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92" r:id="rId2"/>
    <p:sldMasterId id="2147484368" r:id="rId3"/>
    <p:sldMasterId id="2147484380" r:id="rId4"/>
    <p:sldMasterId id="2147484392" r:id="rId5"/>
  </p:sldMasterIdLst>
  <p:notesMasterIdLst>
    <p:notesMasterId r:id="rId66"/>
  </p:notesMasterIdLst>
  <p:handoutMasterIdLst>
    <p:handoutMasterId r:id="rId67"/>
  </p:handoutMasterIdLst>
  <p:sldIdLst>
    <p:sldId id="1257" r:id="rId6"/>
    <p:sldId id="1401" r:id="rId7"/>
    <p:sldId id="1489" r:id="rId8"/>
    <p:sldId id="1476" r:id="rId9"/>
    <p:sldId id="1403" r:id="rId10"/>
    <p:sldId id="1596" r:id="rId11"/>
    <p:sldId id="1595" r:id="rId12"/>
    <p:sldId id="1474" r:id="rId13"/>
    <p:sldId id="1475" r:id="rId14"/>
    <p:sldId id="1597" r:id="rId15"/>
    <p:sldId id="1477" r:id="rId16"/>
    <p:sldId id="1478" r:id="rId17"/>
    <p:sldId id="1479" r:id="rId18"/>
    <p:sldId id="1480" r:id="rId19"/>
    <p:sldId id="1481" r:id="rId20"/>
    <p:sldId id="1482" r:id="rId21"/>
    <p:sldId id="1483" r:id="rId22"/>
    <p:sldId id="1494" r:id="rId23"/>
    <p:sldId id="1548" r:id="rId24"/>
    <p:sldId id="1492" r:id="rId25"/>
    <p:sldId id="1493" r:id="rId26"/>
    <p:sldId id="1555" r:id="rId27"/>
    <p:sldId id="1556" r:id="rId28"/>
    <p:sldId id="1562" r:id="rId29"/>
    <p:sldId id="1563" r:id="rId30"/>
    <p:sldId id="1419" r:id="rId31"/>
    <p:sldId id="1486" r:id="rId32"/>
    <p:sldId id="1487" r:id="rId33"/>
    <p:sldId id="1424" r:id="rId34"/>
    <p:sldId id="1425" r:id="rId35"/>
    <p:sldId id="1490" r:id="rId36"/>
    <p:sldId id="1430" r:id="rId37"/>
    <p:sldId id="1491" r:id="rId38"/>
    <p:sldId id="1445" r:id="rId39"/>
    <p:sldId id="1446" r:id="rId40"/>
    <p:sldId id="1447" r:id="rId41"/>
    <p:sldId id="1448" r:id="rId42"/>
    <p:sldId id="1449" r:id="rId43"/>
    <p:sldId id="1450" r:id="rId44"/>
    <p:sldId id="1451" r:id="rId45"/>
    <p:sldId id="1452" r:id="rId46"/>
    <p:sldId id="1453" r:id="rId47"/>
    <p:sldId id="1454" r:id="rId48"/>
    <p:sldId id="1455" r:id="rId49"/>
    <p:sldId id="1456" r:id="rId50"/>
    <p:sldId id="1457" r:id="rId51"/>
    <p:sldId id="1458" r:id="rId52"/>
    <p:sldId id="1459" r:id="rId53"/>
    <p:sldId id="1460" r:id="rId54"/>
    <p:sldId id="1461" r:id="rId55"/>
    <p:sldId id="1462" r:id="rId56"/>
    <p:sldId id="1463" r:id="rId57"/>
    <p:sldId id="1464" r:id="rId58"/>
    <p:sldId id="1465" r:id="rId59"/>
    <p:sldId id="1466" r:id="rId60"/>
    <p:sldId id="1467" r:id="rId61"/>
    <p:sldId id="1468" r:id="rId62"/>
    <p:sldId id="1469" r:id="rId63"/>
    <p:sldId id="1472" r:id="rId64"/>
    <p:sldId id="1473" r:id="rId6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94">
          <p15:clr>
            <a:srgbClr val="A4A3A4"/>
          </p15:clr>
        </p15:guide>
        <p15:guide id="2" orient="horz" pos="1151">
          <p15:clr>
            <a:srgbClr val="A4A3A4"/>
          </p15:clr>
        </p15:guide>
        <p15:guide id="3" orient="horz" pos="2018">
          <p15:clr>
            <a:srgbClr val="A4A3A4"/>
          </p15:clr>
        </p15:guide>
        <p15:guide id="4" orient="horz" pos="2652">
          <p15:clr>
            <a:srgbClr val="A4A3A4"/>
          </p15:clr>
        </p15:guide>
        <p15:guide id="5" pos="5579">
          <p15:clr>
            <a:srgbClr val="A4A3A4"/>
          </p15:clr>
        </p15:guide>
        <p15:guide id="6" pos="5266">
          <p15:clr>
            <a:srgbClr val="A4A3A4"/>
          </p15:clr>
        </p15:guide>
        <p15:guide id="7" pos="198">
          <p15:clr>
            <a:srgbClr val="A4A3A4"/>
          </p15:clr>
        </p15:guide>
        <p15:guide id="8" pos="3193">
          <p15:clr>
            <a:srgbClr val="A4A3A4"/>
          </p15:clr>
        </p15:guide>
        <p15:guide id="9" pos="493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A4FF"/>
    <a:srgbClr val="004986"/>
    <a:srgbClr val="5A5A59"/>
    <a:srgbClr val="004074"/>
    <a:srgbClr val="414141"/>
    <a:srgbClr val="575F57"/>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81" autoAdjust="0"/>
  </p:normalViewPr>
  <p:slideViewPr>
    <p:cSldViewPr snapToGrid="0">
      <p:cViewPr varScale="1">
        <p:scale>
          <a:sx n="110" d="100"/>
          <a:sy n="110" d="100"/>
        </p:scale>
        <p:origin x="1644" y="84"/>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4436"/>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C9C73EE8-15B8-45D5-84BE-7D7EB7805466}" type="datetimeFigureOut">
              <a:rPr lang="de-DE"/>
              <a:pPr>
                <a:defRPr/>
              </a:pPr>
              <a:t>25.08.2014</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B35634D0-29B3-4637-BD34-A231F36676C6}" type="slidenum">
              <a:rPr lang="de-DE"/>
              <a:pPr>
                <a:defRPr/>
              </a:pPr>
              <a:t>‹#›</a:t>
            </a:fld>
            <a:endParaRPr lang="de-DE"/>
          </a:p>
        </p:txBody>
      </p:sp>
    </p:spTree>
    <p:extLst>
      <p:ext uri="{BB962C8B-B14F-4D97-AF65-F5344CB8AC3E}">
        <p14:creationId xmlns:p14="http://schemas.microsoft.com/office/powerpoint/2010/main" val="118445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181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12AA48C-CEDB-4482-88D1-EC739CB52DDF}" type="slidenum">
              <a:rPr lang="de-DE"/>
              <a:pPr>
                <a:defRPr/>
              </a:pPr>
              <a:t>‹#›</a:t>
            </a:fld>
            <a:endParaRPr lang="de-DE"/>
          </a:p>
        </p:txBody>
      </p:sp>
    </p:spTree>
    <p:extLst>
      <p:ext uri="{BB962C8B-B14F-4D97-AF65-F5344CB8AC3E}">
        <p14:creationId xmlns:p14="http://schemas.microsoft.com/office/powerpoint/2010/main" val="190621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noProof="1" smtClean="0"/>
          </a:p>
        </p:txBody>
      </p:sp>
    </p:spTree>
    <p:extLst>
      <p:ext uri="{BB962C8B-B14F-4D97-AF65-F5344CB8AC3E}">
        <p14:creationId xmlns:p14="http://schemas.microsoft.com/office/powerpoint/2010/main" val="199137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92C9DAE-4E3E-43C2-92BA-9BD3FEDAFE43}" type="slidenum">
              <a:rPr lang="de-DE" sz="1200">
                <a:solidFill>
                  <a:srgbClr val="000000"/>
                </a:solidFill>
              </a:rPr>
              <a:pPr algn="r" eaLnBrk="1" hangingPunct="1"/>
              <a:t>10</a:t>
            </a:fld>
            <a:endParaRPr lang="de-DE" sz="1200">
              <a:solidFill>
                <a:srgbClr val="000000"/>
              </a:solidFill>
            </a:endParaRPr>
          </a:p>
        </p:txBody>
      </p:sp>
      <p:sp>
        <p:nvSpPr>
          <p:cNvPr id="1914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2C06529-F01C-412F-860F-72C760EF0AD3}" type="slidenum">
              <a:rPr lang="en-GB" sz="1300">
                <a:solidFill>
                  <a:srgbClr val="000000"/>
                </a:solidFill>
              </a:rPr>
              <a:pPr algn="r" eaLnBrk="1" hangingPunct="1"/>
              <a:t>10</a:t>
            </a:fld>
            <a:endParaRPr lang="en-GB" sz="1300">
              <a:solidFill>
                <a:srgbClr val="000000"/>
              </a:solidFill>
            </a:endParaRPr>
          </a:p>
        </p:txBody>
      </p:sp>
      <p:sp>
        <p:nvSpPr>
          <p:cNvPr id="191492" name="Rectangle 2"/>
          <p:cNvSpPr>
            <a:spLocks noGrp="1" noRot="1" noChangeAspect="1" noChangeArrowheads="1" noTextEdit="1"/>
          </p:cNvSpPr>
          <p:nvPr>
            <p:ph type="sldImg"/>
          </p:nvPr>
        </p:nvSpPr>
        <p:spPr>
          <a:xfrm>
            <a:off x="1143000" y="685800"/>
            <a:ext cx="4573588" cy="3430588"/>
          </a:xfrm>
          <a:ln/>
        </p:spPr>
      </p:sp>
      <p:sp>
        <p:nvSpPr>
          <p:cNvPr id="1914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7333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290FA8-EF7F-49BD-9435-45C254DA2825}" type="slidenum">
              <a:rPr lang="de-DE" sz="1200">
                <a:solidFill>
                  <a:srgbClr val="000000"/>
                </a:solidFill>
              </a:rPr>
              <a:pPr algn="r" eaLnBrk="1" hangingPunct="1"/>
              <a:t>11</a:t>
            </a:fld>
            <a:endParaRPr lang="de-DE" sz="1200">
              <a:solidFill>
                <a:srgbClr val="000000"/>
              </a:solidFill>
            </a:endParaRPr>
          </a:p>
        </p:txBody>
      </p:sp>
      <p:sp>
        <p:nvSpPr>
          <p:cNvPr id="1925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B56EB7E-317C-412A-A185-6ABAC6E459EB}" type="slidenum">
              <a:rPr lang="en-GB" sz="1300">
                <a:solidFill>
                  <a:srgbClr val="000000"/>
                </a:solidFill>
              </a:rPr>
              <a:pPr algn="r" eaLnBrk="1" hangingPunct="1"/>
              <a:t>11</a:t>
            </a:fld>
            <a:endParaRPr lang="en-GB" sz="1300">
              <a:solidFill>
                <a:srgbClr val="000000"/>
              </a:solidFill>
            </a:endParaRPr>
          </a:p>
        </p:txBody>
      </p:sp>
      <p:sp>
        <p:nvSpPr>
          <p:cNvPr id="192516" name="Rectangle 2"/>
          <p:cNvSpPr>
            <a:spLocks noGrp="1" noRot="1" noChangeAspect="1" noChangeArrowheads="1" noTextEdit="1"/>
          </p:cNvSpPr>
          <p:nvPr>
            <p:ph type="sldImg"/>
          </p:nvPr>
        </p:nvSpPr>
        <p:spPr>
          <a:xfrm>
            <a:off x="1143000" y="685800"/>
            <a:ext cx="4573588" cy="3430588"/>
          </a:xfrm>
          <a:ln/>
        </p:spPr>
      </p:sp>
      <p:sp>
        <p:nvSpPr>
          <p:cNvPr id="1925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58355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11C7B3-607C-4731-8D2C-CCA293E535D2}" type="slidenum">
              <a:rPr lang="de-DE" sz="1200">
                <a:solidFill>
                  <a:srgbClr val="000000"/>
                </a:solidFill>
              </a:rPr>
              <a:pPr algn="r" eaLnBrk="1" hangingPunct="1"/>
              <a:t>12</a:t>
            </a:fld>
            <a:endParaRPr lang="de-DE" sz="1200">
              <a:solidFill>
                <a:srgbClr val="000000"/>
              </a:solidFill>
            </a:endParaRPr>
          </a:p>
        </p:txBody>
      </p:sp>
      <p:sp>
        <p:nvSpPr>
          <p:cNvPr id="1935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362EF93-C873-448F-B963-A458491E9C00}" type="slidenum">
              <a:rPr lang="en-GB" sz="1300">
                <a:solidFill>
                  <a:srgbClr val="000000"/>
                </a:solidFill>
              </a:rPr>
              <a:pPr algn="r" eaLnBrk="1" hangingPunct="1"/>
              <a:t>12</a:t>
            </a:fld>
            <a:endParaRPr lang="en-GB" sz="1300">
              <a:solidFill>
                <a:srgbClr val="000000"/>
              </a:solidFill>
            </a:endParaRPr>
          </a:p>
        </p:txBody>
      </p:sp>
      <p:sp>
        <p:nvSpPr>
          <p:cNvPr id="193540" name="Rectangle 2"/>
          <p:cNvSpPr>
            <a:spLocks noGrp="1" noRot="1" noChangeAspect="1" noChangeArrowheads="1" noTextEdit="1"/>
          </p:cNvSpPr>
          <p:nvPr>
            <p:ph type="sldImg"/>
          </p:nvPr>
        </p:nvSpPr>
        <p:spPr>
          <a:xfrm>
            <a:off x="1143000" y="685800"/>
            <a:ext cx="4573588" cy="3430588"/>
          </a:xfrm>
          <a:ln/>
        </p:spPr>
      </p:sp>
      <p:sp>
        <p:nvSpPr>
          <p:cNvPr id="1935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64396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8E5AD42-0D79-47AB-AC83-B117D2C24388}" type="slidenum">
              <a:rPr lang="de-DE" sz="1200">
                <a:solidFill>
                  <a:srgbClr val="000000"/>
                </a:solidFill>
              </a:rPr>
              <a:pPr algn="r" eaLnBrk="1" hangingPunct="1"/>
              <a:t>13</a:t>
            </a:fld>
            <a:endParaRPr lang="de-DE" sz="1200">
              <a:solidFill>
                <a:srgbClr val="000000"/>
              </a:solidFill>
            </a:endParaRPr>
          </a:p>
        </p:txBody>
      </p:sp>
      <p:sp>
        <p:nvSpPr>
          <p:cNvPr id="194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4ACB95-4753-4F48-ACA8-D108EE50FFA8}" type="slidenum">
              <a:rPr lang="en-GB" sz="1300">
                <a:solidFill>
                  <a:srgbClr val="000000"/>
                </a:solidFill>
              </a:rPr>
              <a:pPr algn="r" eaLnBrk="1" hangingPunct="1"/>
              <a:t>13</a:t>
            </a:fld>
            <a:endParaRPr lang="en-GB" sz="1300">
              <a:solidFill>
                <a:srgbClr val="000000"/>
              </a:solidFill>
            </a:endParaRPr>
          </a:p>
        </p:txBody>
      </p:sp>
      <p:sp>
        <p:nvSpPr>
          <p:cNvPr id="194564" name="Rectangle 2"/>
          <p:cNvSpPr>
            <a:spLocks noGrp="1" noRot="1" noChangeAspect="1" noChangeArrowheads="1" noTextEdit="1"/>
          </p:cNvSpPr>
          <p:nvPr>
            <p:ph type="sldImg"/>
          </p:nvPr>
        </p:nvSpPr>
        <p:spPr>
          <a:xfrm>
            <a:off x="1143000" y="685800"/>
            <a:ext cx="4573588" cy="3430588"/>
          </a:xfrm>
          <a:ln/>
        </p:spPr>
      </p:sp>
      <p:sp>
        <p:nvSpPr>
          <p:cNvPr id="194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30517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31D1C4-985C-4E51-A68D-AC6BDE194C88}" type="slidenum">
              <a:rPr lang="de-DE" sz="1200">
                <a:solidFill>
                  <a:srgbClr val="000000"/>
                </a:solidFill>
              </a:rPr>
              <a:pPr algn="r" eaLnBrk="1" hangingPunct="1"/>
              <a:t>14</a:t>
            </a:fld>
            <a:endParaRPr lang="de-DE" sz="1200">
              <a:solidFill>
                <a:srgbClr val="000000"/>
              </a:solidFill>
            </a:endParaRPr>
          </a:p>
        </p:txBody>
      </p:sp>
      <p:sp>
        <p:nvSpPr>
          <p:cNvPr id="1955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5DBF6C9-1AEB-4598-82D0-45D21908C352}" type="slidenum">
              <a:rPr lang="en-GB" sz="1300">
                <a:solidFill>
                  <a:srgbClr val="000000"/>
                </a:solidFill>
              </a:rPr>
              <a:pPr algn="r" eaLnBrk="1" hangingPunct="1"/>
              <a:t>14</a:t>
            </a:fld>
            <a:endParaRPr lang="en-GB" sz="1300">
              <a:solidFill>
                <a:srgbClr val="000000"/>
              </a:solidFill>
            </a:endParaRPr>
          </a:p>
        </p:txBody>
      </p:sp>
      <p:sp>
        <p:nvSpPr>
          <p:cNvPr id="195588" name="Rectangle 2"/>
          <p:cNvSpPr>
            <a:spLocks noGrp="1" noRot="1" noChangeAspect="1" noChangeArrowheads="1" noTextEdit="1"/>
          </p:cNvSpPr>
          <p:nvPr>
            <p:ph type="sldImg"/>
          </p:nvPr>
        </p:nvSpPr>
        <p:spPr>
          <a:xfrm>
            <a:off x="1143000" y="685800"/>
            <a:ext cx="4573588" cy="3430588"/>
          </a:xfrm>
          <a:ln/>
        </p:spPr>
      </p:sp>
      <p:sp>
        <p:nvSpPr>
          <p:cNvPr id="195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03711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0DD1B18-266E-4446-B675-137780B0A407}" type="slidenum">
              <a:rPr lang="de-DE" sz="1200">
                <a:solidFill>
                  <a:srgbClr val="000000"/>
                </a:solidFill>
              </a:rPr>
              <a:pPr algn="r" eaLnBrk="1" hangingPunct="1"/>
              <a:t>15</a:t>
            </a:fld>
            <a:endParaRPr lang="de-DE" sz="1200">
              <a:solidFill>
                <a:srgbClr val="000000"/>
              </a:solidFill>
            </a:endParaRPr>
          </a:p>
        </p:txBody>
      </p:sp>
      <p:sp>
        <p:nvSpPr>
          <p:cNvPr id="1966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42E1E4D-65C8-4134-AA90-452C67C4E388}" type="slidenum">
              <a:rPr lang="en-GB" sz="1300">
                <a:solidFill>
                  <a:srgbClr val="000000"/>
                </a:solidFill>
              </a:rPr>
              <a:pPr algn="r" eaLnBrk="1" hangingPunct="1"/>
              <a:t>15</a:t>
            </a:fld>
            <a:endParaRPr lang="en-GB" sz="1300">
              <a:solidFill>
                <a:srgbClr val="000000"/>
              </a:solidFill>
            </a:endParaRPr>
          </a:p>
        </p:txBody>
      </p:sp>
      <p:sp>
        <p:nvSpPr>
          <p:cNvPr id="196612" name="Rectangle 2"/>
          <p:cNvSpPr>
            <a:spLocks noGrp="1" noRot="1" noChangeAspect="1" noChangeArrowheads="1" noTextEdit="1"/>
          </p:cNvSpPr>
          <p:nvPr>
            <p:ph type="sldImg"/>
          </p:nvPr>
        </p:nvSpPr>
        <p:spPr>
          <a:xfrm>
            <a:off x="1143000" y="685800"/>
            <a:ext cx="4573588" cy="3430588"/>
          </a:xfrm>
          <a:ln/>
        </p:spPr>
      </p:sp>
      <p:sp>
        <p:nvSpPr>
          <p:cNvPr id="1966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548293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74EDA5A-AC5E-46E4-8E30-6E71A7194883}" type="slidenum">
              <a:rPr lang="de-DE" sz="1200">
                <a:solidFill>
                  <a:srgbClr val="000000"/>
                </a:solidFill>
              </a:rPr>
              <a:pPr algn="r" eaLnBrk="1" hangingPunct="1"/>
              <a:t>16</a:t>
            </a:fld>
            <a:endParaRPr lang="de-DE" sz="1200">
              <a:solidFill>
                <a:srgbClr val="000000"/>
              </a:solidFill>
            </a:endParaRPr>
          </a:p>
        </p:txBody>
      </p:sp>
      <p:sp>
        <p:nvSpPr>
          <p:cNvPr id="1976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912BBCA-E13D-4927-8A9E-467E898DA237}" type="slidenum">
              <a:rPr lang="en-GB" sz="1300">
                <a:solidFill>
                  <a:srgbClr val="000000"/>
                </a:solidFill>
              </a:rPr>
              <a:pPr algn="r" eaLnBrk="1" hangingPunct="1"/>
              <a:t>16</a:t>
            </a:fld>
            <a:endParaRPr lang="en-GB" sz="1300">
              <a:solidFill>
                <a:srgbClr val="000000"/>
              </a:solidFill>
            </a:endParaRPr>
          </a:p>
        </p:txBody>
      </p:sp>
      <p:sp>
        <p:nvSpPr>
          <p:cNvPr id="197636" name="Rectangle 2"/>
          <p:cNvSpPr>
            <a:spLocks noGrp="1" noRot="1" noChangeAspect="1" noChangeArrowheads="1" noTextEdit="1"/>
          </p:cNvSpPr>
          <p:nvPr>
            <p:ph type="sldImg"/>
          </p:nvPr>
        </p:nvSpPr>
        <p:spPr>
          <a:xfrm>
            <a:off x="1143000" y="685800"/>
            <a:ext cx="4573588" cy="3430588"/>
          </a:xfrm>
          <a:ln/>
        </p:spPr>
      </p:sp>
      <p:sp>
        <p:nvSpPr>
          <p:cNvPr id="197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52904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658ACE-A6E7-49FB-8B9F-B07523756DA3}" type="slidenum">
              <a:rPr lang="de-DE" sz="1200">
                <a:solidFill>
                  <a:srgbClr val="000000"/>
                </a:solidFill>
              </a:rPr>
              <a:pPr algn="r" eaLnBrk="1" hangingPunct="1"/>
              <a:t>17</a:t>
            </a:fld>
            <a:endParaRPr lang="de-DE" sz="1200">
              <a:solidFill>
                <a:srgbClr val="000000"/>
              </a:solidFill>
            </a:endParaRPr>
          </a:p>
        </p:txBody>
      </p:sp>
      <p:sp>
        <p:nvSpPr>
          <p:cNvPr id="1986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0D5A4B2-E5E7-4912-A361-F0BD916BD125}" type="slidenum">
              <a:rPr lang="en-GB" sz="1300">
                <a:solidFill>
                  <a:srgbClr val="000000"/>
                </a:solidFill>
              </a:rPr>
              <a:pPr algn="r" eaLnBrk="1" hangingPunct="1"/>
              <a:t>17</a:t>
            </a:fld>
            <a:endParaRPr lang="en-GB" sz="1300">
              <a:solidFill>
                <a:srgbClr val="000000"/>
              </a:solidFill>
            </a:endParaRPr>
          </a:p>
        </p:txBody>
      </p:sp>
      <p:sp>
        <p:nvSpPr>
          <p:cNvPr id="198660" name="Rectangle 2"/>
          <p:cNvSpPr>
            <a:spLocks noGrp="1" noRot="1" noChangeAspect="1" noChangeArrowheads="1" noTextEdit="1"/>
          </p:cNvSpPr>
          <p:nvPr>
            <p:ph type="sldImg"/>
          </p:nvPr>
        </p:nvSpPr>
        <p:spPr>
          <a:xfrm>
            <a:off x="1143000" y="685800"/>
            <a:ext cx="4573588" cy="3430588"/>
          </a:xfrm>
          <a:ln/>
        </p:spPr>
      </p:sp>
      <p:sp>
        <p:nvSpPr>
          <p:cNvPr id="198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78291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225BF36-841A-4AE1-A15A-BF014D6DD004}" type="slidenum">
              <a:rPr lang="de-DE" sz="1200">
                <a:solidFill>
                  <a:srgbClr val="000000"/>
                </a:solidFill>
              </a:rPr>
              <a:pPr algn="r" eaLnBrk="1" hangingPunct="1"/>
              <a:t>18</a:t>
            </a:fld>
            <a:endParaRPr lang="de-DE" sz="1200">
              <a:solidFill>
                <a:srgbClr val="000000"/>
              </a:solidFill>
            </a:endParaRPr>
          </a:p>
        </p:txBody>
      </p:sp>
      <p:sp>
        <p:nvSpPr>
          <p:cNvPr id="2007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581AA4A-C1E5-42D7-A90B-8DBD83D2480F}" type="slidenum">
              <a:rPr lang="en-GB" sz="1300">
                <a:solidFill>
                  <a:srgbClr val="000000"/>
                </a:solidFill>
              </a:rPr>
              <a:pPr algn="r" eaLnBrk="1" hangingPunct="1"/>
              <a:t>18</a:t>
            </a:fld>
            <a:endParaRPr lang="en-GB" sz="1300">
              <a:solidFill>
                <a:srgbClr val="000000"/>
              </a:solidFill>
            </a:endParaRPr>
          </a:p>
        </p:txBody>
      </p:sp>
      <p:sp>
        <p:nvSpPr>
          <p:cNvPr id="200708" name="Rectangle 2"/>
          <p:cNvSpPr>
            <a:spLocks noGrp="1" noRot="1" noChangeAspect="1" noChangeArrowheads="1" noTextEdit="1"/>
          </p:cNvSpPr>
          <p:nvPr>
            <p:ph type="sldImg"/>
          </p:nvPr>
        </p:nvSpPr>
        <p:spPr>
          <a:xfrm>
            <a:off x="1143000" y="685800"/>
            <a:ext cx="4573588" cy="3430588"/>
          </a:xfrm>
          <a:ln/>
        </p:spPr>
      </p:sp>
      <p:sp>
        <p:nvSpPr>
          <p:cNvPr id="2007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14231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290FA8-EF7F-49BD-9435-45C254DA2825}" type="slidenum">
              <a:rPr lang="de-DE" sz="1200">
                <a:solidFill>
                  <a:srgbClr val="000000"/>
                </a:solidFill>
              </a:rPr>
              <a:pPr algn="r" eaLnBrk="1" hangingPunct="1"/>
              <a:t>19</a:t>
            </a:fld>
            <a:endParaRPr lang="de-DE" sz="1200">
              <a:solidFill>
                <a:srgbClr val="000000"/>
              </a:solidFill>
            </a:endParaRPr>
          </a:p>
        </p:txBody>
      </p:sp>
      <p:sp>
        <p:nvSpPr>
          <p:cNvPr id="1925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B56EB7E-317C-412A-A185-6ABAC6E459EB}" type="slidenum">
              <a:rPr lang="en-GB" sz="1300">
                <a:solidFill>
                  <a:srgbClr val="000000"/>
                </a:solidFill>
              </a:rPr>
              <a:pPr algn="r" eaLnBrk="1" hangingPunct="1"/>
              <a:t>19</a:t>
            </a:fld>
            <a:endParaRPr lang="en-GB" sz="1300">
              <a:solidFill>
                <a:srgbClr val="000000"/>
              </a:solidFill>
            </a:endParaRPr>
          </a:p>
        </p:txBody>
      </p:sp>
      <p:sp>
        <p:nvSpPr>
          <p:cNvPr id="192516" name="Rectangle 2"/>
          <p:cNvSpPr>
            <a:spLocks noGrp="1" noRot="1" noChangeAspect="1" noChangeArrowheads="1" noTextEdit="1"/>
          </p:cNvSpPr>
          <p:nvPr>
            <p:ph type="sldImg"/>
          </p:nvPr>
        </p:nvSpPr>
        <p:spPr>
          <a:xfrm>
            <a:off x="1143000" y="685800"/>
            <a:ext cx="4573588" cy="3430588"/>
          </a:xfrm>
          <a:ln/>
        </p:spPr>
      </p:sp>
      <p:sp>
        <p:nvSpPr>
          <p:cNvPr id="1925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07475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36A8501-94BC-4E06-BB1E-3DAE6978A9E8}" type="slidenum">
              <a:rPr lang="de-DE" sz="1200">
                <a:solidFill>
                  <a:srgbClr val="000000"/>
                </a:solidFill>
              </a:rPr>
              <a:pPr algn="r" eaLnBrk="1" hangingPunct="1"/>
              <a:t>2</a:t>
            </a:fld>
            <a:endParaRPr lang="de-DE" sz="1200">
              <a:solidFill>
                <a:srgbClr val="000000"/>
              </a:solidFill>
            </a:endParaRPr>
          </a:p>
        </p:txBody>
      </p:sp>
      <p:sp>
        <p:nvSpPr>
          <p:cNvPr id="1863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E4013C6-798E-4841-8FA1-C8EF9BA7866B}" type="slidenum">
              <a:rPr lang="en-GB" sz="1300">
                <a:solidFill>
                  <a:srgbClr val="000000"/>
                </a:solidFill>
              </a:rPr>
              <a:pPr algn="r" eaLnBrk="1" hangingPunct="1"/>
              <a:t>2</a:t>
            </a:fld>
            <a:endParaRPr lang="en-GB" sz="1300">
              <a:solidFill>
                <a:srgbClr val="000000"/>
              </a:solidFill>
            </a:endParaRPr>
          </a:p>
        </p:txBody>
      </p:sp>
      <p:sp>
        <p:nvSpPr>
          <p:cNvPr id="186372" name="Rectangle 2"/>
          <p:cNvSpPr>
            <a:spLocks noGrp="1" noRot="1" noChangeAspect="1" noChangeArrowheads="1" noTextEdit="1"/>
          </p:cNvSpPr>
          <p:nvPr>
            <p:ph type="sldImg"/>
          </p:nvPr>
        </p:nvSpPr>
        <p:spPr>
          <a:xfrm>
            <a:off x="1143000" y="685800"/>
            <a:ext cx="4573588" cy="3430588"/>
          </a:xfrm>
          <a:ln/>
        </p:spPr>
      </p:sp>
      <p:sp>
        <p:nvSpPr>
          <p:cNvPr id="1863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0556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D9A9102-AEE7-47F9-81E9-898AE19D2ED2}" type="slidenum">
              <a:rPr lang="de-DE" sz="1200">
                <a:solidFill>
                  <a:srgbClr val="000000"/>
                </a:solidFill>
              </a:rPr>
              <a:pPr algn="r" eaLnBrk="1" hangingPunct="1"/>
              <a:t>20</a:t>
            </a:fld>
            <a:endParaRPr lang="de-DE" sz="1200">
              <a:solidFill>
                <a:srgbClr val="000000"/>
              </a:solidFill>
            </a:endParaRPr>
          </a:p>
        </p:txBody>
      </p:sp>
      <p:sp>
        <p:nvSpPr>
          <p:cNvPr id="1996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6CF6572-BE5A-4FDD-B7AB-5CA18D7B2DBC}" type="slidenum">
              <a:rPr lang="en-GB" sz="1300">
                <a:solidFill>
                  <a:srgbClr val="000000"/>
                </a:solidFill>
              </a:rPr>
              <a:pPr algn="r" eaLnBrk="1" hangingPunct="1"/>
              <a:t>20</a:t>
            </a:fld>
            <a:endParaRPr lang="en-GB" sz="1300">
              <a:solidFill>
                <a:srgbClr val="000000"/>
              </a:solidFill>
            </a:endParaRPr>
          </a:p>
        </p:txBody>
      </p:sp>
      <p:sp>
        <p:nvSpPr>
          <p:cNvPr id="199684" name="Rectangle 2"/>
          <p:cNvSpPr>
            <a:spLocks noGrp="1" noRot="1" noChangeAspect="1" noChangeArrowheads="1" noTextEdit="1"/>
          </p:cNvSpPr>
          <p:nvPr>
            <p:ph type="sldImg"/>
          </p:nvPr>
        </p:nvSpPr>
        <p:spPr>
          <a:xfrm>
            <a:off x="1143000" y="685800"/>
            <a:ext cx="4573588" cy="3430588"/>
          </a:xfrm>
          <a:ln/>
        </p:spPr>
      </p:sp>
      <p:sp>
        <p:nvSpPr>
          <p:cNvPr id="199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63588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D9A9102-AEE7-47F9-81E9-898AE19D2ED2}" type="slidenum">
              <a:rPr lang="de-DE" sz="1200">
                <a:solidFill>
                  <a:srgbClr val="000000"/>
                </a:solidFill>
              </a:rPr>
              <a:pPr algn="r" eaLnBrk="1" hangingPunct="1"/>
              <a:t>21</a:t>
            </a:fld>
            <a:endParaRPr lang="de-DE" sz="1200">
              <a:solidFill>
                <a:srgbClr val="000000"/>
              </a:solidFill>
            </a:endParaRPr>
          </a:p>
        </p:txBody>
      </p:sp>
      <p:sp>
        <p:nvSpPr>
          <p:cNvPr id="1996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6CF6572-BE5A-4FDD-B7AB-5CA18D7B2DBC}" type="slidenum">
              <a:rPr lang="en-GB" sz="1300">
                <a:solidFill>
                  <a:srgbClr val="000000"/>
                </a:solidFill>
              </a:rPr>
              <a:pPr algn="r" eaLnBrk="1" hangingPunct="1"/>
              <a:t>21</a:t>
            </a:fld>
            <a:endParaRPr lang="en-GB" sz="1300">
              <a:solidFill>
                <a:srgbClr val="000000"/>
              </a:solidFill>
            </a:endParaRPr>
          </a:p>
        </p:txBody>
      </p:sp>
      <p:sp>
        <p:nvSpPr>
          <p:cNvPr id="199684" name="Rectangle 2"/>
          <p:cNvSpPr>
            <a:spLocks noGrp="1" noRot="1" noChangeAspect="1" noChangeArrowheads="1" noTextEdit="1"/>
          </p:cNvSpPr>
          <p:nvPr>
            <p:ph type="sldImg"/>
          </p:nvPr>
        </p:nvSpPr>
        <p:spPr>
          <a:xfrm>
            <a:off x="1143000" y="685800"/>
            <a:ext cx="4573588" cy="3430588"/>
          </a:xfrm>
          <a:ln/>
        </p:spPr>
      </p:sp>
      <p:sp>
        <p:nvSpPr>
          <p:cNvPr id="199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224652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D9A9102-AEE7-47F9-81E9-898AE19D2ED2}" type="slidenum">
              <a:rPr lang="de-DE" sz="1200">
                <a:solidFill>
                  <a:srgbClr val="000000"/>
                </a:solidFill>
              </a:rPr>
              <a:pPr algn="r" eaLnBrk="1" hangingPunct="1"/>
              <a:t>22</a:t>
            </a:fld>
            <a:endParaRPr lang="de-DE" sz="1200">
              <a:solidFill>
                <a:srgbClr val="000000"/>
              </a:solidFill>
            </a:endParaRPr>
          </a:p>
        </p:txBody>
      </p:sp>
      <p:sp>
        <p:nvSpPr>
          <p:cNvPr id="1996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6CF6572-BE5A-4FDD-B7AB-5CA18D7B2DBC}" type="slidenum">
              <a:rPr lang="en-GB" sz="1300">
                <a:solidFill>
                  <a:srgbClr val="000000"/>
                </a:solidFill>
              </a:rPr>
              <a:pPr algn="r" eaLnBrk="1" hangingPunct="1"/>
              <a:t>22</a:t>
            </a:fld>
            <a:endParaRPr lang="en-GB" sz="1300">
              <a:solidFill>
                <a:srgbClr val="000000"/>
              </a:solidFill>
            </a:endParaRPr>
          </a:p>
        </p:txBody>
      </p:sp>
      <p:sp>
        <p:nvSpPr>
          <p:cNvPr id="199684" name="Rectangle 2"/>
          <p:cNvSpPr>
            <a:spLocks noGrp="1" noRot="1" noChangeAspect="1" noChangeArrowheads="1" noTextEdit="1"/>
          </p:cNvSpPr>
          <p:nvPr>
            <p:ph type="sldImg"/>
          </p:nvPr>
        </p:nvSpPr>
        <p:spPr>
          <a:xfrm>
            <a:off x="1143000" y="685800"/>
            <a:ext cx="4573588" cy="3430588"/>
          </a:xfrm>
          <a:ln/>
        </p:spPr>
      </p:sp>
      <p:sp>
        <p:nvSpPr>
          <p:cNvPr id="199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654268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D9A9102-AEE7-47F9-81E9-898AE19D2ED2}" type="slidenum">
              <a:rPr lang="de-DE" sz="1200">
                <a:solidFill>
                  <a:srgbClr val="000000"/>
                </a:solidFill>
              </a:rPr>
              <a:pPr algn="r" eaLnBrk="1" hangingPunct="1"/>
              <a:t>23</a:t>
            </a:fld>
            <a:endParaRPr lang="de-DE" sz="1200">
              <a:solidFill>
                <a:srgbClr val="000000"/>
              </a:solidFill>
            </a:endParaRPr>
          </a:p>
        </p:txBody>
      </p:sp>
      <p:sp>
        <p:nvSpPr>
          <p:cNvPr id="1996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6CF6572-BE5A-4FDD-B7AB-5CA18D7B2DBC}" type="slidenum">
              <a:rPr lang="en-GB" sz="1300">
                <a:solidFill>
                  <a:srgbClr val="000000"/>
                </a:solidFill>
              </a:rPr>
              <a:pPr algn="r" eaLnBrk="1" hangingPunct="1"/>
              <a:t>23</a:t>
            </a:fld>
            <a:endParaRPr lang="en-GB" sz="1300">
              <a:solidFill>
                <a:srgbClr val="000000"/>
              </a:solidFill>
            </a:endParaRPr>
          </a:p>
        </p:txBody>
      </p:sp>
      <p:sp>
        <p:nvSpPr>
          <p:cNvPr id="199684" name="Rectangle 2"/>
          <p:cNvSpPr>
            <a:spLocks noGrp="1" noRot="1" noChangeAspect="1" noChangeArrowheads="1" noTextEdit="1"/>
          </p:cNvSpPr>
          <p:nvPr>
            <p:ph type="sldImg"/>
          </p:nvPr>
        </p:nvSpPr>
        <p:spPr>
          <a:xfrm>
            <a:off x="1143000" y="685800"/>
            <a:ext cx="4573588" cy="3430588"/>
          </a:xfrm>
          <a:ln/>
        </p:spPr>
      </p:sp>
      <p:sp>
        <p:nvSpPr>
          <p:cNvPr id="199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009690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E6C6D7-840D-46C3-91AE-EFD005E46678}" type="slidenum">
              <a:rPr lang="de-DE" sz="1200">
                <a:solidFill>
                  <a:srgbClr val="000000"/>
                </a:solidFill>
              </a:rPr>
              <a:pPr algn="r" eaLnBrk="1" hangingPunct="1"/>
              <a:t>24</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5B8BA15-3C68-4DDE-B167-A31AA297F1A7}" type="slidenum">
              <a:rPr lang="en-GB" sz="1300">
                <a:solidFill>
                  <a:srgbClr val="000000"/>
                </a:solidFill>
              </a:rPr>
              <a:pPr algn="r" eaLnBrk="1" hangingPunct="1"/>
              <a:t>24</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594494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E6C6D7-840D-46C3-91AE-EFD005E46678}" type="slidenum">
              <a:rPr lang="de-DE" sz="1200">
                <a:solidFill>
                  <a:srgbClr val="000000"/>
                </a:solidFill>
              </a:rPr>
              <a:pPr algn="r" eaLnBrk="1" hangingPunct="1"/>
              <a:t>25</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5B8BA15-3C68-4DDE-B167-A31AA297F1A7}" type="slidenum">
              <a:rPr lang="en-GB" sz="1300">
                <a:solidFill>
                  <a:srgbClr val="000000"/>
                </a:solidFill>
              </a:rPr>
              <a:pPr algn="r" eaLnBrk="1" hangingPunct="1"/>
              <a:t>25</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531494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E15CA1-CD93-419B-BF2F-FFEAAD000F90}" type="slidenum">
              <a:rPr lang="de-DE" sz="1200">
                <a:solidFill>
                  <a:srgbClr val="000000"/>
                </a:solidFill>
              </a:rPr>
              <a:pPr algn="r" eaLnBrk="1" hangingPunct="1"/>
              <a:t>26</a:t>
            </a:fld>
            <a:endParaRPr lang="de-DE" sz="1200">
              <a:solidFill>
                <a:srgbClr val="000000"/>
              </a:solidFill>
            </a:endParaRPr>
          </a:p>
        </p:txBody>
      </p:sp>
      <p:sp>
        <p:nvSpPr>
          <p:cNvPr id="2037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F392B82-6358-4D42-8FBC-3190DAA7E6C6}" type="slidenum">
              <a:rPr lang="en-GB" sz="1300">
                <a:solidFill>
                  <a:srgbClr val="000000"/>
                </a:solidFill>
              </a:rPr>
              <a:pPr algn="r" eaLnBrk="1" hangingPunct="1"/>
              <a:t>26</a:t>
            </a:fld>
            <a:endParaRPr lang="en-GB" sz="1300">
              <a:solidFill>
                <a:srgbClr val="000000"/>
              </a:solidFill>
            </a:endParaRPr>
          </a:p>
        </p:txBody>
      </p:sp>
      <p:sp>
        <p:nvSpPr>
          <p:cNvPr id="203780" name="Rectangle 2"/>
          <p:cNvSpPr>
            <a:spLocks noGrp="1" noRot="1" noChangeAspect="1" noChangeArrowheads="1" noTextEdit="1"/>
          </p:cNvSpPr>
          <p:nvPr>
            <p:ph type="sldImg"/>
          </p:nvPr>
        </p:nvSpPr>
        <p:spPr>
          <a:xfrm>
            <a:off x="1143000" y="685800"/>
            <a:ext cx="4573588" cy="3430588"/>
          </a:xfrm>
          <a:ln/>
        </p:spPr>
      </p:sp>
      <p:sp>
        <p:nvSpPr>
          <p:cNvPr id="2037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259158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D4300C2-AE8F-49E5-B3C5-040AF52B1445}" type="slidenum">
              <a:rPr lang="de-DE" sz="1200">
                <a:solidFill>
                  <a:srgbClr val="000000"/>
                </a:solidFill>
              </a:rPr>
              <a:pPr algn="r" eaLnBrk="1" hangingPunct="1"/>
              <a:t>27</a:t>
            </a:fld>
            <a:endParaRPr lang="de-DE" sz="1200">
              <a:solidFill>
                <a:srgbClr val="000000"/>
              </a:solidFill>
            </a:endParaRPr>
          </a:p>
        </p:txBody>
      </p:sp>
      <p:sp>
        <p:nvSpPr>
          <p:cNvPr id="2048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9C042FA-E25C-494B-9122-B425EF0172B5}" type="slidenum">
              <a:rPr lang="en-GB" sz="1300">
                <a:solidFill>
                  <a:srgbClr val="000000"/>
                </a:solidFill>
              </a:rPr>
              <a:pPr algn="r" eaLnBrk="1" hangingPunct="1"/>
              <a:t>27</a:t>
            </a:fld>
            <a:endParaRPr lang="en-GB" sz="1300">
              <a:solidFill>
                <a:srgbClr val="000000"/>
              </a:solidFill>
            </a:endParaRPr>
          </a:p>
        </p:txBody>
      </p:sp>
      <p:sp>
        <p:nvSpPr>
          <p:cNvPr id="204804" name="Rectangle 2"/>
          <p:cNvSpPr>
            <a:spLocks noGrp="1" noRot="1" noChangeAspect="1" noChangeArrowheads="1" noTextEdit="1"/>
          </p:cNvSpPr>
          <p:nvPr>
            <p:ph type="sldImg"/>
          </p:nvPr>
        </p:nvSpPr>
        <p:spPr>
          <a:xfrm>
            <a:off x="1143000" y="685800"/>
            <a:ext cx="4573588" cy="3430588"/>
          </a:xfrm>
          <a:ln/>
        </p:spPr>
      </p:sp>
      <p:sp>
        <p:nvSpPr>
          <p:cNvPr id="2048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545501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DC82043-49CB-45E0-8455-7D13E856E98F}" type="slidenum">
              <a:rPr lang="de-DE" sz="1200">
                <a:solidFill>
                  <a:srgbClr val="000000"/>
                </a:solidFill>
              </a:rPr>
              <a:pPr algn="r" eaLnBrk="1" hangingPunct="1"/>
              <a:t>28</a:t>
            </a:fld>
            <a:endParaRPr lang="de-DE" sz="1200">
              <a:solidFill>
                <a:srgbClr val="000000"/>
              </a:solidFill>
            </a:endParaRPr>
          </a:p>
        </p:txBody>
      </p:sp>
      <p:sp>
        <p:nvSpPr>
          <p:cNvPr id="2058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B8FA90-AB92-4F40-BA27-357BECA08832}" type="slidenum">
              <a:rPr lang="en-GB" sz="1300">
                <a:solidFill>
                  <a:srgbClr val="000000"/>
                </a:solidFill>
              </a:rPr>
              <a:pPr algn="r" eaLnBrk="1" hangingPunct="1"/>
              <a:t>28</a:t>
            </a:fld>
            <a:endParaRPr lang="en-GB" sz="1300">
              <a:solidFill>
                <a:srgbClr val="000000"/>
              </a:solidFill>
            </a:endParaRPr>
          </a:p>
        </p:txBody>
      </p:sp>
      <p:sp>
        <p:nvSpPr>
          <p:cNvPr id="205828" name="Rectangle 2"/>
          <p:cNvSpPr>
            <a:spLocks noGrp="1" noRot="1" noChangeAspect="1" noChangeArrowheads="1" noTextEdit="1"/>
          </p:cNvSpPr>
          <p:nvPr>
            <p:ph type="sldImg"/>
          </p:nvPr>
        </p:nvSpPr>
        <p:spPr>
          <a:xfrm>
            <a:off x="1143000" y="685800"/>
            <a:ext cx="4573588" cy="3430588"/>
          </a:xfrm>
          <a:ln/>
        </p:spPr>
      </p:sp>
      <p:sp>
        <p:nvSpPr>
          <p:cNvPr id="2058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434212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8CBE5BB-3D26-4A13-8AEC-E1436665CCF3}" type="slidenum">
              <a:rPr lang="de-DE" sz="1200">
                <a:solidFill>
                  <a:srgbClr val="000000"/>
                </a:solidFill>
              </a:rPr>
              <a:pPr algn="r" eaLnBrk="1" hangingPunct="1"/>
              <a:t>29</a:t>
            </a:fld>
            <a:endParaRPr lang="de-DE" sz="1200">
              <a:solidFill>
                <a:srgbClr val="000000"/>
              </a:solidFill>
            </a:endParaRPr>
          </a:p>
        </p:txBody>
      </p:sp>
      <p:sp>
        <p:nvSpPr>
          <p:cNvPr id="2088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DACFFB1-261D-4830-9AD8-4A77BD07C705}" type="slidenum">
              <a:rPr lang="en-GB" sz="1300">
                <a:solidFill>
                  <a:srgbClr val="000000"/>
                </a:solidFill>
              </a:rPr>
              <a:pPr algn="r" eaLnBrk="1" hangingPunct="1"/>
              <a:t>29</a:t>
            </a:fld>
            <a:endParaRPr lang="en-GB" sz="1300">
              <a:solidFill>
                <a:srgbClr val="000000"/>
              </a:solidFill>
            </a:endParaRPr>
          </a:p>
        </p:txBody>
      </p:sp>
      <p:sp>
        <p:nvSpPr>
          <p:cNvPr id="208900" name="Rectangle 2"/>
          <p:cNvSpPr>
            <a:spLocks noGrp="1" noRot="1" noChangeAspect="1" noChangeArrowheads="1" noTextEdit="1"/>
          </p:cNvSpPr>
          <p:nvPr>
            <p:ph type="sldImg"/>
          </p:nvPr>
        </p:nvSpPr>
        <p:spPr>
          <a:xfrm>
            <a:off x="1143000" y="685800"/>
            <a:ext cx="4573588" cy="3430588"/>
          </a:xfrm>
          <a:ln/>
        </p:spPr>
      </p:sp>
      <p:sp>
        <p:nvSpPr>
          <p:cNvPr id="208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9232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190505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566C8FE-B512-4413-920F-B446B9F50B66}" type="slidenum">
              <a:rPr lang="de-DE" sz="1200">
                <a:solidFill>
                  <a:srgbClr val="000000"/>
                </a:solidFill>
              </a:rPr>
              <a:pPr algn="r" eaLnBrk="1" hangingPunct="1"/>
              <a:t>30</a:t>
            </a:fld>
            <a:endParaRPr lang="de-DE" sz="1200">
              <a:solidFill>
                <a:srgbClr val="000000"/>
              </a:solidFill>
            </a:endParaRPr>
          </a:p>
        </p:txBody>
      </p:sp>
      <p:sp>
        <p:nvSpPr>
          <p:cNvPr id="2099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A79FCE-3716-4C69-A8AB-4EDEB9595B15}" type="slidenum">
              <a:rPr lang="en-GB" sz="1300">
                <a:solidFill>
                  <a:srgbClr val="000000"/>
                </a:solidFill>
              </a:rPr>
              <a:pPr algn="r" eaLnBrk="1" hangingPunct="1"/>
              <a:t>30</a:t>
            </a:fld>
            <a:endParaRPr lang="en-GB" sz="1300">
              <a:solidFill>
                <a:srgbClr val="000000"/>
              </a:solidFill>
            </a:endParaRPr>
          </a:p>
        </p:txBody>
      </p:sp>
      <p:sp>
        <p:nvSpPr>
          <p:cNvPr id="209924" name="Rectangle 2"/>
          <p:cNvSpPr>
            <a:spLocks noGrp="1" noRot="1" noChangeAspect="1" noChangeArrowheads="1" noTextEdit="1"/>
          </p:cNvSpPr>
          <p:nvPr>
            <p:ph type="sldImg"/>
          </p:nvPr>
        </p:nvSpPr>
        <p:spPr>
          <a:xfrm>
            <a:off x="1143000" y="685800"/>
            <a:ext cx="4573588" cy="3430588"/>
          </a:xfrm>
          <a:ln/>
        </p:spPr>
      </p:sp>
      <p:sp>
        <p:nvSpPr>
          <p:cNvPr id="2099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261180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31</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31</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866946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C13E8EA-DBD8-4636-8927-4885F13B7489}" type="slidenum">
              <a:rPr lang="de-DE" sz="1200">
                <a:solidFill>
                  <a:srgbClr val="000000"/>
                </a:solidFill>
              </a:rPr>
              <a:pPr algn="r" eaLnBrk="1" hangingPunct="1"/>
              <a:t>32</a:t>
            </a:fld>
            <a:endParaRPr lang="de-DE" sz="1200">
              <a:solidFill>
                <a:srgbClr val="000000"/>
              </a:solidFill>
            </a:endParaRPr>
          </a:p>
        </p:txBody>
      </p:sp>
      <p:sp>
        <p:nvSpPr>
          <p:cNvPr id="2150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FE6FD46-A08A-4FF0-A83C-85FCF7F48636}" type="slidenum">
              <a:rPr lang="en-GB" sz="1300">
                <a:solidFill>
                  <a:srgbClr val="000000"/>
                </a:solidFill>
              </a:rPr>
              <a:pPr algn="r" eaLnBrk="1" hangingPunct="1"/>
              <a:t>32</a:t>
            </a:fld>
            <a:endParaRPr lang="en-GB" sz="1300">
              <a:solidFill>
                <a:srgbClr val="000000"/>
              </a:solidFill>
            </a:endParaRPr>
          </a:p>
        </p:txBody>
      </p:sp>
      <p:sp>
        <p:nvSpPr>
          <p:cNvPr id="215044" name="Rectangle 2"/>
          <p:cNvSpPr>
            <a:spLocks noGrp="1" noRot="1" noChangeAspect="1" noChangeArrowheads="1" noTextEdit="1"/>
          </p:cNvSpPr>
          <p:nvPr>
            <p:ph type="sldImg"/>
          </p:nvPr>
        </p:nvSpPr>
        <p:spPr>
          <a:xfrm>
            <a:off x="1143000" y="685800"/>
            <a:ext cx="4573588" cy="3430588"/>
          </a:xfrm>
          <a:ln/>
        </p:spPr>
      </p:sp>
      <p:sp>
        <p:nvSpPr>
          <p:cNvPr id="2150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570254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077875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0860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CF35477-685B-480D-9861-EA12298D07C7}" type="slidenum">
              <a:rPr lang="de-DE" sz="1200">
                <a:solidFill>
                  <a:srgbClr val="000000"/>
                </a:solidFill>
              </a:rPr>
              <a:pPr algn="r" eaLnBrk="1" hangingPunct="1"/>
              <a:t>35</a:t>
            </a:fld>
            <a:endParaRPr lang="de-DE" sz="1200">
              <a:solidFill>
                <a:srgbClr val="000000"/>
              </a:solidFill>
            </a:endParaRPr>
          </a:p>
        </p:txBody>
      </p:sp>
      <p:sp>
        <p:nvSpPr>
          <p:cNvPr id="2314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D15B88-352C-4009-83F1-5D5F000420D9}" type="slidenum">
              <a:rPr lang="en-GB" sz="1300">
                <a:solidFill>
                  <a:srgbClr val="000000"/>
                </a:solidFill>
              </a:rPr>
              <a:pPr algn="r" eaLnBrk="1" hangingPunct="1"/>
              <a:t>35</a:t>
            </a:fld>
            <a:endParaRPr lang="en-GB" sz="1300">
              <a:solidFill>
                <a:srgbClr val="000000"/>
              </a:solidFill>
            </a:endParaRPr>
          </a:p>
        </p:txBody>
      </p:sp>
      <p:sp>
        <p:nvSpPr>
          <p:cNvPr id="231428" name="Rectangle 2"/>
          <p:cNvSpPr>
            <a:spLocks noGrp="1" noRot="1" noChangeAspect="1" noChangeArrowheads="1" noTextEdit="1"/>
          </p:cNvSpPr>
          <p:nvPr>
            <p:ph type="sldImg"/>
          </p:nvPr>
        </p:nvSpPr>
        <p:spPr>
          <a:xfrm>
            <a:off x="1143000" y="685800"/>
            <a:ext cx="4573588" cy="3430588"/>
          </a:xfrm>
          <a:ln/>
        </p:spPr>
      </p:sp>
      <p:sp>
        <p:nvSpPr>
          <p:cNvPr id="2314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187792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C8AAF61-3F9B-482A-B040-47DEEE233FF7}" type="slidenum">
              <a:rPr lang="de-DE" sz="1200">
                <a:solidFill>
                  <a:srgbClr val="000000"/>
                </a:solidFill>
              </a:rPr>
              <a:pPr algn="r" eaLnBrk="1" hangingPunct="1"/>
              <a:t>36</a:t>
            </a:fld>
            <a:endParaRPr lang="de-DE" sz="1200">
              <a:solidFill>
                <a:srgbClr val="000000"/>
              </a:solidFill>
            </a:endParaRPr>
          </a:p>
        </p:txBody>
      </p:sp>
      <p:sp>
        <p:nvSpPr>
          <p:cNvPr id="2324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CD87FD9-0CAC-46FD-8982-6AC8C3DA2A4D}" type="slidenum">
              <a:rPr lang="en-GB" sz="1300">
                <a:solidFill>
                  <a:srgbClr val="000000"/>
                </a:solidFill>
              </a:rPr>
              <a:pPr algn="r" eaLnBrk="1" hangingPunct="1"/>
              <a:t>36</a:t>
            </a:fld>
            <a:endParaRPr lang="en-GB" sz="1300">
              <a:solidFill>
                <a:srgbClr val="000000"/>
              </a:solidFill>
            </a:endParaRPr>
          </a:p>
        </p:txBody>
      </p:sp>
      <p:sp>
        <p:nvSpPr>
          <p:cNvPr id="232452" name="Rectangle 2"/>
          <p:cNvSpPr>
            <a:spLocks noGrp="1" noRot="1" noChangeAspect="1" noChangeArrowheads="1" noTextEdit="1"/>
          </p:cNvSpPr>
          <p:nvPr>
            <p:ph type="sldImg"/>
          </p:nvPr>
        </p:nvSpPr>
        <p:spPr>
          <a:xfrm>
            <a:off x="1143000" y="685800"/>
            <a:ext cx="4573588" cy="3430588"/>
          </a:xfrm>
          <a:ln/>
        </p:spPr>
      </p:sp>
      <p:sp>
        <p:nvSpPr>
          <p:cNvPr id="2324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186689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2898A2-759B-4259-A10C-1ECFA0A448C0}" type="slidenum">
              <a:rPr lang="de-DE" sz="1200">
                <a:solidFill>
                  <a:srgbClr val="000000"/>
                </a:solidFill>
              </a:rPr>
              <a:pPr algn="r" eaLnBrk="1" hangingPunct="1"/>
              <a:t>37</a:t>
            </a:fld>
            <a:endParaRPr lang="de-DE" sz="1200">
              <a:solidFill>
                <a:srgbClr val="000000"/>
              </a:solidFill>
            </a:endParaRPr>
          </a:p>
        </p:txBody>
      </p:sp>
      <p:sp>
        <p:nvSpPr>
          <p:cNvPr id="2334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460C5AE-5C7E-4221-A353-E337B83205FB}" type="slidenum">
              <a:rPr lang="en-GB" sz="1300">
                <a:solidFill>
                  <a:srgbClr val="000000"/>
                </a:solidFill>
              </a:rPr>
              <a:pPr algn="r" eaLnBrk="1" hangingPunct="1"/>
              <a:t>37</a:t>
            </a:fld>
            <a:endParaRPr lang="en-GB" sz="1300">
              <a:solidFill>
                <a:srgbClr val="000000"/>
              </a:solidFill>
            </a:endParaRPr>
          </a:p>
        </p:txBody>
      </p:sp>
      <p:sp>
        <p:nvSpPr>
          <p:cNvPr id="233476" name="Rectangle 2"/>
          <p:cNvSpPr>
            <a:spLocks noGrp="1" noRot="1" noChangeAspect="1" noChangeArrowheads="1" noTextEdit="1"/>
          </p:cNvSpPr>
          <p:nvPr>
            <p:ph type="sldImg"/>
          </p:nvPr>
        </p:nvSpPr>
        <p:spPr>
          <a:xfrm>
            <a:off x="1143000" y="685800"/>
            <a:ext cx="4573588" cy="3430588"/>
          </a:xfrm>
          <a:ln/>
        </p:spPr>
      </p:sp>
      <p:sp>
        <p:nvSpPr>
          <p:cNvPr id="2334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214114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F512E1B-B6FD-4595-9ED1-46216D4F4846}" type="slidenum">
              <a:rPr lang="de-DE" sz="1200">
                <a:solidFill>
                  <a:srgbClr val="000000"/>
                </a:solidFill>
              </a:rPr>
              <a:pPr algn="r" eaLnBrk="1" hangingPunct="1"/>
              <a:t>38</a:t>
            </a:fld>
            <a:endParaRPr lang="de-DE" sz="1200">
              <a:solidFill>
                <a:srgbClr val="000000"/>
              </a:solidFill>
            </a:endParaRPr>
          </a:p>
        </p:txBody>
      </p:sp>
      <p:sp>
        <p:nvSpPr>
          <p:cNvPr id="2344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F757555-43DD-4552-8086-8F61425CEA71}" type="slidenum">
              <a:rPr lang="en-GB" sz="1300">
                <a:solidFill>
                  <a:srgbClr val="000000"/>
                </a:solidFill>
              </a:rPr>
              <a:pPr algn="r" eaLnBrk="1" hangingPunct="1"/>
              <a:t>38</a:t>
            </a:fld>
            <a:endParaRPr lang="en-GB" sz="1300">
              <a:solidFill>
                <a:srgbClr val="000000"/>
              </a:solidFill>
            </a:endParaRPr>
          </a:p>
        </p:txBody>
      </p:sp>
      <p:sp>
        <p:nvSpPr>
          <p:cNvPr id="234500" name="Rectangle 2"/>
          <p:cNvSpPr>
            <a:spLocks noGrp="1" noRot="1" noChangeAspect="1" noChangeArrowheads="1" noTextEdit="1"/>
          </p:cNvSpPr>
          <p:nvPr>
            <p:ph type="sldImg"/>
          </p:nvPr>
        </p:nvSpPr>
        <p:spPr>
          <a:xfrm>
            <a:off x="1143000" y="685800"/>
            <a:ext cx="4573588" cy="3430588"/>
          </a:xfrm>
          <a:ln/>
        </p:spPr>
      </p:sp>
      <p:sp>
        <p:nvSpPr>
          <p:cNvPr id="2345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417788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914E4F8-B3C8-4CA3-8292-EF189D824FCD}" type="slidenum">
              <a:rPr lang="de-DE" sz="1200">
                <a:solidFill>
                  <a:srgbClr val="000000"/>
                </a:solidFill>
              </a:rPr>
              <a:pPr algn="r" eaLnBrk="1" hangingPunct="1"/>
              <a:t>39</a:t>
            </a:fld>
            <a:endParaRPr lang="de-DE" sz="1200">
              <a:solidFill>
                <a:srgbClr val="000000"/>
              </a:solidFill>
            </a:endParaRPr>
          </a:p>
        </p:txBody>
      </p:sp>
      <p:sp>
        <p:nvSpPr>
          <p:cNvPr id="2355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EDF15FC-26F5-48D7-9023-2E222093E763}" type="slidenum">
              <a:rPr lang="en-GB" sz="1300">
                <a:solidFill>
                  <a:srgbClr val="000000"/>
                </a:solidFill>
              </a:rPr>
              <a:pPr algn="r" eaLnBrk="1" hangingPunct="1"/>
              <a:t>39</a:t>
            </a:fld>
            <a:endParaRPr lang="en-GB" sz="1300">
              <a:solidFill>
                <a:srgbClr val="000000"/>
              </a:solidFill>
            </a:endParaRPr>
          </a:p>
        </p:txBody>
      </p:sp>
      <p:sp>
        <p:nvSpPr>
          <p:cNvPr id="235524" name="Rectangle 2"/>
          <p:cNvSpPr>
            <a:spLocks noGrp="1" noRot="1" noChangeAspect="1" noChangeArrowheads="1" noTextEdit="1"/>
          </p:cNvSpPr>
          <p:nvPr>
            <p:ph type="sldImg"/>
          </p:nvPr>
        </p:nvSpPr>
        <p:spPr>
          <a:xfrm>
            <a:off x="1143000" y="685800"/>
            <a:ext cx="4573588" cy="3430588"/>
          </a:xfrm>
          <a:ln/>
        </p:spPr>
      </p:sp>
      <p:sp>
        <p:nvSpPr>
          <p:cNvPr id="2355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23964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92C9DAE-4E3E-43C2-92BA-9BD3FEDAFE43}" type="slidenum">
              <a:rPr lang="de-DE" sz="1200">
                <a:solidFill>
                  <a:srgbClr val="000000"/>
                </a:solidFill>
              </a:rPr>
              <a:pPr algn="r" eaLnBrk="1" hangingPunct="1"/>
              <a:t>4</a:t>
            </a:fld>
            <a:endParaRPr lang="de-DE" sz="1200">
              <a:solidFill>
                <a:srgbClr val="000000"/>
              </a:solidFill>
            </a:endParaRPr>
          </a:p>
        </p:txBody>
      </p:sp>
      <p:sp>
        <p:nvSpPr>
          <p:cNvPr id="1914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2C06529-F01C-412F-860F-72C760EF0AD3}" type="slidenum">
              <a:rPr lang="en-GB" sz="1300">
                <a:solidFill>
                  <a:srgbClr val="000000"/>
                </a:solidFill>
              </a:rPr>
              <a:pPr algn="r" eaLnBrk="1" hangingPunct="1"/>
              <a:t>4</a:t>
            </a:fld>
            <a:endParaRPr lang="en-GB" sz="1300">
              <a:solidFill>
                <a:srgbClr val="000000"/>
              </a:solidFill>
            </a:endParaRPr>
          </a:p>
        </p:txBody>
      </p:sp>
      <p:sp>
        <p:nvSpPr>
          <p:cNvPr id="191492" name="Rectangle 2"/>
          <p:cNvSpPr>
            <a:spLocks noGrp="1" noRot="1" noChangeAspect="1" noChangeArrowheads="1" noTextEdit="1"/>
          </p:cNvSpPr>
          <p:nvPr>
            <p:ph type="sldImg"/>
          </p:nvPr>
        </p:nvSpPr>
        <p:spPr>
          <a:xfrm>
            <a:off x="1143000" y="685800"/>
            <a:ext cx="4573588" cy="3430588"/>
          </a:xfrm>
          <a:ln/>
        </p:spPr>
      </p:sp>
      <p:sp>
        <p:nvSpPr>
          <p:cNvPr id="1914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486899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C5F230B-A2DF-44CD-9C10-7FAE6CEE6C01}" type="slidenum">
              <a:rPr lang="de-DE" sz="1200">
                <a:solidFill>
                  <a:srgbClr val="000000"/>
                </a:solidFill>
              </a:rPr>
              <a:pPr algn="r" eaLnBrk="1" hangingPunct="1"/>
              <a:t>40</a:t>
            </a:fld>
            <a:endParaRPr lang="de-DE" sz="1200">
              <a:solidFill>
                <a:srgbClr val="000000"/>
              </a:solidFill>
            </a:endParaRPr>
          </a:p>
        </p:txBody>
      </p:sp>
      <p:sp>
        <p:nvSpPr>
          <p:cNvPr id="2365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350799-9693-4001-9F70-695587FAC5AB}" type="slidenum">
              <a:rPr lang="en-GB" sz="1300">
                <a:solidFill>
                  <a:srgbClr val="000000"/>
                </a:solidFill>
              </a:rPr>
              <a:pPr algn="r" eaLnBrk="1" hangingPunct="1"/>
              <a:t>40</a:t>
            </a:fld>
            <a:endParaRPr lang="en-GB" sz="1300">
              <a:solidFill>
                <a:srgbClr val="000000"/>
              </a:solidFill>
            </a:endParaRPr>
          </a:p>
        </p:txBody>
      </p:sp>
      <p:sp>
        <p:nvSpPr>
          <p:cNvPr id="236548" name="Rectangle 2"/>
          <p:cNvSpPr>
            <a:spLocks noGrp="1" noRot="1" noChangeAspect="1" noChangeArrowheads="1" noTextEdit="1"/>
          </p:cNvSpPr>
          <p:nvPr>
            <p:ph type="sldImg"/>
          </p:nvPr>
        </p:nvSpPr>
        <p:spPr>
          <a:xfrm>
            <a:off x="1143000" y="685800"/>
            <a:ext cx="4573588" cy="3430588"/>
          </a:xfrm>
          <a:ln/>
        </p:spPr>
      </p:sp>
      <p:sp>
        <p:nvSpPr>
          <p:cNvPr id="2365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795697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BFDFD0D-1545-4026-8F62-D0D707783441}" type="slidenum">
              <a:rPr lang="de-DE" sz="1200">
                <a:solidFill>
                  <a:srgbClr val="000000"/>
                </a:solidFill>
              </a:rPr>
              <a:pPr algn="r" eaLnBrk="1" hangingPunct="1"/>
              <a:t>41</a:t>
            </a:fld>
            <a:endParaRPr lang="de-DE" sz="1200">
              <a:solidFill>
                <a:srgbClr val="000000"/>
              </a:solidFill>
            </a:endParaRPr>
          </a:p>
        </p:txBody>
      </p:sp>
      <p:sp>
        <p:nvSpPr>
          <p:cNvPr id="2375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7D5EB5C-4A34-44FA-AA8B-10891C16272C}" type="slidenum">
              <a:rPr lang="en-GB" sz="1300">
                <a:solidFill>
                  <a:srgbClr val="000000"/>
                </a:solidFill>
              </a:rPr>
              <a:pPr algn="r" eaLnBrk="1" hangingPunct="1"/>
              <a:t>41</a:t>
            </a:fld>
            <a:endParaRPr lang="en-GB" sz="1300">
              <a:solidFill>
                <a:srgbClr val="000000"/>
              </a:solidFill>
            </a:endParaRPr>
          </a:p>
        </p:txBody>
      </p:sp>
      <p:sp>
        <p:nvSpPr>
          <p:cNvPr id="237572" name="Rectangle 2"/>
          <p:cNvSpPr>
            <a:spLocks noGrp="1" noRot="1" noChangeAspect="1" noChangeArrowheads="1" noTextEdit="1"/>
          </p:cNvSpPr>
          <p:nvPr>
            <p:ph type="sldImg"/>
          </p:nvPr>
        </p:nvSpPr>
        <p:spPr>
          <a:xfrm>
            <a:off x="1143000" y="685800"/>
            <a:ext cx="4573588" cy="3430588"/>
          </a:xfrm>
          <a:ln/>
        </p:spPr>
      </p:sp>
      <p:sp>
        <p:nvSpPr>
          <p:cNvPr id="2375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681037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991304-8251-4BC5-B753-236CA3AAA45A}" type="slidenum">
              <a:rPr lang="de-DE" sz="1200">
                <a:solidFill>
                  <a:srgbClr val="000000"/>
                </a:solidFill>
              </a:rPr>
              <a:pPr algn="r" eaLnBrk="1" hangingPunct="1"/>
              <a:t>42</a:t>
            </a:fld>
            <a:endParaRPr lang="de-DE" sz="1200">
              <a:solidFill>
                <a:srgbClr val="000000"/>
              </a:solidFill>
            </a:endParaRPr>
          </a:p>
        </p:txBody>
      </p:sp>
      <p:sp>
        <p:nvSpPr>
          <p:cNvPr id="2385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E6B695F-8122-4773-95E4-E483307EFDEB}" type="slidenum">
              <a:rPr lang="en-GB" sz="1300">
                <a:solidFill>
                  <a:srgbClr val="000000"/>
                </a:solidFill>
              </a:rPr>
              <a:pPr algn="r" eaLnBrk="1" hangingPunct="1"/>
              <a:t>42</a:t>
            </a:fld>
            <a:endParaRPr lang="en-GB" sz="1300">
              <a:solidFill>
                <a:srgbClr val="000000"/>
              </a:solidFill>
            </a:endParaRPr>
          </a:p>
        </p:txBody>
      </p:sp>
      <p:sp>
        <p:nvSpPr>
          <p:cNvPr id="238596" name="Rectangle 2"/>
          <p:cNvSpPr>
            <a:spLocks noGrp="1" noRot="1" noChangeAspect="1" noChangeArrowheads="1" noTextEdit="1"/>
          </p:cNvSpPr>
          <p:nvPr>
            <p:ph type="sldImg"/>
          </p:nvPr>
        </p:nvSpPr>
        <p:spPr>
          <a:xfrm>
            <a:off x="1143000" y="685800"/>
            <a:ext cx="4573588" cy="3430588"/>
          </a:xfrm>
          <a:ln/>
        </p:spPr>
      </p:sp>
      <p:sp>
        <p:nvSpPr>
          <p:cNvPr id="2385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621065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2C29EA0-6EC5-4A64-96B5-6C74A66560C5}" type="slidenum">
              <a:rPr lang="de-DE" sz="1200">
                <a:solidFill>
                  <a:srgbClr val="000000"/>
                </a:solidFill>
              </a:rPr>
              <a:pPr algn="r" eaLnBrk="1" hangingPunct="1"/>
              <a:t>43</a:t>
            </a:fld>
            <a:endParaRPr lang="de-DE" sz="1200">
              <a:solidFill>
                <a:srgbClr val="000000"/>
              </a:solidFill>
            </a:endParaRPr>
          </a:p>
        </p:txBody>
      </p:sp>
      <p:sp>
        <p:nvSpPr>
          <p:cNvPr id="2396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E053894-8F00-4898-9FEF-ACC720B03AE5}" type="slidenum">
              <a:rPr lang="en-GB" sz="1300">
                <a:solidFill>
                  <a:srgbClr val="000000"/>
                </a:solidFill>
              </a:rPr>
              <a:pPr algn="r" eaLnBrk="1" hangingPunct="1"/>
              <a:t>43</a:t>
            </a:fld>
            <a:endParaRPr lang="en-GB" sz="1300">
              <a:solidFill>
                <a:srgbClr val="000000"/>
              </a:solidFill>
            </a:endParaRPr>
          </a:p>
        </p:txBody>
      </p:sp>
      <p:sp>
        <p:nvSpPr>
          <p:cNvPr id="239620" name="Rectangle 2"/>
          <p:cNvSpPr>
            <a:spLocks noGrp="1" noRot="1" noChangeAspect="1" noChangeArrowheads="1" noTextEdit="1"/>
          </p:cNvSpPr>
          <p:nvPr>
            <p:ph type="sldImg"/>
          </p:nvPr>
        </p:nvSpPr>
        <p:spPr>
          <a:xfrm>
            <a:off x="1143000" y="685800"/>
            <a:ext cx="4573588" cy="3430588"/>
          </a:xfrm>
          <a:ln/>
        </p:spPr>
      </p:sp>
      <p:sp>
        <p:nvSpPr>
          <p:cNvPr id="2396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239082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2FA975-7AE9-4B50-A518-279956DAD271}" type="slidenum">
              <a:rPr lang="de-DE" sz="1200">
                <a:solidFill>
                  <a:srgbClr val="000000"/>
                </a:solidFill>
              </a:rPr>
              <a:pPr algn="r" eaLnBrk="1" hangingPunct="1"/>
              <a:t>44</a:t>
            </a:fld>
            <a:endParaRPr lang="de-DE" sz="1200">
              <a:solidFill>
                <a:srgbClr val="000000"/>
              </a:solidFill>
            </a:endParaRPr>
          </a:p>
        </p:txBody>
      </p:sp>
      <p:sp>
        <p:nvSpPr>
          <p:cNvPr id="2406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A19386C-5474-4074-AF57-4536D740E96A}" type="slidenum">
              <a:rPr lang="en-GB" sz="1300">
                <a:solidFill>
                  <a:srgbClr val="000000"/>
                </a:solidFill>
              </a:rPr>
              <a:pPr algn="r" eaLnBrk="1" hangingPunct="1"/>
              <a:t>44</a:t>
            </a:fld>
            <a:endParaRPr lang="en-GB" sz="1300">
              <a:solidFill>
                <a:srgbClr val="000000"/>
              </a:solidFill>
            </a:endParaRPr>
          </a:p>
        </p:txBody>
      </p:sp>
      <p:sp>
        <p:nvSpPr>
          <p:cNvPr id="240644" name="Rectangle 2"/>
          <p:cNvSpPr>
            <a:spLocks noGrp="1" noRot="1" noChangeAspect="1" noChangeArrowheads="1" noTextEdit="1"/>
          </p:cNvSpPr>
          <p:nvPr>
            <p:ph type="sldImg"/>
          </p:nvPr>
        </p:nvSpPr>
        <p:spPr>
          <a:xfrm>
            <a:off x="1143000" y="685800"/>
            <a:ext cx="4573588" cy="3430588"/>
          </a:xfrm>
          <a:ln/>
        </p:spPr>
      </p:sp>
      <p:sp>
        <p:nvSpPr>
          <p:cNvPr id="2406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219732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BB14FB3-83F2-4C56-A33D-F70D3EA5E897}" type="slidenum">
              <a:rPr lang="de-DE" sz="1200">
                <a:solidFill>
                  <a:srgbClr val="000000"/>
                </a:solidFill>
              </a:rPr>
              <a:pPr algn="r" eaLnBrk="1" hangingPunct="1"/>
              <a:t>45</a:t>
            </a:fld>
            <a:endParaRPr lang="de-DE" sz="1200">
              <a:solidFill>
                <a:srgbClr val="000000"/>
              </a:solidFill>
            </a:endParaRPr>
          </a:p>
        </p:txBody>
      </p:sp>
      <p:sp>
        <p:nvSpPr>
          <p:cNvPr id="2416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126CD9C-C9FF-4D93-862D-CC5DDA1D3870}" type="slidenum">
              <a:rPr lang="en-GB" sz="1300">
                <a:solidFill>
                  <a:srgbClr val="000000"/>
                </a:solidFill>
              </a:rPr>
              <a:pPr algn="r" eaLnBrk="1" hangingPunct="1"/>
              <a:t>45</a:t>
            </a:fld>
            <a:endParaRPr lang="en-GB" sz="1300">
              <a:solidFill>
                <a:srgbClr val="000000"/>
              </a:solidFill>
            </a:endParaRPr>
          </a:p>
        </p:txBody>
      </p:sp>
      <p:sp>
        <p:nvSpPr>
          <p:cNvPr id="241668" name="Rectangle 2"/>
          <p:cNvSpPr>
            <a:spLocks noGrp="1" noRot="1" noChangeAspect="1" noChangeArrowheads="1" noTextEdit="1"/>
          </p:cNvSpPr>
          <p:nvPr>
            <p:ph type="sldImg"/>
          </p:nvPr>
        </p:nvSpPr>
        <p:spPr>
          <a:xfrm>
            <a:off x="1143000" y="685800"/>
            <a:ext cx="4573588" cy="3430588"/>
          </a:xfrm>
          <a:ln/>
        </p:spPr>
      </p:sp>
      <p:sp>
        <p:nvSpPr>
          <p:cNvPr id="2416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951679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1971BB-7DA3-4C78-B16F-EE8CB02C29B9}" type="slidenum">
              <a:rPr lang="de-DE" sz="1200">
                <a:solidFill>
                  <a:srgbClr val="000000"/>
                </a:solidFill>
              </a:rPr>
              <a:pPr algn="r" eaLnBrk="1" hangingPunct="1"/>
              <a:t>46</a:t>
            </a:fld>
            <a:endParaRPr lang="de-DE" sz="1200">
              <a:solidFill>
                <a:srgbClr val="000000"/>
              </a:solidFill>
            </a:endParaRPr>
          </a:p>
        </p:txBody>
      </p:sp>
      <p:sp>
        <p:nvSpPr>
          <p:cNvPr id="2426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2707A74-B69C-4582-9D07-32D2A26C5B76}" type="slidenum">
              <a:rPr lang="en-GB" sz="1300">
                <a:solidFill>
                  <a:srgbClr val="000000"/>
                </a:solidFill>
              </a:rPr>
              <a:pPr algn="r" eaLnBrk="1" hangingPunct="1"/>
              <a:t>46</a:t>
            </a:fld>
            <a:endParaRPr lang="en-GB" sz="1300">
              <a:solidFill>
                <a:srgbClr val="000000"/>
              </a:solidFill>
            </a:endParaRPr>
          </a:p>
        </p:txBody>
      </p:sp>
      <p:sp>
        <p:nvSpPr>
          <p:cNvPr id="242692" name="Rectangle 2"/>
          <p:cNvSpPr>
            <a:spLocks noGrp="1" noRot="1" noChangeAspect="1" noChangeArrowheads="1" noTextEdit="1"/>
          </p:cNvSpPr>
          <p:nvPr>
            <p:ph type="sldImg"/>
          </p:nvPr>
        </p:nvSpPr>
        <p:spPr>
          <a:xfrm>
            <a:off x="1143000" y="685800"/>
            <a:ext cx="4573588" cy="3430588"/>
          </a:xfrm>
          <a:ln/>
        </p:spPr>
      </p:sp>
      <p:sp>
        <p:nvSpPr>
          <p:cNvPr id="2426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15589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A3FB43D-A114-4EC6-9BCC-36DE05DA2172}" type="slidenum">
              <a:rPr lang="de-DE" sz="1200">
                <a:solidFill>
                  <a:srgbClr val="000000"/>
                </a:solidFill>
              </a:rPr>
              <a:pPr algn="r" eaLnBrk="1" hangingPunct="1"/>
              <a:t>47</a:t>
            </a:fld>
            <a:endParaRPr lang="de-DE" sz="1200">
              <a:solidFill>
                <a:srgbClr val="000000"/>
              </a:solidFill>
            </a:endParaRPr>
          </a:p>
        </p:txBody>
      </p:sp>
      <p:sp>
        <p:nvSpPr>
          <p:cNvPr id="2437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F7B6393-C344-466A-A915-2F1C5875F399}" type="slidenum">
              <a:rPr lang="en-GB" sz="1300">
                <a:solidFill>
                  <a:srgbClr val="000000"/>
                </a:solidFill>
              </a:rPr>
              <a:pPr algn="r" eaLnBrk="1" hangingPunct="1"/>
              <a:t>47</a:t>
            </a:fld>
            <a:endParaRPr lang="en-GB" sz="1300">
              <a:solidFill>
                <a:srgbClr val="000000"/>
              </a:solidFill>
            </a:endParaRPr>
          </a:p>
        </p:txBody>
      </p:sp>
      <p:sp>
        <p:nvSpPr>
          <p:cNvPr id="243716" name="Rectangle 2"/>
          <p:cNvSpPr>
            <a:spLocks noGrp="1" noRot="1" noChangeAspect="1" noChangeArrowheads="1" noTextEdit="1"/>
          </p:cNvSpPr>
          <p:nvPr>
            <p:ph type="sldImg"/>
          </p:nvPr>
        </p:nvSpPr>
        <p:spPr>
          <a:xfrm>
            <a:off x="1143000" y="685800"/>
            <a:ext cx="4573588" cy="3430588"/>
          </a:xfrm>
          <a:ln/>
        </p:spPr>
      </p:sp>
      <p:sp>
        <p:nvSpPr>
          <p:cNvPr id="2437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535359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627D9A2-CB6A-4943-81BB-0F45CB6FA8D5}" type="slidenum">
              <a:rPr lang="de-DE" sz="1200">
                <a:solidFill>
                  <a:srgbClr val="000000"/>
                </a:solidFill>
              </a:rPr>
              <a:pPr algn="r" eaLnBrk="1" hangingPunct="1"/>
              <a:t>48</a:t>
            </a:fld>
            <a:endParaRPr lang="de-DE" sz="1200">
              <a:solidFill>
                <a:srgbClr val="000000"/>
              </a:solidFill>
            </a:endParaRPr>
          </a:p>
        </p:txBody>
      </p:sp>
      <p:sp>
        <p:nvSpPr>
          <p:cNvPr id="2447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C1BC72E-9275-4E53-86D4-959F312C71E2}" type="slidenum">
              <a:rPr lang="en-GB" sz="1300">
                <a:solidFill>
                  <a:srgbClr val="000000"/>
                </a:solidFill>
              </a:rPr>
              <a:pPr algn="r" eaLnBrk="1" hangingPunct="1"/>
              <a:t>48</a:t>
            </a:fld>
            <a:endParaRPr lang="en-GB" sz="1300">
              <a:solidFill>
                <a:srgbClr val="000000"/>
              </a:solidFill>
            </a:endParaRPr>
          </a:p>
        </p:txBody>
      </p:sp>
      <p:sp>
        <p:nvSpPr>
          <p:cNvPr id="244740" name="Rectangle 2"/>
          <p:cNvSpPr>
            <a:spLocks noGrp="1" noRot="1" noChangeAspect="1" noChangeArrowheads="1" noTextEdit="1"/>
          </p:cNvSpPr>
          <p:nvPr>
            <p:ph type="sldImg"/>
          </p:nvPr>
        </p:nvSpPr>
        <p:spPr>
          <a:xfrm>
            <a:off x="1143000" y="685800"/>
            <a:ext cx="4573588" cy="3430588"/>
          </a:xfrm>
          <a:ln/>
        </p:spPr>
      </p:sp>
      <p:sp>
        <p:nvSpPr>
          <p:cNvPr id="2447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075854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A31648-F2E4-48F3-8539-BC0881C2EDAD}" type="slidenum">
              <a:rPr lang="de-DE" sz="1200">
                <a:solidFill>
                  <a:srgbClr val="000000"/>
                </a:solidFill>
              </a:rPr>
              <a:pPr algn="r" eaLnBrk="1" hangingPunct="1"/>
              <a:t>49</a:t>
            </a:fld>
            <a:endParaRPr lang="de-DE" sz="1200">
              <a:solidFill>
                <a:srgbClr val="000000"/>
              </a:solidFill>
            </a:endParaRPr>
          </a:p>
        </p:txBody>
      </p:sp>
      <p:sp>
        <p:nvSpPr>
          <p:cNvPr id="2457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E18A719-F2EB-436A-9C3A-ACC9E6C0D248}" type="slidenum">
              <a:rPr lang="en-GB" sz="1300">
                <a:solidFill>
                  <a:srgbClr val="000000"/>
                </a:solidFill>
              </a:rPr>
              <a:pPr algn="r" eaLnBrk="1" hangingPunct="1"/>
              <a:t>49</a:t>
            </a:fld>
            <a:endParaRPr lang="en-GB" sz="1300">
              <a:solidFill>
                <a:srgbClr val="000000"/>
              </a:solidFill>
            </a:endParaRPr>
          </a:p>
        </p:txBody>
      </p:sp>
      <p:sp>
        <p:nvSpPr>
          <p:cNvPr id="245764" name="Rectangle 2"/>
          <p:cNvSpPr>
            <a:spLocks noGrp="1" noRot="1" noChangeAspect="1" noChangeArrowheads="1" noTextEdit="1"/>
          </p:cNvSpPr>
          <p:nvPr>
            <p:ph type="sldImg"/>
          </p:nvPr>
        </p:nvSpPr>
        <p:spPr>
          <a:xfrm>
            <a:off x="1143000" y="685800"/>
            <a:ext cx="4573588" cy="3430588"/>
          </a:xfrm>
          <a:ln/>
        </p:spPr>
      </p:sp>
      <p:sp>
        <p:nvSpPr>
          <p:cNvPr id="2457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91162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C8CC4FE-B5D3-45F6-BD6E-27578A88C0F1}" type="slidenum">
              <a:rPr lang="de-DE" sz="1200">
                <a:solidFill>
                  <a:srgbClr val="000000"/>
                </a:solidFill>
              </a:rPr>
              <a:pPr algn="r" eaLnBrk="1" hangingPunct="1"/>
              <a:t>5</a:t>
            </a:fld>
            <a:endParaRPr lang="de-DE" sz="1200">
              <a:solidFill>
                <a:srgbClr val="000000"/>
              </a:solidFill>
            </a:endParaRPr>
          </a:p>
        </p:txBody>
      </p:sp>
      <p:sp>
        <p:nvSpPr>
          <p:cNvPr id="1884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42C15A8-F2EE-419A-B677-9841614BE541}" type="slidenum">
              <a:rPr lang="en-GB" sz="1300">
                <a:solidFill>
                  <a:srgbClr val="000000"/>
                </a:solidFill>
              </a:rPr>
              <a:pPr algn="r" eaLnBrk="1" hangingPunct="1"/>
              <a:t>5</a:t>
            </a:fld>
            <a:endParaRPr lang="en-GB" sz="1300">
              <a:solidFill>
                <a:srgbClr val="000000"/>
              </a:solidFill>
            </a:endParaRPr>
          </a:p>
        </p:txBody>
      </p:sp>
      <p:sp>
        <p:nvSpPr>
          <p:cNvPr id="188420" name="Rectangle 2"/>
          <p:cNvSpPr>
            <a:spLocks noGrp="1" noRot="1" noChangeAspect="1" noChangeArrowheads="1" noTextEdit="1"/>
          </p:cNvSpPr>
          <p:nvPr>
            <p:ph type="sldImg"/>
          </p:nvPr>
        </p:nvSpPr>
        <p:spPr>
          <a:xfrm>
            <a:off x="1143000" y="685800"/>
            <a:ext cx="4573588" cy="3430588"/>
          </a:xfrm>
          <a:ln/>
        </p:spPr>
      </p:sp>
      <p:sp>
        <p:nvSpPr>
          <p:cNvPr id="188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155982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E6C6D7-840D-46C3-91AE-EFD005E46678}" type="slidenum">
              <a:rPr lang="de-DE" sz="1200">
                <a:solidFill>
                  <a:srgbClr val="000000"/>
                </a:solidFill>
              </a:rPr>
              <a:pPr algn="r" eaLnBrk="1" hangingPunct="1"/>
              <a:t>50</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5B8BA15-3C68-4DDE-B167-A31AA297F1A7}" type="slidenum">
              <a:rPr lang="en-GB" sz="1300">
                <a:solidFill>
                  <a:srgbClr val="000000"/>
                </a:solidFill>
              </a:rPr>
              <a:pPr algn="r" eaLnBrk="1" hangingPunct="1"/>
              <a:t>50</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000657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8FC7A08-C4D2-4467-9424-213B6BAA278B}" type="slidenum">
              <a:rPr lang="de-DE" sz="1200">
                <a:solidFill>
                  <a:srgbClr val="000000"/>
                </a:solidFill>
              </a:rPr>
              <a:pPr algn="r" eaLnBrk="1" hangingPunct="1"/>
              <a:t>51</a:t>
            </a:fld>
            <a:endParaRPr lang="de-DE" sz="1200">
              <a:solidFill>
                <a:srgbClr val="000000"/>
              </a:solidFill>
            </a:endParaRPr>
          </a:p>
        </p:txBody>
      </p:sp>
      <p:sp>
        <p:nvSpPr>
          <p:cNvPr id="2478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2C4BDE6-F06A-45F5-884B-A3CA80FCDEDA}" type="slidenum">
              <a:rPr lang="en-GB" sz="1300">
                <a:solidFill>
                  <a:srgbClr val="000000"/>
                </a:solidFill>
              </a:rPr>
              <a:pPr algn="r" eaLnBrk="1" hangingPunct="1"/>
              <a:t>51</a:t>
            </a:fld>
            <a:endParaRPr lang="en-GB" sz="1300">
              <a:solidFill>
                <a:srgbClr val="000000"/>
              </a:solidFill>
            </a:endParaRPr>
          </a:p>
        </p:txBody>
      </p:sp>
      <p:sp>
        <p:nvSpPr>
          <p:cNvPr id="247812" name="Rectangle 2"/>
          <p:cNvSpPr>
            <a:spLocks noGrp="1" noRot="1" noChangeAspect="1" noChangeArrowheads="1" noTextEdit="1"/>
          </p:cNvSpPr>
          <p:nvPr>
            <p:ph type="sldImg"/>
          </p:nvPr>
        </p:nvSpPr>
        <p:spPr>
          <a:xfrm>
            <a:off x="1143000" y="685800"/>
            <a:ext cx="4573588" cy="3430588"/>
          </a:xfrm>
          <a:ln/>
        </p:spPr>
      </p:sp>
      <p:sp>
        <p:nvSpPr>
          <p:cNvPr id="2478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037470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B0A1A17-9D3D-47F6-8C6D-642A1CB58B23}" type="slidenum">
              <a:rPr lang="de-DE" sz="1200">
                <a:solidFill>
                  <a:srgbClr val="000000"/>
                </a:solidFill>
              </a:rPr>
              <a:pPr algn="r" eaLnBrk="1" hangingPunct="1"/>
              <a:t>52</a:t>
            </a:fld>
            <a:endParaRPr lang="de-DE" sz="1200">
              <a:solidFill>
                <a:srgbClr val="000000"/>
              </a:solidFill>
            </a:endParaRPr>
          </a:p>
        </p:txBody>
      </p:sp>
      <p:sp>
        <p:nvSpPr>
          <p:cNvPr id="2488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3E4F1E-B561-4F63-BCE5-F73F4A1D6D55}" type="slidenum">
              <a:rPr lang="en-GB" sz="1300">
                <a:solidFill>
                  <a:srgbClr val="000000"/>
                </a:solidFill>
              </a:rPr>
              <a:pPr algn="r" eaLnBrk="1" hangingPunct="1"/>
              <a:t>52</a:t>
            </a:fld>
            <a:endParaRPr lang="en-GB" sz="1300">
              <a:solidFill>
                <a:srgbClr val="000000"/>
              </a:solidFill>
            </a:endParaRPr>
          </a:p>
        </p:txBody>
      </p:sp>
      <p:sp>
        <p:nvSpPr>
          <p:cNvPr id="248836" name="Rectangle 2"/>
          <p:cNvSpPr>
            <a:spLocks noGrp="1" noRot="1" noChangeAspect="1" noChangeArrowheads="1" noTextEdit="1"/>
          </p:cNvSpPr>
          <p:nvPr>
            <p:ph type="sldImg"/>
          </p:nvPr>
        </p:nvSpPr>
        <p:spPr>
          <a:xfrm>
            <a:off x="1143000" y="685800"/>
            <a:ext cx="4573588" cy="3430588"/>
          </a:xfrm>
          <a:ln/>
        </p:spPr>
      </p:sp>
      <p:sp>
        <p:nvSpPr>
          <p:cNvPr id="2488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0964911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F67A915-8BEB-4DB7-BA7A-84893683F302}" type="slidenum">
              <a:rPr lang="de-DE" sz="1200">
                <a:solidFill>
                  <a:srgbClr val="000000"/>
                </a:solidFill>
              </a:rPr>
              <a:pPr algn="r" eaLnBrk="1" hangingPunct="1"/>
              <a:t>53</a:t>
            </a:fld>
            <a:endParaRPr lang="de-DE" sz="1200">
              <a:solidFill>
                <a:srgbClr val="000000"/>
              </a:solidFill>
            </a:endParaRPr>
          </a:p>
        </p:txBody>
      </p:sp>
      <p:sp>
        <p:nvSpPr>
          <p:cNvPr id="2498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F520E7D-D405-44FC-A9E0-460C55DC7707}" type="slidenum">
              <a:rPr lang="en-GB" sz="1300">
                <a:solidFill>
                  <a:srgbClr val="000000"/>
                </a:solidFill>
              </a:rPr>
              <a:pPr algn="r" eaLnBrk="1" hangingPunct="1"/>
              <a:t>53</a:t>
            </a:fld>
            <a:endParaRPr lang="en-GB" sz="1300">
              <a:solidFill>
                <a:srgbClr val="000000"/>
              </a:solidFill>
            </a:endParaRPr>
          </a:p>
        </p:txBody>
      </p:sp>
      <p:sp>
        <p:nvSpPr>
          <p:cNvPr id="249860" name="Rectangle 2"/>
          <p:cNvSpPr>
            <a:spLocks noGrp="1" noRot="1" noChangeAspect="1" noChangeArrowheads="1" noTextEdit="1"/>
          </p:cNvSpPr>
          <p:nvPr>
            <p:ph type="sldImg"/>
          </p:nvPr>
        </p:nvSpPr>
        <p:spPr>
          <a:xfrm>
            <a:off x="1143000" y="685800"/>
            <a:ext cx="4573588" cy="3430588"/>
          </a:xfrm>
          <a:ln/>
        </p:spPr>
      </p:sp>
      <p:sp>
        <p:nvSpPr>
          <p:cNvPr id="2498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4516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0D95BE-F5BD-45F7-A483-EC2B2EC1C829}" type="slidenum">
              <a:rPr lang="de-DE" sz="1200">
                <a:solidFill>
                  <a:srgbClr val="000000"/>
                </a:solidFill>
              </a:rPr>
              <a:pPr algn="r" eaLnBrk="1" hangingPunct="1"/>
              <a:t>54</a:t>
            </a:fld>
            <a:endParaRPr lang="de-DE" sz="1200">
              <a:solidFill>
                <a:srgbClr val="000000"/>
              </a:solidFill>
            </a:endParaRPr>
          </a:p>
        </p:txBody>
      </p:sp>
      <p:sp>
        <p:nvSpPr>
          <p:cNvPr id="2508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89E3402-A574-4A9E-8A61-BB54BAD8D69C}" type="slidenum">
              <a:rPr lang="en-GB" sz="1300">
                <a:solidFill>
                  <a:srgbClr val="000000"/>
                </a:solidFill>
              </a:rPr>
              <a:pPr algn="r" eaLnBrk="1" hangingPunct="1"/>
              <a:t>54</a:t>
            </a:fld>
            <a:endParaRPr lang="en-GB" sz="1300">
              <a:solidFill>
                <a:srgbClr val="000000"/>
              </a:solidFill>
            </a:endParaRPr>
          </a:p>
        </p:txBody>
      </p:sp>
      <p:sp>
        <p:nvSpPr>
          <p:cNvPr id="250884" name="Rectangle 2"/>
          <p:cNvSpPr>
            <a:spLocks noGrp="1" noRot="1" noChangeAspect="1" noChangeArrowheads="1" noTextEdit="1"/>
          </p:cNvSpPr>
          <p:nvPr>
            <p:ph type="sldImg"/>
          </p:nvPr>
        </p:nvSpPr>
        <p:spPr>
          <a:xfrm>
            <a:off x="1143000" y="685800"/>
            <a:ext cx="4573588" cy="3430588"/>
          </a:xfrm>
          <a:ln/>
        </p:spPr>
      </p:sp>
      <p:sp>
        <p:nvSpPr>
          <p:cNvPr id="2508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05177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547A8EA-7992-4A9F-8132-E7AD635D8EB6}" type="slidenum">
              <a:rPr lang="de-DE" sz="1200">
                <a:solidFill>
                  <a:srgbClr val="000000"/>
                </a:solidFill>
              </a:rPr>
              <a:pPr algn="r" eaLnBrk="1" hangingPunct="1"/>
              <a:t>55</a:t>
            </a:fld>
            <a:endParaRPr lang="de-DE" sz="1200">
              <a:solidFill>
                <a:srgbClr val="000000"/>
              </a:solidFill>
            </a:endParaRPr>
          </a:p>
        </p:txBody>
      </p:sp>
      <p:sp>
        <p:nvSpPr>
          <p:cNvPr id="2519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862147B-DD70-43B0-8790-B229C0DC4E68}" type="slidenum">
              <a:rPr lang="en-GB" sz="1300">
                <a:solidFill>
                  <a:srgbClr val="000000"/>
                </a:solidFill>
              </a:rPr>
              <a:pPr algn="r" eaLnBrk="1" hangingPunct="1"/>
              <a:t>55</a:t>
            </a:fld>
            <a:endParaRPr lang="en-GB" sz="1300">
              <a:solidFill>
                <a:srgbClr val="000000"/>
              </a:solidFill>
            </a:endParaRPr>
          </a:p>
        </p:txBody>
      </p:sp>
      <p:sp>
        <p:nvSpPr>
          <p:cNvPr id="251908" name="Rectangle 2"/>
          <p:cNvSpPr>
            <a:spLocks noGrp="1" noRot="1" noChangeAspect="1" noChangeArrowheads="1" noTextEdit="1"/>
          </p:cNvSpPr>
          <p:nvPr>
            <p:ph type="sldImg"/>
          </p:nvPr>
        </p:nvSpPr>
        <p:spPr>
          <a:xfrm>
            <a:off x="1143000" y="685800"/>
            <a:ext cx="4573588" cy="3430588"/>
          </a:xfrm>
          <a:ln/>
        </p:spPr>
      </p:sp>
      <p:sp>
        <p:nvSpPr>
          <p:cNvPr id="2519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456167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343081-7CC4-4326-A0DE-6A92BE2EDED3}" type="slidenum">
              <a:rPr lang="de-DE" sz="1200">
                <a:solidFill>
                  <a:srgbClr val="000000"/>
                </a:solidFill>
              </a:rPr>
              <a:pPr algn="r" eaLnBrk="1" hangingPunct="1"/>
              <a:t>56</a:t>
            </a:fld>
            <a:endParaRPr lang="de-DE" sz="1200">
              <a:solidFill>
                <a:srgbClr val="000000"/>
              </a:solidFill>
            </a:endParaRPr>
          </a:p>
        </p:txBody>
      </p:sp>
      <p:sp>
        <p:nvSpPr>
          <p:cNvPr id="2529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6F45DBC-BAEF-4379-A685-AB3151FC1E1F}" type="slidenum">
              <a:rPr lang="en-GB" sz="1300">
                <a:solidFill>
                  <a:srgbClr val="000000"/>
                </a:solidFill>
              </a:rPr>
              <a:pPr algn="r" eaLnBrk="1" hangingPunct="1"/>
              <a:t>56</a:t>
            </a:fld>
            <a:endParaRPr lang="en-GB" sz="1300">
              <a:solidFill>
                <a:srgbClr val="000000"/>
              </a:solidFill>
            </a:endParaRPr>
          </a:p>
        </p:txBody>
      </p:sp>
      <p:sp>
        <p:nvSpPr>
          <p:cNvPr id="252932" name="Rectangle 2"/>
          <p:cNvSpPr>
            <a:spLocks noGrp="1" noRot="1" noChangeAspect="1" noChangeArrowheads="1" noTextEdit="1"/>
          </p:cNvSpPr>
          <p:nvPr>
            <p:ph type="sldImg"/>
          </p:nvPr>
        </p:nvSpPr>
        <p:spPr>
          <a:xfrm>
            <a:off x="1143000" y="685800"/>
            <a:ext cx="4573588" cy="3430588"/>
          </a:xfrm>
          <a:ln/>
        </p:spPr>
      </p:sp>
      <p:sp>
        <p:nvSpPr>
          <p:cNvPr id="2529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0209612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F8B86BA-5E3D-46EB-A780-AE946D3CBA1F}" type="slidenum">
              <a:rPr lang="de-DE" sz="1200">
                <a:solidFill>
                  <a:srgbClr val="000000"/>
                </a:solidFill>
              </a:rPr>
              <a:pPr algn="r" eaLnBrk="1" hangingPunct="1"/>
              <a:t>57</a:t>
            </a:fld>
            <a:endParaRPr lang="de-DE" sz="1200">
              <a:solidFill>
                <a:srgbClr val="000000"/>
              </a:solidFill>
            </a:endParaRPr>
          </a:p>
        </p:txBody>
      </p:sp>
      <p:sp>
        <p:nvSpPr>
          <p:cNvPr id="2539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CF77038-ADFE-4345-B12F-73CFC539D992}" type="slidenum">
              <a:rPr lang="en-GB" sz="1300">
                <a:solidFill>
                  <a:srgbClr val="000000"/>
                </a:solidFill>
              </a:rPr>
              <a:pPr algn="r" eaLnBrk="1" hangingPunct="1"/>
              <a:t>57</a:t>
            </a:fld>
            <a:endParaRPr lang="en-GB" sz="1300">
              <a:solidFill>
                <a:srgbClr val="000000"/>
              </a:solidFill>
            </a:endParaRPr>
          </a:p>
        </p:txBody>
      </p:sp>
      <p:sp>
        <p:nvSpPr>
          <p:cNvPr id="253956" name="Rectangle 2"/>
          <p:cNvSpPr>
            <a:spLocks noGrp="1" noRot="1" noChangeAspect="1" noChangeArrowheads="1" noTextEdit="1"/>
          </p:cNvSpPr>
          <p:nvPr>
            <p:ph type="sldImg"/>
          </p:nvPr>
        </p:nvSpPr>
        <p:spPr>
          <a:xfrm>
            <a:off x="1143000" y="685800"/>
            <a:ext cx="4573588" cy="3430588"/>
          </a:xfrm>
          <a:ln/>
        </p:spPr>
      </p:sp>
      <p:sp>
        <p:nvSpPr>
          <p:cNvPr id="2539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136900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08CAC0-E2DC-44A6-8E5C-B1BE844D8926}" type="slidenum">
              <a:rPr lang="de-DE" sz="1200">
                <a:solidFill>
                  <a:srgbClr val="000000"/>
                </a:solidFill>
              </a:rPr>
              <a:pPr algn="r" eaLnBrk="1" hangingPunct="1"/>
              <a:t>58</a:t>
            </a:fld>
            <a:endParaRPr lang="de-DE" sz="1200">
              <a:solidFill>
                <a:srgbClr val="000000"/>
              </a:solidFill>
            </a:endParaRPr>
          </a:p>
        </p:txBody>
      </p:sp>
      <p:sp>
        <p:nvSpPr>
          <p:cNvPr id="2549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B2D3470-7B97-43C7-ADA7-0E9C19A5B156}" type="slidenum">
              <a:rPr lang="en-GB" sz="1300">
                <a:solidFill>
                  <a:srgbClr val="000000"/>
                </a:solidFill>
              </a:rPr>
              <a:pPr algn="r" eaLnBrk="1" hangingPunct="1"/>
              <a:t>58</a:t>
            </a:fld>
            <a:endParaRPr lang="en-GB" sz="1300">
              <a:solidFill>
                <a:srgbClr val="000000"/>
              </a:solidFill>
            </a:endParaRPr>
          </a:p>
        </p:txBody>
      </p:sp>
      <p:sp>
        <p:nvSpPr>
          <p:cNvPr id="254980" name="Rectangle 2"/>
          <p:cNvSpPr>
            <a:spLocks noGrp="1" noRot="1" noChangeAspect="1" noChangeArrowheads="1" noTextEdit="1"/>
          </p:cNvSpPr>
          <p:nvPr>
            <p:ph type="sldImg"/>
          </p:nvPr>
        </p:nvSpPr>
        <p:spPr>
          <a:xfrm>
            <a:off x="1143000" y="685800"/>
            <a:ext cx="4573588" cy="3430588"/>
          </a:xfrm>
          <a:ln/>
        </p:spPr>
      </p:sp>
      <p:sp>
        <p:nvSpPr>
          <p:cNvPr id="2549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861282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248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C8CC4FE-B5D3-45F6-BD6E-27578A88C0F1}" type="slidenum">
              <a:rPr lang="de-DE" sz="1200">
                <a:solidFill>
                  <a:srgbClr val="000000"/>
                </a:solidFill>
              </a:rPr>
              <a:pPr algn="r" eaLnBrk="1" hangingPunct="1"/>
              <a:t>6</a:t>
            </a:fld>
            <a:endParaRPr lang="de-DE" sz="1200">
              <a:solidFill>
                <a:srgbClr val="000000"/>
              </a:solidFill>
            </a:endParaRPr>
          </a:p>
        </p:txBody>
      </p:sp>
      <p:sp>
        <p:nvSpPr>
          <p:cNvPr id="1884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42C15A8-F2EE-419A-B677-9841614BE541}" type="slidenum">
              <a:rPr lang="en-GB" sz="1300">
                <a:solidFill>
                  <a:srgbClr val="000000"/>
                </a:solidFill>
              </a:rPr>
              <a:pPr algn="r" eaLnBrk="1" hangingPunct="1"/>
              <a:t>6</a:t>
            </a:fld>
            <a:endParaRPr lang="en-GB" sz="1300">
              <a:solidFill>
                <a:srgbClr val="000000"/>
              </a:solidFill>
            </a:endParaRPr>
          </a:p>
        </p:txBody>
      </p:sp>
      <p:sp>
        <p:nvSpPr>
          <p:cNvPr id="188420" name="Rectangle 2"/>
          <p:cNvSpPr>
            <a:spLocks noGrp="1" noRot="1" noChangeAspect="1" noChangeArrowheads="1" noTextEdit="1"/>
          </p:cNvSpPr>
          <p:nvPr>
            <p:ph type="sldImg"/>
          </p:nvPr>
        </p:nvSpPr>
        <p:spPr>
          <a:xfrm>
            <a:off x="1143000" y="685800"/>
            <a:ext cx="4573588" cy="3430588"/>
          </a:xfrm>
          <a:ln/>
        </p:spPr>
      </p:sp>
      <p:sp>
        <p:nvSpPr>
          <p:cNvPr id="188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206919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0D5DFC4-502D-447A-B627-F61956A81239}" type="slidenum">
              <a:rPr lang="de-DE" sz="1200">
                <a:solidFill>
                  <a:srgbClr val="000000"/>
                </a:solidFill>
              </a:rPr>
              <a:pPr algn="r" eaLnBrk="1" hangingPunct="1"/>
              <a:t>60</a:t>
            </a:fld>
            <a:endParaRPr lang="de-DE" sz="1200">
              <a:solidFill>
                <a:srgbClr val="000000"/>
              </a:solidFill>
            </a:endParaRPr>
          </a:p>
        </p:txBody>
      </p:sp>
      <p:sp>
        <p:nvSpPr>
          <p:cNvPr id="2590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CF98C6F-9EC1-49BA-ACCE-0C110B39E933}" type="slidenum">
              <a:rPr lang="en-GB" sz="1300">
                <a:solidFill>
                  <a:srgbClr val="000000"/>
                </a:solidFill>
              </a:rPr>
              <a:pPr algn="r" eaLnBrk="1" hangingPunct="1"/>
              <a:t>60</a:t>
            </a:fld>
            <a:endParaRPr lang="en-GB" sz="1300">
              <a:solidFill>
                <a:srgbClr val="000000"/>
              </a:solidFill>
            </a:endParaRPr>
          </a:p>
        </p:txBody>
      </p:sp>
      <p:sp>
        <p:nvSpPr>
          <p:cNvPr id="259076" name="Rectangle 2"/>
          <p:cNvSpPr>
            <a:spLocks noGrp="1" noRot="1" noChangeAspect="1" noChangeArrowheads="1" noTextEdit="1"/>
          </p:cNvSpPr>
          <p:nvPr>
            <p:ph type="sldImg"/>
          </p:nvPr>
        </p:nvSpPr>
        <p:spPr>
          <a:xfrm>
            <a:off x="1143000" y="685800"/>
            <a:ext cx="4573588" cy="3430588"/>
          </a:xfrm>
          <a:ln/>
        </p:spPr>
      </p:sp>
      <p:sp>
        <p:nvSpPr>
          <p:cNvPr id="2590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03370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7917F4F-BB46-42B7-B6A6-057216EF3860}" type="slidenum">
              <a:rPr lang="de-DE" sz="1200">
                <a:solidFill>
                  <a:srgbClr val="000000"/>
                </a:solidFill>
              </a:rPr>
              <a:pPr algn="r" eaLnBrk="1" hangingPunct="1"/>
              <a:t>7</a:t>
            </a:fld>
            <a:endParaRPr lang="de-DE" sz="1200">
              <a:solidFill>
                <a:srgbClr val="000000"/>
              </a:solidFill>
            </a:endParaRPr>
          </a:p>
        </p:txBody>
      </p:sp>
      <p:sp>
        <p:nvSpPr>
          <p:cNvPr id="1873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44ED611-9D50-4BCD-949A-199805860CC3}" type="slidenum">
              <a:rPr lang="en-GB" sz="1300">
                <a:solidFill>
                  <a:srgbClr val="000000"/>
                </a:solidFill>
              </a:rPr>
              <a:pPr algn="r" eaLnBrk="1" hangingPunct="1"/>
              <a:t>7</a:t>
            </a:fld>
            <a:endParaRPr lang="en-GB" sz="1300">
              <a:solidFill>
                <a:srgbClr val="000000"/>
              </a:solidFill>
            </a:endParaRPr>
          </a:p>
        </p:txBody>
      </p:sp>
      <p:sp>
        <p:nvSpPr>
          <p:cNvPr id="187396" name="Rectangle 2"/>
          <p:cNvSpPr>
            <a:spLocks noGrp="1" noRot="1" noChangeAspect="1" noChangeArrowheads="1" noTextEdit="1"/>
          </p:cNvSpPr>
          <p:nvPr>
            <p:ph type="sldImg"/>
          </p:nvPr>
        </p:nvSpPr>
        <p:spPr>
          <a:xfrm>
            <a:off x="1143000" y="685800"/>
            <a:ext cx="4573588" cy="3430588"/>
          </a:xfrm>
          <a:ln/>
        </p:spPr>
      </p:sp>
      <p:sp>
        <p:nvSpPr>
          <p:cNvPr id="187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23607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0CD5F84-F40F-462E-9912-FE8BF6733434}" type="slidenum">
              <a:rPr lang="de-DE" sz="1200">
                <a:solidFill>
                  <a:srgbClr val="000000"/>
                </a:solidFill>
              </a:rPr>
              <a:pPr algn="r" eaLnBrk="1" hangingPunct="1"/>
              <a:t>8</a:t>
            </a:fld>
            <a:endParaRPr lang="de-DE" sz="1200">
              <a:solidFill>
                <a:srgbClr val="000000"/>
              </a:solidFill>
            </a:endParaRPr>
          </a:p>
        </p:txBody>
      </p:sp>
      <p:sp>
        <p:nvSpPr>
          <p:cNvPr id="1894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496D3F4-80E0-4BE8-A359-3137104EDD8D}" type="slidenum">
              <a:rPr lang="en-GB" sz="1300">
                <a:solidFill>
                  <a:srgbClr val="000000"/>
                </a:solidFill>
              </a:rPr>
              <a:pPr algn="r" eaLnBrk="1" hangingPunct="1"/>
              <a:t>8</a:t>
            </a:fld>
            <a:endParaRPr lang="en-GB" sz="1300">
              <a:solidFill>
                <a:srgbClr val="000000"/>
              </a:solidFill>
            </a:endParaRPr>
          </a:p>
        </p:txBody>
      </p:sp>
      <p:sp>
        <p:nvSpPr>
          <p:cNvPr id="189444" name="Rectangle 2"/>
          <p:cNvSpPr>
            <a:spLocks noGrp="1" noRot="1" noChangeAspect="1" noChangeArrowheads="1" noTextEdit="1"/>
          </p:cNvSpPr>
          <p:nvPr>
            <p:ph type="sldImg"/>
          </p:nvPr>
        </p:nvSpPr>
        <p:spPr>
          <a:xfrm>
            <a:off x="1143000" y="685800"/>
            <a:ext cx="4573588" cy="3430588"/>
          </a:xfrm>
          <a:ln/>
        </p:spPr>
      </p:sp>
      <p:sp>
        <p:nvSpPr>
          <p:cNvPr id="1894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808082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AF97351-6E68-4FA1-95E3-78B124F253F6}" type="slidenum">
              <a:rPr lang="de-DE" sz="1200">
                <a:solidFill>
                  <a:srgbClr val="000000"/>
                </a:solidFill>
              </a:rPr>
              <a:pPr algn="r" eaLnBrk="1" hangingPunct="1"/>
              <a:t>9</a:t>
            </a:fld>
            <a:endParaRPr lang="de-DE" sz="1200">
              <a:solidFill>
                <a:srgbClr val="000000"/>
              </a:solidFill>
            </a:endParaRPr>
          </a:p>
        </p:txBody>
      </p:sp>
      <p:sp>
        <p:nvSpPr>
          <p:cNvPr id="1904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74FE9E8-7252-407C-971C-43A67226B7DF}" type="slidenum">
              <a:rPr lang="en-GB" sz="1300">
                <a:solidFill>
                  <a:srgbClr val="000000"/>
                </a:solidFill>
              </a:rPr>
              <a:pPr algn="r" eaLnBrk="1" hangingPunct="1"/>
              <a:t>9</a:t>
            </a:fld>
            <a:endParaRPr lang="en-GB" sz="1300">
              <a:solidFill>
                <a:srgbClr val="000000"/>
              </a:solidFill>
            </a:endParaRPr>
          </a:p>
        </p:txBody>
      </p:sp>
      <p:sp>
        <p:nvSpPr>
          <p:cNvPr id="190468" name="Rectangle 2"/>
          <p:cNvSpPr>
            <a:spLocks noGrp="1" noRot="1" noChangeAspect="1" noChangeArrowheads="1" noTextEdit="1"/>
          </p:cNvSpPr>
          <p:nvPr>
            <p:ph type="sldImg"/>
          </p:nvPr>
        </p:nvSpPr>
        <p:spPr>
          <a:xfrm>
            <a:off x="1143000" y="685800"/>
            <a:ext cx="4573588" cy="3430588"/>
          </a:xfrm>
          <a:ln/>
        </p:spPr>
      </p:sp>
      <p:sp>
        <p:nvSpPr>
          <p:cNvPr id="190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82428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p>
        </p:txBody>
      </p:sp>
    </p:spTree>
    <p:extLst>
      <p:ext uri="{BB962C8B-B14F-4D97-AF65-F5344CB8AC3E}">
        <p14:creationId xmlns:p14="http://schemas.microsoft.com/office/powerpoint/2010/main" val="25858433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4352056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34837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76435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41866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2531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07761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5668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16752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355107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4980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161730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74915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4267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9383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829201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693273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944928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32164863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963155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1523320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5431267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134243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8121067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818367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345961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2240742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6185639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011303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304853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15048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2323311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3474833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8168439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4948671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718258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662859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8263584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8299747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dirty="0">
              <a:solidFill>
                <a:srgbClr val="000000"/>
              </a:solidFill>
            </a:endParaRPr>
          </a:p>
        </p:txBody>
      </p:sp>
    </p:spTree>
    <p:extLst>
      <p:ext uri="{BB962C8B-B14F-4D97-AF65-F5344CB8AC3E}">
        <p14:creationId xmlns:p14="http://schemas.microsoft.com/office/powerpoint/2010/main" val="203824489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9132778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535839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225671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09968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1710308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263486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052409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417275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809135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77082483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955122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905097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0771962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55424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60823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p>
        </p:txBody>
      </p:sp>
      <p:sp>
        <p:nvSpPr>
          <p:cNvPr id="102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t>Page </a:t>
            </a:r>
            <a:r>
              <a:rPr lang="de-DE" sz="1000">
                <a:sym typeface="Wingdings" pitchFamily="2" charset="2"/>
              </a:rPr>
              <a:t></a:t>
            </a:r>
            <a:r>
              <a:rPr lang="de-DE" sz="1000"/>
              <a:t> </a:t>
            </a:r>
            <a:fld id="{327A2A28-1E8D-40C1-AFB1-DA7112BDD150}" type="slidenum">
              <a:rPr lang="de-DE" sz="1000"/>
              <a:pPr/>
              <a:t>‹#›</a:t>
            </a:fld>
            <a:endParaRPr lang="de-DE" sz="1000"/>
          </a:p>
        </p:txBody>
      </p:sp>
      <p:grpSp>
        <p:nvGrpSpPr>
          <p:cNvPr id="1030" name="Group 6"/>
          <p:cNvGrpSpPr>
            <a:grpSpLocks/>
          </p:cNvGrpSpPr>
          <p:nvPr/>
        </p:nvGrpSpPr>
        <p:grpSpPr bwMode="auto">
          <a:xfrm>
            <a:off x="6646863" y="6181725"/>
            <a:ext cx="2225675" cy="392113"/>
            <a:chOff x="3316" y="1854"/>
            <a:chExt cx="2110" cy="372"/>
          </a:xfrm>
        </p:grpSpPr>
        <p:pic>
          <p:nvPicPr>
            <p:cNvPr id="103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48" r:id="rId1"/>
    <p:sldLayoutId id="2147484208" r:id="rId2"/>
    <p:sldLayoutId id="2147484209" r:id="rId3"/>
    <p:sldLayoutId id="2147484349" r:id="rId4"/>
    <p:sldLayoutId id="2147484210" r:id="rId5"/>
    <p:sldLayoutId id="2147484350" r:id="rId6"/>
    <p:sldLayoutId id="2147484351" r:id="rId7"/>
    <p:sldLayoutId id="2147484211" r:id="rId8"/>
    <p:sldLayoutId id="2147484212" r:id="rId9"/>
    <p:sldLayoutId id="2147484213" r:id="rId10"/>
    <p:sldLayoutId id="2147484214"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512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512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1383514-FD54-4A55-BC2C-EA1D9158E445}" type="slidenum">
              <a:rPr lang="de-DE" sz="1000">
                <a:solidFill>
                  <a:srgbClr val="000000"/>
                </a:solidFill>
              </a:rPr>
              <a:pPr/>
              <a:t>‹#›</a:t>
            </a:fld>
            <a:endParaRPr lang="de-DE" sz="1000">
              <a:solidFill>
                <a:srgbClr val="000000"/>
              </a:solidFill>
            </a:endParaRPr>
          </a:p>
        </p:txBody>
      </p:sp>
      <p:grpSp>
        <p:nvGrpSpPr>
          <p:cNvPr id="5126" name="Group 6"/>
          <p:cNvGrpSpPr>
            <a:grpSpLocks/>
          </p:cNvGrpSpPr>
          <p:nvPr/>
        </p:nvGrpSpPr>
        <p:grpSpPr bwMode="auto">
          <a:xfrm>
            <a:off x="6646863" y="6181725"/>
            <a:ext cx="2225675" cy="392113"/>
            <a:chOff x="3316" y="1854"/>
            <a:chExt cx="2110" cy="372"/>
          </a:xfrm>
        </p:grpSpPr>
        <p:pic>
          <p:nvPicPr>
            <p:cNvPr id="512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64" r:id="rId1"/>
    <p:sldLayoutId id="2147484236" r:id="rId2"/>
    <p:sldLayoutId id="2147484237" r:id="rId3"/>
    <p:sldLayoutId id="2147484365" r:id="rId4"/>
    <p:sldLayoutId id="2147484238" r:id="rId5"/>
    <p:sldLayoutId id="2147484366" r:id="rId6"/>
    <p:sldLayoutId id="2147484367" r:id="rId7"/>
    <p:sldLayoutId id="2147484239" r:id="rId8"/>
    <p:sldLayoutId id="2147484240" r:id="rId9"/>
    <p:sldLayoutId id="2147484241" r:id="rId10"/>
    <p:sldLayoutId id="214748424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614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614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4789B7FD-033B-409E-9B9D-FE7A4A4580AC}" type="slidenum">
              <a:rPr lang="de-DE" sz="1000">
                <a:solidFill>
                  <a:srgbClr val="000000"/>
                </a:solidFill>
              </a:rPr>
              <a:pPr/>
              <a:t>‹#›</a:t>
            </a:fld>
            <a:endParaRPr lang="de-DE" sz="1000">
              <a:solidFill>
                <a:srgbClr val="000000"/>
              </a:solidFill>
            </a:endParaRPr>
          </a:p>
        </p:txBody>
      </p:sp>
      <p:grpSp>
        <p:nvGrpSpPr>
          <p:cNvPr id="6150" name="Group 6"/>
          <p:cNvGrpSpPr>
            <a:grpSpLocks/>
          </p:cNvGrpSpPr>
          <p:nvPr/>
        </p:nvGrpSpPr>
        <p:grpSpPr bwMode="auto">
          <a:xfrm>
            <a:off x="6646863" y="6181725"/>
            <a:ext cx="2225675" cy="392113"/>
            <a:chOff x="3316" y="1854"/>
            <a:chExt cx="2110" cy="372"/>
          </a:xfrm>
        </p:grpSpPr>
        <p:pic>
          <p:nvPicPr>
            <p:cNvPr id="615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421537"/>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717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717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28A540D-1B3E-4816-A471-E685D09C9DF7}" type="slidenum">
              <a:rPr lang="de-DE" sz="1000">
                <a:solidFill>
                  <a:srgbClr val="000000"/>
                </a:solidFill>
              </a:rPr>
              <a:pPr/>
              <a:t>‹#›</a:t>
            </a:fld>
            <a:endParaRPr lang="de-DE" sz="1000">
              <a:solidFill>
                <a:srgbClr val="000000"/>
              </a:solidFill>
            </a:endParaRPr>
          </a:p>
        </p:txBody>
      </p:sp>
      <p:grpSp>
        <p:nvGrpSpPr>
          <p:cNvPr id="7174" name="Group 6"/>
          <p:cNvGrpSpPr>
            <a:grpSpLocks/>
          </p:cNvGrpSpPr>
          <p:nvPr/>
        </p:nvGrpSpPr>
        <p:grpSpPr bwMode="auto">
          <a:xfrm>
            <a:off x="6646863" y="6181725"/>
            <a:ext cx="2225675" cy="392113"/>
            <a:chOff x="3316" y="1854"/>
            <a:chExt cx="2110" cy="372"/>
          </a:xfrm>
        </p:grpSpPr>
        <p:pic>
          <p:nvPicPr>
            <p:cNvPr id="717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93108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dirty="0">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dirty="0">
                <a:solidFill>
                  <a:srgbClr val="000000"/>
                </a:solidFill>
                <a:latin typeface="Arial" pitchFamily="34" charset="0"/>
                <a:cs typeface="Arial" pitchFamily="34" charset="0"/>
              </a:rPr>
              <a:t>Page </a:t>
            </a:r>
            <a:r>
              <a:rPr lang="de-DE" sz="1000" dirty="0">
                <a:solidFill>
                  <a:srgbClr val="000000"/>
                </a:solidFill>
                <a:latin typeface="Arial" pitchFamily="34" charset="0"/>
                <a:cs typeface="Arial" pitchFamily="34" charset="0"/>
                <a:sym typeface="Wingdings" pitchFamily="2" charset="2"/>
              </a:rPr>
              <a:t></a:t>
            </a:r>
            <a:r>
              <a:rPr lang="de-DE" sz="1000" dirty="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dirty="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578383206"/>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29601" y="-242536"/>
            <a:ext cx="8791574" cy="3170099"/>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Zinde Eğitim Kurumu</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5"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Psikososyal Risk Etmenleri</a:t>
            </a:r>
          </a:p>
        </p:txBody>
      </p:sp>
      <p:sp>
        <p:nvSpPr>
          <p:cNvPr id="7" name="AutoShape 5"/>
          <p:cNvSpPr>
            <a:spLocks noChangeArrowheads="1"/>
          </p:cNvSpPr>
          <p:nvPr/>
        </p:nvSpPr>
        <p:spPr bwMode="auto">
          <a:xfrm>
            <a:off x="3063824" y="6367449"/>
            <a:ext cx="2933205" cy="409574"/>
          </a:xfrm>
          <a:prstGeom prst="roundRect">
            <a:avLst>
              <a:gd name="adj" fmla="val 16667"/>
            </a:avLst>
          </a:prstGeom>
          <a:solidFill>
            <a:schemeClr val="bg1">
              <a:lumMod val="95000"/>
            </a:schemeClr>
          </a:solidFill>
          <a:ln w="6350">
            <a:solidFill>
              <a:schemeClr val="bg1">
                <a:lumMod val="50000"/>
              </a:schemeClr>
            </a:solidFill>
            <a:round/>
            <a:headEnd/>
            <a:tailEnd/>
          </a:ln>
          <a:effectLst/>
        </p:spPr>
        <p:txBody>
          <a:bodyPr wrap="none" anchor="ctr"/>
          <a:lstStyle/>
          <a:p>
            <a:pPr algn="ctr"/>
            <a:r>
              <a:rPr lang="tr-TR" sz="2400" dirty="0" smtClean="0">
                <a:solidFill>
                  <a:srgbClr val="000000"/>
                </a:solidFill>
                <a:latin typeface="Calibri" pitchFamily="34" charset="0"/>
                <a:cs typeface="Calibri" pitchFamily="34" charset="0"/>
              </a:rPr>
              <a:t>AHMET YİĞİTALP</a:t>
            </a:r>
            <a:endParaRPr lang="zh-CN" altLang="zh-CN" sz="2400" dirty="0">
              <a:solidFill>
                <a:srgbClr val="00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Örgütsel Kültür ve İşlev (tehdit-çatışma)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2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Kişi </a:t>
            </a:r>
            <a:r>
              <a:rPr lang="tr-TR" sz="2000" b="1" i="1" dirty="0">
                <a:solidFill>
                  <a:srgbClr val="000000"/>
                </a:solidFill>
                <a:latin typeface="Calibri" pitchFamily="34" charset="0"/>
              </a:rPr>
              <a:t>bir örgütün parçası olmayı kimliği, özgürlüğü ve özerkliği için bir tehdit olarak algılayabilir. </a:t>
            </a:r>
            <a:endParaRPr lang="tr-TR" sz="2000" b="1" i="1" dirty="0" smtClean="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Bunlar</a:t>
            </a:r>
            <a:r>
              <a:rPr lang="tr-TR" sz="2000" b="1" i="1" dirty="0">
                <a:solidFill>
                  <a:srgbClr val="000000"/>
                </a:solidFill>
                <a:latin typeface="Calibri" pitchFamily="34" charset="0"/>
              </a:rPr>
              <a:t>;</a:t>
            </a:r>
          </a:p>
          <a:p>
            <a:pPr marL="827088" lvl="1" indent="-358775">
              <a:buClr>
                <a:srgbClr val="292929"/>
              </a:buClr>
              <a:buFont typeface="Arial" charset="0"/>
              <a:buAutoNum type="arabicPeriod"/>
            </a:pPr>
            <a:r>
              <a:rPr lang="tr-TR" sz="2000" i="1" dirty="0" smtClean="0">
                <a:solidFill>
                  <a:srgbClr val="000000"/>
                </a:solidFill>
                <a:latin typeface="Calibri" pitchFamily="34" charset="0"/>
              </a:rPr>
              <a:t>Görev </a:t>
            </a:r>
            <a:r>
              <a:rPr lang="tr-TR" sz="2000" i="1" dirty="0">
                <a:solidFill>
                  <a:srgbClr val="000000"/>
                </a:solidFill>
                <a:latin typeface="Calibri" pitchFamily="34" charset="0"/>
              </a:rPr>
              <a:t>çevresi olarak örgüt, </a:t>
            </a:r>
          </a:p>
          <a:p>
            <a:pPr marL="827088" lvl="1" indent="-358775">
              <a:buClr>
                <a:srgbClr val="292929"/>
              </a:buClr>
              <a:buFont typeface="Arial" charset="0"/>
              <a:buAutoNum type="arabicPeriod"/>
            </a:pPr>
            <a:r>
              <a:rPr lang="tr-TR" sz="2000" i="1" dirty="0">
                <a:solidFill>
                  <a:srgbClr val="000000"/>
                </a:solidFill>
                <a:latin typeface="Calibri" pitchFamily="34" charset="0"/>
              </a:rPr>
              <a:t>Sorun çözme çevresi olarak örgüt, </a:t>
            </a:r>
          </a:p>
          <a:p>
            <a:pPr marL="827088" lvl="1" indent="-358775">
              <a:buClr>
                <a:srgbClr val="292929"/>
              </a:buClr>
              <a:buFont typeface="Arial" charset="0"/>
              <a:buAutoNum type="arabicPeriod"/>
            </a:pPr>
            <a:r>
              <a:rPr lang="tr-TR" sz="2000" i="1" dirty="0">
                <a:solidFill>
                  <a:srgbClr val="000000"/>
                </a:solidFill>
                <a:latin typeface="Calibri" pitchFamily="34" charset="0"/>
              </a:rPr>
              <a:t>Gelişme çevresi olarak örgüt,</a:t>
            </a:r>
          </a:p>
          <a:p>
            <a:pP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Bu alanlar yetersiz görüldüğünde stres düzeyi artar, </a:t>
            </a:r>
            <a:r>
              <a:rPr lang="tr-TR" sz="2000" i="1" dirty="0">
                <a:solidFill>
                  <a:srgbClr val="000000"/>
                </a:solidFill>
                <a:latin typeface="Calibri" pitchFamily="34" charset="0"/>
              </a:rPr>
              <a:t>yeterli görüldüğünde ise stres ile sağlık semptomları (şikayetleri) arasındaki ilişki zayıflar. </a:t>
            </a:r>
          </a:p>
          <a:p>
            <a:pPr>
              <a:buClr>
                <a:srgbClr val="292929"/>
              </a:buClr>
              <a:buFont typeface="Wingdings" pitchFamily="2" charset="2"/>
              <a:buChar char="§"/>
            </a:pPr>
            <a:endParaRPr lang="tr-TR" sz="2000" b="1" i="1" dirty="0">
              <a:solidFill>
                <a:srgbClr val="000000"/>
              </a:solidFill>
              <a:latin typeface="Calibri" pitchFamily="34" charset="0"/>
            </a:endParaRPr>
          </a:p>
        </p:txBody>
      </p:sp>
      <p:sp>
        <p:nvSpPr>
          <p:cNvPr id="11264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2646" name="Group 9"/>
          <p:cNvGrpSpPr>
            <a:grpSpLocks/>
          </p:cNvGrpSpPr>
          <p:nvPr/>
        </p:nvGrpSpPr>
        <p:grpSpPr bwMode="auto">
          <a:xfrm>
            <a:off x="323850" y="1555750"/>
            <a:ext cx="1482725" cy="1482725"/>
            <a:chOff x="1710" y="1035"/>
            <a:chExt cx="2316" cy="2316"/>
          </a:xfrm>
        </p:grpSpPr>
        <p:grpSp>
          <p:nvGrpSpPr>
            <p:cNvPr id="112650" name="Group 10"/>
            <p:cNvGrpSpPr>
              <a:grpSpLocks/>
            </p:cNvGrpSpPr>
            <p:nvPr/>
          </p:nvGrpSpPr>
          <p:grpSpPr bwMode="auto">
            <a:xfrm rot="3600000">
              <a:off x="1710" y="1035"/>
              <a:ext cx="2316" cy="2316"/>
              <a:chOff x="1710" y="1035"/>
              <a:chExt cx="2316" cy="2316"/>
            </a:xfrm>
          </p:grpSpPr>
          <p:sp>
            <p:nvSpPr>
              <p:cNvPr id="11265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1265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1265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12651" name="Group 14"/>
            <p:cNvGrpSpPr>
              <a:grpSpLocks/>
            </p:cNvGrpSpPr>
            <p:nvPr/>
          </p:nvGrpSpPr>
          <p:grpSpPr bwMode="auto">
            <a:xfrm rot="7200000">
              <a:off x="2059" y="1386"/>
              <a:ext cx="1616" cy="1614"/>
              <a:chOff x="2060" y="1387"/>
              <a:chExt cx="1616" cy="1614"/>
            </a:xfrm>
          </p:grpSpPr>
          <p:sp>
            <p:nvSpPr>
              <p:cNvPr id="11265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1265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1265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2649" name="Oval 16"/>
          <p:cNvSpPr>
            <a:spLocks noChangeArrowheads="1"/>
          </p:cNvSpPr>
          <p:nvPr/>
        </p:nvSpPr>
        <p:spPr bwMode="auto">
          <a:xfrm>
            <a:off x="757238" y="1993900"/>
            <a:ext cx="588962"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1</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8623564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ÖRGÜTSEL ROLLER (GÖREVLER – SORUMLULUKLAR)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lvl="2" indent="-252000">
              <a:buClr>
                <a:srgbClr val="292929"/>
              </a:buClr>
              <a:buFont typeface="Arial" charset="0"/>
              <a:buAutoNum type="arabicPeriod"/>
            </a:pPr>
            <a:r>
              <a:rPr lang="tr-TR" sz="2000" b="1" i="1" dirty="0" smtClean="0">
                <a:solidFill>
                  <a:srgbClr val="000000"/>
                </a:solidFill>
                <a:latin typeface="Calibri" pitchFamily="34" charset="0"/>
              </a:rPr>
              <a:t>Rol belirsizliği</a:t>
            </a:r>
          </a:p>
          <a:p>
            <a:pPr lvl="2" indent="-252000">
              <a:buClr>
                <a:srgbClr val="292929"/>
              </a:buClr>
              <a:buFont typeface="Arial" charset="0"/>
              <a:buAutoNum type="arabicPeriod"/>
            </a:pPr>
            <a:r>
              <a:rPr lang="tr-TR" sz="2000" b="1" i="1" dirty="0" smtClean="0">
                <a:solidFill>
                  <a:srgbClr val="000000"/>
                </a:solidFill>
                <a:latin typeface="Calibri" pitchFamily="34" charset="0"/>
              </a:rPr>
              <a:t>Rol çatışması</a:t>
            </a:r>
          </a:p>
          <a:p>
            <a:pPr lvl="2" indent="-252000">
              <a:buClr>
                <a:srgbClr val="292929"/>
              </a:buClr>
              <a:buFont typeface="Arial" charset="0"/>
              <a:buAutoNum type="arabicPeriod"/>
            </a:pPr>
            <a:r>
              <a:rPr lang="tr-TR" sz="2000" b="1" i="1" dirty="0" smtClean="0">
                <a:solidFill>
                  <a:srgbClr val="000000"/>
                </a:solidFill>
                <a:latin typeface="Calibri" pitchFamily="34" charset="0"/>
              </a:rPr>
              <a:t>Rol Yetersizliği</a:t>
            </a:r>
          </a:p>
          <a:p>
            <a:pPr lvl="2" indent="-252000">
              <a:buClr>
                <a:srgbClr val="292929"/>
              </a:buClr>
              <a:buFont typeface="Arial" charset="0"/>
              <a:buAutoNum type="arabicPeriod"/>
            </a:pPr>
            <a:r>
              <a:rPr lang="tr-TR" sz="2000" b="1" i="1" dirty="0" smtClean="0">
                <a:solidFill>
                  <a:srgbClr val="000000"/>
                </a:solidFill>
                <a:latin typeface="Calibri" pitchFamily="34" charset="0"/>
              </a:rPr>
              <a:t>Sorumluluk artışı</a:t>
            </a:r>
          </a:p>
          <a:p>
            <a:pPr indent="-252000">
              <a:buClr>
                <a:srgbClr val="292929"/>
              </a:buClr>
              <a:buFont typeface="Arial" charset="0"/>
              <a:buAutoNum type="arabicPeriod"/>
            </a:pPr>
            <a:endParaRPr lang="tr-TR" sz="2000" b="1" i="1" dirty="0">
              <a:solidFill>
                <a:srgbClr val="000000"/>
              </a:solidFill>
              <a:latin typeface="Calibri" pitchFamily="34" charset="0"/>
            </a:endParaRPr>
          </a:p>
        </p:txBody>
      </p:sp>
      <p:sp>
        <p:nvSpPr>
          <p:cNvPr id="1136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3670" name="Group 9"/>
          <p:cNvGrpSpPr>
            <a:grpSpLocks/>
          </p:cNvGrpSpPr>
          <p:nvPr/>
        </p:nvGrpSpPr>
        <p:grpSpPr bwMode="auto">
          <a:xfrm>
            <a:off x="323850" y="1555750"/>
            <a:ext cx="1482725" cy="1482725"/>
            <a:chOff x="1710" y="1035"/>
            <a:chExt cx="2316" cy="2316"/>
          </a:xfrm>
        </p:grpSpPr>
        <p:grpSp>
          <p:nvGrpSpPr>
            <p:cNvPr id="113674" name="Group 10"/>
            <p:cNvGrpSpPr>
              <a:grpSpLocks/>
            </p:cNvGrpSpPr>
            <p:nvPr/>
          </p:nvGrpSpPr>
          <p:grpSpPr bwMode="auto">
            <a:xfrm rot="3600000">
              <a:off x="1710" y="1035"/>
              <a:ext cx="2316" cy="2316"/>
              <a:chOff x="1710" y="1035"/>
              <a:chExt cx="2316" cy="2316"/>
            </a:xfrm>
          </p:grpSpPr>
          <p:sp>
            <p:nvSpPr>
              <p:cNvPr id="11367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368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368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3675" name="Group 14"/>
            <p:cNvGrpSpPr>
              <a:grpSpLocks/>
            </p:cNvGrpSpPr>
            <p:nvPr/>
          </p:nvGrpSpPr>
          <p:grpSpPr bwMode="auto">
            <a:xfrm rot="7200000">
              <a:off x="2059" y="1386"/>
              <a:ext cx="1616" cy="1614"/>
              <a:chOff x="2060" y="1387"/>
              <a:chExt cx="1616" cy="1614"/>
            </a:xfrm>
          </p:grpSpPr>
          <p:sp>
            <p:nvSpPr>
              <p:cNvPr id="11367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367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367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3673" name="Oval 16"/>
          <p:cNvSpPr>
            <a:spLocks noChangeArrowheads="1"/>
          </p:cNvSpPr>
          <p:nvPr/>
        </p:nvSpPr>
        <p:spPr bwMode="auto">
          <a:xfrm>
            <a:off x="757238" y="1993900"/>
            <a:ext cx="588962"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2</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988715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Rol </a:t>
            </a:r>
            <a:r>
              <a:rPr lang="tr-TR" sz="2000" b="1" noProof="1">
                <a:solidFill>
                  <a:srgbClr val="FFFFFF"/>
                </a:solidFill>
                <a:effectLst>
                  <a:outerShdw blurRad="38100" dist="38100" dir="2700000" algn="tl">
                    <a:srgbClr val="000000"/>
                  </a:outerShdw>
                </a:effectLst>
                <a:latin typeface="Calibri" pitchFamily="34" charset="0"/>
              </a:rPr>
              <a:t>Belirsizliği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000" b="1" i="1" dirty="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Rol belirsizliği; çalışanın işteki </a:t>
            </a:r>
            <a:r>
              <a:rPr lang="tr-TR" sz="2000" b="1" i="1" dirty="0">
                <a:solidFill>
                  <a:srgbClr val="C00000"/>
                </a:solidFill>
                <a:latin typeface="Calibri" pitchFamily="34" charset="0"/>
              </a:rPr>
              <a:t>rolü </a:t>
            </a:r>
            <a:r>
              <a:rPr lang="tr-TR" sz="2000" b="1" i="1" dirty="0" smtClean="0">
                <a:solidFill>
                  <a:srgbClr val="C00000"/>
                </a:solidFill>
                <a:latin typeface="Calibri" pitchFamily="34" charset="0"/>
              </a:rPr>
              <a:t>(görevi) hakkında </a:t>
            </a:r>
            <a:r>
              <a:rPr lang="tr-TR" sz="2000" b="1" i="1" dirty="0">
                <a:solidFill>
                  <a:srgbClr val="C00000"/>
                </a:solidFill>
                <a:latin typeface="Calibri" pitchFamily="34" charset="0"/>
              </a:rPr>
              <a:t>yeterince </a:t>
            </a:r>
            <a:r>
              <a:rPr lang="tr-TR" sz="2000" b="1" i="1" dirty="0" smtClean="0">
                <a:solidFill>
                  <a:srgbClr val="C00000"/>
                </a:solidFill>
                <a:latin typeface="Calibri" pitchFamily="34" charset="0"/>
              </a:rPr>
              <a:t>bilgilendirilmediğinde</a:t>
            </a:r>
            <a:r>
              <a:rPr lang="tr-TR" sz="2000" b="1" i="1" dirty="0" smtClean="0">
                <a:solidFill>
                  <a:srgbClr val="000000"/>
                </a:solidFill>
                <a:latin typeface="Calibri" pitchFamily="34" charset="0"/>
              </a:rPr>
              <a:t> </a:t>
            </a:r>
            <a:r>
              <a:rPr lang="tr-TR" sz="2000" i="1" dirty="0" smtClean="0">
                <a:solidFill>
                  <a:srgbClr val="000000"/>
                </a:solidFill>
                <a:latin typeface="Calibri" pitchFamily="34" charset="0"/>
              </a:rPr>
              <a:t>(görev tanımı tam yapılmadığında) </a:t>
            </a:r>
            <a:r>
              <a:rPr lang="tr-TR" sz="2000" b="1" i="1" dirty="0">
                <a:solidFill>
                  <a:srgbClr val="000000"/>
                </a:solidFill>
                <a:latin typeface="Calibri" pitchFamily="34" charset="0"/>
              </a:rPr>
              <a:t>ortaya çıkar. </a:t>
            </a:r>
            <a:endParaRPr lang="tr-TR" sz="2000" b="1" i="1" dirty="0" smtClean="0">
              <a:solidFill>
                <a:srgbClr val="000000"/>
              </a:solidFill>
              <a:latin typeface="Calibri" pitchFamily="34" charset="0"/>
            </a:endParaRPr>
          </a:p>
          <a:p>
            <a:pPr algn="ctr">
              <a:buClr>
                <a:srgbClr val="292929"/>
              </a:buClr>
            </a:pPr>
            <a:endParaRPr lang="tr-TR" sz="900" b="1" i="1" dirty="0" smtClean="0">
              <a:solidFill>
                <a:srgbClr val="000000"/>
              </a:solidFill>
              <a:latin typeface="Calibri" pitchFamily="34" charset="0"/>
            </a:endParaRPr>
          </a:p>
          <a:p>
            <a:pPr algn="ctr">
              <a:buClr>
                <a:srgbClr val="292929"/>
              </a:buClr>
            </a:pPr>
            <a:endParaRPr lang="tr-TR" sz="900" b="1" i="1" dirty="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İşyerinde bunu destekleyen durumlar;</a:t>
            </a:r>
          </a:p>
          <a:p>
            <a:pPr marL="342900" indent="-252000">
              <a:buClr>
                <a:srgbClr val="292929"/>
              </a:buClr>
              <a:buFont typeface="Wingdings" panose="05000000000000000000" pitchFamily="2" charset="2"/>
              <a:buChar char="ü"/>
            </a:pPr>
            <a:r>
              <a:rPr lang="tr-TR" sz="2000" i="1" dirty="0" smtClean="0">
                <a:solidFill>
                  <a:srgbClr val="000000"/>
                </a:solidFill>
                <a:latin typeface="Calibri" pitchFamily="34" charset="0"/>
              </a:rPr>
              <a:t>Amaç ve </a:t>
            </a:r>
            <a:r>
              <a:rPr lang="tr-TR" sz="2000" i="1" dirty="0">
                <a:solidFill>
                  <a:srgbClr val="000000"/>
                </a:solidFill>
                <a:latin typeface="Calibri" pitchFamily="34" charset="0"/>
              </a:rPr>
              <a:t>hedeflerde belirsizlik</a:t>
            </a:r>
            <a:endParaRPr lang="tr-TR" sz="2000" i="1" dirty="0" smtClean="0">
              <a:solidFill>
                <a:srgbClr val="000000"/>
              </a:solidFill>
              <a:latin typeface="Calibri" pitchFamily="34" charset="0"/>
            </a:endParaRPr>
          </a:p>
          <a:p>
            <a:pPr marL="342900" indent="-252000">
              <a:buClr>
                <a:srgbClr val="292929"/>
              </a:buClr>
              <a:buFont typeface="Wingdings" panose="05000000000000000000" pitchFamily="2" charset="2"/>
              <a:buChar char="ü"/>
            </a:pPr>
            <a:r>
              <a:rPr lang="tr-TR" sz="2000" i="1" dirty="0" smtClean="0">
                <a:solidFill>
                  <a:srgbClr val="000000"/>
                </a:solidFill>
                <a:latin typeface="Calibri" pitchFamily="34" charset="0"/>
              </a:rPr>
              <a:t>B</a:t>
            </a:r>
            <a:r>
              <a:rPr lang="tr-TR" sz="2000" i="1" dirty="0">
                <a:solidFill>
                  <a:srgbClr val="000000"/>
                </a:solidFill>
                <a:latin typeface="Calibri" pitchFamily="34" charset="0"/>
              </a:rPr>
              <a:t>eklentilerde belirsizlik</a:t>
            </a:r>
            <a:endParaRPr lang="tr-TR" sz="2000" i="1" dirty="0" smtClean="0">
              <a:solidFill>
                <a:srgbClr val="000000"/>
              </a:solidFill>
              <a:latin typeface="Calibri" pitchFamily="34" charset="0"/>
            </a:endParaRPr>
          </a:p>
          <a:p>
            <a:pPr marL="342900" indent="-252000">
              <a:buClr>
                <a:srgbClr val="292929"/>
              </a:buClr>
              <a:buFont typeface="Wingdings" panose="05000000000000000000" pitchFamily="2" charset="2"/>
              <a:buChar char="ü"/>
            </a:pPr>
            <a:r>
              <a:rPr lang="tr-TR" sz="2000" i="1" dirty="0" smtClean="0">
                <a:solidFill>
                  <a:srgbClr val="000000"/>
                </a:solidFill>
                <a:latin typeface="Calibri" pitchFamily="34" charset="0"/>
              </a:rPr>
              <a:t>Yetki ve </a:t>
            </a:r>
            <a:r>
              <a:rPr lang="tr-TR" sz="2000" i="1" dirty="0">
                <a:solidFill>
                  <a:srgbClr val="000000"/>
                </a:solidFill>
                <a:latin typeface="Calibri" pitchFamily="34" charset="0"/>
              </a:rPr>
              <a:t>sorumluluklarda belirsizlik</a:t>
            </a:r>
            <a:endParaRPr lang="tr-TR" sz="2000" i="1" dirty="0" smtClean="0">
              <a:solidFill>
                <a:srgbClr val="000000"/>
              </a:solidFill>
              <a:latin typeface="Calibri" pitchFamily="34" charset="0"/>
            </a:endParaRPr>
          </a:p>
          <a:p>
            <a:pPr marL="90900">
              <a:buClr>
                <a:srgbClr val="292929"/>
              </a:buClr>
            </a:pPr>
            <a:endParaRPr lang="tr-TR" sz="1000" i="1" dirty="0" smtClean="0">
              <a:solidFill>
                <a:srgbClr val="000000"/>
              </a:solidFill>
              <a:latin typeface="Calibri" pitchFamily="34" charset="0"/>
            </a:endParaRPr>
          </a:p>
          <a:p>
            <a:pPr marL="90900" algn="ctr">
              <a:buClr>
                <a:srgbClr val="292929"/>
              </a:buClr>
            </a:pPr>
            <a:r>
              <a:rPr lang="tr-TR" sz="1600" b="1" i="1" dirty="0" smtClean="0">
                <a:solidFill>
                  <a:srgbClr val="000000"/>
                </a:solidFill>
                <a:latin typeface="Calibri" pitchFamily="34" charset="0"/>
              </a:rPr>
              <a:t>Ana şikayetleri; </a:t>
            </a:r>
            <a:r>
              <a:rPr lang="tr-TR" sz="1600" i="1" dirty="0" smtClean="0">
                <a:solidFill>
                  <a:srgbClr val="000000"/>
                </a:solidFill>
                <a:latin typeface="Calibri" pitchFamily="34" charset="0"/>
              </a:rPr>
              <a:t>İş </a:t>
            </a:r>
            <a:r>
              <a:rPr lang="tr-TR" sz="1600" i="1" dirty="0">
                <a:solidFill>
                  <a:srgbClr val="000000"/>
                </a:solidFill>
                <a:latin typeface="Calibri" pitchFamily="34" charset="0"/>
              </a:rPr>
              <a:t>doyumunun azalması, </a:t>
            </a:r>
            <a:r>
              <a:rPr lang="tr-TR" sz="1600" i="1" dirty="0" smtClean="0">
                <a:solidFill>
                  <a:srgbClr val="000000"/>
                </a:solidFill>
                <a:latin typeface="Calibri" pitchFamily="34" charset="0"/>
              </a:rPr>
              <a:t>kan </a:t>
            </a:r>
            <a:r>
              <a:rPr lang="tr-TR" sz="1600" i="1" dirty="0">
                <a:solidFill>
                  <a:srgbClr val="000000"/>
                </a:solidFill>
                <a:latin typeface="Calibri" pitchFamily="34" charset="0"/>
              </a:rPr>
              <a:t>basıncının artması, </a:t>
            </a:r>
            <a:r>
              <a:rPr lang="tr-TR" sz="1600" i="1" dirty="0" smtClean="0">
                <a:solidFill>
                  <a:srgbClr val="000000"/>
                </a:solidFill>
                <a:latin typeface="Calibri" pitchFamily="34" charset="0"/>
              </a:rPr>
              <a:t>özgüven azalması… gibi şikayetlere neden olur.</a:t>
            </a:r>
            <a:endParaRPr lang="tr-TR" sz="1600" i="1" dirty="0">
              <a:solidFill>
                <a:srgbClr val="000000"/>
              </a:solidFill>
              <a:latin typeface="Calibri" pitchFamily="34" charset="0"/>
            </a:endParaRPr>
          </a:p>
        </p:txBody>
      </p:sp>
      <p:sp>
        <p:nvSpPr>
          <p:cNvPr id="11469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4694" name="Group 9"/>
          <p:cNvGrpSpPr>
            <a:grpSpLocks/>
          </p:cNvGrpSpPr>
          <p:nvPr/>
        </p:nvGrpSpPr>
        <p:grpSpPr bwMode="auto">
          <a:xfrm>
            <a:off x="323850" y="1555750"/>
            <a:ext cx="1482725" cy="1482725"/>
            <a:chOff x="1710" y="1035"/>
            <a:chExt cx="2316" cy="2316"/>
          </a:xfrm>
        </p:grpSpPr>
        <p:grpSp>
          <p:nvGrpSpPr>
            <p:cNvPr id="114698" name="Group 10"/>
            <p:cNvGrpSpPr>
              <a:grpSpLocks/>
            </p:cNvGrpSpPr>
            <p:nvPr/>
          </p:nvGrpSpPr>
          <p:grpSpPr bwMode="auto">
            <a:xfrm rot="3600000">
              <a:off x="1710" y="1035"/>
              <a:ext cx="2316" cy="2316"/>
              <a:chOff x="1710" y="1035"/>
              <a:chExt cx="2316" cy="2316"/>
            </a:xfrm>
          </p:grpSpPr>
          <p:sp>
            <p:nvSpPr>
              <p:cNvPr id="11470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470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470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4699" name="Group 14"/>
            <p:cNvGrpSpPr>
              <a:grpSpLocks/>
            </p:cNvGrpSpPr>
            <p:nvPr/>
          </p:nvGrpSpPr>
          <p:grpSpPr bwMode="auto">
            <a:xfrm rot="7200000">
              <a:off x="2059" y="1386"/>
              <a:ext cx="1616" cy="1614"/>
              <a:chOff x="2060" y="1387"/>
              <a:chExt cx="1616" cy="1614"/>
            </a:xfrm>
          </p:grpSpPr>
          <p:sp>
            <p:nvSpPr>
              <p:cNvPr id="11470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470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470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4697" name="Oval 16"/>
          <p:cNvSpPr>
            <a:spLocks noChangeArrowheads="1"/>
          </p:cNvSpPr>
          <p:nvPr/>
        </p:nvSpPr>
        <p:spPr bwMode="auto">
          <a:xfrm>
            <a:off x="557213" y="1993900"/>
            <a:ext cx="1046162"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2a</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27413646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Rol </a:t>
            </a:r>
            <a:r>
              <a:rPr lang="tr-TR" sz="2000" b="1" noProof="1">
                <a:solidFill>
                  <a:srgbClr val="FFFFFF"/>
                </a:solidFill>
                <a:effectLst>
                  <a:outerShdw blurRad="38100" dist="38100" dir="2700000" algn="tl">
                    <a:srgbClr val="000000"/>
                  </a:outerShdw>
                </a:effectLst>
                <a:latin typeface="Calibri" pitchFamily="34" charset="0"/>
              </a:rPr>
              <a:t>Çatışması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Çalışandan </a:t>
            </a:r>
            <a:r>
              <a:rPr lang="tr-TR" sz="2000" b="1" i="1" dirty="0">
                <a:solidFill>
                  <a:srgbClr val="C00000"/>
                </a:solidFill>
                <a:latin typeface="Calibri" pitchFamily="34" charset="0"/>
              </a:rPr>
              <a:t>değerleriyle</a:t>
            </a:r>
            <a:r>
              <a:rPr lang="tr-TR" sz="2000" b="1" i="1" dirty="0">
                <a:solidFill>
                  <a:srgbClr val="000000"/>
                </a:solidFill>
                <a:latin typeface="Calibri" pitchFamily="34" charset="0"/>
              </a:rPr>
              <a:t> çatışan bir rolü ya da birbiriyle uyuşmayan </a:t>
            </a:r>
            <a:r>
              <a:rPr lang="tr-TR" sz="2000" b="1" i="1" dirty="0">
                <a:solidFill>
                  <a:srgbClr val="C00000"/>
                </a:solidFill>
                <a:latin typeface="Calibri" pitchFamily="34" charset="0"/>
              </a:rPr>
              <a:t>rolleri</a:t>
            </a:r>
            <a:r>
              <a:rPr lang="tr-TR" sz="2000" b="1" i="1" dirty="0">
                <a:solidFill>
                  <a:srgbClr val="000000"/>
                </a:solidFill>
                <a:latin typeface="Calibri" pitchFamily="34" charset="0"/>
              </a:rPr>
              <a:t> üstlenmesi istendiğinde ortaya çıkar. </a:t>
            </a:r>
          </a:p>
          <a:p>
            <a:pPr algn="ctr">
              <a:buClr>
                <a:srgbClr val="292929"/>
              </a:buClr>
            </a:pPr>
            <a:endParaRPr lang="tr-TR" sz="2000" b="1" i="1" dirty="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endParaRPr lang="tr-TR" sz="1600" i="1" dirty="0" smtClean="0">
              <a:solidFill>
                <a:srgbClr val="000000"/>
              </a:solidFill>
              <a:latin typeface="Calibri" pitchFamily="34" charset="0"/>
            </a:endParaRPr>
          </a:p>
          <a:p>
            <a:pPr algn="ctr">
              <a:buClr>
                <a:srgbClr val="292929"/>
              </a:buClr>
            </a:pPr>
            <a:endParaRPr lang="tr-TR" sz="1600" i="1" dirty="0">
              <a:solidFill>
                <a:srgbClr val="000000"/>
              </a:solidFill>
              <a:latin typeface="Calibri" pitchFamily="34" charset="0"/>
            </a:endParaRPr>
          </a:p>
          <a:p>
            <a:pPr algn="ctr">
              <a:buClr>
                <a:srgbClr val="292929"/>
              </a:buClr>
            </a:pPr>
            <a:endParaRPr lang="tr-TR" sz="1600" i="1" dirty="0" smtClean="0">
              <a:solidFill>
                <a:srgbClr val="000000"/>
              </a:solidFill>
              <a:latin typeface="Calibri" pitchFamily="34" charset="0"/>
            </a:endParaRPr>
          </a:p>
          <a:p>
            <a:pPr algn="ctr">
              <a:buClr>
                <a:srgbClr val="292929"/>
              </a:buClr>
            </a:pPr>
            <a:r>
              <a:rPr lang="tr-TR" sz="1600" b="1" i="1" dirty="0" smtClean="0">
                <a:solidFill>
                  <a:srgbClr val="000000"/>
                </a:solidFill>
                <a:latin typeface="Calibri" pitchFamily="34" charset="0"/>
              </a:rPr>
              <a:t>Ana şikayetler; </a:t>
            </a:r>
            <a:r>
              <a:rPr lang="tr-TR" sz="1600" i="1" dirty="0" smtClean="0">
                <a:solidFill>
                  <a:srgbClr val="000000"/>
                </a:solidFill>
                <a:latin typeface="Calibri" pitchFamily="34" charset="0"/>
              </a:rPr>
              <a:t>Çatışma </a:t>
            </a:r>
            <a:r>
              <a:rPr lang="tr-TR" sz="1600" i="1" dirty="0">
                <a:solidFill>
                  <a:srgbClr val="000000"/>
                </a:solidFill>
                <a:latin typeface="Calibri" pitchFamily="34" charset="0"/>
              </a:rPr>
              <a:t>arttıkça iş doyumu azalır, iş </a:t>
            </a:r>
            <a:r>
              <a:rPr lang="tr-TR" sz="1600" i="1" dirty="0" smtClean="0">
                <a:solidFill>
                  <a:srgbClr val="000000"/>
                </a:solidFill>
                <a:latin typeface="Calibri" pitchFamily="34" charset="0"/>
              </a:rPr>
              <a:t>gerilimi artar, kalp </a:t>
            </a:r>
            <a:r>
              <a:rPr lang="tr-TR" sz="1600" i="1" dirty="0">
                <a:solidFill>
                  <a:srgbClr val="000000"/>
                </a:solidFill>
                <a:latin typeface="Calibri" pitchFamily="34" charset="0"/>
              </a:rPr>
              <a:t>hızı artar. Kalp hastalıklarının ve ülserlerin rol çatışması olan kişilerde arttığı gösterilmiştir</a:t>
            </a:r>
            <a:r>
              <a:rPr lang="tr-TR" sz="1600" i="1" dirty="0" smtClean="0">
                <a:solidFill>
                  <a:srgbClr val="000000"/>
                </a:solidFill>
                <a:latin typeface="Calibri" pitchFamily="34" charset="0"/>
              </a:rPr>
              <a:t>.</a:t>
            </a:r>
            <a:endParaRPr lang="tr-TR" sz="1600" i="1" dirty="0">
              <a:solidFill>
                <a:srgbClr val="000000"/>
              </a:solidFill>
              <a:latin typeface="Calibri" pitchFamily="34" charset="0"/>
            </a:endParaRPr>
          </a:p>
        </p:txBody>
      </p:sp>
      <p:sp>
        <p:nvSpPr>
          <p:cNvPr id="11571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5718" name="Group 9"/>
          <p:cNvGrpSpPr>
            <a:grpSpLocks/>
          </p:cNvGrpSpPr>
          <p:nvPr/>
        </p:nvGrpSpPr>
        <p:grpSpPr bwMode="auto">
          <a:xfrm>
            <a:off x="323850" y="1555750"/>
            <a:ext cx="1482725" cy="1482725"/>
            <a:chOff x="1710" y="1035"/>
            <a:chExt cx="2316" cy="2316"/>
          </a:xfrm>
        </p:grpSpPr>
        <p:grpSp>
          <p:nvGrpSpPr>
            <p:cNvPr id="115722" name="Group 10"/>
            <p:cNvGrpSpPr>
              <a:grpSpLocks/>
            </p:cNvGrpSpPr>
            <p:nvPr/>
          </p:nvGrpSpPr>
          <p:grpSpPr bwMode="auto">
            <a:xfrm rot="3600000">
              <a:off x="1710" y="1035"/>
              <a:ext cx="2316" cy="2316"/>
              <a:chOff x="1710" y="1035"/>
              <a:chExt cx="2316" cy="2316"/>
            </a:xfrm>
          </p:grpSpPr>
          <p:sp>
            <p:nvSpPr>
              <p:cNvPr id="11572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572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572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5723" name="Group 14"/>
            <p:cNvGrpSpPr>
              <a:grpSpLocks/>
            </p:cNvGrpSpPr>
            <p:nvPr/>
          </p:nvGrpSpPr>
          <p:grpSpPr bwMode="auto">
            <a:xfrm rot="7200000">
              <a:off x="2059" y="1386"/>
              <a:ext cx="1616" cy="1614"/>
              <a:chOff x="2060" y="1387"/>
              <a:chExt cx="1616" cy="1614"/>
            </a:xfrm>
          </p:grpSpPr>
          <p:sp>
            <p:nvSpPr>
              <p:cNvPr id="11572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572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572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5721" name="Oval 17"/>
          <p:cNvSpPr>
            <a:spLocks noChangeArrowheads="1"/>
          </p:cNvSpPr>
          <p:nvPr/>
        </p:nvSpPr>
        <p:spPr bwMode="auto">
          <a:xfrm>
            <a:off x="613033" y="1993900"/>
            <a:ext cx="923667"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a:solidFill>
                  <a:srgbClr val="000000"/>
                </a:solidFill>
                <a:latin typeface="Cambria" pitchFamily="18" charset="0"/>
              </a:rPr>
              <a:t>2b</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9514235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Rol </a:t>
            </a:r>
            <a:r>
              <a:rPr lang="tr-TR" sz="2000" b="1" noProof="1">
                <a:solidFill>
                  <a:srgbClr val="FFFFFF"/>
                </a:solidFill>
                <a:effectLst>
                  <a:outerShdw blurRad="38100" dist="38100" dir="2700000" algn="tl">
                    <a:srgbClr val="000000"/>
                  </a:outerShdw>
                </a:effectLst>
                <a:latin typeface="Calibri" pitchFamily="34" charset="0"/>
              </a:rPr>
              <a:t>Yetersizliği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050" b="1" i="1" dirty="0">
              <a:solidFill>
                <a:srgbClr val="000000"/>
              </a:solidFill>
              <a:latin typeface="Calibri" pitchFamily="34" charset="0"/>
            </a:endParaRPr>
          </a:p>
          <a:p>
            <a:pPr lvl="1">
              <a:buClr>
                <a:srgbClr val="292929"/>
              </a:buClr>
            </a:pPr>
            <a:r>
              <a:rPr lang="tr-TR" sz="2000" b="1" i="1" dirty="0" smtClean="0">
                <a:solidFill>
                  <a:srgbClr val="000000"/>
                </a:solidFill>
                <a:latin typeface="Calibri" pitchFamily="34" charset="0"/>
              </a:rPr>
              <a:t>İşyerinin (Örgütün) çalışanın;</a:t>
            </a:r>
          </a:p>
          <a:p>
            <a:pPr marL="800100" lvl="1" indent="-252000">
              <a:buClr>
                <a:srgbClr val="292929"/>
              </a:buClr>
              <a:buFont typeface="Wingdings" pitchFamily="2" charset="2"/>
              <a:buChar char="ü"/>
            </a:pPr>
            <a:r>
              <a:rPr lang="tr-TR" sz="2000" b="1" i="1" dirty="0" smtClean="0">
                <a:solidFill>
                  <a:srgbClr val="000000"/>
                </a:solidFill>
                <a:latin typeface="Calibri" pitchFamily="34" charset="0"/>
              </a:rPr>
              <a:t>Yeteneklerinden</a:t>
            </a:r>
          </a:p>
          <a:p>
            <a:pPr marL="800100" lvl="1" indent="-252000">
              <a:buClr>
                <a:srgbClr val="292929"/>
              </a:buClr>
              <a:buFont typeface="Wingdings" pitchFamily="2" charset="2"/>
              <a:buChar char="ü"/>
            </a:pPr>
            <a:r>
              <a:rPr lang="tr-TR" sz="2000" b="1" i="1" dirty="0" smtClean="0">
                <a:solidFill>
                  <a:srgbClr val="000000"/>
                </a:solidFill>
                <a:latin typeface="Calibri" pitchFamily="34" charset="0"/>
              </a:rPr>
              <a:t>Tecrübesinden</a:t>
            </a:r>
          </a:p>
          <a:p>
            <a:pPr marL="800100" lvl="1" indent="-252000">
              <a:buClr>
                <a:srgbClr val="292929"/>
              </a:buClr>
              <a:buFont typeface="Wingdings" pitchFamily="2" charset="2"/>
              <a:buChar char="ü"/>
            </a:pPr>
            <a:r>
              <a:rPr lang="tr-TR" sz="2000" b="1" i="1" dirty="0" smtClean="0">
                <a:solidFill>
                  <a:srgbClr val="000000"/>
                </a:solidFill>
                <a:latin typeface="Calibri" pitchFamily="34" charset="0"/>
              </a:rPr>
              <a:t>Eğitiminden</a:t>
            </a:r>
          </a:p>
          <a:p>
            <a:pPr marL="800100" lvl="1" indent="-252000">
              <a:buClr>
                <a:srgbClr val="292929"/>
              </a:buClr>
              <a:buFont typeface="Wingdings" pitchFamily="2" charset="2"/>
              <a:buChar char="ü"/>
            </a:pPr>
            <a:r>
              <a:rPr lang="tr-TR" sz="2000" b="1" i="1" dirty="0" smtClean="0">
                <a:solidFill>
                  <a:srgbClr val="000000"/>
                </a:solidFill>
                <a:latin typeface="Calibri" pitchFamily="34" charset="0"/>
              </a:rPr>
              <a:t>Bilgisinden</a:t>
            </a:r>
          </a:p>
          <a:p>
            <a:pPr lvl="1">
              <a:buClr>
                <a:srgbClr val="292929"/>
              </a:buClr>
            </a:pPr>
            <a:endParaRPr lang="tr-TR" sz="2000" b="1" i="1" dirty="0" smtClean="0">
              <a:solidFill>
                <a:srgbClr val="000000"/>
              </a:solidFill>
              <a:latin typeface="Calibri" pitchFamily="34" charset="0"/>
            </a:endParaRPr>
          </a:p>
          <a:p>
            <a:pPr>
              <a:buClr>
                <a:srgbClr val="292929"/>
              </a:buClr>
            </a:pPr>
            <a:r>
              <a:rPr lang="tr-TR" sz="2000" i="1" dirty="0" smtClean="0">
                <a:solidFill>
                  <a:srgbClr val="000000"/>
                </a:solidFill>
                <a:latin typeface="Calibri" pitchFamily="34" charset="0"/>
              </a:rPr>
              <a:t>…..yeterince yararlanamadığı </a:t>
            </a:r>
            <a:r>
              <a:rPr lang="tr-TR" sz="2000" i="1" dirty="0">
                <a:solidFill>
                  <a:srgbClr val="000000"/>
                </a:solidFill>
                <a:latin typeface="Calibri" pitchFamily="34" charset="0"/>
              </a:rPr>
              <a:t>durumlarda ortaya çıkar. </a:t>
            </a:r>
            <a:endParaRPr lang="tr-TR" sz="2000" i="1" dirty="0" smtClean="0">
              <a:solidFill>
                <a:srgbClr val="000000"/>
              </a:solidFill>
              <a:latin typeface="Calibri" pitchFamily="34" charset="0"/>
            </a:endParaRPr>
          </a:p>
          <a:p>
            <a:pPr>
              <a:buClr>
                <a:srgbClr val="292929"/>
              </a:buClr>
            </a:pPr>
            <a:endParaRPr lang="tr-TR" sz="2000" b="1" i="1" dirty="0" smtClean="0">
              <a:solidFill>
                <a:srgbClr val="000000"/>
              </a:solidFill>
              <a:latin typeface="Calibri" pitchFamily="34" charset="0"/>
            </a:endParaRPr>
          </a:p>
          <a:p>
            <a:pPr algn="ctr">
              <a:buClr>
                <a:srgbClr val="292929"/>
              </a:buClr>
            </a:pPr>
            <a:r>
              <a:rPr lang="tr-TR" sz="1600" b="1" i="1" dirty="0" smtClean="0">
                <a:solidFill>
                  <a:srgbClr val="000000"/>
                </a:solidFill>
                <a:latin typeface="Calibri" pitchFamily="34" charset="0"/>
              </a:rPr>
              <a:t>Ana şikayetler; </a:t>
            </a:r>
            <a:r>
              <a:rPr lang="tr-TR" sz="1600" i="1" dirty="0" smtClean="0">
                <a:solidFill>
                  <a:srgbClr val="000000"/>
                </a:solidFill>
                <a:latin typeface="Calibri" pitchFamily="34" charset="0"/>
              </a:rPr>
              <a:t>İşçinin iş </a:t>
            </a:r>
            <a:r>
              <a:rPr lang="tr-TR" sz="1600" i="1" dirty="0">
                <a:solidFill>
                  <a:srgbClr val="000000"/>
                </a:solidFill>
                <a:latin typeface="Calibri" pitchFamily="34" charset="0"/>
              </a:rPr>
              <a:t>doyumunu azaltır, </a:t>
            </a:r>
            <a:r>
              <a:rPr lang="tr-TR" sz="1600" i="1" dirty="0" smtClean="0">
                <a:solidFill>
                  <a:srgbClr val="000000"/>
                </a:solidFill>
                <a:latin typeface="Calibri" pitchFamily="34" charset="0"/>
              </a:rPr>
              <a:t>gerilim artar.</a:t>
            </a:r>
            <a:endParaRPr lang="tr-TR" sz="1600" i="1" dirty="0">
              <a:solidFill>
                <a:srgbClr val="000000"/>
              </a:solidFill>
              <a:latin typeface="Calibri" pitchFamily="34" charset="0"/>
            </a:endParaRPr>
          </a:p>
        </p:txBody>
      </p:sp>
      <p:sp>
        <p:nvSpPr>
          <p:cNvPr id="11674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6742" name="Group 9"/>
          <p:cNvGrpSpPr>
            <a:grpSpLocks/>
          </p:cNvGrpSpPr>
          <p:nvPr/>
        </p:nvGrpSpPr>
        <p:grpSpPr bwMode="auto">
          <a:xfrm>
            <a:off x="323850" y="1555750"/>
            <a:ext cx="1482725" cy="1482725"/>
            <a:chOff x="1710" y="1035"/>
            <a:chExt cx="2316" cy="2316"/>
          </a:xfrm>
        </p:grpSpPr>
        <p:grpSp>
          <p:nvGrpSpPr>
            <p:cNvPr id="116746" name="Group 10"/>
            <p:cNvGrpSpPr>
              <a:grpSpLocks/>
            </p:cNvGrpSpPr>
            <p:nvPr/>
          </p:nvGrpSpPr>
          <p:grpSpPr bwMode="auto">
            <a:xfrm rot="3600000">
              <a:off x="1710" y="1035"/>
              <a:ext cx="2316" cy="2316"/>
              <a:chOff x="1710" y="1035"/>
              <a:chExt cx="2316" cy="2316"/>
            </a:xfrm>
          </p:grpSpPr>
          <p:sp>
            <p:nvSpPr>
              <p:cNvPr id="11675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675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675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6747" name="Group 14"/>
            <p:cNvGrpSpPr>
              <a:grpSpLocks/>
            </p:cNvGrpSpPr>
            <p:nvPr/>
          </p:nvGrpSpPr>
          <p:grpSpPr bwMode="auto">
            <a:xfrm rot="7200000">
              <a:off x="2059" y="1386"/>
              <a:ext cx="1616" cy="1614"/>
              <a:chOff x="2060" y="1387"/>
              <a:chExt cx="1616" cy="1614"/>
            </a:xfrm>
          </p:grpSpPr>
          <p:sp>
            <p:nvSpPr>
              <p:cNvPr id="11674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674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675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6745" name="Oval 17"/>
          <p:cNvSpPr>
            <a:spLocks noChangeArrowheads="1"/>
          </p:cNvSpPr>
          <p:nvPr/>
        </p:nvSpPr>
        <p:spPr bwMode="auto">
          <a:xfrm>
            <a:off x="561166" y="1993901"/>
            <a:ext cx="1013634" cy="561538"/>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a:solidFill>
                  <a:srgbClr val="000000"/>
                </a:solidFill>
                <a:latin typeface="Cambria" pitchFamily="18" charset="0"/>
              </a:rPr>
              <a:t>2c</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6669090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Sorumluluk </a:t>
            </a:r>
            <a:r>
              <a:rPr lang="tr-TR" sz="2000" b="1" noProof="1">
                <a:solidFill>
                  <a:srgbClr val="FFFFFF"/>
                </a:solidFill>
                <a:effectLst>
                  <a:outerShdw blurRad="38100" dist="38100" dir="2700000" algn="tl">
                    <a:srgbClr val="000000"/>
                  </a:outerShdw>
                </a:effectLst>
                <a:latin typeface="Calibri" pitchFamily="34" charset="0"/>
              </a:rPr>
              <a:t>Artışı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050" b="1" i="1" dirty="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Çalışanların (kişilerin) </a:t>
            </a:r>
            <a:r>
              <a:rPr lang="tr-TR" sz="2000" b="1" i="1" dirty="0">
                <a:solidFill>
                  <a:srgbClr val="000000"/>
                </a:solidFill>
                <a:latin typeface="Calibri" pitchFamily="34" charset="0"/>
              </a:rPr>
              <a:t>sorumluğu arttığı </a:t>
            </a:r>
            <a:r>
              <a:rPr lang="tr-TR" sz="2000" b="1" i="1" dirty="0" smtClean="0">
                <a:solidFill>
                  <a:srgbClr val="000000"/>
                </a:solidFill>
                <a:latin typeface="Calibri" pitchFamily="34" charset="0"/>
              </a:rPr>
              <a:t>ölçüde;</a:t>
            </a:r>
          </a:p>
          <a:p>
            <a:pPr marL="800100" lvl="1" indent="-252000">
              <a:buClr>
                <a:srgbClr val="292929"/>
              </a:buClr>
              <a:buFont typeface="Wingdings" pitchFamily="2" charset="2"/>
              <a:buChar char="ü"/>
            </a:pPr>
            <a:r>
              <a:rPr lang="tr-TR" sz="2000" b="1" i="1" dirty="0" smtClean="0">
                <a:solidFill>
                  <a:srgbClr val="000000"/>
                </a:solidFill>
                <a:latin typeface="Calibri" pitchFamily="34" charset="0"/>
              </a:rPr>
              <a:t>Fiziksel sorunlar</a:t>
            </a:r>
          </a:p>
          <a:p>
            <a:pPr marL="800100" lvl="1" indent="-252000">
              <a:buClr>
                <a:srgbClr val="292929"/>
              </a:buClr>
              <a:buFont typeface="Wingdings" pitchFamily="2" charset="2"/>
              <a:buChar char="ü"/>
            </a:pPr>
            <a:r>
              <a:rPr lang="tr-TR" sz="2000" b="1" i="1" dirty="0" smtClean="0">
                <a:solidFill>
                  <a:srgbClr val="000000"/>
                </a:solidFill>
                <a:latin typeface="Calibri" pitchFamily="34" charset="0"/>
              </a:rPr>
              <a:t>Davranışsal sorunlar </a:t>
            </a:r>
          </a:p>
          <a:p>
            <a:pPr marL="800100" lvl="1" indent="-252000">
              <a:buClr>
                <a:srgbClr val="292929"/>
              </a:buClr>
              <a:buFont typeface="Wingdings" pitchFamily="2" charset="2"/>
              <a:buChar char="ü"/>
            </a:pPr>
            <a:r>
              <a:rPr lang="tr-TR" sz="2000" b="1" i="1" dirty="0" smtClean="0">
                <a:solidFill>
                  <a:srgbClr val="000000"/>
                </a:solidFill>
                <a:latin typeface="Calibri" pitchFamily="34" charset="0"/>
              </a:rPr>
              <a:t>İlişkilerde kişiliksizleşme ……. artmaktadır. </a:t>
            </a:r>
          </a:p>
          <a:p>
            <a:pPr algn="ctr">
              <a:buClr>
                <a:srgbClr val="292929"/>
              </a:buClr>
            </a:pPr>
            <a:endParaRPr lang="tr-TR" sz="2000" b="1" i="1" dirty="0">
              <a:solidFill>
                <a:srgbClr val="000000"/>
              </a:solidFill>
              <a:latin typeface="Calibri" pitchFamily="34" charset="0"/>
            </a:endParaRPr>
          </a:p>
          <a:p>
            <a:pPr algn="ctr">
              <a:buClr>
                <a:srgbClr val="292929"/>
              </a:buClr>
            </a:pPr>
            <a:endParaRPr lang="tr-TR" sz="2000" b="1" i="1" dirty="0" smtClean="0">
              <a:solidFill>
                <a:srgbClr val="000000"/>
              </a:solidFill>
              <a:latin typeface="Calibri" pitchFamily="34" charset="0"/>
            </a:endParaRPr>
          </a:p>
          <a:p>
            <a:pPr algn="ctr">
              <a:buClr>
                <a:srgbClr val="292929"/>
              </a:buClr>
            </a:pPr>
            <a:endParaRPr lang="tr-TR" sz="20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İnsanlarla </a:t>
            </a:r>
            <a:r>
              <a:rPr lang="tr-TR" sz="2000" b="1" i="1" dirty="0">
                <a:solidFill>
                  <a:srgbClr val="000000"/>
                </a:solidFill>
                <a:latin typeface="Calibri" pitchFamily="34" charset="0"/>
              </a:rPr>
              <a:t>sürekli ilişki içinde </a:t>
            </a:r>
            <a:r>
              <a:rPr lang="tr-TR" sz="2000" b="1" i="1" dirty="0" smtClean="0">
                <a:solidFill>
                  <a:srgbClr val="000000"/>
                </a:solidFill>
                <a:latin typeface="Calibri" pitchFamily="34" charset="0"/>
              </a:rPr>
              <a:t>olan </a:t>
            </a:r>
            <a:r>
              <a:rPr lang="tr-TR" sz="2000" b="1" i="1" dirty="0">
                <a:solidFill>
                  <a:srgbClr val="000000"/>
                </a:solidFill>
                <a:latin typeface="Calibri" pitchFamily="34" charset="0"/>
              </a:rPr>
              <a:t>mesleklerde </a:t>
            </a:r>
            <a:r>
              <a:rPr lang="tr-TR" sz="2000" b="1" i="1" dirty="0" smtClean="0">
                <a:solidFill>
                  <a:srgbClr val="000000"/>
                </a:solidFill>
                <a:latin typeface="Calibri" pitchFamily="34" charset="0"/>
              </a:rPr>
              <a:t>bu </a:t>
            </a:r>
            <a:r>
              <a:rPr lang="tr-TR" sz="2000" b="1" i="1" dirty="0">
                <a:solidFill>
                  <a:srgbClr val="000000"/>
                </a:solidFill>
                <a:latin typeface="Calibri" pitchFamily="34" charset="0"/>
              </a:rPr>
              <a:t>sorun artmaktadır.</a:t>
            </a:r>
            <a:endParaRPr lang="tr-TR" sz="2000" i="1" dirty="0">
              <a:solidFill>
                <a:srgbClr val="000000"/>
              </a:solidFill>
              <a:latin typeface="Calibri" pitchFamily="34" charset="0"/>
            </a:endParaRPr>
          </a:p>
        </p:txBody>
      </p:sp>
      <p:sp>
        <p:nvSpPr>
          <p:cNvPr id="11776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7766" name="Group 9"/>
          <p:cNvGrpSpPr>
            <a:grpSpLocks/>
          </p:cNvGrpSpPr>
          <p:nvPr/>
        </p:nvGrpSpPr>
        <p:grpSpPr bwMode="auto">
          <a:xfrm>
            <a:off x="323850" y="1555750"/>
            <a:ext cx="1482725" cy="1482725"/>
            <a:chOff x="1710" y="1035"/>
            <a:chExt cx="2316" cy="2316"/>
          </a:xfrm>
        </p:grpSpPr>
        <p:grpSp>
          <p:nvGrpSpPr>
            <p:cNvPr id="117770" name="Group 10"/>
            <p:cNvGrpSpPr>
              <a:grpSpLocks/>
            </p:cNvGrpSpPr>
            <p:nvPr/>
          </p:nvGrpSpPr>
          <p:grpSpPr bwMode="auto">
            <a:xfrm rot="3600000">
              <a:off x="1710" y="1035"/>
              <a:ext cx="2316" cy="2316"/>
              <a:chOff x="1710" y="1035"/>
              <a:chExt cx="2316" cy="2316"/>
            </a:xfrm>
          </p:grpSpPr>
          <p:sp>
            <p:nvSpPr>
              <p:cNvPr id="11777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777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777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7771" name="Group 14"/>
            <p:cNvGrpSpPr>
              <a:grpSpLocks/>
            </p:cNvGrpSpPr>
            <p:nvPr/>
          </p:nvGrpSpPr>
          <p:grpSpPr bwMode="auto">
            <a:xfrm rot="7200000">
              <a:off x="2059" y="1386"/>
              <a:ext cx="1616" cy="1614"/>
              <a:chOff x="2060" y="1387"/>
              <a:chExt cx="1616" cy="1614"/>
            </a:xfrm>
          </p:grpSpPr>
          <p:sp>
            <p:nvSpPr>
              <p:cNvPr id="11777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777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777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7769" name="Oval 17"/>
          <p:cNvSpPr>
            <a:spLocks noChangeArrowheads="1"/>
          </p:cNvSpPr>
          <p:nvPr/>
        </p:nvSpPr>
        <p:spPr bwMode="auto">
          <a:xfrm>
            <a:off x="533400" y="1917700"/>
            <a:ext cx="1040469" cy="735028"/>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a:solidFill>
                  <a:srgbClr val="000000"/>
                </a:solidFill>
                <a:latin typeface="Cambria" pitchFamily="18" charset="0"/>
              </a:rPr>
              <a:t>2d</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1499132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KARİYER GELİŞİMİ</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1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Beklenen </a:t>
            </a:r>
            <a:r>
              <a:rPr lang="tr-TR" sz="2000" b="1" i="1" dirty="0">
                <a:solidFill>
                  <a:srgbClr val="C00000"/>
                </a:solidFill>
                <a:latin typeface="Calibri" pitchFamily="34" charset="0"/>
              </a:rPr>
              <a:t>kariyer gelişiminin sağlanmaması </a:t>
            </a:r>
            <a:r>
              <a:rPr lang="tr-TR" sz="2000" b="1" i="1" dirty="0">
                <a:solidFill>
                  <a:srgbClr val="000000"/>
                </a:solidFill>
                <a:latin typeface="Calibri" pitchFamily="34" charset="0"/>
              </a:rPr>
              <a:t>stres nedenidir. </a:t>
            </a:r>
            <a:endParaRPr lang="tr-TR" sz="2000" b="1" i="1" dirty="0" smtClean="0">
              <a:solidFill>
                <a:srgbClr val="000000"/>
              </a:solidFill>
              <a:latin typeface="Calibri" pitchFamily="34" charset="0"/>
            </a:endParaRPr>
          </a:p>
          <a:p>
            <a:pPr>
              <a:buClr>
                <a:srgbClr val="292929"/>
              </a:buClr>
            </a:pPr>
            <a:endParaRPr lang="tr-TR" sz="1400" b="1" i="1" dirty="0" smtClean="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Bu </a:t>
            </a:r>
            <a:r>
              <a:rPr lang="tr-TR" sz="2000" b="1" i="1" dirty="0">
                <a:solidFill>
                  <a:srgbClr val="000000"/>
                </a:solidFill>
                <a:latin typeface="Calibri" pitchFamily="34" charset="0"/>
              </a:rPr>
              <a:t>alanda 4 unsur </a:t>
            </a:r>
            <a:r>
              <a:rPr lang="tr-TR" sz="2000" b="1" i="1" dirty="0" smtClean="0">
                <a:solidFill>
                  <a:srgbClr val="000000"/>
                </a:solidFill>
                <a:latin typeface="Calibri" pitchFamily="34" charset="0"/>
              </a:rPr>
              <a:t>belirleyici rol oynar; </a:t>
            </a:r>
            <a:endParaRPr lang="tr-TR" sz="2000" b="1" i="1" dirty="0">
              <a:solidFill>
                <a:srgbClr val="000000"/>
              </a:solidFill>
              <a:latin typeface="Calibri" pitchFamily="34" charset="0"/>
            </a:endParaRPr>
          </a:p>
          <a:p>
            <a:pPr marL="720000" lvl="1" indent="-252000">
              <a:buClr>
                <a:srgbClr val="292929"/>
              </a:buClr>
              <a:buFont typeface="Arial" charset="0"/>
              <a:buAutoNum type="arabicPeriod"/>
            </a:pPr>
            <a:r>
              <a:rPr lang="tr-TR" sz="2000" b="1" i="1" dirty="0" smtClean="0">
                <a:solidFill>
                  <a:srgbClr val="000000"/>
                </a:solidFill>
                <a:latin typeface="Calibri" pitchFamily="34" charset="0"/>
              </a:rPr>
              <a:t>Statü </a:t>
            </a:r>
            <a:r>
              <a:rPr lang="tr-TR" sz="2000" b="1" i="1" dirty="0">
                <a:solidFill>
                  <a:srgbClr val="000000"/>
                </a:solidFill>
                <a:latin typeface="Calibri" pitchFamily="34" charset="0"/>
              </a:rPr>
              <a:t>uyuşmazlığı </a:t>
            </a:r>
            <a:r>
              <a:rPr lang="tr-TR" sz="1600" i="1" dirty="0">
                <a:solidFill>
                  <a:srgbClr val="000000"/>
                </a:solidFill>
                <a:latin typeface="Calibri" pitchFamily="34" charset="0"/>
              </a:rPr>
              <a:t>(Sürgün, statü indirimi…)</a:t>
            </a:r>
          </a:p>
          <a:p>
            <a:pPr marL="720000" lvl="1" indent="-252000">
              <a:buClr>
                <a:srgbClr val="292929"/>
              </a:buClr>
              <a:buFont typeface="Arial" charset="0"/>
              <a:buAutoNum type="arabicPeriod"/>
            </a:pPr>
            <a:r>
              <a:rPr lang="tr-TR" sz="2000" b="1" i="1" dirty="0">
                <a:solidFill>
                  <a:srgbClr val="000000"/>
                </a:solidFill>
                <a:latin typeface="Calibri" pitchFamily="34" charset="0"/>
              </a:rPr>
              <a:t>İş güvencesinin olmaması </a:t>
            </a:r>
          </a:p>
          <a:p>
            <a:pPr marL="720000" lvl="1" indent="-252000">
              <a:buClr>
                <a:srgbClr val="292929"/>
              </a:buClr>
              <a:buFont typeface="Arial" charset="0"/>
              <a:buAutoNum type="arabicPeriod"/>
            </a:pPr>
            <a:r>
              <a:rPr lang="tr-TR" sz="2000" b="1" i="1" dirty="0">
                <a:solidFill>
                  <a:srgbClr val="000000"/>
                </a:solidFill>
                <a:latin typeface="Calibri" pitchFamily="34" charset="0"/>
              </a:rPr>
              <a:t>Düşük ücret alma</a:t>
            </a:r>
          </a:p>
          <a:p>
            <a:pPr marL="720000" lvl="1" indent="-252000">
              <a:buClr>
                <a:srgbClr val="292929"/>
              </a:buClr>
              <a:buFont typeface="Arial" charset="0"/>
              <a:buAutoNum type="arabicPeriod"/>
            </a:pPr>
            <a:r>
              <a:rPr lang="tr-TR" sz="2000" b="1" i="1" dirty="0">
                <a:solidFill>
                  <a:srgbClr val="000000"/>
                </a:solidFill>
                <a:latin typeface="Calibri" pitchFamily="34" charset="0"/>
              </a:rPr>
              <a:t>İşte eskimiş olarak görülme </a:t>
            </a:r>
          </a:p>
          <a:p>
            <a:pPr marL="1008000" lvl="1" indent="-216000">
              <a:buClr>
                <a:srgbClr val="292929"/>
              </a:buClr>
              <a:buFont typeface="Wingdings" pitchFamily="2" charset="2"/>
              <a:buChar char="ü"/>
            </a:pPr>
            <a:r>
              <a:rPr lang="tr-TR" sz="1600" i="1" dirty="0">
                <a:solidFill>
                  <a:srgbClr val="000000"/>
                </a:solidFill>
                <a:latin typeface="Calibri" pitchFamily="34" charset="0"/>
              </a:rPr>
              <a:t>İşten atılma korkusu </a:t>
            </a:r>
          </a:p>
          <a:p>
            <a:pPr marL="1008000" lvl="1" indent="-216000">
              <a:buClr>
                <a:srgbClr val="292929"/>
              </a:buClr>
              <a:buFont typeface="Wingdings" pitchFamily="2" charset="2"/>
              <a:buChar char="ü"/>
            </a:pPr>
            <a:r>
              <a:rPr lang="tr-TR" sz="1600" i="1" dirty="0">
                <a:solidFill>
                  <a:srgbClr val="000000"/>
                </a:solidFill>
                <a:latin typeface="Calibri" pitchFamily="34" charset="0"/>
              </a:rPr>
              <a:t>İşyerine bağlılık beklentisi</a:t>
            </a:r>
          </a:p>
          <a:p>
            <a:pPr marL="1008000" lvl="1" indent="-216000">
              <a:buClr>
                <a:srgbClr val="292929"/>
              </a:buClr>
              <a:buFont typeface="Wingdings" pitchFamily="2" charset="2"/>
              <a:buChar char="ü"/>
            </a:pPr>
            <a:r>
              <a:rPr lang="tr-TR" sz="1600" i="1" dirty="0">
                <a:solidFill>
                  <a:srgbClr val="000000"/>
                </a:solidFill>
                <a:latin typeface="Calibri" pitchFamily="34" charset="0"/>
              </a:rPr>
              <a:t>Erken emekliliğe zorlanma …………………gibi</a:t>
            </a:r>
          </a:p>
        </p:txBody>
      </p:sp>
      <p:sp>
        <p:nvSpPr>
          <p:cNvPr id="11878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8790" name="Group 9"/>
          <p:cNvGrpSpPr>
            <a:grpSpLocks/>
          </p:cNvGrpSpPr>
          <p:nvPr/>
        </p:nvGrpSpPr>
        <p:grpSpPr bwMode="auto">
          <a:xfrm>
            <a:off x="323850" y="1555750"/>
            <a:ext cx="1482725" cy="1482725"/>
            <a:chOff x="1710" y="1035"/>
            <a:chExt cx="2316" cy="2316"/>
          </a:xfrm>
        </p:grpSpPr>
        <p:grpSp>
          <p:nvGrpSpPr>
            <p:cNvPr id="118794" name="Group 10"/>
            <p:cNvGrpSpPr>
              <a:grpSpLocks/>
            </p:cNvGrpSpPr>
            <p:nvPr/>
          </p:nvGrpSpPr>
          <p:grpSpPr bwMode="auto">
            <a:xfrm rot="3600000">
              <a:off x="1710" y="1035"/>
              <a:ext cx="2316" cy="2316"/>
              <a:chOff x="1710" y="1035"/>
              <a:chExt cx="2316" cy="2316"/>
            </a:xfrm>
          </p:grpSpPr>
          <p:sp>
            <p:nvSpPr>
              <p:cNvPr id="11879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880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880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8795" name="Group 14"/>
            <p:cNvGrpSpPr>
              <a:grpSpLocks/>
            </p:cNvGrpSpPr>
            <p:nvPr/>
          </p:nvGrpSpPr>
          <p:grpSpPr bwMode="auto">
            <a:xfrm rot="7200000">
              <a:off x="2059" y="1386"/>
              <a:ext cx="1616" cy="1614"/>
              <a:chOff x="2060" y="1387"/>
              <a:chExt cx="1616" cy="1614"/>
            </a:xfrm>
          </p:grpSpPr>
          <p:sp>
            <p:nvSpPr>
              <p:cNvPr id="11879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879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879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8793" name="Oval 16"/>
          <p:cNvSpPr>
            <a:spLocks noChangeArrowheads="1"/>
          </p:cNvSpPr>
          <p:nvPr/>
        </p:nvSpPr>
        <p:spPr bwMode="auto">
          <a:xfrm>
            <a:off x="757238" y="1993900"/>
            <a:ext cx="588962"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3</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0150495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KARAR SERBESTİSİ – DENETİM – KARARA KATILIM</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96000" indent="-288000">
              <a:buClr>
                <a:srgbClr val="292929"/>
              </a:buClr>
              <a:buFont typeface="+mj-lt"/>
              <a:buAutoNum type="arabicPeriod"/>
            </a:pPr>
            <a:endParaRPr lang="tr-TR" sz="900" b="1" i="1" dirty="0" smtClean="0">
              <a:solidFill>
                <a:srgbClr val="C00000"/>
              </a:solidFill>
              <a:latin typeface="Calibri" pitchFamily="34" charset="0"/>
            </a:endParaRPr>
          </a:p>
          <a:p>
            <a:pPr marL="396000" indent="-288000">
              <a:spcAft>
                <a:spcPts val="1200"/>
              </a:spcAft>
              <a:buClr>
                <a:srgbClr val="292929"/>
              </a:buClr>
              <a:buFont typeface="+mj-lt"/>
              <a:buAutoNum type="arabicPeriod"/>
            </a:pPr>
            <a:r>
              <a:rPr lang="tr-TR" sz="2000" b="1" i="1" dirty="0" smtClean="0">
                <a:solidFill>
                  <a:srgbClr val="C00000"/>
                </a:solidFill>
                <a:latin typeface="Calibri" pitchFamily="34" charset="0"/>
              </a:rPr>
              <a:t>Karar serbestisinin artması; </a:t>
            </a:r>
            <a:r>
              <a:rPr lang="tr-TR" sz="2000" b="1" i="1" dirty="0" smtClean="0">
                <a:solidFill>
                  <a:srgbClr val="000000"/>
                </a:solidFill>
                <a:latin typeface="Calibri" pitchFamily="34" charset="0"/>
              </a:rPr>
              <a:t>Karar </a:t>
            </a:r>
            <a:r>
              <a:rPr lang="tr-TR" sz="2000" b="1" i="1" dirty="0">
                <a:solidFill>
                  <a:srgbClr val="000000"/>
                </a:solidFill>
                <a:latin typeface="Calibri" pitchFamily="34" charset="0"/>
              </a:rPr>
              <a:t>serbestisinin artırılması </a:t>
            </a:r>
            <a:r>
              <a:rPr lang="tr-TR" sz="2000" b="1" i="1" dirty="0" smtClean="0">
                <a:solidFill>
                  <a:srgbClr val="000000"/>
                </a:solidFill>
                <a:latin typeface="Calibri" pitchFamily="34" charset="0"/>
              </a:rPr>
              <a:t>istemleri </a:t>
            </a:r>
            <a:r>
              <a:rPr lang="tr-TR" sz="2000" b="1" i="1" dirty="0">
                <a:solidFill>
                  <a:srgbClr val="000000"/>
                </a:solidFill>
                <a:latin typeface="Calibri" pitchFamily="34" charset="0"/>
              </a:rPr>
              <a:t>ve talepleri artırdığı için </a:t>
            </a:r>
            <a:r>
              <a:rPr lang="tr-TR" sz="2000" b="1" i="1" dirty="0" smtClean="0">
                <a:solidFill>
                  <a:srgbClr val="000000"/>
                </a:solidFill>
                <a:latin typeface="Calibri" pitchFamily="34" charset="0"/>
              </a:rPr>
              <a:t>stres nedeni </a:t>
            </a:r>
            <a:r>
              <a:rPr lang="tr-TR" sz="2000" b="1" i="1" dirty="0">
                <a:solidFill>
                  <a:srgbClr val="000000"/>
                </a:solidFill>
                <a:latin typeface="Calibri" pitchFamily="34" charset="0"/>
              </a:rPr>
              <a:t>olabilmektedir</a:t>
            </a:r>
            <a:r>
              <a:rPr lang="tr-TR" sz="2000" b="1" i="1" dirty="0" smtClean="0">
                <a:solidFill>
                  <a:srgbClr val="000000"/>
                </a:solidFill>
                <a:latin typeface="Calibri" pitchFamily="34" charset="0"/>
              </a:rPr>
              <a:t>.</a:t>
            </a:r>
          </a:p>
          <a:p>
            <a:pPr marL="396000" indent="-288000">
              <a:spcAft>
                <a:spcPts val="1200"/>
              </a:spcAft>
              <a:buClr>
                <a:srgbClr val="292929"/>
              </a:buClr>
              <a:buFont typeface="+mj-lt"/>
              <a:buAutoNum type="arabicPeriod"/>
            </a:pPr>
            <a:r>
              <a:rPr lang="tr-TR" sz="2000" b="1" i="1" dirty="0" smtClean="0">
                <a:solidFill>
                  <a:srgbClr val="C00000"/>
                </a:solidFill>
                <a:latin typeface="Calibri" pitchFamily="34" charset="0"/>
              </a:rPr>
              <a:t>Denetim yetersizliği; </a:t>
            </a:r>
            <a:r>
              <a:rPr lang="tr-TR" sz="2000" b="1" i="1" dirty="0" smtClean="0">
                <a:solidFill>
                  <a:srgbClr val="000000"/>
                </a:solidFill>
                <a:latin typeface="Calibri" pitchFamily="34" charset="0"/>
              </a:rPr>
              <a:t>Denetim yetersizliği ya da denetim kaybı (karar serbestisinin azalması) strese yol açar. </a:t>
            </a:r>
          </a:p>
          <a:p>
            <a:pPr marL="396000" indent="-288000">
              <a:spcAft>
                <a:spcPts val="1200"/>
              </a:spcAft>
              <a:buClr>
                <a:srgbClr val="292929"/>
              </a:buClr>
              <a:buFont typeface="+mj-lt"/>
              <a:buAutoNum type="arabicPeriod"/>
            </a:pPr>
            <a:r>
              <a:rPr lang="tr-TR" sz="2000" b="1" i="1" dirty="0" smtClean="0">
                <a:solidFill>
                  <a:srgbClr val="C00000"/>
                </a:solidFill>
                <a:latin typeface="Calibri" pitchFamily="34" charset="0"/>
              </a:rPr>
              <a:t>Kararlara katılım; </a:t>
            </a:r>
            <a:r>
              <a:rPr lang="tr-TR" sz="2000" b="1" i="1" dirty="0" smtClean="0">
                <a:solidFill>
                  <a:srgbClr val="000000"/>
                </a:solidFill>
                <a:latin typeface="Calibri" pitchFamily="34" charset="0"/>
              </a:rPr>
              <a:t>Karar </a:t>
            </a:r>
            <a:r>
              <a:rPr lang="tr-TR" sz="2000" b="1" i="1" dirty="0">
                <a:solidFill>
                  <a:srgbClr val="000000"/>
                </a:solidFill>
                <a:latin typeface="Calibri" pitchFamily="34" charset="0"/>
              </a:rPr>
              <a:t>verme </a:t>
            </a:r>
            <a:r>
              <a:rPr lang="tr-TR" sz="2000" b="1" i="1" dirty="0" smtClean="0">
                <a:solidFill>
                  <a:srgbClr val="000000"/>
                </a:solidFill>
                <a:latin typeface="Calibri" pitchFamily="34" charset="0"/>
              </a:rPr>
              <a:t>süreçlerine katılım, </a:t>
            </a:r>
            <a:r>
              <a:rPr lang="tr-TR" sz="2000" b="1" i="1" dirty="0">
                <a:solidFill>
                  <a:srgbClr val="000000"/>
                </a:solidFill>
                <a:latin typeface="Calibri" pitchFamily="34" charset="0"/>
              </a:rPr>
              <a:t>memnuniyeti ve özgüveni arttırır, aksi </a:t>
            </a:r>
            <a:r>
              <a:rPr lang="tr-TR" sz="2000" b="1" i="1" dirty="0" smtClean="0">
                <a:solidFill>
                  <a:srgbClr val="000000"/>
                </a:solidFill>
                <a:latin typeface="Calibri" pitchFamily="34" charset="0"/>
              </a:rPr>
              <a:t>durumda ise </a:t>
            </a:r>
            <a:r>
              <a:rPr lang="tr-TR" sz="2000" b="1" i="1" dirty="0">
                <a:solidFill>
                  <a:srgbClr val="000000"/>
                </a:solidFill>
                <a:latin typeface="Calibri" pitchFamily="34" charset="0"/>
              </a:rPr>
              <a:t>stres ve fiziksel çöküş ve iş doyumsuzluğu artar</a:t>
            </a:r>
            <a:r>
              <a:rPr lang="tr-TR" sz="2000" b="1" i="1" dirty="0" smtClean="0">
                <a:solidFill>
                  <a:srgbClr val="000000"/>
                </a:solidFill>
                <a:latin typeface="Calibri" pitchFamily="34" charset="0"/>
              </a:rPr>
              <a:t>.</a:t>
            </a:r>
            <a:endParaRPr lang="tr-TR" sz="2000" b="1" i="1" dirty="0">
              <a:solidFill>
                <a:srgbClr val="000000"/>
              </a:solidFill>
              <a:latin typeface="Calibri" pitchFamily="34" charset="0"/>
            </a:endParaRPr>
          </a:p>
        </p:txBody>
      </p:sp>
      <p:sp>
        <p:nvSpPr>
          <p:cNvPr id="1198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9814" name="Group 9"/>
          <p:cNvGrpSpPr>
            <a:grpSpLocks/>
          </p:cNvGrpSpPr>
          <p:nvPr/>
        </p:nvGrpSpPr>
        <p:grpSpPr bwMode="auto">
          <a:xfrm>
            <a:off x="323850" y="1555750"/>
            <a:ext cx="1482725" cy="1482725"/>
            <a:chOff x="1710" y="1035"/>
            <a:chExt cx="2316" cy="2316"/>
          </a:xfrm>
        </p:grpSpPr>
        <p:grpSp>
          <p:nvGrpSpPr>
            <p:cNvPr id="119818" name="Group 10"/>
            <p:cNvGrpSpPr>
              <a:grpSpLocks/>
            </p:cNvGrpSpPr>
            <p:nvPr/>
          </p:nvGrpSpPr>
          <p:grpSpPr bwMode="auto">
            <a:xfrm rot="3600000">
              <a:off x="1710" y="1035"/>
              <a:ext cx="2316" cy="2316"/>
              <a:chOff x="1710" y="1035"/>
              <a:chExt cx="2316" cy="2316"/>
            </a:xfrm>
          </p:grpSpPr>
          <p:sp>
            <p:nvSpPr>
              <p:cNvPr id="11982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982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982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9819" name="Group 14"/>
            <p:cNvGrpSpPr>
              <a:grpSpLocks/>
            </p:cNvGrpSpPr>
            <p:nvPr/>
          </p:nvGrpSpPr>
          <p:grpSpPr bwMode="auto">
            <a:xfrm rot="7200000">
              <a:off x="2059" y="1386"/>
              <a:ext cx="1616" cy="1614"/>
              <a:chOff x="2060" y="1387"/>
              <a:chExt cx="1616" cy="1614"/>
            </a:xfrm>
          </p:grpSpPr>
          <p:sp>
            <p:nvSpPr>
              <p:cNvPr id="11982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982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982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9817" name="Oval 16"/>
          <p:cNvSpPr>
            <a:spLocks noChangeArrowheads="1"/>
          </p:cNvSpPr>
          <p:nvPr/>
        </p:nvSpPr>
        <p:spPr bwMode="auto">
          <a:xfrm>
            <a:off x="757238" y="1993900"/>
            <a:ext cx="588962"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4</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3350702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İŞ – EV ÇALIŞMASI</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b="1" i="1" dirty="0">
                <a:solidFill>
                  <a:srgbClr val="000000"/>
                </a:solidFill>
                <a:latin typeface="Calibri" pitchFamily="34" charset="0"/>
              </a:rPr>
              <a:t>Bu çatışma yalnızca </a:t>
            </a:r>
            <a:r>
              <a:rPr lang="tr-TR" sz="2000" b="1" i="1" dirty="0">
                <a:solidFill>
                  <a:srgbClr val="C00000"/>
                </a:solidFill>
                <a:latin typeface="Calibri" pitchFamily="34" charset="0"/>
              </a:rPr>
              <a:t>iş ile ev </a:t>
            </a:r>
            <a:r>
              <a:rPr lang="tr-TR" sz="2000" b="1" i="1" dirty="0" smtClean="0">
                <a:solidFill>
                  <a:srgbClr val="000000"/>
                </a:solidFill>
                <a:latin typeface="Calibri" pitchFamily="34" charset="0"/>
              </a:rPr>
              <a:t>arasında </a:t>
            </a:r>
            <a:r>
              <a:rPr lang="tr-TR" sz="2000" b="1" i="1" dirty="0">
                <a:solidFill>
                  <a:srgbClr val="000000"/>
                </a:solidFill>
                <a:latin typeface="Calibri" pitchFamily="34" charset="0"/>
              </a:rPr>
              <a:t>değil </a:t>
            </a:r>
            <a:r>
              <a:rPr lang="tr-TR" sz="2000" b="1" i="1" dirty="0">
                <a:solidFill>
                  <a:srgbClr val="C00000"/>
                </a:solidFill>
                <a:latin typeface="Calibri" pitchFamily="34" charset="0"/>
              </a:rPr>
              <a:t>iş ile iş dışı yaşam </a:t>
            </a:r>
            <a:r>
              <a:rPr lang="tr-TR" sz="2000" b="1" i="1" dirty="0">
                <a:solidFill>
                  <a:srgbClr val="000000"/>
                </a:solidFill>
                <a:latin typeface="Calibri" pitchFamily="34" charset="0"/>
              </a:rPr>
              <a:t>arasındaki çatışmadır. </a:t>
            </a:r>
          </a:p>
          <a:p>
            <a:pPr algn="ctr">
              <a:buClr>
                <a:srgbClr val="292929"/>
              </a:buClr>
            </a:pPr>
            <a:endParaRPr lang="tr-TR" sz="1200" b="1" i="1" dirty="0">
              <a:solidFill>
                <a:srgbClr val="000000"/>
              </a:solidFill>
              <a:latin typeface="Calibri" pitchFamily="34" charset="0"/>
            </a:endParaRPr>
          </a:p>
          <a:p>
            <a:pPr marL="324000" indent="-252000">
              <a:spcAft>
                <a:spcPts val="600"/>
              </a:spcAft>
              <a:buClr>
                <a:srgbClr val="292929"/>
              </a:buClr>
              <a:buFont typeface="+mj-lt"/>
              <a:buAutoNum type="arabicPeriod"/>
            </a:pPr>
            <a:r>
              <a:rPr lang="tr-TR" sz="2000" b="1" i="1" dirty="0" smtClean="0">
                <a:solidFill>
                  <a:srgbClr val="000000"/>
                </a:solidFill>
                <a:latin typeface="Calibri" pitchFamily="34" charset="0"/>
              </a:rPr>
              <a:t>İş-Aile Çalışması; </a:t>
            </a:r>
            <a:r>
              <a:rPr lang="tr-TR" sz="2000" i="1" dirty="0" smtClean="0">
                <a:solidFill>
                  <a:srgbClr val="000000"/>
                </a:solidFill>
                <a:latin typeface="Calibri" pitchFamily="34" charset="0"/>
              </a:rPr>
              <a:t>Bu </a:t>
            </a:r>
            <a:r>
              <a:rPr lang="tr-TR" sz="2000" i="1" dirty="0">
                <a:solidFill>
                  <a:srgbClr val="000000"/>
                </a:solidFill>
                <a:latin typeface="Calibri" pitchFamily="34" charset="0"/>
              </a:rPr>
              <a:t>çatışma ev ile zaman </a:t>
            </a:r>
            <a:r>
              <a:rPr lang="tr-TR" sz="2000" i="1" dirty="0" smtClean="0">
                <a:solidFill>
                  <a:srgbClr val="000000"/>
                </a:solidFill>
                <a:latin typeface="Calibri" pitchFamily="34" charset="0"/>
              </a:rPr>
              <a:t>istemi yada işe </a:t>
            </a:r>
            <a:r>
              <a:rPr lang="tr-TR" sz="2000" i="1" dirty="0">
                <a:solidFill>
                  <a:srgbClr val="000000"/>
                </a:solidFill>
                <a:latin typeface="Calibri" pitchFamily="34" charset="0"/>
              </a:rPr>
              <a:t>yönelik taahhütler arasındadır veya destek ile ilgilidir. </a:t>
            </a:r>
          </a:p>
          <a:p>
            <a:pPr marL="324000" indent="-252000">
              <a:spcAft>
                <a:spcPts val="600"/>
              </a:spcAft>
              <a:buClr>
                <a:srgbClr val="292929"/>
              </a:buClr>
              <a:buFont typeface="+mj-lt"/>
              <a:buAutoNum type="arabicPeriod"/>
            </a:pPr>
            <a:r>
              <a:rPr lang="tr-TR" sz="2000" b="1" i="1" dirty="0">
                <a:solidFill>
                  <a:srgbClr val="000000"/>
                </a:solidFill>
                <a:latin typeface="Calibri" pitchFamily="34" charset="0"/>
              </a:rPr>
              <a:t>Boş Zaman Yetersizliği </a:t>
            </a:r>
            <a:r>
              <a:rPr lang="tr-TR" sz="2000" b="1" i="1" dirty="0" smtClean="0">
                <a:solidFill>
                  <a:srgbClr val="000000"/>
                </a:solidFill>
                <a:latin typeface="Calibri" pitchFamily="34" charset="0"/>
              </a:rPr>
              <a:t>Sendromu; </a:t>
            </a:r>
            <a:r>
              <a:rPr lang="tr-TR" sz="2000" i="1" dirty="0" smtClean="0">
                <a:solidFill>
                  <a:srgbClr val="000000"/>
                </a:solidFill>
                <a:latin typeface="Calibri" pitchFamily="34" charset="0"/>
              </a:rPr>
              <a:t>Boş </a:t>
            </a:r>
            <a:r>
              <a:rPr lang="tr-TR" sz="2000" i="1" dirty="0">
                <a:solidFill>
                  <a:srgbClr val="000000"/>
                </a:solidFill>
                <a:latin typeface="Calibri" pitchFamily="34" charset="0"/>
              </a:rPr>
              <a:t>zaman kalmadıkça çalışanlar boş zaman beklentilerini sınırlarlar ve yaşam </a:t>
            </a:r>
            <a:r>
              <a:rPr lang="tr-TR" sz="2000" i="1" dirty="0" smtClean="0">
                <a:solidFill>
                  <a:srgbClr val="000000"/>
                </a:solidFill>
                <a:latin typeface="Calibri" pitchFamily="34" charset="0"/>
              </a:rPr>
              <a:t>anlamsızlaşır.</a:t>
            </a:r>
            <a:endParaRPr lang="tr-TR" sz="2000" i="1" dirty="0">
              <a:solidFill>
                <a:srgbClr val="000000"/>
              </a:solidFill>
              <a:latin typeface="Calibri" pitchFamily="34" charset="0"/>
            </a:endParaRPr>
          </a:p>
          <a:p>
            <a:pPr marL="324000" indent="-252000">
              <a:spcAft>
                <a:spcPts val="600"/>
              </a:spcAft>
              <a:buClr>
                <a:srgbClr val="292929"/>
              </a:buClr>
              <a:buFont typeface="+mj-lt"/>
              <a:buAutoNum type="arabicPeriod"/>
            </a:pPr>
            <a:r>
              <a:rPr lang="tr-TR" sz="2000" b="1" i="1" dirty="0">
                <a:solidFill>
                  <a:srgbClr val="000000"/>
                </a:solidFill>
                <a:latin typeface="Calibri" pitchFamily="34" charset="0"/>
              </a:rPr>
              <a:t>İş </a:t>
            </a:r>
            <a:r>
              <a:rPr lang="tr-TR" sz="2000" b="1" i="1" dirty="0" smtClean="0">
                <a:solidFill>
                  <a:srgbClr val="000000"/>
                </a:solidFill>
                <a:latin typeface="Calibri" pitchFamily="34" charset="0"/>
              </a:rPr>
              <a:t>Değişimi; </a:t>
            </a:r>
            <a:r>
              <a:rPr lang="tr-TR" sz="2000" i="1" dirty="0" smtClean="0">
                <a:solidFill>
                  <a:srgbClr val="000000"/>
                </a:solidFill>
                <a:latin typeface="Calibri" pitchFamily="34" charset="0"/>
              </a:rPr>
              <a:t>Değişim </a:t>
            </a:r>
            <a:r>
              <a:rPr lang="tr-TR" sz="2000" i="1" dirty="0">
                <a:solidFill>
                  <a:srgbClr val="000000"/>
                </a:solidFill>
                <a:latin typeface="Calibri" pitchFamily="34" charset="0"/>
              </a:rPr>
              <a:t>mi, </a:t>
            </a:r>
            <a:r>
              <a:rPr lang="tr-TR" sz="2000" i="1" dirty="0" smtClean="0">
                <a:solidFill>
                  <a:srgbClr val="000000"/>
                </a:solidFill>
                <a:latin typeface="Calibri" pitchFamily="34" charset="0"/>
              </a:rPr>
              <a:t>yoksa belirsizlik </a:t>
            </a:r>
            <a:r>
              <a:rPr lang="tr-TR" sz="2000" i="1" dirty="0">
                <a:solidFill>
                  <a:srgbClr val="000000"/>
                </a:solidFill>
                <a:latin typeface="Calibri" pitchFamily="34" charset="0"/>
              </a:rPr>
              <a:t>mi stres nedeni?</a:t>
            </a:r>
          </a:p>
          <a:p>
            <a:pPr>
              <a:buClr>
                <a:srgbClr val="292929"/>
              </a:buClr>
            </a:pPr>
            <a:endParaRPr lang="tr-TR" sz="2000" b="1" i="1" dirty="0">
              <a:solidFill>
                <a:srgbClr val="000000"/>
              </a:solidFill>
              <a:latin typeface="Calibri" pitchFamily="34" charset="0"/>
            </a:endParaRPr>
          </a:p>
        </p:txBody>
      </p:sp>
      <p:sp>
        <p:nvSpPr>
          <p:cNvPr id="12186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1862" name="Group 9"/>
          <p:cNvGrpSpPr>
            <a:grpSpLocks/>
          </p:cNvGrpSpPr>
          <p:nvPr/>
        </p:nvGrpSpPr>
        <p:grpSpPr bwMode="auto">
          <a:xfrm>
            <a:off x="323850" y="1555750"/>
            <a:ext cx="1482725" cy="1482725"/>
            <a:chOff x="1710" y="1035"/>
            <a:chExt cx="2316" cy="2316"/>
          </a:xfrm>
        </p:grpSpPr>
        <p:grpSp>
          <p:nvGrpSpPr>
            <p:cNvPr id="121866" name="Group 10"/>
            <p:cNvGrpSpPr>
              <a:grpSpLocks/>
            </p:cNvGrpSpPr>
            <p:nvPr/>
          </p:nvGrpSpPr>
          <p:grpSpPr bwMode="auto">
            <a:xfrm rot="3600000">
              <a:off x="1710" y="1035"/>
              <a:ext cx="2316" cy="2316"/>
              <a:chOff x="1710" y="1035"/>
              <a:chExt cx="2316" cy="2316"/>
            </a:xfrm>
          </p:grpSpPr>
          <p:sp>
            <p:nvSpPr>
              <p:cNvPr id="12187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2187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2187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21867" name="Group 14"/>
            <p:cNvGrpSpPr>
              <a:grpSpLocks/>
            </p:cNvGrpSpPr>
            <p:nvPr/>
          </p:nvGrpSpPr>
          <p:grpSpPr bwMode="auto">
            <a:xfrm rot="7200000">
              <a:off x="2059" y="1386"/>
              <a:ext cx="1616" cy="1614"/>
              <a:chOff x="2060" y="1387"/>
              <a:chExt cx="1616" cy="1614"/>
            </a:xfrm>
          </p:grpSpPr>
          <p:sp>
            <p:nvSpPr>
              <p:cNvPr id="12186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186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187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1865" name="Oval 16"/>
          <p:cNvSpPr>
            <a:spLocks noChangeArrowheads="1"/>
          </p:cNvSpPr>
          <p:nvPr/>
        </p:nvSpPr>
        <p:spPr bwMode="auto">
          <a:xfrm>
            <a:off x="757238" y="1993900"/>
            <a:ext cx="588962"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5</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25174060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İŞYERİNDE (İŞTE) KİŞİLER ARASI İLİŞKİLER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lvl="2" indent="-252000">
              <a:buClr>
                <a:srgbClr val="292929"/>
              </a:buClr>
              <a:buFont typeface="Arial" charset="0"/>
              <a:buAutoNum type="arabicPeriod"/>
            </a:pPr>
            <a:r>
              <a:rPr lang="tr-TR" sz="2000" b="1" i="1" dirty="0" smtClean="0">
                <a:solidFill>
                  <a:srgbClr val="000000"/>
                </a:solidFill>
                <a:latin typeface="Calibri" pitchFamily="34" charset="0"/>
              </a:rPr>
              <a:t>Sosyal destek yetersizliği</a:t>
            </a:r>
          </a:p>
          <a:p>
            <a:pPr lvl="2" indent="-252000">
              <a:buClr>
                <a:srgbClr val="292929"/>
              </a:buClr>
              <a:buFont typeface="Arial" charset="0"/>
              <a:buAutoNum type="arabicPeriod"/>
            </a:pPr>
            <a:r>
              <a:rPr lang="tr-TR" sz="2000" b="1" i="1" dirty="0" smtClean="0">
                <a:solidFill>
                  <a:srgbClr val="000000"/>
                </a:solidFill>
                <a:latin typeface="Calibri" pitchFamily="34" charset="0"/>
              </a:rPr>
              <a:t>İşyerinde şiddet (mobing)</a:t>
            </a:r>
          </a:p>
        </p:txBody>
      </p:sp>
      <p:sp>
        <p:nvSpPr>
          <p:cNvPr id="1136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3670" name="Group 9"/>
          <p:cNvGrpSpPr>
            <a:grpSpLocks/>
          </p:cNvGrpSpPr>
          <p:nvPr/>
        </p:nvGrpSpPr>
        <p:grpSpPr bwMode="auto">
          <a:xfrm>
            <a:off x="323850" y="1555750"/>
            <a:ext cx="1482725" cy="1482725"/>
            <a:chOff x="1710" y="1035"/>
            <a:chExt cx="2316" cy="2316"/>
          </a:xfrm>
        </p:grpSpPr>
        <p:grpSp>
          <p:nvGrpSpPr>
            <p:cNvPr id="113674" name="Group 10"/>
            <p:cNvGrpSpPr>
              <a:grpSpLocks/>
            </p:cNvGrpSpPr>
            <p:nvPr/>
          </p:nvGrpSpPr>
          <p:grpSpPr bwMode="auto">
            <a:xfrm rot="3600000">
              <a:off x="1710" y="1035"/>
              <a:ext cx="2316" cy="2316"/>
              <a:chOff x="1710" y="1035"/>
              <a:chExt cx="2316" cy="2316"/>
            </a:xfrm>
          </p:grpSpPr>
          <p:sp>
            <p:nvSpPr>
              <p:cNvPr id="11367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1368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1368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13675" name="Group 14"/>
            <p:cNvGrpSpPr>
              <a:grpSpLocks/>
            </p:cNvGrpSpPr>
            <p:nvPr/>
          </p:nvGrpSpPr>
          <p:grpSpPr bwMode="auto">
            <a:xfrm rot="7200000">
              <a:off x="2059" y="1386"/>
              <a:ext cx="1616" cy="1614"/>
              <a:chOff x="2060" y="1387"/>
              <a:chExt cx="1616" cy="1614"/>
            </a:xfrm>
          </p:grpSpPr>
          <p:sp>
            <p:nvSpPr>
              <p:cNvPr id="11367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1367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1367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3673" name="Oval 16"/>
          <p:cNvSpPr>
            <a:spLocks noChangeArrowheads="1"/>
          </p:cNvSpPr>
          <p:nvPr/>
        </p:nvSpPr>
        <p:spPr bwMode="auto">
          <a:xfrm>
            <a:off x="757238" y="1993900"/>
            <a:ext cx="588962"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6</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7752321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07524" name="AutoShape 8"/>
          <p:cNvSpPr>
            <a:spLocks noChangeAspect="1" noChangeArrowheads="1" noTextEdit="1"/>
          </p:cNvSpPr>
          <p:nvPr/>
        </p:nvSpPr>
        <p:spPr bwMode="gray">
          <a:xfrm flipH="1">
            <a:off x="5754688" y="36718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 name="AutoShape 5"/>
          <p:cNvSpPr>
            <a:spLocks noChangeArrowheads="1"/>
          </p:cNvSpPr>
          <p:nvPr/>
        </p:nvSpPr>
        <p:spPr bwMode="auto">
          <a:xfrm>
            <a:off x="3221038" y="2476500"/>
            <a:ext cx="2286000" cy="647700"/>
          </a:xfrm>
          <a:prstGeom prst="roundRect">
            <a:avLst>
              <a:gd name="adj" fmla="val 16667"/>
            </a:avLst>
          </a:prstGeom>
          <a:noFill/>
          <a:ln w="19050">
            <a:solidFill>
              <a:schemeClr val="bg1">
                <a:lumMod val="50000"/>
              </a:schemeClr>
            </a:solidFill>
            <a:round/>
            <a:headEnd/>
            <a:tailEnd/>
          </a:ln>
          <a:effectLst/>
        </p:spPr>
        <p:txBody>
          <a:bodyPr wrap="none" anchor="ctr"/>
          <a:lstStyle/>
          <a:p>
            <a:pPr algn="ctr">
              <a:defRPr/>
            </a:pPr>
            <a:r>
              <a:rPr lang="tr-TR" sz="2000" b="1" dirty="0">
                <a:solidFill>
                  <a:srgbClr val="000000"/>
                </a:solidFill>
                <a:latin typeface="Calibri" pitchFamily="34" charset="0"/>
                <a:cs typeface="Calibri" pitchFamily="34" charset="0"/>
              </a:rPr>
              <a:t>Psikososyal </a:t>
            </a:r>
          </a:p>
          <a:p>
            <a:pPr algn="ctr">
              <a:defRPr/>
            </a:pPr>
            <a:r>
              <a:rPr lang="tr-TR" sz="2000" b="1" dirty="0">
                <a:solidFill>
                  <a:srgbClr val="000000"/>
                </a:solidFill>
                <a:latin typeface="Calibri" pitchFamily="34" charset="0"/>
                <a:cs typeface="Calibri" pitchFamily="34" charset="0"/>
              </a:rPr>
              <a:t>Tehlikeler</a:t>
            </a:r>
            <a:endParaRPr lang="zh-CN" altLang="zh-CN" sz="2000" b="1" dirty="0">
              <a:solidFill>
                <a:srgbClr val="000000"/>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SUNUMUN İÇERİĞİ VE SORU DAĞILIMI</a:t>
            </a:r>
          </a:p>
        </p:txBody>
      </p:sp>
      <p:sp>
        <p:nvSpPr>
          <p:cNvPr id="8" name="AutoShape 5"/>
          <p:cNvSpPr>
            <a:spLocks noChangeArrowheads="1"/>
          </p:cNvSpPr>
          <p:nvPr/>
        </p:nvSpPr>
        <p:spPr bwMode="auto">
          <a:xfrm>
            <a:off x="3221038" y="3738563"/>
            <a:ext cx="2286000" cy="647700"/>
          </a:xfrm>
          <a:prstGeom prst="roundRect">
            <a:avLst>
              <a:gd name="adj" fmla="val 16667"/>
            </a:avLst>
          </a:prstGeom>
          <a:noFill/>
          <a:ln w="1905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Kronik Stres</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9" name="AutoShape 5"/>
          <p:cNvSpPr>
            <a:spLocks noChangeArrowheads="1"/>
          </p:cNvSpPr>
          <p:nvPr/>
        </p:nvSpPr>
        <p:spPr bwMode="auto">
          <a:xfrm>
            <a:off x="641350" y="4910138"/>
            <a:ext cx="2286000" cy="647700"/>
          </a:xfrm>
          <a:prstGeom prst="roundRect">
            <a:avLst>
              <a:gd name="adj" fmla="val 16667"/>
            </a:avLst>
          </a:prstGeom>
          <a:noFill/>
          <a:ln w="1905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Fiziksel </a:t>
            </a:r>
          </a:p>
          <a:p>
            <a:pPr algn="ctr">
              <a:defRPr/>
            </a:pPr>
            <a:r>
              <a:rPr lang="tr-TR" sz="2000" dirty="0">
                <a:solidFill>
                  <a:srgbClr val="000000"/>
                </a:solidFill>
                <a:latin typeface="Calibri" pitchFamily="34" charset="0"/>
                <a:cs typeface="Calibri" pitchFamily="34" charset="0"/>
              </a:rPr>
              <a:t>Sorunlar</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10" name="AutoShape 5"/>
          <p:cNvSpPr>
            <a:spLocks noChangeArrowheads="1"/>
          </p:cNvSpPr>
          <p:nvPr/>
        </p:nvSpPr>
        <p:spPr bwMode="auto">
          <a:xfrm>
            <a:off x="3201988" y="4910138"/>
            <a:ext cx="2286000" cy="647700"/>
          </a:xfrm>
          <a:prstGeom prst="roundRect">
            <a:avLst>
              <a:gd name="adj" fmla="val 16667"/>
            </a:avLst>
          </a:prstGeom>
          <a:noFill/>
          <a:ln w="19050">
            <a:solidFill>
              <a:schemeClr val="bg1">
                <a:lumMod val="50000"/>
              </a:schemeClr>
            </a:solidFill>
            <a:round/>
            <a:headEnd/>
            <a:tailEnd/>
          </a:ln>
          <a:effectLst/>
        </p:spPr>
        <p:txBody>
          <a:bodyPr wrap="none" anchor="ctr"/>
          <a:lstStyle/>
          <a:p>
            <a:pPr algn="ctr"/>
            <a:endParaRPr lang="tr-TR" sz="2000" b="1">
              <a:solidFill>
                <a:srgbClr val="000000"/>
              </a:solidFill>
              <a:latin typeface="Calibri" pitchFamily="34" charset="0"/>
            </a:endParaRPr>
          </a:p>
          <a:p>
            <a:pPr algn="ctr"/>
            <a:r>
              <a:rPr lang="tr-TR" sz="2000" b="1">
                <a:solidFill>
                  <a:srgbClr val="000000"/>
                </a:solidFill>
                <a:latin typeface="Calibri" pitchFamily="34" charset="0"/>
              </a:rPr>
              <a:t>Davranışsal</a:t>
            </a:r>
          </a:p>
          <a:p>
            <a:pPr algn="ctr"/>
            <a:r>
              <a:rPr lang="tr-TR" sz="2000">
                <a:solidFill>
                  <a:srgbClr val="000000"/>
                </a:solidFill>
                <a:latin typeface="Calibri" pitchFamily="34" charset="0"/>
              </a:rPr>
              <a:t>Sorunlar</a:t>
            </a:r>
          </a:p>
          <a:p>
            <a:pPr algn="ctr" eaLnBrk="0" hangingPunct="0"/>
            <a:endParaRPr lang="zh-CN" altLang="zh-CN" sz="2000" b="1">
              <a:solidFill>
                <a:srgbClr val="000000"/>
              </a:solidFill>
              <a:latin typeface="Calibri" pitchFamily="34" charset="0"/>
              <a:ea typeface="宋体" pitchFamily="2" charset="-122"/>
            </a:endParaRPr>
          </a:p>
        </p:txBody>
      </p:sp>
      <p:sp>
        <p:nvSpPr>
          <p:cNvPr id="11" name="AutoShape 5"/>
          <p:cNvSpPr>
            <a:spLocks noChangeArrowheads="1"/>
          </p:cNvSpPr>
          <p:nvPr/>
        </p:nvSpPr>
        <p:spPr bwMode="auto">
          <a:xfrm>
            <a:off x="5765800" y="4910138"/>
            <a:ext cx="2286000" cy="647700"/>
          </a:xfrm>
          <a:prstGeom prst="roundRect">
            <a:avLst>
              <a:gd name="adj" fmla="val 16667"/>
            </a:avLst>
          </a:prstGeom>
          <a:noFill/>
          <a:ln w="19050">
            <a:solidFill>
              <a:schemeClr val="bg1">
                <a:lumMod val="50000"/>
              </a:schemeClr>
            </a:solidFill>
            <a:round/>
            <a:headEnd/>
            <a:tailEnd/>
          </a:ln>
          <a:effectLst/>
        </p:spPr>
        <p:txBody>
          <a:bodyPr wrap="none" anchor="ctr"/>
          <a:lstStyle/>
          <a:p>
            <a:pPr algn="ctr"/>
            <a:endParaRPr lang="tr-TR" sz="2000" b="1">
              <a:solidFill>
                <a:srgbClr val="000000"/>
              </a:solidFill>
              <a:latin typeface="Calibri" pitchFamily="34" charset="0"/>
            </a:endParaRPr>
          </a:p>
          <a:p>
            <a:pPr algn="ctr"/>
            <a:r>
              <a:rPr lang="tr-TR" sz="2000" b="1">
                <a:solidFill>
                  <a:srgbClr val="000000"/>
                </a:solidFill>
                <a:latin typeface="Calibri" pitchFamily="34" charset="0"/>
              </a:rPr>
              <a:t>Akıl Sağlığı</a:t>
            </a:r>
          </a:p>
          <a:p>
            <a:pPr algn="ctr"/>
            <a:r>
              <a:rPr lang="tr-TR" sz="2000">
                <a:solidFill>
                  <a:srgbClr val="000000"/>
                </a:solidFill>
                <a:latin typeface="Calibri" pitchFamily="34" charset="0"/>
              </a:rPr>
              <a:t>Sorunları</a:t>
            </a:r>
          </a:p>
          <a:p>
            <a:pPr algn="ctr" eaLnBrk="0" hangingPunct="0"/>
            <a:endParaRPr lang="zh-CN" altLang="zh-CN" sz="2000" b="1">
              <a:solidFill>
                <a:srgbClr val="000000"/>
              </a:solidFill>
              <a:latin typeface="Calibri" pitchFamily="34" charset="0"/>
              <a:ea typeface="宋体" pitchFamily="2" charset="-122"/>
            </a:endParaRPr>
          </a:p>
        </p:txBody>
      </p:sp>
      <p:sp>
        <p:nvSpPr>
          <p:cNvPr id="12" name="Aşağı Ok 11"/>
          <p:cNvSpPr/>
          <p:nvPr/>
        </p:nvSpPr>
        <p:spPr>
          <a:xfrm>
            <a:off x="3914775" y="3171825"/>
            <a:ext cx="876300" cy="50006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a:solidFill>
                <a:srgbClr val="000000"/>
              </a:solidFill>
            </a:endParaRPr>
          </a:p>
        </p:txBody>
      </p:sp>
      <p:sp>
        <p:nvSpPr>
          <p:cNvPr id="13" name="Freeform 7"/>
          <p:cNvSpPr>
            <a:spLocks/>
          </p:cNvSpPr>
          <p:nvPr/>
        </p:nvSpPr>
        <p:spPr bwMode="gray">
          <a:xfrm rot="16393577">
            <a:off x="5709444" y="3804444"/>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sp>
        <p:nvSpPr>
          <p:cNvPr id="14" name="Freeform 9"/>
          <p:cNvSpPr>
            <a:spLocks/>
          </p:cNvSpPr>
          <p:nvPr/>
        </p:nvSpPr>
        <p:spPr bwMode="gray">
          <a:xfrm rot="5400000" flipH="1">
            <a:off x="2075657" y="3772694"/>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sp>
        <p:nvSpPr>
          <p:cNvPr id="15" name="Aşağı Ok 14"/>
          <p:cNvSpPr/>
          <p:nvPr/>
        </p:nvSpPr>
        <p:spPr>
          <a:xfrm>
            <a:off x="3925888" y="4424363"/>
            <a:ext cx="876300" cy="420687"/>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a:solidFill>
                <a:srgbClr val="000000"/>
              </a:solidFill>
            </a:endParaRPr>
          </a:p>
        </p:txBody>
      </p:sp>
      <p:sp>
        <p:nvSpPr>
          <p:cNvPr id="16"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81363" y="1905000"/>
            <a:ext cx="601020" cy="314325"/>
          </a:xfrm>
          <a:prstGeom prst="flowChartDocument">
            <a:avLst/>
          </a:prstGeom>
          <a:solidFill>
            <a:srgbClr val="6B9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40</a:t>
            </a:r>
            <a:endParaRPr lang="tr-TR" sz="2000" b="1" dirty="0">
              <a:latin typeface="Calibri" pitchFamily="34" charset="0"/>
            </a:endParaRPr>
          </a:p>
        </p:txBody>
      </p:sp>
      <p:sp>
        <p:nvSpPr>
          <p:cNvPr id="18" name="Akış Çizelgesi: Belge 17"/>
          <p:cNvSpPr/>
          <p:nvPr/>
        </p:nvSpPr>
        <p:spPr>
          <a:xfrm>
            <a:off x="1483840" y="5557838"/>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4</a:t>
            </a:r>
            <a:endParaRPr lang="tr-TR" sz="2000" b="1" dirty="0">
              <a:latin typeface="Calibri" pitchFamily="34" charset="0"/>
            </a:endParaRPr>
          </a:p>
        </p:txBody>
      </p:sp>
      <p:sp>
        <p:nvSpPr>
          <p:cNvPr id="19" name="Akış Çizelgesi: Belge 18"/>
          <p:cNvSpPr/>
          <p:nvPr/>
        </p:nvSpPr>
        <p:spPr>
          <a:xfrm>
            <a:off x="4052415" y="5557838"/>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4</a:t>
            </a:r>
            <a:endParaRPr lang="tr-TR" sz="2000" b="1" dirty="0">
              <a:latin typeface="Calibri" pitchFamily="34" charset="0"/>
            </a:endParaRPr>
          </a:p>
        </p:txBody>
      </p:sp>
      <p:sp>
        <p:nvSpPr>
          <p:cNvPr id="20" name="Akış Çizelgesi: Belge 19"/>
          <p:cNvSpPr/>
          <p:nvPr/>
        </p:nvSpPr>
        <p:spPr>
          <a:xfrm>
            <a:off x="6608290" y="5557838"/>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5</a:t>
            </a:r>
            <a:endParaRPr lang="tr-TR" sz="2000" b="1" dirty="0">
              <a:latin typeface="Calibri" pitchFamily="34" charset="0"/>
            </a:endParaRPr>
          </a:p>
        </p:txBody>
      </p:sp>
      <p:sp>
        <p:nvSpPr>
          <p:cNvPr id="21" name="Akış Çizelgesi: Belge 20"/>
          <p:cNvSpPr/>
          <p:nvPr/>
        </p:nvSpPr>
        <p:spPr>
          <a:xfrm>
            <a:off x="3343786" y="4386263"/>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
        <p:nvSpPr>
          <p:cNvPr id="22" name="AutoShape 5"/>
          <p:cNvSpPr>
            <a:spLocks noChangeArrowheads="1"/>
          </p:cNvSpPr>
          <p:nvPr/>
        </p:nvSpPr>
        <p:spPr bwMode="auto">
          <a:xfrm>
            <a:off x="1571625" y="1257300"/>
            <a:ext cx="5953125" cy="647700"/>
          </a:xfrm>
          <a:prstGeom prst="roundRect">
            <a:avLst>
              <a:gd name="adj" fmla="val 16667"/>
            </a:avLst>
          </a:prstGeom>
          <a:noFill/>
          <a:ln w="19050">
            <a:solidFill>
              <a:schemeClr val="bg1">
                <a:lumMod val="50000"/>
              </a:schemeClr>
            </a:solidFill>
            <a:round/>
            <a:headEnd/>
            <a:tailEnd/>
          </a:ln>
          <a:effectLst/>
        </p:spPr>
        <p:txBody>
          <a:bodyPr wrap="none" anchor="ctr"/>
          <a:lstStyle/>
          <a:p>
            <a:pPr algn="ctr">
              <a:defRPr/>
            </a:pPr>
            <a:r>
              <a:rPr lang="tr-TR" sz="2400" b="1" dirty="0" smtClean="0">
                <a:solidFill>
                  <a:srgbClr val="000000"/>
                </a:solidFill>
                <a:latin typeface="Calibri" pitchFamily="34" charset="0"/>
                <a:cs typeface="Calibri" pitchFamily="34" charset="0"/>
              </a:rPr>
              <a:t>İşyerlerinde Psikososyal Risk Etmenleri</a:t>
            </a:r>
            <a:endParaRPr lang="zh-CN" altLang="zh-CN" sz="2400" b="1" dirty="0">
              <a:solidFill>
                <a:srgbClr val="000000"/>
              </a:solidFill>
              <a:latin typeface="Calibri" pitchFamily="34" charset="0"/>
              <a:cs typeface="Calibri" pitchFamily="34" charset="0"/>
            </a:endParaRPr>
          </a:p>
        </p:txBody>
      </p:sp>
      <p:sp>
        <p:nvSpPr>
          <p:cNvPr id="24" name="Aşağı Ok 23"/>
          <p:cNvSpPr/>
          <p:nvPr/>
        </p:nvSpPr>
        <p:spPr>
          <a:xfrm>
            <a:off x="3914775" y="1938337"/>
            <a:ext cx="876300" cy="50006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a:solidFill>
                <a:srgbClr val="000000"/>
              </a:solidFill>
            </a:endParaRPr>
          </a:p>
        </p:txBody>
      </p:sp>
      <p:sp>
        <p:nvSpPr>
          <p:cNvPr id="25" name="Akış Çizelgesi: Belge 24"/>
          <p:cNvSpPr/>
          <p:nvPr/>
        </p:nvSpPr>
        <p:spPr>
          <a:xfrm>
            <a:off x="3324868" y="312420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24</a:t>
            </a:r>
            <a:endParaRPr lang="tr-TR" sz="2000" b="1" dirty="0">
              <a:latin typeface="Calibri" pitchFamily="34" charset="0"/>
            </a:endParaRPr>
          </a:p>
        </p:txBody>
      </p:sp>
      <p:sp>
        <p:nvSpPr>
          <p:cNvPr id="23" name="AutoShape 5"/>
          <p:cNvSpPr>
            <a:spLocks noChangeArrowheads="1"/>
          </p:cNvSpPr>
          <p:nvPr/>
        </p:nvSpPr>
        <p:spPr bwMode="auto">
          <a:xfrm>
            <a:off x="1692213" y="6224949"/>
            <a:ext cx="5675303" cy="542924"/>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sz="2800" b="1" dirty="0" smtClean="0">
                <a:solidFill>
                  <a:srgbClr val="000000"/>
                </a:solidFill>
                <a:latin typeface="Calibri" pitchFamily="34" charset="0"/>
                <a:cs typeface="Calibri" pitchFamily="34" charset="0"/>
              </a:rPr>
              <a:t>İlave Çalışma Notları</a:t>
            </a:r>
            <a:endParaRPr lang="zh-CN" altLang="zh-CN" sz="2800" b="1" dirty="0">
              <a:solidFill>
                <a:srgbClr val="000000"/>
              </a:solidFill>
              <a:latin typeface="Calibri" pitchFamily="34" charset="0"/>
              <a:cs typeface="Calibri" pitchFamily="34" charset="0"/>
            </a:endParaRPr>
          </a:p>
        </p:txBody>
      </p:sp>
      <p:sp>
        <p:nvSpPr>
          <p:cNvPr id="37" name="Oval 36"/>
          <p:cNvSpPr/>
          <p:nvPr/>
        </p:nvSpPr>
        <p:spPr>
          <a:xfrm>
            <a:off x="3239978" y="2620350"/>
            <a:ext cx="360000" cy="36000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rgbClr val="000000"/>
                </a:solidFill>
                <a:latin typeface="Calibri" pitchFamily="34" charset="0"/>
                <a:cs typeface="Calibri" pitchFamily="34" charset="0"/>
              </a:rPr>
              <a:t>1</a:t>
            </a:r>
            <a:endParaRPr lang="tr-TR" sz="1200" dirty="0">
              <a:solidFill>
                <a:srgbClr val="000000"/>
              </a:solidFill>
              <a:latin typeface="Calibri" pitchFamily="34" charset="0"/>
              <a:cs typeface="Calibri" pitchFamily="34" charset="0"/>
            </a:endParaRPr>
          </a:p>
        </p:txBody>
      </p:sp>
      <p:sp>
        <p:nvSpPr>
          <p:cNvPr id="38" name="Oval 37"/>
          <p:cNvSpPr/>
          <p:nvPr/>
        </p:nvSpPr>
        <p:spPr>
          <a:xfrm>
            <a:off x="3231398" y="3882413"/>
            <a:ext cx="360000" cy="36000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rgbClr val="000000"/>
                </a:solidFill>
                <a:latin typeface="Calibri" pitchFamily="34" charset="0"/>
                <a:cs typeface="Calibri" pitchFamily="34" charset="0"/>
              </a:rPr>
              <a:t>2</a:t>
            </a:r>
            <a:endParaRPr lang="tr-TR" sz="1200" dirty="0">
              <a:solidFill>
                <a:srgbClr val="000000"/>
              </a:solidFill>
              <a:latin typeface="Calibri" pitchFamily="34" charset="0"/>
              <a:cs typeface="Calibri" pitchFamily="34" charset="0"/>
            </a:endParaRPr>
          </a:p>
        </p:txBody>
      </p:sp>
      <p:sp>
        <p:nvSpPr>
          <p:cNvPr id="39" name="Oval 38"/>
          <p:cNvSpPr/>
          <p:nvPr/>
        </p:nvSpPr>
        <p:spPr>
          <a:xfrm>
            <a:off x="650875" y="5053988"/>
            <a:ext cx="360000" cy="36000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rgbClr val="000000"/>
                </a:solidFill>
                <a:latin typeface="Calibri" pitchFamily="34" charset="0"/>
                <a:cs typeface="Calibri" pitchFamily="34" charset="0"/>
              </a:rPr>
              <a:t>3</a:t>
            </a:r>
            <a:endParaRPr lang="tr-TR" sz="1200" dirty="0">
              <a:solidFill>
                <a:srgbClr val="000000"/>
              </a:solidFill>
              <a:latin typeface="Calibri" pitchFamily="34" charset="0"/>
              <a:cs typeface="Calibri" pitchFamily="34" charset="0"/>
            </a:endParaRPr>
          </a:p>
        </p:txBody>
      </p:sp>
      <p:sp>
        <p:nvSpPr>
          <p:cNvPr id="40" name="Oval 39"/>
          <p:cNvSpPr/>
          <p:nvPr/>
        </p:nvSpPr>
        <p:spPr>
          <a:xfrm>
            <a:off x="3221038" y="5053988"/>
            <a:ext cx="360000" cy="36000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rgbClr val="000000"/>
                </a:solidFill>
                <a:latin typeface="Calibri" pitchFamily="34" charset="0"/>
                <a:cs typeface="Calibri" pitchFamily="34" charset="0"/>
              </a:rPr>
              <a:t>4</a:t>
            </a:r>
            <a:endParaRPr lang="tr-TR" sz="1200" dirty="0">
              <a:solidFill>
                <a:srgbClr val="000000"/>
              </a:solidFill>
              <a:latin typeface="Calibri" pitchFamily="34" charset="0"/>
              <a:cs typeface="Calibri" pitchFamily="34" charset="0"/>
            </a:endParaRPr>
          </a:p>
        </p:txBody>
      </p:sp>
      <p:sp>
        <p:nvSpPr>
          <p:cNvPr id="41" name="Oval 40"/>
          <p:cNvSpPr/>
          <p:nvPr/>
        </p:nvSpPr>
        <p:spPr>
          <a:xfrm>
            <a:off x="5754688" y="5053988"/>
            <a:ext cx="360000" cy="360000"/>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rgbClr val="000000"/>
                </a:solidFill>
                <a:latin typeface="Calibri" pitchFamily="34" charset="0"/>
                <a:cs typeface="Calibri" pitchFamily="34" charset="0"/>
              </a:rPr>
              <a:t>5</a:t>
            </a:r>
            <a:endParaRPr lang="tr-TR" sz="1200" dirty="0">
              <a:solidFill>
                <a:srgbClr val="000000"/>
              </a:solidFill>
              <a:latin typeface="Calibri" pitchFamily="34" charset="0"/>
              <a:cs typeface="Calibri" pitchFamily="34" charset="0"/>
            </a:endParaRPr>
          </a:p>
        </p:txBody>
      </p:sp>
      <p:sp>
        <p:nvSpPr>
          <p:cNvPr id="42" name="AutoShape 5"/>
          <p:cNvSpPr>
            <a:spLocks noChangeArrowheads="1"/>
          </p:cNvSpPr>
          <p:nvPr/>
        </p:nvSpPr>
        <p:spPr bwMode="auto">
          <a:xfrm>
            <a:off x="7311145" y="2620350"/>
            <a:ext cx="680827" cy="361950"/>
          </a:xfrm>
          <a:prstGeom prst="roundRect">
            <a:avLst>
              <a:gd name="adj" fmla="val 16667"/>
            </a:avLst>
          </a:prstGeom>
          <a:noFill/>
          <a:ln w="6350">
            <a:solidFill>
              <a:schemeClr val="bg1">
                <a:lumMod val="50000"/>
              </a:schemeClr>
            </a:solidFill>
            <a:round/>
            <a:headEnd/>
            <a:tailEnd/>
          </a:ln>
          <a:effectLst/>
        </p:spPr>
        <p:txBody>
          <a:bodyPr wrap="none" anchor="ctr"/>
          <a:lstStyle/>
          <a:p>
            <a:r>
              <a:rPr lang="tr-TR" altLang="zh-CN" dirty="0" smtClean="0">
                <a:solidFill>
                  <a:srgbClr val="000000"/>
                </a:solidFill>
                <a:latin typeface="Calibri" pitchFamily="34" charset="0"/>
                <a:cs typeface="Calibri" pitchFamily="34" charset="0"/>
              </a:rPr>
              <a:t>İHE</a:t>
            </a:r>
            <a:endParaRPr lang="zh-CN" altLang="zh-CN" dirty="0">
              <a:solidFill>
                <a:srgbClr val="000000"/>
              </a:solidFill>
              <a:latin typeface="Calibri" pitchFamily="34" charset="0"/>
              <a:cs typeface="Calibri" pitchFamily="34" charset="0"/>
            </a:endParaRPr>
          </a:p>
        </p:txBody>
      </p:sp>
      <p:sp>
        <p:nvSpPr>
          <p:cNvPr id="43" name="AutoShape 5"/>
          <p:cNvSpPr>
            <a:spLocks noChangeArrowheads="1"/>
          </p:cNvSpPr>
          <p:nvPr/>
        </p:nvSpPr>
        <p:spPr bwMode="auto">
          <a:xfrm>
            <a:off x="7311144" y="3001350"/>
            <a:ext cx="680827" cy="361950"/>
          </a:xfrm>
          <a:prstGeom prst="roundRect">
            <a:avLst>
              <a:gd name="adj" fmla="val 16667"/>
            </a:avLst>
          </a:prstGeom>
          <a:noFill/>
          <a:ln w="6350">
            <a:solidFill>
              <a:schemeClr val="bg1">
                <a:lumMod val="50000"/>
              </a:schemeClr>
            </a:solidFill>
            <a:round/>
            <a:headEnd/>
            <a:tailEnd/>
          </a:ln>
          <a:effectLst/>
        </p:spPr>
        <p:txBody>
          <a:bodyPr wrap="none" anchor="ctr"/>
          <a:lstStyle/>
          <a:p>
            <a:r>
              <a:rPr lang="tr-TR" altLang="zh-CN" dirty="0" smtClean="0">
                <a:solidFill>
                  <a:srgbClr val="000000"/>
                </a:solidFill>
                <a:latin typeface="Calibri" pitchFamily="34" charset="0"/>
                <a:cs typeface="Calibri" pitchFamily="34" charset="0"/>
              </a:rPr>
              <a:t>İGU-C</a:t>
            </a:r>
            <a:endParaRPr lang="zh-CN" altLang="zh-CN" dirty="0">
              <a:solidFill>
                <a:srgbClr val="000000"/>
              </a:solidFill>
              <a:latin typeface="Calibri" pitchFamily="34" charset="0"/>
              <a:cs typeface="Calibri" pitchFamily="34" charset="0"/>
            </a:endParaRPr>
          </a:p>
        </p:txBody>
      </p:sp>
      <p:sp>
        <p:nvSpPr>
          <p:cNvPr id="44" name="AutoShape 5"/>
          <p:cNvSpPr>
            <a:spLocks noChangeArrowheads="1"/>
          </p:cNvSpPr>
          <p:nvPr/>
        </p:nvSpPr>
        <p:spPr bwMode="auto">
          <a:xfrm>
            <a:off x="7311145" y="3380763"/>
            <a:ext cx="680827" cy="361950"/>
          </a:xfrm>
          <a:prstGeom prst="roundRect">
            <a:avLst>
              <a:gd name="adj" fmla="val 16667"/>
            </a:avLst>
          </a:prstGeom>
          <a:noFill/>
          <a:ln w="6350">
            <a:solidFill>
              <a:schemeClr val="bg1">
                <a:lumMod val="50000"/>
              </a:schemeClr>
            </a:solidFill>
            <a:round/>
            <a:headEnd/>
            <a:tailEnd/>
          </a:ln>
          <a:effectLst/>
        </p:spPr>
        <p:txBody>
          <a:bodyPr wrap="none" anchor="ctr"/>
          <a:lstStyle/>
          <a:p>
            <a:r>
              <a:rPr lang="tr-TR" altLang="zh-CN" dirty="0" smtClean="0">
                <a:solidFill>
                  <a:srgbClr val="000000"/>
                </a:solidFill>
                <a:latin typeface="Calibri" pitchFamily="34" charset="0"/>
                <a:cs typeface="Calibri" pitchFamily="34" charset="0"/>
              </a:rPr>
              <a:t>İGU-B</a:t>
            </a:r>
            <a:endParaRPr lang="zh-CN" altLang="zh-CN" dirty="0">
              <a:solidFill>
                <a:srgbClr val="000000"/>
              </a:solidFill>
              <a:latin typeface="Calibri" pitchFamily="34" charset="0"/>
              <a:cs typeface="Calibri" pitchFamily="34" charset="0"/>
            </a:endParaRPr>
          </a:p>
        </p:txBody>
      </p:sp>
      <p:sp>
        <p:nvSpPr>
          <p:cNvPr id="45" name="AutoShape 5"/>
          <p:cNvSpPr>
            <a:spLocks noChangeArrowheads="1"/>
          </p:cNvSpPr>
          <p:nvPr/>
        </p:nvSpPr>
        <p:spPr bwMode="auto">
          <a:xfrm>
            <a:off x="7311144" y="3761763"/>
            <a:ext cx="680827" cy="361950"/>
          </a:xfrm>
          <a:prstGeom prst="roundRect">
            <a:avLst>
              <a:gd name="adj" fmla="val 16667"/>
            </a:avLst>
          </a:prstGeom>
          <a:noFill/>
          <a:ln w="6350">
            <a:solidFill>
              <a:schemeClr val="bg1">
                <a:lumMod val="50000"/>
              </a:schemeClr>
            </a:solidFill>
            <a:round/>
            <a:headEnd/>
            <a:tailEnd/>
          </a:ln>
          <a:effectLst/>
        </p:spPr>
        <p:txBody>
          <a:bodyPr wrap="none" anchor="ctr"/>
          <a:lstStyle/>
          <a:p>
            <a:r>
              <a:rPr lang="tr-TR" altLang="zh-CN" dirty="0" smtClean="0">
                <a:solidFill>
                  <a:srgbClr val="000000"/>
                </a:solidFill>
                <a:latin typeface="Calibri" pitchFamily="34" charset="0"/>
                <a:cs typeface="Calibri" pitchFamily="34" charset="0"/>
              </a:rPr>
              <a:t>İGU-A</a:t>
            </a:r>
            <a:endParaRPr lang="zh-CN" altLang="zh-CN" dirty="0">
              <a:solidFill>
                <a:srgbClr val="000000"/>
              </a:solidFill>
              <a:latin typeface="Calibri" pitchFamily="34" charset="0"/>
              <a:cs typeface="Calibri" pitchFamily="34" charset="0"/>
            </a:endParaRPr>
          </a:p>
        </p:txBody>
      </p:sp>
      <p:sp>
        <p:nvSpPr>
          <p:cNvPr id="46" name="AutoShape 5"/>
          <p:cNvSpPr>
            <a:spLocks noChangeArrowheads="1"/>
          </p:cNvSpPr>
          <p:nvPr/>
        </p:nvSpPr>
        <p:spPr bwMode="auto">
          <a:xfrm>
            <a:off x="8036422" y="2620350"/>
            <a:ext cx="640261"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14</a:t>
            </a:r>
            <a:endParaRPr lang="zh-CN" altLang="zh-CN" dirty="0">
              <a:solidFill>
                <a:srgbClr val="000000"/>
              </a:solidFill>
              <a:latin typeface="Calibri" pitchFamily="34" charset="0"/>
              <a:cs typeface="Calibri" pitchFamily="34" charset="0"/>
            </a:endParaRPr>
          </a:p>
        </p:txBody>
      </p:sp>
      <p:sp>
        <p:nvSpPr>
          <p:cNvPr id="47" name="AutoShape 5"/>
          <p:cNvSpPr>
            <a:spLocks noChangeArrowheads="1"/>
          </p:cNvSpPr>
          <p:nvPr/>
        </p:nvSpPr>
        <p:spPr bwMode="auto">
          <a:xfrm>
            <a:off x="8036421" y="3001350"/>
            <a:ext cx="640261"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7</a:t>
            </a:r>
            <a:endParaRPr lang="zh-CN" altLang="zh-CN" dirty="0">
              <a:solidFill>
                <a:srgbClr val="000000"/>
              </a:solidFill>
              <a:latin typeface="Calibri" pitchFamily="34" charset="0"/>
              <a:cs typeface="Calibri" pitchFamily="34" charset="0"/>
            </a:endParaRPr>
          </a:p>
        </p:txBody>
      </p:sp>
      <p:sp>
        <p:nvSpPr>
          <p:cNvPr id="48" name="AutoShape 5"/>
          <p:cNvSpPr>
            <a:spLocks noChangeArrowheads="1"/>
          </p:cNvSpPr>
          <p:nvPr/>
        </p:nvSpPr>
        <p:spPr bwMode="auto">
          <a:xfrm>
            <a:off x="8036422" y="3380763"/>
            <a:ext cx="640261"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11</a:t>
            </a:r>
            <a:endParaRPr lang="zh-CN" altLang="zh-CN" dirty="0">
              <a:solidFill>
                <a:srgbClr val="000000"/>
              </a:solidFill>
              <a:latin typeface="Calibri" pitchFamily="34" charset="0"/>
              <a:cs typeface="Calibri" pitchFamily="34" charset="0"/>
            </a:endParaRPr>
          </a:p>
        </p:txBody>
      </p:sp>
      <p:sp>
        <p:nvSpPr>
          <p:cNvPr id="49" name="AutoShape 5"/>
          <p:cNvSpPr>
            <a:spLocks noChangeArrowheads="1"/>
          </p:cNvSpPr>
          <p:nvPr/>
        </p:nvSpPr>
        <p:spPr bwMode="auto">
          <a:xfrm>
            <a:off x="8036421" y="3761763"/>
            <a:ext cx="640261"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8</a:t>
            </a:r>
            <a:endParaRPr lang="zh-CN" altLang="zh-CN" dirty="0">
              <a:solidFill>
                <a:srgbClr val="000000"/>
              </a:solidFill>
              <a:latin typeface="Calibri" pitchFamily="34" charset="0"/>
              <a:cs typeface="Calibri" pitchFamily="34" charset="0"/>
            </a:endParaRPr>
          </a:p>
        </p:txBody>
      </p:sp>
      <p:sp>
        <p:nvSpPr>
          <p:cNvPr id="50" name="Akış Çizelgesi: Belge 49"/>
          <p:cNvSpPr/>
          <p:nvPr/>
        </p:nvSpPr>
        <p:spPr>
          <a:xfrm>
            <a:off x="7351047" y="2306025"/>
            <a:ext cx="601020" cy="314325"/>
          </a:xfrm>
          <a:prstGeom prst="flowChartDocument">
            <a:avLst/>
          </a:prstGeom>
          <a:solidFill>
            <a:srgbClr val="6B9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37</a:t>
            </a:r>
            <a:endParaRPr lang="tr-TR" sz="2000" b="1" dirty="0">
              <a:latin typeface="Calibri" pitchFamily="34" charset="0"/>
            </a:endParaRPr>
          </a:p>
        </p:txBody>
      </p:sp>
      <p:sp>
        <p:nvSpPr>
          <p:cNvPr id="51" name="Akış Çizelgesi: Belge 50"/>
          <p:cNvSpPr/>
          <p:nvPr/>
        </p:nvSpPr>
        <p:spPr>
          <a:xfrm>
            <a:off x="8042798" y="2296500"/>
            <a:ext cx="601020" cy="314325"/>
          </a:xfrm>
          <a:prstGeom prst="flowChartDocument">
            <a:avLst/>
          </a:prstGeom>
          <a:solidFill>
            <a:srgbClr val="6B9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7</a:t>
            </a:r>
            <a:endParaRPr lang="tr-TR" sz="2000" b="1" dirty="0">
              <a:latin typeface="Calibri" pitchFamily="34" charset="0"/>
            </a:endParaRPr>
          </a:p>
        </p:txBody>
      </p:sp>
      <p:sp>
        <p:nvSpPr>
          <p:cNvPr id="52" name="Akış Çizelgesi: Belge 51"/>
          <p:cNvSpPr/>
          <p:nvPr/>
        </p:nvSpPr>
        <p:spPr>
          <a:xfrm>
            <a:off x="7735912" y="4141968"/>
            <a:ext cx="601020" cy="314325"/>
          </a:xfrm>
          <a:prstGeom prst="flowChartDocument">
            <a:avLst/>
          </a:prstGeom>
          <a:solidFill>
            <a:srgbClr val="6B9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
        <p:nvSpPr>
          <p:cNvPr id="53" name="AutoShape 5"/>
          <p:cNvSpPr>
            <a:spLocks noChangeArrowheads="1"/>
          </p:cNvSpPr>
          <p:nvPr/>
        </p:nvSpPr>
        <p:spPr bwMode="auto">
          <a:xfrm>
            <a:off x="8709286" y="2601300"/>
            <a:ext cx="320130"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2</a:t>
            </a:r>
            <a:endParaRPr lang="zh-CN" altLang="zh-CN" dirty="0">
              <a:solidFill>
                <a:srgbClr val="000000"/>
              </a:solidFill>
              <a:latin typeface="Calibri" pitchFamily="34" charset="0"/>
              <a:cs typeface="Calibri" pitchFamily="34" charset="0"/>
            </a:endParaRPr>
          </a:p>
        </p:txBody>
      </p:sp>
      <p:sp>
        <p:nvSpPr>
          <p:cNvPr id="54" name="AutoShape 5"/>
          <p:cNvSpPr>
            <a:spLocks noChangeArrowheads="1"/>
          </p:cNvSpPr>
          <p:nvPr/>
        </p:nvSpPr>
        <p:spPr bwMode="auto">
          <a:xfrm>
            <a:off x="8709285" y="2982300"/>
            <a:ext cx="320130"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1</a:t>
            </a:r>
            <a:endParaRPr lang="zh-CN" altLang="zh-CN" dirty="0">
              <a:solidFill>
                <a:srgbClr val="000000"/>
              </a:solidFill>
              <a:latin typeface="Calibri" pitchFamily="34" charset="0"/>
              <a:cs typeface="Calibri" pitchFamily="34" charset="0"/>
            </a:endParaRPr>
          </a:p>
        </p:txBody>
      </p:sp>
      <p:sp>
        <p:nvSpPr>
          <p:cNvPr id="55" name="AutoShape 5"/>
          <p:cNvSpPr>
            <a:spLocks noChangeArrowheads="1"/>
          </p:cNvSpPr>
          <p:nvPr/>
        </p:nvSpPr>
        <p:spPr bwMode="auto">
          <a:xfrm>
            <a:off x="8709286" y="3361713"/>
            <a:ext cx="320130"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1,5</a:t>
            </a:r>
            <a:endParaRPr lang="zh-CN" altLang="zh-CN" dirty="0">
              <a:solidFill>
                <a:srgbClr val="000000"/>
              </a:solidFill>
              <a:latin typeface="Calibri" pitchFamily="34" charset="0"/>
              <a:cs typeface="Calibri" pitchFamily="34" charset="0"/>
            </a:endParaRPr>
          </a:p>
        </p:txBody>
      </p:sp>
      <p:sp>
        <p:nvSpPr>
          <p:cNvPr id="56" name="AutoShape 5"/>
          <p:cNvSpPr>
            <a:spLocks noChangeArrowheads="1"/>
          </p:cNvSpPr>
          <p:nvPr/>
        </p:nvSpPr>
        <p:spPr bwMode="auto">
          <a:xfrm>
            <a:off x="8709285" y="3742713"/>
            <a:ext cx="320130" cy="361950"/>
          </a:xfrm>
          <a:prstGeom prst="roundRect">
            <a:avLst>
              <a:gd name="adj" fmla="val 16667"/>
            </a:avLst>
          </a:prstGeom>
          <a:noFill/>
          <a:ln w="6350">
            <a:solidFill>
              <a:schemeClr val="bg1">
                <a:lumMod val="50000"/>
              </a:schemeClr>
            </a:solidFill>
            <a:round/>
            <a:headEnd/>
            <a:tailEnd/>
          </a:ln>
          <a:effectLst/>
        </p:spPr>
        <p:txBody>
          <a:bodyPr wrap="none" anchor="ctr"/>
          <a:lstStyle/>
          <a:p>
            <a:pPr algn="ctr"/>
            <a:r>
              <a:rPr lang="tr-TR" altLang="zh-CN" dirty="0" smtClean="0">
                <a:solidFill>
                  <a:srgbClr val="000000"/>
                </a:solidFill>
                <a:latin typeface="Calibri" pitchFamily="34" charset="0"/>
                <a:cs typeface="Calibri" pitchFamily="34" charset="0"/>
              </a:rPr>
              <a:t>1</a:t>
            </a:r>
            <a:endParaRPr lang="zh-CN" altLang="zh-CN"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2322599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Sosyal Destek Yetersizliği</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Bu ilişkiler bireysel ve örgütsel sağlıklılık açısından önemlidir. </a:t>
            </a:r>
            <a:r>
              <a:rPr lang="tr-TR" sz="2000" i="1" dirty="0" smtClean="0">
                <a:solidFill>
                  <a:srgbClr val="000000"/>
                </a:solidFill>
                <a:latin typeface="Calibri" pitchFamily="34" charset="0"/>
              </a:rPr>
              <a:t>Bu </a:t>
            </a:r>
            <a:r>
              <a:rPr lang="tr-TR" sz="2000" i="1" dirty="0">
                <a:solidFill>
                  <a:srgbClr val="000000"/>
                </a:solidFill>
                <a:latin typeface="Calibri" pitchFamily="34" charset="0"/>
              </a:rPr>
              <a:t>ilişkilerde üç belirleyici düzey </a:t>
            </a:r>
            <a:r>
              <a:rPr lang="tr-TR" sz="2000" i="1" dirty="0" smtClean="0">
                <a:solidFill>
                  <a:srgbClr val="000000"/>
                </a:solidFill>
                <a:latin typeface="Calibri" pitchFamily="34" charset="0"/>
              </a:rPr>
              <a:t>vardır; </a:t>
            </a:r>
            <a:endParaRPr lang="tr-TR" sz="2000" i="1" dirty="0">
              <a:solidFill>
                <a:srgbClr val="000000"/>
              </a:solidFill>
              <a:latin typeface="Calibri" pitchFamily="34" charset="0"/>
            </a:endParaRPr>
          </a:p>
          <a:p>
            <a:pPr marL="1068388" lvl="1" indent="-323850">
              <a:buClr>
                <a:srgbClr val="292929"/>
              </a:buClr>
              <a:buFont typeface="Arial" charset="0"/>
              <a:buAutoNum type="arabicPeriod"/>
            </a:pPr>
            <a:r>
              <a:rPr lang="tr-TR" sz="2000" b="1" i="1" dirty="0">
                <a:solidFill>
                  <a:srgbClr val="000000"/>
                </a:solidFill>
                <a:latin typeface="Calibri" pitchFamily="34" charset="0"/>
              </a:rPr>
              <a:t>Üstler</a:t>
            </a:r>
          </a:p>
          <a:p>
            <a:pPr marL="1068388" lvl="1" indent="-323850">
              <a:buClr>
                <a:srgbClr val="292929"/>
              </a:buClr>
              <a:buFont typeface="Arial" charset="0"/>
              <a:buAutoNum type="arabicPeriod"/>
            </a:pPr>
            <a:r>
              <a:rPr lang="tr-TR" sz="2000" b="1" i="1" dirty="0">
                <a:solidFill>
                  <a:srgbClr val="000000"/>
                </a:solidFill>
                <a:latin typeface="Calibri" pitchFamily="34" charset="0"/>
              </a:rPr>
              <a:t>Astlar</a:t>
            </a:r>
          </a:p>
          <a:p>
            <a:pPr marL="1068388" lvl="1" indent="-323850">
              <a:buClr>
                <a:srgbClr val="292929"/>
              </a:buClr>
              <a:buFont typeface="Arial" charset="0"/>
              <a:buAutoNum type="arabicPeriod"/>
            </a:pPr>
            <a:r>
              <a:rPr lang="tr-TR" sz="2000" b="1" i="1" dirty="0">
                <a:solidFill>
                  <a:srgbClr val="000000"/>
                </a:solidFill>
                <a:latin typeface="Calibri" pitchFamily="34" charset="0"/>
              </a:rPr>
              <a:t>Aynı statülerdekiler</a:t>
            </a:r>
          </a:p>
          <a:p>
            <a:pPr algn="ctr">
              <a:buClr>
                <a:srgbClr val="292929"/>
              </a:buClr>
            </a:pPr>
            <a:endParaRPr lang="tr-TR" sz="2000" i="1" dirty="0" smtClean="0">
              <a:solidFill>
                <a:srgbClr val="000000"/>
              </a:solidFill>
              <a:latin typeface="Calibri" pitchFamily="34" charset="0"/>
            </a:endParaRPr>
          </a:p>
          <a:p>
            <a:pPr algn="ctr">
              <a:buClr>
                <a:srgbClr val="292929"/>
              </a:buClr>
            </a:pPr>
            <a:r>
              <a:rPr lang="tr-TR" sz="2000" i="1" dirty="0">
                <a:solidFill>
                  <a:srgbClr val="000000"/>
                </a:solidFill>
                <a:latin typeface="Calibri" pitchFamily="34" charset="0"/>
              </a:rPr>
              <a:t> </a:t>
            </a:r>
            <a:r>
              <a:rPr lang="tr-TR" sz="2000" i="1" dirty="0" smtClean="0">
                <a:solidFill>
                  <a:srgbClr val="000000"/>
                </a:solidFill>
                <a:latin typeface="Calibri" pitchFamily="34" charset="0"/>
              </a:rPr>
              <a:t>       ….</a:t>
            </a:r>
            <a:r>
              <a:rPr lang="tr-TR" sz="2000" i="1" dirty="0">
                <a:solidFill>
                  <a:srgbClr val="000000"/>
                </a:solidFill>
                <a:latin typeface="Calibri" pitchFamily="34" charset="0"/>
              </a:rPr>
              <a:t>arasındaki </a:t>
            </a:r>
            <a:r>
              <a:rPr lang="tr-TR" sz="2000" b="1" i="1" dirty="0">
                <a:solidFill>
                  <a:srgbClr val="000000"/>
                </a:solidFill>
                <a:latin typeface="Calibri" pitchFamily="34" charset="0"/>
              </a:rPr>
              <a:t>desteğin azalması </a:t>
            </a:r>
            <a:r>
              <a:rPr lang="tr-TR" sz="2000" i="1" dirty="0">
                <a:solidFill>
                  <a:srgbClr val="000000"/>
                </a:solidFill>
                <a:latin typeface="Calibri" pitchFamily="34" charset="0"/>
              </a:rPr>
              <a:t>strese neden olur</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p:txBody>
      </p:sp>
      <p:sp>
        <p:nvSpPr>
          <p:cNvPr id="12083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0838" name="Group 9"/>
          <p:cNvGrpSpPr>
            <a:grpSpLocks/>
          </p:cNvGrpSpPr>
          <p:nvPr/>
        </p:nvGrpSpPr>
        <p:grpSpPr bwMode="auto">
          <a:xfrm>
            <a:off x="323850" y="1555750"/>
            <a:ext cx="1482725" cy="1482725"/>
            <a:chOff x="1710" y="1035"/>
            <a:chExt cx="2316" cy="2316"/>
          </a:xfrm>
        </p:grpSpPr>
        <p:grpSp>
          <p:nvGrpSpPr>
            <p:cNvPr id="120842" name="Group 10"/>
            <p:cNvGrpSpPr>
              <a:grpSpLocks/>
            </p:cNvGrpSpPr>
            <p:nvPr/>
          </p:nvGrpSpPr>
          <p:grpSpPr bwMode="auto">
            <a:xfrm rot="3600000">
              <a:off x="1710" y="1035"/>
              <a:ext cx="2316" cy="2316"/>
              <a:chOff x="1710" y="1035"/>
              <a:chExt cx="2316" cy="2316"/>
            </a:xfrm>
          </p:grpSpPr>
          <p:sp>
            <p:nvSpPr>
              <p:cNvPr id="12084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084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084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0843" name="Group 14"/>
            <p:cNvGrpSpPr>
              <a:grpSpLocks/>
            </p:cNvGrpSpPr>
            <p:nvPr/>
          </p:nvGrpSpPr>
          <p:grpSpPr bwMode="auto">
            <a:xfrm rot="7200000">
              <a:off x="2059" y="1386"/>
              <a:ext cx="1616" cy="1614"/>
              <a:chOff x="2060" y="1387"/>
              <a:chExt cx="1616" cy="1614"/>
            </a:xfrm>
          </p:grpSpPr>
          <p:sp>
            <p:nvSpPr>
              <p:cNvPr id="12084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084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084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0841" name="Oval 16"/>
          <p:cNvSpPr>
            <a:spLocks noChangeArrowheads="1"/>
          </p:cNvSpPr>
          <p:nvPr/>
        </p:nvSpPr>
        <p:spPr bwMode="auto">
          <a:xfrm>
            <a:off x="638878" y="1861856"/>
            <a:ext cx="850026" cy="83502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a:solidFill>
                  <a:srgbClr val="000000"/>
                </a:solidFill>
                <a:latin typeface="Cambria" pitchFamily="18" charset="0"/>
              </a:rPr>
              <a:t>6</a:t>
            </a:r>
            <a:r>
              <a:rPr lang="tr-TR" sz="2800" b="1" dirty="0" smtClean="0">
                <a:solidFill>
                  <a:srgbClr val="000000"/>
                </a:solidFill>
                <a:latin typeface="Cambria" pitchFamily="18" charset="0"/>
              </a:rPr>
              <a:t>a</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9417980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WHO Şiddet Tanımı</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endParaRPr lang="tr-TR" sz="1000" b="1" i="1" dirty="0" smtClean="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Sahip </a:t>
            </a:r>
            <a:r>
              <a:rPr lang="tr-TR" sz="2000" b="1" i="1" dirty="0">
                <a:solidFill>
                  <a:srgbClr val="000000"/>
                </a:solidFill>
                <a:latin typeface="Calibri" pitchFamily="34" charset="0"/>
              </a:rPr>
              <a:t>olunan fiziksel </a:t>
            </a:r>
            <a:r>
              <a:rPr lang="tr-TR" sz="2000" b="1" i="1" dirty="0" smtClean="0">
                <a:solidFill>
                  <a:srgbClr val="000000"/>
                </a:solidFill>
                <a:latin typeface="Calibri" pitchFamily="34" charset="0"/>
              </a:rPr>
              <a:t>güç ya da kudretin</a:t>
            </a:r>
            <a:r>
              <a:rPr lang="tr-TR" sz="2000" b="1" i="1" dirty="0">
                <a:solidFill>
                  <a:srgbClr val="000000"/>
                </a:solidFill>
                <a:latin typeface="Calibri" pitchFamily="34" charset="0"/>
              </a:rPr>
              <a:t>, tehdit </a:t>
            </a:r>
            <a:r>
              <a:rPr lang="tr-TR" sz="2000" b="1" i="1" dirty="0" smtClean="0">
                <a:solidFill>
                  <a:srgbClr val="000000"/>
                </a:solidFill>
                <a:latin typeface="Calibri" pitchFamily="34" charset="0"/>
              </a:rPr>
              <a:t>yoluyla ya da doğrudan;</a:t>
            </a:r>
          </a:p>
          <a:p>
            <a:pPr marL="342900" indent="-180000">
              <a:buClr>
                <a:srgbClr val="292929"/>
              </a:buClr>
              <a:buFont typeface="Wingdings" pitchFamily="2" charset="2"/>
              <a:buChar char="§"/>
            </a:pPr>
            <a:r>
              <a:rPr lang="tr-TR" sz="2000" b="1" i="1" dirty="0" smtClean="0">
                <a:solidFill>
                  <a:srgbClr val="000000"/>
                </a:solidFill>
                <a:latin typeface="Calibri" pitchFamily="34" charset="0"/>
              </a:rPr>
              <a:t>Kendine, </a:t>
            </a:r>
          </a:p>
          <a:p>
            <a:pPr marL="342900" indent="-180000">
              <a:buClr>
                <a:srgbClr val="292929"/>
              </a:buClr>
              <a:buFont typeface="Wingdings" pitchFamily="2" charset="2"/>
              <a:buChar char="§"/>
            </a:pPr>
            <a:r>
              <a:rPr lang="tr-TR" sz="2000" b="1" i="1" dirty="0" smtClean="0">
                <a:solidFill>
                  <a:srgbClr val="000000"/>
                </a:solidFill>
                <a:latin typeface="Calibri" pitchFamily="34" charset="0"/>
              </a:rPr>
              <a:t>Bir başka insana, </a:t>
            </a:r>
          </a:p>
          <a:p>
            <a:pPr marL="342900" indent="-180000">
              <a:buClr>
                <a:srgbClr val="292929"/>
              </a:buClr>
              <a:buFont typeface="Wingdings" pitchFamily="2" charset="2"/>
              <a:buChar char="§"/>
            </a:pPr>
            <a:r>
              <a:rPr lang="tr-TR" sz="2000" b="1" i="1" dirty="0" smtClean="0">
                <a:solidFill>
                  <a:srgbClr val="000000"/>
                </a:solidFill>
                <a:latin typeface="Calibri" pitchFamily="34" charset="0"/>
              </a:rPr>
              <a:t>Bir gruba ya da topluma karşı</a:t>
            </a:r>
          </a:p>
          <a:p>
            <a:pPr marL="800100" lvl="1" indent="-216000">
              <a:buClr>
                <a:srgbClr val="292929"/>
              </a:buClr>
              <a:buFont typeface="Arial" pitchFamily="34" charset="0"/>
              <a:buChar char="•"/>
            </a:pPr>
            <a:r>
              <a:rPr lang="tr-TR" i="1" dirty="0" smtClean="0">
                <a:solidFill>
                  <a:srgbClr val="000000"/>
                </a:solidFill>
                <a:latin typeface="Calibri" pitchFamily="34" charset="0"/>
              </a:rPr>
              <a:t>Yaralanma, </a:t>
            </a:r>
          </a:p>
          <a:p>
            <a:pPr marL="800100" lvl="1" indent="-216000">
              <a:buClr>
                <a:srgbClr val="292929"/>
              </a:buClr>
              <a:buFont typeface="Arial" pitchFamily="34" charset="0"/>
              <a:buChar char="•"/>
            </a:pPr>
            <a:r>
              <a:rPr lang="tr-TR" i="1" dirty="0" smtClean="0">
                <a:solidFill>
                  <a:srgbClr val="000000"/>
                </a:solidFill>
                <a:latin typeface="Calibri" pitchFamily="34" charset="0"/>
              </a:rPr>
              <a:t>Ölüm, </a:t>
            </a:r>
          </a:p>
          <a:p>
            <a:pPr marL="800100" lvl="1" indent="-216000">
              <a:buClr>
                <a:srgbClr val="292929"/>
              </a:buClr>
              <a:buFont typeface="Arial" pitchFamily="34" charset="0"/>
              <a:buChar char="•"/>
            </a:pPr>
            <a:r>
              <a:rPr lang="tr-TR" i="1" dirty="0" smtClean="0">
                <a:solidFill>
                  <a:srgbClr val="000000"/>
                </a:solidFill>
                <a:latin typeface="Calibri" pitchFamily="34" charset="0"/>
              </a:rPr>
              <a:t>Psikolojik zarar, </a:t>
            </a:r>
          </a:p>
          <a:p>
            <a:pPr marL="800100" lvl="1" indent="-216000">
              <a:buClr>
                <a:srgbClr val="292929"/>
              </a:buClr>
              <a:buFont typeface="Arial" pitchFamily="34" charset="0"/>
              <a:buChar char="•"/>
            </a:pPr>
            <a:r>
              <a:rPr lang="tr-TR" i="1" dirty="0" smtClean="0">
                <a:solidFill>
                  <a:srgbClr val="000000"/>
                </a:solidFill>
                <a:latin typeface="Calibri" pitchFamily="34" charset="0"/>
              </a:rPr>
              <a:t>Gelişme bozukluğu ya da gelişmede gerileme </a:t>
            </a:r>
          </a:p>
          <a:p>
            <a:pPr>
              <a:buClr>
                <a:srgbClr val="292929"/>
              </a:buClr>
            </a:pPr>
            <a:endParaRPr lang="tr-TR" sz="1600" i="1" dirty="0" smtClean="0">
              <a:solidFill>
                <a:srgbClr val="000000"/>
              </a:solidFill>
              <a:latin typeface="Calibri" pitchFamily="34" charset="0"/>
            </a:endParaRPr>
          </a:p>
          <a:p>
            <a:pPr algn="ctr">
              <a:buClr>
                <a:srgbClr val="292929"/>
              </a:buClr>
            </a:pPr>
            <a:r>
              <a:rPr lang="tr-TR" sz="1600" i="1" dirty="0" smtClean="0">
                <a:solidFill>
                  <a:srgbClr val="000000"/>
                </a:solidFill>
                <a:latin typeface="Calibri" pitchFamily="34" charset="0"/>
              </a:rPr>
              <a:t>ile sonuçlanan/sonuçlanma olasılığı yüksek bir biçimde uygulanması</a:t>
            </a:r>
          </a:p>
        </p:txBody>
      </p:sp>
      <p:sp>
        <p:nvSpPr>
          <p:cNvPr id="12083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0838" name="Group 9"/>
          <p:cNvGrpSpPr>
            <a:grpSpLocks/>
          </p:cNvGrpSpPr>
          <p:nvPr/>
        </p:nvGrpSpPr>
        <p:grpSpPr bwMode="auto">
          <a:xfrm>
            <a:off x="323850" y="1555750"/>
            <a:ext cx="1482725" cy="1482725"/>
            <a:chOff x="1710" y="1035"/>
            <a:chExt cx="2316" cy="2316"/>
          </a:xfrm>
        </p:grpSpPr>
        <p:grpSp>
          <p:nvGrpSpPr>
            <p:cNvPr id="120842" name="Group 10"/>
            <p:cNvGrpSpPr>
              <a:grpSpLocks/>
            </p:cNvGrpSpPr>
            <p:nvPr/>
          </p:nvGrpSpPr>
          <p:grpSpPr bwMode="auto">
            <a:xfrm rot="3600000">
              <a:off x="1710" y="1035"/>
              <a:ext cx="2316" cy="2316"/>
              <a:chOff x="1710" y="1035"/>
              <a:chExt cx="2316" cy="2316"/>
            </a:xfrm>
          </p:grpSpPr>
          <p:sp>
            <p:nvSpPr>
              <p:cNvPr id="12084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084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084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0843" name="Group 14"/>
            <p:cNvGrpSpPr>
              <a:grpSpLocks/>
            </p:cNvGrpSpPr>
            <p:nvPr/>
          </p:nvGrpSpPr>
          <p:grpSpPr bwMode="auto">
            <a:xfrm rot="7200000">
              <a:off x="2059" y="1386"/>
              <a:ext cx="1616" cy="1614"/>
              <a:chOff x="2060" y="1387"/>
              <a:chExt cx="1616" cy="1614"/>
            </a:xfrm>
          </p:grpSpPr>
          <p:sp>
            <p:nvSpPr>
              <p:cNvPr id="12084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084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084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0841" name="Oval 16"/>
          <p:cNvSpPr>
            <a:spLocks noChangeArrowheads="1"/>
          </p:cNvSpPr>
          <p:nvPr/>
        </p:nvSpPr>
        <p:spPr bwMode="auto">
          <a:xfrm>
            <a:off x="613033" y="1993900"/>
            <a:ext cx="923667"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6b</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264181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Mobbing (Psikolojik Taciz-Şiddet-Yıldırma) Tanımlar</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000" b="1" i="1" dirty="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 </a:t>
            </a:r>
            <a:r>
              <a:rPr lang="tr-TR" sz="2000" b="1" i="1" dirty="0" err="1" smtClean="0">
                <a:solidFill>
                  <a:srgbClr val="C00000"/>
                </a:solidFill>
                <a:latin typeface="Calibri" pitchFamily="34" charset="0"/>
              </a:rPr>
              <a:t>Mobbing</a:t>
            </a:r>
            <a:r>
              <a:rPr lang="tr-TR" sz="2000" b="1" i="1" dirty="0" smtClean="0">
                <a:solidFill>
                  <a:srgbClr val="C00000"/>
                </a:solidFill>
                <a:latin typeface="Calibri" pitchFamily="34" charset="0"/>
              </a:rPr>
              <a:t>; </a:t>
            </a:r>
            <a:r>
              <a:rPr lang="tr-TR" sz="2000" b="1" i="1" dirty="0" smtClean="0">
                <a:solidFill>
                  <a:srgbClr val="000000"/>
                </a:solidFill>
                <a:latin typeface="Calibri" pitchFamily="34" charset="0"/>
              </a:rPr>
              <a:t>İşyerinde </a:t>
            </a:r>
            <a:r>
              <a:rPr lang="tr-TR" sz="2000" b="1" i="1" dirty="0">
                <a:solidFill>
                  <a:srgbClr val="000000"/>
                </a:solidFill>
                <a:latin typeface="Calibri" pitchFamily="34" charset="0"/>
              </a:rPr>
              <a:t>bir ya da birkaç kişinin, bir başka kişiyi veya kişileri rahatsız edici, ahlak dışı ve </a:t>
            </a:r>
            <a:r>
              <a:rPr lang="tr-TR" sz="2000" b="1" i="1" dirty="0">
                <a:solidFill>
                  <a:srgbClr val="C00000"/>
                </a:solidFill>
                <a:latin typeface="Calibri" pitchFamily="34" charset="0"/>
              </a:rPr>
              <a:t>sistematik söz ve davranışlarla</a:t>
            </a:r>
            <a:r>
              <a:rPr lang="tr-TR" sz="2000" b="1" i="1" dirty="0">
                <a:solidFill>
                  <a:srgbClr val="000000"/>
                </a:solidFill>
                <a:latin typeface="Calibri" pitchFamily="34" charset="0"/>
              </a:rPr>
              <a:t> taciz ettikleri, kısaca başkalarına karşı psikolojik şiddet uyguladıkları </a:t>
            </a:r>
            <a:r>
              <a:rPr lang="tr-TR" sz="2000" b="1" i="1" dirty="0" smtClean="0">
                <a:solidFill>
                  <a:srgbClr val="000000"/>
                </a:solidFill>
                <a:latin typeface="Calibri" pitchFamily="34" charset="0"/>
              </a:rPr>
              <a:t>süreçtir.</a:t>
            </a:r>
          </a:p>
          <a:p>
            <a:pPr algn="ctr">
              <a:buClr>
                <a:srgbClr val="292929"/>
              </a:buClr>
            </a:pPr>
            <a:endParaRPr lang="tr-TR" sz="2000" b="1" i="1" dirty="0" smtClean="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 </a:t>
            </a:r>
            <a:r>
              <a:rPr lang="tr-TR" sz="2000" b="1" i="1" dirty="0" err="1">
                <a:solidFill>
                  <a:srgbClr val="C00000"/>
                </a:solidFill>
                <a:latin typeface="Calibri" pitchFamily="34" charset="0"/>
              </a:rPr>
              <a:t>Mobbing</a:t>
            </a:r>
            <a:r>
              <a:rPr lang="tr-TR" sz="2000" b="1" i="1" dirty="0">
                <a:solidFill>
                  <a:srgbClr val="C00000"/>
                </a:solidFill>
                <a:latin typeface="Calibri" pitchFamily="34" charset="0"/>
              </a:rPr>
              <a:t>; </a:t>
            </a:r>
            <a:r>
              <a:rPr lang="tr-TR" sz="2000" i="1" dirty="0" smtClean="0">
                <a:solidFill>
                  <a:srgbClr val="000000"/>
                </a:solidFill>
                <a:latin typeface="Calibri" pitchFamily="34" charset="0"/>
              </a:rPr>
              <a:t>İşyerinde </a:t>
            </a:r>
            <a:r>
              <a:rPr lang="tr-TR" sz="2000" i="1" dirty="0">
                <a:solidFill>
                  <a:srgbClr val="000000"/>
                </a:solidFill>
                <a:latin typeface="Calibri" pitchFamily="34" charset="0"/>
              </a:rPr>
              <a:t>bir veya birkaç kişi tarafından diğer bir kişiye veya kişilere yönelik olarak, düşmanca ve ahlak dışı yöntemlerle  sistematik bir biçimde uygulanan psikolojik </a:t>
            </a:r>
            <a:r>
              <a:rPr lang="tr-TR" sz="2000" i="1" dirty="0" smtClean="0">
                <a:solidFill>
                  <a:srgbClr val="000000"/>
                </a:solidFill>
                <a:latin typeface="Calibri" pitchFamily="34" charset="0"/>
              </a:rPr>
              <a:t>terördür.</a:t>
            </a:r>
            <a:endParaRPr lang="tr-TR" sz="2000" i="1" dirty="0">
              <a:solidFill>
                <a:srgbClr val="000000"/>
              </a:solidFill>
              <a:latin typeface="Calibri" pitchFamily="34" charset="0"/>
            </a:endParaRPr>
          </a:p>
        </p:txBody>
      </p:sp>
      <p:sp>
        <p:nvSpPr>
          <p:cNvPr id="12083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0838" name="Group 9"/>
          <p:cNvGrpSpPr>
            <a:grpSpLocks/>
          </p:cNvGrpSpPr>
          <p:nvPr/>
        </p:nvGrpSpPr>
        <p:grpSpPr bwMode="auto">
          <a:xfrm>
            <a:off x="323850" y="1555750"/>
            <a:ext cx="1482725" cy="1482725"/>
            <a:chOff x="1710" y="1035"/>
            <a:chExt cx="2316" cy="2316"/>
          </a:xfrm>
        </p:grpSpPr>
        <p:grpSp>
          <p:nvGrpSpPr>
            <p:cNvPr id="120842" name="Group 10"/>
            <p:cNvGrpSpPr>
              <a:grpSpLocks/>
            </p:cNvGrpSpPr>
            <p:nvPr/>
          </p:nvGrpSpPr>
          <p:grpSpPr bwMode="auto">
            <a:xfrm rot="3600000">
              <a:off x="1710" y="1035"/>
              <a:ext cx="2316" cy="2316"/>
              <a:chOff x="1710" y="1035"/>
              <a:chExt cx="2316" cy="2316"/>
            </a:xfrm>
          </p:grpSpPr>
          <p:sp>
            <p:nvSpPr>
              <p:cNvPr id="12084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2084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2084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20843" name="Group 14"/>
            <p:cNvGrpSpPr>
              <a:grpSpLocks/>
            </p:cNvGrpSpPr>
            <p:nvPr/>
          </p:nvGrpSpPr>
          <p:grpSpPr bwMode="auto">
            <a:xfrm rot="7200000">
              <a:off x="2059" y="1386"/>
              <a:ext cx="1616" cy="1614"/>
              <a:chOff x="2060" y="1387"/>
              <a:chExt cx="1616" cy="1614"/>
            </a:xfrm>
          </p:grpSpPr>
          <p:sp>
            <p:nvSpPr>
              <p:cNvPr id="12084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084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084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0841" name="Oval 16"/>
          <p:cNvSpPr>
            <a:spLocks noChangeArrowheads="1"/>
          </p:cNvSpPr>
          <p:nvPr/>
        </p:nvSpPr>
        <p:spPr bwMode="auto">
          <a:xfrm>
            <a:off x="593983" y="1993900"/>
            <a:ext cx="923667"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6b</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8361510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Mobbing (Psikolojik Taciz-Şiddet-Yıldırma) Tanımlar</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 </a:t>
            </a:r>
            <a:r>
              <a:rPr lang="tr-TR" sz="2000" b="1" i="1" dirty="0">
                <a:solidFill>
                  <a:srgbClr val="C00000"/>
                </a:solidFill>
                <a:latin typeface="Calibri" pitchFamily="34" charset="0"/>
              </a:rPr>
              <a:t>Psikolojik </a:t>
            </a:r>
            <a:r>
              <a:rPr lang="tr-TR" sz="2000" b="1" i="1" dirty="0" smtClean="0">
                <a:solidFill>
                  <a:srgbClr val="C00000"/>
                </a:solidFill>
                <a:latin typeface="Calibri" pitchFamily="34" charset="0"/>
              </a:rPr>
              <a:t>Taciz; </a:t>
            </a:r>
            <a:r>
              <a:rPr lang="tr-TR" sz="2000" i="1" dirty="0" smtClean="0">
                <a:solidFill>
                  <a:srgbClr val="000000"/>
                </a:solidFill>
                <a:latin typeface="Calibri" pitchFamily="34" charset="0"/>
              </a:rPr>
              <a:t>İşyerlerinde </a:t>
            </a:r>
            <a:r>
              <a:rPr lang="tr-TR" sz="2000" i="1" dirty="0">
                <a:solidFill>
                  <a:srgbClr val="000000"/>
                </a:solidFill>
                <a:latin typeface="Calibri" pitchFamily="34" charset="0"/>
              </a:rPr>
              <a:t>gerçekleşen kasıtlı ve sistematik olarak belirli bir süre çalışanın aşağılanması, küçümsenmesi, dışlanması, kişiliğinin ve saygınlığının zedelenmesi, kötü muameleye tabi tutulması, yıldırılması ve benzeri şekillerde baskı </a:t>
            </a:r>
            <a:r>
              <a:rPr lang="tr-TR" sz="2000" i="1" dirty="0" smtClean="0">
                <a:solidFill>
                  <a:srgbClr val="000000"/>
                </a:solidFill>
                <a:latin typeface="Calibri" pitchFamily="34" charset="0"/>
              </a:rPr>
              <a:t>uygulanmasıdır.</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b="1" i="1" dirty="0" err="1">
                <a:solidFill>
                  <a:srgbClr val="C00000"/>
                </a:solidFill>
                <a:latin typeface="Calibri" pitchFamily="34" charset="0"/>
              </a:rPr>
              <a:t>Mobbing</a:t>
            </a:r>
            <a:r>
              <a:rPr lang="tr-TR" sz="2000" b="1" i="1" dirty="0">
                <a:solidFill>
                  <a:srgbClr val="C00000"/>
                </a:solidFill>
                <a:latin typeface="Calibri" pitchFamily="34" charset="0"/>
              </a:rPr>
              <a:t>; </a:t>
            </a:r>
            <a:r>
              <a:rPr lang="tr-TR" sz="2000" b="1" i="1" dirty="0">
                <a:solidFill>
                  <a:srgbClr val="000000"/>
                </a:solidFill>
                <a:latin typeface="Calibri" pitchFamily="34" charset="0"/>
              </a:rPr>
              <a:t>Gücü elinde bulunduran kişi ya da grubun, diğerlerine psikolojik yollardan, uzun süreli sistematik baskı uygulamasıdır</a:t>
            </a:r>
            <a:r>
              <a:rPr lang="tr-TR" sz="2000" b="1" i="1" dirty="0" smtClean="0">
                <a:solidFill>
                  <a:srgbClr val="000000"/>
                </a:solidFill>
                <a:latin typeface="Calibri" pitchFamily="34" charset="0"/>
              </a:rPr>
              <a:t>.</a:t>
            </a:r>
            <a:endParaRPr lang="tr-TR" sz="2000" b="1" i="1" dirty="0">
              <a:solidFill>
                <a:srgbClr val="000000"/>
              </a:solidFill>
              <a:latin typeface="Calibri" pitchFamily="34" charset="0"/>
            </a:endParaRPr>
          </a:p>
        </p:txBody>
      </p:sp>
      <p:sp>
        <p:nvSpPr>
          <p:cNvPr id="12083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0838" name="Group 9"/>
          <p:cNvGrpSpPr>
            <a:grpSpLocks/>
          </p:cNvGrpSpPr>
          <p:nvPr/>
        </p:nvGrpSpPr>
        <p:grpSpPr bwMode="auto">
          <a:xfrm>
            <a:off x="323850" y="1555750"/>
            <a:ext cx="1482725" cy="1482725"/>
            <a:chOff x="1710" y="1035"/>
            <a:chExt cx="2316" cy="2316"/>
          </a:xfrm>
        </p:grpSpPr>
        <p:grpSp>
          <p:nvGrpSpPr>
            <p:cNvPr id="120842" name="Group 10"/>
            <p:cNvGrpSpPr>
              <a:grpSpLocks/>
            </p:cNvGrpSpPr>
            <p:nvPr/>
          </p:nvGrpSpPr>
          <p:grpSpPr bwMode="auto">
            <a:xfrm rot="3600000">
              <a:off x="1710" y="1035"/>
              <a:ext cx="2316" cy="2316"/>
              <a:chOff x="1710" y="1035"/>
              <a:chExt cx="2316" cy="2316"/>
            </a:xfrm>
          </p:grpSpPr>
          <p:sp>
            <p:nvSpPr>
              <p:cNvPr id="12084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2084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2084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20843" name="Group 14"/>
            <p:cNvGrpSpPr>
              <a:grpSpLocks/>
            </p:cNvGrpSpPr>
            <p:nvPr/>
          </p:nvGrpSpPr>
          <p:grpSpPr bwMode="auto">
            <a:xfrm rot="7200000">
              <a:off x="2059" y="1386"/>
              <a:ext cx="1616" cy="1614"/>
              <a:chOff x="2060" y="1387"/>
              <a:chExt cx="1616" cy="1614"/>
            </a:xfrm>
          </p:grpSpPr>
          <p:sp>
            <p:nvSpPr>
              <p:cNvPr id="12084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084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084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0841" name="Oval 16"/>
          <p:cNvSpPr>
            <a:spLocks noChangeArrowheads="1"/>
          </p:cNvSpPr>
          <p:nvPr/>
        </p:nvSpPr>
        <p:spPr bwMode="auto">
          <a:xfrm>
            <a:off x="593983" y="1993900"/>
            <a:ext cx="923667" cy="600075"/>
          </a:xfrm>
          <a:prstGeom prst="ellipse">
            <a:avLst/>
          </a:prstGeom>
          <a:noFill/>
          <a:ln w="28575">
            <a:no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6b</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9733730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7940"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a:solidFill>
                  <a:srgbClr val="FFFFFF"/>
                </a:solidFill>
                <a:latin typeface="Calibri" pitchFamily="34" charset="0"/>
              </a:rPr>
              <a:t>İlişkisel </a:t>
            </a:r>
            <a:r>
              <a:rPr lang="tr-TR" sz="2400" b="1" i="1" dirty="0" smtClean="0">
                <a:solidFill>
                  <a:srgbClr val="FFFFFF"/>
                </a:solidFill>
                <a:latin typeface="Calibri" pitchFamily="34" charset="0"/>
              </a:rPr>
              <a:t>Nedenler</a:t>
            </a:r>
            <a:endParaRPr lang="tr-TR" sz="2400" b="1" i="1" dirty="0">
              <a:solidFill>
                <a:srgbClr val="FFFFFF"/>
              </a:solidFill>
              <a:latin typeface="Calibri" pitchFamily="34" charset="0"/>
            </a:endParaRPr>
          </a:p>
        </p:txBody>
      </p:sp>
      <p:sp>
        <p:nvSpPr>
          <p:cNvPr id="167941" name="Rectangle 5"/>
          <p:cNvSpPr>
            <a:spLocks noChangeArrowheads="1"/>
          </p:cNvSpPr>
          <p:nvPr/>
        </p:nvSpPr>
        <p:spPr bwMode="gray">
          <a:xfrm>
            <a:off x="4652963" y="1725613"/>
            <a:ext cx="4205287" cy="15414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İçinde bulunulan okul, işyeri ve komşuluk ilişkileri, </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Eş ve aile üyeleri ile olan ilişkileri,</a:t>
            </a:r>
          </a:p>
        </p:txBody>
      </p:sp>
      <p:sp>
        <p:nvSpPr>
          <p:cNvPr id="167942"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a:solidFill>
                  <a:srgbClr val="FFFFFF"/>
                </a:solidFill>
                <a:latin typeface="Calibri" pitchFamily="34" charset="0"/>
              </a:rPr>
              <a:t>Bireysel </a:t>
            </a:r>
            <a:r>
              <a:rPr lang="tr-TR" sz="2400" b="1" i="1" dirty="0" smtClean="0">
                <a:solidFill>
                  <a:srgbClr val="FFFFFF"/>
                </a:solidFill>
                <a:latin typeface="Calibri" pitchFamily="34" charset="0"/>
              </a:rPr>
              <a:t>Nedenler</a:t>
            </a:r>
            <a:endParaRPr lang="tr-TR" sz="2400" b="1" i="1" dirty="0">
              <a:solidFill>
                <a:srgbClr val="FFFFFF"/>
              </a:solidFill>
              <a:latin typeface="Calibri" pitchFamily="34" charset="0"/>
            </a:endParaRPr>
          </a:p>
        </p:txBody>
      </p:sp>
      <p:sp>
        <p:nvSpPr>
          <p:cNvPr id="167943" name="Rectangle 5"/>
          <p:cNvSpPr>
            <a:spLocks noChangeArrowheads="1"/>
          </p:cNvSpPr>
          <p:nvPr/>
        </p:nvSpPr>
        <p:spPr bwMode="gray">
          <a:xfrm>
            <a:off x="185738" y="1725613"/>
            <a:ext cx="4205287" cy="15414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Dürtü kontrolü bozukluğu </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Düşük öğretim düzeyi</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Madde ve aşırı alkol kullanımı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Geçmişte saldırganlık ve istismar öyküsü</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Şiddetle ilişkili psikiyatrik sorunlar</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ŞİDDETİN NEDENLERİ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Oval 16"/>
          <p:cNvSpPr>
            <a:spLocks noChangeAspect="1" noChangeArrowheads="1"/>
          </p:cNvSpPr>
          <p:nvPr/>
        </p:nvSpPr>
        <p:spPr bwMode="auto">
          <a:xfrm>
            <a:off x="21431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1</a:t>
            </a:r>
            <a:endParaRPr lang="tr-TR" sz="2800" b="1" dirty="0">
              <a:solidFill>
                <a:srgbClr val="FFFFFF"/>
              </a:solidFill>
              <a:latin typeface="Cambria" pitchFamily="18" charset="0"/>
            </a:endParaRPr>
          </a:p>
        </p:txBody>
      </p:sp>
      <p:sp>
        <p:nvSpPr>
          <p:cNvPr id="12" name="Oval 16"/>
          <p:cNvSpPr>
            <a:spLocks noChangeAspect="1" noChangeArrowheads="1"/>
          </p:cNvSpPr>
          <p:nvPr/>
        </p:nvSpPr>
        <p:spPr bwMode="auto">
          <a:xfrm>
            <a:off x="46801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2</a:t>
            </a:r>
            <a:endParaRPr lang="tr-TR" sz="2800" b="1" dirty="0">
              <a:solidFill>
                <a:srgbClr val="FFFFFF"/>
              </a:solidFill>
              <a:latin typeface="Cambria" pitchFamily="18" charset="0"/>
            </a:endParaRPr>
          </a:p>
        </p:txBody>
      </p:sp>
      <p:sp>
        <p:nvSpPr>
          <p:cNvPr id="13" name="Rectangle 55"/>
          <p:cNvSpPr>
            <a:spLocks noChangeArrowheads="1"/>
          </p:cNvSpPr>
          <p:nvPr/>
        </p:nvSpPr>
        <p:spPr bwMode="gray">
          <a:xfrm>
            <a:off x="4662488" y="3590925"/>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smtClean="0">
                <a:solidFill>
                  <a:srgbClr val="FFFFFF"/>
                </a:solidFill>
                <a:latin typeface="Calibri" pitchFamily="34" charset="0"/>
              </a:rPr>
              <a:t>Kültürel Nedenler</a:t>
            </a:r>
            <a:endParaRPr lang="tr-TR" sz="2400" b="1" i="1" dirty="0">
              <a:solidFill>
                <a:srgbClr val="FFFFFF"/>
              </a:solidFill>
              <a:latin typeface="Calibri" pitchFamily="34" charset="0"/>
            </a:endParaRPr>
          </a:p>
        </p:txBody>
      </p:sp>
      <p:sp>
        <p:nvSpPr>
          <p:cNvPr id="14" name="Rectangle 5"/>
          <p:cNvSpPr>
            <a:spLocks noChangeArrowheads="1"/>
          </p:cNvSpPr>
          <p:nvPr/>
        </p:nvSpPr>
        <p:spPr bwMode="gray">
          <a:xfrm>
            <a:off x="4662488" y="4097338"/>
            <a:ext cx="4205287" cy="15414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Kişilerin özellikle çocukluk döneminde şiddet görme ve şiddete tanık olma durumları </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Toplumun sosyoekonomik özellikleri (işsizlik, kentleşme ve kentsel nüfus yoğunluğu, sağlık ve eğitim harcamalarının oranı, gıda….)</a:t>
            </a:r>
          </a:p>
        </p:txBody>
      </p:sp>
      <p:sp>
        <p:nvSpPr>
          <p:cNvPr id="15" name="Rectangle 55"/>
          <p:cNvSpPr>
            <a:spLocks noChangeArrowheads="1"/>
          </p:cNvSpPr>
          <p:nvPr/>
        </p:nvSpPr>
        <p:spPr bwMode="gray">
          <a:xfrm>
            <a:off x="195263" y="3590925"/>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smtClean="0">
                <a:solidFill>
                  <a:srgbClr val="FFFFFF"/>
                </a:solidFill>
                <a:latin typeface="Calibri" pitchFamily="34" charset="0"/>
              </a:rPr>
              <a:t>Toplumsal Nedenler</a:t>
            </a:r>
            <a:endParaRPr lang="tr-TR" sz="2400" b="1" i="1" dirty="0">
              <a:solidFill>
                <a:srgbClr val="FFFFFF"/>
              </a:solidFill>
              <a:latin typeface="Calibri" pitchFamily="34" charset="0"/>
            </a:endParaRPr>
          </a:p>
        </p:txBody>
      </p:sp>
      <p:sp>
        <p:nvSpPr>
          <p:cNvPr id="16" name="Rectangle 5"/>
          <p:cNvSpPr>
            <a:spLocks noChangeArrowheads="1"/>
          </p:cNvSpPr>
          <p:nvPr/>
        </p:nvSpPr>
        <p:spPr bwMode="gray">
          <a:xfrm>
            <a:off x="195263" y="4097338"/>
            <a:ext cx="4205287" cy="15414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Toplumun kültürel değerleri, </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İntihara karşı tutumu, </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Çocuğa yaklaşımı, </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Kadın ve çocuklar üzerinde erkeğin etkisi, </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Polisin meydana gelen olaylara karşı tutumu </a:t>
            </a:r>
          </a:p>
        </p:txBody>
      </p:sp>
      <p:sp>
        <p:nvSpPr>
          <p:cNvPr id="17" name="Oval 16"/>
          <p:cNvSpPr>
            <a:spLocks noChangeAspect="1" noChangeArrowheads="1"/>
          </p:cNvSpPr>
          <p:nvPr/>
        </p:nvSpPr>
        <p:spPr bwMode="auto">
          <a:xfrm>
            <a:off x="223838" y="3620293"/>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3</a:t>
            </a:r>
            <a:endParaRPr lang="tr-TR" sz="2800" b="1" dirty="0">
              <a:solidFill>
                <a:srgbClr val="FFFFFF"/>
              </a:solidFill>
              <a:latin typeface="Cambria" pitchFamily="18" charset="0"/>
            </a:endParaRPr>
          </a:p>
        </p:txBody>
      </p:sp>
      <p:sp>
        <p:nvSpPr>
          <p:cNvPr id="18" name="Oval 16"/>
          <p:cNvSpPr>
            <a:spLocks noChangeAspect="1" noChangeArrowheads="1"/>
          </p:cNvSpPr>
          <p:nvPr/>
        </p:nvSpPr>
        <p:spPr bwMode="auto">
          <a:xfrm>
            <a:off x="4689676" y="3628131"/>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4</a:t>
            </a:r>
            <a:endParaRPr lang="tr-TR" sz="2800" b="1" dirty="0">
              <a:solidFill>
                <a:srgbClr val="FFFFFF"/>
              </a:solidFill>
              <a:latin typeface="Cambria" pitchFamily="18" charset="0"/>
            </a:endParaRPr>
          </a:p>
        </p:txBody>
      </p:sp>
    </p:spTree>
    <p:extLst>
      <p:ext uri="{BB962C8B-B14F-4D97-AF65-F5344CB8AC3E}">
        <p14:creationId xmlns:p14="http://schemas.microsoft.com/office/powerpoint/2010/main" val="4797597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7940"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a:solidFill>
                  <a:srgbClr val="FFFFFF"/>
                </a:solidFill>
                <a:latin typeface="Calibri" pitchFamily="34" charset="0"/>
              </a:rPr>
              <a:t>Şiddetin Etkili Yönetimi</a:t>
            </a:r>
          </a:p>
        </p:txBody>
      </p:sp>
      <p:sp>
        <p:nvSpPr>
          <p:cNvPr id="167941" name="Rectangle 5"/>
          <p:cNvSpPr>
            <a:spLocks noChangeArrowheads="1"/>
          </p:cNvSpPr>
          <p:nvPr/>
        </p:nvSpPr>
        <p:spPr bwMode="gray">
          <a:xfrm>
            <a:off x="4652963" y="1725613"/>
            <a:ext cx="4205287" cy="15414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b="1" i="1" dirty="0" smtClean="0">
                <a:solidFill>
                  <a:srgbClr val="000000"/>
                </a:solidFill>
                <a:latin typeface="Calibri" pitchFamily="34" charset="0"/>
              </a:rPr>
              <a:t>Basamak: </a:t>
            </a:r>
            <a:r>
              <a:rPr lang="tr-TR" sz="1600" b="1" i="1" dirty="0">
                <a:solidFill>
                  <a:srgbClr val="000000"/>
                </a:solidFill>
                <a:latin typeface="Calibri" pitchFamily="34" charset="0"/>
              </a:rPr>
              <a:t>Problemleri tespit etme</a:t>
            </a:r>
          </a:p>
          <a:p>
            <a:pPr marL="180000" indent="-180000">
              <a:lnSpc>
                <a:spcPct val="90000"/>
              </a:lnSpc>
              <a:buClr>
                <a:srgbClr val="292929"/>
              </a:buClr>
              <a:buFont typeface="Wingdings" panose="05000000000000000000" pitchFamily="2" charset="2"/>
              <a:buChar char="§"/>
            </a:pPr>
            <a:r>
              <a:rPr lang="tr-TR" sz="1600" i="1" dirty="0" smtClean="0">
                <a:solidFill>
                  <a:srgbClr val="000000"/>
                </a:solidFill>
                <a:latin typeface="Calibri" pitchFamily="34" charset="0"/>
              </a:rPr>
              <a:t>Basamak: </a:t>
            </a:r>
            <a:r>
              <a:rPr lang="tr-TR" sz="1600" i="1" dirty="0">
                <a:solidFill>
                  <a:srgbClr val="000000"/>
                </a:solidFill>
                <a:latin typeface="Calibri" pitchFamily="34" charset="0"/>
              </a:rPr>
              <a:t>Yapılacak eyleme karar verme</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Basamak: Eylemi yapma</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Basamak: Yapılanları kontrol etme</a:t>
            </a:r>
          </a:p>
        </p:txBody>
      </p:sp>
      <p:sp>
        <p:nvSpPr>
          <p:cNvPr id="167942"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a:solidFill>
                  <a:srgbClr val="FFFFFF"/>
                </a:solidFill>
                <a:latin typeface="Calibri" pitchFamily="34" charset="0"/>
              </a:rPr>
              <a:t>Risk Yönetim İskeleti</a:t>
            </a:r>
          </a:p>
        </p:txBody>
      </p:sp>
      <p:sp>
        <p:nvSpPr>
          <p:cNvPr id="167943" name="Rectangle 5"/>
          <p:cNvSpPr>
            <a:spLocks noChangeArrowheads="1"/>
          </p:cNvSpPr>
          <p:nvPr/>
        </p:nvSpPr>
        <p:spPr bwMode="gray">
          <a:xfrm>
            <a:off x="185738" y="1725613"/>
            <a:ext cx="4205287" cy="15414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Riskin değerlendirilmesi ve tanımlanması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Koruyucu yöntemlerin tasarımı ve yürütülmesi</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Reaktif yöntemlerin tasarımı ve yürütülmesi</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Etkinliğinin izlenmesi</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ŞİDDETTEN KORUNMA VE RİSK YÖNETİMİ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Oval 16"/>
          <p:cNvSpPr>
            <a:spLocks noChangeAspect="1" noChangeArrowheads="1"/>
          </p:cNvSpPr>
          <p:nvPr/>
        </p:nvSpPr>
        <p:spPr bwMode="auto">
          <a:xfrm>
            <a:off x="21431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1</a:t>
            </a:r>
            <a:endParaRPr lang="tr-TR" sz="2800" b="1" dirty="0">
              <a:solidFill>
                <a:srgbClr val="FFFFFF"/>
              </a:solidFill>
              <a:latin typeface="Cambria" pitchFamily="18" charset="0"/>
            </a:endParaRPr>
          </a:p>
        </p:txBody>
      </p:sp>
      <p:sp>
        <p:nvSpPr>
          <p:cNvPr id="12" name="Oval 16"/>
          <p:cNvSpPr>
            <a:spLocks noChangeAspect="1" noChangeArrowheads="1"/>
          </p:cNvSpPr>
          <p:nvPr/>
        </p:nvSpPr>
        <p:spPr bwMode="auto">
          <a:xfrm>
            <a:off x="46801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2</a:t>
            </a:r>
            <a:endParaRPr lang="tr-TR" sz="2800" b="1" dirty="0">
              <a:solidFill>
                <a:srgbClr val="FFFFFF"/>
              </a:solidFill>
              <a:latin typeface="Cambria" pitchFamily="18" charset="0"/>
            </a:endParaRPr>
          </a:p>
        </p:txBody>
      </p:sp>
      <p:sp>
        <p:nvSpPr>
          <p:cNvPr id="15" name="Rectangle 55"/>
          <p:cNvSpPr>
            <a:spLocks noChangeArrowheads="1"/>
          </p:cNvSpPr>
          <p:nvPr/>
        </p:nvSpPr>
        <p:spPr bwMode="gray">
          <a:xfrm>
            <a:off x="2457450" y="354588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a:solidFill>
                  <a:srgbClr val="FFFFFF"/>
                </a:solidFill>
                <a:latin typeface="Calibri" pitchFamily="34" charset="0"/>
              </a:rPr>
              <a:t>KAURIS Yöntemi</a:t>
            </a:r>
          </a:p>
        </p:txBody>
      </p:sp>
      <p:sp>
        <p:nvSpPr>
          <p:cNvPr id="16" name="Rectangle 5"/>
          <p:cNvSpPr>
            <a:spLocks noChangeArrowheads="1"/>
          </p:cNvSpPr>
          <p:nvPr/>
        </p:nvSpPr>
        <p:spPr bwMode="gray">
          <a:xfrm>
            <a:off x="2457450" y="4052293"/>
            <a:ext cx="4205287" cy="15414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ts val="0"/>
              </a:spcAft>
              <a:buClr>
                <a:srgbClr val="292929"/>
              </a:buClr>
            </a:pPr>
            <a:r>
              <a:rPr lang="tr-TR" sz="1600" i="1" dirty="0">
                <a:solidFill>
                  <a:srgbClr val="000000"/>
                </a:solidFill>
                <a:latin typeface="Calibri" pitchFamily="34" charset="0"/>
              </a:rPr>
              <a:t>Finlandiya İş Sağlığı Enstitüsü tarafından işyerinde fiziksel şiddete yönelik risklerin değerlendirilmesi ve yönetilmesi için oluşturulmuş bir modeldir.</a:t>
            </a:r>
          </a:p>
        </p:txBody>
      </p:sp>
      <p:sp>
        <p:nvSpPr>
          <p:cNvPr id="17" name="Oval 16"/>
          <p:cNvSpPr>
            <a:spLocks noChangeAspect="1" noChangeArrowheads="1"/>
          </p:cNvSpPr>
          <p:nvPr/>
        </p:nvSpPr>
        <p:spPr bwMode="auto">
          <a:xfrm>
            <a:off x="2486025" y="357524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3</a:t>
            </a:r>
            <a:endParaRPr lang="tr-TR" sz="2800" b="1" dirty="0">
              <a:solidFill>
                <a:srgbClr val="FFFFFF"/>
              </a:solidFill>
              <a:latin typeface="Cambria" pitchFamily="18"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417219908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95805" y="2366776"/>
            <a:ext cx="8782476" cy="2921887"/>
          </a:xfrm>
          <a:prstGeom prst="rect">
            <a:avLst/>
          </a:prstGeom>
          <a:noFill/>
          <a:ln w="9525" algn="ctr">
            <a:noFill/>
            <a:round/>
            <a:headEnd/>
            <a:tailEnd/>
          </a:ln>
        </p:spPr>
        <p:txBody>
          <a:bodyPr wrap="none" anchor="ctr"/>
          <a:lstStyle/>
          <a:p>
            <a:pPr marL="36000"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İşin İçeriği</a:t>
            </a:r>
          </a:p>
        </p:txBody>
      </p:sp>
      <p:sp>
        <p:nvSpPr>
          <p:cNvPr id="124933" name="Oval 16"/>
          <p:cNvSpPr>
            <a:spLocks noChangeArrowheads="1"/>
          </p:cNvSpPr>
          <p:nvPr/>
        </p:nvSpPr>
        <p:spPr bwMode="auto">
          <a:xfrm>
            <a:off x="3914775" y="2068513"/>
            <a:ext cx="1144588" cy="1146175"/>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tr-TR" sz="6600" b="1">
                <a:solidFill>
                  <a:srgbClr val="FFFFFF"/>
                </a:solidFill>
              </a:rPr>
              <a:t>2</a:t>
            </a:r>
          </a:p>
        </p:txBody>
      </p:sp>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252124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İŞ ÇEVRESİ VE TECHİZAT</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İşyerinin (Çalışma çevresinin);</a:t>
            </a:r>
            <a:endParaRPr lang="tr-TR" sz="2000" b="1" i="1" dirty="0">
              <a:solidFill>
                <a:srgbClr val="000000"/>
              </a:solidFill>
              <a:latin typeface="Calibri" pitchFamily="34" charset="0"/>
            </a:endParaRPr>
          </a:p>
          <a:p>
            <a:pPr marL="334800" lvl="1" indent="252000">
              <a:buClr>
                <a:srgbClr val="292929"/>
              </a:buClr>
              <a:buFont typeface="Arial" charset="0"/>
              <a:buAutoNum type="arabicPeriod"/>
            </a:pPr>
            <a:r>
              <a:rPr lang="tr-TR" sz="2000" b="1" i="1" dirty="0" smtClean="0">
                <a:solidFill>
                  <a:srgbClr val="000000"/>
                </a:solidFill>
                <a:latin typeface="Calibri" pitchFamily="34" charset="0"/>
              </a:rPr>
              <a:t>İşyerinin </a:t>
            </a:r>
            <a:r>
              <a:rPr lang="tr-TR" sz="2000" b="1" i="1" dirty="0" smtClean="0">
                <a:solidFill>
                  <a:srgbClr val="C00000"/>
                </a:solidFill>
                <a:latin typeface="Calibri" pitchFamily="34" charset="0"/>
              </a:rPr>
              <a:t>ulaşılabilir</a:t>
            </a:r>
            <a:r>
              <a:rPr lang="tr-TR" sz="2000" b="1" i="1" dirty="0" smtClean="0">
                <a:solidFill>
                  <a:srgbClr val="000000"/>
                </a:solidFill>
                <a:latin typeface="Calibri" pitchFamily="34" charset="0"/>
              </a:rPr>
              <a:t> olmaması</a:t>
            </a:r>
            <a:endParaRPr lang="tr-TR" sz="2000" b="1" i="1" dirty="0">
              <a:solidFill>
                <a:srgbClr val="000000"/>
              </a:solidFill>
              <a:latin typeface="Calibri" pitchFamily="34" charset="0"/>
            </a:endParaRPr>
          </a:p>
          <a:p>
            <a:pPr marL="334800" lvl="1" indent="252000">
              <a:buClr>
                <a:srgbClr val="292929"/>
              </a:buClr>
              <a:buFont typeface="Arial" charset="0"/>
              <a:buAutoNum type="arabicPeriod"/>
            </a:pPr>
            <a:r>
              <a:rPr lang="tr-TR" sz="2000" b="1" i="1" dirty="0" smtClean="0">
                <a:solidFill>
                  <a:srgbClr val="000000"/>
                </a:solidFill>
                <a:latin typeface="Calibri" pitchFamily="34" charset="0"/>
              </a:rPr>
              <a:t>Yaptığı işe </a:t>
            </a:r>
            <a:r>
              <a:rPr lang="tr-TR" sz="2000" b="1" i="1" dirty="0" smtClean="0">
                <a:solidFill>
                  <a:srgbClr val="C00000"/>
                </a:solidFill>
                <a:latin typeface="Calibri" pitchFamily="34" charset="0"/>
              </a:rPr>
              <a:t>uygun </a:t>
            </a:r>
            <a:r>
              <a:rPr lang="tr-TR" sz="2000" b="1" i="1" dirty="0" smtClean="0">
                <a:solidFill>
                  <a:srgbClr val="000000"/>
                </a:solidFill>
                <a:latin typeface="Calibri" pitchFamily="34" charset="0"/>
              </a:rPr>
              <a:t>olmaması</a:t>
            </a:r>
            <a:endParaRPr lang="tr-TR" sz="2000" b="1" i="1" dirty="0">
              <a:solidFill>
                <a:srgbClr val="000000"/>
              </a:solidFill>
              <a:latin typeface="Calibri" pitchFamily="34" charset="0"/>
            </a:endParaRPr>
          </a:p>
          <a:p>
            <a:pPr marL="334800" lvl="1" indent="252000">
              <a:buClr>
                <a:srgbClr val="292929"/>
              </a:buClr>
              <a:buFont typeface="Arial" charset="0"/>
              <a:buAutoNum type="arabicPeriod"/>
            </a:pPr>
            <a:r>
              <a:rPr lang="tr-TR" sz="2000" b="1" i="1" dirty="0" smtClean="0">
                <a:solidFill>
                  <a:srgbClr val="000000"/>
                </a:solidFill>
                <a:latin typeface="Calibri" pitchFamily="34" charset="0"/>
              </a:rPr>
              <a:t>İşyerinin </a:t>
            </a:r>
            <a:r>
              <a:rPr lang="tr-TR" sz="2000" b="1" i="1" dirty="0" smtClean="0">
                <a:solidFill>
                  <a:srgbClr val="C00000"/>
                </a:solidFill>
                <a:latin typeface="Calibri" pitchFamily="34" charset="0"/>
              </a:rPr>
              <a:t>güvenilir</a:t>
            </a:r>
            <a:r>
              <a:rPr lang="tr-TR" sz="2000" b="1" i="1" dirty="0" smtClean="0">
                <a:solidFill>
                  <a:srgbClr val="000000"/>
                </a:solidFill>
                <a:latin typeface="Calibri" pitchFamily="34" charset="0"/>
              </a:rPr>
              <a:t> olmaması</a:t>
            </a:r>
            <a:endParaRPr lang="tr-TR" sz="2000" b="1" i="1" dirty="0">
              <a:solidFill>
                <a:srgbClr val="000000"/>
              </a:solidFill>
              <a:latin typeface="Calibri" pitchFamily="34" charset="0"/>
            </a:endParaRPr>
          </a:p>
          <a:p>
            <a:pPr marL="334800" lvl="1" indent="252000">
              <a:buClr>
                <a:srgbClr val="292929"/>
              </a:buClr>
              <a:buFont typeface="Arial" charset="0"/>
              <a:buAutoNum type="arabicPeriod"/>
            </a:pPr>
            <a:r>
              <a:rPr lang="tr-TR" sz="2000" b="1" i="1" dirty="0" smtClean="0">
                <a:solidFill>
                  <a:srgbClr val="000000"/>
                </a:solidFill>
                <a:latin typeface="Calibri" pitchFamily="34" charset="0"/>
              </a:rPr>
              <a:t>İşyerinin </a:t>
            </a:r>
            <a:r>
              <a:rPr lang="tr-TR" sz="2000" b="1" i="1" dirty="0" smtClean="0">
                <a:solidFill>
                  <a:srgbClr val="C00000"/>
                </a:solidFill>
                <a:latin typeface="Calibri" pitchFamily="34" charset="0"/>
              </a:rPr>
              <a:t>bakım </a:t>
            </a:r>
            <a:r>
              <a:rPr lang="tr-TR" sz="2000" b="1" i="1" dirty="0">
                <a:solidFill>
                  <a:srgbClr val="C00000"/>
                </a:solidFill>
                <a:latin typeface="Calibri" pitchFamily="34" charset="0"/>
              </a:rPr>
              <a:t>ve onarım </a:t>
            </a:r>
            <a:r>
              <a:rPr lang="tr-TR" sz="2000" b="1" i="1" dirty="0">
                <a:solidFill>
                  <a:srgbClr val="000000"/>
                </a:solidFill>
                <a:latin typeface="Calibri" pitchFamily="34" charset="0"/>
              </a:rPr>
              <a:t>sorunları</a:t>
            </a:r>
          </a:p>
        </p:txBody>
      </p:sp>
      <p:sp>
        <p:nvSpPr>
          <p:cNvPr id="12595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5958" name="Group 9"/>
          <p:cNvGrpSpPr>
            <a:grpSpLocks/>
          </p:cNvGrpSpPr>
          <p:nvPr/>
        </p:nvGrpSpPr>
        <p:grpSpPr bwMode="auto">
          <a:xfrm>
            <a:off x="323850" y="1555750"/>
            <a:ext cx="1482725" cy="1482725"/>
            <a:chOff x="1710" y="1035"/>
            <a:chExt cx="2316" cy="2316"/>
          </a:xfrm>
        </p:grpSpPr>
        <p:grpSp>
          <p:nvGrpSpPr>
            <p:cNvPr id="125962" name="Group 10"/>
            <p:cNvGrpSpPr>
              <a:grpSpLocks/>
            </p:cNvGrpSpPr>
            <p:nvPr/>
          </p:nvGrpSpPr>
          <p:grpSpPr bwMode="auto">
            <a:xfrm rot="3600000">
              <a:off x="1710" y="1035"/>
              <a:ext cx="2316" cy="2316"/>
              <a:chOff x="1710" y="1035"/>
              <a:chExt cx="2316" cy="2316"/>
            </a:xfrm>
          </p:grpSpPr>
          <p:sp>
            <p:nvSpPr>
              <p:cNvPr id="12596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2596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2596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25963" name="Group 14"/>
            <p:cNvGrpSpPr>
              <a:grpSpLocks/>
            </p:cNvGrpSpPr>
            <p:nvPr/>
          </p:nvGrpSpPr>
          <p:grpSpPr bwMode="auto">
            <a:xfrm rot="7200000">
              <a:off x="2059" y="1386"/>
              <a:ext cx="1616" cy="1614"/>
              <a:chOff x="2060" y="1387"/>
              <a:chExt cx="1616" cy="1614"/>
            </a:xfrm>
          </p:grpSpPr>
          <p:sp>
            <p:nvSpPr>
              <p:cNvPr id="12596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596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596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5961"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1</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168259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GÖREV TASARIMI</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000" b="1" i="1" dirty="0">
              <a:solidFill>
                <a:srgbClr val="000000"/>
              </a:solidFill>
              <a:latin typeface="Calibri" pitchFamily="34" charset="0"/>
            </a:endParaRPr>
          </a:p>
          <a:p>
            <a:pPr lvl="1" indent="216000">
              <a:spcAft>
                <a:spcPts val="600"/>
              </a:spcAft>
              <a:buClr>
                <a:srgbClr val="292929"/>
              </a:buClr>
              <a:buFont typeface="Arial" charset="0"/>
              <a:buAutoNum type="arabicPeriod"/>
            </a:pPr>
            <a:r>
              <a:rPr lang="tr-TR" sz="2000" b="1" i="1" dirty="0" smtClean="0">
                <a:solidFill>
                  <a:srgbClr val="000000"/>
                </a:solidFill>
                <a:latin typeface="Calibri" pitchFamily="34" charset="0"/>
              </a:rPr>
              <a:t>Yaptığı işin </a:t>
            </a:r>
            <a:r>
              <a:rPr lang="tr-TR" sz="2000" b="1" i="1" dirty="0">
                <a:solidFill>
                  <a:srgbClr val="000000"/>
                </a:solidFill>
                <a:latin typeface="Calibri" pitchFamily="34" charset="0"/>
              </a:rPr>
              <a:t>değersiz </a:t>
            </a:r>
            <a:r>
              <a:rPr lang="tr-TR" sz="2000" b="1" i="1" dirty="0" smtClean="0">
                <a:solidFill>
                  <a:srgbClr val="000000"/>
                </a:solidFill>
                <a:latin typeface="Calibri" pitchFamily="34" charset="0"/>
              </a:rPr>
              <a:t>olması </a:t>
            </a:r>
            <a:endParaRPr lang="tr-TR" sz="2000" b="1" i="1" dirty="0">
              <a:solidFill>
                <a:srgbClr val="000000"/>
              </a:solidFill>
              <a:latin typeface="Calibri" pitchFamily="34" charset="0"/>
            </a:endParaRPr>
          </a:p>
          <a:p>
            <a:pPr lvl="1" indent="216000">
              <a:spcAft>
                <a:spcPts val="600"/>
              </a:spcAft>
              <a:buClr>
                <a:srgbClr val="292929"/>
              </a:buClr>
              <a:buFont typeface="Arial" charset="0"/>
              <a:buAutoNum type="arabicPeriod"/>
            </a:pPr>
            <a:r>
              <a:rPr lang="tr-TR" sz="2000" i="1" dirty="0" smtClean="0">
                <a:solidFill>
                  <a:srgbClr val="000000"/>
                </a:solidFill>
                <a:latin typeface="Calibri" pitchFamily="34" charset="0"/>
              </a:rPr>
              <a:t>Vasıflarının kullanılamaması</a:t>
            </a:r>
            <a:endParaRPr lang="tr-TR" sz="2000" i="1" dirty="0">
              <a:solidFill>
                <a:srgbClr val="000000"/>
              </a:solidFill>
              <a:latin typeface="Calibri" pitchFamily="34" charset="0"/>
            </a:endParaRPr>
          </a:p>
          <a:p>
            <a:pPr lvl="1" indent="216000">
              <a:spcAft>
                <a:spcPts val="600"/>
              </a:spcAft>
              <a:buClr>
                <a:srgbClr val="292929"/>
              </a:buClr>
              <a:buFont typeface="Arial" charset="0"/>
              <a:buAutoNum type="arabicPeriod"/>
            </a:pPr>
            <a:r>
              <a:rPr lang="tr-TR" sz="2000" b="1" i="1" dirty="0">
                <a:solidFill>
                  <a:srgbClr val="000000"/>
                </a:solidFill>
                <a:latin typeface="Calibri" pitchFamily="34" charset="0"/>
              </a:rPr>
              <a:t>Görev çeşitliliğinin </a:t>
            </a:r>
            <a:r>
              <a:rPr lang="tr-TR" sz="2000" b="1" i="1" dirty="0" smtClean="0">
                <a:solidFill>
                  <a:srgbClr val="000000"/>
                </a:solidFill>
                <a:latin typeface="Calibri" pitchFamily="34" charset="0"/>
              </a:rPr>
              <a:t>olmaması</a:t>
            </a:r>
            <a:endParaRPr lang="tr-TR" sz="2000" b="1" i="1" dirty="0">
              <a:solidFill>
                <a:srgbClr val="000000"/>
              </a:solidFill>
              <a:latin typeface="Calibri" pitchFamily="34" charset="0"/>
            </a:endParaRPr>
          </a:p>
          <a:p>
            <a:pPr lvl="1" indent="216000">
              <a:spcAft>
                <a:spcPts val="600"/>
              </a:spcAft>
              <a:buClr>
                <a:srgbClr val="292929"/>
              </a:buClr>
              <a:buFont typeface="Arial" charset="0"/>
              <a:buAutoNum type="arabicPeriod"/>
            </a:pPr>
            <a:r>
              <a:rPr lang="tr-TR" sz="2000" i="1" dirty="0">
                <a:solidFill>
                  <a:srgbClr val="000000"/>
                </a:solidFill>
                <a:latin typeface="Calibri" pitchFamily="34" charset="0"/>
              </a:rPr>
              <a:t>Tekrarlayıcı </a:t>
            </a:r>
            <a:r>
              <a:rPr lang="tr-TR" sz="2000" i="1" dirty="0" smtClean="0">
                <a:solidFill>
                  <a:srgbClr val="000000"/>
                </a:solidFill>
                <a:latin typeface="Calibri" pitchFamily="34" charset="0"/>
              </a:rPr>
              <a:t>ve monoton işler</a:t>
            </a:r>
            <a:endParaRPr lang="tr-TR" sz="2000" i="1" dirty="0">
              <a:solidFill>
                <a:srgbClr val="000000"/>
              </a:solidFill>
              <a:latin typeface="Calibri" pitchFamily="34" charset="0"/>
            </a:endParaRPr>
          </a:p>
          <a:p>
            <a:pPr lvl="1" indent="216000">
              <a:spcAft>
                <a:spcPts val="600"/>
              </a:spcAft>
              <a:buClr>
                <a:srgbClr val="292929"/>
              </a:buClr>
              <a:buFont typeface="Arial" charset="0"/>
              <a:buAutoNum type="arabicPeriod"/>
            </a:pPr>
            <a:r>
              <a:rPr lang="tr-TR" sz="2000" b="1" i="1" dirty="0" smtClean="0">
                <a:solidFill>
                  <a:srgbClr val="000000"/>
                </a:solidFill>
                <a:latin typeface="Calibri" pitchFamily="34" charset="0"/>
              </a:rPr>
              <a:t>Öğrenme </a:t>
            </a:r>
            <a:r>
              <a:rPr lang="tr-TR" sz="2000" b="1" i="1" dirty="0">
                <a:solidFill>
                  <a:srgbClr val="000000"/>
                </a:solidFill>
                <a:latin typeface="Calibri" pitchFamily="34" charset="0"/>
              </a:rPr>
              <a:t>fırsatı </a:t>
            </a:r>
            <a:r>
              <a:rPr lang="tr-TR" sz="2000" b="1" i="1" dirty="0" smtClean="0">
                <a:solidFill>
                  <a:srgbClr val="000000"/>
                </a:solidFill>
                <a:latin typeface="Calibri" pitchFamily="34" charset="0"/>
              </a:rPr>
              <a:t>bulamaması</a:t>
            </a:r>
          </a:p>
          <a:p>
            <a:pPr lvl="1" indent="216000">
              <a:spcAft>
                <a:spcPts val="600"/>
              </a:spcAft>
              <a:buClr>
                <a:srgbClr val="292929"/>
              </a:buClr>
              <a:buFont typeface="Arial" charset="0"/>
              <a:buAutoNum type="arabicPeriod"/>
            </a:pPr>
            <a:r>
              <a:rPr lang="tr-TR" sz="2000" i="1" dirty="0" smtClean="0">
                <a:solidFill>
                  <a:srgbClr val="000000"/>
                </a:solidFill>
                <a:latin typeface="Calibri" pitchFamily="34" charset="0"/>
              </a:rPr>
              <a:t>Belirsizlik (geribildirim olmaması)</a:t>
            </a:r>
          </a:p>
          <a:p>
            <a:pPr lvl="1" indent="216000">
              <a:spcAft>
                <a:spcPts val="600"/>
              </a:spcAft>
              <a:buClr>
                <a:srgbClr val="292929"/>
              </a:buClr>
              <a:buFont typeface="Arial" charset="0"/>
              <a:buAutoNum type="arabicPeriod"/>
            </a:pPr>
            <a:r>
              <a:rPr lang="tr-TR" sz="2000" b="1" i="1" dirty="0" smtClean="0">
                <a:solidFill>
                  <a:srgbClr val="000000"/>
                </a:solidFill>
                <a:latin typeface="Calibri" pitchFamily="34" charset="0"/>
              </a:rPr>
              <a:t>Yarı vasıflı ve/veya vasıfsız çalıştırma</a:t>
            </a:r>
            <a:endParaRPr lang="tr-TR" sz="2000" b="1" i="1" dirty="0">
              <a:solidFill>
                <a:srgbClr val="000000"/>
              </a:solidFill>
              <a:latin typeface="Calibri" pitchFamily="34" charset="0"/>
            </a:endParaRPr>
          </a:p>
        </p:txBody>
      </p:sp>
      <p:sp>
        <p:nvSpPr>
          <p:cNvPr id="12698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6982" name="Group 9"/>
          <p:cNvGrpSpPr>
            <a:grpSpLocks/>
          </p:cNvGrpSpPr>
          <p:nvPr/>
        </p:nvGrpSpPr>
        <p:grpSpPr bwMode="auto">
          <a:xfrm>
            <a:off x="323850" y="1555750"/>
            <a:ext cx="1482725" cy="1482725"/>
            <a:chOff x="1710" y="1035"/>
            <a:chExt cx="2316" cy="2316"/>
          </a:xfrm>
        </p:grpSpPr>
        <p:grpSp>
          <p:nvGrpSpPr>
            <p:cNvPr id="126986" name="Group 10"/>
            <p:cNvGrpSpPr>
              <a:grpSpLocks/>
            </p:cNvGrpSpPr>
            <p:nvPr/>
          </p:nvGrpSpPr>
          <p:grpSpPr bwMode="auto">
            <a:xfrm rot="3600000">
              <a:off x="1710" y="1035"/>
              <a:ext cx="2316" cy="2316"/>
              <a:chOff x="1710" y="1035"/>
              <a:chExt cx="2316" cy="2316"/>
            </a:xfrm>
          </p:grpSpPr>
          <p:sp>
            <p:nvSpPr>
              <p:cNvPr id="12699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2699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2699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26987" name="Group 14"/>
            <p:cNvGrpSpPr>
              <a:grpSpLocks/>
            </p:cNvGrpSpPr>
            <p:nvPr/>
          </p:nvGrpSpPr>
          <p:grpSpPr bwMode="auto">
            <a:xfrm rot="7200000">
              <a:off x="2059" y="1386"/>
              <a:ext cx="1616" cy="1614"/>
              <a:chOff x="2060" y="1387"/>
              <a:chExt cx="1616" cy="1614"/>
            </a:xfrm>
          </p:grpSpPr>
          <p:sp>
            <p:nvSpPr>
              <p:cNvPr id="12698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698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699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6985"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2</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23308413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İŞ YÜKÜ – İŞ HIZI</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31763">
              <a:buClr>
                <a:srgbClr val="292929"/>
              </a:buClr>
            </a:pPr>
            <a:endParaRPr lang="tr-TR" sz="1200" b="1" i="1" dirty="0" smtClean="0">
              <a:solidFill>
                <a:srgbClr val="C00000"/>
              </a:solidFill>
              <a:latin typeface="Calibri" pitchFamily="34" charset="0"/>
            </a:endParaRPr>
          </a:p>
          <a:p>
            <a:pPr marL="131763">
              <a:buClr>
                <a:srgbClr val="292929"/>
              </a:buClr>
            </a:pPr>
            <a:r>
              <a:rPr lang="tr-TR" sz="2000" b="1" i="1" dirty="0" smtClean="0">
                <a:solidFill>
                  <a:srgbClr val="C00000"/>
                </a:solidFill>
                <a:latin typeface="Calibri" pitchFamily="34" charset="0"/>
              </a:rPr>
              <a:t>İş </a:t>
            </a:r>
            <a:r>
              <a:rPr lang="tr-TR" sz="2000" b="1" i="1" dirty="0">
                <a:solidFill>
                  <a:srgbClr val="C00000"/>
                </a:solidFill>
                <a:latin typeface="Calibri" pitchFamily="34" charset="0"/>
              </a:rPr>
              <a:t>Yükünün Artması</a:t>
            </a:r>
            <a:r>
              <a:rPr lang="tr-TR" sz="2000" b="1" i="1" dirty="0" smtClean="0">
                <a:solidFill>
                  <a:srgbClr val="C00000"/>
                </a:solidFill>
                <a:latin typeface="Calibri" pitchFamily="34" charset="0"/>
              </a:rPr>
              <a:t>; </a:t>
            </a:r>
            <a:r>
              <a:rPr lang="tr-TR" sz="2000" i="1" dirty="0" smtClean="0">
                <a:solidFill>
                  <a:srgbClr val="000000"/>
                </a:solidFill>
                <a:latin typeface="Calibri" pitchFamily="34" charset="0"/>
              </a:rPr>
              <a:t>İş </a:t>
            </a:r>
            <a:r>
              <a:rPr lang="tr-TR" sz="2000" i="1" dirty="0">
                <a:solidFill>
                  <a:srgbClr val="000000"/>
                </a:solidFill>
                <a:latin typeface="Calibri" pitchFamily="34" charset="0"/>
              </a:rPr>
              <a:t>yükü ve ağır işte çalışma nicel ve nitel yük tanımlarına karşılık gelir. </a:t>
            </a:r>
            <a:r>
              <a:rPr lang="tr-TR" sz="2000" b="1" i="1" dirty="0">
                <a:solidFill>
                  <a:srgbClr val="000000"/>
                </a:solidFill>
                <a:latin typeface="Calibri" pitchFamily="34" charset="0"/>
              </a:rPr>
              <a:t>Nicel yük yapılacak toplam iş miktarını, nitel yük ise işin güçlüğünü tanımlar. </a:t>
            </a:r>
          </a:p>
          <a:p>
            <a:pPr marL="588963" lvl="1">
              <a:buClr>
                <a:srgbClr val="292929"/>
              </a:buClr>
            </a:pPr>
            <a:endParaRPr lang="tr-TR" sz="2000" b="1" i="1" dirty="0">
              <a:solidFill>
                <a:srgbClr val="000000"/>
              </a:solidFill>
              <a:latin typeface="Calibri" pitchFamily="34" charset="0"/>
            </a:endParaRPr>
          </a:p>
          <a:p>
            <a:pPr marL="131763">
              <a:buClr>
                <a:srgbClr val="292929"/>
              </a:buClr>
            </a:pPr>
            <a:r>
              <a:rPr lang="tr-TR" sz="2000" b="1" i="1" dirty="0">
                <a:solidFill>
                  <a:srgbClr val="C00000"/>
                </a:solidFill>
                <a:latin typeface="Calibri" pitchFamily="34" charset="0"/>
              </a:rPr>
              <a:t>İş Hızı ve Zaman </a:t>
            </a:r>
            <a:r>
              <a:rPr lang="tr-TR" sz="2000" b="1" i="1" dirty="0" smtClean="0">
                <a:solidFill>
                  <a:srgbClr val="C00000"/>
                </a:solidFill>
                <a:latin typeface="Calibri" pitchFamily="34" charset="0"/>
              </a:rPr>
              <a:t>Darlığı; </a:t>
            </a:r>
            <a:r>
              <a:rPr lang="tr-TR" sz="2000" i="1" dirty="0" smtClean="0">
                <a:solidFill>
                  <a:srgbClr val="000000"/>
                </a:solidFill>
                <a:latin typeface="Calibri" pitchFamily="34" charset="0"/>
              </a:rPr>
              <a:t>İş </a:t>
            </a:r>
            <a:r>
              <a:rPr lang="tr-TR" sz="2000" i="1" dirty="0">
                <a:solidFill>
                  <a:srgbClr val="000000"/>
                </a:solidFill>
                <a:latin typeface="Calibri" pitchFamily="34" charset="0"/>
              </a:rPr>
              <a:t>yükü iş hızına göre değerlendirilmelidir. </a:t>
            </a:r>
            <a:r>
              <a:rPr lang="tr-TR" sz="2000" b="1" i="1" dirty="0" smtClean="0">
                <a:solidFill>
                  <a:srgbClr val="000000"/>
                </a:solidFill>
                <a:latin typeface="Calibri" pitchFamily="34" charset="0"/>
              </a:rPr>
              <a:t>Sistem, makine, elektronik </a:t>
            </a:r>
            <a:r>
              <a:rPr lang="tr-TR" sz="2000" b="1" i="1" dirty="0">
                <a:solidFill>
                  <a:srgbClr val="000000"/>
                </a:solidFill>
                <a:latin typeface="Calibri" pitchFamily="34" charset="0"/>
              </a:rPr>
              <a:t>denetimli hızlarda hızlanma fiziksel ve psikolojik sağlık için tehlikelidir. </a:t>
            </a:r>
            <a:endParaRPr lang="tr-TR" sz="2000" i="1" dirty="0">
              <a:solidFill>
                <a:srgbClr val="000000"/>
              </a:solidFill>
              <a:latin typeface="Calibri" pitchFamily="34" charset="0"/>
            </a:endParaRPr>
          </a:p>
        </p:txBody>
      </p:sp>
      <p:sp>
        <p:nvSpPr>
          <p:cNvPr id="1300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0054" name="Group 9"/>
          <p:cNvGrpSpPr>
            <a:grpSpLocks/>
          </p:cNvGrpSpPr>
          <p:nvPr/>
        </p:nvGrpSpPr>
        <p:grpSpPr bwMode="auto">
          <a:xfrm>
            <a:off x="323850" y="1555750"/>
            <a:ext cx="1482725" cy="1482725"/>
            <a:chOff x="1710" y="1035"/>
            <a:chExt cx="2316" cy="2316"/>
          </a:xfrm>
        </p:grpSpPr>
        <p:grpSp>
          <p:nvGrpSpPr>
            <p:cNvPr id="130058" name="Group 10"/>
            <p:cNvGrpSpPr>
              <a:grpSpLocks/>
            </p:cNvGrpSpPr>
            <p:nvPr/>
          </p:nvGrpSpPr>
          <p:grpSpPr bwMode="auto">
            <a:xfrm rot="3600000">
              <a:off x="1710" y="1035"/>
              <a:ext cx="2316" cy="2316"/>
              <a:chOff x="1710" y="1035"/>
              <a:chExt cx="2316" cy="2316"/>
            </a:xfrm>
          </p:grpSpPr>
          <p:sp>
            <p:nvSpPr>
              <p:cNvPr id="13006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006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006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0059" name="Group 14"/>
            <p:cNvGrpSpPr>
              <a:grpSpLocks/>
            </p:cNvGrpSpPr>
            <p:nvPr/>
          </p:nvGrpSpPr>
          <p:grpSpPr bwMode="auto">
            <a:xfrm rot="7200000">
              <a:off x="2059" y="1386"/>
              <a:ext cx="1616" cy="1614"/>
              <a:chOff x="2060" y="1387"/>
              <a:chExt cx="1616" cy="1614"/>
            </a:xfrm>
          </p:grpSpPr>
          <p:sp>
            <p:nvSpPr>
              <p:cNvPr id="13006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006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006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30057"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3</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2924147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3752850" y="900112"/>
            <a:ext cx="1638855" cy="1938992"/>
            <a:chOff x="0" y="3729037"/>
            <a:chExt cx="1638855" cy="1938992"/>
          </a:xfrm>
        </p:grpSpPr>
        <p:sp>
          <p:nvSpPr>
            <p:cNvPr id="6" name="Altıgen 5"/>
            <p:cNvSpPr/>
            <p:nvPr/>
          </p:nvSpPr>
          <p:spPr>
            <a:xfrm>
              <a:off x="0" y="4071937"/>
              <a:ext cx="1638855" cy="1409700"/>
            </a:xfrm>
            <a:prstGeom prst="hexagon">
              <a:avLst/>
            </a:prstGeom>
            <a:solidFill>
              <a:srgbClr val="00A4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600" b="1" dirty="0">
                <a:solidFill>
                  <a:srgbClr val="FFFFFF"/>
                </a:solidFill>
                <a:latin typeface="Times New Roman" pitchFamily="18" charset="0"/>
                <a:cs typeface="Times New Roman" pitchFamily="18" charset="0"/>
              </a:endParaRPr>
            </a:p>
          </p:txBody>
        </p:sp>
        <p:sp>
          <p:nvSpPr>
            <p:cNvPr id="2" name="Metin kutusu 1"/>
            <p:cNvSpPr txBox="1"/>
            <p:nvPr/>
          </p:nvSpPr>
          <p:spPr>
            <a:xfrm>
              <a:off x="314325" y="3729037"/>
              <a:ext cx="971550" cy="1938992"/>
            </a:xfrm>
            <a:prstGeom prst="rect">
              <a:avLst/>
            </a:prstGeom>
            <a:noFill/>
          </p:spPr>
          <p:txBody>
            <a:bodyPr wrap="square" rtlCol="0">
              <a:spAutoFit/>
            </a:bodyPr>
            <a:lstStyle/>
            <a:p>
              <a:r>
                <a:rPr lang="tr-TR" sz="12000" b="1" dirty="0" smtClean="0">
                  <a:solidFill>
                    <a:schemeClr val="bg1"/>
                  </a:solidFill>
                  <a:latin typeface="Times New Roman" pitchFamily="18" charset="0"/>
                  <a:cs typeface="Times New Roman" pitchFamily="18" charset="0"/>
                </a:rPr>
                <a:t>1</a:t>
              </a:r>
              <a:endParaRPr lang="tr-TR" sz="12000" b="1" dirty="0">
                <a:solidFill>
                  <a:schemeClr val="bg1"/>
                </a:solidFill>
                <a:latin typeface="Times New Roman" pitchFamily="18" charset="0"/>
                <a:cs typeface="Times New Roman" pitchFamily="18" charset="0"/>
              </a:endParaRPr>
            </a:p>
          </p:txBody>
        </p:sp>
      </p:grpSp>
      <p:sp>
        <p:nvSpPr>
          <p:cNvPr id="9" name="AutoShape 5"/>
          <p:cNvSpPr>
            <a:spLocks noChangeArrowheads="1"/>
          </p:cNvSpPr>
          <p:nvPr/>
        </p:nvSpPr>
        <p:spPr bwMode="auto">
          <a:xfrm>
            <a:off x="123825" y="2862916"/>
            <a:ext cx="8897350" cy="1385234"/>
          </a:xfrm>
          <a:prstGeom prst="roundRect">
            <a:avLst>
              <a:gd name="adj" fmla="val 16667"/>
            </a:avLst>
          </a:prstGeom>
          <a:noFill/>
          <a:ln w="15875">
            <a:solidFill>
              <a:schemeClr val="bg1">
                <a:lumMod val="65000"/>
              </a:schemeClr>
            </a:solidFill>
            <a:round/>
            <a:headEnd/>
            <a:tailEnd/>
          </a:ln>
          <a:effectLst/>
        </p:spPr>
        <p:txBody>
          <a:bodyPr wrap="none" anchor="ctr"/>
          <a:lstStyle/>
          <a:p>
            <a:pPr marL="36000" algn="ct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a:t>
            </a: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Tehlikeler</a:t>
            </a:r>
            <a:endPar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38251221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ÇALIŞMA SAATLERİ</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31763">
              <a:buClr>
                <a:srgbClr val="292929"/>
              </a:buClr>
            </a:pPr>
            <a:endParaRPr lang="tr-TR" sz="2000" b="1" i="1" dirty="0">
              <a:solidFill>
                <a:srgbClr val="000000"/>
              </a:solidFill>
              <a:latin typeface="Calibri" pitchFamily="34" charset="0"/>
            </a:endParaRPr>
          </a:p>
          <a:p>
            <a:pPr marL="131763">
              <a:buClr>
                <a:srgbClr val="292929"/>
              </a:buClr>
            </a:pPr>
            <a:r>
              <a:rPr lang="tr-TR" sz="2000" b="1" i="1" dirty="0">
                <a:solidFill>
                  <a:srgbClr val="C00000"/>
                </a:solidFill>
                <a:latin typeface="Calibri" pitchFamily="34" charset="0"/>
              </a:rPr>
              <a:t>Vardiyalı </a:t>
            </a:r>
            <a:r>
              <a:rPr lang="tr-TR" sz="2000" b="1" i="1" dirty="0" smtClean="0">
                <a:solidFill>
                  <a:srgbClr val="C00000"/>
                </a:solidFill>
                <a:latin typeface="Calibri" pitchFamily="34" charset="0"/>
              </a:rPr>
              <a:t>Çalışma; </a:t>
            </a:r>
            <a:r>
              <a:rPr lang="tr-TR" sz="2000" i="1" dirty="0" smtClean="0">
                <a:solidFill>
                  <a:srgbClr val="000000"/>
                </a:solidFill>
                <a:latin typeface="Calibri" pitchFamily="34" charset="0"/>
              </a:rPr>
              <a:t>Vardiyalı çalışma, özellikle de gece çalışması </a:t>
            </a:r>
            <a:r>
              <a:rPr lang="tr-TR" sz="2000" i="1" dirty="0" err="1" smtClean="0">
                <a:solidFill>
                  <a:srgbClr val="000000"/>
                </a:solidFill>
                <a:latin typeface="Calibri" pitchFamily="34" charset="0"/>
              </a:rPr>
              <a:t>sirkadyen</a:t>
            </a:r>
            <a:r>
              <a:rPr lang="tr-TR" sz="2000" i="1" dirty="0" smtClean="0">
                <a:solidFill>
                  <a:srgbClr val="000000"/>
                </a:solidFill>
                <a:latin typeface="Calibri" pitchFamily="34" charset="0"/>
              </a:rPr>
              <a:t> (fizyolojik) ritmini ve uyku düzenini bozarak sağlığı etkiler. </a:t>
            </a:r>
            <a:r>
              <a:rPr lang="tr-TR" sz="2000" b="1" i="1" dirty="0" smtClean="0">
                <a:solidFill>
                  <a:srgbClr val="000000"/>
                </a:solidFill>
                <a:latin typeface="Calibri" pitchFamily="34" charset="0"/>
              </a:rPr>
              <a:t>Uyku düzensizlikleri, yorgunluk, erken yaşlanma</a:t>
            </a:r>
            <a:r>
              <a:rPr lang="tr-TR" sz="2000" i="1" dirty="0" smtClean="0">
                <a:solidFill>
                  <a:srgbClr val="000000"/>
                </a:solidFill>
                <a:latin typeface="Calibri" pitchFamily="34" charset="0"/>
              </a:rPr>
              <a:t>… gibi sorunlara yol açar.</a:t>
            </a:r>
          </a:p>
          <a:p>
            <a:pPr marL="131763">
              <a:buClr>
                <a:srgbClr val="292929"/>
              </a:buClr>
              <a:buFont typeface="Wingdings" pitchFamily="2" charset="2"/>
              <a:buChar char="ü"/>
            </a:pPr>
            <a:endParaRPr lang="tr-TR" sz="2000" b="1" i="1" dirty="0">
              <a:solidFill>
                <a:srgbClr val="000000"/>
              </a:solidFill>
              <a:latin typeface="Calibri" pitchFamily="34" charset="0"/>
            </a:endParaRPr>
          </a:p>
          <a:p>
            <a:pPr marL="131763">
              <a:buClr>
                <a:srgbClr val="292929"/>
              </a:buClr>
            </a:pPr>
            <a:r>
              <a:rPr lang="tr-TR" sz="2000" b="1" i="1" dirty="0" smtClean="0">
                <a:solidFill>
                  <a:srgbClr val="C00000"/>
                </a:solidFill>
                <a:latin typeface="Calibri" pitchFamily="34" charset="0"/>
              </a:rPr>
              <a:t>Kesintisiz Uzun </a:t>
            </a:r>
            <a:r>
              <a:rPr lang="tr-TR" sz="2000" b="1" i="1" dirty="0">
                <a:solidFill>
                  <a:srgbClr val="C00000"/>
                </a:solidFill>
                <a:latin typeface="Calibri" pitchFamily="34" charset="0"/>
              </a:rPr>
              <a:t>Çalışma </a:t>
            </a:r>
            <a:r>
              <a:rPr lang="tr-TR" sz="2000" b="1" i="1" dirty="0" smtClean="0">
                <a:solidFill>
                  <a:srgbClr val="C00000"/>
                </a:solidFill>
                <a:latin typeface="Calibri" pitchFamily="34" charset="0"/>
              </a:rPr>
              <a:t>Süresi; </a:t>
            </a:r>
            <a:r>
              <a:rPr lang="tr-TR" sz="2000" i="1" dirty="0" smtClean="0">
                <a:solidFill>
                  <a:srgbClr val="000000"/>
                </a:solidFill>
                <a:latin typeface="Calibri" pitchFamily="34" charset="0"/>
              </a:rPr>
              <a:t>Pek </a:t>
            </a:r>
            <a:r>
              <a:rPr lang="tr-TR" sz="2000" i="1" dirty="0">
                <a:solidFill>
                  <a:srgbClr val="000000"/>
                </a:solidFill>
                <a:latin typeface="Calibri" pitchFamily="34" charset="0"/>
              </a:rPr>
              <a:t>çok sağlık sorunu ile uzun çalışma süresi arasında ilişki vardır. </a:t>
            </a:r>
          </a:p>
        </p:txBody>
      </p:sp>
      <p:sp>
        <p:nvSpPr>
          <p:cNvPr id="1310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1078" name="Group 9"/>
          <p:cNvGrpSpPr>
            <a:grpSpLocks/>
          </p:cNvGrpSpPr>
          <p:nvPr/>
        </p:nvGrpSpPr>
        <p:grpSpPr bwMode="auto">
          <a:xfrm>
            <a:off x="323850" y="1555750"/>
            <a:ext cx="1482725" cy="1482725"/>
            <a:chOff x="1710" y="1035"/>
            <a:chExt cx="2316" cy="2316"/>
          </a:xfrm>
        </p:grpSpPr>
        <p:grpSp>
          <p:nvGrpSpPr>
            <p:cNvPr id="131082" name="Group 10"/>
            <p:cNvGrpSpPr>
              <a:grpSpLocks/>
            </p:cNvGrpSpPr>
            <p:nvPr/>
          </p:nvGrpSpPr>
          <p:grpSpPr bwMode="auto">
            <a:xfrm rot="3600000">
              <a:off x="1710" y="1035"/>
              <a:ext cx="2316" cy="2316"/>
              <a:chOff x="1710" y="1035"/>
              <a:chExt cx="2316" cy="2316"/>
            </a:xfrm>
          </p:grpSpPr>
          <p:sp>
            <p:nvSpPr>
              <p:cNvPr id="13108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108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108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1083" name="Group 14"/>
            <p:cNvGrpSpPr>
              <a:grpSpLocks/>
            </p:cNvGrpSpPr>
            <p:nvPr/>
          </p:nvGrpSpPr>
          <p:grpSpPr bwMode="auto">
            <a:xfrm rot="7200000">
              <a:off x="2059" y="1386"/>
              <a:ext cx="1616" cy="1614"/>
              <a:chOff x="2060" y="1387"/>
              <a:chExt cx="1616" cy="1614"/>
            </a:xfrm>
          </p:grpSpPr>
          <p:sp>
            <p:nvSpPr>
              <p:cNvPr id="13108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108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108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31081"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4</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3447079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3752850" y="900112"/>
            <a:ext cx="1638855" cy="1938992"/>
            <a:chOff x="0" y="3729037"/>
            <a:chExt cx="1638855" cy="1938992"/>
          </a:xfrm>
        </p:grpSpPr>
        <p:sp>
          <p:nvSpPr>
            <p:cNvPr id="6" name="Altıgen 5"/>
            <p:cNvSpPr/>
            <p:nvPr/>
          </p:nvSpPr>
          <p:spPr>
            <a:xfrm>
              <a:off x="0" y="4071937"/>
              <a:ext cx="1638855" cy="1409700"/>
            </a:xfrm>
            <a:prstGeom prst="hexagon">
              <a:avLst/>
            </a:prstGeom>
            <a:solidFill>
              <a:srgbClr val="00A4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600" b="1" dirty="0">
                <a:solidFill>
                  <a:srgbClr val="FFFFFF"/>
                </a:solidFill>
                <a:latin typeface="Times New Roman" pitchFamily="18" charset="0"/>
                <a:cs typeface="Times New Roman" pitchFamily="18" charset="0"/>
              </a:endParaRPr>
            </a:p>
          </p:txBody>
        </p:sp>
        <p:sp>
          <p:nvSpPr>
            <p:cNvPr id="2" name="Metin kutusu 1"/>
            <p:cNvSpPr txBox="1"/>
            <p:nvPr/>
          </p:nvSpPr>
          <p:spPr>
            <a:xfrm>
              <a:off x="314325" y="3729037"/>
              <a:ext cx="971550" cy="1938992"/>
            </a:xfrm>
            <a:prstGeom prst="rect">
              <a:avLst/>
            </a:prstGeom>
            <a:noFill/>
          </p:spPr>
          <p:txBody>
            <a:bodyPr wrap="square" rtlCol="0">
              <a:spAutoFit/>
            </a:bodyPr>
            <a:lstStyle/>
            <a:p>
              <a:r>
                <a:rPr lang="tr-TR" sz="12000" b="1" dirty="0" smtClean="0">
                  <a:solidFill>
                    <a:srgbClr val="FFFFFF"/>
                  </a:solidFill>
                  <a:latin typeface="Times New Roman" pitchFamily="18" charset="0"/>
                  <a:cs typeface="Times New Roman" pitchFamily="18" charset="0"/>
                </a:rPr>
                <a:t>2</a:t>
              </a:r>
              <a:endParaRPr lang="tr-TR" sz="12000" b="1" dirty="0">
                <a:solidFill>
                  <a:srgbClr val="FFFFFF"/>
                </a:solidFill>
                <a:latin typeface="Times New Roman" pitchFamily="18" charset="0"/>
                <a:cs typeface="Times New Roman" pitchFamily="18" charset="0"/>
              </a:endParaRPr>
            </a:p>
          </p:txBody>
        </p:sp>
      </p:grpSp>
      <p:sp>
        <p:nvSpPr>
          <p:cNvPr id="9" name="AutoShape 5"/>
          <p:cNvSpPr>
            <a:spLocks noChangeArrowheads="1"/>
          </p:cNvSpPr>
          <p:nvPr/>
        </p:nvSpPr>
        <p:spPr bwMode="auto">
          <a:xfrm>
            <a:off x="123825" y="2862916"/>
            <a:ext cx="8897350" cy="1385234"/>
          </a:xfrm>
          <a:prstGeom prst="roundRect">
            <a:avLst>
              <a:gd name="adj" fmla="val 16667"/>
            </a:avLst>
          </a:prstGeom>
          <a:noFill/>
          <a:ln w="15875">
            <a:solidFill>
              <a:schemeClr val="bg1">
                <a:lumMod val="65000"/>
              </a:schemeClr>
            </a:solidFill>
            <a:round/>
            <a:headEnd/>
            <a:tailEnd/>
          </a:ln>
          <a:effectLst/>
        </p:spPr>
        <p:txBody>
          <a:bodyPr wrap="none" anchor="ctr"/>
          <a:lstStyle/>
          <a:p>
            <a:pPr marL="36000" algn="ct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Kronik Stres</a:t>
            </a:r>
          </a:p>
        </p:txBody>
      </p:sp>
    </p:spTree>
    <p:extLst>
      <p:ext uri="{BB962C8B-B14F-4D97-AF65-F5344CB8AC3E}">
        <p14:creationId xmlns:p14="http://schemas.microsoft.com/office/powerpoint/2010/main" val="94159437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gray">
          <a:xfrm>
            <a:off x="85725" y="1068388"/>
            <a:ext cx="2908300" cy="446087"/>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p:spPr>
        <p:txBody>
          <a:bodyPr lIns="0" tIns="0" rIns="0" bIns="0" anchor="ctr"/>
          <a:lstStyle/>
          <a:p>
            <a:pPr marL="342900" indent="-342900" algn="ctr" defTabSz="801688" eaLnBrk="0" hangingPunct="0"/>
            <a:r>
              <a:rPr lang="tr-TR" sz="2000" b="1" dirty="0" smtClean="0">
                <a:solidFill>
                  <a:srgbClr val="FFFFFF"/>
                </a:solidFill>
                <a:latin typeface="Calibri" pitchFamily="34" charset="0"/>
              </a:rPr>
              <a:t>1-) MÜHENDİSLİK</a:t>
            </a:r>
            <a:endParaRPr lang="en-GB" sz="2000" b="1" dirty="0">
              <a:solidFill>
                <a:srgbClr val="FFFFFF"/>
              </a:solidFill>
              <a:latin typeface="Calibri" pitchFamily="34" charset="0"/>
            </a:endParaRPr>
          </a:p>
        </p:txBody>
      </p:sp>
      <p:sp>
        <p:nvSpPr>
          <p:cNvPr id="5" name="Rectangle 7"/>
          <p:cNvSpPr>
            <a:spLocks noChangeArrowheads="1"/>
          </p:cNvSpPr>
          <p:nvPr/>
        </p:nvSpPr>
        <p:spPr bwMode="gray">
          <a:xfrm>
            <a:off x="3092450" y="1068388"/>
            <a:ext cx="2908300" cy="446087"/>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dirty="0" smtClean="0">
                <a:solidFill>
                  <a:srgbClr val="FFFFFF"/>
                </a:solidFill>
                <a:latin typeface="Calibri" pitchFamily="34" charset="0"/>
              </a:rPr>
              <a:t>2-) FİZYOLOJİK</a:t>
            </a:r>
            <a:endParaRPr lang="en-GB" sz="2000" b="1" dirty="0">
              <a:solidFill>
                <a:srgbClr val="FFFFFF"/>
              </a:solidFill>
              <a:latin typeface="Calibri" pitchFamily="34" charset="0"/>
            </a:endParaRPr>
          </a:p>
        </p:txBody>
      </p:sp>
      <p:sp>
        <p:nvSpPr>
          <p:cNvPr id="8" name="Rectangle 3"/>
          <p:cNvSpPr>
            <a:spLocks noChangeArrowheads="1"/>
          </p:cNvSpPr>
          <p:nvPr/>
        </p:nvSpPr>
        <p:spPr bwMode="gray">
          <a:xfrm>
            <a:off x="85725" y="1514475"/>
            <a:ext cx="2908300" cy="47529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2000" b="1" i="1" dirty="0">
                <a:solidFill>
                  <a:srgbClr val="000000"/>
                </a:solidFill>
                <a:latin typeface="Calibri" pitchFamily="34" charset="0"/>
              </a:rPr>
              <a:t>Stres; çevresinin kişiye yüklediği </a:t>
            </a:r>
            <a:r>
              <a:rPr lang="tr-TR" sz="2000" b="1" i="1" dirty="0" smtClean="0">
                <a:solidFill>
                  <a:srgbClr val="000000"/>
                </a:solidFill>
                <a:latin typeface="Calibri" pitchFamily="34" charset="0"/>
              </a:rPr>
              <a:t>yüktür.</a:t>
            </a:r>
            <a:endParaRPr lang="tr-TR" sz="2000" b="1" i="1" dirty="0">
              <a:solidFill>
                <a:srgbClr val="000000"/>
              </a:solidFill>
              <a:latin typeface="Calibri" pitchFamily="34" charset="0"/>
            </a:endParaRPr>
          </a:p>
          <a:p>
            <a:pPr algn="ctr"/>
            <a:endParaRPr lang="tr-TR" sz="2000" i="1" dirty="0">
              <a:solidFill>
                <a:srgbClr val="000000"/>
              </a:solidFill>
              <a:latin typeface="Calibri" pitchFamily="34" charset="0"/>
            </a:endParaRPr>
          </a:p>
          <a:p>
            <a:pPr marL="144000" indent="-180000">
              <a:buFont typeface="Wingdings" panose="05000000000000000000" pitchFamily="2" charset="2"/>
              <a:buChar char="ü"/>
            </a:pPr>
            <a:r>
              <a:rPr lang="tr-TR" sz="1600" i="1" dirty="0">
                <a:solidFill>
                  <a:srgbClr val="000000"/>
                </a:solidFill>
                <a:latin typeface="Calibri" pitchFamily="34" charset="0"/>
              </a:rPr>
              <a:t>Stres kişide olan değil, kişiye olandır,</a:t>
            </a:r>
          </a:p>
          <a:p>
            <a:pPr marL="144000" indent="-180000">
              <a:buFont typeface="Wingdings" panose="05000000000000000000" pitchFamily="2" charset="2"/>
              <a:buChar char="ü"/>
            </a:pPr>
            <a:endParaRPr lang="tr-TR" sz="1600" i="1" dirty="0">
              <a:solidFill>
                <a:srgbClr val="000000"/>
              </a:solidFill>
              <a:latin typeface="Calibri" pitchFamily="34" charset="0"/>
            </a:endParaRPr>
          </a:p>
          <a:p>
            <a:pPr marL="144000" indent="-180000">
              <a:buFont typeface="Wingdings" panose="05000000000000000000" pitchFamily="2" charset="2"/>
              <a:buChar char="ü"/>
            </a:pPr>
            <a:r>
              <a:rPr lang="tr-TR" sz="1600" i="1" dirty="0">
                <a:solidFill>
                  <a:srgbClr val="000000"/>
                </a:solidFill>
                <a:latin typeface="Calibri" pitchFamily="34" charset="0"/>
              </a:rPr>
              <a:t>Bir semptomlar dizisi değil, nedenler dizisidir,</a:t>
            </a:r>
          </a:p>
          <a:p>
            <a:pPr marL="144000" indent="-180000">
              <a:buFont typeface="Wingdings" panose="05000000000000000000" pitchFamily="2" charset="2"/>
              <a:buChar char="ü"/>
            </a:pPr>
            <a:endParaRPr lang="tr-TR" sz="1600" i="1" dirty="0">
              <a:solidFill>
                <a:srgbClr val="000000"/>
              </a:solidFill>
              <a:latin typeface="Calibri" pitchFamily="34" charset="0"/>
            </a:endParaRPr>
          </a:p>
          <a:p>
            <a:pPr marL="144000" indent="-180000">
              <a:buFont typeface="Wingdings" panose="05000000000000000000" pitchFamily="2" charset="2"/>
              <a:buChar char="ü"/>
            </a:pPr>
            <a:r>
              <a:rPr lang="tr-TR" sz="1600" i="1" dirty="0">
                <a:solidFill>
                  <a:srgbClr val="000000"/>
                </a:solidFill>
                <a:latin typeface="Calibri" pitchFamily="34" charset="0"/>
              </a:rPr>
              <a:t>Sıklıkla geri dönüşümlü, nadiren geri dönüşümsüzdür.</a:t>
            </a:r>
          </a:p>
          <a:p>
            <a:pPr marL="144000" indent="-180000">
              <a:buFont typeface="Wingdings" panose="05000000000000000000" pitchFamily="2" charset="2"/>
              <a:buChar char="ü"/>
            </a:pPr>
            <a:endParaRPr lang="tr-TR" sz="1600" i="1" dirty="0">
              <a:solidFill>
                <a:srgbClr val="000000"/>
              </a:solidFill>
              <a:latin typeface="Calibri" pitchFamily="34" charset="0"/>
            </a:endParaRPr>
          </a:p>
          <a:p>
            <a:pPr marL="144000" indent="-180000">
              <a:buFont typeface="Wingdings" panose="05000000000000000000" pitchFamily="2" charset="2"/>
              <a:buChar char="ü"/>
            </a:pPr>
            <a:r>
              <a:rPr lang="tr-TR" sz="1600" i="1" dirty="0">
                <a:solidFill>
                  <a:srgbClr val="000000"/>
                </a:solidFill>
                <a:latin typeface="Calibri" pitchFamily="34" charset="0"/>
              </a:rPr>
              <a:t>Kabul edilebilir stres düzeyi bu yaklaşıma dayanır.</a:t>
            </a:r>
          </a:p>
        </p:txBody>
      </p:sp>
      <p:sp>
        <p:nvSpPr>
          <p:cNvPr id="9" name="Rectangle 3"/>
          <p:cNvSpPr>
            <a:spLocks noChangeArrowheads="1"/>
          </p:cNvSpPr>
          <p:nvPr/>
        </p:nvSpPr>
        <p:spPr bwMode="gray">
          <a:xfrm>
            <a:off x="3092450" y="1514475"/>
            <a:ext cx="2908300" cy="47529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2000" b="1" i="1" dirty="0">
                <a:solidFill>
                  <a:srgbClr val="000000"/>
                </a:solidFill>
                <a:latin typeface="Calibri" pitchFamily="34" charset="0"/>
              </a:rPr>
              <a:t>Stres; özgül olmayan değişiklikleri kapsayan, özgül  bir sendromdur.</a:t>
            </a:r>
          </a:p>
          <a:p>
            <a:pPr algn="ctr"/>
            <a:endParaRPr lang="tr-TR" sz="1000" i="1" dirty="0">
              <a:solidFill>
                <a:srgbClr val="000000"/>
              </a:solidFill>
              <a:latin typeface="Calibri" pitchFamily="34" charset="0"/>
            </a:endParaRPr>
          </a:p>
          <a:p>
            <a:pPr marL="180000" indent="-180000">
              <a:buFont typeface="+mj-lt"/>
              <a:buAutoNum type="arabicPeriod"/>
            </a:pPr>
            <a:r>
              <a:rPr lang="tr-TR" sz="1600" i="1" dirty="0">
                <a:solidFill>
                  <a:srgbClr val="000000"/>
                </a:solidFill>
                <a:latin typeface="Calibri" pitchFamily="34" charset="0"/>
              </a:rPr>
              <a:t>Alarm aşaması,</a:t>
            </a:r>
          </a:p>
          <a:p>
            <a:pPr marL="180000" indent="-180000">
              <a:buFont typeface="+mj-lt"/>
              <a:buAutoNum type="arabicPeriod"/>
            </a:pPr>
            <a:r>
              <a:rPr lang="tr-TR" sz="1600" i="1" dirty="0">
                <a:solidFill>
                  <a:srgbClr val="000000"/>
                </a:solidFill>
                <a:latin typeface="Calibri" pitchFamily="34" charset="0"/>
              </a:rPr>
              <a:t>Direnme aşaması,</a:t>
            </a:r>
          </a:p>
          <a:p>
            <a:pPr marL="180000" indent="-180000">
              <a:buFont typeface="+mj-lt"/>
              <a:buAutoNum type="arabicPeriod"/>
            </a:pPr>
            <a:r>
              <a:rPr lang="tr-TR" sz="1600" i="1" dirty="0">
                <a:solidFill>
                  <a:srgbClr val="000000"/>
                </a:solidFill>
                <a:latin typeface="Calibri" pitchFamily="34" charset="0"/>
              </a:rPr>
              <a:t>Dışa vurma aşaması,</a:t>
            </a:r>
          </a:p>
          <a:p>
            <a:endParaRPr lang="tr-TR" sz="1600" i="1" dirty="0">
              <a:solidFill>
                <a:srgbClr val="000000"/>
              </a:solidFill>
              <a:latin typeface="Calibri" pitchFamily="34" charset="0"/>
            </a:endParaRPr>
          </a:p>
          <a:p>
            <a:pPr algn="ctr"/>
            <a:r>
              <a:rPr lang="tr-TR" sz="1600" i="1" dirty="0">
                <a:solidFill>
                  <a:srgbClr val="000000"/>
                </a:solidFill>
                <a:latin typeface="Calibri" pitchFamily="34" charset="0"/>
              </a:rPr>
              <a:t>Stresi iç-dış çevrelerdeki değişikliklere uyum sağlama çabasıdır.</a:t>
            </a:r>
          </a:p>
          <a:p>
            <a:endParaRPr lang="tr-TR" sz="1600" i="1" dirty="0">
              <a:solidFill>
                <a:srgbClr val="000000"/>
              </a:solidFill>
              <a:latin typeface="Calibri" pitchFamily="34" charset="0"/>
            </a:endParaRPr>
          </a:p>
          <a:p>
            <a:r>
              <a:rPr lang="tr-TR" sz="1600" i="1" dirty="0">
                <a:solidFill>
                  <a:srgbClr val="000000"/>
                </a:solidFill>
                <a:latin typeface="Calibri" pitchFamily="34" charset="0"/>
              </a:rPr>
              <a:t>Uyum sağlama;</a:t>
            </a:r>
          </a:p>
          <a:p>
            <a:pPr marL="144000" indent="-180000">
              <a:buFont typeface="Wingdings" panose="05000000000000000000" pitchFamily="2" charset="2"/>
              <a:buChar char="ü"/>
            </a:pPr>
            <a:r>
              <a:rPr lang="tr-TR" sz="1600" i="1" dirty="0">
                <a:solidFill>
                  <a:srgbClr val="000000"/>
                </a:solidFill>
                <a:latin typeface="Calibri" pitchFamily="34" charset="0"/>
              </a:rPr>
              <a:t>İşlev tasarrufu</a:t>
            </a:r>
          </a:p>
          <a:p>
            <a:pPr marL="144000" indent="-180000">
              <a:buFont typeface="Wingdings" panose="05000000000000000000" pitchFamily="2" charset="2"/>
              <a:buChar char="ü"/>
            </a:pPr>
            <a:r>
              <a:rPr lang="tr-TR" sz="1600" i="1" dirty="0">
                <a:solidFill>
                  <a:srgbClr val="000000"/>
                </a:solidFill>
                <a:latin typeface="Calibri" pitchFamily="34" charset="0"/>
              </a:rPr>
              <a:t>Çabanın en aza indirilmesi</a:t>
            </a:r>
          </a:p>
          <a:p>
            <a:pPr marL="144000" indent="-180000">
              <a:buFont typeface="Wingdings" panose="05000000000000000000" pitchFamily="2" charset="2"/>
              <a:buChar char="ü"/>
            </a:pPr>
            <a:r>
              <a:rPr lang="tr-TR" sz="1600" i="1" dirty="0">
                <a:solidFill>
                  <a:srgbClr val="000000"/>
                </a:solidFill>
                <a:latin typeface="Calibri" pitchFamily="34" charset="0"/>
              </a:rPr>
              <a:t>İyilik hali ilkesi</a:t>
            </a:r>
          </a:p>
          <a:p>
            <a:pPr algn="ctr"/>
            <a:endParaRPr lang="tr-TR" sz="2000" i="1" dirty="0">
              <a:solidFill>
                <a:srgbClr val="000000"/>
              </a:solidFill>
              <a:latin typeface="Calibri" pitchFamily="34" charset="0"/>
            </a:endParaRPr>
          </a:p>
          <a:p>
            <a:pPr algn="ctr"/>
            <a:r>
              <a:rPr lang="tr-TR" sz="2000" i="1" dirty="0">
                <a:solidFill>
                  <a:srgbClr val="000000"/>
                </a:solidFill>
                <a:latin typeface="Calibri" pitchFamily="34" charset="0"/>
              </a:rPr>
              <a:t> </a:t>
            </a: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STRES TANIMI (STRES YAKLAŞIMLARI)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tangle 3"/>
          <p:cNvSpPr txBox="1">
            <a:spLocks noChangeArrowheads="1"/>
          </p:cNvSpPr>
          <p:nvPr/>
        </p:nvSpPr>
        <p:spPr bwMode="auto">
          <a:xfrm>
            <a:off x="8467724" y="63808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tangle 7"/>
          <p:cNvSpPr>
            <a:spLocks noChangeArrowheads="1"/>
          </p:cNvSpPr>
          <p:nvPr/>
        </p:nvSpPr>
        <p:spPr bwMode="gray">
          <a:xfrm>
            <a:off x="6121400" y="1077913"/>
            <a:ext cx="2908300" cy="446087"/>
          </a:xfrm>
          <a:prstGeom prst="rect">
            <a:avLst/>
          </a:prstGeom>
          <a:solidFill>
            <a:schemeClr val="bg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dirty="0" smtClean="0">
                <a:solidFill>
                  <a:srgbClr val="FFFFFF"/>
                </a:solidFill>
                <a:latin typeface="Calibri" pitchFamily="34" charset="0"/>
              </a:rPr>
              <a:t>3-) PSİKOLOJİK</a:t>
            </a:r>
            <a:endParaRPr lang="en-GB" sz="2000" b="1" dirty="0">
              <a:solidFill>
                <a:srgbClr val="FFFFFF"/>
              </a:solidFill>
              <a:latin typeface="Calibri" pitchFamily="34" charset="0"/>
            </a:endParaRPr>
          </a:p>
        </p:txBody>
      </p:sp>
      <p:sp>
        <p:nvSpPr>
          <p:cNvPr id="13" name="Rectangle 3"/>
          <p:cNvSpPr>
            <a:spLocks noChangeArrowheads="1"/>
          </p:cNvSpPr>
          <p:nvPr/>
        </p:nvSpPr>
        <p:spPr bwMode="gray">
          <a:xfrm>
            <a:off x="6121400" y="1524000"/>
            <a:ext cx="2908300" cy="47529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2000" b="1" i="1" dirty="0" smtClean="0">
                <a:solidFill>
                  <a:srgbClr val="000000"/>
                </a:solidFill>
                <a:latin typeface="Calibri" pitchFamily="34" charset="0"/>
              </a:rPr>
              <a:t>Stres; dış </a:t>
            </a:r>
            <a:r>
              <a:rPr lang="tr-TR" sz="2000" b="1" i="1" dirty="0">
                <a:solidFill>
                  <a:srgbClr val="000000"/>
                </a:solidFill>
                <a:latin typeface="Calibri" pitchFamily="34" charset="0"/>
              </a:rPr>
              <a:t>ve iç ortamdan kaynaklanan zararlı etkenlerin, organizmada meydana getirdiği değişikliktir</a:t>
            </a:r>
            <a:r>
              <a:rPr lang="tr-TR" sz="2000" b="1" i="1" dirty="0" smtClean="0">
                <a:solidFill>
                  <a:srgbClr val="000000"/>
                </a:solidFill>
                <a:latin typeface="Calibri" pitchFamily="34" charset="0"/>
              </a:rPr>
              <a:t>.</a:t>
            </a:r>
            <a:endParaRPr lang="tr-TR" sz="2000" b="1" i="1" dirty="0">
              <a:solidFill>
                <a:srgbClr val="000000"/>
              </a:solidFill>
              <a:latin typeface="Calibri" pitchFamily="34" charset="0"/>
            </a:endParaRPr>
          </a:p>
          <a:p>
            <a:pPr algn="ctr"/>
            <a:endParaRPr lang="tr-TR" sz="2000" b="1" i="1" dirty="0">
              <a:solidFill>
                <a:srgbClr val="000000"/>
              </a:solidFill>
              <a:latin typeface="Calibri" pitchFamily="34" charset="0"/>
            </a:endParaRPr>
          </a:p>
          <a:p>
            <a:pPr algn="ctr"/>
            <a:r>
              <a:rPr lang="tr-TR" sz="2000" b="1" i="1" dirty="0">
                <a:solidFill>
                  <a:srgbClr val="000000"/>
                </a:solidFill>
                <a:latin typeface="Calibri" pitchFamily="34" charset="0"/>
              </a:rPr>
              <a:t>Zararlı etken; </a:t>
            </a:r>
            <a:r>
              <a:rPr lang="tr-TR" sz="1600" i="1" dirty="0">
                <a:solidFill>
                  <a:srgbClr val="000000"/>
                </a:solidFill>
                <a:latin typeface="Calibri" pitchFamily="34" charset="0"/>
              </a:rPr>
              <a:t>«Organizmaya zarar veren, zorlanma yapan, uyumu bozan, tüm fizyolojik, ruhsal ve toplumsal uyarıları kapsar</a:t>
            </a:r>
            <a:r>
              <a:rPr lang="tr-TR" sz="1600" i="1" dirty="0" smtClean="0">
                <a:solidFill>
                  <a:srgbClr val="000000"/>
                </a:solidFill>
                <a:latin typeface="Calibri" pitchFamily="34" charset="0"/>
              </a:rPr>
              <a:t>.»</a:t>
            </a:r>
            <a:endParaRPr lang="tr-TR" sz="1600" i="1" dirty="0">
              <a:solidFill>
                <a:srgbClr val="000000"/>
              </a:solidFill>
              <a:latin typeface="Calibri" pitchFamily="34" charset="0"/>
            </a:endParaRPr>
          </a:p>
        </p:txBody>
      </p:sp>
    </p:spTree>
    <p:extLst>
      <p:ext uri="{BB962C8B-B14F-4D97-AF65-F5344CB8AC3E}">
        <p14:creationId xmlns:p14="http://schemas.microsoft.com/office/powerpoint/2010/main" val="23170126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par>
                          <p:cTn id="8" fill="hold" nodeType="afterGroup">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
                                        <p:tgtEl>
                                          <p:spTgt spid="8"/>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
                                        <p:tgtEl>
                                          <p:spTgt spid="5"/>
                                        </p:tgtEl>
                                      </p:cBhvr>
                                    </p:animEffect>
                                  </p:childTnLst>
                                </p:cTn>
                              </p:par>
                            </p:childTnLst>
                          </p:cTn>
                        </p:par>
                        <p:par>
                          <p:cTn id="17" fill="hold" nodeType="afterGroup">
                            <p:stCondLst>
                              <p:cond delay="3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3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childTnLst>
                                </p:cTn>
                              </p:par>
                            </p:childTnLst>
                          </p:cTn>
                        </p:par>
                        <p:par>
                          <p:cTn id="26" fill="hold">
                            <p:stCondLst>
                              <p:cond delay="3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3752850" y="900112"/>
            <a:ext cx="1638855" cy="1938992"/>
            <a:chOff x="0" y="3729037"/>
            <a:chExt cx="1638855" cy="1938992"/>
          </a:xfrm>
        </p:grpSpPr>
        <p:sp>
          <p:nvSpPr>
            <p:cNvPr id="6" name="Altıgen 5"/>
            <p:cNvSpPr/>
            <p:nvPr/>
          </p:nvSpPr>
          <p:spPr>
            <a:xfrm>
              <a:off x="0" y="4071937"/>
              <a:ext cx="1638855" cy="1409700"/>
            </a:xfrm>
            <a:prstGeom prst="hexagon">
              <a:avLst/>
            </a:prstGeom>
            <a:solidFill>
              <a:srgbClr val="00A4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600" b="1" dirty="0">
                <a:solidFill>
                  <a:srgbClr val="FFFFFF"/>
                </a:solidFill>
                <a:latin typeface="Times New Roman" pitchFamily="18" charset="0"/>
                <a:cs typeface="Times New Roman" pitchFamily="18" charset="0"/>
              </a:endParaRPr>
            </a:p>
          </p:txBody>
        </p:sp>
        <p:sp>
          <p:nvSpPr>
            <p:cNvPr id="2" name="Metin kutusu 1"/>
            <p:cNvSpPr txBox="1"/>
            <p:nvPr/>
          </p:nvSpPr>
          <p:spPr>
            <a:xfrm>
              <a:off x="314325" y="3729037"/>
              <a:ext cx="971550" cy="1938992"/>
            </a:xfrm>
            <a:prstGeom prst="rect">
              <a:avLst/>
            </a:prstGeom>
            <a:noFill/>
          </p:spPr>
          <p:txBody>
            <a:bodyPr wrap="square" rtlCol="0">
              <a:spAutoFit/>
            </a:bodyPr>
            <a:lstStyle/>
            <a:p>
              <a:r>
                <a:rPr lang="tr-TR" sz="12000" b="1" dirty="0" smtClean="0">
                  <a:solidFill>
                    <a:srgbClr val="FFFFFF"/>
                  </a:solidFill>
                  <a:latin typeface="Times New Roman" pitchFamily="18" charset="0"/>
                  <a:cs typeface="Times New Roman" pitchFamily="18" charset="0"/>
                </a:rPr>
                <a:t>3</a:t>
              </a:r>
              <a:endParaRPr lang="tr-TR" sz="12000" b="1" dirty="0">
                <a:solidFill>
                  <a:srgbClr val="FFFFFF"/>
                </a:solidFill>
                <a:latin typeface="Times New Roman" pitchFamily="18" charset="0"/>
                <a:cs typeface="Times New Roman" pitchFamily="18" charset="0"/>
              </a:endParaRPr>
            </a:p>
          </p:txBody>
        </p:sp>
      </p:grpSp>
      <p:sp>
        <p:nvSpPr>
          <p:cNvPr id="9" name="AutoShape 5"/>
          <p:cNvSpPr>
            <a:spLocks noChangeArrowheads="1"/>
          </p:cNvSpPr>
          <p:nvPr/>
        </p:nvSpPr>
        <p:spPr bwMode="auto">
          <a:xfrm>
            <a:off x="123825" y="2862916"/>
            <a:ext cx="8897350" cy="1385234"/>
          </a:xfrm>
          <a:prstGeom prst="roundRect">
            <a:avLst>
              <a:gd name="adj" fmla="val 16667"/>
            </a:avLst>
          </a:prstGeom>
          <a:noFill/>
          <a:ln w="15875">
            <a:solidFill>
              <a:schemeClr val="bg1">
                <a:lumMod val="65000"/>
              </a:schemeClr>
            </a:solidFill>
            <a:round/>
            <a:headEnd/>
            <a:tailEnd/>
          </a:ln>
          <a:effectLst/>
        </p:spPr>
        <p:txBody>
          <a:bodyPr wrap="none" anchor="ctr"/>
          <a:lstStyle/>
          <a:p>
            <a:pPr marL="36000" algn="ct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Kronik </a:t>
            </a: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Etkileri</a:t>
            </a:r>
            <a:endPar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00469337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4" name="Group 13"/>
          <p:cNvGrpSpPr>
            <a:grpSpLocks/>
          </p:cNvGrpSpPr>
          <p:nvPr/>
        </p:nvGrpSpPr>
        <p:grpSpPr bwMode="auto">
          <a:xfrm>
            <a:off x="1588" y="0"/>
            <a:ext cx="9144000" cy="6858000"/>
            <a:chOff x="0" y="0"/>
            <a:chExt cx="5760" cy="3747"/>
          </a:xfrm>
        </p:grpSpPr>
        <p:sp>
          <p:nvSpPr>
            <p:cNvPr id="151590"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5159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rgbClr val="FFFFFF"/>
                </a:solidFill>
              </a:endParaRPr>
            </a:p>
          </p:txBody>
        </p:sp>
        <p:sp>
          <p:nvSpPr>
            <p:cNvPr id="15159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5159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gr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6" name="Grup 5"/>
          <p:cNvGrpSpPr>
            <a:grpSpLocks/>
          </p:cNvGrpSpPr>
          <p:nvPr/>
        </p:nvGrpSpPr>
        <p:grpSpPr bwMode="auto">
          <a:xfrm>
            <a:off x="2720975" y="1700213"/>
            <a:ext cx="5243513" cy="3881437"/>
            <a:chOff x="2721113" y="1700213"/>
            <a:chExt cx="6032685" cy="3881437"/>
          </a:xfrm>
        </p:grpSpPr>
        <p:grpSp>
          <p:nvGrpSpPr>
            <p:cNvPr id="151582" name="Group 9"/>
            <p:cNvGrpSpPr>
              <a:grpSpLocks/>
            </p:cNvGrpSpPr>
            <p:nvPr/>
          </p:nvGrpSpPr>
          <p:grpSpPr bwMode="auto">
            <a:xfrm>
              <a:off x="2721113" y="1700213"/>
              <a:ext cx="6032685" cy="3881437"/>
              <a:chOff x="755" y="1071"/>
              <a:chExt cx="4295" cy="2445"/>
            </a:xfrm>
          </p:grpSpPr>
          <p:sp>
            <p:nvSpPr>
              <p:cNvPr id="151584" name="Freeform 7"/>
              <p:cNvSpPr>
                <a:spLocks/>
              </p:cNvSpPr>
              <p:nvPr/>
            </p:nvSpPr>
            <p:spPr bwMode="gray">
              <a:xfrm>
                <a:off x="755" y="2049"/>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rgbClr val="C9C9C9"/>
              </a:solidFill>
              <a:ln w="4826">
                <a:solidFill>
                  <a:srgbClr val="AEAEAE"/>
                </a:solidFill>
                <a:miter lim="800000"/>
                <a:headEnd/>
                <a:tailEnd/>
              </a:ln>
            </p:spPr>
            <p:txBody>
              <a:bodyPr/>
              <a:lstStyle/>
              <a:p>
                <a:endParaRPr lang="tr-TR"/>
              </a:p>
            </p:txBody>
          </p:sp>
          <p:sp>
            <p:nvSpPr>
              <p:cNvPr id="151585" name="Freeform 8"/>
              <p:cNvSpPr>
                <a:spLocks/>
              </p:cNvSpPr>
              <p:nvPr/>
            </p:nvSpPr>
            <p:spPr bwMode="gray">
              <a:xfrm>
                <a:off x="755" y="2049"/>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rgbClr val="969696"/>
              </a:solidFill>
              <a:ln w="4826">
                <a:solidFill>
                  <a:srgbClr val="AEAEAE"/>
                </a:solidFill>
                <a:miter lim="800000"/>
                <a:headEnd/>
                <a:tailEnd/>
              </a:ln>
            </p:spPr>
            <p:txBody>
              <a:bodyPr/>
              <a:lstStyle/>
              <a:p>
                <a:endParaRPr lang="tr-TR"/>
              </a:p>
            </p:txBody>
          </p:sp>
          <p:sp>
            <p:nvSpPr>
              <p:cNvPr id="151586" name="Freeform 9"/>
              <p:cNvSpPr>
                <a:spLocks/>
              </p:cNvSpPr>
              <p:nvPr/>
            </p:nvSpPr>
            <p:spPr bwMode="gray">
              <a:xfrm>
                <a:off x="850" y="1168"/>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rgbClr val="C0C0C0"/>
              </a:solidFill>
              <a:ln w="4826">
                <a:solidFill>
                  <a:srgbClr val="AEAEAE"/>
                </a:solidFill>
                <a:miter lim="800000"/>
                <a:headEnd/>
                <a:tailEnd/>
              </a:ln>
            </p:spPr>
            <p:txBody>
              <a:bodyPr/>
              <a:lstStyle/>
              <a:p>
                <a:endParaRPr lang="tr-TR"/>
              </a:p>
            </p:txBody>
          </p:sp>
          <p:sp>
            <p:nvSpPr>
              <p:cNvPr id="151587" name="Freeform 10"/>
              <p:cNvSpPr>
                <a:spLocks/>
              </p:cNvSpPr>
              <p:nvPr/>
            </p:nvSpPr>
            <p:spPr bwMode="gray">
              <a:xfrm>
                <a:off x="3911" y="1071"/>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rgbClr val="C9C9C9"/>
              </a:solidFill>
              <a:ln w="4826">
                <a:solidFill>
                  <a:srgbClr val="AEAEAE"/>
                </a:solidFill>
                <a:miter lim="800000"/>
                <a:headEnd/>
                <a:tailEnd/>
              </a:ln>
            </p:spPr>
            <p:txBody>
              <a:bodyPr/>
              <a:lstStyle/>
              <a:p>
                <a:endParaRPr lang="tr-TR"/>
              </a:p>
            </p:txBody>
          </p:sp>
          <p:sp>
            <p:nvSpPr>
              <p:cNvPr id="151588" name="Freeform 11"/>
              <p:cNvSpPr>
                <a:spLocks/>
              </p:cNvSpPr>
              <p:nvPr/>
            </p:nvSpPr>
            <p:spPr bwMode="gray">
              <a:xfrm>
                <a:off x="3961" y="2526"/>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rgbClr val="C9C9C9"/>
              </a:solidFill>
              <a:ln w="4826">
                <a:solidFill>
                  <a:srgbClr val="AEAEAE"/>
                </a:solidFill>
                <a:miter lim="800000"/>
                <a:headEnd/>
                <a:tailEnd/>
              </a:ln>
            </p:spPr>
            <p:txBody>
              <a:bodyPr/>
              <a:lstStyle/>
              <a:p>
                <a:endParaRPr lang="tr-TR"/>
              </a:p>
            </p:txBody>
          </p:sp>
          <p:sp>
            <p:nvSpPr>
              <p:cNvPr id="151589" name="Freeform 12"/>
              <p:cNvSpPr>
                <a:spLocks/>
              </p:cNvSpPr>
              <p:nvPr/>
            </p:nvSpPr>
            <p:spPr bwMode="gray">
              <a:xfrm>
                <a:off x="3911" y="1071"/>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rgbClr val="969696"/>
              </a:solidFill>
              <a:ln w="4826">
                <a:solidFill>
                  <a:srgbClr val="AEAEAE"/>
                </a:solidFill>
                <a:miter lim="800000"/>
                <a:headEnd/>
                <a:tailEnd/>
              </a:ln>
            </p:spPr>
            <p:txBody>
              <a:bodyPr/>
              <a:lstStyle/>
              <a:p>
                <a:endParaRPr lang="tr-TR"/>
              </a:p>
            </p:txBody>
          </p:sp>
        </p:grpSp>
        <p:sp>
          <p:nvSpPr>
            <p:cNvPr id="151583" name="Text Box 19"/>
            <p:cNvSpPr txBox="1">
              <a:spLocks noChangeArrowheads="1"/>
            </p:cNvSpPr>
            <p:nvPr/>
          </p:nvSpPr>
          <p:spPr bwMode="gray">
            <a:xfrm>
              <a:off x="3854178" y="3445668"/>
              <a:ext cx="30559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Aft>
                  <a:spcPct val="40000"/>
                </a:spcAft>
              </a:pPr>
              <a:r>
                <a:rPr lang="tr-TR" sz="3200" b="1" i="1" noProof="1">
                  <a:solidFill>
                    <a:srgbClr val="000000"/>
                  </a:solidFill>
                  <a:latin typeface="Calibri" pitchFamily="34" charset="0"/>
                </a:rPr>
                <a:t>3. Akıl Hastalığı </a:t>
              </a:r>
              <a:endParaRPr lang="tr-TR" sz="3200" i="1" noProof="1">
                <a:solidFill>
                  <a:srgbClr val="000000"/>
                </a:solidFill>
                <a:latin typeface="Calibri" pitchFamily="34" charset="0"/>
              </a:endParaRPr>
            </a:p>
          </p:txBody>
        </p:sp>
      </p:grpSp>
      <p:sp>
        <p:nvSpPr>
          <p:cNvPr id="3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KRONİK STRES ETKİLERİ</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pic>
        <p:nvPicPr>
          <p:cNvPr id="37" name="Picture 3" descr="D:\DOKTOR\9-ISTUZMAN\1-EĞİTİM KURUMU\1. İstanbuluzman\ZZResim\Resim-İkon\Dr._Wernstr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3068638"/>
            <a:ext cx="12541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7"/>
          <p:cNvGrpSpPr>
            <a:grpSpLocks/>
          </p:cNvGrpSpPr>
          <p:nvPr/>
        </p:nvGrpSpPr>
        <p:grpSpPr bwMode="auto">
          <a:xfrm>
            <a:off x="82550" y="2995613"/>
            <a:ext cx="2574925" cy="1409700"/>
            <a:chOff x="82550" y="2994819"/>
            <a:chExt cx="2574922" cy="1410493"/>
          </a:xfrm>
        </p:grpSpPr>
        <p:sp>
          <p:nvSpPr>
            <p:cNvPr id="151576" name="Sağ Ok 37"/>
            <p:cNvSpPr>
              <a:spLocks noChangeArrowheads="1"/>
            </p:cNvSpPr>
            <p:nvPr/>
          </p:nvSpPr>
          <p:spPr bwMode="auto">
            <a:xfrm>
              <a:off x="1679573" y="2994819"/>
              <a:ext cx="977899" cy="1410493"/>
            </a:xfrm>
            <a:prstGeom prst="rightArrow">
              <a:avLst>
                <a:gd name="adj1" fmla="val 50000"/>
                <a:gd name="adj2" fmla="val 50000"/>
              </a:avLst>
            </a:prstGeom>
            <a:pattFill prst="pct5">
              <a:fgClr>
                <a:srgbClr val="2A79D0"/>
              </a:fgClr>
              <a:bgClr>
                <a:schemeClr val="bg1"/>
              </a:bgClr>
            </a:pattFill>
            <a:ln w="41275">
              <a:solidFill>
                <a:srgbClr val="2A79D0"/>
              </a:solidFill>
              <a:miter lim="800000"/>
              <a:headEnd/>
              <a:tailEnd/>
            </a:ln>
          </p:spPr>
          <p:txBody>
            <a:bodyPr/>
            <a:lstStyle/>
            <a:p>
              <a:endParaRPr lang="tr-TR">
                <a:solidFill>
                  <a:srgbClr val="000000"/>
                </a:solidFill>
              </a:endParaRPr>
            </a:p>
          </p:txBody>
        </p:sp>
        <p:grpSp>
          <p:nvGrpSpPr>
            <p:cNvPr id="151577" name="Grup 6"/>
            <p:cNvGrpSpPr>
              <a:grpSpLocks/>
            </p:cNvGrpSpPr>
            <p:nvPr/>
          </p:nvGrpSpPr>
          <p:grpSpPr bwMode="auto">
            <a:xfrm>
              <a:off x="82550" y="2994819"/>
              <a:ext cx="1554163" cy="1331912"/>
              <a:chOff x="82550" y="2994819"/>
              <a:chExt cx="1554163" cy="1331912"/>
            </a:xfrm>
          </p:grpSpPr>
          <p:grpSp>
            <p:nvGrpSpPr>
              <p:cNvPr id="151578" name="Grup 32"/>
              <p:cNvGrpSpPr>
                <a:grpSpLocks/>
              </p:cNvGrpSpPr>
              <p:nvPr/>
            </p:nvGrpSpPr>
            <p:grpSpPr bwMode="auto">
              <a:xfrm>
                <a:off x="82550" y="2994819"/>
                <a:ext cx="1554163" cy="1331912"/>
                <a:chOff x="101600" y="2994819"/>
                <a:chExt cx="1554163" cy="1331912"/>
              </a:xfrm>
            </p:grpSpPr>
            <p:sp>
              <p:nvSpPr>
                <p:cNvPr id="151580" name="AutoShape 53"/>
                <p:cNvSpPr>
                  <a:spLocks noChangeArrowheads="1"/>
                </p:cNvSpPr>
                <p:nvPr/>
              </p:nvSpPr>
              <p:spPr bwMode="auto">
                <a:xfrm>
                  <a:off x="101600" y="2994819"/>
                  <a:ext cx="1554163" cy="1331912"/>
                </a:xfrm>
                <a:prstGeom prst="hexagon">
                  <a:avLst>
                    <a:gd name="adj" fmla="val 29172"/>
                    <a:gd name="vf" fmla="val 115470"/>
                  </a:avLst>
                </a:prstGeom>
                <a:solidFill>
                  <a:srgbClr val="0161B2">
                    <a:alpha val="4392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tr-TR">
                    <a:solidFill>
                      <a:srgbClr val="000000"/>
                    </a:solidFill>
                  </a:endParaRPr>
                </a:p>
              </p:txBody>
            </p:sp>
            <p:sp>
              <p:nvSpPr>
                <p:cNvPr id="151581" name="Oval 16"/>
                <p:cNvSpPr>
                  <a:spLocks noChangeArrowheads="1"/>
                </p:cNvSpPr>
                <p:nvPr/>
              </p:nvSpPr>
              <p:spPr bwMode="auto">
                <a:xfrm>
                  <a:off x="296862" y="3069431"/>
                  <a:ext cx="1144587" cy="1144588"/>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sz="2400" b="1">
                    <a:solidFill>
                      <a:schemeClr val="bg1"/>
                    </a:solidFill>
                    <a:latin typeface="Agency FB" pitchFamily="34" charset="0"/>
                  </a:endParaRPr>
                </a:p>
              </p:txBody>
            </p:sp>
          </p:grpSp>
          <p:sp>
            <p:nvSpPr>
              <p:cNvPr id="151579" name="Text Box 20"/>
              <p:cNvSpPr txBox="1">
                <a:spLocks noChangeArrowheads="1"/>
              </p:cNvSpPr>
              <p:nvPr/>
            </p:nvSpPr>
            <p:spPr bwMode="gray">
              <a:xfrm>
                <a:off x="308768" y="3424238"/>
                <a:ext cx="10826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2800" b="1" i="1" noProof="1">
                    <a:solidFill>
                      <a:schemeClr val="bg1"/>
                    </a:solidFill>
                    <a:latin typeface="Calibri" pitchFamily="34" charset="0"/>
                  </a:rPr>
                  <a:t>STRES</a:t>
                </a:r>
              </a:p>
            </p:txBody>
          </p:sp>
        </p:grpSp>
      </p:grpSp>
      <p:grpSp>
        <p:nvGrpSpPr>
          <p:cNvPr id="4" name="Grup 3"/>
          <p:cNvGrpSpPr>
            <a:grpSpLocks/>
          </p:cNvGrpSpPr>
          <p:nvPr/>
        </p:nvGrpSpPr>
        <p:grpSpPr bwMode="auto">
          <a:xfrm>
            <a:off x="2644775" y="1700213"/>
            <a:ext cx="4654550" cy="1552575"/>
            <a:chOff x="2644774" y="1700213"/>
            <a:chExt cx="5354123" cy="1552575"/>
          </a:xfrm>
        </p:grpSpPr>
        <p:grpSp>
          <p:nvGrpSpPr>
            <p:cNvPr id="151569" name="Group 16"/>
            <p:cNvGrpSpPr>
              <a:grpSpLocks/>
            </p:cNvGrpSpPr>
            <p:nvPr/>
          </p:nvGrpSpPr>
          <p:grpSpPr bwMode="auto">
            <a:xfrm>
              <a:off x="2644774" y="1700213"/>
              <a:ext cx="5354123" cy="1552575"/>
              <a:chOff x="748" y="1071"/>
              <a:chExt cx="3612" cy="978"/>
            </a:xfrm>
          </p:grpSpPr>
          <p:sp>
            <p:nvSpPr>
              <p:cNvPr id="151571" name="Freeform 13"/>
              <p:cNvSpPr>
                <a:spLocks/>
              </p:cNvSpPr>
              <p:nvPr/>
            </p:nvSpPr>
            <p:spPr bwMode="gray">
              <a:xfrm>
                <a:off x="748" y="1560"/>
                <a:ext cx="103" cy="489"/>
              </a:xfrm>
              <a:custGeom>
                <a:avLst/>
                <a:gdLst>
                  <a:gd name="T0" fmla="*/ 254 w 97"/>
                  <a:gd name="T1" fmla="*/ 489 h 489"/>
                  <a:gd name="T2" fmla="*/ 254 w 97"/>
                  <a:gd name="T3" fmla="*/ 97 h 489"/>
                  <a:gd name="T4" fmla="*/ 0 w 97"/>
                  <a:gd name="T5" fmla="*/ 0 h 489"/>
                  <a:gd name="T6" fmla="*/ 0 w 97"/>
                  <a:gd name="T7" fmla="*/ 400 h 489"/>
                  <a:gd name="T8" fmla="*/ 254 w 97"/>
                  <a:gd name="T9" fmla="*/ 489 h 489"/>
                  <a:gd name="T10" fmla="*/ 0 60000 65536"/>
                  <a:gd name="T11" fmla="*/ 0 60000 65536"/>
                  <a:gd name="T12" fmla="*/ 0 60000 65536"/>
                  <a:gd name="T13" fmla="*/ 0 60000 65536"/>
                  <a:gd name="T14" fmla="*/ 0 60000 65536"/>
                  <a:gd name="T15" fmla="*/ 0 w 97"/>
                  <a:gd name="T16" fmla="*/ 0 h 489"/>
                  <a:gd name="T17" fmla="*/ 97 w 97"/>
                  <a:gd name="T18" fmla="*/ 489 h 489"/>
                </a:gdLst>
                <a:ahLst/>
                <a:cxnLst>
                  <a:cxn ang="T10">
                    <a:pos x="T0" y="T1"/>
                  </a:cxn>
                  <a:cxn ang="T11">
                    <a:pos x="T2" y="T3"/>
                  </a:cxn>
                  <a:cxn ang="T12">
                    <a:pos x="T4" y="T5"/>
                  </a:cxn>
                  <a:cxn ang="T13">
                    <a:pos x="T6" y="T7"/>
                  </a:cxn>
                  <a:cxn ang="T14">
                    <a:pos x="T8" y="T9"/>
                  </a:cxn>
                </a:cxnLst>
                <a:rect l="T15" t="T16" r="T17" b="T18"/>
                <a:pathLst>
                  <a:path w="97" h="489">
                    <a:moveTo>
                      <a:pt x="97" y="489"/>
                    </a:moveTo>
                    <a:lnTo>
                      <a:pt x="97" y="97"/>
                    </a:lnTo>
                    <a:lnTo>
                      <a:pt x="0" y="0"/>
                    </a:lnTo>
                    <a:lnTo>
                      <a:pt x="0" y="400"/>
                    </a:lnTo>
                    <a:lnTo>
                      <a:pt x="97" y="489"/>
                    </a:lnTo>
                    <a:close/>
                  </a:path>
                </a:pathLst>
              </a:custGeom>
              <a:solidFill>
                <a:srgbClr val="0061B2"/>
              </a:solidFill>
              <a:ln w="4826">
                <a:solidFill>
                  <a:srgbClr val="2A79D0"/>
                </a:solidFill>
                <a:miter lim="800000"/>
                <a:headEnd/>
                <a:tailEnd/>
              </a:ln>
            </p:spPr>
            <p:txBody>
              <a:bodyPr/>
              <a:lstStyle/>
              <a:p>
                <a:endParaRPr lang="tr-TR"/>
              </a:p>
            </p:txBody>
          </p:sp>
          <p:sp>
            <p:nvSpPr>
              <p:cNvPr id="151572" name="Freeform 14"/>
              <p:cNvSpPr>
                <a:spLocks/>
              </p:cNvSpPr>
              <p:nvPr/>
            </p:nvSpPr>
            <p:spPr bwMode="gray">
              <a:xfrm>
                <a:off x="748" y="1558"/>
                <a:ext cx="3019" cy="99"/>
              </a:xfrm>
              <a:custGeom>
                <a:avLst/>
                <a:gdLst>
                  <a:gd name="T0" fmla="*/ 97 w 3007"/>
                  <a:gd name="T1" fmla="*/ 99 h 99"/>
                  <a:gd name="T2" fmla="*/ 3204 w 3007"/>
                  <a:gd name="T3" fmla="*/ 99 h 99"/>
                  <a:gd name="T4" fmla="*/ 3100 w 3007"/>
                  <a:gd name="T5" fmla="*/ 0 h 99"/>
                  <a:gd name="T6" fmla="*/ 0 w 3007"/>
                  <a:gd name="T7" fmla="*/ 2 h 99"/>
                  <a:gd name="T8" fmla="*/ 97 w 3007"/>
                  <a:gd name="T9" fmla="*/ 99 h 99"/>
                  <a:gd name="T10" fmla="*/ 0 60000 65536"/>
                  <a:gd name="T11" fmla="*/ 0 60000 65536"/>
                  <a:gd name="T12" fmla="*/ 0 60000 65536"/>
                  <a:gd name="T13" fmla="*/ 0 60000 65536"/>
                  <a:gd name="T14" fmla="*/ 0 60000 65536"/>
                  <a:gd name="T15" fmla="*/ 0 w 3007"/>
                  <a:gd name="T16" fmla="*/ 0 h 99"/>
                  <a:gd name="T17" fmla="*/ 3007 w 3007"/>
                  <a:gd name="T18" fmla="*/ 99 h 99"/>
                </a:gdLst>
                <a:ahLst/>
                <a:cxnLst>
                  <a:cxn ang="T10">
                    <a:pos x="T0" y="T1"/>
                  </a:cxn>
                  <a:cxn ang="T11">
                    <a:pos x="T2" y="T3"/>
                  </a:cxn>
                  <a:cxn ang="T12">
                    <a:pos x="T4" y="T5"/>
                  </a:cxn>
                  <a:cxn ang="T13">
                    <a:pos x="T6" y="T7"/>
                  </a:cxn>
                  <a:cxn ang="T14">
                    <a:pos x="T8" y="T9"/>
                  </a:cxn>
                </a:cxnLst>
                <a:rect l="T15" t="T16" r="T17" b="T18"/>
                <a:pathLst>
                  <a:path w="3007" h="99">
                    <a:moveTo>
                      <a:pt x="97" y="99"/>
                    </a:moveTo>
                    <a:lnTo>
                      <a:pt x="3007" y="99"/>
                    </a:lnTo>
                    <a:lnTo>
                      <a:pt x="2908" y="0"/>
                    </a:lnTo>
                    <a:lnTo>
                      <a:pt x="0" y="2"/>
                    </a:lnTo>
                    <a:lnTo>
                      <a:pt x="97" y="99"/>
                    </a:lnTo>
                    <a:close/>
                  </a:path>
                </a:pathLst>
              </a:custGeom>
              <a:solidFill>
                <a:srgbClr val="69A2E1"/>
              </a:solidFill>
              <a:ln w="4826">
                <a:solidFill>
                  <a:srgbClr val="2A79D0"/>
                </a:solidFill>
                <a:miter lim="800000"/>
                <a:headEnd/>
                <a:tailEnd/>
              </a:ln>
            </p:spPr>
            <p:txBody>
              <a:bodyPr/>
              <a:lstStyle/>
              <a:p>
                <a:endParaRPr lang="tr-TR"/>
              </a:p>
            </p:txBody>
          </p:sp>
          <p:sp>
            <p:nvSpPr>
              <p:cNvPr id="151573" name="Freeform 15"/>
              <p:cNvSpPr>
                <a:spLocks/>
              </p:cNvSpPr>
              <p:nvPr/>
            </p:nvSpPr>
            <p:spPr bwMode="gray">
              <a:xfrm>
                <a:off x="845" y="1166"/>
                <a:ext cx="3515" cy="883"/>
              </a:xfrm>
              <a:custGeom>
                <a:avLst/>
                <a:gdLst>
                  <a:gd name="T0" fmla="*/ 0 w 3515"/>
                  <a:gd name="T1" fmla="*/ 883 h 883"/>
                  <a:gd name="T2" fmla="*/ 3515 w 3515"/>
                  <a:gd name="T3" fmla="*/ 883 h 883"/>
                  <a:gd name="T4" fmla="*/ 3028 w 3515"/>
                  <a:gd name="T5" fmla="*/ 0 h 883"/>
                  <a:gd name="T6" fmla="*/ 2617 w 3515"/>
                  <a:gd name="T7" fmla="*/ 0 h 883"/>
                  <a:gd name="T8" fmla="*/ 2910 w 3515"/>
                  <a:gd name="T9" fmla="*/ 491 h 883"/>
                  <a:gd name="T10" fmla="*/ 0 w 3515"/>
                  <a:gd name="T11" fmla="*/ 491 h 883"/>
                  <a:gd name="T12" fmla="*/ 0 w 3515"/>
                  <a:gd name="T13" fmla="*/ 883 h 883"/>
                  <a:gd name="T14" fmla="*/ 0 60000 65536"/>
                  <a:gd name="T15" fmla="*/ 0 60000 65536"/>
                  <a:gd name="T16" fmla="*/ 0 60000 65536"/>
                  <a:gd name="T17" fmla="*/ 0 60000 65536"/>
                  <a:gd name="T18" fmla="*/ 0 60000 65536"/>
                  <a:gd name="T19" fmla="*/ 0 60000 65536"/>
                  <a:gd name="T20" fmla="*/ 0 60000 65536"/>
                  <a:gd name="T21" fmla="*/ 0 w 3515"/>
                  <a:gd name="T22" fmla="*/ 0 h 883"/>
                  <a:gd name="T23" fmla="*/ 3515 w 3515"/>
                  <a:gd name="T24" fmla="*/ 883 h 8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883">
                    <a:moveTo>
                      <a:pt x="0" y="883"/>
                    </a:moveTo>
                    <a:lnTo>
                      <a:pt x="3515" y="883"/>
                    </a:lnTo>
                    <a:lnTo>
                      <a:pt x="3028" y="0"/>
                    </a:lnTo>
                    <a:lnTo>
                      <a:pt x="2617" y="0"/>
                    </a:lnTo>
                    <a:lnTo>
                      <a:pt x="2910" y="491"/>
                    </a:lnTo>
                    <a:lnTo>
                      <a:pt x="0" y="491"/>
                    </a:lnTo>
                    <a:lnTo>
                      <a:pt x="0" y="883"/>
                    </a:lnTo>
                    <a:close/>
                  </a:path>
                </a:pathLst>
              </a:custGeom>
              <a:solidFill>
                <a:srgbClr val="2A79D0"/>
              </a:solidFill>
              <a:ln w="4826">
                <a:solidFill>
                  <a:srgbClr val="2A79D0"/>
                </a:solidFill>
                <a:miter lim="800000"/>
                <a:headEnd/>
                <a:tailEnd/>
              </a:ln>
            </p:spPr>
            <p:txBody>
              <a:bodyPr/>
              <a:lstStyle/>
              <a:p>
                <a:endParaRPr lang="tr-TR"/>
              </a:p>
            </p:txBody>
          </p:sp>
          <p:sp>
            <p:nvSpPr>
              <p:cNvPr id="151574" name="Freeform 16"/>
              <p:cNvSpPr>
                <a:spLocks/>
              </p:cNvSpPr>
              <p:nvPr/>
            </p:nvSpPr>
            <p:spPr bwMode="gray">
              <a:xfrm>
                <a:off x="3373" y="1071"/>
                <a:ext cx="394" cy="586"/>
              </a:xfrm>
              <a:custGeom>
                <a:avLst/>
                <a:gdLst>
                  <a:gd name="T0" fmla="*/ 463 w 382"/>
                  <a:gd name="T1" fmla="*/ 487 h 586"/>
                  <a:gd name="T2" fmla="*/ 0 w 382"/>
                  <a:gd name="T3" fmla="*/ 0 h 586"/>
                  <a:gd name="T4" fmla="*/ 145 w 382"/>
                  <a:gd name="T5" fmla="*/ 95 h 586"/>
                  <a:gd name="T6" fmla="*/ 625 w 382"/>
                  <a:gd name="T7" fmla="*/ 586 h 586"/>
                  <a:gd name="T8" fmla="*/ 463 w 382"/>
                  <a:gd name="T9" fmla="*/ 487 h 586"/>
                  <a:gd name="T10" fmla="*/ 0 60000 65536"/>
                  <a:gd name="T11" fmla="*/ 0 60000 65536"/>
                  <a:gd name="T12" fmla="*/ 0 60000 65536"/>
                  <a:gd name="T13" fmla="*/ 0 60000 65536"/>
                  <a:gd name="T14" fmla="*/ 0 60000 65536"/>
                  <a:gd name="T15" fmla="*/ 0 w 382"/>
                  <a:gd name="T16" fmla="*/ 0 h 586"/>
                  <a:gd name="T17" fmla="*/ 382 w 382"/>
                  <a:gd name="T18" fmla="*/ 586 h 586"/>
                </a:gdLst>
                <a:ahLst/>
                <a:cxnLst>
                  <a:cxn ang="T10">
                    <a:pos x="T0" y="T1"/>
                  </a:cxn>
                  <a:cxn ang="T11">
                    <a:pos x="T2" y="T3"/>
                  </a:cxn>
                  <a:cxn ang="T12">
                    <a:pos x="T4" y="T5"/>
                  </a:cxn>
                  <a:cxn ang="T13">
                    <a:pos x="T6" y="T7"/>
                  </a:cxn>
                  <a:cxn ang="T14">
                    <a:pos x="T8" y="T9"/>
                  </a:cxn>
                </a:cxnLst>
                <a:rect l="T15" t="T16" r="T17" b="T18"/>
                <a:pathLst>
                  <a:path w="382" h="586">
                    <a:moveTo>
                      <a:pt x="283" y="487"/>
                    </a:moveTo>
                    <a:lnTo>
                      <a:pt x="0" y="0"/>
                    </a:lnTo>
                    <a:lnTo>
                      <a:pt x="89" y="95"/>
                    </a:lnTo>
                    <a:lnTo>
                      <a:pt x="382" y="586"/>
                    </a:lnTo>
                    <a:lnTo>
                      <a:pt x="283" y="487"/>
                    </a:lnTo>
                    <a:close/>
                  </a:path>
                </a:pathLst>
              </a:custGeom>
              <a:solidFill>
                <a:srgbClr val="0061B2"/>
              </a:solidFill>
              <a:ln w="4826">
                <a:solidFill>
                  <a:srgbClr val="2A79D0"/>
                </a:solidFill>
                <a:miter lim="800000"/>
                <a:headEnd/>
                <a:tailEnd/>
              </a:ln>
            </p:spPr>
            <p:txBody>
              <a:bodyPr/>
              <a:lstStyle/>
              <a:p>
                <a:endParaRPr lang="tr-TR"/>
              </a:p>
            </p:txBody>
          </p:sp>
          <p:sp>
            <p:nvSpPr>
              <p:cNvPr id="151575" name="Freeform 17"/>
              <p:cNvSpPr>
                <a:spLocks/>
              </p:cNvSpPr>
              <p:nvPr/>
            </p:nvSpPr>
            <p:spPr bwMode="gray">
              <a:xfrm>
                <a:off x="3373" y="1071"/>
                <a:ext cx="500" cy="95"/>
              </a:xfrm>
              <a:custGeom>
                <a:avLst/>
                <a:gdLst>
                  <a:gd name="T0" fmla="*/ 0 w 500"/>
                  <a:gd name="T1" fmla="*/ 0 h 95"/>
                  <a:gd name="T2" fmla="*/ 411 w 500"/>
                  <a:gd name="T3" fmla="*/ 0 h 95"/>
                  <a:gd name="T4" fmla="*/ 500 w 500"/>
                  <a:gd name="T5" fmla="*/ 95 h 95"/>
                  <a:gd name="T6" fmla="*/ 89 w 500"/>
                  <a:gd name="T7" fmla="*/ 95 h 95"/>
                  <a:gd name="T8" fmla="*/ 0 w 500"/>
                  <a:gd name="T9" fmla="*/ 0 h 95"/>
                  <a:gd name="T10" fmla="*/ 0 60000 65536"/>
                  <a:gd name="T11" fmla="*/ 0 60000 65536"/>
                  <a:gd name="T12" fmla="*/ 0 60000 65536"/>
                  <a:gd name="T13" fmla="*/ 0 60000 65536"/>
                  <a:gd name="T14" fmla="*/ 0 60000 65536"/>
                  <a:gd name="T15" fmla="*/ 0 w 500"/>
                  <a:gd name="T16" fmla="*/ 0 h 95"/>
                  <a:gd name="T17" fmla="*/ 500 w 500"/>
                  <a:gd name="T18" fmla="*/ 95 h 95"/>
                </a:gdLst>
                <a:ahLst/>
                <a:cxnLst>
                  <a:cxn ang="T10">
                    <a:pos x="T0" y="T1"/>
                  </a:cxn>
                  <a:cxn ang="T11">
                    <a:pos x="T2" y="T3"/>
                  </a:cxn>
                  <a:cxn ang="T12">
                    <a:pos x="T4" y="T5"/>
                  </a:cxn>
                  <a:cxn ang="T13">
                    <a:pos x="T6" y="T7"/>
                  </a:cxn>
                  <a:cxn ang="T14">
                    <a:pos x="T8" y="T9"/>
                  </a:cxn>
                </a:cxnLst>
                <a:rect l="T15" t="T16" r="T17" b="T18"/>
                <a:pathLst>
                  <a:path w="500" h="95">
                    <a:moveTo>
                      <a:pt x="0" y="0"/>
                    </a:moveTo>
                    <a:lnTo>
                      <a:pt x="411" y="0"/>
                    </a:lnTo>
                    <a:lnTo>
                      <a:pt x="500" y="95"/>
                    </a:lnTo>
                    <a:lnTo>
                      <a:pt x="89" y="95"/>
                    </a:lnTo>
                    <a:lnTo>
                      <a:pt x="0" y="0"/>
                    </a:lnTo>
                    <a:close/>
                  </a:path>
                </a:pathLst>
              </a:custGeom>
              <a:solidFill>
                <a:srgbClr val="69A2E1"/>
              </a:solidFill>
              <a:ln w="4826">
                <a:solidFill>
                  <a:srgbClr val="2A79D0"/>
                </a:solidFill>
                <a:miter lim="800000"/>
                <a:headEnd/>
                <a:tailEnd/>
              </a:ln>
            </p:spPr>
            <p:txBody>
              <a:bodyPr/>
              <a:lstStyle/>
              <a:p>
                <a:endParaRPr lang="tr-TR"/>
              </a:p>
            </p:txBody>
          </p:sp>
        </p:grpSp>
        <p:sp>
          <p:nvSpPr>
            <p:cNvPr id="151570" name="Text Box 20"/>
            <p:cNvSpPr txBox="1">
              <a:spLocks noChangeArrowheads="1"/>
            </p:cNvSpPr>
            <p:nvPr/>
          </p:nvSpPr>
          <p:spPr bwMode="gray">
            <a:xfrm>
              <a:off x="3324540" y="2681587"/>
              <a:ext cx="297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3200" b="1" i="1" noProof="1">
                  <a:solidFill>
                    <a:schemeClr val="bg1"/>
                  </a:solidFill>
                  <a:latin typeface="Calibri" pitchFamily="34" charset="0"/>
                </a:rPr>
                <a:t>1. Fiziksel </a:t>
              </a:r>
            </a:p>
          </p:txBody>
        </p:sp>
      </p:grpSp>
      <p:grpSp>
        <p:nvGrpSpPr>
          <p:cNvPr id="5" name="Grup 4"/>
          <p:cNvGrpSpPr>
            <a:grpSpLocks/>
          </p:cNvGrpSpPr>
          <p:nvPr/>
        </p:nvGrpSpPr>
        <p:grpSpPr bwMode="auto">
          <a:xfrm>
            <a:off x="2705100" y="4010025"/>
            <a:ext cx="4651375" cy="1582738"/>
            <a:chOff x="2704738" y="4010025"/>
            <a:chExt cx="5351309" cy="1582738"/>
          </a:xfrm>
        </p:grpSpPr>
        <p:grpSp>
          <p:nvGrpSpPr>
            <p:cNvPr id="151563" name="Group 22"/>
            <p:cNvGrpSpPr>
              <a:grpSpLocks/>
            </p:cNvGrpSpPr>
            <p:nvPr/>
          </p:nvGrpSpPr>
          <p:grpSpPr bwMode="auto">
            <a:xfrm>
              <a:off x="2704738" y="4010025"/>
              <a:ext cx="5351309" cy="1582738"/>
              <a:chOff x="750" y="2526"/>
              <a:chExt cx="3605" cy="997"/>
            </a:xfrm>
          </p:grpSpPr>
          <p:sp>
            <p:nvSpPr>
              <p:cNvPr id="151565" name="Freeform 18"/>
              <p:cNvSpPr>
                <a:spLocks/>
              </p:cNvSpPr>
              <p:nvPr/>
            </p:nvSpPr>
            <p:spPr bwMode="gray">
              <a:xfrm>
                <a:off x="750" y="2536"/>
                <a:ext cx="98" cy="482"/>
              </a:xfrm>
              <a:custGeom>
                <a:avLst/>
                <a:gdLst>
                  <a:gd name="T0" fmla="*/ 29 w 92"/>
                  <a:gd name="T1" fmla="*/ 0 h 482"/>
                  <a:gd name="T2" fmla="*/ 254 w 92"/>
                  <a:gd name="T3" fmla="*/ 83 h 482"/>
                  <a:gd name="T4" fmla="*/ 248 w 92"/>
                  <a:gd name="T5" fmla="*/ 482 h 482"/>
                  <a:gd name="T6" fmla="*/ 0 w 92"/>
                  <a:gd name="T7" fmla="*/ 392 h 482"/>
                  <a:gd name="T8" fmla="*/ 29 w 92"/>
                  <a:gd name="T9" fmla="*/ 0 h 482"/>
                  <a:gd name="T10" fmla="*/ 0 60000 65536"/>
                  <a:gd name="T11" fmla="*/ 0 60000 65536"/>
                  <a:gd name="T12" fmla="*/ 0 60000 65536"/>
                  <a:gd name="T13" fmla="*/ 0 60000 65536"/>
                  <a:gd name="T14" fmla="*/ 0 60000 65536"/>
                  <a:gd name="T15" fmla="*/ 0 w 92"/>
                  <a:gd name="T16" fmla="*/ 0 h 482"/>
                  <a:gd name="T17" fmla="*/ 92 w 92"/>
                  <a:gd name="T18" fmla="*/ 482 h 482"/>
                </a:gdLst>
                <a:ahLst/>
                <a:cxnLst>
                  <a:cxn ang="T10">
                    <a:pos x="T0" y="T1"/>
                  </a:cxn>
                  <a:cxn ang="T11">
                    <a:pos x="T2" y="T3"/>
                  </a:cxn>
                  <a:cxn ang="T12">
                    <a:pos x="T4" y="T5"/>
                  </a:cxn>
                  <a:cxn ang="T13">
                    <a:pos x="T6" y="T7"/>
                  </a:cxn>
                  <a:cxn ang="T14">
                    <a:pos x="T8" y="T9"/>
                  </a:cxn>
                </a:cxnLst>
                <a:rect l="T15" t="T16" r="T17" b="T18"/>
                <a:pathLst>
                  <a:path w="92" h="482">
                    <a:moveTo>
                      <a:pt x="10" y="0"/>
                    </a:moveTo>
                    <a:lnTo>
                      <a:pt x="92" y="83"/>
                    </a:lnTo>
                    <a:lnTo>
                      <a:pt x="90" y="482"/>
                    </a:lnTo>
                    <a:lnTo>
                      <a:pt x="0" y="392"/>
                    </a:lnTo>
                    <a:lnTo>
                      <a:pt x="10" y="0"/>
                    </a:lnTo>
                    <a:close/>
                  </a:path>
                </a:pathLst>
              </a:custGeom>
              <a:solidFill>
                <a:srgbClr val="0061B2"/>
              </a:solidFill>
              <a:ln w="4826">
                <a:solidFill>
                  <a:srgbClr val="2A79D0"/>
                </a:solidFill>
                <a:miter lim="800000"/>
                <a:headEnd/>
                <a:tailEnd/>
              </a:ln>
            </p:spPr>
            <p:txBody>
              <a:bodyPr/>
              <a:lstStyle/>
              <a:p>
                <a:endParaRPr lang="tr-TR"/>
              </a:p>
            </p:txBody>
          </p:sp>
          <p:sp>
            <p:nvSpPr>
              <p:cNvPr id="151566" name="Freeform 19"/>
              <p:cNvSpPr>
                <a:spLocks/>
              </p:cNvSpPr>
              <p:nvPr/>
            </p:nvSpPr>
            <p:spPr bwMode="gray">
              <a:xfrm>
                <a:off x="840" y="2619"/>
                <a:ext cx="3515" cy="904"/>
              </a:xfrm>
              <a:custGeom>
                <a:avLst/>
                <a:gdLst>
                  <a:gd name="T0" fmla="*/ 2 w 3515"/>
                  <a:gd name="T1" fmla="*/ 0 h 904"/>
                  <a:gd name="T2" fmla="*/ 3515 w 3515"/>
                  <a:gd name="T3" fmla="*/ 0 h 904"/>
                  <a:gd name="T4" fmla="*/ 3043 w 3515"/>
                  <a:gd name="T5" fmla="*/ 904 h 904"/>
                  <a:gd name="T6" fmla="*/ 2655 w 3515"/>
                  <a:gd name="T7" fmla="*/ 904 h 904"/>
                  <a:gd name="T8" fmla="*/ 2901 w 3515"/>
                  <a:gd name="T9" fmla="*/ 408 h 904"/>
                  <a:gd name="T10" fmla="*/ 0 w 3515"/>
                  <a:gd name="T11" fmla="*/ 399 h 904"/>
                  <a:gd name="T12" fmla="*/ 2 w 3515"/>
                  <a:gd name="T13" fmla="*/ 0 h 904"/>
                  <a:gd name="T14" fmla="*/ 0 60000 65536"/>
                  <a:gd name="T15" fmla="*/ 0 60000 65536"/>
                  <a:gd name="T16" fmla="*/ 0 60000 65536"/>
                  <a:gd name="T17" fmla="*/ 0 60000 65536"/>
                  <a:gd name="T18" fmla="*/ 0 60000 65536"/>
                  <a:gd name="T19" fmla="*/ 0 60000 65536"/>
                  <a:gd name="T20" fmla="*/ 0 60000 65536"/>
                  <a:gd name="T21" fmla="*/ 0 w 3515"/>
                  <a:gd name="T22" fmla="*/ 0 h 904"/>
                  <a:gd name="T23" fmla="*/ 3515 w 351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904">
                    <a:moveTo>
                      <a:pt x="2" y="0"/>
                    </a:moveTo>
                    <a:lnTo>
                      <a:pt x="3515" y="0"/>
                    </a:lnTo>
                    <a:lnTo>
                      <a:pt x="3043" y="904"/>
                    </a:lnTo>
                    <a:lnTo>
                      <a:pt x="2655" y="904"/>
                    </a:lnTo>
                    <a:lnTo>
                      <a:pt x="2901" y="408"/>
                    </a:lnTo>
                    <a:lnTo>
                      <a:pt x="0" y="399"/>
                    </a:lnTo>
                    <a:lnTo>
                      <a:pt x="2" y="0"/>
                    </a:lnTo>
                    <a:close/>
                  </a:path>
                </a:pathLst>
              </a:custGeom>
              <a:solidFill>
                <a:srgbClr val="2A79D0"/>
              </a:solidFill>
              <a:ln w="4826">
                <a:solidFill>
                  <a:srgbClr val="2A79D0"/>
                </a:solidFill>
                <a:miter lim="800000"/>
                <a:headEnd/>
                <a:tailEnd/>
              </a:ln>
            </p:spPr>
            <p:txBody>
              <a:bodyPr/>
              <a:lstStyle/>
              <a:p>
                <a:endParaRPr lang="tr-TR"/>
              </a:p>
            </p:txBody>
          </p:sp>
          <p:sp>
            <p:nvSpPr>
              <p:cNvPr id="151567" name="Freeform 20"/>
              <p:cNvSpPr>
                <a:spLocks/>
              </p:cNvSpPr>
              <p:nvPr/>
            </p:nvSpPr>
            <p:spPr bwMode="gray">
              <a:xfrm>
                <a:off x="760" y="2526"/>
                <a:ext cx="3595" cy="93"/>
              </a:xfrm>
              <a:custGeom>
                <a:avLst/>
                <a:gdLst>
                  <a:gd name="T0" fmla="*/ 0 w 3595"/>
                  <a:gd name="T1" fmla="*/ 10 h 93"/>
                  <a:gd name="T2" fmla="*/ 85 w 3595"/>
                  <a:gd name="T3" fmla="*/ 0 h 93"/>
                  <a:gd name="T4" fmla="*/ 3503 w 3595"/>
                  <a:gd name="T5" fmla="*/ 0 h 93"/>
                  <a:gd name="T6" fmla="*/ 3595 w 3595"/>
                  <a:gd name="T7" fmla="*/ 93 h 93"/>
                  <a:gd name="T8" fmla="*/ 82 w 3595"/>
                  <a:gd name="T9" fmla="*/ 93 h 93"/>
                  <a:gd name="T10" fmla="*/ 0 w 3595"/>
                  <a:gd name="T11" fmla="*/ 10 h 93"/>
                  <a:gd name="T12" fmla="*/ 0 60000 65536"/>
                  <a:gd name="T13" fmla="*/ 0 60000 65536"/>
                  <a:gd name="T14" fmla="*/ 0 60000 65536"/>
                  <a:gd name="T15" fmla="*/ 0 60000 65536"/>
                  <a:gd name="T16" fmla="*/ 0 60000 65536"/>
                  <a:gd name="T17" fmla="*/ 0 60000 65536"/>
                  <a:gd name="T18" fmla="*/ 0 w 3595"/>
                  <a:gd name="T19" fmla="*/ 0 h 93"/>
                  <a:gd name="T20" fmla="*/ 3595 w 359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595" h="93">
                    <a:moveTo>
                      <a:pt x="0" y="10"/>
                    </a:moveTo>
                    <a:lnTo>
                      <a:pt x="85" y="0"/>
                    </a:lnTo>
                    <a:lnTo>
                      <a:pt x="3503" y="0"/>
                    </a:lnTo>
                    <a:lnTo>
                      <a:pt x="3595" y="93"/>
                    </a:lnTo>
                    <a:lnTo>
                      <a:pt x="82" y="93"/>
                    </a:lnTo>
                    <a:lnTo>
                      <a:pt x="0" y="10"/>
                    </a:lnTo>
                    <a:close/>
                  </a:path>
                </a:pathLst>
              </a:custGeom>
              <a:solidFill>
                <a:srgbClr val="69A2E1"/>
              </a:solidFill>
              <a:ln w="4826">
                <a:solidFill>
                  <a:srgbClr val="2A79D0"/>
                </a:solidFill>
                <a:miter lim="800000"/>
                <a:headEnd/>
                <a:tailEnd/>
              </a:ln>
            </p:spPr>
            <p:txBody>
              <a:bodyPr/>
              <a:lstStyle/>
              <a:p>
                <a:endParaRPr lang="tr-TR"/>
              </a:p>
            </p:txBody>
          </p:sp>
          <p:sp>
            <p:nvSpPr>
              <p:cNvPr id="151568" name="Freeform 21"/>
              <p:cNvSpPr>
                <a:spLocks/>
              </p:cNvSpPr>
              <p:nvPr/>
            </p:nvSpPr>
            <p:spPr bwMode="gray">
              <a:xfrm>
                <a:off x="3391" y="3027"/>
                <a:ext cx="350" cy="496"/>
              </a:xfrm>
              <a:custGeom>
                <a:avLst/>
                <a:gdLst>
                  <a:gd name="T0" fmla="*/ 104 w 350"/>
                  <a:gd name="T1" fmla="*/ 496 h 496"/>
                  <a:gd name="T2" fmla="*/ 0 w 350"/>
                  <a:gd name="T3" fmla="*/ 392 h 496"/>
                  <a:gd name="T4" fmla="*/ 213 w 350"/>
                  <a:gd name="T5" fmla="*/ 0 h 496"/>
                  <a:gd name="T6" fmla="*/ 350 w 350"/>
                  <a:gd name="T7" fmla="*/ 0 h 496"/>
                  <a:gd name="T8" fmla="*/ 104 w 350"/>
                  <a:gd name="T9" fmla="*/ 496 h 496"/>
                  <a:gd name="T10" fmla="*/ 0 60000 65536"/>
                  <a:gd name="T11" fmla="*/ 0 60000 65536"/>
                  <a:gd name="T12" fmla="*/ 0 60000 65536"/>
                  <a:gd name="T13" fmla="*/ 0 60000 65536"/>
                  <a:gd name="T14" fmla="*/ 0 60000 65536"/>
                  <a:gd name="T15" fmla="*/ 0 w 350"/>
                  <a:gd name="T16" fmla="*/ 0 h 496"/>
                  <a:gd name="T17" fmla="*/ 350 w 350"/>
                  <a:gd name="T18" fmla="*/ 496 h 496"/>
                </a:gdLst>
                <a:ahLst/>
                <a:cxnLst>
                  <a:cxn ang="T10">
                    <a:pos x="T0" y="T1"/>
                  </a:cxn>
                  <a:cxn ang="T11">
                    <a:pos x="T2" y="T3"/>
                  </a:cxn>
                  <a:cxn ang="T12">
                    <a:pos x="T4" y="T5"/>
                  </a:cxn>
                  <a:cxn ang="T13">
                    <a:pos x="T6" y="T7"/>
                  </a:cxn>
                  <a:cxn ang="T14">
                    <a:pos x="T8" y="T9"/>
                  </a:cxn>
                </a:cxnLst>
                <a:rect l="T15" t="T16" r="T17" b="T18"/>
                <a:pathLst>
                  <a:path w="350" h="496">
                    <a:moveTo>
                      <a:pt x="104" y="496"/>
                    </a:moveTo>
                    <a:lnTo>
                      <a:pt x="0" y="392"/>
                    </a:lnTo>
                    <a:lnTo>
                      <a:pt x="213" y="0"/>
                    </a:lnTo>
                    <a:lnTo>
                      <a:pt x="350" y="0"/>
                    </a:lnTo>
                    <a:lnTo>
                      <a:pt x="104" y="496"/>
                    </a:lnTo>
                    <a:close/>
                  </a:path>
                </a:pathLst>
              </a:custGeom>
              <a:solidFill>
                <a:srgbClr val="0061B2"/>
              </a:solidFill>
              <a:ln w="4826">
                <a:solidFill>
                  <a:srgbClr val="2A79D0"/>
                </a:solidFill>
                <a:miter lim="800000"/>
                <a:headEnd/>
                <a:tailEnd/>
              </a:ln>
            </p:spPr>
            <p:txBody>
              <a:bodyPr/>
              <a:lstStyle/>
              <a:p>
                <a:endParaRPr lang="tr-TR"/>
              </a:p>
            </p:txBody>
          </p:sp>
        </p:grpSp>
        <p:sp>
          <p:nvSpPr>
            <p:cNvPr id="151564" name="Text Box 20"/>
            <p:cNvSpPr txBox="1">
              <a:spLocks noChangeArrowheads="1"/>
            </p:cNvSpPr>
            <p:nvPr/>
          </p:nvSpPr>
          <p:spPr bwMode="gray">
            <a:xfrm>
              <a:off x="3724034" y="4189811"/>
              <a:ext cx="297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3200" b="1" i="1" noProof="1">
                  <a:solidFill>
                    <a:schemeClr val="bg1"/>
                  </a:solidFill>
                  <a:latin typeface="Calibri" pitchFamily="34" charset="0"/>
                </a:rPr>
                <a:t>2. Davranışsal </a:t>
              </a:r>
            </a:p>
          </p:txBody>
        </p:sp>
      </p:grpSp>
      <p:sp>
        <p:nvSpPr>
          <p:cNvPr id="42"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116167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par>
                          <p:cTn id="35" fill="hold" nodeType="afterGroup">
                            <p:stCondLst>
                              <p:cond delay="500"/>
                            </p:stCondLst>
                            <p:childTnLst>
                              <p:par>
                                <p:cTn id="36" presetID="53" presetClass="entr" presetSubtype="16"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95805" y="1804801"/>
            <a:ext cx="8782476" cy="2921887"/>
          </a:xfrm>
          <a:prstGeom prst="rect">
            <a:avLst/>
          </a:prstGeom>
          <a:noFill/>
          <a:ln w="9525" algn="ctr">
            <a:noFill/>
            <a:round/>
            <a:headEnd/>
            <a:tailEnd/>
          </a:ln>
        </p:spPr>
        <p:txBody>
          <a:bodyPr wrap="none" anchor="ctr"/>
          <a:lstStyle/>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Stress </a:t>
            </a:r>
          </a:p>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Fiziksel Etkileri</a:t>
            </a:r>
          </a:p>
        </p:txBody>
      </p:sp>
      <p:sp>
        <p:nvSpPr>
          <p:cNvPr id="10" name="Oval 16"/>
          <p:cNvSpPr>
            <a:spLocks noChangeArrowheads="1"/>
          </p:cNvSpPr>
          <p:nvPr/>
        </p:nvSpPr>
        <p:spPr bwMode="auto">
          <a:xfrm>
            <a:off x="3914775" y="1077913"/>
            <a:ext cx="1144588" cy="1146175"/>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defRPr/>
            </a:pPr>
            <a:r>
              <a:rPr lang="tr-TR" sz="6600" b="1" dirty="0">
                <a:solidFill>
                  <a:schemeClr val="bg1"/>
                </a:solidFill>
                <a:latin typeface="+mn-lt"/>
                <a:cs typeface="Arial" pitchFamily="34" charset="0"/>
              </a:rPr>
              <a:t>1</a:t>
            </a:r>
          </a:p>
        </p:txBody>
      </p:sp>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428606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603"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FİZİKSEL SONUÇLARI</a:t>
            </a:r>
          </a:p>
        </p:txBody>
      </p:sp>
      <p:sp>
        <p:nvSpPr>
          <p:cNvPr id="153604"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Arial" charset="0"/>
              <a:buAutoNum type="arabicPeriod"/>
            </a:pPr>
            <a:endParaRPr lang="tr-TR" sz="2000" b="1" i="1" dirty="0">
              <a:solidFill>
                <a:srgbClr val="000000"/>
              </a:solidFill>
              <a:latin typeface="Calibri" pitchFamily="34" charset="0"/>
            </a:endParaRPr>
          </a:p>
          <a:p>
            <a:pPr marL="792000" lvl="1" indent="-2520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Kalp-Dolaşım Sistemi,</a:t>
            </a:r>
          </a:p>
          <a:p>
            <a:pPr marL="792000" lvl="1" indent="-2520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Sindirim Sistemi, </a:t>
            </a:r>
          </a:p>
          <a:p>
            <a:pPr marL="792000" lvl="1" indent="-2520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Kas-İskelet Sistemi </a:t>
            </a:r>
          </a:p>
          <a:p>
            <a:pPr marL="792000" lvl="1" indent="-2520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Bağışıklık Sistemi</a:t>
            </a: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p:txBody>
      </p:sp>
      <p:sp>
        <p:nvSpPr>
          <p:cNvPr id="1536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3606" name="Group 9"/>
          <p:cNvGrpSpPr>
            <a:grpSpLocks/>
          </p:cNvGrpSpPr>
          <p:nvPr/>
        </p:nvGrpSpPr>
        <p:grpSpPr bwMode="auto">
          <a:xfrm>
            <a:off x="323850" y="1555750"/>
            <a:ext cx="1482725" cy="1482725"/>
            <a:chOff x="1710" y="1035"/>
            <a:chExt cx="2316" cy="2316"/>
          </a:xfrm>
        </p:grpSpPr>
        <p:grpSp>
          <p:nvGrpSpPr>
            <p:cNvPr id="153625" name="Group 10"/>
            <p:cNvGrpSpPr>
              <a:grpSpLocks/>
            </p:cNvGrpSpPr>
            <p:nvPr/>
          </p:nvGrpSpPr>
          <p:grpSpPr bwMode="auto">
            <a:xfrm rot="3600000">
              <a:off x="1710" y="1035"/>
              <a:ext cx="2316" cy="2316"/>
              <a:chOff x="1710" y="1035"/>
              <a:chExt cx="2316" cy="2316"/>
            </a:xfrm>
          </p:grpSpPr>
          <p:sp>
            <p:nvSpPr>
              <p:cNvPr id="15363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363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363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3626" name="Group 14"/>
            <p:cNvGrpSpPr>
              <a:grpSpLocks/>
            </p:cNvGrpSpPr>
            <p:nvPr/>
          </p:nvGrpSpPr>
          <p:grpSpPr bwMode="auto">
            <a:xfrm rot="7200000">
              <a:off x="2059" y="1386"/>
              <a:ext cx="1616" cy="1614"/>
              <a:chOff x="2060" y="1387"/>
              <a:chExt cx="1616" cy="1614"/>
            </a:xfrm>
          </p:grpSpPr>
          <p:sp>
            <p:nvSpPr>
              <p:cNvPr id="15362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362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362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3288297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4627"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KALP-DOLAŞIM SİSTEMİ BOZUKLUKLARI</a:t>
            </a:r>
            <a:endParaRPr lang="tr-TR" sz="2000" b="1" noProof="1">
              <a:solidFill>
                <a:srgbClr val="FFFFFF"/>
              </a:solidFill>
              <a:latin typeface="Calibri" pitchFamily="34" charset="0"/>
            </a:endParaRPr>
          </a:p>
        </p:txBody>
      </p:sp>
      <p:sp>
        <p:nvSpPr>
          <p:cNvPr id="154628"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000" i="1" dirty="0">
              <a:solidFill>
                <a:srgbClr val="000000"/>
              </a:solidFill>
              <a:latin typeface="Calibri" pitchFamily="34" charset="0"/>
            </a:endParaRPr>
          </a:p>
          <a:p>
            <a:pPr algn="ctr">
              <a:lnSpc>
                <a:spcPct val="90000"/>
              </a:lnSpc>
              <a:spcAft>
                <a:spcPct val="20000"/>
              </a:spcAft>
              <a:buClr>
                <a:srgbClr val="292929"/>
              </a:buClr>
            </a:pPr>
            <a:r>
              <a:rPr lang="tr-TR" sz="2000" b="1" i="1" dirty="0" smtClean="0">
                <a:solidFill>
                  <a:srgbClr val="000000"/>
                </a:solidFill>
                <a:latin typeface="Calibri" pitchFamily="34" charset="0"/>
              </a:rPr>
              <a:t>Kalp-Dolaşım </a:t>
            </a:r>
            <a:r>
              <a:rPr lang="tr-TR" sz="2000" b="1" i="1" dirty="0">
                <a:solidFill>
                  <a:srgbClr val="000000"/>
                </a:solidFill>
                <a:latin typeface="Calibri" pitchFamily="34" charset="0"/>
              </a:rPr>
              <a:t>Sistemi Bozuklukları kendisini </a:t>
            </a:r>
            <a:r>
              <a:rPr lang="tr-TR" sz="2000" b="1" i="1" dirty="0">
                <a:solidFill>
                  <a:srgbClr val="C00000"/>
                </a:solidFill>
                <a:latin typeface="Calibri" pitchFamily="34" charset="0"/>
              </a:rPr>
              <a:t>kan basıncının ve kalp atım hızının artması </a:t>
            </a:r>
            <a:r>
              <a:rPr lang="tr-TR" sz="2000" b="1" i="1" dirty="0">
                <a:latin typeface="Calibri" pitchFamily="34" charset="0"/>
              </a:rPr>
              <a:t>şeklinde </a:t>
            </a:r>
            <a:r>
              <a:rPr lang="tr-TR" sz="2000" b="1" i="1" dirty="0">
                <a:solidFill>
                  <a:srgbClr val="000000"/>
                </a:solidFill>
                <a:latin typeface="Calibri" pitchFamily="34" charset="0"/>
              </a:rPr>
              <a:t>gösterir</a:t>
            </a:r>
            <a:r>
              <a:rPr lang="tr-TR" sz="2000" b="1" i="1" dirty="0" smtClean="0">
                <a:solidFill>
                  <a:srgbClr val="000000"/>
                </a:solidFill>
                <a:latin typeface="Calibri" pitchFamily="34" charset="0"/>
              </a:rPr>
              <a:t>.</a:t>
            </a: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1000" i="1"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Bu etkiler, strese bağlı </a:t>
            </a:r>
            <a:r>
              <a:rPr lang="tr-TR" sz="2000" b="1" i="1" dirty="0" err="1">
                <a:solidFill>
                  <a:srgbClr val="000000"/>
                </a:solidFill>
                <a:latin typeface="Calibri" pitchFamily="34" charset="0"/>
              </a:rPr>
              <a:t>hormonal</a:t>
            </a:r>
            <a:r>
              <a:rPr lang="tr-TR" sz="2000" b="1" i="1" dirty="0">
                <a:solidFill>
                  <a:srgbClr val="000000"/>
                </a:solidFill>
                <a:latin typeface="Calibri" pitchFamily="34" charset="0"/>
              </a:rPr>
              <a:t> değişikliklerle (adrenalin, </a:t>
            </a:r>
            <a:r>
              <a:rPr lang="tr-TR" sz="2000" b="1" i="1" dirty="0" err="1">
                <a:solidFill>
                  <a:srgbClr val="000000"/>
                </a:solidFill>
                <a:latin typeface="Calibri" pitchFamily="34" charset="0"/>
              </a:rPr>
              <a:t>noradrenalin</a:t>
            </a:r>
            <a:r>
              <a:rPr lang="tr-TR" sz="2000" b="1" i="1" dirty="0">
                <a:solidFill>
                  <a:srgbClr val="000000"/>
                </a:solidFill>
                <a:latin typeface="Calibri" pitchFamily="34" charset="0"/>
              </a:rPr>
              <a:t> ve </a:t>
            </a:r>
            <a:r>
              <a:rPr lang="tr-TR" sz="2000" b="1" i="1" dirty="0" err="1">
                <a:solidFill>
                  <a:srgbClr val="000000"/>
                </a:solidFill>
                <a:latin typeface="Calibri" pitchFamily="34" charset="0"/>
              </a:rPr>
              <a:t>kortizol</a:t>
            </a:r>
            <a:r>
              <a:rPr lang="tr-TR" sz="2000" b="1" i="1" dirty="0">
                <a:solidFill>
                  <a:srgbClr val="000000"/>
                </a:solidFill>
                <a:latin typeface="Calibri" pitchFamily="34" charset="0"/>
              </a:rPr>
              <a:t>) </a:t>
            </a:r>
            <a:r>
              <a:rPr lang="tr-TR" sz="2000" i="1" dirty="0">
                <a:solidFill>
                  <a:srgbClr val="000000"/>
                </a:solidFill>
                <a:latin typeface="Calibri" pitchFamily="34" charset="0"/>
              </a:rPr>
              <a:t>veya stresle birlikte artış gösteren </a:t>
            </a:r>
            <a:r>
              <a:rPr lang="tr-TR" sz="2000" b="1" i="1" dirty="0">
                <a:solidFill>
                  <a:srgbClr val="000000"/>
                </a:solidFill>
                <a:latin typeface="Calibri" pitchFamily="34" charset="0"/>
              </a:rPr>
              <a:t>sigara ve içki içme, aşırı ve kötü beslenme </a:t>
            </a:r>
            <a:r>
              <a:rPr lang="tr-TR" sz="2000" i="1" dirty="0">
                <a:solidFill>
                  <a:srgbClr val="000000"/>
                </a:solidFill>
                <a:latin typeface="Calibri" pitchFamily="34" charset="0"/>
              </a:rPr>
              <a:t>gibi sağlıksız davranışlar sonucunda ortaya çıkmaktadır</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p:txBody>
      </p:sp>
      <p:sp>
        <p:nvSpPr>
          <p:cNvPr id="15462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4630" name="Group 9"/>
          <p:cNvGrpSpPr>
            <a:grpSpLocks/>
          </p:cNvGrpSpPr>
          <p:nvPr/>
        </p:nvGrpSpPr>
        <p:grpSpPr bwMode="auto">
          <a:xfrm>
            <a:off x="323850" y="1555750"/>
            <a:ext cx="1482725" cy="1482725"/>
            <a:chOff x="1710" y="1035"/>
            <a:chExt cx="2316" cy="2316"/>
          </a:xfrm>
        </p:grpSpPr>
        <p:grpSp>
          <p:nvGrpSpPr>
            <p:cNvPr id="154634" name="Group 10"/>
            <p:cNvGrpSpPr>
              <a:grpSpLocks/>
            </p:cNvGrpSpPr>
            <p:nvPr/>
          </p:nvGrpSpPr>
          <p:grpSpPr bwMode="auto">
            <a:xfrm rot="3600000">
              <a:off x="1710" y="1035"/>
              <a:ext cx="2316" cy="2316"/>
              <a:chOff x="1710" y="1035"/>
              <a:chExt cx="2316" cy="2316"/>
            </a:xfrm>
          </p:grpSpPr>
          <p:sp>
            <p:nvSpPr>
              <p:cNvPr id="15463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464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464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4635" name="Group 14"/>
            <p:cNvGrpSpPr>
              <a:grpSpLocks/>
            </p:cNvGrpSpPr>
            <p:nvPr/>
          </p:nvGrpSpPr>
          <p:grpSpPr bwMode="auto">
            <a:xfrm rot="7200000">
              <a:off x="2059" y="1386"/>
              <a:ext cx="1616" cy="1614"/>
              <a:chOff x="2060" y="1387"/>
              <a:chExt cx="1616" cy="1614"/>
            </a:xfrm>
          </p:grpSpPr>
          <p:sp>
            <p:nvSpPr>
              <p:cNvPr id="15463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463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463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4633" name="Picture 2" descr="D:\DOKTOR\1-DRUZ\1-EĞİTİM KURUMU\1. İstanbuluzman\2-RESİMLER\Tıbbi\Organlarımız\cardiolog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7" y="4102100"/>
            <a:ext cx="19685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208289933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565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SİNDİRİM SİSTEMİ BOZUKLUKLARI </a:t>
            </a:r>
            <a:endParaRPr lang="tr-TR" sz="2000" b="1" noProof="1">
              <a:solidFill>
                <a:srgbClr val="FFFFFF"/>
              </a:solidFill>
              <a:latin typeface="Calibri" pitchFamily="34" charset="0"/>
            </a:endParaRPr>
          </a:p>
        </p:txBody>
      </p:sp>
      <p:sp>
        <p:nvSpPr>
          <p:cNvPr id="155652"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Akut stresin mide asit salgısı üzerine değişik etkileri vardır. Midede </a:t>
            </a:r>
            <a:r>
              <a:rPr lang="tr-TR" sz="2000" b="1" i="1" dirty="0">
                <a:solidFill>
                  <a:srgbClr val="C00000"/>
                </a:solidFill>
                <a:latin typeface="Calibri" pitchFamily="34" charset="0"/>
              </a:rPr>
              <a:t>şişkinlik, dolgunluk hissi, geğirme ve bulantı</a:t>
            </a:r>
            <a:r>
              <a:rPr lang="tr-TR" sz="2000" b="1" i="1" dirty="0">
                <a:solidFill>
                  <a:srgbClr val="000000"/>
                </a:solidFill>
                <a:latin typeface="Calibri" pitchFamily="34" charset="0"/>
              </a:rPr>
              <a:t> gibi yakınmalara yol açan hazımsızlık </a:t>
            </a:r>
            <a:r>
              <a:rPr lang="tr-TR" sz="2000" i="1" dirty="0">
                <a:solidFill>
                  <a:srgbClr val="000000"/>
                </a:solidFill>
                <a:latin typeface="Calibri" pitchFamily="34" charset="0"/>
              </a:rPr>
              <a:t>iş stresine bağlı olabilir.</a:t>
            </a: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Ülser olmayan </a:t>
            </a:r>
            <a:r>
              <a:rPr lang="tr-TR" sz="2000" b="1" i="1" dirty="0" err="1">
                <a:solidFill>
                  <a:srgbClr val="000000"/>
                </a:solidFill>
                <a:latin typeface="Calibri" pitchFamily="34" charset="0"/>
              </a:rPr>
              <a:t>dispepsi</a:t>
            </a:r>
            <a:r>
              <a:rPr lang="tr-TR" sz="2000" b="1" i="1" dirty="0">
                <a:solidFill>
                  <a:srgbClr val="000000"/>
                </a:solidFill>
                <a:latin typeface="Calibri" pitchFamily="34" charset="0"/>
              </a:rPr>
              <a:t>, spastik kolon </a:t>
            </a:r>
            <a:r>
              <a:rPr lang="tr-TR" sz="2000" i="1" dirty="0">
                <a:solidFill>
                  <a:srgbClr val="000000"/>
                </a:solidFill>
                <a:latin typeface="Calibri" pitchFamily="34" charset="0"/>
              </a:rPr>
              <a:t>gibi sindirim sistemi rahatsızlıklarının iş stresi ile ilişkili olabildiği bildirilmiştir.</a:t>
            </a:r>
          </a:p>
        </p:txBody>
      </p:sp>
      <p:sp>
        <p:nvSpPr>
          <p:cNvPr id="1556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5654" name="Group 9"/>
          <p:cNvGrpSpPr>
            <a:grpSpLocks/>
          </p:cNvGrpSpPr>
          <p:nvPr/>
        </p:nvGrpSpPr>
        <p:grpSpPr bwMode="auto">
          <a:xfrm>
            <a:off x="323850" y="1555750"/>
            <a:ext cx="1482725" cy="1482725"/>
            <a:chOff x="1710" y="1035"/>
            <a:chExt cx="2316" cy="2316"/>
          </a:xfrm>
        </p:grpSpPr>
        <p:grpSp>
          <p:nvGrpSpPr>
            <p:cNvPr id="155658" name="Group 10"/>
            <p:cNvGrpSpPr>
              <a:grpSpLocks/>
            </p:cNvGrpSpPr>
            <p:nvPr/>
          </p:nvGrpSpPr>
          <p:grpSpPr bwMode="auto">
            <a:xfrm rot="3600000">
              <a:off x="1710" y="1035"/>
              <a:ext cx="2316" cy="2316"/>
              <a:chOff x="1710" y="1035"/>
              <a:chExt cx="2316" cy="2316"/>
            </a:xfrm>
          </p:grpSpPr>
          <p:sp>
            <p:nvSpPr>
              <p:cNvPr id="15566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566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566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5659" name="Group 14"/>
            <p:cNvGrpSpPr>
              <a:grpSpLocks/>
            </p:cNvGrpSpPr>
            <p:nvPr/>
          </p:nvGrpSpPr>
          <p:grpSpPr bwMode="auto">
            <a:xfrm rot="7200000">
              <a:off x="2059" y="1386"/>
              <a:ext cx="1616" cy="1614"/>
              <a:chOff x="2060" y="1387"/>
              <a:chExt cx="1616" cy="1614"/>
            </a:xfrm>
          </p:grpSpPr>
          <p:sp>
            <p:nvSpPr>
              <p:cNvPr id="15566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566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566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5657" name="Picture 5" descr="D:\DOKTOR\1-DRUZ\1-EĞİTİM KURUMU\1. İstanbuluzman\2-RESİMLER\z.Diğer\stumbleupon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4921250"/>
            <a:ext cx="156845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9918941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667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KAS-İSKELET SİSTEMİ BOZUKLUKLARI </a:t>
            </a:r>
            <a:endParaRPr lang="tr-TR" sz="2000" b="1" noProof="1">
              <a:solidFill>
                <a:srgbClr val="FFFFFF"/>
              </a:solidFill>
              <a:latin typeface="Calibri" pitchFamily="34" charset="0"/>
            </a:endParaRPr>
          </a:p>
        </p:txBody>
      </p:sp>
      <p:sp>
        <p:nvSpPr>
          <p:cNvPr id="156676"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İş stresi ile </a:t>
            </a:r>
            <a:r>
              <a:rPr lang="tr-TR" sz="2000" b="1" i="1" dirty="0">
                <a:solidFill>
                  <a:srgbClr val="000000"/>
                </a:solidFill>
                <a:latin typeface="Calibri" pitchFamily="34" charset="0"/>
              </a:rPr>
              <a:t>boyun, omuz, kol ve sırt kaslarında ve eklemlerde </a:t>
            </a:r>
            <a:r>
              <a:rPr lang="tr-TR" sz="2000" i="1" dirty="0">
                <a:solidFill>
                  <a:srgbClr val="000000"/>
                </a:solidFill>
                <a:latin typeface="Calibri" pitchFamily="34" charset="0"/>
              </a:rPr>
              <a:t>ortaya çıkan </a:t>
            </a:r>
            <a:r>
              <a:rPr lang="tr-TR" sz="2000" b="1" i="1" dirty="0">
                <a:solidFill>
                  <a:srgbClr val="000000"/>
                </a:solidFill>
                <a:latin typeface="Calibri" pitchFamily="34" charset="0"/>
              </a:rPr>
              <a:t>yakınmalar arasında ilişki olduğu,</a:t>
            </a:r>
            <a:r>
              <a:rPr lang="tr-TR" sz="2000" i="1" dirty="0">
                <a:solidFill>
                  <a:srgbClr val="000000"/>
                </a:solidFill>
                <a:latin typeface="Calibri" pitchFamily="34" charset="0"/>
              </a:rPr>
              <a:t> yakınmaların iş yoğunluğu, karar verme ve işin gereklerini denetleyememe imkanları ile orantılı olarak arttığı gösterilmiştir. </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Alışılagelmiş </a:t>
            </a:r>
            <a:r>
              <a:rPr lang="tr-TR" sz="2000" b="1" i="1" dirty="0">
                <a:solidFill>
                  <a:srgbClr val="000000"/>
                </a:solidFill>
                <a:latin typeface="Calibri" pitchFamily="34" charset="0"/>
              </a:rPr>
              <a:t>monoton işlerdeki </a:t>
            </a:r>
            <a:r>
              <a:rPr lang="tr-TR" sz="2000" i="1" dirty="0">
                <a:solidFill>
                  <a:srgbClr val="000000"/>
                </a:solidFill>
                <a:latin typeface="Calibri" pitchFamily="34" charset="0"/>
              </a:rPr>
              <a:t>semptomlar </a:t>
            </a:r>
            <a:r>
              <a:rPr lang="tr-TR" sz="2000" i="1" dirty="0" smtClean="0">
                <a:solidFill>
                  <a:srgbClr val="000000"/>
                </a:solidFill>
                <a:latin typeface="Calibri" pitchFamily="34" charset="0"/>
              </a:rPr>
              <a:t>(şikayetler) </a:t>
            </a:r>
            <a:r>
              <a:rPr lang="tr-TR" sz="2000" b="1" i="1" dirty="0" smtClean="0">
                <a:solidFill>
                  <a:srgbClr val="000000"/>
                </a:solidFill>
                <a:latin typeface="Calibri" pitchFamily="34" charset="0"/>
              </a:rPr>
              <a:t>dikkat </a:t>
            </a:r>
            <a:r>
              <a:rPr lang="tr-TR" sz="2000" b="1" i="1" dirty="0">
                <a:solidFill>
                  <a:srgbClr val="000000"/>
                </a:solidFill>
                <a:latin typeface="Calibri" pitchFamily="34" charset="0"/>
              </a:rPr>
              <a:t>isteyen işlerden daha fazla </a:t>
            </a:r>
            <a:r>
              <a:rPr lang="tr-TR" sz="2000" i="1" dirty="0">
                <a:solidFill>
                  <a:srgbClr val="000000"/>
                </a:solidFill>
                <a:latin typeface="Calibri" pitchFamily="34" charset="0"/>
              </a:rPr>
              <a:t>olabilir.</a:t>
            </a:r>
          </a:p>
          <a:p>
            <a:pPr algn="ctr">
              <a:lnSpc>
                <a:spcPct val="90000"/>
              </a:lnSpc>
              <a:spcAft>
                <a:spcPct val="20000"/>
              </a:spcAft>
              <a:buClr>
                <a:srgbClr val="292929"/>
              </a:buClr>
            </a:pPr>
            <a:endParaRPr lang="tr-TR" sz="2000" b="1" i="1" dirty="0">
              <a:solidFill>
                <a:srgbClr val="000000"/>
              </a:solidFill>
              <a:latin typeface="Calibri" pitchFamily="34" charset="0"/>
            </a:endParaRPr>
          </a:p>
        </p:txBody>
      </p:sp>
      <p:sp>
        <p:nvSpPr>
          <p:cNvPr id="1566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6678" name="Group 9"/>
          <p:cNvGrpSpPr>
            <a:grpSpLocks/>
          </p:cNvGrpSpPr>
          <p:nvPr/>
        </p:nvGrpSpPr>
        <p:grpSpPr bwMode="auto">
          <a:xfrm>
            <a:off x="323850" y="1555750"/>
            <a:ext cx="1482725" cy="1482725"/>
            <a:chOff x="1710" y="1035"/>
            <a:chExt cx="2316" cy="2316"/>
          </a:xfrm>
        </p:grpSpPr>
        <p:grpSp>
          <p:nvGrpSpPr>
            <p:cNvPr id="156682" name="Group 10"/>
            <p:cNvGrpSpPr>
              <a:grpSpLocks/>
            </p:cNvGrpSpPr>
            <p:nvPr/>
          </p:nvGrpSpPr>
          <p:grpSpPr bwMode="auto">
            <a:xfrm rot="3600000">
              <a:off x="1710" y="1035"/>
              <a:ext cx="2316" cy="2316"/>
              <a:chOff x="1710" y="1035"/>
              <a:chExt cx="2316" cy="2316"/>
            </a:xfrm>
          </p:grpSpPr>
          <p:sp>
            <p:nvSpPr>
              <p:cNvPr id="15668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668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668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6683" name="Group 14"/>
            <p:cNvGrpSpPr>
              <a:grpSpLocks/>
            </p:cNvGrpSpPr>
            <p:nvPr/>
          </p:nvGrpSpPr>
          <p:grpSpPr bwMode="auto">
            <a:xfrm rot="7200000">
              <a:off x="2059" y="1386"/>
              <a:ext cx="1616" cy="1614"/>
              <a:chOff x="2060" y="1387"/>
              <a:chExt cx="1616" cy="1614"/>
            </a:xfrm>
          </p:grpSpPr>
          <p:sp>
            <p:nvSpPr>
              <p:cNvPr id="15668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668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668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6681" name="Picture 4" descr="D:\DOKTOR\1-DRUZ\1-EĞİTİM KURUMU\1. İstanbuluzman\2-RESİMLER\z.Diğer\ani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78363"/>
            <a:ext cx="2009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1464678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effectLst>
                  <a:outerShdw blurRad="38100" dist="38100" dir="2700000" algn="tl">
                    <a:srgbClr val="000000"/>
                  </a:outerShdw>
                </a:effectLst>
                <a:latin typeface="Calibri" pitchFamily="34" charset="0"/>
              </a:rPr>
              <a:t>PSİKOSOSYAL </a:t>
            </a:r>
            <a:r>
              <a:rPr lang="tr-TR" sz="2000" b="1" noProof="1" smtClean="0">
                <a:solidFill>
                  <a:srgbClr val="FFFFFF"/>
                </a:solidFill>
                <a:effectLst>
                  <a:outerShdw blurRad="38100" dist="38100" dir="2700000" algn="tl">
                    <a:srgbClr val="000000"/>
                  </a:outerShdw>
                </a:effectLst>
                <a:latin typeface="Calibri" pitchFamily="34" charset="0"/>
              </a:rPr>
              <a:t>TEHLİKE </a:t>
            </a:r>
            <a:r>
              <a:rPr lang="tr-TR" sz="2000" b="1" noProof="1" smtClean="0">
                <a:solidFill>
                  <a:srgbClr val="FFFFFF"/>
                </a:solidFill>
                <a:effectLst>
                  <a:outerShdw blurRad="38100" dist="38100" dir="2700000" algn="tl">
                    <a:srgbClr val="000000"/>
                  </a:outerShdw>
                </a:effectLst>
                <a:latin typeface="Calibri" pitchFamily="34" charset="0"/>
              </a:rPr>
              <a:t>NEDİR?</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900" b="1" i="1" dirty="0" smtClean="0">
              <a:solidFill>
                <a:srgbClr val="000000"/>
              </a:solidFill>
              <a:latin typeface="Calibri" pitchFamily="34" charset="0"/>
            </a:endParaRPr>
          </a:p>
          <a:p>
            <a:pPr algn="ctr">
              <a:buClr>
                <a:srgbClr val="292929"/>
              </a:buClr>
            </a:pPr>
            <a:endParaRPr lang="tr-TR" sz="20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İş </a:t>
            </a:r>
            <a:r>
              <a:rPr lang="tr-TR" sz="2000" b="1" i="1" dirty="0">
                <a:solidFill>
                  <a:srgbClr val="000000"/>
                </a:solidFill>
                <a:latin typeface="Calibri" pitchFamily="34" charset="0"/>
              </a:rPr>
              <a:t>tasarımının, örgütlenmesinin ve yönetiminin gerçekleştirildiği </a:t>
            </a:r>
            <a:r>
              <a:rPr lang="tr-TR" sz="2000" b="1" i="1" dirty="0" smtClean="0">
                <a:solidFill>
                  <a:srgbClr val="000000"/>
                </a:solidFill>
                <a:latin typeface="Calibri" pitchFamily="34" charset="0"/>
              </a:rPr>
              <a:t>sosyal </a:t>
            </a:r>
            <a:r>
              <a:rPr lang="tr-TR" sz="2000" b="1" i="1" dirty="0">
                <a:solidFill>
                  <a:srgbClr val="000000"/>
                </a:solidFill>
                <a:latin typeface="Calibri" pitchFamily="34" charset="0"/>
              </a:rPr>
              <a:t>ve çevresel </a:t>
            </a:r>
            <a:r>
              <a:rPr lang="tr-TR" sz="2000" b="1" i="1" dirty="0" smtClean="0">
                <a:solidFill>
                  <a:srgbClr val="000000"/>
                </a:solidFill>
                <a:latin typeface="Calibri" pitchFamily="34" charset="0"/>
              </a:rPr>
              <a:t>koşulların; </a:t>
            </a:r>
            <a:r>
              <a:rPr lang="tr-TR" sz="2000" b="1" i="1" dirty="0">
                <a:solidFill>
                  <a:srgbClr val="C00000"/>
                </a:solidFill>
                <a:latin typeface="Calibri" pitchFamily="34" charset="0"/>
              </a:rPr>
              <a:t>psikolojik, toplumsal veya fiziksel </a:t>
            </a:r>
            <a:r>
              <a:rPr lang="tr-TR" sz="2000" b="1" i="1" dirty="0">
                <a:solidFill>
                  <a:srgbClr val="6B9B1A"/>
                </a:solidFill>
                <a:latin typeface="Calibri" pitchFamily="34" charset="0"/>
              </a:rPr>
              <a:t>hasara yol açma </a:t>
            </a:r>
            <a:r>
              <a:rPr lang="tr-TR" sz="2000" b="1" i="1" dirty="0" smtClean="0">
                <a:solidFill>
                  <a:srgbClr val="6B9B1A"/>
                </a:solidFill>
                <a:latin typeface="Calibri" pitchFamily="34" charset="0"/>
              </a:rPr>
              <a:t>potansiyeli </a:t>
            </a:r>
            <a:r>
              <a:rPr lang="tr-TR" sz="2000" b="1" i="1" dirty="0" smtClean="0">
                <a:solidFill>
                  <a:srgbClr val="000000"/>
                </a:solidFill>
                <a:latin typeface="Calibri" pitchFamily="34" charset="0"/>
              </a:rPr>
              <a:t>taşımasına «</a:t>
            </a:r>
            <a:r>
              <a:rPr lang="tr-TR" sz="2000" b="1" i="1" dirty="0" err="1" smtClean="0">
                <a:solidFill>
                  <a:srgbClr val="000000"/>
                </a:solidFill>
                <a:latin typeface="Calibri" pitchFamily="34" charset="0"/>
              </a:rPr>
              <a:t>Psikososyal</a:t>
            </a:r>
            <a:r>
              <a:rPr lang="tr-TR" sz="2000" b="1" i="1" dirty="0" smtClean="0">
                <a:solidFill>
                  <a:srgbClr val="000000"/>
                </a:solidFill>
                <a:latin typeface="Calibri" pitchFamily="34" charset="0"/>
              </a:rPr>
              <a:t> Tehlike» denir.</a:t>
            </a:r>
          </a:p>
        </p:txBody>
      </p:sp>
      <p:sp>
        <p:nvSpPr>
          <p:cNvPr id="11264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2646" name="Group 9"/>
          <p:cNvGrpSpPr>
            <a:grpSpLocks/>
          </p:cNvGrpSpPr>
          <p:nvPr/>
        </p:nvGrpSpPr>
        <p:grpSpPr bwMode="auto">
          <a:xfrm>
            <a:off x="323850" y="1555750"/>
            <a:ext cx="1482725" cy="1482725"/>
            <a:chOff x="1710" y="1035"/>
            <a:chExt cx="2316" cy="2316"/>
          </a:xfrm>
        </p:grpSpPr>
        <p:grpSp>
          <p:nvGrpSpPr>
            <p:cNvPr id="112650" name="Group 10"/>
            <p:cNvGrpSpPr>
              <a:grpSpLocks/>
            </p:cNvGrpSpPr>
            <p:nvPr/>
          </p:nvGrpSpPr>
          <p:grpSpPr bwMode="auto">
            <a:xfrm rot="3600000">
              <a:off x="1710" y="1035"/>
              <a:ext cx="2316" cy="2316"/>
              <a:chOff x="1710" y="1035"/>
              <a:chExt cx="2316" cy="2316"/>
            </a:xfrm>
          </p:grpSpPr>
          <p:sp>
            <p:nvSpPr>
              <p:cNvPr id="11265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265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265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2651" name="Group 14"/>
            <p:cNvGrpSpPr>
              <a:grpSpLocks/>
            </p:cNvGrpSpPr>
            <p:nvPr/>
          </p:nvGrpSpPr>
          <p:grpSpPr bwMode="auto">
            <a:xfrm rot="7200000">
              <a:off x="2059" y="1386"/>
              <a:ext cx="1616" cy="1614"/>
              <a:chOff x="2060" y="1387"/>
              <a:chExt cx="1616" cy="1614"/>
            </a:xfrm>
          </p:grpSpPr>
          <p:sp>
            <p:nvSpPr>
              <p:cNvPr id="11265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265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265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939840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7699"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BAĞIŞIKLIK SİSTEMİ BOZUKLUKLARI </a:t>
            </a:r>
            <a:endParaRPr lang="tr-TR" sz="2000" b="1" noProof="1">
              <a:solidFill>
                <a:srgbClr val="FFFFFF"/>
              </a:solidFill>
              <a:latin typeface="Calibri" pitchFamily="34" charset="0"/>
            </a:endParaRPr>
          </a:p>
        </p:txBody>
      </p:sp>
      <p:sp>
        <p:nvSpPr>
          <p:cNvPr id="157700"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İş stresi </a:t>
            </a:r>
            <a:r>
              <a:rPr lang="tr-TR" sz="2000" b="1" i="1">
                <a:solidFill>
                  <a:srgbClr val="000000"/>
                </a:solidFill>
                <a:latin typeface="Calibri" pitchFamily="34" charset="0"/>
              </a:rPr>
              <a:t>bağışıklık sistemini zayıflatır ve çalışanın bulaşıcı hastalıklara karşı direncini azaltır.</a:t>
            </a: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577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7702" name="Group 9"/>
          <p:cNvGrpSpPr>
            <a:grpSpLocks/>
          </p:cNvGrpSpPr>
          <p:nvPr/>
        </p:nvGrpSpPr>
        <p:grpSpPr bwMode="auto">
          <a:xfrm>
            <a:off x="323850" y="1555750"/>
            <a:ext cx="1482725" cy="1482725"/>
            <a:chOff x="1710" y="1035"/>
            <a:chExt cx="2316" cy="2316"/>
          </a:xfrm>
        </p:grpSpPr>
        <p:grpSp>
          <p:nvGrpSpPr>
            <p:cNvPr id="157706" name="Group 10"/>
            <p:cNvGrpSpPr>
              <a:grpSpLocks/>
            </p:cNvGrpSpPr>
            <p:nvPr/>
          </p:nvGrpSpPr>
          <p:grpSpPr bwMode="auto">
            <a:xfrm rot="3600000">
              <a:off x="1710" y="1035"/>
              <a:ext cx="2316" cy="2316"/>
              <a:chOff x="1710" y="1035"/>
              <a:chExt cx="2316" cy="2316"/>
            </a:xfrm>
          </p:grpSpPr>
          <p:sp>
            <p:nvSpPr>
              <p:cNvPr id="15771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771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771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7707" name="Group 14"/>
            <p:cNvGrpSpPr>
              <a:grpSpLocks/>
            </p:cNvGrpSpPr>
            <p:nvPr/>
          </p:nvGrpSpPr>
          <p:grpSpPr bwMode="auto">
            <a:xfrm rot="7200000">
              <a:off x="2059" y="1386"/>
              <a:ext cx="1616" cy="1614"/>
              <a:chOff x="2060" y="1387"/>
              <a:chExt cx="1616" cy="1614"/>
            </a:xfrm>
          </p:grpSpPr>
          <p:sp>
            <p:nvSpPr>
              <p:cNvPr id="15770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770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771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7705" name="Picture 3" descr="D:\DOKTOR\1-DRUZ\1-EĞİTİM KURUMU\1. İstanbuluzman\2-RESİMLER\Biyoloji\biolo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63" y="3309938"/>
            <a:ext cx="192881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4</a:t>
            </a:r>
          </a:p>
        </p:txBody>
      </p:sp>
    </p:spTree>
    <p:extLst>
      <p:ext uri="{BB962C8B-B14F-4D97-AF65-F5344CB8AC3E}">
        <p14:creationId xmlns:p14="http://schemas.microsoft.com/office/powerpoint/2010/main" val="14527233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 name="Rechteck 4"/>
          <p:cNvSpPr>
            <a:spLocks noChangeArrowheads="1"/>
          </p:cNvSpPr>
          <p:nvPr/>
        </p:nvSpPr>
        <p:spPr bwMode="auto">
          <a:xfrm>
            <a:off x="172005" y="2197007"/>
            <a:ext cx="8782476" cy="2921887"/>
          </a:xfrm>
          <a:prstGeom prst="rect">
            <a:avLst/>
          </a:prstGeom>
          <a:noFill/>
          <a:ln w="9525" algn="ctr">
            <a:noFill/>
            <a:round/>
            <a:headEnd/>
            <a:tailEnd/>
          </a:ln>
        </p:spPr>
        <p:txBody>
          <a:bodyPr wrap="none" anchor="ctr"/>
          <a:lstStyle/>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Stress </a:t>
            </a:r>
          </a:p>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Davranışsal Etkileri</a:t>
            </a:r>
          </a:p>
        </p:txBody>
      </p:sp>
      <p:sp>
        <p:nvSpPr>
          <p:cNvPr id="7" name="Oval 16"/>
          <p:cNvSpPr>
            <a:spLocks noChangeArrowheads="1"/>
          </p:cNvSpPr>
          <p:nvPr/>
        </p:nvSpPr>
        <p:spPr bwMode="auto">
          <a:xfrm>
            <a:off x="3914775" y="1077913"/>
            <a:ext cx="1144588" cy="1146175"/>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defRPr/>
            </a:pPr>
            <a:r>
              <a:rPr lang="tr-TR" sz="6600" b="1" dirty="0">
                <a:solidFill>
                  <a:schemeClr val="bg1"/>
                </a:solidFill>
                <a:latin typeface="+mn-lt"/>
                <a:cs typeface="Arial" pitchFamily="34" charset="0"/>
              </a:rPr>
              <a:t>2</a:t>
            </a:r>
          </a:p>
        </p:txBody>
      </p:sp>
      <p:sp>
        <p:nvSpPr>
          <p:cNvPr id="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776982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9747"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DAVRANIŞSAL SONUÇLARI</a:t>
            </a:r>
          </a:p>
        </p:txBody>
      </p:sp>
      <p:sp>
        <p:nvSpPr>
          <p:cNvPr id="159748"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Arial" charset="0"/>
              <a:buAutoNum type="arabicPeriod"/>
            </a:pPr>
            <a:endParaRPr lang="tr-TR" sz="2000" b="1" i="1" dirty="0">
              <a:solidFill>
                <a:srgbClr val="000000"/>
              </a:solidFill>
              <a:latin typeface="Calibri" pitchFamily="34" charset="0"/>
            </a:endParaRPr>
          </a:p>
          <a:p>
            <a:pPr marL="792000" lvl="1" indent="-252000">
              <a:lnSpc>
                <a:spcPct val="90000"/>
              </a:lnSpc>
              <a:spcAft>
                <a:spcPct val="20000"/>
              </a:spcAft>
              <a:buClr>
                <a:srgbClr val="292929"/>
              </a:buClr>
              <a:buFont typeface="Arial" charset="0"/>
              <a:buAutoNum type="arabicPeriod"/>
            </a:pPr>
            <a:r>
              <a:rPr lang="tr-TR" sz="2000" b="1" i="1" dirty="0" smtClean="0">
                <a:solidFill>
                  <a:srgbClr val="000000"/>
                </a:solidFill>
                <a:latin typeface="Calibri" pitchFamily="34" charset="0"/>
              </a:rPr>
              <a:t>Beslenme Bozuklukları ve Madde Bağımlılığı,</a:t>
            </a:r>
          </a:p>
          <a:p>
            <a:pPr marL="792000" lvl="1" indent="-252000">
              <a:lnSpc>
                <a:spcPct val="90000"/>
              </a:lnSpc>
              <a:spcAft>
                <a:spcPct val="20000"/>
              </a:spcAft>
              <a:buClr>
                <a:srgbClr val="292929"/>
              </a:buClr>
              <a:buFont typeface="Arial" charset="0"/>
              <a:buAutoNum type="arabicPeriod"/>
            </a:pPr>
            <a:r>
              <a:rPr lang="tr-TR" sz="2000" b="1" i="1" dirty="0" smtClean="0">
                <a:solidFill>
                  <a:srgbClr val="000000"/>
                </a:solidFill>
                <a:latin typeface="Calibri" pitchFamily="34" charset="0"/>
              </a:rPr>
              <a:t>Uyku Bozuklukları, </a:t>
            </a:r>
          </a:p>
          <a:p>
            <a:pPr marL="792000" lvl="1" indent="-252000">
              <a:lnSpc>
                <a:spcPct val="90000"/>
              </a:lnSpc>
              <a:spcAft>
                <a:spcPct val="20000"/>
              </a:spcAft>
              <a:buClr>
                <a:srgbClr val="292929"/>
              </a:buClr>
              <a:buFont typeface="Arial" charset="0"/>
              <a:buAutoNum type="arabicPeriod"/>
            </a:pPr>
            <a:r>
              <a:rPr lang="tr-TR" sz="2000" b="1" i="1" dirty="0" err="1" smtClean="0">
                <a:solidFill>
                  <a:srgbClr val="000000"/>
                </a:solidFill>
                <a:latin typeface="Calibri" pitchFamily="34" charset="0"/>
              </a:rPr>
              <a:t>Absenteizm</a:t>
            </a:r>
            <a:r>
              <a:rPr lang="tr-TR" sz="2000" b="1" i="1" dirty="0" smtClean="0">
                <a:solidFill>
                  <a:srgbClr val="000000"/>
                </a:solidFill>
                <a:latin typeface="Calibri" pitchFamily="34" charset="0"/>
              </a:rPr>
              <a:t> (İşten Kalma – İşe Geç Gelme)</a:t>
            </a:r>
            <a:endParaRPr lang="tr-TR" sz="2000" i="1" dirty="0" smtClean="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p:txBody>
      </p:sp>
      <p:sp>
        <p:nvSpPr>
          <p:cNvPr id="1597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9750" name="Group 9"/>
          <p:cNvGrpSpPr>
            <a:grpSpLocks/>
          </p:cNvGrpSpPr>
          <p:nvPr/>
        </p:nvGrpSpPr>
        <p:grpSpPr bwMode="auto">
          <a:xfrm>
            <a:off x="323850" y="1555750"/>
            <a:ext cx="1482725" cy="1482725"/>
            <a:chOff x="1710" y="1035"/>
            <a:chExt cx="2316" cy="2316"/>
          </a:xfrm>
        </p:grpSpPr>
        <p:grpSp>
          <p:nvGrpSpPr>
            <p:cNvPr id="159769" name="Group 10"/>
            <p:cNvGrpSpPr>
              <a:grpSpLocks/>
            </p:cNvGrpSpPr>
            <p:nvPr/>
          </p:nvGrpSpPr>
          <p:grpSpPr bwMode="auto">
            <a:xfrm rot="3600000">
              <a:off x="1710" y="1035"/>
              <a:ext cx="2316" cy="2316"/>
              <a:chOff x="1710" y="1035"/>
              <a:chExt cx="2316" cy="2316"/>
            </a:xfrm>
          </p:grpSpPr>
          <p:sp>
            <p:nvSpPr>
              <p:cNvPr id="15977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977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977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9770" name="Group 14"/>
            <p:cNvGrpSpPr>
              <a:grpSpLocks/>
            </p:cNvGrpSpPr>
            <p:nvPr/>
          </p:nvGrpSpPr>
          <p:grpSpPr bwMode="auto">
            <a:xfrm rot="7200000">
              <a:off x="2059" y="1386"/>
              <a:ext cx="1616" cy="1614"/>
              <a:chOff x="2060" y="1387"/>
              <a:chExt cx="1616" cy="1614"/>
            </a:xfrm>
          </p:grpSpPr>
          <p:sp>
            <p:nvSpPr>
              <p:cNvPr id="15977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977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977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6970740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077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BESLENME BOZUKLUKLARI – MADDE BAĞIMLILIĞI</a:t>
            </a:r>
            <a:endParaRPr lang="tr-TR" sz="2000" b="1" noProof="1">
              <a:solidFill>
                <a:srgbClr val="FFFFFF"/>
              </a:solidFill>
              <a:latin typeface="Calibri" pitchFamily="34" charset="0"/>
            </a:endParaRPr>
          </a:p>
        </p:txBody>
      </p:sp>
      <p:sp>
        <p:nvSpPr>
          <p:cNvPr id="160772"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es-ES" sz="2000" b="1" i="1" dirty="0" smtClean="0">
                <a:solidFill>
                  <a:srgbClr val="000000"/>
                </a:solidFill>
                <a:latin typeface="Calibri" pitchFamily="34" charset="0"/>
              </a:rPr>
              <a:t>Fazla </a:t>
            </a:r>
            <a:r>
              <a:rPr lang="es-ES" sz="2000" b="1" i="1" dirty="0">
                <a:solidFill>
                  <a:srgbClr val="000000"/>
                </a:solidFill>
                <a:latin typeface="Calibri" pitchFamily="34" charset="0"/>
              </a:rPr>
              <a:t>ya da az yemek yeme</a:t>
            </a:r>
            <a:endParaRPr lang="tr-TR" sz="2000" b="1" i="1" dirty="0" smtClean="0">
              <a:solidFill>
                <a:srgbClr val="000000"/>
              </a:solidFill>
              <a:latin typeface="Calibri" pitchFamily="34" charset="0"/>
            </a:endParaRPr>
          </a:p>
          <a:p>
            <a:pPr algn="ctr">
              <a:lnSpc>
                <a:spcPct val="90000"/>
              </a:lnSpc>
              <a:spcAft>
                <a:spcPct val="20000"/>
              </a:spcAft>
              <a:buClr>
                <a:srgbClr val="292929"/>
              </a:buClr>
            </a:pPr>
            <a:r>
              <a:rPr lang="tr-TR" sz="2000" b="1" i="1" dirty="0" smtClean="0">
                <a:solidFill>
                  <a:srgbClr val="000000"/>
                </a:solidFill>
                <a:latin typeface="Calibri" pitchFamily="34" charset="0"/>
              </a:rPr>
              <a:t>«</a:t>
            </a:r>
            <a:r>
              <a:rPr lang="tr-TR" sz="2000" i="1" dirty="0">
                <a:solidFill>
                  <a:srgbClr val="000000"/>
                </a:solidFill>
                <a:latin typeface="Calibri" pitchFamily="34" charset="0"/>
              </a:rPr>
              <a:t>İş stresiyle </a:t>
            </a:r>
            <a:r>
              <a:rPr lang="tr-TR" sz="2000" b="1" i="1" dirty="0">
                <a:solidFill>
                  <a:srgbClr val="000000"/>
                </a:solidFill>
                <a:latin typeface="Calibri" pitchFamily="34" charset="0"/>
              </a:rPr>
              <a:t>sigara, çay, kahve tüketiminin artması, yeme ve içmenin artması veya azalması, madde bağımlılığı, uyku bozuklukları, işe devamsızlıkta artış gibi davranışsal bozukluklar arasında ilişki vardır.» </a:t>
            </a:r>
          </a:p>
          <a:p>
            <a:pPr algn="ctr">
              <a:lnSpc>
                <a:spcPct val="90000"/>
              </a:lnSpc>
              <a:spcAft>
                <a:spcPct val="20000"/>
              </a:spcAft>
              <a:buClr>
                <a:srgbClr val="292929"/>
              </a:buClr>
            </a:pPr>
            <a:endParaRPr lang="tr-TR" sz="900" b="1" i="1"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Sigara, çay, kahve, alkol tüketimi ve madde bağımlılığı kısa süreli stres azaltıcı etki yapar. Ancak bu etki hızla ortadan kalkar.  </a:t>
            </a:r>
          </a:p>
          <a:p>
            <a:pPr algn="ctr">
              <a:lnSpc>
                <a:spcPct val="90000"/>
              </a:lnSpc>
              <a:spcAft>
                <a:spcPct val="20000"/>
              </a:spcAft>
              <a:buClr>
                <a:srgbClr val="292929"/>
              </a:buClr>
            </a:pPr>
            <a:endParaRPr lang="tr-TR" sz="1000" i="1"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Kafein, strese dayanıklılığı kısa süreli olarak artırmakla birlikte, bu dönemi aşırı yorulmaya bağlı tükenme izler</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p:txBody>
      </p:sp>
      <p:sp>
        <p:nvSpPr>
          <p:cNvPr id="1607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0774" name="Group 9"/>
          <p:cNvGrpSpPr>
            <a:grpSpLocks/>
          </p:cNvGrpSpPr>
          <p:nvPr/>
        </p:nvGrpSpPr>
        <p:grpSpPr bwMode="auto">
          <a:xfrm>
            <a:off x="323850" y="1555750"/>
            <a:ext cx="1482725" cy="1482725"/>
            <a:chOff x="1710" y="1035"/>
            <a:chExt cx="2316" cy="2316"/>
          </a:xfrm>
        </p:grpSpPr>
        <p:grpSp>
          <p:nvGrpSpPr>
            <p:cNvPr id="160778" name="Group 10"/>
            <p:cNvGrpSpPr>
              <a:grpSpLocks/>
            </p:cNvGrpSpPr>
            <p:nvPr/>
          </p:nvGrpSpPr>
          <p:grpSpPr bwMode="auto">
            <a:xfrm rot="3600000">
              <a:off x="1710" y="1035"/>
              <a:ext cx="2316" cy="2316"/>
              <a:chOff x="1710" y="1035"/>
              <a:chExt cx="2316" cy="2316"/>
            </a:xfrm>
          </p:grpSpPr>
          <p:sp>
            <p:nvSpPr>
              <p:cNvPr id="16078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078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078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0779" name="Group 14"/>
            <p:cNvGrpSpPr>
              <a:grpSpLocks/>
            </p:cNvGrpSpPr>
            <p:nvPr/>
          </p:nvGrpSpPr>
          <p:grpSpPr bwMode="auto">
            <a:xfrm rot="7200000">
              <a:off x="2059" y="1386"/>
              <a:ext cx="1616" cy="1614"/>
              <a:chOff x="2060" y="1387"/>
              <a:chExt cx="1616" cy="1614"/>
            </a:xfrm>
          </p:grpSpPr>
          <p:sp>
            <p:nvSpPr>
              <p:cNvPr id="16078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078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078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20"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3995835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179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UYKU BOZUKLUKLARI</a:t>
            </a:r>
            <a:endParaRPr lang="tr-TR" sz="2000" b="1" noProof="1">
              <a:solidFill>
                <a:srgbClr val="FFFFFF"/>
              </a:solidFill>
              <a:latin typeface="Calibri" pitchFamily="34" charset="0"/>
            </a:endParaRPr>
          </a:p>
        </p:txBody>
      </p:sp>
      <p:sp>
        <p:nvSpPr>
          <p:cNvPr id="161796"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En yaygın olanı uykusuzluktur. Stres en önemli geçici uykusuzluk nedenlerinden biridir.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Uykuya geç dalma, kısa sürelerle uyanma, uykunun toplam süresinde kısalma, kalitesiz uyku diğer uyku bozukluklarıdır.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Uyku bozukluğunun iş stresi ve vardiya ile ilişkisi gösterilmiştir.</a:t>
            </a:r>
          </a:p>
        </p:txBody>
      </p:sp>
      <p:sp>
        <p:nvSpPr>
          <p:cNvPr id="16179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1798" name="Group 9"/>
          <p:cNvGrpSpPr>
            <a:grpSpLocks/>
          </p:cNvGrpSpPr>
          <p:nvPr/>
        </p:nvGrpSpPr>
        <p:grpSpPr bwMode="auto">
          <a:xfrm>
            <a:off x="323850" y="1555750"/>
            <a:ext cx="1482725" cy="1482725"/>
            <a:chOff x="1710" y="1035"/>
            <a:chExt cx="2316" cy="2316"/>
          </a:xfrm>
        </p:grpSpPr>
        <p:grpSp>
          <p:nvGrpSpPr>
            <p:cNvPr id="161802" name="Group 10"/>
            <p:cNvGrpSpPr>
              <a:grpSpLocks/>
            </p:cNvGrpSpPr>
            <p:nvPr/>
          </p:nvGrpSpPr>
          <p:grpSpPr bwMode="auto">
            <a:xfrm rot="3600000">
              <a:off x="1710" y="1035"/>
              <a:ext cx="2316" cy="2316"/>
              <a:chOff x="1710" y="1035"/>
              <a:chExt cx="2316" cy="2316"/>
            </a:xfrm>
          </p:grpSpPr>
          <p:sp>
            <p:nvSpPr>
              <p:cNvPr id="16180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180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180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1803" name="Group 14"/>
            <p:cNvGrpSpPr>
              <a:grpSpLocks/>
            </p:cNvGrpSpPr>
            <p:nvPr/>
          </p:nvGrpSpPr>
          <p:grpSpPr bwMode="auto">
            <a:xfrm rot="7200000">
              <a:off x="2059" y="1386"/>
              <a:ext cx="1616" cy="1614"/>
              <a:chOff x="2060" y="1387"/>
              <a:chExt cx="1616" cy="1614"/>
            </a:xfrm>
          </p:grpSpPr>
          <p:sp>
            <p:nvSpPr>
              <p:cNvPr id="16180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180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180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20"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172927864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2819"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ABSENTEİZM (İŞTEN KALMA) BOZUKLUKLARI</a:t>
            </a:r>
            <a:endParaRPr lang="tr-TR" sz="2000" b="1" noProof="1">
              <a:solidFill>
                <a:srgbClr val="FFFFFF"/>
              </a:solidFill>
              <a:latin typeface="Calibri" pitchFamily="34" charset="0"/>
            </a:endParaRPr>
          </a:p>
        </p:txBody>
      </p:sp>
      <p:sp>
        <p:nvSpPr>
          <p:cNvPr id="162820"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Araştırmalar, isten kalma ile iş stresi arasında ilişki bulunmadığını göstermekle birlikte, bu ilişki mesleğe göre değişir. Basit ve tekdüze işler yapan vasıfsız işgücünde güçlenir.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Ayrıca, isten kalmaya yol açan stresin is stresi değil, is dışı stres olduğunu gösteren bulgular vardır.</a:t>
            </a: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628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2822" name="Group 9"/>
          <p:cNvGrpSpPr>
            <a:grpSpLocks/>
          </p:cNvGrpSpPr>
          <p:nvPr/>
        </p:nvGrpSpPr>
        <p:grpSpPr bwMode="auto">
          <a:xfrm>
            <a:off x="323850" y="1555750"/>
            <a:ext cx="1482725" cy="1482725"/>
            <a:chOff x="1710" y="1035"/>
            <a:chExt cx="2316" cy="2316"/>
          </a:xfrm>
        </p:grpSpPr>
        <p:grpSp>
          <p:nvGrpSpPr>
            <p:cNvPr id="162826" name="Group 10"/>
            <p:cNvGrpSpPr>
              <a:grpSpLocks/>
            </p:cNvGrpSpPr>
            <p:nvPr/>
          </p:nvGrpSpPr>
          <p:grpSpPr bwMode="auto">
            <a:xfrm rot="3600000">
              <a:off x="1710" y="1035"/>
              <a:ext cx="2316" cy="2316"/>
              <a:chOff x="1710" y="1035"/>
              <a:chExt cx="2316" cy="2316"/>
            </a:xfrm>
          </p:grpSpPr>
          <p:sp>
            <p:nvSpPr>
              <p:cNvPr id="16283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283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283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2827" name="Group 14"/>
            <p:cNvGrpSpPr>
              <a:grpSpLocks/>
            </p:cNvGrpSpPr>
            <p:nvPr/>
          </p:nvGrpSpPr>
          <p:grpSpPr bwMode="auto">
            <a:xfrm rot="7200000">
              <a:off x="2059" y="1386"/>
              <a:ext cx="1616" cy="1614"/>
              <a:chOff x="2060" y="1387"/>
              <a:chExt cx="1616" cy="1614"/>
            </a:xfrm>
          </p:grpSpPr>
          <p:sp>
            <p:nvSpPr>
              <p:cNvPr id="16282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282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283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Oval 16"/>
          <p:cNvSpPr>
            <a:spLocks noChangeArrowheads="1"/>
          </p:cNvSpPr>
          <p:nvPr/>
        </p:nvSpPr>
        <p:spPr bwMode="auto">
          <a:xfrm>
            <a:off x="766763"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180264552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 name="Rechteck 4"/>
          <p:cNvSpPr>
            <a:spLocks noChangeArrowheads="1"/>
          </p:cNvSpPr>
          <p:nvPr/>
        </p:nvSpPr>
        <p:spPr bwMode="auto">
          <a:xfrm>
            <a:off x="172005" y="2431163"/>
            <a:ext cx="8782476" cy="2921887"/>
          </a:xfrm>
          <a:prstGeom prst="rect">
            <a:avLst/>
          </a:prstGeom>
          <a:noFill/>
          <a:ln w="9525" algn="ctr">
            <a:noFill/>
            <a:round/>
            <a:headEnd/>
            <a:tailEnd/>
          </a:ln>
        </p:spPr>
        <p:txBody>
          <a:bodyPr wrap="none" anchor="ctr"/>
          <a:lstStyle/>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Stres’in </a:t>
            </a:r>
          </a:p>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Akıl Sağlığı Etkileri</a:t>
            </a:r>
          </a:p>
        </p:txBody>
      </p:sp>
      <p:sp>
        <p:nvSpPr>
          <p:cNvPr id="7" name="Oval 16"/>
          <p:cNvSpPr>
            <a:spLocks noChangeArrowheads="1"/>
          </p:cNvSpPr>
          <p:nvPr/>
        </p:nvSpPr>
        <p:spPr bwMode="auto">
          <a:xfrm>
            <a:off x="3914775" y="1077913"/>
            <a:ext cx="1144588" cy="1146175"/>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defRPr/>
            </a:pPr>
            <a:r>
              <a:rPr lang="tr-TR" sz="6600" b="1" dirty="0">
                <a:solidFill>
                  <a:schemeClr val="bg1"/>
                </a:solidFill>
                <a:latin typeface="+mn-lt"/>
                <a:cs typeface="Arial" pitchFamily="34" charset="0"/>
              </a:rPr>
              <a:t>3</a:t>
            </a:r>
          </a:p>
        </p:txBody>
      </p:sp>
      <p:sp>
        <p:nvSpPr>
          <p:cNvPr id="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51050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867"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AKIL SAĞLIĞI SONUÇLARI</a:t>
            </a:r>
          </a:p>
        </p:txBody>
      </p:sp>
      <p:sp>
        <p:nvSpPr>
          <p:cNvPr id="164868"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Depresyon,</a:t>
            </a:r>
          </a:p>
          <a:p>
            <a:pPr marL="800100" lvl="1" indent="-342900">
              <a:lnSpc>
                <a:spcPct val="90000"/>
              </a:lnSpc>
              <a:spcAft>
                <a:spcPct val="20000"/>
              </a:spcAft>
              <a:buClr>
                <a:srgbClr val="292929"/>
              </a:buClr>
              <a:buFont typeface="Arial" charset="0"/>
              <a:buAutoNum type="arabicPeriod"/>
            </a:pPr>
            <a:r>
              <a:rPr lang="tr-TR" sz="2000" b="1" i="1" dirty="0" err="1">
                <a:solidFill>
                  <a:srgbClr val="000000"/>
                </a:solidFill>
                <a:latin typeface="Calibri" pitchFamily="34" charset="0"/>
              </a:rPr>
              <a:t>Anksiyete</a:t>
            </a:r>
            <a:r>
              <a:rPr lang="tr-TR" sz="2000" b="1" i="1" dirty="0">
                <a:solidFill>
                  <a:srgbClr val="000000"/>
                </a:solidFill>
                <a:latin typeface="Calibri" pitchFamily="34" charset="0"/>
              </a:rPr>
              <a:t>, </a:t>
            </a:r>
          </a:p>
          <a:p>
            <a:pPr marL="800100" lvl="1" indent="-3429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Psişik bozukluklar,</a:t>
            </a:r>
          </a:p>
          <a:p>
            <a:pPr marL="800100" lvl="1" indent="-3429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Nevrozlar,</a:t>
            </a:r>
          </a:p>
          <a:p>
            <a:pPr marL="800100" lvl="1" indent="-3429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Doyumsuzluk,</a:t>
            </a:r>
          </a:p>
          <a:p>
            <a:pPr marL="800100" lvl="1" indent="-3429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Tatil, emeklilik, işsizlik psikopatisi</a:t>
            </a:r>
          </a:p>
          <a:p>
            <a:pPr marL="800100" lvl="1" indent="-3429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Travma sonrası stres,</a:t>
            </a:r>
          </a:p>
          <a:p>
            <a:pPr marL="800100" lvl="1" indent="-342900">
              <a:lnSpc>
                <a:spcPct val="90000"/>
              </a:lnSpc>
              <a:spcAft>
                <a:spcPct val="20000"/>
              </a:spcAft>
              <a:buClr>
                <a:srgbClr val="292929"/>
              </a:buClr>
              <a:buFont typeface="Arial" charset="0"/>
              <a:buAutoNum type="arabicPeriod"/>
            </a:pPr>
            <a:r>
              <a:rPr lang="tr-TR" sz="2000" b="1" i="1" dirty="0">
                <a:solidFill>
                  <a:srgbClr val="000000"/>
                </a:solidFill>
                <a:latin typeface="Calibri" pitchFamily="34" charset="0"/>
              </a:rPr>
              <a:t>Strese bağlı tükenmişlik sendromu</a:t>
            </a:r>
            <a:r>
              <a:rPr lang="tr-TR" sz="2000" b="1" i="1" dirty="0" smtClean="0">
                <a:solidFill>
                  <a:srgbClr val="000000"/>
                </a:solidFill>
                <a:latin typeface="Calibri" pitchFamily="34" charset="0"/>
              </a:rPr>
              <a:t>,</a:t>
            </a:r>
          </a:p>
          <a:p>
            <a:pPr marL="800100" lvl="1" indent="-342900">
              <a:lnSpc>
                <a:spcPct val="90000"/>
              </a:lnSpc>
              <a:spcAft>
                <a:spcPct val="20000"/>
              </a:spcAft>
              <a:buClr>
                <a:srgbClr val="292929"/>
              </a:buClr>
              <a:buFont typeface="Arial" charset="0"/>
              <a:buAutoNum type="arabicPeriod"/>
            </a:pPr>
            <a:r>
              <a:rPr lang="tr-TR" sz="2000" b="1" i="1" dirty="0" err="1" smtClean="0">
                <a:solidFill>
                  <a:srgbClr val="000000"/>
                </a:solidFill>
                <a:latin typeface="Calibri" pitchFamily="34" charset="0"/>
              </a:rPr>
              <a:t>Karoshi</a:t>
            </a:r>
            <a:r>
              <a:rPr lang="tr-TR" sz="2000" b="1" i="1" dirty="0">
                <a:solidFill>
                  <a:srgbClr val="000000"/>
                </a:solidFill>
                <a:latin typeface="Calibri" pitchFamily="34" charset="0"/>
              </a:rPr>
              <a:t>,</a:t>
            </a:r>
            <a:endParaRPr lang="tr-TR" sz="2000" i="1" dirty="0">
              <a:solidFill>
                <a:srgbClr val="000000"/>
              </a:solidFill>
              <a:latin typeface="Calibri" pitchFamily="34" charset="0"/>
            </a:endParaRPr>
          </a:p>
        </p:txBody>
      </p:sp>
      <p:sp>
        <p:nvSpPr>
          <p:cNvPr id="1648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4870" name="Group 9"/>
          <p:cNvGrpSpPr>
            <a:grpSpLocks/>
          </p:cNvGrpSpPr>
          <p:nvPr/>
        </p:nvGrpSpPr>
        <p:grpSpPr bwMode="auto">
          <a:xfrm>
            <a:off x="323850" y="1555750"/>
            <a:ext cx="1482725" cy="1482725"/>
            <a:chOff x="1710" y="1035"/>
            <a:chExt cx="2316" cy="2316"/>
          </a:xfrm>
        </p:grpSpPr>
        <p:grpSp>
          <p:nvGrpSpPr>
            <p:cNvPr id="164889" name="Group 10"/>
            <p:cNvGrpSpPr>
              <a:grpSpLocks/>
            </p:cNvGrpSpPr>
            <p:nvPr/>
          </p:nvGrpSpPr>
          <p:grpSpPr bwMode="auto">
            <a:xfrm rot="3600000">
              <a:off x="1710" y="1035"/>
              <a:ext cx="2316" cy="2316"/>
              <a:chOff x="1710" y="1035"/>
              <a:chExt cx="2316" cy="2316"/>
            </a:xfrm>
          </p:grpSpPr>
          <p:sp>
            <p:nvSpPr>
              <p:cNvPr id="16489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489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489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4890" name="Group 14"/>
            <p:cNvGrpSpPr>
              <a:grpSpLocks/>
            </p:cNvGrpSpPr>
            <p:nvPr/>
          </p:nvGrpSpPr>
          <p:grpSpPr bwMode="auto">
            <a:xfrm rot="7200000">
              <a:off x="2059" y="1386"/>
              <a:ext cx="1616" cy="1614"/>
              <a:chOff x="2060" y="1387"/>
              <a:chExt cx="1616" cy="1614"/>
            </a:xfrm>
          </p:grpSpPr>
          <p:sp>
            <p:nvSpPr>
              <p:cNvPr id="16489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489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489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AKIL SAĞLIĞI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Tree>
    <p:extLst>
      <p:ext uri="{BB962C8B-B14F-4D97-AF65-F5344CB8AC3E}">
        <p14:creationId xmlns:p14="http://schemas.microsoft.com/office/powerpoint/2010/main" val="367606462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589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AKIL SAĞLIĞI</a:t>
            </a:r>
          </a:p>
        </p:txBody>
      </p:sp>
      <p:sp>
        <p:nvSpPr>
          <p:cNvPr id="165892"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Akıl sağlığı bir süreç ve bu sürecin bir çıktısı olarak ele alınır.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Akıl sağlığı; yalnızca iş çevresindeki strese bağlı oluşmaz. Aynı zamanda işyeri dışındaki stres  ve kişinin kişisel özellikleri akıl sağlığını etkidir. </a:t>
            </a: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6589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5894" name="Group 9"/>
          <p:cNvGrpSpPr>
            <a:grpSpLocks/>
          </p:cNvGrpSpPr>
          <p:nvPr/>
        </p:nvGrpSpPr>
        <p:grpSpPr bwMode="auto">
          <a:xfrm>
            <a:off x="323850" y="1555750"/>
            <a:ext cx="1482725" cy="1482725"/>
            <a:chOff x="1710" y="1035"/>
            <a:chExt cx="2316" cy="2316"/>
          </a:xfrm>
        </p:grpSpPr>
        <p:grpSp>
          <p:nvGrpSpPr>
            <p:cNvPr id="165913" name="Group 10"/>
            <p:cNvGrpSpPr>
              <a:grpSpLocks/>
            </p:cNvGrpSpPr>
            <p:nvPr/>
          </p:nvGrpSpPr>
          <p:grpSpPr bwMode="auto">
            <a:xfrm rot="3600000">
              <a:off x="1710" y="1035"/>
              <a:ext cx="2316" cy="2316"/>
              <a:chOff x="1710" y="1035"/>
              <a:chExt cx="2316" cy="2316"/>
            </a:xfrm>
          </p:grpSpPr>
          <p:sp>
            <p:nvSpPr>
              <p:cNvPr id="16591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591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592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5914" name="Group 14"/>
            <p:cNvGrpSpPr>
              <a:grpSpLocks/>
            </p:cNvGrpSpPr>
            <p:nvPr/>
          </p:nvGrpSpPr>
          <p:grpSpPr bwMode="auto">
            <a:xfrm rot="7200000">
              <a:off x="2059" y="1386"/>
              <a:ext cx="1616" cy="1614"/>
              <a:chOff x="2060" y="1387"/>
              <a:chExt cx="1616" cy="1614"/>
            </a:xfrm>
          </p:grpSpPr>
          <p:sp>
            <p:nvSpPr>
              <p:cNvPr id="16591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591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591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AKIL SAĞLIĞI SORUNLARI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7328195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İŞ ÇEVRESİ VE AKIL SAĞLIĞI SORUNLARI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166916" name="Grup 4"/>
          <p:cNvGrpSpPr>
            <a:grpSpLocks/>
          </p:cNvGrpSpPr>
          <p:nvPr/>
        </p:nvGrpSpPr>
        <p:grpSpPr bwMode="auto">
          <a:xfrm>
            <a:off x="1009650" y="4410075"/>
            <a:ext cx="2879725" cy="1606550"/>
            <a:chOff x="3388824" y="1447748"/>
            <a:chExt cx="2340000" cy="1606688"/>
          </a:xfrm>
        </p:grpSpPr>
        <p:sp>
          <p:nvSpPr>
            <p:cNvPr id="166948" name="AutoShape 4"/>
            <p:cNvSpPr>
              <a:spLocks noChangeArrowheads="1"/>
            </p:cNvSpPr>
            <p:nvPr/>
          </p:nvSpPr>
          <p:spPr bwMode="auto">
            <a:xfrm>
              <a:off x="3388824" y="1614436"/>
              <a:ext cx="2340000" cy="1440000"/>
            </a:xfrm>
            <a:prstGeom prst="roundRect">
              <a:avLst>
                <a:gd name="adj" fmla="val 4690"/>
              </a:avLst>
            </a:prstGeom>
            <a:noFill/>
            <a:ln w="25400">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179388" indent="-179388">
                <a:buFont typeface="Wingdings" pitchFamily="2" charset="2"/>
                <a:buChar char="§"/>
              </a:pPr>
              <a:r>
                <a:rPr lang="tr-TR" altLang="zh-CN" sz="1200" i="1">
                  <a:solidFill>
                    <a:srgbClr val="000000"/>
                  </a:solidFill>
                  <a:latin typeface="Calibri" pitchFamily="34" charset="0"/>
                </a:rPr>
                <a:t>Duygudurum-Duygulanım Değişikliği</a:t>
              </a:r>
            </a:p>
            <a:p>
              <a:pPr marL="179388" indent="-179388">
                <a:buFont typeface="Wingdings" pitchFamily="2" charset="2"/>
                <a:buChar char="§"/>
              </a:pPr>
              <a:r>
                <a:rPr lang="tr-TR" altLang="zh-CN" sz="1200" i="1">
                  <a:solidFill>
                    <a:srgbClr val="000000"/>
                  </a:solidFill>
                  <a:latin typeface="Calibri" pitchFamily="34" charset="0"/>
                </a:rPr>
                <a:t>Davranış Değişiklikleri</a:t>
              </a:r>
            </a:p>
            <a:p>
              <a:pPr marL="179388" indent="-179388">
                <a:buFont typeface="Wingdings" pitchFamily="2" charset="2"/>
                <a:buChar char="§"/>
              </a:pPr>
              <a:r>
                <a:rPr lang="tr-TR" altLang="zh-CN" sz="1200" i="1">
                  <a:solidFill>
                    <a:srgbClr val="000000"/>
                  </a:solidFill>
                  <a:latin typeface="Calibri" pitchFamily="34" charset="0"/>
                </a:rPr>
                <a:t>Fizyolojik Yanıtlar</a:t>
              </a:r>
            </a:p>
          </p:txBody>
        </p:sp>
        <p:sp>
          <p:nvSpPr>
            <p:cNvPr id="8" name="AutoShape 5"/>
            <p:cNvSpPr>
              <a:spLocks noChangeArrowheads="1"/>
            </p:cNvSpPr>
            <p:nvPr/>
          </p:nvSpPr>
          <p:spPr bwMode="gray">
            <a:xfrm>
              <a:off x="3597799" y="1476325"/>
              <a:ext cx="1900122" cy="287363"/>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zh-CN" altLang="en-US" b="1" i="1">
                <a:solidFill>
                  <a:srgbClr val="000000"/>
                </a:solidFill>
                <a:latin typeface="Calibri" pitchFamily="34" charset="0"/>
              </a:endParaRPr>
            </a:p>
          </p:txBody>
        </p:sp>
        <p:sp>
          <p:nvSpPr>
            <p:cNvPr id="166950" name="AutoShape 6"/>
            <p:cNvSpPr>
              <a:spLocks noChangeArrowheads="1"/>
            </p:cNvSpPr>
            <p:nvPr/>
          </p:nvSpPr>
          <p:spPr bwMode="auto">
            <a:xfrm flipH="1">
              <a:off x="5322560" y="1552523"/>
              <a:ext cx="74439"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51" name="AutoShape 7"/>
            <p:cNvSpPr>
              <a:spLocks noChangeArrowheads="1"/>
            </p:cNvSpPr>
            <p:nvPr/>
          </p:nvSpPr>
          <p:spPr bwMode="auto">
            <a:xfrm flipH="1">
              <a:off x="3674934" y="1542998"/>
              <a:ext cx="72822"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52" name="Text Box 13"/>
            <p:cNvSpPr txBox="1">
              <a:spLocks noChangeArrowheads="1"/>
            </p:cNvSpPr>
            <p:nvPr/>
          </p:nvSpPr>
          <p:spPr bwMode="gray">
            <a:xfrm>
              <a:off x="3606611" y="1447748"/>
              <a:ext cx="18836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Kısa Dönemli ASS</a:t>
              </a:r>
              <a:endParaRPr lang="en-US" altLang="zh-CN" sz="1400" b="1" i="1">
                <a:solidFill>
                  <a:srgbClr val="FFFFFF"/>
                </a:solidFill>
                <a:latin typeface="Calibri" pitchFamily="34" charset="0"/>
                <a:ea typeface="宋体" pitchFamily="2" charset="-122"/>
              </a:endParaRPr>
            </a:p>
          </p:txBody>
        </p:sp>
      </p:grpSp>
      <p:grpSp>
        <p:nvGrpSpPr>
          <p:cNvPr id="166917" name="Grup 11"/>
          <p:cNvGrpSpPr>
            <a:grpSpLocks/>
          </p:cNvGrpSpPr>
          <p:nvPr/>
        </p:nvGrpSpPr>
        <p:grpSpPr bwMode="auto">
          <a:xfrm>
            <a:off x="3402013" y="993775"/>
            <a:ext cx="2339975" cy="1608138"/>
            <a:chOff x="75554" y="1450975"/>
            <a:chExt cx="2340000" cy="1607931"/>
          </a:xfrm>
        </p:grpSpPr>
        <p:sp>
          <p:nvSpPr>
            <p:cNvPr id="13" name="AutoShape 16"/>
            <p:cNvSpPr>
              <a:spLocks noChangeArrowheads="1"/>
            </p:cNvSpPr>
            <p:nvPr/>
          </p:nvSpPr>
          <p:spPr bwMode="auto">
            <a:xfrm>
              <a:off x="75554" y="1619228"/>
              <a:ext cx="2340000" cy="1439678"/>
            </a:xfrm>
            <a:prstGeom prst="roundRect">
              <a:avLst>
                <a:gd name="adj" fmla="val 4690"/>
              </a:avLst>
            </a:prstGeom>
            <a:noFill/>
            <a:ln w="25400">
              <a:solidFill>
                <a:schemeClr val="tx1">
                  <a:lumMod val="65000"/>
                  <a:lumOff val="35000"/>
                </a:schemeClr>
              </a:solidFill>
              <a:round/>
              <a:headEnd/>
              <a:tailEnd/>
            </a:ln>
            <a:effectLst/>
          </p:spPr>
          <p:txBody>
            <a:bodyPr wrap="none" anchor="ctr">
              <a:normAutofit/>
            </a:bodyPr>
            <a:lstStyle/>
            <a:p>
              <a:pPr algn="ctr">
                <a:defRPr/>
              </a:pPr>
              <a:r>
                <a:rPr lang="tr-TR" altLang="zh-CN" sz="1600" b="1" i="1" dirty="0">
                  <a:solidFill>
                    <a:srgbClr val="000000"/>
                  </a:solidFill>
                  <a:latin typeface="Calibri" pitchFamily="34" charset="0"/>
                </a:rPr>
                <a:t>İşyerindeki </a:t>
              </a:r>
            </a:p>
            <a:p>
              <a:pPr algn="ctr">
                <a:defRPr/>
              </a:pPr>
              <a:r>
                <a:rPr lang="tr-TR" altLang="zh-CN" sz="1600" i="1" dirty="0">
                  <a:solidFill>
                    <a:srgbClr val="000000"/>
                  </a:solidFill>
                  <a:latin typeface="Calibri" pitchFamily="34" charset="0"/>
                </a:rPr>
                <a:t>ve/veya</a:t>
              </a:r>
            </a:p>
            <a:p>
              <a:pPr algn="ctr">
                <a:defRPr/>
              </a:pPr>
              <a:r>
                <a:rPr lang="tr-TR" altLang="zh-CN" sz="1600" b="1" i="1" dirty="0">
                  <a:solidFill>
                    <a:srgbClr val="000000"/>
                  </a:solidFill>
                  <a:latin typeface="Calibri" pitchFamily="34" charset="0"/>
                </a:rPr>
                <a:t>İşyeri Dışındaki</a:t>
              </a:r>
            </a:p>
            <a:p>
              <a:pPr algn="ctr">
                <a:defRPr/>
              </a:pPr>
              <a:r>
                <a:rPr lang="tr-TR" altLang="zh-CN" sz="1600" b="1" i="1" dirty="0">
                  <a:solidFill>
                    <a:srgbClr val="000000"/>
                  </a:solidFill>
                  <a:latin typeface="Calibri" pitchFamily="34" charset="0"/>
                </a:rPr>
                <a:t>Psikososyal Riskler</a:t>
              </a:r>
            </a:p>
          </p:txBody>
        </p:sp>
        <p:sp>
          <p:nvSpPr>
            <p:cNvPr id="14" name="AutoShape 17"/>
            <p:cNvSpPr>
              <a:spLocks noChangeArrowheads="1"/>
            </p:cNvSpPr>
            <p:nvPr/>
          </p:nvSpPr>
          <p:spPr bwMode="gray">
            <a:xfrm>
              <a:off x="269231" y="1476372"/>
              <a:ext cx="1900257" cy="287301"/>
            </a:xfrm>
            <a:prstGeom prst="roundRect">
              <a:avLst>
                <a:gd name="adj" fmla="val 50000"/>
              </a:avLst>
            </a:prstGeom>
            <a:solidFill>
              <a:schemeClr val="tx1">
                <a:lumMod val="75000"/>
                <a:lumOff val="25000"/>
              </a:schemeClr>
            </a:solidFill>
            <a:ln w="9525">
              <a:noFill/>
              <a:round/>
              <a:headEnd/>
              <a:tailEnd/>
            </a:ln>
            <a:effectLst/>
          </p:spPr>
          <p:txBody>
            <a:bodyPr wrap="none" anchor="ctr"/>
            <a:lstStyle/>
            <a:p>
              <a:pPr>
                <a:defRPr/>
              </a:pPr>
              <a:endParaRPr lang="zh-CN" altLang="en-US" i="1">
                <a:solidFill>
                  <a:srgbClr val="000000"/>
                </a:solidFill>
                <a:latin typeface="Calibri" pitchFamily="34" charset="0"/>
              </a:endParaRPr>
            </a:p>
          </p:txBody>
        </p:sp>
        <p:sp>
          <p:nvSpPr>
            <p:cNvPr id="166945" name="AutoShape 18"/>
            <p:cNvSpPr>
              <a:spLocks noChangeArrowheads="1"/>
            </p:cNvSpPr>
            <p:nvPr/>
          </p:nvSpPr>
          <p:spPr bwMode="auto">
            <a:xfrm flipH="1">
              <a:off x="2000751" y="1547615"/>
              <a:ext cx="72822" cy="144167"/>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i="1">
                <a:solidFill>
                  <a:srgbClr val="000000"/>
                </a:solidFill>
                <a:latin typeface="Calibri" pitchFamily="34" charset="0"/>
                <a:ea typeface="宋体" pitchFamily="2" charset="-122"/>
              </a:endParaRPr>
            </a:p>
          </p:txBody>
        </p:sp>
        <p:sp>
          <p:nvSpPr>
            <p:cNvPr id="166946" name="AutoShape 19"/>
            <p:cNvSpPr>
              <a:spLocks noChangeArrowheads="1"/>
            </p:cNvSpPr>
            <p:nvPr/>
          </p:nvSpPr>
          <p:spPr bwMode="auto">
            <a:xfrm flipH="1">
              <a:off x="360241" y="1547615"/>
              <a:ext cx="74439" cy="144167"/>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i="1">
                <a:solidFill>
                  <a:srgbClr val="000000"/>
                </a:solidFill>
                <a:latin typeface="Calibri" pitchFamily="34" charset="0"/>
                <a:ea typeface="宋体" pitchFamily="2" charset="-122"/>
              </a:endParaRPr>
            </a:p>
          </p:txBody>
        </p:sp>
        <p:sp>
          <p:nvSpPr>
            <p:cNvPr id="166947" name="Text Box 20"/>
            <p:cNvSpPr txBox="1">
              <a:spLocks noChangeArrowheads="1"/>
            </p:cNvSpPr>
            <p:nvPr/>
          </p:nvSpPr>
          <p:spPr bwMode="gray">
            <a:xfrm>
              <a:off x="289071" y="1450975"/>
              <a:ext cx="1854522" cy="30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İş (İş Dışı) Çevresi</a:t>
              </a:r>
              <a:endParaRPr lang="en-US" altLang="zh-CN" sz="1400" b="1" i="1">
                <a:solidFill>
                  <a:srgbClr val="FFFFFF"/>
                </a:solidFill>
                <a:latin typeface="Calibri" pitchFamily="34" charset="0"/>
                <a:ea typeface="宋体" pitchFamily="2" charset="-122"/>
              </a:endParaRPr>
            </a:p>
          </p:txBody>
        </p:sp>
      </p:grpSp>
      <p:grpSp>
        <p:nvGrpSpPr>
          <p:cNvPr id="166918" name="Grup 17"/>
          <p:cNvGrpSpPr>
            <a:grpSpLocks/>
          </p:cNvGrpSpPr>
          <p:nvPr/>
        </p:nvGrpSpPr>
        <p:grpSpPr bwMode="auto">
          <a:xfrm>
            <a:off x="5289550" y="4430713"/>
            <a:ext cx="2879725" cy="1590675"/>
            <a:chOff x="6699895" y="1453554"/>
            <a:chExt cx="2340000" cy="1590713"/>
          </a:xfrm>
        </p:grpSpPr>
        <p:grpSp>
          <p:nvGrpSpPr>
            <p:cNvPr id="166935" name="Grup 18"/>
            <p:cNvGrpSpPr>
              <a:grpSpLocks/>
            </p:cNvGrpSpPr>
            <p:nvPr/>
          </p:nvGrpSpPr>
          <p:grpSpPr bwMode="auto">
            <a:xfrm>
              <a:off x="6699895" y="1546225"/>
              <a:ext cx="2340000" cy="1498042"/>
              <a:chOff x="6699895" y="1546225"/>
              <a:chExt cx="2340000" cy="1498042"/>
            </a:xfrm>
          </p:grpSpPr>
          <p:sp>
            <p:nvSpPr>
              <p:cNvPr id="166940" name="AutoShape 8"/>
              <p:cNvSpPr>
                <a:spLocks noChangeArrowheads="1"/>
              </p:cNvSpPr>
              <p:nvPr/>
            </p:nvSpPr>
            <p:spPr bwMode="auto">
              <a:xfrm>
                <a:off x="6699895" y="1604267"/>
                <a:ext cx="2340000" cy="1440000"/>
              </a:xfrm>
              <a:prstGeom prst="roundRect">
                <a:avLst>
                  <a:gd name="adj" fmla="val 4690"/>
                </a:avLst>
              </a:prstGeom>
              <a:noFill/>
              <a:ln w="25400">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179388" indent="-179388">
                  <a:buFont typeface="Wingdings" pitchFamily="2" charset="2"/>
                  <a:buChar char="§"/>
                </a:pPr>
                <a:r>
                  <a:rPr lang="tr-TR" altLang="zh-CN" sz="1200" i="1">
                    <a:solidFill>
                      <a:srgbClr val="000000"/>
                    </a:solidFill>
                    <a:latin typeface="Calibri" pitchFamily="34" charset="0"/>
                  </a:rPr>
                  <a:t>Tükenme Sendromu</a:t>
                </a:r>
              </a:p>
              <a:p>
                <a:pPr marL="179388" indent="-179388">
                  <a:buFont typeface="Wingdings" pitchFamily="2" charset="2"/>
                  <a:buChar char="§"/>
                </a:pPr>
                <a:r>
                  <a:rPr lang="tr-TR" altLang="zh-CN" sz="1200" i="1">
                    <a:solidFill>
                      <a:srgbClr val="000000"/>
                    </a:solidFill>
                    <a:latin typeface="Calibri" pitchFamily="34" charset="0"/>
                  </a:rPr>
                  <a:t>Travma Sonrası Stres Bozukluğu</a:t>
                </a:r>
              </a:p>
              <a:p>
                <a:pPr marL="179388" indent="-179388">
                  <a:buFont typeface="Wingdings" pitchFamily="2" charset="2"/>
                  <a:buChar char="§"/>
                </a:pPr>
                <a:r>
                  <a:rPr lang="tr-TR" altLang="zh-CN" sz="1200" i="1">
                    <a:solidFill>
                      <a:srgbClr val="000000"/>
                    </a:solidFill>
                    <a:latin typeface="Calibri" pitchFamily="34" charset="0"/>
                  </a:rPr>
                  <a:t>Psikozlar</a:t>
                </a:r>
              </a:p>
              <a:p>
                <a:pPr marL="179388" indent="-179388">
                  <a:buFont typeface="Wingdings" pitchFamily="2" charset="2"/>
                  <a:buChar char="§"/>
                </a:pPr>
                <a:r>
                  <a:rPr lang="tr-TR" altLang="zh-CN" sz="1200" i="1">
                    <a:solidFill>
                      <a:srgbClr val="000000"/>
                    </a:solidFill>
                    <a:latin typeface="Calibri" pitchFamily="34" charset="0"/>
                  </a:rPr>
                  <a:t>Bilişsel Bozukluklar</a:t>
                </a:r>
              </a:p>
              <a:p>
                <a:pPr marL="179388" indent="-179388">
                  <a:buFont typeface="Wingdings" pitchFamily="2" charset="2"/>
                  <a:buChar char="§"/>
                </a:pPr>
                <a:r>
                  <a:rPr lang="tr-TR" altLang="zh-CN" sz="1200" i="1">
                    <a:solidFill>
                      <a:srgbClr val="000000"/>
                    </a:solidFill>
                    <a:latin typeface="Calibri" pitchFamily="34" charset="0"/>
                  </a:rPr>
                  <a:t>Madde Kötüye Kullanımı </a:t>
                </a:r>
              </a:p>
            </p:txBody>
          </p:sp>
          <p:sp>
            <p:nvSpPr>
              <p:cNvPr id="166941" name="AutoShape 10"/>
              <p:cNvSpPr>
                <a:spLocks noChangeArrowheads="1"/>
              </p:cNvSpPr>
              <p:nvPr/>
            </p:nvSpPr>
            <p:spPr bwMode="auto">
              <a:xfrm flipH="1">
                <a:off x="8626514" y="1546225"/>
                <a:ext cx="72822" cy="11608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42" name="AutoShape 11"/>
              <p:cNvSpPr>
                <a:spLocks noChangeArrowheads="1"/>
              </p:cNvSpPr>
              <p:nvPr/>
            </p:nvSpPr>
            <p:spPr bwMode="auto">
              <a:xfrm flipH="1">
                <a:off x="6985990" y="1546225"/>
                <a:ext cx="72822" cy="11608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grpSp>
        <p:sp>
          <p:nvSpPr>
            <p:cNvPr id="166936" name="Text Box 14"/>
            <p:cNvSpPr txBox="1">
              <a:spLocks noChangeArrowheads="1"/>
            </p:cNvSpPr>
            <p:nvPr/>
          </p:nvSpPr>
          <p:spPr bwMode="gray">
            <a:xfrm>
              <a:off x="6928198" y="1453554"/>
              <a:ext cx="182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Semptomatik</a:t>
              </a:r>
              <a:endParaRPr lang="en-US" altLang="zh-CN" sz="1400" b="1" i="1">
                <a:solidFill>
                  <a:srgbClr val="FFFFFF"/>
                </a:solidFill>
                <a:latin typeface="Calibri" pitchFamily="34" charset="0"/>
                <a:ea typeface="宋体" pitchFamily="2" charset="-122"/>
              </a:endParaRPr>
            </a:p>
          </p:txBody>
        </p:sp>
        <p:sp>
          <p:nvSpPr>
            <p:cNvPr id="21" name="AutoShape 9"/>
            <p:cNvSpPr>
              <a:spLocks noChangeArrowheads="1"/>
            </p:cNvSpPr>
            <p:nvPr/>
          </p:nvSpPr>
          <p:spPr bwMode="gray">
            <a:xfrm>
              <a:off x="6938539" y="1474191"/>
              <a:ext cx="1871742" cy="287345"/>
            </a:xfrm>
            <a:prstGeom prst="roundRect">
              <a:avLst>
                <a:gd name="adj" fmla="val 50000"/>
              </a:avLst>
            </a:prstGeom>
            <a:solidFill>
              <a:schemeClr val="accent1">
                <a:lumMod val="50000"/>
              </a:schemeClr>
            </a:solidFill>
            <a:ln w="9525">
              <a:noFill/>
              <a:round/>
              <a:headEnd/>
              <a:tailEnd/>
            </a:ln>
            <a:effectLst/>
          </p:spPr>
          <p:txBody>
            <a:bodyPr wrap="none" anchor="ctr"/>
            <a:lstStyle/>
            <a:p>
              <a:pPr algn="ctr">
                <a:defRPr/>
              </a:pPr>
              <a:r>
                <a:rPr lang="tr-TR" altLang="zh-CN" sz="1400" b="1" i="1" dirty="0">
                  <a:solidFill>
                    <a:srgbClr val="FFFFFF"/>
                  </a:solidFill>
                  <a:latin typeface="Calibri" pitchFamily="34" charset="0"/>
                </a:rPr>
                <a:t>Uzun Dönemli ASS</a:t>
              </a:r>
              <a:endParaRPr lang="zh-CN" altLang="en-US" sz="1400" b="1" i="1" dirty="0">
                <a:solidFill>
                  <a:srgbClr val="FFFFFF"/>
                </a:solidFill>
                <a:latin typeface="Calibri" pitchFamily="34" charset="0"/>
              </a:endParaRPr>
            </a:p>
          </p:txBody>
        </p:sp>
        <p:sp>
          <p:nvSpPr>
            <p:cNvPr id="166938" name="AutoShape 10"/>
            <p:cNvSpPr>
              <a:spLocks noChangeArrowheads="1"/>
            </p:cNvSpPr>
            <p:nvPr/>
          </p:nvSpPr>
          <p:spPr bwMode="auto">
            <a:xfrm flipH="1">
              <a:off x="8609738" y="1546225"/>
              <a:ext cx="68948"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9" name="AutoShape 11"/>
            <p:cNvSpPr>
              <a:spLocks noChangeArrowheads="1"/>
            </p:cNvSpPr>
            <p:nvPr/>
          </p:nvSpPr>
          <p:spPr bwMode="auto">
            <a:xfrm flipH="1">
              <a:off x="7056511" y="1546225"/>
              <a:ext cx="68948"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grpSp>
      <p:grpSp>
        <p:nvGrpSpPr>
          <p:cNvPr id="27" name="Grup 26"/>
          <p:cNvGrpSpPr>
            <a:grpSpLocks/>
          </p:cNvGrpSpPr>
          <p:nvPr/>
        </p:nvGrpSpPr>
        <p:grpSpPr bwMode="auto">
          <a:xfrm>
            <a:off x="3406775" y="2706688"/>
            <a:ext cx="2339975" cy="1617662"/>
            <a:chOff x="3444800" y="3843414"/>
            <a:chExt cx="2340000" cy="1617547"/>
          </a:xfrm>
        </p:grpSpPr>
        <p:sp>
          <p:nvSpPr>
            <p:cNvPr id="166930" name="AutoShape 8"/>
            <p:cNvSpPr>
              <a:spLocks noChangeArrowheads="1"/>
            </p:cNvSpPr>
            <p:nvPr/>
          </p:nvSpPr>
          <p:spPr bwMode="auto">
            <a:xfrm>
              <a:off x="3444800" y="4013277"/>
              <a:ext cx="2340000" cy="1447684"/>
            </a:xfrm>
            <a:prstGeom prst="roundRect">
              <a:avLst>
                <a:gd name="adj" fmla="val 4690"/>
              </a:avLst>
            </a:prstGeom>
            <a:noFill/>
            <a:ln w="25400">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171450" indent="-171450">
                <a:buFont typeface="Wingdings" pitchFamily="2" charset="2"/>
                <a:buChar char="q"/>
              </a:pPr>
              <a:endParaRPr lang="tr-TR" altLang="zh-CN" sz="1200" i="1">
                <a:solidFill>
                  <a:srgbClr val="000000"/>
                </a:solidFill>
                <a:latin typeface="Calibri" pitchFamily="34" charset="0"/>
              </a:endParaRPr>
            </a:p>
            <a:p>
              <a:pPr marL="171450" indent="-171450">
                <a:buFont typeface="Wingdings" pitchFamily="2" charset="2"/>
                <a:buChar char="ü"/>
              </a:pPr>
              <a:r>
                <a:rPr lang="tr-TR" altLang="zh-CN" sz="1200" i="1">
                  <a:solidFill>
                    <a:srgbClr val="000000"/>
                  </a:solidFill>
                  <a:latin typeface="Calibri" pitchFamily="34" charset="0"/>
                </a:rPr>
                <a:t>Yaş</a:t>
              </a:r>
            </a:p>
            <a:p>
              <a:pPr marL="171450" indent="-171450">
                <a:buFont typeface="Wingdings" pitchFamily="2" charset="2"/>
                <a:buChar char="ü"/>
              </a:pPr>
              <a:r>
                <a:rPr lang="tr-TR" altLang="zh-CN" sz="1200" i="1">
                  <a:solidFill>
                    <a:srgbClr val="000000"/>
                  </a:solidFill>
                  <a:latin typeface="Calibri" pitchFamily="34" charset="0"/>
                </a:rPr>
                <a:t>Cinsiyet</a:t>
              </a:r>
            </a:p>
            <a:p>
              <a:pPr marL="171450" indent="-171450">
                <a:buFont typeface="Wingdings" pitchFamily="2" charset="2"/>
                <a:buChar char="ü"/>
              </a:pPr>
              <a:r>
                <a:rPr lang="tr-TR" altLang="zh-CN" sz="1200" i="1">
                  <a:solidFill>
                    <a:srgbClr val="000000"/>
                  </a:solidFill>
                  <a:latin typeface="Calibri" pitchFamily="34" charset="0"/>
                </a:rPr>
                <a:t>Kişilik</a:t>
              </a:r>
            </a:p>
            <a:p>
              <a:pPr marL="171450" indent="-171450">
                <a:buFont typeface="Wingdings" pitchFamily="2" charset="2"/>
                <a:buChar char="ü"/>
              </a:pPr>
              <a:r>
                <a:rPr lang="tr-TR" altLang="zh-CN" sz="1200" i="1">
                  <a:solidFill>
                    <a:srgbClr val="000000"/>
                  </a:solidFill>
                  <a:latin typeface="Calibri" pitchFamily="34" charset="0"/>
                </a:rPr>
                <a:t>Stresi Algılama Biçimi</a:t>
              </a:r>
            </a:p>
            <a:p>
              <a:pPr marL="171450" indent="-171450">
                <a:buFont typeface="Wingdings" pitchFamily="2" charset="2"/>
                <a:buChar char="ü"/>
              </a:pPr>
              <a:r>
                <a:rPr lang="tr-TR" altLang="zh-CN" sz="1200" i="1">
                  <a:solidFill>
                    <a:srgbClr val="000000"/>
                  </a:solidFill>
                  <a:latin typeface="Calibri" pitchFamily="34" charset="0"/>
                </a:rPr>
                <a:t>Motivasyon Düzeyi</a:t>
              </a:r>
            </a:p>
            <a:p>
              <a:pPr marL="171450" indent="-171450">
                <a:buFont typeface="Wingdings" pitchFamily="2" charset="2"/>
                <a:buChar char="ü"/>
              </a:pPr>
              <a:r>
                <a:rPr lang="tr-TR" altLang="zh-CN" sz="1200" i="1">
                  <a:solidFill>
                    <a:srgbClr val="000000"/>
                  </a:solidFill>
                  <a:latin typeface="Calibri" pitchFamily="34" charset="0"/>
                </a:rPr>
                <a:t>Stresle Başa Çıkma Tarzı</a:t>
              </a:r>
            </a:p>
          </p:txBody>
        </p:sp>
        <p:sp>
          <p:nvSpPr>
            <p:cNvPr id="166931" name="AutoShape 9"/>
            <p:cNvSpPr>
              <a:spLocks noChangeArrowheads="1"/>
            </p:cNvSpPr>
            <p:nvPr/>
          </p:nvSpPr>
          <p:spPr bwMode="gray">
            <a:xfrm>
              <a:off x="3628328" y="3860877"/>
              <a:ext cx="1899836" cy="287338"/>
            </a:xfrm>
            <a:prstGeom prst="roundRect">
              <a:avLst>
                <a:gd name="adj" fmla="val 50000"/>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2" name="AutoShape 10"/>
            <p:cNvSpPr>
              <a:spLocks noChangeArrowheads="1"/>
            </p:cNvSpPr>
            <p:nvPr/>
          </p:nvSpPr>
          <p:spPr bwMode="auto">
            <a:xfrm flipH="1">
              <a:off x="5371420" y="3932314"/>
              <a:ext cx="72822"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3" name="AutoShape 11"/>
            <p:cNvSpPr>
              <a:spLocks noChangeArrowheads="1"/>
            </p:cNvSpPr>
            <p:nvPr/>
          </p:nvSpPr>
          <p:spPr bwMode="auto">
            <a:xfrm flipH="1">
              <a:off x="3720852" y="3932314"/>
              <a:ext cx="72822"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4" name="Text Box 14"/>
            <p:cNvSpPr txBox="1">
              <a:spLocks noChangeArrowheads="1"/>
            </p:cNvSpPr>
            <p:nvPr/>
          </p:nvSpPr>
          <p:spPr bwMode="gray">
            <a:xfrm>
              <a:off x="3631178" y="3843414"/>
              <a:ext cx="1881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Kişisel Özellikler</a:t>
              </a:r>
              <a:endParaRPr lang="en-US" altLang="zh-CN" sz="1400" b="1" i="1">
                <a:solidFill>
                  <a:srgbClr val="FFFFFF"/>
                </a:solidFill>
                <a:latin typeface="Calibri" pitchFamily="34" charset="0"/>
                <a:ea typeface="宋体" pitchFamily="2" charset="-122"/>
              </a:endParaRPr>
            </a:p>
          </p:txBody>
        </p:sp>
      </p:grpSp>
      <p:cxnSp>
        <p:nvCxnSpPr>
          <p:cNvPr id="33" name="Dirsek Bağlayıcısı 32"/>
          <p:cNvCxnSpPr/>
          <p:nvPr/>
        </p:nvCxnSpPr>
        <p:spPr>
          <a:xfrm rot="10800000" flipV="1">
            <a:off x="2446338" y="1844675"/>
            <a:ext cx="936625" cy="2555875"/>
          </a:xfrm>
          <a:prstGeom prst="bentConnector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34" name="Metin kutusu 33"/>
          <p:cNvSpPr txBox="1">
            <a:spLocks noChangeArrowheads="1"/>
          </p:cNvSpPr>
          <p:nvPr/>
        </p:nvSpPr>
        <p:spPr bwMode="auto">
          <a:xfrm>
            <a:off x="942975" y="6086475"/>
            <a:ext cx="726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600" i="1">
                <a:solidFill>
                  <a:srgbClr val="000000"/>
                </a:solidFill>
                <a:latin typeface="Calibri" pitchFamily="34" charset="0"/>
              </a:rPr>
              <a:t>«Üç boyutlu işin gerekleri-İşi denetleme olanakları-Sosyal destek modeli / </a:t>
            </a:r>
            <a:r>
              <a:rPr lang="tr-TR" sz="1600" b="1" i="1">
                <a:solidFill>
                  <a:srgbClr val="000000"/>
                </a:solidFill>
                <a:latin typeface="Calibri" pitchFamily="34" charset="0"/>
              </a:rPr>
              <a:t>Karasek</a:t>
            </a:r>
            <a:r>
              <a:rPr lang="tr-TR" sz="1600" i="1">
                <a:solidFill>
                  <a:srgbClr val="000000"/>
                </a:solidFill>
                <a:latin typeface="Calibri" pitchFamily="34" charset="0"/>
              </a:rPr>
              <a:t>» </a:t>
            </a:r>
          </a:p>
        </p:txBody>
      </p:sp>
      <p:grpSp>
        <p:nvGrpSpPr>
          <p:cNvPr id="35" name="Grup 34"/>
          <p:cNvGrpSpPr>
            <a:grpSpLocks/>
          </p:cNvGrpSpPr>
          <p:nvPr/>
        </p:nvGrpSpPr>
        <p:grpSpPr bwMode="auto">
          <a:xfrm>
            <a:off x="5737225" y="3189288"/>
            <a:ext cx="931863" cy="466725"/>
            <a:chOff x="5699381" y="3227341"/>
            <a:chExt cx="932400" cy="467327"/>
          </a:xfrm>
        </p:grpSpPr>
        <p:sp>
          <p:nvSpPr>
            <p:cNvPr id="166928" name="Metin kutusu 35"/>
            <p:cNvSpPr txBox="1">
              <a:spLocks noChangeArrowheads="1"/>
            </p:cNvSpPr>
            <p:nvPr/>
          </p:nvSpPr>
          <p:spPr bwMode="auto">
            <a:xfrm>
              <a:off x="5699381" y="3227341"/>
              <a:ext cx="5725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1100" i="1">
                  <a:solidFill>
                    <a:srgbClr val="000000"/>
                  </a:solidFill>
                  <a:latin typeface="Calibri" pitchFamily="34" charset="0"/>
                </a:rPr>
                <a:t>(+) (–)  </a:t>
              </a:r>
            </a:p>
          </p:txBody>
        </p:sp>
        <p:cxnSp>
          <p:nvCxnSpPr>
            <p:cNvPr id="37" name="Dirsek Bağlayıcısı 36"/>
            <p:cNvCxnSpPr/>
            <p:nvPr/>
          </p:nvCxnSpPr>
          <p:spPr>
            <a:xfrm>
              <a:off x="5731149" y="3489616"/>
              <a:ext cx="900632" cy="20505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grpSp>
      <p:cxnSp>
        <p:nvCxnSpPr>
          <p:cNvPr id="38" name="Dirsek Bağlayıcısı 37"/>
          <p:cNvCxnSpPr/>
          <p:nvPr/>
        </p:nvCxnSpPr>
        <p:spPr>
          <a:xfrm rot="16200000" flipH="1">
            <a:off x="4972050" y="2638425"/>
            <a:ext cx="2555875" cy="936625"/>
          </a:xfrm>
          <a:prstGeom prst="bentConnector3">
            <a:avLst>
              <a:gd name="adj1" fmla="val 62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grpSp>
        <p:nvGrpSpPr>
          <p:cNvPr id="39" name="Grup 38"/>
          <p:cNvGrpSpPr>
            <a:grpSpLocks/>
          </p:cNvGrpSpPr>
          <p:nvPr/>
        </p:nvGrpSpPr>
        <p:grpSpPr bwMode="auto">
          <a:xfrm>
            <a:off x="2479675" y="3209925"/>
            <a:ext cx="939800" cy="457200"/>
            <a:chOff x="2460416" y="3209755"/>
            <a:chExt cx="940538" cy="457285"/>
          </a:xfrm>
        </p:grpSpPr>
        <p:cxnSp>
          <p:nvCxnSpPr>
            <p:cNvPr id="40" name="Dirsek Bağlayıcısı 39"/>
            <p:cNvCxnSpPr/>
            <p:nvPr/>
          </p:nvCxnSpPr>
          <p:spPr>
            <a:xfrm rot="10800000" flipV="1">
              <a:off x="2460416" y="3462215"/>
              <a:ext cx="899231" cy="204825"/>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66927" name="Metin kutusu 40"/>
            <p:cNvSpPr txBox="1">
              <a:spLocks noChangeArrowheads="1"/>
            </p:cNvSpPr>
            <p:nvPr/>
          </p:nvSpPr>
          <p:spPr bwMode="auto">
            <a:xfrm>
              <a:off x="2828386" y="3209755"/>
              <a:ext cx="5725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tr-TR" sz="1100" i="1">
                  <a:solidFill>
                    <a:srgbClr val="000000"/>
                  </a:solidFill>
                  <a:latin typeface="Calibri" pitchFamily="34" charset="0"/>
                </a:rPr>
                <a:t>(+) (–)  </a:t>
              </a:r>
            </a:p>
          </p:txBody>
        </p:sp>
      </p:grpSp>
      <p:cxnSp>
        <p:nvCxnSpPr>
          <p:cNvPr id="42" name="Dirsek Bağlayıcısı 41"/>
          <p:cNvCxnSpPr/>
          <p:nvPr/>
        </p:nvCxnSpPr>
        <p:spPr>
          <a:xfrm>
            <a:off x="3911600" y="5251450"/>
            <a:ext cx="1368425" cy="20478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41"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476992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nodeType="with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500"/>
                                        <p:tgtEl>
                                          <p:spTgt spid="39"/>
                                        </p:tgtEl>
                                      </p:cBhvr>
                                    </p:animEffect>
                                  </p:childTnLst>
                                </p:cTn>
                              </p:par>
                            </p:childTnLst>
                          </p:cTn>
                        </p:par>
                        <p:par>
                          <p:cTn id="14" fill="hold" nodeType="withGroup">
                            <p:stCondLst>
                              <p:cond delay="1000"/>
                            </p:stCondLst>
                            <p:childTnLst>
                              <p:par>
                                <p:cTn id="15" presetID="21"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500"/>
                                        <p:tgtEl>
                                          <p:spTgt spid="35"/>
                                        </p:tgtEl>
                                      </p:cBhvr>
                                    </p:animEffect>
                                  </p:childTnLst>
                                </p:cTn>
                              </p:par>
                            </p:childTnLst>
                          </p:cTn>
                        </p:par>
                        <p:par>
                          <p:cTn id="18" fill="hold" nodeType="afterGroup">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957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PSİKOSOSYAL </a:t>
            </a:r>
            <a:r>
              <a:rPr lang="tr-TR" sz="2000" b="1" noProof="1" smtClean="0">
                <a:solidFill>
                  <a:srgbClr val="FFFFFF"/>
                </a:solidFill>
                <a:latin typeface="Calibri" pitchFamily="34" charset="0"/>
              </a:rPr>
              <a:t>TEHLİKELER</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287338">
              <a:lnSpc>
                <a:spcPct val="90000"/>
              </a:lnSpc>
              <a:spcAft>
                <a:spcPct val="20000"/>
              </a:spcAft>
              <a:buClr>
                <a:srgbClr val="292929"/>
              </a:buClr>
              <a:buFont typeface="Arial" charset="0"/>
              <a:buAutoNum type="arabicPeriod"/>
            </a:pPr>
            <a:endParaRPr lang="tr-TR" sz="800" b="1" i="1" dirty="0">
              <a:solidFill>
                <a:srgbClr val="000000"/>
              </a:solidFill>
              <a:latin typeface="Calibri" pitchFamily="34" charset="0"/>
            </a:endParaRPr>
          </a:p>
          <a:p>
            <a:pPr marL="71437" algn="ctr">
              <a:lnSpc>
                <a:spcPct val="90000"/>
              </a:lnSpc>
              <a:spcAft>
                <a:spcPct val="20000"/>
              </a:spcAft>
              <a:buClr>
                <a:srgbClr val="292929"/>
              </a:buClr>
            </a:pPr>
            <a:endParaRPr lang="tr-TR" sz="2000" b="1" i="1" dirty="0" smtClean="0">
              <a:solidFill>
                <a:srgbClr val="000000"/>
              </a:solidFill>
              <a:latin typeface="Calibri" pitchFamily="34" charset="0"/>
            </a:endParaRPr>
          </a:p>
          <a:p>
            <a:pPr marL="71437" algn="ctr">
              <a:lnSpc>
                <a:spcPct val="90000"/>
              </a:lnSpc>
              <a:spcAft>
                <a:spcPct val="20000"/>
              </a:spcAft>
              <a:buClr>
                <a:srgbClr val="292929"/>
              </a:buClr>
            </a:pPr>
            <a:r>
              <a:rPr lang="tr-TR" sz="2000" b="1" i="1" dirty="0" smtClean="0">
                <a:solidFill>
                  <a:srgbClr val="000000"/>
                </a:solidFill>
                <a:latin typeface="Calibri" pitchFamily="34" charset="0"/>
              </a:rPr>
              <a:t>Yapılan </a:t>
            </a:r>
            <a:r>
              <a:rPr lang="tr-TR" sz="2000" b="1" i="1" dirty="0">
                <a:solidFill>
                  <a:srgbClr val="000000"/>
                </a:solidFill>
                <a:latin typeface="Calibri" pitchFamily="34" charset="0"/>
              </a:rPr>
              <a:t>işin gerekleri; İşçinin bilgi, beceri ve ihtiyaçlarıyla </a:t>
            </a:r>
            <a:r>
              <a:rPr lang="tr-TR" sz="2000" b="1" i="1" dirty="0" smtClean="0">
                <a:solidFill>
                  <a:srgbClr val="000000"/>
                </a:solidFill>
                <a:latin typeface="Calibri" pitchFamily="34" charset="0"/>
              </a:rPr>
              <a:t>çatıştığında, </a:t>
            </a:r>
            <a:r>
              <a:rPr lang="tr-TR" sz="2000" i="1" dirty="0" smtClean="0">
                <a:solidFill>
                  <a:srgbClr val="000000"/>
                </a:solidFill>
                <a:latin typeface="Calibri" pitchFamily="34" charset="0"/>
              </a:rPr>
              <a:t>işçinin </a:t>
            </a:r>
            <a:r>
              <a:rPr lang="tr-TR" sz="2000" i="1" dirty="0">
                <a:solidFill>
                  <a:srgbClr val="000000"/>
                </a:solidFill>
                <a:latin typeface="Calibri" pitchFamily="34" charset="0"/>
              </a:rPr>
              <a:t>işi üzerindeki </a:t>
            </a:r>
            <a:r>
              <a:rPr lang="tr-TR" sz="2000" b="1" i="1" dirty="0">
                <a:solidFill>
                  <a:srgbClr val="000000"/>
                </a:solidFill>
                <a:latin typeface="Calibri" pitchFamily="34" charset="0"/>
              </a:rPr>
              <a:t>denetimi </a:t>
            </a:r>
            <a:r>
              <a:rPr lang="tr-TR" sz="2000" i="1" dirty="0">
                <a:solidFill>
                  <a:srgbClr val="000000"/>
                </a:solidFill>
                <a:latin typeface="Calibri" pitchFamily="34" charset="0"/>
              </a:rPr>
              <a:t>ve işi ile ilgili </a:t>
            </a:r>
            <a:r>
              <a:rPr lang="tr-TR" sz="2000" b="1" i="1" dirty="0">
                <a:solidFill>
                  <a:srgbClr val="000000"/>
                </a:solidFill>
                <a:latin typeface="Calibri" pitchFamily="34" charset="0"/>
              </a:rPr>
              <a:t>sosyal destek yetersizliği </a:t>
            </a:r>
            <a:r>
              <a:rPr lang="tr-TR" sz="2000" i="1" dirty="0">
                <a:solidFill>
                  <a:srgbClr val="000000"/>
                </a:solidFill>
                <a:latin typeface="Calibri" pitchFamily="34" charset="0"/>
              </a:rPr>
              <a:t>söz konusu </a:t>
            </a:r>
            <a:r>
              <a:rPr lang="tr-TR" sz="2000" i="1" dirty="0" smtClean="0">
                <a:solidFill>
                  <a:srgbClr val="000000"/>
                </a:solidFill>
                <a:latin typeface="Calibri" pitchFamily="34" charset="0"/>
              </a:rPr>
              <a:t>olduğunda;</a:t>
            </a:r>
            <a:endParaRPr lang="tr-TR" sz="2000" i="1" dirty="0">
              <a:solidFill>
                <a:srgbClr val="000000"/>
              </a:solidFill>
              <a:latin typeface="Calibri" pitchFamily="34" charset="0"/>
            </a:endParaRPr>
          </a:p>
          <a:p>
            <a:pPr marL="358775" indent="-287338">
              <a:lnSpc>
                <a:spcPct val="90000"/>
              </a:lnSpc>
              <a:spcAft>
                <a:spcPct val="20000"/>
              </a:spcAft>
              <a:buClr>
                <a:srgbClr val="292929"/>
              </a:buClr>
              <a:buFont typeface="Arial" charset="0"/>
              <a:buAutoNum type="arabicPeriod"/>
            </a:pPr>
            <a:endParaRPr lang="tr-TR" sz="800" i="1" dirty="0">
              <a:solidFill>
                <a:srgbClr val="000000"/>
              </a:solidFill>
              <a:latin typeface="Calibri" pitchFamily="34" charset="0"/>
            </a:endParaRPr>
          </a:p>
          <a:p>
            <a:pPr marL="358775" indent="-287338" algn="ctr">
              <a:lnSpc>
                <a:spcPct val="90000"/>
              </a:lnSpc>
              <a:spcAft>
                <a:spcPct val="20000"/>
              </a:spcAft>
              <a:buClr>
                <a:srgbClr val="292929"/>
              </a:buClr>
            </a:pPr>
            <a:r>
              <a:rPr lang="tr-TR" sz="2000" i="1" dirty="0">
                <a:solidFill>
                  <a:srgbClr val="000000"/>
                </a:solidFill>
                <a:latin typeface="Calibri" pitchFamily="34" charset="0"/>
              </a:rPr>
              <a:t>o</a:t>
            </a:r>
            <a:r>
              <a:rPr lang="tr-TR" sz="2000" i="1" dirty="0" smtClean="0">
                <a:solidFill>
                  <a:srgbClr val="000000"/>
                </a:solidFill>
                <a:latin typeface="Calibri" pitchFamily="34" charset="0"/>
              </a:rPr>
              <a:t>rtaya </a:t>
            </a:r>
            <a:r>
              <a:rPr lang="tr-TR" sz="2000" i="1" dirty="0">
                <a:solidFill>
                  <a:srgbClr val="000000"/>
                </a:solidFill>
                <a:latin typeface="Calibri" pitchFamily="34" charset="0"/>
              </a:rPr>
              <a:t>çıkan </a:t>
            </a:r>
            <a:r>
              <a:rPr lang="tr-TR" sz="2000" b="1" i="1" dirty="0">
                <a:solidFill>
                  <a:srgbClr val="000000"/>
                </a:solidFill>
                <a:latin typeface="Calibri" pitchFamily="34" charset="0"/>
              </a:rPr>
              <a:t>psikososyal</a:t>
            </a:r>
            <a:r>
              <a:rPr lang="tr-TR" sz="2000" i="1" dirty="0">
                <a:solidFill>
                  <a:srgbClr val="000000"/>
                </a:solidFill>
                <a:latin typeface="Calibri" pitchFamily="34" charset="0"/>
              </a:rPr>
              <a:t> </a:t>
            </a:r>
            <a:r>
              <a:rPr lang="tr-TR" sz="2000" b="1" i="1" dirty="0">
                <a:solidFill>
                  <a:srgbClr val="000000"/>
                </a:solidFill>
                <a:latin typeface="Calibri" pitchFamily="34" charset="0"/>
              </a:rPr>
              <a:t>riskler</a:t>
            </a:r>
            <a:r>
              <a:rPr lang="tr-TR" sz="2000" i="1" dirty="0">
                <a:solidFill>
                  <a:srgbClr val="000000"/>
                </a:solidFill>
                <a:latin typeface="Calibri" pitchFamily="34" charset="0"/>
              </a:rPr>
              <a:t> </a:t>
            </a:r>
            <a:r>
              <a:rPr lang="tr-TR" sz="2000" b="1" i="1" dirty="0">
                <a:solidFill>
                  <a:srgbClr val="000000"/>
                </a:solidFill>
                <a:latin typeface="Calibri" pitchFamily="34" charset="0"/>
              </a:rPr>
              <a:t>stres</a:t>
            </a:r>
            <a:r>
              <a:rPr lang="tr-TR" sz="2000" i="1" dirty="0">
                <a:solidFill>
                  <a:srgbClr val="000000"/>
                </a:solidFill>
                <a:latin typeface="Calibri" pitchFamily="34" charset="0"/>
              </a:rPr>
              <a:t> </a:t>
            </a:r>
            <a:r>
              <a:rPr lang="tr-TR" sz="2000" b="1" i="1" dirty="0">
                <a:solidFill>
                  <a:srgbClr val="000000"/>
                </a:solidFill>
                <a:latin typeface="Calibri" pitchFamily="34" charset="0"/>
              </a:rPr>
              <a:t>yapıcı özellik kazanır </a:t>
            </a:r>
            <a:r>
              <a:rPr lang="tr-TR" sz="2000" i="1" dirty="0">
                <a:solidFill>
                  <a:srgbClr val="000000"/>
                </a:solidFill>
                <a:latin typeface="Calibri" pitchFamily="34" charset="0"/>
              </a:rPr>
              <a:t>ve </a:t>
            </a:r>
            <a:r>
              <a:rPr lang="tr-TR" sz="2000" b="1" i="1" dirty="0">
                <a:solidFill>
                  <a:srgbClr val="000000"/>
                </a:solidFill>
                <a:latin typeface="Calibri" pitchFamily="34" charset="0"/>
              </a:rPr>
              <a:t>sağlığı etkilemeye </a:t>
            </a:r>
            <a:r>
              <a:rPr lang="tr-TR" sz="2000" i="1" dirty="0">
                <a:solidFill>
                  <a:srgbClr val="000000"/>
                </a:solidFill>
                <a:latin typeface="Calibri" pitchFamily="34" charset="0"/>
              </a:rPr>
              <a:t>başlar. </a:t>
            </a:r>
            <a:endParaRPr lang="tr-TR" sz="2000" i="1" dirty="0" smtClean="0">
              <a:solidFill>
                <a:srgbClr val="000000"/>
              </a:solidFill>
              <a:latin typeface="Calibri" pitchFamily="34" charset="0"/>
            </a:endParaRPr>
          </a:p>
        </p:txBody>
      </p:sp>
      <p:sp>
        <p:nvSpPr>
          <p:cNvPr id="1095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09594" name="Group 9"/>
          <p:cNvGrpSpPr>
            <a:grpSpLocks/>
          </p:cNvGrpSpPr>
          <p:nvPr/>
        </p:nvGrpSpPr>
        <p:grpSpPr bwMode="auto">
          <a:xfrm>
            <a:off x="323850" y="1555750"/>
            <a:ext cx="1482725" cy="1482725"/>
            <a:chOff x="1710" y="1035"/>
            <a:chExt cx="2316" cy="2316"/>
          </a:xfrm>
        </p:grpSpPr>
        <p:grpSp>
          <p:nvGrpSpPr>
            <p:cNvPr id="109596" name="Group 10"/>
            <p:cNvGrpSpPr>
              <a:grpSpLocks/>
            </p:cNvGrpSpPr>
            <p:nvPr/>
          </p:nvGrpSpPr>
          <p:grpSpPr bwMode="auto">
            <a:xfrm rot="3600000">
              <a:off x="1710" y="1035"/>
              <a:ext cx="2316" cy="2316"/>
              <a:chOff x="1710" y="1035"/>
              <a:chExt cx="2316" cy="2316"/>
            </a:xfrm>
          </p:grpSpPr>
          <p:sp>
            <p:nvSpPr>
              <p:cNvPr id="10960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0960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0960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09597" name="Group 14"/>
            <p:cNvGrpSpPr>
              <a:grpSpLocks/>
            </p:cNvGrpSpPr>
            <p:nvPr/>
          </p:nvGrpSpPr>
          <p:grpSpPr bwMode="auto">
            <a:xfrm rot="7200000">
              <a:off x="2059" y="1386"/>
              <a:ext cx="1616" cy="1614"/>
              <a:chOff x="2060" y="1387"/>
              <a:chExt cx="1616" cy="1614"/>
            </a:xfrm>
          </p:grpSpPr>
          <p:sp>
            <p:nvSpPr>
              <p:cNvPr id="10959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0959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0960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09575" name="Text Box 45"/>
          <p:cNvSpPr txBox="1">
            <a:spLocks noChangeArrowheads="1"/>
          </p:cNvSpPr>
          <p:nvPr/>
        </p:nvSpPr>
        <p:spPr bwMode="auto">
          <a:xfrm>
            <a:off x="781050" y="2181225"/>
            <a:ext cx="550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tr-TR" sz="1400" b="1" i="1" noProof="1">
                <a:solidFill>
                  <a:srgbClr val="333333"/>
                </a:solidFill>
                <a:latin typeface="Calibri" panose="020F0502020204030204" pitchFamily="34" charset="0"/>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36"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4883601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7940"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a:solidFill>
                  <a:srgbClr val="FFFFFF"/>
                </a:solidFill>
                <a:latin typeface="Calibri" pitchFamily="34" charset="0"/>
              </a:rPr>
              <a:t>Anksiyete</a:t>
            </a:r>
          </a:p>
        </p:txBody>
      </p:sp>
      <p:sp>
        <p:nvSpPr>
          <p:cNvPr id="167941"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C00000"/>
                </a:solidFill>
                <a:latin typeface="Calibri" pitchFamily="34" charset="0"/>
              </a:rPr>
              <a:t>Aşırı iş yükü, hızlı tempo, son teslim tarihi baskısı, </a:t>
            </a:r>
            <a:r>
              <a:rPr lang="tr-TR" sz="2000" b="1" i="1">
                <a:solidFill>
                  <a:srgbClr val="000000"/>
                </a:solidFill>
                <a:latin typeface="Calibri" pitchFamily="34" charset="0"/>
              </a:rPr>
              <a:t>işçinin işini denetleyememesi ile </a:t>
            </a:r>
            <a:r>
              <a:rPr lang="tr-TR" sz="2000" b="1" i="1">
                <a:solidFill>
                  <a:srgbClr val="C00000"/>
                </a:solidFill>
                <a:latin typeface="Calibri" pitchFamily="34" charset="0"/>
              </a:rPr>
              <a:t>işçinin </a:t>
            </a:r>
            <a:r>
              <a:rPr lang="tr-TR" sz="2000" b="1" i="1">
                <a:solidFill>
                  <a:srgbClr val="000000"/>
                </a:solidFill>
                <a:latin typeface="Calibri" pitchFamily="34" charset="0"/>
              </a:rPr>
              <a:t>kalıtımsal, gelişimsel ve kişilik </a:t>
            </a:r>
            <a:r>
              <a:rPr lang="tr-TR" sz="2000" b="1" i="1">
                <a:solidFill>
                  <a:srgbClr val="C00000"/>
                </a:solidFill>
                <a:latin typeface="Calibri" pitchFamily="34" charset="0"/>
              </a:rPr>
              <a:t>yapısı etkileşerek </a:t>
            </a:r>
            <a:r>
              <a:rPr lang="tr-TR" sz="2000" b="1" i="1">
                <a:solidFill>
                  <a:srgbClr val="000000"/>
                </a:solidFill>
                <a:latin typeface="Calibri" pitchFamily="34" charset="0"/>
              </a:rPr>
              <a:t>sorun ortaya çıkarır. </a:t>
            </a:r>
          </a:p>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İşten çıkarma ya da söylentileri, küresel rekabet, yeniden yapılanma gibi kurumsal etmenler işçinin sürekli bir işi olacağı </a:t>
            </a:r>
            <a:r>
              <a:rPr lang="tr-TR" sz="1600" b="1" i="1">
                <a:solidFill>
                  <a:srgbClr val="000000"/>
                </a:solidFill>
                <a:latin typeface="Calibri" pitchFamily="34" charset="0"/>
              </a:rPr>
              <a:t>duygusunu erozyona uğratarak </a:t>
            </a:r>
            <a:r>
              <a:rPr lang="tr-TR" sz="1600" i="1">
                <a:solidFill>
                  <a:srgbClr val="000000"/>
                </a:solidFill>
                <a:latin typeface="Calibri" pitchFamily="34" charset="0"/>
              </a:rPr>
              <a:t>işe bağlı anksiyeteye katkıda bulunur. </a:t>
            </a:r>
          </a:p>
          <a:p>
            <a:pPr algn="ctr">
              <a:lnSpc>
                <a:spcPct val="90000"/>
              </a:lnSpc>
              <a:spcAft>
                <a:spcPct val="20000"/>
              </a:spcAft>
              <a:buClr>
                <a:srgbClr val="292929"/>
              </a:buClr>
            </a:pPr>
            <a:r>
              <a:rPr lang="tr-TR" sz="1600" i="1">
                <a:solidFill>
                  <a:srgbClr val="000000"/>
                </a:solidFill>
                <a:latin typeface="Calibri" pitchFamily="34" charset="0"/>
              </a:rPr>
              <a:t>İşçilerin iş üzerindeki denetimlerini ve karar verme yetkilerini arttıran daha yatay bir yapılanma, işe bağlı anksiyete bozukluklarının önlenmesi ve işçinin iyilik halinin geliştirilmesinde yaşamsal öneme sahiptir. </a:t>
            </a:r>
          </a:p>
        </p:txBody>
      </p:sp>
      <p:sp>
        <p:nvSpPr>
          <p:cNvPr id="167942"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Depresyon</a:t>
            </a:r>
          </a:p>
        </p:txBody>
      </p:sp>
      <p:sp>
        <p:nvSpPr>
          <p:cNvPr id="167943"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İşin sürdürülebilmesi için </a:t>
            </a:r>
            <a:r>
              <a:rPr lang="tr-TR" sz="2000" b="1" i="1">
                <a:solidFill>
                  <a:srgbClr val="C00000"/>
                </a:solidFill>
                <a:latin typeface="Calibri" pitchFamily="34" charset="0"/>
              </a:rPr>
              <a:t>isteğin bastırılması ve sıkıntıya direnilmesi </a:t>
            </a:r>
            <a:r>
              <a:rPr lang="tr-TR" sz="2000" b="1" i="1">
                <a:solidFill>
                  <a:srgbClr val="000000"/>
                </a:solidFill>
                <a:latin typeface="Calibri" pitchFamily="34" charset="0"/>
              </a:rPr>
              <a:t>sıklıkla depresyona yol açar.</a:t>
            </a: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Depresyon iş ile ilişkili en önemli akıl sağlığı sorunudur.</a:t>
            </a:r>
            <a:r>
              <a:rPr lang="tr-TR" sz="2000" i="1">
                <a:solidFill>
                  <a:srgbClr val="000000"/>
                </a:solidFill>
                <a:latin typeface="Calibri" pitchFamily="34" charset="0"/>
              </a:rPr>
              <a:t> İşe bağlı psikososyal risk etmenlerinin pek çoğu depresyona yol açabilir.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“Benin, değersizleşmesi, toplumsal ilişkilerden ve çoğu etkinlikten zevk almama akut depresyon öncesi durumu tanımlayan, tıbbi muayeneyi, ilaç kullanımını gerektiren ve işten kalmaya yol açan genel bulgulardır.”</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Oval 16"/>
          <p:cNvSpPr>
            <a:spLocks noChangeAspect="1" noChangeArrowheads="1"/>
          </p:cNvSpPr>
          <p:nvPr/>
        </p:nvSpPr>
        <p:spPr bwMode="auto">
          <a:xfrm>
            <a:off x="21431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1</a:t>
            </a:r>
            <a:endParaRPr lang="tr-TR" sz="2800" b="1" dirty="0">
              <a:solidFill>
                <a:schemeClr val="bg1"/>
              </a:solidFill>
              <a:latin typeface="Cambria" pitchFamily="18" charset="0"/>
            </a:endParaRPr>
          </a:p>
        </p:txBody>
      </p:sp>
      <p:sp>
        <p:nvSpPr>
          <p:cNvPr id="12" name="Oval 16"/>
          <p:cNvSpPr>
            <a:spLocks noChangeAspect="1" noChangeArrowheads="1"/>
          </p:cNvSpPr>
          <p:nvPr/>
        </p:nvSpPr>
        <p:spPr bwMode="auto">
          <a:xfrm>
            <a:off x="46801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2</a:t>
            </a:r>
            <a:endParaRPr lang="tr-TR" sz="2800" b="1" dirty="0">
              <a:solidFill>
                <a:schemeClr val="bg1"/>
              </a:solidFill>
              <a:latin typeface="Cambria" pitchFamily="18" charset="0"/>
            </a:endParaRPr>
          </a:p>
        </p:txBody>
      </p:sp>
    </p:spTree>
    <p:extLst>
      <p:ext uri="{BB962C8B-B14F-4D97-AF65-F5344CB8AC3E}">
        <p14:creationId xmlns:p14="http://schemas.microsoft.com/office/powerpoint/2010/main" val="96038996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8964"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r>
              <a:rPr lang="tr-TR" sz="2400" b="1" i="1">
                <a:solidFill>
                  <a:srgbClr val="FFFFFF"/>
                </a:solidFill>
                <a:latin typeface="Calibri" pitchFamily="34" charset="0"/>
              </a:rPr>
              <a:t>Nevrozlar</a:t>
            </a:r>
            <a:endParaRPr lang="en-GB" sz="2400" b="1" i="1">
              <a:solidFill>
                <a:srgbClr val="FFFFFF"/>
              </a:solidFill>
              <a:latin typeface="Calibri" pitchFamily="34" charset="0"/>
            </a:endParaRPr>
          </a:p>
        </p:txBody>
      </p:sp>
      <p:sp>
        <p:nvSpPr>
          <p:cNvPr id="7"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C00000"/>
                </a:solidFill>
                <a:latin typeface="Calibri" pitchFamily="34" charset="0"/>
              </a:rPr>
              <a:t>Telefon santrallerinde, yazı, hesap makinesi </a:t>
            </a:r>
            <a:r>
              <a:rPr lang="tr-TR" sz="2000" b="1" i="1">
                <a:solidFill>
                  <a:srgbClr val="000000"/>
                </a:solidFill>
                <a:latin typeface="Calibri" pitchFamily="34" charset="0"/>
              </a:rPr>
              <a:t>ve bilgisayarla çalışanlarda tanımlanmış olan iş nevrozları</a:t>
            </a:r>
          </a:p>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i="1">
                <a:solidFill>
                  <a:srgbClr val="000000"/>
                </a:solidFill>
                <a:latin typeface="Calibri" pitchFamily="34" charset="0"/>
              </a:rPr>
              <a:t>WC’de sifon çekerken; sıradaki kişi, kesiyorum, telefon bilgi işlem merkezi, dinliyorum… </a:t>
            </a:r>
          </a:p>
          <a:p>
            <a:pPr>
              <a:lnSpc>
                <a:spcPct val="90000"/>
              </a:lnSpc>
              <a:spcAft>
                <a:spcPct val="20000"/>
              </a:spcAft>
              <a:buClr>
                <a:srgbClr val="292929"/>
              </a:buClr>
            </a:pPr>
            <a:r>
              <a:rPr lang="tr-TR" i="1">
                <a:solidFill>
                  <a:srgbClr val="000000"/>
                </a:solidFill>
                <a:latin typeface="Calibri" pitchFamily="34" charset="0"/>
              </a:rPr>
              <a:t>Bu nevrozlarda;</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Uyku bozuklukları</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Mizaç bozuklukları </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Genel-yaygın sinirsel yorgunluk sendromu</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Mesleki lapsuslar (hatalar)</a:t>
            </a:r>
          </a:p>
          <a:p>
            <a:pPr>
              <a:lnSpc>
                <a:spcPct val="90000"/>
              </a:lnSpc>
              <a:spcAft>
                <a:spcPct val="20000"/>
              </a:spcAft>
              <a:buClr>
                <a:srgbClr val="292929"/>
              </a:buClr>
            </a:pPr>
            <a:r>
              <a:rPr lang="tr-TR" b="1" i="1">
                <a:solidFill>
                  <a:srgbClr val="000000"/>
                </a:solidFill>
                <a:latin typeface="Calibri" pitchFamily="34" charset="0"/>
              </a:rPr>
              <a:t> 	………………………….görülür</a:t>
            </a:r>
          </a:p>
        </p:txBody>
      </p:sp>
      <p:sp>
        <p:nvSpPr>
          <p:cNvPr id="168966"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Psişik Bozukluklar </a:t>
            </a:r>
          </a:p>
        </p:txBody>
      </p:sp>
      <p:sp>
        <p:nvSpPr>
          <p:cNvPr id="168967"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MSS’ni tutan pek çok </a:t>
            </a:r>
            <a:r>
              <a:rPr lang="tr-TR" sz="2000" b="1" i="1">
                <a:solidFill>
                  <a:srgbClr val="C00000"/>
                </a:solidFill>
                <a:latin typeface="Calibri" pitchFamily="34" charset="0"/>
              </a:rPr>
              <a:t>kimyasal madde</a:t>
            </a:r>
            <a:r>
              <a:rPr lang="tr-TR" sz="2000" b="1" i="1">
                <a:solidFill>
                  <a:srgbClr val="000000"/>
                </a:solidFill>
                <a:latin typeface="Calibri" pitchFamily="34" charset="0"/>
              </a:rPr>
              <a:t> bazı mental bozuklukları tetikleyebilir. </a:t>
            </a:r>
          </a:p>
          <a:p>
            <a:pPr algn="ctr">
              <a:lnSpc>
                <a:spcPct val="90000"/>
              </a:lnSpc>
              <a:spcAft>
                <a:spcPct val="20000"/>
              </a:spcAft>
              <a:buClr>
                <a:srgbClr val="292929"/>
              </a:buClr>
            </a:pPr>
            <a:endParaRPr lang="tr-TR" sz="1600" i="1">
              <a:solidFill>
                <a:srgbClr val="000000"/>
              </a:solidFill>
              <a:latin typeface="Calibri" pitchFamily="34" charset="0"/>
            </a:endParaRPr>
          </a:p>
          <a:p>
            <a:pPr algn="ctr">
              <a:lnSpc>
                <a:spcPct val="90000"/>
              </a:lnSpc>
              <a:spcAft>
                <a:spcPct val="20000"/>
              </a:spcAft>
              <a:buClr>
                <a:srgbClr val="292929"/>
              </a:buClr>
            </a:pPr>
            <a:r>
              <a:rPr lang="tr-TR" b="1" i="1">
                <a:solidFill>
                  <a:srgbClr val="000000"/>
                </a:solidFill>
                <a:latin typeface="Calibri" pitchFamily="34" charset="0"/>
              </a:rPr>
              <a:t>Cıva, kurşun, </a:t>
            </a:r>
            <a:r>
              <a:rPr lang="tr-TR" i="1">
                <a:solidFill>
                  <a:srgbClr val="000000"/>
                </a:solidFill>
                <a:latin typeface="Calibri" pitchFamily="34" charset="0"/>
              </a:rPr>
              <a:t>karbonmonoksit, klorlu çözücüler, iyonizan ışınlar, yükseklik, derinlik, bakteri ve virüsler gibi etmenlerin yol açtığı akut ya da kronik ensefalopatiler genellikle geri döner. </a:t>
            </a:r>
          </a:p>
          <a:p>
            <a:pPr algn="ctr">
              <a:lnSpc>
                <a:spcPct val="90000"/>
              </a:lnSpc>
              <a:spcAft>
                <a:spcPct val="20000"/>
              </a:spcAft>
              <a:buClr>
                <a:srgbClr val="292929"/>
              </a:buClr>
            </a:pPr>
            <a:endParaRPr lang="tr-TR" i="1">
              <a:solidFill>
                <a:srgbClr val="000000"/>
              </a:solidFill>
              <a:latin typeface="Calibri" pitchFamily="34" charset="0"/>
            </a:endParaRPr>
          </a:p>
          <a:p>
            <a:pPr algn="ctr">
              <a:lnSpc>
                <a:spcPct val="90000"/>
              </a:lnSpc>
              <a:spcAft>
                <a:spcPct val="20000"/>
              </a:spcAft>
              <a:buClr>
                <a:srgbClr val="292929"/>
              </a:buClr>
            </a:pPr>
            <a:r>
              <a:rPr lang="tr-TR" b="1" i="1">
                <a:solidFill>
                  <a:srgbClr val="000000"/>
                </a:solidFill>
                <a:latin typeface="Calibri" pitchFamily="34" charset="0"/>
              </a:rPr>
              <a:t>Örneğin;</a:t>
            </a:r>
          </a:p>
          <a:p>
            <a:pPr algn="ctr">
              <a:lnSpc>
                <a:spcPct val="90000"/>
              </a:lnSpc>
              <a:spcAft>
                <a:spcPct val="20000"/>
              </a:spcAft>
              <a:buClr>
                <a:srgbClr val="292929"/>
              </a:buClr>
            </a:pPr>
            <a:r>
              <a:rPr lang="tr-TR" i="1">
                <a:solidFill>
                  <a:srgbClr val="000000"/>
                </a:solidFill>
                <a:latin typeface="Calibri" pitchFamily="34" charset="0"/>
              </a:rPr>
              <a:t>«Şapka sanayiinde cıvanın işçilerde psikoza neden olduğu saptanmış ve </a:t>
            </a:r>
            <a:r>
              <a:rPr lang="tr-TR" b="1" i="1">
                <a:solidFill>
                  <a:srgbClr val="000000"/>
                </a:solidFill>
                <a:latin typeface="Calibri" pitchFamily="34" charset="0"/>
              </a:rPr>
              <a:t>“çılgın şapkacı psikozu” </a:t>
            </a:r>
            <a:r>
              <a:rPr lang="tr-TR" i="1">
                <a:solidFill>
                  <a:srgbClr val="000000"/>
                </a:solidFill>
                <a:latin typeface="Calibri" pitchFamily="34" charset="0"/>
              </a:rPr>
              <a:t>olarak isimlendirilmiştir.» </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Oval 16"/>
          <p:cNvSpPr>
            <a:spLocks noChangeAspect="1" noChangeArrowheads="1"/>
          </p:cNvSpPr>
          <p:nvPr/>
        </p:nvSpPr>
        <p:spPr bwMode="auto">
          <a:xfrm>
            <a:off x="21431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3</a:t>
            </a:r>
            <a:endParaRPr lang="tr-TR" sz="2800" b="1" dirty="0">
              <a:solidFill>
                <a:schemeClr val="bg1"/>
              </a:solidFill>
              <a:latin typeface="Cambria" pitchFamily="18" charset="0"/>
            </a:endParaRPr>
          </a:p>
        </p:txBody>
      </p:sp>
      <p:sp>
        <p:nvSpPr>
          <p:cNvPr id="12" name="Oval 16"/>
          <p:cNvSpPr>
            <a:spLocks noChangeAspect="1" noChangeArrowheads="1"/>
          </p:cNvSpPr>
          <p:nvPr/>
        </p:nvSpPr>
        <p:spPr bwMode="auto">
          <a:xfrm>
            <a:off x="46801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4</a:t>
            </a:r>
            <a:endParaRPr lang="tr-TR" sz="2800" b="1" dirty="0">
              <a:solidFill>
                <a:schemeClr val="bg1"/>
              </a:solidFill>
              <a:latin typeface="Cambria" pitchFamily="18" charset="0"/>
            </a:endParaRPr>
          </a:p>
        </p:txBody>
      </p:sp>
    </p:spTree>
    <p:extLst>
      <p:ext uri="{BB962C8B-B14F-4D97-AF65-F5344CB8AC3E}">
        <p14:creationId xmlns:p14="http://schemas.microsoft.com/office/powerpoint/2010/main" val="122352899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9988"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a:solidFill>
                  <a:srgbClr val="FFFFFF"/>
                </a:solidFill>
                <a:latin typeface="Calibri" pitchFamily="34" charset="0"/>
              </a:rPr>
              <a:t>Tatil, Emeklilik, </a:t>
            </a:r>
            <a:r>
              <a:rPr lang="tr-TR" sz="2400" b="1" i="1" dirty="0" smtClean="0">
                <a:solidFill>
                  <a:srgbClr val="FFFFFF"/>
                </a:solidFill>
                <a:latin typeface="Calibri" pitchFamily="34" charset="0"/>
              </a:rPr>
              <a:t>İşsizlik..</a:t>
            </a:r>
            <a:endParaRPr lang="tr-TR" sz="2400" b="1" i="1" dirty="0">
              <a:solidFill>
                <a:srgbClr val="FFFFFF"/>
              </a:solidFill>
              <a:latin typeface="Calibri" pitchFamily="34" charset="0"/>
            </a:endParaRPr>
          </a:p>
        </p:txBody>
      </p:sp>
      <p:sp>
        <p:nvSpPr>
          <p:cNvPr id="169989"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ts val="0"/>
              </a:spcAft>
              <a:buClr>
                <a:srgbClr val="292929"/>
              </a:buClr>
            </a:pPr>
            <a:r>
              <a:rPr lang="tr-TR" sz="2000" b="1" i="1" dirty="0">
                <a:solidFill>
                  <a:srgbClr val="000000"/>
                </a:solidFill>
                <a:latin typeface="Calibri" pitchFamily="34" charset="0"/>
              </a:rPr>
              <a:t>Tatil, Emeklilik, İşsizlik Psikopati</a:t>
            </a:r>
          </a:p>
          <a:p>
            <a:pPr algn="ctr">
              <a:lnSpc>
                <a:spcPct val="90000"/>
              </a:lnSpc>
              <a:spcAft>
                <a:spcPts val="0"/>
              </a:spcAft>
              <a:buClr>
                <a:srgbClr val="292929"/>
              </a:buClr>
            </a:pPr>
            <a:r>
              <a:rPr lang="tr-TR" sz="2000" b="1" i="1" dirty="0" smtClean="0">
                <a:solidFill>
                  <a:srgbClr val="C00000"/>
                </a:solidFill>
                <a:latin typeface="Calibri" pitchFamily="34" charset="0"/>
              </a:rPr>
              <a:t>Psişik </a:t>
            </a:r>
            <a:r>
              <a:rPr lang="tr-TR" sz="2000" b="1" i="1" dirty="0">
                <a:solidFill>
                  <a:srgbClr val="C00000"/>
                </a:solidFill>
                <a:latin typeface="Calibri" pitchFamily="34" charset="0"/>
              </a:rPr>
              <a:t>işleyiş bastırılmış</a:t>
            </a:r>
            <a:r>
              <a:rPr lang="tr-TR" sz="2000" b="1" i="1" dirty="0">
                <a:solidFill>
                  <a:srgbClr val="000000"/>
                </a:solidFill>
                <a:latin typeface="Calibri" pitchFamily="34" charset="0"/>
              </a:rPr>
              <a:t> olduğu için bu koşullanmanın kırılması, isteği ve bilinci yeniden güdüler ve </a:t>
            </a:r>
            <a:r>
              <a:rPr lang="tr-TR" sz="2000" b="1" i="1" dirty="0">
                <a:solidFill>
                  <a:srgbClr val="C00000"/>
                </a:solidFill>
                <a:latin typeface="Calibri" pitchFamily="34" charset="0"/>
              </a:rPr>
              <a:t>ağır bir psişik acıyı </a:t>
            </a:r>
            <a:r>
              <a:rPr lang="tr-TR" sz="2000" b="1" i="1" dirty="0">
                <a:solidFill>
                  <a:srgbClr val="000000"/>
                </a:solidFill>
                <a:latin typeface="Calibri" pitchFamily="34" charset="0"/>
              </a:rPr>
              <a:t>tetikler. </a:t>
            </a:r>
          </a:p>
          <a:p>
            <a:pPr algn="ctr">
              <a:lnSpc>
                <a:spcPct val="90000"/>
              </a:lnSpc>
              <a:spcAft>
                <a:spcPct val="20000"/>
              </a:spcAft>
              <a:buClr>
                <a:srgbClr val="292929"/>
              </a:buClr>
            </a:pPr>
            <a:endParaRPr lang="tr-TR" sz="1600" b="1" i="1" dirty="0">
              <a:solidFill>
                <a:srgbClr val="000000"/>
              </a:solidFill>
              <a:latin typeface="Calibri" pitchFamily="34" charset="0"/>
            </a:endParaRPr>
          </a:p>
          <a:p>
            <a:pPr algn="ctr">
              <a:lnSpc>
                <a:spcPct val="90000"/>
              </a:lnSpc>
              <a:spcAft>
                <a:spcPct val="20000"/>
              </a:spcAft>
              <a:buClr>
                <a:srgbClr val="292929"/>
              </a:buClr>
            </a:pPr>
            <a:endParaRPr lang="tr-TR" sz="1600" i="1" dirty="0">
              <a:solidFill>
                <a:srgbClr val="000000"/>
              </a:solidFill>
              <a:latin typeface="Calibri" pitchFamily="34" charset="0"/>
            </a:endParaRPr>
          </a:p>
          <a:p>
            <a:pPr algn="ctr">
              <a:lnSpc>
                <a:spcPct val="90000"/>
              </a:lnSpc>
              <a:spcAft>
                <a:spcPct val="20000"/>
              </a:spcAft>
              <a:buClr>
                <a:srgbClr val="292929"/>
              </a:buClr>
            </a:pPr>
            <a:r>
              <a:rPr lang="tr-TR" i="1" dirty="0">
                <a:solidFill>
                  <a:srgbClr val="000000"/>
                </a:solidFill>
                <a:latin typeface="Calibri" pitchFamily="34" charset="0"/>
              </a:rPr>
              <a:t>Çalışan bir işçinin olağan psişik işleyişine kavuşması için günlerce, haftalarca dinlenmesi gerekir, bu </a:t>
            </a:r>
            <a:r>
              <a:rPr lang="tr-TR" i="1" dirty="0" smtClean="0">
                <a:solidFill>
                  <a:srgbClr val="000000"/>
                </a:solidFill>
                <a:latin typeface="Calibri" pitchFamily="34" charset="0"/>
              </a:rPr>
              <a:t>gerçekleştiğinde </a:t>
            </a:r>
            <a:r>
              <a:rPr lang="tr-TR" i="1" dirty="0">
                <a:solidFill>
                  <a:srgbClr val="000000"/>
                </a:solidFill>
                <a:latin typeface="Calibri" pitchFamily="34" charset="0"/>
              </a:rPr>
              <a:t>ise, kendi isteği karşısında şaşkınlığa kapılmak gibi ağır bir psişik gerçekle yüzleşir</a:t>
            </a:r>
            <a:r>
              <a:rPr lang="tr-TR" i="1" dirty="0" smtClean="0">
                <a:solidFill>
                  <a:srgbClr val="000000"/>
                </a:solidFill>
                <a:latin typeface="Calibri" pitchFamily="34" charset="0"/>
              </a:rPr>
              <a:t>.</a:t>
            </a:r>
          </a:p>
          <a:p>
            <a:pPr algn="ctr">
              <a:lnSpc>
                <a:spcPct val="90000"/>
              </a:lnSpc>
              <a:spcAft>
                <a:spcPct val="20000"/>
              </a:spcAft>
              <a:buClr>
                <a:srgbClr val="292929"/>
              </a:buClr>
            </a:pPr>
            <a:endParaRPr lang="tr-TR" i="1" dirty="0">
              <a:solidFill>
                <a:srgbClr val="000000"/>
              </a:solidFill>
              <a:latin typeface="Calibri" pitchFamily="34" charset="0"/>
            </a:endParaRPr>
          </a:p>
          <a:p>
            <a:pPr algn="ctr">
              <a:lnSpc>
                <a:spcPct val="90000"/>
              </a:lnSpc>
              <a:spcAft>
                <a:spcPct val="20000"/>
              </a:spcAft>
              <a:buClr>
                <a:srgbClr val="292929"/>
              </a:buClr>
            </a:pPr>
            <a:r>
              <a:rPr lang="tr-TR" sz="1400" i="1" dirty="0">
                <a:solidFill>
                  <a:srgbClr val="000000"/>
                </a:solidFill>
                <a:latin typeface="Calibri" pitchFamily="34" charset="0"/>
              </a:rPr>
              <a:t>Bu olgu, pek çok doyumsuzluğun ve “psikosomatik” bozukluğun dinlenme dönemlerinde ve tatillerde açığa çıkmasını açıklar. Aynı durum, etkin yaşam dışında işsizlik ve emeklilik dönemlerinde de yaşanır. </a:t>
            </a:r>
          </a:p>
        </p:txBody>
      </p:sp>
      <p:sp>
        <p:nvSpPr>
          <p:cNvPr id="169990"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Doyumsuzluk</a:t>
            </a:r>
          </a:p>
        </p:txBody>
      </p:sp>
      <p:sp>
        <p:nvSpPr>
          <p:cNvPr id="169991"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Doyumsuzluk </a:t>
            </a:r>
            <a:r>
              <a:rPr lang="tr-TR" sz="2000" b="1" i="1" dirty="0">
                <a:solidFill>
                  <a:srgbClr val="C00000"/>
                </a:solidFill>
                <a:latin typeface="Calibri" pitchFamily="34" charset="0"/>
              </a:rPr>
              <a:t>kişinin yapısı, </a:t>
            </a:r>
            <a:r>
              <a:rPr lang="tr-TR" sz="2000" b="1" i="1" dirty="0">
                <a:solidFill>
                  <a:srgbClr val="000000"/>
                </a:solidFill>
                <a:latin typeface="Calibri" pitchFamily="34" charset="0"/>
              </a:rPr>
              <a:t>tarihsel geçmişi, tıbbi ve psikiyatrik öyküsü ile bağlantılı olarak; </a:t>
            </a:r>
            <a:r>
              <a:rPr lang="tr-TR" sz="2000" b="1" i="1" dirty="0" err="1" smtClean="0">
                <a:solidFill>
                  <a:srgbClr val="C00000"/>
                </a:solidFill>
                <a:latin typeface="Calibri" pitchFamily="34" charset="0"/>
              </a:rPr>
              <a:t>Perseküsyon</a:t>
            </a:r>
            <a:r>
              <a:rPr lang="tr-TR" sz="2000" b="1" i="1" dirty="0" smtClean="0">
                <a:solidFill>
                  <a:srgbClr val="C00000"/>
                </a:solidFill>
                <a:latin typeface="Calibri" pitchFamily="34" charset="0"/>
              </a:rPr>
              <a:t> Sendromu</a:t>
            </a:r>
            <a:r>
              <a:rPr lang="tr-TR" sz="2000" b="1" i="1" dirty="0" smtClean="0">
                <a:solidFill>
                  <a:srgbClr val="000000"/>
                </a:solidFill>
                <a:latin typeface="Calibri" pitchFamily="34" charset="0"/>
              </a:rPr>
              <a:t> </a:t>
            </a:r>
            <a:r>
              <a:rPr lang="tr-TR" sz="2000" i="1" dirty="0">
                <a:solidFill>
                  <a:srgbClr val="000000"/>
                </a:solidFill>
                <a:latin typeface="Calibri" pitchFamily="34" charset="0"/>
              </a:rPr>
              <a:t>ile birlikte gelişen bir </a:t>
            </a:r>
            <a:r>
              <a:rPr lang="tr-TR" sz="2000" i="1" dirty="0" err="1">
                <a:solidFill>
                  <a:srgbClr val="000000"/>
                </a:solidFill>
                <a:latin typeface="Calibri" pitchFamily="34" charset="0"/>
              </a:rPr>
              <a:t>nevrotik</a:t>
            </a:r>
            <a:r>
              <a:rPr lang="tr-TR" sz="2000" i="1" dirty="0">
                <a:solidFill>
                  <a:srgbClr val="000000"/>
                </a:solidFill>
                <a:latin typeface="Calibri" pitchFamily="34" charset="0"/>
              </a:rPr>
              <a:t> yetmezliktir.</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r>
              <a:rPr lang="tr-TR" i="1" dirty="0" err="1">
                <a:solidFill>
                  <a:srgbClr val="000000"/>
                </a:solidFill>
                <a:latin typeface="Calibri" pitchFamily="34" charset="0"/>
              </a:rPr>
              <a:t>Perseküsyon</a:t>
            </a:r>
            <a:r>
              <a:rPr lang="tr-TR" i="1" dirty="0">
                <a:solidFill>
                  <a:srgbClr val="000000"/>
                </a:solidFill>
                <a:latin typeface="Calibri" pitchFamily="34" charset="0"/>
              </a:rPr>
              <a:t> </a:t>
            </a:r>
            <a:r>
              <a:rPr lang="tr-TR" i="1" dirty="0" smtClean="0">
                <a:solidFill>
                  <a:srgbClr val="000000"/>
                </a:solidFill>
                <a:latin typeface="Calibri" pitchFamily="34" charset="0"/>
              </a:rPr>
              <a:t>sendromu: Kişinin </a:t>
            </a:r>
            <a:r>
              <a:rPr lang="tr-TR" i="1" dirty="0">
                <a:solidFill>
                  <a:srgbClr val="000000"/>
                </a:solidFill>
                <a:latin typeface="Calibri" pitchFamily="34" charset="0"/>
              </a:rPr>
              <a:t>çevresinde </a:t>
            </a:r>
            <a:r>
              <a:rPr lang="tr-TR" b="1" i="1" dirty="0">
                <a:solidFill>
                  <a:srgbClr val="000000"/>
                </a:solidFill>
                <a:latin typeface="Calibri" pitchFamily="34" charset="0"/>
              </a:rPr>
              <a:t>istenmediği, umursanmadığı, önemsenmediği, gözetlendiği, izlendiği </a:t>
            </a:r>
            <a:r>
              <a:rPr lang="tr-TR" i="1" dirty="0">
                <a:solidFill>
                  <a:srgbClr val="000000"/>
                </a:solidFill>
                <a:latin typeface="Calibri" pitchFamily="34" charset="0"/>
              </a:rPr>
              <a:t>veya iftiralara uğradığı gibi duygulara </a:t>
            </a:r>
            <a:r>
              <a:rPr lang="tr-TR" i="1" dirty="0" smtClean="0">
                <a:solidFill>
                  <a:srgbClr val="000000"/>
                </a:solidFill>
                <a:latin typeface="Calibri" pitchFamily="34" charset="0"/>
              </a:rPr>
              <a:t>kapılması</a:t>
            </a:r>
            <a:endParaRPr lang="tr-TR" i="1" dirty="0">
              <a:solidFill>
                <a:srgbClr val="000000"/>
              </a:solidFill>
              <a:latin typeface="Calibri" pitchFamily="34" charset="0"/>
            </a:endParaRP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Oval 16"/>
          <p:cNvSpPr>
            <a:spLocks noChangeAspect="1" noChangeArrowheads="1"/>
          </p:cNvSpPr>
          <p:nvPr/>
        </p:nvSpPr>
        <p:spPr bwMode="auto">
          <a:xfrm>
            <a:off x="21431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5</a:t>
            </a:r>
            <a:endParaRPr lang="tr-TR" sz="2800" b="1" dirty="0">
              <a:solidFill>
                <a:schemeClr val="bg1"/>
              </a:solidFill>
              <a:latin typeface="Cambria" pitchFamily="18" charset="0"/>
            </a:endParaRPr>
          </a:p>
        </p:txBody>
      </p:sp>
      <p:sp>
        <p:nvSpPr>
          <p:cNvPr id="12" name="Oval 16"/>
          <p:cNvSpPr>
            <a:spLocks noChangeAspect="1" noChangeArrowheads="1"/>
          </p:cNvSpPr>
          <p:nvPr/>
        </p:nvSpPr>
        <p:spPr bwMode="auto">
          <a:xfrm>
            <a:off x="46801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6</a:t>
            </a:r>
            <a:endParaRPr lang="tr-TR" sz="2800" b="1" dirty="0">
              <a:solidFill>
                <a:schemeClr val="bg1"/>
              </a:solidFill>
              <a:latin typeface="Cambria" pitchFamily="18" charset="0"/>
            </a:endParaRPr>
          </a:p>
        </p:txBody>
      </p:sp>
    </p:spTree>
    <p:extLst>
      <p:ext uri="{BB962C8B-B14F-4D97-AF65-F5344CB8AC3E}">
        <p14:creationId xmlns:p14="http://schemas.microsoft.com/office/powerpoint/2010/main" val="54837674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71012"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smtClean="0">
                <a:solidFill>
                  <a:srgbClr val="FFFFFF"/>
                </a:solidFill>
                <a:latin typeface="Calibri" pitchFamily="34" charset="0"/>
              </a:rPr>
              <a:t>    Strese </a:t>
            </a:r>
            <a:r>
              <a:rPr lang="tr-TR" sz="2400" b="1" i="1" dirty="0">
                <a:solidFill>
                  <a:srgbClr val="FFFFFF"/>
                </a:solidFill>
                <a:latin typeface="Calibri" pitchFamily="34" charset="0"/>
              </a:rPr>
              <a:t>Bağlı Tükenmişlik </a:t>
            </a:r>
            <a:r>
              <a:rPr lang="tr-TR" sz="2400" b="1" i="1" dirty="0" smtClean="0">
                <a:solidFill>
                  <a:srgbClr val="FFFFFF"/>
                </a:solidFill>
                <a:latin typeface="Calibri" pitchFamily="34" charset="0"/>
              </a:rPr>
              <a:t>S.</a:t>
            </a:r>
            <a:endParaRPr lang="tr-TR" sz="2400" b="1" i="1" dirty="0">
              <a:solidFill>
                <a:srgbClr val="FFFFFF"/>
              </a:solidFill>
              <a:latin typeface="Calibri" pitchFamily="34" charset="0"/>
            </a:endParaRPr>
          </a:p>
        </p:txBody>
      </p:sp>
      <p:sp>
        <p:nvSpPr>
          <p:cNvPr id="171013"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b="1" i="1"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Çalışma yaşamındaki </a:t>
            </a:r>
            <a:r>
              <a:rPr lang="tr-TR" sz="2000" b="1" i="1" dirty="0">
                <a:solidFill>
                  <a:srgbClr val="C00000"/>
                </a:solidFill>
                <a:latin typeface="Calibri" pitchFamily="34" charset="0"/>
              </a:rPr>
              <a:t>hızlı değişim, </a:t>
            </a:r>
            <a:r>
              <a:rPr lang="tr-TR" sz="2000" b="1" i="1" dirty="0">
                <a:solidFill>
                  <a:srgbClr val="000000"/>
                </a:solidFill>
                <a:latin typeface="Calibri" pitchFamily="34" charset="0"/>
              </a:rPr>
              <a:t>işçiden kişisel gereksinimlerini, beklentilerini, özlemlerini yok sayarak bu değişime </a:t>
            </a:r>
            <a:r>
              <a:rPr lang="tr-TR" sz="2000" b="1" i="1" dirty="0">
                <a:solidFill>
                  <a:srgbClr val="C00000"/>
                </a:solidFill>
                <a:latin typeface="Calibri" pitchFamily="34" charset="0"/>
              </a:rPr>
              <a:t>ayak uydurması ve gereklerini yerine getirmesini </a:t>
            </a:r>
            <a:r>
              <a:rPr lang="tr-TR" sz="2000" b="1" i="1" dirty="0">
                <a:solidFill>
                  <a:srgbClr val="000000"/>
                </a:solidFill>
                <a:latin typeface="Calibri" pitchFamily="34" charset="0"/>
              </a:rPr>
              <a:t>istendiğinde. </a:t>
            </a:r>
          </a:p>
          <a:p>
            <a:pPr algn="ctr">
              <a:lnSpc>
                <a:spcPct val="90000"/>
              </a:lnSpc>
              <a:spcAft>
                <a:spcPct val="20000"/>
              </a:spcAft>
              <a:buClr>
                <a:srgbClr val="292929"/>
              </a:buClr>
            </a:pPr>
            <a:endParaRPr lang="tr-TR" sz="800" b="1" i="1" dirty="0">
              <a:solidFill>
                <a:srgbClr val="000000"/>
              </a:solidFill>
              <a:latin typeface="Calibri" pitchFamily="34" charset="0"/>
            </a:endParaRPr>
          </a:p>
          <a:p>
            <a:pPr algn="ctr">
              <a:lnSpc>
                <a:spcPct val="90000"/>
              </a:lnSpc>
              <a:spcAft>
                <a:spcPct val="20000"/>
              </a:spcAft>
              <a:buClr>
                <a:srgbClr val="292929"/>
              </a:buClr>
            </a:pPr>
            <a:r>
              <a:rPr lang="tr-TR" sz="1600" i="1" dirty="0" smtClean="0">
                <a:solidFill>
                  <a:srgbClr val="000000"/>
                </a:solidFill>
                <a:latin typeface="Calibri" pitchFamily="34" charset="0"/>
              </a:rPr>
              <a:t>Genellikle işçi buna hazırlanmadığı ya da var olan kapasitesini aştığı için, kapasitesini zorlamaya başlar, bu koşullarla bir süre dayanabilen işçi, bir süre sonra tükenir. Tükenme</a:t>
            </a:r>
            <a:r>
              <a:rPr lang="tr-TR" sz="1600" i="1" dirty="0">
                <a:solidFill>
                  <a:srgbClr val="000000"/>
                </a:solidFill>
                <a:latin typeface="Calibri" pitchFamily="34" charset="0"/>
              </a:rPr>
              <a:t>, işçinin enerjisinin tükendiği, giderek duygu, düşünce ve davranışlarında değişimin ortaya çıktığı bir aşırı yüklenme durumudur</a:t>
            </a:r>
            <a:r>
              <a:rPr lang="tr-TR" sz="1600" i="1" dirty="0" smtClean="0">
                <a:solidFill>
                  <a:srgbClr val="000000"/>
                </a:solidFill>
                <a:latin typeface="Calibri" pitchFamily="34" charset="0"/>
              </a:rPr>
              <a:t>.</a:t>
            </a:r>
          </a:p>
          <a:p>
            <a:pPr algn="ctr">
              <a:lnSpc>
                <a:spcPct val="90000"/>
              </a:lnSpc>
              <a:spcAft>
                <a:spcPct val="20000"/>
              </a:spcAft>
              <a:buClr>
                <a:srgbClr val="292929"/>
              </a:buClr>
            </a:pPr>
            <a:r>
              <a:rPr lang="tr-TR" sz="1600" i="1" dirty="0">
                <a:solidFill>
                  <a:srgbClr val="000000"/>
                </a:solidFill>
                <a:latin typeface="Calibri" pitchFamily="34" charset="0"/>
              </a:rPr>
              <a:t> </a:t>
            </a:r>
            <a:r>
              <a:rPr lang="tr-TR" sz="1600" i="1" dirty="0" smtClean="0">
                <a:solidFill>
                  <a:srgbClr val="000000"/>
                </a:solidFill>
                <a:latin typeface="Calibri" pitchFamily="34" charset="0"/>
              </a:rPr>
              <a:t>Belirtileri; </a:t>
            </a:r>
            <a:r>
              <a:rPr lang="tr-TR" sz="1600" b="1" i="1" dirty="0">
                <a:solidFill>
                  <a:srgbClr val="000000"/>
                </a:solidFill>
                <a:latin typeface="Calibri" pitchFamily="34" charset="0"/>
              </a:rPr>
              <a:t>enerji kaybı, motivasyon eksikliği, diğerlerine karşı negatif tutum ve aktif olarak geri çekilme</a:t>
            </a:r>
          </a:p>
        </p:txBody>
      </p:sp>
      <p:sp>
        <p:nvSpPr>
          <p:cNvPr id="171014"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smtClean="0">
                <a:solidFill>
                  <a:srgbClr val="FFFFFF"/>
                </a:solidFill>
                <a:latin typeface="Calibri" pitchFamily="34" charset="0"/>
              </a:rPr>
              <a:t>    Travma </a:t>
            </a:r>
            <a:r>
              <a:rPr lang="tr-TR" sz="2400" b="1" i="1" dirty="0">
                <a:solidFill>
                  <a:srgbClr val="FFFFFF"/>
                </a:solidFill>
                <a:latin typeface="Calibri" pitchFamily="34" charset="0"/>
              </a:rPr>
              <a:t>Sonrası Stres </a:t>
            </a:r>
            <a:r>
              <a:rPr lang="tr-TR" sz="2400" b="1" i="1" dirty="0" smtClean="0">
                <a:solidFill>
                  <a:srgbClr val="FFFFFF"/>
                </a:solidFill>
                <a:latin typeface="Calibri" pitchFamily="34" charset="0"/>
              </a:rPr>
              <a:t>Bozuk</a:t>
            </a:r>
            <a:endParaRPr lang="tr-TR" sz="2400" b="1" i="1" dirty="0">
              <a:solidFill>
                <a:srgbClr val="FFFFFF"/>
              </a:solidFill>
              <a:latin typeface="Calibri" pitchFamily="34" charset="0"/>
            </a:endParaRPr>
          </a:p>
        </p:txBody>
      </p:sp>
      <p:sp>
        <p:nvSpPr>
          <p:cNvPr id="171015"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Kişinin gündelik yaşamı için olağan dışı sayılan, </a:t>
            </a:r>
            <a:r>
              <a:rPr lang="tr-TR" sz="2000" b="1" i="1">
                <a:solidFill>
                  <a:srgbClr val="C00000"/>
                </a:solidFill>
                <a:latin typeface="Calibri" pitchFamily="34" charset="0"/>
              </a:rPr>
              <a:t>kişiyi ezen beklenmedik ve genellikle yaşamı tehdit eden </a:t>
            </a:r>
            <a:r>
              <a:rPr lang="tr-TR" sz="2000" b="1" i="1">
                <a:solidFill>
                  <a:srgbClr val="000000"/>
                </a:solidFill>
                <a:latin typeface="Calibri" pitchFamily="34" charset="0"/>
              </a:rPr>
              <a:t>bir yaralanmayla ya da ölümle sonuçlanmış, sıklıkla şiddet de içeren ve kişide korku, dehşet ve çaresizlik oluşturan bir olay (iş kazası, saldırı, vb)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Yaşadığında ya da o olaya tanık olduğunda veya bu olay sonrasında, donup kalma, psikolojik ve sosyal geri çekilme, başta öfke atakları olmak üzere duyguları denetleme güçlüğü ve yaşanan olayı veya durumu yeniden yaşama bulgularıyla ortaya çıkan bozukluklardır.</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Oval 16"/>
          <p:cNvSpPr>
            <a:spLocks noChangeAspect="1" noChangeArrowheads="1"/>
          </p:cNvSpPr>
          <p:nvPr/>
        </p:nvSpPr>
        <p:spPr bwMode="auto">
          <a:xfrm>
            <a:off x="21431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7</a:t>
            </a:r>
            <a:endParaRPr lang="tr-TR" sz="2800" b="1" dirty="0">
              <a:solidFill>
                <a:schemeClr val="bg1"/>
              </a:solidFill>
              <a:latin typeface="Cambria" pitchFamily="18" charset="0"/>
            </a:endParaRPr>
          </a:p>
        </p:txBody>
      </p:sp>
      <p:sp>
        <p:nvSpPr>
          <p:cNvPr id="12" name="Oval 16"/>
          <p:cNvSpPr>
            <a:spLocks noChangeAspect="1" noChangeArrowheads="1"/>
          </p:cNvSpPr>
          <p:nvPr/>
        </p:nvSpPr>
        <p:spPr bwMode="auto">
          <a:xfrm>
            <a:off x="46801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8</a:t>
            </a:r>
            <a:endParaRPr lang="tr-TR" sz="2800" b="1" dirty="0">
              <a:solidFill>
                <a:schemeClr val="bg1"/>
              </a:solidFill>
              <a:latin typeface="Cambria" pitchFamily="18" charset="0"/>
            </a:endParaRPr>
          </a:p>
        </p:txBody>
      </p:sp>
      <p:sp>
        <p:nvSpPr>
          <p:cNvPr id="13" name="Akış Çizelgesi: Belge 12"/>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41992689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72036"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72037" name="Rectangle 55"/>
          <p:cNvSpPr>
            <a:spLocks noChangeArrowheads="1"/>
          </p:cNvSpPr>
          <p:nvPr/>
        </p:nvSpPr>
        <p:spPr bwMode="gray">
          <a:xfrm>
            <a:off x="270351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smtClean="0">
                <a:solidFill>
                  <a:srgbClr val="FFFFFF"/>
                </a:solidFill>
                <a:latin typeface="Calibri" pitchFamily="34" charset="0"/>
              </a:rPr>
              <a:t>     </a:t>
            </a:r>
            <a:r>
              <a:rPr lang="tr-TR" sz="2400" b="1" i="1" dirty="0" err="1" smtClean="0">
                <a:solidFill>
                  <a:srgbClr val="FFFFFF"/>
                </a:solidFill>
                <a:latin typeface="Calibri" pitchFamily="34" charset="0"/>
              </a:rPr>
              <a:t>Karoshi</a:t>
            </a:r>
            <a:r>
              <a:rPr lang="tr-TR" sz="2400" b="1" i="1" dirty="0" smtClean="0">
                <a:solidFill>
                  <a:srgbClr val="FFFFFF"/>
                </a:solidFill>
                <a:latin typeface="Calibri" pitchFamily="34" charset="0"/>
              </a:rPr>
              <a:t> </a:t>
            </a:r>
            <a:r>
              <a:rPr lang="tr-TR" b="1" i="1" dirty="0">
                <a:solidFill>
                  <a:srgbClr val="FFFFFF"/>
                </a:solidFill>
                <a:latin typeface="Calibri" pitchFamily="34" charset="0"/>
              </a:rPr>
              <a:t>(Aşırı Çalışmaya Bağlı Ölüm)</a:t>
            </a:r>
          </a:p>
        </p:txBody>
      </p:sp>
      <p:sp>
        <p:nvSpPr>
          <p:cNvPr id="172038" name="Rectangle 5"/>
          <p:cNvSpPr>
            <a:spLocks noChangeArrowheads="1"/>
          </p:cNvSpPr>
          <p:nvPr/>
        </p:nvSpPr>
        <p:spPr bwMode="gray">
          <a:xfrm>
            <a:off x="270351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Bu vakalarda ölüm nedeni beyin veya kalp damarlarından birinde kanamaya yol açan dolaşım sistemi sorunlarıdır.</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Bu kişilerin yaptıkları işin gereklerinin çok ağır, sosyal desteğin zayıf, işin gereklerini denetleme olanağının ise değişken olduğu görülmüştür. </a:t>
            </a:r>
          </a:p>
          <a:p>
            <a:pPr algn="ctr">
              <a:lnSpc>
                <a:spcPct val="90000"/>
              </a:lnSpc>
              <a:spcAft>
                <a:spcPct val="20000"/>
              </a:spcAft>
              <a:buClr>
                <a:srgbClr val="292929"/>
              </a:buClr>
            </a:pPr>
            <a:endParaRPr lang="tr-TR" sz="1600"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Ölenler, işini seven, işine çok bağlı, dinlenme sürelerini bile kullanmayan kişilerdir. </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9" name="Akış Çizelgesi: Belge 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
        <p:nvSpPr>
          <p:cNvPr id="11" name="Oval 16"/>
          <p:cNvSpPr>
            <a:spLocks noChangeAspect="1" noChangeArrowheads="1"/>
          </p:cNvSpPr>
          <p:nvPr/>
        </p:nvSpPr>
        <p:spPr bwMode="auto">
          <a:xfrm>
            <a:off x="2716113" y="124489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chemeClr val="bg1"/>
                </a:solidFill>
                <a:latin typeface="Cambria" pitchFamily="18" charset="0"/>
              </a:rPr>
              <a:t>9</a:t>
            </a:r>
            <a:endParaRPr lang="tr-TR" sz="2800" b="1" dirty="0">
              <a:solidFill>
                <a:schemeClr val="bg1"/>
              </a:solidFill>
              <a:latin typeface="Cambria" pitchFamily="18" charset="0"/>
            </a:endParaRPr>
          </a:p>
        </p:txBody>
      </p:sp>
    </p:spTree>
    <p:extLst>
      <p:ext uri="{BB962C8B-B14F-4D97-AF65-F5344CB8AC3E}">
        <p14:creationId xmlns:p14="http://schemas.microsoft.com/office/powerpoint/2010/main" val="31029906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p>
        </p:txBody>
      </p:sp>
      <p:pic>
        <p:nvPicPr>
          <p:cNvPr id="173061" name="Picture 2" descr="C:\Users\ahmet\Desktop\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1181100"/>
            <a:ext cx="3667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746695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74084" name="Grup 1"/>
          <p:cNvGrpSpPr>
            <a:grpSpLocks/>
          </p:cNvGrpSpPr>
          <p:nvPr/>
        </p:nvGrpSpPr>
        <p:grpSpPr bwMode="auto">
          <a:xfrm>
            <a:off x="1392238" y="1493838"/>
            <a:ext cx="4533900" cy="3395662"/>
            <a:chOff x="1871014" y="2584581"/>
            <a:chExt cx="3979716" cy="3103742"/>
          </a:xfrm>
        </p:grpSpPr>
        <p:grpSp>
          <p:nvGrpSpPr>
            <p:cNvPr id="174093" name="Group 66"/>
            <p:cNvGrpSpPr>
              <a:grpSpLocks/>
            </p:cNvGrpSpPr>
            <p:nvPr/>
          </p:nvGrpSpPr>
          <p:grpSpPr bwMode="auto">
            <a:xfrm>
              <a:off x="1871014" y="2584581"/>
              <a:ext cx="3979716" cy="3103742"/>
              <a:chOff x="7" y="1078"/>
              <a:chExt cx="3574" cy="2820"/>
            </a:xfrm>
          </p:grpSpPr>
          <p:grpSp>
            <p:nvGrpSpPr>
              <p:cNvPr id="174095" name="Group 47"/>
              <p:cNvGrpSpPr>
                <a:grpSpLocks/>
              </p:cNvGrpSpPr>
              <p:nvPr/>
            </p:nvGrpSpPr>
            <p:grpSpPr bwMode="auto">
              <a:xfrm>
                <a:off x="532" y="2919"/>
                <a:ext cx="3049" cy="979"/>
                <a:chOff x="2605" y="2725"/>
                <a:chExt cx="2956" cy="949"/>
              </a:xfrm>
            </p:grpSpPr>
            <p:sp>
              <p:nvSpPr>
                <p:cNvPr id="174106" name="Freeform 48"/>
                <p:cNvSpPr>
                  <a:spLocks/>
                </p:cNvSpPr>
                <p:nvPr/>
              </p:nvSpPr>
              <p:spPr bwMode="auto">
                <a:xfrm>
                  <a:off x="3186" y="2725"/>
                  <a:ext cx="2375" cy="504"/>
                </a:xfrm>
                <a:custGeom>
                  <a:avLst/>
                  <a:gdLst>
                    <a:gd name="T0" fmla="*/ 4664 w 1678"/>
                    <a:gd name="T1" fmla="*/ 58 h 1010"/>
                    <a:gd name="T2" fmla="*/ 3953 w 1678"/>
                    <a:gd name="T3" fmla="*/ 15 h 1010"/>
                    <a:gd name="T4" fmla="*/ 464 w 1678"/>
                    <a:gd name="T5" fmla="*/ 39 h 1010"/>
                    <a:gd name="T6" fmla="*/ 0 w 1678"/>
                    <a:gd name="T7" fmla="*/ 37 h 1010"/>
                    <a:gd name="T8" fmla="*/ 4321 w 1678"/>
                    <a:gd name="T9" fmla="*/ 3 h 1010"/>
                    <a:gd name="T10" fmla="*/ 5707 w 1678"/>
                    <a:gd name="T11" fmla="*/ 63 h 1010"/>
                    <a:gd name="T12" fmla="*/ 4664 w 1678"/>
                    <a:gd name="T13" fmla="*/ 58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7" name="Freeform 49"/>
                <p:cNvSpPr>
                  <a:spLocks/>
                </p:cNvSpPr>
                <p:nvPr/>
              </p:nvSpPr>
              <p:spPr bwMode="auto">
                <a:xfrm>
                  <a:off x="2605" y="3056"/>
                  <a:ext cx="2521" cy="618"/>
                </a:xfrm>
                <a:custGeom>
                  <a:avLst/>
                  <a:gdLst>
                    <a:gd name="T0" fmla="*/ 1953 w 1781"/>
                    <a:gd name="T1" fmla="*/ 3 h 1235"/>
                    <a:gd name="T2" fmla="*/ 2445 w 1781"/>
                    <a:gd name="T3" fmla="*/ 50 h 1235"/>
                    <a:gd name="T4" fmla="*/ 6115 w 1781"/>
                    <a:gd name="T5" fmla="*/ 23 h 1235"/>
                    <a:gd name="T6" fmla="*/ 7148 w 1781"/>
                    <a:gd name="T7" fmla="*/ 28 h 1235"/>
                    <a:gd name="T8" fmla="*/ 1815 w 1781"/>
                    <a:gd name="T9" fmla="*/ 63 h 1235"/>
                    <a:gd name="T10" fmla="*/ 1495 w 1781"/>
                    <a:gd name="T11" fmla="*/ 0 h 1235"/>
                    <a:gd name="T12" fmla="*/ 1953 w 1781"/>
                    <a:gd name="T13" fmla="*/ 3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74096" name="Group 80"/>
              <p:cNvGrpSpPr>
                <a:grpSpLocks/>
              </p:cNvGrpSpPr>
              <p:nvPr/>
            </p:nvGrpSpPr>
            <p:grpSpPr bwMode="auto">
              <a:xfrm>
                <a:off x="7" y="2011"/>
                <a:ext cx="2663" cy="1818"/>
                <a:chOff x="7" y="1943"/>
                <a:chExt cx="2663" cy="1818"/>
              </a:xfrm>
            </p:grpSpPr>
            <p:sp>
              <p:nvSpPr>
                <p:cNvPr id="174103" name="Freeform 51"/>
                <p:cNvSpPr>
                  <a:spLocks/>
                </p:cNvSpPr>
                <p:nvPr/>
              </p:nvSpPr>
              <p:spPr bwMode="auto">
                <a:xfrm>
                  <a:off x="7" y="1943"/>
                  <a:ext cx="2599" cy="1803"/>
                </a:xfrm>
                <a:custGeom>
                  <a:avLst/>
                  <a:gdLst>
                    <a:gd name="T0" fmla="*/ 2211 w 1781"/>
                    <a:gd name="T1" fmla="*/ 164 h 1235"/>
                    <a:gd name="T2" fmla="*/ 2762 w 1781"/>
                    <a:gd name="T3" fmla="*/ 3565 h 1235"/>
                    <a:gd name="T4" fmla="*/ 6908 w 1781"/>
                    <a:gd name="T5" fmla="*/ 1650 h 1235"/>
                    <a:gd name="T6" fmla="*/ 8077 w 1781"/>
                    <a:gd name="T7" fmla="*/ 2016 h 1235"/>
                    <a:gd name="T8" fmla="*/ 2050 w 1781"/>
                    <a:gd name="T9" fmla="*/ 4533 h 1235"/>
                    <a:gd name="T10" fmla="*/ 1687 w 1781"/>
                    <a:gd name="T11" fmla="*/ 0 h 1235"/>
                    <a:gd name="T12" fmla="*/ 2211 w 1781"/>
                    <a:gd name="T13" fmla="*/ 164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gradFill rotWithShape="1">
                  <a:gsLst>
                    <a:gs pos="0">
                      <a:srgbClr val="717171"/>
                    </a:gs>
                    <a:gs pos="50000">
                      <a:srgbClr val="F6F6F6"/>
                    </a:gs>
                    <a:gs pos="100000">
                      <a:srgbClr val="71717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4" name="Freeform 52"/>
                <p:cNvSpPr>
                  <a:spLocks/>
                </p:cNvSpPr>
                <p:nvPr/>
              </p:nvSpPr>
              <p:spPr bwMode="auto">
                <a:xfrm>
                  <a:off x="755" y="2589"/>
                  <a:ext cx="1915" cy="1172"/>
                </a:xfrm>
                <a:custGeom>
                  <a:avLst/>
                  <a:gdLst>
                    <a:gd name="T0" fmla="*/ 0 w 1312"/>
                    <a:gd name="T1" fmla="*/ 2674 h 803"/>
                    <a:gd name="T2" fmla="*/ 4491 w 1312"/>
                    <a:gd name="T3" fmla="*/ 1521 h 803"/>
                    <a:gd name="T4" fmla="*/ 5749 w 1312"/>
                    <a:gd name="T5" fmla="*/ 0 h 803"/>
                    <a:gd name="T6" fmla="*/ 5955 w 1312"/>
                    <a:gd name="T7" fmla="*/ 286 h 803"/>
                    <a:gd name="T8" fmla="*/ 1816 w 1312"/>
                    <a:gd name="T9" fmla="*/ 3078 h 803"/>
                    <a:gd name="T10" fmla="*/ 0 w 1312"/>
                    <a:gd name="T11" fmla="*/ 2674 h 803"/>
                    <a:gd name="T12" fmla="*/ 0 60000 65536"/>
                    <a:gd name="T13" fmla="*/ 0 60000 65536"/>
                    <a:gd name="T14" fmla="*/ 0 60000 65536"/>
                    <a:gd name="T15" fmla="*/ 0 60000 65536"/>
                    <a:gd name="T16" fmla="*/ 0 60000 65536"/>
                    <a:gd name="T17" fmla="*/ 0 60000 65536"/>
                    <a:gd name="T18" fmla="*/ 0 w 1312"/>
                    <a:gd name="T19" fmla="*/ 0 h 803"/>
                    <a:gd name="T20" fmla="*/ 1312 w 1312"/>
                    <a:gd name="T21" fmla="*/ 803 h 803"/>
                  </a:gdLst>
                  <a:ahLst/>
                  <a:cxnLst>
                    <a:cxn ang="T12">
                      <a:pos x="T0" y="T1"/>
                    </a:cxn>
                    <a:cxn ang="T13">
                      <a:pos x="T2" y="T3"/>
                    </a:cxn>
                    <a:cxn ang="T14">
                      <a:pos x="T4" y="T5"/>
                    </a:cxn>
                    <a:cxn ang="T15">
                      <a:pos x="T6" y="T7"/>
                    </a:cxn>
                    <a:cxn ang="T16">
                      <a:pos x="T8" y="T9"/>
                    </a:cxn>
                    <a:cxn ang="T17">
                      <a:pos x="T10" y="T11"/>
                    </a:cxn>
                  </a:cxnLst>
                  <a:rect l="T18" t="T19" r="T20" b="T21"/>
                  <a:pathLst>
                    <a:path w="1312" h="803">
                      <a:moveTo>
                        <a:pt x="0" y="589"/>
                      </a:moveTo>
                      <a:cubicBezTo>
                        <a:pt x="0" y="589"/>
                        <a:pt x="399" y="803"/>
                        <a:pt x="989" y="335"/>
                      </a:cubicBezTo>
                      <a:cubicBezTo>
                        <a:pt x="1163" y="189"/>
                        <a:pt x="1267" y="0"/>
                        <a:pt x="1267" y="0"/>
                      </a:cubicBezTo>
                      <a:cubicBezTo>
                        <a:pt x="1312" y="63"/>
                        <a:pt x="1312" y="63"/>
                        <a:pt x="1312" y="63"/>
                      </a:cubicBezTo>
                      <a:cubicBezTo>
                        <a:pt x="1312" y="63"/>
                        <a:pt x="999" y="633"/>
                        <a:pt x="400" y="678"/>
                      </a:cubicBezTo>
                      <a:cubicBezTo>
                        <a:pt x="148" y="694"/>
                        <a:pt x="0" y="589"/>
                        <a:pt x="0" y="589"/>
                      </a:cubicBezTo>
                      <a:close/>
                    </a:path>
                  </a:pathLst>
                </a:custGeom>
                <a:gradFill rotWithShape="1">
                  <a:gsLst>
                    <a:gs pos="0">
                      <a:srgbClr val="C1C1C1"/>
                    </a:gs>
                    <a:gs pos="50000">
                      <a:srgbClr val="565656"/>
                    </a:gs>
                    <a:gs pos="100000">
                      <a:srgbClr val="C1C1C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5" name="Freeform 53"/>
                <p:cNvSpPr>
                  <a:spLocks/>
                </p:cNvSpPr>
                <p:nvPr/>
              </p:nvSpPr>
              <p:spPr bwMode="auto">
                <a:xfrm>
                  <a:off x="419" y="1996"/>
                  <a:ext cx="389" cy="1042"/>
                </a:xfrm>
                <a:custGeom>
                  <a:avLst/>
                  <a:gdLst>
                    <a:gd name="T0" fmla="*/ 925 w 267"/>
                    <a:gd name="T1" fmla="*/ 0 h 714"/>
                    <a:gd name="T2" fmla="*/ 1176 w 267"/>
                    <a:gd name="T3" fmla="*/ 228 h 714"/>
                    <a:gd name="T4" fmla="*/ 1190 w 267"/>
                    <a:gd name="T5" fmla="*/ 3240 h 714"/>
                    <a:gd name="T6" fmla="*/ 393 w 267"/>
                    <a:gd name="T7" fmla="*/ 1646 h 714"/>
                    <a:gd name="T8" fmla="*/ 925 w 267"/>
                    <a:gd name="T9" fmla="*/ 0 h 714"/>
                    <a:gd name="T10" fmla="*/ 0 60000 65536"/>
                    <a:gd name="T11" fmla="*/ 0 60000 65536"/>
                    <a:gd name="T12" fmla="*/ 0 60000 65536"/>
                    <a:gd name="T13" fmla="*/ 0 60000 65536"/>
                    <a:gd name="T14" fmla="*/ 0 60000 65536"/>
                    <a:gd name="T15" fmla="*/ 0 w 267"/>
                    <a:gd name="T16" fmla="*/ 0 h 714"/>
                    <a:gd name="T17" fmla="*/ 267 w 267"/>
                    <a:gd name="T18" fmla="*/ 714 h 714"/>
                  </a:gdLst>
                  <a:ahLst/>
                  <a:cxnLst>
                    <a:cxn ang="T10">
                      <a:pos x="T0" y="T1"/>
                    </a:cxn>
                    <a:cxn ang="T11">
                      <a:pos x="T2" y="T3"/>
                    </a:cxn>
                    <a:cxn ang="T12">
                      <a:pos x="T4" y="T5"/>
                    </a:cxn>
                    <a:cxn ang="T13">
                      <a:pos x="T6" y="T7"/>
                    </a:cxn>
                    <a:cxn ang="T14">
                      <a:pos x="T8" y="T9"/>
                    </a:cxn>
                  </a:cxnLst>
                  <a:rect l="T15" t="T16" r="T17" b="T18"/>
                  <a:pathLst>
                    <a:path w="267" h="714">
                      <a:moveTo>
                        <a:pt x="205" y="0"/>
                      </a:moveTo>
                      <a:cubicBezTo>
                        <a:pt x="205" y="0"/>
                        <a:pt x="254" y="45"/>
                        <a:pt x="261" y="50"/>
                      </a:cubicBezTo>
                      <a:cubicBezTo>
                        <a:pt x="267" y="61"/>
                        <a:pt x="0" y="424"/>
                        <a:pt x="264" y="714"/>
                      </a:cubicBezTo>
                      <a:cubicBezTo>
                        <a:pt x="69" y="593"/>
                        <a:pt x="85" y="409"/>
                        <a:pt x="87" y="363"/>
                      </a:cubicBezTo>
                      <a:cubicBezTo>
                        <a:pt x="88" y="197"/>
                        <a:pt x="205" y="0"/>
                        <a:pt x="205" y="0"/>
                      </a:cubicBezTo>
                      <a:close/>
                    </a:path>
                  </a:pathLst>
                </a:custGeom>
                <a:gradFill rotWithShape="1">
                  <a:gsLst>
                    <a:gs pos="0">
                      <a:srgbClr val="A3A3A3"/>
                    </a:gs>
                    <a:gs pos="50000">
                      <a:srgbClr val="525252"/>
                    </a:gs>
                    <a:gs pos="100000">
                      <a:srgbClr val="A3A3A3"/>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74097" name="Group 79"/>
              <p:cNvGrpSpPr>
                <a:grpSpLocks/>
              </p:cNvGrpSpPr>
              <p:nvPr/>
            </p:nvGrpSpPr>
            <p:grpSpPr bwMode="auto">
              <a:xfrm>
                <a:off x="606" y="1078"/>
                <a:ext cx="2451" cy="1570"/>
                <a:chOff x="606" y="1010"/>
                <a:chExt cx="2451" cy="1570"/>
              </a:xfrm>
            </p:grpSpPr>
            <p:sp>
              <p:nvSpPr>
                <p:cNvPr id="9" name="Freeform 55"/>
                <p:cNvSpPr>
                  <a:spLocks/>
                </p:cNvSpPr>
                <p:nvPr/>
              </p:nvSpPr>
              <p:spPr bwMode="auto">
                <a:xfrm>
                  <a:off x="606" y="1010"/>
                  <a:ext cx="2450" cy="1473"/>
                </a:xfrm>
                <a:custGeom>
                  <a:avLst/>
                  <a:gdLst>
                    <a:gd name="T0" fmla="*/ 2479 w 1678"/>
                    <a:gd name="T1" fmla="*/ 1991 h 1010"/>
                    <a:gd name="T2" fmla="*/ 2102 w 1678"/>
                    <a:gd name="T3" fmla="*/ 537 h 1010"/>
                    <a:gd name="T4" fmla="*/ 247 w 1678"/>
                    <a:gd name="T5" fmla="*/ 1355 h 1010"/>
                    <a:gd name="T6" fmla="*/ 0 w 1678"/>
                    <a:gd name="T7" fmla="*/ 1282 h 1010"/>
                    <a:gd name="T8" fmla="*/ 2298 w 1678"/>
                    <a:gd name="T9" fmla="*/ 134 h 1010"/>
                    <a:gd name="T10" fmla="*/ 3034 w 1678"/>
                    <a:gd name="T11" fmla="*/ 2148 h 1010"/>
                    <a:gd name="T12" fmla="*/ 2479 w 1678"/>
                    <a:gd name="T13" fmla="*/ 1991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gradFill rotWithShape="1">
                  <a:gsLst>
                    <a:gs pos="0">
                      <a:schemeClr val="bg2">
                        <a:lumMod val="50000"/>
                      </a:schemeClr>
                    </a:gs>
                    <a:gs pos="50000">
                      <a:srgbClr val="C4DBEE"/>
                    </a:gs>
                    <a:gs pos="100000">
                      <a:srgbClr val="0061B3"/>
                    </a:gs>
                  </a:gsLst>
                  <a:lin ang="0" scaled="1"/>
                </a:gradFill>
                <a:ln w="9525">
                  <a:noFill/>
                  <a:round/>
                  <a:headEnd/>
                  <a:tailEnd/>
                </a:ln>
              </p:spPr>
              <p:txBody>
                <a:bodyPr/>
                <a:lstStyle/>
                <a:p>
                  <a:pPr>
                    <a:defRPr/>
                  </a:pPr>
                  <a:endParaRPr lang="en-GB" dirty="0">
                    <a:solidFill>
                      <a:srgbClr val="000000"/>
                    </a:solidFill>
                    <a:latin typeface="Arial" pitchFamily="34" charset="0"/>
                    <a:cs typeface="Arial" pitchFamily="34" charset="0"/>
                  </a:endParaRPr>
                </a:p>
              </p:txBody>
            </p:sp>
            <p:sp>
              <p:nvSpPr>
                <p:cNvPr id="174099" name="Freeform 56"/>
                <p:cNvSpPr>
                  <a:spLocks/>
                </p:cNvSpPr>
                <p:nvPr/>
              </p:nvSpPr>
              <p:spPr bwMode="auto">
                <a:xfrm>
                  <a:off x="2683" y="1564"/>
                  <a:ext cx="261" cy="1016"/>
                </a:xfrm>
                <a:custGeom>
                  <a:avLst/>
                  <a:gdLst>
                    <a:gd name="T0" fmla="*/ 0 w 179"/>
                    <a:gd name="T1" fmla="*/ 2861 h 696"/>
                    <a:gd name="T2" fmla="*/ 190 w 179"/>
                    <a:gd name="T3" fmla="*/ 3160 h 696"/>
                    <a:gd name="T4" fmla="*/ 630 w 179"/>
                    <a:gd name="T5" fmla="*/ 1431 h 696"/>
                    <a:gd name="T6" fmla="*/ 413 w 179"/>
                    <a:gd name="T7" fmla="*/ 286 h 696"/>
                    <a:gd name="T8" fmla="*/ 289 w 179"/>
                    <a:gd name="T9" fmla="*/ 0 h 696"/>
                    <a:gd name="T10" fmla="*/ 0 w 179"/>
                    <a:gd name="T11" fmla="*/ 2861 h 696"/>
                    <a:gd name="T12" fmla="*/ 0 60000 65536"/>
                    <a:gd name="T13" fmla="*/ 0 60000 65536"/>
                    <a:gd name="T14" fmla="*/ 0 60000 65536"/>
                    <a:gd name="T15" fmla="*/ 0 60000 65536"/>
                    <a:gd name="T16" fmla="*/ 0 60000 65536"/>
                    <a:gd name="T17" fmla="*/ 0 60000 65536"/>
                    <a:gd name="T18" fmla="*/ 0 w 179"/>
                    <a:gd name="T19" fmla="*/ 0 h 696"/>
                    <a:gd name="T20" fmla="*/ 179 w 179"/>
                    <a:gd name="T21" fmla="*/ 696 h 696"/>
                  </a:gdLst>
                  <a:ahLst/>
                  <a:cxnLst>
                    <a:cxn ang="T12">
                      <a:pos x="T0" y="T1"/>
                    </a:cxn>
                    <a:cxn ang="T13">
                      <a:pos x="T2" y="T3"/>
                    </a:cxn>
                    <a:cxn ang="T14">
                      <a:pos x="T4" y="T5"/>
                    </a:cxn>
                    <a:cxn ang="T15">
                      <a:pos x="T6" y="T7"/>
                    </a:cxn>
                    <a:cxn ang="T16">
                      <a:pos x="T8" y="T9"/>
                    </a:cxn>
                    <a:cxn ang="T17">
                      <a:pos x="T10" y="T11"/>
                    </a:cxn>
                  </a:cxnLst>
                  <a:rect l="T18" t="T19" r="T20" b="T21"/>
                  <a:pathLst>
                    <a:path w="179" h="696">
                      <a:moveTo>
                        <a:pt x="0" y="630"/>
                      </a:moveTo>
                      <a:cubicBezTo>
                        <a:pt x="19" y="659"/>
                        <a:pt x="42" y="696"/>
                        <a:pt x="42" y="696"/>
                      </a:cubicBezTo>
                      <a:cubicBezTo>
                        <a:pt x="42" y="696"/>
                        <a:pt x="134" y="518"/>
                        <a:pt x="139" y="315"/>
                      </a:cubicBezTo>
                      <a:cubicBezTo>
                        <a:pt x="146" y="172"/>
                        <a:pt x="91" y="63"/>
                        <a:pt x="91" y="63"/>
                      </a:cubicBezTo>
                      <a:cubicBezTo>
                        <a:pt x="64" y="0"/>
                        <a:pt x="64" y="0"/>
                        <a:pt x="64" y="0"/>
                      </a:cubicBezTo>
                      <a:cubicBezTo>
                        <a:pt x="64" y="0"/>
                        <a:pt x="179" y="245"/>
                        <a:pt x="0" y="630"/>
                      </a:cubicBezTo>
                      <a:close/>
                    </a:path>
                  </a:pathLst>
                </a:custGeom>
                <a:gradFill rotWithShape="1">
                  <a:gsLst>
                    <a:gs pos="0">
                      <a:srgbClr val="0061B3"/>
                    </a:gs>
                    <a:gs pos="50000">
                      <a:srgbClr val="003D70"/>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0" name="Freeform 57"/>
                <p:cNvSpPr>
                  <a:spLocks/>
                </p:cNvSpPr>
                <p:nvPr/>
              </p:nvSpPr>
              <p:spPr bwMode="auto">
                <a:xfrm>
                  <a:off x="775" y="1187"/>
                  <a:ext cx="1606" cy="826"/>
                </a:xfrm>
                <a:custGeom>
                  <a:avLst/>
                  <a:gdLst>
                    <a:gd name="T0" fmla="*/ 3949 w 1100"/>
                    <a:gd name="T1" fmla="*/ 594 h 565"/>
                    <a:gd name="T2" fmla="*/ 0 w 1100"/>
                    <a:gd name="T3" fmla="*/ 2354 h 565"/>
                    <a:gd name="T4" fmla="*/ 245 w 1100"/>
                    <a:gd name="T5" fmla="*/ 2582 h 565"/>
                    <a:gd name="T6" fmla="*/ 3933 w 1100"/>
                    <a:gd name="T7" fmla="*/ 851 h 565"/>
                    <a:gd name="T8" fmla="*/ 4999 w 1100"/>
                    <a:gd name="T9" fmla="*/ 1583 h 565"/>
                    <a:gd name="T10" fmla="*/ 3949 w 1100"/>
                    <a:gd name="T11" fmla="*/ 594 h 565"/>
                    <a:gd name="T12" fmla="*/ 0 60000 65536"/>
                    <a:gd name="T13" fmla="*/ 0 60000 65536"/>
                    <a:gd name="T14" fmla="*/ 0 60000 65536"/>
                    <a:gd name="T15" fmla="*/ 0 60000 65536"/>
                    <a:gd name="T16" fmla="*/ 0 60000 65536"/>
                    <a:gd name="T17" fmla="*/ 0 60000 65536"/>
                    <a:gd name="T18" fmla="*/ 0 w 1100"/>
                    <a:gd name="T19" fmla="*/ 0 h 565"/>
                    <a:gd name="T20" fmla="*/ 1100 w 1100"/>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1100" h="565">
                      <a:moveTo>
                        <a:pt x="869" y="130"/>
                      </a:moveTo>
                      <a:cubicBezTo>
                        <a:pt x="355" y="0"/>
                        <a:pt x="0" y="515"/>
                        <a:pt x="0" y="515"/>
                      </a:cubicBezTo>
                      <a:cubicBezTo>
                        <a:pt x="0" y="515"/>
                        <a:pt x="0" y="515"/>
                        <a:pt x="54" y="565"/>
                      </a:cubicBezTo>
                      <a:cubicBezTo>
                        <a:pt x="279" y="285"/>
                        <a:pt x="580" y="120"/>
                        <a:pt x="866" y="186"/>
                      </a:cubicBezTo>
                      <a:cubicBezTo>
                        <a:pt x="1050" y="226"/>
                        <a:pt x="1100" y="347"/>
                        <a:pt x="1100" y="347"/>
                      </a:cubicBezTo>
                      <a:cubicBezTo>
                        <a:pt x="1084" y="303"/>
                        <a:pt x="1043" y="192"/>
                        <a:pt x="869" y="130"/>
                      </a:cubicBezTo>
                      <a:close/>
                    </a:path>
                  </a:pathLst>
                </a:custGeom>
                <a:gradFill rotWithShape="1">
                  <a:gsLst>
                    <a:gs pos="0">
                      <a:srgbClr val="0061B3"/>
                    </a:gs>
                    <a:gs pos="50000">
                      <a:srgbClr val="003D70"/>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1" name="Freeform 58"/>
                <p:cNvSpPr>
                  <a:spLocks/>
                </p:cNvSpPr>
                <p:nvPr/>
              </p:nvSpPr>
              <p:spPr bwMode="auto">
                <a:xfrm>
                  <a:off x="2303" y="2376"/>
                  <a:ext cx="440" cy="204"/>
                </a:xfrm>
                <a:custGeom>
                  <a:avLst/>
                  <a:gdLst>
                    <a:gd name="T0" fmla="*/ 0 w 469"/>
                    <a:gd name="T1" fmla="*/ 0 h 218"/>
                    <a:gd name="T2" fmla="*/ 313 w 469"/>
                    <a:gd name="T3" fmla="*/ 89 h 218"/>
                    <a:gd name="T4" fmla="*/ 363 w 469"/>
                    <a:gd name="T5" fmla="*/ 168 h 218"/>
                    <a:gd name="T6" fmla="*/ 56 w 469"/>
                    <a:gd name="T7" fmla="*/ 77 h 218"/>
                    <a:gd name="T8" fmla="*/ 0 w 469"/>
                    <a:gd name="T9" fmla="*/ 0 h 218"/>
                    <a:gd name="T10" fmla="*/ 0 60000 65536"/>
                    <a:gd name="T11" fmla="*/ 0 60000 65536"/>
                    <a:gd name="T12" fmla="*/ 0 60000 65536"/>
                    <a:gd name="T13" fmla="*/ 0 60000 65536"/>
                    <a:gd name="T14" fmla="*/ 0 60000 65536"/>
                    <a:gd name="T15" fmla="*/ 0 w 469"/>
                    <a:gd name="T16" fmla="*/ 0 h 218"/>
                    <a:gd name="T17" fmla="*/ 469 w 469"/>
                    <a:gd name="T18" fmla="*/ 218 h 218"/>
                  </a:gdLst>
                  <a:ahLst/>
                  <a:cxnLst>
                    <a:cxn ang="T10">
                      <a:pos x="T0" y="T1"/>
                    </a:cxn>
                    <a:cxn ang="T11">
                      <a:pos x="T2" y="T3"/>
                    </a:cxn>
                    <a:cxn ang="T12">
                      <a:pos x="T4" y="T5"/>
                    </a:cxn>
                    <a:cxn ang="T13">
                      <a:pos x="T6" y="T7"/>
                    </a:cxn>
                    <a:cxn ang="T14">
                      <a:pos x="T8" y="T9"/>
                    </a:cxn>
                  </a:cxnLst>
                  <a:rect l="T15" t="T16" r="T17" b="T18"/>
                  <a:pathLst>
                    <a:path w="469" h="218">
                      <a:moveTo>
                        <a:pt x="0" y="0"/>
                      </a:moveTo>
                      <a:lnTo>
                        <a:pt x="404" y="115"/>
                      </a:lnTo>
                      <a:lnTo>
                        <a:pt x="469" y="218"/>
                      </a:lnTo>
                      <a:lnTo>
                        <a:pt x="73" y="100"/>
                      </a:lnTo>
                      <a:lnTo>
                        <a:pt x="0" y="0"/>
                      </a:lnTo>
                      <a:close/>
                    </a:path>
                  </a:pathLst>
                </a:custGeom>
                <a:solidFill>
                  <a:srgbClr val="275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2" name="Freeform 59"/>
                <p:cNvSpPr>
                  <a:spLocks/>
                </p:cNvSpPr>
                <p:nvPr/>
              </p:nvSpPr>
              <p:spPr bwMode="auto">
                <a:xfrm>
                  <a:off x="606" y="1890"/>
                  <a:ext cx="249" cy="123"/>
                </a:xfrm>
                <a:custGeom>
                  <a:avLst/>
                  <a:gdLst>
                    <a:gd name="T0" fmla="*/ 142 w 264"/>
                    <a:gd name="T1" fmla="*/ 41 h 131"/>
                    <a:gd name="T2" fmla="*/ 209 w 264"/>
                    <a:gd name="T3" fmla="*/ 101 h 131"/>
                    <a:gd name="T4" fmla="*/ 66 w 264"/>
                    <a:gd name="T5" fmla="*/ 61 h 131"/>
                    <a:gd name="T6" fmla="*/ 0 w 264"/>
                    <a:gd name="T7" fmla="*/ 0 h 131"/>
                    <a:gd name="T8" fmla="*/ 142 w 264"/>
                    <a:gd name="T9" fmla="*/ 41 h 131"/>
                    <a:gd name="T10" fmla="*/ 0 60000 65536"/>
                    <a:gd name="T11" fmla="*/ 0 60000 65536"/>
                    <a:gd name="T12" fmla="*/ 0 60000 65536"/>
                    <a:gd name="T13" fmla="*/ 0 60000 65536"/>
                    <a:gd name="T14" fmla="*/ 0 60000 65536"/>
                    <a:gd name="T15" fmla="*/ 0 w 264"/>
                    <a:gd name="T16" fmla="*/ 0 h 131"/>
                    <a:gd name="T17" fmla="*/ 264 w 264"/>
                    <a:gd name="T18" fmla="*/ 131 h 131"/>
                  </a:gdLst>
                  <a:ahLst/>
                  <a:cxnLst>
                    <a:cxn ang="T10">
                      <a:pos x="T0" y="T1"/>
                    </a:cxn>
                    <a:cxn ang="T11">
                      <a:pos x="T2" y="T3"/>
                    </a:cxn>
                    <a:cxn ang="T12">
                      <a:pos x="T4" y="T5"/>
                    </a:cxn>
                    <a:cxn ang="T13">
                      <a:pos x="T6" y="T7"/>
                    </a:cxn>
                    <a:cxn ang="T14">
                      <a:pos x="T8" y="T9"/>
                    </a:cxn>
                  </a:cxnLst>
                  <a:rect l="T15" t="T16" r="T17" b="T18"/>
                  <a:pathLst>
                    <a:path w="264" h="131">
                      <a:moveTo>
                        <a:pt x="180" y="53"/>
                      </a:moveTo>
                      <a:lnTo>
                        <a:pt x="264" y="131"/>
                      </a:lnTo>
                      <a:lnTo>
                        <a:pt x="83" y="78"/>
                      </a:lnTo>
                      <a:lnTo>
                        <a:pt x="0" y="0"/>
                      </a:lnTo>
                      <a:lnTo>
                        <a:pt x="180" y="53"/>
                      </a:lnTo>
                      <a:close/>
                    </a:path>
                  </a:pathLst>
                </a:custGeom>
                <a:solidFill>
                  <a:srgbClr val="275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174094" name="Text Box 31"/>
            <p:cNvSpPr txBox="1">
              <a:spLocks noChangeArrowheads="1"/>
            </p:cNvSpPr>
            <p:nvPr/>
          </p:nvSpPr>
          <p:spPr bwMode="auto">
            <a:xfrm>
              <a:off x="2776125" y="3583125"/>
              <a:ext cx="1760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800" b="1">
                  <a:solidFill>
                    <a:srgbClr val="777777"/>
                  </a:solidFill>
                  <a:latin typeface="Agency FB" pitchFamily="34" charset="0"/>
                </a:rPr>
                <a:t>Zararlı Etken</a:t>
              </a:r>
              <a:endParaRPr lang="en-GB" sz="2800" b="1">
                <a:solidFill>
                  <a:srgbClr val="777777"/>
                </a:solidFill>
                <a:latin typeface="Agency FB" pitchFamily="34" charset="0"/>
              </a:endParaRPr>
            </a:p>
          </p:txBody>
        </p:sp>
      </p:grpSp>
      <p:sp>
        <p:nvSpPr>
          <p:cNvPr id="17408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3" name="Rectangle 55"/>
          <p:cNvSpPr>
            <a:spLocks noChangeArrowheads="1"/>
          </p:cNvSpPr>
          <p:nvPr/>
        </p:nvSpPr>
        <p:spPr bwMode="gray">
          <a:xfrm>
            <a:off x="5118100" y="2143125"/>
            <a:ext cx="3713163"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400" b="1">
                <a:solidFill>
                  <a:srgbClr val="FFFFFF"/>
                </a:solidFill>
                <a:latin typeface="Calibri" pitchFamily="34" charset="0"/>
              </a:rPr>
              <a:t>Kaç</a:t>
            </a:r>
            <a:endParaRPr lang="en-GB" sz="2400" b="1">
              <a:solidFill>
                <a:srgbClr val="FFFFFF"/>
              </a:solidFill>
              <a:latin typeface="Calibri" pitchFamily="34" charset="0"/>
            </a:endParaRPr>
          </a:p>
        </p:txBody>
      </p:sp>
      <p:sp>
        <p:nvSpPr>
          <p:cNvPr id="24" name="Rectangle 5"/>
          <p:cNvSpPr>
            <a:spLocks noChangeArrowheads="1"/>
          </p:cNvSpPr>
          <p:nvPr/>
        </p:nvSpPr>
        <p:spPr bwMode="gray">
          <a:xfrm>
            <a:off x="5118100" y="2503488"/>
            <a:ext cx="3713163"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Bilinç durumunda uyanıklık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Kaygı düzeyi yükselir,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Sempatik aktivite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Adrenalin düzeyi yükselir.</a:t>
            </a:r>
          </a:p>
          <a:p>
            <a:pPr marL="190500" indent="-190500">
              <a:lnSpc>
                <a:spcPct val="90000"/>
              </a:lnSpc>
              <a:spcAft>
                <a:spcPct val="20000"/>
              </a:spcAft>
              <a:buClr>
                <a:srgbClr val="292929"/>
              </a:buClr>
              <a:buFont typeface="Wingdings" pitchFamily="2" charset="2"/>
              <a:buChar char="§"/>
            </a:pPr>
            <a:endParaRPr lang="tr-TR" i="1">
              <a:solidFill>
                <a:srgbClr val="000000"/>
              </a:solidFill>
              <a:latin typeface="Calibri" pitchFamily="34" charset="0"/>
            </a:endParaRPr>
          </a:p>
        </p:txBody>
      </p:sp>
      <p:sp>
        <p:nvSpPr>
          <p:cNvPr id="25" name="Rectangle 58"/>
          <p:cNvSpPr>
            <a:spLocks noChangeArrowheads="1"/>
          </p:cNvSpPr>
          <p:nvPr/>
        </p:nvSpPr>
        <p:spPr bwMode="gray">
          <a:xfrm>
            <a:off x="14288" y="4710113"/>
            <a:ext cx="3713162" cy="360362"/>
          </a:xfrm>
          <a:prstGeom prst="rect">
            <a:avLst/>
          </a:prstGeom>
          <a:gradFill rotWithShape="1">
            <a:gsLst>
              <a:gs pos="0">
                <a:srgbClr val="C6C7C8"/>
              </a:gs>
              <a:gs pos="100000">
                <a:srgbClr val="5C5C5D"/>
              </a:gs>
            </a:gsLst>
            <a:lin ang="5400000" scaled="1"/>
          </a:gra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400" b="1">
                <a:solidFill>
                  <a:srgbClr val="FFFFFF"/>
                </a:solidFill>
                <a:latin typeface="Calibri" pitchFamily="34" charset="0"/>
              </a:rPr>
              <a:t>Savaş</a:t>
            </a:r>
            <a:endParaRPr lang="en-GB" sz="2400" b="1">
              <a:solidFill>
                <a:srgbClr val="FFFFFF"/>
              </a:solidFill>
              <a:latin typeface="Calibri" pitchFamily="34" charset="0"/>
            </a:endParaRPr>
          </a:p>
        </p:txBody>
      </p:sp>
      <p:sp>
        <p:nvSpPr>
          <p:cNvPr id="26" name="Rectangle 5"/>
          <p:cNvSpPr>
            <a:spLocks noChangeArrowheads="1"/>
          </p:cNvSpPr>
          <p:nvPr/>
        </p:nvSpPr>
        <p:spPr bwMode="gray">
          <a:xfrm>
            <a:off x="14288" y="5070475"/>
            <a:ext cx="3713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Tehlike döneminde kaygı düzeyi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Endişe, karamsarlık, öfke, korku, sinirlilik ve tedirginlik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Bilişsel işlevler olumsuz yönde etkilenir.</a:t>
            </a:r>
          </a:p>
        </p:txBody>
      </p:sp>
      <p:sp>
        <p:nvSpPr>
          <p:cNvPr id="2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ORGANİZMANIN STRESE CEVABI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8" name="Picture 2" descr="C:\Users\ahmet\Desktop\Kurum tanıtımı\shield and swo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721100"/>
            <a:ext cx="112236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C:\Users\ahmet\Desktop\spring-jogger-follow-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1055688"/>
            <a:ext cx="13017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984510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200"/>
                                        <p:tgtEl>
                                          <p:spTgt spid="23"/>
                                        </p:tgtEl>
                                      </p:cBhvr>
                                    </p:animEffect>
                                  </p:childTnLst>
                                </p:cTn>
                              </p:par>
                            </p:childTnLst>
                          </p:cTn>
                        </p:par>
                        <p:par>
                          <p:cTn id="12" fill="hold" nodeType="afterGroup">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00"/>
                                        <p:tgtEl>
                                          <p:spTgt spid="24"/>
                                        </p:tgtEl>
                                      </p:cBhvr>
                                    </p:animEffect>
                                  </p:childTnLst>
                                </p:cTn>
                              </p:par>
                            </p:childTnLst>
                          </p:cTn>
                        </p:par>
                        <p:par>
                          <p:cTn id="16" fill="hold" nodeType="afterGroup">
                            <p:stCondLst>
                              <p:cond delay="9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nodeType="afterGroup">
                            <p:stCondLst>
                              <p:cond delay="14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200"/>
                                        <p:tgtEl>
                                          <p:spTgt spid="25"/>
                                        </p:tgtEl>
                                      </p:cBhvr>
                                    </p:animEffect>
                                  </p:childTnLst>
                                </p:cTn>
                              </p:par>
                            </p:childTnLst>
                          </p:cTn>
                        </p:par>
                        <p:par>
                          <p:cTn id="24" fill="hold" nodeType="afterGroup">
                            <p:stCondLst>
                              <p:cond delay="16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2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3" grpId="0" animBg="1"/>
      <p:bldP spid="24" grpId="0" animBg="1"/>
      <p:bldP spid="25" grpId="0" animBg="1"/>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456709" name="Rectangle 5"/>
          <p:cNvSpPr>
            <a:spLocks noChangeArrowheads="1"/>
          </p:cNvSpPr>
          <p:nvPr/>
        </p:nvSpPr>
        <p:spPr bwMode="auto">
          <a:xfrm>
            <a:off x="1398588" y="4211638"/>
            <a:ext cx="1800225" cy="2008187"/>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0" name="Rectangle 6"/>
          <p:cNvSpPr>
            <a:spLocks noChangeArrowheads="1"/>
          </p:cNvSpPr>
          <p:nvPr/>
        </p:nvSpPr>
        <p:spPr bwMode="auto">
          <a:xfrm>
            <a:off x="5630863" y="4211638"/>
            <a:ext cx="1800225" cy="2003425"/>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1" name="Rectangle 7"/>
          <p:cNvSpPr>
            <a:spLocks noChangeArrowheads="1"/>
          </p:cNvSpPr>
          <p:nvPr/>
        </p:nvSpPr>
        <p:spPr bwMode="auto">
          <a:xfrm>
            <a:off x="3487738" y="4205288"/>
            <a:ext cx="1746250" cy="2019300"/>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2" name="Line 8"/>
          <p:cNvSpPr>
            <a:spLocks noChangeShapeType="1"/>
          </p:cNvSpPr>
          <p:nvPr/>
        </p:nvSpPr>
        <p:spPr bwMode="auto">
          <a:xfrm>
            <a:off x="1138238" y="3557588"/>
            <a:ext cx="6480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6713" name="Line 9"/>
          <p:cNvSpPr>
            <a:spLocks noChangeShapeType="1"/>
          </p:cNvSpPr>
          <p:nvPr/>
        </p:nvSpPr>
        <p:spPr bwMode="auto">
          <a:xfrm>
            <a:off x="3298825" y="1470025"/>
            <a:ext cx="0" cy="4967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6714" name="Line 10"/>
          <p:cNvSpPr>
            <a:spLocks noChangeShapeType="1"/>
          </p:cNvSpPr>
          <p:nvPr/>
        </p:nvSpPr>
        <p:spPr bwMode="auto">
          <a:xfrm>
            <a:off x="5386388" y="1470025"/>
            <a:ext cx="0" cy="4967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6715" name="Freeform 11"/>
          <p:cNvSpPr>
            <a:spLocks/>
          </p:cNvSpPr>
          <p:nvPr/>
        </p:nvSpPr>
        <p:spPr bwMode="auto">
          <a:xfrm>
            <a:off x="1285875" y="1392238"/>
            <a:ext cx="5937250" cy="2690812"/>
          </a:xfrm>
          <a:custGeom>
            <a:avLst/>
            <a:gdLst>
              <a:gd name="T0" fmla="*/ 0 w 3740"/>
              <a:gd name="T1" fmla="*/ 2035175 h 1695"/>
              <a:gd name="T2" fmla="*/ 827088 w 3740"/>
              <a:gd name="T3" fmla="*/ 2354262 h 1695"/>
              <a:gd name="T4" fmla="*/ 3194050 w 3740"/>
              <a:gd name="T5" fmla="*/ 17462 h 1695"/>
              <a:gd name="T6" fmla="*/ 5937250 w 3740"/>
              <a:gd name="T7" fmla="*/ 2455862 h 1695"/>
              <a:gd name="T8" fmla="*/ 0 60000 65536"/>
              <a:gd name="T9" fmla="*/ 0 60000 65536"/>
              <a:gd name="T10" fmla="*/ 0 60000 65536"/>
              <a:gd name="T11" fmla="*/ 0 60000 65536"/>
              <a:gd name="T12" fmla="*/ 0 w 3740"/>
              <a:gd name="T13" fmla="*/ 0 h 1695"/>
              <a:gd name="T14" fmla="*/ 3740 w 3740"/>
              <a:gd name="T15" fmla="*/ 1695 h 1695"/>
            </a:gdLst>
            <a:ahLst/>
            <a:cxnLst>
              <a:cxn ang="T8">
                <a:pos x="T0" y="T1"/>
              </a:cxn>
              <a:cxn ang="T9">
                <a:pos x="T2" y="T3"/>
              </a:cxn>
              <a:cxn ang="T10">
                <a:pos x="T4" y="T5"/>
              </a:cxn>
              <a:cxn ang="T11">
                <a:pos x="T6" y="T7"/>
              </a:cxn>
            </a:cxnLst>
            <a:rect l="T12" t="T13" r="T14" b="T15"/>
            <a:pathLst>
              <a:path w="3740" h="1695">
                <a:moveTo>
                  <a:pt x="0" y="1282"/>
                </a:moveTo>
                <a:cubicBezTo>
                  <a:pt x="85" y="1315"/>
                  <a:pt x="186" y="1695"/>
                  <a:pt x="521" y="1483"/>
                </a:cubicBezTo>
                <a:cubicBezTo>
                  <a:pt x="856" y="1271"/>
                  <a:pt x="1476" y="0"/>
                  <a:pt x="2012" y="11"/>
                </a:cubicBezTo>
                <a:cubicBezTo>
                  <a:pt x="2548" y="22"/>
                  <a:pt x="3380" y="1227"/>
                  <a:pt x="3740" y="1547"/>
                </a:cubicBezTo>
              </a:path>
            </a:pathLst>
          </a:custGeom>
          <a:noFill/>
          <a:ln w="3810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6716" name="Text Box 12"/>
          <p:cNvSpPr txBox="1">
            <a:spLocks noChangeArrowheads="1"/>
          </p:cNvSpPr>
          <p:nvPr/>
        </p:nvSpPr>
        <p:spPr bwMode="auto">
          <a:xfrm>
            <a:off x="1300163" y="3844925"/>
            <a:ext cx="1868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C00000"/>
                </a:solidFill>
                <a:latin typeface="Calibri" pitchFamily="34" charset="0"/>
              </a:rPr>
              <a:t>1. Alarm</a:t>
            </a:r>
            <a:endParaRPr lang="en-US" sz="2000" b="1" i="1">
              <a:solidFill>
                <a:srgbClr val="C00000"/>
              </a:solidFill>
              <a:latin typeface="Calibri" pitchFamily="34" charset="0"/>
            </a:endParaRPr>
          </a:p>
        </p:txBody>
      </p:sp>
      <p:sp>
        <p:nvSpPr>
          <p:cNvPr id="456717" name="Text Box 13"/>
          <p:cNvSpPr txBox="1">
            <a:spLocks noChangeArrowheads="1"/>
          </p:cNvSpPr>
          <p:nvPr/>
        </p:nvSpPr>
        <p:spPr bwMode="auto">
          <a:xfrm>
            <a:off x="3408363" y="3824288"/>
            <a:ext cx="180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C00000"/>
                </a:solidFill>
                <a:latin typeface="Calibri" pitchFamily="34" charset="0"/>
              </a:rPr>
              <a:t>2. Direnme</a:t>
            </a:r>
            <a:endParaRPr lang="en-US" sz="2000" b="1" i="1">
              <a:solidFill>
                <a:srgbClr val="C00000"/>
              </a:solidFill>
              <a:latin typeface="Calibri" pitchFamily="34" charset="0"/>
            </a:endParaRPr>
          </a:p>
        </p:txBody>
      </p:sp>
      <p:sp>
        <p:nvSpPr>
          <p:cNvPr id="456718" name="Text Box 14"/>
          <p:cNvSpPr txBox="1">
            <a:spLocks noChangeArrowheads="1"/>
          </p:cNvSpPr>
          <p:nvPr/>
        </p:nvSpPr>
        <p:spPr bwMode="auto">
          <a:xfrm>
            <a:off x="5530850" y="3824288"/>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dirty="0">
                <a:solidFill>
                  <a:srgbClr val="C00000"/>
                </a:solidFill>
                <a:latin typeface="Calibri" pitchFamily="34" charset="0"/>
              </a:rPr>
              <a:t>3. </a:t>
            </a:r>
            <a:r>
              <a:rPr lang="tr-TR" sz="2000" b="1" i="1" dirty="0" smtClean="0">
                <a:solidFill>
                  <a:srgbClr val="C00000"/>
                </a:solidFill>
                <a:latin typeface="Calibri" pitchFamily="34" charset="0"/>
              </a:rPr>
              <a:t>Tükenme</a:t>
            </a:r>
            <a:endParaRPr lang="en-US" sz="2000" b="1" i="1" dirty="0">
              <a:solidFill>
                <a:srgbClr val="C00000"/>
              </a:solidFill>
              <a:latin typeface="Calibri" pitchFamily="34" charset="0"/>
            </a:endParaRPr>
          </a:p>
        </p:txBody>
      </p:sp>
      <p:sp>
        <p:nvSpPr>
          <p:cNvPr id="456719" name="Text Box 15"/>
          <p:cNvSpPr txBox="1">
            <a:spLocks noChangeArrowheads="1"/>
          </p:cNvSpPr>
          <p:nvPr/>
        </p:nvSpPr>
        <p:spPr bwMode="auto">
          <a:xfrm>
            <a:off x="1323975" y="4337050"/>
            <a:ext cx="1755775" cy="1778000"/>
          </a:xfrm>
          <a:prstGeom prst="rect">
            <a:avLst/>
          </a:prstGeom>
          <a:solidFill>
            <a:schemeClr val="bg1">
              <a:lumMod val="95000"/>
            </a:schemeClr>
          </a:solidFill>
          <a:ln w="9525">
            <a:solidFill>
              <a:schemeClr val="bg1">
                <a:lumMod val="85000"/>
              </a:schemeClr>
            </a:solidFill>
            <a:miter lim="800000"/>
            <a:headEnd/>
            <a:tailEnd/>
          </a:ln>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i="1">
                <a:solidFill>
                  <a:srgbClr val="000000"/>
                </a:solidFill>
                <a:latin typeface="Calibri" pitchFamily="34" charset="0"/>
              </a:rPr>
              <a:t>Organizmada </a:t>
            </a:r>
            <a:r>
              <a:rPr lang="tr-TR" sz="1400" i="1">
                <a:solidFill>
                  <a:srgbClr val="000000"/>
                </a:solidFill>
                <a:latin typeface="Calibri" pitchFamily="34" charset="0"/>
              </a:rPr>
              <a:t>stres </a:t>
            </a:r>
          </a:p>
          <a:p>
            <a:pPr algn="ctr" eaLnBrk="1" hangingPunct="1"/>
            <a:r>
              <a:rPr lang="tr-TR" sz="1400" i="1">
                <a:solidFill>
                  <a:srgbClr val="000000"/>
                </a:solidFill>
                <a:latin typeface="Calibri" pitchFamily="34" charset="0"/>
              </a:rPr>
              <a:t>faktörleri ile ilk </a:t>
            </a:r>
          </a:p>
          <a:p>
            <a:pPr algn="ctr" eaLnBrk="1" hangingPunct="1"/>
            <a:r>
              <a:rPr lang="tr-TR" sz="1400" i="1">
                <a:solidFill>
                  <a:srgbClr val="000000"/>
                </a:solidFill>
                <a:latin typeface="Calibri" pitchFamily="34" charset="0"/>
              </a:rPr>
              <a:t>karşılaşmanın </a:t>
            </a:r>
          </a:p>
          <a:p>
            <a:pPr algn="ctr" eaLnBrk="1" hangingPunct="1"/>
            <a:r>
              <a:rPr lang="tr-TR" sz="1400" i="1">
                <a:solidFill>
                  <a:srgbClr val="000000"/>
                </a:solidFill>
                <a:latin typeface="Calibri" pitchFamily="34" charset="0"/>
              </a:rPr>
              <a:t>oluşturduğu </a:t>
            </a:r>
            <a:r>
              <a:rPr lang="tr-TR" sz="1400" b="1" i="1">
                <a:solidFill>
                  <a:srgbClr val="000000"/>
                </a:solidFill>
                <a:latin typeface="Calibri" pitchFamily="34" charset="0"/>
              </a:rPr>
              <a:t>değişimler</a:t>
            </a:r>
            <a:r>
              <a:rPr lang="tr-TR" sz="1400" i="1">
                <a:solidFill>
                  <a:srgbClr val="000000"/>
                </a:solidFill>
                <a:latin typeface="Calibri" pitchFamily="34" charset="0"/>
              </a:rPr>
              <a:t> </a:t>
            </a:r>
          </a:p>
          <a:p>
            <a:pPr algn="ctr" eaLnBrk="1" hangingPunct="1"/>
            <a:r>
              <a:rPr lang="tr-TR" sz="1400" i="1">
                <a:solidFill>
                  <a:srgbClr val="000000"/>
                </a:solidFill>
                <a:latin typeface="Calibri" pitchFamily="34" charset="0"/>
              </a:rPr>
              <a:t>görülür. </a:t>
            </a:r>
          </a:p>
          <a:p>
            <a:pPr algn="ctr" eaLnBrk="1" hangingPunct="1"/>
            <a:endParaRPr lang="tr-TR" sz="1400" b="1" i="1">
              <a:solidFill>
                <a:srgbClr val="000000"/>
              </a:solidFill>
              <a:latin typeface="Calibri" pitchFamily="34" charset="0"/>
            </a:endParaRPr>
          </a:p>
          <a:p>
            <a:pPr algn="ctr" eaLnBrk="1" hangingPunct="1"/>
            <a:r>
              <a:rPr lang="tr-TR" sz="1400" b="1" i="1">
                <a:solidFill>
                  <a:srgbClr val="000000"/>
                </a:solidFill>
                <a:latin typeface="Calibri" pitchFamily="34" charset="0"/>
              </a:rPr>
              <a:t>Aynı zamanda </a:t>
            </a:r>
          </a:p>
          <a:p>
            <a:pPr algn="ctr" eaLnBrk="1" hangingPunct="1"/>
            <a:r>
              <a:rPr lang="tr-TR" sz="1400" b="1" i="1">
                <a:solidFill>
                  <a:srgbClr val="000000"/>
                </a:solidFill>
                <a:latin typeface="Calibri" pitchFamily="34" charset="0"/>
              </a:rPr>
              <a:t>direnç azaltılır</a:t>
            </a:r>
            <a:r>
              <a:rPr lang="tr-TR" sz="1400" i="1">
                <a:solidFill>
                  <a:srgbClr val="000000"/>
                </a:solidFill>
                <a:latin typeface="Calibri" pitchFamily="34" charset="0"/>
              </a:rPr>
              <a:t>. </a:t>
            </a:r>
            <a:endParaRPr lang="en-US" sz="1400" i="1">
              <a:solidFill>
                <a:srgbClr val="000000"/>
              </a:solidFill>
              <a:latin typeface="Calibri" pitchFamily="34" charset="0"/>
            </a:endParaRPr>
          </a:p>
        </p:txBody>
      </p:sp>
      <p:sp>
        <p:nvSpPr>
          <p:cNvPr id="456720" name="Text Box 16"/>
          <p:cNvSpPr txBox="1">
            <a:spLocks noChangeArrowheads="1"/>
          </p:cNvSpPr>
          <p:nvPr/>
        </p:nvSpPr>
        <p:spPr bwMode="auto">
          <a:xfrm>
            <a:off x="3432175" y="4316413"/>
            <a:ext cx="1704975" cy="1778000"/>
          </a:xfrm>
          <a:prstGeom prst="rect">
            <a:avLst/>
          </a:prstGeom>
          <a:solidFill>
            <a:schemeClr val="bg1">
              <a:lumMod val="95000"/>
            </a:schemeClr>
          </a:solidFill>
          <a:ln w="9525">
            <a:solidFill>
              <a:schemeClr val="bg1">
                <a:lumMod val="85000"/>
              </a:schemeClr>
            </a:solidFill>
            <a:miter lim="800000"/>
            <a:headEnd/>
            <a:tailEnd/>
          </a:ln>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i="1">
                <a:solidFill>
                  <a:srgbClr val="210C03"/>
                </a:solidFill>
                <a:latin typeface="Calibri" pitchFamily="34" charset="0"/>
              </a:rPr>
              <a:t>Eğer stres faktörlerinin</a:t>
            </a:r>
          </a:p>
          <a:p>
            <a:pPr algn="ctr" eaLnBrk="1" hangingPunct="1"/>
            <a:r>
              <a:rPr lang="tr-TR" sz="1400" i="1">
                <a:solidFill>
                  <a:srgbClr val="210C03"/>
                </a:solidFill>
                <a:latin typeface="Calibri" pitchFamily="34" charset="0"/>
              </a:rPr>
              <a:t>etkisi devam ediyorsa,</a:t>
            </a:r>
          </a:p>
          <a:p>
            <a:pPr algn="ctr" eaLnBrk="1" hangingPunct="1"/>
            <a:r>
              <a:rPr lang="tr-TR" sz="1400" i="1">
                <a:solidFill>
                  <a:srgbClr val="210C03"/>
                </a:solidFill>
                <a:latin typeface="Calibri" pitchFamily="34" charset="0"/>
              </a:rPr>
              <a:t>ikinci aşamaya, yani </a:t>
            </a:r>
          </a:p>
          <a:p>
            <a:pPr algn="ctr" eaLnBrk="1" hangingPunct="1"/>
            <a:r>
              <a:rPr lang="tr-TR" sz="1400" b="1" i="1">
                <a:solidFill>
                  <a:srgbClr val="210C03"/>
                </a:solidFill>
                <a:latin typeface="Calibri" pitchFamily="34" charset="0"/>
              </a:rPr>
              <a:t>uyum aşamasına</a:t>
            </a:r>
          </a:p>
          <a:p>
            <a:pPr algn="ctr" eaLnBrk="1" hangingPunct="1"/>
            <a:r>
              <a:rPr lang="tr-TR" sz="1400" i="1">
                <a:solidFill>
                  <a:srgbClr val="210C03"/>
                </a:solidFill>
                <a:latin typeface="Calibri" pitchFamily="34" charset="0"/>
              </a:rPr>
              <a:t>geçilir. </a:t>
            </a:r>
          </a:p>
          <a:p>
            <a:pPr algn="ctr" eaLnBrk="1" hangingPunct="1"/>
            <a:endParaRPr lang="tr-TR" sz="1400" b="1" i="1">
              <a:solidFill>
                <a:srgbClr val="210C03"/>
              </a:solidFill>
              <a:latin typeface="Calibri" pitchFamily="34" charset="0"/>
            </a:endParaRPr>
          </a:p>
          <a:p>
            <a:pPr algn="ctr" eaLnBrk="1" hangingPunct="1"/>
            <a:r>
              <a:rPr lang="tr-TR" sz="1400" b="1" i="1">
                <a:solidFill>
                  <a:srgbClr val="210C03"/>
                </a:solidFill>
                <a:latin typeface="Calibri" pitchFamily="34" charset="0"/>
              </a:rPr>
              <a:t>Direnç normal </a:t>
            </a:r>
          </a:p>
          <a:p>
            <a:pPr algn="ctr" eaLnBrk="1" hangingPunct="1"/>
            <a:r>
              <a:rPr lang="tr-TR" sz="1400" b="1" i="1">
                <a:solidFill>
                  <a:srgbClr val="210C03"/>
                </a:solidFill>
                <a:latin typeface="Calibri" pitchFamily="34" charset="0"/>
              </a:rPr>
              <a:t>düzeyin üzerine çıkar</a:t>
            </a:r>
            <a:r>
              <a:rPr lang="tr-TR" sz="1400" i="1">
                <a:solidFill>
                  <a:srgbClr val="210C03"/>
                </a:solidFill>
                <a:latin typeface="Calibri" pitchFamily="34" charset="0"/>
              </a:rPr>
              <a:t>. </a:t>
            </a:r>
            <a:endParaRPr lang="en-US" sz="1400" i="1">
              <a:solidFill>
                <a:srgbClr val="210C03"/>
              </a:solidFill>
              <a:latin typeface="Calibri" pitchFamily="34" charset="0"/>
            </a:endParaRPr>
          </a:p>
        </p:txBody>
      </p:sp>
      <p:sp>
        <p:nvSpPr>
          <p:cNvPr id="456721" name="Text Box 17"/>
          <p:cNvSpPr txBox="1">
            <a:spLocks noChangeArrowheads="1"/>
          </p:cNvSpPr>
          <p:nvPr/>
        </p:nvSpPr>
        <p:spPr bwMode="auto">
          <a:xfrm>
            <a:off x="5538788" y="4316413"/>
            <a:ext cx="1787525" cy="1778000"/>
          </a:xfrm>
          <a:prstGeom prst="rect">
            <a:avLst/>
          </a:prstGeom>
          <a:solidFill>
            <a:schemeClr val="bg1">
              <a:lumMod val="95000"/>
            </a:schemeClr>
          </a:solidFill>
          <a:ln w="9525">
            <a:solidFill>
              <a:schemeClr val="bg1">
                <a:lumMod val="85000"/>
              </a:schemeClr>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i="1">
                <a:solidFill>
                  <a:srgbClr val="000000"/>
                </a:solidFill>
                <a:latin typeface="Calibri" pitchFamily="34" charset="0"/>
              </a:rPr>
              <a:t>Stres faktörlerinin </a:t>
            </a:r>
          </a:p>
          <a:p>
            <a:pPr algn="ctr" eaLnBrk="1" hangingPunct="1"/>
            <a:r>
              <a:rPr lang="tr-TR" sz="1400" i="1">
                <a:solidFill>
                  <a:srgbClr val="000000"/>
                </a:solidFill>
                <a:latin typeface="Calibri" pitchFamily="34" charset="0"/>
              </a:rPr>
              <a:t>etkisi uzun süre devam  ettiğinde </a:t>
            </a:r>
            <a:r>
              <a:rPr lang="tr-TR" sz="1400" b="1" i="1">
                <a:solidFill>
                  <a:srgbClr val="000000"/>
                </a:solidFill>
                <a:latin typeface="Calibri" pitchFamily="34" charset="0"/>
              </a:rPr>
              <a:t>organizmada</a:t>
            </a:r>
          </a:p>
          <a:p>
            <a:pPr algn="ctr" eaLnBrk="1" hangingPunct="1"/>
            <a:r>
              <a:rPr lang="tr-TR" sz="1400" b="1" i="1">
                <a:solidFill>
                  <a:srgbClr val="000000"/>
                </a:solidFill>
                <a:latin typeface="Calibri" pitchFamily="34" charset="0"/>
              </a:rPr>
              <a:t>bozulma </a:t>
            </a:r>
            <a:r>
              <a:rPr lang="tr-TR" sz="1400" i="1">
                <a:solidFill>
                  <a:srgbClr val="000000"/>
                </a:solidFill>
                <a:latin typeface="Calibri" pitchFamily="34" charset="0"/>
              </a:rPr>
              <a:t>olur. </a:t>
            </a:r>
          </a:p>
          <a:p>
            <a:pPr algn="ctr" eaLnBrk="1" hangingPunct="1"/>
            <a:endParaRPr lang="tr-TR" sz="1400" b="1" i="1">
              <a:solidFill>
                <a:srgbClr val="000000"/>
              </a:solidFill>
              <a:latin typeface="Calibri" pitchFamily="34" charset="0"/>
            </a:endParaRPr>
          </a:p>
          <a:p>
            <a:pPr algn="ctr" eaLnBrk="1" hangingPunct="1"/>
            <a:r>
              <a:rPr lang="tr-TR" sz="1400" b="1" i="1">
                <a:solidFill>
                  <a:srgbClr val="000000"/>
                </a:solidFill>
                <a:latin typeface="Calibri" pitchFamily="34" charset="0"/>
              </a:rPr>
              <a:t>Sonunda uyum enerjisi tükenir.</a:t>
            </a:r>
            <a:endParaRPr lang="en-US" sz="1400" b="1" i="1">
              <a:solidFill>
                <a:srgbClr val="000000"/>
              </a:solidFill>
              <a:latin typeface="Calibri" pitchFamily="34" charset="0"/>
            </a:endParaRPr>
          </a:p>
        </p:txBody>
      </p:sp>
      <p:sp>
        <p:nvSpPr>
          <p:cNvPr id="456722" name="Text Box 18"/>
          <p:cNvSpPr txBox="1">
            <a:spLocks noChangeArrowheads="1"/>
          </p:cNvSpPr>
          <p:nvPr/>
        </p:nvSpPr>
        <p:spPr bwMode="auto">
          <a:xfrm>
            <a:off x="981075" y="1871663"/>
            <a:ext cx="2041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6B9B1A"/>
                </a:solidFill>
                <a:latin typeface="Calibri" pitchFamily="34" charset="0"/>
              </a:rPr>
              <a:t>Normal direnme </a:t>
            </a:r>
          </a:p>
          <a:p>
            <a:pPr algn="ctr" eaLnBrk="1" hangingPunct="1"/>
            <a:r>
              <a:rPr lang="tr-TR" sz="2000" b="1" i="1">
                <a:solidFill>
                  <a:srgbClr val="6B9B1A"/>
                </a:solidFill>
                <a:latin typeface="Calibri" pitchFamily="34" charset="0"/>
              </a:rPr>
              <a:t>düzeyi</a:t>
            </a:r>
            <a:endParaRPr lang="en-US" sz="2000" b="1" i="1">
              <a:solidFill>
                <a:srgbClr val="6B9B1A"/>
              </a:solidFill>
              <a:latin typeface="Calibri" pitchFamily="34" charset="0"/>
            </a:endParaRPr>
          </a:p>
        </p:txBody>
      </p:sp>
      <p:sp>
        <p:nvSpPr>
          <p:cNvPr id="456723" name="Line 19"/>
          <p:cNvSpPr>
            <a:spLocks noChangeShapeType="1"/>
          </p:cNvSpPr>
          <p:nvPr/>
        </p:nvSpPr>
        <p:spPr bwMode="auto">
          <a:xfrm>
            <a:off x="2001838" y="2493963"/>
            <a:ext cx="0" cy="1008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5123" name="Rectangle 11"/>
          <p:cNvSpPr>
            <a:spLocks noChangeArrowheads="1"/>
          </p:cNvSpPr>
          <p:nvPr/>
        </p:nvSpPr>
        <p:spPr bwMode="gray">
          <a:xfrm>
            <a:off x="127000" y="976313"/>
            <a:ext cx="3155950" cy="3603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Genel Uyum Sendromu</a:t>
            </a:r>
            <a:endParaRPr lang="tr-TR" sz="2000" b="1" noProof="1">
              <a:solidFill>
                <a:srgbClr val="FFFFFF"/>
              </a:solidFill>
              <a:latin typeface="Calibri" pitchFamily="34" charset="0"/>
            </a:endParaRPr>
          </a:p>
        </p:txBody>
      </p:sp>
      <p:sp>
        <p:nvSpPr>
          <p:cNvPr id="2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ORGANİZMANIN STRESE CEVABI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1"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2" name="Akış Çizelgesi: Belge 21"/>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23" name="Text Box 14"/>
          <p:cNvSpPr txBox="1">
            <a:spLocks noChangeArrowheads="1"/>
          </p:cNvSpPr>
          <p:nvPr/>
        </p:nvSpPr>
        <p:spPr bwMode="auto">
          <a:xfrm>
            <a:off x="5630863" y="6207058"/>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i="1" dirty="0" smtClean="0">
                <a:solidFill>
                  <a:schemeClr val="bg1">
                    <a:lumMod val="50000"/>
                  </a:schemeClr>
                </a:solidFill>
                <a:latin typeface="Calibri" pitchFamily="34" charset="0"/>
              </a:rPr>
              <a:t>Dışa Vurma</a:t>
            </a:r>
            <a:endParaRPr lang="en-US" sz="2000" i="1" dirty="0">
              <a:solidFill>
                <a:schemeClr val="bg1">
                  <a:lumMod val="50000"/>
                </a:schemeClr>
              </a:solidFill>
              <a:latin typeface="Calibri" pitchFamily="34" charset="0"/>
            </a:endParaRPr>
          </a:p>
        </p:txBody>
      </p:sp>
    </p:spTree>
    <p:extLst>
      <p:ext uri="{BB962C8B-B14F-4D97-AF65-F5344CB8AC3E}">
        <p14:creationId xmlns:p14="http://schemas.microsoft.com/office/powerpoint/2010/main" val="472749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6713"/>
                                        </p:tgtEl>
                                        <p:attrNameLst>
                                          <p:attrName>style.visibility</p:attrName>
                                        </p:attrNameLst>
                                      </p:cBhvr>
                                      <p:to>
                                        <p:strVal val="visible"/>
                                      </p:to>
                                    </p:set>
                                    <p:anim calcmode="lin" valueType="num">
                                      <p:cBhvr additive="base">
                                        <p:cTn id="7" dur="500" fill="hold"/>
                                        <p:tgtEl>
                                          <p:spTgt spid="456713"/>
                                        </p:tgtEl>
                                        <p:attrNameLst>
                                          <p:attrName>ppt_x</p:attrName>
                                        </p:attrNameLst>
                                      </p:cBhvr>
                                      <p:tavLst>
                                        <p:tav tm="0">
                                          <p:val>
                                            <p:strVal val="#ppt_x"/>
                                          </p:val>
                                        </p:tav>
                                        <p:tav tm="100000">
                                          <p:val>
                                            <p:strVal val="#ppt_x"/>
                                          </p:val>
                                        </p:tav>
                                      </p:tavLst>
                                    </p:anim>
                                    <p:anim calcmode="lin" valueType="num">
                                      <p:cBhvr additive="base">
                                        <p:cTn id="8" dur="500" fill="hold"/>
                                        <p:tgtEl>
                                          <p:spTgt spid="4567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6712"/>
                                        </p:tgtEl>
                                        <p:attrNameLst>
                                          <p:attrName>style.visibility</p:attrName>
                                        </p:attrNameLst>
                                      </p:cBhvr>
                                      <p:to>
                                        <p:strVal val="visible"/>
                                      </p:to>
                                    </p:set>
                                    <p:anim calcmode="lin" valueType="num">
                                      <p:cBhvr additive="base">
                                        <p:cTn id="11" dur="500" fill="hold"/>
                                        <p:tgtEl>
                                          <p:spTgt spid="456712"/>
                                        </p:tgtEl>
                                        <p:attrNameLst>
                                          <p:attrName>ppt_x</p:attrName>
                                        </p:attrNameLst>
                                      </p:cBhvr>
                                      <p:tavLst>
                                        <p:tav tm="0">
                                          <p:val>
                                            <p:strVal val="#ppt_x"/>
                                          </p:val>
                                        </p:tav>
                                        <p:tav tm="100000">
                                          <p:val>
                                            <p:strVal val="#ppt_x"/>
                                          </p:val>
                                        </p:tav>
                                      </p:tavLst>
                                    </p:anim>
                                    <p:anim calcmode="lin" valueType="num">
                                      <p:cBhvr additive="base">
                                        <p:cTn id="12" dur="500" fill="hold"/>
                                        <p:tgtEl>
                                          <p:spTgt spid="4567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6714"/>
                                        </p:tgtEl>
                                        <p:attrNameLst>
                                          <p:attrName>style.visibility</p:attrName>
                                        </p:attrNameLst>
                                      </p:cBhvr>
                                      <p:to>
                                        <p:strVal val="visible"/>
                                      </p:to>
                                    </p:set>
                                    <p:anim calcmode="lin" valueType="num">
                                      <p:cBhvr additive="base">
                                        <p:cTn id="15" dur="500" fill="hold"/>
                                        <p:tgtEl>
                                          <p:spTgt spid="456714"/>
                                        </p:tgtEl>
                                        <p:attrNameLst>
                                          <p:attrName>ppt_x</p:attrName>
                                        </p:attrNameLst>
                                      </p:cBhvr>
                                      <p:tavLst>
                                        <p:tav tm="0">
                                          <p:val>
                                            <p:strVal val="#ppt_x"/>
                                          </p:val>
                                        </p:tav>
                                        <p:tav tm="100000">
                                          <p:val>
                                            <p:strVal val="#ppt_x"/>
                                          </p:val>
                                        </p:tav>
                                      </p:tavLst>
                                    </p:anim>
                                    <p:anim calcmode="lin" valueType="num">
                                      <p:cBhvr additive="base">
                                        <p:cTn id="16" dur="500" fill="hold"/>
                                        <p:tgtEl>
                                          <p:spTgt spid="456714"/>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56715"/>
                                        </p:tgtEl>
                                        <p:attrNameLst>
                                          <p:attrName>style.visibility</p:attrName>
                                        </p:attrNameLst>
                                      </p:cBhvr>
                                      <p:to>
                                        <p:strVal val="visible"/>
                                      </p:to>
                                    </p:set>
                                    <p:anim calcmode="lin" valueType="num">
                                      <p:cBhvr additive="base">
                                        <p:cTn id="20" dur="500" fill="hold"/>
                                        <p:tgtEl>
                                          <p:spTgt spid="456715"/>
                                        </p:tgtEl>
                                        <p:attrNameLst>
                                          <p:attrName>ppt_x</p:attrName>
                                        </p:attrNameLst>
                                      </p:cBhvr>
                                      <p:tavLst>
                                        <p:tav tm="0">
                                          <p:val>
                                            <p:strVal val="#ppt_x"/>
                                          </p:val>
                                        </p:tav>
                                        <p:tav tm="100000">
                                          <p:val>
                                            <p:strVal val="#ppt_x"/>
                                          </p:val>
                                        </p:tav>
                                      </p:tavLst>
                                    </p:anim>
                                    <p:anim calcmode="lin" valueType="num">
                                      <p:cBhvr additive="base">
                                        <p:cTn id="21" dur="500" fill="hold"/>
                                        <p:tgtEl>
                                          <p:spTgt spid="456715"/>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456723"/>
                                        </p:tgtEl>
                                        <p:attrNameLst>
                                          <p:attrName>style.visibility</p:attrName>
                                        </p:attrNameLst>
                                      </p:cBhvr>
                                      <p:to>
                                        <p:strVal val="visible"/>
                                      </p:to>
                                    </p:set>
                                    <p:anim calcmode="lin" valueType="num">
                                      <p:cBhvr additive="base">
                                        <p:cTn id="25" dur="500" fill="hold"/>
                                        <p:tgtEl>
                                          <p:spTgt spid="456723"/>
                                        </p:tgtEl>
                                        <p:attrNameLst>
                                          <p:attrName>ppt_x</p:attrName>
                                        </p:attrNameLst>
                                      </p:cBhvr>
                                      <p:tavLst>
                                        <p:tav tm="0">
                                          <p:val>
                                            <p:strVal val="0-#ppt_w/2"/>
                                          </p:val>
                                        </p:tav>
                                        <p:tav tm="100000">
                                          <p:val>
                                            <p:strVal val="#ppt_x"/>
                                          </p:val>
                                        </p:tav>
                                      </p:tavLst>
                                    </p:anim>
                                    <p:anim calcmode="lin" valueType="num">
                                      <p:cBhvr additive="base">
                                        <p:cTn id="26" dur="500" fill="hold"/>
                                        <p:tgtEl>
                                          <p:spTgt spid="45672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456722"/>
                                        </p:tgtEl>
                                        <p:attrNameLst>
                                          <p:attrName>style.visibility</p:attrName>
                                        </p:attrNameLst>
                                      </p:cBhvr>
                                      <p:to>
                                        <p:strVal val="visible"/>
                                      </p:to>
                                    </p:set>
                                    <p:anim calcmode="lin" valueType="num">
                                      <p:cBhvr additive="base">
                                        <p:cTn id="30" dur="500" fill="hold"/>
                                        <p:tgtEl>
                                          <p:spTgt spid="456722"/>
                                        </p:tgtEl>
                                        <p:attrNameLst>
                                          <p:attrName>ppt_x</p:attrName>
                                        </p:attrNameLst>
                                      </p:cBhvr>
                                      <p:tavLst>
                                        <p:tav tm="0">
                                          <p:val>
                                            <p:strVal val="0-#ppt_w/2"/>
                                          </p:val>
                                        </p:tav>
                                        <p:tav tm="100000">
                                          <p:val>
                                            <p:strVal val="#ppt_x"/>
                                          </p:val>
                                        </p:tav>
                                      </p:tavLst>
                                    </p:anim>
                                    <p:anim calcmode="lin" valueType="num">
                                      <p:cBhvr additive="base">
                                        <p:cTn id="31" dur="500" fill="hold"/>
                                        <p:tgtEl>
                                          <p:spTgt spid="45672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4" presetClass="entr" presetSubtype="16" fill="hold" grpId="0" nodeType="afterEffect">
                                  <p:stCondLst>
                                    <p:cond delay="0"/>
                                  </p:stCondLst>
                                  <p:childTnLst>
                                    <p:set>
                                      <p:cBhvr>
                                        <p:cTn id="34" dur="1" fill="hold">
                                          <p:stCondLst>
                                            <p:cond delay="0"/>
                                          </p:stCondLst>
                                        </p:cTn>
                                        <p:tgtEl>
                                          <p:spTgt spid="456716"/>
                                        </p:tgtEl>
                                        <p:attrNameLst>
                                          <p:attrName>style.visibility</p:attrName>
                                        </p:attrNameLst>
                                      </p:cBhvr>
                                      <p:to>
                                        <p:strVal val="visible"/>
                                      </p:to>
                                    </p:set>
                                    <p:animEffect transition="in" filter="box(in)">
                                      <p:cBhvr>
                                        <p:cTn id="35" dur="500"/>
                                        <p:tgtEl>
                                          <p:spTgt spid="45671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456709"/>
                                        </p:tgtEl>
                                        <p:attrNameLst>
                                          <p:attrName>style.visibility</p:attrName>
                                        </p:attrNameLst>
                                      </p:cBhvr>
                                      <p:to>
                                        <p:strVal val="visible"/>
                                      </p:to>
                                    </p:set>
                                    <p:animEffect transition="in" filter="diamond(in)">
                                      <p:cBhvr>
                                        <p:cTn id="38" dur="500"/>
                                        <p:tgtEl>
                                          <p:spTgt spid="45670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56719"/>
                                        </p:tgtEl>
                                        <p:attrNameLst>
                                          <p:attrName>style.visibility</p:attrName>
                                        </p:attrNameLst>
                                      </p:cBhvr>
                                      <p:to>
                                        <p:strVal val="visible"/>
                                      </p:to>
                                    </p:set>
                                    <p:animEffect transition="in" filter="box(in)">
                                      <p:cBhvr>
                                        <p:cTn id="41" dur="500"/>
                                        <p:tgtEl>
                                          <p:spTgt spid="4567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456717"/>
                                        </p:tgtEl>
                                        <p:attrNameLst>
                                          <p:attrName>style.visibility</p:attrName>
                                        </p:attrNameLst>
                                      </p:cBhvr>
                                      <p:to>
                                        <p:strVal val="visible"/>
                                      </p:to>
                                    </p:set>
                                    <p:animEffect transition="in" filter="diamond(in)">
                                      <p:cBhvr>
                                        <p:cTn id="46" dur="500"/>
                                        <p:tgtEl>
                                          <p:spTgt spid="456717"/>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456711"/>
                                        </p:tgtEl>
                                        <p:attrNameLst>
                                          <p:attrName>style.visibility</p:attrName>
                                        </p:attrNameLst>
                                      </p:cBhvr>
                                      <p:to>
                                        <p:strVal val="visible"/>
                                      </p:to>
                                    </p:set>
                                    <p:animEffect transition="in" filter="diamond(in)">
                                      <p:cBhvr>
                                        <p:cTn id="49" dur="500"/>
                                        <p:tgtEl>
                                          <p:spTgt spid="45671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456720"/>
                                        </p:tgtEl>
                                        <p:attrNameLst>
                                          <p:attrName>style.visibility</p:attrName>
                                        </p:attrNameLst>
                                      </p:cBhvr>
                                      <p:to>
                                        <p:strVal val="visible"/>
                                      </p:to>
                                    </p:set>
                                    <p:animEffect transition="in" filter="diamond(in)">
                                      <p:cBhvr>
                                        <p:cTn id="52" dur="500"/>
                                        <p:tgtEl>
                                          <p:spTgt spid="4567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456718"/>
                                        </p:tgtEl>
                                        <p:attrNameLst>
                                          <p:attrName>style.visibility</p:attrName>
                                        </p:attrNameLst>
                                      </p:cBhvr>
                                      <p:to>
                                        <p:strVal val="visible"/>
                                      </p:to>
                                    </p:set>
                                    <p:animEffect transition="in" filter="diamond(in)">
                                      <p:cBhvr>
                                        <p:cTn id="57" dur="500"/>
                                        <p:tgtEl>
                                          <p:spTgt spid="456718"/>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456710"/>
                                        </p:tgtEl>
                                        <p:attrNameLst>
                                          <p:attrName>style.visibility</p:attrName>
                                        </p:attrNameLst>
                                      </p:cBhvr>
                                      <p:to>
                                        <p:strVal val="visible"/>
                                      </p:to>
                                    </p:set>
                                    <p:animEffect transition="in" filter="diamond(in)">
                                      <p:cBhvr>
                                        <p:cTn id="60" dur="500"/>
                                        <p:tgtEl>
                                          <p:spTgt spid="456710"/>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456721"/>
                                        </p:tgtEl>
                                        <p:attrNameLst>
                                          <p:attrName>style.visibility</p:attrName>
                                        </p:attrNameLst>
                                      </p:cBhvr>
                                      <p:to>
                                        <p:strVal val="visible"/>
                                      </p:to>
                                    </p:set>
                                    <p:animEffect transition="in" filter="diamond(in)">
                                      <p:cBhvr>
                                        <p:cTn id="63" dur="500"/>
                                        <p:tgtEl>
                                          <p:spTgt spid="456721"/>
                                        </p:tgtEl>
                                      </p:cBhvr>
                                    </p:animEffect>
                                  </p:childTnLst>
                                </p:cTn>
                              </p:par>
                            </p:childTnLst>
                          </p:cTn>
                        </p:par>
                        <p:par>
                          <p:cTn id="64" fill="hold">
                            <p:stCondLst>
                              <p:cond delay="500"/>
                            </p:stCondLst>
                            <p:childTnLst>
                              <p:par>
                                <p:cTn id="65" presetID="8"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amond(i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0" grpId="0" animBg="1"/>
      <p:bldP spid="456711" grpId="0" animBg="1"/>
      <p:bldP spid="456712" grpId="0" animBg="1"/>
      <p:bldP spid="456713" grpId="0" animBg="1"/>
      <p:bldP spid="456714" grpId="0" animBg="1"/>
      <p:bldP spid="456715" grpId="0" animBg="1"/>
      <p:bldP spid="456716" grpId="0"/>
      <p:bldP spid="456717" grpId="0"/>
      <p:bldP spid="456718" grpId="0"/>
      <p:bldP spid="456719" grpId="0" animBg="1"/>
      <p:bldP spid="456720" grpId="0" animBg="1"/>
      <p:bldP spid="456721" grpId="0" animBg="1"/>
      <p:bldP spid="456722" grpId="0"/>
      <p:bldP spid="456723" grpId="0" animBg="1"/>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tangle 11"/>
          <p:cNvSpPr>
            <a:spLocks noChangeArrowheads="1"/>
          </p:cNvSpPr>
          <p:nvPr/>
        </p:nvSpPr>
        <p:spPr bwMode="gray">
          <a:xfrm>
            <a:off x="4970463" y="2336800"/>
            <a:ext cx="4173537" cy="6080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libri" pitchFamily="34" charset="0"/>
              </a:rPr>
              <a:t>İşyerinde </a:t>
            </a:r>
            <a:r>
              <a:rPr lang="tr-TR" sz="2400" b="1" dirty="0">
                <a:solidFill>
                  <a:srgbClr val="FFFFFF"/>
                </a:solidFill>
                <a:latin typeface="Calibri" pitchFamily="34" charset="0"/>
              </a:rPr>
              <a:t>Stres Yönetimi</a:t>
            </a:r>
            <a:endParaRPr lang="tr-TR" sz="2400" b="1" noProof="1">
              <a:solidFill>
                <a:srgbClr val="FFFFFF"/>
              </a:solidFill>
              <a:latin typeface="Calibri" pitchFamily="34" charset="0"/>
            </a:endParaRPr>
          </a:p>
        </p:txBody>
      </p:sp>
      <p:sp>
        <p:nvSpPr>
          <p:cNvPr id="5" name="Rectangle 13"/>
          <p:cNvSpPr>
            <a:spLocks noChangeArrowheads="1"/>
          </p:cNvSpPr>
          <p:nvPr/>
        </p:nvSpPr>
        <p:spPr bwMode="gray">
          <a:xfrm>
            <a:off x="231775" y="2336800"/>
            <a:ext cx="4173538" cy="6080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Kişisel Stres Yönetimi</a:t>
            </a:r>
            <a:endParaRPr lang="tr-TR" sz="2400" b="1" noProof="1">
              <a:solidFill>
                <a:srgbClr val="FFFFFF"/>
              </a:solidFill>
              <a:latin typeface="Calibri" pitchFamily="34" charset="0"/>
            </a:endParaRPr>
          </a:p>
        </p:txBody>
      </p:sp>
      <p:sp>
        <p:nvSpPr>
          <p:cNvPr id="7" name="Rectangle 5"/>
          <p:cNvSpPr>
            <a:spLocks noChangeArrowheads="1"/>
          </p:cNvSpPr>
          <p:nvPr/>
        </p:nvSpPr>
        <p:spPr bwMode="gray">
          <a:xfrm>
            <a:off x="4970463" y="2944812"/>
            <a:ext cx="4173537" cy="346068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647700" lvl="1" indent="-190500">
              <a:lnSpc>
                <a:spcPct val="90000"/>
              </a:lnSpc>
              <a:spcAft>
                <a:spcPct val="20000"/>
              </a:spcAft>
              <a:buClr>
                <a:srgbClr val="292929"/>
              </a:buClr>
              <a:buFont typeface="Wingdings" pitchFamily="2" charset="2"/>
              <a:buChar char="§"/>
            </a:pPr>
            <a:r>
              <a:rPr lang="tr-TR" b="1" i="1" noProof="1" smtClean="0">
                <a:solidFill>
                  <a:srgbClr val="000000"/>
                </a:solidFill>
                <a:latin typeface="Calibri" pitchFamily="34" charset="0"/>
              </a:rPr>
              <a:t>Denetim/Karar serbestisi</a:t>
            </a:r>
            <a:endParaRPr lang="tr-TR"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smtClean="0">
                <a:solidFill>
                  <a:srgbClr val="000000"/>
                </a:solidFill>
                <a:latin typeface="Calibri" pitchFamily="34" charset="0"/>
              </a:rPr>
              <a:t>Karara katılım (iletişim)</a:t>
            </a:r>
            <a:endParaRPr lang="tr-TR" b="1"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smtClean="0">
                <a:solidFill>
                  <a:srgbClr val="000000"/>
                </a:solidFill>
                <a:latin typeface="Calibri" pitchFamily="34" charset="0"/>
              </a:rPr>
              <a:t>Özerklik</a:t>
            </a:r>
            <a:r>
              <a:rPr lang="tr-TR" i="1" noProof="1" smtClean="0">
                <a:solidFill>
                  <a:srgbClr val="000000"/>
                </a:solidFill>
                <a:latin typeface="Calibri" pitchFamily="34" charset="0"/>
              </a:rPr>
              <a:t> </a:t>
            </a:r>
            <a:endParaRPr lang="tr-TR"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Esnek </a:t>
            </a:r>
            <a:r>
              <a:rPr lang="tr-TR" b="1" i="1" noProof="1" smtClean="0">
                <a:solidFill>
                  <a:srgbClr val="000000"/>
                </a:solidFill>
                <a:latin typeface="Calibri" pitchFamily="34" charset="0"/>
              </a:rPr>
              <a:t>çalışma</a:t>
            </a:r>
            <a:endParaRPr lang="tr-TR" b="1"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Görev </a:t>
            </a:r>
            <a:r>
              <a:rPr lang="tr-TR" b="1" i="1" noProof="1" smtClean="0">
                <a:solidFill>
                  <a:srgbClr val="000000"/>
                </a:solidFill>
                <a:latin typeface="Calibri" pitchFamily="34" charset="0"/>
              </a:rPr>
              <a:t>(iş) tanımları</a:t>
            </a:r>
          </a:p>
          <a:p>
            <a:pPr marL="647700" lvl="1" indent="-190500">
              <a:lnSpc>
                <a:spcPct val="90000"/>
              </a:lnSpc>
              <a:spcAft>
                <a:spcPct val="20000"/>
              </a:spcAft>
              <a:buClr>
                <a:srgbClr val="292929"/>
              </a:buClr>
              <a:buFont typeface="Wingdings" pitchFamily="2" charset="2"/>
              <a:buChar char="§"/>
            </a:pPr>
            <a:r>
              <a:rPr lang="tr-TR" b="1" i="1" noProof="1" smtClean="0">
                <a:solidFill>
                  <a:srgbClr val="000000"/>
                </a:solidFill>
                <a:latin typeface="Calibri" pitchFamily="34" charset="0"/>
              </a:rPr>
              <a:t>Kariyer gelişimi</a:t>
            </a:r>
            <a:endParaRPr lang="tr-TR" b="1"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Uygun statü</a:t>
            </a:r>
            <a:endParaRPr lang="tr-TR"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Yeterli ücret</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İş </a:t>
            </a:r>
            <a:r>
              <a:rPr lang="tr-TR" b="1" i="1" noProof="1" smtClean="0">
                <a:solidFill>
                  <a:srgbClr val="000000"/>
                </a:solidFill>
                <a:latin typeface="Calibri" pitchFamily="34" charset="0"/>
              </a:rPr>
              <a:t>garantisi-güvencesi</a:t>
            </a:r>
            <a:endParaRPr lang="tr-TR" b="1"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smtClean="0">
                <a:solidFill>
                  <a:srgbClr val="000000"/>
                </a:solidFill>
                <a:latin typeface="Calibri" pitchFamily="34" charset="0"/>
              </a:rPr>
              <a:t>Sosyal destek</a:t>
            </a:r>
            <a:endParaRPr lang="tr-TR"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endParaRPr lang="tr-TR" b="1" i="1" noProof="1">
              <a:solidFill>
                <a:srgbClr val="000000"/>
              </a:solidFill>
              <a:latin typeface="Calibri" pitchFamily="34" charset="0"/>
            </a:endParaRPr>
          </a:p>
        </p:txBody>
      </p:sp>
      <p:sp>
        <p:nvSpPr>
          <p:cNvPr id="8" name="Rectangle 14"/>
          <p:cNvSpPr>
            <a:spLocks noChangeArrowheads="1"/>
          </p:cNvSpPr>
          <p:nvPr/>
        </p:nvSpPr>
        <p:spPr bwMode="gray">
          <a:xfrm>
            <a:off x="231775" y="2944812"/>
            <a:ext cx="4173538" cy="346068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Gevşeme:</a:t>
            </a:r>
            <a:r>
              <a:rPr lang="tr-TR" i="1" dirty="0">
                <a:solidFill>
                  <a:srgbClr val="000000"/>
                </a:solidFill>
                <a:latin typeface="Calibri" pitchFamily="34" charset="0"/>
              </a:rPr>
              <a:t> </a:t>
            </a:r>
            <a:r>
              <a:rPr lang="es-ES" i="1" dirty="0">
                <a:solidFill>
                  <a:srgbClr val="000000"/>
                </a:solidFill>
                <a:latin typeface="Calibri" pitchFamily="34" charset="0"/>
              </a:rPr>
              <a:t>Nefes</a:t>
            </a:r>
            <a:r>
              <a:rPr lang="tr-TR" i="1" dirty="0">
                <a:solidFill>
                  <a:srgbClr val="000000"/>
                </a:solidFill>
                <a:latin typeface="Calibri" pitchFamily="34" charset="0"/>
              </a:rPr>
              <a:t> </a:t>
            </a:r>
            <a:r>
              <a:rPr lang="es-ES" i="1" dirty="0">
                <a:solidFill>
                  <a:srgbClr val="000000"/>
                </a:solidFill>
                <a:latin typeface="Calibri" pitchFamily="34" charset="0"/>
              </a:rPr>
              <a:t>alma,meditasyon ve zihinsel gevşeme</a:t>
            </a:r>
            <a:endParaRPr lang="fr-FR"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b="1" i="1" dirty="0" smtClean="0">
                <a:solidFill>
                  <a:srgbClr val="000000"/>
                </a:solidFill>
                <a:latin typeface="Calibri" pitchFamily="34" charset="0"/>
              </a:rPr>
              <a:t>Fiziksel Egzersiz</a:t>
            </a:r>
            <a:r>
              <a:rPr lang="tr-TR" b="1" i="1" dirty="0">
                <a:solidFill>
                  <a:srgbClr val="000000"/>
                </a:solidFill>
                <a:latin typeface="Calibri" pitchFamily="34" charset="0"/>
              </a:rPr>
              <a:t>: </a:t>
            </a:r>
            <a:r>
              <a:rPr lang="tr-TR" i="1" dirty="0">
                <a:solidFill>
                  <a:srgbClr val="000000"/>
                </a:solidFill>
                <a:latin typeface="Calibri" pitchFamily="34" charset="0"/>
              </a:rPr>
              <a:t>Oksijen kullanımını artar, yüksek verim için haftada 2-3 kez</a:t>
            </a:r>
            <a:endParaRPr lang="fr-FR"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b="1" i="1" dirty="0" smtClean="0">
                <a:solidFill>
                  <a:srgbClr val="000000"/>
                </a:solidFill>
                <a:latin typeface="Calibri" pitchFamily="34" charset="0"/>
              </a:rPr>
              <a:t>Perhiz (Sağlık Beslenme)</a:t>
            </a:r>
            <a:r>
              <a:rPr lang="tr-TR" i="1" dirty="0" smtClean="0">
                <a:solidFill>
                  <a:srgbClr val="000000"/>
                </a:solidFill>
                <a:latin typeface="Calibri" pitchFamily="34" charset="0"/>
              </a:rPr>
              <a:t> Streste genelde </a:t>
            </a:r>
            <a:r>
              <a:rPr lang="tr-TR" i="1" dirty="0">
                <a:solidFill>
                  <a:srgbClr val="000000"/>
                </a:solidFill>
                <a:latin typeface="Calibri" pitchFamily="34" charset="0"/>
              </a:rPr>
              <a:t>metabolizma hızlanır</a:t>
            </a:r>
            <a:endParaRPr lang="fr-FR"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Davranış değişikliği: </a:t>
            </a:r>
            <a:r>
              <a:rPr lang="tr-TR" i="1" dirty="0" smtClean="0">
                <a:solidFill>
                  <a:srgbClr val="000000"/>
                </a:solidFill>
                <a:latin typeface="Calibri" pitchFamily="34" charset="0"/>
              </a:rPr>
              <a:t>Davranışlarını </a:t>
            </a:r>
            <a:r>
              <a:rPr lang="tr-TR" i="1" dirty="0">
                <a:solidFill>
                  <a:srgbClr val="000000"/>
                </a:solidFill>
                <a:latin typeface="Calibri" pitchFamily="34" charset="0"/>
              </a:rPr>
              <a:t>değiştirmesi istenebilir. Özgüveni artırmaya yönelik eğitimler</a:t>
            </a:r>
            <a:r>
              <a:rPr lang="tr-TR" i="1" dirty="0" smtClean="0">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b="1" i="1" dirty="0" smtClean="0">
                <a:solidFill>
                  <a:srgbClr val="000000"/>
                </a:solidFill>
                <a:latin typeface="Calibri" pitchFamily="34" charset="0"/>
              </a:rPr>
              <a:t>Düzenli uyku</a:t>
            </a:r>
            <a:endParaRPr lang="tr-TR" b="1"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Zaman yönetimi</a:t>
            </a:r>
          </a:p>
          <a:p>
            <a:pPr marL="190500" indent="-190500">
              <a:lnSpc>
                <a:spcPct val="90000"/>
              </a:lnSpc>
              <a:spcAft>
                <a:spcPct val="20000"/>
              </a:spcAft>
              <a:buClr>
                <a:srgbClr val="292929"/>
              </a:buClr>
              <a:buFont typeface="Wingdings" pitchFamily="2" charset="2"/>
              <a:buChar char="§"/>
            </a:pPr>
            <a:endParaRPr lang="fr-FR" i="1" dirty="0">
              <a:solidFill>
                <a:srgbClr val="000000"/>
              </a:solidFill>
              <a:latin typeface="Calibri" pitchFamily="34" charset="0"/>
            </a:endParaRPr>
          </a:p>
        </p:txBody>
      </p:sp>
      <p:sp>
        <p:nvSpPr>
          <p:cNvPr id="9" name="AutoShape 41"/>
          <p:cNvSpPr>
            <a:spLocks noChangeArrowheads="1"/>
          </p:cNvSpPr>
          <p:nvPr/>
        </p:nvSpPr>
        <p:spPr bwMode="auto">
          <a:xfrm flipH="1">
            <a:off x="3949700" y="22828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tr-TR" noProof="1">
              <a:solidFill>
                <a:srgbClr val="000000"/>
              </a:solidFill>
            </a:endParaRPr>
          </a:p>
        </p:txBody>
      </p:sp>
      <p:sp>
        <p:nvSpPr>
          <p:cNvPr id="10" name="AutoShape 18"/>
          <p:cNvSpPr>
            <a:spLocks noChangeArrowheads="1"/>
          </p:cNvSpPr>
          <p:nvPr/>
        </p:nvSpPr>
        <p:spPr bwMode="auto">
          <a:xfrm>
            <a:off x="4759325" y="22828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tr-TR" noProof="1">
              <a:solidFill>
                <a:srgbClr val="000000"/>
              </a:solidFill>
            </a:endParaRPr>
          </a:p>
        </p:txBody>
      </p:sp>
      <p:sp>
        <p:nvSpPr>
          <p:cNvPr id="11" name="Rectangle 14"/>
          <p:cNvSpPr>
            <a:spLocks noChangeArrowheads="1"/>
          </p:cNvSpPr>
          <p:nvPr/>
        </p:nvSpPr>
        <p:spPr bwMode="gray">
          <a:xfrm>
            <a:off x="893763" y="971550"/>
            <a:ext cx="8026400" cy="1304925"/>
          </a:xfrm>
          <a:prstGeom prst="rect">
            <a:avLst/>
          </a:prstGeom>
          <a:solidFill>
            <a:schemeClr val="bg1"/>
          </a:solidFill>
          <a:ln w="12700">
            <a:solidFill>
              <a:srgbClr val="DDDDDD"/>
            </a:solidFill>
            <a:miter lim="800000"/>
            <a:headEnd/>
            <a:tailEnd/>
          </a:ln>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tr-TR" b="1" i="1" dirty="0">
                <a:solidFill>
                  <a:srgbClr val="000000"/>
                </a:solidFill>
                <a:latin typeface="Calibri" pitchFamily="34" charset="0"/>
              </a:rPr>
              <a:t>İşçilere stresin nedenleri, etkileri ve uzak durma yolları, uzak durulamıyorsa başa çıkmanın yolları öğretilir. </a:t>
            </a:r>
          </a:p>
          <a:p>
            <a:pPr marL="190500" indent="-190500" algn="ctr">
              <a:lnSpc>
                <a:spcPct val="90000"/>
              </a:lnSpc>
              <a:spcAft>
                <a:spcPct val="20000"/>
              </a:spcAft>
              <a:buClr>
                <a:srgbClr val="292929"/>
              </a:buClr>
              <a:buFont typeface="Wingdings" pitchFamily="2" charset="2"/>
              <a:buNone/>
            </a:pPr>
            <a:r>
              <a:rPr lang="tr-TR" b="1" i="1" dirty="0">
                <a:solidFill>
                  <a:srgbClr val="000000"/>
                </a:solidFill>
                <a:latin typeface="Calibri" pitchFamily="34" charset="0"/>
              </a:rPr>
              <a:t>Bazı stres kaynakları kaçınılmaz olarak işin doğasında bulunabilir. Stres kaynaklarından bazılarını yok etmede çalışma ortamını daha stressiz ve verimli hale getirilmesi gerekir…</a:t>
            </a:r>
          </a:p>
        </p:txBody>
      </p:sp>
      <p:sp>
        <p:nvSpPr>
          <p:cNvPr id="12" name="Rectangle 14"/>
          <p:cNvSpPr>
            <a:spLocks noChangeArrowheads="1"/>
          </p:cNvSpPr>
          <p:nvPr/>
        </p:nvSpPr>
        <p:spPr bwMode="gray">
          <a:xfrm rot="-5400000">
            <a:off x="-102394" y="1293019"/>
            <a:ext cx="1271588" cy="62865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tr-TR" b="1">
                <a:solidFill>
                  <a:srgbClr val="FFFFFF"/>
                </a:solidFill>
                <a:latin typeface="Calibri" pitchFamily="34" charset="0"/>
              </a:rPr>
              <a:t>Sonuç </a:t>
            </a:r>
          </a:p>
          <a:p>
            <a:pPr marL="190500" indent="-190500" algn="ctr">
              <a:lnSpc>
                <a:spcPct val="90000"/>
              </a:lnSpc>
              <a:spcAft>
                <a:spcPct val="20000"/>
              </a:spcAft>
              <a:buClr>
                <a:srgbClr val="292929"/>
              </a:buClr>
              <a:buFont typeface="Wingdings" pitchFamily="2" charset="2"/>
              <a:buNone/>
            </a:pPr>
            <a:r>
              <a:rPr lang="tr-TR" b="1">
                <a:solidFill>
                  <a:srgbClr val="FFFFFF"/>
                </a:solidFill>
                <a:latin typeface="Calibri" pitchFamily="34" charset="0"/>
              </a:rPr>
              <a:t>Olarak</a:t>
            </a:r>
            <a:endParaRPr lang="tr-TR" b="1" noProof="1">
              <a:solidFill>
                <a:srgbClr val="FFFFFF"/>
              </a:solidFill>
              <a:latin typeface="Calibri" pitchFamily="34" charset="0"/>
            </a:endParaRPr>
          </a:p>
        </p:txBody>
      </p:sp>
      <p:sp>
        <p:nvSpPr>
          <p:cNvPr id="13" name="AutoShape 41"/>
          <p:cNvSpPr>
            <a:spLocks noChangeArrowheads="1"/>
          </p:cNvSpPr>
          <p:nvPr/>
        </p:nvSpPr>
        <p:spPr bwMode="auto">
          <a:xfrm flipH="1">
            <a:off x="3949700" y="2292350"/>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768850" y="22828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tr-TR"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6"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8833531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nodeType="afterGroup">
                            <p:stCondLst>
                              <p:cond delay="5000"/>
                            </p:stCondLst>
                            <p:childTnLst>
                              <p:par>
                                <p:cTn id="45" presetID="10" presetClass="exit" presetSubtype="0" fill="hold" grpId="1" nodeType="afterEffect">
                                  <p:stCondLst>
                                    <p:cond delay="0"/>
                                  </p:stCondLst>
                                  <p:childTnLst>
                                    <p:animEffect transition="out" filter="fade">
                                      <p:cBhvr>
                                        <p:cTn id="46" dur="1000"/>
                                        <p:tgtEl>
                                          <p:spTgt spid="13"/>
                                        </p:tgtEl>
                                      </p:cBhvr>
                                    </p:animEffect>
                                    <p:set>
                                      <p:cBhvr>
                                        <p:cTn id="47" dur="1" fill="hold">
                                          <p:stCondLst>
                                            <p:cond delay="999"/>
                                          </p:stCondLst>
                                        </p:cTn>
                                        <p:tgtEl>
                                          <p:spTgt spid="13"/>
                                        </p:tgtEl>
                                        <p:attrNameLst>
                                          <p:attrName>style.visibility</p:attrName>
                                        </p:attrNameLst>
                                      </p:cBhvr>
                                      <p:to>
                                        <p:strVal val="hidden"/>
                                      </p:to>
                                    </p:set>
                                  </p:childTnLst>
                                </p:cTn>
                              </p:par>
                            </p:childTnLst>
                          </p:cTn>
                        </p:par>
                        <p:par>
                          <p:cTn id="48" fill="hold" nodeType="afterGroup">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nodeType="afterGroup">
                            <p:stCondLst>
                              <p:cond delay="6500"/>
                            </p:stCondLst>
                            <p:childTnLst>
                              <p:par>
                                <p:cTn id="53" presetID="10" presetClass="exit" presetSubtype="0" fill="hold" grpId="1" nodeType="afterEffect">
                                  <p:stCondLst>
                                    <p:cond delay="0"/>
                                  </p:stCondLst>
                                  <p:childTnLst>
                                    <p:animEffect transition="out" filter="fade">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8" grpId="0" animBg="1"/>
      <p:bldP spid="9" grpId="0" animBg="1"/>
      <p:bldP spid="10" grpId="0" animBg="1"/>
      <p:bldP spid="11" grpId="0" animBg="1"/>
      <p:bldP spid="13" grpId="0" animBg="1"/>
      <p:bldP spid="13" grpId="1" animBg="1"/>
      <p:bldP spid="14" grpId="0" animBg="1"/>
      <p:bldP spid="14"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2" name="Group 13"/>
          <p:cNvGrpSpPr>
            <a:grpSpLocks/>
          </p:cNvGrpSpPr>
          <p:nvPr/>
        </p:nvGrpSpPr>
        <p:grpSpPr bwMode="auto">
          <a:xfrm>
            <a:off x="-9525" y="0"/>
            <a:ext cx="9144000" cy="6858000"/>
            <a:chOff x="0" y="0"/>
            <a:chExt cx="5760" cy="3747"/>
          </a:xfrm>
        </p:grpSpPr>
        <p:sp>
          <p:nvSpPr>
            <p:cNvPr id="179237"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7923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rgbClr val="FFFFFF"/>
                </a:solidFill>
              </a:endParaRPr>
            </a:p>
          </p:txBody>
        </p:sp>
        <p:sp>
          <p:nvSpPr>
            <p:cNvPr id="17923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7924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grpSp>
      <p:sp>
        <p:nvSpPr>
          <p:cNvPr id="217117" name="Rectangle 29"/>
          <p:cNvSpPr>
            <a:spLocks noChangeArrowheads="1"/>
          </p:cNvSpPr>
          <p:nvPr/>
        </p:nvSpPr>
        <p:spPr bwMode="auto">
          <a:xfrm rot="5400000">
            <a:off x="4514850" y="2003425"/>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79204" name="Group 10"/>
          <p:cNvGrpSpPr>
            <a:grpSpLocks/>
          </p:cNvGrpSpPr>
          <p:nvPr/>
        </p:nvGrpSpPr>
        <p:grpSpPr bwMode="auto">
          <a:xfrm>
            <a:off x="0" y="-11113"/>
            <a:ext cx="9144000" cy="6388101"/>
            <a:chOff x="0" y="0"/>
            <a:chExt cx="5760" cy="3747"/>
          </a:xfrm>
        </p:grpSpPr>
        <p:sp>
          <p:nvSpPr>
            <p:cNvPr id="179233"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tr-TR">
                <a:solidFill>
                  <a:srgbClr val="FFFFFF"/>
                </a:solidFill>
              </a:endParaRPr>
            </a:p>
          </p:txBody>
        </p:sp>
        <p:sp>
          <p:nvSpPr>
            <p:cNvPr id="17923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tr-TR">
                <a:solidFill>
                  <a:srgbClr val="FFFFFF"/>
                </a:solidFill>
              </a:endParaRPr>
            </a:p>
          </p:txBody>
        </p:sp>
        <p:sp>
          <p:nvSpPr>
            <p:cNvPr id="17923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tr-TR">
                <a:solidFill>
                  <a:srgbClr val="FFFFFF"/>
                </a:solidFill>
              </a:endParaRPr>
            </a:p>
          </p:txBody>
        </p:sp>
        <p:sp>
          <p:nvSpPr>
            <p:cNvPr id="17923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tr-TR">
                <a:solidFill>
                  <a:srgbClr val="FFFFFF"/>
                </a:solidFill>
              </a:endParaRPr>
            </a:p>
          </p:txBody>
        </p:sp>
      </p:grpSp>
      <p:pic>
        <p:nvPicPr>
          <p:cNvPr id="1792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78063" y="4573588"/>
            <a:ext cx="4679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9206" name="Group 62"/>
          <p:cNvGrpSpPr>
            <a:grpSpLocks/>
          </p:cNvGrpSpPr>
          <p:nvPr/>
        </p:nvGrpSpPr>
        <p:grpSpPr bwMode="auto">
          <a:xfrm>
            <a:off x="3217863" y="2355850"/>
            <a:ext cx="2411412" cy="2093913"/>
            <a:chOff x="2127" y="2069"/>
            <a:chExt cx="1519" cy="1319"/>
          </a:xfrm>
        </p:grpSpPr>
        <p:sp>
          <p:nvSpPr>
            <p:cNvPr id="179230"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466B95"/>
                </a:gs>
                <a:gs pos="100000">
                  <a:srgbClr val="69A2E1"/>
                </a:gs>
              </a:gsLst>
              <a:lin ang="18900000" scaled="1"/>
            </a:gradFill>
            <a:ln w="9525">
              <a:solidFill>
                <a:srgbClr val="919191"/>
              </a:solidFill>
              <a:miter lim="800000"/>
              <a:headEnd/>
              <a:tailEnd/>
            </a:ln>
          </p:spPr>
          <p:txBody>
            <a:bodyPr wrap="none" anchor="ctr"/>
            <a:lstStyle/>
            <a:p>
              <a:endParaRPr lang="tr-TR"/>
            </a:p>
          </p:txBody>
        </p:sp>
        <p:sp>
          <p:nvSpPr>
            <p:cNvPr id="179231"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1C508A"/>
                </a:gs>
                <a:gs pos="100000">
                  <a:srgbClr val="2A79D0"/>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sp>
          <p:nvSpPr>
            <p:cNvPr id="179232" name="Freeform 39"/>
            <p:cNvSpPr>
              <a:spLocks/>
            </p:cNvSpPr>
            <p:nvPr/>
          </p:nvSpPr>
          <p:spPr bwMode="gray">
            <a:xfrm>
              <a:off x="2886" y="2072"/>
              <a:ext cx="760" cy="1313"/>
            </a:xfrm>
            <a:custGeom>
              <a:avLst/>
              <a:gdLst>
                <a:gd name="T0" fmla="*/ 760 w 1871"/>
                <a:gd name="T1" fmla="*/ 1313 h 3220"/>
                <a:gd name="T2" fmla="*/ 0 w 1871"/>
                <a:gd name="T3" fmla="*/ 0 h 3220"/>
                <a:gd name="T4" fmla="*/ 0 w 1871"/>
                <a:gd name="T5" fmla="*/ 722 h 3220"/>
                <a:gd name="T6" fmla="*/ 760 w 1871"/>
                <a:gd name="T7" fmla="*/ 1313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4076"/>
                </a:gs>
                <a:gs pos="100000">
                  <a:srgbClr val="0061B2"/>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grpSp>
      <p:sp>
        <p:nvSpPr>
          <p:cNvPr id="24" name="Rectangle 31"/>
          <p:cNvSpPr txBox="1">
            <a:spLocks noChangeArrowheads="1"/>
          </p:cNvSpPr>
          <p:nvPr/>
        </p:nvSpPr>
        <p:spPr bwMode="gray">
          <a:xfrm>
            <a:off x="111190" y="70907"/>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STRESTEN KORUNMA</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79208" name="Text Box 19"/>
          <p:cNvSpPr txBox="1">
            <a:spLocks noChangeArrowheads="1"/>
          </p:cNvSpPr>
          <p:nvPr/>
        </p:nvSpPr>
        <p:spPr bwMode="gray">
          <a:xfrm>
            <a:off x="2890838" y="2130425"/>
            <a:ext cx="30337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noProof="1">
                <a:solidFill>
                  <a:srgbClr val="FFFFFF"/>
                </a:solidFill>
                <a:latin typeface="Agency FB" pitchFamily="34" charset="0"/>
              </a:rPr>
              <a:t>BİRİNCİL KORUMA</a:t>
            </a:r>
          </a:p>
        </p:txBody>
      </p:sp>
      <p:sp>
        <p:nvSpPr>
          <p:cNvPr id="179209" name="Text Box 19"/>
          <p:cNvSpPr txBox="1">
            <a:spLocks noChangeArrowheads="1"/>
          </p:cNvSpPr>
          <p:nvPr/>
        </p:nvSpPr>
        <p:spPr bwMode="gray">
          <a:xfrm>
            <a:off x="1698625" y="4500563"/>
            <a:ext cx="3033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noProof="1">
                <a:latin typeface="Agency FB" pitchFamily="34" charset="0"/>
              </a:rPr>
              <a:t>İKİNCİL KORUMA</a:t>
            </a:r>
          </a:p>
        </p:txBody>
      </p:sp>
      <p:sp>
        <p:nvSpPr>
          <p:cNvPr id="179210" name="Text Box 19"/>
          <p:cNvSpPr txBox="1">
            <a:spLocks noChangeArrowheads="1"/>
          </p:cNvSpPr>
          <p:nvPr/>
        </p:nvSpPr>
        <p:spPr bwMode="gray">
          <a:xfrm>
            <a:off x="4316413" y="4467225"/>
            <a:ext cx="30337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noProof="1">
                <a:latin typeface="Agency FB" pitchFamily="34" charset="0"/>
              </a:rPr>
              <a:t>ÜÇÜNCÜL KORUMA</a:t>
            </a:r>
          </a:p>
        </p:txBody>
      </p:sp>
      <p:sp>
        <p:nvSpPr>
          <p:cNvPr id="179211" name="Oval 16"/>
          <p:cNvSpPr>
            <a:spLocks noChangeAspect="1" noChangeArrowheads="1"/>
          </p:cNvSpPr>
          <p:nvPr/>
        </p:nvSpPr>
        <p:spPr bwMode="auto">
          <a:xfrm>
            <a:off x="4316413" y="3430588"/>
            <a:ext cx="215900" cy="215900"/>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tr-TR" sz="800" b="1">
                <a:solidFill>
                  <a:schemeClr val="bg1"/>
                </a:solidFill>
                <a:latin typeface="Agency FB" pitchFamily="34" charset="0"/>
              </a:rPr>
              <a:t>STRES</a:t>
            </a:r>
          </a:p>
        </p:txBody>
      </p:sp>
      <p:grpSp>
        <p:nvGrpSpPr>
          <p:cNvPr id="179212" name="Grup 3"/>
          <p:cNvGrpSpPr>
            <a:grpSpLocks/>
          </p:cNvGrpSpPr>
          <p:nvPr/>
        </p:nvGrpSpPr>
        <p:grpSpPr bwMode="auto">
          <a:xfrm>
            <a:off x="4772025" y="417513"/>
            <a:ext cx="4329113" cy="811212"/>
            <a:chOff x="4505808" y="225683"/>
            <a:chExt cx="4329849" cy="811367"/>
          </a:xfrm>
        </p:grpSpPr>
        <p:pic>
          <p:nvPicPr>
            <p:cNvPr id="179228" name="Picture 4" descr="D:\DOKTOR\9-ISTUZMAN\1-EĞİTİM KURUMU\1. İstanbuluzman\ZZResim\Fabrika\industry (4).p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808" y="235365"/>
              <a:ext cx="684000" cy="801685"/>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 name="Text Box 19"/>
            <p:cNvSpPr txBox="1">
              <a:spLocks noChangeArrowheads="1"/>
            </p:cNvSpPr>
            <p:nvPr/>
          </p:nvSpPr>
          <p:spPr bwMode="gray">
            <a:xfrm>
              <a:off x="5220304" y="225683"/>
              <a:ext cx="3615353" cy="811367"/>
            </a:xfrm>
            <a:prstGeom prst="rect">
              <a:avLst/>
            </a:prstGeom>
            <a:noFill/>
            <a:ln w="3175">
              <a:solidFill>
                <a:schemeClr val="bg1">
                  <a:lumMod val="95000"/>
                </a:schemeClr>
              </a:solidFill>
              <a:miter lim="800000"/>
              <a:headEnd/>
              <a:tailEnd/>
            </a:ln>
          </p:spPr>
          <p:txBody>
            <a:bodyPr lIns="36000" tIns="36000" rIns="36000" bIns="3600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FFFFFF"/>
                  </a:solidFill>
                  <a:latin typeface="Calibri" pitchFamily="34" charset="0"/>
                </a:rPr>
                <a:t> Çalışma Çevresi;</a:t>
              </a:r>
            </a:p>
            <a:p>
              <a:pPr eaLnBrk="1" hangingPunct="1"/>
              <a:r>
                <a:rPr lang="tr-TR" sz="1600" i="1" noProof="1">
                  <a:solidFill>
                    <a:srgbClr val="FFFFFF"/>
                  </a:solidFill>
                  <a:latin typeface="Calibri" pitchFamily="34" charset="0"/>
                </a:rPr>
                <a:t>Stresle başa çıkmanın en önemli yöntemi stresi </a:t>
              </a:r>
              <a:r>
                <a:rPr lang="tr-TR" sz="1600" b="1" i="1" noProof="1">
                  <a:solidFill>
                    <a:srgbClr val="FFFFFF"/>
                  </a:solidFill>
                  <a:latin typeface="Calibri" pitchFamily="34" charset="0"/>
                </a:rPr>
                <a:t>kaynağında yok etmektir;</a:t>
              </a:r>
            </a:p>
          </p:txBody>
        </p:sp>
      </p:grpSp>
      <p:grpSp>
        <p:nvGrpSpPr>
          <p:cNvPr id="179213" name="Grup 2"/>
          <p:cNvGrpSpPr>
            <a:grpSpLocks/>
          </p:cNvGrpSpPr>
          <p:nvPr/>
        </p:nvGrpSpPr>
        <p:grpSpPr bwMode="auto">
          <a:xfrm>
            <a:off x="4775200" y="1265238"/>
            <a:ext cx="4325938" cy="774700"/>
            <a:chOff x="4510278" y="1058863"/>
            <a:chExt cx="4315490" cy="775015"/>
          </a:xfrm>
        </p:grpSpPr>
        <p:sp>
          <p:nvSpPr>
            <p:cNvPr id="22" name="Text Box 19"/>
            <p:cNvSpPr txBox="1">
              <a:spLocks noChangeArrowheads="1"/>
            </p:cNvSpPr>
            <p:nvPr/>
          </p:nvSpPr>
          <p:spPr bwMode="gray">
            <a:xfrm>
              <a:off x="5226095" y="1058863"/>
              <a:ext cx="3599673" cy="775015"/>
            </a:xfrm>
            <a:prstGeom prst="rect">
              <a:avLst/>
            </a:prstGeom>
            <a:noFill/>
            <a:ln w="3175">
              <a:solidFill>
                <a:schemeClr val="bg1">
                  <a:lumMod val="95000"/>
                </a:schemeClr>
              </a:solidFill>
              <a:miter lim="800000"/>
              <a:headEnd/>
              <a:tailEnd/>
            </a:ln>
          </p:spPr>
          <p:txBody>
            <a:bodyPr lIns="36000" tIns="36000" rIns="3600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FFFFFF"/>
                  </a:solidFill>
                  <a:latin typeface="Calibri" pitchFamily="34" charset="0"/>
                </a:rPr>
                <a:t>Çalışanlar;</a:t>
              </a:r>
            </a:p>
            <a:p>
              <a:pPr eaLnBrk="1" hangingPunct="1">
                <a:buFont typeface="Wingdings" pitchFamily="2" charset="2"/>
                <a:buChar char="ü"/>
              </a:pPr>
              <a:r>
                <a:rPr lang="tr-TR" sz="1600" b="1" i="1" noProof="1">
                  <a:solidFill>
                    <a:srgbClr val="FFFFFF"/>
                  </a:solidFill>
                  <a:latin typeface="Calibri" pitchFamily="34" charset="0"/>
                </a:rPr>
                <a:t>Çalışanlar</a:t>
              </a:r>
              <a:r>
                <a:rPr lang="tr-TR" sz="1600" i="1" noProof="1">
                  <a:solidFill>
                    <a:srgbClr val="FFFFFF"/>
                  </a:solidFill>
                  <a:latin typeface="Calibri" pitchFamily="34" charset="0"/>
                </a:rPr>
                <a:t> işle ilgili sorunları tanımlayıp çözmek için </a:t>
              </a:r>
              <a:r>
                <a:rPr lang="tr-TR" sz="1600" b="1" i="1" noProof="1">
                  <a:solidFill>
                    <a:srgbClr val="FFFFFF"/>
                  </a:solidFill>
                  <a:latin typeface="Calibri" pitchFamily="34" charset="0"/>
                </a:rPr>
                <a:t>eğitilir</a:t>
              </a:r>
            </a:p>
          </p:txBody>
        </p:sp>
        <p:pic>
          <p:nvPicPr>
            <p:cNvPr id="179227" name="Picture 2" descr="D:\DOKTOR\2-DRUZ\1-EĞİTİM KURUMU\1. İstanbuluzman\2-RESİMLER\Meslekler\man-icon.pn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278" y="1064275"/>
              <a:ext cx="684000" cy="769603"/>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9214" name="Grup 4"/>
          <p:cNvGrpSpPr>
            <a:grpSpLocks/>
          </p:cNvGrpSpPr>
          <p:nvPr/>
        </p:nvGrpSpPr>
        <p:grpSpPr bwMode="auto">
          <a:xfrm>
            <a:off x="4710113" y="4810125"/>
            <a:ext cx="4391025" cy="811213"/>
            <a:chOff x="4710196" y="4810321"/>
            <a:chExt cx="4391290" cy="811367"/>
          </a:xfrm>
        </p:grpSpPr>
        <p:sp>
          <p:nvSpPr>
            <p:cNvPr id="23" name="Text Box 14"/>
            <p:cNvSpPr txBox="1">
              <a:spLocks noChangeArrowheads="1"/>
            </p:cNvSpPr>
            <p:nvPr/>
          </p:nvSpPr>
          <p:spPr bwMode="gray">
            <a:xfrm>
              <a:off x="5418264" y="4810321"/>
              <a:ext cx="3683222" cy="811367"/>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latin typeface="Calibri" pitchFamily="34" charset="0"/>
                </a:rPr>
                <a:t>   Çalışma Çevresi;</a:t>
              </a:r>
            </a:p>
            <a:p>
              <a:pPr algn="ctr" eaLnBrk="1" hangingPunct="1">
                <a:buFont typeface="Wingdings" pitchFamily="2" charset="2"/>
                <a:buChar char="ü"/>
              </a:pPr>
              <a:r>
                <a:rPr lang="tr-TR" sz="1600" i="1" noProof="1">
                  <a:latin typeface="Calibri" pitchFamily="34" charset="0"/>
                </a:rPr>
                <a:t>Kişinin işyerine uyumunu sağlayacak çalışmaların yapılması</a:t>
              </a:r>
            </a:p>
          </p:txBody>
        </p:sp>
        <p:pic>
          <p:nvPicPr>
            <p:cNvPr id="39" name="Picture 4" descr="D:\DOKTOR\9-ISTUZMAN\1-EĞİTİM KURUMU\1. İstanbuluzman\ZZResim\Fabrika\industry (4).png"/>
            <p:cNvPicPr preferRelativeResize="0">
              <a:picLocks noChangeArrowheads="1"/>
            </p:cNvPicPr>
            <p:nvPr/>
          </p:nvPicPr>
          <p:blipFill>
            <a:blip r:embed="rId6"/>
            <a:srcRect/>
            <a:stretch>
              <a:fillRect/>
            </a:stretch>
          </p:blipFill>
          <p:spPr bwMode="auto">
            <a:xfrm>
              <a:off x="4710196" y="4810321"/>
              <a:ext cx="684253" cy="811367"/>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179215" name="Grup 5"/>
          <p:cNvGrpSpPr>
            <a:grpSpLocks/>
          </p:cNvGrpSpPr>
          <p:nvPr/>
        </p:nvGrpSpPr>
        <p:grpSpPr bwMode="auto">
          <a:xfrm>
            <a:off x="4716463" y="5643563"/>
            <a:ext cx="4384675" cy="812800"/>
            <a:chOff x="4716100" y="5643610"/>
            <a:chExt cx="4385386" cy="813017"/>
          </a:xfrm>
        </p:grpSpPr>
        <p:sp>
          <p:nvSpPr>
            <p:cNvPr id="36" name="Text Box 14"/>
            <p:cNvSpPr txBox="1">
              <a:spLocks noChangeArrowheads="1"/>
            </p:cNvSpPr>
            <p:nvPr/>
          </p:nvSpPr>
          <p:spPr bwMode="gray">
            <a:xfrm>
              <a:off x="5419476" y="5643610"/>
              <a:ext cx="3682010" cy="811429"/>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080808"/>
                  </a:solidFill>
                  <a:latin typeface="Calibri" pitchFamily="34" charset="0"/>
                </a:rPr>
                <a:t>Çalışanlar;</a:t>
              </a:r>
            </a:p>
            <a:p>
              <a:pPr eaLnBrk="1" hangingPunct="1">
                <a:buFont typeface="Wingdings" pitchFamily="2" charset="2"/>
                <a:buChar char="ü"/>
              </a:pPr>
              <a:r>
                <a:rPr lang="tr-TR" sz="1600" b="1" i="1" noProof="1">
                  <a:solidFill>
                    <a:srgbClr val="080808"/>
                  </a:solidFill>
                  <a:latin typeface="Calibri" pitchFamily="34" charset="0"/>
                </a:rPr>
                <a:t>Erken teşhis ve tedavi </a:t>
              </a:r>
              <a:r>
                <a:rPr lang="tr-TR" sz="1600" i="1" noProof="1">
                  <a:solidFill>
                    <a:srgbClr val="080808"/>
                  </a:solidFill>
                  <a:latin typeface="Calibri" pitchFamily="34" charset="0"/>
                </a:rPr>
                <a:t>sürecini kapsar (</a:t>
              </a:r>
              <a:r>
                <a:rPr lang="tr-TR" sz="1600" b="1" i="1" noProof="1">
                  <a:solidFill>
                    <a:srgbClr val="080808"/>
                  </a:solidFill>
                  <a:latin typeface="Calibri" pitchFamily="34" charset="0"/>
                </a:rPr>
                <a:t>Psikoterapi</a:t>
              </a:r>
              <a:r>
                <a:rPr lang="tr-TR" sz="1600" i="1" noProof="1">
                  <a:solidFill>
                    <a:srgbClr val="080808"/>
                  </a:solidFill>
                  <a:latin typeface="Calibri" pitchFamily="34" charset="0"/>
                </a:rPr>
                <a:t>)</a:t>
              </a:r>
            </a:p>
          </p:txBody>
        </p:sp>
        <p:pic>
          <p:nvPicPr>
            <p:cNvPr id="40" name="Picture 2" descr="D:\DOKTOR\2-DRUZ\1-EĞİTİM KURUMU\1. İstanbuluzman\2-RESİMLER\Meslekler\man-icon.png"/>
            <p:cNvPicPr preferRelativeResize="0">
              <a:picLocks noChangeArrowheads="1"/>
            </p:cNvPicPr>
            <p:nvPr/>
          </p:nvPicPr>
          <p:blipFill>
            <a:blip r:embed="rId7"/>
            <a:srcRect/>
            <a:stretch>
              <a:fillRect/>
            </a:stretch>
          </p:blipFill>
          <p:spPr bwMode="auto">
            <a:xfrm>
              <a:off x="4716100" y="5656313"/>
              <a:ext cx="684323" cy="800314"/>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179216" name="Grup 7"/>
          <p:cNvGrpSpPr>
            <a:grpSpLocks/>
          </p:cNvGrpSpPr>
          <p:nvPr/>
        </p:nvGrpSpPr>
        <p:grpSpPr bwMode="auto">
          <a:xfrm>
            <a:off x="100013" y="4818063"/>
            <a:ext cx="4408487" cy="814387"/>
            <a:chOff x="100793" y="4818775"/>
            <a:chExt cx="4407444" cy="813545"/>
          </a:xfrm>
        </p:grpSpPr>
        <p:sp>
          <p:nvSpPr>
            <p:cNvPr id="29" name="Text Box 14"/>
            <p:cNvSpPr txBox="1">
              <a:spLocks noChangeArrowheads="1"/>
            </p:cNvSpPr>
            <p:nvPr/>
          </p:nvSpPr>
          <p:spPr bwMode="gray">
            <a:xfrm>
              <a:off x="807063" y="4818775"/>
              <a:ext cx="3701174" cy="811960"/>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latin typeface="Calibri" pitchFamily="34" charset="0"/>
                </a:rPr>
                <a:t>Çalışma Çevresi;</a:t>
              </a:r>
            </a:p>
            <a:p>
              <a:pPr eaLnBrk="1" hangingPunct="1">
                <a:buFont typeface="Wingdings" pitchFamily="2" charset="2"/>
                <a:buChar char="ü"/>
              </a:pPr>
              <a:r>
                <a:rPr lang="tr-TR" sz="1600" i="1" noProof="1">
                  <a:latin typeface="Calibri" pitchFamily="34" charset="0"/>
                </a:rPr>
                <a:t>Özellikle </a:t>
              </a:r>
              <a:r>
                <a:rPr lang="tr-TR" sz="1600" b="1" i="1" noProof="1">
                  <a:latin typeface="Calibri" pitchFamily="34" charset="0"/>
                </a:rPr>
                <a:t>risk gruplarına </a:t>
              </a:r>
              <a:r>
                <a:rPr lang="tr-TR" sz="1600" i="1" noProof="1">
                  <a:latin typeface="Calibri" pitchFamily="34" charset="0"/>
                </a:rPr>
                <a:t>yönelik  danışmanlık hizmetleri geliştirilir</a:t>
              </a:r>
            </a:p>
          </p:txBody>
        </p:sp>
        <p:pic>
          <p:nvPicPr>
            <p:cNvPr id="41" name="Picture 4" descr="D:\DOKTOR\9-ISTUZMAN\1-EĞİTİM KURUMU\1. İstanbuluzman\ZZResim\Fabrika\industry (4).png"/>
            <p:cNvPicPr preferRelativeResize="0">
              <a:picLocks noChangeArrowheads="1"/>
            </p:cNvPicPr>
            <p:nvPr/>
          </p:nvPicPr>
          <p:blipFill>
            <a:blip r:embed="rId6"/>
            <a:srcRect/>
            <a:stretch>
              <a:fillRect/>
            </a:stretch>
          </p:blipFill>
          <p:spPr bwMode="auto">
            <a:xfrm>
              <a:off x="100793" y="4820360"/>
              <a:ext cx="684050" cy="811960"/>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179217" name="Grup 6"/>
          <p:cNvGrpSpPr>
            <a:grpSpLocks/>
          </p:cNvGrpSpPr>
          <p:nvPr/>
        </p:nvGrpSpPr>
        <p:grpSpPr bwMode="auto">
          <a:xfrm>
            <a:off x="96838" y="5656263"/>
            <a:ext cx="4411662" cy="811212"/>
            <a:chOff x="96064" y="5655894"/>
            <a:chExt cx="4412173" cy="811367"/>
          </a:xfrm>
        </p:grpSpPr>
        <p:sp>
          <p:nvSpPr>
            <p:cNvPr id="35" name="Text Box 14"/>
            <p:cNvSpPr txBox="1">
              <a:spLocks noChangeArrowheads="1"/>
            </p:cNvSpPr>
            <p:nvPr/>
          </p:nvSpPr>
          <p:spPr bwMode="gray">
            <a:xfrm>
              <a:off x="805758" y="5655894"/>
              <a:ext cx="3702479" cy="811367"/>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080808"/>
                  </a:solidFill>
                  <a:latin typeface="Calibri" pitchFamily="34" charset="0"/>
                </a:rPr>
                <a:t>Çalışanlar;</a:t>
              </a:r>
            </a:p>
            <a:p>
              <a:pPr eaLnBrk="1" hangingPunct="1">
                <a:buFont typeface="Wingdings" pitchFamily="2" charset="2"/>
                <a:buChar char="ü"/>
              </a:pPr>
              <a:r>
                <a:rPr lang="tr-TR" sz="1600" b="1" i="1" noProof="1">
                  <a:solidFill>
                    <a:srgbClr val="080808"/>
                  </a:solidFill>
                  <a:latin typeface="Calibri" pitchFamily="34" charset="0"/>
                </a:rPr>
                <a:t>Eğitim ve öğretim </a:t>
              </a:r>
              <a:r>
                <a:rPr lang="tr-TR" sz="1600" i="1" noProof="1">
                  <a:solidFill>
                    <a:srgbClr val="080808"/>
                  </a:solidFill>
                  <a:latin typeface="Calibri" pitchFamily="34" charset="0"/>
                </a:rPr>
                <a:t>ile </a:t>
              </a:r>
              <a:r>
                <a:rPr lang="tr-TR" sz="1600" b="1" i="1" noProof="1">
                  <a:solidFill>
                    <a:srgbClr val="080808"/>
                  </a:solidFill>
                  <a:latin typeface="Calibri" pitchFamily="34" charset="0"/>
                </a:rPr>
                <a:t>bilinçlendirme ve beceri geliştirme</a:t>
              </a:r>
              <a:r>
                <a:rPr lang="tr-TR" sz="1600" i="1" noProof="1">
                  <a:solidFill>
                    <a:srgbClr val="080808"/>
                  </a:solidFill>
                  <a:latin typeface="Calibri" pitchFamily="34" charset="0"/>
                </a:rPr>
                <a:t> sağlanır</a:t>
              </a:r>
            </a:p>
          </p:txBody>
        </p:sp>
        <p:pic>
          <p:nvPicPr>
            <p:cNvPr id="42" name="Picture 2" descr="D:\DOKTOR\2-DRUZ\1-EĞİTİM KURUMU\1. İstanbuluzman\2-RESİMLER\Meslekler\man-icon.png"/>
            <p:cNvPicPr preferRelativeResize="0">
              <a:picLocks noChangeArrowheads="1"/>
            </p:cNvPicPr>
            <p:nvPr/>
          </p:nvPicPr>
          <p:blipFill>
            <a:blip r:embed="rId7"/>
            <a:srcRect/>
            <a:stretch>
              <a:fillRect/>
            </a:stretch>
          </p:blipFill>
          <p:spPr bwMode="auto">
            <a:xfrm>
              <a:off x="96064" y="5667008"/>
              <a:ext cx="684291" cy="800253"/>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43" name="Rectangle 3"/>
          <p:cNvSpPr txBox="1">
            <a:spLocks noChangeArrowheads="1"/>
          </p:cNvSpPr>
          <p:nvPr/>
        </p:nvSpPr>
        <p:spPr bwMode="auto">
          <a:xfrm>
            <a:off x="8439149" y="6431623"/>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855859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957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AÇIKLAMA</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287338">
              <a:lnSpc>
                <a:spcPct val="90000"/>
              </a:lnSpc>
              <a:spcAft>
                <a:spcPct val="20000"/>
              </a:spcAft>
              <a:buClr>
                <a:srgbClr val="292929"/>
              </a:buClr>
              <a:buFont typeface="Arial" charset="0"/>
              <a:buAutoNum type="arabicPeriod"/>
            </a:pPr>
            <a:endParaRPr lang="tr-TR" sz="800" b="1" i="1" dirty="0">
              <a:solidFill>
                <a:srgbClr val="000000"/>
              </a:solidFill>
              <a:latin typeface="Calibri" pitchFamily="34" charset="0"/>
            </a:endParaRPr>
          </a:p>
          <a:p>
            <a:pPr marL="358775" indent="-287338" algn="ctr">
              <a:lnSpc>
                <a:spcPct val="90000"/>
              </a:lnSpc>
              <a:spcAft>
                <a:spcPct val="20000"/>
              </a:spcAft>
              <a:buClr>
                <a:srgbClr val="292929"/>
              </a:buClr>
            </a:pPr>
            <a:endParaRPr lang="tr-TR" sz="2000" i="1" dirty="0" smtClean="0">
              <a:solidFill>
                <a:srgbClr val="000000"/>
              </a:solidFill>
              <a:latin typeface="Calibri" pitchFamily="34" charset="0"/>
            </a:endParaRPr>
          </a:p>
          <a:p>
            <a:pPr marL="358775" indent="-287338" algn="ctr">
              <a:lnSpc>
                <a:spcPct val="90000"/>
              </a:lnSpc>
              <a:spcAft>
                <a:spcPct val="20000"/>
              </a:spcAft>
              <a:buClr>
                <a:srgbClr val="292929"/>
              </a:buClr>
            </a:pPr>
            <a:endParaRPr lang="tr-TR" sz="2000" i="1" dirty="0">
              <a:solidFill>
                <a:srgbClr val="000000"/>
              </a:solidFill>
              <a:latin typeface="Calibri" pitchFamily="34" charset="0"/>
            </a:endParaRPr>
          </a:p>
          <a:p>
            <a:pPr marL="358775" indent="-287338" algn="ctr">
              <a:lnSpc>
                <a:spcPct val="90000"/>
              </a:lnSpc>
              <a:spcAft>
                <a:spcPct val="20000"/>
              </a:spcAft>
              <a:buClr>
                <a:srgbClr val="292929"/>
              </a:buClr>
            </a:pPr>
            <a:r>
              <a:rPr lang="tr-TR" sz="2000" i="1" dirty="0" smtClean="0">
                <a:solidFill>
                  <a:srgbClr val="000000"/>
                </a:solidFill>
                <a:latin typeface="Calibri" pitchFamily="34" charset="0"/>
              </a:rPr>
              <a:t>Psikososyal </a:t>
            </a:r>
            <a:r>
              <a:rPr lang="tr-TR" sz="2000" i="1" dirty="0">
                <a:solidFill>
                  <a:srgbClr val="000000"/>
                </a:solidFill>
                <a:latin typeface="Calibri" pitchFamily="34" charset="0"/>
              </a:rPr>
              <a:t>tehlikeler/riskler sağlığı </a:t>
            </a:r>
            <a:r>
              <a:rPr lang="tr-TR" sz="2000" b="1" i="1" dirty="0">
                <a:solidFill>
                  <a:srgbClr val="000000"/>
                </a:solidFill>
                <a:latin typeface="Calibri" pitchFamily="34" charset="0"/>
              </a:rPr>
              <a:t>doğrudan</a:t>
            </a:r>
            <a:r>
              <a:rPr lang="tr-TR" sz="2000" i="1" dirty="0">
                <a:solidFill>
                  <a:srgbClr val="000000"/>
                </a:solidFill>
                <a:latin typeface="Calibri" pitchFamily="34" charset="0"/>
              </a:rPr>
              <a:t> ya da </a:t>
            </a:r>
            <a:r>
              <a:rPr lang="tr-TR" sz="2000" b="1" i="1" dirty="0">
                <a:solidFill>
                  <a:srgbClr val="000000"/>
                </a:solidFill>
                <a:latin typeface="Calibri" pitchFamily="34" charset="0"/>
              </a:rPr>
              <a:t>stres aracılığı ile dolaylı </a:t>
            </a:r>
            <a:r>
              <a:rPr lang="tr-TR" sz="2000" i="1" dirty="0">
                <a:solidFill>
                  <a:srgbClr val="000000"/>
                </a:solidFill>
                <a:latin typeface="Calibri" pitchFamily="34" charset="0"/>
              </a:rPr>
              <a:t>olarak etkiler</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p:txBody>
      </p:sp>
      <p:sp>
        <p:nvSpPr>
          <p:cNvPr id="1095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09594" name="Group 9"/>
          <p:cNvGrpSpPr>
            <a:grpSpLocks/>
          </p:cNvGrpSpPr>
          <p:nvPr/>
        </p:nvGrpSpPr>
        <p:grpSpPr bwMode="auto">
          <a:xfrm>
            <a:off x="323850" y="1555750"/>
            <a:ext cx="1482725" cy="1482725"/>
            <a:chOff x="1710" y="1035"/>
            <a:chExt cx="2316" cy="2316"/>
          </a:xfrm>
        </p:grpSpPr>
        <p:grpSp>
          <p:nvGrpSpPr>
            <p:cNvPr id="109596" name="Group 10"/>
            <p:cNvGrpSpPr>
              <a:grpSpLocks/>
            </p:cNvGrpSpPr>
            <p:nvPr/>
          </p:nvGrpSpPr>
          <p:grpSpPr bwMode="auto">
            <a:xfrm rot="3600000">
              <a:off x="1710" y="1035"/>
              <a:ext cx="2316" cy="2316"/>
              <a:chOff x="1710" y="1035"/>
              <a:chExt cx="2316" cy="2316"/>
            </a:xfrm>
          </p:grpSpPr>
          <p:sp>
            <p:nvSpPr>
              <p:cNvPr id="10960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0960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0960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09597" name="Group 14"/>
            <p:cNvGrpSpPr>
              <a:grpSpLocks/>
            </p:cNvGrpSpPr>
            <p:nvPr/>
          </p:nvGrpSpPr>
          <p:grpSpPr bwMode="auto">
            <a:xfrm rot="7200000">
              <a:off x="2059" y="1386"/>
              <a:ext cx="1616" cy="1614"/>
              <a:chOff x="2060" y="1387"/>
              <a:chExt cx="1616" cy="1614"/>
            </a:xfrm>
          </p:grpSpPr>
          <p:sp>
            <p:nvSpPr>
              <p:cNvPr id="10959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0959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0960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36"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1275215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33776" y="2974107"/>
            <a:ext cx="9088958"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p>
        </p:txBody>
      </p:sp>
      <p:pic>
        <p:nvPicPr>
          <p:cNvPr id="5" name="Picture 5"/>
          <p:cNvPicPr>
            <a:picLocks noChangeAspect="1" noChangeArrowheads="1"/>
          </p:cNvPicPr>
          <p:nvPr/>
        </p:nvPicPr>
        <p:blipFill>
          <a:blip r:embed="rId3" cstate="print"/>
          <a:srcRect/>
          <a:stretch>
            <a:fillRect/>
          </a:stretch>
        </p:blipFill>
        <p:spPr bwMode="auto">
          <a:xfrm>
            <a:off x="2854842" y="1164313"/>
            <a:ext cx="3290888" cy="2465217"/>
          </a:xfrm>
          <a:prstGeom prst="rect">
            <a:avLst/>
          </a:prstGeom>
          <a:ln>
            <a:noFill/>
          </a:ln>
          <a:effectLst>
            <a:softEdge rad="112500"/>
          </a:effectLst>
        </p:spPr>
      </p:pic>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831311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08548" name="AutoShape 8"/>
          <p:cNvSpPr>
            <a:spLocks noChangeAspect="1" noChangeArrowheads="1" noTextEdit="1"/>
          </p:cNvSpPr>
          <p:nvPr/>
        </p:nvSpPr>
        <p:spPr bwMode="gray">
          <a:xfrm flipH="1">
            <a:off x="4935538" y="40006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srgbClr val="000000"/>
              </a:solidFill>
            </a:endParaRPr>
          </a:p>
        </p:txBody>
      </p:sp>
      <p:pic>
        <p:nvPicPr>
          <p:cNvPr id="108574" name="Picture 2" descr="D:\DOKTOR\1-ISTANBULUZMAN\1-EĞİTİM KURUMU\1. İstanbuluzman\2-RESİMLER\Ev-Konut-Fabrika\industr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3" y="551931"/>
            <a:ext cx="3426934" cy="2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1438275" y="5700900"/>
            <a:ext cx="2127250" cy="685800"/>
          </a:xfrm>
          <a:prstGeom prst="roundRect">
            <a:avLst>
              <a:gd name="adj" fmla="val 16667"/>
            </a:avLst>
          </a:prstGeom>
          <a:noFill/>
          <a:ln w="22225">
            <a:solidFill>
              <a:schemeClr val="bg1">
                <a:lumMod val="50000"/>
              </a:schemeClr>
            </a:solidFill>
            <a:round/>
            <a:headEnd/>
            <a:tailEnd/>
          </a:ln>
          <a:effectLst/>
        </p:spPr>
        <p:txBody>
          <a:bodyPr wrap="none" anchor="ctr"/>
          <a:lstStyle/>
          <a:p>
            <a:pPr algn="ctr"/>
            <a:endParaRPr lang="tr-TR" sz="2000" b="1" dirty="0">
              <a:solidFill>
                <a:srgbClr val="000000"/>
              </a:solidFill>
              <a:latin typeface="Calibri" pitchFamily="34" charset="0"/>
            </a:endParaRPr>
          </a:p>
          <a:p>
            <a:pPr algn="ctr"/>
            <a:r>
              <a:rPr lang="tr-TR" sz="2000" b="1" dirty="0" smtClean="0">
                <a:solidFill>
                  <a:srgbClr val="000000"/>
                </a:solidFill>
                <a:latin typeface="Calibri" pitchFamily="34" charset="0"/>
              </a:rPr>
              <a:t>Fiziksel</a:t>
            </a:r>
            <a:endParaRPr lang="tr-TR" sz="2000" b="1" dirty="0">
              <a:solidFill>
                <a:srgbClr val="000000"/>
              </a:solidFill>
              <a:latin typeface="Calibri" pitchFamily="34" charset="0"/>
            </a:endParaRPr>
          </a:p>
          <a:p>
            <a:pPr algn="ctr"/>
            <a:r>
              <a:rPr lang="tr-TR" sz="2000" dirty="0" smtClean="0">
                <a:solidFill>
                  <a:srgbClr val="000000"/>
                </a:solidFill>
                <a:latin typeface="Calibri" pitchFamily="34" charset="0"/>
              </a:rPr>
              <a:t>Sağlık Sorunları</a:t>
            </a:r>
            <a:endParaRPr lang="tr-TR" sz="2000" dirty="0">
              <a:solidFill>
                <a:srgbClr val="000000"/>
              </a:solidFill>
              <a:latin typeface="Calibri" pitchFamily="34" charset="0"/>
            </a:endParaRPr>
          </a:p>
          <a:p>
            <a:pPr algn="ctr" eaLnBrk="0" hangingPunct="0"/>
            <a:endParaRPr lang="zh-CN" altLang="zh-CN" sz="2000" b="1" dirty="0">
              <a:solidFill>
                <a:srgbClr val="000000"/>
              </a:solidFill>
              <a:latin typeface="Calibri" pitchFamily="34" charset="0"/>
              <a:ea typeface="宋体" pitchFamily="2" charset="-122"/>
            </a:endParaRPr>
          </a:p>
        </p:txBody>
      </p:sp>
      <p:sp>
        <p:nvSpPr>
          <p:cNvPr id="12" name="Freeform 7"/>
          <p:cNvSpPr>
            <a:spLocks/>
          </p:cNvSpPr>
          <p:nvPr/>
        </p:nvSpPr>
        <p:spPr bwMode="gray">
          <a:xfrm>
            <a:off x="3632200" y="52341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sp>
        <p:nvSpPr>
          <p:cNvPr id="14" name="AutoShape 5"/>
          <p:cNvSpPr>
            <a:spLocks noChangeArrowheads="1"/>
          </p:cNvSpPr>
          <p:nvPr/>
        </p:nvSpPr>
        <p:spPr bwMode="auto">
          <a:xfrm>
            <a:off x="5505450" y="5700900"/>
            <a:ext cx="2127250" cy="685800"/>
          </a:xfrm>
          <a:prstGeom prst="roundRect">
            <a:avLst>
              <a:gd name="adj" fmla="val 16667"/>
            </a:avLst>
          </a:prstGeom>
          <a:noFill/>
          <a:ln w="22225">
            <a:solidFill>
              <a:schemeClr val="bg1">
                <a:lumMod val="50000"/>
              </a:schemeClr>
            </a:solidFill>
            <a:round/>
            <a:headEnd/>
            <a:tailEnd/>
          </a:ln>
          <a:effectLst/>
        </p:spPr>
        <p:txBody>
          <a:bodyPr wrap="none" anchor="ctr"/>
          <a:lstStyle/>
          <a:p>
            <a:pPr algn="ctr"/>
            <a:r>
              <a:rPr lang="tr-TR" sz="2000" b="1" dirty="0" smtClean="0">
                <a:solidFill>
                  <a:srgbClr val="000000"/>
                </a:solidFill>
                <a:latin typeface="Calibri" pitchFamily="34" charset="0"/>
              </a:rPr>
              <a:t>Psikososyal</a:t>
            </a:r>
          </a:p>
          <a:p>
            <a:pPr algn="ctr"/>
            <a:r>
              <a:rPr lang="tr-TR" sz="2000" dirty="0" smtClean="0">
                <a:solidFill>
                  <a:srgbClr val="000000"/>
                </a:solidFill>
                <a:latin typeface="Calibri" pitchFamily="34" charset="0"/>
              </a:rPr>
              <a:t>Sağlık Sorunları</a:t>
            </a:r>
            <a:endParaRPr lang="tr-TR" sz="2000" dirty="0">
              <a:solidFill>
                <a:srgbClr val="000000"/>
              </a:solidFill>
              <a:latin typeface="Calibri" pitchFamily="34" charset="0"/>
            </a:endParaRPr>
          </a:p>
        </p:txBody>
      </p:sp>
      <p:sp>
        <p:nvSpPr>
          <p:cNvPr id="15" name="Freeform 9"/>
          <p:cNvSpPr>
            <a:spLocks/>
          </p:cNvSpPr>
          <p:nvPr/>
        </p:nvSpPr>
        <p:spPr bwMode="gray">
          <a:xfrm flipH="1">
            <a:off x="4551363" y="5240525"/>
            <a:ext cx="903287" cy="123983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sp>
        <p:nvSpPr>
          <p:cNvPr id="17" name="Freeform 7"/>
          <p:cNvSpPr>
            <a:spLocks/>
          </p:cNvSpPr>
          <p:nvPr/>
        </p:nvSpPr>
        <p:spPr bwMode="gray">
          <a:xfrm>
            <a:off x="5429250" y="376732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sp>
        <p:nvSpPr>
          <p:cNvPr id="18" name="Freeform 9"/>
          <p:cNvSpPr>
            <a:spLocks/>
          </p:cNvSpPr>
          <p:nvPr/>
        </p:nvSpPr>
        <p:spPr bwMode="gray">
          <a:xfrm flipH="1">
            <a:off x="2713038" y="3757800"/>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zh-CN" altLang="en-US">
              <a:solidFill>
                <a:srgbClr val="000000"/>
              </a:solidFill>
            </a:endParaRPr>
          </a:p>
        </p:txBody>
      </p:sp>
      <p:grpSp>
        <p:nvGrpSpPr>
          <p:cNvPr id="4" name="Grup 3"/>
          <p:cNvGrpSpPr/>
          <p:nvPr/>
        </p:nvGrpSpPr>
        <p:grpSpPr>
          <a:xfrm>
            <a:off x="1438275" y="2738624"/>
            <a:ext cx="2428875" cy="1004889"/>
            <a:chOff x="1438275" y="2809874"/>
            <a:chExt cx="2428875" cy="1004889"/>
          </a:xfrm>
        </p:grpSpPr>
        <p:sp>
          <p:nvSpPr>
            <p:cNvPr id="7" name="AutoShape 5"/>
            <p:cNvSpPr>
              <a:spLocks noChangeArrowheads="1"/>
            </p:cNvSpPr>
            <p:nvPr/>
          </p:nvSpPr>
          <p:spPr bwMode="auto">
            <a:xfrm>
              <a:off x="1438275" y="2809874"/>
              <a:ext cx="2428875" cy="638175"/>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Fiziksel </a:t>
              </a:r>
              <a:r>
                <a:rPr lang="tr-TR" sz="2000" b="1" dirty="0" smtClean="0">
                  <a:solidFill>
                    <a:srgbClr val="000000"/>
                  </a:solidFill>
                  <a:latin typeface="Calibri" pitchFamily="34" charset="0"/>
                  <a:cs typeface="Calibri" pitchFamily="34" charset="0"/>
                </a:rPr>
                <a:t>Tehlikeler</a:t>
              </a:r>
              <a:endParaRPr lang="tr-TR" sz="2000" b="1" dirty="0">
                <a:solidFill>
                  <a:srgbClr val="000000"/>
                </a:solidFill>
                <a:latin typeface="Calibri" pitchFamily="34" charset="0"/>
                <a:cs typeface="Calibri" pitchFamily="34" charset="0"/>
              </a:endParaRP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20" name="Metin kutusu 19"/>
            <p:cNvSpPr txBox="1"/>
            <p:nvPr/>
          </p:nvSpPr>
          <p:spPr bwMode="auto">
            <a:xfrm>
              <a:off x="1711325" y="3476625"/>
              <a:ext cx="2016125" cy="338138"/>
            </a:xfrm>
            <a:prstGeom prst="rect">
              <a:avLst/>
            </a:prstGeom>
            <a:noFill/>
            <a:ln w="6350">
              <a:solidFill>
                <a:schemeClr val="bg1">
                  <a:lumMod val="50000"/>
                </a:schemeClr>
              </a:solid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600">
                  <a:solidFill>
                    <a:srgbClr val="000000"/>
                  </a:solidFill>
                  <a:latin typeface="Calibri" pitchFamily="34" charset="0"/>
                </a:rPr>
                <a:t>Doğrudan Yol </a:t>
              </a:r>
            </a:p>
          </p:txBody>
        </p:sp>
      </p:grpSp>
      <p:grpSp>
        <p:nvGrpSpPr>
          <p:cNvPr id="5" name="Grup 4"/>
          <p:cNvGrpSpPr/>
          <p:nvPr/>
        </p:nvGrpSpPr>
        <p:grpSpPr>
          <a:xfrm>
            <a:off x="5021263" y="2738624"/>
            <a:ext cx="2428875" cy="1128416"/>
            <a:chOff x="5021263" y="2809874"/>
            <a:chExt cx="2428875" cy="1128416"/>
          </a:xfrm>
        </p:grpSpPr>
        <p:sp>
          <p:nvSpPr>
            <p:cNvPr id="8" name="AutoShape 5"/>
            <p:cNvSpPr>
              <a:spLocks noChangeArrowheads="1"/>
            </p:cNvSpPr>
            <p:nvPr/>
          </p:nvSpPr>
          <p:spPr bwMode="auto">
            <a:xfrm>
              <a:off x="5021263" y="2809874"/>
              <a:ext cx="2428875" cy="638175"/>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r>
                <a:rPr lang="tr-TR" sz="2000" b="1" dirty="0" smtClean="0">
                  <a:solidFill>
                    <a:srgbClr val="000000"/>
                  </a:solidFill>
                  <a:latin typeface="Calibri" pitchFamily="34" charset="0"/>
                  <a:cs typeface="Calibri" pitchFamily="34" charset="0"/>
                </a:rPr>
                <a:t>Psikososyal Tehlikeler</a:t>
              </a:r>
              <a:endParaRPr lang="zh-CN" altLang="zh-CN" sz="2000" b="1" dirty="0">
                <a:solidFill>
                  <a:srgbClr val="000000"/>
                </a:solidFill>
                <a:latin typeface="Calibri" pitchFamily="34" charset="0"/>
                <a:cs typeface="Calibri" pitchFamily="34" charset="0"/>
              </a:endParaRPr>
            </a:p>
          </p:txBody>
        </p:sp>
        <p:sp>
          <p:nvSpPr>
            <p:cNvPr id="21" name="Metin kutusu 20"/>
            <p:cNvSpPr txBox="1"/>
            <p:nvPr/>
          </p:nvSpPr>
          <p:spPr bwMode="auto">
            <a:xfrm>
              <a:off x="5324475" y="3476625"/>
              <a:ext cx="2016125" cy="461665"/>
            </a:xfrm>
            <a:prstGeom prst="rect">
              <a:avLst/>
            </a:prstGeom>
            <a:noFill/>
            <a:ln w="6350">
              <a:solidFill>
                <a:schemeClr val="bg1">
                  <a:lumMod val="50000"/>
                </a:schemeClr>
              </a:solid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600" dirty="0">
                  <a:solidFill>
                    <a:srgbClr val="000000"/>
                  </a:solidFill>
                  <a:latin typeface="Calibri" pitchFamily="34" charset="0"/>
                </a:rPr>
                <a:t>Dolaylı Yol / </a:t>
              </a:r>
              <a:r>
                <a:rPr lang="tr-TR" sz="2400" b="1" dirty="0">
                  <a:solidFill>
                    <a:srgbClr val="C00000"/>
                  </a:solidFill>
                  <a:latin typeface="Calibri" pitchFamily="34" charset="0"/>
                </a:rPr>
                <a:t>Stres</a:t>
              </a:r>
            </a:p>
          </p:txBody>
        </p:sp>
      </p:grpSp>
      <p:sp>
        <p:nvSpPr>
          <p:cNvPr id="3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32"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7" name="Picture 3" descr="D:\DOKTOR\1-DRUZ DOK\2-DRUZ EGITIMLER\4-RESİMLER\Meslekler\Receptionis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234" y="3517611"/>
            <a:ext cx="2034381" cy="1811814"/>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5"/>
          <p:cNvSpPr>
            <a:spLocks noChangeArrowheads="1"/>
          </p:cNvSpPr>
          <p:nvPr/>
        </p:nvSpPr>
        <p:spPr bwMode="auto">
          <a:xfrm>
            <a:off x="7704636" y="5686797"/>
            <a:ext cx="1392738" cy="685800"/>
          </a:xfrm>
          <a:prstGeom prst="roundRect">
            <a:avLst>
              <a:gd name="adj" fmla="val 16667"/>
            </a:avLst>
          </a:prstGeom>
          <a:noFill/>
          <a:ln w="22225">
            <a:solidFill>
              <a:schemeClr val="bg1">
                <a:lumMod val="50000"/>
              </a:schemeClr>
            </a:solidFill>
            <a:round/>
            <a:headEnd/>
            <a:tailEnd/>
          </a:ln>
          <a:effectLst/>
        </p:spPr>
        <p:txBody>
          <a:bodyPr wrap="none" anchor="ctr"/>
          <a:lstStyle/>
          <a:p>
            <a:pPr algn="ctr"/>
            <a:r>
              <a:rPr lang="tr-TR" sz="2000" i="1" dirty="0" smtClean="0">
                <a:solidFill>
                  <a:srgbClr val="000000"/>
                </a:solidFill>
                <a:latin typeface="Calibri" pitchFamily="34" charset="0"/>
              </a:rPr>
              <a:t>Teşhis-Tanı </a:t>
            </a:r>
          </a:p>
          <a:p>
            <a:pPr algn="ctr"/>
            <a:r>
              <a:rPr lang="tr-TR" sz="2000" i="1" dirty="0" smtClean="0">
                <a:solidFill>
                  <a:srgbClr val="000000"/>
                </a:solidFill>
                <a:latin typeface="Calibri" pitchFamily="34" charset="0"/>
              </a:rPr>
              <a:t>Zor</a:t>
            </a:r>
            <a:endParaRPr lang="tr-TR" sz="2000" i="1" dirty="0">
              <a:solidFill>
                <a:srgbClr val="000000"/>
              </a:solidFill>
              <a:latin typeface="Calibri" pitchFamily="34" charset="0"/>
            </a:endParaRPr>
          </a:p>
        </p:txBody>
      </p:sp>
      <p:sp>
        <p:nvSpPr>
          <p:cNvPr id="23" name="AutoShape 5"/>
          <p:cNvSpPr>
            <a:spLocks noChangeArrowheads="1"/>
          </p:cNvSpPr>
          <p:nvPr/>
        </p:nvSpPr>
        <p:spPr bwMode="auto">
          <a:xfrm>
            <a:off x="0" y="5686797"/>
            <a:ext cx="1392738" cy="685800"/>
          </a:xfrm>
          <a:prstGeom prst="roundRect">
            <a:avLst>
              <a:gd name="adj" fmla="val 16667"/>
            </a:avLst>
          </a:prstGeom>
          <a:noFill/>
          <a:ln w="22225">
            <a:solidFill>
              <a:schemeClr val="bg1">
                <a:lumMod val="50000"/>
              </a:schemeClr>
            </a:solidFill>
            <a:round/>
            <a:headEnd/>
            <a:tailEnd/>
          </a:ln>
          <a:effectLst/>
        </p:spPr>
        <p:txBody>
          <a:bodyPr wrap="none" anchor="ctr"/>
          <a:lstStyle/>
          <a:p>
            <a:pPr algn="ctr"/>
            <a:r>
              <a:rPr lang="tr-TR" sz="2000" i="1" dirty="0" smtClean="0">
                <a:solidFill>
                  <a:srgbClr val="000000"/>
                </a:solidFill>
                <a:latin typeface="Calibri" pitchFamily="34" charset="0"/>
              </a:rPr>
              <a:t>Teşhis-Tanı </a:t>
            </a:r>
          </a:p>
          <a:p>
            <a:pPr algn="ctr"/>
            <a:r>
              <a:rPr lang="tr-TR" sz="2000" i="1" dirty="0" smtClean="0">
                <a:solidFill>
                  <a:srgbClr val="000000"/>
                </a:solidFill>
                <a:latin typeface="Calibri" pitchFamily="34" charset="0"/>
              </a:rPr>
              <a:t>Kolay</a:t>
            </a:r>
            <a:endParaRPr lang="tr-TR" sz="2000" i="1" dirty="0">
              <a:solidFill>
                <a:srgbClr val="000000"/>
              </a:solidFill>
              <a:latin typeface="Calibri" pitchFamily="34" charset="0"/>
            </a:endParaRPr>
          </a:p>
        </p:txBody>
      </p:sp>
    </p:spTree>
    <p:extLst>
      <p:ext uri="{BB962C8B-B14F-4D97-AF65-F5344CB8AC3E}">
        <p14:creationId xmlns:p14="http://schemas.microsoft.com/office/powerpoint/2010/main" val="202904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8574"/>
                                        </p:tgtEl>
                                        <p:attrNameLst>
                                          <p:attrName>style.visibility</p:attrName>
                                        </p:attrNameLst>
                                      </p:cBhvr>
                                      <p:to>
                                        <p:strVal val="visible"/>
                                      </p:to>
                                    </p:set>
                                    <p:animEffect transition="in" filter="barn(inVertical)">
                                      <p:cBhvr>
                                        <p:cTn id="7" dur="500"/>
                                        <p:tgtEl>
                                          <p:spTgt spid="1085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ipe(down)">
                                      <p:cBhvr>
                                        <p:cTn id="20" dur="500"/>
                                        <p:tgtEl>
                                          <p:spTgt spid="1027"/>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7" grpId="0" animBg="1"/>
      <p:bldP spid="18"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10596" name="Rectangle 19"/>
          <p:cNvSpPr>
            <a:spLocks noChangeArrowheads="1"/>
          </p:cNvSpPr>
          <p:nvPr/>
        </p:nvSpPr>
        <p:spPr bwMode="gray">
          <a:xfrm>
            <a:off x="57150" y="1004888"/>
            <a:ext cx="4500563"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0" tIns="0" rIns="0" bIns="0" anchor="ctr"/>
          <a:lstStyle/>
          <a:p>
            <a:pPr marL="107950" algn="ctr" defTabSz="801688" eaLnBrk="0" hangingPunct="0"/>
            <a:r>
              <a:rPr lang="tr-TR" b="1" noProof="1">
                <a:solidFill>
                  <a:srgbClr val="000000"/>
                </a:solidFill>
                <a:latin typeface="Calibri" pitchFamily="34" charset="0"/>
              </a:rPr>
              <a:t>İŞİN YAPILDIĞI KOŞULLAR VE İŞ ÇEVRESİ</a:t>
            </a:r>
          </a:p>
        </p:txBody>
      </p:sp>
      <p:sp>
        <p:nvSpPr>
          <p:cNvPr id="12" name="Rectangle 5"/>
          <p:cNvSpPr>
            <a:spLocks noChangeArrowheads="1"/>
          </p:cNvSpPr>
          <p:nvPr/>
        </p:nvSpPr>
        <p:spPr bwMode="gray">
          <a:xfrm>
            <a:off x="57150" y="1365250"/>
            <a:ext cx="4500563" cy="5040246"/>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98450" indent="-250825">
              <a:buClr>
                <a:srgbClr val="292929"/>
              </a:buClr>
              <a:buFont typeface="Arial" charset="0"/>
              <a:buAutoNum type="arabicPeriod"/>
            </a:pPr>
            <a:r>
              <a:rPr lang="tr-TR" b="1" i="1" noProof="1">
                <a:solidFill>
                  <a:srgbClr val="000000"/>
                </a:solidFill>
                <a:latin typeface="Calibri" pitchFamily="34" charset="0"/>
              </a:rPr>
              <a:t>Örgütsel Kültür ve İşlev (tehdit-çatışma)</a:t>
            </a:r>
          </a:p>
          <a:p>
            <a:pPr marL="298450" indent="-250825">
              <a:buClr>
                <a:srgbClr val="292929"/>
              </a:buClr>
              <a:buFont typeface="Arial" charset="0"/>
              <a:buAutoNum type="arabicPeriod"/>
            </a:pPr>
            <a:r>
              <a:rPr lang="tr-TR" b="1" i="1" noProof="1">
                <a:solidFill>
                  <a:srgbClr val="000000"/>
                </a:solidFill>
                <a:latin typeface="Calibri" pitchFamily="34" charset="0"/>
              </a:rPr>
              <a:t>Örgütsel </a:t>
            </a:r>
            <a:r>
              <a:rPr lang="tr-TR" b="1" i="1" noProof="1" smtClean="0">
                <a:solidFill>
                  <a:srgbClr val="000000"/>
                </a:solidFill>
                <a:latin typeface="Calibri" pitchFamily="34" charset="0"/>
              </a:rPr>
              <a:t>Roller</a:t>
            </a:r>
            <a:endParaRPr lang="tr-TR" b="1" i="1" noProof="1">
              <a:solidFill>
                <a:srgbClr val="000000"/>
              </a:solidFill>
              <a:latin typeface="Calibri" pitchFamily="34" charset="0"/>
            </a:endParaRPr>
          </a:p>
          <a:p>
            <a:pPr marL="622300" lvl="1" indent="-179388">
              <a:buClr>
                <a:srgbClr val="292929"/>
              </a:buClr>
              <a:buFont typeface="Wingdings" pitchFamily="2" charset="2"/>
              <a:buChar char="§"/>
            </a:pPr>
            <a:r>
              <a:rPr lang="tr-TR" i="1" noProof="1">
                <a:solidFill>
                  <a:srgbClr val="000000"/>
                </a:solidFill>
                <a:latin typeface="Calibri" pitchFamily="34" charset="0"/>
              </a:rPr>
              <a:t>Rol belirsizliği (işteki rolün belirsizliği)</a:t>
            </a:r>
          </a:p>
          <a:p>
            <a:pPr marL="622300" lvl="1" indent="-179388">
              <a:buClr>
                <a:srgbClr val="292929"/>
              </a:buClr>
              <a:buFont typeface="Wingdings" pitchFamily="2" charset="2"/>
              <a:buChar char="§"/>
            </a:pPr>
            <a:r>
              <a:rPr lang="tr-TR" i="1" noProof="1">
                <a:solidFill>
                  <a:srgbClr val="000000"/>
                </a:solidFill>
                <a:latin typeface="Calibri" pitchFamily="34" charset="0"/>
              </a:rPr>
              <a:t>Rol çatışması (değerlerin-rollerin çatış)</a:t>
            </a:r>
          </a:p>
          <a:p>
            <a:pPr marL="622300" lvl="1" indent="-179388">
              <a:buClr>
                <a:srgbClr val="292929"/>
              </a:buClr>
              <a:buFont typeface="Wingdings" pitchFamily="2" charset="2"/>
              <a:buChar char="§"/>
            </a:pPr>
            <a:r>
              <a:rPr lang="tr-TR" i="1" noProof="1">
                <a:solidFill>
                  <a:srgbClr val="000000"/>
                </a:solidFill>
                <a:latin typeface="Calibri" pitchFamily="34" charset="0"/>
              </a:rPr>
              <a:t>Rol yetersizliği (yetenek-eğitiminden..)</a:t>
            </a:r>
          </a:p>
          <a:p>
            <a:pPr marL="622300" lvl="1" indent="-179388">
              <a:buClr>
                <a:srgbClr val="292929"/>
              </a:buClr>
              <a:buFont typeface="Wingdings" pitchFamily="2" charset="2"/>
              <a:buChar char="§"/>
            </a:pPr>
            <a:r>
              <a:rPr lang="tr-TR" i="1" noProof="1">
                <a:solidFill>
                  <a:srgbClr val="000000"/>
                </a:solidFill>
                <a:latin typeface="Calibri" pitchFamily="34" charset="0"/>
              </a:rPr>
              <a:t>Kişilerle ilgili sorumluluk artışı</a:t>
            </a:r>
          </a:p>
          <a:p>
            <a:pPr marL="298450" indent="-250825">
              <a:buClr>
                <a:srgbClr val="292929"/>
              </a:buClr>
              <a:buFont typeface="Arial" charset="0"/>
              <a:buAutoNum type="arabicPeriod"/>
            </a:pPr>
            <a:r>
              <a:rPr lang="tr-TR" b="1" i="1" noProof="1">
                <a:solidFill>
                  <a:srgbClr val="000000"/>
                </a:solidFill>
                <a:latin typeface="Calibri" pitchFamily="34" charset="0"/>
              </a:rPr>
              <a:t>Kariyer Gelişimi</a:t>
            </a:r>
          </a:p>
          <a:p>
            <a:pPr marL="622300" lvl="1" indent="-179388">
              <a:buClr>
                <a:srgbClr val="292929"/>
              </a:buClr>
              <a:buFont typeface="Wingdings" pitchFamily="2" charset="2"/>
              <a:buChar char="§"/>
            </a:pPr>
            <a:r>
              <a:rPr lang="tr-TR" i="1" noProof="1">
                <a:solidFill>
                  <a:srgbClr val="000000"/>
                </a:solidFill>
                <a:latin typeface="Calibri" pitchFamily="34" charset="0"/>
              </a:rPr>
              <a:t>İş güvensizliği </a:t>
            </a:r>
            <a:endParaRPr lang="tr-TR" i="1" noProof="1" smtClean="0">
              <a:solidFill>
                <a:srgbClr val="000000"/>
              </a:solidFill>
              <a:latin typeface="Calibri" pitchFamily="34" charset="0"/>
            </a:endParaRPr>
          </a:p>
          <a:p>
            <a:pPr marL="622300" lvl="1" indent="-179388">
              <a:buClr>
                <a:srgbClr val="292929"/>
              </a:buClr>
              <a:buFont typeface="Wingdings" pitchFamily="2" charset="2"/>
              <a:buChar char="§"/>
            </a:pPr>
            <a:r>
              <a:rPr lang="tr-TR" i="1" noProof="1" smtClean="0">
                <a:solidFill>
                  <a:srgbClr val="000000"/>
                </a:solidFill>
                <a:latin typeface="Calibri" pitchFamily="34" charset="0"/>
              </a:rPr>
              <a:t>Düşük (performansa dayalı) ücret</a:t>
            </a:r>
            <a:endParaRPr lang="tr-TR" i="1" noProof="1">
              <a:solidFill>
                <a:srgbClr val="000000"/>
              </a:solidFill>
              <a:latin typeface="Calibri" pitchFamily="34" charset="0"/>
            </a:endParaRPr>
          </a:p>
          <a:p>
            <a:pPr marL="622300" lvl="1" indent="-179388">
              <a:buClr>
                <a:srgbClr val="292929"/>
              </a:buClr>
              <a:buFont typeface="Wingdings" pitchFamily="2" charset="2"/>
              <a:buChar char="§"/>
            </a:pPr>
            <a:r>
              <a:rPr lang="tr-TR" i="1" noProof="1">
                <a:solidFill>
                  <a:srgbClr val="000000"/>
                </a:solidFill>
                <a:latin typeface="Calibri" pitchFamily="34" charset="0"/>
              </a:rPr>
              <a:t>Statü uyuşmazlığı</a:t>
            </a:r>
          </a:p>
          <a:p>
            <a:pPr marL="298450" indent="-250825">
              <a:buClr>
                <a:srgbClr val="292929"/>
              </a:buClr>
              <a:buFont typeface="Arial" charset="0"/>
              <a:buAutoNum type="arabicPeriod"/>
            </a:pPr>
            <a:r>
              <a:rPr lang="tr-TR" b="1" i="1" noProof="1">
                <a:solidFill>
                  <a:srgbClr val="000000"/>
                </a:solidFill>
                <a:latin typeface="Calibri" pitchFamily="34" charset="0"/>
              </a:rPr>
              <a:t>Karar Serbestisi/Karara </a:t>
            </a:r>
            <a:r>
              <a:rPr lang="tr-TR" b="1" i="1" noProof="1" smtClean="0">
                <a:solidFill>
                  <a:srgbClr val="000000"/>
                </a:solidFill>
                <a:latin typeface="Calibri" pitchFamily="34" charset="0"/>
              </a:rPr>
              <a:t>Katılım/Denetim</a:t>
            </a:r>
          </a:p>
          <a:p>
            <a:pPr marL="298450" indent="-250825">
              <a:buClr>
                <a:srgbClr val="292929"/>
              </a:buClr>
              <a:buFont typeface="Arial" charset="0"/>
              <a:buAutoNum type="arabicPeriod"/>
            </a:pPr>
            <a:r>
              <a:rPr lang="tr-TR" b="1" i="1" noProof="1">
                <a:solidFill>
                  <a:srgbClr val="000000"/>
                </a:solidFill>
                <a:latin typeface="Calibri" pitchFamily="34" charset="0"/>
              </a:rPr>
              <a:t>İş-Ev Çatışması</a:t>
            </a:r>
          </a:p>
          <a:p>
            <a:pPr marL="622300" lvl="1" indent="-179388">
              <a:buClr>
                <a:srgbClr val="292929"/>
              </a:buClr>
              <a:buFont typeface="Wingdings" pitchFamily="2" charset="2"/>
              <a:buChar char="§"/>
            </a:pPr>
            <a:r>
              <a:rPr lang="tr-TR" i="1" noProof="1">
                <a:solidFill>
                  <a:srgbClr val="000000"/>
                </a:solidFill>
                <a:latin typeface="Calibri" pitchFamily="34" charset="0"/>
              </a:rPr>
              <a:t>İş-Aile çatışması</a:t>
            </a:r>
          </a:p>
          <a:p>
            <a:pPr marL="622300" lvl="1" indent="-179388">
              <a:buClr>
                <a:srgbClr val="292929"/>
              </a:buClr>
              <a:buFont typeface="Wingdings" pitchFamily="2" charset="2"/>
              <a:buChar char="§"/>
            </a:pPr>
            <a:r>
              <a:rPr lang="tr-TR" i="1" noProof="1">
                <a:solidFill>
                  <a:srgbClr val="000000"/>
                </a:solidFill>
                <a:latin typeface="Calibri" pitchFamily="34" charset="0"/>
              </a:rPr>
              <a:t>Boş zaman yetersizliği sendromu</a:t>
            </a:r>
          </a:p>
          <a:p>
            <a:pPr marL="622300" lvl="1" indent="-179388">
              <a:buClr>
                <a:srgbClr val="292929"/>
              </a:buClr>
              <a:buFont typeface="Wingdings" pitchFamily="2" charset="2"/>
              <a:buChar char="§"/>
            </a:pPr>
            <a:r>
              <a:rPr lang="tr-TR" i="1" noProof="1" smtClean="0">
                <a:solidFill>
                  <a:srgbClr val="000000"/>
                </a:solidFill>
                <a:latin typeface="Calibri" pitchFamily="34" charset="0"/>
              </a:rPr>
              <a:t>İş Değişimi</a:t>
            </a:r>
            <a:endParaRPr lang="tr-TR" i="1" noProof="1">
              <a:solidFill>
                <a:srgbClr val="000000"/>
              </a:solidFill>
              <a:latin typeface="Calibri" pitchFamily="34" charset="0"/>
            </a:endParaRPr>
          </a:p>
          <a:p>
            <a:pPr marL="298450" indent="-250825">
              <a:buClr>
                <a:srgbClr val="292929"/>
              </a:buClr>
              <a:buFont typeface="Arial" charset="0"/>
              <a:buAutoNum type="arabicPeriod"/>
            </a:pPr>
            <a:r>
              <a:rPr lang="tr-TR" b="1" i="1" noProof="1" smtClean="0">
                <a:solidFill>
                  <a:srgbClr val="000000"/>
                </a:solidFill>
                <a:latin typeface="Calibri" pitchFamily="34" charset="0"/>
              </a:rPr>
              <a:t>İşte </a:t>
            </a:r>
            <a:r>
              <a:rPr lang="tr-TR" b="1" i="1" noProof="1">
                <a:solidFill>
                  <a:srgbClr val="000000"/>
                </a:solidFill>
                <a:latin typeface="Calibri" pitchFamily="34" charset="0"/>
              </a:rPr>
              <a:t>Kişiler Arası İlişkiler</a:t>
            </a:r>
          </a:p>
          <a:p>
            <a:pPr marL="622300" lvl="1" indent="-179388">
              <a:buClr>
                <a:srgbClr val="292929"/>
              </a:buClr>
              <a:buFont typeface="Wingdings" pitchFamily="2" charset="2"/>
              <a:buChar char="§"/>
            </a:pPr>
            <a:r>
              <a:rPr lang="tr-TR" i="1" noProof="1">
                <a:solidFill>
                  <a:srgbClr val="000000"/>
                </a:solidFill>
                <a:latin typeface="Calibri" pitchFamily="34" charset="0"/>
              </a:rPr>
              <a:t>Yıldırma uygulamaları</a:t>
            </a:r>
          </a:p>
          <a:p>
            <a:pPr marL="622300" lvl="1" indent="-179388">
              <a:buClr>
                <a:srgbClr val="292929"/>
              </a:buClr>
              <a:buFont typeface="Wingdings" pitchFamily="2" charset="2"/>
              <a:buChar char="§"/>
            </a:pPr>
            <a:r>
              <a:rPr lang="tr-TR" i="1" noProof="1" smtClean="0">
                <a:solidFill>
                  <a:srgbClr val="000000"/>
                </a:solidFill>
                <a:latin typeface="Calibri" pitchFamily="34" charset="0"/>
              </a:rPr>
              <a:t>İşte </a:t>
            </a:r>
            <a:r>
              <a:rPr lang="tr-TR" i="1" noProof="1">
                <a:solidFill>
                  <a:srgbClr val="000000"/>
                </a:solidFill>
                <a:latin typeface="Calibri" pitchFamily="34" charset="0"/>
              </a:rPr>
              <a:t>şiddet (mobbing)</a:t>
            </a:r>
          </a:p>
          <a:p>
            <a:pPr marL="298450" indent="-250825">
              <a:lnSpc>
                <a:spcPct val="95000"/>
              </a:lnSpc>
              <a:spcAft>
                <a:spcPct val="40000"/>
              </a:spcAft>
              <a:buClr>
                <a:srgbClr val="292929"/>
              </a:buClr>
              <a:buFont typeface="Wingdings" pitchFamily="2" charset="2"/>
              <a:buChar char="§"/>
            </a:pPr>
            <a:endParaRPr lang="tr-TR" noProof="1">
              <a:solidFill>
                <a:srgbClr val="000000"/>
              </a:solidFill>
              <a:latin typeface="Calibri" pitchFamily="34" charset="0"/>
            </a:endParaRPr>
          </a:p>
          <a:p>
            <a:pPr marL="298450" indent="-250825">
              <a:lnSpc>
                <a:spcPct val="95000"/>
              </a:lnSpc>
              <a:spcAft>
                <a:spcPct val="40000"/>
              </a:spcAft>
              <a:buClr>
                <a:srgbClr val="292929"/>
              </a:buClr>
              <a:buFont typeface="Wingdings" pitchFamily="2" charset="2"/>
              <a:buChar char="§"/>
            </a:pPr>
            <a:endParaRPr lang="tr-TR" noProof="1">
              <a:solidFill>
                <a:srgbClr val="000000"/>
              </a:solidFill>
              <a:latin typeface="Calibri" pitchFamily="34" charset="0"/>
            </a:endParaRPr>
          </a:p>
        </p:txBody>
      </p:sp>
      <p:sp>
        <p:nvSpPr>
          <p:cNvPr id="110598" name="Rectangle 5"/>
          <p:cNvSpPr>
            <a:spLocks noChangeArrowheads="1"/>
          </p:cNvSpPr>
          <p:nvPr/>
        </p:nvSpPr>
        <p:spPr bwMode="gray">
          <a:xfrm>
            <a:off x="4586288" y="1365250"/>
            <a:ext cx="4500562" cy="5040246"/>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61938" indent="-250825">
              <a:buClr>
                <a:srgbClr val="292929"/>
              </a:buClr>
              <a:buFont typeface="Arial" charset="0"/>
              <a:buAutoNum type="arabicPeriod"/>
            </a:pPr>
            <a:r>
              <a:rPr lang="tr-TR" b="1" i="1" noProof="1">
                <a:solidFill>
                  <a:srgbClr val="000000"/>
                </a:solidFill>
                <a:latin typeface="Calibri" pitchFamily="34" charset="0"/>
              </a:rPr>
              <a:t>İş Çevresi ve Techizat</a:t>
            </a:r>
          </a:p>
          <a:p>
            <a:pPr marL="622300" lvl="1" indent="-179388">
              <a:buClr>
                <a:srgbClr val="292929"/>
              </a:buClr>
              <a:buFont typeface="Wingdings" pitchFamily="2" charset="2"/>
              <a:buChar char="§"/>
            </a:pPr>
            <a:r>
              <a:rPr lang="tr-TR" i="1" noProof="1">
                <a:solidFill>
                  <a:srgbClr val="000000"/>
                </a:solidFill>
                <a:latin typeface="Calibri" pitchFamily="34" charset="0"/>
              </a:rPr>
              <a:t>Güvenirlilik ve uygunluk, </a:t>
            </a:r>
          </a:p>
          <a:p>
            <a:pPr marL="622300" lvl="1" indent="-179388">
              <a:buClr>
                <a:srgbClr val="292929"/>
              </a:buClr>
              <a:buFont typeface="Wingdings" pitchFamily="2" charset="2"/>
              <a:buChar char="§"/>
            </a:pPr>
            <a:r>
              <a:rPr lang="tr-TR" i="1" noProof="1">
                <a:solidFill>
                  <a:srgbClr val="000000"/>
                </a:solidFill>
                <a:latin typeface="Calibri" pitchFamily="34" charset="0"/>
              </a:rPr>
              <a:t>Ulaşılabilirlik </a:t>
            </a:r>
          </a:p>
          <a:p>
            <a:pPr marL="622300" lvl="1" indent="-179388">
              <a:buClr>
                <a:srgbClr val="292929"/>
              </a:buClr>
              <a:buFont typeface="Wingdings" pitchFamily="2" charset="2"/>
              <a:buChar char="§"/>
            </a:pPr>
            <a:r>
              <a:rPr lang="tr-TR" i="1" noProof="1">
                <a:solidFill>
                  <a:srgbClr val="000000"/>
                </a:solidFill>
                <a:latin typeface="Calibri" pitchFamily="34" charset="0"/>
              </a:rPr>
              <a:t>Bakım ve onarım </a:t>
            </a:r>
          </a:p>
          <a:p>
            <a:pPr marL="261938" indent="-250825">
              <a:buClr>
                <a:srgbClr val="292929"/>
              </a:buClr>
              <a:buFont typeface="Arial" charset="0"/>
              <a:buAutoNum type="arabicPeriod"/>
            </a:pPr>
            <a:r>
              <a:rPr lang="tr-TR" b="1" i="1" noProof="1">
                <a:solidFill>
                  <a:srgbClr val="000000"/>
                </a:solidFill>
                <a:latin typeface="Calibri" pitchFamily="34" charset="0"/>
              </a:rPr>
              <a:t>Görev Tasarımı</a:t>
            </a:r>
          </a:p>
          <a:p>
            <a:pPr marL="622300" lvl="1" indent="-179388">
              <a:buClr>
                <a:srgbClr val="292929"/>
              </a:buClr>
              <a:buFont typeface="Wingdings" pitchFamily="2" charset="2"/>
              <a:buChar char="§"/>
            </a:pPr>
            <a:r>
              <a:rPr lang="tr-TR" i="1" noProof="1">
                <a:solidFill>
                  <a:srgbClr val="000000"/>
                </a:solidFill>
                <a:latin typeface="Calibri" pitchFamily="34" charset="0"/>
              </a:rPr>
              <a:t>Yarı vasıflı-vasıfsız çalışma</a:t>
            </a:r>
          </a:p>
          <a:p>
            <a:pPr marL="622300" lvl="1" indent="-179388">
              <a:buClr>
                <a:srgbClr val="292929"/>
              </a:buClr>
              <a:buFont typeface="Wingdings" pitchFamily="2" charset="2"/>
              <a:buChar char="§"/>
            </a:pPr>
            <a:r>
              <a:rPr lang="tr-TR" i="1" noProof="1">
                <a:solidFill>
                  <a:srgbClr val="000000"/>
                </a:solidFill>
                <a:latin typeface="Calibri" pitchFamily="34" charset="0"/>
              </a:rPr>
              <a:t>Belirsizlik (Geri dönüş yok-ne işe yarar)</a:t>
            </a:r>
          </a:p>
          <a:p>
            <a:pPr marL="261938" indent="-250825">
              <a:buClr>
                <a:srgbClr val="292929"/>
              </a:buClr>
              <a:buFont typeface="Arial" charset="0"/>
              <a:buAutoNum type="arabicPeriod"/>
            </a:pPr>
            <a:r>
              <a:rPr lang="tr-TR" b="1" i="1" noProof="1">
                <a:solidFill>
                  <a:srgbClr val="000000"/>
                </a:solidFill>
                <a:latin typeface="Calibri" pitchFamily="34" charset="0"/>
              </a:rPr>
              <a:t>İş Yükü ve İş Hızının Artması</a:t>
            </a:r>
          </a:p>
          <a:p>
            <a:pPr marL="622300" lvl="1" indent="-179388">
              <a:buClr>
                <a:srgbClr val="292929"/>
              </a:buClr>
              <a:buFont typeface="Wingdings" pitchFamily="2" charset="2"/>
              <a:buChar char="§"/>
            </a:pPr>
            <a:r>
              <a:rPr lang="tr-TR" i="1" noProof="1">
                <a:solidFill>
                  <a:srgbClr val="000000"/>
                </a:solidFill>
                <a:latin typeface="Calibri" pitchFamily="34" charset="0"/>
              </a:rPr>
              <a:t>İş yükünün artması</a:t>
            </a:r>
          </a:p>
          <a:p>
            <a:pPr marL="622300" lvl="1" indent="-179388">
              <a:buClr>
                <a:srgbClr val="292929"/>
              </a:buClr>
              <a:buFont typeface="Wingdings" pitchFamily="2" charset="2"/>
              <a:buChar char="§"/>
            </a:pPr>
            <a:r>
              <a:rPr lang="tr-TR" i="1" noProof="1">
                <a:solidFill>
                  <a:srgbClr val="000000"/>
                </a:solidFill>
                <a:latin typeface="Calibri" pitchFamily="34" charset="0"/>
              </a:rPr>
              <a:t>İşi hızı ve zaman darlığı</a:t>
            </a:r>
          </a:p>
          <a:p>
            <a:pPr marL="622300" lvl="1" indent="-179388">
              <a:buClr>
                <a:srgbClr val="292929"/>
              </a:buClr>
              <a:buFont typeface="Wingdings" pitchFamily="2" charset="2"/>
              <a:buChar char="§"/>
            </a:pPr>
            <a:r>
              <a:rPr lang="tr-TR" i="1" noProof="1">
                <a:solidFill>
                  <a:srgbClr val="000000"/>
                </a:solidFill>
                <a:latin typeface="Calibri" pitchFamily="34" charset="0"/>
              </a:rPr>
              <a:t>Tek düze (monoton) çalışma</a:t>
            </a:r>
          </a:p>
          <a:p>
            <a:pPr marL="261938" indent="-250825">
              <a:buClr>
                <a:srgbClr val="292929"/>
              </a:buClr>
              <a:buFont typeface="Arial" charset="0"/>
              <a:buAutoNum type="arabicPeriod"/>
            </a:pPr>
            <a:r>
              <a:rPr lang="tr-TR" b="1" i="1" noProof="1">
                <a:solidFill>
                  <a:srgbClr val="000000"/>
                </a:solidFill>
                <a:latin typeface="Calibri" pitchFamily="34" charset="0"/>
              </a:rPr>
              <a:t>Çalışma Saatleri</a:t>
            </a:r>
          </a:p>
          <a:p>
            <a:pPr marL="622300" lvl="1" indent="-179388">
              <a:buClr>
                <a:srgbClr val="292929"/>
              </a:buClr>
              <a:buFont typeface="Wingdings" pitchFamily="2" charset="2"/>
              <a:buChar char="§"/>
            </a:pPr>
            <a:r>
              <a:rPr lang="tr-TR" i="1" noProof="1">
                <a:solidFill>
                  <a:srgbClr val="000000"/>
                </a:solidFill>
                <a:latin typeface="Calibri" pitchFamily="34" charset="0"/>
              </a:rPr>
              <a:t>Vardiyalı çalışma (gece çalışma)</a:t>
            </a:r>
          </a:p>
          <a:p>
            <a:pPr marL="622300" lvl="1" indent="-179388">
              <a:buClr>
                <a:srgbClr val="292929"/>
              </a:buClr>
              <a:buFont typeface="Wingdings" pitchFamily="2" charset="2"/>
              <a:buChar char="§"/>
            </a:pPr>
            <a:r>
              <a:rPr lang="tr-TR" i="1" noProof="1">
                <a:solidFill>
                  <a:srgbClr val="000000"/>
                </a:solidFill>
                <a:latin typeface="Calibri" pitchFamily="34" charset="0"/>
              </a:rPr>
              <a:t>Uzun-kesintisiz çalışma süreleri</a:t>
            </a: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ETMENLERİ – Sınıflandırma-1991</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0600" name="Rectangle 19"/>
          <p:cNvSpPr>
            <a:spLocks noChangeArrowheads="1"/>
          </p:cNvSpPr>
          <p:nvPr/>
        </p:nvSpPr>
        <p:spPr bwMode="gray">
          <a:xfrm>
            <a:off x="4592638" y="1004888"/>
            <a:ext cx="4500562"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0" tIns="0" rIns="0" bIns="0" anchor="ctr"/>
          <a:lstStyle/>
          <a:p>
            <a:pPr marL="107950" algn="ctr" defTabSz="801688" eaLnBrk="0" hangingPunct="0"/>
            <a:r>
              <a:rPr lang="tr-TR" b="1" noProof="1">
                <a:solidFill>
                  <a:srgbClr val="000000"/>
                </a:solidFill>
                <a:latin typeface="Calibri" pitchFamily="34" charset="0"/>
              </a:rPr>
              <a:t>İŞİN İÇERİĞİ</a:t>
            </a:r>
          </a:p>
        </p:txBody>
      </p:sp>
      <p:sp>
        <p:nvSpPr>
          <p:cNvPr id="25"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6" name="Akış Çizelgesi: Belge 25"/>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5</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7389873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95805" y="2366776"/>
            <a:ext cx="8782476" cy="2921887"/>
          </a:xfrm>
          <a:prstGeom prst="rect">
            <a:avLst/>
          </a:prstGeom>
          <a:noFill/>
          <a:ln w="9525" algn="ctr">
            <a:noFill/>
            <a:round/>
            <a:headEnd/>
            <a:tailEnd/>
          </a:ln>
        </p:spPr>
        <p:txBody>
          <a:bodyPr wrap="none" anchor="ctr"/>
          <a:lstStyle/>
          <a:p>
            <a:pPr marL="36000"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İşin Yapıldığı Koşullar-İş Çevresi</a:t>
            </a:r>
          </a:p>
        </p:txBody>
      </p:sp>
      <p:sp>
        <p:nvSpPr>
          <p:cNvPr id="111621" name="Oval 16"/>
          <p:cNvSpPr>
            <a:spLocks noChangeArrowheads="1"/>
          </p:cNvSpPr>
          <p:nvPr/>
        </p:nvSpPr>
        <p:spPr bwMode="auto">
          <a:xfrm>
            <a:off x="3914775" y="2068513"/>
            <a:ext cx="1144588" cy="1146175"/>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tr-TR" sz="6600" b="1">
                <a:solidFill>
                  <a:srgbClr val="FFFFFF"/>
                </a:solidFill>
              </a:rPr>
              <a:t>1</a:t>
            </a:r>
          </a:p>
        </p:txBody>
      </p:sp>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9055081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12541</TotalTime>
  <Words>3337</Words>
  <Application>Microsoft Office PowerPoint</Application>
  <PresentationFormat>Ekran Gösterisi (4:3)</PresentationFormat>
  <Paragraphs>853</Paragraphs>
  <Slides>60</Slides>
  <Notes>60</Notes>
  <HiddenSlides>0</HiddenSlides>
  <MMClips>0</MMClips>
  <ScaleCrop>false</ScaleCrop>
  <HeadingPairs>
    <vt:vector size="6" baseType="variant">
      <vt:variant>
        <vt:lpstr>Kullanılan Yazı Tipleri</vt:lpstr>
      </vt:variant>
      <vt:variant>
        <vt:i4>8</vt:i4>
      </vt:variant>
      <vt:variant>
        <vt:lpstr>Tema</vt:lpstr>
      </vt:variant>
      <vt:variant>
        <vt:i4>5</vt:i4>
      </vt:variant>
      <vt:variant>
        <vt:lpstr>Slayt Başlıkları</vt:lpstr>
      </vt:variant>
      <vt:variant>
        <vt:i4>60</vt:i4>
      </vt:variant>
    </vt:vector>
  </HeadingPairs>
  <TitlesOfParts>
    <vt:vector size="73" baseType="lpstr">
      <vt:lpstr>宋体</vt:lpstr>
      <vt:lpstr>Agency FB</vt:lpstr>
      <vt:lpstr>Arial</vt:lpstr>
      <vt:lpstr>Calibri</vt:lpstr>
      <vt:lpstr>Cambria</vt:lpstr>
      <vt:lpstr>Monotype Corsiva</vt:lpstr>
      <vt:lpstr>Times New Roman</vt:lpstr>
      <vt:lpstr>Wingdings</vt:lpstr>
      <vt:lpstr>1_Standarddesign</vt:lpstr>
      <vt:lpstr>4_Standarddesign</vt:lpstr>
      <vt:lpstr>8_Standarddesign</vt:lpstr>
      <vt:lpstr>9_Standarddesign</vt:lpstr>
      <vt:lpstr>2_Standarddesign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cp:lastModifiedBy>
  <cp:revision>1335</cp:revision>
  <dcterms:created xsi:type="dcterms:W3CDTF">2008-04-16T13:39:00Z</dcterms:created>
  <dcterms:modified xsi:type="dcterms:W3CDTF">2014-08-25T10:22:32Z</dcterms:modified>
</cp:coreProperties>
</file>