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handoutMasterIdLst>
    <p:handoutMasterId r:id="rId10"/>
  </p:handoutMasterIdLst>
  <p:sldIdLst>
    <p:sldId id="461" r:id="rId2"/>
    <p:sldId id="1249" r:id="rId3"/>
    <p:sldId id="1250" r:id="rId4"/>
    <p:sldId id="1252" r:id="rId5"/>
    <p:sldId id="1253" r:id="rId6"/>
    <p:sldId id="1254" r:id="rId7"/>
    <p:sldId id="1255" r:id="rId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6"/>
    <a:srgbClr val="5A5A59"/>
    <a:srgbClr val="00A4FF"/>
    <a:srgbClr val="6B9B1A"/>
    <a:srgbClr val="004074"/>
    <a:srgbClr val="414141"/>
    <a:srgbClr val="575F57"/>
    <a:srgbClr val="575757"/>
    <a:srgbClr val="3366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1944" y="-258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28.12.2011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9AD146D-C36D-4BBA-B3C3-4E5EF381C173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680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6B5062F-F2F4-4AC6-BADC-0FE2CC4822C6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68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364980"/>
            <a:ext cx="8791574" cy="16312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chemeClr val="tx1"/>
                  </a:outerShdw>
                </a:effectLst>
                <a:latin typeface="Cambria" pitchFamily="18" charset="0"/>
              </a:rPr>
              <a:t>İstanbulUzman</a:t>
            </a:r>
            <a:endParaRPr lang="tr-TR" sz="10000" dirty="0">
              <a:ln w="38100">
                <a:solidFill>
                  <a:schemeClr val="bg2">
                    <a:lumMod val="40000"/>
                    <a:lumOff val="60000"/>
                  </a:scheme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chemeClr val="tx1"/>
                </a:outerShdw>
              </a:effectLst>
              <a:latin typeface="Cambria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16163" y="3212882"/>
            <a:ext cx="8945949" cy="304698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matte">
            <a:bevelT w="63500" h="63500"/>
            <a:contourClr>
              <a:schemeClr val="bg1">
                <a:lumMod val="85000"/>
              </a:schemeClr>
            </a:contourClr>
          </a:sp3d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tr-TR" sz="9600" b="1" dirty="0" smtClean="0">
                <a:ln w="50800"/>
                <a:solidFill>
                  <a:schemeClr val="bg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Psikososyal</a:t>
            </a:r>
          </a:p>
          <a:p>
            <a:pPr algn="ctr">
              <a:defRPr/>
            </a:pPr>
            <a:r>
              <a:rPr lang="tr-TR" sz="9600" b="1" dirty="0" smtClean="0">
                <a:ln w="50800"/>
                <a:solidFill>
                  <a:schemeClr val="bg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Risk Etkenleri</a:t>
            </a:r>
            <a:endParaRPr lang="tr-TR" sz="9600" b="1" dirty="0">
              <a:ln w="50800"/>
              <a:solidFill>
                <a:schemeClr val="bg2">
                  <a:lumMod val="40000"/>
                  <a:lumOff val="6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Psikososyal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Risk Etmenleri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44</a:t>
            </a: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45</a:t>
            </a: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24 ARALIK 2011 İŞYERİ HEKİMLİĞİ SORULARI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5956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Psikososyal Risk </a:t>
            </a: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Etmenleri</a:t>
            </a: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44. Aşağıdakilerden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hangisi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psikososyal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 etmenlerinden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değildir?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Monoton iş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Aşırı iş yükü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Vardiyalı çalışma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İş güvencesi olması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44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9948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2835275"/>
            <a:ext cx="9144000" cy="1676400"/>
            <a:chOff x="0" y="2086"/>
            <a:chExt cx="5760" cy="1056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gray">
            <a:xfrm>
              <a:off x="0" y="2325"/>
              <a:ext cx="5760" cy="817"/>
            </a:xfrm>
            <a:prstGeom prst="rect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lIns="90000" tIns="90000" rIns="72000" bIns="90000" anchor="ctr"/>
            <a:lstStyle/>
            <a:p>
              <a:pPr algn="ctr" eaLnBrk="0" hangingPunct="0"/>
              <a:endParaRPr lang="tr-TR" noProof="1">
                <a:solidFill>
                  <a:srgbClr val="000000"/>
                </a:solidFill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gray">
            <a:xfrm flipV="1">
              <a:off x="0" y="2086"/>
              <a:ext cx="5760" cy="246"/>
            </a:xfrm>
            <a:prstGeom prst="rect">
              <a:avLst/>
            </a:prstGeom>
            <a:gradFill rotWithShape="1">
              <a:gsLst>
                <a:gs pos="0">
                  <a:srgbClr val="DBDBDB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lIns="90000" tIns="90000" rIns="72000" bIns="90000" anchor="ctr"/>
            <a:lstStyle/>
            <a:p>
              <a:pPr algn="ctr" eaLnBrk="0" hangingPunct="0"/>
              <a:endParaRPr lang="tr-TR" noProof="1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uppieren 19"/>
          <p:cNvGrpSpPr/>
          <p:nvPr/>
        </p:nvGrpSpPr>
        <p:grpSpPr>
          <a:xfrm>
            <a:off x="3152775" y="4657614"/>
            <a:ext cx="4523192" cy="2371813"/>
            <a:chOff x="-6894285" y="1632020"/>
            <a:chExt cx="6332217" cy="3079609"/>
          </a:xfrm>
          <a:effectLst>
            <a:outerShdw blurRad="685800" dist="88900" dir="2700000" sx="107000" sy="107000" algn="ctr" rotWithShape="0">
              <a:srgbClr val="000000">
                <a:alpha val="62000"/>
              </a:srgbClr>
            </a:outerShdw>
          </a:effectLst>
          <a:scene3d>
            <a:camera prst="perspectiveLeft" fov="4800000">
              <a:rot lat="17880000" lon="0" rev="0"/>
            </a:camera>
            <a:lightRig rig="threePt" dir="t">
              <a:rot lat="0" lon="0" rev="2400000"/>
            </a:lightRig>
          </a:scene3d>
        </p:grpSpPr>
        <p:sp>
          <p:nvSpPr>
            <p:cNvPr id="13" name="Pfeil nach links 15"/>
            <p:cNvSpPr/>
            <p:nvPr/>
          </p:nvSpPr>
          <p:spPr>
            <a:xfrm>
              <a:off x="-4351893" y="1632020"/>
              <a:ext cx="3789825" cy="2053073"/>
            </a:xfrm>
            <a:prstGeom prst="leftArrow">
              <a:avLst>
                <a:gd name="adj1" fmla="val 48544"/>
                <a:gd name="adj2" fmla="val 83864"/>
              </a:avLst>
            </a:prstGeom>
            <a:solidFill>
              <a:schemeClr val="tx1">
                <a:lumMod val="65000"/>
                <a:lumOff val="35000"/>
              </a:schemeClr>
            </a:solidFill>
            <a:ln w="34925">
              <a:noFill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tr-TR" sz="3200" b="1" noProof="1" smtClean="0">
                  <a:solidFill>
                    <a:srgbClr val="FFFFFF"/>
                  </a:solidFill>
                </a:rPr>
                <a:t>Content</a:t>
              </a:r>
              <a:endParaRPr lang="en-US" sz="3200" b="1" noProof="1">
                <a:solidFill>
                  <a:srgbClr val="FFFFFF"/>
                </a:solidFill>
              </a:endParaRPr>
            </a:p>
          </p:txBody>
        </p:sp>
        <p:sp>
          <p:nvSpPr>
            <p:cNvPr id="14" name="Pfeil nach links 16"/>
            <p:cNvSpPr/>
            <p:nvPr/>
          </p:nvSpPr>
          <p:spPr>
            <a:xfrm rot="10800000" flipV="1">
              <a:off x="-6894285" y="2658556"/>
              <a:ext cx="3789825" cy="2053073"/>
            </a:xfrm>
            <a:prstGeom prst="leftArrow">
              <a:avLst>
                <a:gd name="adj1" fmla="val 48544"/>
                <a:gd name="adj2" fmla="val 83864"/>
              </a:avLst>
            </a:prstGeom>
            <a:solidFill>
              <a:schemeClr val="bg2">
                <a:lumMod val="75000"/>
              </a:schemeClr>
            </a:solidFill>
            <a:ln w="34925">
              <a:noFill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p3d extrusionH="381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tr-TR" sz="2400" b="1" noProof="1" smtClean="0">
                  <a:solidFill>
                    <a:schemeClr val="bg1"/>
                  </a:solidFill>
                </a:rPr>
                <a:t>Context</a:t>
              </a:r>
              <a:endParaRPr lang="en-US" sz="2400" b="1" noProof="1">
                <a:solidFill>
                  <a:schemeClr val="bg1"/>
                </a:solidFill>
              </a:endParaRPr>
            </a:p>
          </p:txBody>
        </p:sp>
      </p:grpSp>
      <p:sp>
        <p:nvSpPr>
          <p:cNvPr id="15" name="Rectangle 19"/>
          <p:cNvSpPr>
            <a:spLocks noChangeArrowheads="1"/>
          </p:cNvSpPr>
          <p:nvPr/>
        </p:nvSpPr>
        <p:spPr bwMode="gray">
          <a:xfrm>
            <a:off x="323850" y="1052204"/>
            <a:ext cx="4175125" cy="36036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1C2C3"/>
              </a:gs>
            </a:gsLst>
            <a:lin ang="5400000" scaled="1"/>
          </a:gradFill>
          <a:ln w="12700" algn="ctr">
            <a:solidFill>
              <a:srgbClr val="C0C0C0"/>
            </a:solidFill>
            <a:miter lim="800000"/>
            <a:headEnd/>
            <a:tailEnd/>
          </a:ln>
        </p:spPr>
        <p:txBody>
          <a:bodyPr lIns="288000" tIns="0" rIns="0" bIns="0" anchor="ctr"/>
          <a:lstStyle/>
          <a:p>
            <a:pPr defTabSz="801688" eaLnBrk="0" hangingPunct="0"/>
            <a:r>
              <a:rPr lang="tr-TR" sz="1600" b="1" noProof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1-) İŞİN YAPILDIĞI KOŞULLAR VE İŞ ÇEVRESİ</a:t>
            </a:r>
            <a:endParaRPr lang="tr-TR" sz="1600" b="1" noProof="1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gray">
          <a:xfrm>
            <a:off x="323850" y="1412567"/>
            <a:ext cx="4175125" cy="441673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lIns="108000" tIns="108000" rIns="144000" bIns="72000"/>
          <a:lstStyle/>
          <a:p>
            <a:pPr marL="756000" lvl="1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endParaRPr lang="tr-TR" sz="800" i="1" noProof="1" smtClean="0">
              <a:latin typeface="Calibri" pitchFamily="34" charset="0"/>
              <a:cs typeface="Calibri" pitchFamily="34" charset="0"/>
            </a:endParaRPr>
          </a:p>
          <a:p>
            <a:pPr marL="298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Örgütsel </a:t>
            </a:r>
            <a:r>
              <a:rPr lang="en-US" sz="1600" i="1" noProof="1">
                <a:latin typeface="Calibri" pitchFamily="34" charset="0"/>
                <a:cs typeface="Calibri" pitchFamily="34" charset="0"/>
              </a:rPr>
              <a:t>kültür ve </a:t>
            </a: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işlev</a:t>
            </a:r>
            <a:r>
              <a:rPr lang="tr-TR" sz="1600" i="1" noProof="1">
                <a:latin typeface="Calibri" pitchFamily="34" charset="0"/>
                <a:cs typeface="Calibri" pitchFamily="34" charset="0"/>
              </a:rPr>
              <a:t>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(tehdit-çatışma)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98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Örgütsel rol</a:t>
            </a:r>
            <a:endParaRPr lang="tr-TR" sz="1600" i="1" noProof="1" smtClean="0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Rol belirsizliği (işteki rolün belirsizliği)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Rol çatışması (değerlerin-rollerin çatış)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Rol yetersizliği (yetenek-eğitiminden..)*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Kişilerle ilgili sorumluluk artışı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98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Kariyer gelişimi</a:t>
            </a:r>
            <a:endParaRPr lang="tr-TR" sz="1600" i="1" noProof="1" smtClean="0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İş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güvensizliği ve düşük ücret</a:t>
            </a:r>
            <a:endParaRPr lang="tr-TR" sz="1600" i="1" noProof="1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Statü uyuşmazlığı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98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Karar </a:t>
            </a:r>
            <a:r>
              <a:rPr lang="en-US" sz="1600" i="1" noProof="1">
                <a:latin typeface="Calibri" pitchFamily="34" charset="0"/>
                <a:cs typeface="Calibri" pitchFamily="34" charset="0"/>
              </a:rPr>
              <a:t>serbestisi </a:t>
            </a: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/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 Karara katılım / </a:t>
            </a: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Denetim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98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İşte </a:t>
            </a:r>
            <a:r>
              <a:rPr lang="en-US" sz="1600" i="1" noProof="1">
                <a:latin typeface="Calibri" pitchFamily="34" charset="0"/>
                <a:cs typeface="Calibri" pitchFamily="34" charset="0"/>
              </a:rPr>
              <a:t>kişiler arası </a:t>
            </a: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ilişkiler</a:t>
            </a:r>
            <a:endParaRPr lang="tr-TR" sz="1600" i="1" noProof="1" smtClean="0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İşte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şiddet (mobbing)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Yıldırma uygulamaları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98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İş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-</a:t>
            </a:r>
            <a:r>
              <a:rPr lang="en-US" sz="1600" i="1" noProof="1" smtClean="0">
                <a:latin typeface="Calibri" pitchFamily="34" charset="0"/>
                <a:cs typeface="Calibri" pitchFamily="34" charset="0"/>
              </a:rPr>
              <a:t>ev çatışması</a:t>
            </a:r>
            <a:endParaRPr lang="tr-TR" sz="1600" i="1" noProof="1" smtClean="0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İş-Aile çatışması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Boş zaman yetersizliği sendromu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Değişim 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en-US" sz="1600" noProof="1">
              <a:latin typeface="Calibri" pitchFamily="34" charset="0"/>
              <a:cs typeface="Calibri" pitchFamily="34" charset="0"/>
            </a:endParaRP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endParaRPr lang="en-US" sz="1600" noProof="1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gray">
          <a:xfrm>
            <a:off x="4643437" y="1052204"/>
            <a:ext cx="4176000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5C5C5D"/>
              </a:gs>
            </a:gsLst>
            <a:lin ang="5400000" scaled="1"/>
          </a:gra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lIns="288000" tIns="0" rIns="0" bIns="0" anchor="ctr"/>
          <a:lstStyle/>
          <a:p>
            <a:pPr defTabSz="801688" eaLnBrk="0" hangingPunct="0"/>
            <a:r>
              <a:rPr lang="tr-TR" sz="1600" b="1" noProof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2-) İŞİN İÇERİĞİ</a:t>
            </a:r>
            <a:endParaRPr lang="tr-TR" sz="1600" b="1" noProof="1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gray">
          <a:xfrm>
            <a:off x="4643438" y="1412568"/>
            <a:ext cx="4175125" cy="392143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lIns="108000" tIns="108000" rIns="144000" bIns="72000"/>
          <a:lstStyle/>
          <a:p>
            <a:pPr marL="262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İş çevresi ve techizat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Güvenirlilik ve uygunluk, 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Ulaşılabilirlik 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Bakım ve onarım 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62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Görev tasarımı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Yarı vasıflı-vasıfsız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çalışma</a:t>
            </a:r>
            <a:endParaRPr lang="tr-TR" sz="1600" i="1" noProof="1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Belirsizlik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(Geri dönüş yok-ne işe yarar)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62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İş yükü ve iş hızının artması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İş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yükünün artması</a:t>
            </a:r>
            <a:endParaRPr lang="tr-TR" sz="1600" i="1" noProof="1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İşi hızı ve zaman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darlığı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Tek düze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(monoton) çalışma 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  <a:p>
            <a:pPr marL="262800" indent="-252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Çalışma saatleri</a:t>
            </a: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>
                <a:latin typeface="Calibri" pitchFamily="34" charset="0"/>
                <a:cs typeface="Calibri" pitchFamily="34" charset="0"/>
              </a:rPr>
              <a:t>Vardiyalı </a:t>
            </a: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çalışma (gece çalışma)</a:t>
            </a:r>
            <a:endParaRPr lang="tr-TR" sz="1600" i="1" noProof="1">
              <a:latin typeface="Calibri" pitchFamily="34" charset="0"/>
              <a:cs typeface="Calibri" pitchFamily="34" charset="0"/>
            </a:endParaRPr>
          </a:p>
          <a:p>
            <a:pPr marL="622800" lvl="1" indent="-180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1600" i="1" noProof="1" smtClean="0">
                <a:latin typeface="Calibri" pitchFamily="34" charset="0"/>
                <a:cs typeface="Calibri" pitchFamily="34" charset="0"/>
              </a:rPr>
              <a:t>Uzun-kesintisiz </a:t>
            </a:r>
            <a:r>
              <a:rPr lang="tr-TR" sz="1600" i="1" noProof="1">
                <a:latin typeface="Calibri" pitchFamily="34" charset="0"/>
                <a:cs typeface="Calibri" pitchFamily="34" charset="0"/>
              </a:rPr>
              <a:t>çalışma süreleri</a:t>
            </a:r>
            <a:endParaRPr lang="en-US" sz="1600" i="1" noProof="1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kern="1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ea typeface="+mn-ea"/>
                <a:cs typeface="Calibri" pitchFamily="34" charset="0"/>
              </a:rPr>
              <a:t>PSİKOSOSYAL TEHLİKELERİN SINIFLANDIRILMASI*</a:t>
            </a:r>
            <a:endParaRPr lang="en-GB" sz="3200" kern="1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663435" y="3366397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/>
          <p:cNvSpPr/>
          <p:nvPr/>
        </p:nvSpPr>
        <p:spPr>
          <a:xfrm>
            <a:off x="4854435" y="3487150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Dikdörtgen 22"/>
          <p:cNvSpPr/>
          <p:nvPr/>
        </p:nvSpPr>
        <p:spPr>
          <a:xfrm>
            <a:off x="4881933" y="4462351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4865163" y="3972925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03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Psikososyal Risk </a:t>
            </a: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Etmenleri</a:t>
            </a: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45. </a:t>
            </a:r>
            <a:r>
              <a:rPr lang="tr-TR" sz="20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Psikososyal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sorunların çalışanların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sağlığı üzerindeki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etkileri bakımından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aşağıdakilerden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hangisi yanlıştır?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Karaciğer fonksiyonlarında bozukluk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Kas-iskelet rahatsızlıkları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err="1">
                <a:latin typeface="Calibri" pitchFamily="34" charset="0"/>
                <a:cs typeface="Calibri" pitchFamily="34" charset="0"/>
              </a:rPr>
              <a:t>Anksiyete</a:t>
            </a:r>
            <a:endParaRPr lang="tr-TR" i="1" dirty="0"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Depresyon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45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131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FİZİKSEL</a:t>
            </a:r>
            <a:endParaRPr lang="de-DE" sz="2000" b="1" noProof="1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sz="8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800100" lvl="1" indent="-342900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Kalp-dolaşım sistemi,</a:t>
            </a:r>
          </a:p>
          <a:p>
            <a:pPr marL="800100" lvl="1" indent="-342900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Sindirim sistemi, </a:t>
            </a:r>
          </a:p>
          <a:p>
            <a:pPr marL="800100" lvl="1" indent="-342900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Kas-iskelet sistemi </a:t>
            </a:r>
          </a:p>
          <a:p>
            <a:pPr marL="800100" lvl="1" indent="-342900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ağışıklık sistemi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 stresi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kalp dolaşım sistemi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hastalıklarının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oluşumuna neden olur.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 etki, strese bağlı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hormonal değişikliklerle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veya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stresle birlikte artış gösteren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sigara ve içki içme, aşırı ve kötü beslenme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gibi sağlıksız davranışlar sonucunda ortaya çıkmaktadır. 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sz="9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653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7654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27664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27666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7671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7672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7673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7667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7668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7669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7670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7665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STRESİN FİZİKSEL SONUÇLARI – 1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2812117" y="2767628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397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28727" name="Rectangle 55"/>
          <p:cNvSpPr>
            <a:spLocks noChangeArrowheads="1"/>
          </p:cNvSpPr>
          <p:nvPr/>
        </p:nvSpPr>
        <p:spPr bwMode="gray">
          <a:xfrm>
            <a:off x="5100638" y="1555750"/>
            <a:ext cx="3713162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tr-TR" sz="16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İşe Bağlı Anksiyete</a:t>
            </a:r>
            <a:endParaRPr lang="en-GB" sz="16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728" name="Rectangle 5"/>
          <p:cNvSpPr>
            <a:spLocks noChangeArrowheads="1"/>
          </p:cNvSpPr>
          <p:nvPr/>
        </p:nvSpPr>
        <p:spPr bwMode="gray">
          <a:xfrm>
            <a:off x="5100638" y="1916113"/>
            <a:ext cx="3713162" cy="39989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Aşırı iş yükü, hızlı tempo, son teslim tarihi baskısı, işçinin işini </a:t>
            </a:r>
            <a:r>
              <a:rPr lang="tr-TR" sz="1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denetleyememesi ile </a:t>
            </a: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işçinin kalıtımsal, gelişimsel ve kişilik </a:t>
            </a:r>
            <a:r>
              <a:rPr lang="tr-TR" sz="1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yapısı </a:t>
            </a: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etkileşerek </a:t>
            </a:r>
            <a:r>
              <a:rPr lang="tr-TR" sz="1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sorun </a:t>
            </a: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ortaya </a:t>
            </a:r>
            <a:r>
              <a:rPr lang="tr-TR" sz="1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çıkarır </a:t>
            </a: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gidişini etkiler. </a:t>
            </a:r>
            <a:endParaRPr lang="tr-TR" sz="16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sz="8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İşten </a:t>
            </a: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çıkarma ya </a:t>
            </a:r>
            <a:r>
              <a:rPr lang="tr-TR" sz="1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da söylentileri</a:t>
            </a: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küresel rekabet, yeniden yapılanma gibi kurumsal etmenler işçinin sürekli bir işi olacağı duygusunu erozyona uğratarak işe bağlı </a:t>
            </a:r>
            <a:r>
              <a:rPr lang="tr-TR" sz="16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anksiyeteye</a:t>
            </a: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katkıda bulunur. </a:t>
            </a:r>
            <a:endParaRPr lang="tr-TR" sz="16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sz="8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İşçilerin iş üzerindeki </a:t>
            </a: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denetimlerini ve karar verme yetkilerini arttıran</a:t>
            </a: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daha yatay bir yapılanma,</a:t>
            </a: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işe bağlı anksiyete bozukluklarının önlenmesi ve işçinin iyilik halinin geliştirilmesinde yaşamsal öneme sahiptir. </a:t>
            </a:r>
          </a:p>
        </p:txBody>
      </p:sp>
      <p:sp>
        <p:nvSpPr>
          <p:cNvPr id="28739" name="Rectangle 67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576000" y="1555750"/>
            <a:ext cx="3713162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tr-TR" sz="16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Depresyon</a:t>
            </a:r>
            <a:endParaRPr lang="en-GB" sz="16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557213" y="1916113"/>
            <a:ext cx="3713162" cy="39989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İşin sürdürülebilmesi için isteğin bastırılması ve sıkıntıya direnilmesi sıklıkla depresyona yol açar.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“Benin, değersizleşmesi, toplumsal ilişkilerden ve çoğu etkinlikten zevk almama akut depresyon öncesi durumu tanımlayan, tıbbi muayeneyi, ilaç kullanımını gerektiren ve işten kalmaya yol açan genel bulgulardır.”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sz="1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Depresyon iş ile ilişkili en önemli akıl sağlığı sorunudur. 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endParaRPr lang="tr-TR" sz="1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İşe bağlı psikososyal risk etmenlerinin pek çoğu depresyona yol açabilir. 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  <a:defRPr/>
            </a:pPr>
            <a:r>
              <a:rPr lang="tr-TR" sz="1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tr-TR" sz="1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İŞLE İLGİLİ AKIL HASTALIKLARI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231797" y="1619249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49656" y="1609723"/>
            <a:ext cx="3495954" cy="2333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168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10011</TotalTime>
  <Words>452</Words>
  <Application>Microsoft Office PowerPoint</Application>
  <PresentationFormat>Ekran Gösterisi (4:3)</PresentationFormat>
  <Paragraphs>102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1_Standarddesign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DOKTOR</cp:lastModifiedBy>
  <cp:revision>1045</cp:revision>
  <dcterms:created xsi:type="dcterms:W3CDTF">2008-04-16T13:39:00Z</dcterms:created>
  <dcterms:modified xsi:type="dcterms:W3CDTF">2011-12-28T09:26:18Z</dcterms:modified>
</cp:coreProperties>
</file>