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756" r:id="rId2"/>
    <p:sldMasterId id="2147483768" r:id="rId3"/>
    <p:sldMasterId id="2147483780" r:id="rId4"/>
    <p:sldMasterId id="2147483792" r:id="rId5"/>
    <p:sldMasterId id="2147483816" r:id="rId6"/>
    <p:sldMasterId id="2147483828" r:id="rId7"/>
    <p:sldMasterId id="2147483840" r:id="rId8"/>
    <p:sldMasterId id="2147483864" r:id="rId9"/>
    <p:sldMasterId id="2147483888" r:id="rId10"/>
    <p:sldMasterId id="2147483912" r:id="rId11"/>
    <p:sldMasterId id="2147483936" r:id="rId12"/>
    <p:sldMasterId id="2147483948" r:id="rId13"/>
    <p:sldMasterId id="2147483960" r:id="rId14"/>
    <p:sldMasterId id="2147483996" r:id="rId15"/>
    <p:sldMasterId id="2147484032" r:id="rId16"/>
    <p:sldMasterId id="2147484080" r:id="rId17"/>
    <p:sldMasterId id="2147484092" r:id="rId18"/>
    <p:sldMasterId id="2147484104" r:id="rId19"/>
  </p:sldMasterIdLst>
  <p:notesMasterIdLst>
    <p:notesMasterId r:id="rId79"/>
  </p:notesMasterIdLst>
  <p:handoutMasterIdLst>
    <p:handoutMasterId r:id="rId80"/>
  </p:handoutMasterIdLst>
  <p:sldIdLst>
    <p:sldId id="1257" r:id="rId20"/>
    <p:sldId id="1253" r:id="rId21"/>
    <p:sldId id="1254" r:id="rId22"/>
    <p:sldId id="1259" r:id="rId23"/>
    <p:sldId id="1285" r:id="rId24"/>
    <p:sldId id="1260" r:id="rId25"/>
    <p:sldId id="1261" r:id="rId26"/>
    <p:sldId id="1204" r:id="rId27"/>
    <p:sldId id="1264" r:id="rId28"/>
    <p:sldId id="1282" r:id="rId29"/>
    <p:sldId id="1307" r:id="rId30"/>
    <p:sldId id="1265" r:id="rId31"/>
    <p:sldId id="1299" r:id="rId32"/>
    <p:sldId id="1266" r:id="rId33"/>
    <p:sldId id="1199" r:id="rId34"/>
    <p:sldId id="1268" r:id="rId35"/>
    <p:sldId id="1202" r:id="rId36"/>
    <p:sldId id="1352" r:id="rId37"/>
    <p:sldId id="1365" r:id="rId38"/>
    <p:sldId id="1366" r:id="rId39"/>
    <p:sldId id="1353" r:id="rId40"/>
    <p:sldId id="1354" r:id="rId41"/>
    <p:sldId id="1355" r:id="rId42"/>
    <p:sldId id="1356" r:id="rId43"/>
    <p:sldId id="1357" r:id="rId44"/>
    <p:sldId id="1358" r:id="rId45"/>
    <p:sldId id="1359" r:id="rId46"/>
    <p:sldId id="1360" r:id="rId47"/>
    <p:sldId id="1361" r:id="rId48"/>
    <p:sldId id="1362" r:id="rId49"/>
    <p:sldId id="1363" r:id="rId50"/>
    <p:sldId id="1364" r:id="rId51"/>
    <p:sldId id="1283" r:id="rId52"/>
    <p:sldId id="1270" r:id="rId53"/>
    <p:sldId id="1300" r:id="rId54"/>
    <p:sldId id="1226" r:id="rId55"/>
    <p:sldId id="1301" r:id="rId56"/>
    <p:sldId id="1227" r:id="rId57"/>
    <p:sldId id="1302" r:id="rId58"/>
    <p:sldId id="1241" r:id="rId59"/>
    <p:sldId id="1304" r:id="rId60"/>
    <p:sldId id="1303" r:id="rId61"/>
    <p:sldId id="1305" r:id="rId62"/>
    <p:sldId id="1228" r:id="rId63"/>
    <p:sldId id="1242" r:id="rId64"/>
    <p:sldId id="1349" r:id="rId65"/>
    <p:sldId id="1229" r:id="rId66"/>
    <p:sldId id="1350" r:id="rId67"/>
    <p:sldId id="1330" r:id="rId68"/>
    <p:sldId id="1288" r:id="rId69"/>
    <p:sldId id="1279" r:id="rId70"/>
    <p:sldId id="1290" r:id="rId71"/>
    <p:sldId id="1291" r:id="rId72"/>
    <p:sldId id="1272" r:id="rId73"/>
    <p:sldId id="1276" r:id="rId74"/>
    <p:sldId id="1308" r:id="rId75"/>
    <p:sldId id="1274" r:id="rId76"/>
    <p:sldId id="1284" r:id="rId77"/>
    <p:sldId id="1275" r:id="rId78"/>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9B1A"/>
    <a:srgbClr val="004986"/>
    <a:srgbClr val="5A5A59"/>
    <a:srgbClr val="00A4FF"/>
    <a:srgbClr val="004074"/>
    <a:srgbClr val="414141"/>
    <a:srgbClr val="575F57"/>
    <a:srgbClr val="575757"/>
    <a:srgbClr val="33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38" autoAdjust="0"/>
    <p:restoredTop sz="94981" autoAdjust="0"/>
  </p:normalViewPr>
  <p:slideViewPr>
    <p:cSldViewPr snapToGrid="0">
      <p:cViewPr>
        <p:scale>
          <a:sx n="100" d="100"/>
          <a:sy n="100" d="100"/>
        </p:scale>
        <p:origin x="-1944" y="-258"/>
      </p:cViewPr>
      <p:guideLst>
        <p:guide orient="horz" pos="2294"/>
        <p:guide orient="horz" pos="1151"/>
        <p:guide orient="horz" pos="2018"/>
        <p:guide orient="horz" pos="2652"/>
        <p:guide pos="5579"/>
        <p:guide pos="5266"/>
        <p:guide pos="198"/>
        <p:guide pos="3193"/>
        <p:guide pos="493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90" d="100"/>
        <a:sy n="190" d="100"/>
      </p:scale>
      <p:origin x="0" y="29022"/>
    </p:cViewPr>
  </p:sorterViewPr>
  <p:notesViewPr>
    <p:cSldViewPr snapToGrid="0">
      <p:cViewPr varScale="1">
        <p:scale>
          <a:sx n="85" d="100"/>
          <a:sy n="85" d="100"/>
        </p:scale>
        <p:origin x="-390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21" Type="http://schemas.openxmlformats.org/officeDocument/2006/relationships/slide" Target="slides/slide2.xml"/><Relationship Id="rId42" Type="http://schemas.openxmlformats.org/officeDocument/2006/relationships/slide" Target="slides/slide23.xml"/><Relationship Id="rId47" Type="http://schemas.openxmlformats.org/officeDocument/2006/relationships/slide" Target="slides/slide28.xml"/><Relationship Id="rId63" Type="http://schemas.openxmlformats.org/officeDocument/2006/relationships/slide" Target="slides/slide44.xml"/><Relationship Id="rId68" Type="http://schemas.openxmlformats.org/officeDocument/2006/relationships/slide" Target="slides/slide49.xml"/><Relationship Id="rId84" Type="http://schemas.openxmlformats.org/officeDocument/2006/relationships/tableStyles" Target="tableStyles.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3.xml"/><Relationship Id="rId37" Type="http://schemas.openxmlformats.org/officeDocument/2006/relationships/slide" Target="slides/slide18.xml"/><Relationship Id="rId53" Type="http://schemas.openxmlformats.org/officeDocument/2006/relationships/slide" Target="slides/slide34.xml"/><Relationship Id="rId58" Type="http://schemas.openxmlformats.org/officeDocument/2006/relationships/slide" Target="slides/slide39.xml"/><Relationship Id="rId74" Type="http://schemas.openxmlformats.org/officeDocument/2006/relationships/slide" Target="slides/slide55.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2.xml"/><Relationship Id="rId82" Type="http://schemas.openxmlformats.org/officeDocument/2006/relationships/viewProps" Target="view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slide" Target="slides/slide50.xml"/><Relationship Id="rId77" Type="http://schemas.openxmlformats.org/officeDocument/2006/relationships/slide" Target="slides/slide58.xml"/><Relationship Id="rId8" Type="http://schemas.openxmlformats.org/officeDocument/2006/relationships/slideMaster" Target="slideMasters/slideMaster8.xml"/><Relationship Id="rId51" Type="http://schemas.openxmlformats.org/officeDocument/2006/relationships/slide" Target="slides/slide32.xml"/><Relationship Id="rId72" Type="http://schemas.openxmlformats.org/officeDocument/2006/relationships/slide" Target="slides/slide53.xml"/><Relationship Id="rId80"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slide" Target="slides/slide51.xml"/><Relationship Id="rId75" Type="http://schemas.openxmlformats.org/officeDocument/2006/relationships/slide" Target="slides/slide56.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 Type="http://schemas.openxmlformats.org/officeDocument/2006/relationships/slideMaster" Target="slideMasters/slideMaster10.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slide" Target="slides/slide54.xml"/><Relationship Id="rId78" Type="http://schemas.openxmlformats.org/officeDocument/2006/relationships/slide" Target="slides/slide59.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0.xml"/><Relationship Id="rId34" Type="http://schemas.openxmlformats.org/officeDocument/2006/relationships/slide" Target="slides/slide15.xml"/><Relationship Id="rId50" Type="http://schemas.openxmlformats.org/officeDocument/2006/relationships/slide" Target="slides/slide31.xml"/><Relationship Id="rId55" Type="http://schemas.openxmlformats.org/officeDocument/2006/relationships/slide" Target="slides/slide36.xml"/><Relationship Id="rId76" Type="http://schemas.openxmlformats.org/officeDocument/2006/relationships/slide" Target="slides/slide57.xml"/><Relationship Id="rId7" Type="http://schemas.openxmlformats.org/officeDocument/2006/relationships/slideMaster" Target="slideMasters/slideMaster7.xml"/><Relationship Id="rId71" Type="http://schemas.openxmlformats.org/officeDocument/2006/relationships/slide" Target="slides/slide52.xml"/><Relationship Id="rId2" Type="http://schemas.openxmlformats.org/officeDocument/2006/relationships/slideMaster" Target="slideMasters/slideMaster2.xml"/><Relationship Id="rId29" Type="http://schemas.openxmlformats.org/officeDocument/2006/relationships/slide" Target="slides/slide10.xml"/><Relationship Id="rId24" Type="http://schemas.openxmlformats.org/officeDocument/2006/relationships/slide" Target="slides/slide5.xml"/><Relationship Id="rId40" Type="http://schemas.openxmlformats.org/officeDocument/2006/relationships/slide" Target="slides/slide21.xml"/><Relationship Id="rId45" Type="http://schemas.openxmlformats.org/officeDocument/2006/relationships/slide" Target="slides/slide26.xml"/><Relationship Id="rId66"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86FBF181-6581-4E2F-849B-67FB4221BBBA}" type="datetimeFigureOut">
              <a:rPr lang="de-DE"/>
              <a:pPr>
                <a:defRPr/>
              </a:pPr>
              <a:t>06.02.2013</a:t>
            </a:fld>
            <a:endParaRPr lang="de-DE"/>
          </a:p>
        </p:txBody>
      </p:sp>
      <p:sp>
        <p:nvSpPr>
          <p:cNvPr id="389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Arial" charset="0"/>
              </a:defRPr>
            </a:lvl1pPr>
          </a:lstStyle>
          <a:p>
            <a:pPr>
              <a:defRPr/>
            </a:pPr>
            <a:fld id="{D42F2CB9-D2A6-4AD7-95AE-4B6DB534C3CB}" type="slidenum">
              <a:rPr lang="de-DE"/>
              <a:pPr>
                <a:defRPr/>
              </a:pPr>
              <a:t>‹#›</a:t>
            </a:fld>
            <a:endParaRPr lang="de-DE"/>
          </a:p>
        </p:txBody>
      </p:sp>
    </p:spTree>
    <p:extLst>
      <p:ext uri="{BB962C8B-B14F-4D97-AF65-F5344CB8AC3E}">
        <p14:creationId xmlns:p14="http://schemas.microsoft.com/office/powerpoint/2010/main" val="2139141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noProof="1">
                <a:latin typeface="Arial" charset="0"/>
                <a:cs typeface="Arial" charset="0"/>
              </a:defRPr>
            </a:lvl1pPr>
          </a:lstStyle>
          <a:p>
            <a:pPr>
              <a:defRPr/>
            </a:pPr>
            <a:endParaRPr lang="de-DE"/>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5D5FAF4A-B3D3-49A6-BC24-6E15E10FCEAE}" type="slidenum">
              <a:rPr lang="de-DE"/>
              <a:pPr>
                <a:defRPr/>
              </a:pPr>
              <a:t>‹#›</a:t>
            </a:fld>
            <a:endParaRPr lang="de-DE"/>
          </a:p>
        </p:txBody>
      </p:sp>
    </p:spTree>
    <p:extLst>
      <p:ext uri="{BB962C8B-B14F-4D97-AF65-F5344CB8AC3E}">
        <p14:creationId xmlns:p14="http://schemas.microsoft.com/office/powerpoint/2010/main" val="19996423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tr-TR" noProof="1"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11</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11</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12</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12</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14</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14</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15</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15</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16</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16</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17</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17</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18</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18</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19</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19</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2</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2</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864636D-C9E6-4B22-A9DC-B147915A5EC5}" type="slidenum">
              <a:rPr lang="de-DE" sz="1200">
                <a:solidFill>
                  <a:srgbClr val="000000"/>
                </a:solidFill>
              </a:rPr>
              <a:pPr algn="r"/>
              <a:t>20</a:t>
            </a:fld>
            <a:endParaRPr lang="de-DE" sz="1200">
              <a:solidFill>
                <a:srgbClr val="000000"/>
              </a:solidFill>
            </a:endParaRPr>
          </a:p>
        </p:txBody>
      </p:sp>
      <p:sp>
        <p:nvSpPr>
          <p:cNvPr id="329730"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35C3F9D1-4B3A-496B-AF74-36A11431B899}" type="slidenum">
              <a:rPr lang="en-GB" sz="1300">
                <a:solidFill>
                  <a:srgbClr val="000000"/>
                </a:solidFill>
              </a:rPr>
              <a:pPr algn="r" defTabSz="947738"/>
              <a:t>20</a:t>
            </a:fld>
            <a:endParaRPr lang="en-GB" sz="1300">
              <a:solidFill>
                <a:srgbClr val="000000"/>
              </a:solidFill>
            </a:endParaRPr>
          </a:p>
        </p:txBody>
      </p:sp>
      <p:sp>
        <p:nvSpPr>
          <p:cNvPr id="329731" name="Rectangle 2"/>
          <p:cNvSpPr>
            <a:spLocks noGrp="1" noRot="1" noChangeAspect="1" noChangeArrowheads="1" noTextEdit="1"/>
          </p:cNvSpPr>
          <p:nvPr>
            <p:ph type="sldImg"/>
          </p:nvPr>
        </p:nvSpPr>
        <p:spPr>
          <a:xfrm>
            <a:off x="1143000" y="685800"/>
            <a:ext cx="4573588" cy="3430588"/>
          </a:xfrm>
          <a:ln/>
        </p:spPr>
      </p:sp>
      <p:sp>
        <p:nvSpPr>
          <p:cNvPr id="329732"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21</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21</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22</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22</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23</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23</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24</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24</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25</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25</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26</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26</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27</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27</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28</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28</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29</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29</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3</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3</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30</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30</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31</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31</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32</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32</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34</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34</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35</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35</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36</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36</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37</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37</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38</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38</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39</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39</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4</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4</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40</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40</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41</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41</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42</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42</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43</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43</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44</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44</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45</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45</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46</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46</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47</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47</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48</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48</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49</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49</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5006A3E-5299-4714-BB51-A9A078E5EE5D}" type="slidenum">
              <a:rPr lang="de-DE" sz="1200">
                <a:solidFill>
                  <a:prstClr val="black"/>
                </a:solidFill>
              </a:rPr>
              <a:pPr algn="r"/>
              <a:t>5</a:t>
            </a:fld>
            <a:endParaRPr lang="de-DE" sz="1200">
              <a:solidFill>
                <a:prstClr val="black"/>
              </a:solidFill>
            </a:endParaRPr>
          </a:p>
        </p:txBody>
      </p:sp>
      <p:sp>
        <p:nvSpPr>
          <p:cNvPr id="78851"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3951A9D-2355-445B-90F0-F641AB817D94}" type="slidenum">
              <a:rPr lang="en-GB" sz="1300">
                <a:solidFill>
                  <a:prstClr val="black"/>
                </a:solidFill>
              </a:rPr>
              <a:pPr algn="r" defTabSz="947738"/>
              <a:t>5</a:t>
            </a:fld>
            <a:endParaRPr lang="en-GB" sz="1300">
              <a:solidFill>
                <a:prstClr val="black"/>
              </a:solidFill>
            </a:endParaRPr>
          </a:p>
        </p:txBody>
      </p:sp>
      <p:sp>
        <p:nvSpPr>
          <p:cNvPr id="78852" name="Rectangle 2"/>
          <p:cNvSpPr>
            <a:spLocks noGrp="1" noRot="1" noChangeAspect="1" noChangeArrowheads="1" noTextEdit="1"/>
          </p:cNvSpPr>
          <p:nvPr>
            <p:ph type="sldImg"/>
          </p:nvPr>
        </p:nvSpPr>
        <p:spPr>
          <a:xfrm>
            <a:off x="1143000" y="685800"/>
            <a:ext cx="4573588" cy="3430588"/>
          </a:xfrm>
          <a:ln/>
        </p:spPr>
      </p:sp>
      <p:sp>
        <p:nvSpPr>
          <p:cNvPr id="78853"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50</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50</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51</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51</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52</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52</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53</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53</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54</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54</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55</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55</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56</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56</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57</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57</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59</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59</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6</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6</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7</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7</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8</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8</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9</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9</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637129698"/>
      </p:ext>
    </p:extLst>
  </p:cSld>
  <p:clrMapOvr>
    <a:masterClrMapping/>
  </p:clrMapOvr>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202116411"/>
      </p:ext>
    </p:extLst>
  </p:cSld>
  <p:clrMapOvr>
    <a:masterClrMapping/>
  </p:clrMapOvr>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748516057"/>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717851201"/>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137479098"/>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534633346"/>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2192742222"/>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909109558"/>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820356180"/>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73723883"/>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695536456"/>
      </p:ext>
    </p:extLst>
  </p:cSld>
  <p:clrMapOvr>
    <a:masterClrMapping/>
  </p:clrMapOvr>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637129698"/>
      </p:ext>
    </p:extLst>
  </p:cSld>
  <p:clrMapOvr>
    <a:masterClrMapping/>
  </p:clrMapOvr>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202116411"/>
      </p:ext>
    </p:extLst>
  </p:cSld>
  <p:clrMapOvr>
    <a:masterClrMapping/>
  </p:clrMapOvr>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748516057"/>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717851201"/>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137479098"/>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534633346"/>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2192742222"/>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909109558"/>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82035618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233090644"/>
      </p:ext>
    </p:extLst>
  </p:cSld>
  <p:clrMapOvr>
    <a:masterClrMapping/>
  </p:clrMapOvr>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73723883"/>
      </p:ext>
    </p:extLst>
  </p:cSld>
  <p:clrMapOvr>
    <a:masterClrMapping/>
  </p:clrMapOvr>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695536456"/>
      </p:ext>
    </p:extLst>
  </p:cSld>
  <p:clrMapOvr>
    <a:masterClrMapping/>
  </p:clrMapOvr>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637129698"/>
      </p:ext>
    </p:extLst>
  </p:cSld>
  <p:clrMapOvr>
    <a:masterClrMapping/>
  </p:clrMapOvr>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202116411"/>
      </p:ext>
    </p:extLst>
  </p:cSld>
  <p:clrMapOvr>
    <a:masterClrMapping/>
  </p:clrMapOvr>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748516057"/>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717851201"/>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137479098"/>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534633346"/>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2192742222"/>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90910955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873148796"/>
      </p:ext>
    </p:extLst>
  </p:cSld>
  <p:clrMapOvr>
    <a:masterClrMapping/>
  </p:clrMapOvr>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820356180"/>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73723883"/>
      </p:ext>
    </p:extLst>
  </p:cSld>
  <p:clrMapOvr>
    <a:masterClrMapping/>
  </p:clrMapOvr>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695536456"/>
      </p:ext>
    </p:extLst>
  </p:cSld>
  <p:clrMapOvr>
    <a:masterClrMapping/>
  </p:clrMapOvr>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637129698"/>
      </p:ext>
    </p:extLst>
  </p:cSld>
  <p:clrMapOvr>
    <a:masterClrMapping/>
  </p:clrMapOvr>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202116411"/>
      </p:ext>
    </p:extLst>
  </p:cSld>
  <p:clrMapOvr>
    <a:masterClrMapping/>
  </p:clrMapOvr>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748516057"/>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717851201"/>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137479098"/>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534633346"/>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219274222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698770763"/>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909109558"/>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820356180"/>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73723883"/>
      </p:ext>
    </p:extLst>
  </p:cSld>
  <p:clrMapOvr>
    <a:masterClrMapping/>
  </p:clrMapOvr>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695536456"/>
      </p:ext>
    </p:extLst>
  </p:cSld>
  <p:clrMapOvr>
    <a:masterClrMapping/>
  </p:clrMapOvr>
  <p:transition/>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637129698"/>
      </p:ext>
    </p:extLst>
  </p:cSld>
  <p:clrMapOvr>
    <a:masterClrMapping/>
  </p:clrMapOvr>
  <p:transition/>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202116411"/>
      </p:ext>
    </p:extLst>
  </p:cSld>
  <p:clrMapOvr>
    <a:masterClrMapping/>
  </p:clrMapOvr>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748516057"/>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717851201"/>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137479098"/>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53463334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301061077"/>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2192742222"/>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909109558"/>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820356180"/>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73723883"/>
      </p:ext>
    </p:extLst>
  </p:cSld>
  <p:clrMapOvr>
    <a:masterClrMapping/>
  </p:clrMapOvr>
  <p:transition/>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695536456"/>
      </p:ext>
    </p:extLst>
  </p:cSld>
  <p:clrMapOvr>
    <a:masterClrMapping/>
  </p:clrMapOvr>
  <p:transition/>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637129698"/>
      </p:ext>
    </p:extLst>
  </p:cSld>
  <p:clrMapOvr>
    <a:masterClrMapping/>
  </p:clrMapOvr>
  <p:transition/>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202116411"/>
      </p:ext>
    </p:extLst>
  </p:cSld>
  <p:clrMapOvr>
    <a:masterClrMapping/>
  </p:clrMapOvr>
  <p:transition/>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748516057"/>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717851201"/>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13747909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898484829"/>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534633346"/>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2192742222"/>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909109558"/>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820356180"/>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73723883"/>
      </p:ext>
    </p:extLst>
  </p:cSld>
  <p:clrMapOvr>
    <a:masterClrMapping/>
  </p:clrMapOvr>
  <p:transition/>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695536456"/>
      </p:ext>
    </p:extLst>
  </p:cSld>
  <p:clrMapOvr>
    <a:masterClrMapping/>
  </p:clrMapOvr>
  <p:transition/>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1393778257"/>
      </p:ext>
    </p:extLst>
  </p:cSld>
  <p:clrMapOvr>
    <a:masterClrMapping/>
  </p:clrMapOvr>
  <p:transition/>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240935502"/>
      </p:ext>
    </p:extLst>
  </p:cSld>
  <p:clrMapOvr>
    <a:masterClrMapping/>
  </p:clrMapOvr>
  <p:transition/>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324240901"/>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98889719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817796304"/>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540092188"/>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17376937"/>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3014030892"/>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097281099"/>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919506769"/>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228680292"/>
      </p:ext>
    </p:extLst>
  </p:cSld>
  <p:clrMapOvr>
    <a:masterClrMapping/>
  </p:clrMapOvr>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305592925"/>
      </p:ext>
    </p:extLst>
  </p:cSld>
  <p:clrMapOvr>
    <a:masterClrMapping/>
  </p:clrMapOvr>
  <p:transition/>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4233243160"/>
      </p:ext>
    </p:extLst>
  </p:cSld>
  <p:clrMapOvr>
    <a:masterClrMapping/>
  </p:clrMapOvr>
  <p:transition/>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656965365"/>
      </p:ext>
    </p:extLst>
  </p:cSld>
  <p:clrMapOvr>
    <a:masterClrMapping/>
  </p:clrMapOvr>
  <p:transition/>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45423468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3485277384"/>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775818750"/>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806484922"/>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681860768"/>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2617045987"/>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59555962"/>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007865756"/>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744908954"/>
      </p:ext>
    </p:extLst>
  </p:cSld>
  <p:clrMapOvr>
    <a:masterClrMapping/>
  </p:clrMapOvr>
  <p:transition/>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70181459"/>
      </p:ext>
    </p:extLst>
  </p:cSld>
  <p:clrMapOvr>
    <a:masterClrMapping/>
  </p:clrMapOvr>
  <p:transition/>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930453937"/>
      </p:ext>
    </p:extLst>
  </p:cSld>
  <p:clrMapOvr>
    <a:masterClrMapping/>
  </p:clrMapOvr>
  <p:transition/>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275413961"/>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48901896"/>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344636478"/>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56475105"/>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31394347"/>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40347018"/>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3788079009"/>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48430225"/>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551232504"/>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696362718"/>
      </p:ext>
    </p:extLst>
  </p:cSld>
  <p:clrMapOvr>
    <a:masterClrMapping/>
  </p:clrMapOvr>
  <p:transition/>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658476968"/>
      </p:ext>
    </p:extLst>
  </p:cSld>
  <p:clrMapOvr>
    <a:masterClrMapping/>
  </p:clrMapOvr>
  <p:transition/>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extLst>
      <p:ext uri="{BB962C8B-B14F-4D97-AF65-F5344CB8AC3E}">
        <p14:creationId xmlns:p14="http://schemas.microsoft.com/office/powerpoint/2010/main" val="2271258830"/>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410700565"/>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272325159"/>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603786086"/>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3948487920"/>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522018737"/>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1032538416"/>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479204742"/>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512778"/>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552608841"/>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4057587421"/>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87994463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861637435"/>
      </p:ext>
    </p:extLst>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953812588"/>
      </p:ext>
    </p:extLst>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897948526"/>
      </p:ext>
    </p:extLst>
  </p:cSld>
  <p:clrMapOvr>
    <a:masterClrMapping/>
  </p:clrMapOv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527974630"/>
      </p:ext>
    </p:extLst>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47835158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55091905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12030208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01868529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12885463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66047331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74273162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40337728"/>
      </p:ext>
    </p:extLst>
  </p:cSld>
  <p:clrMapOvr>
    <a:masterClrMapping/>
  </p:clrMapOv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11646332"/>
      </p:ext>
    </p:extLst>
  </p:cSld>
  <p:clrMapOvr>
    <a:masterClrMapping/>
  </p:clrMapOvr>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426565402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46684765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259058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1114243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0658528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441299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5110417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7005138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4531450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07541359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66917723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326264531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69770538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2292836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6661797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932860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5963035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5955839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9944696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4627740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73793612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25067784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637129698"/>
      </p:ext>
    </p:extLst>
  </p:cSld>
  <p:clrMapOvr>
    <a:masterClrMapping/>
  </p:clrMapOvr>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202116411"/>
      </p:ext>
    </p:extLst>
  </p:cSld>
  <p:clrMapOvr>
    <a:masterClrMapping/>
  </p:clrMapOvr>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748516057"/>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71785120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137479098"/>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534633346"/>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2192742222"/>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909109558"/>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820356180"/>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73723883"/>
      </p:ext>
    </p:extLst>
  </p:cSld>
  <p:clrMapOvr>
    <a:masterClrMapping/>
  </p:clrMapOvr>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695536456"/>
      </p:ext>
    </p:extLst>
  </p:cSld>
  <p:clrMapOvr>
    <a:masterClrMapping/>
  </p:clrMapOvr>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637129698"/>
      </p:ext>
    </p:extLst>
  </p:cSld>
  <p:clrMapOvr>
    <a:masterClrMapping/>
  </p:clrMapOvr>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202116411"/>
      </p:ext>
    </p:extLst>
  </p:cSld>
  <p:clrMapOvr>
    <a:masterClrMapping/>
  </p:clrMapOvr>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74851605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717851201"/>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137479098"/>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534633346"/>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2192742222"/>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909109558"/>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820356180"/>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73723883"/>
      </p:ext>
    </p:extLst>
  </p:cSld>
  <p:clrMapOvr>
    <a:masterClrMapping/>
  </p:clrMapOvr>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695536456"/>
      </p:ext>
    </p:extLst>
  </p:cSld>
  <p:clrMapOvr>
    <a:masterClrMapping/>
  </p:clrMapOvr>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637129698"/>
      </p:ext>
    </p:extLst>
  </p:cSld>
  <p:clrMapOvr>
    <a:masterClrMapping/>
  </p:clrMapOvr>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202116411"/>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748516057"/>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717851201"/>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137479098"/>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534633346"/>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2192742222"/>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909109558"/>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820356180"/>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73723883"/>
      </p:ext>
    </p:extLst>
  </p:cSld>
  <p:clrMapOvr>
    <a:masterClrMapping/>
  </p:clrMapOvr>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695536456"/>
      </p:ext>
    </p:extLst>
  </p:cSld>
  <p:clrMapOvr>
    <a:masterClrMapping/>
  </p:clrMapOvr>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637129698"/>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202116411"/>
      </p:ext>
    </p:extLst>
  </p:cSld>
  <p:clrMapOvr>
    <a:masterClrMapping/>
  </p:clrMapOvr>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748516057"/>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717851201"/>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137479098"/>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534633346"/>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2192742222"/>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909109558"/>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820356180"/>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73723883"/>
      </p:ext>
    </p:extLst>
  </p:cSld>
  <p:clrMapOvr>
    <a:masterClrMapping/>
  </p:clrMapOvr>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695536456"/>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image" Target="../media/image2.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image" Target="../media/image2.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image" Target="../media/image2.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latin typeface="Arial" pitchFamily="34" charset="0"/>
                <a:cs typeface="Arial" pitchFamily="34" charset="0"/>
              </a:rPr>
              <a:t>Page </a:t>
            </a:r>
            <a:r>
              <a:rPr lang="de-DE" sz="1000">
                <a:latin typeface="Arial" pitchFamily="34" charset="0"/>
                <a:cs typeface="Arial" pitchFamily="34" charset="0"/>
                <a:sym typeface="Wingdings" pitchFamily="2" charset="2"/>
              </a:rPr>
              <a:t></a:t>
            </a:r>
            <a:r>
              <a:rPr lang="de-DE" sz="1000">
                <a:latin typeface="Arial" pitchFamily="34" charset="0"/>
                <a:cs typeface="Arial" pitchFamily="34" charset="0"/>
              </a:rPr>
              <a:t> </a:t>
            </a:r>
            <a:fld id="{CF825FEF-9EFF-427A-BA79-FFBBF98227EB}" type="slidenum">
              <a:rPr lang="de-DE" sz="1000">
                <a:latin typeface="Arial" pitchFamily="34" charset="0"/>
                <a:cs typeface="Arial" pitchFamily="34" charset="0"/>
              </a:rPr>
              <a:pPr>
                <a:defRPr/>
              </a:pPr>
              <a:t>‹#›</a:t>
            </a:fld>
            <a:endParaRPr lang="de-DE" sz="1000">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95"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2677689234"/>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2677689234"/>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2677689234"/>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2677689234"/>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2677689234"/>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2677689234"/>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2370071025"/>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1115312791"/>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949059459"/>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161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11162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83BF97A7-F956-4E41-9AB5-7105A07EA301}"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111622" name="Group 6"/>
          <p:cNvGrpSpPr>
            <a:grpSpLocks/>
          </p:cNvGrpSpPr>
          <p:nvPr/>
        </p:nvGrpSpPr>
        <p:grpSpPr bwMode="auto">
          <a:xfrm>
            <a:off x="6646863" y="6181725"/>
            <a:ext cx="2225675" cy="392113"/>
            <a:chOff x="3316" y="1854"/>
            <a:chExt cx="2110" cy="372"/>
          </a:xfrm>
        </p:grpSpPr>
        <p:pic>
          <p:nvPicPr>
            <p:cNvPr id="111623"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111624"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556013185"/>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155650463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95516314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7826001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325306088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267768923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267768923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2677689234"/>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267768923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3.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7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84.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94.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6.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6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6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6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61.xml"/></Relationships>
</file>

<file path=ppt/slides/_rels/slide5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4.xml"/><Relationship Id="rId1" Type="http://schemas.openxmlformats.org/officeDocument/2006/relationships/slideLayout" Target="../slideLayouts/slideLayout11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50.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6.xml"/><Relationship Id="rId1" Type="http://schemas.openxmlformats.org/officeDocument/2006/relationships/slideLayout" Target="../slideLayouts/slideLayout15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7.xml"/><Relationship Id="rId1" Type="http://schemas.openxmlformats.org/officeDocument/2006/relationships/slideLayout" Target="../slideLayouts/slideLayout128.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8.png"/><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5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9.xml"/><Relationship Id="rId1" Type="http://schemas.openxmlformats.org/officeDocument/2006/relationships/slideLayout" Target="../slideLayouts/slideLayout13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176274" y="364980"/>
            <a:ext cx="8791574" cy="1631216"/>
          </a:xfrm>
          <a:prstGeom prst="rect">
            <a:avLst/>
          </a:prstGeom>
          <a:noFill/>
          <a:ln>
            <a:noFill/>
          </a:ln>
          <a:effectLst>
            <a:glow rad="228600">
              <a:schemeClr val="accent4">
                <a:satMod val="175000"/>
                <a:alpha val="40000"/>
              </a:schemeClr>
            </a:glow>
            <a:outerShdw blurRad="107950" dist="12700" dir="5400000" algn="ctr">
              <a:srgbClr val="7DC4FF"/>
            </a:outerShdw>
            <a:softEdge rad="127000"/>
          </a:effectLst>
          <a:scene3d>
            <a:camera prst="orthographicFront">
              <a:rot lat="0" lon="0" rev="0"/>
            </a:camera>
            <a:lightRig rig="soft" dir="t">
              <a:rot lat="0" lon="0" rev="0"/>
            </a:lightRig>
          </a:scene3d>
          <a:sp3d prstMaterial="dkEdge">
            <a:bevelT w="63500" h="63500"/>
            <a:contourClr>
              <a:schemeClr val="bg2">
                <a:lumMod val="20000"/>
                <a:lumOff val="80000"/>
              </a:schemeClr>
            </a:contourClr>
          </a:sp3d>
        </p:spPr>
        <p:txBody>
          <a:bodyPr wrap="square" anchor="ctr" anchorCtr="1">
            <a:spAutoFit/>
          </a:bodyPr>
          <a:lstStyle/>
          <a:p>
            <a:pPr algn="ctr">
              <a:defRPr/>
            </a:pPr>
            <a:r>
              <a:rPr lang="tr-TR" sz="10000" dirty="0" smtClean="0">
                <a:ln w="38100">
                  <a:solidFill>
                    <a:srgbClr val="0061B2">
                      <a:lumMod val="40000"/>
                      <a:lumOff val="60000"/>
                    </a:srgbClr>
                  </a:solidFill>
                  <a:prstDash val="solid"/>
                  <a:miter lim="800000"/>
                </a:ln>
                <a:noFill/>
                <a:effectLst>
                  <a:outerShdw blurRad="76200" dist="50800" dir="5400000" algn="tl">
                    <a:srgbClr val="000000"/>
                  </a:outerShdw>
                </a:effectLst>
                <a:latin typeface="Cambria" pitchFamily="18" charset="0"/>
              </a:rPr>
              <a:t>İstanbulUzman</a:t>
            </a:r>
            <a:endParaRPr lang="tr-TR" sz="10000" dirty="0">
              <a:ln w="38100">
                <a:solidFill>
                  <a:srgbClr val="0061B2">
                    <a:lumMod val="40000"/>
                    <a:lumOff val="60000"/>
                  </a:srgbClr>
                </a:solidFill>
                <a:prstDash val="solid"/>
                <a:miter lim="800000"/>
              </a:ln>
              <a:noFill/>
              <a:effectLst>
                <a:outerShdw blurRad="76200" dist="50800" dir="5400000" algn="tl">
                  <a:srgbClr val="000000"/>
                </a:outerShdw>
              </a:effectLst>
              <a:latin typeface="Cambria" pitchFamily="18" charset="0"/>
            </a:endParaRPr>
          </a:p>
        </p:txBody>
      </p:sp>
      <p:sp>
        <p:nvSpPr>
          <p:cNvPr id="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6" name="WordArt 7"/>
          <p:cNvSpPr>
            <a:spLocks noChangeArrowheads="1" noChangeShapeType="1" noTextEdit="1"/>
          </p:cNvSpPr>
          <p:nvPr/>
        </p:nvSpPr>
        <p:spPr bwMode="auto">
          <a:xfrm>
            <a:off x="66676" y="3406239"/>
            <a:ext cx="8954500" cy="2180107"/>
          </a:xfrm>
          <a:prstGeom prst="rect">
            <a:avLst/>
          </a:prstGeom>
          <a:effectLst>
            <a:glow rad="63500">
              <a:schemeClr val="tx1">
                <a:lumMod val="95000"/>
                <a:lumOff val="5000"/>
                <a:alpha val="40000"/>
              </a:schemeClr>
            </a:glow>
            <a:innerShdw blurRad="114300">
              <a:schemeClr val="bg1">
                <a:lumMod val="50000"/>
              </a:schemeClr>
            </a:innerShdw>
          </a:effectLst>
          <a:scene3d>
            <a:camera prst="orthographicFront">
              <a:rot lat="1200000" lon="21599987" rev="21594348"/>
            </a:camera>
            <a:lightRig rig="threePt" dir="t"/>
          </a:scene3d>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pPr algn="ctr"/>
            <a:r>
              <a:rPr lang="tr-TR" sz="3600" b="1" i="1" kern="10" dirty="0" smtClean="0">
                <a:ln w="9525">
                  <a:round/>
                  <a:headEnd/>
                  <a:tailEnd/>
                </a:ln>
                <a:solidFill>
                  <a:srgbClr val="000000">
                    <a:lumMod val="85000"/>
                    <a:lumOff val="15000"/>
                  </a:srgbClr>
                </a:solidFill>
                <a:effectLst>
                  <a:outerShdw blurRad="38100" dist="38100" dir="2700000" algn="tl">
                    <a:srgbClr val="000000">
                      <a:alpha val="43137"/>
                    </a:srgbClr>
                  </a:outerShdw>
                </a:effectLst>
                <a:latin typeface="Monotype Corsiva"/>
              </a:rPr>
              <a:t>Psikososyal Risk Etmenleri</a:t>
            </a:r>
            <a:endParaRPr lang="tr-TR" sz="3600" b="1" i="1" kern="10" dirty="0">
              <a:ln w="9525">
                <a:round/>
                <a:headEnd/>
                <a:tailEnd/>
              </a:ln>
              <a:solidFill>
                <a:srgbClr val="000000">
                  <a:lumMod val="85000"/>
                  <a:lumOff val="15000"/>
                </a:srgbClr>
              </a:solidFill>
              <a:effectLst>
                <a:outerShdw blurRad="38100" dist="38100" dir="2700000" algn="tl">
                  <a:srgbClr val="000000">
                    <a:alpha val="43137"/>
                  </a:srgbClr>
                </a:outerShdw>
              </a:effectLst>
              <a:latin typeface="Monotype Corsiva"/>
            </a:endParaRPr>
          </a:p>
        </p:txBody>
      </p:sp>
    </p:spTree>
    <p:extLst>
      <p:ext uri="{BB962C8B-B14F-4D97-AF65-F5344CB8AC3E}">
        <p14:creationId xmlns:p14="http://schemas.microsoft.com/office/powerpoint/2010/main" val="414327286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1588" y="0"/>
            <a:ext cx="9144000" cy="6858001"/>
            <a:chOff x="0" y="0"/>
            <a:chExt cx="5760" cy="3747"/>
          </a:xfrm>
        </p:grpSpPr>
        <p:sp>
          <p:nvSpPr>
            <p:cNvPr id="46107"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dirty="0">
                <a:solidFill>
                  <a:srgbClr val="FFFFFF"/>
                </a:solidFill>
              </a:endParaRPr>
            </a:p>
          </p:txBody>
        </p:sp>
        <p:sp>
          <p:nvSpPr>
            <p:cNvPr id="46108"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dirty="0">
                <a:solidFill>
                  <a:srgbClr val="FFFFFF"/>
                </a:solidFill>
              </a:endParaRPr>
            </a:p>
          </p:txBody>
        </p:sp>
        <p:sp>
          <p:nvSpPr>
            <p:cNvPr id="46109"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dirty="0">
                <a:solidFill>
                  <a:srgbClr val="FFFFFF"/>
                </a:solidFill>
              </a:endParaRPr>
            </a:p>
          </p:txBody>
        </p:sp>
        <p:sp>
          <p:nvSpPr>
            <p:cNvPr id="46110"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dirty="0">
                <a:solidFill>
                  <a:srgbClr val="FFFFFF"/>
                </a:solidFill>
              </a:endParaRPr>
            </a:p>
          </p:txBody>
        </p:sp>
      </p:grpSp>
      <p:sp>
        <p:nvSpPr>
          <p:cNvPr id="2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pic>
        <p:nvPicPr>
          <p:cNvPr id="9" name="Picture 9"/>
          <p:cNvPicPr>
            <a:picLocks noChangeAspect="1" noChangeArrowheads="1"/>
          </p:cNvPicPr>
          <p:nvPr/>
        </p:nvPicPr>
        <p:blipFill>
          <a:blip r:embed="rId3" cstate="print"/>
          <a:srcRect/>
          <a:stretch>
            <a:fillRect/>
          </a:stretch>
        </p:blipFill>
        <p:spPr bwMode="auto">
          <a:xfrm>
            <a:off x="2517775" y="6034088"/>
            <a:ext cx="4070350" cy="339725"/>
          </a:xfrm>
          <a:prstGeom prst="rect">
            <a:avLst/>
          </a:prstGeom>
          <a:noFill/>
          <a:ln w="9525">
            <a:noFill/>
            <a:miter lim="800000"/>
            <a:headEnd/>
            <a:tailEnd/>
          </a:ln>
        </p:spPr>
      </p:pic>
      <p:sp>
        <p:nvSpPr>
          <p:cNvPr id="10" name="Freeform 12"/>
          <p:cNvSpPr>
            <a:spLocks/>
          </p:cNvSpPr>
          <p:nvPr/>
        </p:nvSpPr>
        <p:spPr bwMode="auto">
          <a:xfrm>
            <a:off x="2564967" y="2090424"/>
            <a:ext cx="3981840" cy="4104225"/>
          </a:xfrm>
          <a:custGeom>
            <a:avLst/>
            <a:gdLst>
              <a:gd name="T0" fmla="*/ 918 w 2296"/>
              <a:gd name="T1" fmla="*/ 0 h 2387"/>
              <a:gd name="T2" fmla="*/ 1378 w 2296"/>
              <a:gd name="T3" fmla="*/ 0 h 2387"/>
              <a:gd name="T4" fmla="*/ 2064 w 2296"/>
              <a:gd name="T5" fmla="*/ 400 h 2387"/>
              <a:gd name="T6" fmla="*/ 2294 w 2296"/>
              <a:gd name="T7" fmla="*/ 800 h 2387"/>
              <a:gd name="T8" fmla="*/ 2296 w 2296"/>
              <a:gd name="T9" fmla="*/ 1594 h 2387"/>
              <a:gd name="T10" fmla="*/ 2067 w 2296"/>
              <a:gd name="T11" fmla="*/ 1984 h 2387"/>
              <a:gd name="T12" fmla="*/ 1382 w 2296"/>
              <a:gd name="T13" fmla="*/ 2387 h 2387"/>
              <a:gd name="T14" fmla="*/ 916 w 2296"/>
              <a:gd name="T15" fmla="*/ 2387 h 2387"/>
              <a:gd name="T16" fmla="*/ 229 w 2296"/>
              <a:gd name="T17" fmla="*/ 1987 h 2387"/>
              <a:gd name="T18" fmla="*/ 0 w 2296"/>
              <a:gd name="T19" fmla="*/ 1590 h 2387"/>
              <a:gd name="T20" fmla="*/ 4 w 2296"/>
              <a:gd name="T21" fmla="*/ 796 h 2387"/>
              <a:gd name="T22" fmla="*/ 227 w 2296"/>
              <a:gd name="T23" fmla="*/ 400 h 2387"/>
              <a:gd name="T24" fmla="*/ 918 w 2296"/>
              <a:gd name="T25" fmla="*/ 0 h 23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96"/>
              <a:gd name="T40" fmla="*/ 0 h 2387"/>
              <a:gd name="T41" fmla="*/ 2296 w 2296"/>
              <a:gd name="T42" fmla="*/ 2387 h 23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96" h="2387">
                <a:moveTo>
                  <a:pt x="918" y="0"/>
                </a:moveTo>
                <a:lnTo>
                  <a:pt x="1378" y="0"/>
                </a:lnTo>
                <a:lnTo>
                  <a:pt x="2064" y="400"/>
                </a:lnTo>
                <a:lnTo>
                  <a:pt x="2294" y="800"/>
                </a:lnTo>
                <a:lnTo>
                  <a:pt x="2296" y="1594"/>
                </a:lnTo>
                <a:lnTo>
                  <a:pt x="2067" y="1984"/>
                </a:lnTo>
                <a:lnTo>
                  <a:pt x="1382" y="2387"/>
                </a:lnTo>
                <a:lnTo>
                  <a:pt x="916" y="2387"/>
                </a:lnTo>
                <a:lnTo>
                  <a:pt x="229" y="1987"/>
                </a:lnTo>
                <a:lnTo>
                  <a:pt x="0" y="1590"/>
                </a:lnTo>
                <a:lnTo>
                  <a:pt x="4" y="796"/>
                </a:lnTo>
                <a:lnTo>
                  <a:pt x="227" y="400"/>
                </a:lnTo>
                <a:lnTo>
                  <a:pt x="918" y="0"/>
                </a:lnTo>
                <a:close/>
              </a:path>
            </a:pathLst>
          </a:custGeom>
          <a:gradFill rotWithShape="0">
            <a:gsLst>
              <a:gs pos="0">
                <a:schemeClr val="bg2"/>
              </a:gs>
              <a:gs pos="100000">
                <a:srgbClr val="CECEC4"/>
              </a:gs>
            </a:gsLst>
            <a:lin ang="0" scaled="1"/>
          </a:gradFill>
          <a:ln w="9525" cap="flat">
            <a:solidFill>
              <a:srgbClr val="CECEC4"/>
            </a:solidFill>
            <a:prstDash val="solid"/>
            <a:miter lim="800000"/>
            <a:headEnd/>
            <a:tailEnd/>
          </a:ln>
          <a:scene3d>
            <a:camera prst="orthographicFront"/>
            <a:lightRig rig="threePt" dir="t"/>
          </a:scene3d>
          <a:sp3d>
            <a:bevelT prst="relaxedInset"/>
          </a:sp3d>
        </p:spPr>
        <p:txBody>
          <a:bodyPr/>
          <a:lstStyle/>
          <a:p>
            <a:pPr>
              <a:defRPr/>
            </a:pPr>
            <a:endParaRPr lang="de-DE">
              <a:solidFill>
                <a:srgbClr val="000000"/>
              </a:solidFill>
            </a:endParaRPr>
          </a:p>
        </p:txBody>
      </p:sp>
      <p:grpSp>
        <p:nvGrpSpPr>
          <p:cNvPr id="11" name="Gruppieren 17"/>
          <p:cNvGrpSpPr/>
          <p:nvPr/>
        </p:nvGrpSpPr>
        <p:grpSpPr>
          <a:xfrm>
            <a:off x="2664573" y="2143538"/>
            <a:ext cx="3832666" cy="3991526"/>
            <a:chOff x="2375461" y="1925730"/>
            <a:chExt cx="4080839" cy="4249739"/>
          </a:xfrm>
          <a:scene3d>
            <a:camera prst="orthographicFront"/>
            <a:lightRig rig="balanced" dir="t"/>
          </a:scene3d>
        </p:grpSpPr>
        <p:sp>
          <p:nvSpPr>
            <p:cNvPr id="12" name="AutoShape 4"/>
            <p:cNvSpPr>
              <a:spLocks noChangeArrowheads="1"/>
            </p:cNvSpPr>
            <p:nvPr/>
          </p:nvSpPr>
          <p:spPr bwMode="auto">
            <a:xfrm>
              <a:off x="3602577" y="1925730"/>
              <a:ext cx="1633767" cy="1416103"/>
            </a:xfrm>
            <a:prstGeom prst="hexagon">
              <a:avLst>
                <a:gd name="adj" fmla="val 28862"/>
                <a:gd name="vf" fmla="val 115470"/>
              </a:avLst>
            </a:prstGeom>
            <a:gradFill rotWithShape="1">
              <a:gsLst>
                <a:gs pos="0">
                  <a:srgbClr val="EDEDE7"/>
                </a:gs>
                <a:gs pos="100000">
                  <a:srgbClr val="CCCCBC"/>
                </a:gs>
              </a:gsLst>
              <a:lin ang="2700000" scaled="1"/>
            </a:gradFill>
            <a:ln w="9525" algn="ctr">
              <a:solidFill>
                <a:srgbClr val="9D9D9D"/>
              </a:solidFill>
              <a:miter lim="800000"/>
              <a:headEnd/>
              <a:tailEnd/>
            </a:ln>
            <a:effectLst/>
            <a:sp3d prstMaterial="metal">
              <a:bevelT h="19050" prst="angle"/>
            </a:sp3d>
          </p:spPr>
          <p:txBody>
            <a:bodyPr wrap="none" anchor="ctr"/>
            <a:lstStyle/>
            <a:p>
              <a:pPr>
                <a:defRPr/>
              </a:pPr>
              <a:endParaRPr lang="de-DE">
                <a:solidFill>
                  <a:srgbClr val="000000"/>
                </a:solidFill>
              </a:endParaRPr>
            </a:p>
          </p:txBody>
        </p:sp>
        <p:sp>
          <p:nvSpPr>
            <p:cNvPr id="13" name="AutoShape 5"/>
            <p:cNvSpPr>
              <a:spLocks noChangeArrowheads="1"/>
            </p:cNvSpPr>
            <p:nvPr/>
          </p:nvSpPr>
          <p:spPr bwMode="auto">
            <a:xfrm>
              <a:off x="3599713" y="3347560"/>
              <a:ext cx="1636631" cy="1416103"/>
            </a:xfrm>
            <a:prstGeom prst="hexagon">
              <a:avLst>
                <a:gd name="adj" fmla="val 28896"/>
                <a:gd name="vf" fmla="val 115470"/>
              </a:avLst>
            </a:prstGeom>
            <a:gradFill rotWithShape="1">
              <a:gsLst>
                <a:gs pos="0">
                  <a:srgbClr val="EDEDE7"/>
                </a:gs>
                <a:gs pos="100000">
                  <a:srgbClr val="CCCCBC"/>
                </a:gs>
              </a:gsLst>
              <a:lin ang="2700000" scaled="1"/>
            </a:gradFill>
            <a:ln w="9525" algn="ctr">
              <a:solidFill>
                <a:srgbClr val="9D9D9D"/>
              </a:solidFill>
              <a:miter lim="800000"/>
              <a:headEnd/>
              <a:tailEnd/>
            </a:ln>
            <a:effectLst/>
            <a:sp3d prstMaterial="metal">
              <a:bevelT h="19050" prst="angle"/>
            </a:sp3d>
          </p:spPr>
          <p:txBody>
            <a:bodyPr wrap="none" anchor="ctr"/>
            <a:lstStyle/>
            <a:p>
              <a:pPr>
                <a:defRPr/>
              </a:pPr>
              <a:endParaRPr lang="de-DE">
                <a:solidFill>
                  <a:srgbClr val="000000"/>
                </a:solidFill>
              </a:endParaRPr>
            </a:p>
          </p:txBody>
        </p:sp>
        <p:sp>
          <p:nvSpPr>
            <p:cNvPr id="14" name="AutoShape 6"/>
            <p:cNvSpPr>
              <a:spLocks noChangeArrowheads="1"/>
            </p:cNvSpPr>
            <p:nvPr/>
          </p:nvSpPr>
          <p:spPr bwMode="auto">
            <a:xfrm>
              <a:off x="2378325" y="2640225"/>
              <a:ext cx="1633767" cy="1416103"/>
            </a:xfrm>
            <a:prstGeom prst="hexagon">
              <a:avLst>
                <a:gd name="adj" fmla="val 28862"/>
                <a:gd name="vf" fmla="val 115470"/>
              </a:avLst>
            </a:prstGeom>
            <a:gradFill rotWithShape="1">
              <a:gsLst>
                <a:gs pos="0">
                  <a:srgbClr val="EDEDE7"/>
                </a:gs>
                <a:gs pos="100000">
                  <a:srgbClr val="CCCCBC"/>
                </a:gs>
              </a:gsLst>
              <a:lin ang="2700000" scaled="1"/>
            </a:gradFill>
            <a:ln w="9525">
              <a:solidFill>
                <a:srgbClr val="9D9D9D"/>
              </a:solidFill>
              <a:miter lim="800000"/>
              <a:headEnd/>
              <a:tailEnd/>
            </a:ln>
            <a:sp3d prstMaterial="metal">
              <a:bevelT h="19050" prst="angle"/>
            </a:sp3d>
          </p:spPr>
          <p:txBody>
            <a:bodyPr wrap="none" anchor="ctr"/>
            <a:lstStyle/>
            <a:p>
              <a:pPr>
                <a:defRPr/>
              </a:pPr>
              <a:endParaRPr lang="de-DE">
                <a:solidFill>
                  <a:srgbClr val="000000"/>
                </a:solidFill>
              </a:endParaRPr>
            </a:p>
          </p:txBody>
        </p:sp>
        <p:sp>
          <p:nvSpPr>
            <p:cNvPr id="15" name="AutoShape 7"/>
            <p:cNvSpPr>
              <a:spLocks noChangeArrowheads="1"/>
            </p:cNvSpPr>
            <p:nvPr/>
          </p:nvSpPr>
          <p:spPr bwMode="auto">
            <a:xfrm>
              <a:off x="2375461" y="4050600"/>
              <a:ext cx="1636631" cy="1416103"/>
            </a:xfrm>
            <a:prstGeom prst="hexagon">
              <a:avLst>
                <a:gd name="adj" fmla="val 28896"/>
                <a:gd name="vf" fmla="val 115470"/>
              </a:avLst>
            </a:prstGeom>
            <a:gradFill rotWithShape="1">
              <a:gsLst>
                <a:gs pos="0">
                  <a:srgbClr val="EDEDE7"/>
                </a:gs>
                <a:gs pos="100000">
                  <a:srgbClr val="CCCCBC"/>
                </a:gs>
              </a:gsLst>
              <a:lin ang="2700000" scaled="1"/>
            </a:gradFill>
            <a:ln w="9525" algn="ctr">
              <a:solidFill>
                <a:srgbClr val="9D9D9D"/>
              </a:solidFill>
              <a:miter lim="800000"/>
              <a:headEnd/>
              <a:tailEnd/>
            </a:ln>
            <a:effectLst/>
            <a:sp3d prstMaterial="metal">
              <a:bevelT h="19050" prst="angle"/>
            </a:sp3d>
          </p:spPr>
          <p:txBody>
            <a:bodyPr wrap="none" anchor="ctr"/>
            <a:lstStyle/>
            <a:p>
              <a:pPr>
                <a:defRPr/>
              </a:pPr>
              <a:endParaRPr lang="de-DE">
                <a:solidFill>
                  <a:srgbClr val="000000"/>
                </a:solidFill>
              </a:endParaRPr>
            </a:p>
          </p:txBody>
        </p:sp>
        <p:sp>
          <p:nvSpPr>
            <p:cNvPr id="16" name="AutoShape 8"/>
            <p:cNvSpPr>
              <a:spLocks noChangeArrowheads="1"/>
            </p:cNvSpPr>
            <p:nvPr/>
          </p:nvSpPr>
          <p:spPr bwMode="auto">
            <a:xfrm>
              <a:off x="3599713" y="4757935"/>
              <a:ext cx="1636631" cy="1417534"/>
            </a:xfrm>
            <a:prstGeom prst="hexagon">
              <a:avLst>
                <a:gd name="adj" fmla="val 28896"/>
                <a:gd name="vf" fmla="val 115470"/>
              </a:avLst>
            </a:prstGeom>
            <a:gradFill rotWithShape="1">
              <a:gsLst>
                <a:gs pos="0">
                  <a:srgbClr val="EDEDE7"/>
                </a:gs>
                <a:gs pos="100000">
                  <a:srgbClr val="CCCCBC"/>
                </a:gs>
              </a:gsLst>
              <a:lin ang="2700000" scaled="1"/>
            </a:gradFill>
            <a:ln w="9525" algn="ctr">
              <a:solidFill>
                <a:srgbClr val="9D9D9D"/>
              </a:solidFill>
              <a:miter lim="800000"/>
              <a:headEnd/>
              <a:tailEnd/>
            </a:ln>
            <a:effectLst/>
            <a:sp3d prstMaterial="metal">
              <a:bevelT h="19050" prst="angle"/>
            </a:sp3d>
          </p:spPr>
          <p:txBody>
            <a:bodyPr wrap="none" anchor="ctr"/>
            <a:lstStyle/>
            <a:p>
              <a:pPr>
                <a:defRPr/>
              </a:pPr>
              <a:endParaRPr lang="de-DE">
                <a:solidFill>
                  <a:srgbClr val="000000"/>
                </a:solidFill>
              </a:endParaRPr>
            </a:p>
          </p:txBody>
        </p:sp>
        <p:sp>
          <p:nvSpPr>
            <p:cNvPr id="17" name="AutoShape 9"/>
            <p:cNvSpPr>
              <a:spLocks noChangeArrowheads="1"/>
            </p:cNvSpPr>
            <p:nvPr/>
          </p:nvSpPr>
          <p:spPr bwMode="auto">
            <a:xfrm>
              <a:off x="4821101" y="2640225"/>
              <a:ext cx="1635199" cy="1416103"/>
            </a:xfrm>
            <a:prstGeom prst="hexagon">
              <a:avLst>
                <a:gd name="adj" fmla="val 28862"/>
                <a:gd name="vf" fmla="val 115470"/>
              </a:avLst>
            </a:prstGeom>
            <a:gradFill rotWithShape="1">
              <a:gsLst>
                <a:gs pos="0">
                  <a:srgbClr val="EDEDE7"/>
                </a:gs>
                <a:gs pos="100000">
                  <a:srgbClr val="CCCCBC"/>
                </a:gs>
              </a:gsLst>
              <a:lin ang="2700000" scaled="1"/>
            </a:gradFill>
            <a:ln w="9525" algn="ctr">
              <a:solidFill>
                <a:srgbClr val="9D9D9D"/>
              </a:solidFill>
              <a:miter lim="800000"/>
              <a:headEnd/>
              <a:tailEnd/>
            </a:ln>
            <a:effectLst/>
            <a:sp3d prstMaterial="metal">
              <a:bevelT h="19050" prst="angle"/>
            </a:sp3d>
          </p:spPr>
          <p:txBody>
            <a:bodyPr wrap="none" anchor="ctr"/>
            <a:lstStyle/>
            <a:p>
              <a:pPr>
                <a:defRPr/>
              </a:pPr>
              <a:endParaRPr lang="de-DE">
                <a:solidFill>
                  <a:srgbClr val="000000"/>
                </a:solidFill>
              </a:endParaRPr>
            </a:p>
          </p:txBody>
        </p:sp>
        <p:sp>
          <p:nvSpPr>
            <p:cNvPr id="18" name="AutoShape 10"/>
            <p:cNvSpPr>
              <a:spLocks noChangeArrowheads="1"/>
            </p:cNvSpPr>
            <p:nvPr/>
          </p:nvSpPr>
          <p:spPr bwMode="auto">
            <a:xfrm>
              <a:off x="4819669" y="4050600"/>
              <a:ext cx="1636631" cy="1416103"/>
            </a:xfrm>
            <a:prstGeom prst="hexagon">
              <a:avLst>
                <a:gd name="adj" fmla="val 28896"/>
                <a:gd name="vf" fmla="val 115470"/>
              </a:avLst>
            </a:prstGeom>
            <a:gradFill rotWithShape="1">
              <a:gsLst>
                <a:gs pos="0">
                  <a:srgbClr val="EDEDE7"/>
                </a:gs>
                <a:gs pos="100000">
                  <a:srgbClr val="CCCCBC"/>
                </a:gs>
              </a:gsLst>
              <a:lin ang="2700000" scaled="1"/>
            </a:gradFill>
            <a:ln w="9525" algn="ctr">
              <a:solidFill>
                <a:srgbClr val="9D9D9D"/>
              </a:solidFill>
              <a:miter lim="800000"/>
              <a:headEnd/>
              <a:tailEnd/>
            </a:ln>
            <a:effectLst/>
            <a:sp3d prstMaterial="metal">
              <a:bevelT h="19050" prst="angle"/>
            </a:sp3d>
          </p:spPr>
          <p:txBody>
            <a:bodyPr wrap="none" anchor="ctr"/>
            <a:lstStyle/>
            <a:p>
              <a:pPr>
                <a:defRPr/>
              </a:pPr>
              <a:endParaRPr lang="de-DE">
                <a:solidFill>
                  <a:srgbClr val="000000"/>
                </a:solidFill>
              </a:endParaRPr>
            </a:p>
          </p:txBody>
        </p:sp>
      </p:grpSp>
      <p:sp>
        <p:nvSpPr>
          <p:cNvPr id="19" name="AutoShape 52"/>
          <p:cNvSpPr>
            <a:spLocks noChangeArrowheads="1"/>
          </p:cNvSpPr>
          <p:nvPr/>
        </p:nvSpPr>
        <p:spPr bwMode="auto">
          <a:xfrm>
            <a:off x="2670175" y="2806700"/>
            <a:ext cx="1531938" cy="1330325"/>
          </a:xfrm>
          <a:prstGeom prst="hexagon">
            <a:avLst>
              <a:gd name="adj" fmla="val 28789"/>
              <a:gd name="vf" fmla="val 115470"/>
            </a:avLst>
          </a:prstGeom>
          <a:solidFill>
            <a:srgbClr val="C0C0C0">
              <a:alpha val="43921"/>
            </a:srgbClr>
          </a:solidFill>
          <a:ln w="9525">
            <a:noFill/>
            <a:miter lim="800000"/>
            <a:headEnd/>
            <a:tailEnd/>
          </a:ln>
        </p:spPr>
        <p:txBody>
          <a:bodyPr wrap="none" anchor="ctr"/>
          <a:lstStyle/>
          <a:p>
            <a:endParaRPr lang="tr-TR">
              <a:solidFill>
                <a:srgbClr val="000000"/>
              </a:solidFill>
              <a:cs typeface="Arial" pitchFamily="34" charset="0"/>
            </a:endParaRPr>
          </a:p>
        </p:txBody>
      </p:sp>
      <p:sp>
        <p:nvSpPr>
          <p:cNvPr id="20" name="AutoShape 53"/>
          <p:cNvSpPr>
            <a:spLocks noChangeArrowheads="1"/>
          </p:cNvSpPr>
          <p:nvPr/>
        </p:nvSpPr>
        <p:spPr bwMode="auto">
          <a:xfrm>
            <a:off x="3803650" y="4805363"/>
            <a:ext cx="1554163" cy="1331912"/>
          </a:xfrm>
          <a:prstGeom prst="hexagon">
            <a:avLst>
              <a:gd name="adj" fmla="val 29172"/>
              <a:gd name="vf" fmla="val 115470"/>
            </a:avLst>
          </a:prstGeom>
          <a:solidFill>
            <a:srgbClr val="C0C0C0">
              <a:alpha val="44000"/>
            </a:srgbClr>
          </a:solidFill>
          <a:ln w="9525">
            <a:noFill/>
            <a:miter lim="800000"/>
            <a:headEnd/>
            <a:tailEnd/>
          </a:ln>
        </p:spPr>
        <p:txBody>
          <a:bodyPr wrap="none" anchor="ctr"/>
          <a:lstStyle/>
          <a:p>
            <a:endParaRPr lang="tr-TR">
              <a:solidFill>
                <a:srgbClr val="000000"/>
              </a:solidFill>
              <a:cs typeface="Arial" pitchFamily="34" charset="0"/>
            </a:endParaRPr>
          </a:p>
        </p:txBody>
      </p:sp>
      <p:sp>
        <p:nvSpPr>
          <p:cNvPr id="21" name="AutoShape 54"/>
          <p:cNvSpPr>
            <a:spLocks noChangeArrowheads="1"/>
          </p:cNvSpPr>
          <p:nvPr/>
        </p:nvSpPr>
        <p:spPr bwMode="auto">
          <a:xfrm>
            <a:off x="4960938" y="2809875"/>
            <a:ext cx="1530350" cy="1330325"/>
          </a:xfrm>
          <a:prstGeom prst="hexagon">
            <a:avLst>
              <a:gd name="adj" fmla="val 28759"/>
              <a:gd name="vf" fmla="val 115470"/>
            </a:avLst>
          </a:prstGeom>
          <a:solidFill>
            <a:srgbClr val="C0C0C0">
              <a:alpha val="43921"/>
            </a:srgbClr>
          </a:solidFill>
          <a:ln w="9525">
            <a:noFill/>
            <a:miter lim="800000"/>
            <a:headEnd/>
            <a:tailEnd/>
          </a:ln>
        </p:spPr>
        <p:txBody>
          <a:bodyPr wrap="none" anchor="ctr"/>
          <a:lstStyle/>
          <a:p>
            <a:endParaRPr lang="tr-TR">
              <a:solidFill>
                <a:srgbClr val="000000"/>
              </a:solidFill>
              <a:cs typeface="Arial" pitchFamily="34" charset="0"/>
            </a:endParaRPr>
          </a:p>
        </p:txBody>
      </p:sp>
      <p:sp>
        <p:nvSpPr>
          <p:cNvPr id="22" name="AutoShape 53"/>
          <p:cNvSpPr>
            <a:spLocks noChangeArrowheads="1"/>
          </p:cNvSpPr>
          <p:nvPr/>
        </p:nvSpPr>
        <p:spPr bwMode="auto">
          <a:xfrm>
            <a:off x="2641600" y="4135438"/>
            <a:ext cx="1554163" cy="1331912"/>
          </a:xfrm>
          <a:prstGeom prst="hexagon">
            <a:avLst>
              <a:gd name="adj" fmla="val 29172"/>
              <a:gd name="vf" fmla="val 115470"/>
            </a:avLst>
          </a:prstGeom>
          <a:solidFill>
            <a:srgbClr val="0161B2">
              <a:alpha val="43921"/>
            </a:srgbClr>
          </a:solidFill>
          <a:ln w="9525" algn="ctr">
            <a:noFill/>
            <a:miter lim="800000"/>
            <a:headEnd/>
            <a:tailEnd/>
          </a:ln>
          <a:effectLst/>
        </p:spPr>
        <p:txBody>
          <a:bodyPr wrap="none" anchor="ctr"/>
          <a:lstStyle/>
          <a:p>
            <a:endParaRPr lang="tr-TR">
              <a:solidFill>
                <a:srgbClr val="000000"/>
              </a:solidFill>
              <a:cs typeface="Arial" pitchFamily="34" charset="0"/>
            </a:endParaRPr>
          </a:p>
        </p:txBody>
      </p:sp>
      <p:sp>
        <p:nvSpPr>
          <p:cNvPr id="23" name="AutoShape 52"/>
          <p:cNvSpPr>
            <a:spLocks noChangeArrowheads="1"/>
          </p:cNvSpPr>
          <p:nvPr/>
        </p:nvSpPr>
        <p:spPr bwMode="auto">
          <a:xfrm>
            <a:off x="3816350" y="3473450"/>
            <a:ext cx="1530350" cy="1330325"/>
          </a:xfrm>
          <a:prstGeom prst="hexagon">
            <a:avLst>
              <a:gd name="adj" fmla="val 28759"/>
              <a:gd name="vf" fmla="val 115470"/>
            </a:avLst>
          </a:prstGeom>
          <a:solidFill>
            <a:srgbClr val="C0C0C0">
              <a:alpha val="43921"/>
            </a:srgbClr>
          </a:solidFill>
          <a:ln w="9525">
            <a:noFill/>
            <a:miter lim="800000"/>
            <a:headEnd/>
            <a:tailEnd/>
          </a:ln>
        </p:spPr>
        <p:txBody>
          <a:bodyPr wrap="none" anchor="ctr"/>
          <a:lstStyle/>
          <a:p>
            <a:endParaRPr lang="tr-TR" b="1" dirty="0">
              <a:solidFill>
                <a:srgbClr val="000000"/>
              </a:solidFill>
              <a:latin typeface="Cambria" pitchFamily="18" charset="0"/>
              <a:cs typeface="Arial" pitchFamily="34" charset="0"/>
            </a:endParaRPr>
          </a:p>
        </p:txBody>
      </p:sp>
      <p:sp>
        <p:nvSpPr>
          <p:cNvPr id="24" name="AutoShape 52"/>
          <p:cNvSpPr>
            <a:spLocks noChangeArrowheads="1"/>
          </p:cNvSpPr>
          <p:nvPr/>
        </p:nvSpPr>
        <p:spPr bwMode="auto">
          <a:xfrm>
            <a:off x="3810000" y="2138363"/>
            <a:ext cx="1531938" cy="1330325"/>
          </a:xfrm>
          <a:prstGeom prst="hexagon">
            <a:avLst>
              <a:gd name="adj" fmla="val 28789"/>
              <a:gd name="vf" fmla="val 115470"/>
            </a:avLst>
          </a:prstGeom>
          <a:solidFill>
            <a:srgbClr val="0161B2">
              <a:alpha val="43921"/>
            </a:srgbClr>
          </a:solidFill>
          <a:ln w="9525">
            <a:noFill/>
            <a:miter lim="800000"/>
            <a:headEnd/>
            <a:tailEnd/>
          </a:ln>
        </p:spPr>
        <p:txBody>
          <a:bodyPr wrap="none" anchor="ctr"/>
          <a:lstStyle/>
          <a:p>
            <a:endParaRPr lang="tr-TR">
              <a:solidFill>
                <a:srgbClr val="000000"/>
              </a:solidFill>
              <a:cs typeface="Arial" pitchFamily="34" charset="0"/>
            </a:endParaRPr>
          </a:p>
        </p:txBody>
      </p:sp>
      <p:sp>
        <p:nvSpPr>
          <p:cNvPr id="25" name="AutoShape 52"/>
          <p:cNvSpPr>
            <a:spLocks noChangeArrowheads="1"/>
          </p:cNvSpPr>
          <p:nvPr/>
        </p:nvSpPr>
        <p:spPr bwMode="auto">
          <a:xfrm>
            <a:off x="4965700" y="4135438"/>
            <a:ext cx="1531938" cy="1330325"/>
          </a:xfrm>
          <a:prstGeom prst="hexagon">
            <a:avLst>
              <a:gd name="adj" fmla="val 28789"/>
              <a:gd name="vf" fmla="val 115470"/>
            </a:avLst>
          </a:prstGeom>
          <a:solidFill>
            <a:srgbClr val="0161B2">
              <a:alpha val="43921"/>
            </a:srgbClr>
          </a:solidFill>
          <a:ln w="9525">
            <a:noFill/>
            <a:miter lim="800000"/>
            <a:headEnd/>
            <a:tailEnd/>
          </a:ln>
        </p:spPr>
        <p:txBody>
          <a:bodyPr wrap="none" anchor="ctr"/>
          <a:lstStyle/>
          <a:p>
            <a:endParaRPr lang="tr-TR">
              <a:solidFill>
                <a:srgbClr val="000000"/>
              </a:solidFill>
              <a:cs typeface="Arial" pitchFamily="34" charset="0"/>
            </a:endParaRPr>
          </a:p>
        </p:txBody>
      </p:sp>
      <p:sp>
        <p:nvSpPr>
          <p:cNvPr id="27" name="Oval 19"/>
          <p:cNvSpPr>
            <a:spLocks noChangeArrowheads="1"/>
          </p:cNvSpPr>
          <p:nvPr/>
        </p:nvSpPr>
        <p:spPr bwMode="auto">
          <a:xfrm>
            <a:off x="4008438" y="2195513"/>
            <a:ext cx="1144587" cy="1143000"/>
          </a:xfrm>
          <a:prstGeom prst="ellipse">
            <a:avLst/>
          </a:prstGeom>
          <a:gradFill rotWithShape="1">
            <a:gsLst>
              <a:gs pos="0">
                <a:srgbClr val="0161B2"/>
              </a:gs>
              <a:gs pos="100000">
                <a:srgbClr val="004074"/>
              </a:gs>
            </a:gsLst>
            <a:lin ang="2700000" scaled="1"/>
          </a:gradFill>
          <a:ln w="9525" algn="ctr">
            <a:noFill/>
            <a:round/>
            <a:headEnd/>
            <a:tailEnd/>
          </a:ln>
        </p:spPr>
        <p:txBody>
          <a:bodyPr wrap="none" anchor="ctr"/>
          <a:lstStyle/>
          <a:p>
            <a:endParaRPr lang="tr-TR">
              <a:solidFill>
                <a:srgbClr val="000000"/>
              </a:solidFill>
              <a:cs typeface="Arial" pitchFamily="34" charset="0"/>
            </a:endParaRPr>
          </a:p>
        </p:txBody>
      </p:sp>
      <p:sp>
        <p:nvSpPr>
          <p:cNvPr id="28" name="Oval 20"/>
          <p:cNvSpPr>
            <a:spLocks noChangeArrowheads="1"/>
          </p:cNvSpPr>
          <p:nvPr/>
        </p:nvSpPr>
        <p:spPr bwMode="auto">
          <a:xfrm>
            <a:off x="4465638" y="2271713"/>
            <a:ext cx="231775" cy="231775"/>
          </a:xfrm>
          <a:prstGeom prst="ellipse">
            <a:avLst/>
          </a:prstGeom>
          <a:solidFill>
            <a:schemeClr val="bg1"/>
          </a:solidFill>
          <a:ln w="9525">
            <a:noFill/>
            <a:round/>
            <a:headEnd/>
            <a:tailEnd/>
          </a:ln>
        </p:spPr>
        <p:txBody>
          <a:bodyPr wrap="none" anchor="ctr"/>
          <a:lstStyle/>
          <a:p>
            <a:pPr algn="ctr"/>
            <a:r>
              <a:rPr lang="de-DE" sz="1000" b="1">
                <a:solidFill>
                  <a:srgbClr val="000000"/>
                </a:solidFill>
                <a:cs typeface="Arial" pitchFamily="34" charset="0"/>
              </a:rPr>
              <a:t>1</a:t>
            </a:r>
          </a:p>
        </p:txBody>
      </p:sp>
      <p:sp>
        <p:nvSpPr>
          <p:cNvPr id="29" name="Oval 18"/>
          <p:cNvSpPr>
            <a:spLocks noChangeArrowheads="1"/>
          </p:cNvSpPr>
          <p:nvPr/>
        </p:nvSpPr>
        <p:spPr bwMode="auto">
          <a:xfrm>
            <a:off x="5151438" y="4184650"/>
            <a:ext cx="1144587" cy="1143000"/>
          </a:xfrm>
          <a:prstGeom prst="ellipse">
            <a:avLst/>
          </a:prstGeom>
          <a:gradFill rotWithShape="1">
            <a:gsLst>
              <a:gs pos="0">
                <a:srgbClr val="0161B2"/>
              </a:gs>
              <a:gs pos="100000">
                <a:srgbClr val="004074"/>
              </a:gs>
            </a:gsLst>
            <a:lin ang="2700000" scaled="1"/>
          </a:gradFill>
          <a:ln w="9525" algn="ctr">
            <a:noFill/>
            <a:round/>
            <a:headEnd/>
            <a:tailEnd/>
          </a:ln>
        </p:spPr>
        <p:txBody>
          <a:bodyPr wrap="none" anchor="ctr"/>
          <a:lstStyle/>
          <a:p>
            <a:endParaRPr lang="tr-TR">
              <a:solidFill>
                <a:srgbClr val="000000"/>
              </a:solidFill>
              <a:cs typeface="Arial" pitchFamily="34" charset="0"/>
            </a:endParaRPr>
          </a:p>
        </p:txBody>
      </p:sp>
      <p:sp>
        <p:nvSpPr>
          <p:cNvPr id="30" name="Oval 22"/>
          <p:cNvSpPr>
            <a:spLocks noChangeArrowheads="1"/>
          </p:cNvSpPr>
          <p:nvPr/>
        </p:nvSpPr>
        <p:spPr bwMode="auto">
          <a:xfrm>
            <a:off x="5608638" y="4259263"/>
            <a:ext cx="231775" cy="231775"/>
          </a:xfrm>
          <a:prstGeom prst="ellipse">
            <a:avLst/>
          </a:prstGeom>
          <a:solidFill>
            <a:schemeClr val="bg1"/>
          </a:solidFill>
          <a:ln w="9525">
            <a:noFill/>
            <a:round/>
            <a:headEnd/>
            <a:tailEnd/>
          </a:ln>
        </p:spPr>
        <p:txBody>
          <a:bodyPr wrap="none" anchor="ctr"/>
          <a:lstStyle/>
          <a:p>
            <a:pPr algn="ctr"/>
            <a:r>
              <a:rPr lang="de-DE" sz="1000" b="1">
                <a:solidFill>
                  <a:srgbClr val="000000"/>
                </a:solidFill>
                <a:cs typeface="Arial" pitchFamily="34" charset="0"/>
              </a:rPr>
              <a:t>3</a:t>
            </a:r>
          </a:p>
        </p:txBody>
      </p:sp>
      <p:sp>
        <p:nvSpPr>
          <p:cNvPr id="31" name="Oval 16"/>
          <p:cNvSpPr>
            <a:spLocks noChangeArrowheads="1"/>
          </p:cNvSpPr>
          <p:nvPr/>
        </p:nvSpPr>
        <p:spPr bwMode="auto">
          <a:xfrm>
            <a:off x="2855913" y="4194175"/>
            <a:ext cx="1144587" cy="1144588"/>
          </a:xfrm>
          <a:prstGeom prst="ellipse">
            <a:avLst/>
          </a:prstGeom>
          <a:gradFill rotWithShape="1">
            <a:gsLst>
              <a:gs pos="0">
                <a:srgbClr val="0161B2"/>
              </a:gs>
              <a:gs pos="100000">
                <a:srgbClr val="004074"/>
              </a:gs>
            </a:gsLst>
            <a:lin ang="2700000" scaled="1"/>
          </a:gradFill>
          <a:ln w="9525" algn="ctr">
            <a:noFill/>
            <a:round/>
            <a:headEnd/>
            <a:tailEnd/>
          </a:ln>
        </p:spPr>
        <p:txBody>
          <a:bodyPr wrap="none" anchor="ctr"/>
          <a:lstStyle/>
          <a:p>
            <a:endParaRPr lang="tr-TR">
              <a:solidFill>
                <a:srgbClr val="000000"/>
              </a:solidFill>
              <a:cs typeface="Arial" pitchFamily="34" charset="0"/>
            </a:endParaRPr>
          </a:p>
        </p:txBody>
      </p:sp>
      <p:sp>
        <p:nvSpPr>
          <p:cNvPr id="32" name="Oval 21"/>
          <p:cNvSpPr>
            <a:spLocks noChangeArrowheads="1"/>
          </p:cNvSpPr>
          <p:nvPr/>
        </p:nvSpPr>
        <p:spPr bwMode="auto">
          <a:xfrm>
            <a:off x="3313113" y="4284663"/>
            <a:ext cx="231775" cy="231775"/>
          </a:xfrm>
          <a:prstGeom prst="ellipse">
            <a:avLst/>
          </a:prstGeom>
          <a:solidFill>
            <a:schemeClr val="bg1"/>
          </a:solidFill>
          <a:ln w="9525">
            <a:noFill/>
            <a:round/>
            <a:headEnd/>
            <a:tailEnd/>
          </a:ln>
        </p:spPr>
        <p:txBody>
          <a:bodyPr wrap="none" anchor="ctr"/>
          <a:lstStyle/>
          <a:p>
            <a:pPr algn="ctr"/>
            <a:r>
              <a:rPr lang="de-DE" sz="1000" b="1">
                <a:solidFill>
                  <a:srgbClr val="000000"/>
                </a:solidFill>
                <a:cs typeface="Arial" pitchFamily="34" charset="0"/>
              </a:rPr>
              <a:t>2</a:t>
            </a:r>
          </a:p>
        </p:txBody>
      </p:sp>
      <p:sp>
        <p:nvSpPr>
          <p:cNvPr id="33" name="Rectangle 9"/>
          <p:cNvSpPr>
            <a:spLocks noChangeArrowheads="1"/>
          </p:cNvSpPr>
          <p:nvPr/>
        </p:nvSpPr>
        <p:spPr bwMode="gray">
          <a:xfrm>
            <a:off x="3898261" y="3787080"/>
            <a:ext cx="1416050" cy="807168"/>
          </a:xfrm>
          <a:prstGeom prst="rect">
            <a:avLst/>
          </a:prstGeom>
          <a:noFill/>
          <a:ln w="9525">
            <a:noFill/>
            <a:miter lim="800000"/>
            <a:headEnd/>
            <a:tailEnd/>
          </a:ln>
        </p:spPr>
        <p:txBody>
          <a:bodyPr wrap="none" anchor="ctr"/>
          <a:lstStyle/>
          <a:p>
            <a:pPr algn="ctr" eaLnBrk="0" hangingPunct="0"/>
            <a:r>
              <a:rPr lang="tr-TR" sz="1600" b="1" dirty="0" smtClean="0">
                <a:latin typeface="Cambria" pitchFamily="18" charset="0"/>
                <a:cs typeface="Calibri" pitchFamily="34" charset="0"/>
              </a:rPr>
              <a:t>İşin Yapıldığı </a:t>
            </a:r>
          </a:p>
          <a:p>
            <a:pPr algn="ctr" eaLnBrk="0" hangingPunct="0"/>
            <a:r>
              <a:rPr lang="tr-TR" sz="1600" b="1" dirty="0" smtClean="0">
                <a:latin typeface="Cambria" pitchFamily="18" charset="0"/>
                <a:cs typeface="Calibri" pitchFamily="34" charset="0"/>
              </a:rPr>
              <a:t>Koşullar </a:t>
            </a:r>
          </a:p>
          <a:p>
            <a:pPr algn="ctr" eaLnBrk="0" hangingPunct="0"/>
            <a:r>
              <a:rPr lang="tr-TR" sz="1600" b="1" dirty="0" smtClean="0">
                <a:latin typeface="Cambria" pitchFamily="18" charset="0"/>
                <a:cs typeface="Calibri" pitchFamily="34" charset="0"/>
              </a:rPr>
              <a:t>İş Çevresi</a:t>
            </a:r>
            <a:endParaRPr lang="de-DE" sz="1600" b="1" dirty="0">
              <a:latin typeface="Cambria" pitchFamily="18" charset="0"/>
              <a:cs typeface="Calibri" pitchFamily="34" charset="0"/>
            </a:endParaRPr>
          </a:p>
        </p:txBody>
      </p:sp>
      <p:sp>
        <p:nvSpPr>
          <p:cNvPr id="34" name="Rectangle 9"/>
          <p:cNvSpPr>
            <a:spLocks noChangeArrowheads="1"/>
          </p:cNvSpPr>
          <p:nvPr/>
        </p:nvSpPr>
        <p:spPr bwMode="gray">
          <a:xfrm>
            <a:off x="5153026" y="3202318"/>
            <a:ext cx="1189038" cy="695987"/>
          </a:xfrm>
          <a:prstGeom prst="rect">
            <a:avLst/>
          </a:prstGeom>
          <a:noFill/>
          <a:ln w="9525">
            <a:noFill/>
            <a:miter lim="800000"/>
            <a:headEnd/>
            <a:tailEnd/>
          </a:ln>
        </p:spPr>
        <p:txBody>
          <a:bodyPr wrap="none" anchor="ctr"/>
          <a:lstStyle/>
          <a:p>
            <a:pPr algn="ctr" eaLnBrk="0" hangingPunct="0"/>
            <a:r>
              <a:rPr lang="tr-TR" sz="1400" b="1" dirty="0" smtClean="0">
                <a:solidFill>
                  <a:srgbClr val="000000"/>
                </a:solidFill>
                <a:latin typeface="Calibri" pitchFamily="34" charset="0"/>
                <a:cs typeface="Calibri" pitchFamily="34" charset="0"/>
              </a:rPr>
              <a:t>Kişiler  Arası İlişki</a:t>
            </a:r>
          </a:p>
          <a:p>
            <a:pPr algn="ctr" eaLnBrk="0" hangingPunct="0"/>
            <a:r>
              <a:rPr lang="tr-TR" sz="1400" b="1" dirty="0" smtClean="0">
                <a:solidFill>
                  <a:srgbClr val="000000"/>
                </a:solidFill>
                <a:latin typeface="Calibri" pitchFamily="34" charset="0"/>
                <a:cs typeface="Calibri" pitchFamily="34" charset="0"/>
              </a:rPr>
              <a:t>(Ast-Üst-Aynı)</a:t>
            </a:r>
          </a:p>
          <a:p>
            <a:pPr algn="ctr" eaLnBrk="0" hangingPunct="0"/>
            <a:r>
              <a:rPr lang="tr-TR" sz="1200" dirty="0" smtClean="0">
                <a:solidFill>
                  <a:srgbClr val="000000"/>
                </a:solidFill>
                <a:latin typeface="Calibri" pitchFamily="34" charset="0"/>
                <a:cs typeface="Calibri" pitchFamily="34" charset="0"/>
              </a:rPr>
              <a:t>Destek Azalması</a:t>
            </a:r>
            <a:endParaRPr lang="de-DE" sz="1200" dirty="0">
              <a:solidFill>
                <a:srgbClr val="000000"/>
              </a:solidFill>
              <a:latin typeface="Calibri" pitchFamily="34" charset="0"/>
              <a:cs typeface="Calibri" pitchFamily="34" charset="0"/>
            </a:endParaRPr>
          </a:p>
        </p:txBody>
      </p:sp>
      <p:sp>
        <p:nvSpPr>
          <p:cNvPr id="35" name="Rectangle 9"/>
          <p:cNvSpPr>
            <a:spLocks noChangeArrowheads="1"/>
          </p:cNvSpPr>
          <p:nvPr/>
        </p:nvSpPr>
        <p:spPr bwMode="gray">
          <a:xfrm>
            <a:off x="2757752" y="2991804"/>
            <a:ext cx="1373550" cy="944601"/>
          </a:xfrm>
          <a:prstGeom prst="rect">
            <a:avLst/>
          </a:prstGeom>
          <a:noFill/>
          <a:ln w="9525">
            <a:noFill/>
            <a:miter lim="800000"/>
            <a:headEnd/>
            <a:tailEnd/>
          </a:ln>
        </p:spPr>
        <p:txBody>
          <a:bodyPr wrap="none" anchor="ctr"/>
          <a:lstStyle/>
          <a:p>
            <a:pPr algn="ctr" eaLnBrk="0" hangingPunct="0"/>
            <a:r>
              <a:rPr lang="tr-TR" sz="1400" b="1" dirty="0" smtClean="0">
                <a:solidFill>
                  <a:srgbClr val="000000"/>
                </a:solidFill>
                <a:latin typeface="Calibri" pitchFamily="34" charset="0"/>
                <a:cs typeface="Calibri" pitchFamily="34" charset="0"/>
              </a:rPr>
              <a:t>İş-Ev Çatışması</a:t>
            </a:r>
          </a:p>
          <a:p>
            <a:pPr eaLnBrk="0" hangingPunct="0"/>
            <a:r>
              <a:rPr lang="tr-TR" sz="1400" b="1" dirty="0" smtClean="0">
                <a:solidFill>
                  <a:srgbClr val="000000"/>
                </a:solidFill>
                <a:latin typeface="Calibri" pitchFamily="34" charset="0"/>
                <a:cs typeface="Calibri" pitchFamily="34" charset="0"/>
              </a:rPr>
              <a:t>-</a:t>
            </a:r>
            <a:r>
              <a:rPr lang="tr-TR" sz="1200" dirty="0" smtClean="0">
                <a:solidFill>
                  <a:srgbClr val="000000"/>
                </a:solidFill>
                <a:latin typeface="Calibri" pitchFamily="34" charset="0"/>
                <a:cs typeface="Calibri" pitchFamily="34" charset="0"/>
              </a:rPr>
              <a:t>İş-Aile </a:t>
            </a:r>
          </a:p>
          <a:p>
            <a:pPr eaLnBrk="0" hangingPunct="0"/>
            <a:r>
              <a:rPr lang="tr-TR" sz="1200" dirty="0" smtClean="0">
                <a:solidFill>
                  <a:srgbClr val="000000"/>
                </a:solidFill>
                <a:latin typeface="Calibri" pitchFamily="34" charset="0"/>
                <a:cs typeface="Calibri" pitchFamily="34" charset="0"/>
              </a:rPr>
              <a:t>-Boş Zaman Azlığı</a:t>
            </a:r>
          </a:p>
          <a:p>
            <a:pPr eaLnBrk="0" hangingPunct="0"/>
            <a:r>
              <a:rPr lang="tr-TR" sz="1200" dirty="0" smtClean="0">
                <a:solidFill>
                  <a:srgbClr val="000000"/>
                </a:solidFill>
                <a:latin typeface="Calibri" pitchFamily="34" charset="0"/>
                <a:cs typeface="Calibri" pitchFamily="34" charset="0"/>
              </a:rPr>
              <a:t>-İş Değişimi</a:t>
            </a:r>
            <a:endParaRPr lang="de-DE" sz="1200" dirty="0">
              <a:solidFill>
                <a:srgbClr val="000000"/>
              </a:solidFill>
              <a:latin typeface="Calibri" pitchFamily="34" charset="0"/>
              <a:cs typeface="Calibri" pitchFamily="34" charset="0"/>
            </a:endParaRPr>
          </a:p>
        </p:txBody>
      </p:sp>
      <p:sp>
        <p:nvSpPr>
          <p:cNvPr id="36" name="Rectangle 9"/>
          <p:cNvSpPr>
            <a:spLocks noChangeArrowheads="1"/>
          </p:cNvSpPr>
          <p:nvPr/>
        </p:nvSpPr>
        <p:spPr bwMode="gray">
          <a:xfrm>
            <a:off x="4116387" y="5137349"/>
            <a:ext cx="928688" cy="639454"/>
          </a:xfrm>
          <a:prstGeom prst="rect">
            <a:avLst/>
          </a:prstGeom>
          <a:noFill/>
          <a:ln w="9525">
            <a:noFill/>
            <a:miter lim="800000"/>
            <a:headEnd/>
            <a:tailEnd/>
          </a:ln>
        </p:spPr>
        <p:txBody>
          <a:bodyPr wrap="none" anchor="ctr"/>
          <a:lstStyle/>
          <a:p>
            <a:pPr algn="ctr" eaLnBrk="0" hangingPunct="0"/>
            <a:r>
              <a:rPr lang="tr-TR" sz="1400" b="1" dirty="0" smtClean="0">
                <a:solidFill>
                  <a:srgbClr val="000000"/>
                </a:solidFill>
                <a:latin typeface="Calibri" pitchFamily="34" charset="0"/>
                <a:cs typeface="Calibri" pitchFamily="34" charset="0"/>
              </a:rPr>
              <a:t>Karar Serbestisi</a:t>
            </a:r>
          </a:p>
          <a:p>
            <a:pPr algn="ctr" eaLnBrk="0" hangingPunct="0"/>
            <a:r>
              <a:rPr lang="tr-TR" sz="1400" b="1" dirty="0">
                <a:solidFill>
                  <a:srgbClr val="000000"/>
                </a:solidFill>
                <a:latin typeface="Calibri" pitchFamily="34" charset="0"/>
                <a:cs typeface="Calibri" pitchFamily="34" charset="0"/>
              </a:rPr>
              <a:t>&amp;</a:t>
            </a:r>
            <a:r>
              <a:rPr lang="tr-TR" sz="1400" b="1" dirty="0" smtClean="0">
                <a:solidFill>
                  <a:srgbClr val="000000"/>
                </a:solidFill>
                <a:latin typeface="Calibri" pitchFamily="34" charset="0"/>
                <a:cs typeface="Calibri" pitchFamily="34" charset="0"/>
              </a:rPr>
              <a:t> </a:t>
            </a:r>
          </a:p>
          <a:p>
            <a:pPr algn="ctr" eaLnBrk="0" hangingPunct="0"/>
            <a:r>
              <a:rPr lang="tr-TR" sz="1400" b="1" dirty="0" smtClean="0">
                <a:solidFill>
                  <a:srgbClr val="000000"/>
                </a:solidFill>
                <a:latin typeface="Calibri" pitchFamily="34" charset="0"/>
                <a:cs typeface="Calibri" pitchFamily="34" charset="0"/>
              </a:rPr>
              <a:t>Karara Katılım</a:t>
            </a:r>
            <a:endParaRPr lang="de-DE" sz="1400" b="1" dirty="0">
              <a:solidFill>
                <a:srgbClr val="000000"/>
              </a:solidFill>
              <a:latin typeface="Calibri" pitchFamily="34" charset="0"/>
              <a:cs typeface="Calibri" pitchFamily="34" charset="0"/>
            </a:endParaRPr>
          </a:p>
        </p:txBody>
      </p:sp>
      <p:sp>
        <p:nvSpPr>
          <p:cNvPr id="37" name="Text Box 19"/>
          <p:cNvSpPr txBox="1">
            <a:spLocks noChangeArrowheads="1"/>
          </p:cNvSpPr>
          <p:nvPr/>
        </p:nvSpPr>
        <p:spPr bwMode="gray">
          <a:xfrm>
            <a:off x="4043726" y="2589213"/>
            <a:ext cx="1098550" cy="646331"/>
          </a:xfrm>
          <a:prstGeom prst="rect">
            <a:avLst/>
          </a:prstGeom>
          <a:noFill/>
          <a:ln w="9525">
            <a:noFill/>
            <a:miter lim="800000"/>
            <a:headEnd/>
            <a:tailEnd/>
          </a:ln>
        </p:spPr>
        <p:txBody>
          <a:bodyPr wrap="square" lIns="0" tIns="0" rIns="0" bIns="0">
            <a:spAutoFit/>
          </a:bodyPr>
          <a:lstStyle/>
          <a:p>
            <a:pPr algn="ctr" defTabSz="801688">
              <a:spcAft>
                <a:spcPct val="40000"/>
              </a:spcAft>
            </a:pPr>
            <a:r>
              <a:rPr lang="tr-TR" sz="1400" b="1" dirty="0" smtClean="0">
                <a:solidFill>
                  <a:srgbClr val="FFFFFF"/>
                </a:solidFill>
                <a:latin typeface="Calibri" pitchFamily="34" charset="0"/>
                <a:cs typeface="Calibri" pitchFamily="34" charset="0"/>
              </a:rPr>
              <a:t>Örgütsel Kültür  </a:t>
            </a:r>
            <a:r>
              <a:rPr lang="tr-TR" sz="1400" b="1" dirty="0" smtClean="0">
                <a:solidFill>
                  <a:srgbClr val="FFFFFF"/>
                </a:solidFill>
                <a:latin typeface="Calibri"/>
                <a:cs typeface="Calibri"/>
              </a:rPr>
              <a:t>&amp;                                </a:t>
            </a:r>
            <a:r>
              <a:rPr lang="tr-TR" sz="1400" b="1" dirty="0" smtClean="0">
                <a:solidFill>
                  <a:srgbClr val="FFFFFF"/>
                </a:solidFill>
                <a:latin typeface="Calibri" pitchFamily="34" charset="0"/>
                <a:cs typeface="Calibri" pitchFamily="34" charset="0"/>
              </a:rPr>
              <a:t> İşleyiş</a:t>
            </a:r>
            <a:endParaRPr lang="de-DE" sz="1400" b="1" noProof="1">
              <a:solidFill>
                <a:srgbClr val="FFFFFF"/>
              </a:solidFill>
              <a:latin typeface="Calibri" pitchFamily="34" charset="0"/>
              <a:cs typeface="Calibri" pitchFamily="34" charset="0"/>
            </a:endParaRPr>
          </a:p>
        </p:txBody>
      </p:sp>
      <p:sp>
        <p:nvSpPr>
          <p:cNvPr id="38" name="Text Box 19"/>
          <p:cNvSpPr txBox="1">
            <a:spLocks noChangeArrowheads="1"/>
          </p:cNvSpPr>
          <p:nvPr/>
        </p:nvSpPr>
        <p:spPr bwMode="gray">
          <a:xfrm>
            <a:off x="5140325" y="4592638"/>
            <a:ext cx="1201738" cy="430887"/>
          </a:xfrm>
          <a:prstGeom prst="rect">
            <a:avLst/>
          </a:prstGeom>
          <a:noFill/>
          <a:ln w="9525">
            <a:noFill/>
            <a:miter lim="800000"/>
            <a:headEnd/>
            <a:tailEnd/>
          </a:ln>
        </p:spPr>
        <p:txBody>
          <a:bodyPr lIns="0" tIns="0" rIns="0" bIns="0">
            <a:spAutoFit/>
          </a:bodyPr>
          <a:lstStyle/>
          <a:p>
            <a:pPr algn="ctr" defTabSz="801688">
              <a:spcAft>
                <a:spcPct val="40000"/>
              </a:spcAft>
            </a:pPr>
            <a:r>
              <a:rPr lang="tr-TR" sz="1400" b="1" dirty="0" smtClean="0">
                <a:solidFill>
                  <a:srgbClr val="FFFFFF"/>
                </a:solidFill>
                <a:latin typeface="Calibri" pitchFamily="34" charset="0"/>
                <a:cs typeface="Calibri" pitchFamily="34" charset="0"/>
              </a:rPr>
              <a:t>Kariyer       Gelişimi</a:t>
            </a:r>
            <a:endParaRPr lang="de-DE" sz="1400" b="1" noProof="1">
              <a:solidFill>
                <a:srgbClr val="FFFFFF"/>
              </a:solidFill>
              <a:latin typeface="Calibri" pitchFamily="34" charset="0"/>
              <a:cs typeface="Calibri" pitchFamily="34" charset="0"/>
            </a:endParaRPr>
          </a:p>
        </p:txBody>
      </p:sp>
      <p:sp>
        <p:nvSpPr>
          <p:cNvPr id="39" name="Text Box 19"/>
          <p:cNvSpPr txBox="1">
            <a:spLocks noChangeArrowheads="1"/>
          </p:cNvSpPr>
          <p:nvPr/>
        </p:nvSpPr>
        <p:spPr bwMode="gray">
          <a:xfrm>
            <a:off x="3028950" y="4668838"/>
            <a:ext cx="790575" cy="430887"/>
          </a:xfrm>
          <a:prstGeom prst="rect">
            <a:avLst/>
          </a:prstGeom>
          <a:noFill/>
          <a:ln w="9525">
            <a:noFill/>
            <a:miter lim="800000"/>
            <a:headEnd/>
            <a:tailEnd/>
          </a:ln>
        </p:spPr>
        <p:txBody>
          <a:bodyPr lIns="0" tIns="0" rIns="0" bIns="0">
            <a:spAutoFit/>
          </a:bodyPr>
          <a:lstStyle/>
          <a:p>
            <a:pPr algn="ctr" defTabSz="801688">
              <a:spcAft>
                <a:spcPct val="40000"/>
              </a:spcAft>
            </a:pPr>
            <a:r>
              <a:rPr lang="tr-TR" sz="1400" b="1" dirty="0" smtClean="0">
                <a:solidFill>
                  <a:srgbClr val="FFFFFF"/>
                </a:solidFill>
                <a:latin typeface="Calibri" pitchFamily="34" charset="0"/>
                <a:cs typeface="Calibri" pitchFamily="34" charset="0"/>
              </a:rPr>
              <a:t>Örgütteki Rol</a:t>
            </a:r>
            <a:endParaRPr lang="de-DE" sz="1400" b="1" noProof="1">
              <a:solidFill>
                <a:srgbClr val="FFFFFF"/>
              </a:solidFill>
              <a:latin typeface="Calibri" pitchFamily="34" charset="0"/>
              <a:cs typeface="Calibri" pitchFamily="34" charset="0"/>
            </a:endParaRPr>
          </a:p>
        </p:txBody>
      </p:sp>
      <p:sp>
        <p:nvSpPr>
          <p:cNvPr id="41" name="Text Box 14"/>
          <p:cNvSpPr txBox="1">
            <a:spLocks noChangeArrowheads="1"/>
          </p:cNvSpPr>
          <p:nvPr/>
        </p:nvSpPr>
        <p:spPr bwMode="gray">
          <a:xfrm>
            <a:off x="6595433" y="4250432"/>
            <a:ext cx="2530517" cy="1077218"/>
          </a:xfrm>
          <a:prstGeom prst="rect">
            <a:avLst/>
          </a:prstGeom>
          <a:noFill/>
          <a:ln w="9525">
            <a:solidFill>
              <a:schemeClr val="bg1">
                <a:lumMod val="65000"/>
              </a:schemeClr>
            </a:solidFill>
            <a:miter lim="800000"/>
            <a:headEnd/>
            <a:tailEnd/>
          </a:ln>
        </p:spPr>
        <p:txBody>
          <a:bodyPr wrap="square" lIns="36000" tIns="0" rIns="0" bIns="0">
            <a:spAutoFit/>
          </a:bodyPr>
          <a:lstStyle>
            <a:defPPr>
              <a:defRPr lang="de-DE"/>
            </a:defPPr>
            <a:lvl1pPr algn="ctr" defTabSz="801688">
              <a:spcAft>
                <a:spcPts val="0"/>
              </a:spcAft>
              <a:defRPr sz="1400" b="1" i="1">
                <a:solidFill>
                  <a:srgbClr val="FFFFFF"/>
                </a:solidFill>
                <a:latin typeface="Calibri" pitchFamily="34" charset="0"/>
                <a:cs typeface="Calibri" pitchFamily="34" charset="0"/>
              </a:defRPr>
            </a:lvl1pPr>
          </a:lstStyle>
          <a:p>
            <a:r>
              <a:rPr lang="tr-TR" noProof="1">
                <a:solidFill>
                  <a:schemeClr val="tx1"/>
                </a:solidFill>
              </a:rPr>
              <a:t>Beklenen kariyer gelişiminin </a:t>
            </a:r>
            <a:r>
              <a:rPr lang="tr-TR" b="0" noProof="1">
                <a:solidFill>
                  <a:schemeClr val="tx1"/>
                </a:solidFill>
              </a:rPr>
              <a:t>sağlanmaması strese neden </a:t>
            </a:r>
            <a:r>
              <a:rPr lang="tr-TR" b="0" noProof="1" smtClean="0">
                <a:solidFill>
                  <a:schemeClr val="tx1"/>
                </a:solidFill>
              </a:rPr>
              <a:t>olur</a:t>
            </a:r>
            <a:endParaRPr lang="tr-TR" b="0" noProof="1">
              <a:solidFill>
                <a:schemeClr val="tx1"/>
              </a:solidFill>
            </a:endParaRPr>
          </a:p>
          <a:p>
            <a:pPr marL="144000" indent="-108000" algn="l">
              <a:buFont typeface="Wingdings" pitchFamily="2" charset="2"/>
              <a:buChar char="§"/>
            </a:pPr>
            <a:r>
              <a:rPr lang="tr-TR" b="0" noProof="1" smtClean="0">
                <a:solidFill>
                  <a:schemeClr val="tx1"/>
                </a:solidFill>
              </a:rPr>
              <a:t>İş </a:t>
            </a:r>
            <a:r>
              <a:rPr lang="tr-TR" b="0" noProof="1">
                <a:solidFill>
                  <a:schemeClr val="tx1"/>
                </a:solidFill>
              </a:rPr>
              <a:t>güvencesizliği ve düşük </a:t>
            </a:r>
            <a:r>
              <a:rPr lang="tr-TR" b="0" noProof="1" smtClean="0">
                <a:solidFill>
                  <a:schemeClr val="tx1"/>
                </a:solidFill>
              </a:rPr>
              <a:t>ücret</a:t>
            </a:r>
          </a:p>
          <a:p>
            <a:pPr marL="144000" indent="-108000" algn="l">
              <a:buFont typeface="Wingdings" pitchFamily="2" charset="2"/>
              <a:buChar char="§"/>
            </a:pPr>
            <a:r>
              <a:rPr lang="tr-TR" b="0" noProof="1" smtClean="0">
                <a:solidFill>
                  <a:schemeClr val="tx1"/>
                </a:solidFill>
              </a:rPr>
              <a:t>İşte </a:t>
            </a:r>
            <a:r>
              <a:rPr lang="tr-TR" b="0" noProof="1">
                <a:solidFill>
                  <a:schemeClr val="tx1"/>
                </a:solidFill>
              </a:rPr>
              <a:t>eskimiş olarak </a:t>
            </a:r>
            <a:r>
              <a:rPr lang="tr-TR" b="0" noProof="1" smtClean="0">
                <a:solidFill>
                  <a:schemeClr val="tx1"/>
                </a:solidFill>
              </a:rPr>
              <a:t>görülme,</a:t>
            </a:r>
            <a:endParaRPr lang="tr-TR" b="0" noProof="1">
              <a:solidFill>
                <a:schemeClr val="tx1"/>
              </a:solidFill>
            </a:endParaRPr>
          </a:p>
          <a:p>
            <a:pPr marL="144000" indent="-108000" algn="l">
              <a:buFont typeface="Wingdings" pitchFamily="2" charset="2"/>
              <a:buChar char="§"/>
            </a:pPr>
            <a:r>
              <a:rPr lang="tr-TR" b="0" noProof="1" smtClean="0">
                <a:solidFill>
                  <a:schemeClr val="tx1"/>
                </a:solidFill>
              </a:rPr>
              <a:t>Statü </a:t>
            </a:r>
            <a:r>
              <a:rPr lang="tr-TR" b="0" noProof="1">
                <a:solidFill>
                  <a:schemeClr val="tx1"/>
                </a:solidFill>
              </a:rPr>
              <a:t>uyuşmazlığı (geçmişle…),</a:t>
            </a:r>
          </a:p>
        </p:txBody>
      </p:sp>
      <p:sp>
        <p:nvSpPr>
          <p:cNvPr id="42" name="Text Box 19"/>
          <p:cNvSpPr txBox="1">
            <a:spLocks noChangeArrowheads="1"/>
          </p:cNvSpPr>
          <p:nvPr/>
        </p:nvSpPr>
        <p:spPr bwMode="gray">
          <a:xfrm>
            <a:off x="3006086" y="911245"/>
            <a:ext cx="3048000" cy="1149921"/>
          </a:xfrm>
          <a:prstGeom prst="rect">
            <a:avLst/>
          </a:prstGeom>
          <a:noFill/>
          <a:ln w="9525">
            <a:solidFill>
              <a:srgbClr val="C0C0C0"/>
            </a:solidFill>
            <a:miter lim="800000"/>
            <a:headEnd/>
            <a:tailEnd/>
          </a:ln>
        </p:spPr>
        <p:txBody>
          <a:bodyPr wrap="square" lIns="36000" tIns="36000" rIns="36000" bIns="36000">
            <a:spAutoFit/>
          </a:bodyPr>
          <a:lstStyle/>
          <a:p>
            <a:pPr algn="ctr" defTabSz="801688">
              <a:spcAft>
                <a:spcPts val="0"/>
              </a:spcAft>
            </a:pPr>
            <a:r>
              <a:rPr lang="tr-TR" sz="1400" i="1" noProof="1" smtClean="0">
                <a:solidFill>
                  <a:srgbClr val="FFFFFF"/>
                </a:solidFill>
                <a:latin typeface="Calibri" pitchFamily="34" charset="0"/>
                <a:cs typeface="Calibri" pitchFamily="34" charset="0"/>
              </a:rPr>
              <a:t>Kişi </a:t>
            </a:r>
            <a:r>
              <a:rPr lang="tr-TR" sz="1400" i="1" noProof="1">
                <a:solidFill>
                  <a:srgbClr val="FFFFFF"/>
                </a:solidFill>
                <a:latin typeface="Calibri" pitchFamily="34" charset="0"/>
                <a:cs typeface="Calibri" pitchFamily="34" charset="0"/>
              </a:rPr>
              <a:t>bir örgütün parçası </a:t>
            </a:r>
            <a:r>
              <a:rPr lang="tr-TR" sz="1400" i="1" noProof="1" smtClean="0">
                <a:solidFill>
                  <a:srgbClr val="FFFFFF"/>
                </a:solidFill>
                <a:latin typeface="Calibri" pitchFamily="34" charset="0"/>
                <a:cs typeface="Calibri" pitchFamily="34" charset="0"/>
              </a:rPr>
              <a:t>olmayı; kendi </a:t>
            </a:r>
            <a:r>
              <a:rPr lang="tr-TR" sz="1400" b="1" i="1" noProof="1" smtClean="0">
                <a:solidFill>
                  <a:srgbClr val="FFFFFF"/>
                </a:solidFill>
                <a:latin typeface="Calibri" pitchFamily="34" charset="0"/>
                <a:cs typeface="Calibri" pitchFamily="34" charset="0"/>
              </a:rPr>
              <a:t>kimliği</a:t>
            </a:r>
            <a:r>
              <a:rPr lang="tr-TR" sz="1400" b="1" i="1" noProof="1">
                <a:solidFill>
                  <a:srgbClr val="FFFFFF"/>
                </a:solidFill>
                <a:latin typeface="Calibri" pitchFamily="34" charset="0"/>
                <a:cs typeface="Calibri" pitchFamily="34" charset="0"/>
              </a:rPr>
              <a:t>, özgürlüğü ve özerkliği </a:t>
            </a:r>
            <a:r>
              <a:rPr lang="tr-TR" sz="1400" i="1" noProof="1">
                <a:solidFill>
                  <a:srgbClr val="FFFFFF"/>
                </a:solidFill>
                <a:latin typeface="Calibri" pitchFamily="34" charset="0"/>
                <a:cs typeface="Calibri" pitchFamily="34" charset="0"/>
              </a:rPr>
              <a:t>için bir tehdit olarak algılayabilir</a:t>
            </a:r>
            <a:r>
              <a:rPr lang="tr-TR" sz="1400" i="1" noProof="1" smtClean="0">
                <a:solidFill>
                  <a:srgbClr val="FFFFFF"/>
                </a:solidFill>
                <a:latin typeface="Calibri" pitchFamily="34" charset="0"/>
                <a:cs typeface="Calibri" pitchFamily="34" charset="0"/>
              </a:rPr>
              <a:t>.</a:t>
            </a:r>
          </a:p>
          <a:p>
            <a:pPr algn="ctr" defTabSz="801688">
              <a:spcAft>
                <a:spcPts val="0"/>
              </a:spcAft>
            </a:pPr>
            <a:r>
              <a:rPr lang="tr-TR" sz="1400" b="1" i="1" noProof="1" smtClean="0">
                <a:solidFill>
                  <a:srgbClr val="FFFFFF"/>
                </a:solidFill>
                <a:latin typeface="Calibri" pitchFamily="34" charset="0"/>
                <a:cs typeface="Calibri" pitchFamily="34" charset="0"/>
              </a:rPr>
              <a:t>Görev , sorun çözme, gelişme çevresi </a:t>
            </a:r>
            <a:r>
              <a:rPr lang="tr-TR" sz="1400" i="1" noProof="1" smtClean="0">
                <a:solidFill>
                  <a:srgbClr val="FFFFFF"/>
                </a:solidFill>
                <a:latin typeface="Calibri" pitchFamily="34" charset="0"/>
                <a:cs typeface="Calibri" pitchFamily="34" charset="0"/>
              </a:rPr>
              <a:t>olarak örgüt</a:t>
            </a:r>
            <a:r>
              <a:rPr lang="tr-TR" sz="1400" b="1" i="1" noProof="1" smtClean="0">
                <a:solidFill>
                  <a:srgbClr val="FFFFFF"/>
                </a:solidFill>
                <a:latin typeface="Calibri" pitchFamily="34" charset="0"/>
                <a:cs typeface="Calibri" pitchFamily="34" charset="0"/>
              </a:rPr>
              <a:t> yetersiz </a:t>
            </a:r>
            <a:r>
              <a:rPr lang="tr-TR" sz="1400" b="1" i="1" noProof="1">
                <a:solidFill>
                  <a:srgbClr val="FFFFFF"/>
                </a:solidFill>
                <a:latin typeface="Calibri" pitchFamily="34" charset="0"/>
                <a:cs typeface="Calibri" pitchFamily="34" charset="0"/>
              </a:rPr>
              <a:t>ise; </a:t>
            </a:r>
            <a:r>
              <a:rPr lang="tr-TR" sz="1400" b="1" i="1" noProof="1" smtClean="0">
                <a:solidFill>
                  <a:srgbClr val="FFFFFF"/>
                </a:solidFill>
                <a:latin typeface="Calibri" pitchFamily="34" charset="0"/>
                <a:cs typeface="Calibri" pitchFamily="34" charset="0"/>
              </a:rPr>
              <a:t>Stres</a:t>
            </a:r>
            <a:endParaRPr lang="tr-TR" sz="1400" i="1" noProof="1">
              <a:solidFill>
                <a:srgbClr val="FFFFFF"/>
              </a:solidFill>
              <a:latin typeface="Calibri" pitchFamily="34" charset="0"/>
              <a:cs typeface="Calibri" pitchFamily="34" charset="0"/>
            </a:endParaRPr>
          </a:p>
        </p:txBody>
      </p:sp>
      <p:sp>
        <p:nvSpPr>
          <p:cNvPr id="43" name="Text Box 20"/>
          <p:cNvSpPr txBox="1">
            <a:spLocks noChangeArrowheads="1"/>
          </p:cNvSpPr>
          <p:nvPr/>
        </p:nvSpPr>
        <p:spPr bwMode="gray">
          <a:xfrm>
            <a:off x="11089" y="5490920"/>
            <a:ext cx="3017861" cy="1242254"/>
          </a:xfrm>
          <a:prstGeom prst="rect">
            <a:avLst/>
          </a:prstGeom>
          <a:noFill/>
          <a:ln w="9525">
            <a:solidFill>
              <a:srgbClr val="C0C0C0"/>
            </a:solidFill>
            <a:miter lim="800000"/>
            <a:headEnd/>
            <a:tailEnd/>
          </a:ln>
        </p:spPr>
        <p:txBody>
          <a:bodyPr wrap="square" lIns="36000" tIns="36000" rIns="36000" bIns="36000">
            <a:spAutoFit/>
          </a:bodyPr>
          <a:lstStyle/>
          <a:p>
            <a:pPr defTabSz="801688">
              <a:spcAft>
                <a:spcPts val="0"/>
              </a:spcAft>
            </a:pPr>
            <a:endParaRPr lang="tr-TR" sz="600" i="1" noProof="1">
              <a:solidFill>
                <a:srgbClr val="080808"/>
              </a:solidFill>
              <a:latin typeface="Calibri" pitchFamily="34" charset="0"/>
              <a:cs typeface="Calibri" pitchFamily="34" charset="0"/>
            </a:endParaRPr>
          </a:p>
          <a:p>
            <a:pPr algn="ctr" defTabSz="801688">
              <a:spcAft>
                <a:spcPts val="0"/>
              </a:spcAft>
            </a:pPr>
            <a:r>
              <a:rPr lang="tr-TR" sz="1400" b="1" i="1" noProof="1" smtClean="0">
                <a:solidFill>
                  <a:srgbClr val="080808"/>
                </a:solidFill>
                <a:latin typeface="Calibri" pitchFamily="34" charset="0"/>
                <a:cs typeface="Calibri" pitchFamily="34" charset="0"/>
              </a:rPr>
              <a:t>Örgütsel Rol;</a:t>
            </a:r>
          </a:p>
          <a:p>
            <a:pPr marL="180000" indent="-108000" defTabSz="801688">
              <a:spcAft>
                <a:spcPts val="0"/>
              </a:spcAft>
              <a:buFont typeface="Wingdings" pitchFamily="2" charset="2"/>
              <a:buChar char="§"/>
            </a:pPr>
            <a:r>
              <a:rPr lang="tr-TR" sz="1400" i="1" noProof="1" smtClean="0">
                <a:solidFill>
                  <a:srgbClr val="080808"/>
                </a:solidFill>
                <a:latin typeface="Calibri" pitchFamily="34" charset="0"/>
                <a:cs typeface="Calibri" pitchFamily="34" charset="0"/>
              </a:rPr>
              <a:t>Rol belirsizliği (bilgilendirmeme),</a:t>
            </a:r>
            <a:endParaRPr lang="tr-TR" sz="1400" i="1" noProof="1">
              <a:solidFill>
                <a:srgbClr val="080808"/>
              </a:solidFill>
              <a:latin typeface="Calibri" pitchFamily="34" charset="0"/>
              <a:cs typeface="Calibri" pitchFamily="34" charset="0"/>
            </a:endParaRPr>
          </a:p>
          <a:p>
            <a:pPr marL="180000" indent="-108000" defTabSz="801688">
              <a:spcAft>
                <a:spcPts val="0"/>
              </a:spcAft>
              <a:buFont typeface="Wingdings" pitchFamily="2" charset="2"/>
              <a:buChar char="§"/>
            </a:pPr>
            <a:r>
              <a:rPr lang="tr-TR" sz="1400" i="1" noProof="1" smtClean="0">
                <a:solidFill>
                  <a:srgbClr val="080808"/>
                </a:solidFill>
                <a:latin typeface="Calibri" pitchFamily="34" charset="0"/>
                <a:cs typeface="Calibri" pitchFamily="34" charset="0"/>
              </a:rPr>
              <a:t>Rol </a:t>
            </a:r>
            <a:r>
              <a:rPr lang="tr-TR" sz="1400" i="1" noProof="1">
                <a:solidFill>
                  <a:srgbClr val="080808"/>
                </a:solidFill>
                <a:latin typeface="Calibri" pitchFamily="34" charset="0"/>
                <a:cs typeface="Calibri" pitchFamily="34" charset="0"/>
              </a:rPr>
              <a:t>çatışması </a:t>
            </a:r>
            <a:r>
              <a:rPr lang="tr-TR" sz="1400" i="1" noProof="1" smtClean="0">
                <a:solidFill>
                  <a:srgbClr val="080808"/>
                </a:solidFill>
                <a:latin typeface="Calibri" pitchFamily="34" charset="0"/>
                <a:cs typeface="Calibri" pitchFamily="34" charset="0"/>
              </a:rPr>
              <a:t>(değerleriyle-birbiriyle),</a:t>
            </a:r>
            <a:endParaRPr lang="tr-TR" sz="1400" i="1" noProof="1">
              <a:solidFill>
                <a:srgbClr val="080808"/>
              </a:solidFill>
              <a:latin typeface="Calibri" pitchFamily="34" charset="0"/>
              <a:cs typeface="Calibri" pitchFamily="34" charset="0"/>
            </a:endParaRPr>
          </a:p>
          <a:p>
            <a:pPr marL="180000" indent="-108000" defTabSz="801688">
              <a:spcAft>
                <a:spcPts val="0"/>
              </a:spcAft>
              <a:buFont typeface="Wingdings" pitchFamily="2" charset="2"/>
              <a:buChar char="§"/>
            </a:pPr>
            <a:r>
              <a:rPr lang="tr-TR" sz="1400" i="1" noProof="1" smtClean="0">
                <a:solidFill>
                  <a:srgbClr val="080808"/>
                </a:solidFill>
                <a:latin typeface="Calibri" pitchFamily="34" charset="0"/>
                <a:cs typeface="Calibri" pitchFamily="34" charset="0"/>
              </a:rPr>
              <a:t>Rol yetersizliği (yetenek-eğitim atıl),</a:t>
            </a:r>
            <a:endParaRPr lang="tr-TR" sz="1400" i="1" noProof="1">
              <a:solidFill>
                <a:srgbClr val="080808"/>
              </a:solidFill>
              <a:latin typeface="Calibri" pitchFamily="34" charset="0"/>
              <a:cs typeface="Calibri" pitchFamily="34" charset="0"/>
            </a:endParaRPr>
          </a:p>
          <a:p>
            <a:pPr marL="180000" indent="-108000" defTabSz="801688">
              <a:spcAft>
                <a:spcPts val="0"/>
              </a:spcAft>
              <a:buFont typeface="Wingdings" pitchFamily="2" charset="2"/>
              <a:buChar char="§"/>
            </a:pPr>
            <a:r>
              <a:rPr lang="tr-TR" sz="1400" i="1" noProof="1" smtClean="0">
                <a:solidFill>
                  <a:srgbClr val="080808"/>
                </a:solidFill>
                <a:latin typeface="Calibri" pitchFamily="34" charset="0"/>
                <a:cs typeface="Calibri" pitchFamily="34" charset="0"/>
              </a:rPr>
              <a:t>Sorumluluk artışı,</a:t>
            </a:r>
            <a:endParaRPr lang="tr-TR" sz="1400" i="1" noProof="1">
              <a:solidFill>
                <a:srgbClr val="080808"/>
              </a:solidFill>
              <a:latin typeface="Calibri" pitchFamily="34" charset="0"/>
              <a:cs typeface="Calibri" pitchFamily="34" charset="0"/>
            </a:endParaRPr>
          </a:p>
        </p:txBody>
      </p:sp>
      <p:sp>
        <p:nvSpPr>
          <p:cNvPr id="44" name="Rectangle 31"/>
          <p:cNvSpPr txBox="1">
            <a:spLocks noChangeArrowheads="1"/>
          </p:cNvSpPr>
          <p:nvPr/>
        </p:nvSpPr>
        <p:spPr bwMode="gray">
          <a:xfrm>
            <a:off x="109183" y="411163"/>
            <a:ext cx="8939284"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FFFFFF"/>
                </a:solidFill>
                <a:effectLst>
                  <a:innerShdw blurRad="63500" dist="50800" dir="8100000">
                    <a:prstClr val="black">
                      <a:alpha val="50000"/>
                    </a:prstClr>
                  </a:innerShdw>
                </a:effectLst>
                <a:latin typeface="Calibri" pitchFamily="34" charset="0"/>
                <a:cs typeface="Calibri" pitchFamily="34" charset="0"/>
              </a:rPr>
              <a:t>İŞİN YAPILDIĞI KOŞULLAR VE İŞ ÇEVRESİ (Context)</a:t>
            </a:r>
            <a:endParaRPr lang="en-GB" sz="3200" noProof="1" smtClean="0">
              <a:solidFill>
                <a:srgbClr val="FFFFFF"/>
              </a:solidFill>
              <a:effectLst>
                <a:innerShdw blurRad="63500" dist="50800" dir="8100000">
                  <a:prstClr val="black">
                    <a:alpha val="50000"/>
                  </a:prstClr>
                </a:innerShdw>
              </a:effectLst>
              <a:latin typeface="Calibri" pitchFamily="34" charset="0"/>
              <a:cs typeface="Calibri" pitchFamily="34" charset="0"/>
            </a:endParaRPr>
          </a:p>
        </p:txBody>
      </p:sp>
      <p:sp>
        <p:nvSpPr>
          <p:cNvPr id="45" name="Oval 20"/>
          <p:cNvSpPr>
            <a:spLocks noChangeArrowheads="1"/>
          </p:cNvSpPr>
          <p:nvPr/>
        </p:nvSpPr>
        <p:spPr bwMode="auto">
          <a:xfrm>
            <a:off x="3304381" y="2843207"/>
            <a:ext cx="231775" cy="231775"/>
          </a:xfrm>
          <a:prstGeom prst="ellipse">
            <a:avLst/>
          </a:prstGeom>
          <a:solidFill>
            <a:schemeClr val="bg1"/>
          </a:solidFill>
          <a:ln w="9525">
            <a:noFill/>
            <a:round/>
            <a:headEnd/>
            <a:tailEnd/>
          </a:ln>
        </p:spPr>
        <p:txBody>
          <a:bodyPr wrap="none" anchor="ctr"/>
          <a:lstStyle/>
          <a:p>
            <a:pPr algn="ctr"/>
            <a:r>
              <a:rPr lang="tr-TR" sz="1000" b="1" dirty="0" smtClean="0">
                <a:solidFill>
                  <a:srgbClr val="000000"/>
                </a:solidFill>
                <a:cs typeface="Arial" pitchFamily="34" charset="0"/>
              </a:rPr>
              <a:t>4</a:t>
            </a:r>
            <a:endParaRPr lang="de-DE" sz="1000" b="1" dirty="0">
              <a:solidFill>
                <a:srgbClr val="000000"/>
              </a:solidFill>
              <a:cs typeface="Arial" pitchFamily="34" charset="0"/>
            </a:endParaRPr>
          </a:p>
        </p:txBody>
      </p:sp>
      <p:sp>
        <p:nvSpPr>
          <p:cNvPr id="46" name="Oval 20"/>
          <p:cNvSpPr>
            <a:spLocks noChangeArrowheads="1"/>
          </p:cNvSpPr>
          <p:nvPr/>
        </p:nvSpPr>
        <p:spPr bwMode="auto">
          <a:xfrm>
            <a:off x="5605176" y="2903953"/>
            <a:ext cx="231775" cy="231775"/>
          </a:xfrm>
          <a:prstGeom prst="ellipse">
            <a:avLst/>
          </a:prstGeom>
          <a:solidFill>
            <a:schemeClr val="bg1"/>
          </a:solidFill>
          <a:ln w="9525">
            <a:noFill/>
            <a:round/>
            <a:headEnd/>
            <a:tailEnd/>
          </a:ln>
        </p:spPr>
        <p:txBody>
          <a:bodyPr wrap="none" anchor="ctr"/>
          <a:lstStyle/>
          <a:p>
            <a:pPr algn="ctr"/>
            <a:r>
              <a:rPr lang="tr-TR" sz="1000" b="1" dirty="0" smtClean="0">
                <a:solidFill>
                  <a:srgbClr val="000000"/>
                </a:solidFill>
                <a:cs typeface="Arial" pitchFamily="34" charset="0"/>
              </a:rPr>
              <a:t>5</a:t>
            </a:r>
            <a:endParaRPr lang="de-DE" sz="1000" b="1" dirty="0">
              <a:solidFill>
                <a:srgbClr val="000000"/>
              </a:solidFill>
              <a:cs typeface="Arial" pitchFamily="34" charset="0"/>
            </a:endParaRPr>
          </a:p>
        </p:txBody>
      </p:sp>
      <p:sp>
        <p:nvSpPr>
          <p:cNvPr id="47" name="Oval 20"/>
          <p:cNvSpPr>
            <a:spLocks noChangeArrowheads="1"/>
          </p:cNvSpPr>
          <p:nvPr/>
        </p:nvSpPr>
        <p:spPr bwMode="auto">
          <a:xfrm>
            <a:off x="4437061" y="4902654"/>
            <a:ext cx="231775" cy="231775"/>
          </a:xfrm>
          <a:prstGeom prst="ellipse">
            <a:avLst/>
          </a:prstGeom>
          <a:solidFill>
            <a:schemeClr val="bg1"/>
          </a:solidFill>
          <a:ln w="9525">
            <a:noFill/>
            <a:round/>
            <a:headEnd/>
            <a:tailEnd/>
          </a:ln>
        </p:spPr>
        <p:txBody>
          <a:bodyPr wrap="none" anchor="ctr"/>
          <a:lstStyle/>
          <a:p>
            <a:pPr algn="ctr"/>
            <a:r>
              <a:rPr lang="tr-TR" sz="1000" b="1" dirty="0" smtClean="0">
                <a:solidFill>
                  <a:srgbClr val="000000"/>
                </a:solidFill>
                <a:cs typeface="Arial" pitchFamily="34" charset="0"/>
              </a:rPr>
              <a:t>6</a:t>
            </a:r>
            <a:endParaRPr lang="de-DE" sz="1000" b="1" dirty="0">
              <a:solidFill>
                <a:srgbClr val="000000"/>
              </a:solidFill>
              <a:cs typeface="Arial" pitchFamily="34" charset="0"/>
            </a:endParaRPr>
          </a:p>
        </p:txBody>
      </p:sp>
      <p:sp>
        <p:nvSpPr>
          <p:cNvPr id="49" name="Text Box 19"/>
          <p:cNvSpPr txBox="1">
            <a:spLocks noChangeArrowheads="1"/>
          </p:cNvSpPr>
          <p:nvPr/>
        </p:nvSpPr>
        <p:spPr bwMode="gray">
          <a:xfrm>
            <a:off x="318733" y="2382381"/>
            <a:ext cx="1910118" cy="934478"/>
          </a:xfrm>
          <a:prstGeom prst="rect">
            <a:avLst/>
          </a:prstGeom>
          <a:noFill/>
          <a:ln w="9525">
            <a:solidFill>
              <a:srgbClr val="C0C0C0"/>
            </a:solidFill>
            <a:miter lim="800000"/>
            <a:headEnd/>
            <a:tailEnd/>
          </a:ln>
        </p:spPr>
        <p:txBody>
          <a:bodyPr wrap="square" lIns="36000" tIns="36000" rIns="36000" bIns="36000">
            <a:spAutoFit/>
          </a:bodyPr>
          <a:lstStyle/>
          <a:p>
            <a:pPr algn="ctr" defTabSz="801688">
              <a:spcAft>
                <a:spcPts val="0"/>
              </a:spcAft>
            </a:pPr>
            <a:r>
              <a:rPr lang="tr-TR" sz="1400" b="1" i="1" noProof="1" smtClean="0">
                <a:solidFill>
                  <a:srgbClr val="FFFFFF"/>
                </a:solidFill>
                <a:latin typeface="Calibri" pitchFamily="34" charset="0"/>
                <a:cs typeface="Calibri" pitchFamily="34" charset="0"/>
              </a:rPr>
              <a:t>İş-Ev Çatışması;</a:t>
            </a:r>
          </a:p>
          <a:p>
            <a:pPr marL="180000" indent="-108000" defTabSz="801688">
              <a:spcAft>
                <a:spcPts val="0"/>
              </a:spcAft>
              <a:buFont typeface="Wingdings" pitchFamily="2" charset="2"/>
              <a:buChar char="§"/>
            </a:pPr>
            <a:r>
              <a:rPr lang="tr-TR" sz="1400" i="1" noProof="1" smtClean="0">
                <a:solidFill>
                  <a:srgbClr val="FFFFFF"/>
                </a:solidFill>
                <a:latin typeface="Calibri" pitchFamily="34" charset="0"/>
                <a:cs typeface="Calibri" pitchFamily="34" charset="0"/>
              </a:rPr>
              <a:t>Ev ile zaman istemi </a:t>
            </a:r>
          </a:p>
          <a:p>
            <a:pPr marL="180000" indent="-108000" defTabSz="801688">
              <a:spcAft>
                <a:spcPts val="0"/>
              </a:spcAft>
              <a:buFont typeface="Wingdings" pitchFamily="2" charset="2"/>
              <a:buChar char="§"/>
            </a:pPr>
            <a:r>
              <a:rPr lang="tr-TR" sz="1400" i="1" noProof="1" smtClean="0">
                <a:solidFill>
                  <a:srgbClr val="FFFFFF"/>
                </a:solidFill>
                <a:latin typeface="Calibri" pitchFamily="34" charset="0"/>
                <a:cs typeface="Calibri" pitchFamily="34" charset="0"/>
              </a:rPr>
              <a:t>İşe yönelik taahhütler </a:t>
            </a:r>
          </a:p>
          <a:p>
            <a:pPr marL="180000" indent="-108000" defTabSz="801688">
              <a:spcAft>
                <a:spcPts val="0"/>
              </a:spcAft>
              <a:buFont typeface="Wingdings" pitchFamily="2" charset="2"/>
              <a:buChar char="§"/>
            </a:pPr>
            <a:r>
              <a:rPr lang="tr-TR" sz="1400" i="1" noProof="1" smtClean="0">
                <a:solidFill>
                  <a:srgbClr val="FFFFFF"/>
                </a:solidFill>
                <a:latin typeface="Calibri" pitchFamily="34" charset="0"/>
                <a:cs typeface="Calibri" pitchFamily="34" charset="0"/>
              </a:rPr>
              <a:t>Destek ile ilgili</a:t>
            </a:r>
            <a:endParaRPr lang="tr-TR" sz="1400" i="1" noProof="1">
              <a:solidFill>
                <a:srgbClr val="FFFFFF"/>
              </a:solidFill>
              <a:latin typeface="Calibri" pitchFamily="34" charset="0"/>
              <a:cs typeface="Calibri" pitchFamily="34" charset="0"/>
            </a:endParaRPr>
          </a:p>
        </p:txBody>
      </p:sp>
      <p:sp>
        <p:nvSpPr>
          <p:cNvPr id="50" name="Text Box 13"/>
          <p:cNvSpPr txBox="1">
            <a:spLocks noChangeArrowheads="1"/>
          </p:cNvSpPr>
          <p:nvPr/>
        </p:nvSpPr>
        <p:spPr bwMode="gray">
          <a:xfrm>
            <a:off x="6324600" y="1170456"/>
            <a:ext cx="2770586" cy="1580808"/>
          </a:xfrm>
          <a:prstGeom prst="rect">
            <a:avLst/>
          </a:prstGeom>
          <a:noFill/>
          <a:ln w="9525">
            <a:solidFill>
              <a:srgbClr val="C0C0C0"/>
            </a:solidFill>
            <a:miter lim="800000"/>
            <a:headEnd/>
            <a:tailEnd/>
          </a:ln>
        </p:spPr>
        <p:txBody>
          <a:bodyPr wrap="square" lIns="0" tIns="36000" rIns="0" bIns="36000">
            <a:spAutoFit/>
          </a:bodyPr>
          <a:lstStyle>
            <a:defPPr>
              <a:defRPr lang="de-DE"/>
            </a:defPPr>
            <a:lvl1pPr algn="ctr" defTabSz="801688">
              <a:spcAft>
                <a:spcPts val="0"/>
              </a:spcAft>
              <a:defRPr sz="1400" i="1">
                <a:solidFill>
                  <a:srgbClr val="FFFFFF"/>
                </a:solidFill>
                <a:latin typeface="Calibri" pitchFamily="34" charset="0"/>
                <a:cs typeface="Calibri" pitchFamily="34" charset="0"/>
              </a:defRPr>
            </a:lvl1pPr>
          </a:lstStyle>
          <a:p>
            <a:r>
              <a:rPr lang="tr-TR" b="1" noProof="1"/>
              <a:t>Kişiler arası ilişkilerde </a:t>
            </a:r>
            <a:r>
              <a:rPr lang="tr-TR" b="1" noProof="1" smtClean="0"/>
              <a:t>;</a:t>
            </a:r>
          </a:p>
          <a:p>
            <a:r>
              <a:rPr lang="tr-TR" noProof="1"/>
              <a:t>S</a:t>
            </a:r>
            <a:r>
              <a:rPr lang="tr-TR" noProof="1" smtClean="0"/>
              <a:t>osyal </a:t>
            </a:r>
            <a:r>
              <a:rPr lang="tr-TR" noProof="1"/>
              <a:t>desteğin azalması sıkıntı hissini, </a:t>
            </a:r>
            <a:r>
              <a:rPr lang="tr-TR" noProof="1" smtClean="0"/>
              <a:t>duygusal </a:t>
            </a:r>
            <a:r>
              <a:rPr lang="tr-TR" noProof="1"/>
              <a:t>tükenmeyi, iş gerilimini ve iş </a:t>
            </a:r>
            <a:r>
              <a:rPr lang="tr-TR" noProof="1" smtClean="0"/>
              <a:t>doyumsuzluğu </a:t>
            </a:r>
            <a:r>
              <a:rPr lang="tr-TR" noProof="1"/>
              <a:t>artırır. </a:t>
            </a:r>
          </a:p>
          <a:p>
            <a:endParaRPr lang="tr-TR" noProof="1" smtClean="0"/>
          </a:p>
          <a:p>
            <a:r>
              <a:rPr lang="tr-TR" noProof="1" smtClean="0"/>
              <a:t>İşte </a:t>
            </a:r>
            <a:r>
              <a:rPr lang="tr-TR" noProof="1"/>
              <a:t>şiddet ve </a:t>
            </a:r>
            <a:r>
              <a:rPr lang="tr-TR" noProof="1" smtClean="0"/>
              <a:t>taciz (mobbing) </a:t>
            </a:r>
            <a:r>
              <a:rPr lang="tr-TR" noProof="1"/>
              <a:t>olayları %40 depresyon </a:t>
            </a:r>
            <a:r>
              <a:rPr lang="tr-TR" noProof="1" smtClean="0"/>
              <a:t>nedenidir.</a:t>
            </a:r>
            <a:endParaRPr lang="tr-TR" noProof="1"/>
          </a:p>
        </p:txBody>
      </p:sp>
      <p:sp>
        <p:nvSpPr>
          <p:cNvPr id="51" name="Text Box 14"/>
          <p:cNvSpPr txBox="1">
            <a:spLocks noChangeArrowheads="1"/>
          </p:cNvSpPr>
          <p:nvPr/>
        </p:nvSpPr>
        <p:spPr bwMode="gray">
          <a:xfrm>
            <a:off x="5964238" y="5666930"/>
            <a:ext cx="3161712" cy="646331"/>
          </a:xfrm>
          <a:prstGeom prst="rect">
            <a:avLst/>
          </a:prstGeom>
          <a:noFill/>
          <a:ln w="9525">
            <a:solidFill>
              <a:srgbClr val="C0C0C0"/>
            </a:solidFill>
            <a:miter lim="800000"/>
            <a:headEnd/>
            <a:tailEnd/>
          </a:ln>
        </p:spPr>
        <p:txBody>
          <a:bodyPr wrap="square" lIns="0" tIns="0" rIns="0" bIns="0">
            <a:spAutoFit/>
          </a:bodyPr>
          <a:lstStyle>
            <a:defPPr>
              <a:defRPr lang="de-DE"/>
            </a:defPPr>
            <a:lvl1pPr algn="ctr" defTabSz="801688">
              <a:spcAft>
                <a:spcPts val="0"/>
              </a:spcAft>
              <a:defRPr sz="1400" b="1" i="1">
                <a:latin typeface="Calibri" pitchFamily="34" charset="0"/>
                <a:cs typeface="Calibri" pitchFamily="34" charset="0"/>
              </a:defRPr>
            </a:lvl1pPr>
          </a:lstStyle>
          <a:p>
            <a:r>
              <a:rPr lang="tr-TR" b="0" noProof="1"/>
              <a:t>Denetim yetersizliği/kaybı «karar serbestisinin azalması» stresi, sıkıntıyı, depresyonu, isteksizliği ve tükenmeyi artırır. </a:t>
            </a:r>
          </a:p>
        </p:txBody>
      </p:sp>
      <p:cxnSp>
        <p:nvCxnSpPr>
          <p:cNvPr id="8" name="Dirsek Bağlayıcısı 7"/>
          <p:cNvCxnSpPr/>
          <p:nvPr/>
        </p:nvCxnSpPr>
        <p:spPr>
          <a:xfrm>
            <a:off x="2247900" y="2566988"/>
            <a:ext cx="1046956" cy="425898"/>
          </a:xfrm>
          <a:prstGeom prst="bentConnector3">
            <a:avLst>
              <a:gd name="adj1" fmla="val 32714"/>
            </a:avLst>
          </a:prstGeom>
          <a:ln w="158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2" name="Dirsek Bağlayıcısı 51"/>
          <p:cNvCxnSpPr/>
          <p:nvPr/>
        </p:nvCxnSpPr>
        <p:spPr>
          <a:xfrm rot="10800000" flipV="1">
            <a:off x="4714075" y="2080899"/>
            <a:ext cx="1122877" cy="305046"/>
          </a:xfrm>
          <a:prstGeom prst="bentConnector3">
            <a:avLst>
              <a:gd name="adj1" fmla="val -48"/>
            </a:avLst>
          </a:prstGeom>
          <a:ln w="158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 name="Dirsek Bağlayıcısı 59"/>
          <p:cNvCxnSpPr/>
          <p:nvPr/>
        </p:nvCxnSpPr>
        <p:spPr>
          <a:xfrm flipV="1">
            <a:off x="1571625" y="4387698"/>
            <a:ext cx="1704182" cy="1069378"/>
          </a:xfrm>
          <a:prstGeom prst="bentConnector3">
            <a:avLst>
              <a:gd name="adj1" fmla="val -303"/>
            </a:avLst>
          </a:prstGeom>
          <a:ln w="158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 name="Dirsek Bağlayıcısı 74"/>
          <p:cNvCxnSpPr/>
          <p:nvPr/>
        </p:nvCxnSpPr>
        <p:spPr>
          <a:xfrm>
            <a:off x="5840413" y="4386263"/>
            <a:ext cx="747712" cy="516391"/>
          </a:xfrm>
          <a:prstGeom prst="bentConnector3">
            <a:avLst>
              <a:gd name="adj1" fmla="val 50000"/>
            </a:avLst>
          </a:prstGeom>
          <a:ln w="158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Dirsek Bağlayıcısı 79"/>
          <p:cNvCxnSpPr/>
          <p:nvPr/>
        </p:nvCxnSpPr>
        <p:spPr>
          <a:xfrm rot="10800000" flipV="1">
            <a:off x="5856002" y="2795459"/>
            <a:ext cx="1535398" cy="305046"/>
          </a:xfrm>
          <a:prstGeom prst="bentConnector3">
            <a:avLst>
              <a:gd name="adj1" fmla="val -870"/>
            </a:avLst>
          </a:prstGeom>
          <a:ln w="158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Dirsek Bağlayıcısı 83"/>
          <p:cNvCxnSpPr/>
          <p:nvPr/>
        </p:nvCxnSpPr>
        <p:spPr>
          <a:xfrm>
            <a:off x="4668836" y="5043464"/>
            <a:ext cx="1304927" cy="946631"/>
          </a:xfrm>
          <a:prstGeom prst="bentConnector3">
            <a:avLst>
              <a:gd name="adj1" fmla="val 50000"/>
            </a:avLst>
          </a:prstGeom>
          <a:ln w="158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48229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500"/>
                                        <p:tgtEl>
                                          <p:spTgt spid="52"/>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circle(in)">
                                      <p:cBhvr>
                                        <p:cTn id="11" dur="500"/>
                                        <p:tgtEl>
                                          <p:spTgt spid="4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wipe(down)">
                                      <p:cBhvr>
                                        <p:cTn id="16" dur="500"/>
                                        <p:tgtEl>
                                          <p:spTgt spid="60"/>
                                        </p:tgtEl>
                                      </p:cBhvr>
                                    </p:animEffect>
                                  </p:childTnLst>
                                </p:cTn>
                              </p:par>
                            </p:childTnLst>
                          </p:cTn>
                        </p:par>
                        <p:par>
                          <p:cTn id="17" fill="hold">
                            <p:stCondLst>
                              <p:cond delay="500"/>
                            </p:stCondLst>
                            <p:childTnLst>
                              <p:par>
                                <p:cTn id="18" presetID="6"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circle(in)">
                                      <p:cBhvr>
                                        <p:cTn id="20" dur="5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wipe(down)">
                                      <p:cBhvr>
                                        <p:cTn id="25" dur="500"/>
                                        <p:tgtEl>
                                          <p:spTgt spid="75"/>
                                        </p:tgtEl>
                                      </p:cBhvr>
                                    </p:animEffect>
                                  </p:childTnLst>
                                </p:cTn>
                              </p:par>
                            </p:childTnLst>
                          </p:cTn>
                        </p:par>
                        <p:par>
                          <p:cTn id="26" fill="hold">
                            <p:stCondLst>
                              <p:cond delay="500"/>
                            </p:stCondLst>
                            <p:childTnLst>
                              <p:par>
                                <p:cTn id="27" presetID="6" presetClass="entr" presetSubtype="16" fill="hold" grpId="0" nodeType="after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circle(in)">
                                      <p:cBhvr>
                                        <p:cTn id="29" dur="500"/>
                                        <p:tgtEl>
                                          <p:spTgt spid="4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par>
                          <p:cTn id="35" fill="hold">
                            <p:stCondLst>
                              <p:cond delay="500"/>
                            </p:stCondLst>
                            <p:childTnLst>
                              <p:par>
                                <p:cTn id="36" presetID="6" presetClass="entr" presetSubtype="16" fill="hold" grpId="0" nodeType="after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circle(in)">
                                      <p:cBhvr>
                                        <p:cTn id="38" dur="500"/>
                                        <p:tgtEl>
                                          <p:spTgt spid="4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wipe(down)">
                                      <p:cBhvr>
                                        <p:cTn id="43" dur="500"/>
                                        <p:tgtEl>
                                          <p:spTgt spid="80"/>
                                        </p:tgtEl>
                                      </p:cBhvr>
                                    </p:animEffect>
                                  </p:childTnLst>
                                </p:cTn>
                              </p:par>
                            </p:childTnLst>
                          </p:cTn>
                        </p:par>
                        <p:par>
                          <p:cTn id="44" fill="hold">
                            <p:stCondLst>
                              <p:cond delay="500"/>
                            </p:stCondLst>
                            <p:childTnLst>
                              <p:par>
                                <p:cTn id="45" presetID="6" presetClass="entr" presetSubtype="16" fill="hold" grpId="0" nodeType="after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circle(in)">
                                      <p:cBhvr>
                                        <p:cTn id="47" dur="500"/>
                                        <p:tgtEl>
                                          <p:spTgt spid="5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84"/>
                                        </p:tgtEl>
                                        <p:attrNameLst>
                                          <p:attrName>style.visibility</p:attrName>
                                        </p:attrNameLst>
                                      </p:cBhvr>
                                      <p:to>
                                        <p:strVal val="visible"/>
                                      </p:to>
                                    </p:set>
                                    <p:animEffect transition="in" filter="wipe(down)">
                                      <p:cBhvr>
                                        <p:cTn id="52" dur="500"/>
                                        <p:tgtEl>
                                          <p:spTgt spid="84"/>
                                        </p:tgtEl>
                                      </p:cBhvr>
                                    </p:animEffect>
                                  </p:childTnLst>
                                </p:cTn>
                              </p:par>
                            </p:childTnLst>
                          </p:cTn>
                        </p:par>
                        <p:par>
                          <p:cTn id="53" fill="hold">
                            <p:stCondLst>
                              <p:cond delay="500"/>
                            </p:stCondLst>
                            <p:childTnLst>
                              <p:par>
                                <p:cTn id="54" presetID="6" presetClass="entr" presetSubtype="16" fill="hold" grpId="0" nodeType="after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circle(in)">
                                      <p:cBhvr>
                                        <p:cTn id="5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9" grpId="0" animBg="1"/>
      <p:bldP spid="50" grpId="0" animBg="1"/>
      <p:bldP spid="5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pic>
        <p:nvPicPr>
          <p:cNvPr id="2050" name="Picture 2" descr="C:\Users\Ahmet Yiğitap\Desktop\Resim7.pn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101" y="3931290"/>
            <a:ext cx="4320000" cy="2880000"/>
          </a:xfrm>
          <a:prstGeom prst="rect">
            <a:avLst/>
          </a:prstGeom>
          <a:noFill/>
          <a:ln w="25400">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2051" name="Picture 3" descr="C:\Users\Ahmet Yiğitap\Desktop\Resim8.pn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9107" y="3931290"/>
            <a:ext cx="4320000" cy="2880000"/>
          </a:xfrm>
          <a:prstGeom prst="rect">
            <a:avLst/>
          </a:prstGeom>
          <a:noFill/>
          <a:ln w="25400">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11" name="Picture 3" descr="C:\Users\Ahmet Yiğitap\Desktop\Resim2.jpg"/>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412" y="989956"/>
            <a:ext cx="4320000" cy="2880000"/>
          </a:xfrm>
          <a:prstGeom prst="rect">
            <a:avLst/>
          </a:prstGeom>
          <a:noFill/>
          <a:ln w="25400">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12" name="Picture 9" descr="C:\Users\Ahmet Yiğitap\Desktop\Resim6.png"/>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7891" y="989956"/>
            <a:ext cx="4320000" cy="2880000"/>
          </a:xfrm>
          <a:prstGeom prst="rect">
            <a:avLst/>
          </a:prstGeom>
          <a:noFill/>
          <a:ln w="25400">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7"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PSİKOSOSYAL RİSK </a:t>
            </a: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ETMENLERİ</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41390890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Freeform 13"/>
          <p:cNvSpPr>
            <a:spLocks/>
          </p:cNvSpPr>
          <p:nvPr/>
        </p:nvSpPr>
        <p:spPr bwMode="gray">
          <a:xfrm>
            <a:off x="3081093" y="3745743"/>
            <a:ext cx="1296987" cy="1300163"/>
          </a:xfrm>
          <a:custGeom>
            <a:avLst/>
            <a:gdLst/>
            <a:ahLst/>
            <a:cxnLst>
              <a:cxn ang="0">
                <a:pos x="0" y="0"/>
              </a:cxn>
              <a:cxn ang="0">
                <a:pos x="93" y="154"/>
              </a:cxn>
              <a:cxn ang="0">
                <a:pos x="178" y="179"/>
              </a:cxn>
              <a:cxn ang="0">
                <a:pos x="178" y="0"/>
              </a:cxn>
              <a:cxn ang="0">
                <a:pos x="0" y="0"/>
              </a:cxn>
            </a:cxnLst>
            <a:rect l="0" t="0" r="r" b="b"/>
            <a:pathLst>
              <a:path w="178" h="179">
                <a:moveTo>
                  <a:pt x="0" y="0"/>
                </a:moveTo>
                <a:cubicBezTo>
                  <a:pt x="2" y="62"/>
                  <a:pt x="35" y="121"/>
                  <a:pt x="93" y="154"/>
                </a:cubicBezTo>
                <a:cubicBezTo>
                  <a:pt x="120" y="170"/>
                  <a:pt x="149" y="178"/>
                  <a:pt x="178" y="179"/>
                </a:cubicBezTo>
                <a:cubicBezTo>
                  <a:pt x="178" y="0"/>
                  <a:pt x="178" y="0"/>
                  <a:pt x="178" y="0"/>
                </a:cubicBezTo>
                <a:lnTo>
                  <a:pt x="0" y="0"/>
                </a:lnTo>
                <a:close/>
              </a:path>
            </a:pathLst>
          </a:custGeom>
          <a:gradFill rotWithShape="1">
            <a:gsLst>
              <a:gs pos="0">
                <a:srgbClr val="C0C0C0">
                  <a:gamma/>
                  <a:tint val="26275"/>
                  <a:invGamma/>
                </a:srgbClr>
              </a:gs>
              <a:gs pos="100000">
                <a:srgbClr val="C0C0C0"/>
              </a:gs>
            </a:gsLst>
            <a:lin ang="5400000" scaled="1"/>
          </a:gradFill>
          <a:ln w="1905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fi-FI">
              <a:solidFill>
                <a:srgbClr val="000000"/>
              </a:solidFill>
              <a:cs typeface="Arial"/>
            </a:endParaRPr>
          </a:p>
        </p:txBody>
      </p:sp>
      <p:sp>
        <p:nvSpPr>
          <p:cNvPr id="5" name="Freeform 14"/>
          <p:cNvSpPr>
            <a:spLocks/>
          </p:cNvSpPr>
          <p:nvPr/>
        </p:nvSpPr>
        <p:spPr bwMode="gray">
          <a:xfrm>
            <a:off x="4486030" y="2339218"/>
            <a:ext cx="1293813" cy="1301750"/>
          </a:xfrm>
          <a:custGeom>
            <a:avLst/>
            <a:gdLst/>
            <a:ahLst/>
            <a:cxnLst>
              <a:cxn ang="0">
                <a:pos x="178" y="179"/>
              </a:cxn>
              <a:cxn ang="0">
                <a:pos x="86" y="25"/>
              </a:cxn>
              <a:cxn ang="0">
                <a:pos x="0" y="0"/>
              </a:cxn>
              <a:cxn ang="0">
                <a:pos x="0" y="179"/>
              </a:cxn>
              <a:cxn ang="0">
                <a:pos x="178" y="179"/>
              </a:cxn>
            </a:cxnLst>
            <a:rect l="0" t="0" r="r" b="b"/>
            <a:pathLst>
              <a:path w="178" h="179">
                <a:moveTo>
                  <a:pt x="178" y="179"/>
                </a:moveTo>
                <a:cubicBezTo>
                  <a:pt x="176" y="117"/>
                  <a:pt x="143" y="58"/>
                  <a:pt x="86" y="25"/>
                </a:cubicBezTo>
                <a:cubicBezTo>
                  <a:pt x="58" y="9"/>
                  <a:pt x="29" y="1"/>
                  <a:pt x="0" y="0"/>
                </a:cubicBezTo>
                <a:cubicBezTo>
                  <a:pt x="0" y="179"/>
                  <a:pt x="0" y="179"/>
                  <a:pt x="0" y="179"/>
                </a:cubicBezTo>
                <a:lnTo>
                  <a:pt x="178" y="179"/>
                </a:lnTo>
                <a:close/>
              </a:path>
            </a:pathLst>
          </a:custGeom>
          <a:gradFill rotWithShape="1">
            <a:gsLst>
              <a:gs pos="0">
                <a:srgbClr val="C0C0C0">
                  <a:gamma/>
                  <a:tint val="26275"/>
                  <a:invGamma/>
                </a:srgbClr>
              </a:gs>
              <a:gs pos="100000">
                <a:srgbClr val="C0C0C0"/>
              </a:gs>
            </a:gsLst>
            <a:lin ang="5400000" scaled="1"/>
          </a:gradFill>
          <a:ln w="1905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endParaRPr lang="tr-TR" dirty="0">
              <a:solidFill>
                <a:srgbClr val="000000"/>
              </a:solidFill>
              <a:cs typeface="Arial"/>
            </a:endParaRPr>
          </a:p>
          <a:p>
            <a:endParaRPr lang="tr-TR" dirty="0">
              <a:solidFill>
                <a:srgbClr val="000000"/>
              </a:solidFill>
              <a:cs typeface="Arial"/>
            </a:endParaRPr>
          </a:p>
        </p:txBody>
      </p:sp>
      <p:sp>
        <p:nvSpPr>
          <p:cNvPr id="7" name="Freeform 15"/>
          <p:cNvSpPr>
            <a:spLocks/>
          </p:cNvSpPr>
          <p:nvPr/>
        </p:nvSpPr>
        <p:spPr bwMode="gray">
          <a:xfrm>
            <a:off x="3081093" y="2339218"/>
            <a:ext cx="1296987" cy="1301750"/>
          </a:xfrm>
          <a:custGeom>
            <a:avLst/>
            <a:gdLst/>
            <a:ahLst/>
            <a:cxnLst>
              <a:cxn ang="0">
                <a:pos x="178" y="0"/>
              </a:cxn>
              <a:cxn ang="0">
                <a:pos x="24" y="93"/>
              </a:cxn>
              <a:cxn ang="0">
                <a:pos x="0" y="179"/>
              </a:cxn>
              <a:cxn ang="0">
                <a:pos x="178" y="179"/>
              </a:cxn>
              <a:cxn ang="0">
                <a:pos x="178" y="0"/>
              </a:cxn>
            </a:cxnLst>
            <a:rect l="0" t="0" r="r" b="b"/>
            <a:pathLst>
              <a:path w="178" h="179">
                <a:moveTo>
                  <a:pt x="178" y="0"/>
                </a:moveTo>
                <a:cubicBezTo>
                  <a:pt x="117" y="3"/>
                  <a:pt x="58" y="36"/>
                  <a:pt x="24" y="93"/>
                </a:cubicBezTo>
                <a:cubicBezTo>
                  <a:pt x="9" y="120"/>
                  <a:pt x="1" y="150"/>
                  <a:pt x="0" y="179"/>
                </a:cubicBezTo>
                <a:cubicBezTo>
                  <a:pt x="178" y="179"/>
                  <a:pt x="178" y="179"/>
                  <a:pt x="178" y="179"/>
                </a:cubicBezTo>
                <a:lnTo>
                  <a:pt x="178" y="0"/>
                </a:lnTo>
                <a:close/>
              </a:path>
            </a:pathLst>
          </a:custGeom>
          <a:gradFill rotWithShape="1">
            <a:gsLst>
              <a:gs pos="0">
                <a:srgbClr val="C0C0C0">
                  <a:gamma/>
                  <a:tint val="26275"/>
                  <a:invGamma/>
                </a:srgbClr>
              </a:gs>
              <a:gs pos="100000">
                <a:srgbClr val="C0C0C0"/>
              </a:gs>
            </a:gsLst>
            <a:lin ang="5400000" scaled="1"/>
          </a:gradFill>
          <a:ln w="1905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fi-FI">
              <a:solidFill>
                <a:srgbClr val="000000"/>
              </a:solidFill>
              <a:cs typeface="Arial"/>
            </a:endParaRPr>
          </a:p>
        </p:txBody>
      </p:sp>
      <p:sp>
        <p:nvSpPr>
          <p:cNvPr id="8" name="Freeform 16"/>
          <p:cNvSpPr>
            <a:spLocks/>
          </p:cNvSpPr>
          <p:nvPr/>
        </p:nvSpPr>
        <p:spPr bwMode="gray">
          <a:xfrm>
            <a:off x="4456160" y="3745742"/>
            <a:ext cx="1293813" cy="1300163"/>
          </a:xfrm>
          <a:custGeom>
            <a:avLst/>
            <a:gdLst/>
            <a:ahLst/>
            <a:cxnLst>
              <a:cxn ang="0">
                <a:pos x="0" y="179"/>
              </a:cxn>
              <a:cxn ang="0">
                <a:pos x="154" y="86"/>
              </a:cxn>
              <a:cxn ang="0">
                <a:pos x="178" y="0"/>
              </a:cxn>
              <a:cxn ang="0">
                <a:pos x="0" y="0"/>
              </a:cxn>
              <a:cxn ang="0">
                <a:pos x="0" y="179"/>
              </a:cxn>
            </a:cxnLst>
            <a:rect l="0" t="0" r="r" b="b"/>
            <a:pathLst>
              <a:path w="178" h="179">
                <a:moveTo>
                  <a:pt x="0" y="179"/>
                </a:moveTo>
                <a:cubicBezTo>
                  <a:pt x="61" y="177"/>
                  <a:pt x="120" y="144"/>
                  <a:pt x="154" y="86"/>
                </a:cubicBezTo>
                <a:cubicBezTo>
                  <a:pt x="169" y="59"/>
                  <a:pt x="177" y="29"/>
                  <a:pt x="178" y="0"/>
                </a:cubicBezTo>
                <a:cubicBezTo>
                  <a:pt x="0" y="0"/>
                  <a:pt x="0" y="0"/>
                  <a:pt x="0" y="0"/>
                </a:cubicBezTo>
                <a:lnTo>
                  <a:pt x="0" y="179"/>
                </a:lnTo>
                <a:close/>
              </a:path>
            </a:pathLst>
          </a:custGeom>
          <a:gradFill rotWithShape="1">
            <a:gsLst>
              <a:gs pos="0">
                <a:srgbClr val="C0C0C0">
                  <a:gamma/>
                  <a:tint val="26275"/>
                  <a:invGamma/>
                </a:srgbClr>
              </a:gs>
              <a:gs pos="100000">
                <a:srgbClr val="C0C0C0"/>
              </a:gs>
            </a:gsLst>
            <a:lin ang="5400000" scaled="1"/>
          </a:gradFill>
          <a:ln w="1905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fi-FI">
              <a:solidFill>
                <a:srgbClr val="000000"/>
              </a:solidFill>
              <a:cs typeface="Arial"/>
            </a:endParaRPr>
          </a:p>
        </p:txBody>
      </p:sp>
      <p:sp>
        <p:nvSpPr>
          <p:cNvPr id="9" name="Rectangle 3"/>
          <p:cNvSpPr>
            <a:spLocks noChangeArrowheads="1"/>
          </p:cNvSpPr>
          <p:nvPr/>
        </p:nvSpPr>
        <p:spPr bwMode="gray">
          <a:xfrm>
            <a:off x="6397380" y="870743"/>
            <a:ext cx="2632036" cy="1567657"/>
          </a:xfrm>
          <a:prstGeom prst="rect">
            <a:avLst/>
          </a:prstGeom>
          <a:noFill/>
          <a:ln w="9525">
            <a:solidFill>
              <a:schemeClr val="bg1">
                <a:lumMod val="65000"/>
              </a:schemeClr>
            </a:solidFill>
            <a:miter lim="800000"/>
            <a:headEnd/>
            <a:tailEnd/>
          </a:ln>
        </p:spPr>
        <p:txBody>
          <a:bodyPr lIns="0" rIns="0"/>
          <a:lstStyle/>
          <a:p>
            <a:pPr marL="144000" indent="-108000" eaLnBrk="0" hangingPunct="0">
              <a:spcBef>
                <a:spcPts val="0"/>
              </a:spcBef>
              <a:buFont typeface="Arial" pitchFamily="34" charset="0"/>
              <a:buChar char="•"/>
            </a:pPr>
            <a:r>
              <a:rPr lang="tr-TR" sz="1600" i="1" noProof="1" smtClean="0">
                <a:solidFill>
                  <a:srgbClr val="000000"/>
                </a:solidFill>
                <a:latin typeface="Calibri" pitchFamily="34" charset="0"/>
                <a:cs typeface="Calibri" pitchFamily="34" charset="0"/>
              </a:rPr>
              <a:t>İş </a:t>
            </a:r>
            <a:r>
              <a:rPr lang="tr-TR" sz="1600" i="1" noProof="1">
                <a:solidFill>
                  <a:srgbClr val="000000"/>
                </a:solidFill>
                <a:latin typeface="Calibri" pitchFamily="34" charset="0"/>
                <a:cs typeface="Calibri" pitchFamily="34" charset="0"/>
              </a:rPr>
              <a:t>yükü (nicel-nitel yük),</a:t>
            </a:r>
          </a:p>
          <a:p>
            <a:pPr marL="144000" indent="-108000" eaLnBrk="0" hangingPunct="0">
              <a:spcBef>
                <a:spcPts val="0"/>
              </a:spcBef>
              <a:buFont typeface="Arial" pitchFamily="34" charset="0"/>
              <a:buChar char="•"/>
            </a:pPr>
            <a:r>
              <a:rPr lang="tr-TR" sz="1600" i="1" noProof="1" smtClean="0">
                <a:solidFill>
                  <a:srgbClr val="000000"/>
                </a:solidFill>
                <a:latin typeface="Calibri" pitchFamily="34" charset="0"/>
                <a:cs typeface="Calibri" pitchFamily="34" charset="0"/>
              </a:rPr>
              <a:t>İş </a:t>
            </a:r>
            <a:r>
              <a:rPr lang="tr-TR" sz="1600" i="1" noProof="1">
                <a:solidFill>
                  <a:srgbClr val="000000"/>
                </a:solidFill>
                <a:latin typeface="Calibri" pitchFamily="34" charset="0"/>
                <a:cs typeface="Calibri" pitchFamily="34" charset="0"/>
              </a:rPr>
              <a:t>hızı ve zaman darlığı,</a:t>
            </a:r>
          </a:p>
          <a:p>
            <a:pPr marL="144000" indent="-108000" eaLnBrk="0" hangingPunct="0">
              <a:spcBef>
                <a:spcPts val="0"/>
              </a:spcBef>
              <a:buFont typeface="Arial" pitchFamily="34" charset="0"/>
              <a:buChar char="•"/>
            </a:pPr>
            <a:r>
              <a:rPr lang="tr-TR" sz="1600" i="1" noProof="1" smtClean="0">
                <a:solidFill>
                  <a:srgbClr val="000000"/>
                </a:solidFill>
                <a:latin typeface="Calibri" pitchFamily="34" charset="0"/>
                <a:cs typeface="Calibri" pitchFamily="34" charset="0"/>
              </a:rPr>
              <a:t>Tek </a:t>
            </a:r>
            <a:r>
              <a:rPr lang="tr-TR" sz="1600" i="1" noProof="1">
                <a:solidFill>
                  <a:srgbClr val="000000"/>
                </a:solidFill>
                <a:latin typeface="Calibri" pitchFamily="34" charset="0"/>
                <a:cs typeface="Calibri" pitchFamily="34" charset="0"/>
              </a:rPr>
              <a:t>düze </a:t>
            </a:r>
            <a:r>
              <a:rPr lang="tr-TR" sz="1600" i="1" noProof="1" smtClean="0">
                <a:solidFill>
                  <a:srgbClr val="000000"/>
                </a:solidFill>
                <a:latin typeface="Calibri" pitchFamily="34" charset="0"/>
                <a:cs typeface="Calibri" pitchFamily="34" charset="0"/>
              </a:rPr>
              <a:t>çalışma</a:t>
            </a:r>
          </a:p>
          <a:p>
            <a:pPr marL="144000" indent="-108000" eaLnBrk="0" hangingPunct="0">
              <a:spcBef>
                <a:spcPts val="0"/>
              </a:spcBef>
              <a:buFont typeface="Arial" pitchFamily="34" charset="0"/>
              <a:buChar char="•"/>
            </a:pPr>
            <a:r>
              <a:rPr lang="tr-TR" sz="1600" i="1" noProof="1" smtClean="0">
                <a:solidFill>
                  <a:srgbClr val="000000"/>
                </a:solidFill>
                <a:latin typeface="Calibri" pitchFamily="34" charset="0"/>
                <a:cs typeface="Calibri" pitchFamily="34" charset="0"/>
              </a:rPr>
              <a:t>Tekrarlayıcı-monoton çalışma</a:t>
            </a:r>
          </a:p>
          <a:p>
            <a:pPr marL="144000" indent="-108000" eaLnBrk="0" hangingPunct="0">
              <a:spcBef>
                <a:spcPts val="0"/>
              </a:spcBef>
              <a:buFont typeface="Arial" pitchFamily="34" charset="0"/>
              <a:buChar char="•"/>
            </a:pPr>
            <a:r>
              <a:rPr lang="tr-TR" sz="1600" i="1" noProof="1">
                <a:solidFill>
                  <a:srgbClr val="000000"/>
                </a:solidFill>
                <a:latin typeface="Calibri" pitchFamily="34" charset="0"/>
                <a:cs typeface="Calibri" pitchFamily="34" charset="0"/>
              </a:rPr>
              <a:t>Sistem veya makine denetimli </a:t>
            </a:r>
            <a:r>
              <a:rPr lang="tr-TR" sz="1600" i="1" noProof="1" smtClean="0">
                <a:solidFill>
                  <a:srgbClr val="000000"/>
                </a:solidFill>
                <a:latin typeface="Calibri" pitchFamily="34" charset="0"/>
                <a:cs typeface="Calibri" pitchFamily="34" charset="0"/>
              </a:rPr>
              <a:t>çalışma </a:t>
            </a:r>
          </a:p>
          <a:p>
            <a:pPr marL="36000" eaLnBrk="0" hangingPunct="0">
              <a:spcBef>
                <a:spcPts val="0"/>
              </a:spcBef>
            </a:pPr>
            <a:endParaRPr lang="tr-TR" sz="800" i="1" noProof="1">
              <a:solidFill>
                <a:srgbClr val="000000"/>
              </a:solidFill>
              <a:latin typeface="Calibri" pitchFamily="34" charset="0"/>
              <a:cs typeface="Calibri" pitchFamily="34" charset="0"/>
            </a:endParaRPr>
          </a:p>
        </p:txBody>
      </p:sp>
      <p:sp>
        <p:nvSpPr>
          <p:cNvPr id="10" name="Rectangle 5"/>
          <p:cNvSpPr>
            <a:spLocks noChangeArrowheads="1"/>
          </p:cNvSpPr>
          <p:nvPr/>
        </p:nvSpPr>
        <p:spPr bwMode="gray">
          <a:xfrm>
            <a:off x="6273963" y="5162549"/>
            <a:ext cx="2784028" cy="679919"/>
          </a:xfrm>
          <a:prstGeom prst="rect">
            <a:avLst/>
          </a:prstGeom>
          <a:noFill/>
          <a:ln w="9525">
            <a:solidFill>
              <a:schemeClr val="bg1">
                <a:lumMod val="65000"/>
              </a:schemeClr>
            </a:solidFill>
            <a:miter lim="800000"/>
            <a:headEnd/>
            <a:tailEnd/>
          </a:ln>
        </p:spPr>
        <p:txBody>
          <a:bodyPr lIns="0" rIns="0"/>
          <a:lstStyle/>
          <a:p>
            <a:pPr marL="144000" indent="-108000" eaLnBrk="0" hangingPunct="0">
              <a:spcBef>
                <a:spcPts val="0"/>
              </a:spcBef>
              <a:buFont typeface="Arial" pitchFamily="34" charset="0"/>
              <a:buChar char="•"/>
            </a:pPr>
            <a:r>
              <a:rPr lang="tr-TR" sz="1600" i="1" noProof="1" smtClean="0">
                <a:solidFill>
                  <a:srgbClr val="000000"/>
                </a:solidFill>
                <a:latin typeface="Calibri" pitchFamily="34" charset="0"/>
                <a:cs typeface="Calibri" pitchFamily="34" charset="0"/>
              </a:rPr>
              <a:t>Vardiyalı </a:t>
            </a:r>
            <a:r>
              <a:rPr lang="tr-TR" sz="1600" i="1" noProof="1">
                <a:solidFill>
                  <a:srgbClr val="000000"/>
                </a:solidFill>
                <a:latin typeface="Calibri" pitchFamily="34" charset="0"/>
                <a:cs typeface="Calibri" pitchFamily="34" charset="0"/>
              </a:rPr>
              <a:t>çalışma (gece çalışma</a:t>
            </a:r>
            <a:r>
              <a:rPr lang="tr-TR" sz="1600" i="1" noProof="1" smtClean="0">
                <a:solidFill>
                  <a:srgbClr val="000000"/>
                </a:solidFill>
                <a:latin typeface="Calibri" pitchFamily="34" charset="0"/>
                <a:cs typeface="Calibri" pitchFamily="34" charset="0"/>
              </a:rPr>
              <a:t>)</a:t>
            </a:r>
            <a:endParaRPr lang="tr-TR" sz="1600" i="1" noProof="1">
              <a:solidFill>
                <a:srgbClr val="000000"/>
              </a:solidFill>
              <a:latin typeface="Calibri" pitchFamily="34" charset="0"/>
              <a:cs typeface="Calibri" pitchFamily="34" charset="0"/>
            </a:endParaRPr>
          </a:p>
          <a:p>
            <a:pPr marL="144000" indent="-108000" eaLnBrk="0" hangingPunct="0">
              <a:spcBef>
                <a:spcPts val="0"/>
              </a:spcBef>
              <a:buFont typeface="Arial" pitchFamily="34" charset="0"/>
              <a:buChar char="•"/>
            </a:pPr>
            <a:r>
              <a:rPr lang="tr-TR" sz="1600" i="1" noProof="1" smtClean="0">
                <a:solidFill>
                  <a:srgbClr val="000000"/>
                </a:solidFill>
                <a:latin typeface="Calibri" pitchFamily="34" charset="0"/>
                <a:cs typeface="Calibri" pitchFamily="34" charset="0"/>
              </a:rPr>
              <a:t>Uzun </a:t>
            </a:r>
            <a:r>
              <a:rPr lang="tr-TR" sz="1600" i="1" noProof="1">
                <a:solidFill>
                  <a:srgbClr val="000000"/>
                </a:solidFill>
                <a:latin typeface="Calibri" pitchFamily="34" charset="0"/>
                <a:cs typeface="Calibri" pitchFamily="34" charset="0"/>
              </a:rPr>
              <a:t>süreli </a:t>
            </a:r>
            <a:r>
              <a:rPr lang="tr-TR" sz="1600" i="1" noProof="1" smtClean="0">
                <a:solidFill>
                  <a:srgbClr val="000000"/>
                </a:solidFill>
                <a:latin typeface="Calibri" pitchFamily="34" charset="0"/>
                <a:cs typeface="Calibri" pitchFamily="34" charset="0"/>
              </a:rPr>
              <a:t>kesintisiz çalışma</a:t>
            </a:r>
            <a:endParaRPr lang="tr-TR" sz="1600" i="1" noProof="1">
              <a:solidFill>
                <a:srgbClr val="000000"/>
              </a:solidFill>
              <a:latin typeface="Calibri" pitchFamily="34" charset="0"/>
              <a:cs typeface="Calibri" pitchFamily="34" charset="0"/>
            </a:endParaRPr>
          </a:p>
        </p:txBody>
      </p:sp>
      <p:sp>
        <p:nvSpPr>
          <p:cNvPr id="11" name="Rectangle 6"/>
          <p:cNvSpPr>
            <a:spLocks noChangeArrowheads="1"/>
          </p:cNvSpPr>
          <p:nvPr/>
        </p:nvSpPr>
        <p:spPr bwMode="gray">
          <a:xfrm>
            <a:off x="85243" y="1345803"/>
            <a:ext cx="2487208" cy="1130698"/>
          </a:xfrm>
          <a:prstGeom prst="rect">
            <a:avLst/>
          </a:prstGeom>
          <a:noFill/>
          <a:ln w="9525">
            <a:solidFill>
              <a:schemeClr val="bg1">
                <a:lumMod val="65000"/>
              </a:schemeClr>
            </a:solidFill>
            <a:miter lim="800000"/>
            <a:headEnd/>
            <a:tailEnd/>
          </a:ln>
        </p:spPr>
        <p:txBody>
          <a:bodyPr lIns="0" rIns="0"/>
          <a:lstStyle/>
          <a:p>
            <a:pPr marL="144000" indent="-108000" eaLnBrk="0" hangingPunct="0">
              <a:spcBef>
                <a:spcPts val="0"/>
              </a:spcBef>
              <a:buFont typeface="Arial" pitchFamily="34" charset="0"/>
              <a:buChar char="•"/>
            </a:pPr>
            <a:r>
              <a:rPr lang="tr-TR" sz="1600" i="1" noProof="1" smtClean="0">
                <a:solidFill>
                  <a:srgbClr val="000000"/>
                </a:solidFill>
                <a:latin typeface="Calibri" pitchFamily="34" charset="0"/>
                <a:cs typeface="Calibri" pitchFamily="34" charset="0"/>
              </a:rPr>
              <a:t>Güvenilirlik</a:t>
            </a:r>
            <a:r>
              <a:rPr lang="tr-TR" sz="1600" i="1" noProof="1">
                <a:solidFill>
                  <a:srgbClr val="000000"/>
                </a:solidFill>
                <a:latin typeface="Calibri" pitchFamily="34" charset="0"/>
                <a:cs typeface="Calibri" pitchFamily="34" charset="0"/>
              </a:rPr>
              <a:t>, </a:t>
            </a:r>
            <a:endParaRPr lang="tr-TR" sz="1600" i="1" noProof="1" smtClean="0">
              <a:solidFill>
                <a:srgbClr val="000000"/>
              </a:solidFill>
              <a:latin typeface="Calibri" pitchFamily="34" charset="0"/>
              <a:cs typeface="Calibri" pitchFamily="34" charset="0"/>
            </a:endParaRPr>
          </a:p>
          <a:p>
            <a:pPr marL="144000" indent="-108000" eaLnBrk="0" hangingPunct="0">
              <a:spcBef>
                <a:spcPts val="0"/>
              </a:spcBef>
              <a:buFont typeface="Arial" pitchFamily="34" charset="0"/>
              <a:buChar char="•"/>
            </a:pPr>
            <a:r>
              <a:rPr lang="tr-TR" sz="1600" i="1" noProof="1" smtClean="0">
                <a:solidFill>
                  <a:srgbClr val="000000"/>
                </a:solidFill>
                <a:latin typeface="Calibri" pitchFamily="34" charset="0"/>
                <a:cs typeface="Calibri" pitchFamily="34" charset="0"/>
              </a:rPr>
              <a:t>Uygunluk</a:t>
            </a:r>
            <a:r>
              <a:rPr lang="tr-TR" sz="1600" i="1" noProof="1">
                <a:solidFill>
                  <a:srgbClr val="000000"/>
                </a:solidFill>
                <a:latin typeface="Calibri" pitchFamily="34" charset="0"/>
                <a:cs typeface="Calibri" pitchFamily="34" charset="0"/>
              </a:rPr>
              <a:t>, </a:t>
            </a:r>
            <a:endParaRPr lang="tr-TR" sz="1600" i="1" noProof="1" smtClean="0">
              <a:solidFill>
                <a:srgbClr val="000000"/>
              </a:solidFill>
              <a:latin typeface="Calibri" pitchFamily="34" charset="0"/>
              <a:cs typeface="Calibri" pitchFamily="34" charset="0"/>
            </a:endParaRPr>
          </a:p>
          <a:p>
            <a:pPr marL="144000" indent="-108000" eaLnBrk="0" hangingPunct="0">
              <a:spcBef>
                <a:spcPts val="0"/>
              </a:spcBef>
              <a:buFont typeface="Arial" pitchFamily="34" charset="0"/>
              <a:buChar char="•"/>
            </a:pPr>
            <a:r>
              <a:rPr lang="tr-TR" sz="1600" i="1" noProof="1" smtClean="0">
                <a:solidFill>
                  <a:srgbClr val="000000"/>
                </a:solidFill>
                <a:latin typeface="Calibri" pitchFamily="34" charset="0"/>
                <a:cs typeface="Calibri" pitchFamily="34" charset="0"/>
              </a:rPr>
              <a:t>Ulaşılabilirlik</a:t>
            </a:r>
            <a:r>
              <a:rPr lang="tr-TR" sz="1600" i="1" noProof="1">
                <a:solidFill>
                  <a:srgbClr val="000000"/>
                </a:solidFill>
                <a:latin typeface="Calibri" pitchFamily="34" charset="0"/>
                <a:cs typeface="Calibri" pitchFamily="34" charset="0"/>
              </a:rPr>
              <a:t>, </a:t>
            </a:r>
            <a:endParaRPr lang="tr-TR" sz="1600" i="1" noProof="1" smtClean="0">
              <a:solidFill>
                <a:srgbClr val="000000"/>
              </a:solidFill>
              <a:latin typeface="Calibri" pitchFamily="34" charset="0"/>
              <a:cs typeface="Calibri" pitchFamily="34" charset="0"/>
            </a:endParaRPr>
          </a:p>
          <a:p>
            <a:pPr marL="144000" indent="-108000" eaLnBrk="0" hangingPunct="0">
              <a:spcBef>
                <a:spcPts val="0"/>
              </a:spcBef>
              <a:buFont typeface="Arial" pitchFamily="34" charset="0"/>
              <a:buChar char="•"/>
            </a:pPr>
            <a:r>
              <a:rPr lang="tr-TR" sz="1600" i="1" noProof="1" smtClean="0">
                <a:solidFill>
                  <a:srgbClr val="000000"/>
                </a:solidFill>
                <a:latin typeface="Calibri" pitchFamily="34" charset="0"/>
                <a:cs typeface="Calibri" pitchFamily="34" charset="0"/>
              </a:rPr>
              <a:t>Bakım </a:t>
            </a:r>
            <a:r>
              <a:rPr lang="tr-TR" sz="1600" i="1" noProof="1">
                <a:solidFill>
                  <a:srgbClr val="000000"/>
                </a:solidFill>
                <a:latin typeface="Calibri" pitchFamily="34" charset="0"/>
                <a:cs typeface="Calibri" pitchFamily="34" charset="0"/>
              </a:rPr>
              <a:t>ve onarım </a:t>
            </a:r>
            <a:r>
              <a:rPr lang="tr-TR" sz="1600" i="1" noProof="1" smtClean="0">
                <a:solidFill>
                  <a:srgbClr val="000000"/>
                </a:solidFill>
                <a:latin typeface="Calibri" pitchFamily="34" charset="0"/>
                <a:cs typeface="Calibri" pitchFamily="34" charset="0"/>
              </a:rPr>
              <a:t>sorunları</a:t>
            </a:r>
            <a:endParaRPr lang="tr-TR" sz="1600" i="1" noProof="1">
              <a:solidFill>
                <a:srgbClr val="000000"/>
              </a:solidFill>
              <a:latin typeface="Calibri" pitchFamily="34" charset="0"/>
              <a:cs typeface="Calibri" pitchFamily="34" charset="0"/>
            </a:endParaRPr>
          </a:p>
        </p:txBody>
      </p:sp>
      <p:sp>
        <p:nvSpPr>
          <p:cNvPr id="12" name="Rectangle 7"/>
          <p:cNvSpPr>
            <a:spLocks noChangeArrowheads="1"/>
          </p:cNvSpPr>
          <p:nvPr/>
        </p:nvSpPr>
        <p:spPr bwMode="gray">
          <a:xfrm>
            <a:off x="47143" y="4917493"/>
            <a:ext cx="2572232" cy="1849953"/>
          </a:xfrm>
          <a:prstGeom prst="rect">
            <a:avLst/>
          </a:prstGeom>
          <a:noFill/>
          <a:ln w="9525">
            <a:solidFill>
              <a:schemeClr val="bg1">
                <a:lumMod val="65000"/>
              </a:schemeClr>
            </a:solidFill>
            <a:miter lim="800000"/>
            <a:headEnd/>
            <a:tailEnd/>
          </a:ln>
        </p:spPr>
        <p:txBody>
          <a:bodyPr lIns="0" rIns="0"/>
          <a:lstStyle/>
          <a:p>
            <a:pPr marL="144000" indent="-108000" eaLnBrk="0" hangingPunct="0">
              <a:spcBef>
                <a:spcPts val="0"/>
              </a:spcBef>
              <a:buFont typeface="Arial" pitchFamily="34" charset="0"/>
              <a:buChar char="•"/>
            </a:pPr>
            <a:r>
              <a:rPr lang="tr-TR" sz="1600" i="1" noProof="1" smtClean="0">
                <a:solidFill>
                  <a:srgbClr val="000000"/>
                </a:solidFill>
                <a:latin typeface="Calibri" pitchFamily="34" charset="0"/>
                <a:cs typeface="Calibri" pitchFamily="34" charset="0"/>
              </a:rPr>
              <a:t>Belirsizlik (geri </a:t>
            </a:r>
            <a:r>
              <a:rPr lang="tr-TR" sz="1600" i="1" noProof="1">
                <a:solidFill>
                  <a:srgbClr val="000000"/>
                </a:solidFill>
                <a:latin typeface="Calibri" pitchFamily="34" charset="0"/>
                <a:cs typeface="Calibri" pitchFamily="34" charset="0"/>
              </a:rPr>
              <a:t>bildirim yok)</a:t>
            </a:r>
          </a:p>
          <a:p>
            <a:pPr marL="144000" indent="-108000" eaLnBrk="0" hangingPunct="0">
              <a:spcBef>
                <a:spcPts val="0"/>
              </a:spcBef>
              <a:buFont typeface="Arial" pitchFamily="34" charset="0"/>
              <a:buChar char="•"/>
            </a:pPr>
            <a:r>
              <a:rPr lang="tr-TR" sz="1600" i="1" noProof="1" smtClean="0">
                <a:solidFill>
                  <a:srgbClr val="000000"/>
                </a:solidFill>
                <a:latin typeface="Calibri" pitchFamily="34" charset="0"/>
                <a:cs typeface="Calibri" pitchFamily="34" charset="0"/>
              </a:rPr>
              <a:t>Yarı </a:t>
            </a:r>
            <a:r>
              <a:rPr lang="tr-TR" sz="1600" i="1" noProof="1">
                <a:solidFill>
                  <a:srgbClr val="000000"/>
                </a:solidFill>
                <a:latin typeface="Calibri" pitchFamily="34" charset="0"/>
                <a:cs typeface="Calibri" pitchFamily="34" charset="0"/>
              </a:rPr>
              <a:t>vasıflı-vasıfsız çalışma</a:t>
            </a:r>
          </a:p>
          <a:p>
            <a:pPr marL="36000" algn="ctr" eaLnBrk="0" hangingPunct="0">
              <a:spcBef>
                <a:spcPts val="0"/>
              </a:spcBef>
            </a:pPr>
            <a:r>
              <a:rPr lang="tr-TR" sz="1400" i="1" noProof="1">
                <a:solidFill>
                  <a:srgbClr val="000000"/>
                </a:solidFill>
                <a:latin typeface="Calibri" pitchFamily="34" charset="0"/>
                <a:cs typeface="Calibri" pitchFamily="34" charset="0"/>
              </a:rPr>
              <a:t>«İşin değersiz olması, vasıfların </a:t>
            </a:r>
            <a:r>
              <a:rPr lang="tr-TR" sz="1400" i="1" noProof="1" smtClean="0">
                <a:solidFill>
                  <a:srgbClr val="000000"/>
                </a:solidFill>
                <a:latin typeface="Calibri" pitchFamily="34" charset="0"/>
                <a:cs typeface="Calibri" pitchFamily="34" charset="0"/>
              </a:rPr>
              <a:t>kullanılmaması</a:t>
            </a:r>
            <a:r>
              <a:rPr lang="tr-TR" sz="1400" i="1" noProof="1">
                <a:solidFill>
                  <a:srgbClr val="000000"/>
                </a:solidFill>
                <a:latin typeface="Calibri" pitchFamily="34" charset="0"/>
                <a:cs typeface="Calibri" pitchFamily="34" charset="0"/>
              </a:rPr>
              <a:t>, görev çeşitliliğinin olmaması, tekrarlayıcı iş, belirsizlik, öğrenme fırsatı bulamama ve yetersiz kaynaklar </a:t>
            </a:r>
            <a:r>
              <a:rPr lang="tr-TR" sz="1400" i="1" noProof="1" smtClean="0">
                <a:solidFill>
                  <a:srgbClr val="000000"/>
                </a:solidFill>
                <a:latin typeface="Calibri" pitchFamily="34" charset="0"/>
                <a:cs typeface="Calibri" pitchFamily="34" charset="0"/>
              </a:rPr>
              <a:t>kronik stres </a:t>
            </a:r>
            <a:r>
              <a:rPr lang="tr-TR" sz="1400" i="1" noProof="1">
                <a:solidFill>
                  <a:srgbClr val="000000"/>
                </a:solidFill>
                <a:latin typeface="Calibri" pitchFamily="34" charset="0"/>
                <a:cs typeface="Calibri" pitchFamily="34" charset="0"/>
              </a:rPr>
              <a:t>nedenidir»</a:t>
            </a:r>
          </a:p>
        </p:txBody>
      </p:sp>
      <p:sp>
        <p:nvSpPr>
          <p:cNvPr id="13" name="Freeform 9"/>
          <p:cNvSpPr>
            <a:spLocks/>
          </p:cNvSpPr>
          <p:nvPr/>
        </p:nvSpPr>
        <p:spPr bwMode="gray">
          <a:xfrm>
            <a:off x="2301630" y="3745743"/>
            <a:ext cx="2076450" cy="2079625"/>
          </a:xfrm>
          <a:custGeom>
            <a:avLst/>
            <a:gdLst/>
            <a:ahLst/>
            <a:cxnLst>
              <a:cxn ang="0">
                <a:pos x="193" y="165"/>
              </a:cxn>
              <a:cxn ang="0">
                <a:pos x="94" y="0"/>
              </a:cxn>
              <a:cxn ang="0">
                <a:pos x="0" y="0"/>
              </a:cxn>
              <a:cxn ang="0">
                <a:pos x="285" y="286"/>
              </a:cxn>
              <a:cxn ang="0">
                <a:pos x="285" y="192"/>
              </a:cxn>
              <a:cxn ang="0">
                <a:pos x="193" y="165"/>
              </a:cxn>
            </a:cxnLst>
            <a:rect l="0" t="0" r="r" b="b"/>
            <a:pathLst>
              <a:path w="285" h="286">
                <a:moveTo>
                  <a:pt x="193" y="165"/>
                </a:moveTo>
                <a:cubicBezTo>
                  <a:pt x="132" y="130"/>
                  <a:pt x="97" y="66"/>
                  <a:pt x="94" y="0"/>
                </a:cubicBezTo>
                <a:cubicBezTo>
                  <a:pt x="0" y="0"/>
                  <a:pt x="0" y="0"/>
                  <a:pt x="0" y="0"/>
                </a:cubicBezTo>
                <a:cubicBezTo>
                  <a:pt x="3" y="156"/>
                  <a:pt x="129" y="282"/>
                  <a:pt x="285" y="286"/>
                </a:cubicBezTo>
                <a:cubicBezTo>
                  <a:pt x="285" y="192"/>
                  <a:pt x="285" y="192"/>
                  <a:pt x="285" y="192"/>
                </a:cubicBezTo>
                <a:cubicBezTo>
                  <a:pt x="254" y="190"/>
                  <a:pt x="222" y="182"/>
                  <a:pt x="193" y="165"/>
                </a:cubicBezTo>
                <a:close/>
              </a:path>
            </a:pathLst>
          </a:custGeom>
          <a:solidFill>
            <a:schemeClr val="bg2">
              <a:lumMod val="75000"/>
            </a:schemeClr>
          </a:solidFill>
          <a:ln w="1905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defRPr/>
            </a:pPr>
            <a:endParaRPr lang="fi-FI">
              <a:solidFill>
                <a:srgbClr val="000000"/>
              </a:solidFill>
              <a:cs typeface="Arial"/>
            </a:endParaRPr>
          </a:p>
        </p:txBody>
      </p:sp>
      <p:sp>
        <p:nvSpPr>
          <p:cNvPr id="14" name="Freeform 10"/>
          <p:cNvSpPr>
            <a:spLocks/>
          </p:cNvSpPr>
          <p:nvPr/>
        </p:nvSpPr>
        <p:spPr bwMode="gray">
          <a:xfrm>
            <a:off x="2301630" y="1567693"/>
            <a:ext cx="2076450" cy="2073275"/>
          </a:xfrm>
          <a:custGeom>
            <a:avLst/>
            <a:gdLst/>
            <a:ahLst/>
            <a:cxnLst>
              <a:cxn ang="0">
                <a:pos x="121" y="193"/>
              </a:cxn>
              <a:cxn ang="0">
                <a:pos x="285" y="94"/>
              </a:cxn>
              <a:cxn ang="0">
                <a:pos x="285" y="0"/>
              </a:cxn>
              <a:cxn ang="0">
                <a:pos x="0" y="285"/>
              </a:cxn>
              <a:cxn ang="0">
                <a:pos x="94" y="285"/>
              </a:cxn>
              <a:cxn ang="0">
                <a:pos x="121" y="193"/>
              </a:cxn>
            </a:cxnLst>
            <a:rect l="0" t="0" r="r" b="b"/>
            <a:pathLst>
              <a:path w="285" h="285">
                <a:moveTo>
                  <a:pt x="121" y="193"/>
                </a:moveTo>
                <a:cubicBezTo>
                  <a:pt x="156" y="132"/>
                  <a:pt x="219" y="96"/>
                  <a:pt x="285" y="94"/>
                </a:cubicBezTo>
                <a:cubicBezTo>
                  <a:pt x="285" y="0"/>
                  <a:pt x="285" y="0"/>
                  <a:pt x="285" y="0"/>
                </a:cubicBezTo>
                <a:cubicBezTo>
                  <a:pt x="129" y="3"/>
                  <a:pt x="4" y="129"/>
                  <a:pt x="0" y="285"/>
                </a:cubicBezTo>
                <a:cubicBezTo>
                  <a:pt x="94" y="285"/>
                  <a:pt x="94" y="285"/>
                  <a:pt x="94" y="285"/>
                </a:cubicBezTo>
                <a:cubicBezTo>
                  <a:pt x="95" y="253"/>
                  <a:pt x="104" y="222"/>
                  <a:pt x="121" y="193"/>
                </a:cubicBezTo>
                <a:close/>
              </a:path>
            </a:pathLst>
          </a:custGeom>
          <a:solidFill>
            <a:srgbClr val="0070C0"/>
          </a:solidFill>
          <a:ln w="1905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defRPr/>
            </a:pPr>
            <a:endParaRPr lang="fi-FI">
              <a:solidFill>
                <a:srgbClr val="000000"/>
              </a:solidFill>
              <a:cs typeface="Arial"/>
            </a:endParaRPr>
          </a:p>
        </p:txBody>
      </p:sp>
      <p:sp>
        <p:nvSpPr>
          <p:cNvPr id="15" name="Freeform 11"/>
          <p:cNvSpPr>
            <a:spLocks/>
          </p:cNvSpPr>
          <p:nvPr/>
        </p:nvSpPr>
        <p:spPr bwMode="gray">
          <a:xfrm>
            <a:off x="4486030" y="1567693"/>
            <a:ext cx="2073275" cy="2073275"/>
          </a:xfrm>
          <a:custGeom>
            <a:avLst/>
            <a:gdLst/>
            <a:ahLst/>
            <a:cxnLst>
              <a:cxn ang="0">
                <a:pos x="92" y="120"/>
              </a:cxn>
              <a:cxn ang="0">
                <a:pos x="191" y="285"/>
              </a:cxn>
              <a:cxn ang="0">
                <a:pos x="285" y="285"/>
              </a:cxn>
              <a:cxn ang="0">
                <a:pos x="0" y="0"/>
              </a:cxn>
              <a:cxn ang="0">
                <a:pos x="0" y="94"/>
              </a:cxn>
              <a:cxn ang="0">
                <a:pos x="92" y="120"/>
              </a:cxn>
            </a:cxnLst>
            <a:rect l="0" t="0" r="r" b="b"/>
            <a:pathLst>
              <a:path w="285" h="285">
                <a:moveTo>
                  <a:pt x="92" y="120"/>
                </a:moveTo>
                <a:cubicBezTo>
                  <a:pt x="153" y="156"/>
                  <a:pt x="188" y="219"/>
                  <a:pt x="191" y="285"/>
                </a:cubicBezTo>
                <a:cubicBezTo>
                  <a:pt x="285" y="285"/>
                  <a:pt x="285" y="285"/>
                  <a:pt x="285" y="285"/>
                </a:cubicBezTo>
                <a:cubicBezTo>
                  <a:pt x="281" y="129"/>
                  <a:pt x="156" y="3"/>
                  <a:pt x="0" y="0"/>
                </a:cubicBezTo>
                <a:cubicBezTo>
                  <a:pt x="0" y="94"/>
                  <a:pt x="0" y="94"/>
                  <a:pt x="0" y="94"/>
                </a:cubicBezTo>
                <a:cubicBezTo>
                  <a:pt x="31" y="95"/>
                  <a:pt x="63" y="104"/>
                  <a:pt x="92" y="120"/>
                </a:cubicBezTo>
                <a:close/>
              </a:path>
            </a:pathLst>
          </a:custGeom>
          <a:solidFill>
            <a:schemeClr val="bg2">
              <a:lumMod val="75000"/>
            </a:schemeClr>
          </a:solidFill>
          <a:ln w="1905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defRPr/>
            </a:pPr>
            <a:endParaRPr lang="fi-FI">
              <a:solidFill>
                <a:srgbClr val="000000"/>
              </a:solidFill>
              <a:cs typeface="Arial"/>
            </a:endParaRPr>
          </a:p>
        </p:txBody>
      </p:sp>
      <p:sp>
        <p:nvSpPr>
          <p:cNvPr id="16" name="Freeform 12"/>
          <p:cNvSpPr>
            <a:spLocks/>
          </p:cNvSpPr>
          <p:nvPr/>
        </p:nvSpPr>
        <p:spPr bwMode="gray">
          <a:xfrm>
            <a:off x="4486030" y="3745743"/>
            <a:ext cx="2073275" cy="2079625"/>
          </a:xfrm>
          <a:custGeom>
            <a:avLst/>
            <a:gdLst/>
            <a:ahLst/>
            <a:cxnLst>
              <a:cxn ang="0">
                <a:pos x="164" y="92"/>
              </a:cxn>
              <a:cxn ang="0">
                <a:pos x="0" y="191"/>
              </a:cxn>
              <a:cxn ang="0">
                <a:pos x="0" y="286"/>
              </a:cxn>
              <a:cxn ang="0">
                <a:pos x="285" y="0"/>
              </a:cxn>
              <a:cxn ang="0">
                <a:pos x="191" y="0"/>
              </a:cxn>
              <a:cxn ang="0">
                <a:pos x="164" y="92"/>
              </a:cxn>
            </a:cxnLst>
            <a:rect l="0" t="0" r="r" b="b"/>
            <a:pathLst>
              <a:path w="285" h="286">
                <a:moveTo>
                  <a:pt x="164" y="92"/>
                </a:moveTo>
                <a:cubicBezTo>
                  <a:pt x="129" y="154"/>
                  <a:pt x="66" y="189"/>
                  <a:pt x="0" y="191"/>
                </a:cubicBezTo>
                <a:cubicBezTo>
                  <a:pt x="0" y="286"/>
                  <a:pt x="0" y="286"/>
                  <a:pt x="0" y="286"/>
                </a:cubicBezTo>
                <a:cubicBezTo>
                  <a:pt x="156" y="282"/>
                  <a:pt x="282" y="156"/>
                  <a:pt x="285" y="0"/>
                </a:cubicBezTo>
                <a:cubicBezTo>
                  <a:pt x="191" y="0"/>
                  <a:pt x="191" y="0"/>
                  <a:pt x="191" y="0"/>
                </a:cubicBezTo>
                <a:cubicBezTo>
                  <a:pt x="190" y="32"/>
                  <a:pt x="181" y="63"/>
                  <a:pt x="164" y="92"/>
                </a:cubicBezTo>
                <a:close/>
              </a:path>
            </a:pathLst>
          </a:custGeom>
          <a:solidFill>
            <a:srgbClr val="0070C0"/>
          </a:solidFill>
          <a:ln w="1905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defRPr/>
            </a:pPr>
            <a:endParaRPr lang="fi-FI">
              <a:solidFill>
                <a:srgbClr val="000000"/>
              </a:solidFill>
              <a:cs typeface="Arial"/>
            </a:endParaRPr>
          </a:p>
        </p:txBody>
      </p:sp>
      <p:sp>
        <p:nvSpPr>
          <p:cNvPr id="17" name="WordArt 18"/>
          <p:cNvSpPr>
            <a:spLocks noChangeArrowheads="1" noChangeShapeType="1" noTextEdit="1"/>
          </p:cNvSpPr>
          <p:nvPr/>
        </p:nvSpPr>
        <p:spPr bwMode="gray">
          <a:xfrm rot="18949315">
            <a:off x="2667000" y="2217738"/>
            <a:ext cx="2076450" cy="1276350"/>
          </a:xfrm>
          <a:prstGeom prst="rect">
            <a:avLst/>
          </a:prstGeom>
        </p:spPr>
        <p:txBody>
          <a:bodyPr spcFirstLastPara="1" wrap="none" fromWordArt="1">
            <a:prstTxWarp prst="textArchUp">
              <a:avLst>
                <a:gd name="adj" fmla="val 12753700"/>
              </a:avLst>
            </a:prstTxWarp>
          </a:bodyPr>
          <a:lstStyle/>
          <a:p>
            <a:pPr algn="ctr"/>
            <a:r>
              <a:rPr lang="tr-TR" sz="3600" kern="10" dirty="0" smtClean="0">
                <a:ln w="9525">
                  <a:noFill/>
                  <a:round/>
                  <a:headEnd/>
                  <a:tailEnd/>
                </a:ln>
                <a:solidFill>
                  <a:srgbClr val="FFFFFF"/>
                </a:solidFill>
                <a:latin typeface="Calibri" pitchFamily="34" charset="0"/>
                <a:cs typeface="Calibri" pitchFamily="34" charset="0"/>
              </a:rPr>
              <a:t>İş Çevresi-</a:t>
            </a:r>
            <a:r>
              <a:rPr lang="tr-TR" sz="3600" kern="10" dirty="0" err="1" smtClean="0">
                <a:ln w="9525">
                  <a:noFill/>
                  <a:round/>
                  <a:headEnd/>
                  <a:tailEnd/>
                </a:ln>
                <a:solidFill>
                  <a:srgbClr val="FFFFFF"/>
                </a:solidFill>
                <a:latin typeface="Calibri" pitchFamily="34" charset="0"/>
                <a:cs typeface="Calibri" pitchFamily="34" charset="0"/>
              </a:rPr>
              <a:t>Tech</a:t>
            </a:r>
            <a:endParaRPr lang="tr-TR" sz="3600" kern="10" dirty="0">
              <a:ln w="9525">
                <a:noFill/>
                <a:round/>
                <a:headEnd/>
                <a:tailEnd/>
              </a:ln>
              <a:solidFill>
                <a:srgbClr val="FFFFFF"/>
              </a:solidFill>
              <a:latin typeface="Calibri" pitchFamily="34" charset="0"/>
              <a:cs typeface="Calibri" pitchFamily="34" charset="0"/>
            </a:endParaRPr>
          </a:p>
        </p:txBody>
      </p:sp>
      <p:sp>
        <p:nvSpPr>
          <p:cNvPr id="18" name="WordArt 19"/>
          <p:cNvSpPr>
            <a:spLocks noChangeArrowheads="1" noChangeShapeType="1" noTextEdit="1"/>
          </p:cNvSpPr>
          <p:nvPr/>
        </p:nvSpPr>
        <p:spPr bwMode="gray">
          <a:xfrm rot="7894123" flipH="1" flipV="1">
            <a:off x="4332288" y="4060825"/>
            <a:ext cx="2051050" cy="1038225"/>
          </a:xfrm>
          <a:prstGeom prst="rect">
            <a:avLst/>
          </a:prstGeom>
        </p:spPr>
        <p:txBody>
          <a:bodyPr spcFirstLastPara="1" wrap="none" fromWordArt="1">
            <a:prstTxWarp prst="textArchDown">
              <a:avLst>
                <a:gd name="adj" fmla="val 1650898"/>
              </a:avLst>
            </a:prstTxWarp>
          </a:bodyPr>
          <a:lstStyle/>
          <a:p>
            <a:pPr algn="ctr"/>
            <a:r>
              <a:rPr lang="tr-TR" sz="2800" kern="10" dirty="0" smtClean="0">
                <a:ln w="9525">
                  <a:noFill/>
                  <a:round/>
                  <a:headEnd/>
                  <a:tailEnd/>
                </a:ln>
                <a:solidFill>
                  <a:srgbClr val="FFFFFF"/>
                </a:solidFill>
                <a:latin typeface="Calibri" pitchFamily="34" charset="0"/>
                <a:cs typeface="Calibri" pitchFamily="34" charset="0"/>
              </a:rPr>
              <a:t>Çalışma Saatleri</a:t>
            </a:r>
            <a:endParaRPr lang="tr-TR" sz="2800" kern="10" dirty="0">
              <a:ln w="9525">
                <a:noFill/>
                <a:round/>
                <a:headEnd/>
                <a:tailEnd/>
              </a:ln>
              <a:solidFill>
                <a:srgbClr val="FFFFFF"/>
              </a:solidFill>
              <a:latin typeface="Calibri" pitchFamily="34" charset="0"/>
              <a:cs typeface="Calibri" pitchFamily="34" charset="0"/>
            </a:endParaRPr>
          </a:p>
        </p:txBody>
      </p:sp>
      <p:sp>
        <p:nvSpPr>
          <p:cNvPr id="19" name="WordArt 20"/>
          <p:cNvSpPr>
            <a:spLocks noChangeArrowheads="1" noChangeShapeType="1" noTextEdit="1"/>
          </p:cNvSpPr>
          <p:nvPr/>
        </p:nvSpPr>
        <p:spPr bwMode="gray">
          <a:xfrm rot="13524425" flipH="1" flipV="1">
            <a:off x="2493170" y="4047331"/>
            <a:ext cx="2049462" cy="1038225"/>
          </a:xfrm>
          <a:prstGeom prst="rect">
            <a:avLst/>
          </a:prstGeom>
        </p:spPr>
        <p:txBody>
          <a:bodyPr spcFirstLastPara="1" wrap="none" fromWordArt="1">
            <a:prstTxWarp prst="textArchDown">
              <a:avLst>
                <a:gd name="adj" fmla="val 1651989"/>
              </a:avLst>
            </a:prstTxWarp>
          </a:bodyPr>
          <a:lstStyle/>
          <a:p>
            <a:pPr algn="ctr"/>
            <a:r>
              <a:rPr lang="tr-TR" sz="2800" kern="10" dirty="0" smtClean="0">
                <a:ln w="9525">
                  <a:noFill/>
                  <a:round/>
                  <a:headEnd/>
                  <a:tailEnd/>
                </a:ln>
                <a:solidFill>
                  <a:srgbClr val="FFFFFF"/>
                </a:solidFill>
                <a:latin typeface="Calibri" pitchFamily="34" charset="0"/>
                <a:cs typeface="Calibri" pitchFamily="34" charset="0"/>
              </a:rPr>
              <a:t>Görev Tasarımı</a:t>
            </a:r>
            <a:endParaRPr lang="tr-TR" sz="2800" kern="10" dirty="0">
              <a:ln w="9525">
                <a:noFill/>
                <a:round/>
                <a:headEnd/>
                <a:tailEnd/>
              </a:ln>
              <a:solidFill>
                <a:srgbClr val="FFFFFF"/>
              </a:solidFill>
              <a:latin typeface="Calibri" pitchFamily="34" charset="0"/>
              <a:cs typeface="Calibri" pitchFamily="34" charset="0"/>
            </a:endParaRPr>
          </a:p>
        </p:txBody>
      </p:sp>
      <p:sp>
        <p:nvSpPr>
          <p:cNvPr id="20" name="WordArt 18"/>
          <p:cNvSpPr>
            <a:spLocks noChangeArrowheads="1" noChangeShapeType="1" noTextEdit="1"/>
          </p:cNvSpPr>
          <p:nvPr/>
        </p:nvSpPr>
        <p:spPr bwMode="gray">
          <a:xfrm rot="2749315">
            <a:off x="4168775" y="2290763"/>
            <a:ext cx="2076450" cy="1276350"/>
          </a:xfrm>
          <a:prstGeom prst="rect">
            <a:avLst/>
          </a:prstGeom>
        </p:spPr>
        <p:txBody>
          <a:bodyPr spcFirstLastPara="1" wrap="none" fromWordArt="1">
            <a:prstTxWarp prst="textArchUp">
              <a:avLst>
                <a:gd name="adj" fmla="val 12753700"/>
              </a:avLst>
            </a:prstTxWarp>
          </a:bodyPr>
          <a:lstStyle/>
          <a:p>
            <a:pPr algn="ctr"/>
            <a:r>
              <a:rPr lang="tr-TR" sz="2800" kern="10" dirty="0" smtClean="0">
                <a:ln w="9525">
                  <a:noFill/>
                  <a:round/>
                  <a:headEnd/>
                  <a:tailEnd/>
                </a:ln>
                <a:solidFill>
                  <a:srgbClr val="FFFFFF"/>
                </a:solidFill>
                <a:latin typeface="Calibri" pitchFamily="34" charset="0"/>
                <a:cs typeface="Calibri" pitchFamily="34" charset="0"/>
              </a:rPr>
              <a:t>İş Yükü-İş Hızı</a:t>
            </a:r>
            <a:endParaRPr lang="tr-TR" sz="2800" kern="10" dirty="0">
              <a:ln w="9525">
                <a:noFill/>
                <a:round/>
                <a:headEnd/>
                <a:tailEnd/>
              </a:ln>
              <a:solidFill>
                <a:srgbClr val="FFFFFF"/>
              </a:solidFill>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kern="1200" noProof="1" smtClean="0">
                <a:solidFill>
                  <a:srgbClr val="575757"/>
                </a:solidFill>
                <a:effectLst>
                  <a:innerShdw blurRad="63500" dist="50800" dir="8100000">
                    <a:prstClr val="black">
                      <a:alpha val="50000"/>
                    </a:prstClr>
                  </a:innerShdw>
                </a:effectLst>
                <a:latin typeface="Calibri" pitchFamily="34" charset="0"/>
                <a:ea typeface="+mn-ea"/>
                <a:cs typeface="Calibri" pitchFamily="34" charset="0"/>
              </a:rPr>
              <a:t>İŞİN İÇERİĞİ (Content)</a:t>
            </a:r>
            <a:endParaRPr lang="en-GB" sz="3200" kern="1200" noProof="1" smtClean="0">
              <a:solidFill>
                <a:srgbClr val="575757"/>
              </a:solidFill>
              <a:effectLst>
                <a:innerShdw blurRad="63500" dist="50800" dir="8100000">
                  <a:prstClr val="black">
                    <a:alpha val="50000"/>
                  </a:prstClr>
                </a:innerShdw>
              </a:effectLst>
              <a:latin typeface="Calibri" pitchFamily="34" charset="0"/>
              <a:ea typeface="+mn-ea"/>
              <a:cs typeface="Calibri" pitchFamily="34" charset="0"/>
            </a:endParaRPr>
          </a:p>
        </p:txBody>
      </p:sp>
      <p:pic>
        <p:nvPicPr>
          <p:cNvPr id="24" name="Picture 4" descr="D:\DOKTOR\9-ISTUZMAN\1-EĞİTİM KURUMU\1. İstanbuluzman\ZZResim\Meslekler\webmast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7945" y="2751789"/>
            <a:ext cx="754550" cy="75455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D:\DOKTOR\1-ISTANBULUZMAN\1-EĞİTİM KURUMU\1. İstanbuluzman\2-RESİMLER\Saat-Kadran\clo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2506" y="3918743"/>
            <a:ext cx="704850" cy="7048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DOKTOR\1-DRUZ\1-EĞİTİM KURUMU\1. İstanbuluzman\2-RESİMLER\Kırtasiye\128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7901" y="3874068"/>
            <a:ext cx="735461" cy="73546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DOKTOR\1-DRUZ\1-EĞİTİM KURUMU\1. İstanbuluzman\2-RESİMLER\İş Güvenliği\security_unlock.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8693" y="2708488"/>
            <a:ext cx="744669" cy="744669"/>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Dirsek Bağlayıcısı 28"/>
          <p:cNvCxnSpPr/>
          <p:nvPr/>
        </p:nvCxnSpPr>
        <p:spPr>
          <a:xfrm>
            <a:off x="1468939" y="2486026"/>
            <a:ext cx="1046956" cy="709954"/>
          </a:xfrm>
          <a:prstGeom prst="bentConnector3">
            <a:avLst>
              <a:gd name="adj1" fmla="val 872"/>
            </a:avLst>
          </a:prstGeom>
          <a:ln w="158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Dirsek Bağlayıcısı 31"/>
          <p:cNvCxnSpPr>
            <a:stCxn id="12" idx="0"/>
          </p:cNvCxnSpPr>
          <p:nvPr/>
        </p:nvCxnSpPr>
        <p:spPr>
          <a:xfrm rot="5400000" flipH="1" flipV="1">
            <a:off x="1597747" y="4086435"/>
            <a:ext cx="566571" cy="1095547"/>
          </a:xfrm>
          <a:prstGeom prst="bentConnector2">
            <a:avLst/>
          </a:prstGeom>
          <a:ln w="158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4" name="Dirsek Bağlayıcısı 33"/>
          <p:cNvCxnSpPr>
            <a:endCxn id="9" idx="2"/>
          </p:cNvCxnSpPr>
          <p:nvPr/>
        </p:nvCxnSpPr>
        <p:spPr>
          <a:xfrm flipV="1">
            <a:off x="6312015" y="2438400"/>
            <a:ext cx="1401383" cy="1043334"/>
          </a:xfrm>
          <a:prstGeom prst="bentConnector2">
            <a:avLst/>
          </a:prstGeom>
          <a:ln w="158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Dirsek Bağlayıcısı 37"/>
          <p:cNvCxnSpPr>
            <a:endCxn id="10" idx="0"/>
          </p:cNvCxnSpPr>
          <p:nvPr/>
        </p:nvCxnSpPr>
        <p:spPr>
          <a:xfrm>
            <a:off x="6160868" y="4585045"/>
            <a:ext cx="1505109" cy="577504"/>
          </a:xfrm>
          <a:prstGeom prst="bentConnector2">
            <a:avLst/>
          </a:prstGeom>
          <a:ln w="158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06188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par>
                          <p:cTn id="13" fill="hold">
                            <p:stCondLst>
                              <p:cond delay="500"/>
                            </p:stCondLst>
                            <p:childTnLst>
                              <p:par>
                                <p:cTn id="14" presetID="6" presetClass="entr" presetSubtype="16"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down)">
                                      <p:cBhvr>
                                        <p:cTn id="21" dur="500"/>
                                        <p:tgtEl>
                                          <p:spTgt spid="32"/>
                                        </p:tgtEl>
                                      </p:cBhvr>
                                    </p:animEffect>
                                  </p:childTnLst>
                                </p:cTn>
                              </p:par>
                            </p:childTnLst>
                          </p:cTn>
                        </p:par>
                        <p:par>
                          <p:cTn id="22" fill="hold">
                            <p:stCondLst>
                              <p:cond delay="500"/>
                            </p:stCondLst>
                            <p:childTnLst>
                              <p:par>
                                <p:cTn id="23" presetID="6" presetClass="entr" presetSubtype="16"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down)">
                                      <p:cBhvr>
                                        <p:cTn id="30" dur="500"/>
                                        <p:tgtEl>
                                          <p:spTgt spid="34"/>
                                        </p:tgtEl>
                                      </p:cBhvr>
                                    </p:animEffect>
                                  </p:childTnLst>
                                </p:cTn>
                              </p:par>
                            </p:childTnLst>
                          </p:cTn>
                        </p:par>
                        <p:par>
                          <p:cTn id="31" fill="hold">
                            <p:stCondLst>
                              <p:cond delay="500"/>
                            </p:stCondLst>
                            <p:childTnLst>
                              <p:par>
                                <p:cTn id="32" presetID="6"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ircle(i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down)">
                                      <p:cBhvr>
                                        <p:cTn id="39" dur="500"/>
                                        <p:tgtEl>
                                          <p:spTgt spid="38"/>
                                        </p:tgtEl>
                                      </p:cBhvr>
                                    </p:animEffect>
                                  </p:childTnLst>
                                </p:cTn>
                              </p:par>
                            </p:childTnLst>
                          </p:cTn>
                        </p:par>
                        <p:par>
                          <p:cTn id="40" fill="hold">
                            <p:stCondLst>
                              <p:cond delay="500"/>
                            </p:stCondLst>
                            <p:childTnLst>
                              <p:par>
                                <p:cTn id="41" presetID="6"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circle(in)">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1588" y="0"/>
            <a:ext cx="9144000" cy="6858002"/>
            <a:chOff x="0" y="0"/>
            <a:chExt cx="5760" cy="3747"/>
          </a:xfrm>
        </p:grpSpPr>
        <p:sp>
          <p:nvSpPr>
            <p:cNvPr id="46107"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dirty="0">
                <a:solidFill>
                  <a:srgbClr val="FFFFFF"/>
                </a:solidFill>
              </a:endParaRPr>
            </a:p>
          </p:txBody>
        </p:sp>
        <p:sp>
          <p:nvSpPr>
            <p:cNvPr id="46108"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dirty="0">
                <a:solidFill>
                  <a:srgbClr val="FFFFFF"/>
                </a:solidFill>
              </a:endParaRPr>
            </a:p>
          </p:txBody>
        </p:sp>
        <p:sp>
          <p:nvSpPr>
            <p:cNvPr id="46109"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dirty="0">
                <a:solidFill>
                  <a:srgbClr val="FFFFFF"/>
                </a:solidFill>
              </a:endParaRPr>
            </a:p>
          </p:txBody>
        </p:sp>
        <p:sp>
          <p:nvSpPr>
            <p:cNvPr id="46110"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dirty="0">
                <a:solidFill>
                  <a:srgbClr val="FFFFFF"/>
                </a:solidFill>
              </a:endParaRPr>
            </a:p>
          </p:txBody>
        </p:sp>
      </p:grpSp>
      <p:sp>
        <p:nvSpPr>
          <p:cNvPr id="2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pic>
        <p:nvPicPr>
          <p:cNvPr id="55" name="Picture 9"/>
          <p:cNvPicPr>
            <a:picLocks noChangeAspect="1" noChangeArrowheads="1"/>
          </p:cNvPicPr>
          <p:nvPr/>
        </p:nvPicPr>
        <p:blipFill>
          <a:blip r:embed="rId3" cstate="print"/>
          <a:srcRect/>
          <a:stretch>
            <a:fillRect/>
          </a:stretch>
        </p:blipFill>
        <p:spPr bwMode="auto">
          <a:xfrm>
            <a:off x="2536825" y="5595938"/>
            <a:ext cx="4070350" cy="339725"/>
          </a:xfrm>
          <a:prstGeom prst="rect">
            <a:avLst/>
          </a:prstGeom>
          <a:noFill/>
          <a:ln w="9525">
            <a:noFill/>
            <a:miter lim="800000"/>
            <a:headEnd/>
            <a:tailEnd/>
          </a:ln>
        </p:spPr>
      </p:pic>
      <p:sp>
        <p:nvSpPr>
          <p:cNvPr id="56" name="Freeform 12"/>
          <p:cNvSpPr>
            <a:spLocks/>
          </p:cNvSpPr>
          <p:nvPr/>
        </p:nvSpPr>
        <p:spPr bwMode="auto">
          <a:xfrm>
            <a:off x="2584017" y="1652274"/>
            <a:ext cx="3981840" cy="4104225"/>
          </a:xfrm>
          <a:custGeom>
            <a:avLst/>
            <a:gdLst>
              <a:gd name="T0" fmla="*/ 918 w 2296"/>
              <a:gd name="T1" fmla="*/ 0 h 2387"/>
              <a:gd name="T2" fmla="*/ 1378 w 2296"/>
              <a:gd name="T3" fmla="*/ 0 h 2387"/>
              <a:gd name="T4" fmla="*/ 2064 w 2296"/>
              <a:gd name="T5" fmla="*/ 400 h 2387"/>
              <a:gd name="T6" fmla="*/ 2294 w 2296"/>
              <a:gd name="T7" fmla="*/ 800 h 2387"/>
              <a:gd name="T8" fmla="*/ 2296 w 2296"/>
              <a:gd name="T9" fmla="*/ 1594 h 2387"/>
              <a:gd name="T10" fmla="*/ 2067 w 2296"/>
              <a:gd name="T11" fmla="*/ 1984 h 2387"/>
              <a:gd name="T12" fmla="*/ 1382 w 2296"/>
              <a:gd name="T13" fmla="*/ 2387 h 2387"/>
              <a:gd name="T14" fmla="*/ 916 w 2296"/>
              <a:gd name="T15" fmla="*/ 2387 h 2387"/>
              <a:gd name="T16" fmla="*/ 229 w 2296"/>
              <a:gd name="T17" fmla="*/ 1987 h 2387"/>
              <a:gd name="T18" fmla="*/ 0 w 2296"/>
              <a:gd name="T19" fmla="*/ 1590 h 2387"/>
              <a:gd name="T20" fmla="*/ 4 w 2296"/>
              <a:gd name="T21" fmla="*/ 796 h 2387"/>
              <a:gd name="T22" fmla="*/ 227 w 2296"/>
              <a:gd name="T23" fmla="*/ 400 h 2387"/>
              <a:gd name="T24" fmla="*/ 918 w 2296"/>
              <a:gd name="T25" fmla="*/ 0 h 23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96"/>
              <a:gd name="T40" fmla="*/ 0 h 2387"/>
              <a:gd name="T41" fmla="*/ 2296 w 2296"/>
              <a:gd name="T42" fmla="*/ 2387 h 23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96" h="2387">
                <a:moveTo>
                  <a:pt x="918" y="0"/>
                </a:moveTo>
                <a:lnTo>
                  <a:pt x="1378" y="0"/>
                </a:lnTo>
                <a:lnTo>
                  <a:pt x="2064" y="400"/>
                </a:lnTo>
                <a:lnTo>
                  <a:pt x="2294" y="800"/>
                </a:lnTo>
                <a:lnTo>
                  <a:pt x="2296" y="1594"/>
                </a:lnTo>
                <a:lnTo>
                  <a:pt x="2067" y="1984"/>
                </a:lnTo>
                <a:lnTo>
                  <a:pt x="1382" y="2387"/>
                </a:lnTo>
                <a:lnTo>
                  <a:pt x="916" y="2387"/>
                </a:lnTo>
                <a:lnTo>
                  <a:pt x="229" y="1987"/>
                </a:lnTo>
                <a:lnTo>
                  <a:pt x="0" y="1590"/>
                </a:lnTo>
                <a:lnTo>
                  <a:pt x="4" y="796"/>
                </a:lnTo>
                <a:lnTo>
                  <a:pt x="227" y="400"/>
                </a:lnTo>
                <a:lnTo>
                  <a:pt x="918" y="0"/>
                </a:lnTo>
                <a:close/>
              </a:path>
            </a:pathLst>
          </a:custGeom>
          <a:gradFill rotWithShape="0">
            <a:gsLst>
              <a:gs pos="0">
                <a:schemeClr val="bg2"/>
              </a:gs>
              <a:gs pos="100000">
                <a:srgbClr val="CECEC4"/>
              </a:gs>
            </a:gsLst>
            <a:lin ang="0" scaled="1"/>
          </a:gradFill>
          <a:ln w="9525" cap="flat">
            <a:solidFill>
              <a:srgbClr val="CECEC4"/>
            </a:solidFill>
            <a:prstDash val="solid"/>
            <a:miter lim="800000"/>
            <a:headEnd/>
            <a:tailEnd/>
          </a:ln>
          <a:scene3d>
            <a:camera prst="orthographicFront"/>
            <a:lightRig rig="threePt" dir="t"/>
          </a:scene3d>
          <a:sp3d>
            <a:bevelT prst="relaxedInset"/>
          </a:sp3d>
        </p:spPr>
        <p:txBody>
          <a:bodyPr/>
          <a:lstStyle/>
          <a:p>
            <a:pPr>
              <a:defRPr/>
            </a:pPr>
            <a:endParaRPr lang="de-DE" sz="1400" i="1">
              <a:solidFill>
                <a:srgbClr val="000000"/>
              </a:solidFill>
            </a:endParaRPr>
          </a:p>
        </p:txBody>
      </p:sp>
      <p:grpSp>
        <p:nvGrpSpPr>
          <p:cNvPr id="57" name="Gruppieren 17"/>
          <p:cNvGrpSpPr/>
          <p:nvPr/>
        </p:nvGrpSpPr>
        <p:grpSpPr>
          <a:xfrm>
            <a:off x="2683623" y="1705388"/>
            <a:ext cx="3832666" cy="3991526"/>
            <a:chOff x="2375461" y="1925730"/>
            <a:chExt cx="4080839" cy="4249739"/>
          </a:xfrm>
          <a:scene3d>
            <a:camera prst="orthographicFront"/>
            <a:lightRig rig="balanced" dir="t"/>
          </a:scene3d>
        </p:grpSpPr>
        <p:sp>
          <p:nvSpPr>
            <p:cNvPr id="58" name="AutoShape 4"/>
            <p:cNvSpPr>
              <a:spLocks noChangeArrowheads="1"/>
            </p:cNvSpPr>
            <p:nvPr/>
          </p:nvSpPr>
          <p:spPr bwMode="auto">
            <a:xfrm>
              <a:off x="3602577" y="1925730"/>
              <a:ext cx="1633767" cy="1416103"/>
            </a:xfrm>
            <a:prstGeom prst="hexagon">
              <a:avLst>
                <a:gd name="adj" fmla="val 28862"/>
                <a:gd name="vf" fmla="val 115470"/>
              </a:avLst>
            </a:prstGeom>
            <a:gradFill rotWithShape="1">
              <a:gsLst>
                <a:gs pos="0">
                  <a:srgbClr val="EDEDE7"/>
                </a:gs>
                <a:gs pos="100000">
                  <a:srgbClr val="CCCCBC"/>
                </a:gs>
              </a:gsLst>
              <a:lin ang="2700000" scaled="1"/>
            </a:gradFill>
            <a:ln w="9525" algn="ctr">
              <a:solidFill>
                <a:srgbClr val="9D9D9D"/>
              </a:solidFill>
              <a:miter lim="800000"/>
              <a:headEnd/>
              <a:tailEnd/>
            </a:ln>
            <a:effectLst/>
            <a:sp3d prstMaterial="metal">
              <a:bevelT h="19050" prst="angle"/>
            </a:sp3d>
          </p:spPr>
          <p:txBody>
            <a:bodyPr wrap="none" anchor="ctr"/>
            <a:lstStyle/>
            <a:p>
              <a:pPr>
                <a:defRPr/>
              </a:pPr>
              <a:endParaRPr lang="de-DE" sz="1400" i="1">
                <a:solidFill>
                  <a:srgbClr val="000000"/>
                </a:solidFill>
              </a:endParaRPr>
            </a:p>
          </p:txBody>
        </p:sp>
        <p:sp>
          <p:nvSpPr>
            <p:cNvPr id="59" name="AutoShape 5"/>
            <p:cNvSpPr>
              <a:spLocks noChangeArrowheads="1"/>
            </p:cNvSpPr>
            <p:nvPr/>
          </p:nvSpPr>
          <p:spPr bwMode="auto">
            <a:xfrm>
              <a:off x="3599713" y="3347560"/>
              <a:ext cx="1636631" cy="1416103"/>
            </a:xfrm>
            <a:prstGeom prst="hexagon">
              <a:avLst>
                <a:gd name="adj" fmla="val 28896"/>
                <a:gd name="vf" fmla="val 115470"/>
              </a:avLst>
            </a:prstGeom>
            <a:gradFill rotWithShape="1">
              <a:gsLst>
                <a:gs pos="0">
                  <a:srgbClr val="EDEDE7"/>
                </a:gs>
                <a:gs pos="100000">
                  <a:srgbClr val="CCCCBC"/>
                </a:gs>
              </a:gsLst>
              <a:lin ang="2700000" scaled="1"/>
            </a:gradFill>
            <a:ln w="9525" algn="ctr">
              <a:solidFill>
                <a:srgbClr val="9D9D9D"/>
              </a:solidFill>
              <a:miter lim="800000"/>
              <a:headEnd/>
              <a:tailEnd/>
            </a:ln>
            <a:effectLst/>
            <a:sp3d prstMaterial="metal">
              <a:bevelT h="19050" prst="angle"/>
            </a:sp3d>
          </p:spPr>
          <p:txBody>
            <a:bodyPr wrap="none" anchor="ctr"/>
            <a:lstStyle/>
            <a:p>
              <a:pPr>
                <a:defRPr/>
              </a:pPr>
              <a:endParaRPr lang="de-DE" sz="1400" i="1">
                <a:solidFill>
                  <a:srgbClr val="000000"/>
                </a:solidFill>
              </a:endParaRPr>
            </a:p>
          </p:txBody>
        </p:sp>
        <p:sp>
          <p:nvSpPr>
            <p:cNvPr id="61" name="AutoShape 6"/>
            <p:cNvSpPr>
              <a:spLocks noChangeArrowheads="1"/>
            </p:cNvSpPr>
            <p:nvPr/>
          </p:nvSpPr>
          <p:spPr bwMode="auto">
            <a:xfrm>
              <a:off x="2378325" y="2640225"/>
              <a:ext cx="1633767" cy="1416103"/>
            </a:xfrm>
            <a:prstGeom prst="hexagon">
              <a:avLst>
                <a:gd name="adj" fmla="val 28862"/>
                <a:gd name="vf" fmla="val 115470"/>
              </a:avLst>
            </a:prstGeom>
            <a:gradFill rotWithShape="1">
              <a:gsLst>
                <a:gs pos="0">
                  <a:srgbClr val="EDEDE7"/>
                </a:gs>
                <a:gs pos="100000">
                  <a:srgbClr val="CCCCBC"/>
                </a:gs>
              </a:gsLst>
              <a:lin ang="2700000" scaled="1"/>
            </a:gradFill>
            <a:ln w="9525">
              <a:solidFill>
                <a:srgbClr val="9D9D9D"/>
              </a:solidFill>
              <a:miter lim="800000"/>
              <a:headEnd/>
              <a:tailEnd/>
            </a:ln>
            <a:sp3d prstMaterial="metal">
              <a:bevelT h="19050" prst="angle"/>
            </a:sp3d>
          </p:spPr>
          <p:txBody>
            <a:bodyPr wrap="none" anchor="ctr"/>
            <a:lstStyle/>
            <a:p>
              <a:pPr>
                <a:defRPr/>
              </a:pPr>
              <a:endParaRPr lang="de-DE" sz="1400" i="1">
                <a:solidFill>
                  <a:srgbClr val="000000"/>
                </a:solidFill>
              </a:endParaRPr>
            </a:p>
          </p:txBody>
        </p:sp>
        <p:sp>
          <p:nvSpPr>
            <p:cNvPr id="62" name="AutoShape 7"/>
            <p:cNvSpPr>
              <a:spLocks noChangeArrowheads="1"/>
            </p:cNvSpPr>
            <p:nvPr/>
          </p:nvSpPr>
          <p:spPr bwMode="auto">
            <a:xfrm>
              <a:off x="2375461" y="4050600"/>
              <a:ext cx="1636631" cy="1416103"/>
            </a:xfrm>
            <a:prstGeom prst="hexagon">
              <a:avLst>
                <a:gd name="adj" fmla="val 28896"/>
                <a:gd name="vf" fmla="val 115470"/>
              </a:avLst>
            </a:prstGeom>
            <a:gradFill rotWithShape="1">
              <a:gsLst>
                <a:gs pos="0">
                  <a:srgbClr val="EDEDE7"/>
                </a:gs>
                <a:gs pos="100000">
                  <a:srgbClr val="CCCCBC"/>
                </a:gs>
              </a:gsLst>
              <a:lin ang="2700000" scaled="1"/>
            </a:gradFill>
            <a:ln w="9525" algn="ctr">
              <a:solidFill>
                <a:srgbClr val="9D9D9D"/>
              </a:solidFill>
              <a:miter lim="800000"/>
              <a:headEnd/>
              <a:tailEnd/>
            </a:ln>
            <a:effectLst/>
            <a:sp3d prstMaterial="metal">
              <a:bevelT h="19050" prst="angle"/>
            </a:sp3d>
          </p:spPr>
          <p:txBody>
            <a:bodyPr wrap="none" anchor="ctr"/>
            <a:lstStyle/>
            <a:p>
              <a:pPr>
                <a:defRPr/>
              </a:pPr>
              <a:endParaRPr lang="de-DE" sz="1400" i="1">
                <a:solidFill>
                  <a:srgbClr val="000000"/>
                </a:solidFill>
              </a:endParaRPr>
            </a:p>
          </p:txBody>
        </p:sp>
        <p:sp>
          <p:nvSpPr>
            <p:cNvPr id="63" name="AutoShape 8"/>
            <p:cNvSpPr>
              <a:spLocks noChangeArrowheads="1"/>
            </p:cNvSpPr>
            <p:nvPr/>
          </p:nvSpPr>
          <p:spPr bwMode="auto">
            <a:xfrm>
              <a:off x="3599713" y="4757935"/>
              <a:ext cx="1636631" cy="1417534"/>
            </a:xfrm>
            <a:prstGeom prst="hexagon">
              <a:avLst>
                <a:gd name="adj" fmla="val 28896"/>
                <a:gd name="vf" fmla="val 115470"/>
              </a:avLst>
            </a:prstGeom>
            <a:gradFill rotWithShape="1">
              <a:gsLst>
                <a:gs pos="0">
                  <a:srgbClr val="EDEDE7"/>
                </a:gs>
                <a:gs pos="100000">
                  <a:srgbClr val="CCCCBC"/>
                </a:gs>
              </a:gsLst>
              <a:lin ang="2700000" scaled="1"/>
            </a:gradFill>
            <a:ln w="9525" algn="ctr">
              <a:solidFill>
                <a:srgbClr val="9D9D9D"/>
              </a:solidFill>
              <a:miter lim="800000"/>
              <a:headEnd/>
              <a:tailEnd/>
            </a:ln>
            <a:effectLst/>
            <a:sp3d prstMaterial="metal">
              <a:bevelT h="19050" prst="angle"/>
            </a:sp3d>
          </p:spPr>
          <p:txBody>
            <a:bodyPr wrap="none" anchor="ctr"/>
            <a:lstStyle/>
            <a:p>
              <a:pPr>
                <a:defRPr/>
              </a:pPr>
              <a:endParaRPr lang="de-DE" sz="1400" i="1">
                <a:solidFill>
                  <a:srgbClr val="000000"/>
                </a:solidFill>
              </a:endParaRPr>
            </a:p>
          </p:txBody>
        </p:sp>
        <p:sp>
          <p:nvSpPr>
            <p:cNvPr id="64" name="AutoShape 9"/>
            <p:cNvSpPr>
              <a:spLocks noChangeArrowheads="1"/>
            </p:cNvSpPr>
            <p:nvPr/>
          </p:nvSpPr>
          <p:spPr bwMode="auto">
            <a:xfrm>
              <a:off x="4821101" y="2640225"/>
              <a:ext cx="1635199" cy="1416103"/>
            </a:xfrm>
            <a:prstGeom prst="hexagon">
              <a:avLst>
                <a:gd name="adj" fmla="val 28862"/>
                <a:gd name="vf" fmla="val 115470"/>
              </a:avLst>
            </a:prstGeom>
            <a:gradFill rotWithShape="1">
              <a:gsLst>
                <a:gs pos="0">
                  <a:srgbClr val="EDEDE7"/>
                </a:gs>
                <a:gs pos="100000">
                  <a:srgbClr val="CCCCBC"/>
                </a:gs>
              </a:gsLst>
              <a:lin ang="2700000" scaled="1"/>
            </a:gradFill>
            <a:ln w="9525" algn="ctr">
              <a:solidFill>
                <a:srgbClr val="9D9D9D"/>
              </a:solidFill>
              <a:miter lim="800000"/>
              <a:headEnd/>
              <a:tailEnd/>
            </a:ln>
            <a:effectLst/>
            <a:sp3d prstMaterial="metal">
              <a:bevelT h="19050" prst="angle"/>
            </a:sp3d>
          </p:spPr>
          <p:txBody>
            <a:bodyPr wrap="none" anchor="ctr"/>
            <a:lstStyle/>
            <a:p>
              <a:pPr>
                <a:defRPr/>
              </a:pPr>
              <a:endParaRPr lang="de-DE" sz="1400" i="1">
                <a:solidFill>
                  <a:srgbClr val="000000"/>
                </a:solidFill>
              </a:endParaRPr>
            </a:p>
          </p:txBody>
        </p:sp>
        <p:sp>
          <p:nvSpPr>
            <p:cNvPr id="65" name="AutoShape 10"/>
            <p:cNvSpPr>
              <a:spLocks noChangeArrowheads="1"/>
            </p:cNvSpPr>
            <p:nvPr/>
          </p:nvSpPr>
          <p:spPr bwMode="auto">
            <a:xfrm>
              <a:off x="4819669" y="4050600"/>
              <a:ext cx="1636631" cy="1416103"/>
            </a:xfrm>
            <a:prstGeom prst="hexagon">
              <a:avLst>
                <a:gd name="adj" fmla="val 28896"/>
                <a:gd name="vf" fmla="val 115470"/>
              </a:avLst>
            </a:prstGeom>
            <a:gradFill rotWithShape="1">
              <a:gsLst>
                <a:gs pos="0">
                  <a:srgbClr val="EDEDE7"/>
                </a:gs>
                <a:gs pos="100000">
                  <a:srgbClr val="CCCCBC"/>
                </a:gs>
              </a:gsLst>
              <a:lin ang="2700000" scaled="1"/>
            </a:gradFill>
            <a:ln w="9525" algn="ctr">
              <a:solidFill>
                <a:srgbClr val="9D9D9D"/>
              </a:solidFill>
              <a:miter lim="800000"/>
              <a:headEnd/>
              <a:tailEnd/>
            </a:ln>
            <a:effectLst/>
            <a:sp3d prstMaterial="metal">
              <a:bevelT h="19050" prst="angle"/>
            </a:sp3d>
          </p:spPr>
          <p:txBody>
            <a:bodyPr wrap="none" anchor="ctr"/>
            <a:lstStyle/>
            <a:p>
              <a:pPr>
                <a:defRPr/>
              </a:pPr>
              <a:endParaRPr lang="de-DE" sz="1400" i="1">
                <a:solidFill>
                  <a:srgbClr val="000000"/>
                </a:solidFill>
              </a:endParaRPr>
            </a:p>
          </p:txBody>
        </p:sp>
      </p:grpSp>
      <p:sp>
        <p:nvSpPr>
          <p:cNvPr id="66" name="AutoShape 52"/>
          <p:cNvSpPr>
            <a:spLocks noChangeArrowheads="1"/>
          </p:cNvSpPr>
          <p:nvPr/>
        </p:nvSpPr>
        <p:spPr bwMode="auto">
          <a:xfrm>
            <a:off x="2689225" y="2368550"/>
            <a:ext cx="1531938" cy="1330325"/>
          </a:xfrm>
          <a:prstGeom prst="hexagon">
            <a:avLst>
              <a:gd name="adj" fmla="val 28789"/>
              <a:gd name="vf" fmla="val 115470"/>
            </a:avLst>
          </a:prstGeom>
          <a:solidFill>
            <a:srgbClr val="C0C0C0">
              <a:alpha val="43921"/>
            </a:srgbClr>
          </a:solidFill>
          <a:ln w="9525">
            <a:noFill/>
            <a:miter lim="800000"/>
            <a:headEnd/>
            <a:tailEnd/>
          </a:ln>
        </p:spPr>
        <p:txBody>
          <a:bodyPr wrap="none" anchor="ctr"/>
          <a:lstStyle/>
          <a:p>
            <a:endParaRPr lang="tr-TR" sz="1400" i="1">
              <a:solidFill>
                <a:srgbClr val="000000"/>
              </a:solidFill>
              <a:cs typeface="Arial" pitchFamily="34" charset="0"/>
            </a:endParaRPr>
          </a:p>
        </p:txBody>
      </p:sp>
      <p:sp>
        <p:nvSpPr>
          <p:cNvPr id="67" name="AutoShape 53"/>
          <p:cNvSpPr>
            <a:spLocks noChangeArrowheads="1"/>
          </p:cNvSpPr>
          <p:nvPr/>
        </p:nvSpPr>
        <p:spPr bwMode="auto">
          <a:xfrm>
            <a:off x="3822700" y="4367213"/>
            <a:ext cx="1554163" cy="1331912"/>
          </a:xfrm>
          <a:prstGeom prst="hexagon">
            <a:avLst>
              <a:gd name="adj" fmla="val 29172"/>
              <a:gd name="vf" fmla="val 115470"/>
            </a:avLst>
          </a:prstGeom>
          <a:solidFill>
            <a:srgbClr val="C0C0C0">
              <a:alpha val="44000"/>
            </a:srgbClr>
          </a:solidFill>
          <a:ln w="9525">
            <a:noFill/>
            <a:miter lim="800000"/>
            <a:headEnd/>
            <a:tailEnd/>
          </a:ln>
        </p:spPr>
        <p:txBody>
          <a:bodyPr wrap="none" anchor="ctr"/>
          <a:lstStyle/>
          <a:p>
            <a:endParaRPr lang="tr-TR" sz="1400" i="1">
              <a:solidFill>
                <a:srgbClr val="000000"/>
              </a:solidFill>
              <a:cs typeface="Arial" pitchFamily="34" charset="0"/>
            </a:endParaRPr>
          </a:p>
        </p:txBody>
      </p:sp>
      <p:sp>
        <p:nvSpPr>
          <p:cNvPr id="68" name="AutoShape 54"/>
          <p:cNvSpPr>
            <a:spLocks noChangeArrowheads="1"/>
          </p:cNvSpPr>
          <p:nvPr/>
        </p:nvSpPr>
        <p:spPr bwMode="auto">
          <a:xfrm>
            <a:off x="4979988" y="2371725"/>
            <a:ext cx="1530350" cy="1330325"/>
          </a:xfrm>
          <a:prstGeom prst="hexagon">
            <a:avLst>
              <a:gd name="adj" fmla="val 28759"/>
              <a:gd name="vf" fmla="val 115470"/>
            </a:avLst>
          </a:prstGeom>
          <a:solidFill>
            <a:srgbClr val="C0C0C0">
              <a:alpha val="43921"/>
            </a:srgbClr>
          </a:solidFill>
          <a:ln w="9525">
            <a:noFill/>
            <a:miter lim="800000"/>
            <a:headEnd/>
            <a:tailEnd/>
          </a:ln>
        </p:spPr>
        <p:txBody>
          <a:bodyPr wrap="none" anchor="ctr"/>
          <a:lstStyle/>
          <a:p>
            <a:endParaRPr lang="tr-TR" sz="1400" i="1">
              <a:solidFill>
                <a:srgbClr val="000000"/>
              </a:solidFill>
              <a:cs typeface="Arial" pitchFamily="34" charset="0"/>
            </a:endParaRPr>
          </a:p>
        </p:txBody>
      </p:sp>
      <p:sp>
        <p:nvSpPr>
          <p:cNvPr id="69" name="AutoShape 53"/>
          <p:cNvSpPr>
            <a:spLocks noChangeArrowheads="1"/>
          </p:cNvSpPr>
          <p:nvPr/>
        </p:nvSpPr>
        <p:spPr bwMode="auto">
          <a:xfrm>
            <a:off x="2660650" y="3697288"/>
            <a:ext cx="1554163" cy="1331912"/>
          </a:xfrm>
          <a:prstGeom prst="hexagon">
            <a:avLst>
              <a:gd name="adj" fmla="val 29172"/>
              <a:gd name="vf" fmla="val 115470"/>
            </a:avLst>
          </a:prstGeom>
          <a:solidFill>
            <a:srgbClr val="0161B2">
              <a:alpha val="43921"/>
            </a:srgbClr>
          </a:solidFill>
          <a:ln w="9525" algn="ctr">
            <a:noFill/>
            <a:miter lim="800000"/>
            <a:headEnd/>
            <a:tailEnd/>
          </a:ln>
          <a:effectLst/>
        </p:spPr>
        <p:txBody>
          <a:bodyPr wrap="none" anchor="ctr"/>
          <a:lstStyle/>
          <a:p>
            <a:endParaRPr lang="tr-TR" sz="1400" i="1">
              <a:solidFill>
                <a:srgbClr val="000000"/>
              </a:solidFill>
              <a:cs typeface="Arial" pitchFamily="34" charset="0"/>
            </a:endParaRPr>
          </a:p>
        </p:txBody>
      </p:sp>
      <p:sp>
        <p:nvSpPr>
          <p:cNvPr id="70" name="AutoShape 52"/>
          <p:cNvSpPr>
            <a:spLocks noChangeArrowheads="1"/>
          </p:cNvSpPr>
          <p:nvPr/>
        </p:nvSpPr>
        <p:spPr bwMode="auto">
          <a:xfrm>
            <a:off x="3835400" y="3035300"/>
            <a:ext cx="1530350" cy="1330325"/>
          </a:xfrm>
          <a:prstGeom prst="hexagon">
            <a:avLst>
              <a:gd name="adj" fmla="val 28759"/>
              <a:gd name="vf" fmla="val 115470"/>
            </a:avLst>
          </a:prstGeom>
          <a:solidFill>
            <a:srgbClr val="C0C0C0">
              <a:alpha val="43921"/>
            </a:srgbClr>
          </a:solidFill>
          <a:ln w="9525">
            <a:noFill/>
            <a:miter lim="800000"/>
            <a:headEnd/>
            <a:tailEnd/>
          </a:ln>
        </p:spPr>
        <p:txBody>
          <a:bodyPr wrap="none" anchor="ctr"/>
          <a:lstStyle/>
          <a:p>
            <a:endParaRPr lang="tr-TR" sz="1400" i="1">
              <a:solidFill>
                <a:srgbClr val="000000"/>
              </a:solidFill>
              <a:cs typeface="Arial" pitchFamily="34" charset="0"/>
            </a:endParaRPr>
          </a:p>
        </p:txBody>
      </p:sp>
      <p:sp>
        <p:nvSpPr>
          <p:cNvPr id="71" name="AutoShape 52"/>
          <p:cNvSpPr>
            <a:spLocks noChangeArrowheads="1"/>
          </p:cNvSpPr>
          <p:nvPr/>
        </p:nvSpPr>
        <p:spPr bwMode="auto">
          <a:xfrm>
            <a:off x="3829050" y="1700213"/>
            <a:ext cx="1531938" cy="1330325"/>
          </a:xfrm>
          <a:prstGeom prst="hexagon">
            <a:avLst>
              <a:gd name="adj" fmla="val 28789"/>
              <a:gd name="vf" fmla="val 115470"/>
            </a:avLst>
          </a:prstGeom>
          <a:solidFill>
            <a:srgbClr val="0161B2">
              <a:alpha val="43921"/>
            </a:srgbClr>
          </a:solidFill>
          <a:ln w="9525">
            <a:noFill/>
            <a:miter lim="800000"/>
            <a:headEnd/>
            <a:tailEnd/>
          </a:ln>
        </p:spPr>
        <p:txBody>
          <a:bodyPr wrap="none" anchor="ctr"/>
          <a:lstStyle/>
          <a:p>
            <a:endParaRPr lang="tr-TR" sz="1400" i="1">
              <a:solidFill>
                <a:srgbClr val="000000"/>
              </a:solidFill>
              <a:cs typeface="Arial" pitchFamily="34" charset="0"/>
            </a:endParaRPr>
          </a:p>
        </p:txBody>
      </p:sp>
      <p:sp>
        <p:nvSpPr>
          <p:cNvPr id="72" name="AutoShape 52"/>
          <p:cNvSpPr>
            <a:spLocks noChangeArrowheads="1"/>
          </p:cNvSpPr>
          <p:nvPr/>
        </p:nvSpPr>
        <p:spPr bwMode="auto">
          <a:xfrm>
            <a:off x="4984750" y="3697288"/>
            <a:ext cx="1531938" cy="1330325"/>
          </a:xfrm>
          <a:prstGeom prst="hexagon">
            <a:avLst>
              <a:gd name="adj" fmla="val 28789"/>
              <a:gd name="vf" fmla="val 115470"/>
            </a:avLst>
          </a:prstGeom>
          <a:solidFill>
            <a:srgbClr val="0161B2">
              <a:alpha val="43921"/>
            </a:srgbClr>
          </a:solidFill>
          <a:ln w="9525">
            <a:noFill/>
            <a:miter lim="800000"/>
            <a:headEnd/>
            <a:tailEnd/>
          </a:ln>
        </p:spPr>
        <p:txBody>
          <a:bodyPr wrap="none" anchor="ctr"/>
          <a:lstStyle/>
          <a:p>
            <a:endParaRPr lang="tr-TR" sz="1400" i="1">
              <a:solidFill>
                <a:srgbClr val="000000"/>
              </a:solidFill>
              <a:cs typeface="Arial" pitchFamily="34" charset="0"/>
            </a:endParaRPr>
          </a:p>
        </p:txBody>
      </p:sp>
      <p:sp>
        <p:nvSpPr>
          <p:cNvPr id="73" name="Oval 19"/>
          <p:cNvSpPr>
            <a:spLocks noChangeArrowheads="1"/>
          </p:cNvSpPr>
          <p:nvPr/>
        </p:nvSpPr>
        <p:spPr bwMode="auto">
          <a:xfrm>
            <a:off x="4027488" y="1757363"/>
            <a:ext cx="1144587" cy="1143000"/>
          </a:xfrm>
          <a:prstGeom prst="ellipse">
            <a:avLst/>
          </a:prstGeom>
          <a:gradFill rotWithShape="1">
            <a:gsLst>
              <a:gs pos="0">
                <a:srgbClr val="0161B2"/>
              </a:gs>
              <a:gs pos="100000">
                <a:srgbClr val="004074"/>
              </a:gs>
            </a:gsLst>
            <a:lin ang="2700000" scaled="1"/>
          </a:gradFill>
          <a:ln w="9525" algn="ctr">
            <a:noFill/>
            <a:round/>
            <a:headEnd/>
            <a:tailEnd/>
          </a:ln>
        </p:spPr>
        <p:txBody>
          <a:bodyPr wrap="none" anchor="ctr"/>
          <a:lstStyle/>
          <a:p>
            <a:endParaRPr lang="tr-TR" sz="1400" i="1">
              <a:solidFill>
                <a:srgbClr val="000000"/>
              </a:solidFill>
              <a:cs typeface="Arial" pitchFamily="34" charset="0"/>
            </a:endParaRPr>
          </a:p>
        </p:txBody>
      </p:sp>
      <p:sp>
        <p:nvSpPr>
          <p:cNvPr id="74" name="Oval 20"/>
          <p:cNvSpPr>
            <a:spLocks noChangeArrowheads="1"/>
          </p:cNvSpPr>
          <p:nvPr/>
        </p:nvSpPr>
        <p:spPr bwMode="auto">
          <a:xfrm>
            <a:off x="4484688" y="1833563"/>
            <a:ext cx="231775" cy="231775"/>
          </a:xfrm>
          <a:prstGeom prst="ellipse">
            <a:avLst/>
          </a:prstGeom>
          <a:solidFill>
            <a:schemeClr val="bg1"/>
          </a:solidFill>
          <a:ln w="9525">
            <a:noFill/>
            <a:round/>
            <a:headEnd/>
            <a:tailEnd/>
          </a:ln>
        </p:spPr>
        <p:txBody>
          <a:bodyPr wrap="none" anchor="ctr"/>
          <a:lstStyle/>
          <a:p>
            <a:pPr algn="ctr"/>
            <a:r>
              <a:rPr lang="de-DE" sz="1400" b="1" i="1">
                <a:solidFill>
                  <a:srgbClr val="000000"/>
                </a:solidFill>
                <a:cs typeface="Arial" pitchFamily="34" charset="0"/>
              </a:rPr>
              <a:t>1</a:t>
            </a:r>
          </a:p>
        </p:txBody>
      </p:sp>
      <p:sp>
        <p:nvSpPr>
          <p:cNvPr id="76" name="Oval 18"/>
          <p:cNvSpPr>
            <a:spLocks noChangeArrowheads="1"/>
          </p:cNvSpPr>
          <p:nvPr/>
        </p:nvSpPr>
        <p:spPr bwMode="auto">
          <a:xfrm>
            <a:off x="5170488" y="3746500"/>
            <a:ext cx="1144587" cy="1143000"/>
          </a:xfrm>
          <a:prstGeom prst="ellipse">
            <a:avLst/>
          </a:prstGeom>
          <a:gradFill rotWithShape="1">
            <a:gsLst>
              <a:gs pos="0">
                <a:srgbClr val="0161B2"/>
              </a:gs>
              <a:gs pos="100000">
                <a:srgbClr val="004074"/>
              </a:gs>
            </a:gsLst>
            <a:lin ang="2700000" scaled="1"/>
          </a:gradFill>
          <a:ln w="9525" algn="ctr">
            <a:noFill/>
            <a:round/>
            <a:headEnd/>
            <a:tailEnd/>
          </a:ln>
        </p:spPr>
        <p:txBody>
          <a:bodyPr wrap="none" anchor="ctr"/>
          <a:lstStyle/>
          <a:p>
            <a:endParaRPr lang="tr-TR" sz="1400" i="1">
              <a:solidFill>
                <a:srgbClr val="000000"/>
              </a:solidFill>
              <a:cs typeface="Arial" pitchFamily="34" charset="0"/>
            </a:endParaRPr>
          </a:p>
        </p:txBody>
      </p:sp>
      <p:sp>
        <p:nvSpPr>
          <p:cNvPr id="77" name="Oval 22"/>
          <p:cNvSpPr>
            <a:spLocks noChangeArrowheads="1"/>
          </p:cNvSpPr>
          <p:nvPr/>
        </p:nvSpPr>
        <p:spPr bwMode="auto">
          <a:xfrm>
            <a:off x="5627688" y="3821113"/>
            <a:ext cx="231775" cy="231775"/>
          </a:xfrm>
          <a:prstGeom prst="ellipse">
            <a:avLst/>
          </a:prstGeom>
          <a:solidFill>
            <a:schemeClr val="bg1"/>
          </a:solidFill>
          <a:ln w="9525">
            <a:noFill/>
            <a:round/>
            <a:headEnd/>
            <a:tailEnd/>
          </a:ln>
        </p:spPr>
        <p:txBody>
          <a:bodyPr wrap="none" anchor="ctr"/>
          <a:lstStyle/>
          <a:p>
            <a:pPr algn="ctr"/>
            <a:r>
              <a:rPr lang="de-DE" sz="1400" b="1" i="1">
                <a:solidFill>
                  <a:srgbClr val="000000"/>
                </a:solidFill>
                <a:cs typeface="Arial" pitchFamily="34" charset="0"/>
              </a:rPr>
              <a:t>3</a:t>
            </a:r>
          </a:p>
        </p:txBody>
      </p:sp>
      <p:sp>
        <p:nvSpPr>
          <p:cNvPr id="78" name="Oval 16"/>
          <p:cNvSpPr>
            <a:spLocks noChangeArrowheads="1"/>
          </p:cNvSpPr>
          <p:nvPr/>
        </p:nvSpPr>
        <p:spPr bwMode="auto">
          <a:xfrm>
            <a:off x="2874963" y="3756025"/>
            <a:ext cx="1144587" cy="1144588"/>
          </a:xfrm>
          <a:prstGeom prst="ellipse">
            <a:avLst/>
          </a:prstGeom>
          <a:gradFill rotWithShape="1">
            <a:gsLst>
              <a:gs pos="0">
                <a:srgbClr val="0161B2"/>
              </a:gs>
              <a:gs pos="100000">
                <a:srgbClr val="004074"/>
              </a:gs>
            </a:gsLst>
            <a:lin ang="2700000" scaled="1"/>
          </a:gradFill>
          <a:ln w="9525" algn="ctr">
            <a:noFill/>
            <a:round/>
            <a:headEnd/>
            <a:tailEnd/>
          </a:ln>
        </p:spPr>
        <p:txBody>
          <a:bodyPr wrap="none" anchor="ctr"/>
          <a:lstStyle/>
          <a:p>
            <a:endParaRPr lang="tr-TR" sz="1400" i="1">
              <a:solidFill>
                <a:srgbClr val="000000"/>
              </a:solidFill>
              <a:cs typeface="Arial" pitchFamily="34" charset="0"/>
            </a:endParaRPr>
          </a:p>
        </p:txBody>
      </p:sp>
      <p:sp>
        <p:nvSpPr>
          <p:cNvPr id="79" name="Oval 21"/>
          <p:cNvSpPr>
            <a:spLocks noChangeArrowheads="1"/>
          </p:cNvSpPr>
          <p:nvPr/>
        </p:nvSpPr>
        <p:spPr bwMode="auto">
          <a:xfrm>
            <a:off x="3332163" y="3846513"/>
            <a:ext cx="231775" cy="231775"/>
          </a:xfrm>
          <a:prstGeom prst="ellipse">
            <a:avLst/>
          </a:prstGeom>
          <a:solidFill>
            <a:schemeClr val="bg1"/>
          </a:solidFill>
          <a:ln w="9525">
            <a:noFill/>
            <a:round/>
            <a:headEnd/>
            <a:tailEnd/>
          </a:ln>
        </p:spPr>
        <p:txBody>
          <a:bodyPr wrap="none" anchor="ctr"/>
          <a:lstStyle/>
          <a:p>
            <a:pPr algn="ctr"/>
            <a:r>
              <a:rPr lang="de-DE" sz="1400" b="1" i="1">
                <a:solidFill>
                  <a:srgbClr val="000000"/>
                </a:solidFill>
                <a:cs typeface="Arial" pitchFamily="34" charset="0"/>
              </a:rPr>
              <a:t>2</a:t>
            </a:r>
          </a:p>
        </p:txBody>
      </p:sp>
      <p:sp>
        <p:nvSpPr>
          <p:cNvPr id="81" name="Rectangle 9"/>
          <p:cNvSpPr>
            <a:spLocks noChangeArrowheads="1"/>
          </p:cNvSpPr>
          <p:nvPr/>
        </p:nvSpPr>
        <p:spPr bwMode="gray">
          <a:xfrm>
            <a:off x="4140200" y="3627438"/>
            <a:ext cx="927100" cy="212725"/>
          </a:xfrm>
          <a:prstGeom prst="rect">
            <a:avLst/>
          </a:prstGeom>
          <a:noFill/>
          <a:ln w="9525">
            <a:noFill/>
            <a:miter lim="800000"/>
            <a:headEnd/>
            <a:tailEnd/>
          </a:ln>
        </p:spPr>
        <p:txBody>
          <a:bodyPr wrap="none" anchor="ctr"/>
          <a:lstStyle/>
          <a:p>
            <a:pPr algn="ctr" eaLnBrk="0" hangingPunct="0"/>
            <a:r>
              <a:rPr lang="tr-TR" sz="1400" b="1" i="1" dirty="0" smtClean="0">
                <a:solidFill>
                  <a:srgbClr val="000000"/>
                </a:solidFill>
                <a:latin typeface="Calibri" pitchFamily="34" charset="0"/>
                <a:cs typeface="Calibri" pitchFamily="34" charset="0"/>
              </a:rPr>
              <a:t>Kişisel </a:t>
            </a:r>
          </a:p>
          <a:p>
            <a:pPr algn="ctr" eaLnBrk="0" hangingPunct="0"/>
            <a:r>
              <a:rPr lang="tr-TR" sz="1400" b="1" i="1" dirty="0" smtClean="0">
                <a:solidFill>
                  <a:srgbClr val="000000"/>
                </a:solidFill>
                <a:latin typeface="Calibri" pitchFamily="34" charset="0"/>
                <a:cs typeface="Calibri" pitchFamily="34" charset="0"/>
              </a:rPr>
              <a:t>Koruyucuları</a:t>
            </a:r>
            <a:endParaRPr lang="de-DE" sz="1400" b="1" i="1" dirty="0">
              <a:solidFill>
                <a:srgbClr val="000000"/>
              </a:solidFill>
              <a:latin typeface="Calibri" pitchFamily="34" charset="0"/>
              <a:cs typeface="Calibri" pitchFamily="34" charset="0"/>
            </a:endParaRPr>
          </a:p>
        </p:txBody>
      </p:sp>
      <p:sp>
        <p:nvSpPr>
          <p:cNvPr id="82" name="Rectangle 9"/>
          <p:cNvSpPr>
            <a:spLocks noChangeArrowheads="1"/>
          </p:cNvSpPr>
          <p:nvPr/>
        </p:nvSpPr>
        <p:spPr bwMode="gray">
          <a:xfrm>
            <a:off x="5310188" y="2871788"/>
            <a:ext cx="928687" cy="214312"/>
          </a:xfrm>
          <a:prstGeom prst="rect">
            <a:avLst/>
          </a:prstGeom>
          <a:noFill/>
          <a:ln w="9525">
            <a:noFill/>
            <a:miter lim="800000"/>
            <a:headEnd/>
            <a:tailEnd/>
          </a:ln>
        </p:spPr>
        <p:txBody>
          <a:bodyPr wrap="none" anchor="ctr"/>
          <a:lstStyle/>
          <a:p>
            <a:pPr algn="ctr" eaLnBrk="0" hangingPunct="0"/>
            <a:r>
              <a:rPr lang="tr-TR" sz="1400" b="1" i="1" dirty="0" smtClean="0">
                <a:solidFill>
                  <a:srgbClr val="000000"/>
                </a:solidFill>
                <a:latin typeface="Calibri" pitchFamily="34" charset="0"/>
                <a:cs typeface="Calibri" pitchFamily="34" charset="0"/>
              </a:rPr>
              <a:t>Tozlar-Toksinler</a:t>
            </a:r>
            <a:endParaRPr lang="de-DE" sz="1400" b="1" i="1" dirty="0">
              <a:solidFill>
                <a:srgbClr val="000000"/>
              </a:solidFill>
              <a:latin typeface="Calibri" pitchFamily="34" charset="0"/>
              <a:cs typeface="Calibri" pitchFamily="34" charset="0"/>
            </a:endParaRPr>
          </a:p>
        </p:txBody>
      </p:sp>
      <p:sp>
        <p:nvSpPr>
          <p:cNvPr id="83" name="Rectangle 9"/>
          <p:cNvSpPr>
            <a:spLocks noChangeArrowheads="1"/>
          </p:cNvSpPr>
          <p:nvPr/>
        </p:nvSpPr>
        <p:spPr bwMode="gray">
          <a:xfrm>
            <a:off x="4124325" y="4911725"/>
            <a:ext cx="928688" cy="212725"/>
          </a:xfrm>
          <a:prstGeom prst="rect">
            <a:avLst/>
          </a:prstGeom>
          <a:noFill/>
          <a:ln w="9525">
            <a:noFill/>
            <a:miter lim="800000"/>
            <a:headEnd/>
            <a:tailEnd/>
          </a:ln>
        </p:spPr>
        <p:txBody>
          <a:bodyPr wrap="none" anchor="ctr"/>
          <a:lstStyle/>
          <a:p>
            <a:pPr algn="ctr" eaLnBrk="0" hangingPunct="0"/>
            <a:r>
              <a:rPr lang="tr-TR" sz="1400" b="1" i="1" dirty="0" smtClean="0">
                <a:solidFill>
                  <a:srgbClr val="000000"/>
                </a:solidFill>
                <a:latin typeface="Calibri" pitchFamily="34" charset="0"/>
                <a:cs typeface="Calibri" pitchFamily="34" charset="0"/>
              </a:rPr>
              <a:t>Temizlik-Bakım</a:t>
            </a:r>
            <a:endParaRPr lang="de-DE" sz="1400" b="1" i="1" dirty="0">
              <a:solidFill>
                <a:srgbClr val="000000"/>
              </a:solidFill>
              <a:latin typeface="Calibri" pitchFamily="34" charset="0"/>
              <a:cs typeface="Calibri" pitchFamily="34" charset="0"/>
            </a:endParaRPr>
          </a:p>
        </p:txBody>
      </p:sp>
      <p:sp>
        <p:nvSpPr>
          <p:cNvPr id="85" name="Rectangle 9"/>
          <p:cNvSpPr>
            <a:spLocks noChangeArrowheads="1"/>
          </p:cNvSpPr>
          <p:nvPr/>
        </p:nvSpPr>
        <p:spPr bwMode="gray">
          <a:xfrm>
            <a:off x="2965450" y="2884488"/>
            <a:ext cx="928688" cy="214312"/>
          </a:xfrm>
          <a:prstGeom prst="rect">
            <a:avLst/>
          </a:prstGeom>
          <a:noFill/>
          <a:ln w="9525">
            <a:noFill/>
            <a:miter lim="800000"/>
            <a:headEnd/>
            <a:tailEnd/>
          </a:ln>
        </p:spPr>
        <p:txBody>
          <a:bodyPr wrap="none" anchor="ctr"/>
          <a:lstStyle/>
          <a:p>
            <a:pPr algn="ctr" eaLnBrk="0" hangingPunct="0"/>
            <a:r>
              <a:rPr lang="tr-TR" sz="1400" b="1" i="1" dirty="0" smtClean="0">
                <a:solidFill>
                  <a:srgbClr val="000000"/>
                </a:solidFill>
                <a:latin typeface="Calibri" pitchFamily="34" charset="0"/>
                <a:cs typeface="Calibri" pitchFamily="34" charset="0"/>
              </a:rPr>
              <a:t>Gürültü-Titreşim</a:t>
            </a:r>
            <a:endParaRPr lang="de-DE" sz="1400" b="1" i="1" dirty="0">
              <a:solidFill>
                <a:srgbClr val="000000"/>
              </a:solidFill>
              <a:latin typeface="Calibri" pitchFamily="34" charset="0"/>
              <a:cs typeface="Calibri" pitchFamily="34" charset="0"/>
            </a:endParaRPr>
          </a:p>
        </p:txBody>
      </p:sp>
      <p:sp>
        <p:nvSpPr>
          <p:cNvPr id="86" name="Text Box 19"/>
          <p:cNvSpPr txBox="1">
            <a:spLocks noChangeArrowheads="1"/>
          </p:cNvSpPr>
          <p:nvPr/>
        </p:nvSpPr>
        <p:spPr bwMode="gray">
          <a:xfrm>
            <a:off x="4062776" y="2151063"/>
            <a:ext cx="1098550" cy="430887"/>
          </a:xfrm>
          <a:prstGeom prst="rect">
            <a:avLst/>
          </a:prstGeom>
          <a:noFill/>
          <a:ln w="9525">
            <a:noFill/>
            <a:miter lim="800000"/>
            <a:headEnd/>
            <a:tailEnd/>
          </a:ln>
        </p:spPr>
        <p:txBody>
          <a:bodyPr wrap="square" lIns="0" tIns="0" rIns="0" bIns="0">
            <a:spAutoFit/>
          </a:bodyPr>
          <a:lstStyle/>
          <a:p>
            <a:pPr algn="ctr" defTabSz="801688">
              <a:spcAft>
                <a:spcPct val="40000"/>
              </a:spcAft>
            </a:pPr>
            <a:r>
              <a:rPr lang="de-DE" sz="1400" b="1" i="1" dirty="0">
                <a:solidFill>
                  <a:srgbClr val="FFFFFF"/>
                </a:solidFill>
                <a:latin typeface="Calibri" pitchFamily="34" charset="0"/>
                <a:cs typeface="Calibri" pitchFamily="34" charset="0"/>
              </a:rPr>
              <a:t>Hava </a:t>
            </a:r>
            <a:r>
              <a:rPr lang="de-DE" sz="1400" b="1" i="1" dirty="0" smtClean="0">
                <a:solidFill>
                  <a:srgbClr val="FFFFFF"/>
                </a:solidFill>
                <a:latin typeface="Calibri" pitchFamily="34" charset="0"/>
                <a:cs typeface="Calibri" pitchFamily="34" charset="0"/>
              </a:rPr>
              <a:t>Koşulları</a:t>
            </a:r>
            <a:r>
              <a:rPr lang="tr-TR" sz="1400" b="1" i="1" dirty="0" smtClean="0">
                <a:solidFill>
                  <a:srgbClr val="FFFFFF"/>
                </a:solidFill>
                <a:latin typeface="Calibri" pitchFamily="34" charset="0"/>
                <a:cs typeface="Calibri" pitchFamily="34" charset="0"/>
              </a:rPr>
              <a:t> (Sıcaklık-Nem)</a:t>
            </a:r>
            <a:endParaRPr lang="de-DE" sz="1400" b="1" i="1" noProof="1">
              <a:solidFill>
                <a:srgbClr val="FFFFFF"/>
              </a:solidFill>
              <a:latin typeface="Calibri" pitchFamily="34" charset="0"/>
              <a:cs typeface="Calibri" pitchFamily="34" charset="0"/>
            </a:endParaRPr>
          </a:p>
        </p:txBody>
      </p:sp>
      <p:sp>
        <p:nvSpPr>
          <p:cNvPr id="87" name="Text Box 19"/>
          <p:cNvSpPr txBox="1">
            <a:spLocks noChangeArrowheads="1"/>
          </p:cNvSpPr>
          <p:nvPr/>
        </p:nvSpPr>
        <p:spPr bwMode="gray">
          <a:xfrm>
            <a:off x="5159375" y="4154488"/>
            <a:ext cx="1201738" cy="215444"/>
          </a:xfrm>
          <a:prstGeom prst="rect">
            <a:avLst/>
          </a:prstGeom>
          <a:noFill/>
          <a:ln w="9525">
            <a:noFill/>
            <a:miter lim="800000"/>
            <a:headEnd/>
            <a:tailEnd/>
          </a:ln>
        </p:spPr>
        <p:txBody>
          <a:bodyPr lIns="0" tIns="0" rIns="0" bIns="0">
            <a:spAutoFit/>
          </a:bodyPr>
          <a:lstStyle/>
          <a:p>
            <a:pPr algn="ctr" defTabSz="801688">
              <a:spcAft>
                <a:spcPct val="40000"/>
              </a:spcAft>
            </a:pPr>
            <a:r>
              <a:rPr lang="tr-TR" sz="1400" b="1" i="1" dirty="0" smtClean="0">
                <a:solidFill>
                  <a:srgbClr val="FFFFFF"/>
                </a:solidFill>
                <a:latin typeface="Calibri" pitchFamily="34" charset="0"/>
                <a:cs typeface="Calibri" pitchFamily="34" charset="0"/>
              </a:rPr>
              <a:t>Renkler</a:t>
            </a:r>
            <a:endParaRPr lang="de-DE" sz="1400" b="1" i="1" noProof="1">
              <a:solidFill>
                <a:srgbClr val="FFFFFF"/>
              </a:solidFill>
              <a:latin typeface="Calibri" pitchFamily="34" charset="0"/>
              <a:cs typeface="Calibri" pitchFamily="34" charset="0"/>
            </a:endParaRPr>
          </a:p>
        </p:txBody>
      </p:sp>
      <p:sp>
        <p:nvSpPr>
          <p:cNvPr id="88" name="Text Box 19"/>
          <p:cNvSpPr txBox="1">
            <a:spLocks noChangeArrowheads="1"/>
          </p:cNvSpPr>
          <p:nvPr/>
        </p:nvSpPr>
        <p:spPr bwMode="gray">
          <a:xfrm>
            <a:off x="2971800" y="4230688"/>
            <a:ext cx="1014776" cy="215444"/>
          </a:xfrm>
          <a:prstGeom prst="rect">
            <a:avLst/>
          </a:prstGeom>
          <a:noFill/>
          <a:ln w="9525">
            <a:noFill/>
            <a:miter lim="800000"/>
            <a:headEnd/>
            <a:tailEnd/>
          </a:ln>
        </p:spPr>
        <p:txBody>
          <a:bodyPr wrap="square" lIns="0" tIns="0" rIns="0" bIns="0">
            <a:spAutoFit/>
          </a:bodyPr>
          <a:lstStyle/>
          <a:p>
            <a:pPr algn="ctr" defTabSz="801688">
              <a:spcAft>
                <a:spcPct val="40000"/>
              </a:spcAft>
            </a:pPr>
            <a:r>
              <a:rPr lang="tr-TR" sz="1400" b="1" i="1" dirty="0" smtClean="0">
                <a:solidFill>
                  <a:srgbClr val="FFFFFF"/>
                </a:solidFill>
                <a:latin typeface="Calibri" pitchFamily="34" charset="0"/>
                <a:cs typeface="Calibri" pitchFamily="34" charset="0"/>
              </a:rPr>
              <a:t>Aydınlatma</a:t>
            </a:r>
            <a:endParaRPr lang="de-DE" sz="1400" b="1" i="1" noProof="1">
              <a:solidFill>
                <a:srgbClr val="FFFFFF"/>
              </a:solidFill>
              <a:latin typeface="Calibri" pitchFamily="34" charset="0"/>
              <a:cs typeface="Calibri" pitchFamily="34" charset="0"/>
            </a:endParaRPr>
          </a:p>
        </p:txBody>
      </p:sp>
      <p:sp>
        <p:nvSpPr>
          <p:cNvPr id="89" name="Text Box 13"/>
          <p:cNvSpPr txBox="1">
            <a:spLocks noChangeArrowheads="1"/>
          </p:cNvSpPr>
          <p:nvPr/>
        </p:nvSpPr>
        <p:spPr bwMode="gray">
          <a:xfrm>
            <a:off x="5878512" y="1631679"/>
            <a:ext cx="3003550" cy="430887"/>
          </a:xfrm>
          <a:prstGeom prst="rect">
            <a:avLst/>
          </a:prstGeom>
          <a:noFill/>
          <a:ln w="9525">
            <a:solidFill>
              <a:srgbClr val="DDDDDD"/>
            </a:solidFill>
            <a:miter lim="800000"/>
            <a:headEnd/>
            <a:tailEnd/>
          </a:ln>
        </p:spPr>
        <p:txBody>
          <a:bodyPr lIns="0" tIns="0" rIns="0" bIns="0">
            <a:spAutoFit/>
          </a:bodyPr>
          <a:lstStyle/>
          <a:p>
            <a:pPr algn="ctr" defTabSz="801688">
              <a:spcAft>
                <a:spcPct val="40000"/>
              </a:spcAft>
            </a:pPr>
            <a:r>
              <a:rPr lang="tr-TR" sz="1400" noProof="1" smtClean="0">
                <a:solidFill>
                  <a:srgbClr val="FFFFFF"/>
                </a:solidFill>
                <a:latin typeface="Calibri" pitchFamily="34" charset="0"/>
                <a:cs typeface="Calibri" pitchFamily="34" charset="0"/>
              </a:rPr>
              <a:t>Çalışanlar çevre ve </a:t>
            </a:r>
            <a:r>
              <a:rPr lang="tr-TR" sz="1400" noProof="1">
                <a:solidFill>
                  <a:srgbClr val="FFFFFF"/>
                </a:solidFill>
                <a:latin typeface="Calibri" pitchFamily="34" charset="0"/>
                <a:cs typeface="Calibri" pitchFamily="34" charset="0"/>
              </a:rPr>
              <a:t>iklim değişikliklerine </a:t>
            </a:r>
            <a:r>
              <a:rPr lang="tr-TR" sz="1400" noProof="1" smtClean="0">
                <a:solidFill>
                  <a:srgbClr val="FFFFFF"/>
                </a:solidFill>
                <a:latin typeface="Calibri" pitchFamily="34" charset="0"/>
                <a:cs typeface="Calibri" pitchFamily="34" charset="0"/>
              </a:rPr>
              <a:t>adaptasyonda zorlanırlar. </a:t>
            </a:r>
            <a:endParaRPr lang="tr-TR" sz="1400" noProof="1">
              <a:solidFill>
                <a:srgbClr val="FFFFFF"/>
              </a:solidFill>
              <a:latin typeface="Calibri" pitchFamily="34" charset="0"/>
              <a:cs typeface="Calibri" pitchFamily="34" charset="0"/>
            </a:endParaRPr>
          </a:p>
        </p:txBody>
      </p:sp>
      <p:sp>
        <p:nvSpPr>
          <p:cNvPr id="90" name="Text Box 14"/>
          <p:cNvSpPr txBox="1">
            <a:spLocks noChangeArrowheads="1"/>
          </p:cNvSpPr>
          <p:nvPr/>
        </p:nvSpPr>
        <p:spPr bwMode="gray">
          <a:xfrm>
            <a:off x="6303963" y="4970463"/>
            <a:ext cx="2725737" cy="1077218"/>
          </a:xfrm>
          <a:prstGeom prst="rect">
            <a:avLst/>
          </a:prstGeom>
          <a:noFill/>
          <a:ln w="9525">
            <a:solidFill>
              <a:schemeClr val="bg1">
                <a:lumMod val="65000"/>
              </a:schemeClr>
            </a:solidFill>
            <a:miter lim="800000"/>
            <a:headEnd/>
            <a:tailEnd/>
          </a:ln>
        </p:spPr>
        <p:txBody>
          <a:bodyPr lIns="0" tIns="0" rIns="0" bIns="0">
            <a:spAutoFit/>
          </a:bodyPr>
          <a:lstStyle/>
          <a:p>
            <a:pPr algn="ctr" defTabSz="801688">
              <a:spcAft>
                <a:spcPct val="40000"/>
              </a:spcAft>
            </a:pPr>
            <a:r>
              <a:rPr lang="tr-TR" sz="1400" noProof="1" smtClean="0">
                <a:solidFill>
                  <a:srgbClr val="080808"/>
                </a:solidFill>
                <a:latin typeface="Calibri" pitchFamily="34" charset="0"/>
                <a:cs typeface="Calibri" pitchFamily="34" charset="0"/>
              </a:rPr>
              <a:t>Endüstride renklerdirmede amaç çalışma </a:t>
            </a:r>
            <a:r>
              <a:rPr lang="tr-TR" sz="1400" noProof="1">
                <a:solidFill>
                  <a:srgbClr val="080808"/>
                </a:solidFill>
                <a:latin typeface="Calibri" pitchFamily="34" charset="0"/>
                <a:cs typeface="Calibri" pitchFamily="34" charset="0"/>
              </a:rPr>
              <a:t>alanının </a:t>
            </a:r>
            <a:r>
              <a:rPr lang="tr-TR" sz="1400" b="1" noProof="1">
                <a:solidFill>
                  <a:srgbClr val="080808"/>
                </a:solidFill>
                <a:latin typeface="Calibri" pitchFamily="34" charset="0"/>
                <a:cs typeface="Calibri" pitchFamily="34" charset="0"/>
              </a:rPr>
              <a:t>renk </a:t>
            </a:r>
            <a:r>
              <a:rPr lang="tr-TR" sz="1400" b="1" noProof="1" smtClean="0">
                <a:solidFill>
                  <a:srgbClr val="080808"/>
                </a:solidFill>
                <a:latin typeface="Calibri" pitchFamily="34" charset="0"/>
                <a:cs typeface="Calibri" pitchFamily="34" charset="0"/>
              </a:rPr>
              <a:t>ahengini </a:t>
            </a:r>
            <a:r>
              <a:rPr lang="tr-TR" sz="1400" noProof="1" smtClean="0">
                <a:solidFill>
                  <a:srgbClr val="080808"/>
                </a:solidFill>
                <a:latin typeface="Calibri" pitchFamily="34" charset="0"/>
                <a:cs typeface="Calibri" pitchFamily="34" charset="0"/>
              </a:rPr>
              <a:t>sağlamak, </a:t>
            </a:r>
            <a:r>
              <a:rPr lang="tr-TR" sz="1400" b="1" noProof="1">
                <a:solidFill>
                  <a:srgbClr val="080808"/>
                </a:solidFill>
                <a:latin typeface="Calibri" pitchFamily="34" charset="0"/>
                <a:cs typeface="Calibri" pitchFamily="34" charset="0"/>
              </a:rPr>
              <a:t>aydınlatma</a:t>
            </a:r>
            <a:r>
              <a:rPr lang="tr-TR" sz="1400" noProof="1">
                <a:solidFill>
                  <a:srgbClr val="080808"/>
                </a:solidFill>
                <a:latin typeface="Calibri" pitchFamily="34" charset="0"/>
                <a:cs typeface="Calibri" pitchFamily="34" charset="0"/>
              </a:rPr>
              <a:t>yı </a:t>
            </a:r>
            <a:r>
              <a:rPr lang="tr-TR" sz="1400" noProof="1" smtClean="0">
                <a:solidFill>
                  <a:srgbClr val="080808"/>
                </a:solidFill>
                <a:latin typeface="Calibri" pitchFamily="34" charset="0"/>
                <a:cs typeface="Calibri" pitchFamily="34" charset="0"/>
              </a:rPr>
              <a:t>artırmak ve renkleri </a:t>
            </a:r>
            <a:r>
              <a:rPr lang="tr-TR" sz="1400" b="1" noProof="1">
                <a:solidFill>
                  <a:srgbClr val="080808"/>
                </a:solidFill>
                <a:latin typeface="Calibri" pitchFamily="34" charset="0"/>
                <a:cs typeface="Calibri" pitchFamily="34" charset="0"/>
              </a:rPr>
              <a:t>uyarı işareti </a:t>
            </a:r>
            <a:r>
              <a:rPr lang="tr-TR" sz="1400" noProof="1">
                <a:solidFill>
                  <a:srgbClr val="080808"/>
                </a:solidFill>
                <a:latin typeface="Calibri" pitchFamily="34" charset="0"/>
                <a:cs typeface="Calibri" pitchFamily="34" charset="0"/>
              </a:rPr>
              <a:t>olarak </a:t>
            </a:r>
            <a:r>
              <a:rPr lang="tr-TR" sz="1400" noProof="1" smtClean="0">
                <a:solidFill>
                  <a:srgbClr val="080808"/>
                </a:solidFill>
                <a:latin typeface="Calibri" pitchFamily="34" charset="0"/>
                <a:cs typeface="Calibri" pitchFamily="34" charset="0"/>
              </a:rPr>
              <a:t>kullanmaktır. </a:t>
            </a:r>
            <a:endParaRPr lang="tr-TR" sz="1400" noProof="1">
              <a:solidFill>
                <a:srgbClr val="080808"/>
              </a:solidFill>
              <a:latin typeface="Calibri" pitchFamily="34" charset="0"/>
              <a:cs typeface="Calibri" pitchFamily="34" charset="0"/>
            </a:endParaRPr>
          </a:p>
        </p:txBody>
      </p:sp>
      <p:sp>
        <p:nvSpPr>
          <p:cNvPr id="91" name="Text Box 19"/>
          <p:cNvSpPr txBox="1">
            <a:spLocks noChangeArrowheads="1"/>
          </p:cNvSpPr>
          <p:nvPr/>
        </p:nvSpPr>
        <p:spPr bwMode="gray">
          <a:xfrm>
            <a:off x="231797" y="1517289"/>
            <a:ext cx="2705100" cy="646331"/>
          </a:xfrm>
          <a:prstGeom prst="rect">
            <a:avLst/>
          </a:prstGeom>
          <a:noFill/>
          <a:ln w="9525">
            <a:solidFill>
              <a:srgbClr val="DDDDDD"/>
            </a:solidFill>
            <a:miter lim="800000"/>
            <a:headEnd/>
            <a:tailEnd/>
          </a:ln>
        </p:spPr>
        <p:txBody>
          <a:bodyPr lIns="0" tIns="0" rIns="0" bIns="0">
            <a:spAutoFit/>
          </a:bodyPr>
          <a:lstStyle/>
          <a:p>
            <a:pPr algn="ctr" defTabSz="801688">
              <a:spcAft>
                <a:spcPct val="40000"/>
              </a:spcAft>
            </a:pPr>
            <a:r>
              <a:rPr lang="tr-TR" sz="1400" noProof="1">
                <a:solidFill>
                  <a:srgbClr val="FFFFFF"/>
                </a:solidFill>
                <a:latin typeface="Calibri" pitchFamily="34" charset="0"/>
                <a:cs typeface="Calibri" pitchFamily="34" charset="0"/>
              </a:rPr>
              <a:t>Çalışanlar, kendilerini rahat hissettikleri is koşullarında </a:t>
            </a:r>
            <a:r>
              <a:rPr lang="tr-TR" sz="1400" noProof="1" smtClean="0">
                <a:solidFill>
                  <a:srgbClr val="FFFFFF"/>
                </a:solidFill>
                <a:latin typeface="Calibri" pitchFamily="34" charset="0"/>
                <a:cs typeface="Calibri" pitchFamily="34" charset="0"/>
              </a:rPr>
              <a:t>daha verimli </a:t>
            </a:r>
            <a:r>
              <a:rPr lang="tr-TR" sz="1400" noProof="1">
                <a:solidFill>
                  <a:srgbClr val="FFFFFF"/>
                </a:solidFill>
                <a:latin typeface="Calibri" pitchFamily="34" charset="0"/>
                <a:cs typeface="Calibri" pitchFamily="34" charset="0"/>
              </a:rPr>
              <a:t>çalışabilirler. </a:t>
            </a:r>
          </a:p>
        </p:txBody>
      </p:sp>
      <p:sp>
        <p:nvSpPr>
          <p:cNvPr id="92" name="Text Box 20"/>
          <p:cNvSpPr txBox="1">
            <a:spLocks noChangeArrowheads="1"/>
          </p:cNvSpPr>
          <p:nvPr/>
        </p:nvSpPr>
        <p:spPr bwMode="gray">
          <a:xfrm>
            <a:off x="228167" y="4913775"/>
            <a:ext cx="2527300" cy="861774"/>
          </a:xfrm>
          <a:prstGeom prst="rect">
            <a:avLst/>
          </a:prstGeom>
          <a:noFill/>
          <a:ln w="9525">
            <a:solidFill>
              <a:schemeClr val="bg1">
                <a:lumMod val="65000"/>
              </a:schemeClr>
            </a:solidFill>
            <a:miter lim="800000"/>
            <a:headEnd/>
            <a:tailEnd/>
          </a:ln>
        </p:spPr>
        <p:txBody>
          <a:bodyPr wrap="square" lIns="0" tIns="0" rIns="0" bIns="0">
            <a:spAutoFit/>
          </a:bodyPr>
          <a:lstStyle/>
          <a:p>
            <a:pPr algn="ctr" defTabSz="801688">
              <a:spcAft>
                <a:spcPct val="40000"/>
              </a:spcAft>
            </a:pPr>
            <a:r>
              <a:rPr lang="tr-TR" sz="1400" noProof="1" smtClean="0">
                <a:solidFill>
                  <a:srgbClr val="080808"/>
                </a:solidFill>
                <a:latin typeface="Calibri" pitchFamily="34" charset="0"/>
                <a:cs typeface="Calibri" pitchFamily="34" charset="0"/>
              </a:rPr>
              <a:t>Aydınlatması iyi olmayan çalışma ortamında, </a:t>
            </a:r>
            <a:r>
              <a:rPr lang="tr-TR" sz="1400" b="1" noProof="1">
                <a:solidFill>
                  <a:srgbClr val="080808"/>
                </a:solidFill>
                <a:latin typeface="Calibri" pitchFamily="34" charset="0"/>
                <a:cs typeface="Calibri" pitchFamily="34" charset="0"/>
              </a:rPr>
              <a:t>göz bozuklukları, kazalar ve malzeme kayıpları </a:t>
            </a:r>
            <a:r>
              <a:rPr lang="tr-TR" sz="1400" noProof="1">
                <a:solidFill>
                  <a:srgbClr val="080808"/>
                </a:solidFill>
                <a:latin typeface="Calibri" pitchFamily="34" charset="0"/>
                <a:cs typeface="Calibri" pitchFamily="34" charset="0"/>
              </a:rPr>
              <a:t>meydana </a:t>
            </a:r>
            <a:r>
              <a:rPr lang="tr-TR" sz="1400" noProof="1" smtClean="0">
                <a:solidFill>
                  <a:srgbClr val="080808"/>
                </a:solidFill>
                <a:latin typeface="Calibri" pitchFamily="34" charset="0"/>
                <a:cs typeface="Calibri" pitchFamily="34" charset="0"/>
              </a:rPr>
              <a:t>gelir </a:t>
            </a:r>
            <a:r>
              <a:rPr lang="tr-TR" sz="1400" noProof="1">
                <a:solidFill>
                  <a:srgbClr val="080808"/>
                </a:solidFill>
                <a:latin typeface="Calibri" pitchFamily="34" charset="0"/>
                <a:cs typeface="Calibri" pitchFamily="34" charset="0"/>
              </a:rPr>
              <a:t>ve </a:t>
            </a:r>
            <a:r>
              <a:rPr lang="tr-TR" sz="1400" b="1" noProof="1">
                <a:solidFill>
                  <a:srgbClr val="080808"/>
                </a:solidFill>
                <a:latin typeface="Calibri" pitchFamily="34" charset="0"/>
                <a:cs typeface="Calibri" pitchFamily="34" charset="0"/>
              </a:rPr>
              <a:t>üretim </a:t>
            </a:r>
            <a:r>
              <a:rPr lang="tr-TR" sz="1400" b="1" noProof="1" smtClean="0">
                <a:solidFill>
                  <a:srgbClr val="080808"/>
                </a:solidFill>
                <a:latin typeface="Calibri" pitchFamily="34" charset="0"/>
                <a:cs typeface="Calibri" pitchFamily="34" charset="0"/>
              </a:rPr>
              <a:t>yavaşlar.</a:t>
            </a:r>
            <a:endParaRPr lang="tr-TR" sz="1400" b="1" noProof="1">
              <a:solidFill>
                <a:srgbClr val="080808"/>
              </a:solidFill>
              <a:latin typeface="Calibri" pitchFamily="34" charset="0"/>
              <a:cs typeface="Calibri" pitchFamily="34" charset="0"/>
            </a:endParaRPr>
          </a:p>
        </p:txBody>
      </p:sp>
      <p:sp>
        <p:nvSpPr>
          <p:cNvPr id="9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FFFFFF"/>
                </a:solidFill>
                <a:effectLst>
                  <a:innerShdw blurRad="63500" dist="50800" dir="8100000">
                    <a:prstClr val="black">
                      <a:alpha val="50000"/>
                    </a:prstClr>
                  </a:innerShdw>
                </a:effectLst>
                <a:latin typeface="Calibri" pitchFamily="34" charset="0"/>
                <a:cs typeface="Calibri" pitchFamily="34" charset="0"/>
              </a:rPr>
              <a:t>İŞYERİ ÇALIŞMA ORTAMI</a:t>
            </a:r>
            <a:endParaRPr lang="en-GB" sz="3200" noProof="1" smtClean="0">
              <a:solidFill>
                <a:srgbClr val="FFFFFF"/>
              </a:solidFill>
              <a:effectLst>
                <a:innerShdw blurRad="63500" dist="50800" dir="8100000">
                  <a:prstClr val="black">
                    <a:alpha val="50000"/>
                  </a:prstClr>
                </a:innerShdw>
              </a:effectLst>
              <a:latin typeface="Calibri" pitchFamily="34" charset="0"/>
              <a:cs typeface="Calibri" pitchFamily="34" charset="0"/>
            </a:endParaRPr>
          </a:p>
        </p:txBody>
      </p:sp>
      <p:sp>
        <p:nvSpPr>
          <p:cNvPr id="94" name="Oval 20"/>
          <p:cNvSpPr>
            <a:spLocks noChangeArrowheads="1"/>
          </p:cNvSpPr>
          <p:nvPr/>
        </p:nvSpPr>
        <p:spPr bwMode="auto">
          <a:xfrm>
            <a:off x="3313906" y="2606933"/>
            <a:ext cx="231775" cy="231775"/>
          </a:xfrm>
          <a:prstGeom prst="ellipse">
            <a:avLst/>
          </a:prstGeom>
          <a:solidFill>
            <a:schemeClr val="bg1"/>
          </a:solidFill>
          <a:ln w="9525">
            <a:noFill/>
            <a:round/>
            <a:headEnd/>
            <a:tailEnd/>
          </a:ln>
        </p:spPr>
        <p:txBody>
          <a:bodyPr wrap="none" anchor="ctr"/>
          <a:lstStyle/>
          <a:p>
            <a:pPr algn="ctr"/>
            <a:r>
              <a:rPr lang="tr-TR" sz="1400" b="1" i="1" dirty="0" smtClean="0">
                <a:solidFill>
                  <a:srgbClr val="000000"/>
                </a:solidFill>
                <a:cs typeface="Arial" pitchFamily="34" charset="0"/>
              </a:rPr>
              <a:t>4</a:t>
            </a:r>
            <a:endParaRPr lang="de-DE" sz="1400" b="1" i="1" dirty="0">
              <a:solidFill>
                <a:srgbClr val="000000"/>
              </a:solidFill>
              <a:cs typeface="Arial" pitchFamily="34" charset="0"/>
            </a:endParaRPr>
          </a:p>
        </p:txBody>
      </p:sp>
      <p:sp>
        <p:nvSpPr>
          <p:cNvPr id="95" name="Oval 20"/>
          <p:cNvSpPr>
            <a:spLocks noChangeArrowheads="1"/>
          </p:cNvSpPr>
          <p:nvPr/>
        </p:nvSpPr>
        <p:spPr bwMode="auto">
          <a:xfrm>
            <a:off x="5719762" y="2520395"/>
            <a:ext cx="231775" cy="231775"/>
          </a:xfrm>
          <a:prstGeom prst="ellipse">
            <a:avLst/>
          </a:prstGeom>
          <a:solidFill>
            <a:schemeClr val="bg1"/>
          </a:solidFill>
          <a:ln w="9525">
            <a:noFill/>
            <a:round/>
            <a:headEnd/>
            <a:tailEnd/>
          </a:ln>
        </p:spPr>
        <p:txBody>
          <a:bodyPr wrap="none" anchor="ctr"/>
          <a:lstStyle/>
          <a:p>
            <a:pPr algn="ctr"/>
            <a:r>
              <a:rPr lang="tr-TR" sz="1400" b="1" i="1" dirty="0" smtClean="0">
                <a:solidFill>
                  <a:srgbClr val="000000"/>
                </a:solidFill>
                <a:cs typeface="Arial" pitchFamily="34" charset="0"/>
              </a:rPr>
              <a:t>5</a:t>
            </a:r>
            <a:endParaRPr lang="de-DE" sz="1400" b="1" i="1" dirty="0">
              <a:solidFill>
                <a:srgbClr val="000000"/>
              </a:solidFill>
              <a:cs typeface="Arial" pitchFamily="34" charset="0"/>
            </a:endParaRPr>
          </a:p>
        </p:txBody>
      </p:sp>
      <p:sp>
        <p:nvSpPr>
          <p:cNvPr id="96" name="Oval 20"/>
          <p:cNvSpPr>
            <a:spLocks noChangeArrowheads="1"/>
          </p:cNvSpPr>
          <p:nvPr/>
        </p:nvSpPr>
        <p:spPr bwMode="auto">
          <a:xfrm>
            <a:off x="4456112" y="3198074"/>
            <a:ext cx="231775" cy="231775"/>
          </a:xfrm>
          <a:prstGeom prst="ellipse">
            <a:avLst/>
          </a:prstGeom>
          <a:solidFill>
            <a:schemeClr val="bg1"/>
          </a:solidFill>
          <a:ln w="9525">
            <a:noFill/>
            <a:round/>
            <a:headEnd/>
            <a:tailEnd/>
          </a:ln>
        </p:spPr>
        <p:txBody>
          <a:bodyPr wrap="none" anchor="ctr"/>
          <a:lstStyle/>
          <a:p>
            <a:pPr algn="ctr"/>
            <a:r>
              <a:rPr lang="tr-TR" sz="1400" b="1" i="1" dirty="0" smtClean="0">
                <a:solidFill>
                  <a:srgbClr val="000000"/>
                </a:solidFill>
                <a:cs typeface="Arial" pitchFamily="34" charset="0"/>
              </a:rPr>
              <a:t>6</a:t>
            </a:r>
            <a:endParaRPr lang="de-DE" sz="1400" b="1" i="1" dirty="0">
              <a:solidFill>
                <a:srgbClr val="000000"/>
              </a:solidFill>
              <a:cs typeface="Arial" pitchFamily="34" charset="0"/>
            </a:endParaRPr>
          </a:p>
        </p:txBody>
      </p:sp>
      <p:sp>
        <p:nvSpPr>
          <p:cNvPr id="97" name="Oval 20"/>
          <p:cNvSpPr>
            <a:spLocks noChangeArrowheads="1"/>
          </p:cNvSpPr>
          <p:nvPr/>
        </p:nvSpPr>
        <p:spPr bwMode="auto">
          <a:xfrm>
            <a:off x="4456111" y="4519096"/>
            <a:ext cx="231775" cy="231775"/>
          </a:xfrm>
          <a:prstGeom prst="ellipse">
            <a:avLst/>
          </a:prstGeom>
          <a:solidFill>
            <a:schemeClr val="bg1"/>
          </a:solidFill>
          <a:ln w="9525">
            <a:noFill/>
            <a:round/>
            <a:headEnd/>
            <a:tailEnd/>
          </a:ln>
        </p:spPr>
        <p:txBody>
          <a:bodyPr wrap="none" anchor="ctr"/>
          <a:lstStyle/>
          <a:p>
            <a:pPr algn="ctr"/>
            <a:r>
              <a:rPr lang="tr-TR" sz="1400" b="1" i="1" dirty="0" smtClean="0">
                <a:solidFill>
                  <a:srgbClr val="000000"/>
                </a:solidFill>
                <a:cs typeface="Arial" pitchFamily="34" charset="0"/>
              </a:rPr>
              <a:t>7</a:t>
            </a:r>
            <a:endParaRPr lang="de-DE" sz="1400" b="1" i="1" dirty="0">
              <a:solidFill>
                <a:srgbClr val="000000"/>
              </a:solidFill>
              <a:cs typeface="Arial" pitchFamily="34" charset="0"/>
            </a:endParaRPr>
          </a:p>
        </p:txBody>
      </p:sp>
      <p:pic>
        <p:nvPicPr>
          <p:cNvPr id="98" name="Picture 3" descr="D:\DOKTOR\9-ISTUZMAN\1-EĞİTİM KURUMU\1. İstanbuluzman\ZZResim\Resim-İkon\Night_Rai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3985" y="2514819"/>
            <a:ext cx="1834765" cy="1241206"/>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5" descr="C:\Users\ahmet\Desktop\spot_ligh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624392" flipH="1">
            <a:off x="-23449" y="2478307"/>
            <a:ext cx="2318529" cy="2241549"/>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4" descr="D:\DOKTOR\9-ISTUZMAN\1-EĞİTİM KURUMU\1. İstanbuluzman\ZZResim\Resim-İkon\rub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452355" flipV="1">
            <a:off x="7335807" y="3950067"/>
            <a:ext cx="831117" cy="831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66079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pic>
        <p:nvPicPr>
          <p:cNvPr id="8" name="Picture 9"/>
          <p:cNvPicPr>
            <a:picLocks noChangeAspect="1" noChangeArrowheads="1"/>
          </p:cNvPicPr>
          <p:nvPr/>
        </p:nvPicPr>
        <p:blipFill>
          <a:blip r:embed="rId3" cstate="print"/>
          <a:srcRect/>
          <a:stretch>
            <a:fillRect/>
          </a:stretch>
        </p:blipFill>
        <p:spPr bwMode="auto">
          <a:xfrm>
            <a:off x="2860675" y="6329363"/>
            <a:ext cx="4070350" cy="339725"/>
          </a:xfrm>
          <a:prstGeom prst="rect">
            <a:avLst/>
          </a:prstGeom>
          <a:noFill/>
          <a:ln w="9525">
            <a:noFill/>
            <a:miter lim="800000"/>
            <a:headEnd/>
            <a:tailEnd/>
          </a:ln>
        </p:spPr>
      </p:pic>
      <p:sp>
        <p:nvSpPr>
          <p:cNvPr id="9" name="Freeform 12"/>
          <p:cNvSpPr>
            <a:spLocks/>
          </p:cNvSpPr>
          <p:nvPr/>
        </p:nvSpPr>
        <p:spPr bwMode="auto">
          <a:xfrm>
            <a:off x="2907867" y="2385699"/>
            <a:ext cx="3981840" cy="4104225"/>
          </a:xfrm>
          <a:custGeom>
            <a:avLst/>
            <a:gdLst>
              <a:gd name="T0" fmla="*/ 918 w 2296"/>
              <a:gd name="T1" fmla="*/ 0 h 2387"/>
              <a:gd name="T2" fmla="*/ 1378 w 2296"/>
              <a:gd name="T3" fmla="*/ 0 h 2387"/>
              <a:gd name="T4" fmla="*/ 2064 w 2296"/>
              <a:gd name="T5" fmla="*/ 400 h 2387"/>
              <a:gd name="T6" fmla="*/ 2294 w 2296"/>
              <a:gd name="T7" fmla="*/ 800 h 2387"/>
              <a:gd name="T8" fmla="*/ 2296 w 2296"/>
              <a:gd name="T9" fmla="*/ 1594 h 2387"/>
              <a:gd name="T10" fmla="*/ 2067 w 2296"/>
              <a:gd name="T11" fmla="*/ 1984 h 2387"/>
              <a:gd name="T12" fmla="*/ 1382 w 2296"/>
              <a:gd name="T13" fmla="*/ 2387 h 2387"/>
              <a:gd name="T14" fmla="*/ 916 w 2296"/>
              <a:gd name="T15" fmla="*/ 2387 h 2387"/>
              <a:gd name="T16" fmla="*/ 229 w 2296"/>
              <a:gd name="T17" fmla="*/ 1987 h 2387"/>
              <a:gd name="T18" fmla="*/ 0 w 2296"/>
              <a:gd name="T19" fmla="*/ 1590 h 2387"/>
              <a:gd name="T20" fmla="*/ 4 w 2296"/>
              <a:gd name="T21" fmla="*/ 796 h 2387"/>
              <a:gd name="T22" fmla="*/ 227 w 2296"/>
              <a:gd name="T23" fmla="*/ 400 h 2387"/>
              <a:gd name="T24" fmla="*/ 918 w 2296"/>
              <a:gd name="T25" fmla="*/ 0 h 23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96"/>
              <a:gd name="T40" fmla="*/ 0 h 2387"/>
              <a:gd name="T41" fmla="*/ 2296 w 2296"/>
              <a:gd name="T42" fmla="*/ 2387 h 23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96" h="2387">
                <a:moveTo>
                  <a:pt x="918" y="0"/>
                </a:moveTo>
                <a:lnTo>
                  <a:pt x="1378" y="0"/>
                </a:lnTo>
                <a:lnTo>
                  <a:pt x="2064" y="400"/>
                </a:lnTo>
                <a:lnTo>
                  <a:pt x="2294" y="800"/>
                </a:lnTo>
                <a:lnTo>
                  <a:pt x="2296" y="1594"/>
                </a:lnTo>
                <a:lnTo>
                  <a:pt x="2067" y="1984"/>
                </a:lnTo>
                <a:lnTo>
                  <a:pt x="1382" y="2387"/>
                </a:lnTo>
                <a:lnTo>
                  <a:pt x="916" y="2387"/>
                </a:lnTo>
                <a:lnTo>
                  <a:pt x="229" y="1987"/>
                </a:lnTo>
                <a:lnTo>
                  <a:pt x="0" y="1590"/>
                </a:lnTo>
                <a:lnTo>
                  <a:pt x="4" y="796"/>
                </a:lnTo>
                <a:lnTo>
                  <a:pt x="227" y="400"/>
                </a:lnTo>
                <a:lnTo>
                  <a:pt x="918" y="0"/>
                </a:lnTo>
                <a:close/>
              </a:path>
            </a:pathLst>
          </a:custGeom>
          <a:gradFill rotWithShape="0">
            <a:gsLst>
              <a:gs pos="0">
                <a:schemeClr val="bg2"/>
              </a:gs>
              <a:gs pos="100000">
                <a:srgbClr val="CECEC4"/>
              </a:gs>
            </a:gsLst>
            <a:lin ang="0" scaled="1"/>
          </a:gradFill>
          <a:ln w="9525" cap="flat">
            <a:solidFill>
              <a:srgbClr val="CECEC4"/>
            </a:solidFill>
            <a:prstDash val="solid"/>
            <a:miter lim="800000"/>
            <a:headEnd/>
            <a:tailEnd/>
          </a:ln>
          <a:scene3d>
            <a:camera prst="orthographicFront"/>
            <a:lightRig rig="threePt" dir="t"/>
          </a:scene3d>
          <a:sp3d>
            <a:bevelT prst="relaxedInset"/>
          </a:sp3d>
        </p:spPr>
        <p:txBody>
          <a:bodyPr/>
          <a:lstStyle/>
          <a:p>
            <a:pPr>
              <a:defRPr/>
            </a:pPr>
            <a:endParaRPr lang="de-DE" sz="1400" i="1">
              <a:solidFill>
                <a:srgbClr val="000000"/>
              </a:solidFill>
            </a:endParaRPr>
          </a:p>
        </p:txBody>
      </p:sp>
      <p:grpSp>
        <p:nvGrpSpPr>
          <p:cNvPr id="10" name="Gruppieren 17"/>
          <p:cNvGrpSpPr/>
          <p:nvPr/>
        </p:nvGrpSpPr>
        <p:grpSpPr>
          <a:xfrm>
            <a:off x="3007473" y="2438813"/>
            <a:ext cx="3832666" cy="3991526"/>
            <a:chOff x="2375461" y="1925730"/>
            <a:chExt cx="4080839" cy="4249739"/>
          </a:xfrm>
          <a:scene3d>
            <a:camera prst="orthographicFront"/>
            <a:lightRig rig="balanced" dir="t"/>
          </a:scene3d>
        </p:grpSpPr>
        <p:sp>
          <p:nvSpPr>
            <p:cNvPr id="11" name="AutoShape 4"/>
            <p:cNvSpPr>
              <a:spLocks noChangeArrowheads="1"/>
            </p:cNvSpPr>
            <p:nvPr/>
          </p:nvSpPr>
          <p:spPr bwMode="auto">
            <a:xfrm>
              <a:off x="3602577" y="1925730"/>
              <a:ext cx="1633767" cy="1416103"/>
            </a:xfrm>
            <a:prstGeom prst="hexagon">
              <a:avLst>
                <a:gd name="adj" fmla="val 28862"/>
                <a:gd name="vf" fmla="val 115470"/>
              </a:avLst>
            </a:prstGeom>
            <a:gradFill rotWithShape="1">
              <a:gsLst>
                <a:gs pos="0">
                  <a:srgbClr val="EDEDE7"/>
                </a:gs>
                <a:gs pos="100000">
                  <a:srgbClr val="CCCCBC"/>
                </a:gs>
              </a:gsLst>
              <a:lin ang="2700000" scaled="1"/>
            </a:gradFill>
            <a:ln w="9525" algn="ctr">
              <a:solidFill>
                <a:srgbClr val="9D9D9D"/>
              </a:solidFill>
              <a:miter lim="800000"/>
              <a:headEnd/>
              <a:tailEnd/>
            </a:ln>
            <a:effectLst/>
            <a:sp3d prstMaterial="metal">
              <a:bevelT h="19050" prst="angle"/>
            </a:sp3d>
          </p:spPr>
          <p:txBody>
            <a:bodyPr wrap="none" anchor="ctr"/>
            <a:lstStyle/>
            <a:p>
              <a:pPr>
                <a:defRPr/>
              </a:pPr>
              <a:endParaRPr lang="de-DE" sz="1400" i="1">
                <a:solidFill>
                  <a:srgbClr val="000000"/>
                </a:solidFill>
              </a:endParaRPr>
            </a:p>
          </p:txBody>
        </p:sp>
        <p:sp>
          <p:nvSpPr>
            <p:cNvPr id="12" name="AutoShape 5"/>
            <p:cNvSpPr>
              <a:spLocks noChangeArrowheads="1"/>
            </p:cNvSpPr>
            <p:nvPr/>
          </p:nvSpPr>
          <p:spPr bwMode="auto">
            <a:xfrm>
              <a:off x="3599713" y="3347560"/>
              <a:ext cx="1636631" cy="1416103"/>
            </a:xfrm>
            <a:prstGeom prst="hexagon">
              <a:avLst>
                <a:gd name="adj" fmla="val 28896"/>
                <a:gd name="vf" fmla="val 115470"/>
              </a:avLst>
            </a:prstGeom>
            <a:gradFill rotWithShape="1">
              <a:gsLst>
                <a:gs pos="0">
                  <a:srgbClr val="EDEDE7"/>
                </a:gs>
                <a:gs pos="100000">
                  <a:srgbClr val="CCCCBC"/>
                </a:gs>
              </a:gsLst>
              <a:lin ang="2700000" scaled="1"/>
            </a:gradFill>
            <a:ln w="9525" algn="ctr">
              <a:solidFill>
                <a:srgbClr val="9D9D9D"/>
              </a:solidFill>
              <a:miter lim="800000"/>
              <a:headEnd/>
              <a:tailEnd/>
            </a:ln>
            <a:effectLst/>
            <a:sp3d prstMaterial="metal">
              <a:bevelT h="19050" prst="angle"/>
            </a:sp3d>
          </p:spPr>
          <p:txBody>
            <a:bodyPr wrap="none" anchor="ctr"/>
            <a:lstStyle/>
            <a:p>
              <a:pPr>
                <a:defRPr/>
              </a:pPr>
              <a:endParaRPr lang="de-DE" sz="1400" i="1">
                <a:solidFill>
                  <a:srgbClr val="000000"/>
                </a:solidFill>
              </a:endParaRPr>
            </a:p>
          </p:txBody>
        </p:sp>
        <p:sp>
          <p:nvSpPr>
            <p:cNvPr id="13" name="AutoShape 6"/>
            <p:cNvSpPr>
              <a:spLocks noChangeArrowheads="1"/>
            </p:cNvSpPr>
            <p:nvPr/>
          </p:nvSpPr>
          <p:spPr bwMode="auto">
            <a:xfrm>
              <a:off x="2378325" y="2640225"/>
              <a:ext cx="1633767" cy="1416103"/>
            </a:xfrm>
            <a:prstGeom prst="hexagon">
              <a:avLst>
                <a:gd name="adj" fmla="val 28862"/>
                <a:gd name="vf" fmla="val 115470"/>
              </a:avLst>
            </a:prstGeom>
            <a:gradFill rotWithShape="1">
              <a:gsLst>
                <a:gs pos="0">
                  <a:srgbClr val="EDEDE7"/>
                </a:gs>
                <a:gs pos="100000">
                  <a:srgbClr val="CCCCBC"/>
                </a:gs>
              </a:gsLst>
              <a:lin ang="2700000" scaled="1"/>
            </a:gradFill>
            <a:ln w="9525">
              <a:solidFill>
                <a:srgbClr val="9D9D9D"/>
              </a:solidFill>
              <a:miter lim="800000"/>
              <a:headEnd/>
              <a:tailEnd/>
            </a:ln>
            <a:sp3d prstMaterial="metal">
              <a:bevelT h="19050" prst="angle"/>
            </a:sp3d>
          </p:spPr>
          <p:txBody>
            <a:bodyPr wrap="none" anchor="ctr"/>
            <a:lstStyle/>
            <a:p>
              <a:pPr>
                <a:defRPr/>
              </a:pPr>
              <a:endParaRPr lang="de-DE" sz="1400" i="1">
                <a:solidFill>
                  <a:srgbClr val="000000"/>
                </a:solidFill>
              </a:endParaRPr>
            </a:p>
          </p:txBody>
        </p:sp>
        <p:sp>
          <p:nvSpPr>
            <p:cNvPr id="14" name="AutoShape 7"/>
            <p:cNvSpPr>
              <a:spLocks noChangeArrowheads="1"/>
            </p:cNvSpPr>
            <p:nvPr/>
          </p:nvSpPr>
          <p:spPr bwMode="auto">
            <a:xfrm>
              <a:off x="2375461" y="4050600"/>
              <a:ext cx="1636631" cy="1416103"/>
            </a:xfrm>
            <a:prstGeom prst="hexagon">
              <a:avLst>
                <a:gd name="adj" fmla="val 28896"/>
                <a:gd name="vf" fmla="val 115470"/>
              </a:avLst>
            </a:prstGeom>
            <a:gradFill rotWithShape="1">
              <a:gsLst>
                <a:gs pos="0">
                  <a:srgbClr val="EDEDE7"/>
                </a:gs>
                <a:gs pos="100000">
                  <a:srgbClr val="CCCCBC"/>
                </a:gs>
              </a:gsLst>
              <a:lin ang="2700000" scaled="1"/>
            </a:gradFill>
            <a:ln w="9525" algn="ctr">
              <a:solidFill>
                <a:srgbClr val="9D9D9D"/>
              </a:solidFill>
              <a:miter lim="800000"/>
              <a:headEnd/>
              <a:tailEnd/>
            </a:ln>
            <a:effectLst/>
            <a:sp3d prstMaterial="metal">
              <a:bevelT h="19050" prst="angle"/>
            </a:sp3d>
          </p:spPr>
          <p:txBody>
            <a:bodyPr wrap="none" anchor="ctr"/>
            <a:lstStyle/>
            <a:p>
              <a:pPr>
                <a:defRPr/>
              </a:pPr>
              <a:endParaRPr lang="de-DE" sz="1400" i="1">
                <a:solidFill>
                  <a:srgbClr val="000000"/>
                </a:solidFill>
              </a:endParaRPr>
            </a:p>
          </p:txBody>
        </p:sp>
        <p:sp>
          <p:nvSpPr>
            <p:cNvPr id="15" name="AutoShape 8"/>
            <p:cNvSpPr>
              <a:spLocks noChangeArrowheads="1"/>
            </p:cNvSpPr>
            <p:nvPr/>
          </p:nvSpPr>
          <p:spPr bwMode="auto">
            <a:xfrm>
              <a:off x="3599713" y="4757935"/>
              <a:ext cx="1636631" cy="1417534"/>
            </a:xfrm>
            <a:prstGeom prst="hexagon">
              <a:avLst>
                <a:gd name="adj" fmla="val 28896"/>
                <a:gd name="vf" fmla="val 115470"/>
              </a:avLst>
            </a:prstGeom>
            <a:gradFill rotWithShape="1">
              <a:gsLst>
                <a:gs pos="0">
                  <a:srgbClr val="EDEDE7"/>
                </a:gs>
                <a:gs pos="100000">
                  <a:srgbClr val="CCCCBC"/>
                </a:gs>
              </a:gsLst>
              <a:lin ang="2700000" scaled="1"/>
            </a:gradFill>
            <a:ln w="9525" algn="ctr">
              <a:solidFill>
                <a:srgbClr val="9D9D9D"/>
              </a:solidFill>
              <a:miter lim="800000"/>
              <a:headEnd/>
              <a:tailEnd/>
            </a:ln>
            <a:effectLst/>
            <a:sp3d prstMaterial="metal">
              <a:bevelT h="19050" prst="angle"/>
            </a:sp3d>
          </p:spPr>
          <p:txBody>
            <a:bodyPr wrap="none" anchor="ctr"/>
            <a:lstStyle/>
            <a:p>
              <a:pPr>
                <a:defRPr/>
              </a:pPr>
              <a:endParaRPr lang="de-DE" sz="1400" i="1">
                <a:solidFill>
                  <a:srgbClr val="000000"/>
                </a:solidFill>
              </a:endParaRPr>
            </a:p>
          </p:txBody>
        </p:sp>
        <p:sp>
          <p:nvSpPr>
            <p:cNvPr id="16" name="AutoShape 9"/>
            <p:cNvSpPr>
              <a:spLocks noChangeArrowheads="1"/>
            </p:cNvSpPr>
            <p:nvPr/>
          </p:nvSpPr>
          <p:spPr bwMode="auto">
            <a:xfrm>
              <a:off x="4821101" y="2640225"/>
              <a:ext cx="1635199" cy="1416103"/>
            </a:xfrm>
            <a:prstGeom prst="hexagon">
              <a:avLst>
                <a:gd name="adj" fmla="val 28862"/>
                <a:gd name="vf" fmla="val 115470"/>
              </a:avLst>
            </a:prstGeom>
            <a:gradFill rotWithShape="1">
              <a:gsLst>
                <a:gs pos="0">
                  <a:srgbClr val="EDEDE7"/>
                </a:gs>
                <a:gs pos="100000">
                  <a:srgbClr val="CCCCBC"/>
                </a:gs>
              </a:gsLst>
              <a:lin ang="2700000" scaled="1"/>
            </a:gradFill>
            <a:ln w="9525" algn="ctr">
              <a:solidFill>
                <a:srgbClr val="9D9D9D"/>
              </a:solidFill>
              <a:miter lim="800000"/>
              <a:headEnd/>
              <a:tailEnd/>
            </a:ln>
            <a:effectLst/>
            <a:sp3d prstMaterial="metal">
              <a:bevelT h="19050" prst="angle"/>
            </a:sp3d>
          </p:spPr>
          <p:txBody>
            <a:bodyPr wrap="none" anchor="ctr"/>
            <a:lstStyle/>
            <a:p>
              <a:pPr>
                <a:defRPr/>
              </a:pPr>
              <a:endParaRPr lang="de-DE" sz="1400" i="1">
                <a:solidFill>
                  <a:srgbClr val="000000"/>
                </a:solidFill>
              </a:endParaRPr>
            </a:p>
          </p:txBody>
        </p:sp>
        <p:sp>
          <p:nvSpPr>
            <p:cNvPr id="17" name="AutoShape 10"/>
            <p:cNvSpPr>
              <a:spLocks noChangeArrowheads="1"/>
            </p:cNvSpPr>
            <p:nvPr/>
          </p:nvSpPr>
          <p:spPr bwMode="auto">
            <a:xfrm>
              <a:off x="4819669" y="4050600"/>
              <a:ext cx="1636631" cy="1416103"/>
            </a:xfrm>
            <a:prstGeom prst="hexagon">
              <a:avLst>
                <a:gd name="adj" fmla="val 28896"/>
                <a:gd name="vf" fmla="val 115470"/>
              </a:avLst>
            </a:prstGeom>
            <a:gradFill rotWithShape="1">
              <a:gsLst>
                <a:gs pos="0">
                  <a:srgbClr val="EDEDE7"/>
                </a:gs>
                <a:gs pos="100000">
                  <a:srgbClr val="CCCCBC"/>
                </a:gs>
              </a:gsLst>
              <a:lin ang="2700000" scaled="1"/>
            </a:gradFill>
            <a:ln w="9525" algn="ctr">
              <a:solidFill>
                <a:srgbClr val="9D9D9D"/>
              </a:solidFill>
              <a:miter lim="800000"/>
              <a:headEnd/>
              <a:tailEnd/>
            </a:ln>
            <a:effectLst/>
            <a:sp3d prstMaterial="metal">
              <a:bevelT h="19050" prst="angle"/>
            </a:sp3d>
          </p:spPr>
          <p:txBody>
            <a:bodyPr wrap="none" anchor="ctr"/>
            <a:lstStyle/>
            <a:p>
              <a:pPr>
                <a:defRPr/>
              </a:pPr>
              <a:endParaRPr lang="de-DE" sz="1400" i="1">
                <a:solidFill>
                  <a:srgbClr val="000000"/>
                </a:solidFill>
              </a:endParaRPr>
            </a:p>
          </p:txBody>
        </p:sp>
      </p:grpSp>
      <p:sp>
        <p:nvSpPr>
          <p:cNvPr id="18" name="AutoShape 52"/>
          <p:cNvSpPr>
            <a:spLocks noChangeArrowheads="1"/>
          </p:cNvSpPr>
          <p:nvPr/>
        </p:nvSpPr>
        <p:spPr bwMode="auto">
          <a:xfrm>
            <a:off x="3013075" y="3101975"/>
            <a:ext cx="1531938" cy="1330325"/>
          </a:xfrm>
          <a:prstGeom prst="hexagon">
            <a:avLst>
              <a:gd name="adj" fmla="val 28789"/>
              <a:gd name="vf" fmla="val 115470"/>
            </a:avLst>
          </a:prstGeom>
          <a:solidFill>
            <a:srgbClr val="C0C0C0">
              <a:alpha val="43921"/>
            </a:srgbClr>
          </a:solidFill>
          <a:ln w="9525">
            <a:noFill/>
            <a:miter lim="800000"/>
            <a:headEnd/>
            <a:tailEnd/>
          </a:ln>
        </p:spPr>
        <p:txBody>
          <a:bodyPr wrap="none" anchor="ctr"/>
          <a:lstStyle/>
          <a:p>
            <a:endParaRPr lang="tr-TR" sz="1400" i="1">
              <a:solidFill>
                <a:srgbClr val="000000"/>
              </a:solidFill>
              <a:cs typeface="Arial" pitchFamily="34" charset="0"/>
            </a:endParaRPr>
          </a:p>
        </p:txBody>
      </p:sp>
      <p:sp>
        <p:nvSpPr>
          <p:cNvPr id="19" name="AutoShape 53"/>
          <p:cNvSpPr>
            <a:spLocks noChangeArrowheads="1"/>
          </p:cNvSpPr>
          <p:nvPr/>
        </p:nvSpPr>
        <p:spPr bwMode="auto">
          <a:xfrm>
            <a:off x="4146550" y="5100638"/>
            <a:ext cx="1554163" cy="1331912"/>
          </a:xfrm>
          <a:prstGeom prst="hexagon">
            <a:avLst>
              <a:gd name="adj" fmla="val 29172"/>
              <a:gd name="vf" fmla="val 115470"/>
            </a:avLst>
          </a:prstGeom>
          <a:solidFill>
            <a:srgbClr val="C0C0C0">
              <a:alpha val="44000"/>
            </a:srgbClr>
          </a:solidFill>
          <a:ln w="9525">
            <a:noFill/>
            <a:miter lim="800000"/>
            <a:headEnd/>
            <a:tailEnd/>
          </a:ln>
        </p:spPr>
        <p:txBody>
          <a:bodyPr wrap="none" anchor="ctr"/>
          <a:lstStyle/>
          <a:p>
            <a:endParaRPr lang="tr-TR" sz="1400" i="1">
              <a:solidFill>
                <a:srgbClr val="000000"/>
              </a:solidFill>
              <a:cs typeface="Arial" pitchFamily="34" charset="0"/>
            </a:endParaRPr>
          </a:p>
        </p:txBody>
      </p:sp>
      <p:sp>
        <p:nvSpPr>
          <p:cNvPr id="20" name="AutoShape 54"/>
          <p:cNvSpPr>
            <a:spLocks noChangeArrowheads="1"/>
          </p:cNvSpPr>
          <p:nvPr/>
        </p:nvSpPr>
        <p:spPr bwMode="auto">
          <a:xfrm>
            <a:off x="5303838" y="3105150"/>
            <a:ext cx="1530350" cy="1330325"/>
          </a:xfrm>
          <a:prstGeom prst="hexagon">
            <a:avLst>
              <a:gd name="adj" fmla="val 28759"/>
              <a:gd name="vf" fmla="val 115470"/>
            </a:avLst>
          </a:prstGeom>
          <a:solidFill>
            <a:srgbClr val="C0C0C0">
              <a:alpha val="43921"/>
            </a:srgbClr>
          </a:solidFill>
          <a:ln w="9525">
            <a:noFill/>
            <a:miter lim="800000"/>
            <a:headEnd/>
            <a:tailEnd/>
          </a:ln>
        </p:spPr>
        <p:txBody>
          <a:bodyPr wrap="none" anchor="ctr"/>
          <a:lstStyle/>
          <a:p>
            <a:endParaRPr lang="tr-TR" sz="1400" i="1">
              <a:solidFill>
                <a:srgbClr val="000000"/>
              </a:solidFill>
              <a:cs typeface="Arial" pitchFamily="34" charset="0"/>
            </a:endParaRPr>
          </a:p>
        </p:txBody>
      </p:sp>
      <p:sp>
        <p:nvSpPr>
          <p:cNvPr id="21" name="AutoShape 53"/>
          <p:cNvSpPr>
            <a:spLocks noChangeArrowheads="1"/>
          </p:cNvSpPr>
          <p:nvPr/>
        </p:nvSpPr>
        <p:spPr bwMode="auto">
          <a:xfrm>
            <a:off x="2984500" y="4430713"/>
            <a:ext cx="1554163" cy="1331912"/>
          </a:xfrm>
          <a:prstGeom prst="hexagon">
            <a:avLst>
              <a:gd name="adj" fmla="val 29172"/>
              <a:gd name="vf" fmla="val 115470"/>
            </a:avLst>
          </a:prstGeom>
          <a:solidFill>
            <a:srgbClr val="6B9B1A">
              <a:alpha val="44000"/>
            </a:srgbClr>
          </a:solidFill>
          <a:ln w="9525" algn="ctr">
            <a:noFill/>
            <a:miter lim="800000"/>
            <a:headEnd/>
            <a:tailEnd/>
          </a:ln>
          <a:effectLst/>
        </p:spPr>
        <p:txBody>
          <a:bodyPr wrap="none" anchor="ctr"/>
          <a:lstStyle/>
          <a:p>
            <a:endParaRPr lang="tr-TR" sz="1400" i="1">
              <a:solidFill>
                <a:srgbClr val="000000"/>
              </a:solidFill>
              <a:cs typeface="Arial" pitchFamily="34" charset="0"/>
            </a:endParaRPr>
          </a:p>
        </p:txBody>
      </p:sp>
      <p:sp>
        <p:nvSpPr>
          <p:cNvPr id="22" name="AutoShape 52"/>
          <p:cNvSpPr>
            <a:spLocks noChangeArrowheads="1"/>
          </p:cNvSpPr>
          <p:nvPr/>
        </p:nvSpPr>
        <p:spPr bwMode="auto">
          <a:xfrm>
            <a:off x="4159250" y="3768725"/>
            <a:ext cx="1530350" cy="1330325"/>
          </a:xfrm>
          <a:prstGeom prst="hexagon">
            <a:avLst>
              <a:gd name="adj" fmla="val 28759"/>
              <a:gd name="vf" fmla="val 115470"/>
            </a:avLst>
          </a:prstGeom>
          <a:solidFill>
            <a:srgbClr val="C0C0C0">
              <a:alpha val="43921"/>
            </a:srgbClr>
          </a:solidFill>
          <a:ln w="9525">
            <a:noFill/>
            <a:miter lim="800000"/>
            <a:headEnd/>
            <a:tailEnd/>
          </a:ln>
        </p:spPr>
        <p:txBody>
          <a:bodyPr wrap="none" anchor="ctr"/>
          <a:lstStyle/>
          <a:p>
            <a:endParaRPr lang="tr-TR" sz="1400" i="1">
              <a:solidFill>
                <a:srgbClr val="000000"/>
              </a:solidFill>
              <a:cs typeface="Arial" pitchFamily="34" charset="0"/>
            </a:endParaRPr>
          </a:p>
        </p:txBody>
      </p:sp>
      <p:sp>
        <p:nvSpPr>
          <p:cNvPr id="23" name="AutoShape 52"/>
          <p:cNvSpPr>
            <a:spLocks noChangeArrowheads="1"/>
          </p:cNvSpPr>
          <p:nvPr/>
        </p:nvSpPr>
        <p:spPr bwMode="auto">
          <a:xfrm>
            <a:off x="4152900" y="2433638"/>
            <a:ext cx="1531938" cy="1330325"/>
          </a:xfrm>
          <a:prstGeom prst="hexagon">
            <a:avLst>
              <a:gd name="adj" fmla="val 28789"/>
              <a:gd name="vf" fmla="val 115470"/>
            </a:avLst>
          </a:prstGeom>
          <a:solidFill>
            <a:srgbClr val="6B9B1A">
              <a:alpha val="44000"/>
            </a:srgbClr>
          </a:solidFill>
          <a:ln w="9525">
            <a:noFill/>
            <a:miter lim="800000"/>
            <a:headEnd/>
            <a:tailEnd/>
          </a:ln>
        </p:spPr>
        <p:txBody>
          <a:bodyPr wrap="none" anchor="ctr"/>
          <a:lstStyle/>
          <a:p>
            <a:endParaRPr lang="tr-TR" sz="1400" i="1">
              <a:solidFill>
                <a:srgbClr val="000000"/>
              </a:solidFill>
              <a:cs typeface="Arial" pitchFamily="34" charset="0"/>
            </a:endParaRPr>
          </a:p>
        </p:txBody>
      </p:sp>
      <p:sp>
        <p:nvSpPr>
          <p:cNvPr id="24" name="AutoShape 52"/>
          <p:cNvSpPr>
            <a:spLocks noChangeArrowheads="1"/>
          </p:cNvSpPr>
          <p:nvPr/>
        </p:nvSpPr>
        <p:spPr bwMode="auto">
          <a:xfrm>
            <a:off x="5308600" y="4430713"/>
            <a:ext cx="1531938" cy="1330325"/>
          </a:xfrm>
          <a:prstGeom prst="hexagon">
            <a:avLst>
              <a:gd name="adj" fmla="val 28789"/>
              <a:gd name="vf" fmla="val 115470"/>
            </a:avLst>
          </a:prstGeom>
          <a:solidFill>
            <a:srgbClr val="6B9B1A">
              <a:alpha val="44000"/>
            </a:srgbClr>
          </a:solidFill>
          <a:ln w="9525">
            <a:noFill/>
            <a:miter lim="800000"/>
            <a:headEnd/>
            <a:tailEnd/>
          </a:ln>
        </p:spPr>
        <p:txBody>
          <a:bodyPr wrap="none" anchor="ctr"/>
          <a:lstStyle/>
          <a:p>
            <a:endParaRPr lang="tr-TR" sz="1400" i="1">
              <a:solidFill>
                <a:srgbClr val="000000"/>
              </a:solidFill>
              <a:cs typeface="Arial" pitchFamily="34" charset="0"/>
            </a:endParaRPr>
          </a:p>
        </p:txBody>
      </p:sp>
      <p:grpSp>
        <p:nvGrpSpPr>
          <p:cNvPr id="25" name="Group 17"/>
          <p:cNvGrpSpPr>
            <a:grpSpLocks/>
          </p:cNvGrpSpPr>
          <p:nvPr/>
        </p:nvGrpSpPr>
        <p:grpSpPr bwMode="auto">
          <a:xfrm>
            <a:off x="4351338" y="2490788"/>
            <a:ext cx="1144587" cy="1143000"/>
            <a:chOff x="2537" y="1107"/>
            <a:chExt cx="721" cy="720"/>
          </a:xfrm>
        </p:grpSpPr>
        <p:sp>
          <p:nvSpPr>
            <p:cNvPr id="26" name="Oval 19"/>
            <p:cNvSpPr>
              <a:spLocks noChangeArrowheads="1"/>
            </p:cNvSpPr>
            <p:nvPr/>
          </p:nvSpPr>
          <p:spPr bwMode="auto">
            <a:xfrm>
              <a:off x="2537" y="1107"/>
              <a:ext cx="721" cy="720"/>
            </a:xfrm>
            <a:prstGeom prst="ellipse">
              <a:avLst/>
            </a:prstGeom>
            <a:gradFill rotWithShape="1">
              <a:gsLst>
                <a:gs pos="0">
                  <a:srgbClr val="90BA45"/>
                </a:gs>
                <a:gs pos="100000">
                  <a:srgbClr val="4C7013"/>
                </a:gs>
              </a:gsLst>
              <a:lin ang="2700000" scaled="1"/>
            </a:gradFill>
            <a:ln w="9525" algn="ctr">
              <a:noFill/>
              <a:round/>
              <a:headEnd/>
              <a:tailEnd/>
            </a:ln>
          </p:spPr>
          <p:txBody>
            <a:bodyPr wrap="none" anchor="ctr"/>
            <a:lstStyle/>
            <a:p>
              <a:endParaRPr lang="tr-TR" sz="1400" i="1">
                <a:solidFill>
                  <a:srgbClr val="000000"/>
                </a:solidFill>
                <a:cs typeface="Arial" pitchFamily="34" charset="0"/>
              </a:endParaRPr>
            </a:p>
          </p:txBody>
        </p:sp>
        <p:sp>
          <p:nvSpPr>
            <p:cNvPr id="27" name="Oval 20"/>
            <p:cNvSpPr>
              <a:spLocks noChangeArrowheads="1"/>
            </p:cNvSpPr>
            <p:nvPr/>
          </p:nvSpPr>
          <p:spPr bwMode="auto">
            <a:xfrm>
              <a:off x="2825" y="1155"/>
              <a:ext cx="146" cy="146"/>
            </a:xfrm>
            <a:prstGeom prst="ellipse">
              <a:avLst/>
            </a:prstGeom>
            <a:solidFill>
              <a:schemeClr val="bg1"/>
            </a:solidFill>
            <a:ln w="9525">
              <a:noFill/>
              <a:round/>
              <a:headEnd/>
              <a:tailEnd/>
            </a:ln>
          </p:spPr>
          <p:txBody>
            <a:bodyPr wrap="none" anchor="ctr"/>
            <a:lstStyle/>
            <a:p>
              <a:pPr algn="ctr"/>
              <a:r>
                <a:rPr lang="de-DE" sz="1400" b="1" i="1">
                  <a:solidFill>
                    <a:srgbClr val="000000"/>
                  </a:solidFill>
                  <a:cs typeface="Arial" pitchFamily="34" charset="0"/>
                </a:rPr>
                <a:t>1</a:t>
              </a:r>
            </a:p>
          </p:txBody>
        </p:sp>
        <p:sp>
          <p:nvSpPr>
            <p:cNvPr id="28" name="Text Box 19"/>
            <p:cNvSpPr txBox="1">
              <a:spLocks noChangeArrowheads="1"/>
            </p:cNvSpPr>
            <p:nvPr/>
          </p:nvSpPr>
          <p:spPr bwMode="gray">
            <a:xfrm>
              <a:off x="2653" y="1355"/>
              <a:ext cx="498" cy="271"/>
            </a:xfrm>
            <a:prstGeom prst="rect">
              <a:avLst/>
            </a:prstGeom>
            <a:noFill/>
            <a:ln w="9525">
              <a:noFill/>
              <a:miter lim="800000"/>
              <a:headEnd/>
              <a:tailEnd/>
            </a:ln>
          </p:spPr>
          <p:txBody>
            <a:bodyPr lIns="0" tIns="0" rIns="0" bIns="0">
              <a:spAutoFit/>
            </a:bodyPr>
            <a:lstStyle/>
            <a:p>
              <a:pPr algn="ctr" defTabSz="801688">
                <a:spcAft>
                  <a:spcPct val="40000"/>
                </a:spcAft>
              </a:pPr>
              <a:r>
                <a:rPr lang="tr-TR" sz="1400" b="1" i="1" noProof="1" smtClean="0">
                  <a:solidFill>
                    <a:srgbClr val="FFFFFF"/>
                  </a:solidFill>
                  <a:latin typeface="Calibri" pitchFamily="34" charset="0"/>
                  <a:cs typeface="Calibri" pitchFamily="34" charset="0"/>
                </a:rPr>
                <a:t>Çalışma Araları</a:t>
              </a:r>
              <a:endParaRPr lang="de-DE" sz="1400" b="1" i="1" noProof="1">
                <a:solidFill>
                  <a:srgbClr val="FFFFFF"/>
                </a:solidFill>
                <a:latin typeface="Calibri" pitchFamily="34" charset="0"/>
                <a:cs typeface="Calibri" pitchFamily="34" charset="0"/>
              </a:endParaRPr>
            </a:p>
          </p:txBody>
        </p:sp>
      </p:grpSp>
      <p:grpSp>
        <p:nvGrpSpPr>
          <p:cNvPr id="29" name="Group 21"/>
          <p:cNvGrpSpPr>
            <a:grpSpLocks/>
          </p:cNvGrpSpPr>
          <p:nvPr/>
        </p:nvGrpSpPr>
        <p:grpSpPr bwMode="auto">
          <a:xfrm>
            <a:off x="5483225" y="4479925"/>
            <a:ext cx="1201738" cy="1143000"/>
            <a:chOff x="3250" y="2360"/>
            <a:chExt cx="757" cy="720"/>
          </a:xfrm>
        </p:grpSpPr>
        <p:sp>
          <p:nvSpPr>
            <p:cNvPr id="30" name="Oval 18"/>
            <p:cNvSpPr>
              <a:spLocks noChangeArrowheads="1"/>
            </p:cNvSpPr>
            <p:nvPr/>
          </p:nvSpPr>
          <p:spPr bwMode="auto">
            <a:xfrm>
              <a:off x="3257" y="2360"/>
              <a:ext cx="721" cy="720"/>
            </a:xfrm>
            <a:prstGeom prst="ellipse">
              <a:avLst/>
            </a:prstGeom>
            <a:gradFill rotWithShape="1">
              <a:gsLst>
                <a:gs pos="0">
                  <a:srgbClr val="90BA45"/>
                </a:gs>
                <a:gs pos="100000">
                  <a:srgbClr val="4C7013"/>
                </a:gs>
              </a:gsLst>
              <a:lin ang="2700000" scaled="1"/>
            </a:gradFill>
            <a:ln w="9525" algn="ctr">
              <a:noFill/>
              <a:round/>
              <a:headEnd/>
              <a:tailEnd/>
            </a:ln>
          </p:spPr>
          <p:txBody>
            <a:bodyPr wrap="none" anchor="ctr"/>
            <a:lstStyle/>
            <a:p>
              <a:endParaRPr lang="tr-TR" sz="1400" i="1">
                <a:solidFill>
                  <a:srgbClr val="000000"/>
                </a:solidFill>
                <a:cs typeface="Arial" pitchFamily="34" charset="0"/>
              </a:endParaRPr>
            </a:p>
          </p:txBody>
        </p:sp>
        <p:sp>
          <p:nvSpPr>
            <p:cNvPr id="31" name="Oval 22"/>
            <p:cNvSpPr>
              <a:spLocks noChangeArrowheads="1"/>
            </p:cNvSpPr>
            <p:nvPr/>
          </p:nvSpPr>
          <p:spPr bwMode="auto">
            <a:xfrm>
              <a:off x="3545" y="2407"/>
              <a:ext cx="146" cy="146"/>
            </a:xfrm>
            <a:prstGeom prst="ellipse">
              <a:avLst/>
            </a:prstGeom>
            <a:solidFill>
              <a:schemeClr val="bg1"/>
            </a:solidFill>
            <a:ln w="9525">
              <a:noFill/>
              <a:round/>
              <a:headEnd/>
              <a:tailEnd/>
            </a:ln>
          </p:spPr>
          <p:txBody>
            <a:bodyPr wrap="none" anchor="ctr"/>
            <a:lstStyle/>
            <a:p>
              <a:pPr algn="ctr"/>
              <a:r>
                <a:rPr lang="de-DE" sz="1400" b="1" i="1">
                  <a:solidFill>
                    <a:srgbClr val="000000"/>
                  </a:solidFill>
                  <a:cs typeface="Arial" pitchFamily="34" charset="0"/>
                </a:rPr>
                <a:t>3</a:t>
              </a:r>
            </a:p>
          </p:txBody>
        </p:sp>
        <p:sp>
          <p:nvSpPr>
            <p:cNvPr id="32" name="Text Box 19"/>
            <p:cNvSpPr txBox="1">
              <a:spLocks noChangeArrowheads="1"/>
            </p:cNvSpPr>
            <p:nvPr/>
          </p:nvSpPr>
          <p:spPr bwMode="gray">
            <a:xfrm>
              <a:off x="3250" y="2617"/>
              <a:ext cx="757" cy="271"/>
            </a:xfrm>
            <a:prstGeom prst="rect">
              <a:avLst/>
            </a:prstGeom>
            <a:noFill/>
            <a:ln w="9525">
              <a:noFill/>
              <a:miter lim="800000"/>
              <a:headEnd/>
              <a:tailEnd/>
            </a:ln>
          </p:spPr>
          <p:txBody>
            <a:bodyPr lIns="0" tIns="0" rIns="0" bIns="0">
              <a:spAutoFit/>
            </a:bodyPr>
            <a:lstStyle/>
            <a:p>
              <a:pPr algn="ctr" defTabSz="801688">
                <a:spcAft>
                  <a:spcPct val="40000"/>
                </a:spcAft>
              </a:pPr>
              <a:r>
                <a:rPr lang="tr-TR" sz="1400" b="1" i="1" dirty="0" smtClean="0">
                  <a:solidFill>
                    <a:srgbClr val="FFFFFF"/>
                  </a:solidFill>
                  <a:latin typeface="Calibri" pitchFamily="34" charset="0"/>
                  <a:cs typeface="Calibri" pitchFamily="34" charset="0"/>
                </a:rPr>
                <a:t>Dağınık İş Programı</a:t>
              </a:r>
              <a:endParaRPr lang="de-DE" sz="1400" b="1" i="1" noProof="1">
                <a:solidFill>
                  <a:srgbClr val="FFFFFF"/>
                </a:solidFill>
                <a:latin typeface="Calibri" pitchFamily="34" charset="0"/>
                <a:cs typeface="Calibri" pitchFamily="34" charset="0"/>
              </a:endParaRPr>
            </a:p>
          </p:txBody>
        </p:sp>
      </p:grpSp>
      <p:sp>
        <p:nvSpPr>
          <p:cNvPr id="33" name="Rectangle 9"/>
          <p:cNvSpPr>
            <a:spLocks noChangeArrowheads="1"/>
          </p:cNvSpPr>
          <p:nvPr/>
        </p:nvSpPr>
        <p:spPr bwMode="gray">
          <a:xfrm>
            <a:off x="4464050" y="4284663"/>
            <a:ext cx="927100" cy="212725"/>
          </a:xfrm>
          <a:prstGeom prst="rect">
            <a:avLst/>
          </a:prstGeom>
          <a:noFill/>
          <a:ln w="9525">
            <a:noFill/>
            <a:miter lim="800000"/>
            <a:headEnd/>
            <a:tailEnd/>
          </a:ln>
        </p:spPr>
        <p:txBody>
          <a:bodyPr wrap="none" anchor="ctr"/>
          <a:lstStyle/>
          <a:p>
            <a:pPr algn="ctr" eaLnBrk="0" hangingPunct="0"/>
            <a:r>
              <a:rPr lang="tr-TR" sz="1400" b="1" i="1" dirty="0" smtClean="0">
                <a:solidFill>
                  <a:srgbClr val="000000"/>
                </a:solidFill>
                <a:latin typeface="Calibri" pitchFamily="34" charset="0"/>
                <a:cs typeface="Arial" pitchFamily="34" charset="0"/>
              </a:rPr>
              <a:t>Fazla Mesai</a:t>
            </a:r>
            <a:endParaRPr lang="de-DE" sz="1400" b="1" i="1" dirty="0">
              <a:solidFill>
                <a:srgbClr val="000000"/>
              </a:solidFill>
              <a:latin typeface="Calibri" pitchFamily="34" charset="0"/>
              <a:cs typeface="Arial" pitchFamily="34" charset="0"/>
            </a:endParaRPr>
          </a:p>
        </p:txBody>
      </p:sp>
      <p:sp>
        <p:nvSpPr>
          <p:cNvPr id="34" name="Rectangle 9"/>
          <p:cNvSpPr>
            <a:spLocks noChangeArrowheads="1"/>
          </p:cNvSpPr>
          <p:nvPr/>
        </p:nvSpPr>
        <p:spPr bwMode="gray">
          <a:xfrm>
            <a:off x="5634038" y="3605213"/>
            <a:ext cx="928687" cy="214312"/>
          </a:xfrm>
          <a:prstGeom prst="rect">
            <a:avLst/>
          </a:prstGeom>
          <a:noFill/>
          <a:ln w="9525">
            <a:noFill/>
            <a:miter lim="800000"/>
            <a:headEnd/>
            <a:tailEnd/>
          </a:ln>
        </p:spPr>
        <p:txBody>
          <a:bodyPr wrap="none" anchor="ctr"/>
          <a:lstStyle/>
          <a:p>
            <a:pPr algn="ctr" eaLnBrk="0" hangingPunct="0"/>
            <a:r>
              <a:rPr lang="tr-TR" sz="1400" b="1" i="1" dirty="0" smtClean="0">
                <a:solidFill>
                  <a:srgbClr val="000000"/>
                </a:solidFill>
                <a:latin typeface="Calibri" pitchFamily="34" charset="0"/>
                <a:cs typeface="Arial" pitchFamily="34" charset="0"/>
              </a:rPr>
              <a:t>Gece </a:t>
            </a:r>
          </a:p>
          <a:p>
            <a:pPr algn="ctr" eaLnBrk="0" hangingPunct="0"/>
            <a:r>
              <a:rPr lang="tr-TR" sz="1400" b="1" i="1" dirty="0" smtClean="0">
                <a:solidFill>
                  <a:srgbClr val="000000"/>
                </a:solidFill>
                <a:latin typeface="Calibri" pitchFamily="34" charset="0"/>
                <a:cs typeface="Arial" pitchFamily="34" charset="0"/>
              </a:rPr>
              <a:t>Çalışması</a:t>
            </a:r>
            <a:endParaRPr lang="de-DE" sz="1400" b="1" i="1" dirty="0">
              <a:solidFill>
                <a:srgbClr val="000000"/>
              </a:solidFill>
              <a:latin typeface="Calibri" pitchFamily="34" charset="0"/>
              <a:cs typeface="Arial" pitchFamily="34" charset="0"/>
            </a:endParaRPr>
          </a:p>
        </p:txBody>
      </p:sp>
      <p:sp>
        <p:nvSpPr>
          <p:cNvPr id="35" name="Rectangle 9"/>
          <p:cNvSpPr>
            <a:spLocks noChangeArrowheads="1"/>
          </p:cNvSpPr>
          <p:nvPr/>
        </p:nvSpPr>
        <p:spPr bwMode="gray">
          <a:xfrm>
            <a:off x="4448175" y="5645150"/>
            <a:ext cx="928688" cy="212725"/>
          </a:xfrm>
          <a:prstGeom prst="rect">
            <a:avLst/>
          </a:prstGeom>
          <a:noFill/>
          <a:ln w="9525">
            <a:noFill/>
            <a:miter lim="800000"/>
            <a:headEnd/>
            <a:tailEnd/>
          </a:ln>
        </p:spPr>
        <p:txBody>
          <a:bodyPr wrap="none" anchor="ctr"/>
          <a:lstStyle/>
          <a:p>
            <a:pPr algn="ctr" eaLnBrk="0" hangingPunct="0"/>
            <a:r>
              <a:rPr lang="tr-TR" sz="1400" b="1" i="1" dirty="0" smtClean="0">
                <a:solidFill>
                  <a:srgbClr val="000000"/>
                </a:solidFill>
                <a:latin typeface="Calibri" pitchFamily="34" charset="0"/>
                <a:cs typeface="Arial" pitchFamily="34" charset="0"/>
              </a:rPr>
              <a:t>Esnek Çalışma</a:t>
            </a:r>
            <a:endParaRPr lang="de-DE" sz="1400" b="1" i="1" dirty="0">
              <a:solidFill>
                <a:srgbClr val="000000"/>
              </a:solidFill>
              <a:latin typeface="Calibri" pitchFamily="34" charset="0"/>
              <a:cs typeface="Arial" pitchFamily="34" charset="0"/>
            </a:endParaRPr>
          </a:p>
        </p:txBody>
      </p:sp>
      <p:sp>
        <p:nvSpPr>
          <p:cNvPr id="36" name="Rectangle 9"/>
          <p:cNvSpPr>
            <a:spLocks noChangeArrowheads="1"/>
          </p:cNvSpPr>
          <p:nvPr/>
        </p:nvSpPr>
        <p:spPr bwMode="gray">
          <a:xfrm>
            <a:off x="3289300" y="3617913"/>
            <a:ext cx="928688" cy="214312"/>
          </a:xfrm>
          <a:prstGeom prst="rect">
            <a:avLst/>
          </a:prstGeom>
          <a:noFill/>
          <a:ln w="9525">
            <a:noFill/>
            <a:miter lim="800000"/>
            <a:headEnd/>
            <a:tailEnd/>
          </a:ln>
        </p:spPr>
        <p:txBody>
          <a:bodyPr wrap="none" anchor="ctr"/>
          <a:lstStyle/>
          <a:p>
            <a:pPr algn="ctr" eaLnBrk="0" hangingPunct="0"/>
            <a:r>
              <a:rPr lang="tr-TR" sz="1400" b="1" i="1" dirty="0" smtClean="0">
                <a:solidFill>
                  <a:srgbClr val="000000"/>
                </a:solidFill>
                <a:latin typeface="Calibri" pitchFamily="34" charset="0"/>
                <a:cs typeface="Arial" pitchFamily="34" charset="0"/>
              </a:rPr>
              <a:t>Vardiyalı </a:t>
            </a:r>
          </a:p>
          <a:p>
            <a:pPr algn="ctr" eaLnBrk="0" hangingPunct="0"/>
            <a:r>
              <a:rPr lang="tr-TR" sz="1400" b="1" i="1" dirty="0" smtClean="0">
                <a:solidFill>
                  <a:srgbClr val="000000"/>
                </a:solidFill>
                <a:latin typeface="Calibri" pitchFamily="34" charset="0"/>
                <a:cs typeface="Arial" pitchFamily="34" charset="0"/>
              </a:rPr>
              <a:t>Çalışma</a:t>
            </a:r>
            <a:endParaRPr lang="de-DE" sz="1400" b="1" i="1" dirty="0">
              <a:solidFill>
                <a:srgbClr val="000000"/>
              </a:solidFill>
              <a:latin typeface="Calibri" pitchFamily="34" charset="0"/>
              <a:cs typeface="Arial" pitchFamily="34" charset="0"/>
            </a:endParaRPr>
          </a:p>
        </p:txBody>
      </p:sp>
      <p:grpSp>
        <p:nvGrpSpPr>
          <p:cNvPr id="37" name="Group 29"/>
          <p:cNvGrpSpPr>
            <a:grpSpLocks/>
          </p:cNvGrpSpPr>
          <p:nvPr/>
        </p:nvGrpSpPr>
        <p:grpSpPr bwMode="auto">
          <a:xfrm>
            <a:off x="3198813" y="4489449"/>
            <a:ext cx="1144587" cy="1144588"/>
            <a:chOff x="1811" y="2366"/>
            <a:chExt cx="721" cy="721"/>
          </a:xfrm>
        </p:grpSpPr>
        <p:sp>
          <p:nvSpPr>
            <p:cNvPr id="38" name="Oval 16"/>
            <p:cNvSpPr>
              <a:spLocks noChangeArrowheads="1"/>
            </p:cNvSpPr>
            <p:nvPr/>
          </p:nvSpPr>
          <p:spPr bwMode="auto">
            <a:xfrm>
              <a:off x="1811" y="2366"/>
              <a:ext cx="721" cy="721"/>
            </a:xfrm>
            <a:prstGeom prst="ellipse">
              <a:avLst/>
            </a:prstGeom>
            <a:gradFill rotWithShape="1">
              <a:gsLst>
                <a:gs pos="0">
                  <a:srgbClr val="90BA45"/>
                </a:gs>
                <a:gs pos="100000">
                  <a:srgbClr val="4C7013"/>
                </a:gs>
              </a:gsLst>
              <a:lin ang="2700000" scaled="1"/>
            </a:gradFill>
            <a:ln w="9525" algn="ctr">
              <a:noFill/>
              <a:round/>
              <a:headEnd/>
              <a:tailEnd/>
            </a:ln>
          </p:spPr>
          <p:txBody>
            <a:bodyPr wrap="none" anchor="ctr"/>
            <a:lstStyle/>
            <a:p>
              <a:endParaRPr lang="tr-TR" sz="1400" i="1">
                <a:solidFill>
                  <a:srgbClr val="000000"/>
                </a:solidFill>
                <a:cs typeface="Arial" pitchFamily="34" charset="0"/>
              </a:endParaRPr>
            </a:p>
          </p:txBody>
        </p:sp>
        <p:sp>
          <p:nvSpPr>
            <p:cNvPr id="39" name="Oval 21"/>
            <p:cNvSpPr>
              <a:spLocks noChangeArrowheads="1"/>
            </p:cNvSpPr>
            <p:nvPr/>
          </p:nvSpPr>
          <p:spPr bwMode="auto">
            <a:xfrm>
              <a:off x="2099" y="2423"/>
              <a:ext cx="146" cy="146"/>
            </a:xfrm>
            <a:prstGeom prst="ellipse">
              <a:avLst/>
            </a:prstGeom>
            <a:solidFill>
              <a:schemeClr val="bg1"/>
            </a:solidFill>
            <a:ln w="9525">
              <a:noFill/>
              <a:round/>
              <a:headEnd/>
              <a:tailEnd/>
            </a:ln>
          </p:spPr>
          <p:txBody>
            <a:bodyPr wrap="none" anchor="ctr"/>
            <a:lstStyle/>
            <a:p>
              <a:pPr algn="ctr"/>
              <a:r>
                <a:rPr lang="de-DE" sz="1400" b="1" i="1">
                  <a:solidFill>
                    <a:srgbClr val="000000"/>
                  </a:solidFill>
                  <a:cs typeface="Arial" pitchFamily="34" charset="0"/>
                </a:rPr>
                <a:t>2</a:t>
              </a:r>
            </a:p>
          </p:txBody>
        </p:sp>
        <p:sp>
          <p:nvSpPr>
            <p:cNvPr id="40" name="Text Box 19"/>
            <p:cNvSpPr txBox="1">
              <a:spLocks noChangeArrowheads="1"/>
            </p:cNvSpPr>
            <p:nvPr/>
          </p:nvSpPr>
          <p:spPr bwMode="gray">
            <a:xfrm>
              <a:off x="1914" y="2587"/>
              <a:ext cx="498" cy="461"/>
            </a:xfrm>
            <a:prstGeom prst="rect">
              <a:avLst/>
            </a:prstGeom>
            <a:noFill/>
            <a:ln w="9525">
              <a:noFill/>
              <a:miter lim="800000"/>
              <a:headEnd/>
              <a:tailEnd/>
            </a:ln>
          </p:spPr>
          <p:txBody>
            <a:bodyPr lIns="0" tIns="0" rIns="0" bIns="0">
              <a:spAutoFit/>
            </a:bodyPr>
            <a:lstStyle/>
            <a:p>
              <a:pPr algn="ctr" defTabSz="801688">
                <a:spcAft>
                  <a:spcPct val="40000"/>
                </a:spcAft>
              </a:pPr>
              <a:r>
                <a:rPr lang="tr-TR" sz="1400" b="1" i="1" dirty="0" smtClean="0">
                  <a:solidFill>
                    <a:srgbClr val="FFFFFF"/>
                  </a:solidFill>
                  <a:latin typeface="Calibri" pitchFamily="34" charset="0"/>
                  <a:cs typeface="Calibri" pitchFamily="34" charset="0"/>
                </a:rPr>
                <a:t>Kesintisiz Çalışma</a:t>
              </a:r>
            </a:p>
            <a:p>
              <a:pPr algn="ctr" defTabSz="801688">
                <a:spcAft>
                  <a:spcPct val="40000"/>
                </a:spcAft>
              </a:pPr>
              <a:r>
                <a:rPr lang="tr-TR" sz="1400" b="1" i="1" noProof="1" smtClean="0">
                  <a:solidFill>
                    <a:srgbClr val="FFFFFF"/>
                  </a:solidFill>
                  <a:latin typeface="Calibri" pitchFamily="34" charset="0"/>
                  <a:cs typeface="Calibri" pitchFamily="34" charset="0"/>
                </a:rPr>
                <a:t>«Kaza»</a:t>
              </a:r>
              <a:endParaRPr lang="de-DE" sz="1400" b="1" i="1" noProof="1">
                <a:solidFill>
                  <a:srgbClr val="FFFFFF"/>
                </a:solidFill>
                <a:latin typeface="Calibri" pitchFamily="34" charset="0"/>
                <a:cs typeface="Calibri" pitchFamily="34" charset="0"/>
              </a:endParaRPr>
            </a:p>
          </p:txBody>
        </p:sp>
      </p:grpSp>
      <p:sp>
        <p:nvSpPr>
          <p:cNvPr id="41" name="Textfeld 7"/>
          <p:cNvSpPr txBox="1">
            <a:spLocks noChangeArrowheads="1"/>
          </p:cNvSpPr>
          <p:nvPr/>
        </p:nvSpPr>
        <p:spPr bwMode="gray">
          <a:xfrm>
            <a:off x="155575" y="412750"/>
            <a:ext cx="8988425" cy="584775"/>
          </a:xfrm>
          <a:prstGeom prst="rect">
            <a:avLst/>
          </a:prstGeom>
          <a:noFill/>
          <a:ln w="9525">
            <a:noFill/>
            <a:miter lim="800000"/>
            <a:headEnd/>
            <a:tailEnd/>
          </a:ln>
        </p:spPr>
        <p:txBody>
          <a:bodyPr>
            <a:spAutoFit/>
          </a:bodyPr>
          <a:lstStyle/>
          <a:p>
            <a:r>
              <a:rPr lang="tr-TR" sz="3200" b="1" dirty="0" smtClean="0">
                <a:solidFill>
                  <a:srgbClr val="6B9B1A"/>
                </a:solidFill>
                <a:latin typeface="Calibri" pitchFamily="34" charset="0"/>
                <a:cs typeface="Calibri" pitchFamily="34" charset="0"/>
              </a:rPr>
              <a:t>ÇALIŞMA</a:t>
            </a:r>
            <a:r>
              <a:rPr lang="tr-TR" sz="3200" b="1" dirty="0" smtClean="0">
                <a:solidFill>
                  <a:srgbClr val="595959"/>
                </a:solidFill>
                <a:latin typeface="Calibri" pitchFamily="34" charset="0"/>
                <a:cs typeface="Calibri" pitchFamily="34" charset="0"/>
              </a:rPr>
              <a:t>SÜRELERİ</a:t>
            </a:r>
            <a:endParaRPr lang="de-DE" sz="3200" b="1" dirty="0">
              <a:solidFill>
                <a:srgbClr val="595959"/>
              </a:solidFill>
              <a:latin typeface="Calibri" pitchFamily="34" charset="0"/>
              <a:cs typeface="Calibri" pitchFamily="34" charset="0"/>
            </a:endParaRPr>
          </a:p>
        </p:txBody>
      </p:sp>
      <p:sp>
        <p:nvSpPr>
          <p:cNvPr id="42" name="Text Box 13"/>
          <p:cNvSpPr txBox="1">
            <a:spLocks noChangeArrowheads="1"/>
          </p:cNvSpPr>
          <p:nvPr/>
        </p:nvSpPr>
        <p:spPr bwMode="gray">
          <a:xfrm>
            <a:off x="6098381" y="1821101"/>
            <a:ext cx="2448000" cy="861774"/>
          </a:xfrm>
          <a:prstGeom prst="rect">
            <a:avLst/>
          </a:prstGeom>
          <a:noFill/>
          <a:ln w="9525">
            <a:solidFill>
              <a:schemeClr val="bg1">
                <a:lumMod val="65000"/>
              </a:schemeClr>
            </a:solidFill>
            <a:miter lim="800000"/>
            <a:headEnd/>
            <a:tailEnd/>
          </a:ln>
        </p:spPr>
        <p:txBody>
          <a:bodyPr wrap="square" lIns="0" tIns="0" rIns="0" bIns="0" anchor="ctr" anchorCtr="0">
            <a:spAutoFit/>
          </a:bodyPr>
          <a:lstStyle/>
          <a:p>
            <a:pPr algn="ctr" defTabSz="801688">
              <a:spcAft>
                <a:spcPct val="40000"/>
              </a:spcAft>
            </a:pPr>
            <a:r>
              <a:rPr lang="tr-TR" sz="1400" i="1" noProof="1" smtClean="0">
                <a:solidFill>
                  <a:srgbClr val="080808"/>
                </a:solidFill>
                <a:latin typeface="Calibri" pitchFamily="34" charset="0"/>
                <a:cs typeface="Calibri" pitchFamily="34" charset="0"/>
              </a:rPr>
              <a:t>Çalışanların </a:t>
            </a:r>
            <a:r>
              <a:rPr lang="tr-TR" sz="1400" b="1" i="1" noProof="1">
                <a:solidFill>
                  <a:srgbClr val="080808"/>
                </a:solidFill>
                <a:latin typeface="Calibri" pitchFamily="34" charset="0"/>
                <a:cs typeface="Calibri" pitchFamily="34" charset="0"/>
              </a:rPr>
              <a:t>yorgunluklarını gidermeleri ve enerjilerini yeniden kazanmaları için </a:t>
            </a:r>
            <a:r>
              <a:rPr lang="tr-TR" sz="1400" i="1" noProof="1">
                <a:solidFill>
                  <a:srgbClr val="080808"/>
                </a:solidFill>
                <a:latin typeface="Calibri" pitchFamily="34" charset="0"/>
                <a:cs typeface="Calibri" pitchFamily="34" charset="0"/>
              </a:rPr>
              <a:t>işgünü süresinde aralar </a:t>
            </a:r>
            <a:r>
              <a:rPr lang="tr-TR" sz="1400" i="1" noProof="1" smtClean="0">
                <a:solidFill>
                  <a:srgbClr val="080808"/>
                </a:solidFill>
                <a:latin typeface="Calibri" pitchFamily="34" charset="0"/>
                <a:cs typeface="Calibri" pitchFamily="34" charset="0"/>
              </a:rPr>
              <a:t>verilmeli.</a:t>
            </a:r>
            <a:endParaRPr lang="tr-TR" sz="1400" i="1" noProof="1">
              <a:solidFill>
                <a:srgbClr val="080808"/>
              </a:solidFill>
              <a:latin typeface="Calibri" pitchFamily="34" charset="0"/>
              <a:cs typeface="Calibri" pitchFamily="34" charset="0"/>
            </a:endParaRPr>
          </a:p>
        </p:txBody>
      </p:sp>
      <p:sp>
        <p:nvSpPr>
          <p:cNvPr id="43" name="Text Box 14"/>
          <p:cNvSpPr txBox="1">
            <a:spLocks noChangeArrowheads="1"/>
          </p:cNvSpPr>
          <p:nvPr/>
        </p:nvSpPr>
        <p:spPr bwMode="gray">
          <a:xfrm>
            <a:off x="479426" y="2423272"/>
            <a:ext cx="2448000" cy="861774"/>
          </a:xfrm>
          <a:prstGeom prst="rect">
            <a:avLst/>
          </a:prstGeom>
          <a:noFill/>
          <a:ln w="9525">
            <a:solidFill>
              <a:schemeClr val="bg1">
                <a:lumMod val="65000"/>
              </a:schemeClr>
            </a:solidFill>
            <a:miter lim="800000"/>
            <a:headEnd/>
            <a:tailEnd/>
          </a:ln>
        </p:spPr>
        <p:txBody>
          <a:bodyPr wrap="square" lIns="0" tIns="0" rIns="0" bIns="0" anchor="ctr" anchorCtr="0">
            <a:spAutoFit/>
          </a:bodyPr>
          <a:lstStyle/>
          <a:p>
            <a:pPr algn="ctr" defTabSz="801688">
              <a:spcAft>
                <a:spcPct val="40000"/>
              </a:spcAft>
            </a:pPr>
            <a:r>
              <a:rPr lang="tr-TR" sz="1400" i="1" noProof="1" smtClean="0">
                <a:solidFill>
                  <a:srgbClr val="080808"/>
                </a:solidFill>
                <a:latin typeface="Calibri" pitchFamily="34" charset="0"/>
                <a:cs typeface="Calibri" pitchFamily="34" charset="0"/>
              </a:rPr>
              <a:t>Vardiya </a:t>
            </a:r>
            <a:r>
              <a:rPr lang="tr-TR" sz="1400" i="1" noProof="1">
                <a:solidFill>
                  <a:srgbClr val="080808"/>
                </a:solidFill>
                <a:latin typeface="Calibri" pitchFamily="34" charset="0"/>
                <a:cs typeface="Calibri" pitchFamily="34" charset="0"/>
              </a:rPr>
              <a:t>değiştirmeleri çalışanlarda </a:t>
            </a:r>
            <a:r>
              <a:rPr lang="tr-TR" sz="1400" b="1" i="1" noProof="1" smtClean="0">
                <a:solidFill>
                  <a:srgbClr val="080808"/>
                </a:solidFill>
                <a:latin typeface="Calibri" pitchFamily="34" charset="0"/>
                <a:cs typeface="Calibri" pitchFamily="34" charset="0"/>
              </a:rPr>
              <a:t>sinir, </a:t>
            </a:r>
            <a:r>
              <a:rPr lang="tr-TR" sz="1400" b="1" i="1" noProof="1">
                <a:solidFill>
                  <a:srgbClr val="080808"/>
                </a:solidFill>
                <a:latin typeface="Calibri" pitchFamily="34" charset="0"/>
                <a:cs typeface="Calibri" pitchFamily="34" charset="0"/>
              </a:rPr>
              <a:t>sindirim ve dolaşım sorunlarına </a:t>
            </a:r>
            <a:r>
              <a:rPr lang="tr-TR" sz="1400" i="1" noProof="1">
                <a:solidFill>
                  <a:srgbClr val="080808"/>
                </a:solidFill>
                <a:latin typeface="Calibri" pitchFamily="34" charset="0"/>
                <a:cs typeface="Calibri" pitchFamily="34" charset="0"/>
              </a:rPr>
              <a:t>neden olabilmektedir. </a:t>
            </a:r>
          </a:p>
        </p:txBody>
      </p:sp>
      <p:sp>
        <p:nvSpPr>
          <p:cNvPr id="44" name="Text Box 19"/>
          <p:cNvSpPr txBox="1">
            <a:spLocks noChangeArrowheads="1"/>
          </p:cNvSpPr>
          <p:nvPr/>
        </p:nvSpPr>
        <p:spPr bwMode="gray">
          <a:xfrm>
            <a:off x="109462" y="1144478"/>
            <a:ext cx="8871099" cy="354055"/>
          </a:xfrm>
          <a:prstGeom prst="rect">
            <a:avLst/>
          </a:prstGeom>
          <a:noFill/>
          <a:ln w="9525">
            <a:solidFill>
              <a:schemeClr val="bg1">
                <a:lumMod val="65000"/>
              </a:schemeClr>
            </a:solidFill>
            <a:miter lim="800000"/>
            <a:headEnd/>
            <a:tailEnd/>
          </a:ln>
        </p:spPr>
        <p:txBody>
          <a:bodyPr wrap="square" lIns="0" tIns="0" rIns="0" bIns="0" anchor="ctr" anchorCtr="0">
            <a:noAutofit/>
          </a:bodyPr>
          <a:lstStyle>
            <a:defPPr>
              <a:defRPr lang="de-DE"/>
            </a:defPPr>
            <a:lvl1pPr algn="ctr" defTabSz="801688">
              <a:spcAft>
                <a:spcPct val="40000"/>
              </a:spcAft>
              <a:defRPr sz="1400" i="1">
                <a:solidFill>
                  <a:srgbClr val="080808"/>
                </a:solidFill>
                <a:latin typeface="Calibri" pitchFamily="34" charset="0"/>
                <a:cs typeface="Calibri" pitchFamily="34" charset="0"/>
              </a:defRPr>
            </a:lvl1pPr>
          </a:lstStyle>
          <a:p>
            <a:r>
              <a:rPr lang="tr-TR" sz="1600" noProof="1"/>
              <a:t>Günümüzde pek çok ülkede çalışma süreleri yasalarla ve toplu sözleşme uygulamaları ile düzenlenmektedir. </a:t>
            </a:r>
          </a:p>
        </p:txBody>
      </p:sp>
      <p:sp>
        <p:nvSpPr>
          <p:cNvPr id="45" name="Text Box 20"/>
          <p:cNvSpPr txBox="1">
            <a:spLocks noChangeArrowheads="1"/>
          </p:cNvSpPr>
          <p:nvPr/>
        </p:nvSpPr>
        <p:spPr bwMode="gray">
          <a:xfrm>
            <a:off x="479426" y="5730590"/>
            <a:ext cx="2448000" cy="646331"/>
          </a:xfrm>
          <a:prstGeom prst="rect">
            <a:avLst/>
          </a:prstGeom>
          <a:noFill/>
          <a:ln w="9525">
            <a:solidFill>
              <a:schemeClr val="bg1">
                <a:lumMod val="65000"/>
              </a:schemeClr>
            </a:solidFill>
            <a:miter lim="800000"/>
            <a:headEnd/>
            <a:tailEnd/>
          </a:ln>
        </p:spPr>
        <p:txBody>
          <a:bodyPr wrap="square" lIns="0" tIns="0" rIns="0" bIns="0" anchor="ctr" anchorCtr="0">
            <a:spAutoFit/>
          </a:bodyPr>
          <a:lstStyle/>
          <a:p>
            <a:pPr algn="ctr" defTabSz="801688">
              <a:spcAft>
                <a:spcPct val="40000"/>
              </a:spcAft>
            </a:pPr>
            <a:r>
              <a:rPr lang="tr-TR" sz="1400" i="1" noProof="1">
                <a:solidFill>
                  <a:srgbClr val="080808"/>
                </a:solidFill>
                <a:latin typeface="Calibri" pitchFamily="34" charset="0"/>
                <a:cs typeface="Calibri" pitchFamily="34" charset="0"/>
              </a:rPr>
              <a:t>Kesintisiz </a:t>
            </a:r>
            <a:r>
              <a:rPr lang="tr-TR" sz="1400" i="1" noProof="1" smtClean="0">
                <a:solidFill>
                  <a:srgbClr val="080808"/>
                </a:solidFill>
                <a:latin typeface="Calibri" pitchFamily="34" charset="0"/>
                <a:cs typeface="Calibri" pitchFamily="34" charset="0"/>
              </a:rPr>
              <a:t>iş </a:t>
            </a:r>
            <a:r>
              <a:rPr lang="tr-TR" sz="1400" i="1" noProof="1">
                <a:solidFill>
                  <a:srgbClr val="080808"/>
                </a:solidFill>
                <a:latin typeface="Calibri" pitchFamily="34" charset="0"/>
                <a:cs typeface="Calibri" pitchFamily="34" charset="0"/>
              </a:rPr>
              <a:t>gününün uygulandığı isletmelerde </a:t>
            </a:r>
            <a:r>
              <a:rPr lang="tr-TR" sz="1400" b="1" i="1" noProof="1" smtClean="0">
                <a:solidFill>
                  <a:srgbClr val="080808"/>
                </a:solidFill>
                <a:latin typeface="Calibri" pitchFamily="34" charset="0"/>
                <a:cs typeface="Calibri" pitchFamily="34" charset="0"/>
              </a:rPr>
              <a:t>iş kazaları artmaktadır</a:t>
            </a:r>
            <a:r>
              <a:rPr lang="tr-TR" sz="1400" i="1" noProof="1" smtClean="0">
                <a:solidFill>
                  <a:srgbClr val="080808"/>
                </a:solidFill>
                <a:latin typeface="Calibri" pitchFamily="34" charset="0"/>
                <a:cs typeface="Calibri" pitchFamily="34" charset="0"/>
              </a:rPr>
              <a:t>.</a:t>
            </a:r>
            <a:endParaRPr lang="tr-TR" sz="1400" i="1" noProof="1">
              <a:solidFill>
                <a:srgbClr val="080808"/>
              </a:solidFill>
              <a:latin typeface="Calibri" pitchFamily="34" charset="0"/>
              <a:cs typeface="Calibri" pitchFamily="34" charset="0"/>
            </a:endParaRPr>
          </a:p>
        </p:txBody>
      </p:sp>
      <p:sp>
        <p:nvSpPr>
          <p:cNvPr id="46" name="Oval 20"/>
          <p:cNvSpPr>
            <a:spLocks noChangeArrowheads="1"/>
          </p:cNvSpPr>
          <p:nvPr/>
        </p:nvSpPr>
        <p:spPr bwMode="auto">
          <a:xfrm>
            <a:off x="4811712" y="5218113"/>
            <a:ext cx="231775" cy="231775"/>
          </a:xfrm>
          <a:prstGeom prst="ellipse">
            <a:avLst/>
          </a:prstGeom>
          <a:solidFill>
            <a:schemeClr val="bg1"/>
          </a:solidFill>
          <a:ln w="9525">
            <a:noFill/>
            <a:round/>
            <a:headEnd/>
            <a:tailEnd/>
          </a:ln>
        </p:spPr>
        <p:txBody>
          <a:bodyPr wrap="none" anchor="ctr"/>
          <a:lstStyle/>
          <a:p>
            <a:pPr algn="ctr"/>
            <a:r>
              <a:rPr lang="tr-TR" sz="1400" b="1" i="1" dirty="0" smtClean="0">
                <a:solidFill>
                  <a:srgbClr val="000000"/>
                </a:solidFill>
                <a:cs typeface="Arial" pitchFamily="34" charset="0"/>
              </a:rPr>
              <a:t>6</a:t>
            </a:r>
            <a:endParaRPr lang="de-DE" sz="1400" b="1" i="1" dirty="0">
              <a:solidFill>
                <a:srgbClr val="000000"/>
              </a:solidFill>
              <a:cs typeface="Arial" pitchFamily="34" charset="0"/>
            </a:endParaRPr>
          </a:p>
        </p:txBody>
      </p:sp>
      <p:sp>
        <p:nvSpPr>
          <p:cNvPr id="47" name="Oval 20"/>
          <p:cNvSpPr>
            <a:spLocks noChangeArrowheads="1"/>
          </p:cNvSpPr>
          <p:nvPr/>
        </p:nvSpPr>
        <p:spPr bwMode="auto">
          <a:xfrm>
            <a:off x="3553509" y="3254376"/>
            <a:ext cx="231775" cy="231775"/>
          </a:xfrm>
          <a:prstGeom prst="ellipse">
            <a:avLst/>
          </a:prstGeom>
          <a:solidFill>
            <a:schemeClr val="bg1"/>
          </a:solidFill>
          <a:ln w="9525">
            <a:noFill/>
            <a:round/>
            <a:headEnd/>
            <a:tailEnd/>
          </a:ln>
        </p:spPr>
        <p:txBody>
          <a:bodyPr wrap="none" anchor="ctr"/>
          <a:lstStyle/>
          <a:p>
            <a:pPr algn="ctr"/>
            <a:r>
              <a:rPr lang="tr-TR" sz="1400" b="1" i="1" dirty="0" smtClean="0">
                <a:solidFill>
                  <a:srgbClr val="000000"/>
                </a:solidFill>
                <a:cs typeface="Arial" pitchFamily="34" charset="0"/>
              </a:rPr>
              <a:t>4</a:t>
            </a:r>
            <a:endParaRPr lang="de-DE" sz="1400" b="1" i="1" dirty="0">
              <a:solidFill>
                <a:srgbClr val="000000"/>
              </a:solidFill>
              <a:cs typeface="Arial" pitchFamily="34" charset="0"/>
            </a:endParaRPr>
          </a:p>
        </p:txBody>
      </p:sp>
      <p:sp>
        <p:nvSpPr>
          <p:cNvPr id="48" name="Oval 20"/>
          <p:cNvSpPr>
            <a:spLocks noChangeArrowheads="1"/>
          </p:cNvSpPr>
          <p:nvPr/>
        </p:nvSpPr>
        <p:spPr bwMode="auto">
          <a:xfrm>
            <a:off x="4808537" y="3832225"/>
            <a:ext cx="231775" cy="231775"/>
          </a:xfrm>
          <a:prstGeom prst="ellipse">
            <a:avLst/>
          </a:prstGeom>
          <a:solidFill>
            <a:schemeClr val="bg1"/>
          </a:solidFill>
          <a:ln w="9525">
            <a:noFill/>
            <a:round/>
            <a:headEnd/>
            <a:tailEnd/>
          </a:ln>
        </p:spPr>
        <p:txBody>
          <a:bodyPr wrap="none" anchor="ctr"/>
          <a:lstStyle/>
          <a:p>
            <a:pPr algn="ctr"/>
            <a:r>
              <a:rPr lang="tr-TR" sz="1400" b="1" i="1" dirty="0" smtClean="0">
                <a:solidFill>
                  <a:srgbClr val="000000"/>
                </a:solidFill>
                <a:cs typeface="Arial" pitchFamily="34" charset="0"/>
              </a:rPr>
              <a:t>7</a:t>
            </a:r>
            <a:endParaRPr lang="de-DE" sz="1400" b="1" i="1" dirty="0">
              <a:solidFill>
                <a:srgbClr val="000000"/>
              </a:solidFill>
              <a:cs typeface="Arial" pitchFamily="34" charset="0"/>
            </a:endParaRPr>
          </a:p>
        </p:txBody>
      </p:sp>
      <p:sp>
        <p:nvSpPr>
          <p:cNvPr id="49" name="Oval 20"/>
          <p:cNvSpPr>
            <a:spLocks noChangeArrowheads="1"/>
          </p:cNvSpPr>
          <p:nvPr/>
        </p:nvSpPr>
        <p:spPr bwMode="auto">
          <a:xfrm>
            <a:off x="5982493" y="3254376"/>
            <a:ext cx="231775" cy="231775"/>
          </a:xfrm>
          <a:prstGeom prst="ellipse">
            <a:avLst/>
          </a:prstGeom>
          <a:solidFill>
            <a:schemeClr val="bg1"/>
          </a:solidFill>
          <a:ln w="9525">
            <a:noFill/>
            <a:round/>
            <a:headEnd/>
            <a:tailEnd/>
          </a:ln>
        </p:spPr>
        <p:txBody>
          <a:bodyPr wrap="none" anchor="ctr"/>
          <a:lstStyle/>
          <a:p>
            <a:pPr algn="ctr"/>
            <a:r>
              <a:rPr lang="tr-TR" sz="1400" b="1" i="1" dirty="0" smtClean="0">
                <a:solidFill>
                  <a:srgbClr val="000000"/>
                </a:solidFill>
                <a:cs typeface="Arial" pitchFamily="34" charset="0"/>
              </a:rPr>
              <a:t>5</a:t>
            </a:r>
            <a:endParaRPr lang="de-DE" sz="1400" b="1" i="1" dirty="0">
              <a:solidFill>
                <a:srgbClr val="000000"/>
              </a:solidFill>
              <a:cs typeface="Arial" pitchFamily="34" charset="0"/>
            </a:endParaRPr>
          </a:p>
        </p:txBody>
      </p:sp>
      <p:pic>
        <p:nvPicPr>
          <p:cNvPr id="50" name="Picture 2" descr="C:\Users\ahmet\Desktop\balanc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938" y="265796"/>
            <a:ext cx="878682" cy="878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6188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prstClr val="black"/>
              </a:solidFill>
            </a:endParaRPr>
          </a:p>
        </p:txBody>
      </p:sp>
      <p:sp>
        <p:nvSpPr>
          <p:cNvPr id="12" name="Rechteck 4"/>
          <p:cNvSpPr>
            <a:spLocks noChangeArrowheads="1"/>
          </p:cNvSpPr>
          <p:nvPr/>
        </p:nvSpPr>
        <p:spPr bwMode="auto">
          <a:xfrm>
            <a:off x="172005" y="3326513"/>
            <a:ext cx="8782476" cy="2921887"/>
          </a:xfrm>
          <a:prstGeom prst="rect">
            <a:avLst/>
          </a:prstGeom>
          <a:noFill/>
          <a:ln w="9525" algn="ctr">
            <a:noFill/>
            <a:round/>
            <a:headEnd/>
            <a:tailEnd/>
          </a:ln>
        </p:spPr>
        <p:txBody>
          <a:bodyPr wrap="none" anchor="ctr"/>
          <a:lstStyle/>
          <a:p>
            <a:pPr marL="36000" algn="ctr"/>
            <a:r>
              <a:rPr lang="tr-TR" sz="9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Kronik Stres</a:t>
            </a:r>
            <a:endPar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pic>
        <p:nvPicPr>
          <p:cNvPr id="1026" name="Picture 2" descr="D:\DOKTOR\1-ISTANBULUZMAN\1-EĞİTİM KURUMU\1. İstanbuluzman\2-RESİMLER\Meslekler\Professor_Farnswor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375" y="314325"/>
            <a:ext cx="3914775" cy="391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5835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tangle 7"/>
          <p:cNvSpPr>
            <a:spLocks noChangeArrowheads="1"/>
          </p:cNvSpPr>
          <p:nvPr/>
        </p:nvSpPr>
        <p:spPr bwMode="gray">
          <a:xfrm>
            <a:off x="323850" y="1068388"/>
            <a:ext cx="2711450" cy="971550"/>
          </a:xfrm>
          <a:prstGeom prst="rect">
            <a:avLst/>
          </a:prstGeom>
          <a:solidFill>
            <a:schemeClr val="accent2">
              <a:lumMod val="75000"/>
            </a:schemeClr>
          </a:solidFill>
          <a:ln w="12700">
            <a:solidFill>
              <a:schemeClr val="bg1">
                <a:lumMod val="85000"/>
              </a:schemeClr>
            </a:solidFill>
            <a:miter lim="800000"/>
            <a:headEnd/>
            <a:tailEnd/>
          </a:ln>
          <a:effectLst>
            <a:outerShdw dist="53882" dir="2700000" algn="ctr" rotWithShape="0">
              <a:srgbClr val="808080">
                <a:alpha val="50000"/>
              </a:srgbClr>
            </a:outerShdw>
          </a:effectLst>
        </p:spPr>
        <p:txBody>
          <a:bodyPr lIns="0" tIns="0" rIns="0" bIns="0" anchor="ctr"/>
          <a:lstStyle/>
          <a:p>
            <a:pPr marL="342900" indent="-342900" algn="ctr" defTabSz="801688" eaLnBrk="0" hangingPunct="0">
              <a:defRPr/>
            </a:pPr>
            <a:r>
              <a:rPr lang="tr-TR" sz="2000" b="1" dirty="0" smtClean="0">
                <a:solidFill>
                  <a:srgbClr val="FFFFFF"/>
                </a:solidFill>
                <a:latin typeface="Cambria Math" pitchFamily="18" charset="0"/>
                <a:ea typeface="Cambria Math" pitchFamily="18" charset="0"/>
                <a:cs typeface="Arial" pitchFamily="34" charset="0"/>
              </a:rPr>
              <a:t>MÜHENDİSLİK </a:t>
            </a:r>
          </a:p>
          <a:p>
            <a:pPr marL="342900" indent="-342900" algn="ctr" defTabSz="801688" eaLnBrk="0" hangingPunct="0">
              <a:defRPr/>
            </a:pPr>
            <a:r>
              <a:rPr lang="tr-TR" sz="2000" dirty="0" smtClean="0">
                <a:solidFill>
                  <a:srgbClr val="FFFFFF"/>
                </a:solidFill>
                <a:latin typeface="Cambria Math" pitchFamily="18" charset="0"/>
                <a:ea typeface="Cambria Math" pitchFamily="18" charset="0"/>
                <a:cs typeface="Arial" pitchFamily="34" charset="0"/>
              </a:rPr>
              <a:t>YAKLAŞIMI</a:t>
            </a:r>
            <a:endParaRPr lang="en-GB" sz="2000" dirty="0">
              <a:solidFill>
                <a:srgbClr val="FFFFFF"/>
              </a:solidFill>
              <a:latin typeface="Cambria Math" pitchFamily="18" charset="0"/>
              <a:ea typeface="Cambria Math" pitchFamily="18" charset="0"/>
              <a:cs typeface="Arial" pitchFamily="34" charset="0"/>
            </a:endParaRPr>
          </a:p>
        </p:txBody>
      </p:sp>
      <p:sp>
        <p:nvSpPr>
          <p:cNvPr id="5" name="Rectangle 7"/>
          <p:cNvSpPr>
            <a:spLocks noChangeArrowheads="1"/>
          </p:cNvSpPr>
          <p:nvPr/>
        </p:nvSpPr>
        <p:spPr bwMode="gray">
          <a:xfrm>
            <a:off x="3216275" y="1068388"/>
            <a:ext cx="2711450" cy="971550"/>
          </a:xfrm>
          <a:prstGeom prst="rect">
            <a:avLst/>
          </a:prstGeom>
          <a:solidFill>
            <a:schemeClr val="tx2">
              <a:lumMod val="75000"/>
            </a:schemeClr>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000" b="1" dirty="0" smtClean="0">
                <a:solidFill>
                  <a:srgbClr val="FFFFFF"/>
                </a:solidFill>
                <a:latin typeface="Cambria Math" pitchFamily="18" charset="0"/>
                <a:ea typeface="Cambria Math" pitchFamily="18" charset="0"/>
                <a:cs typeface="Arial" pitchFamily="34" charset="0"/>
              </a:rPr>
              <a:t>FİZYOLOJİK </a:t>
            </a:r>
          </a:p>
          <a:p>
            <a:pPr algn="ctr" defTabSz="801688" eaLnBrk="0" hangingPunct="0">
              <a:defRPr/>
            </a:pPr>
            <a:r>
              <a:rPr lang="tr-TR" sz="2000" dirty="0" smtClean="0">
                <a:solidFill>
                  <a:srgbClr val="FFFFFF"/>
                </a:solidFill>
                <a:latin typeface="Cambria Math" pitchFamily="18" charset="0"/>
                <a:ea typeface="Cambria Math" pitchFamily="18" charset="0"/>
                <a:cs typeface="Arial" pitchFamily="34" charset="0"/>
              </a:rPr>
              <a:t>YAKLAŞIM</a:t>
            </a:r>
            <a:endParaRPr lang="en-GB" sz="2000" dirty="0" smtClean="0">
              <a:solidFill>
                <a:srgbClr val="FFFFFF"/>
              </a:solidFill>
              <a:latin typeface="Cambria Math" pitchFamily="18" charset="0"/>
              <a:ea typeface="Cambria Math" pitchFamily="18" charset="0"/>
              <a:cs typeface="Arial" pitchFamily="34" charset="0"/>
            </a:endParaRPr>
          </a:p>
        </p:txBody>
      </p:sp>
      <p:sp>
        <p:nvSpPr>
          <p:cNvPr id="7" name="Rectangle 7"/>
          <p:cNvSpPr>
            <a:spLocks noChangeArrowheads="1"/>
          </p:cNvSpPr>
          <p:nvPr/>
        </p:nvSpPr>
        <p:spPr bwMode="gray">
          <a:xfrm>
            <a:off x="6108700" y="1068388"/>
            <a:ext cx="2711450" cy="971550"/>
          </a:xfrm>
          <a:prstGeom prst="rect">
            <a:avLst/>
          </a:prstGeom>
          <a:gradFill rotWithShape="1">
            <a:gsLst>
              <a:gs pos="0">
                <a:schemeClr val="bg2"/>
              </a:gs>
              <a:gs pos="50000">
                <a:schemeClr val="bg2">
                  <a:gamma/>
                  <a:tint val="60784"/>
                  <a:invGamma/>
                </a:schemeClr>
              </a:gs>
              <a:gs pos="100000">
                <a:schemeClr val="bg2"/>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000" b="1" dirty="0" smtClean="0">
                <a:solidFill>
                  <a:srgbClr val="FFFFFF"/>
                </a:solidFill>
                <a:latin typeface="Cambria Math" pitchFamily="18" charset="0"/>
                <a:ea typeface="Cambria Math" pitchFamily="18" charset="0"/>
                <a:cs typeface="Arial" pitchFamily="34" charset="0"/>
              </a:rPr>
              <a:t>PSİKOSOSYAL </a:t>
            </a:r>
          </a:p>
          <a:p>
            <a:pPr algn="ctr" defTabSz="801688" eaLnBrk="0" hangingPunct="0">
              <a:defRPr/>
            </a:pPr>
            <a:r>
              <a:rPr lang="tr-TR" sz="2000" dirty="0" smtClean="0">
                <a:solidFill>
                  <a:srgbClr val="FFFFFF"/>
                </a:solidFill>
                <a:latin typeface="Cambria Math" pitchFamily="18" charset="0"/>
                <a:ea typeface="Cambria Math" pitchFamily="18" charset="0"/>
                <a:cs typeface="Arial" pitchFamily="34" charset="0"/>
              </a:rPr>
              <a:t>YAKLAŞIM</a:t>
            </a:r>
            <a:endParaRPr lang="en-GB" sz="2000" dirty="0">
              <a:solidFill>
                <a:srgbClr val="FFFFFF"/>
              </a:solidFill>
              <a:latin typeface="Cambria Math" pitchFamily="18" charset="0"/>
              <a:ea typeface="Cambria Math" pitchFamily="18" charset="0"/>
              <a:cs typeface="Arial" pitchFamily="34" charset="0"/>
            </a:endParaRPr>
          </a:p>
        </p:txBody>
      </p:sp>
      <p:sp>
        <p:nvSpPr>
          <p:cNvPr id="8" name="Rectangle 3"/>
          <p:cNvSpPr>
            <a:spLocks noChangeArrowheads="1"/>
          </p:cNvSpPr>
          <p:nvPr/>
        </p:nvSpPr>
        <p:spPr bwMode="gray">
          <a:xfrm>
            <a:off x="323850" y="2039937"/>
            <a:ext cx="2711450" cy="4075113"/>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44000" tIns="144000" rIns="144000" bIns="72000" anchor="t" anchorCtr="0"/>
          <a:lstStyle/>
          <a:p>
            <a:pPr algn="ctr"/>
            <a:r>
              <a:rPr lang="tr-TR" b="1" i="1" dirty="0" smtClean="0">
                <a:solidFill>
                  <a:srgbClr val="000000"/>
                </a:solidFill>
                <a:latin typeface="Calibri" pitchFamily="34" charset="0"/>
                <a:cs typeface="Calibri" pitchFamily="34" charset="0"/>
              </a:rPr>
              <a:t>Stres; çevresinin </a:t>
            </a:r>
            <a:r>
              <a:rPr lang="tr-TR" b="1" i="1" dirty="0">
                <a:solidFill>
                  <a:srgbClr val="000000"/>
                </a:solidFill>
                <a:latin typeface="Calibri" pitchFamily="34" charset="0"/>
                <a:cs typeface="Calibri" pitchFamily="34" charset="0"/>
              </a:rPr>
              <a:t>kişiye yüklediği </a:t>
            </a:r>
            <a:r>
              <a:rPr lang="tr-TR" b="1" i="1" dirty="0" smtClean="0">
                <a:solidFill>
                  <a:srgbClr val="000000"/>
                </a:solidFill>
                <a:latin typeface="Calibri" pitchFamily="34" charset="0"/>
                <a:cs typeface="Calibri" pitchFamily="34" charset="0"/>
              </a:rPr>
              <a:t>yüktür</a:t>
            </a:r>
            <a:r>
              <a:rPr lang="tr-TR" b="1" i="1" dirty="0">
                <a:solidFill>
                  <a:srgbClr val="000000"/>
                </a:solidFill>
                <a:latin typeface="Calibri" pitchFamily="34" charset="0"/>
                <a:cs typeface="Calibri" pitchFamily="34" charset="0"/>
              </a:rPr>
              <a:t>,</a:t>
            </a:r>
            <a:endParaRPr lang="tr-TR" b="1" i="1" dirty="0" smtClean="0">
              <a:solidFill>
                <a:srgbClr val="000000"/>
              </a:solidFill>
              <a:latin typeface="Calibri" pitchFamily="34" charset="0"/>
              <a:cs typeface="Calibri" pitchFamily="34" charset="0"/>
            </a:endParaRPr>
          </a:p>
          <a:p>
            <a:pPr algn="ctr"/>
            <a:endParaRPr lang="tr-TR" dirty="0">
              <a:solidFill>
                <a:srgbClr val="000000"/>
              </a:solidFill>
              <a:latin typeface="Calibri" pitchFamily="34" charset="0"/>
              <a:cs typeface="Calibri" pitchFamily="34" charset="0"/>
            </a:endParaRPr>
          </a:p>
          <a:p>
            <a:pPr algn="ctr"/>
            <a:r>
              <a:rPr lang="tr-TR" dirty="0">
                <a:solidFill>
                  <a:srgbClr val="000000"/>
                </a:solidFill>
                <a:latin typeface="Calibri" pitchFamily="34" charset="0"/>
                <a:cs typeface="Calibri" pitchFamily="34" charset="0"/>
              </a:rPr>
              <a:t>Stres kişide olan değil, kişiye </a:t>
            </a:r>
            <a:r>
              <a:rPr lang="tr-TR" dirty="0" smtClean="0">
                <a:solidFill>
                  <a:srgbClr val="000000"/>
                </a:solidFill>
                <a:latin typeface="Calibri" pitchFamily="34" charset="0"/>
                <a:cs typeface="Calibri" pitchFamily="34" charset="0"/>
              </a:rPr>
              <a:t>olandır</a:t>
            </a:r>
            <a:r>
              <a:rPr lang="tr-TR" dirty="0">
                <a:solidFill>
                  <a:srgbClr val="000000"/>
                </a:solidFill>
                <a:latin typeface="Calibri" pitchFamily="34" charset="0"/>
                <a:cs typeface="Calibri" pitchFamily="34" charset="0"/>
              </a:rPr>
              <a:t>,</a:t>
            </a:r>
            <a:endParaRPr lang="tr-TR" dirty="0" smtClean="0">
              <a:solidFill>
                <a:srgbClr val="000000"/>
              </a:solidFill>
              <a:latin typeface="Calibri" pitchFamily="34" charset="0"/>
              <a:cs typeface="Calibri" pitchFamily="34" charset="0"/>
            </a:endParaRPr>
          </a:p>
          <a:p>
            <a:pPr algn="ctr"/>
            <a:endParaRPr lang="tr-TR" dirty="0">
              <a:solidFill>
                <a:srgbClr val="000000"/>
              </a:solidFill>
              <a:latin typeface="Calibri" pitchFamily="34" charset="0"/>
              <a:cs typeface="Calibri" pitchFamily="34" charset="0"/>
            </a:endParaRPr>
          </a:p>
          <a:p>
            <a:pPr algn="ctr"/>
            <a:r>
              <a:rPr lang="tr-TR" dirty="0">
                <a:solidFill>
                  <a:srgbClr val="000000"/>
                </a:solidFill>
                <a:latin typeface="Calibri" pitchFamily="34" charset="0"/>
                <a:cs typeface="Calibri" pitchFamily="34" charset="0"/>
              </a:rPr>
              <a:t>Bir semptomlar dizisi değil, nedenler </a:t>
            </a:r>
            <a:r>
              <a:rPr lang="tr-TR" dirty="0" smtClean="0">
                <a:solidFill>
                  <a:srgbClr val="000000"/>
                </a:solidFill>
                <a:latin typeface="Calibri" pitchFamily="34" charset="0"/>
                <a:cs typeface="Calibri" pitchFamily="34" charset="0"/>
              </a:rPr>
              <a:t>dizisidir</a:t>
            </a:r>
            <a:r>
              <a:rPr lang="tr-TR" dirty="0">
                <a:solidFill>
                  <a:srgbClr val="000000"/>
                </a:solidFill>
                <a:latin typeface="Calibri" pitchFamily="34" charset="0"/>
                <a:cs typeface="Calibri" pitchFamily="34" charset="0"/>
              </a:rPr>
              <a:t>,</a:t>
            </a:r>
            <a:endParaRPr lang="tr-TR" dirty="0" smtClean="0">
              <a:solidFill>
                <a:srgbClr val="000000"/>
              </a:solidFill>
              <a:latin typeface="Calibri" pitchFamily="34" charset="0"/>
              <a:cs typeface="Calibri" pitchFamily="34" charset="0"/>
            </a:endParaRPr>
          </a:p>
          <a:p>
            <a:pPr algn="ctr"/>
            <a:endParaRPr lang="tr-TR" dirty="0">
              <a:solidFill>
                <a:srgbClr val="000000"/>
              </a:solidFill>
              <a:latin typeface="Calibri" pitchFamily="34" charset="0"/>
              <a:cs typeface="Calibri" pitchFamily="34" charset="0"/>
            </a:endParaRPr>
          </a:p>
          <a:p>
            <a:pPr algn="ctr"/>
            <a:r>
              <a:rPr lang="tr-TR" dirty="0">
                <a:solidFill>
                  <a:srgbClr val="000000"/>
                </a:solidFill>
                <a:latin typeface="Calibri" pitchFamily="34" charset="0"/>
                <a:cs typeface="Calibri" pitchFamily="34" charset="0"/>
              </a:rPr>
              <a:t>Sıklıkla geri </a:t>
            </a:r>
            <a:r>
              <a:rPr lang="tr-TR" dirty="0" smtClean="0">
                <a:solidFill>
                  <a:srgbClr val="000000"/>
                </a:solidFill>
                <a:latin typeface="Calibri" pitchFamily="34" charset="0"/>
                <a:cs typeface="Calibri" pitchFamily="34" charset="0"/>
              </a:rPr>
              <a:t>dönüşümlü, nadiren geri dönüşümsüzdür</a:t>
            </a:r>
            <a:r>
              <a:rPr lang="tr-TR" dirty="0">
                <a:solidFill>
                  <a:srgbClr val="000000"/>
                </a:solidFill>
                <a:latin typeface="Calibri" pitchFamily="34" charset="0"/>
                <a:cs typeface="Calibri" pitchFamily="34" charset="0"/>
              </a:rPr>
              <a:t>.</a:t>
            </a:r>
          </a:p>
        </p:txBody>
      </p:sp>
      <p:sp>
        <p:nvSpPr>
          <p:cNvPr id="9" name="Rectangle 3"/>
          <p:cNvSpPr>
            <a:spLocks noChangeArrowheads="1"/>
          </p:cNvSpPr>
          <p:nvPr/>
        </p:nvSpPr>
        <p:spPr bwMode="gray">
          <a:xfrm>
            <a:off x="3216275" y="2039937"/>
            <a:ext cx="2711450" cy="4075113"/>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44000" tIns="144000" rIns="144000" bIns="72000" anchor="t" anchorCtr="0"/>
          <a:lstStyle/>
          <a:p>
            <a:pPr algn="ctr"/>
            <a:r>
              <a:rPr lang="tr-TR" b="1" i="1" dirty="0" smtClean="0">
                <a:solidFill>
                  <a:srgbClr val="000000"/>
                </a:solidFill>
                <a:latin typeface="Calibri" pitchFamily="34" charset="0"/>
                <a:cs typeface="Calibri" pitchFamily="34" charset="0"/>
              </a:rPr>
              <a:t>Stres; özgül </a:t>
            </a:r>
            <a:r>
              <a:rPr lang="tr-TR" b="1" i="1" dirty="0">
                <a:solidFill>
                  <a:srgbClr val="000000"/>
                </a:solidFill>
                <a:latin typeface="Calibri" pitchFamily="34" charset="0"/>
                <a:cs typeface="Calibri" pitchFamily="34" charset="0"/>
              </a:rPr>
              <a:t>olmayan </a:t>
            </a:r>
            <a:r>
              <a:rPr lang="tr-TR" b="1" i="1" dirty="0" smtClean="0">
                <a:solidFill>
                  <a:srgbClr val="000000"/>
                </a:solidFill>
                <a:latin typeface="Calibri" pitchFamily="34" charset="0"/>
                <a:cs typeface="Calibri" pitchFamily="34" charset="0"/>
              </a:rPr>
              <a:t>değişiklikleri kapsayan, özgül  bir sendromdur.</a:t>
            </a:r>
          </a:p>
          <a:p>
            <a:pPr algn="ctr"/>
            <a:endParaRPr lang="tr-TR" dirty="0">
              <a:solidFill>
                <a:srgbClr val="000000"/>
              </a:solidFill>
              <a:latin typeface="Calibri" pitchFamily="34" charset="0"/>
              <a:cs typeface="Calibri" pitchFamily="34" charset="0"/>
            </a:endParaRPr>
          </a:p>
          <a:p>
            <a:r>
              <a:rPr lang="tr-TR" dirty="0">
                <a:solidFill>
                  <a:srgbClr val="000000"/>
                </a:solidFill>
                <a:latin typeface="Calibri" pitchFamily="34" charset="0"/>
                <a:cs typeface="Calibri" pitchFamily="34" charset="0"/>
              </a:rPr>
              <a:t>-Alarm aşaması,</a:t>
            </a:r>
          </a:p>
          <a:p>
            <a:r>
              <a:rPr lang="tr-TR" dirty="0">
                <a:solidFill>
                  <a:srgbClr val="000000"/>
                </a:solidFill>
                <a:latin typeface="Calibri" pitchFamily="34" charset="0"/>
                <a:cs typeface="Calibri" pitchFamily="34" charset="0"/>
              </a:rPr>
              <a:t>-Direnme aşaması,</a:t>
            </a:r>
          </a:p>
          <a:p>
            <a:r>
              <a:rPr lang="tr-TR" dirty="0">
                <a:solidFill>
                  <a:srgbClr val="000000"/>
                </a:solidFill>
                <a:latin typeface="Calibri" pitchFamily="34" charset="0"/>
                <a:cs typeface="Calibri" pitchFamily="34" charset="0"/>
              </a:rPr>
              <a:t>-Dışa vurma aşaması</a:t>
            </a:r>
            <a:r>
              <a:rPr lang="tr-TR" dirty="0" smtClean="0">
                <a:solidFill>
                  <a:srgbClr val="000000"/>
                </a:solidFill>
                <a:latin typeface="Calibri" pitchFamily="34" charset="0"/>
                <a:cs typeface="Calibri" pitchFamily="34" charset="0"/>
              </a:rPr>
              <a:t>,</a:t>
            </a:r>
          </a:p>
          <a:p>
            <a:endParaRPr lang="tr-TR" dirty="0">
              <a:solidFill>
                <a:srgbClr val="000000"/>
              </a:solidFill>
              <a:latin typeface="Calibri" pitchFamily="34" charset="0"/>
              <a:cs typeface="Calibri" pitchFamily="34" charset="0"/>
            </a:endParaRPr>
          </a:p>
          <a:p>
            <a:pPr algn="ctr"/>
            <a:r>
              <a:rPr lang="tr-TR" dirty="0" smtClean="0">
                <a:solidFill>
                  <a:srgbClr val="000000"/>
                </a:solidFill>
                <a:latin typeface="Calibri" pitchFamily="34" charset="0"/>
                <a:cs typeface="Calibri" pitchFamily="34" charset="0"/>
              </a:rPr>
              <a:t>Stresi </a:t>
            </a:r>
            <a:r>
              <a:rPr lang="tr-TR" dirty="0">
                <a:solidFill>
                  <a:srgbClr val="000000"/>
                </a:solidFill>
                <a:latin typeface="Calibri" pitchFamily="34" charset="0"/>
                <a:cs typeface="Calibri" pitchFamily="34" charset="0"/>
              </a:rPr>
              <a:t>iç ve dış çevrelerdeki değişikliklere uyum sağlama çabasındaki insanın psikofizyolojik </a:t>
            </a:r>
            <a:r>
              <a:rPr lang="tr-TR" dirty="0" smtClean="0">
                <a:solidFill>
                  <a:srgbClr val="000000"/>
                </a:solidFill>
                <a:latin typeface="Calibri" pitchFamily="34" charset="0"/>
                <a:cs typeface="Calibri" pitchFamily="34" charset="0"/>
              </a:rPr>
              <a:t>etkinlikleridir. </a:t>
            </a:r>
            <a:endParaRPr lang="tr-TR" dirty="0">
              <a:solidFill>
                <a:srgbClr val="000000"/>
              </a:solidFill>
              <a:latin typeface="Calibri" pitchFamily="34" charset="0"/>
              <a:cs typeface="Calibri" pitchFamily="34" charset="0"/>
            </a:endParaRPr>
          </a:p>
        </p:txBody>
      </p:sp>
      <p:sp>
        <p:nvSpPr>
          <p:cNvPr id="10" name="Rectangle 3"/>
          <p:cNvSpPr>
            <a:spLocks noChangeArrowheads="1"/>
          </p:cNvSpPr>
          <p:nvPr/>
        </p:nvSpPr>
        <p:spPr bwMode="gray">
          <a:xfrm>
            <a:off x="6108700" y="2039937"/>
            <a:ext cx="2711450" cy="4075113"/>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44000" tIns="144000" rIns="144000" bIns="72000" anchor="t" anchorCtr="0"/>
          <a:lstStyle/>
          <a:p>
            <a:pPr algn="ctr"/>
            <a:r>
              <a:rPr lang="tr-TR" b="1" i="1" dirty="0" smtClean="0">
                <a:solidFill>
                  <a:srgbClr val="000000"/>
                </a:solidFill>
                <a:latin typeface="Calibri" pitchFamily="34" charset="0"/>
                <a:cs typeface="Calibri" pitchFamily="34" charset="0"/>
              </a:rPr>
              <a:t>Stres; </a:t>
            </a:r>
            <a:r>
              <a:rPr lang="tr-TR" b="1" i="1" dirty="0">
                <a:solidFill>
                  <a:srgbClr val="000000"/>
                </a:solidFill>
                <a:latin typeface="Calibri" pitchFamily="34" charset="0"/>
                <a:cs typeface="Calibri" pitchFamily="34" charset="0"/>
              </a:rPr>
              <a:t>kişi ile çalışma çevresi arasındaki </a:t>
            </a:r>
            <a:r>
              <a:rPr lang="tr-TR" b="1" i="1" dirty="0" smtClean="0">
                <a:solidFill>
                  <a:srgbClr val="000000"/>
                </a:solidFill>
                <a:latin typeface="Calibri" pitchFamily="34" charset="0"/>
                <a:cs typeface="Calibri" pitchFamily="34" charset="0"/>
              </a:rPr>
              <a:t>dinamik etkileşimdir.</a:t>
            </a:r>
            <a:endParaRPr lang="tr-TR" b="1" i="1" dirty="0">
              <a:solidFill>
                <a:srgbClr val="000000"/>
              </a:solidFill>
              <a:latin typeface="Calibri" pitchFamily="34" charset="0"/>
              <a:cs typeface="Calibri" pitchFamily="34" charset="0"/>
            </a:endParaRPr>
          </a:p>
        </p:txBody>
      </p:sp>
      <p:sp>
        <p:nvSpPr>
          <p:cNvPr id="1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rPr>
              <a:t>STRESİN TANIMI</a:t>
            </a:r>
            <a:endParaRPr lang="en-GB"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19406188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300"/>
                                        <p:tgtEl>
                                          <p:spTgt spid="4"/>
                                        </p:tgtEl>
                                      </p:cBhvr>
                                    </p:animEffect>
                                  </p:childTnLst>
                                </p:cTn>
                              </p:par>
                            </p:childTnLst>
                          </p:cTn>
                        </p:par>
                        <p:par>
                          <p:cTn id="12" fill="hold">
                            <p:stCondLst>
                              <p:cond delay="8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300"/>
                                        <p:tgtEl>
                                          <p:spTgt spid="8"/>
                                        </p:tgtEl>
                                      </p:cBhvr>
                                    </p:animEffect>
                                  </p:childTnLst>
                                </p:cTn>
                              </p:par>
                            </p:childTnLst>
                          </p:cTn>
                        </p:par>
                        <p:par>
                          <p:cTn id="16" fill="hold">
                            <p:stCondLst>
                              <p:cond delay="11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300"/>
                                        <p:tgtEl>
                                          <p:spTgt spid="5"/>
                                        </p:tgtEl>
                                      </p:cBhvr>
                                    </p:animEffect>
                                  </p:childTnLst>
                                </p:cTn>
                              </p:par>
                            </p:childTnLst>
                          </p:cTn>
                        </p:par>
                        <p:par>
                          <p:cTn id="20" fill="hold">
                            <p:stCondLst>
                              <p:cond delay="14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300"/>
                                        <p:tgtEl>
                                          <p:spTgt spid="9"/>
                                        </p:tgtEl>
                                      </p:cBhvr>
                                    </p:animEffect>
                                  </p:childTnLst>
                                </p:cTn>
                              </p:par>
                            </p:childTnLst>
                          </p:cTn>
                        </p:par>
                        <p:par>
                          <p:cTn id="24" fill="hold">
                            <p:stCondLst>
                              <p:cond delay="17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300"/>
                                        <p:tgtEl>
                                          <p:spTgt spid="7"/>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P spid="4" grpId="0" animBg="1"/>
      <p:bldP spid="5" grpId="0" animBg="1"/>
      <p:bldP spid="7"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STRES</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defRPr/>
            </a:pPr>
            <a:endParaRPr lang="tr-TR" sz="2000"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2000" b="1" i="1" dirty="0" smtClean="0">
                <a:solidFill>
                  <a:srgbClr val="000000"/>
                </a:solidFill>
                <a:latin typeface="Calibri" pitchFamily="34" charset="0"/>
                <a:cs typeface="Calibri" pitchFamily="34" charset="0"/>
              </a:rPr>
              <a:t>«Dış </a:t>
            </a:r>
            <a:r>
              <a:rPr lang="tr-TR" sz="2000" b="1" i="1" dirty="0">
                <a:solidFill>
                  <a:srgbClr val="000000"/>
                </a:solidFill>
                <a:latin typeface="Calibri" pitchFamily="34" charset="0"/>
                <a:cs typeface="Calibri" pitchFamily="34" charset="0"/>
              </a:rPr>
              <a:t>ve iç ortamdan kaynaklanan zararlı </a:t>
            </a:r>
            <a:r>
              <a:rPr lang="tr-TR" sz="2000" b="1" i="1" dirty="0" smtClean="0">
                <a:solidFill>
                  <a:srgbClr val="000000"/>
                </a:solidFill>
                <a:latin typeface="Calibri" pitchFamily="34" charset="0"/>
                <a:cs typeface="Calibri" pitchFamily="34" charset="0"/>
              </a:rPr>
              <a:t>etkenlerin, </a:t>
            </a:r>
            <a:r>
              <a:rPr lang="tr-TR" sz="2000" b="1" i="1" dirty="0">
                <a:solidFill>
                  <a:srgbClr val="000000"/>
                </a:solidFill>
                <a:latin typeface="Calibri" pitchFamily="34" charset="0"/>
                <a:cs typeface="Calibri" pitchFamily="34" charset="0"/>
              </a:rPr>
              <a:t>organizmada </a:t>
            </a:r>
            <a:r>
              <a:rPr lang="tr-TR" sz="2000" b="1" i="1" dirty="0" smtClean="0">
                <a:solidFill>
                  <a:srgbClr val="000000"/>
                </a:solidFill>
                <a:latin typeface="Calibri" pitchFamily="34" charset="0"/>
                <a:cs typeface="Calibri" pitchFamily="34" charset="0"/>
              </a:rPr>
              <a:t>meydana getirdiği değişikliktir.”</a:t>
            </a:r>
            <a:endParaRPr lang="tr-TR" sz="2000"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sz="2000"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2000" b="1" i="1" dirty="0" smtClean="0">
                <a:solidFill>
                  <a:srgbClr val="000000"/>
                </a:solidFill>
                <a:latin typeface="Calibri" pitchFamily="34" charset="0"/>
                <a:cs typeface="Calibri" pitchFamily="34" charset="0"/>
              </a:rPr>
              <a:t>Zararlı etken</a:t>
            </a:r>
            <a:r>
              <a:rPr lang="tr-TR" sz="2000" i="1" dirty="0" smtClean="0">
                <a:solidFill>
                  <a:srgbClr val="000000"/>
                </a:solidFill>
                <a:latin typeface="Calibri" pitchFamily="34" charset="0"/>
                <a:cs typeface="Calibri" pitchFamily="34" charset="0"/>
              </a:rPr>
              <a:t>; «Organizmaya </a:t>
            </a:r>
            <a:r>
              <a:rPr lang="tr-TR" sz="2000" b="1" i="1" dirty="0">
                <a:solidFill>
                  <a:srgbClr val="000000"/>
                </a:solidFill>
                <a:latin typeface="Calibri" pitchFamily="34" charset="0"/>
                <a:cs typeface="Calibri" pitchFamily="34" charset="0"/>
              </a:rPr>
              <a:t>zarar veren, </a:t>
            </a:r>
            <a:r>
              <a:rPr lang="tr-TR" sz="2000" b="1" i="1" dirty="0" smtClean="0">
                <a:solidFill>
                  <a:srgbClr val="000000"/>
                </a:solidFill>
                <a:latin typeface="Calibri" pitchFamily="34" charset="0"/>
                <a:cs typeface="Calibri" pitchFamily="34" charset="0"/>
              </a:rPr>
              <a:t>zorlanma </a:t>
            </a:r>
            <a:r>
              <a:rPr lang="tr-TR" sz="2000" b="1" i="1" dirty="0">
                <a:solidFill>
                  <a:srgbClr val="000000"/>
                </a:solidFill>
                <a:latin typeface="Calibri" pitchFamily="34" charset="0"/>
                <a:cs typeface="Calibri" pitchFamily="34" charset="0"/>
              </a:rPr>
              <a:t>yapan, uyumu </a:t>
            </a:r>
            <a:r>
              <a:rPr lang="tr-TR" sz="2000" b="1" i="1" dirty="0" smtClean="0">
                <a:solidFill>
                  <a:srgbClr val="000000"/>
                </a:solidFill>
                <a:latin typeface="Calibri" pitchFamily="34" charset="0"/>
                <a:cs typeface="Calibri" pitchFamily="34" charset="0"/>
              </a:rPr>
              <a:t>bozan, </a:t>
            </a:r>
            <a:r>
              <a:rPr lang="tr-TR" sz="2000" b="1" i="1" dirty="0">
                <a:solidFill>
                  <a:srgbClr val="000000"/>
                </a:solidFill>
                <a:latin typeface="Calibri" pitchFamily="34" charset="0"/>
                <a:cs typeface="Calibri" pitchFamily="34" charset="0"/>
              </a:rPr>
              <a:t>tüm fizyolojik, ruhsal ve toplumsal uyarıları </a:t>
            </a:r>
            <a:r>
              <a:rPr lang="tr-TR" sz="2000" i="1" dirty="0" smtClean="0">
                <a:solidFill>
                  <a:srgbClr val="000000"/>
                </a:solidFill>
                <a:latin typeface="Calibri" pitchFamily="34" charset="0"/>
                <a:cs typeface="Calibri" pitchFamily="34" charset="0"/>
              </a:rPr>
              <a:t>kapsar.»</a:t>
            </a:r>
            <a:endParaRPr lang="tr-TR" sz="2000" i="1"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7655" name="Text Box 45"/>
          <p:cNvSpPr txBox="1">
            <a:spLocks noChangeArrowheads="1"/>
          </p:cNvSpPr>
          <p:nvPr/>
        </p:nvSpPr>
        <p:spPr bwMode="auto">
          <a:xfrm>
            <a:off x="829006" y="2191390"/>
            <a:ext cx="550682" cy="215444"/>
          </a:xfrm>
          <a:prstGeom prst="rect">
            <a:avLst/>
          </a:prstGeom>
          <a:noFill/>
          <a:ln w="9525">
            <a:noFill/>
            <a:miter lim="800000"/>
            <a:headEnd/>
            <a:tailEnd/>
          </a:ln>
        </p:spPr>
        <p:txBody>
          <a:bodyPr wrap="square" lIns="0" tIns="0" rIns="0" bIns="0">
            <a:spAutoFit/>
          </a:bodyPr>
          <a:lstStyle/>
          <a:p>
            <a:pPr defTabSz="801688">
              <a:spcBef>
                <a:spcPct val="20000"/>
              </a:spcBef>
            </a:pPr>
            <a:r>
              <a:rPr lang="tr-TR" sz="1400" noProof="1" smtClean="0">
                <a:solidFill>
                  <a:srgbClr val="333333"/>
                </a:solidFill>
              </a:rPr>
              <a:t>Tanım</a:t>
            </a:r>
            <a:endParaRPr lang="de-DE" sz="1400" noProof="1">
              <a:solidFill>
                <a:srgbClr val="333333"/>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STRES TANIMI </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chemeClr val="accent6">
                    <a:lumMod val="60000"/>
                    <a:lumOff val="40000"/>
                  </a:scheme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chemeClr val="accent6">
                  <a:lumMod val="60000"/>
                  <a:lumOff val="40000"/>
                </a:scheme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en-GB" sz="1800" b="1" i="0" u="none" strike="noStrike" kern="0" cap="none" spc="0" normalizeH="0" baseline="0" noProof="0" dirty="0" smtClean="0">
              <a:ln>
                <a:noFill/>
              </a:ln>
              <a:solidFill>
                <a:schemeClr val="bg1">
                  <a:lumMod val="65000"/>
                </a:schemeClr>
              </a:solidFill>
              <a:effectLst>
                <a:outerShdw blurRad="75057" dist="38100" dir="5400000" sy="-20000" rotWithShape="0">
                  <a:prstClr val="black">
                    <a:alpha val="25000"/>
                  </a:prstClr>
                </a:outerShdw>
                <a:reflection blurRad="6350" stA="55000" endA="50" endPos="85000" dist="29997" dir="5400000" sy="-100000" algn="bl" rotWithShape="0"/>
              </a:effectLst>
              <a:uLnTx/>
              <a:uFillTx/>
              <a:latin typeface="Calibri" pitchFamily="34" charset="0"/>
              <a:cs typeface="Calibri" pitchFamily="34" charset="0"/>
            </a:endParaRPr>
          </a:p>
        </p:txBody>
      </p:sp>
      <p:grpSp>
        <p:nvGrpSpPr>
          <p:cNvPr id="20" name="Grup 19"/>
          <p:cNvGrpSpPr/>
          <p:nvPr/>
        </p:nvGrpSpPr>
        <p:grpSpPr>
          <a:xfrm>
            <a:off x="2657734" y="5439594"/>
            <a:ext cx="6162416" cy="663371"/>
            <a:chOff x="2644311" y="5451679"/>
            <a:chExt cx="6162416" cy="663371"/>
          </a:xfrm>
        </p:grpSpPr>
        <p:grpSp>
          <p:nvGrpSpPr>
            <p:cNvPr id="21" name="Group 51"/>
            <p:cNvGrpSpPr>
              <a:grpSpLocks/>
            </p:cNvGrpSpPr>
            <p:nvPr/>
          </p:nvGrpSpPr>
          <p:grpSpPr bwMode="auto">
            <a:xfrm>
              <a:off x="2644311" y="5451679"/>
              <a:ext cx="648968" cy="663371"/>
              <a:chOff x="1868" y="1082"/>
              <a:chExt cx="1942" cy="1942"/>
            </a:xfrm>
          </p:grpSpPr>
          <p:sp>
            <p:nvSpPr>
              <p:cNvPr id="24" name="Freeform 52"/>
              <p:cNvSpPr>
                <a:spLocks noChangeAspect="1"/>
              </p:cNvSpPr>
              <p:nvPr/>
            </p:nvSpPr>
            <p:spPr bwMode="gray">
              <a:xfrm>
                <a:off x="1868" y="1082"/>
                <a:ext cx="1942" cy="1942"/>
              </a:xfrm>
              <a:custGeom>
                <a:avLst/>
                <a:gdLst>
                  <a:gd name="T0" fmla="*/ 1849 w 1675"/>
                  <a:gd name="T1" fmla="*/ 6343 h 1675"/>
                  <a:gd name="T2" fmla="*/ 0 w 1675"/>
                  <a:gd name="T3" fmla="*/ 4480 h 1675"/>
                  <a:gd name="T4" fmla="*/ 0 w 1675"/>
                  <a:gd name="T5" fmla="*/ 1849 h 1675"/>
                  <a:gd name="T6" fmla="*/ 1849 w 1675"/>
                  <a:gd name="T7" fmla="*/ 0 h 1675"/>
                  <a:gd name="T8" fmla="*/ 4481 w 1675"/>
                  <a:gd name="T9" fmla="*/ 0 h 1675"/>
                  <a:gd name="T10" fmla="*/ 6343 w 1675"/>
                  <a:gd name="T11" fmla="*/ 1849 h 1675"/>
                  <a:gd name="T12" fmla="*/ 6343 w 1675"/>
                  <a:gd name="T13" fmla="*/ 4480 h 1675"/>
                  <a:gd name="T14" fmla="*/ 4481 w 1675"/>
                  <a:gd name="T15" fmla="*/ 6343 h 1675"/>
                  <a:gd name="T16" fmla="*/ 1849 w 1675"/>
                  <a:gd name="T17" fmla="*/ 6343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p:spPr>
            <p:txBody>
              <a:bodyPr/>
              <a:lstStyle/>
              <a:p>
                <a:endParaRPr lang="tr-TR">
                  <a:solidFill>
                    <a:srgbClr val="000000"/>
                  </a:solidFill>
                </a:endParaRPr>
              </a:p>
            </p:txBody>
          </p:sp>
          <p:sp>
            <p:nvSpPr>
              <p:cNvPr id="25" name="Freeform 53"/>
              <p:cNvSpPr>
                <a:spLocks noChangeAspect="1"/>
              </p:cNvSpPr>
              <p:nvPr/>
            </p:nvSpPr>
            <p:spPr bwMode="gray">
              <a:xfrm>
                <a:off x="1914" y="1128"/>
                <a:ext cx="1850" cy="1850"/>
              </a:xfrm>
              <a:custGeom>
                <a:avLst/>
                <a:gdLst>
                  <a:gd name="T0" fmla="*/ 1780 w 1595"/>
                  <a:gd name="T1" fmla="*/ 6060 h 1595"/>
                  <a:gd name="T2" fmla="*/ 0 w 1595"/>
                  <a:gd name="T3" fmla="*/ 4281 h 1595"/>
                  <a:gd name="T4" fmla="*/ 0 w 1595"/>
                  <a:gd name="T5" fmla="*/ 1780 h 1595"/>
                  <a:gd name="T6" fmla="*/ 1780 w 1595"/>
                  <a:gd name="T7" fmla="*/ 0 h 1595"/>
                  <a:gd name="T8" fmla="*/ 4281 w 1595"/>
                  <a:gd name="T9" fmla="*/ 0 h 1595"/>
                  <a:gd name="T10" fmla="*/ 6060 w 1595"/>
                  <a:gd name="T11" fmla="*/ 1780 h 1595"/>
                  <a:gd name="T12" fmla="*/ 6060 w 1595"/>
                  <a:gd name="T13" fmla="*/ 4281 h 1595"/>
                  <a:gd name="T14" fmla="*/ 4281 w 1595"/>
                  <a:gd name="T15" fmla="*/ 6060 h 1595"/>
                  <a:gd name="T16" fmla="*/ 1780 w 1595"/>
                  <a:gd name="T17" fmla="*/ 6060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5"/>
                  <a:gd name="T28" fmla="*/ 0 h 1595"/>
                  <a:gd name="T29" fmla="*/ 1595 w 1595"/>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5" h="1595">
                    <a:moveTo>
                      <a:pt x="468" y="1595"/>
                    </a:moveTo>
                    <a:lnTo>
                      <a:pt x="0" y="1127"/>
                    </a:lnTo>
                    <a:lnTo>
                      <a:pt x="0" y="468"/>
                    </a:lnTo>
                    <a:lnTo>
                      <a:pt x="468" y="0"/>
                    </a:lnTo>
                    <a:lnTo>
                      <a:pt x="1127" y="0"/>
                    </a:lnTo>
                    <a:lnTo>
                      <a:pt x="1595" y="468"/>
                    </a:lnTo>
                    <a:lnTo>
                      <a:pt x="1595" y="1127"/>
                    </a:lnTo>
                    <a:lnTo>
                      <a:pt x="1127" y="1595"/>
                    </a:lnTo>
                    <a:lnTo>
                      <a:pt x="468" y="1595"/>
                    </a:lnTo>
                    <a:close/>
                  </a:path>
                </a:pathLst>
              </a:custGeom>
              <a:gradFill rotWithShape="1">
                <a:gsLst>
                  <a:gs pos="0">
                    <a:srgbClr val="D60000"/>
                  </a:gs>
                  <a:gs pos="100000">
                    <a:srgbClr val="8A0000"/>
                  </a:gs>
                </a:gsLst>
                <a:lin ang="5400000" scaled="1"/>
              </a:gradFill>
              <a:ln w="9525">
                <a:solidFill>
                  <a:srgbClr val="C0C0C0"/>
                </a:solidFill>
                <a:miter lim="800000"/>
                <a:headEnd/>
                <a:tailEnd/>
              </a:ln>
            </p:spPr>
            <p:txBody>
              <a:bodyPr/>
              <a:lstStyle/>
              <a:p>
                <a:endParaRPr lang="tr-TR">
                  <a:solidFill>
                    <a:srgbClr val="000000"/>
                  </a:solidFill>
                </a:endParaRPr>
              </a:p>
            </p:txBody>
          </p:sp>
          <p:sp>
            <p:nvSpPr>
              <p:cNvPr id="26" name="Freeform 54"/>
              <p:cNvSpPr>
                <a:spLocks noChangeAspect="1"/>
              </p:cNvSpPr>
              <p:nvPr/>
            </p:nvSpPr>
            <p:spPr bwMode="gray">
              <a:xfrm>
                <a:off x="2434" y="1717"/>
                <a:ext cx="334" cy="642"/>
              </a:xfrm>
              <a:custGeom>
                <a:avLst/>
                <a:gdLst>
                  <a:gd name="T0" fmla="*/ 411 w 288"/>
                  <a:gd name="T1" fmla="*/ 2119 h 553"/>
                  <a:gd name="T2" fmla="*/ 411 w 288"/>
                  <a:gd name="T3" fmla="*/ 283 h 553"/>
                  <a:gd name="T4" fmla="*/ 0 w 288"/>
                  <a:gd name="T5" fmla="*/ 283 h 553"/>
                  <a:gd name="T6" fmla="*/ 0 w 288"/>
                  <a:gd name="T7" fmla="*/ 0 h 553"/>
                  <a:gd name="T8" fmla="*/ 1092 w 288"/>
                  <a:gd name="T9" fmla="*/ 0 h 553"/>
                  <a:gd name="T10" fmla="*/ 1092 w 288"/>
                  <a:gd name="T11" fmla="*/ 283 h 553"/>
                  <a:gd name="T12" fmla="*/ 691 w 288"/>
                  <a:gd name="T13" fmla="*/ 283 h 553"/>
                  <a:gd name="T14" fmla="*/ 691 w 288"/>
                  <a:gd name="T15" fmla="*/ 2119 h 553"/>
                  <a:gd name="T16" fmla="*/ 411 w 288"/>
                  <a:gd name="T17" fmla="*/ 2119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53"/>
                  <a:gd name="T29" fmla="*/ 288 w 288"/>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53">
                    <a:moveTo>
                      <a:pt x="109" y="553"/>
                    </a:moveTo>
                    <a:lnTo>
                      <a:pt x="109" y="73"/>
                    </a:lnTo>
                    <a:lnTo>
                      <a:pt x="0" y="73"/>
                    </a:lnTo>
                    <a:lnTo>
                      <a:pt x="0" y="0"/>
                    </a:lnTo>
                    <a:lnTo>
                      <a:pt x="288" y="0"/>
                    </a:lnTo>
                    <a:lnTo>
                      <a:pt x="288" y="73"/>
                    </a:lnTo>
                    <a:lnTo>
                      <a:pt x="182" y="73"/>
                    </a:lnTo>
                    <a:lnTo>
                      <a:pt x="182" y="553"/>
                    </a:lnTo>
                    <a:lnTo>
                      <a:pt x="109" y="553"/>
                    </a:lnTo>
                    <a:close/>
                  </a:path>
                </a:pathLst>
              </a:custGeom>
              <a:solidFill>
                <a:schemeClr val="bg1"/>
              </a:solidFill>
              <a:ln w="14288">
                <a:noFill/>
                <a:miter lim="800000"/>
                <a:headEnd/>
                <a:tailEnd/>
              </a:ln>
            </p:spPr>
            <p:txBody>
              <a:bodyPr/>
              <a:lstStyle/>
              <a:p>
                <a:endParaRPr lang="tr-TR">
                  <a:solidFill>
                    <a:srgbClr val="000000"/>
                  </a:solidFill>
                </a:endParaRPr>
              </a:p>
            </p:txBody>
          </p:sp>
          <p:sp>
            <p:nvSpPr>
              <p:cNvPr id="27" name="Freeform 55"/>
              <p:cNvSpPr>
                <a:spLocks noChangeAspect="1"/>
              </p:cNvSpPr>
              <p:nvPr/>
            </p:nvSpPr>
            <p:spPr bwMode="gray">
              <a:xfrm>
                <a:off x="2007" y="1709"/>
                <a:ext cx="384" cy="657"/>
              </a:xfrm>
              <a:custGeom>
                <a:avLst/>
                <a:gdLst>
                  <a:gd name="T0" fmla="*/ 897156 w 140"/>
                  <a:gd name="T1" fmla="*/ 510544 h 240"/>
                  <a:gd name="T2" fmla="*/ 1194761 w 140"/>
                  <a:gd name="T3" fmla="*/ 510544 h 240"/>
                  <a:gd name="T4" fmla="*/ 650611 w 140"/>
                  <a:gd name="T5" fmla="*/ 0 h 240"/>
                  <a:gd name="T6" fmla="*/ 150720 w 140"/>
                  <a:gd name="T7" fmla="*/ 510544 h 240"/>
                  <a:gd name="T8" fmla="*/ 737091 w 140"/>
                  <a:gd name="T9" fmla="*/ 1147601 h 240"/>
                  <a:gd name="T10" fmla="*/ 897156 w 140"/>
                  <a:gd name="T11" fmla="*/ 1485234 h 240"/>
                  <a:gd name="T12" fmla="*/ 605170 w 140"/>
                  <a:gd name="T13" fmla="*/ 1788256 h 240"/>
                  <a:gd name="T14" fmla="*/ 317639 w 140"/>
                  <a:gd name="T15" fmla="*/ 1441415 h 240"/>
                  <a:gd name="T16" fmla="*/ 51566 w 140"/>
                  <a:gd name="T17" fmla="*/ 1441415 h 240"/>
                  <a:gd name="T18" fmla="*/ 599100 w 140"/>
                  <a:gd name="T19" fmla="*/ 2072649 h 240"/>
                  <a:gd name="T20" fmla="*/ 1178625 w 140"/>
                  <a:gd name="T21" fmla="*/ 1459572 h 240"/>
                  <a:gd name="T22" fmla="*/ 790642 w 140"/>
                  <a:gd name="T23" fmla="*/ 854776 h 240"/>
                  <a:gd name="T24" fmla="*/ 439035 w 140"/>
                  <a:gd name="T25" fmla="*/ 510544 h 240"/>
                  <a:gd name="T26" fmla="*/ 650611 w 140"/>
                  <a:gd name="T27" fmla="*/ 268560 h 240"/>
                  <a:gd name="T28" fmla="*/ 897156 w 140"/>
                  <a:gd name="T29" fmla="*/ 510544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40"/>
                  <a:gd name="T47" fmla="*/ 140 w 14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40">
                    <a:moveTo>
                      <a:pt x="102" y="59"/>
                    </a:moveTo>
                    <a:cubicBezTo>
                      <a:pt x="136" y="59"/>
                      <a:pt x="136" y="59"/>
                      <a:pt x="136" y="59"/>
                    </a:cubicBezTo>
                    <a:cubicBezTo>
                      <a:pt x="136" y="59"/>
                      <a:pt x="137" y="0"/>
                      <a:pt x="74" y="0"/>
                    </a:cubicBezTo>
                    <a:cubicBezTo>
                      <a:pt x="11" y="0"/>
                      <a:pt x="17" y="59"/>
                      <a:pt x="17" y="59"/>
                    </a:cubicBezTo>
                    <a:cubicBezTo>
                      <a:pt x="17" y="107"/>
                      <a:pt x="57" y="108"/>
                      <a:pt x="84" y="133"/>
                    </a:cubicBezTo>
                    <a:cubicBezTo>
                      <a:pt x="91" y="139"/>
                      <a:pt x="102" y="146"/>
                      <a:pt x="102" y="172"/>
                    </a:cubicBezTo>
                    <a:cubicBezTo>
                      <a:pt x="103" y="198"/>
                      <a:pt x="84" y="207"/>
                      <a:pt x="69" y="207"/>
                    </a:cubicBezTo>
                    <a:cubicBezTo>
                      <a:pt x="54" y="207"/>
                      <a:pt x="36" y="200"/>
                      <a:pt x="36" y="167"/>
                    </a:cubicBezTo>
                    <a:cubicBezTo>
                      <a:pt x="6" y="167"/>
                      <a:pt x="6" y="167"/>
                      <a:pt x="6" y="167"/>
                    </a:cubicBezTo>
                    <a:cubicBezTo>
                      <a:pt x="6" y="167"/>
                      <a:pt x="0" y="240"/>
                      <a:pt x="68" y="240"/>
                    </a:cubicBezTo>
                    <a:cubicBezTo>
                      <a:pt x="136" y="240"/>
                      <a:pt x="134" y="181"/>
                      <a:pt x="134" y="169"/>
                    </a:cubicBezTo>
                    <a:cubicBezTo>
                      <a:pt x="134" y="158"/>
                      <a:pt x="140" y="130"/>
                      <a:pt x="90" y="99"/>
                    </a:cubicBezTo>
                    <a:cubicBezTo>
                      <a:pt x="66" y="85"/>
                      <a:pt x="50" y="77"/>
                      <a:pt x="50" y="59"/>
                    </a:cubicBezTo>
                    <a:cubicBezTo>
                      <a:pt x="50" y="42"/>
                      <a:pt x="62" y="31"/>
                      <a:pt x="74" y="31"/>
                    </a:cubicBezTo>
                    <a:cubicBezTo>
                      <a:pt x="86" y="31"/>
                      <a:pt x="102" y="36"/>
                      <a:pt x="102" y="59"/>
                    </a:cubicBezTo>
                    <a:close/>
                  </a:path>
                </a:pathLst>
              </a:custGeom>
              <a:solidFill>
                <a:schemeClr val="bg1"/>
              </a:solidFill>
              <a:ln w="14288">
                <a:noFill/>
                <a:miter lim="800000"/>
                <a:headEnd/>
                <a:tailEnd/>
              </a:ln>
            </p:spPr>
            <p:txBody>
              <a:bodyPr/>
              <a:lstStyle/>
              <a:p>
                <a:endParaRPr lang="tr-TR">
                  <a:solidFill>
                    <a:srgbClr val="000000"/>
                  </a:solidFill>
                </a:endParaRPr>
              </a:p>
            </p:txBody>
          </p:sp>
          <p:sp>
            <p:nvSpPr>
              <p:cNvPr id="28" name="Freeform 56"/>
              <p:cNvSpPr>
                <a:spLocks noChangeAspect="1" noEditPoints="1"/>
              </p:cNvSpPr>
              <p:nvPr/>
            </p:nvSpPr>
            <p:spPr bwMode="gray">
              <a:xfrm>
                <a:off x="3312" y="1720"/>
                <a:ext cx="347" cy="657"/>
              </a:xfrm>
              <a:custGeom>
                <a:avLst/>
                <a:gdLst>
                  <a:gd name="T0" fmla="*/ 1200058 w 124"/>
                  <a:gd name="T1" fmla="*/ 251811 h 234"/>
                  <a:gd name="T2" fmla="*/ 959489 w 124"/>
                  <a:gd name="T3" fmla="*/ 30390 h 234"/>
                  <a:gd name="T4" fmla="*/ 549827 w 124"/>
                  <a:gd name="T5" fmla="*/ 0 h 234"/>
                  <a:gd name="T6" fmla="*/ 0 w 124"/>
                  <a:gd name="T7" fmla="*/ 0 h 234"/>
                  <a:gd name="T8" fmla="*/ 0 w 124"/>
                  <a:gd name="T9" fmla="*/ 2537646 h 234"/>
                  <a:gd name="T10" fmla="*/ 345259 w 124"/>
                  <a:gd name="T11" fmla="*/ 2537646 h 234"/>
                  <a:gd name="T12" fmla="*/ 345259 w 124"/>
                  <a:gd name="T13" fmla="*/ 1386438 h 234"/>
                  <a:gd name="T14" fmla="*/ 568537 w 124"/>
                  <a:gd name="T15" fmla="*/ 1386438 h 234"/>
                  <a:gd name="T16" fmla="*/ 924470 w 124"/>
                  <a:gd name="T17" fmla="*/ 1356048 h 234"/>
                  <a:gd name="T18" fmla="*/ 1106046 w 124"/>
                  <a:gd name="T19" fmla="*/ 1258528 h 234"/>
                  <a:gd name="T20" fmla="*/ 1240402 w 124"/>
                  <a:gd name="T21" fmla="*/ 1031706 h 234"/>
                  <a:gd name="T22" fmla="*/ 1304717 w 124"/>
                  <a:gd name="T23" fmla="*/ 683460 h 234"/>
                  <a:gd name="T24" fmla="*/ 1200058 w 124"/>
                  <a:gd name="T25" fmla="*/ 251811 h 234"/>
                  <a:gd name="T26" fmla="*/ 819785 w 124"/>
                  <a:gd name="T27" fmla="*/ 1062032 h 234"/>
                  <a:gd name="T28" fmla="*/ 326544 w 124"/>
                  <a:gd name="T29" fmla="*/ 1062032 h 234"/>
                  <a:gd name="T30" fmla="*/ 326544 w 124"/>
                  <a:gd name="T31" fmla="*/ 335522 h 234"/>
                  <a:gd name="T32" fmla="*/ 801069 w 124"/>
                  <a:gd name="T33" fmla="*/ 335522 h 234"/>
                  <a:gd name="T34" fmla="*/ 999763 w 124"/>
                  <a:gd name="T35" fmla="*/ 707008 h 234"/>
                  <a:gd name="T36" fmla="*/ 819785 w 124"/>
                  <a:gd name="T37" fmla="*/ 1062032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34"/>
                  <a:gd name="T59" fmla="*/ 124 w 124"/>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34">
                    <a:moveTo>
                      <a:pt x="114" y="23"/>
                    </a:moveTo>
                    <a:cubicBezTo>
                      <a:pt x="108" y="13"/>
                      <a:pt x="100" y="6"/>
                      <a:pt x="91" y="3"/>
                    </a:cubicBezTo>
                    <a:cubicBezTo>
                      <a:pt x="85" y="1"/>
                      <a:pt x="72" y="0"/>
                      <a:pt x="52" y="0"/>
                    </a:cubicBezTo>
                    <a:cubicBezTo>
                      <a:pt x="0" y="0"/>
                      <a:pt x="0" y="0"/>
                      <a:pt x="0" y="0"/>
                    </a:cubicBezTo>
                    <a:cubicBezTo>
                      <a:pt x="0" y="234"/>
                      <a:pt x="0" y="234"/>
                      <a:pt x="0" y="234"/>
                    </a:cubicBezTo>
                    <a:cubicBezTo>
                      <a:pt x="33" y="234"/>
                      <a:pt x="33" y="234"/>
                      <a:pt x="33" y="234"/>
                    </a:cubicBezTo>
                    <a:cubicBezTo>
                      <a:pt x="33" y="128"/>
                      <a:pt x="33" y="128"/>
                      <a:pt x="33" y="128"/>
                    </a:cubicBezTo>
                    <a:cubicBezTo>
                      <a:pt x="54" y="128"/>
                      <a:pt x="54" y="128"/>
                      <a:pt x="54" y="128"/>
                    </a:cubicBezTo>
                    <a:cubicBezTo>
                      <a:pt x="69" y="128"/>
                      <a:pt x="80" y="127"/>
                      <a:pt x="88" y="125"/>
                    </a:cubicBezTo>
                    <a:cubicBezTo>
                      <a:pt x="93" y="124"/>
                      <a:pt x="99" y="121"/>
                      <a:pt x="105" y="116"/>
                    </a:cubicBezTo>
                    <a:cubicBezTo>
                      <a:pt x="110" y="111"/>
                      <a:pt x="115" y="104"/>
                      <a:pt x="118" y="95"/>
                    </a:cubicBezTo>
                    <a:cubicBezTo>
                      <a:pt x="122" y="87"/>
                      <a:pt x="124" y="76"/>
                      <a:pt x="124" y="63"/>
                    </a:cubicBezTo>
                    <a:cubicBezTo>
                      <a:pt x="124" y="47"/>
                      <a:pt x="121" y="34"/>
                      <a:pt x="114" y="23"/>
                    </a:cubicBezTo>
                    <a:close/>
                    <a:moveTo>
                      <a:pt x="78" y="98"/>
                    </a:moveTo>
                    <a:cubicBezTo>
                      <a:pt x="31" y="98"/>
                      <a:pt x="31" y="98"/>
                      <a:pt x="31" y="98"/>
                    </a:cubicBezTo>
                    <a:cubicBezTo>
                      <a:pt x="31" y="31"/>
                      <a:pt x="31" y="31"/>
                      <a:pt x="31" y="31"/>
                    </a:cubicBezTo>
                    <a:cubicBezTo>
                      <a:pt x="76" y="31"/>
                      <a:pt x="76" y="31"/>
                      <a:pt x="76" y="31"/>
                    </a:cubicBezTo>
                    <a:cubicBezTo>
                      <a:pt x="80" y="31"/>
                      <a:pt x="94" y="33"/>
                      <a:pt x="95" y="65"/>
                    </a:cubicBezTo>
                    <a:cubicBezTo>
                      <a:pt x="95" y="65"/>
                      <a:pt x="95" y="98"/>
                      <a:pt x="78" y="98"/>
                    </a:cubicBezTo>
                    <a:close/>
                  </a:path>
                </a:pathLst>
              </a:custGeom>
              <a:solidFill>
                <a:schemeClr val="bg1"/>
              </a:solidFill>
              <a:ln w="12700">
                <a:noFill/>
                <a:miter lim="800000"/>
                <a:headEnd/>
                <a:tailEnd/>
              </a:ln>
            </p:spPr>
            <p:txBody>
              <a:bodyPr/>
              <a:lstStyle/>
              <a:p>
                <a:endParaRPr lang="tr-TR">
                  <a:solidFill>
                    <a:srgbClr val="000000"/>
                  </a:solidFill>
                </a:endParaRPr>
              </a:p>
            </p:txBody>
          </p:sp>
          <p:sp>
            <p:nvSpPr>
              <p:cNvPr id="29" name="Freeform 57"/>
              <p:cNvSpPr>
                <a:spLocks noChangeAspect="1" noEditPoints="1"/>
              </p:cNvSpPr>
              <p:nvPr/>
            </p:nvSpPr>
            <p:spPr bwMode="gray">
              <a:xfrm>
                <a:off x="2836" y="1707"/>
                <a:ext cx="375" cy="670"/>
              </a:xfrm>
              <a:custGeom>
                <a:avLst/>
                <a:gdLst>
                  <a:gd name="T0" fmla="*/ 673505 w 134"/>
                  <a:gd name="T1" fmla="*/ 0 h 239"/>
                  <a:gd name="T2" fmla="*/ 0 w 134"/>
                  <a:gd name="T3" fmla="*/ 651868 h 239"/>
                  <a:gd name="T4" fmla="*/ 0 w 134"/>
                  <a:gd name="T5" fmla="*/ 1827413 h 239"/>
                  <a:gd name="T6" fmla="*/ 715217 w 134"/>
                  <a:gd name="T7" fmla="*/ 2555439 h 239"/>
                  <a:gd name="T8" fmla="*/ 1410268 w 134"/>
                  <a:gd name="T9" fmla="*/ 1850636 h 239"/>
                  <a:gd name="T10" fmla="*/ 1410268 w 134"/>
                  <a:gd name="T11" fmla="*/ 746935 h 239"/>
                  <a:gd name="T12" fmla="*/ 673505 w 134"/>
                  <a:gd name="T13" fmla="*/ 0 h 239"/>
                  <a:gd name="T14" fmla="*/ 1083593 w 134"/>
                  <a:gd name="T15" fmla="*/ 1689939 h 239"/>
                  <a:gd name="T16" fmla="*/ 715217 w 134"/>
                  <a:gd name="T17" fmla="*/ 2201561 h 239"/>
                  <a:gd name="T18" fmla="*/ 326673 w 134"/>
                  <a:gd name="T19" fmla="*/ 1677846 h 239"/>
                  <a:gd name="T20" fmla="*/ 326673 w 134"/>
                  <a:gd name="T21" fmla="*/ 824610 h 239"/>
                  <a:gd name="T22" fmla="*/ 696523 w 134"/>
                  <a:gd name="T23" fmla="*/ 355249 h 239"/>
                  <a:gd name="T24" fmla="*/ 1083593 w 134"/>
                  <a:gd name="T25" fmla="*/ 896502 h 239"/>
                  <a:gd name="T26" fmla="*/ 1083593 w 134"/>
                  <a:gd name="T27" fmla="*/ 1689939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39"/>
                  <a:gd name="T44" fmla="*/ 134 w 134"/>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39">
                    <a:moveTo>
                      <a:pt x="64" y="0"/>
                    </a:moveTo>
                    <a:cubicBezTo>
                      <a:pt x="2" y="0"/>
                      <a:pt x="0" y="61"/>
                      <a:pt x="0" y="61"/>
                    </a:cubicBezTo>
                    <a:cubicBezTo>
                      <a:pt x="0" y="171"/>
                      <a:pt x="0" y="171"/>
                      <a:pt x="0" y="171"/>
                    </a:cubicBezTo>
                    <a:cubicBezTo>
                      <a:pt x="0" y="171"/>
                      <a:pt x="4" y="239"/>
                      <a:pt x="68" y="239"/>
                    </a:cubicBezTo>
                    <a:cubicBezTo>
                      <a:pt x="132" y="239"/>
                      <a:pt x="134" y="173"/>
                      <a:pt x="134" y="173"/>
                    </a:cubicBezTo>
                    <a:cubicBezTo>
                      <a:pt x="134" y="173"/>
                      <a:pt x="134" y="105"/>
                      <a:pt x="134" y="70"/>
                    </a:cubicBezTo>
                    <a:cubicBezTo>
                      <a:pt x="134" y="34"/>
                      <a:pt x="107" y="0"/>
                      <a:pt x="64" y="0"/>
                    </a:cubicBezTo>
                    <a:close/>
                    <a:moveTo>
                      <a:pt x="103" y="158"/>
                    </a:moveTo>
                    <a:cubicBezTo>
                      <a:pt x="103" y="158"/>
                      <a:pt x="102" y="206"/>
                      <a:pt x="68" y="206"/>
                    </a:cubicBezTo>
                    <a:cubicBezTo>
                      <a:pt x="33" y="206"/>
                      <a:pt x="31" y="157"/>
                      <a:pt x="31" y="157"/>
                    </a:cubicBezTo>
                    <a:cubicBezTo>
                      <a:pt x="31" y="77"/>
                      <a:pt x="31" y="77"/>
                      <a:pt x="31" y="77"/>
                    </a:cubicBezTo>
                    <a:cubicBezTo>
                      <a:pt x="31" y="77"/>
                      <a:pt x="32" y="33"/>
                      <a:pt x="66" y="33"/>
                    </a:cubicBezTo>
                    <a:cubicBezTo>
                      <a:pt x="88" y="33"/>
                      <a:pt x="103" y="58"/>
                      <a:pt x="103" y="84"/>
                    </a:cubicBezTo>
                    <a:cubicBezTo>
                      <a:pt x="103" y="109"/>
                      <a:pt x="103" y="158"/>
                      <a:pt x="103" y="158"/>
                    </a:cubicBezTo>
                    <a:close/>
                  </a:path>
                </a:pathLst>
              </a:custGeom>
              <a:solidFill>
                <a:schemeClr val="bg1"/>
              </a:solidFill>
              <a:ln w="9525">
                <a:noFill/>
                <a:round/>
                <a:headEnd/>
                <a:tailEnd/>
              </a:ln>
            </p:spPr>
            <p:txBody>
              <a:bodyPr/>
              <a:lstStyle/>
              <a:p>
                <a:endParaRPr lang="tr-TR">
                  <a:solidFill>
                    <a:srgbClr val="000000"/>
                  </a:solidFill>
                </a:endParaRPr>
              </a:p>
            </p:txBody>
          </p:sp>
          <p:grpSp>
            <p:nvGrpSpPr>
              <p:cNvPr id="30" name="Group 58"/>
              <p:cNvGrpSpPr>
                <a:grpSpLocks noChangeAspect="1"/>
              </p:cNvGrpSpPr>
              <p:nvPr/>
            </p:nvGrpSpPr>
            <p:grpSpPr bwMode="auto">
              <a:xfrm>
                <a:off x="2808" y="2807"/>
                <a:ext cx="62" cy="63"/>
                <a:chOff x="1684" y="2400"/>
                <a:chExt cx="41" cy="41"/>
              </a:xfrm>
            </p:grpSpPr>
            <p:sp>
              <p:nvSpPr>
                <p:cNvPr id="35" name="Oval 59"/>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cs typeface="Arial" pitchFamily="34" charset="0"/>
                  </a:endParaRPr>
                </a:p>
              </p:txBody>
            </p:sp>
            <p:sp>
              <p:nvSpPr>
                <p:cNvPr id="36" name="Oval 60"/>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cs typeface="Arial" pitchFamily="34" charset="0"/>
                  </a:endParaRPr>
                </a:p>
              </p:txBody>
            </p:sp>
          </p:grpSp>
          <p:grpSp>
            <p:nvGrpSpPr>
              <p:cNvPr id="31" name="Group 61"/>
              <p:cNvGrpSpPr>
                <a:grpSpLocks noChangeAspect="1"/>
              </p:cNvGrpSpPr>
              <p:nvPr/>
            </p:nvGrpSpPr>
            <p:grpSpPr bwMode="auto">
              <a:xfrm>
                <a:off x="2808" y="1211"/>
                <a:ext cx="62" cy="63"/>
                <a:chOff x="1684" y="2400"/>
                <a:chExt cx="41" cy="41"/>
              </a:xfrm>
            </p:grpSpPr>
            <p:sp>
              <p:nvSpPr>
                <p:cNvPr id="33" name="Oval 62"/>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cs typeface="Arial" pitchFamily="34" charset="0"/>
                  </a:endParaRPr>
                </a:p>
              </p:txBody>
            </p:sp>
            <p:sp>
              <p:nvSpPr>
                <p:cNvPr id="34" name="Oval 63"/>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cs typeface="Arial" pitchFamily="34" charset="0"/>
                  </a:endParaRPr>
                </a:p>
              </p:txBody>
            </p:sp>
          </p:grpSp>
          <p:pic>
            <p:nvPicPr>
              <p:cNvPr id="32" name="Picture 64"/>
              <p:cNvPicPr>
                <a:picLocks noChangeAspect="1" noChangeArrowheads="1"/>
              </p:cNvPicPr>
              <p:nvPr/>
            </p:nvPicPr>
            <p:blipFill>
              <a:blip r:embed="rId3" cstate="print"/>
              <a:srcRect/>
              <a:stretch>
                <a:fillRect/>
              </a:stretch>
            </p:blipFill>
            <p:spPr bwMode="gray">
              <a:xfrm>
                <a:off x="1885" y="1124"/>
                <a:ext cx="1644" cy="1060"/>
              </a:xfrm>
              <a:prstGeom prst="rect">
                <a:avLst/>
              </a:prstGeom>
              <a:noFill/>
              <a:ln w="11176">
                <a:noFill/>
                <a:miter lim="800000"/>
                <a:headEnd/>
                <a:tailEnd/>
              </a:ln>
            </p:spPr>
          </p:pic>
        </p:grpSp>
        <p:sp>
          <p:nvSpPr>
            <p:cNvPr id="22" name="53 Metin kutusu"/>
            <p:cNvSpPr txBox="1"/>
            <p:nvPr/>
          </p:nvSpPr>
          <p:spPr>
            <a:xfrm>
              <a:off x="3298727" y="5639162"/>
              <a:ext cx="5508000" cy="288000"/>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tr-TR" sz="1200" dirty="0" smtClean="0">
                  <a:solidFill>
                    <a:srgbClr val="000000"/>
                  </a:solidFill>
                  <a:latin typeface="Cambria" pitchFamily="18" charset="0"/>
                </a:rPr>
                <a:t>Tanımlar</a:t>
              </a:r>
              <a:endParaRPr lang="tr-TR" sz="1000" b="1" dirty="0" smtClean="0">
                <a:solidFill>
                  <a:srgbClr val="000000"/>
                </a:solidFill>
                <a:latin typeface="Cambria" pitchFamily="18" charset="0"/>
              </a:endParaRPr>
            </a:p>
          </p:txBody>
        </p:sp>
      </p:grpSp>
    </p:spTree>
    <p:extLst>
      <p:ext uri="{BB962C8B-B14F-4D97-AF65-F5344CB8AC3E}">
        <p14:creationId xmlns:p14="http://schemas.microsoft.com/office/powerpoint/2010/main" val="296979905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172005" y="2516888"/>
            <a:ext cx="8782476" cy="2921887"/>
          </a:xfrm>
          <a:prstGeom prst="rect">
            <a:avLst/>
          </a:prstGeom>
          <a:noFill/>
          <a:ln w="9525" algn="ctr">
            <a:noFill/>
            <a:round/>
            <a:headEnd/>
            <a:tailEnd/>
          </a:ln>
        </p:spPr>
        <p:txBody>
          <a:bodyPr wrap="none" anchor="ctr"/>
          <a:lstStyle/>
          <a:p>
            <a:pPr marL="36000" algn="ctr"/>
            <a:r>
              <a:rPr lang="tr-TR" sz="44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Strese Psikolojik Yaklaşım</a:t>
            </a:r>
          </a:p>
          <a:p>
            <a:pPr marL="36000" algn="ctr"/>
            <a:r>
              <a:rPr lang="tr-TR" sz="4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Etkileşme Kuramı (Teorisi)</a:t>
            </a:r>
          </a:p>
          <a:p>
            <a:pPr marL="36000" algn="ctr"/>
            <a:r>
              <a:rPr lang="tr-TR" sz="4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Etkileme Kuramı (Teorisi)</a:t>
            </a:r>
            <a:endPar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17553302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2" name="Grup 1"/>
          <p:cNvGrpSpPr/>
          <p:nvPr/>
        </p:nvGrpSpPr>
        <p:grpSpPr>
          <a:xfrm>
            <a:off x="1392865" y="1494071"/>
            <a:ext cx="4533442" cy="3395458"/>
            <a:chOff x="1871014" y="2584581"/>
            <a:chExt cx="3979716" cy="3103742"/>
          </a:xfrm>
        </p:grpSpPr>
        <p:grpSp>
          <p:nvGrpSpPr>
            <p:cNvPr id="4" name="Group 66"/>
            <p:cNvGrpSpPr>
              <a:grpSpLocks/>
            </p:cNvGrpSpPr>
            <p:nvPr/>
          </p:nvGrpSpPr>
          <p:grpSpPr bwMode="auto">
            <a:xfrm>
              <a:off x="1871014" y="2584581"/>
              <a:ext cx="3979716" cy="3103742"/>
              <a:chOff x="7" y="1078"/>
              <a:chExt cx="3574" cy="2820"/>
            </a:xfrm>
          </p:grpSpPr>
          <p:grpSp>
            <p:nvGrpSpPr>
              <p:cNvPr id="5" name="Group 47"/>
              <p:cNvGrpSpPr>
                <a:grpSpLocks/>
              </p:cNvGrpSpPr>
              <p:nvPr/>
            </p:nvGrpSpPr>
            <p:grpSpPr bwMode="auto">
              <a:xfrm>
                <a:off x="532" y="2919"/>
                <a:ext cx="3049" cy="979"/>
                <a:chOff x="2605" y="2725"/>
                <a:chExt cx="2956" cy="949"/>
              </a:xfrm>
            </p:grpSpPr>
            <p:sp>
              <p:nvSpPr>
                <p:cNvPr id="17" name="Freeform 48"/>
                <p:cNvSpPr>
                  <a:spLocks/>
                </p:cNvSpPr>
                <p:nvPr/>
              </p:nvSpPr>
              <p:spPr bwMode="auto">
                <a:xfrm>
                  <a:off x="3186" y="2725"/>
                  <a:ext cx="2375" cy="504"/>
                </a:xfrm>
                <a:custGeom>
                  <a:avLst/>
                  <a:gdLst>
                    <a:gd name="T0" fmla="*/ 3295 w 1678"/>
                    <a:gd name="T1" fmla="*/ 116 h 1010"/>
                    <a:gd name="T2" fmla="*/ 2793 w 1678"/>
                    <a:gd name="T3" fmla="*/ 31 h 1010"/>
                    <a:gd name="T4" fmla="*/ 328 w 1678"/>
                    <a:gd name="T5" fmla="*/ 79 h 1010"/>
                    <a:gd name="T6" fmla="*/ 0 w 1678"/>
                    <a:gd name="T7" fmla="*/ 75 h 1010"/>
                    <a:gd name="T8" fmla="*/ 3053 w 1678"/>
                    <a:gd name="T9" fmla="*/ 7 h 1010"/>
                    <a:gd name="T10" fmla="*/ 4032 w 1678"/>
                    <a:gd name="T11" fmla="*/ 126 h 1010"/>
                    <a:gd name="T12" fmla="*/ 3295 w 1678"/>
                    <a:gd name="T13" fmla="*/ 116 h 1010"/>
                    <a:gd name="T14" fmla="*/ 0 60000 65536"/>
                    <a:gd name="T15" fmla="*/ 0 60000 65536"/>
                    <a:gd name="T16" fmla="*/ 0 60000 65536"/>
                    <a:gd name="T17" fmla="*/ 0 60000 65536"/>
                    <a:gd name="T18" fmla="*/ 0 60000 65536"/>
                    <a:gd name="T19" fmla="*/ 0 60000 65536"/>
                    <a:gd name="T20" fmla="*/ 0 60000 65536"/>
                    <a:gd name="T21" fmla="*/ 0 w 1678"/>
                    <a:gd name="T22" fmla="*/ 0 h 1010"/>
                    <a:gd name="T23" fmla="*/ 1678 w 1678"/>
                    <a:gd name="T24" fmla="*/ 1010 h 10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78" h="1010">
                      <a:moveTo>
                        <a:pt x="1162" y="936"/>
                      </a:moveTo>
                      <a:cubicBezTo>
                        <a:pt x="1222" y="836"/>
                        <a:pt x="1371" y="388"/>
                        <a:pt x="985" y="252"/>
                      </a:cubicBezTo>
                      <a:cubicBezTo>
                        <a:pt x="471" y="122"/>
                        <a:pt x="116" y="637"/>
                        <a:pt x="116" y="637"/>
                      </a:cubicBezTo>
                      <a:cubicBezTo>
                        <a:pt x="116" y="637"/>
                        <a:pt x="116" y="637"/>
                        <a:pt x="0" y="603"/>
                      </a:cubicBezTo>
                      <a:cubicBezTo>
                        <a:pt x="272" y="215"/>
                        <a:pt x="727" y="0"/>
                        <a:pt x="1077" y="63"/>
                      </a:cubicBezTo>
                      <a:cubicBezTo>
                        <a:pt x="1416" y="123"/>
                        <a:pt x="1678" y="452"/>
                        <a:pt x="1422" y="1010"/>
                      </a:cubicBezTo>
                      <a:cubicBezTo>
                        <a:pt x="1357" y="994"/>
                        <a:pt x="1209" y="950"/>
                        <a:pt x="1162" y="936"/>
                      </a:cubicBezTo>
                      <a:close/>
                    </a:path>
                  </a:pathLst>
                </a:custGeom>
                <a:solidFill>
                  <a:srgbClr val="B4B4B4">
                    <a:alpha val="50195"/>
                  </a:srgbClr>
                </a:solidFill>
                <a:ln w="9525">
                  <a:noFill/>
                  <a:round/>
                  <a:headEnd/>
                  <a:tailEnd/>
                </a:ln>
              </p:spPr>
              <p:txBody>
                <a:bodyPr/>
                <a:lstStyle/>
                <a:p>
                  <a:endParaRPr lang="en-GB">
                    <a:solidFill>
                      <a:srgbClr val="000000"/>
                    </a:solidFill>
                  </a:endParaRPr>
                </a:p>
              </p:txBody>
            </p:sp>
            <p:sp>
              <p:nvSpPr>
                <p:cNvPr id="18" name="Freeform 49"/>
                <p:cNvSpPr>
                  <a:spLocks/>
                </p:cNvSpPr>
                <p:nvPr/>
              </p:nvSpPr>
              <p:spPr bwMode="auto">
                <a:xfrm>
                  <a:off x="2605" y="3056"/>
                  <a:ext cx="2521" cy="618"/>
                </a:xfrm>
                <a:custGeom>
                  <a:avLst/>
                  <a:gdLst>
                    <a:gd name="T0" fmla="*/ 1380 w 1781"/>
                    <a:gd name="T1" fmla="*/ 5 h 1235"/>
                    <a:gd name="T2" fmla="*/ 1727 w 1781"/>
                    <a:gd name="T3" fmla="*/ 99 h 1235"/>
                    <a:gd name="T4" fmla="*/ 4320 w 1781"/>
                    <a:gd name="T5" fmla="*/ 46 h 1235"/>
                    <a:gd name="T6" fmla="*/ 5050 w 1781"/>
                    <a:gd name="T7" fmla="*/ 56 h 1235"/>
                    <a:gd name="T8" fmla="*/ 1282 w 1781"/>
                    <a:gd name="T9" fmla="*/ 125 h 1235"/>
                    <a:gd name="T10" fmla="*/ 1056 w 1781"/>
                    <a:gd name="T11" fmla="*/ 0 h 1235"/>
                    <a:gd name="T12" fmla="*/ 1380 w 1781"/>
                    <a:gd name="T13" fmla="*/ 5 h 1235"/>
                    <a:gd name="T14" fmla="*/ 0 60000 65536"/>
                    <a:gd name="T15" fmla="*/ 0 60000 65536"/>
                    <a:gd name="T16" fmla="*/ 0 60000 65536"/>
                    <a:gd name="T17" fmla="*/ 0 60000 65536"/>
                    <a:gd name="T18" fmla="*/ 0 60000 65536"/>
                    <a:gd name="T19" fmla="*/ 0 60000 65536"/>
                    <a:gd name="T20" fmla="*/ 0 60000 65536"/>
                    <a:gd name="T21" fmla="*/ 0 w 1781"/>
                    <a:gd name="T22" fmla="*/ 0 h 1235"/>
                    <a:gd name="T23" fmla="*/ 1781 w 1781"/>
                    <a:gd name="T24" fmla="*/ 1235 h 1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81" h="1235">
                      <a:moveTo>
                        <a:pt x="487" y="36"/>
                      </a:moveTo>
                      <a:cubicBezTo>
                        <a:pt x="412" y="169"/>
                        <a:pt x="208" y="597"/>
                        <a:pt x="609" y="785"/>
                      </a:cubicBezTo>
                      <a:cubicBezTo>
                        <a:pt x="830" y="873"/>
                        <a:pt x="1204" y="807"/>
                        <a:pt x="1523" y="363"/>
                      </a:cubicBezTo>
                      <a:cubicBezTo>
                        <a:pt x="1586" y="379"/>
                        <a:pt x="1709" y="419"/>
                        <a:pt x="1781" y="444"/>
                      </a:cubicBezTo>
                      <a:cubicBezTo>
                        <a:pt x="1502" y="949"/>
                        <a:pt x="806" y="1235"/>
                        <a:pt x="452" y="998"/>
                      </a:cubicBezTo>
                      <a:cubicBezTo>
                        <a:pt x="0" y="701"/>
                        <a:pt x="278" y="135"/>
                        <a:pt x="372" y="0"/>
                      </a:cubicBezTo>
                      <a:cubicBezTo>
                        <a:pt x="430" y="17"/>
                        <a:pt x="411" y="11"/>
                        <a:pt x="487" y="36"/>
                      </a:cubicBezTo>
                      <a:close/>
                    </a:path>
                  </a:pathLst>
                </a:custGeom>
                <a:solidFill>
                  <a:srgbClr val="B4B4B4">
                    <a:alpha val="50195"/>
                  </a:srgbClr>
                </a:solidFill>
                <a:ln w="9525">
                  <a:noFill/>
                  <a:round/>
                  <a:headEnd/>
                  <a:tailEnd/>
                </a:ln>
              </p:spPr>
              <p:txBody>
                <a:bodyPr/>
                <a:lstStyle/>
                <a:p>
                  <a:endParaRPr lang="en-GB">
                    <a:solidFill>
                      <a:srgbClr val="000000"/>
                    </a:solidFill>
                  </a:endParaRPr>
                </a:p>
              </p:txBody>
            </p:sp>
          </p:grpSp>
          <p:grpSp>
            <p:nvGrpSpPr>
              <p:cNvPr id="7" name="Group 80"/>
              <p:cNvGrpSpPr>
                <a:grpSpLocks/>
              </p:cNvGrpSpPr>
              <p:nvPr/>
            </p:nvGrpSpPr>
            <p:grpSpPr bwMode="auto">
              <a:xfrm>
                <a:off x="7" y="2011"/>
                <a:ext cx="2663" cy="1818"/>
                <a:chOff x="7" y="1943"/>
                <a:chExt cx="2663" cy="1818"/>
              </a:xfrm>
            </p:grpSpPr>
            <p:sp>
              <p:nvSpPr>
                <p:cNvPr id="14" name="Freeform 51"/>
                <p:cNvSpPr>
                  <a:spLocks/>
                </p:cNvSpPr>
                <p:nvPr/>
              </p:nvSpPr>
              <p:spPr bwMode="auto">
                <a:xfrm>
                  <a:off x="7" y="1943"/>
                  <a:ext cx="2599" cy="1803"/>
                </a:xfrm>
                <a:custGeom>
                  <a:avLst/>
                  <a:gdLst>
                    <a:gd name="T0" fmla="*/ 1515 w 1781"/>
                    <a:gd name="T1" fmla="*/ 112 h 1235"/>
                    <a:gd name="T2" fmla="*/ 1893 w 1781"/>
                    <a:gd name="T3" fmla="*/ 2442 h 1235"/>
                    <a:gd name="T4" fmla="*/ 4734 w 1781"/>
                    <a:gd name="T5" fmla="*/ 1130 h 1235"/>
                    <a:gd name="T6" fmla="*/ 5535 w 1781"/>
                    <a:gd name="T7" fmla="*/ 1381 h 1235"/>
                    <a:gd name="T8" fmla="*/ 1405 w 1781"/>
                    <a:gd name="T9" fmla="*/ 3105 h 1235"/>
                    <a:gd name="T10" fmla="*/ 1156 w 1781"/>
                    <a:gd name="T11" fmla="*/ 0 h 1235"/>
                    <a:gd name="T12" fmla="*/ 1515 w 1781"/>
                    <a:gd name="T13" fmla="*/ 112 h 1235"/>
                    <a:gd name="T14" fmla="*/ 0 60000 65536"/>
                    <a:gd name="T15" fmla="*/ 0 60000 65536"/>
                    <a:gd name="T16" fmla="*/ 0 60000 65536"/>
                    <a:gd name="T17" fmla="*/ 0 60000 65536"/>
                    <a:gd name="T18" fmla="*/ 0 60000 65536"/>
                    <a:gd name="T19" fmla="*/ 0 60000 65536"/>
                    <a:gd name="T20" fmla="*/ 0 60000 65536"/>
                    <a:gd name="T21" fmla="*/ 0 w 1781"/>
                    <a:gd name="T22" fmla="*/ 0 h 1235"/>
                    <a:gd name="T23" fmla="*/ 1781 w 1781"/>
                    <a:gd name="T24" fmla="*/ 1235 h 1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81" h="1235">
                      <a:moveTo>
                        <a:pt x="487" y="36"/>
                      </a:moveTo>
                      <a:cubicBezTo>
                        <a:pt x="412" y="169"/>
                        <a:pt x="208" y="597"/>
                        <a:pt x="609" y="785"/>
                      </a:cubicBezTo>
                      <a:cubicBezTo>
                        <a:pt x="830" y="873"/>
                        <a:pt x="1204" y="807"/>
                        <a:pt x="1523" y="363"/>
                      </a:cubicBezTo>
                      <a:cubicBezTo>
                        <a:pt x="1586" y="379"/>
                        <a:pt x="1709" y="419"/>
                        <a:pt x="1781" y="444"/>
                      </a:cubicBezTo>
                      <a:cubicBezTo>
                        <a:pt x="1502" y="949"/>
                        <a:pt x="806" y="1235"/>
                        <a:pt x="452" y="998"/>
                      </a:cubicBezTo>
                      <a:cubicBezTo>
                        <a:pt x="0" y="701"/>
                        <a:pt x="278" y="135"/>
                        <a:pt x="372" y="0"/>
                      </a:cubicBezTo>
                      <a:cubicBezTo>
                        <a:pt x="430" y="17"/>
                        <a:pt x="411" y="11"/>
                        <a:pt x="487" y="36"/>
                      </a:cubicBezTo>
                      <a:close/>
                    </a:path>
                  </a:pathLst>
                </a:custGeom>
                <a:gradFill rotWithShape="1">
                  <a:gsLst>
                    <a:gs pos="0">
                      <a:srgbClr val="717171"/>
                    </a:gs>
                    <a:gs pos="50000">
                      <a:srgbClr val="F6F6F6"/>
                    </a:gs>
                    <a:gs pos="100000">
                      <a:srgbClr val="717171"/>
                    </a:gs>
                  </a:gsLst>
                  <a:lin ang="0" scaled="1"/>
                </a:gradFill>
                <a:ln w="9525">
                  <a:noFill/>
                  <a:round/>
                  <a:headEnd/>
                  <a:tailEnd/>
                </a:ln>
              </p:spPr>
              <p:txBody>
                <a:bodyPr/>
                <a:lstStyle/>
                <a:p>
                  <a:endParaRPr lang="en-GB">
                    <a:solidFill>
                      <a:srgbClr val="000000"/>
                    </a:solidFill>
                  </a:endParaRPr>
                </a:p>
              </p:txBody>
            </p:sp>
            <p:sp>
              <p:nvSpPr>
                <p:cNvPr id="15" name="Freeform 52"/>
                <p:cNvSpPr>
                  <a:spLocks/>
                </p:cNvSpPr>
                <p:nvPr/>
              </p:nvSpPr>
              <p:spPr bwMode="auto">
                <a:xfrm>
                  <a:off x="755" y="2589"/>
                  <a:ext cx="1915" cy="1172"/>
                </a:xfrm>
                <a:custGeom>
                  <a:avLst/>
                  <a:gdLst>
                    <a:gd name="T0" fmla="*/ 0 w 1312"/>
                    <a:gd name="T1" fmla="*/ 1832 h 803"/>
                    <a:gd name="T2" fmla="*/ 3077 w 1312"/>
                    <a:gd name="T3" fmla="*/ 1042 h 803"/>
                    <a:gd name="T4" fmla="*/ 3939 w 1312"/>
                    <a:gd name="T5" fmla="*/ 0 h 803"/>
                    <a:gd name="T6" fmla="*/ 4080 w 1312"/>
                    <a:gd name="T7" fmla="*/ 196 h 803"/>
                    <a:gd name="T8" fmla="*/ 1244 w 1312"/>
                    <a:gd name="T9" fmla="*/ 2109 h 803"/>
                    <a:gd name="T10" fmla="*/ 0 w 1312"/>
                    <a:gd name="T11" fmla="*/ 1832 h 803"/>
                    <a:gd name="T12" fmla="*/ 0 60000 65536"/>
                    <a:gd name="T13" fmla="*/ 0 60000 65536"/>
                    <a:gd name="T14" fmla="*/ 0 60000 65536"/>
                    <a:gd name="T15" fmla="*/ 0 60000 65536"/>
                    <a:gd name="T16" fmla="*/ 0 60000 65536"/>
                    <a:gd name="T17" fmla="*/ 0 60000 65536"/>
                    <a:gd name="T18" fmla="*/ 0 w 1312"/>
                    <a:gd name="T19" fmla="*/ 0 h 803"/>
                    <a:gd name="T20" fmla="*/ 1312 w 1312"/>
                    <a:gd name="T21" fmla="*/ 803 h 803"/>
                  </a:gdLst>
                  <a:ahLst/>
                  <a:cxnLst>
                    <a:cxn ang="T12">
                      <a:pos x="T0" y="T1"/>
                    </a:cxn>
                    <a:cxn ang="T13">
                      <a:pos x="T2" y="T3"/>
                    </a:cxn>
                    <a:cxn ang="T14">
                      <a:pos x="T4" y="T5"/>
                    </a:cxn>
                    <a:cxn ang="T15">
                      <a:pos x="T6" y="T7"/>
                    </a:cxn>
                    <a:cxn ang="T16">
                      <a:pos x="T8" y="T9"/>
                    </a:cxn>
                    <a:cxn ang="T17">
                      <a:pos x="T10" y="T11"/>
                    </a:cxn>
                  </a:cxnLst>
                  <a:rect l="T18" t="T19" r="T20" b="T21"/>
                  <a:pathLst>
                    <a:path w="1312" h="803">
                      <a:moveTo>
                        <a:pt x="0" y="589"/>
                      </a:moveTo>
                      <a:cubicBezTo>
                        <a:pt x="0" y="589"/>
                        <a:pt x="399" y="803"/>
                        <a:pt x="989" y="335"/>
                      </a:cubicBezTo>
                      <a:cubicBezTo>
                        <a:pt x="1163" y="189"/>
                        <a:pt x="1267" y="0"/>
                        <a:pt x="1267" y="0"/>
                      </a:cubicBezTo>
                      <a:cubicBezTo>
                        <a:pt x="1312" y="63"/>
                        <a:pt x="1312" y="63"/>
                        <a:pt x="1312" y="63"/>
                      </a:cubicBezTo>
                      <a:cubicBezTo>
                        <a:pt x="1312" y="63"/>
                        <a:pt x="999" y="633"/>
                        <a:pt x="400" y="678"/>
                      </a:cubicBezTo>
                      <a:cubicBezTo>
                        <a:pt x="148" y="694"/>
                        <a:pt x="0" y="589"/>
                        <a:pt x="0" y="589"/>
                      </a:cubicBezTo>
                      <a:close/>
                    </a:path>
                  </a:pathLst>
                </a:custGeom>
                <a:gradFill rotWithShape="1">
                  <a:gsLst>
                    <a:gs pos="0">
                      <a:srgbClr val="C1C1C1"/>
                    </a:gs>
                    <a:gs pos="50000">
                      <a:srgbClr val="565656"/>
                    </a:gs>
                    <a:gs pos="100000">
                      <a:srgbClr val="C1C1C1"/>
                    </a:gs>
                  </a:gsLst>
                  <a:lin ang="2700000" scaled="1"/>
                </a:gradFill>
                <a:ln w="9525">
                  <a:noFill/>
                  <a:round/>
                  <a:headEnd/>
                  <a:tailEnd/>
                </a:ln>
              </p:spPr>
              <p:txBody>
                <a:bodyPr/>
                <a:lstStyle/>
                <a:p>
                  <a:endParaRPr lang="en-GB">
                    <a:solidFill>
                      <a:srgbClr val="000000"/>
                    </a:solidFill>
                  </a:endParaRPr>
                </a:p>
              </p:txBody>
            </p:sp>
            <p:sp>
              <p:nvSpPr>
                <p:cNvPr id="16" name="Freeform 53"/>
                <p:cNvSpPr>
                  <a:spLocks/>
                </p:cNvSpPr>
                <p:nvPr/>
              </p:nvSpPr>
              <p:spPr bwMode="auto">
                <a:xfrm>
                  <a:off x="419" y="1996"/>
                  <a:ext cx="389" cy="1042"/>
                </a:xfrm>
                <a:custGeom>
                  <a:avLst/>
                  <a:gdLst>
                    <a:gd name="T0" fmla="*/ 635 w 267"/>
                    <a:gd name="T1" fmla="*/ 0 h 714"/>
                    <a:gd name="T2" fmla="*/ 807 w 267"/>
                    <a:gd name="T3" fmla="*/ 156 h 714"/>
                    <a:gd name="T4" fmla="*/ 817 w 267"/>
                    <a:gd name="T5" fmla="*/ 2220 h 714"/>
                    <a:gd name="T6" fmla="*/ 270 w 267"/>
                    <a:gd name="T7" fmla="*/ 1128 h 714"/>
                    <a:gd name="T8" fmla="*/ 635 w 267"/>
                    <a:gd name="T9" fmla="*/ 0 h 714"/>
                    <a:gd name="T10" fmla="*/ 0 60000 65536"/>
                    <a:gd name="T11" fmla="*/ 0 60000 65536"/>
                    <a:gd name="T12" fmla="*/ 0 60000 65536"/>
                    <a:gd name="T13" fmla="*/ 0 60000 65536"/>
                    <a:gd name="T14" fmla="*/ 0 60000 65536"/>
                    <a:gd name="T15" fmla="*/ 0 w 267"/>
                    <a:gd name="T16" fmla="*/ 0 h 714"/>
                    <a:gd name="T17" fmla="*/ 267 w 267"/>
                    <a:gd name="T18" fmla="*/ 714 h 714"/>
                  </a:gdLst>
                  <a:ahLst/>
                  <a:cxnLst>
                    <a:cxn ang="T10">
                      <a:pos x="T0" y="T1"/>
                    </a:cxn>
                    <a:cxn ang="T11">
                      <a:pos x="T2" y="T3"/>
                    </a:cxn>
                    <a:cxn ang="T12">
                      <a:pos x="T4" y="T5"/>
                    </a:cxn>
                    <a:cxn ang="T13">
                      <a:pos x="T6" y="T7"/>
                    </a:cxn>
                    <a:cxn ang="T14">
                      <a:pos x="T8" y="T9"/>
                    </a:cxn>
                  </a:cxnLst>
                  <a:rect l="T15" t="T16" r="T17" b="T18"/>
                  <a:pathLst>
                    <a:path w="267" h="714">
                      <a:moveTo>
                        <a:pt x="205" y="0"/>
                      </a:moveTo>
                      <a:cubicBezTo>
                        <a:pt x="205" y="0"/>
                        <a:pt x="254" y="45"/>
                        <a:pt x="261" y="50"/>
                      </a:cubicBezTo>
                      <a:cubicBezTo>
                        <a:pt x="267" y="61"/>
                        <a:pt x="0" y="424"/>
                        <a:pt x="264" y="714"/>
                      </a:cubicBezTo>
                      <a:cubicBezTo>
                        <a:pt x="69" y="593"/>
                        <a:pt x="85" y="409"/>
                        <a:pt x="87" y="363"/>
                      </a:cubicBezTo>
                      <a:cubicBezTo>
                        <a:pt x="88" y="197"/>
                        <a:pt x="205" y="0"/>
                        <a:pt x="205" y="0"/>
                      </a:cubicBezTo>
                      <a:close/>
                    </a:path>
                  </a:pathLst>
                </a:custGeom>
                <a:gradFill rotWithShape="1">
                  <a:gsLst>
                    <a:gs pos="0">
                      <a:srgbClr val="A3A3A3"/>
                    </a:gs>
                    <a:gs pos="50000">
                      <a:srgbClr val="525252"/>
                    </a:gs>
                    <a:gs pos="100000">
                      <a:srgbClr val="A3A3A3"/>
                    </a:gs>
                  </a:gsLst>
                  <a:lin ang="18900000" scaled="1"/>
                </a:gradFill>
                <a:ln w="9525">
                  <a:noFill/>
                  <a:round/>
                  <a:headEnd/>
                  <a:tailEnd/>
                </a:ln>
              </p:spPr>
              <p:txBody>
                <a:bodyPr/>
                <a:lstStyle/>
                <a:p>
                  <a:endParaRPr lang="en-GB">
                    <a:solidFill>
                      <a:srgbClr val="000000"/>
                    </a:solidFill>
                  </a:endParaRPr>
                </a:p>
              </p:txBody>
            </p:sp>
          </p:grpSp>
          <p:grpSp>
            <p:nvGrpSpPr>
              <p:cNvPr id="8" name="Group 79"/>
              <p:cNvGrpSpPr>
                <a:grpSpLocks/>
              </p:cNvGrpSpPr>
              <p:nvPr/>
            </p:nvGrpSpPr>
            <p:grpSpPr bwMode="auto">
              <a:xfrm>
                <a:off x="606" y="1078"/>
                <a:ext cx="2451" cy="1570"/>
                <a:chOff x="606" y="1010"/>
                <a:chExt cx="2451" cy="1570"/>
              </a:xfrm>
            </p:grpSpPr>
            <p:sp>
              <p:nvSpPr>
                <p:cNvPr id="9" name="Freeform 55"/>
                <p:cNvSpPr>
                  <a:spLocks/>
                </p:cNvSpPr>
                <p:nvPr/>
              </p:nvSpPr>
              <p:spPr bwMode="auto">
                <a:xfrm>
                  <a:off x="606" y="1010"/>
                  <a:ext cx="2451" cy="1473"/>
                </a:xfrm>
                <a:custGeom>
                  <a:avLst/>
                  <a:gdLst>
                    <a:gd name="T0" fmla="*/ 2479 w 1678"/>
                    <a:gd name="T1" fmla="*/ 1991 h 1010"/>
                    <a:gd name="T2" fmla="*/ 2102 w 1678"/>
                    <a:gd name="T3" fmla="*/ 537 h 1010"/>
                    <a:gd name="T4" fmla="*/ 247 w 1678"/>
                    <a:gd name="T5" fmla="*/ 1355 h 1010"/>
                    <a:gd name="T6" fmla="*/ 0 w 1678"/>
                    <a:gd name="T7" fmla="*/ 1282 h 1010"/>
                    <a:gd name="T8" fmla="*/ 2298 w 1678"/>
                    <a:gd name="T9" fmla="*/ 134 h 1010"/>
                    <a:gd name="T10" fmla="*/ 3034 w 1678"/>
                    <a:gd name="T11" fmla="*/ 2148 h 1010"/>
                    <a:gd name="T12" fmla="*/ 2479 w 1678"/>
                    <a:gd name="T13" fmla="*/ 1991 h 1010"/>
                    <a:gd name="T14" fmla="*/ 0 60000 65536"/>
                    <a:gd name="T15" fmla="*/ 0 60000 65536"/>
                    <a:gd name="T16" fmla="*/ 0 60000 65536"/>
                    <a:gd name="T17" fmla="*/ 0 60000 65536"/>
                    <a:gd name="T18" fmla="*/ 0 60000 65536"/>
                    <a:gd name="T19" fmla="*/ 0 60000 65536"/>
                    <a:gd name="T20" fmla="*/ 0 60000 65536"/>
                    <a:gd name="T21" fmla="*/ 0 w 1678"/>
                    <a:gd name="T22" fmla="*/ 0 h 1010"/>
                    <a:gd name="T23" fmla="*/ 1678 w 1678"/>
                    <a:gd name="T24" fmla="*/ 1010 h 10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78" h="1010">
                      <a:moveTo>
                        <a:pt x="1162" y="936"/>
                      </a:moveTo>
                      <a:cubicBezTo>
                        <a:pt x="1222" y="836"/>
                        <a:pt x="1371" y="388"/>
                        <a:pt x="985" y="252"/>
                      </a:cubicBezTo>
                      <a:cubicBezTo>
                        <a:pt x="471" y="122"/>
                        <a:pt x="116" y="637"/>
                        <a:pt x="116" y="637"/>
                      </a:cubicBezTo>
                      <a:cubicBezTo>
                        <a:pt x="116" y="637"/>
                        <a:pt x="116" y="637"/>
                        <a:pt x="0" y="603"/>
                      </a:cubicBezTo>
                      <a:cubicBezTo>
                        <a:pt x="272" y="215"/>
                        <a:pt x="727" y="0"/>
                        <a:pt x="1077" y="63"/>
                      </a:cubicBezTo>
                      <a:cubicBezTo>
                        <a:pt x="1416" y="123"/>
                        <a:pt x="1678" y="452"/>
                        <a:pt x="1422" y="1010"/>
                      </a:cubicBezTo>
                      <a:cubicBezTo>
                        <a:pt x="1357" y="994"/>
                        <a:pt x="1209" y="950"/>
                        <a:pt x="1162" y="936"/>
                      </a:cubicBezTo>
                      <a:close/>
                    </a:path>
                  </a:pathLst>
                </a:custGeom>
                <a:gradFill rotWithShape="1">
                  <a:gsLst>
                    <a:gs pos="0">
                      <a:schemeClr val="bg2">
                        <a:lumMod val="50000"/>
                      </a:schemeClr>
                    </a:gs>
                    <a:gs pos="50000">
                      <a:srgbClr val="C4DBEE"/>
                    </a:gs>
                    <a:gs pos="100000">
                      <a:srgbClr val="0061B3"/>
                    </a:gs>
                  </a:gsLst>
                  <a:lin ang="0" scaled="1"/>
                </a:gradFill>
                <a:ln w="9525">
                  <a:noFill/>
                  <a:round/>
                  <a:headEnd/>
                  <a:tailEnd/>
                </a:ln>
              </p:spPr>
              <p:txBody>
                <a:bodyPr/>
                <a:lstStyle/>
                <a:p>
                  <a:pPr>
                    <a:defRPr/>
                  </a:pPr>
                  <a:endParaRPr lang="en-GB" dirty="0">
                    <a:solidFill>
                      <a:srgbClr val="000000"/>
                    </a:solidFill>
                    <a:latin typeface="Arial" pitchFamily="34" charset="0"/>
                    <a:cs typeface="Arial" pitchFamily="34" charset="0"/>
                  </a:endParaRPr>
                </a:p>
              </p:txBody>
            </p:sp>
            <p:sp>
              <p:nvSpPr>
                <p:cNvPr id="10" name="Freeform 56"/>
                <p:cNvSpPr>
                  <a:spLocks/>
                </p:cNvSpPr>
                <p:nvPr/>
              </p:nvSpPr>
              <p:spPr bwMode="auto">
                <a:xfrm>
                  <a:off x="2683" y="1564"/>
                  <a:ext cx="261" cy="1016"/>
                </a:xfrm>
                <a:custGeom>
                  <a:avLst/>
                  <a:gdLst>
                    <a:gd name="T0" fmla="*/ 0 w 179"/>
                    <a:gd name="T1" fmla="*/ 1960 h 696"/>
                    <a:gd name="T2" fmla="*/ 130 w 179"/>
                    <a:gd name="T3" fmla="*/ 2165 h 696"/>
                    <a:gd name="T4" fmla="*/ 432 w 179"/>
                    <a:gd name="T5" fmla="*/ 980 h 696"/>
                    <a:gd name="T6" fmla="*/ 283 w 179"/>
                    <a:gd name="T7" fmla="*/ 196 h 696"/>
                    <a:gd name="T8" fmla="*/ 198 w 179"/>
                    <a:gd name="T9" fmla="*/ 0 h 696"/>
                    <a:gd name="T10" fmla="*/ 0 w 179"/>
                    <a:gd name="T11" fmla="*/ 1960 h 696"/>
                    <a:gd name="T12" fmla="*/ 0 60000 65536"/>
                    <a:gd name="T13" fmla="*/ 0 60000 65536"/>
                    <a:gd name="T14" fmla="*/ 0 60000 65536"/>
                    <a:gd name="T15" fmla="*/ 0 60000 65536"/>
                    <a:gd name="T16" fmla="*/ 0 60000 65536"/>
                    <a:gd name="T17" fmla="*/ 0 60000 65536"/>
                    <a:gd name="T18" fmla="*/ 0 w 179"/>
                    <a:gd name="T19" fmla="*/ 0 h 696"/>
                    <a:gd name="T20" fmla="*/ 179 w 179"/>
                    <a:gd name="T21" fmla="*/ 696 h 696"/>
                  </a:gdLst>
                  <a:ahLst/>
                  <a:cxnLst>
                    <a:cxn ang="T12">
                      <a:pos x="T0" y="T1"/>
                    </a:cxn>
                    <a:cxn ang="T13">
                      <a:pos x="T2" y="T3"/>
                    </a:cxn>
                    <a:cxn ang="T14">
                      <a:pos x="T4" y="T5"/>
                    </a:cxn>
                    <a:cxn ang="T15">
                      <a:pos x="T6" y="T7"/>
                    </a:cxn>
                    <a:cxn ang="T16">
                      <a:pos x="T8" y="T9"/>
                    </a:cxn>
                    <a:cxn ang="T17">
                      <a:pos x="T10" y="T11"/>
                    </a:cxn>
                  </a:cxnLst>
                  <a:rect l="T18" t="T19" r="T20" b="T21"/>
                  <a:pathLst>
                    <a:path w="179" h="696">
                      <a:moveTo>
                        <a:pt x="0" y="630"/>
                      </a:moveTo>
                      <a:cubicBezTo>
                        <a:pt x="19" y="659"/>
                        <a:pt x="42" y="696"/>
                        <a:pt x="42" y="696"/>
                      </a:cubicBezTo>
                      <a:cubicBezTo>
                        <a:pt x="42" y="696"/>
                        <a:pt x="134" y="518"/>
                        <a:pt x="139" y="315"/>
                      </a:cubicBezTo>
                      <a:cubicBezTo>
                        <a:pt x="146" y="172"/>
                        <a:pt x="91" y="63"/>
                        <a:pt x="91" y="63"/>
                      </a:cubicBezTo>
                      <a:cubicBezTo>
                        <a:pt x="64" y="0"/>
                        <a:pt x="64" y="0"/>
                        <a:pt x="64" y="0"/>
                      </a:cubicBezTo>
                      <a:cubicBezTo>
                        <a:pt x="64" y="0"/>
                        <a:pt x="179" y="245"/>
                        <a:pt x="0" y="630"/>
                      </a:cubicBezTo>
                      <a:close/>
                    </a:path>
                  </a:pathLst>
                </a:custGeom>
                <a:gradFill rotWithShape="1">
                  <a:gsLst>
                    <a:gs pos="0">
                      <a:srgbClr val="0061B3"/>
                    </a:gs>
                    <a:gs pos="50000">
                      <a:srgbClr val="003D70"/>
                    </a:gs>
                    <a:gs pos="100000">
                      <a:srgbClr val="0061B3"/>
                    </a:gs>
                  </a:gsLst>
                  <a:lin ang="2700000" scaled="1"/>
                </a:gradFill>
                <a:ln w="9525">
                  <a:noFill/>
                  <a:round/>
                  <a:headEnd/>
                  <a:tailEnd/>
                </a:ln>
              </p:spPr>
              <p:txBody>
                <a:bodyPr/>
                <a:lstStyle/>
                <a:p>
                  <a:endParaRPr lang="en-GB">
                    <a:solidFill>
                      <a:srgbClr val="000000"/>
                    </a:solidFill>
                  </a:endParaRPr>
                </a:p>
              </p:txBody>
            </p:sp>
            <p:sp>
              <p:nvSpPr>
                <p:cNvPr id="11" name="Freeform 57"/>
                <p:cNvSpPr>
                  <a:spLocks/>
                </p:cNvSpPr>
                <p:nvPr/>
              </p:nvSpPr>
              <p:spPr bwMode="auto">
                <a:xfrm>
                  <a:off x="775" y="1187"/>
                  <a:ext cx="1606" cy="826"/>
                </a:xfrm>
                <a:custGeom>
                  <a:avLst/>
                  <a:gdLst>
                    <a:gd name="T0" fmla="*/ 2705 w 1100"/>
                    <a:gd name="T1" fmla="*/ 406 h 565"/>
                    <a:gd name="T2" fmla="*/ 0 w 1100"/>
                    <a:gd name="T3" fmla="*/ 1610 h 565"/>
                    <a:gd name="T4" fmla="*/ 168 w 1100"/>
                    <a:gd name="T5" fmla="*/ 1766 h 565"/>
                    <a:gd name="T6" fmla="*/ 2694 w 1100"/>
                    <a:gd name="T7" fmla="*/ 582 h 565"/>
                    <a:gd name="T8" fmla="*/ 3424 w 1100"/>
                    <a:gd name="T9" fmla="*/ 1083 h 565"/>
                    <a:gd name="T10" fmla="*/ 2705 w 1100"/>
                    <a:gd name="T11" fmla="*/ 406 h 565"/>
                    <a:gd name="T12" fmla="*/ 0 60000 65536"/>
                    <a:gd name="T13" fmla="*/ 0 60000 65536"/>
                    <a:gd name="T14" fmla="*/ 0 60000 65536"/>
                    <a:gd name="T15" fmla="*/ 0 60000 65536"/>
                    <a:gd name="T16" fmla="*/ 0 60000 65536"/>
                    <a:gd name="T17" fmla="*/ 0 60000 65536"/>
                    <a:gd name="T18" fmla="*/ 0 w 1100"/>
                    <a:gd name="T19" fmla="*/ 0 h 565"/>
                    <a:gd name="T20" fmla="*/ 1100 w 1100"/>
                    <a:gd name="T21" fmla="*/ 565 h 565"/>
                  </a:gdLst>
                  <a:ahLst/>
                  <a:cxnLst>
                    <a:cxn ang="T12">
                      <a:pos x="T0" y="T1"/>
                    </a:cxn>
                    <a:cxn ang="T13">
                      <a:pos x="T2" y="T3"/>
                    </a:cxn>
                    <a:cxn ang="T14">
                      <a:pos x="T4" y="T5"/>
                    </a:cxn>
                    <a:cxn ang="T15">
                      <a:pos x="T6" y="T7"/>
                    </a:cxn>
                    <a:cxn ang="T16">
                      <a:pos x="T8" y="T9"/>
                    </a:cxn>
                    <a:cxn ang="T17">
                      <a:pos x="T10" y="T11"/>
                    </a:cxn>
                  </a:cxnLst>
                  <a:rect l="T18" t="T19" r="T20" b="T21"/>
                  <a:pathLst>
                    <a:path w="1100" h="565">
                      <a:moveTo>
                        <a:pt x="869" y="130"/>
                      </a:moveTo>
                      <a:cubicBezTo>
                        <a:pt x="355" y="0"/>
                        <a:pt x="0" y="515"/>
                        <a:pt x="0" y="515"/>
                      </a:cubicBezTo>
                      <a:cubicBezTo>
                        <a:pt x="0" y="515"/>
                        <a:pt x="0" y="515"/>
                        <a:pt x="54" y="565"/>
                      </a:cubicBezTo>
                      <a:cubicBezTo>
                        <a:pt x="279" y="285"/>
                        <a:pt x="580" y="120"/>
                        <a:pt x="866" y="186"/>
                      </a:cubicBezTo>
                      <a:cubicBezTo>
                        <a:pt x="1050" y="226"/>
                        <a:pt x="1100" y="347"/>
                        <a:pt x="1100" y="347"/>
                      </a:cubicBezTo>
                      <a:cubicBezTo>
                        <a:pt x="1084" y="303"/>
                        <a:pt x="1043" y="192"/>
                        <a:pt x="869" y="130"/>
                      </a:cubicBezTo>
                      <a:close/>
                    </a:path>
                  </a:pathLst>
                </a:custGeom>
                <a:gradFill rotWithShape="1">
                  <a:gsLst>
                    <a:gs pos="0">
                      <a:srgbClr val="0061B3"/>
                    </a:gs>
                    <a:gs pos="50000">
                      <a:srgbClr val="003D70"/>
                    </a:gs>
                    <a:gs pos="100000">
                      <a:srgbClr val="0061B3"/>
                    </a:gs>
                  </a:gsLst>
                  <a:lin ang="2700000" scaled="1"/>
                </a:gradFill>
                <a:ln w="9525">
                  <a:noFill/>
                  <a:round/>
                  <a:headEnd/>
                  <a:tailEnd/>
                </a:ln>
              </p:spPr>
              <p:txBody>
                <a:bodyPr/>
                <a:lstStyle/>
                <a:p>
                  <a:endParaRPr lang="en-GB">
                    <a:solidFill>
                      <a:srgbClr val="000000"/>
                    </a:solidFill>
                  </a:endParaRPr>
                </a:p>
              </p:txBody>
            </p:sp>
            <p:sp>
              <p:nvSpPr>
                <p:cNvPr id="12" name="Freeform 58"/>
                <p:cNvSpPr>
                  <a:spLocks/>
                </p:cNvSpPr>
                <p:nvPr/>
              </p:nvSpPr>
              <p:spPr bwMode="auto">
                <a:xfrm>
                  <a:off x="2303" y="2376"/>
                  <a:ext cx="440" cy="204"/>
                </a:xfrm>
                <a:custGeom>
                  <a:avLst/>
                  <a:gdLst>
                    <a:gd name="T0" fmla="*/ 0 w 469"/>
                    <a:gd name="T1" fmla="*/ 0 h 218"/>
                    <a:gd name="T2" fmla="*/ 334 w 469"/>
                    <a:gd name="T3" fmla="*/ 95 h 218"/>
                    <a:gd name="T4" fmla="*/ 387 w 469"/>
                    <a:gd name="T5" fmla="*/ 179 h 218"/>
                    <a:gd name="T6" fmla="*/ 60 w 469"/>
                    <a:gd name="T7" fmla="*/ 82 h 218"/>
                    <a:gd name="T8" fmla="*/ 0 w 469"/>
                    <a:gd name="T9" fmla="*/ 0 h 218"/>
                    <a:gd name="T10" fmla="*/ 0 60000 65536"/>
                    <a:gd name="T11" fmla="*/ 0 60000 65536"/>
                    <a:gd name="T12" fmla="*/ 0 60000 65536"/>
                    <a:gd name="T13" fmla="*/ 0 60000 65536"/>
                    <a:gd name="T14" fmla="*/ 0 60000 65536"/>
                    <a:gd name="T15" fmla="*/ 0 w 469"/>
                    <a:gd name="T16" fmla="*/ 0 h 218"/>
                    <a:gd name="T17" fmla="*/ 469 w 469"/>
                    <a:gd name="T18" fmla="*/ 218 h 218"/>
                  </a:gdLst>
                  <a:ahLst/>
                  <a:cxnLst>
                    <a:cxn ang="T10">
                      <a:pos x="T0" y="T1"/>
                    </a:cxn>
                    <a:cxn ang="T11">
                      <a:pos x="T2" y="T3"/>
                    </a:cxn>
                    <a:cxn ang="T12">
                      <a:pos x="T4" y="T5"/>
                    </a:cxn>
                    <a:cxn ang="T13">
                      <a:pos x="T6" y="T7"/>
                    </a:cxn>
                    <a:cxn ang="T14">
                      <a:pos x="T8" y="T9"/>
                    </a:cxn>
                  </a:cxnLst>
                  <a:rect l="T15" t="T16" r="T17" b="T18"/>
                  <a:pathLst>
                    <a:path w="469" h="218">
                      <a:moveTo>
                        <a:pt x="0" y="0"/>
                      </a:moveTo>
                      <a:lnTo>
                        <a:pt x="404" y="115"/>
                      </a:lnTo>
                      <a:lnTo>
                        <a:pt x="469" y="218"/>
                      </a:lnTo>
                      <a:lnTo>
                        <a:pt x="73" y="100"/>
                      </a:lnTo>
                      <a:lnTo>
                        <a:pt x="0" y="0"/>
                      </a:lnTo>
                      <a:close/>
                    </a:path>
                  </a:pathLst>
                </a:custGeom>
                <a:solidFill>
                  <a:srgbClr val="275881"/>
                </a:solidFill>
                <a:ln w="9525">
                  <a:noFill/>
                  <a:round/>
                  <a:headEnd/>
                  <a:tailEnd/>
                </a:ln>
              </p:spPr>
              <p:txBody>
                <a:bodyPr/>
                <a:lstStyle/>
                <a:p>
                  <a:endParaRPr lang="en-GB">
                    <a:solidFill>
                      <a:srgbClr val="000000"/>
                    </a:solidFill>
                  </a:endParaRPr>
                </a:p>
              </p:txBody>
            </p:sp>
            <p:sp>
              <p:nvSpPr>
                <p:cNvPr id="13" name="Freeform 59"/>
                <p:cNvSpPr>
                  <a:spLocks/>
                </p:cNvSpPr>
                <p:nvPr/>
              </p:nvSpPr>
              <p:spPr bwMode="auto">
                <a:xfrm>
                  <a:off x="606" y="1890"/>
                  <a:ext cx="249" cy="123"/>
                </a:xfrm>
                <a:custGeom>
                  <a:avLst/>
                  <a:gdLst>
                    <a:gd name="T0" fmla="*/ 151 w 264"/>
                    <a:gd name="T1" fmla="*/ 44 h 131"/>
                    <a:gd name="T2" fmla="*/ 222 w 264"/>
                    <a:gd name="T3" fmla="*/ 108 h 131"/>
                    <a:gd name="T4" fmla="*/ 70 w 264"/>
                    <a:gd name="T5" fmla="*/ 65 h 131"/>
                    <a:gd name="T6" fmla="*/ 0 w 264"/>
                    <a:gd name="T7" fmla="*/ 0 h 131"/>
                    <a:gd name="T8" fmla="*/ 151 w 264"/>
                    <a:gd name="T9" fmla="*/ 44 h 131"/>
                    <a:gd name="T10" fmla="*/ 0 60000 65536"/>
                    <a:gd name="T11" fmla="*/ 0 60000 65536"/>
                    <a:gd name="T12" fmla="*/ 0 60000 65536"/>
                    <a:gd name="T13" fmla="*/ 0 60000 65536"/>
                    <a:gd name="T14" fmla="*/ 0 60000 65536"/>
                    <a:gd name="T15" fmla="*/ 0 w 264"/>
                    <a:gd name="T16" fmla="*/ 0 h 131"/>
                    <a:gd name="T17" fmla="*/ 264 w 264"/>
                    <a:gd name="T18" fmla="*/ 131 h 131"/>
                  </a:gdLst>
                  <a:ahLst/>
                  <a:cxnLst>
                    <a:cxn ang="T10">
                      <a:pos x="T0" y="T1"/>
                    </a:cxn>
                    <a:cxn ang="T11">
                      <a:pos x="T2" y="T3"/>
                    </a:cxn>
                    <a:cxn ang="T12">
                      <a:pos x="T4" y="T5"/>
                    </a:cxn>
                    <a:cxn ang="T13">
                      <a:pos x="T6" y="T7"/>
                    </a:cxn>
                    <a:cxn ang="T14">
                      <a:pos x="T8" y="T9"/>
                    </a:cxn>
                  </a:cxnLst>
                  <a:rect l="T15" t="T16" r="T17" b="T18"/>
                  <a:pathLst>
                    <a:path w="264" h="131">
                      <a:moveTo>
                        <a:pt x="180" y="53"/>
                      </a:moveTo>
                      <a:lnTo>
                        <a:pt x="264" y="131"/>
                      </a:lnTo>
                      <a:lnTo>
                        <a:pt x="83" y="78"/>
                      </a:lnTo>
                      <a:lnTo>
                        <a:pt x="0" y="0"/>
                      </a:lnTo>
                      <a:lnTo>
                        <a:pt x="180" y="53"/>
                      </a:lnTo>
                      <a:close/>
                    </a:path>
                  </a:pathLst>
                </a:custGeom>
                <a:solidFill>
                  <a:srgbClr val="275881"/>
                </a:solidFill>
                <a:ln w="9525">
                  <a:noFill/>
                  <a:round/>
                  <a:headEnd/>
                  <a:tailEnd/>
                </a:ln>
              </p:spPr>
              <p:txBody>
                <a:bodyPr/>
                <a:lstStyle/>
                <a:p>
                  <a:endParaRPr lang="en-GB">
                    <a:solidFill>
                      <a:srgbClr val="000000"/>
                    </a:solidFill>
                  </a:endParaRPr>
                </a:p>
              </p:txBody>
            </p:sp>
          </p:grpSp>
        </p:grpSp>
        <p:sp>
          <p:nvSpPr>
            <p:cNvPr id="21" name="Text Box 31"/>
            <p:cNvSpPr txBox="1">
              <a:spLocks noChangeArrowheads="1"/>
            </p:cNvSpPr>
            <p:nvPr/>
          </p:nvSpPr>
          <p:spPr bwMode="auto">
            <a:xfrm>
              <a:off x="2776125" y="3583125"/>
              <a:ext cx="1760418" cy="523220"/>
            </a:xfrm>
            <a:prstGeom prst="rect">
              <a:avLst/>
            </a:prstGeom>
            <a:noFill/>
            <a:ln w="9525">
              <a:noFill/>
              <a:miter lim="800000"/>
              <a:headEnd/>
              <a:tailEnd/>
            </a:ln>
          </p:spPr>
          <p:txBody>
            <a:bodyPr wrap="none">
              <a:spAutoFit/>
            </a:bodyPr>
            <a:lstStyle/>
            <a:p>
              <a:pPr algn="ctr"/>
              <a:r>
                <a:rPr lang="tr-TR" sz="2800" b="1" dirty="0" smtClean="0">
                  <a:solidFill>
                    <a:srgbClr val="777777"/>
                  </a:solidFill>
                  <a:latin typeface="Agency FB" pitchFamily="34" charset="0"/>
                  <a:cs typeface="Calibri" pitchFamily="34" charset="0"/>
                </a:rPr>
                <a:t>Zararlı Etken</a:t>
              </a:r>
              <a:endParaRPr lang="en-GB" sz="2800" b="1" dirty="0">
                <a:solidFill>
                  <a:srgbClr val="777777"/>
                </a:solidFill>
                <a:latin typeface="Agency FB" pitchFamily="34" charset="0"/>
                <a:cs typeface="Calibri" pitchFamily="34" charset="0"/>
              </a:endParaRPr>
            </a:p>
          </p:txBody>
        </p:sp>
      </p:grpSp>
      <p:sp>
        <p:nvSpPr>
          <p:cNvPr id="22"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en-GB" sz="2000" b="1">
              <a:solidFill>
                <a:srgbClr val="000000"/>
              </a:solidFill>
            </a:endParaRPr>
          </a:p>
        </p:txBody>
      </p:sp>
      <p:sp>
        <p:nvSpPr>
          <p:cNvPr id="23" name="Rectangle 55"/>
          <p:cNvSpPr>
            <a:spLocks noChangeArrowheads="1"/>
          </p:cNvSpPr>
          <p:nvPr/>
        </p:nvSpPr>
        <p:spPr bwMode="gray">
          <a:xfrm>
            <a:off x="5118305" y="2143733"/>
            <a:ext cx="3713162"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400" b="1" dirty="0" smtClean="0">
                <a:solidFill>
                  <a:srgbClr val="FFFFFF"/>
                </a:solidFill>
                <a:latin typeface="Calibri" pitchFamily="34" charset="0"/>
                <a:cs typeface="Calibri" pitchFamily="34" charset="0"/>
              </a:rPr>
              <a:t>Kaç</a:t>
            </a:r>
            <a:endParaRPr lang="en-GB" sz="2400" b="1" dirty="0">
              <a:solidFill>
                <a:srgbClr val="FFFFFF"/>
              </a:solidFill>
              <a:latin typeface="Calibri" pitchFamily="34" charset="0"/>
              <a:cs typeface="Calibri" pitchFamily="34" charset="0"/>
            </a:endParaRPr>
          </a:p>
        </p:txBody>
      </p:sp>
      <p:sp>
        <p:nvSpPr>
          <p:cNvPr id="24" name="Rectangle 5"/>
          <p:cNvSpPr>
            <a:spLocks noChangeArrowheads="1"/>
          </p:cNvSpPr>
          <p:nvPr/>
        </p:nvSpPr>
        <p:spPr bwMode="gray">
          <a:xfrm>
            <a:off x="5118305" y="2504096"/>
            <a:ext cx="3713162" cy="168910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90500" indent="-190500">
              <a:lnSpc>
                <a:spcPct val="90000"/>
              </a:lnSpc>
              <a:spcAft>
                <a:spcPct val="20000"/>
              </a:spcAft>
              <a:buClr>
                <a:srgbClr val="292929"/>
              </a:buClr>
              <a:buFont typeface="Wingdings" pitchFamily="2" charset="2"/>
              <a:buChar char="§"/>
              <a:defRPr/>
            </a:pPr>
            <a:r>
              <a:rPr lang="tr-TR" i="1" dirty="0" smtClean="0">
                <a:solidFill>
                  <a:srgbClr val="000000"/>
                </a:solidFill>
                <a:latin typeface="Calibri" pitchFamily="34" charset="0"/>
                <a:cs typeface="Calibri" pitchFamily="34" charset="0"/>
              </a:rPr>
              <a:t>Bilinç durumunda uyanıklık artar,</a:t>
            </a:r>
          </a:p>
          <a:p>
            <a:pPr marL="190500" indent="-190500">
              <a:lnSpc>
                <a:spcPct val="90000"/>
              </a:lnSpc>
              <a:spcAft>
                <a:spcPct val="20000"/>
              </a:spcAft>
              <a:buClr>
                <a:srgbClr val="292929"/>
              </a:buClr>
              <a:buFont typeface="Wingdings" pitchFamily="2" charset="2"/>
              <a:buChar char="§"/>
              <a:defRPr/>
            </a:pPr>
            <a:r>
              <a:rPr lang="tr-TR" i="1" dirty="0" smtClean="0">
                <a:solidFill>
                  <a:srgbClr val="000000"/>
                </a:solidFill>
                <a:latin typeface="Calibri" pitchFamily="34" charset="0"/>
                <a:cs typeface="Calibri" pitchFamily="34" charset="0"/>
              </a:rPr>
              <a:t>Kaygı düzeyi yükselir,</a:t>
            </a:r>
          </a:p>
          <a:p>
            <a:pPr marL="190500" indent="-190500">
              <a:lnSpc>
                <a:spcPct val="90000"/>
              </a:lnSpc>
              <a:spcAft>
                <a:spcPct val="20000"/>
              </a:spcAft>
              <a:buClr>
                <a:srgbClr val="292929"/>
              </a:buClr>
              <a:buFont typeface="Wingdings" pitchFamily="2" charset="2"/>
              <a:buChar char="§"/>
              <a:defRPr/>
            </a:pPr>
            <a:r>
              <a:rPr lang="tr-TR" i="1" dirty="0" smtClean="0">
                <a:solidFill>
                  <a:srgbClr val="000000"/>
                </a:solidFill>
                <a:latin typeface="Calibri" pitchFamily="34" charset="0"/>
                <a:cs typeface="Calibri" pitchFamily="34" charset="0"/>
              </a:rPr>
              <a:t>Sempatik aktivite artar,</a:t>
            </a:r>
          </a:p>
          <a:p>
            <a:pPr marL="190500" indent="-190500">
              <a:lnSpc>
                <a:spcPct val="90000"/>
              </a:lnSpc>
              <a:spcAft>
                <a:spcPct val="20000"/>
              </a:spcAft>
              <a:buClr>
                <a:srgbClr val="292929"/>
              </a:buClr>
              <a:buFont typeface="Wingdings" pitchFamily="2" charset="2"/>
              <a:buChar char="§"/>
              <a:defRPr/>
            </a:pPr>
            <a:r>
              <a:rPr lang="tr-TR" i="1" dirty="0" smtClean="0">
                <a:solidFill>
                  <a:srgbClr val="000000"/>
                </a:solidFill>
                <a:latin typeface="Calibri" pitchFamily="34" charset="0"/>
                <a:cs typeface="Calibri" pitchFamily="34" charset="0"/>
              </a:rPr>
              <a:t>Adrenalin düzeyi yükselir.</a:t>
            </a:r>
          </a:p>
          <a:p>
            <a:pPr marL="190500" indent="-190500">
              <a:lnSpc>
                <a:spcPct val="90000"/>
              </a:lnSpc>
              <a:spcAft>
                <a:spcPct val="20000"/>
              </a:spcAft>
              <a:buClr>
                <a:srgbClr val="292929"/>
              </a:buClr>
              <a:buFont typeface="Wingdings" pitchFamily="2" charset="2"/>
              <a:buChar char="§"/>
              <a:defRPr/>
            </a:pPr>
            <a:endParaRPr lang="tr-TR" i="1" dirty="0">
              <a:solidFill>
                <a:srgbClr val="000000"/>
              </a:solidFill>
              <a:latin typeface="Calibri" pitchFamily="34" charset="0"/>
              <a:cs typeface="Calibri" pitchFamily="34" charset="0"/>
            </a:endParaRPr>
          </a:p>
        </p:txBody>
      </p:sp>
      <p:sp>
        <p:nvSpPr>
          <p:cNvPr id="25" name="Rectangle 58"/>
          <p:cNvSpPr>
            <a:spLocks noChangeArrowheads="1"/>
          </p:cNvSpPr>
          <p:nvPr/>
        </p:nvSpPr>
        <p:spPr bwMode="gray">
          <a:xfrm>
            <a:off x="15080" y="4709348"/>
            <a:ext cx="3713162" cy="360363"/>
          </a:xfrm>
          <a:prstGeom prst="rect">
            <a:avLst/>
          </a:prstGeom>
          <a:gradFill rotWithShape="1">
            <a:gsLst>
              <a:gs pos="0">
                <a:srgbClr val="C6C7C8"/>
              </a:gs>
              <a:gs pos="100000">
                <a:srgbClr val="C6C7C8">
                  <a:gamma/>
                  <a:shade val="46275"/>
                  <a:invGamma/>
                </a:srgbClr>
              </a:gs>
            </a:gsLst>
            <a:lin ang="5400000" scaled="1"/>
          </a:gradFill>
          <a:ln w="12700" algn="ctr">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400" b="1" dirty="0" smtClean="0">
                <a:solidFill>
                  <a:srgbClr val="FFFFFF"/>
                </a:solidFill>
                <a:latin typeface="Calibri" pitchFamily="34" charset="0"/>
                <a:cs typeface="Calibri" pitchFamily="34" charset="0"/>
              </a:rPr>
              <a:t>Savaş</a:t>
            </a:r>
            <a:endParaRPr lang="en-GB" sz="2400" b="1" dirty="0">
              <a:solidFill>
                <a:srgbClr val="FFFFFF"/>
              </a:solidFill>
              <a:latin typeface="Calibri" pitchFamily="34" charset="0"/>
              <a:cs typeface="Calibri" pitchFamily="34" charset="0"/>
            </a:endParaRPr>
          </a:p>
        </p:txBody>
      </p:sp>
      <p:sp>
        <p:nvSpPr>
          <p:cNvPr id="26" name="Rectangle 5"/>
          <p:cNvSpPr>
            <a:spLocks noChangeArrowheads="1"/>
          </p:cNvSpPr>
          <p:nvPr/>
        </p:nvSpPr>
        <p:spPr bwMode="gray">
          <a:xfrm>
            <a:off x="15080" y="5069711"/>
            <a:ext cx="3713162" cy="168910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90500" indent="-190500">
              <a:lnSpc>
                <a:spcPct val="90000"/>
              </a:lnSpc>
              <a:spcAft>
                <a:spcPct val="20000"/>
              </a:spcAft>
              <a:buClr>
                <a:srgbClr val="292929"/>
              </a:buClr>
              <a:buFont typeface="Wingdings" pitchFamily="2" charset="2"/>
              <a:buChar char="§"/>
            </a:pPr>
            <a:r>
              <a:rPr lang="tr-TR" i="1" dirty="0" smtClean="0">
                <a:solidFill>
                  <a:srgbClr val="000000"/>
                </a:solidFill>
                <a:latin typeface="Calibri" pitchFamily="34" charset="0"/>
                <a:cs typeface="Calibri" pitchFamily="34" charset="0"/>
              </a:rPr>
              <a:t>Tehlike döneminde kaygı düzeyi artar,</a:t>
            </a:r>
          </a:p>
          <a:p>
            <a:pPr marL="190500" indent="-190500">
              <a:lnSpc>
                <a:spcPct val="90000"/>
              </a:lnSpc>
              <a:spcAft>
                <a:spcPct val="20000"/>
              </a:spcAft>
              <a:buClr>
                <a:srgbClr val="292929"/>
              </a:buClr>
              <a:buFont typeface="Wingdings" pitchFamily="2" charset="2"/>
              <a:buChar char="§"/>
            </a:pPr>
            <a:r>
              <a:rPr lang="tr-TR" i="1" dirty="0" smtClean="0">
                <a:solidFill>
                  <a:srgbClr val="000000"/>
                </a:solidFill>
                <a:latin typeface="Calibri" pitchFamily="34" charset="0"/>
                <a:cs typeface="Calibri" pitchFamily="34" charset="0"/>
              </a:rPr>
              <a:t>Endişe, karamsarlık, öfke, korku, sinirlilik ve tedirginlik artar,</a:t>
            </a:r>
          </a:p>
          <a:p>
            <a:pPr marL="190500" indent="-190500">
              <a:lnSpc>
                <a:spcPct val="90000"/>
              </a:lnSpc>
              <a:spcAft>
                <a:spcPct val="20000"/>
              </a:spcAft>
              <a:buClr>
                <a:srgbClr val="292929"/>
              </a:buClr>
              <a:buFont typeface="Wingdings" pitchFamily="2" charset="2"/>
              <a:buChar char="§"/>
            </a:pPr>
            <a:r>
              <a:rPr lang="tr-TR" i="1" dirty="0" smtClean="0">
                <a:solidFill>
                  <a:srgbClr val="000000"/>
                </a:solidFill>
                <a:latin typeface="Calibri" pitchFamily="34" charset="0"/>
                <a:cs typeface="Calibri" pitchFamily="34" charset="0"/>
              </a:rPr>
              <a:t>Bilişsel işlevler olumsuz yönde etkilenir.</a:t>
            </a:r>
          </a:p>
        </p:txBody>
      </p:sp>
      <p:sp>
        <p:nvSpPr>
          <p:cNvPr id="27"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ORGANİZMANIN STRESE CEVABI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28" name="Picture 2" descr="C:\Users\ahmet\Desktop\Kurum tanıtımı\shield and sword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0" y="3721125"/>
            <a:ext cx="1121070" cy="112107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ahmet\Desktop\spring-jogger-follow-m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8305" y="1056315"/>
            <a:ext cx="1301750" cy="130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3594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200"/>
                                        <p:tgtEl>
                                          <p:spTgt spid="23"/>
                                        </p:tgtEl>
                                      </p:cBhvr>
                                    </p:animEffect>
                                  </p:childTnLst>
                                </p:cTn>
                              </p:par>
                            </p:childTnLst>
                          </p:cTn>
                        </p:par>
                        <p:par>
                          <p:cTn id="12" fill="hold">
                            <p:stCondLst>
                              <p:cond delay="7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200"/>
                                        <p:tgtEl>
                                          <p:spTgt spid="24"/>
                                        </p:tgtEl>
                                      </p:cBhvr>
                                    </p:animEffect>
                                  </p:childTnLst>
                                </p:cTn>
                              </p:par>
                            </p:childTnLst>
                          </p:cTn>
                        </p:par>
                        <p:par>
                          <p:cTn id="16" fill="hold">
                            <p:stCondLst>
                              <p:cond delay="900"/>
                            </p:stCondLst>
                            <p:childTnLst>
                              <p:par>
                                <p:cTn id="17" presetID="10"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par>
                          <p:cTn id="20" fill="hold">
                            <p:stCondLst>
                              <p:cond delay="1400"/>
                            </p:stCondLst>
                            <p:childTnLst>
                              <p:par>
                                <p:cTn id="21" presetID="22" presetClass="entr" presetSubtype="1"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up)">
                                      <p:cBhvr>
                                        <p:cTn id="23" dur="200"/>
                                        <p:tgtEl>
                                          <p:spTgt spid="25"/>
                                        </p:tgtEl>
                                      </p:cBhvr>
                                    </p:animEffect>
                                  </p:childTnLst>
                                </p:cTn>
                              </p:par>
                            </p:childTnLst>
                          </p:cTn>
                        </p:par>
                        <p:par>
                          <p:cTn id="24" fill="hold">
                            <p:stCondLst>
                              <p:cond delay="1600"/>
                            </p:stCondLst>
                            <p:childTnLst>
                              <p:par>
                                <p:cTn id="25" presetID="22"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up)">
                                      <p:cBhvr>
                                        <p:cTn id="27" dur="200"/>
                                        <p:tgtEl>
                                          <p:spTgt spid="26"/>
                                        </p:tgtEl>
                                      </p:cBhvr>
                                    </p:animEffect>
                                  </p:childTnLst>
                                </p:cTn>
                              </p:par>
                              <p:par>
                                <p:cTn id="28" presetID="10" presetClass="entr" presetSubtype="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P spid="23" grpId="0" animBg="1"/>
      <p:bldP spid="24" grpId="0" animBg="1"/>
      <p:bldP spid="25"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3" name="Grup 2"/>
          <p:cNvGrpSpPr/>
          <p:nvPr/>
        </p:nvGrpSpPr>
        <p:grpSpPr>
          <a:xfrm>
            <a:off x="10080" y="940500"/>
            <a:ext cx="9133920" cy="5184075"/>
            <a:chOff x="10080" y="940500"/>
            <a:chExt cx="9133920" cy="5184075"/>
          </a:xfrm>
        </p:grpSpPr>
        <p:sp>
          <p:nvSpPr>
            <p:cNvPr id="12" name="Rechteck 4"/>
            <p:cNvSpPr>
              <a:spLocks noChangeArrowheads="1"/>
            </p:cNvSpPr>
            <p:nvPr/>
          </p:nvSpPr>
          <p:spPr bwMode="auto">
            <a:xfrm>
              <a:off x="10080" y="3202688"/>
              <a:ext cx="9133920" cy="2921887"/>
            </a:xfrm>
            <a:prstGeom prst="rect">
              <a:avLst/>
            </a:prstGeom>
            <a:noFill/>
            <a:ln w="9525" algn="ctr">
              <a:noFill/>
              <a:round/>
              <a:headEnd/>
              <a:tailEnd/>
            </a:ln>
          </p:spPr>
          <p:txBody>
            <a:bodyPr wrap="none" anchor="ctr"/>
            <a:lstStyle/>
            <a:p>
              <a:pPr marL="36000" algn="ctr"/>
              <a:r>
                <a:rPr lang="tr-TR" sz="9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Amaç &amp; Öğrenme </a:t>
              </a:r>
            </a:p>
            <a:p>
              <a:pPr marL="36000" algn="ctr"/>
              <a:r>
                <a:rPr lang="tr-TR" sz="9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Hedefleri</a:t>
              </a:r>
              <a:endPar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1026" name="Picture 2" descr="C:\Users\DOKTOR\Desktop\birds_and_sig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126" y="940500"/>
              <a:ext cx="5860795" cy="224313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3248025" y="1962150"/>
              <a:ext cx="3057525" cy="400110"/>
            </a:xfrm>
            <a:prstGeom prst="rect">
              <a:avLst/>
            </a:prstGeom>
            <a:noFill/>
          </p:spPr>
          <p:txBody>
            <a:bodyPr wrap="square" rtlCol="0">
              <a:spAutoFit/>
            </a:bodyPr>
            <a:lstStyle/>
            <a:p>
              <a:pPr algn="ctr"/>
              <a:r>
                <a:rPr lang="tr-TR" sz="2000" i="1" dirty="0" smtClean="0">
                  <a:solidFill>
                    <a:srgbClr val="FFFFFF">
                      <a:lumMod val="50000"/>
                    </a:srgbClr>
                  </a:solidFill>
                  <a:effectLst>
                    <a:outerShdw blurRad="38100" dist="38100" dir="2700000" algn="tl">
                      <a:srgbClr val="000000">
                        <a:alpha val="43137"/>
                      </a:srgbClr>
                    </a:outerShdw>
                  </a:effectLst>
                  <a:latin typeface="Calibri" pitchFamily="34" charset="0"/>
                  <a:cs typeface="Calibri" pitchFamily="34" charset="0"/>
                </a:rPr>
                <a:t>Amaç Öğrenme Hedefleri</a:t>
              </a:r>
              <a:endParaRPr lang="tr-TR" sz="2000" i="1" dirty="0">
                <a:solidFill>
                  <a:srgbClr val="FFFFFF">
                    <a:lumMod val="50000"/>
                  </a:srgbClr>
                </a:solidFill>
                <a:effectLst>
                  <a:outerShdw blurRad="38100" dist="38100" dir="2700000" algn="tl">
                    <a:srgbClr val="000000">
                      <a:alpha val="43137"/>
                    </a:srgbClr>
                  </a:outerShdw>
                </a:effectLst>
                <a:latin typeface="Calibri" pitchFamily="34" charset="0"/>
                <a:cs typeface="Calibri" pitchFamily="34" charset="0"/>
              </a:endParaRPr>
            </a:p>
          </p:txBody>
        </p:sp>
      </p:grpSp>
    </p:spTree>
    <p:extLst>
      <p:ext uri="{BB962C8B-B14F-4D97-AF65-F5344CB8AC3E}">
        <p14:creationId xmlns:p14="http://schemas.microsoft.com/office/powerpoint/2010/main" val="38759973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56709" name="Rectangle 5"/>
          <p:cNvSpPr>
            <a:spLocks noChangeArrowheads="1"/>
          </p:cNvSpPr>
          <p:nvPr/>
        </p:nvSpPr>
        <p:spPr bwMode="auto">
          <a:xfrm>
            <a:off x="1398588" y="4211637"/>
            <a:ext cx="1800225" cy="2008188"/>
          </a:xfrm>
          <a:prstGeom prst="rect">
            <a:avLst/>
          </a:prstGeom>
          <a:solidFill>
            <a:srgbClr val="969696"/>
          </a:solidFill>
          <a:ln w="9525">
            <a:solidFill>
              <a:schemeClr val="tx1"/>
            </a:solidFill>
            <a:miter lim="800000"/>
            <a:headEnd/>
            <a:tailEnd/>
          </a:ln>
        </p:spPr>
        <p:txBody>
          <a:bodyPr wrap="none" anchor="ctr"/>
          <a:lstStyle/>
          <a:p>
            <a:endParaRPr lang="tr-TR">
              <a:solidFill>
                <a:srgbClr val="000000"/>
              </a:solidFill>
            </a:endParaRPr>
          </a:p>
        </p:txBody>
      </p:sp>
      <p:sp>
        <p:nvSpPr>
          <p:cNvPr id="456710" name="Rectangle 6"/>
          <p:cNvSpPr>
            <a:spLocks noChangeArrowheads="1"/>
          </p:cNvSpPr>
          <p:nvPr/>
        </p:nvSpPr>
        <p:spPr bwMode="auto">
          <a:xfrm>
            <a:off x="5630863" y="4211637"/>
            <a:ext cx="1800225" cy="2003681"/>
          </a:xfrm>
          <a:prstGeom prst="rect">
            <a:avLst/>
          </a:prstGeom>
          <a:solidFill>
            <a:srgbClr val="969696"/>
          </a:solidFill>
          <a:ln w="9525">
            <a:solidFill>
              <a:schemeClr val="tx1"/>
            </a:solidFill>
            <a:miter lim="800000"/>
            <a:headEnd/>
            <a:tailEnd/>
          </a:ln>
        </p:spPr>
        <p:txBody>
          <a:bodyPr wrap="none" anchor="ctr"/>
          <a:lstStyle/>
          <a:p>
            <a:endParaRPr lang="tr-TR">
              <a:solidFill>
                <a:srgbClr val="000000"/>
              </a:solidFill>
            </a:endParaRPr>
          </a:p>
        </p:txBody>
      </p:sp>
      <p:sp>
        <p:nvSpPr>
          <p:cNvPr id="456711" name="Rectangle 7"/>
          <p:cNvSpPr>
            <a:spLocks noChangeArrowheads="1"/>
          </p:cNvSpPr>
          <p:nvPr/>
        </p:nvSpPr>
        <p:spPr bwMode="auto">
          <a:xfrm>
            <a:off x="3487738" y="4205288"/>
            <a:ext cx="1746250" cy="2019458"/>
          </a:xfrm>
          <a:prstGeom prst="rect">
            <a:avLst/>
          </a:prstGeom>
          <a:solidFill>
            <a:srgbClr val="969696"/>
          </a:solidFill>
          <a:ln w="9525">
            <a:solidFill>
              <a:schemeClr val="tx1"/>
            </a:solidFill>
            <a:miter lim="800000"/>
            <a:headEnd/>
            <a:tailEnd/>
          </a:ln>
        </p:spPr>
        <p:txBody>
          <a:bodyPr wrap="none" anchor="ctr"/>
          <a:lstStyle/>
          <a:p>
            <a:endParaRPr lang="tr-TR">
              <a:solidFill>
                <a:srgbClr val="000000"/>
              </a:solidFill>
            </a:endParaRPr>
          </a:p>
        </p:txBody>
      </p:sp>
      <p:sp>
        <p:nvSpPr>
          <p:cNvPr id="456712" name="Line 8"/>
          <p:cNvSpPr>
            <a:spLocks noChangeShapeType="1"/>
          </p:cNvSpPr>
          <p:nvPr/>
        </p:nvSpPr>
        <p:spPr bwMode="auto">
          <a:xfrm>
            <a:off x="1138238" y="3557588"/>
            <a:ext cx="6480175" cy="0"/>
          </a:xfrm>
          <a:prstGeom prst="line">
            <a:avLst/>
          </a:prstGeom>
          <a:noFill/>
          <a:ln w="9525">
            <a:solidFill>
              <a:schemeClr val="tx1"/>
            </a:solidFill>
            <a:round/>
            <a:headEnd/>
            <a:tailEnd/>
          </a:ln>
        </p:spPr>
        <p:txBody>
          <a:bodyPr/>
          <a:lstStyle/>
          <a:p>
            <a:endParaRPr lang="tr-TR">
              <a:solidFill>
                <a:srgbClr val="000000"/>
              </a:solidFill>
            </a:endParaRPr>
          </a:p>
        </p:txBody>
      </p:sp>
      <p:sp>
        <p:nvSpPr>
          <p:cNvPr id="456713" name="Line 9"/>
          <p:cNvSpPr>
            <a:spLocks noChangeShapeType="1"/>
          </p:cNvSpPr>
          <p:nvPr/>
        </p:nvSpPr>
        <p:spPr bwMode="auto">
          <a:xfrm>
            <a:off x="3298825" y="1470024"/>
            <a:ext cx="0" cy="4968000"/>
          </a:xfrm>
          <a:prstGeom prst="line">
            <a:avLst/>
          </a:prstGeom>
          <a:noFill/>
          <a:ln w="9525">
            <a:solidFill>
              <a:schemeClr val="tx1"/>
            </a:solidFill>
            <a:round/>
            <a:headEnd/>
            <a:tailEnd/>
          </a:ln>
        </p:spPr>
        <p:txBody>
          <a:bodyPr/>
          <a:lstStyle/>
          <a:p>
            <a:endParaRPr lang="tr-TR">
              <a:solidFill>
                <a:srgbClr val="000000"/>
              </a:solidFill>
            </a:endParaRPr>
          </a:p>
        </p:txBody>
      </p:sp>
      <p:sp>
        <p:nvSpPr>
          <p:cNvPr id="456714" name="Line 10"/>
          <p:cNvSpPr>
            <a:spLocks noChangeShapeType="1"/>
          </p:cNvSpPr>
          <p:nvPr/>
        </p:nvSpPr>
        <p:spPr bwMode="auto">
          <a:xfrm>
            <a:off x="5386388" y="1470024"/>
            <a:ext cx="0" cy="4968000"/>
          </a:xfrm>
          <a:prstGeom prst="line">
            <a:avLst/>
          </a:prstGeom>
          <a:noFill/>
          <a:ln w="9525">
            <a:solidFill>
              <a:schemeClr val="tx1"/>
            </a:solidFill>
            <a:round/>
            <a:headEnd/>
            <a:tailEnd/>
          </a:ln>
        </p:spPr>
        <p:txBody>
          <a:bodyPr/>
          <a:lstStyle/>
          <a:p>
            <a:endParaRPr lang="tr-TR">
              <a:solidFill>
                <a:srgbClr val="000000"/>
              </a:solidFill>
            </a:endParaRPr>
          </a:p>
        </p:txBody>
      </p:sp>
      <p:sp>
        <p:nvSpPr>
          <p:cNvPr id="456715" name="Freeform 11"/>
          <p:cNvSpPr>
            <a:spLocks/>
          </p:cNvSpPr>
          <p:nvPr/>
        </p:nvSpPr>
        <p:spPr bwMode="auto">
          <a:xfrm>
            <a:off x="1285875" y="1392238"/>
            <a:ext cx="5937250" cy="2690812"/>
          </a:xfrm>
          <a:custGeom>
            <a:avLst/>
            <a:gdLst>
              <a:gd name="T0" fmla="*/ 0 w 3740"/>
              <a:gd name="T1" fmla="*/ 1282 h 1695"/>
              <a:gd name="T2" fmla="*/ 521 w 3740"/>
              <a:gd name="T3" fmla="*/ 1483 h 1695"/>
              <a:gd name="T4" fmla="*/ 2012 w 3740"/>
              <a:gd name="T5" fmla="*/ 11 h 1695"/>
              <a:gd name="T6" fmla="*/ 3740 w 3740"/>
              <a:gd name="T7" fmla="*/ 1547 h 1695"/>
              <a:gd name="T8" fmla="*/ 0 60000 65536"/>
              <a:gd name="T9" fmla="*/ 0 60000 65536"/>
              <a:gd name="T10" fmla="*/ 0 60000 65536"/>
              <a:gd name="T11" fmla="*/ 0 60000 65536"/>
              <a:gd name="T12" fmla="*/ 0 w 3740"/>
              <a:gd name="T13" fmla="*/ 0 h 1695"/>
              <a:gd name="T14" fmla="*/ 3740 w 3740"/>
              <a:gd name="T15" fmla="*/ 1695 h 1695"/>
            </a:gdLst>
            <a:ahLst/>
            <a:cxnLst>
              <a:cxn ang="T8">
                <a:pos x="T0" y="T1"/>
              </a:cxn>
              <a:cxn ang="T9">
                <a:pos x="T2" y="T3"/>
              </a:cxn>
              <a:cxn ang="T10">
                <a:pos x="T4" y="T5"/>
              </a:cxn>
              <a:cxn ang="T11">
                <a:pos x="T6" y="T7"/>
              </a:cxn>
            </a:cxnLst>
            <a:rect l="T12" t="T13" r="T14" b="T15"/>
            <a:pathLst>
              <a:path w="3740" h="1695">
                <a:moveTo>
                  <a:pt x="0" y="1282"/>
                </a:moveTo>
                <a:cubicBezTo>
                  <a:pt x="85" y="1315"/>
                  <a:pt x="186" y="1695"/>
                  <a:pt x="521" y="1483"/>
                </a:cubicBezTo>
                <a:cubicBezTo>
                  <a:pt x="856" y="1271"/>
                  <a:pt x="1476" y="0"/>
                  <a:pt x="2012" y="11"/>
                </a:cubicBezTo>
                <a:cubicBezTo>
                  <a:pt x="2548" y="22"/>
                  <a:pt x="3380" y="1227"/>
                  <a:pt x="3740" y="1547"/>
                </a:cubicBezTo>
              </a:path>
            </a:pathLst>
          </a:custGeom>
          <a:noFill/>
          <a:ln w="38100" cmpd="sng">
            <a:solidFill>
              <a:srgbClr val="0000FF"/>
            </a:solidFill>
            <a:round/>
            <a:headEnd/>
            <a:tailEnd/>
          </a:ln>
        </p:spPr>
        <p:txBody>
          <a:bodyPr/>
          <a:lstStyle/>
          <a:p>
            <a:endParaRPr lang="tr-TR">
              <a:solidFill>
                <a:srgbClr val="000000"/>
              </a:solidFill>
            </a:endParaRPr>
          </a:p>
        </p:txBody>
      </p:sp>
      <p:sp>
        <p:nvSpPr>
          <p:cNvPr id="456716" name="Text Box 12"/>
          <p:cNvSpPr txBox="1">
            <a:spLocks noChangeArrowheads="1"/>
          </p:cNvSpPr>
          <p:nvPr/>
        </p:nvSpPr>
        <p:spPr bwMode="auto">
          <a:xfrm>
            <a:off x="1300163" y="3844925"/>
            <a:ext cx="1868487" cy="396875"/>
          </a:xfrm>
          <a:prstGeom prst="rect">
            <a:avLst/>
          </a:prstGeom>
          <a:noFill/>
          <a:ln w="9525">
            <a:noFill/>
            <a:miter lim="800000"/>
            <a:headEnd/>
            <a:tailEnd/>
          </a:ln>
        </p:spPr>
        <p:txBody>
          <a:bodyPr>
            <a:spAutoFit/>
          </a:bodyPr>
          <a:lstStyle/>
          <a:p>
            <a:pPr algn="ctr"/>
            <a:r>
              <a:rPr lang="tr-TR" sz="2000" b="1" i="1" dirty="0" smtClean="0">
                <a:solidFill>
                  <a:srgbClr val="C00000"/>
                </a:solidFill>
                <a:latin typeface="Calibri" pitchFamily="34" charset="0"/>
              </a:rPr>
              <a:t>1. Alarm</a:t>
            </a:r>
            <a:endParaRPr lang="en-US" sz="2000" b="1" i="1" dirty="0">
              <a:solidFill>
                <a:srgbClr val="C00000"/>
              </a:solidFill>
              <a:latin typeface="Calibri" pitchFamily="34" charset="0"/>
            </a:endParaRPr>
          </a:p>
        </p:txBody>
      </p:sp>
      <p:sp>
        <p:nvSpPr>
          <p:cNvPr id="456717" name="Text Box 13"/>
          <p:cNvSpPr txBox="1">
            <a:spLocks noChangeArrowheads="1"/>
          </p:cNvSpPr>
          <p:nvPr/>
        </p:nvSpPr>
        <p:spPr bwMode="auto">
          <a:xfrm>
            <a:off x="3408363" y="3824288"/>
            <a:ext cx="1808162" cy="396875"/>
          </a:xfrm>
          <a:prstGeom prst="rect">
            <a:avLst/>
          </a:prstGeom>
          <a:noFill/>
          <a:ln w="9525">
            <a:noFill/>
            <a:miter lim="800000"/>
            <a:headEnd/>
            <a:tailEnd/>
          </a:ln>
        </p:spPr>
        <p:txBody>
          <a:bodyPr>
            <a:spAutoFit/>
          </a:bodyPr>
          <a:lstStyle/>
          <a:p>
            <a:pPr algn="ctr"/>
            <a:r>
              <a:rPr lang="tr-TR" sz="2000" b="1" i="1" dirty="0" smtClean="0">
                <a:solidFill>
                  <a:srgbClr val="C00000"/>
                </a:solidFill>
                <a:latin typeface="Calibri" pitchFamily="34" charset="0"/>
              </a:rPr>
              <a:t>2. Direnme</a:t>
            </a:r>
            <a:endParaRPr lang="en-US" sz="2000" b="1" i="1" dirty="0">
              <a:solidFill>
                <a:srgbClr val="C00000"/>
              </a:solidFill>
              <a:latin typeface="Calibri" pitchFamily="34" charset="0"/>
            </a:endParaRPr>
          </a:p>
        </p:txBody>
      </p:sp>
      <p:sp>
        <p:nvSpPr>
          <p:cNvPr id="456718" name="Text Box 14"/>
          <p:cNvSpPr txBox="1">
            <a:spLocks noChangeArrowheads="1"/>
          </p:cNvSpPr>
          <p:nvPr/>
        </p:nvSpPr>
        <p:spPr bwMode="auto">
          <a:xfrm>
            <a:off x="5530850" y="3824288"/>
            <a:ext cx="1876425" cy="396875"/>
          </a:xfrm>
          <a:prstGeom prst="rect">
            <a:avLst/>
          </a:prstGeom>
          <a:noFill/>
          <a:ln w="9525">
            <a:noFill/>
            <a:miter lim="800000"/>
            <a:headEnd/>
            <a:tailEnd/>
          </a:ln>
        </p:spPr>
        <p:txBody>
          <a:bodyPr>
            <a:spAutoFit/>
          </a:bodyPr>
          <a:lstStyle/>
          <a:p>
            <a:pPr algn="ctr"/>
            <a:r>
              <a:rPr lang="tr-TR" sz="2000" b="1" i="1" dirty="0" smtClean="0">
                <a:solidFill>
                  <a:srgbClr val="C00000"/>
                </a:solidFill>
                <a:latin typeface="Calibri" pitchFamily="34" charset="0"/>
              </a:rPr>
              <a:t>3. Tükenme</a:t>
            </a:r>
            <a:endParaRPr lang="en-US" sz="2000" b="1" i="1" dirty="0">
              <a:solidFill>
                <a:srgbClr val="C00000"/>
              </a:solidFill>
              <a:latin typeface="Calibri" pitchFamily="34" charset="0"/>
            </a:endParaRPr>
          </a:p>
        </p:txBody>
      </p:sp>
      <p:sp>
        <p:nvSpPr>
          <p:cNvPr id="456719" name="Text Box 15"/>
          <p:cNvSpPr txBox="1">
            <a:spLocks noChangeArrowheads="1"/>
          </p:cNvSpPr>
          <p:nvPr/>
        </p:nvSpPr>
        <p:spPr bwMode="auto">
          <a:xfrm>
            <a:off x="1323975" y="4337048"/>
            <a:ext cx="1755775" cy="1777342"/>
          </a:xfrm>
          <a:prstGeom prst="rect">
            <a:avLst/>
          </a:prstGeom>
          <a:solidFill>
            <a:srgbClr val="C0C0C0"/>
          </a:solidFill>
          <a:ln w="9525">
            <a:noFill/>
            <a:miter lim="800000"/>
            <a:headEnd/>
            <a:tailEnd/>
          </a:ln>
        </p:spPr>
        <p:txBody>
          <a:bodyPr wrap="none">
            <a:noAutofit/>
          </a:bodyPr>
          <a:lstStyle/>
          <a:p>
            <a:pPr algn="ctr"/>
            <a:r>
              <a:rPr lang="tr-TR" sz="1400" i="1" dirty="0">
                <a:solidFill>
                  <a:srgbClr val="000000"/>
                </a:solidFill>
                <a:latin typeface="Calibri" pitchFamily="34" charset="0"/>
                <a:cs typeface="Calibri" pitchFamily="34" charset="0"/>
              </a:rPr>
              <a:t>Organizmada stres </a:t>
            </a:r>
          </a:p>
          <a:p>
            <a:pPr algn="ctr"/>
            <a:r>
              <a:rPr lang="tr-TR" sz="1400" i="1" dirty="0">
                <a:solidFill>
                  <a:srgbClr val="000000"/>
                </a:solidFill>
                <a:latin typeface="Calibri" pitchFamily="34" charset="0"/>
                <a:cs typeface="Calibri" pitchFamily="34" charset="0"/>
              </a:rPr>
              <a:t>faktörleri ile ilk </a:t>
            </a:r>
          </a:p>
          <a:p>
            <a:pPr algn="ctr"/>
            <a:r>
              <a:rPr lang="tr-TR" sz="1400" i="1" dirty="0">
                <a:solidFill>
                  <a:srgbClr val="000000"/>
                </a:solidFill>
                <a:latin typeface="Calibri" pitchFamily="34" charset="0"/>
                <a:cs typeface="Calibri" pitchFamily="34" charset="0"/>
              </a:rPr>
              <a:t>karşılaşmanın </a:t>
            </a:r>
          </a:p>
          <a:p>
            <a:pPr algn="ctr"/>
            <a:r>
              <a:rPr lang="tr-TR" sz="1400" i="1" dirty="0">
                <a:solidFill>
                  <a:srgbClr val="000000"/>
                </a:solidFill>
                <a:latin typeface="Calibri" pitchFamily="34" charset="0"/>
                <a:cs typeface="Calibri" pitchFamily="34" charset="0"/>
              </a:rPr>
              <a:t>oluşturduğu değişimler </a:t>
            </a:r>
          </a:p>
          <a:p>
            <a:pPr algn="ctr"/>
            <a:r>
              <a:rPr lang="tr-TR" sz="1400" i="1" dirty="0">
                <a:solidFill>
                  <a:srgbClr val="000000"/>
                </a:solidFill>
                <a:latin typeface="Calibri" pitchFamily="34" charset="0"/>
                <a:cs typeface="Calibri" pitchFamily="34" charset="0"/>
              </a:rPr>
              <a:t>görülür. </a:t>
            </a:r>
            <a:endParaRPr lang="tr-TR" sz="1400" i="1" dirty="0" smtClean="0">
              <a:solidFill>
                <a:srgbClr val="000000"/>
              </a:solidFill>
              <a:latin typeface="Calibri" pitchFamily="34" charset="0"/>
              <a:cs typeface="Calibri" pitchFamily="34" charset="0"/>
            </a:endParaRPr>
          </a:p>
          <a:p>
            <a:pPr algn="ctr"/>
            <a:endParaRPr lang="tr-TR" sz="1400" b="1" i="1" dirty="0" smtClean="0">
              <a:solidFill>
                <a:srgbClr val="000000"/>
              </a:solidFill>
              <a:latin typeface="Calibri" pitchFamily="34" charset="0"/>
              <a:cs typeface="Calibri" pitchFamily="34" charset="0"/>
            </a:endParaRPr>
          </a:p>
          <a:p>
            <a:pPr algn="ctr"/>
            <a:r>
              <a:rPr lang="tr-TR" sz="1400" b="1" i="1" dirty="0" smtClean="0">
                <a:solidFill>
                  <a:srgbClr val="000000"/>
                </a:solidFill>
                <a:latin typeface="Calibri" pitchFamily="34" charset="0"/>
                <a:cs typeface="Calibri" pitchFamily="34" charset="0"/>
              </a:rPr>
              <a:t>Aynı </a:t>
            </a:r>
            <a:r>
              <a:rPr lang="tr-TR" sz="1400" b="1" i="1" dirty="0">
                <a:solidFill>
                  <a:srgbClr val="000000"/>
                </a:solidFill>
                <a:latin typeface="Calibri" pitchFamily="34" charset="0"/>
                <a:cs typeface="Calibri" pitchFamily="34" charset="0"/>
              </a:rPr>
              <a:t>zamanda </a:t>
            </a:r>
          </a:p>
          <a:p>
            <a:pPr algn="ctr"/>
            <a:r>
              <a:rPr lang="tr-TR" sz="1400" b="1" i="1" dirty="0">
                <a:solidFill>
                  <a:srgbClr val="000000"/>
                </a:solidFill>
                <a:latin typeface="Calibri" pitchFamily="34" charset="0"/>
                <a:cs typeface="Calibri" pitchFamily="34" charset="0"/>
              </a:rPr>
              <a:t>direnç azaltılır</a:t>
            </a:r>
            <a:r>
              <a:rPr lang="tr-TR" sz="1400" i="1" dirty="0">
                <a:solidFill>
                  <a:srgbClr val="000000"/>
                </a:solidFill>
                <a:latin typeface="Calibri" pitchFamily="34" charset="0"/>
                <a:cs typeface="Calibri" pitchFamily="34" charset="0"/>
              </a:rPr>
              <a:t>. </a:t>
            </a:r>
            <a:endParaRPr lang="en-US" sz="1400" i="1" dirty="0">
              <a:solidFill>
                <a:srgbClr val="000000"/>
              </a:solidFill>
              <a:latin typeface="Calibri" pitchFamily="34" charset="0"/>
              <a:cs typeface="Calibri" pitchFamily="34" charset="0"/>
            </a:endParaRPr>
          </a:p>
        </p:txBody>
      </p:sp>
      <p:sp>
        <p:nvSpPr>
          <p:cNvPr id="456720" name="Text Box 16"/>
          <p:cNvSpPr txBox="1">
            <a:spLocks noChangeArrowheads="1"/>
          </p:cNvSpPr>
          <p:nvPr/>
        </p:nvSpPr>
        <p:spPr bwMode="auto">
          <a:xfrm>
            <a:off x="3432175" y="4316411"/>
            <a:ext cx="1704975" cy="1777342"/>
          </a:xfrm>
          <a:prstGeom prst="rect">
            <a:avLst/>
          </a:prstGeom>
          <a:solidFill>
            <a:srgbClr val="C0C0C0"/>
          </a:solidFill>
          <a:ln w="9525">
            <a:noFill/>
            <a:miter lim="800000"/>
            <a:headEnd/>
            <a:tailEnd/>
          </a:ln>
        </p:spPr>
        <p:txBody>
          <a:bodyPr wrap="none">
            <a:noAutofit/>
          </a:bodyPr>
          <a:lstStyle/>
          <a:p>
            <a:pPr algn="ctr"/>
            <a:r>
              <a:rPr lang="tr-TR" sz="1400" i="1" dirty="0">
                <a:solidFill>
                  <a:srgbClr val="210C03"/>
                </a:solidFill>
                <a:latin typeface="Calibri" pitchFamily="34" charset="0"/>
                <a:cs typeface="Calibri" pitchFamily="34" charset="0"/>
              </a:rPr>
              <a:t>Eğer stres faktörlerinin</a:t>
            </a:r>
          </a:p>
          <a:p>
            <a:pPr algn="ctr"/>
            <a:r>
              <a:rPr lang="tr-TR" sz="1400" i="1" dirty="0">
                <a:solidFill>
                  <a:srgbClr val="210C03"/>
                </a:solidFill>
                <a:latin typeface="Calibri" pitchFamily="34" charset="0"/>
                <a:cs typeface="Calibri" pitchFamily="34" charset="0"/>
              </a:rPr>
              <a:t>etkisi devam ediyorsa,</a:t>
            </a:r>
          </a:p>
          <a:p>
            <a:pPr algn="ctr"/>
            <a:r>
              <a:rPr lang="tr-TR" sz="1400" i="1" dirty="0">
                <a:solidFill>
                  <a:srgbClr val="210C03"/>
                </a:solidFill>
                <a:latin typeface="Calibri" pitchFamily="34" charset="0"/>
                <a:cs typeface="Calibri" pitchFamily="34" charset="0"/>
              </a:rPr>
              <a:t>ikinci aşamaya, yani </a:t>
            </a:r>
          </a:p>
          <a:p>
            <a:pPr algn="ctr"/>
            <a:r>
              <a:rPr lang="tr-TR" sz="1400" i="1" dirty="0">
                <a:solidFill>
                  <a:srgbClr val="210C03"/>
                </a:solidFill>
                <a:latin typeface="Calibri" pitchFamily="34" charset="0"/>
                <a:cs typeface="Calibri" pitchFamily="34" charset="0"/>
              </a:rPr>
              <a:t>uyum aşamasına</a:t>
            </a:r>
          </a:p>
          <a:p>
            <a:pPr algn="ctr"/>
            <a:r>
              <a:rPr lang="tr-TR" sz="1400" i="1" dirty="0">
                <a:solidFill>
                  <a:srgbClr val="210C03"/>
                </a:solidFill>
                <a:latin typeface="Calibri" pitchFamily="34" charset="0"/>
                <a:cs typeface="Calibri" pitchFamily="34" charset="0"/>
              </a:rPr>
              <a:t>geçilir. </a:t>
            </a:r>
            <a:endParaRPr lang="tr-TR" sz="1400" i="1" dirty="0" smtClean="0">
              <a:solidFill>
                <a:srgbClr val="210C03"/>
              </a:solidFill>
              <a:latin typeface="Calibri" pitchFamily="34" charset="0"/>
              <a:cs typeface="Calibri" pitchFamily="34" charset="0"/>
            </a:endParaRPr>
          </a:p>
          <a:p>
            <a:pPr algn="ctr"/>
            <a:endParaRPr lang="tr-TR" sz="1400" b="1" i="1" dirty="0" smtClean="0">
              <a:solidFill>
                <a:srgbClr val="210C03"/>
              </a:solidFill>
              <a:latin typeface="Calibri" pitchFamily="34" charset="0"/>
              <a:cs typeface="Calibri" pitchFamily="34" charset="0"/>
            </a:endParaRPr>
          </a:p>
          <a:p>
            <a:pPr algn="ctr"/>
            <a:r>
              <a:rPr lang="tr-TR" sz="1400" b="1" i="1" dirty="0" smtClean="0">
                <a:solidFill>
                  <a:srgbClr val="210C03"/>
                </a:solidFill>
                <a:latin typeface="Calibri" pitchFamily="34" charset="0"/>
                <a:cs typeface="Calibri" pitchFamily="34" charset="0"/>
              </a:rPr>
              <a:t>Direnç </a:t>
            </a:r>
            <a:r>
              <a:rPr lang="tr-TR" sz="1400" b="1" i="1" dirty="0">
                <a:solidFill>
                  <a:srgbClr val="210C03"/>
                </a:solidFill>
                <a:latin typeface="Calibri" pitchFamily="34" charset="0"/>
                <a:cs typeface="Calibri" pitchFamily="34" charset="0"/>
              </a:rPr>
              <a:t>normal </a:t>
            </a:r>
          </a:p>
          <a:p>
            <a:pPr algn="ctr"/>
            <a:r>
              <a:rPr lang="tr-TR" sz="1400" b="1" i="1" dirty="0">
                <a:solidFill>
                  <a:srgbClr val="210C03"/>
                </a:solidFill>
                <a:latin typeface="Calibri" pitchFamily="34" charset="0"/>
                <a:cs typeface="Calibri" pitchFamily="34" charset="0"/>
              </a:rPr>
              <a:t>düzeyin üzerine çıkar</a:t>
            </a:r>
            <a:r>
              <a:rPr lang="tr-TR" sz="1400" i="1" dirty="0">
                <a:solidFill>
                  <a:srgbClr val="210C03"/>
                </a:solidFill>
                <a:latin typeface="Calibri" pitchFamily="34" charset="0"/>
                <a:cs typeface="Calibri" pitchFamily="34" charset="0"/>
              </a:rPr>
              <a:t>. </a:t>
            </a:r>
            <a:endParaRPr lang="en-US" sz="1400" i="1" dirty="0">
              <a:solidFill>
                <a:srgbClr val="210C03"/>
              </a:solidFill>
              <a:latin typeface="Calibri" pitchFamily="34" charset="0"/>
              <a:cs typeface="Calibri" pitchFamily="34" charset="0"/>
            </a:endParaRPr>
          </a:p>
        </p:txBody>
      </p:sp>
      <p:sp>
        <p:nvSpPr>
          <p:cNvPr id="456721" name="Text Box 17"/>
          <p:cNvSpPr txBox="1">
            <a:spLocks noChangeArrowheads="1"/>
          </p:cNvSpPr>
          <p:nvPr/>
        </p:nvSpPr>
        <p:spPr bwMode="auto">
          <a:xfrm>
            <a:off x="5538788" y="4316411"/>
            <a:ext cx="1787525" cy="1777342"/>
          </a:xfrm>
          <a:prstGeom prst="rect">
            <a:avLst/>
          </a:prstGeom>
          <a:solidFill>
            <a:srgbClr val="C0C0C0"/>
          </a:solidFill>
          <a:ln w="9525">
            <a:noFill/>
            <a:miter lim="800000"/>
            <a:headEnd/>
            <a:tailEnd/>
          </a:ln>
        </p:spPr>
        <p:txBody>
          <a:bodyPr>
            <a:noAutofit/>
          </a:bodyPr>
          <a:lstStyle/>
          <a:p>
            <a:pPr algn="ctr"/>
            <a:r>
              <a:rPr lang="tr-TR" sz="1400" i="1" dirty="0" smtClean="0">
                <a:solidFill>
                  <a:srgbClr val="000000"/>
                </a:solidFill>
                <a:latin typeface="Calibri" pitchFamily="34" charset="0"/>
                <a:cs typeface="Calibri" pitchFamily="34" charset="0"/>
              </a:rPr>
              <a:t>Stres </a:t>
            </a:r>
            <a:r>
              <a:rPr lang="tr-TR" sz="1400" i="1" dirty="0">
                <a:solidFill>
                  <a:srgbClr val="000000"/>
                </a:solidFill>
                <a:latin typeface="Calibri" pitchFamily="34" charset="0"/>
                <a:cs typeface="Calibri" pitchFamily="34" charset="0"/>
              </a:rPr>
              <a:t>faktörlerinin </a:t>
            </a:r>
          </a:p>
          <a:p>
            <a:pPr algn="ctr"/>
            <a:r>
              <a:rPr lang="tr-TR" sz="1400" i="1" dirty="0">
                <a:solidFill>
                  <a:srgbClr val="000000"/>
                </a:solidFill>
                <a:latin typeface="Calibri" pitchFamily="34" charset="0"/>
                <a:cs typeface="Calibri" pitchFamily="34" charset="0"/>
              </a:rPr>
              <a:t>etkisi uzun süre devam </a:t>
            </a:r>
            <a:r>
              <a:rPr lang="tr-TR" sz="1400" i="1" dirty="0" smtClean="0">
                <a:solidFill>
                  <a:srgbClr val="000000"/>
                </a:solidFill>
                <a:latin typeface="Calibri" pitchFamily="34" charset="0"/>
                <a:cs typeface="Calibri" pitchFamily="34" charset="0"/>
              </a:rPr>
              <a:t> ettiğinde </a:t>
            </a:r>
            <a:r>
              <a:rPr lang="tr-TR" sz="1400" i="1" dirty="0">
                <a:solidFill>
                  <a:srgbClr val="000000"/>
                </a:solidFill>
                <a:latin typeface="Calibri" pitchFamily="34" charset="0"/>
                <a:cs typeface="Calibri" pitchFamily="34" charset="0"/>
              </a:rPr>
              <a:t>organizmada</a:t>
            </a:r>
          </a:p>
          <a:p>
            <a:pPr algn="ctr"/>
            <a:r>
              <a:rPr lang="tr-TR" sz="1400" i="1" dirty="0">
                <a:solidFill>
                  <a:srgbClr val="000000"/>
                </a:solidFill>
                <a:latin typeface="Calibri" pitchFamily="34" charset="0"/>
                <a:cs typeface="Calibri" pitchFamily="34" charset="0"/>
              </a:rPr>
              <a:t>bozulma olur. </a:t>
            </a:r>
          </a:p>
          <a:p>
            <a:pPr algn="ctr"/>
            <a:endParaRPr lang="tr-TR" sz="1400" b="1" i="1" dirty="0" smtClean="0">
              <a:solidFill>
                <a:srgbClr val="000000"/>
              </a:solidFill>
              <a:latin typeface="Calibri" pitchFamily="34" charset="0"/>
              <a:cs typeface="Calibri" pitchFamily="34" charset="0"/>
            </a:endParaRPr>
          </a:p>
          <a:p>
            <a:pPr algn="ctr"/>
            <a:r>
              <a:rPr lang="tr-TR" sz="1400" b="1" i="1" dirty="0" smtClean="0">
                <a:solidFill>
                  <a:srgbClr val="000000"/>
                </a:solidFill>
                <a:latin typeface="Calibri" pitchFamily="34" charset="0"/>
                <a:cs typeface="Calibri" pitchFamily="34" charset="0"/>
              </a:rPr>
              <a:t>Sonunda uyum </a:t>
            </a:r>
            <a:r>
              <a:rPr lang="tr-TR" sz="1400" b="1" i="1" dirty="0">
                <a:solidFill>
                  <a:srgbClr val="000000"/>
                </a:solidFill>
                <a:latin typeface="Calibri" pitchFamily="34" charset="0"/>
                <a:cs typeface="Calibri" pitchFamily="34" charset="0"/>
              </a:rPr>
              <a:t>enerjisi tükenir.</a:t>
            </a:r>
            <a:endParaRPr lang="en-US" sz="1400" b="1" i="1" dirty="0">
              <a:solidFill>
                <a:srgbClr val="000000"/>
              </a:solidFill>
              <a:latin typeface="Calibri" pitchFamily="34" charset="0"/>
              <a:cs typeface="Calibri" pitchFamily="34" charset="0"/>
            </a:endParaRPr>
          </a:p>
        </p:txBody>
      </p:sp>
      <p:sp>
        <p:nvSpPr>
          <p:cNvPr id="456722" name="Text Box 18"/>
          <p:cNvSpPr txBox="1">
            <a:spLocks noChangeArrowheads="1"/>
          </p:cNvSpPr>
          <p:nvPr/>
        </p:nvSpPr>
        <p:spPr bwMode="auto">
          <a:xfrm>
            <a:off x="981075" y="1871802"/>
            <a:ext cx="2041525" cy="707886"/>
          </a:xfrm>
          <a:prstGeom prst="rect">
            <a:avLst/>
          </a:prstGeom>
          <a:noFill/>
          <a:ln w="9525">
            <a:noFill/>
            <a:miter lim="800000"/>
            <a:headEnd/>
            <a:tailEnd/>
          </a:ln>
        </p:spPr>
        <p:txBody>
          <a:bodyPr wrap="square">
            <a:spAutoFit/>
          </a:bodyPr>
          <a:lstStyle/>
          <a:p>
            <a:pPr algn="ctr"/>
            <a:r>
              <a:rPr lang="tr-TR" sz="2000" b="1" i="1" dirty="0">
                <a:solidFill>
                  <a:srgbClr val="6B9B1A"/>
                </a:solidFill>
                <a:latin typeface="Calibri" pitchFamily="34" charset="0"/>
              </a:rPr>
              <a:t>Normal </a:t>
            </a:r>
            <a:r>
              <a:rPr lang="tr-TR" sz="2000" b="1" i="1" dirty="0" smtClean="0">
                <a:solidFill>
                  <a:srgbClr val="6B9B1A"/>
                </a:solidFill>
                <a:latin typeface="Calibri" pitchFamily="34" charset="0"/>
              </a:rPr>
              <a:t>direnme </a:t>
            </a:r>
            <a:endParaRPr lang="tr-TR" sz="2000" b="1" i="1" dirty="0">
              <a:solidFill>
                <a:srgbClr val="6B9B1A"/>
              </a:solidFill>
              <a:latin typeface="Calibri" pitchFamily="34" charset="0"/>
            </a:endParaRPr>
          </a:p>
          <a:p>
            <a:pPr algn="ctr"/>
            <a:r>
              <a:rPr lang="tr-TR" sz="2000" b="1" i="1" dirty="0">
                <a:solidFill>
                  <a:srgbClr val="6B9B1A"/>
                </a:solidFill>
                <a:latin typeface="Calibri" pitchFamily="34" charset="0"/>
              </a:rPr>
              <a:t>düzeyi</a:t>
            </a:r>
            <a:endParaRPr lang="en-US" sz="2000" b="1" i="1" dirty="0">
              <a:solidFill>
                <a:srgbClr val="6B9B1A"/>
              </a:solidFill>
              <a:latin typeface="Calibri" pitchFamily="34" charset="0"/>
            </a:endParaRPr>
          </a:p>
        </p:txBody>
      </p:sp>
      <p:sp>
        <p:nvSpPr>
          <p:cNvPr id="456723" name="Line 19"/>
          <p:cNvSpPr>
            <a:spLocks noChangeShapeType="1"/>
          </p:cNvSpPr>
          <p:nvPr/>
        </p:nvSpPr>
        <p:spPr bwMode="auto">
          <a:xfrm>
            <a:off x="2001838" y="2493963"/>
            <a:ext cx="0" cy="1008062"/>
          </a:xfrm>
          <a:prstGeom prst="line">
            <a:avLst/>
          </a:prstGeom>
          <a:noFill/>
          <a:ln w="38100">
            <a:solidFill>
              <a:schemeClr val="tx1"/>
            </a:solidFill>
            <a:round/>
            <a:headEnd/>
            <a:tailEnd type="triangle" w="med" len="med"/>
          </a:ln>
        </p:spPr>
        <p:txBody>
          <a:bodyPr/>
          <a:lstStyle/>
          <a:p>
            <a:endParaRPr lang="tr-TR">
              <a:solidFill>
                <a:srgbClr val="000000"/>
              </a:solidFill>
            </a:endParaRPr>
          </a:p>
        </p:txBody>
      </p:sp>
      <p:sp>
        <p:nvSpPr>
          <p:cNvPr id="58456" name="Rectangle 11"/>
          <p:cNvSpPr>
            <a:spLocks noChangeArrowheads="1"/>
          </p:cNvSpPr>
          <p:nvPr/>
        </p:nvSpPr>
        <p:spPr bwMode="gray">
          <a:xfrm>
            <a:off x="127000" y="976313"/>
            <a:ext cx="3155950" cy="360362"/>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a:solidFill>
                  <a:srgbClr val="FFFFFF"/>
                </a:solidFill>
                <a:latin typeface="Calibri" pitchFamily="34" charset="0"/>
              </a:rPr>
              <a:t>Genel Uyum Sendromu</a:t>
            </a:r>
            <a:endParaRPr lang="tr-TR" sz="2000" b="1" noProof="1">
              <a:solidFill>
                <a:srgbClr val="FFFFFF"/>
              </a:solidFill>
              <a:latin typeface="Calibri" pitchFamily="34" charset="0"/>
            </a:endParaRPr>
          </a:p>
        </p:txBody>
      </p:sp>
      <p:sp>
        <p:nvSpPr>
          <p:cNvPr id="27"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ORGANİZMANIN STRESE CEVABI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9381115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56713"/>
                                        </p:tgtEl>
                                        <p:attrNameLst>
                                          <p:attrName>style.visibility</p:attrName>
                                        </p:attrNameLst>
                                      </p:cBhvr>
                                      <p:to>
                                        <p:strVal val="visible"/>
                                      </p:to>
                                    </p:set>
                                    <p:anim calcmode="lin" valueType="num">
                                      <p:cBhvr additive="base">
                                        <p:cTn id="7" dur="500" fill="hold"/>
                                        <p:tgtEl>
                                          <p:spTgt spid="456713"/>
                                        </p:tgtEl>
                                        <p:attrNameLst>
                                          <p:attrName>ppt_x</p:attrName>
                                        </p:attrNameLst>
                                      </p:cBhvr>
                                      <p:tavLst>
                                        <p:tav tm="0">
                                          <p:val>
                                            <p:strVal val="#ppt_x"/>
                                          </p:val>
                                        </p:tav>
                                        <p:tav tm="100000">
                                          <p:val>
                                            <p:strVal val="#ppt_x"/>
                                          </p:val>
                                        </p:tav>
                                      </p:tavLst>
                                    </p:anim>
                                    <p:anim calcmode="lin" valueType="num">
                                      <p:cBhvr additive="base">
                                        <p:cTn id="8" dur="500" fill="hold"/>
                                        <p:tgtEl>
                                          <p:spTgt spid="4567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56712"/>
                                        </p:tgtEl>
                                        <p:attrNameLst>
                                          <p:attrName>style.visibility</p:attrName>
                                        </p:attrNameLst>
                                      </p:cBhvr>
                                      <p:to>
                                        <p:strVal val="visible"/>
                                      </p:to>
                                    </p:set>
                                    <p:anim calcmode="lin" valueType="num">
                                      <p:cBhvr additive="base">
                                        <p:cTn id="11" dur="500" fill="hold"/>
                                        <p:tgtEl>
                                          <p:spTgt spid="456712"/>
                                        </p:tgtEl>
                                        <p:attrNameLst>
                                          <p:attrName>ppt_x</p:attrName>
                                        </p:attrNameLst>
                                      </p:cBhvr>
                                      <p:tavLst>
                                        <p:tav tm="0">
                                          <p:val>
                                            <p:strVal val="#ppt_x"/>
                                          </p:val>
                                        </p:tav>
                                        <p:tav tm="100000">
                                          <p:val>
                                            <p:strVal val="#ppt_x"/>
                                          </p:val>
                                        </p:tav>
                                      </p:tavLst>
                                    </p:anim>
                                    <p:anim calcmode="lin" valueType="num">
                                      <p:cBhvr additive="base">
                                        <p:cTn id="12" dur="500" fill="hold"/>
                                        <p:tgtEl>
                                          <p:spTgt spid="4567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56714"/>
                                        </p:tgtEl>
                                        <p:attrNameLst>
                                          <p:attrName>style.visibility</p:attrName>
                                        </p:attrNameLst>
                                      </p:cBhvr>
                                      <p:to>
                                        <p:strVal val="visible"/>
                                      </p:to>
                                    </p:set>
                                    <p:anim calcmode="lin" valueType="num">
                                      <p:cBhvr additive="base">
                                        <p:cTn id="15" dur="500" fill="hold"/>
                                        <p:tgtEl>
                                          <p:spTgt spid="456714"/>
                                        </p:tgtEl>
                                        <p:attrNameLst>
                                          <p:attrName>ppt_x</p:attrName>
                                        </p:attrNameLst>
                                      </p:cBhvr>
                                      <p:tavLst>
                                        <p:tav tm="0">
                                          <p:val>
                                            <p:strVal val="#ppt_x"/>
                                          </p:val>
                                        </p:tav>
                                        <p:tav tm="100000">
                                          <p:val>
                                            <p:strVal val="#ppt_x"/>
                                          </p:val>
                                        </p:tav>
                                      </p:tavLst>
                                    </p:anim>
                                    <p:anim calcmode="lin" valueType="num">
                                      <p:cBhvr additive="base">
                                        <p:cTn id="16" dur="500" fill="hold"/>
                                        <p:tgtEl>
                                          <p:spTgt spid="456714"/>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456715"/>
                                        </p:tgtEl>
                                        <p:attrNameLst>
                                          <p:attrName>style.visibility</p:attrName>
                                        </p:attrNameLst>
                                      </p:cBhvr>
                                      <p:to>
                                        <p:strVal val="visible"/>
                                      </p:to>
                                    </p:set>
                                    <p:anim calcmode="lin" valueType="num">
                                      <p:cBhvr additive="base">
                                        <p:cTn id="20" dur="1000" fill="hold"/>
                                        <p:tgtEl>
                                          <p:spTgt spid="456715"/>
                                        </p:tgtEl>
                                        <p:attrNameLst>
                                          <p:attrName>ppt_x</p:attrName>
                                        </p:attrNameLst>
                                      </p:cBhvr>
                                      <p:tavLst>
                                        <p:tav tm="0">
                                          <p:val>
                                            <p:strVal val="#ppt_x"/>
                                          </p:val>
                                        </p:tav>
                                        <p:tav tm="100000">
                                          <p:val>
                                            <p:strVal val="#ppt_x"/>
                                          </p:val>
                                        </p:tav>
                                      </p:tavLst>
                                    </p:anim>
                                    <p:anim calcmode="lin" valueType="num">
                                      <p:cBhvr additive="base">
                                        <p:cTn id="21" dur="1000" fill="hold"/>
                                        <p:tgtEl>
                                          <p:spTgt spid="45671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8" fill="hold" grpId="0" nodeType="afterEffect">
                                  <p:stCondLst>
                                    <p:cond delay="0"/>
                                  </p:stCondLst>
                                  <p:childTnLst>
                                    <p:set>
                                      <p:cBhvr>
                                        <p:cTn id="24" dur="1" fill="hold">
                                          <p:stCondLst>
                                            <p:cond delay="0"/>
                                          </p:stCondLst>
                                        </p:cTn>
                                        <p:tgtEl>
                                          <p:spTgt spid="456723"/>
                                        </p:tgtEl>
                                        <p:attrNameLst>
                                          <p:attrName>style.visibility</p:attrName>
                                        </p:attrNameLst>
                                      </p:cBhvr>
                                      <p:to>
                                        <p:strVal val="visible"/>
                                      </p:to>
                                    </p:set>
                                    <p:anim calcmode="lin" valueType="num">
                                      <p:cBhvr additive="base">
                                        <p:cTn id="25" dur="1000" fill="hold"/>
                                        <p:tgtEl>
                                          <p:spTgt spid="456723"/>
                                        </p:tgtEl>
                                        <p:attrNameLst>
                                          <p:attrName>ppt_x</p:attrName>
                                        </p:attrNameLst>
                                      </p:cBhvr>
                                      <p:tavLst>
                                        <p:tav tm="0">
                                          <p:val>
                                            <p:strVal val="0-#ppt_w/2"/>
                                          </p:val>
                                        </p:tav>
                                        <p:tav tm="100000">
                                          <p:val>
                                            <p:strVal val="#ppt_x"/>
                                          </p:val>
                                        </p:tav>
                                      </p:tavLst>
                                    </p:anim>
                                    <p:anim calcmode="lin" valueType="num">
                                      <p:cBhvr additive="base">
                                        <p:cTn id="26" dur="1000" fill="hold"/>
                                        <p:tgtEl>
                                          <p:spTgt spid="456723"/>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8" fill="hold" grpId="0" nodeType="afterEffect">
                                  <p:stCondLst>
                                    <p:cond delay="0"/>
                                  </p:stCondLst>
                                  <p:childTnLst>
                                    <p:set>
                                      <p:cBhvr>
                                        <p:cTn id="29" dur="1" fill="hold">
                                          <p:stCondLst>
                                            <p:cond delay="0"/>
                                          </p:stCondLst>
                                        </p:cTn>
                                        <p:tgtEl>
                                          <p:spTgt spid="456722"/>
                                        </p:tgtEl>
                                        <p:attrNameLst>
                                          <p:attrName>style.visibility</p:attrName>
                                        </p:attrNameLst>
                                      </p:cBhvr>
                                      <p:to>
                                        <p:strVal val="visible"/>
                                      </p:to>
                                    </p:set>
                                    <p:anim calcmode="lin" valueType="num">
                                      <p:cBhvr additive="base">
                                        <p:cTn id="30" dur="1000" fill="hold"/>
                                        <p:tgtEl>
                                          <p:spTgt spid="456722"/>
                                        </p:tgtEl>
                                        <p:attrNameLst>
                                          <p:attrName>ppt_x</p:attrName>
                                        </p:attrNameLst>
                                      </p:cBhvr>
                                      <p:tavLst>
                                        <p:tav tm="0">
                                          <p:val>
                                            <p:strVal val="0-#ppt_w/2"/>
                                          </p:val>
                                        </p:tav>
                                        <p:tav tm="100000">
                                          <p:val>
                                            <p:strVal val="#ppt_x"/>
                                          </p:val>
                                        </p:tav>
                                      </p:tavLst>
                                    </p:anim>
                                    <p:anim calcmode="lin" valueType="num">
                                      <p:cBhvr additive="base">
                                        <p:cTn id="31" dur="1000" fill="hold"/>
                                        <p:tgtEl>
                                          <p:spTgt spid="45672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4" presetClass="entr" presetSubtype="16" fill="hold" grpId="0" nodeType="afterEffect">
                                  <p:stCondLst>
                                    <p:cond delay="0"/>
                                  </p:stCondLst>
                                  <p:childTnLst>
                                    <p:set>
                                      <p:cBhvr>
                                        <p:cTn id="34" dur="1" fill="hold">
                                          <p:stCondLst>
                                            <p:cond delay="0"/>
                                          </p:stCondLst>
                                        </p:cTn>
                                        <p:tgtEl>
                                          <p:spTgt spid="456716"/>
                                        </p:tgtEl>
                                        <p:attrNameLst>
                                          <p:attrName>style.visibility</p:attrName>
                                        </p:attrNameLst>
                                      </p:cBhvr>
                                      <p:to>
                                        <p:strVal val="visible"/>
                                      </p:to>
                                    </p:set>
                                    <p:animEffect transition="in" filter="box(in)">
                                      <p:cBhvr>
                                        <p:cTn id="35" dur="1000"/>
                                        <p:tgtEl>
                                          <p:spTgt spid="456716"/>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456709"/>
                                        </p:tgtEl>
                                        <p:attrNameLst>
                                          <p:attrName>style.visibility</p:attrName>
                                        </p:attrNameLst>
                                      </p:cBhvr>
                                      <p:to>
                                        <p:strVal val="visible"/>
                                      </p:to>
                                    </p:set>
                                    <p:animEffect transition="in" filter="diamond(in)">
                                      <p:cBhvr>
                                        <p:cTn id="38" dur="1000"/>
                                        <p:tgtEl>
                                          <p:spTgt spid="456709"/>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456719"/>
                                        </p:tgtEl>
                                        <p:attrNameLst>
                                          <p:attrName>style.visibility</p:attrName>
                                        </p:attrNameLst>
                                      </p:cBhvr>
                                      <p:to>
                                        <p:strVal val="visible"/>
                                      </p:to>
                                    </p:set>
                                    <p:animEffect transition="in" filter="box(in)">
                                      <p:cBhvr>
                                        <p:cTn id="41" dur="1000"/>
                                        <p:tgtEl>
                                          <p:spTgt spid="456719"/>
                                        </p:tgtEl>
                                      </p:cBhvr>
                                    </p:animEffect>
                                  </p:childTnLst>
                                </p:cTn>
                              </p:par>
                            </p:childTnLst>
                          </p:cTn>
                        </p:par>
                        <p:par>
                          <p:cTn id="42" fill="hold">
                            <p:stCondLst>
                              <p:cond delay="4500"/>
                            </p:stCondLst>
                            <p:childTnLst>
                              <p:par>
                                <p:cTn id="43" presetID="8" presetClass="entr" presetSubtype="16" fill="hold" grpId="0" nodeType="afterEffect">
                                  <p:stCondLst>
                                    <p:cond delay="0"/>
                                  </p:stCondLst>
                                  <p:childTnLst>
                                    <p:set>
                                      <p:cBhvr>
                                        <p:cTn id="44" dur="1" fill="hold">
                                          <p:stCondLst>
                                            <p:cond delay="0"/>
                                          </p:stCondLst>
                                        </p:cTn>
                                        <p:tgtEl>
                                          <p:spTgt spid="456717"/>
                                        </p:tgtEl>
                                        <p:attrNameLst>
                                          <p:attrName>style.visibility</p:attrName>
                                        </p:attrNameLst>
                                      </p:cBhvr>
                                      <p:to>
                                        <p:strVal val="visible"/>
                                      </p:to>
                                    </p:set>
                                    <p:animEffect transition="in" filter="diamond(in)">
                                      <p:cBhvr>
                                        <p:cTn id="45" dur="1000"/>
                                        <p:tgtEl>
                                          <p:spTgt spid="456717"/>
                                        </p:tgtEl>
                                      </p:cBhvr>
                                    </p:animEffect>
                                  </p:childTnLst>
                                </p:cTn>
                              </p:par>
                              <p:par>
                                <p:cTn id="46" presetID="8" presetClass="entr" presetSubtype="16" fill="hold" grpId="0" nodeType="withEffect">
                                  <p:stCondLst>
                                    <p:cond delay="0"/>
                                  </p:stCondLst>
                                  <p:childTnLst>
                                    <p:set>
                                      <p:cBhvr>
                                        <p:cTn id="47" dur="1" fill="hold">
                                          <p:stCondLst>
                                            <p:cond delay="0"/>
                                          </p:stCondLst>
                                        </p:cTn>
                                        <p:tgtEl>
                                          <p:spTgt spid="456711"/>
                                        </p:tgtEl>
                                        <p:attrNameLst>
                                          <p:attrName>style.visibility</p:attrName>
                                        </p:attrNameLst>
                                      </p:cBhvr>
                                      <p:to>
                                        <p:strVal val="visible"/>
                                      </p:to>
                                    </p:set>
                                    <p:animEffect transition="in" filter="diamond(in)">
                                      <p:cBhvr>
                                        <p:cTn id="48" dur="1000"/>
                                        <p:tgtEl>
                                          <p:spTgt spid="456711"/>
                                        </p:tgtEl>
                                      </p:cBhvr>
                                    </p:animEffect>
                                  </p:childTnLst>
                                </p:cTn>
                              </p:par>
                              <p:par>
                                <p:cTn id="49" presetID="8" presetClass="entr" presetSubtype="16" fill="hold" grpId="0" nodeType="withEffect">
                                  <p:stCondLst>
                                    <p:cond delay="0"/>
                                  </p:stCondLst>
                                  <p:childTnLst>
                                    <p:set>
                                      <p:cBhvr>
                                        <p:cTn id="50" dur="1" fill="hold">
                                          <p:stCondLst>
                                            <p:cond delay="0"/>
                                          </p:stCondLst>
                                        </p:cTn>
                                        <p:tgtEl>
                                          <p:spTgt spid="456720"/>
                                        </p:tgtEl>
                                        <p:attrNameLst>
                                          <p:attrName>style.visibility</p:attrName>
                                        </p:attrNameLst>
                                      </p:cBhvr>
                                      <p:to>
                                        <p:strVal val="visible"/>
                                      </p:to>
                                    </p:set>
                                    <p:animEffect transition="in" filter="diamond(in)">
                                      <p:cBhvr>
                                        <p:cTn id="51" dur="1000"/>
                                        <p:tgtEl>
                                          <p:spTgt spid="456720"/>
                                        </p:tgtEl>
                                      </p:cBhvr>
                                    </p:animEffect>
                                  </p:childTnLst>
                                </p:cTn>
                              </p:par>
                            </p:childTnLst>
                          </p:cTn>
                        </p:par>
                        <p:par>
                          <p:cTn id="52" fill="hold">
                            <p:stCondLst>
                              <p:cond delay="5500"/>
                            </p:stCondLst>
                            <p:childTnLst>
                              <p:par>
                                <p:cTn id="53" presetID="8" presetClass="entr" presetSubtype="16" fill="hold" grpId="0" nodeType="afterEffect">
                                  <p:stCondLst>
                                    <p:cond delay="0"/>
                                  </p:stCondLst>
                                  <p:childTnLst>
                                    <p:set>
                                      <p:cBhvr>
                                        <p:cTn id="54" dur="1" fill="hold">
                                          <p:stCondLst>
                                            <p:cond delay="0"/>
                                          </p:stCondLst>
                                        </p:cTn>
                                        <p:tgtEl>
                                          <p:spTgt spid="456718"/>
                                        </p:tgtEl>
                                        <p:attrNameLst>
                                          <p:attrName>style.visibility</p:attrName>
                                        </p:attrNameLst>
                                      </p:cBhvr>
                                      <p:to>
                                        <p:strVal val="visible"/>
                                      </p:to>
                                    </p:set>
                                    <p:animEffect transition="in" filter="diamond(in)">
                                      <p:cBhvr>
                                        <p:cTn id="55" dur="1000"/>
                                        <p:tgtEl>
                                          <p:spTgt spid="456718"/>
                                        </p:tgtEl>
                                      </p:cBhvr>
                                    </p:animEffect>
                                  </p:childTnLst>
                                </p:cTn>
                              </p:par>
                              <p:par>
                                <p:cTn id="56" presetID="8" presetClass="entr" presetSubtype="16" fill="hold" grpId="0" nodeType="withEffect">
                                  <p:stCondLst>
                                    <p:cond delay="0"/>
                                  </p:stCondLst>
                                  <p:childTnLst>
                                    <p:set>
                                      <p:cBhvr>
                                        <p:cTn id="57" dur="1" fill="hold">
                                          <p:stCondLst>
                                            <p:cond delay="0"/>
                                          </p:stCondLst>
                                        </p:cTn>
                                        <p:tgtEl>
                                          <p:spTgt spid="456710"/>
                                        </p:tgtEl>
                                        <p:attrNameLst>
                                          <p:attrName>style.visibility</p:attrName>
                                        </p:attrNameLst>
                                      </p:cBhvr>
                                      <p:to>
                                        <p:strVal val="visible"/>
                                      </p:to>
                                    </p:set>
                                    <p:animEffect transition="in" filter="diamond(in)">
                                      <p:cBhvr>
                                        <p:cTn id="58" dur="1000"/>
                                        <p:tgtEl>
                                          <p:spTgt spid="456710"/>
                                        </p:tgtEl>
                                      </p:cBhvr>
                                    </p:animEffect>
                                  </p:childTnLst>
                                </p:cTn>
                              </p:par>
                              <p:par>
                                <p:cTn id="59" presetID="8" presetClass="entr" presetSubtype="16" fill="hold" grpId="0" nodeType="withEffect">
                                  <p:stCondLst>
                                    <p:cond delay="0"/>
                                  </p:stCondLst>
                                  <p:childTnLst>
                                    <p:set>
                                      <p:cBhvr>
                                        <p:cTn id="60" dur="1" fill="hold">
                                          <p:stCondLst>
                                            <p:cond delay="0"/>
                                          </p:stCondLst>
                                        </p:cTn>
                                        <p:tgtEl>
                                          <p:spTgt spid="456721"/>
                                        </p:tgtEl>
                                        <p:attrNameLst>
                                          <p:attrName>style.visibility</p:attrName>
                                        </p:attrNameLst>
                                      </p:cBhvr>
                                      <p:to>
                                        <p:strVal val="visible"/>
                                      </p:to>
                                    </p:set>
                                    <p:animEffect transition="in" filter="diamond(in)">
                                      <p:cBhvr>
                                        <p:cTn id="61" dur="1000"/>
                                        <p:tgtEl>
                                          <p:spTgt spid="456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9" grpId="0" animBg="1"/>
      <p:bldP spid="456710" grpId="0" animBg="1"/>
      <p:bldP spid="456711" grpId="0" animBg="1"/>
      <p:bldP spid="456712" grpId="0" animBg="1"/>
      <p:bldP spid="456713" grpId="0" animBg="1"/>
      <p:bldP spid="456714" grpId="0" animBg="1"/>
      <p:bldP spid="456715" grpId="0" animBg="1"/>
      <p:bldP spid="456716" grpId="0"/>
      <p:bldP spid="456717" grpId="0"/>
      <p:bldP spid="456718" grpId="0"/>
      <p:bldP spid="456719" grpId="0" animBg="1"/>
      <p:bldP spid="456720" grpId="0" animBg="1"/>
      <p:bldP spid="456721" grpId="0" animBg="1"/>
      <p:bldP spid="456722" grpId="0"/>
      <p:bldP spid="4567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aphicFrame>
        <p:nvGraphicFramePr>
          <p:cNvPr id="2" name="Tablo 1"/>
          <p:cNvGraphicFramePr>
            <a:graphicFrameLocks noGrp="1"/>
          </p:cNvGraphicFramePr>
          <p:nvPr>
            <p:extLst>
              <p:ext uri="{D42A27DB-BD31-4B8C-83A1-F6EECF244321}">
                <p14:modId xmlns:p14="http://schemas.microsoft.com/office/powerpoint/2010/main" val="3850614226"/>
              </p:ext>
            </p:extLst>
          </p:nvPr>
        </p:nvGraphicFramePr>
        <p:xfrm>
          <a:off x="139530" y="1135063"/>
          <a:ext cx="8881645" cy="4041774"/>
        </p:xfrm>
        <a:graphic>
          <a:graphicData uri="http://schemas.openxmlformats.org/drawingml/2006/table">
            <a:tbl>
              <a:tblPr firstRow="1" bandRow="1">
                <a:tableStyleId>{616DA210-FB5B-4158-B5E0-FEB733F419BA}</a:tableStyleId>
              </a:tblPr>
              <a:tblGrid>
                <a:gridCol w="555304"/>
                <a:gridCol w="3750771"/>
                <a:gridCol w="4575570"/>
              </a:tblGrid>
              <a:tr h="673629">
                <a:tc>
                  <a:txBody>
                    <a:bodyPr/>
                    <a:lstStyle/>
                    <a:p>
                      <a:pPr algn="ctr"/>
                      <a:r>
                        <a:rPr lang="tr-TR" sz="2000" dirty="0" smtClean="0">
                          <a:latin typeface="Calibri" pitchFamily="34" charset="0"/>
                        </a:rPr>
                        <a:t>SN</a:t>
                      </a:r>
                      <a:endParaRPr lang="tr-TR" sz="2000" dirty="0">
                        <a:latin typeface="Calibri" pitchFamily="34" charset="0"/>
                        <a:cs typeface="Calibri" pitchFamily="34" charset="0"/>
                      </a:endParaRPr>
                    </a:p>
                  </a:txBody>
                  <a:tcPr anchor="ctr"/>
                </a:tc>
                <a:tc>
                  <a:txBody>
                    <a:bodyPr/>
                    <a:lstStyle/>
                    <a:p>
                      <a:pPr algn="ctr"/>
                      <a:r>
                        <a:rPr lang="tr-TR" sz="2000" dirty="0" smtClean="0">
                          <a:latin typeface="Calibri" pitchFamily="34" charset="0"/>
                        </a:rPr>
                        <a:t>ETKİLEME KURAMI</a:t>
                      </a:r>
                      <a:endParaRPr lang="tr-TR" sz="2000" dirty="0">
                        <a:latin typeface="Calibri" pitchFamily="34" charset="0"/>
                        <a:cs typeface="Calibri" pitchFamily="34" charset="0"/>
                      </a:endParaRPr>
                    </a:p>
                  </a:txBody>
                  <a:tcPr anchor="ctr"/>
                </a:tc>
                <a:tc>
                  <a:txBody>
                    <a:bodyPr/>
                    <a:lstStyle/>
                    <a:p>
                      <a:pPr algn="ctr"/>
                      <a:r>
                        <a:rPr lang="tr-TR" sz="2000" dirty="0" smtClean="0">
                          <a:latin typeface="Calibri" pitchFamily="34" charset="0"/>
                        </a:rPr>
                        <a:t>ETKİLEŞME KURAMI</a:t>
                      </a:r>
                      <a:endParaRPr lang="tr-TR" sz="2000" dirty="0">
                        <a:latin typeface="Calibri" pitchFamily="34" charset="0"/>
                        <a:cs typeface="Calibri" pitchFamily="34" charset="0"/>
                      </a:endParaRPr>
                    </a:p>
                  </a:txBody>
                  <a:tcPr anchor="ctr"/>
                </a:tc>
              </a:tr>
              <a:tr h="673629">
                <a:tc>
                  <a:txBody>
                    <a:bodyPr/>
                    <a:lstStyle/>
                    <a:p>
                      <a:pPr algn="ctr"/>
                      <a:r>
                        <a:rPr lang="tr-TR" sz="2000" i="1" dirty="0" smtClean="0">
                          <a:latin typeface="Calibri" pitchFamily="34" charset="0"/>
                        </a:rPr>
                        <a:t>1</a:t>
                      </a:r>
                      <a:endParaRPr lang="tr-TR" sz="2000" b="1" i="1" dirty="0">
                        <a:latin typeface="Calibri" pitchFamily="34" charset="0"/>
                        <a:cs typeface="Calibri" pitchFamily="34" charset="0"/>
                      </a:endParaRPr>
                    </a:p>
                  </a:txBody>
                  <a:tcPr anchor="ctr"/>
                </a:tc>
                <a:tc>
                  <a:txBody>
                    <a:bodyPr/>
                    <a:lstStyle/>
                    <a:p>
                      <a:r>
                        <a:rPr lang="tr-TR" sz="2000" b="1" i="1" dirty="0" smtClean="0">
                          <a:latin typeface="Calibri" pitchFamily="34" charset="0"/>
                        </a:rPr>
                        <a:t>Kişi-Çevre Uygunluğu Kuramı</a:t>
                      </a:r>
                      <a:endParaRPr lang="tr-TR" sz="2000" b="1" i="1" dirty="0">
                        <a:latin typeface="Calibri" pitchFamily="34" charset="0"/>
                        <a:cs typeface="Calibri" pitchFamily="34" charset="0"/>
                      </a:endParaRPr>
                    </a:p>
                  </a:txBody>
                  <a:tcPr anchor="ctr"/>
                </a:tc>
                <a:tc>
                  <a:txBody>
                    <a:bodyPr/>
                    <a:lstStyle/>
                    <a:p>
                      <a:r>
                        <a:rPr lang="tr-TR" sz="2000" b="1" i="1" dirty="0" smtClean="0">
                          <a:latin typeface="Calibri" pitchFamily="34" charset="0"/>
                        </a:rPr>
                        <a:t>Değer Biçme Kuramı</a:t>
                      </a:r>
                      <a:endParaRPr lang="tr-TR" sz="2000" b="1" i="1" dirty="0">
                        <a:latin typeface="Calibri" pitchFamily="34" charset="0"/>
                        <a:cs typeface="Calibri" pitchFamily="34" charset="0"/>
                      </a:endParaRPr>
                    </a:p>
                  </a:txBody>
                  <a:tcPr anchor="ctr"/>
                </a:tc>
              </a:tr>
              <a:tr h="673629">
                <a:tc>
                  <a:txBody>
                    <a:bodyPr/>
                    <a:lstStyle/>
                    <a:p>
                      <a:pPr algn="ctr"/>
                      <a:r>
                        <a:rPr lang="tr-TR" sz="2000" i="1" dirty="0" smtClean="0">
                          <a:latin typeface="Calibri" pitchFamily="34" charset="0"/>
                        </a:rPr>
                        <a:t>2</a:t>
                      </a:r>
                      <a:endParaRPr lang="tr-TR" sz="2000" b="1" i="1" dirty="0">
                        <a:latin typeface="Calibri" pitchFamily="34" charset="0"/>
                        <a:cs typeface="Calibri" pitchFamily="34" charset="0"/>
                      </a:endParaRPr>
                    </a:p>
                  </a:txBody>
                  <a:tcPr anchor="ctr"/>
                </a:tc>
                <a:tc>
                  <a:txBody>
                    <a:bodyPr/>
                    <a:lstStyle/>
                    <a:p>
                      <a:r>
                        <a:rPr lang="tr-TR" sz="2000" b="1" i="1" dirty="0" smtClean="0">
                          <a:latin typeface="Calibri" pitchFamily="34" charset="0"/>
                        </a:rPr>
                        <a:t>İstem-Denetim Modeli</a:t>
                      </a:r>
                      <a:endParaRPr lang="tr-TR" sz="2000" b="1" i="1" dirty="0" smtClean="0">
                        <a:latin typeface="Calibri" pitchFamily="34" charset="0"/>
                        <a:cs typeface="Calibri" pitchFamily="34" charset="0"/>
                      </a:endParaRPr>
                    </a:p>
                  </a:txBody>
                  <a:tcPr anchor="ctr"/>
                </a:tc>
                <a:tc>
                  <a:txBody>
                    <a:bodyPr/>
                    <a:lstStyle/>
                    <a:p>
                      <a:r>
                        <a:rPr lang="tr-TR" sz="2000" b="1" i="1" dirty="0" smtClean="0">
                          <a:latin typeface="Calibri" pitchFamily="34" charset="0"/>
                        </a:rPr>
                        <a:t>Başa Çıkma Kuramı</a:t>
                      </a:r>
                      <a:endParaRPr lang="tr-TR" sz="2000" b="1" i="1" dirty="0">
                        <a:latin typeface="Calibri" pitchFamily="34" charset="0"/>
                        <a:cs typeface="Calibri" pitchFamily="34" charset="0"/>
                      </a:endParaRPr>
                    </a:p>
                  </a:txBody>
                  <a:tcPr anchor="ctr"/>
                </a:tc>
              </a:tr>
              <a:tr h="673629">
                <a:tc>
                  <a:txBody>
                    <a:bodyPr/>
                    <a:lstStyle/>
                    <a:p>
                      <a:pPr algn="ctr"/>
                      <a:r>
                        <a:rPr lang="tr-TR" sz="2000" i="1" dirty="0" smtClean="0">
                          <a:latin typeface="Calibri" pitchFamily="34" charset="0"/>
                        </a:rPr>
                        <a:t>3</a:t>
                      </a:r>
                      <a:endParaRPr lang="tr-TR" sz="2000" b="1" i="1" dirty="0">
                        <a:latin typeface="Calibri" pitchFamily="34" charset="0"/>
                        <a:cs typeface="Calibri" pitchFamily="34" charset="0"/>
                      </a:endParaRPr>
                    </a:p>
                  </a:txBody>
                  <a:tcPr anchor="ctr"/>
                </a:tc>
                <a:tc>
                  <a:txBody>
                    <a:bodyPr/>
                    <a:lstStyle/>
                    <a:p>
                      <a:endParaRPr lang="tr-TR" sz="2000" b="1" i="1" dirty="0">
                        <a:latin typeface="Calibri" pitchFamily="34" charset="0"/>
                        <a:cs typeface="Calibri" pitchFamily="34" charset="0"/>
                      </a:endParaRPr>
                    </a:p>
                  </a:txBody>
                  <a:tcPr anchor="ctr"/>
                </a:tc>
                <a:tc>
                  <a:txBody>
                    <a:bodyPr/>
                    <a:lstStyle/>
                    <a:p>
                      <a:r>
                        <a:rPr lang="tr-TR" sz="2000" b="1" i="1" dirty="0" smtClean="0">
                          <a:latin typeface="Calibri" pitchFamily="34" charset="0"/>
                        </a:rPr>
                        <a:t>Bireysel ve Grupsal Farklılıklar Kuramı</a:t>
                      </a:r>
                      <a:endParaRPr lang="tr-TR" sz="2000" b="1" i="1" dirty="0" smtClean="0">
                        <a:latin typeface="Calibri" pitchFamily="34" charset="0"/>
                        <a:cs typeface="Calibri" pitchFamily="34" charset="0"/>
                      </a:endParaRPr>
                    </a:p>
                  </a:txBody>
                  <a:tcPr anchor="ctr"/>
                </a:tc>
              </a:tr>
              <a:tr h="673629">
                <a:tc>
                  <a:txBody>
                    <a:bodyPr/>
                    <a:lstStyle/>
                    <a:p>
                      <a:pPr algn="ctr"/>
                      <a:r>
                        <a:rPr lang="tr-TR" sz="2000" i="1" dirty="0" smtClean="0">
                          <a:latin typeface="Calibri" pitchFamily="34" charset="0"/>
                        </a:rPr>
                        <a:t>4</a:t>
                      </a:r>
                      <a:endParaRPr lang="tr-TR" sz="2000" b="1" i="1" dirty="0">
                        <a:latin typeface="Calibri" pitchFamily="34" charset="0"/>
                        <a:cs typeface="Calibri" pitchFamily="34" charset="0"/>
                      </a:endParaRPr>
                    </a:p>
                  </a:txBody>
                  <a:tcPr anchor="ctr"/>
                </a:tc>
                <a:tc>
                  <a:txBody>
                    <a:bodyPr/>
                    <a:lstStyle/>
                    <a:p>
                      <a:endParaRPr lang="tr-TR" sz="2000" b="1" i="1" dirty="0">
                        <a:latin typeface="Calibri" pitchFamily="34" charset="0"/>
                        <a:cs typeface="Calibri" pitchFamily="34" charset="0"/>
                      </a:endParaRPr>
                    </a:p>
                  </a:txBody>
                  <a:tcPr anchor="ctr"/>
                </a:tc>
                <a:tc>
                  <a:txBody>
                    <a:bodyPr/>
                    <a:lstStyle/>
                    <a:p>
                      <a:r>
                        <a:rPr lang="tr-TR" sz="2000" b="1" i="1" dirty="0" smtClean="0">
                          <a:latin typeface="Calibri" pitchFamily="34" charset="0"/>
                        </a:rPr>
                        <a:t>A Tipi Davranış</a:t>
                      </a:r>
                      <a:endParaRPr lang="tr-TR" sz="2000" b="1" i="1" dirty="0">
                        <a:latin typeface="Calibri" pitchFamily="34" charset="0"/>
                        <a:cs typeface="Calibri" pitchFamily="34" charset="0"/>
                      </a:endParaRPr>
                    </a:p>
                  </a:txBody>
                  <a:tcPr anchor="ctr"/>
                </a:tc>
              </a:tr>
              <a:tr h="673629">
                <a:tc>
                  <a:txBody>
                    <a:bodyPr/>
                    <a:lstStyle/>
                    <a:p>
                      <a:pPr algn="ctr"/>
                      <a:r>
                        <a:rPr lang="tr-TR" sz="2000" i="1" dirty="0" smtClean="0">
                          <a:latin typeface="Calibri" pitchFamily="34" charset="0"/>
                        </a:rPr>
                        <a:t>5</a:t>
                      </a:r>
                      <a:endParaRPr lang="tr-TR" sz="2000" b="1" i="1" dirty="0">
                        <a:latin typeface="Calibri" pitchFamily="34" charset="0"/>
                        <a:cs typeface="Calibri" pitchFamily="34" charset="0"/>
                      </a:endParaRPr>
                    </a:p>
                  </a:txBody>
                  <a:tcPr anchor="ctr"/>
                </a:tc>
                <a:tc>
                  <a:txBody>
                    <a:bodyPr/>
                    <a:lstStyle/>
                    <a:p>
                      <a:endParaRPr lang="tr-TR" sz="2000" b="1" i="1" dirty="0">
                        <a:latin typeface="Calibri" pitchFamily="34" charset="0"/>
                        <a:cs typeface="Calibri" pitchFamily="34" charset="0"/>
                      </a:endParaRPr>
                    </a:p>
                  </a:txBody>
                  <a:tcPr anchor="ctr"/>
                </a:tc>
                <a:tc>
                  <a:txBody>
                    <a:bodyPr/>
                    <a:lstStyle/>
                    <a:p>
                      <a:pPr marL="0" indent="0">
                        <a:buFont typeface="Arial" pitchFamily="34" charset="0"/>
                        <a:buNone/>
                      </a:pPr>
                      <a:r>
                        <a:rPr lang="tr-TR" sz="2000" b="1" i="1" dirty="0" smtClean="0">
                          <a:latin typeface="Calibri" pitchFamily="34" charset="0"/>
                        </a:rPr>
                        <a:t>Korunmasız Gruplar</a:t>
                      </a:r>
                      <a:endParaRPr lang="tr-TR" sz="2000" b="1" i="1" dirty="0" smtClean="0">
                        <a:latin typeface="Calibri" pitchFamily="34" charset="0"/>
                        <a:cs typeface="Calibri" pitchFamily="34" charset="0"/>
                      </a:endParaRPr>
                    </a:p>
                  </a:txBody>
                  <a:tcPr anchor="ctr"/>
                </a:tc>
              </a:tr>
            </a:tbl>
          </a:graphicData>
        </a:graphic>
      </p:graphicFrame>
      <p:sp>
        <p:nvSpPr>
          <p:cNvPr id="7"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PSİKOLOJİK YAKLAŞIMLAR</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16958604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1 – Kişi-Çevre Uygunluğu Kuramı  </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defRPr/>
            </a:pPr>
            <a:endParaRPr lang="tr-TR" sz="2000"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2000" i="1" dirty="0" smtClean="0">
                <a:solidFill>
                  <a:srgbClr val="000000"/>
                </a:solidFill>
                <a:latin typeface="Calibri" pitchFamily="34" charset="0"/>
                <a:cs typeface="Calibri" pitchFamily="34" charset="0"/>
              </a:rPr>
              <a:t>«Bu </a:t>
            </a:r>
            <a:r>
              <a:rPr lang="tr-TR" sz="2000" i="1" dirty="0">
                <a:solidFill>
                  <a:srgbClr val="000000"/>
                </a:solidFill>
                <a:latin typeface="Calibri" pitchFamily="34" charset="0"/>
                <a:cs typeface="Calibri" pitchFamily="34" charset="0"/>
              </a:rPr>
              <a:t>kuramda </a:t>
            </a:r>
            <a:r>
              <a:rPr lang="tr-TR" sz="2000" b="1" i="1" dirty="0" smtClean="0">
                <a:solidFill>
                  <a:srgbClr val="000000"/>
                </a:solidFill>
                <a:latin typeface="Calibri" pitchFamily="34" charset="0"/>
                <a:cs typeface="Calibri" pitchFamily="34" charset="0"/>
              </a:rPr>
              <a:t>nesnel (objektif-tarafsız) </a:t>
            </a:r>
            <a:r>
              <a:rPr lang="tr-TR" sz="2000" b="1" i="1" dirty="0">
                <a:solidFill>
                  <a:srgbClr val="000000"/>
                </a:solidFill>
                <a:latin typeface="Calibri" pitchFamily="34" charset="0"/>
                <a:cs typeface="Calibri" pitchFamily="34" charset="0"/>
              </a:rPr>
              <a:t>gerçeklik ile </a:t>
            </a:r>
            <a:r>
              <a:rPr lang="tr-TR" sz="2000" b="1" i="1" dirty="0" smtClean="0">
                <a:solidFill>
                  <a:srgbClr val="000000"/>
                </a:solidFill>
                <a:latin typeface="Calibri" pitchFamily="34" charset="0"/>
                <a:cs typeface="Calibri" pitchFamily="34" charset="0"/>
              </a:rPr>
              <a:t>öznel (</a:t>
            </a:r>
            <a:r>
              <a:rPr lang="tr-TR" sz="2000" b="1" i="1" dirty="0" err="1" smtClean="0">
                <a:solidFill>
                  <a:srgbClr val="000000"/>
                </a:solidFill>
                <a:latin typeface="Calibri" pitchFamily="34" charset="0"/>
                <a:cs typeface="Calibri" pitchFamily="34" charset="0"/>
              </a:rPr>
              <a:t>subjektif</a:t>
            </a:r>
            <a:r>
              <a:rPr lang="tr-TR" sz="2000" b="1" i="1" dirty="0" smtClean="0">
                <a:solidFill>
                  <a:srgbClr val="000000"/>
                </a:solidFill>
                <a:latin typeface="Calibri" pitchFamily="34" charset="0"/>
                <a:cs typeface="Calibri" pitchFamily="34" charset="0"/>
              </a:rPr>
              <a:t>) </a:t>
            </a:r>
            <a:r>
              <a:rPr lang="tr-TR" sz="2000" b="1" i="1" dirty="0">
                <a:solidFill>
                  <a:srgbClr val="000000"/>
                </a:solidFill>
                <a:latin typeface="Calibri" pitchFamily="34" charset="0"/>
                <a:cs typeface="Calibri" pitchFamily="34" charset="0"/>
              </a:rPr>
              <a:t>algılar </a:t>
            </a:r>
            <a:r>
              <a:rPr lang="tr-TR" sz="2000" i="1" dirty="0">
                <a:solidFill>
                  <a:srgbClr val="000000"/>
                </a:solidFill>
                <a:latin typeface="Calibri" pitchFamily="34" charset="0"/>
                <a:cs typeface="Calibri" pitchFamily="34" charset="0"/>
              </a:rPr>
              <a:t>ve </a:t>
            </a:r>
            <a:r>
              <a:rPr lang="tr-TR" sz="2000" b="1" i="1" dirty="0">
                <a:solidFill>
                  <a:srgbClr val="000000"/>
                </a:solidFill>
                <a:latin typeface="Calibri" pitchFamily="34" charset="0"/>
                <a:cs typeface="Calibri" pitchFamily="34" charset="0"/>
              </a:rPr>
              <a:t>çevresel değişkenler ile kişisel değişkenler birbirinden kesin olarak </a:t>
            </a:r>
            <a:r>
              <a:rPr lang="tr-TR" sz="2000" b="1" i="1" dirty="0" smtClean="0">
                <a:solidFill>
                  <a:srgbClr val="000000"/>
                </a:solidFill>
                <a:latin typeface="Calibri" pitchFamily="34" charset="0"/>
                <a:cs typeface="Calibri" pitchFamily="34" charset="0"/>
              </a:rPr>
              <a:t>ayrılmıştır.»</a:t>
            </a:r>
            <a:endParaRPr lang="tr-TR" sz="2000" b="1" i="1"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sz="2000" dirty="0" smtClean="0">
              <a:solidFill>
                <a:srgbClr val="000000"/>
              </a:solidFill>
              <a:latin typeface="Calibri" pitchFamily="34" charset="0"/>
              <a:cs typeface="Calibri" pitchFamily="34" charset="0"/>
            </a:endParaRPr>
          </a:p>
          <a:p>
            <a:pPr marL="324000" indent="-288000">
              <a:lnSpc>
                <a:spcPct val="90000"/>
              </a:lnSpc>
              <a:spcAft>
                <a:spcPts val="0"/>
              </a:spcAft>
              <a:buClr>
                <a:srgbClr val="292929"/>
              </a:buClr>
              <a:buFont typeface="+mj-lt"/>
              <a:buAutoNum type="arabicPeriod"/>
              <a:defRPr/>
            </a:pPr>
            <a:r>
              <a:rPr lang="tr-TR" sz="1600" i="1" dirty="0">
                <a:solidFill>
                  <a:srgbClr val="000000"/>
                </a:solidFill>
                <a:latin typeface="Calibri" pitchFamily="34" charset="0"/>
                <a:cs typeface="Calibri" pitchFamily="34" charset="0"/>
              </a:rPr>
              <a:t>İşçinin </a:t>
            </a:r>
            <a:r>
              <a:rPr lang="tr-TR" sz="1600" i="1" dirty="0" smtClean="0">
                <a:solidFill>
                  <a:srgbClr val="000000"/>
                </a:solidFill>
                <a:latin typeface="Calibri" pitchFamily="34" charset="0"/>
                <a:cs typeface="Calibri" pitchFamily="34" charset="0"/>
              </a:rPr>
              <a:t>tutum ve yeteneğinin </a:t>
            </a:r>
            <a:r>
              <a:rPr lang="tr-TR" sz="1600" i="1" dirty="0">
                <a:solidFill>
                  <a:srgbClr val="000000"/>
                </a:solidFill>
                <a:latin typeface="Calibri" pitchFamily="34" charset="0"/>
                <a:cs typeface="Calibri" pitchFamily="34" charset="0"/>
              </a:rPr>
              <a:t>işin gereklerini karşılama düzeyi,</a:t>
            </a:r>
          </a:p>
          <a:p>
            <a:pPr marL="324000" indent="-288000">
              <a:lnSpc>
                <a:spcPct val="90000"/>
              </a:lnSpc>
              <a:spcAft>
                <a:spcPts val="0"/>
              </a:spcAft>
              <a:buClr>
                <a:srgbClr val="292929"/>
              </a:buClr>
              <a:buFont typeface="+mj-lt"/>
              <a:buAutoNum type="arabicPeriod"/>
              <a:defRPr/>
            </a:pPr>
            <a:r>
              <a:rPr lang="tr-TR" sz="1600" i="1" dirty="0">
                <a:solidFill>
                  <a:srgbClr val="000000"/>
                </a:solidFill>
                <a:latin typeface="Calibri" pitchFamily="34" charset="0"/>
                <a:cs typeface="Calibri" pitchFamily="34" charset="0"/>
              </a:rPr>
              <a:t>Çalışma çevresinin işçinin </a:t>
            </a:r>
            <a:r>
              <a:rPr lang="tr-TR" sz="1600" i="1" dirty="0" smtClean="0">
                <a:solidFill>
                  <a:srgbClr val="000000"/>
                </a:solidFill>
                <a:latin typeface="Calibri" pitchFamily="34" charset="0"/>
                <a:cs typeface="Calibri" pitchFamily="34" charset="0"/>
              </a:rPr>
              <a:t>ihtiyaçlarını </a:t>
            </a:r>
            <a:r>
              <a:rPr lang="tr-TR" sz="1600" i="1" dirty="0">
                <a:solidFill>
                  <a:srgbClr val="000000"/>
                </a:solidFill>
                <a:latin typeface="Calibri" pitchFamily="34" charset="0"/>
                <a:cs typeface="Calibri" pitchFamily="34" charset="0"/>
              </a:rPr>
              <a:t>karşılama düzeyi ve özellikle de iş düzeninin </a:t>
            </a:r>
            <a:r>
              <a:rPr lang="tr-TR" sz="1600" i="1" dirty="0" smtClean="0">
                <a:solidFill>
                  <a:srgbClr val="000000"/>
                </a:solidFill>
                <a:latin typeface="Calibri" pitchFamily="34" charset="0"/>
                <a:cs typeface="Calibri" pitchFamily="34" charset="0"/>
              </a:rPr>
              <a:t>işçinin </a:t>
            </a:r>
            <a:r>
              <a:rPr lang="tr-TR" sz="1600" i="1" dirty="0">
                <a:solidFill>
                  <a:srgbClr val="000000"/>
                </a:solidFill>
                <a:latin typeface="Calibri" pitchFamily="34" charset="0"/>
                <a:cs typeface="Calibri" pitchFamily="34" charset="0"/>
              </a:rPr>
              <a:t>bilgi ve becerilerini kullanmasını destekleme düzeyi</a:t>
            </a:r>
            <a:r>
              <a:rPr lang="tr-TR" sz="1600" i="1" dirty="0" smtClean="0">
                <a:solidFill>
                  <a:srgbClr val="000000"/>
                </a:solidFill>
                <a:latin typeface="Calibri" pitchFamily="34" charset="0"/>
                <a:cs typeface="Calibri" pitchFamily="34" charset="0"/>
              </a:rPr>
              <a:t>,</a:t>
            </a:r>
          </a:p>
          <a:p>
            <a:pPr algn="ctr">
              <a:lnSpc>
                <a:spcPct val="90000"/>
              </a:lnSpc>
              <a:spcAft>
                <a:spcPct val="20000"/>
              </a:spcAft>
              <a:buClr>
                <a:srgbClr val="292929"/>
              </a:buClr>
              <a:defRPr/>
            </a:pPr>
            <a:endParaRPr lang="tr-TR" sz="2000" b="1" i="1"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ETKİ</a:t>
            </a:r>
            <a:r>
              <a:rPr lang="tr-TR" sz="3200" noProof="1" smtClean="0">
                <a:solidFill>
                  <a:srgbClr val="C00000"/>
                </a:solidFill>
                <a:effectLst>
                  <a:innerShdw blurRad="63500" dist="50800" dir="8100000">
                    <a:prstClr val="black">
                      <a:alpha val="50000"/>
                    </a:prstClr>
                  </a:innerShdw>
                </a:effectLst>
                <a:latin typeface="Calibri" pitchFamily="34" charset="0"/>
                <a:cs typeface="Calibri" pitchFamily="34" charset="0"/>
              </a:rPr>
              <a:t>LEŞME</a:t>
            </a: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 KURAMI </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60594001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2 – İstem-Denetim Modeli</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defRPr/>
            </a:pPr>
            <a:endParaRPr lang="tr-TR" sz="2000"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2000" i="1" dirty="0" smtClean="0">
                <a:solidFill>
                  <a:srgbClr val="000000"/>
                </a:solidFill>
                <a:latin typeface="Calibri" pitchFamily="34" charset="0"/>
                <a:cs typeface="Calibri" pitchFamily="34" charset="0"/>
              </a:rPr>
              <a:t>«Bu kuramda; </a:t>
            </a:r>
            <a:r>
              <a:rPr lang="tr-TR" sz="2000" b="1" i="1" dirty="0" smtClean="0">
                <a:solidFill>
                  <a:srgbClr val="000000"/>
                </a:solidFill>
                <a:latin typeface="Calibri" pitchFamily="34" charset="0"/>
                <a:cs typeface="Calibri" pitchFamily="34" charset="0"/>
              </a:rPr>
              <a:t>İşin </a:t>
            </a:r>
            <a:r>
              <a:rPr lang="tr-TR" sz="2000" b="1" i="1" dirty="0">
                <a:solidFill>
                  <a:srgbClr val="000000"/>
                </a:solidFill>
                <a:latin typeface="Calibri" pitchFamily="34" charset="0"/>
                <a:cs typeface="Calibri" pitchFamily="34" charset="0"/>
              </a:rPr>
              <a:t>gereklerinin ağır, işteki karar verme yetkisinin düşük olduğu durumlarda sağlık </a:t>
            </a:r>
            <a:r>
              <a:rPr lang="tr-TR" sz="2000" b="1" i="1" dirty="0" smtClean="0">
                <a:solidFill>
                  <a:srgbClr val="000000"/>
                </a:solidFill>
                <a:latin typeface="Calibri" pitchFamily="34" charset="0"/>
                <a:cs typeface="Calibri" pitchFamily="34" charset="0"/>
              </a:rPr>
              <a:t>bozulur ve </a:t>
            </a:r>
            <a:r>
              <a:rPr lang="tr-TR" sz="2000" b="1" i="1" dirty="0">
                <a:solidFill>
                  <a:srgbClr val="000000"/>
                </a:solidFill>
                <a:latin typeface="Calibri" pitchFamily="34" charset="0"/>
                <a:cs typeface="Calibri" pitchFamily="34" charset="0"/>
              </a:rPr>
              <a:t>iş doyumu azalır</a:t>
            </a:r>
            <a:r>
              <a:rPr lang="tr-TR" sz="2000" b="1" i="1" dirty="0" smtClean="0">
                <a:solidFill>
                  <a:srgbClr val="000000"/>
                </a:solidFill>
                <a:latin typeface="Calibri" pitchFamily="34" charset="0"/>
                <a:cs typeface="Calibri" pitchFamily="34" charset="0"/>
              </a:rPr>
              <a:t>.»</a:t>
            </a:r>
            <a:endParaRPr lang="tr-TR" sz="2000" i="1"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sz="2000" i="1"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2000" i="1" dirty="0">
                <a:solidFill>
                  <a:srgbClr val="000000"/>
                </a:solidFill>
                <a:latin typeface="Calibri" pitchFamily="34" charset="0"/>
                <a:cs typeface="Calibri" pitchFamily="34" charset="0"/>
              </a:rPr>
              <a:t>Yüksek istemin, düşük denetim ve yetersiz destek ile birleşmesinin olumsuz etkiyi artırdığı, </a:t>
            </a:r>
            <a:r>
              <a:rPr lang="tr-TR" sz="2000" b="1" i="1" dirty="0">
                <a:solidFill>
                  <a:srgbClr val="000000"/>
                </a:solidFill>
                <a:latin typeface="Calibri" pitchFamily="34" charset="0"/>
                <a:cs typeface="Calibri" pitchFamily="34" charset="0"/>
              </a:rPr>
              <a:t>yüksek desteğin ise stres yönetiminde etkili bir araç olduğu ileri sürülür. </a:t>
            </a: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ETKİ</a:t>
            </a:r>
            <a:r>
              <a:rPr lang="tr-TR" sz="3200" noProof="1">
                <a:solidFill>
                  <a:srgbClr val="C00000"/>
                </a:solidFill>
                <a:effectLst>
                  <a:innerShdw blurRad="63500" dist="50800" dir="8100000">
                    <a:prstClr val="black">
                      <a:alpha val="50000"/>
                    </a:prstClr>
                  </a:innerShdw>
                </a:effectLst>
                <a:latin typeface="Calibri" pitchFamily="34" charset="0"/>
                <a:cs typeface="Calibri" pitchFamily="34" charset="0"/>
              </a:rPr>
              <a:t>LEŞME</a:t>
            </a: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 </a:t>
            </a: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KURAMI</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51482394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Açıklama</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defRPr/>
            </a:pPr>
            <a:endParaRPr lang="tr-TR" sz="2000" b="1"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2000" b="1" i="1" dirty="0" smtClean="0">
                <a:solidFill>
                  <a:srgbClr val="000000"/>
                </a:solidFill>
                <a:latin typeface="Calibri" pitchFamily="34" charset="0"/>
                <a:cs typeface="Calibri" pitchFamily="34" charset="0"/>
              </a:rPr>
              <a:t>Bu </a:t>
            </a:r>
            <a:r>
              <a:rPr lang="tr-TR" sz="2000" b="1" i="1" dirty="0">
                <a:solidFill>
                  <a:srgbClr val="000000"/>
                </a:solidFill>
                <a:latin typeface="Calibri" pitchFamily="34" charset="0"/>
                <a:cs typeface="Calibri" pitchFamily="34" charset="0"/>
              </a:rPr>
              <a:t>kuramlar bilme-kavrama süreçlerine ve kişinin çevresiyle etkileşimine temel oluşturan </a:t>
            </a:r>
            <a:r>
              <a:rPr lang="tr-TR" sz="2000" b="1" i="1" dirty="0" err="1">
                <a:solidFill>
                  <a:srgbClr val="000000"/>
                </a:solidFill>
                <a:latin typeface="Calibri" pitchFamily="34" charset="0"/>
                <a:cs typeface="Calibri" pitchFamily="34" charset="0"/>
              </a:rPr>
              <a:t>duygulanımsal</a:t>
            </a:r>
            <a:r>
              <a:rPr lang="tr-TR" sz="2000" b="1" i="1" dirty="0">
                <a:solidFill>
                  <a:srgbClr val="000000"/>
                </a:solidFill>
                <a:latin typeface="Calibri" pitchFamily="34" charset="0"/>
                <a:cs typeface="Calibri" pitchFamily="34" charset="0"/>
              </a:rPr>
              <a:t> tepkilere odaklaşır. </a:t>
            </a:r>
            <a:endParaRPr lang="tr-TR" sz="2000" b="1"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sz="1000"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2000" b="1" i="1" dirty="0" smtClean="0">
                <a:solidFill>
                  <a:srgbClr val="000000"/>
                </a:solidFill>
                <a:latin typeface="Calibri" pitchFamily="34" charset="0"/>
                <a:cs typeface="Calibri" pitchFamily="34" charset="0"/>
              </a:rPr>
              <a:t>Buna </a:t>
            </a:r>
            <a:r>
              <a:rPr lang="tr-TR" sz="2000" b="1" i="1" dirty="0">
                <a:solidFill>
                  <a:srgbClr val="000000"/>
                </a:solidFill>
                <a:latin typeface="Calibri" pitchFamily="34" charset="0"/>
                <a:cs typeface="Calibri" pitchFamily="34" charset="0"/>
              </a:rPr>
              <a:t>göre, aşırı çabaya karşın yetersiz ödül almak (yüksek maliyet-düşük kazanç) strese yol açar</a:t>
            </a:r>
            <a:r>
              <a:rPr lang="tr-TR" sz="2000" i="1" dirty="0">
                <a:solidFill>
                  <a:srgbClr val="000000"/>
                </a:solidFill>
                <a:latin typeface="Calibri" pitchFamily="34" charset="0"/>
                <a:cs typeface="Calibri" pitchFamily="34" charset="0"/>
              </a:rPr>
              <a:t>. </a:t>
            </a:r>
            <a:endParaRPr lang="tr-TR" sz="2000" i="1" dirty="0" smtClean="0">
              <a:solidFill>
                <a:srgbClr val="000000"/>
              </a:solidFill>
              <a:latin typeface="Calibri" pitchFamily="34" charset="0"/>
              <a:cs typeface="Calibri" pitchFamily="34" charset="0"/>
            </a:endParaRPr>
          </a:p>
          <a:p>
            <a:pPr>
              <a:lnSpc>
                <a:spcPct val="90000"/>
              </a:lnSpc>
              <a:spcAft>
                <a:spcPct val="20000"/>
              </a:spcAft>
              <a:buClr>
                <a:srgbClr val="292929"/>
              </a:buClr>
              <a:defRPr/>
            </a:pPr>
            <a:endParaRPr lang="tr-TR" sz="1000" i="1" dirty="0">
              <a:solidFill>
                <a:srgbClr val="000000"/>
              </a:solidFill>
              <a:latin typeface="Calibri" pitchFamily="34" charset="0"/>
              <a:cs typeface="Calibri" pitchFamily="34" charset="0"/>
            </a:endParaRPr>
          </a:p>
          <a:p>
            <a:pPr>
              <a:lnSpc>
                <a:spcPct val="90000"/>
              </a:lnSpc>
              <a:spcAft>
                <a:spcPct val="20000"/>
              </a:spcAft>
              <a:buClr>
                <a:srgbClr val="292929"/>
              </a:buClr>
              <a:defRPr/>
            </a:pPr>
            <a:r>
              <a:rPr lang="tr-TR" sz="2000" i="1" dirty="0" smtClean="0">
                <a:solidFill>
                  <a:srgbClr val="000000"/>
                </a:solidFill>
                <a:latin typeface="Calibri" pitchFamily="34" charset="0"/>
                <a:cs typeface="Calibri" pitchFamily="34" charset="0"/>
              </a:rPr>
              <a:t>Burada </a:t>
            </a:r>
            <a:r>
              <a:rPr lang="tr-TR" sz="2000" i="1" dirty="0">
                <a:solidFill>
                  <a:srgbClr val="000000"/>
                </a:solidFill>
                <a:latin typeface="Calibri" pitchFamily="34" charset="0"/>
                <a:cs typeface="Calibri" pitchFamily="34" charset="0"/>
              </a:rPr>
              <a:t>çaba ile ilgili iki kaynak </a:t>
            </a:r>
            <a:r>
              <a:rPr lang="tr-TR" sz="2000" i="1" dirty="0" smtClean="0">
                <a:solidFill>
                  <a:srgbClr val="000000"/>
                </a:solidFill>
                <a:latin typeface="Calibri" pitchFamily="34" charset="0"/>
                <a:cs typeface="Calibri" pitchFamily="34" charset="0"/>
              </a:rPr>
              <a:t>vardır;</a:t>
            </a:r>
          </a:p>
          <a:p>
            <a:pPr marL="252000" indent="-216000">
              <a:lnSpc>
                <a:spcPct val="90000"/>
              </a:lnSpc>
              <a:spcAft>
                <a:spcPts val="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Dışsal kaynak	: </a:t>
            </a:r>
            <a:r>
              <a:rPr lang="tr-TR" sz="2000" i="1" dirty="0">
                <a:solidFill>
                  <a:srgbClr val="000000"/>
                </a:solidFill>
                <a:latin typeface="Calibri" pitchFamily="34" charset="0"/>
                <a:cs typeface="Calibri" pitchFamily="34" charset="0"/>
              </a:rPr>
              <a:t>İ</a:t>
            </a:r>
            <a:r>
              <a:rPr lang="tr-TR" sz="2000" i="1" dirty="0" smtClean="0">
                <a:solidFill>
                  <a:srgbClr val="000000"/>
                </a:solidFill>
                <a:latin typeface="Calibri" pitchFamily="34" charset="0"/>
                <a:cs typeface="Calibri" pitchFamily="34" charset="0"/>
              </a:rPr>
              <a:t>şin gerekleri</a:t>
            </a:r>
          </a:p>
          <a:p>
            <a:pPr marL="252000" indent="-216000">
              <a:lnSpc>
                <a:spcPct val="90000"/>
              </a:lnSpc>
              <a:spcAft>
                <a:spcPts val="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İçsel kaynak	: </a:t>
            </a:r>
            <a:r>
              <a:rPr lang="tr-TR" sz="2000" i="1" dirty="0">
                <a:solidFill>
                  <a:srgbClr val="000000"/>
                </a:solidFill>
                <a:latin typeface="Calibri" pitchFamily="34" charset="0"/>
                <a:cs typeface="Calibri" pitchFamily="34" charset="0"/>
              </a:rPr>
              <a:t>V</a:t>
            </a:r>
            <a:r>
              <a:rPr lang="tr-TR" sz="2000" i="1" dirty="0" smtClean="0">
                <a:solidFill>
                  <a:srgbClr val="000000"/>
                </a:solidFill>
                <a:latin typeface="Calibri" pitchFamily="34" charset="0"/>
                <a:cs typeface="Calibri" pitchFamily="34" charset="0"/>
              </a:rPr>
              <a:t>erili </a:t>
            </a:r>
            <a:r>
              <a:rPr lang="tr-TR" sz="2000" i="1" dirty="0">
                <a:solidFill>
                  <a:srgbClr val="000000"/>
                </a:solidFill>
                <a:latin typeface="Calibri" pitchFamily="34" charset="0"/>
                <a:cs typeface="Calibri" pitchFamily="34" charset="0"/>
              </a:rPr>
              <a:t>durumda işçinin bireysel </a:t>
            </a:r>
            <a:r>
              <a:rPr lang="tr-TR" sz="2000" i="1" dirty="0" smtClean="0">
                <a:solidFill>
                  <a:srgbClr val="000000"/>
                </a:solidFill>
                <a:latin typeface="Calibri" pitchFamily="34" charset="0"/>
                <a:cs typeface="Calibri" pitchFamily="34" charset="0"/>
              </a:rPr>
              <a:t>güdüsü</a:t>
            </a:r>
            <a:endParaRPr lang="tr-TR" sz="2000" i="1"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ETKİ</a:t>
            </a:r>
            <a:r>
              <a:rPr lang="tr-TR" sz="3200" noProof="1" smtClean="0">
                <a:solidFill>
                  <a:srgbClr val="6B9B1A"/>
                </a:solidFill>
                <a:effectLst>
                  <a:innerShdw blurRad="63500" dist="50800" dir="8100000">
                    <a:prstClr val="black">
                      <a:alpha val="50000"/>
                    </a:prstClr>
                  </a:innerShdw>
                </a:effectLst>
                <a:latin typeface="Calibri" pitchFamily="34" charset="0"/>
                <a:cs typeface="Calibri" pitchFamily="34" charset="0"/>
              </a:rPr>
              <a:t>LEME</a:t>
            </a: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 </a:t>
            </a: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KURAMI </a:t>
            </a: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43537384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1 – Değer Biçme Kuramı</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24000" indent="-324000">
              <a:lnSpc>
                <a:spcPct val="90000"/>
              </a:lnSpc>
              <a:spcAft>
                <a:spcPts val="0"/>
              </a:spcAft>
              <a:buClr>
                <a:srgbClr val="292929"/>
              </a:buClr>
              <a:buFont typeface="+mj-lt"/>
              <a:buAutoNum type="arabicPeriod"/>
              <a:defRPr/>
            </a:pPr>
            <a:endParaRPr lang="tr-TR" b="1" i="1" dirty="0" smtClean="0">
              <a:solidFill>
                <a:srgbClr val="000000"/>
              </a:solidFill>
              <a:latin typeface="Calibri" pitchFamily="34" charset="0"/>
              <a:cs typeface="Calibri" pitchFamily="34" charset="0"/>
            </a:endParaRPr>
          </a:p>
          <a:p>
            <a:pPr marL="324000" indent="-324000">
              <a:lnSpc>
                <a:spcPct val="90000"/>
              </a:lnSpc>
              <a:spcAft>
                <a:spcPts val="0"/>
              </a:spcAft>
              <a:buClr>
                <a:srgbClr val="292929"/>
              </a:buClr>
              <a:buFont typeface="+mj-lt"/>
              <a:buAutoNum type="arabicPeriod"/>
              <a:defRPr/>
            </a:pPr>
            <a:r>
              <a:rPr lang="tr-TR" b="1" i="1" dirty="0" smtClean="0">
                <a:solidFill>
                  <a:srgbClr val="000000"/>
                </a:solidFill>
                <a:latin typeface="Calibri" pitchFamily="34" charset="0"/>
                <a:cs typeface="Calibri" pitchFamily="34" charset="0"/>
              </a:rPr>
              <a:t>İlk aşama;</a:t>
            </a:r>
            <a:r>
              <a:rPr lang="tr-TR" i="1" dirty="0" smtClean="0">
                <a:solidFill>
                  <a:srgbClr val="000000"/>
                </a:solidFill>
                <a:latin typeface="Calibri" pitchFamily="34" charset="0"/>
                <a:cs typeface="Calibri" pitchFamily="34" charset="0"/>
              </a:rPr>
              <a:t> </a:t>
            </a:r>
            <a:r>
              <a:rPr lang="tr-TR" i="1" dirty="0">
                <a:solidFill>
                  <a:srgbClr val="000000"/>
                </a:solidFill>
                <a:latin typeface="Calibri" pitchFamily="34" charset="0"/>
                <a:cs typeface="Calibri" pitchFamily="34" charset="0"/>
              </a:rPr>
              <a:t>kişinin </a:t>
            </a:r>
            <a:r>
              <a:rPr lang="tr-TR" b="1" i="1" dirty="0">
                <a:solidFill>
                  <a:srgbClr val="000000"/>
                </a:solidFill>
                <a:latin typeface="Calibri" pitchFamily="34" charset="0"/>
                <a:cs typeface="Calibri" pitchFamily="34" charset="0"/>
              </a:rPr>
              <a:t>yüzleştiği </a:t>
            </a:r>
            <a:r>
              <a:rPr lang="tr-TR" i="1" dirty="0">
                <a:solidFill>
                  <a:srgbClr val="000000"/>
                </a:solidFill>
                <a:latin typeface="Calibri" pitchFamily="34" charset="0"/>
                <a:cs typeface="Calibri" pitchFamily="34" charset="0"/>
              </a:rPr>
              <a:t>ve çevrenin parçasını oluşturan istemin kaynaklarını temsil </a:t>
            </a:r>
            <a:r>
              <a:rPr lang="tr-TR" i="1" dirty="0" smtClean="0">
                <a:solidFill>
                  <a:srgbClr val="000000"/>
                </a:solidFill>
                <a:latin typeface="Calibri" pitchFamily="34" charset="0"/>
                <a:cs typeface="Calibri" pitchFamily="34" charset="0"/>
              </a:rPr>
              <a:t>eder</a:t>
            </a:r>
            <a:r>
              <a:rPr lang="tr-TR" i="1" dirty="0">
                <a:solidFill>
                  <a:srgbClr val="000000"/>
                </a:solidFill>
                <a:latin typeface="Calibri" pitchFamily="34" charset="0"/>
                <a:cs typeface="Calibri" pitchFamily="34" charset="0"/>
              </a:rPr>
              <a:t>,</a:t>
            </a:r>
            <a:endParaRPr lang="tr-TR" i="1" dirty="0" smtClean="0">
              <a:solidFill>
                <a:srgbClr val="000000"/>
              </a:solidFill>
              <a:latin typeface="Calibri" pitchFamily="34" charset="0"/>
              <a:cs typeface="Calibri" pitchFamily="34" charset="0"/>
            </a:endParaRPr>
          </a:p>
          <a:p>
            <a:pPr marL="324000" indent="-324000">
              <a:lnSpc>
                <a:spcPct val="90000"/>
              </a:lnSpc>
              <a:spcAft>
                <a:spcPts val="0"/>
              </a:spcAft>
              <a:buClr>
                <a:srgbClr val="292929"/>
              </a:buClr>
              <a:buFont typeface="+mj-lt"/>
              <a:buAutoNum type="arabicPeriod"/>
              <a:defRPr/>
            </a:pPr>
            <a:r>
              <a:rPr lang="tr-TR" b="1" i="1" dirty="0" smtClean="0">
                <a:solidFill>
                  <a:srgbClr val="000000"/>
                </a:solidFill>
                <a:latin typeface="Calibri" pitchFamily="34" charset="0"/>
                <a:cs typeface="Calibri" pitchFamily="34" charset="0"/>
              </a:rPr>
              <a:t>İkinci aşama; </a:t>
            </a:r>
            <a:r>
              <a:rPr lang="tr-TR" i="1" dirty="0">
                <a:solidFill>
                  <a:srgbClr val="000000"/>
                </a:solidFill>
                <a:latin typeface="Calibri" pitchFamily="34" charset="0"/>
                <a:cs typeface="Calibri" pitchFamily="34" charset="0"/>
              </a:rPr>
              <a:t>kişinin bu </a:t>
            </a:r>
            <a:r>
              <a:rPr lang="tr-TR" b="1" i="1" dirty="0">
                <a:solidFill>
                  <a:srgbClr val="000000"/>
                </a:solidFill>
                <a:latin typeface="Calibri" pitchFamily="34" charset="0"/>
                <a:cs typeface="Calibri" pitchFamily="34" charset="0"/>
              </a:rPr>
              <a:t>istemleri yeteneği ile ilişkilendirerek</a:t>
            </a:r>
            <a:r>
              <a:rPr lang="tr-TR" i="1" dirty="0">
                <a:solidFill>
                  <a:srgbClr val="000000"/>
                </a:solidFill>
                <a:latin typeface="Calibri" pitchFamily="34" charset="0"/>
                <a:cs typeface="Calibri" pitchFamily="34" charset="0"/>
              </a:rPr>
              <a:t> algılamasını temsil </a:t>
            </a:r>
            <a:r>
              <a:rPr lang="tr-TR" i="1" dirty="0" smtClean="0">
                <a:solidFill>
                  <a:srgbClr val="000000"/>
                </a:solidFill>
                <a:latin typeface="Calibri" pitchFamily="34" charset="0"/>
                <a:cs typeface="Calibri" pitchFamily="34" charset="0"/>
              </a:rPr>
              <a:t>eder (ilk </a:t>
            </a:r>
            <a:r>
              <a:rPr lang="tr-TR" i="1" dirty="0">
                <a:solidFill>
                  <a:srgbClr val="000000"/>
                </a:solidFill>
                <a:latin typeface="Calibri" pitchFamily="34" charset="0"/>
                <a:cs typeface="Calibri" pitchFamily="34" charset="0"/>
              </a:rPr>
              <a:t>değer </a:t>
            </a:r>
            <a:r>
              <a:rPr lang="tr-TR" i="1" dirty="0" smtClean="0">
                <a:solidFill>
                  <a:srgbClr val="000000"/>
                </a:solidFill>
                <a:latin typeface="Calibri" pitchFamily="34" charset="0"/>
                <a:cs typeface="Calibri" pitchFamily="34" charset="0"/>
              </a:rPr>
              <a:t>biçme)</a:t>
            </a:r>
          </a:p>
          <a:p>
            <a:pPr marL="324000" indent="-324000">
              <a:lnSpc>
                <a:spcPct val="90000"/>
              </a:lnSpc>
              <a:spcAft>
                <a:spcPts val="0"/>
              </a:spcAft>
              <a:buClr>
                <a:srgbClr val="292929"/>
              </a:buClr>
              <a:buFont typeface="+mj-lt"/>
              <a:buAutoNum type="arabicPeriod"/>
              <a:defRPr/>
            </a:pPr>
            <a:r>
              <a:rPr lang="tr-TR" b="1" i="1" dirty="0" smtClean="0">
                <a:solidFill>
                  <a:srgbClr val="000000"/>
                </a:solidFill>
                <a:latin typeface="Calibri" pitchFamily="34" charset="0"/>
                <a:cs typeface="Calibri" pitchFamily="34" charset="0"/>
              </a:rPr>
              <a:t>Üçüncü aşamayı;</a:t>
            </a:r>
            <a:r>
              <a:rPr lang="tr-TR" i="1" dirty="0" smtClean="0">
                <a:solidFill>
                  <a:srgbClr val="000000"/>
                </a:solidFill>
                <a:latin typeface="Calibri" pitchFamily="34" charset="0"/>
                <a:cs typeface="Calibri" pitchFamily="34" charset="0"/>
              </a:rPr>
              <a:t> </a:t>
            </a:r>
            <a:r>
              <a:rPr lang="tr-TR" i="1" dirty="0">
                <a:solidFill>
                  <a:srgbClr val="000000"/>
                </a:solidFill>
                <a:latin typeface="Calibri" pitchFamily="34" charset="0"/>
                <a:cs typeface="Calibri" pitchFamily="34" charset="0"/>
              </a:rPr>
              <a:t>başa çıkmayı da kapsayan bu stres durumunun tanınmasına eşlik eden </a:t>
            </a:r>
            <a:r>
              <a:rPr lang="tr-TR" b="1" i="1" dirty="0">
                <a:solidFill>
                  <a:srgbClr val="000000"/>
                </a:solidFill>
                <a:latin typeface="Calibri" pitchFamily="34" charset="0"/>
                <a:cs typeface="Calibri" pitchFamily="34" charset="0"/>
              </a:rPr>
              <a:t>psikolojik ve fizyolojik </a:t>
            </a:r>
            <a:r>
              <a:rPr lang="tr-TR" b="1" i="1" dirty="0" smtClean="0">
                <a:solidFill>
                  <a:srgbClr val="000000"/>
                </a:solidFill>
                <a:latin typeface="Calibri" pitchFamily="34" charset="0"/>
                <a:cs typeface="Calibri" pitchFamily="34" charset="0"/>
              </a:rPr>
              <a:t>değişiklikler </a:t>
            </a:r>
            <a:r>
              <a:rPr lang="tr-TR" i="1" dirty="0">
                <a:solidFill>
                  <a:srgbClr val="000000"/>
                </a:solidFill>
                <a:latin typeface="Calibri" pitchFamily="34" charset="0"/>
                <a:cs typeface="Calibri" pitchFamily="34" charset="0"/>
              </a:rPr>
              <a:t>temsil eder. Bu aşama stresin kişiyi etkilediği </a:t>
            </a:r>
            <a:r>
              <a:rPr lang="tr-TR" i="1" dirty="0" smtClean="0">
                <a:solidFill>
                  <a:srgbClr val="000000"/>
                </a:solidFill>
                <a:latin typeface="Calibri" pitchFamily="34" charset="0"/>
                <a:cs typeface="Calibri" pitchFamily="34" charset="0"/>
              </a:rPr>
              <a:t>aşamadır</a:t>
            </a:r>
            <a:r>
              <a:rPr lang="tr-TR" i="1" dirty="0">
                <a:solidFill>
                  <a:srgbClr val="000000"/>
                </a:solidFill>
                <a:latin typeface="Calibri" pitchFamily="34" charset="0"/>
                <a:cs typeface="Calibri" pitchFamily="34" charset="0"/>
              </a:rPr>
              <a:t>,</a:t>
            </a:r>
            <a:endParaRPr lang="tr-TR" i="1" dirty="0" smtClean="0">
              <a:solidFill>
                <a:srgbClr val="000000"/>
              </a:solidFill>
              <a:latin typeface="Calibri" pitchFamily="34" charset="0"/>
              <a:cs typeface="Calibri" pitchFamily="34" charset="0"/>
            </a:endParaRPr>
          </a:p>
          <a:p>
            <a:pPr marL="324000" indent="-324000">
              <a:lnSpc>
                <a:spcPct val="90000"/>
              </a:lnSpc>
              <a:spcAft>
                <a:spcPts val="0"/>
              </a:spcAft>
              <a:buClr>
                <a:srgbClr val="292929"/>
              </a:buClr>
              <a:buFont typeface="+mj-lt"/>
              <a:buAutoNum type="arabicPeriod"/>
              <a:defRPr/>
            </a:pPr>
            <a:r>
              <a:rPr lang="tr-TR" b="1" i="1" dirty="0" smtClean="0">
                <a:solidFill>
                  <a:srgbClr val="000000"/>
                </a:solidFill>
                <a:latin typeface="Calibri" pitchFamily="34" charset="0"/>
                <a:cs typeface="Calibri" pitchFamily="34" charset="0"/>
              </a:rPr>
              <a:t>Dördüncü aşamayı; </a:t>
            </a:r>
            <a:r>
              <a:rPr lang="tr-TR" b="1" i="1" dirty="0">
                <a:solidFill>
                  <a:srgbClr val="000000"/>
                </a:solidFill>
                <a:latin typeface="Calibri" pitchFamily="34" charset="0"/>
                <a:cs typeface="Calibri" pitchFamily="34" charset="0"/>
              </a:rPr>
              <a:t>başa çıkmanın sonuçları </a:t>
            </a:r>
            <a:r>
              <a:rPr lang="tr-TR" i="1" dirty="0" smtClean="0">
                <a:solidFill>
                  <a:srgbClr val="000000"/>
                </a:solidFill>
                <a:latin typeface="Calibri" pitchFamily="34" charset="0"/>
                <a:cs typeface="Calibri" pitchFamily="34" charset="0"/>
              </a:rPr>
              <a:t>oluşturur</a:t>
            </a:r>
          </a:p>
          <a:p>
            <a:pPr marL="324000" indent="-324000">
              <a:lnSpc>
                <a:spcPct val="90000"/>
              </a:lnSpc>
              <a:spcAft>
                <a:spcPts val="0"/>
              </a:spcAft>
              <a:buClr>
                <a:srgbClr val="292929"/>
              </a:buClr>
              <a:buFont typeface="+mj-lt"/>
              <a:buAutoNum type="arabicPeriod"/>
              <a:defRPr/>
            </a:pPr>
            <a:r>
              <a:rPr lang="tr-TR" b="1" i="1" dirty="0" smtClean="0">
                <a:solidFill>
                  <a:srgbClr val="000000"/>
                </a:solidFill>
                <a:latin typeface="Calibri" pitchFamily="34" charset="0"/>
                <a:cs typeface="Calibri" pitchFamily="34" charset="0"/>
              </a:rPr>
              <a:t>Beşinci aşama; </a:t>
            </a:r>
            <a:r>
              <a:rPr lang="tr-TR" i="1" dirty="0">
                <a:solidFill>
                  <a:srgbClr val="000000"/>
                </a:solidFill>
                <a:latin typeface="Calibri" pitchFamily="34" charset="0"/>
                <a:cs typeface="Calibri" pitchFamily="34" charset="0"/>
              </a:rPr>
              <a:t>ise diğer dört aşamaya </a:t>
            </a:r>
            <a:r>
              <a:rPr lang="tr-TR" b="1" i="1" dirty="0">
                <a:solidFill>
                  <a:srgbClr val="000000"/>
                </a:solidFill>
                <a:latin typeface="Calibri" pitchFamily="34" charset="0"/>
                <a:cs typeface="Calibri" pitchFamily="34" charset="0"/>
              </a:rPr>
              <a:t>geri bildirimin </a:t>
            </a:r>
            <a:r>
              <a:rPr lang="tr-TR" i="1" dirty="0">
                <a:solidFill>
                  <a:srgbClr val="000000"/>
                </a:solidFill>
                <a:latin typeface="Calibri" pitchFamily="34" charset="0"/>
                <a:cs typeface="Calibri" pitchFamily="34" charset="0"/>
              </a:rPr>
              <a:t>ortaya </a:t>
            </a:r>
            <a:r>
              <a:rPr lang="tr-TR" i="1" dirty="0" smtClean="0">
                <a:solidFill>
                  <a:srgbClr val="000000"/>
                </a:solidFill>
                <a:latin typeface="Calibri" pitchFamily="34" charset="0"/>
                <a:cs typeface="Calibri" pitchFamily="34" charset="0"/>
              </a:rPr>
              <a:t>çıktığı </a:t>
            </a:r>
            <a:r>
              <a:rPr lang="tr-TR" i="1" dirty="0">
                <a:solidFill>
                  <a:srgbClr val="000000"/>
                </a:solidFill>
                <a:latin typeface="Calibri" pitchFamily="34" charset="0"/>
                <a:cs typeface="Calibri" pitchFamily="34" charset="0"/>
              </a:rPr>
              <a:t>aşamadır</a:t>
            </a:r>
            <a:r>
              <a:rPr lang="tr-TR" i="1" dirty="0" smtClean="0">
                <a:solidFill>
                  <a:srgbClr val="000000"/>
                </a:solidFill>
                <a:latin typeface="Calibri" pitchFamily="34" charset="0"/>
                <a:cs typeface="Calibri" pitchFamily="34" charset="0"/>
              </a:rPr>
              <a:t>.</a:t>
            </a:r>
            <a:endParaRPr lang="tr-TR" i="1"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ETKİ</a:t>
            </a:r>
            <a:r>
              <a:rPr lang="tr-TR" sz="3200" noProof="1">
                <a:solidFill>
                  <a:srgbClr val="6B9B1A"/>
                </a:solidFill>
                <a:effectLst>
                  <a:innerShdw blurRad="63500" dist="50800" dir="8100000">
                    <a:prstClr val="black">
                      <a:alpha val="50000"/>
                    </a:prstClr>
                  </a:innerShdw>
                </a:effectLst>
                <a:latin typeface="Calibri" pitchFamily="34" charset="0"/>
                <a:cs typeface="Calibri" pitchFamily="34" charset="0"/>
              </a:rPr>
              <a:t>LEME</a:t>
            </a: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 KURAMI </a:t>
            </a: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3416794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2 – Başa Çıkma Kuramı</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nSpc>
                <a:spcPct val="90000"/>
              </a:lnSpc>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nSpc>
                <a:spcPct val="90000"/>
              </a:lnSpc>
              <a:spcAft>
                <a:spcPts val="0"/>
              </a:spcAft>
              <a:buClr>
                <a:srgbClr val="292929"/>
              </a:buClr>
              <a:defRPr/>
            </a:pPr>
            <a:r>
              <a:rPr lang="tr-TR" sz="2000" b="1" i="1" dirty="0" smtClean="0">
                <a:solidFill>
                  <a:srgbClr val="000000"/>
                </a:solidFill>
                <a:latin typeface="Calibri" pitchFamily="34" charset="0"/>
                <a:cs typeface="Calibri" pitchFamily="34" charset="0"/>
              </a:rPr>
              <a:t>Üç Temel Özelliği;</a:t>
            </a:r>
          </a:p>
          <a:p>
            <a:pPr marL="324000" indent="-324000">
              <a:lnSpc>
                <a:spcPct val="90000"/>
              </a:lnSpc>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Bir süreçtir; </a:t>
            </a:r>
            <a:r>
              <a:rPr lang="tr-TR" sz="2000" i="1" dirty="0">
                <a:solidFill>
                  <a:srgbClr val="000000"/>
                </a:solidFill>
                <a:latin typeface="Calibri" pitchFamily="34" charset="0"/>
                <a:cs typeface="Calibri" pitchFamily="34" charset="0"/>
              </a:rPr>
              <a:t>Kişinin stresli bir çevrede ne düşündüğünü ve yaptığını </a:t>
            </a:r>
            <a:r>
              <a:rPr lang="tr-TR" sz="2000" i="1" dirty="0" smtClean="0">
                <a:solidFill>
                  <a:srgbClr val="000000"/>
                </a:solidFill>
                <a:latin typeface="Calibri" pitchFamily="34" charset="0"/>
                <a:cs typeface="Calibri" pitchFamily="34" charset="0"/>
              </a:rPr>
              <a:t>kapsar,</a:t>
            </a:r>
            <a:endParaRPr lang="tr-TR" sz="2000" i="1" dirty="0">
              <a:solidFill>
                <a:srgbClr val="000000"/>
              </a:solidFill>
              <a:latin typeface="Calibri" pitchFamily="34" charset="0"/>
              <a:cs typeface="Calibri" pitchFamily="34" charset="0"/>
            </a:endParaRPr>
          </a:p>
          <a:p>
            <a:pPr marL="324000" indent="-324000">
              <a:lnSpc>
                <a:spcPct val="90000"/>
              </a:lnSpc>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Gerçekleştiği </a:t>
            </a:r>
            <a:r>
              <a:rPr lang="tr-TR" sz="2000" b="1" i="1" dirty="0">
                <a:solidFill>
                  <a:srgbClr val="000000"/>
                </a:solidFill>
                <a:latin typeface="Calibri" pitchFamily="34" charset="0"/>
                <a:cs typeface="Calibri" pitchFamily="34" charset="0"/>
              </a:rPr>
              <a:t>koşullara ve çevreye </a:t>
            </a:r>
            <a:r>
              <a:rPr lang="tr-TR" sz="2000" b="1" i="1" dirty="0" smtClean="0">
                <a:solidFill>
                  <a:srgbClr val="000000"/>
                </a:solidFill>
                <a:latin typeface="Calibri" pitchFamily="34" charset="0"/>
                <a:cs typeface="Calibri" pitchFamily="34" charset="0"/>
              </a:rPr>
              <a:t>bağımlıdır;</a:t>
            </a:r>
            <a:r>
              <a:rPr lang="tr-TR" sz="2000" i="1" dirty="0" smtClean="0">
                <a:solidFill>
                  <a:srgbClr val="000000"/>
                </a:solidFill>
                <a:latin typeface="Calibri" pitchFamily="34" charset="0"/>
                <a:cs typeface="Calibri" pitchFamily="34" charset="0"/>
              </a:rPr>
              <a:t> </a:t>
            </a:r>
            <a:r>
              <a:rPr lang="tr-TR" sz="2000" i="1" dirty="0">
                <a:solidFill>
                  <a:srgbClr val="000000"/>
                </a:solidFill>
                <a:latin typeface="Calibri" pitchFamily="34" charset="0"/>
                <a:cs typeface="Calibri" pitchFamily="34" charset="0"/>
              </a:rPr>
              <a:t>Başa çıkma başlatıcısı olan karşılaşma ve değer biçme ile bu karşılaşmayı yönetmeyi sağlayacak kaynaklardan </a:t>
            </a:r>
            <a:r>
              <a:rPr lang="tr-TR" sz="2000" i="1" dirty="0" smtClean="0">
                <a:solidFill>
                  <a:srgbClr val="000000"/>
                </a:solidFill>
                <a:latin typeface="Calibri" pitchFamily="34" charset="0"/>
                <a:cs typeface="Calibri" pitchFamily="34" charset="0"/>
              </a:rPr>
              <a:t>etkilenir,</a:t>
            </a:r>
            <a:endParaRPr lang="tr-TR" sz="2000" i="1" dirty="0">
              <a:solidFill>
                <a:srgbClr val="000000"/>
              </a:solidFill>
              <a:latin typeface="Calibri" pitchFamily="34" charset="0"/>
              <a:cs typeface="Calibri" pitchFamily="34" charset="0"/>
            </a:endParaRPr>
          </a:p>
          <a:p>
            <a:pPr marL="324000" indent="-324000">
              <a:lnSpc>
                <a:spcPct val="90000"/>
              </a:lnSpc>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Çıktılardan </a:t>
            </a:r>
            <a:r>
              <a:rPr lang="tr-TR" sz="2000" b="1" i="1" dirty="0">
                <a:solidFill>
                  <a:srgbClr val="000000"/>
                </a:solidFill>
                <a:latin typeface="Calibri" pitchFamily="34" charset="0"/>
                <a:cs typeface="Calibri" pitchFamily="34" charset="0"/>
              </a:rPr>
              <a:t>yani başarılı veya başarısız olmasından bağımsızdır.</a:t>
            </a: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ETKİ</a:t>
            </a:r>
            <a:r>
              <a:rPr lang="tr-TR" sz="3200" noProof="1">
                <a:solidFill>
                  <a:srgbClr val="6B9B1A"/>
                </a:solidFill>
                <a:effectLst>
                  <a:innerShdw blurRad="63500" dist="50800" dir="8100000">
                    <a:prstClr val="black">
                      <a:alpha val="50000"/>
                    </a:prstClr>
                  </a:innerShdw>
                </a:effectLst>
                <a:latin typeface="Calibri" pitchFamily="34" charset="0"/>
                <a:cs typeface="Calibri" pitchFamily="34" charset="0"/>
              </a:rPr>
              <a:t>LEME</a:t>
            </a: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 KURAMI </a:t>
            </a: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73920351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a-) Başa Çıkma Kuramı</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nSpc>
                <a:spcPct val="90000"/>
              </a:lnSpc>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nSpc>
                <a:spcPct val="90000"/>
              </a:lnSpc>
              <a:spcAft>
                <a:spcPts val="0"/>
              </a:spcAft>
              <a:buClr>
                <a:srgbClr val="292929"/>
              </a:buClr>
              <a:defRPr/>
            </a:pPr>
            <a:r>
              <a:rPr lang="tr-TR" sz="2000" b="1" i="1" dirty="0" smtClean="0">
                <a:solidFill>
                  <a:srgbClr val="000000"/>
                </a:solidFill>
                <a:latin typeface="Calibri" pitchFamily="34" charset="0"/>
                <a:cs typeface="Calibri" pitchFamily="34" charset="0"/>
              </a:rPr>
              <a:t>Beş Başa Çıkma Grubu Saptamıştır;</a:t>
            </a:r>
          </a:p>
          <a:p>
            <a:pPr marL="324000" indent="-324000">
              <a:lnSpc>
                <a:spcPct val="90000"/>
              </a:lnSpc>
              <a:spcAft>
                <a:spcPts val="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Toplumsal destek arayışı</a:t>
            </a:r>
          </a:p>
          <a:p>
            <a:pPr marL="324000" indent="-324000">
              <a:lnSpc>
                <a:spcPct val="90000"/>
              </a:lnSpc>
              <a:spcAft>
                <a:spcPts val="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Gevşeyerek </a:t>
            </a:r>
            <a:r>
              <a:rPr lang="tr-TR" sz="2000" i="1" dirty="0">
                <a:solidFill>
                  <a:srgbClr val="000000"/>
                </a:solidFill>
                <a:latin typeface="Calibri" pitchFamily="34" charset="0"/>
                <a:cs typeface="Calibri" pitchFamily="34" charset="0"/>
              </a:rPr>
              <a:t>veya dikkat dağıtarak erteleme </a:t>
            </a:r>
            <a:r>
              <a:rPr lang="tr-TR" sz="2000" i="1" dirty="0" smtClean="0">
                <a:solidFill>
                  <a:srgbClr val="000000"/>
                </a:solidFill>
                <a:latin typeface="Calibri" pitchFamily="34" charset="0"/>
                <a:cs typeface="Calibri" pitchFamily="34" charset="0"/>
              </a:rPr>
              <a:t>eylemi</a:t>
            </a:r>
            <a:endParaRPr lang="tr-TR" sz="2000" i="1" dirty="0">
              <a:solidFill>
                <a:srgbClr val="000000"/>
              </a:solidFill>
              <a:latin typeface="Calibri" pitchFamily="34" charset="0"/>
              <a:cs typeface="Calibri" pitchFamily="34" charset="0"/>
            </a:endParaRPr>
          </a:p>
          <a:p>
            <a:pPr marL="324000" indent="-324000">
              <a:lnSpc>
                <a:spcPct val="90000"/>
              </a:lnSpc>
              <a:spcAft>
                <a:spcPts val="0"/>
              </a:spcAft>
              <a:buClr>
                <a:srgbClr val="292929"/>
              </a:buClr>
              <a:buFont typeface="+mj-lt"/>
              <a:buAutoNum type="arabicPeriod"/>
              <a:defRPr/>
            </a:pPr>
            <a:r>
              <a:rPr lang="tr-TR" sz="2000" i="1" dirty="0">
                <a:solidFill>
                  <a:srgbClr val="000000"/>
                </a:solidFill>
                <a:latin typeface="Calibri" pitchFamily="34" charset="0"/>
                <a:cs typeface="Calibri" pitchFamily="34" charset="0"/>
              </a:rPr>
              <a:t>Sorunla başa çıkmasını sağlayacak yeterliliğe </a:t>
            </a:r>
            <a:r>
              <a:rPr lang="tr-TR" sz="2000" i="1" dirty="0" smtClean="0">
                <a:solidFill>
                  <a:srgbClr val="000000"/>
                </a:solidFill>
                <a:latin typeface="Calibri" pitchFamily="34" charset="0"/>
                <a:cs typeface="Calibri" pitchFamily="34" charset="0"/>
              </a:rPr>
              <a:t>ulaşma</a:t>
            </a:r>
            <a:endParaRPr lang="tr-TR" sz="2000" i="1" dirty="0">
              <a:solidFill>
                <a:srgbClr val="000000"/>
              </a:solidFill>
              <a:latin typeface="Calibri" pitchFamily="34" charset="0"/>
              <a:cs typeface="Calibri" pitchFamily="34" charset="0"/>
            </a:endParaRPr>
          </a:p>
          <a:p>
            <a:pPr marL="324000" indent="-324000">
              <a:lnSpc>
                <a:spcPct val="90000"/>
              </a:lnSpc>
              <a:spcAft>
                <a:spcPts val="0"/>
              </a:spcAft>
              <a:buClr>
                <a:srgbClr val="292929"/>
              </a:buClr>
              <a:buFont typeface="+mj-lt"/>
              <a:buAutoNum type="arabicPeriod"/>
              <a:defRPr/>
            </a:pPr>
            <a:r>
              <a:rPr lang="tr-TR" sz="2000" i="1" dirty="0">
                <a:solidFill>
                  <a:srgbClr val="000000"/>
                </a:solidFill>
                <a:latin typeface="Calibri" pitchFamily="34" charset="0"/>
                <a:cs typeface="Calibri" pitchFamily="34" charset="0"/>
              </a:rPr>
              <a:t>Sorunu </a:t>
            </a:r>
            <a:r>
              <a:rPr lang="tr-TR" sz="2000" i="1" dirty="0" err="1" smtClean="0">
                <a:solidFill>
                  <a:srgbClr val="000000"/>
                </a:solidFill>
                <a:latin typeface="Calibri" pitchFamily="34" charset="0"/>
                <a:cs typeface="Calibri" pitchFamily="34" charset="0"/>
              </a:rPr>
              <a:t>ussallaştırma</a:t>
            </a:r>
            <a:endParaRPr lang="tr-TR" sz="2000" i="1" dirty="0">
              <a:solidFill>
                <a:srgbClr val="000000"/>
              </a:solidFill>
              <a:latin typeface="Calibri" pitchFamily="34" charset="0"/>
              <a:cs typeface="Calibri" pitchFamily="34" charset="0"/>
            </a:endParaRPr>
          </a:p>
          <a:p>
            <a:pPr marL="324000" indent="-324000">
              <a:lnSpc>
                <a:spcPct val="90000"/>
              </a:lnSpc>
              <a:spcAft>
                <a:spcPts val="0"/>
              </a:spcAft>
              <a:buClr>
                <a:srgbClr val="292929"/>
              </a:buClr>
              <a:buFont typeface="+mj-lt"/>
              <a:buAutoNum type="arabicPeriod"/>
              <a:defRPr/>
            </a:pPr>
            <a:r>
              <a:rPr lang="tr-TR" sz="2000" i="1" dirty="0" err="1">
                <a:solidFill>
                  <a:srgbClr val="000000"/>
                </a:solidFill>
                <a:latin typeface="Calibri" pitchFamily="34" charset="0"/>
                <a:cs typeface="Calibri" pitchFamily="34" charset="0"/>
              </a:rPr>
              <a:t>Spritüel</a:t>
            </a:r>
            <a:r>
              <a:rPr lang="tr-TR" sz="2000" i="1" dirty="0">
                <a:solidFill>
                  <a:srgbClr val="000000"/>
                </a:solidFill>
                <a:latin typeface="Calibri" pitchFamily="34" charset="0"/>
                <a:cs typeface="Calibri" pitchFamily="34" charset="0"/>
              </a:rPr>
              <a:t> </a:t>
            </a:r>
            <a:r>
              <a:rPr lang="tr-TR" sz="2000" i="1" dirty="0" smtClean="0">
                <a:solidFill>
                  <a:srgbClr val="000000"/>
                </a:solidFill>
                <a:latin typeface="Calibri" pitchFamily="34" charset="0"/>
                <a:cs typeface="Calibri" pitchFamily="34" charset="0"/>
              </a:rPr>
              <a:t>(manevi) mutabakat </a:t>
            </a:r>
            <a:r>
              <a:rPr lang="tr-TR" sz="2000" i="1" dirty="0">
                <a:solidFill>
                  <a:srgbClr val="000000"/>
                </a:solidFill>
                <a:latin typeface="Calibri" pitchFamily="34" charset="0"/>
                <a:cs typeface="Calibri" pitchFamily="34" charset="0"/>
              </a:rPr>
              <a:t>ile destek </a:t>
            </a:r>
            <a:r>
              <a:rPr lang="tr-TR" sz="2000" i="1" dirty="0" smtClean="0">
                <a:solidFill>
                  <a:srgbClr val="000000"/>
                </a:solidFill>
                <a:latin typeface="Calibri" pitchFamily="34" charset="0"/>
                <a:cs typeface="Calibri" pitchFamily="34" charset="0"/>
              </a:rPr>
              <a:t>sağlama</a:t>
            </a:r>
          </a:p>
          <a:p>
            <a:pPr>
              <a:lnSpc>
                <a:spcPct val="90000"/>
              </a:lnSpc>
              <a:spcAft>
                <a:spcPts val="0"/>
              </a:spcAft>
              <a:buClr>
                <a:srgbClr val="292929"/>
              </a:buClr>
              <a:defRPr/>
            </a:pPr>
            <a:endParaRPr lang="tr-TR" sz="2000" i="1" dirty="0" smtClean="0">
              <a:solidFill>
                <a:srgbClr val="000000"/>
              </a:solidFill>
              <a:latin typeface="Calibri" pitchFamily="34" charset="0"/>
              <a:cs typeface="Calibri" pitchFamily="34" charset="0"/>
            </a:endParaRPr>
          </a:p>
          <a:p>
            <a:pPr algn="ctr">
              <a:lnSpc>
                <a:spcPct val="90000"/>
              </a:lnSpc>
              <a:spcAft>
                <a:spcPts val="0"/>
              </a:spcAft>
              <a:buClr>
                <a:srgbClr val="292929"/>
              </a:buClr>
              <a:defRPr/>
            </a:pPr>
            <a:r>
              <a:rPr lang="tr-TR" sz="2000" b="1" i="1" dirty="0">
                <a:solidFill>
                  <a:srgbClr val="000000"/>
                </a:solidFill>
                <a:latin typeface="Calibri" pitchFamily="34" charset="0"/>
                <a:cs typeface="Calibri" pitchFamily="34" charset="0"/>
              </a:rPr>
              <a:t>Bu stratejilerin %33'ünün görev, %67'sinin duygulanım odaklı olduğu saptanmıştır.  </a:t>
            </a: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ETKİ</a:t>
            </a:r>
            <a:r>
              <a:rPr lang="tr-TR" sz="3200" noProof="1">
                <a:solidFill>
                  <a:srgbClr val="6B9B1A"/>
                </a:solidFill>
                <a:effectLst>
                  <a:innerShdw blurRad="63500" dist="50800" dir="8100000">
                    <a:prstClr val="black">
                      <a:alpha val="50000"/>
                    </a:prstClr>
                  </a:innerShdw>
                </a:effectLst>
                <a:latin typeface="Calibri" pitchFamily="34" charset="0"/>
                <a:cs typeface="Calibri" pitchFamily="34" charset="0"/>
              </a:rPr>
              <a:t>LEME</a:t>
            </a: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 KURAMI </a:t>
            </a: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7489924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latin typeface="Calibri" pitchFamily="34" charset="0"/>
                <a:cs typeface="Calibri" pitchFamily="34" charset="0"/>
              </a:rPr>
              <a:t>b</a:t>
            </a:r>
            <a:r>
              <a:rPr lang="tr-TR" sz="2000" b="1" noProof="1" smtClean="0">
                <a:solidFill>
                  <a:srgbClr val="FFFFFF"/>
                </a:solidFill>
                <a:latin typeface="Calibri" pitchFamily="34" charset="0"/>
                <a:cs typeface="Calibri" pitchFamily="34" charset="0"/>
              </a:rPr>
              <a:t>-) Başa Çıkma Kuramı</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nSpc>
                <a:spcPct val="90000"/>
              </a:lnSpc>
              <a:spcAft>
                <a:spcPts val="0"/>
              </a:spcAft>
              <a:buClr>
                <a:srgbClr val="292929"/>
              </a:buClr>
              <a:defRPr/>
            </a:pPr>
            <a:r>
              <a:rPr lang="tr-TR" sz="2000" b="1" i="1" dirty="0">
                <a:solidFill>
                  <a:srgbClr val="000000"/>
                </a:solidFill>
                <a:latin typeface="Calibri" pitchFamily="34" charset="0"/>
                <a:cs typeface="Calibri" pitchFamily="34" charset="0"/>
              </a:rPr>
              <a:t> </a:t>
            </a:r>
            <a:endParaRPr lang="tr-TR" sz="2000" b="1" i="1" dirty="0" smtClean="0">
              <a:solidFill>
                <a:srgbClr val="000000"/>
              </a:solidFill>
              <a:latin typeface="Calibri" pitchFamily="34" charset="0"/>
              <a:cs typeface="Calibri" pitchFamily="34" charset="0"/>
            </a:endParaRPr>
          </a:p>
          <a:p>
            <a:pPr>
              <a:lnSpc>
                <a:spcPct val="90000"/>
              </a:lnSpc>
              <a:spcAft>
                <a:spcPts val="0"/>
              </a:spcAft>
              <a:buClr>
                <a:srgbClr val="292929"/>
              </a:buClr>
              <a:defRPr/>
            </a:pPr>
            <a:r>
              <a:rPr lang="tr-TR" sz="2000" b="1" i="1" dirty="0" smtClean="0">
                <a:solidFill>
                  <a:srgbClr val="000000"/>
                </a:solidFill>
                <a:latin typeface="Calibri" pitchFamily="34" charset="0"/>
                <a:cs typeface="Calibri" pitchFamily="34" charset="0"/>
              </a:rPr>
              <a:t>Sorun </a:t>
            </a:r>
            <a:r>
              <a:rPr lang="tr-TR" sz="2000" b="1" i="1" dirty="0">
                <a:solidFill>
                  <a:srgbClr val="000000"/>
                </a:solidFill>
                <a:latin typeface="Calibri" pitchFamily="34" charset="0"/>
                <a:cs typeface="Calibri" pitchFamily="34" charset="0"/>
              </a:rPr>
              <a:t>Çözme Olarak Başa </a:t>
            </a:r>
            <a:r>
              <a:rPr lang="tr-TR" sz="2000" b="1" i="1" dirty="0" smtClean="0">
                <a:solidFill>
                  <a:srgbClr val="000000"/>
                </a:solidFill>
                <a:latin typeface="Calibri" pitchFamily="34" charset="0"/>
                <a:cs typeface="Calibri" pitchFamily="34" charset="0"/>
              </a:rPr>
              <a:t>Çıkma;</a:t>
            </a:r>
          </a:p>
          <a:p>
            <a:pPr marL="324000" indent="-324000">
              <a:lnSpc>
                <a:spcPct val="90000"/>
              </a:lnSpc>
              <a:spcAft>
                <a:spcPts val="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Tanıma ve tanı koyma (çözümleme), </a:t>
            </a:r>
          </a:p>
          <a:p>
            <a:pPr marL="324000" indent="-324000">
              <a:lnSpc>
                <a:spcPct val="90000"/>
              </a:lnSpc>
              <a:spcAft>
                <a:spcPts val="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Yeniden </a:t>
            </a:r>
            <a:r>
              <a:rPr lang="tr-TR" sz="2000" i="1" dirty="0">
                <a:solidFill>
                  <a:srgbClr val="000000"/>
                </a:solidFill>
                <a:latin typeface="Calibri" pitchFamily="34" charset="0"/>
                <a:cs typeface="Calibri" pitchFamily="34" charset="0"/>
              </a:rPr>
              <a:t>çözümleme, </a:t>
            </a:r>
          </a:p>
          <a:p>
            <a:pPr marL="324000" indent="-324000">
              <a:lnSpc>
                <a:spcPct val="90000"/>
              </a:lnSpc>
              <a:spcAft>
                <a:spcPts val="0"/>
              </a:spcAft>
              <a:buClr>
                <a:srgbClr val="292929"/>
              </a:buClr>
              <a:buFont typeface="+mj-lt"/>
              <a:buAutoNum type="arabicPeriod"/>
              <a:defRPr/>
            </a:pPr>
            <a:r>
              <a:rPr lang="tr-TR" sz="2000" i="1" dirty="0">
                <a:solidFill>
                  <a:srgbClr val="000000"/>
                </a:solidFill>
                <a:latin typeface="Calibri" pitchFamily="34" charset="0"/>
                <a:cs typeface="Calibri" pitchFamily="34" charset="0"/>
              </a:rPr>
              <a:t>Harekete geçme, </a:t>
            </a:r>
          </a:p>
          <a:p>
            <a:pPr marL="324000" indent="-324000">
              <a:lnSpc>
                <a:spcPct val="90000"/>
              </a:lnSpc>
              <a:spcAft>
                <a:spcPts val="0"/>
              </a:spcAft>
              <a:buClr>
                <a:srgbClr val="292929"/>
              </a:buClr>
              <a:buFont typeface="+mj-lt"/>
              <a:buAutoNum type="arabicPeriod"/>
              <a:defRPr/>
            </a:pPr>
            <a:r>
              <a:rPr lang="tr-TR" sz="2000" i="1" dirty="0">
                <a:solidFill>
                  <a:srgbClr val="000000"/>
                </a:solidFill>
                <a:latin typeface="Calibri" pitchFamily="34" charset="0"/>
                <a:cs typeface="Calibri" pitchFamily="34" charset="0"/>
              </a:rPr>
              <a:t>Değerlendirme, </a:t>
            </a:r>
          </a:p>
          <a:p>
            <a:pPr>
              <a:lnSpc>
                <a:spcPct val="90000"/>
              </a:lnSpc>
              <a:spcAft>
                <a:spcPts val="0"/>
              </a:spcAft>
              <a:buClr>
                <a:srgbClr val="292929"/>
              </a:buClr>
              <a:defRPr/>
            </a:pPr>
            <a:endParaRPr lang="tr-TR" sz="2000" i="1" dirty="0" smtClean="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ETKİ</a:t>
            </a:r>
            <a:r>
              <a:rPr lang="tr-TR" sz="3200" noProof="1">
                <a:solidFill>
                  <a:srgbClr val="6B9B1A"/>
                </a:solidFill>
                <a:effectLst>
                  <a:innerShdw blurRad="63500" dist="50800" dir="8100000">
                    <a:prstClr val="black">
                      <a:alpha val="50000"/>
                    </a:prstClr>
                  </a:innerShdw>
                </a:effectLst>
                <a:latin typeface="Calibri" pitchFamily="34" charset="0"/>
                <a:cs typeface="Calibri" pitchFamily="34" charset="0"/>
              </a:rPr>
              <a:t>LEME</a:t>
            </a: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 KURAMI </a:t>
            </a: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71553408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3 – Bireysel ve Grupsal Farklılıklar Kuramı</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ts val="0"/>
              </a:spcAft>
              <a:buClr>
                <a:srgbClr val="292929"/>
              </a:buClr>
              <a:defRPr/>
            </a:pPr>
            <a:endParaRPr lang="tr-TR" sz="2000" b="1" i="1" dirty="0">
              <a:solidFill>
                <a:srgbClr val="000000"/>
              </a:solidFill>
              <a:latin typeface="Calibri" pitchFamily="34" charset="0"/>
              <a:cs typeface="Calibri" pitchFamily="34" charset="0"/>
            </a:endParaRPr>
          </a:p>
          <a:p>
            <a:pPr algn="ctr">
              <a:lnSpc>
                <a:spcPct val="90000"/>
              </a:lnSpc>
              <a:spcAft>
                <a:spcPts val="0"/>
              </a:spcAft>
              <a:buClr>
                <a:srgbClr val="292929"/>
              </a:buClr>
              <a:defRPr/>
            </a:pPr>
            <a:r>
              <a:rPr lang="tr-TR" sz="2000" b="1" i="1" dirty="0">
                <a:solidFill>
                  <a:srgbClr val="000000"/>
                </a:solidFill>
                <a:latin typeface="Calibri" pitchFamily="34" charset="0"/>
                <a:cs typeface="Calibri" pitchFamily="34" charset="0"/>
              </a:rPr>
              <a:t>En yeni stres kuramları stresin yaşanmasında ve stresle başa çıkmakta </a:t>
            </a:r>
            <a:r>
              <a:rPr lang="tr-TR" sz="2000" b="1" i="1" dirty="0">
                <a:solidFill>
                  <a:srgbClr val="6B9B1A"/>
                </a:solidFill>
                <a:latin typeface="Calibri" pitchFamily="34" charset="0"/>
                <a:cs typeface="Calibri" pitchFamily="34" charset="0"/>
              </a:rPr>
              <a:t>bireysel farklılıklara </a:t>
            </a:r>
            <a:r>
              <a:rPr lang="tr-TR" sz="2000" b="1" i="1" dirty="0">
                <a:solidFill>
                  <a:srgbClr val="000000"/>
                </a:solidFill>
                <a:latin typeface="Calibri" pitchFamily="34" charset="0"/>
                <a:cs typeface="Calibri" pitchFamily="34" charset="0"/>
              </a:rPr>
              <a:t>yönelmiştir. </a:t>
            </a:r>
            <a:endParaRPr lang="tr-TR" sz="2000" b="1" i="1" dirty="0" smtClean="0">
              <a:solidFill>
                <a:srgbClr val="000000"/>
              </a:solidFill>
              <a:latin typeface="Calibri" pitchFamily="34" charset="0"/>
              <a:cs typeface="Calibri" pitchFamily="34" charset="0"/>
            </a:endParaRPr>
          </a:p>
          <a:p>
            <a:pPr algn="ctr">
              <a:lnSpc>
                <a:spcPct val="90000"/>
              </a:lnSpc>
              <a:spcAft>
                <a:spcPts val="0"/>
              </a:spcAft>
              <a:buClr>
                <a:srgbClr val="292929"/>
              </a:buClr>
              <a:defRPr/>
            </a:pPr>
            <a:endParaRPr lang="tr-TR" sz="2000" b="1" i="1" dirty="0">
              <a:solidFill>
                <a:srgbClr val="000000"/>
              </a:solidFill>
              <a:latin typeface="Calibri" pitchFamily="34" charset="0"/>
              <a:cs typeface="Calibri" pitchFamily="34" charset="0"/>
            </a:endParaRPr>
          </a:p>
          <a:p>
            <a:pPr algn="ctr">
              <a:lnSpc>
                <a:spcPct val="90000"/>
              </a:lnSpc>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lnSpc>
                <a:spcPct val="90000"/>
              </a:lnSpc>
              <a:spcAft>
                <a:spcPts val="0"/>
              </a:spcAft>
              <a:buClr>
                <a:srgbClr val="292929"/>
              </a:buClr>
              <a:defRPr/>
            </a:pPr>
            <a:r>
              <a:rPr lang="tr-TR" sz="2000" b="1" i="1" dirty="0" smtClean="0">
                <a:solidFill>
                  <a:srgbClr val="000000"/>
                </a:solidFill>
                <a:latin typeface="Calibri" pitchFamily="34" charset="0"/>
                <a:cs typeface="Calibri" pitchFamily="34" charset="0"/>
              </a:rPr>
              <a:t>Bireysel </a:t>
            </a:r>
            <a:r>
              <a:rPr lang="tr-TR" sz="2000" b="1" i="1" dirty="0">
                <a:solidFill>
                  <a:srgbClr val="000000"/>
                </a:solidFill>
                <a:latin typeface="Calibri" pitchFamily="34" charset="0"/>
                <a:cs typeface="Calibri" pitchFamily="34" charset="0"/>
              </a:rPr>
              <a:t>farklılıkları oluşturan değişkenlerin hem değer biçme sürecinin parçası olarak, hem de stres-sağlık ilişkisinin hafifletilmesinde etkili oldukları saptanmıştır. </a:t>
            </a:r>
            <a:endParaRPr lang="tr-TR" sz="2000" b="1" i="1" dirty="0" smtClean="0">
              <a:solidFill>
                <a:srgbClr val="000000"/>
              </a:solidFill>
              <a:latin typeface="Calibri" pitchFamily="34" charset="0"/>
              <a:cs typeface="Calibri" pitchFamily="34" charset="0"/>
            </a:endParaRPr>
          </a:p>
          <a:p>
            <a:pPr algn="ctr">
              <a:lnSpc>
                <a:spcPct val="90000"/>
              </a:lnSpc>
              <a:spcAft>
                <a:spcPts val="0"/>
              </a:spcAft>
              <a:buClr>
                <a:srgbClr val="292929"/>
              </a:buClr>
              <a:defRPr/>
            </a:pPr>
            <a:endParaRPr lang="tr-TR" sz="2000" b="1" i="1"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ETKİ</a:t>
            </a:r>
            <a:r>
              <a:rPr lang="tr-TR" sz="3200" noProof="1">
                <a:solidFill>
                  <a:srgbClr val="6B9B1A"/>
                </a:solidFill>
                <a:effectLst>
                  <a:innerShdw blurRad="63500" dist="50800" dir="8100000">
                    <a:prstClr val="black">
                      <a:alpha val="50000"/>
                    </a:prstClr>
                  </a:innerShdw>
                </a:effectLst>
                <a:latin typeface="Calibri" pitchFamily="34" charset="0"/>
                <a:cs typeface="Calibri" pitchFamily="34" charset="0"/>
              </a:rPr>
              <a:t>LEME</a:t>
            </a: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 KURAMI </a:t>
            </a: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55360680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1"/>
          <p:cNvSpPr>
            <a:spLocks noGrp="1" noChangeArrowheads="1"/>
          </p:cNvSpPr>
          <p:nvPr>
            <p:ph type="title" idx="4294967295"/>
          </p:nvPr>
        </p:nvSpPr>
        <p:spPr>
          <a:xfrm>
            <a:off x="231797" y="411163"/>
            <a:ext cx="8816669" cy="647700"/>
          </a:xfrm>
        </p:spPr>
        <p:txBody>
          <a:bodyPr anchor="ctr" anchorCtr="0"/>
          <a:lstStyle/>
          <a:p>
            <a:r>
              <a:rPr lang="tr-TR" sz="3200" kern="1200" noProof="1" smtClean="0">
                <a:solidFill>
                  <a:srgbClr val="575757"/>
                </a:solidFill>
                <a:effectLst>
                  <a:innerShdw blurRad="63500" dist="50800" dir="8100000">
                    <a:prstClr val="black">
                      <a:alpha val="50000"/>
                    </a:prstClr>
                  </a:innerShdw>
                </a:effectLst>
                <a:latin typeface="Calibri" pitchFamily="34" charset="0"/>
                <a:ea typeface="+mn-ea"/>
                <a:cs typeface="Calibri" pitchFamily="34" charset="0"/>
              </a:rPr>
              <a:t>PSİKOSOSYAL </a:t>
            </a:r>
            <a:r>
              <a:rPr lang="tr-TR" sz="3200" kern="1200" noProof="1">
                <a:solidFill>
                  <a:srgbClr val="575757"/>
                </a:solidFill>
                <a:effectLst>
                  <a:innerShdw blurRad="63500" dist="50800" dir="8100000">
                    <a:prstClr val="black">
                      <a:alpha val="50000"/>
                    </a:prstClr>
                  </a:innerShdw>
                </a:effectLst>
                <a:latin typeface="Calibri" pitchFamily="34" charset="0"/>
                <a:ea typeface="+mn-ea"/>
                <a:cs typeface="Calibri" pitchFamily="34" charset="0"/>
              </a:rPr>
              <a:t>RİSK ETMENLERİ (PRE)</a:t>
            </a:r>
          </a:p>
        </p:txBody>
      </p:sp>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grpSp>
        <p:nvGrpSpPr>
          <p:cNvPr id="2" name="Grup 1"/>
          <p:cNvGrpSpPr/>
          <p:nvPr/>
        </p:nvGrpSpPr>
        <p:grpSpPr>
          <a:xfrm>
            <a:off x="112735" y="980705"/>
            <a:ext cx="2878902" cy="5324843"/>
            <a:chOff x="112735" y="1037855"/>
            <a:chExt cx="2878902" cy="5324843"/>
          </a:xfrm>
        </p:grpSpPr>
        <p:sp>
          <p:nvSpPr>
            <p:cNvPr id="20" name="Rectangle 5"/>
            <p:cNvSpPr>
              <a:spLocks noChangeArrowheads="1"/>
            </p:cNvSpPr>
            <p:nvPr/>
          </p:nvSpPr>
          <p:spPr bwMode="gray">
            <a:xfrm>
              <a:off x="112736" y="1926657"/>
              <a:ext cx="2878901" cy="4436041"/>
            </a:xfrm>
            <a:prstGeom prst="rect">
              <a:avLst/>
            </a:prstGeom>
            <a:gradFill rotWithShape="1">
              <a:gsLst>
                <a:gs pos="0">
                  <a:srgbClr val="FFFFFF"/>
                </a:gs>
                <a:gs pos="100000">
                  <a:srgbClr val="EAEAEA"/>
                </a:gs>
              </a:gsLst>
              <a:lin ang="5400000" scaled="1"/>
            </a:gradFill>
            <a:ln w="12700">
              <a:solidFill>
                <a:srgbClr val="C0C0C0"/>
              </a:solidFill>
              <a:miter lim="800000"/>
              <a:headEnd/>
              <a:tailEnd/>
            </a:ln>
            <a:effectLst/>
          </p:spPr>
          <p:txBody>
            <a:bodyPr lIns="108000" tIns="108000" rIns="144000" bIns="72000"/>
            <a:lstStyle/>
            <a:p>
              <a:pPr marL="342900" indent="-342900" algn="ctr">
                <a:lnSpc>
                  <a:spcPct val="90000"/>
                </a:lnSpc>
                <a:spcAft>
                  <a:spcPct val="20000"/>
                </a:spcAft>
                <a:buClr>
                  <a:srgbClr val="292929"/>
                </a:buClr>
                <a:buFont typeface="+mj-lt"/>
                <a:buAutoNum type="arabicPeriod"/>
              </a:pPr>
              <a:endParaRPr lang="tr-TR" b="1" i="1" noProof="1" smtClean="0">
                <a:solidFill>
                  <a:srgbClr val="000000"/>
                </a:solidFill>
                <a:latin typeface="Calibri" pitchFamily="34" charset="0"/>
                <a:cs typeface="Calibri" pitchFamily="34" charset="0"/>
              </a:endParaRPr>
            </a:p>
            <a:p>
              <a:pPr marL="36000" algn="ctr">
                <a:lnSpc>
                  <a:spcPct val="90000"/>
                </a:lnSpc>
                <a:spcAft>
                  <a:spcPct val="20000"/>
                </a:spcAft>
                <a:buClr>
                  <a:srgbClr val="292929"/>
                </a:buClr>
              </a:pPr>
              <a:r>
                <a:rPr lang="tr-TR" b="1" i="1" noProof="1" smtClean="0">
                  <a:solidFill>
                    <a:srgbClr val="000000"/>
                  </a:solidFill>
                  <a:latin typeface="Calibri" pitchFamily="34" charset="0"/>
                  <a:cs typeface="Calibri" pitchFamily="34" charset="0"/>
                </a:rPr>
                <a:t>Katılımcıların;</a:t>
              </a:r>
            </a:p>
            <a:p>
              <a:pPr marL="36000" algn="ctr">
                <a:lnSpc>
                  <a:spcPct val="90000"/>
                </a:lnSpc>
                <a:spcAft>
                  <a:spcPct val="20000"/>
                </a:spcAft>
                <a:buClr>
                  <a:srgbClr val="292929"/>
                </a:buClr>
              </a:pPr>
              <a:r>
                <a:rPr lang="tr-TR" b="1" i="1" noProof="1">
                  <a:solidFill>
                    <a:srgbClr val="000000"/>
                  </a:solidFill>
                  <a:latin typeface="Calibri" pitchFamily="34" charset="0"/>
                  <a:cs typeface="Calibri" pitchFamily="34" charset="0"/>
                </a:rPr>
                <a:t>«İşyerindeki sağlığa zararlı psikososyal risk etmenleri hakkında bilgi sahibi </a:t>
              </a:r>
              <a:r>
                <a:rPr lang="tr-TR" b="1" i="1" noProof="1" smtClean="0">
                  <a:solidFill>
                    <a:srgbClr val="000000"/>
                  </a:solidFill>
                  <a:latin typeface="Calibri" pitchFamily="34" charset="0"/>
                  <a:cs typeface="Calibri" pitchFamily="34" charset="0"/>
                </a:rPr>
                <a:t>olmalarını sağlamak.»</a:t>
              </a:r>
              <a:endParaRPr lang="tr-TR" b="1" i="1" noProof="1">
                <a:solidFill>
                  <a:srgbClr val="000000"/>
                </a:solidFill>
                <a:latin typeface="Calibri" pitchFamily="34" charset="0"/>
                <a:cs typeface="Calibri" pitchFamily="34" charset="0"/>
              </a:endParaRPr>
            </a:p>
          </p:txBody>
        </p:sp>
        <p:sp>
          <p:nvSpPr>
            <p:cNvPr id="14" name="Rectangle 11"/>
            <p:cNvSpPr>
              <a:spLocks noChangeArrowheads="1"/>
            </p:cNvSpPr>
            <p:nvPr/>
          </p:nvSpPr>
          <p:spPr bwMode="gray">
            <a:xfrm>
              <a:off x="112735" y="1037855"/>
              <a:ext cx="2844000" cy="841179"/>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400" b="1" dirty="0">
                  <a:solidFill>
                    <a:srgbClr val="FFFFFF"/>
                  </a:solidFill>
                  <a:latin typeface="Calibri" pitchFamily="34" charset="0"/>
                  <a:cs typeface="Calibri" pitchFamily="34" charset="0"/>
                </a:rPr>
                <a:t>Konunun </a:t>
              </a:r>
            </a:p>
            <a:p>
              <a:pPr algn="ctr" defTabSz="801688" eaLnBrk="0" hangingPunct="0">
                <a:defRPr/>
              </a:pPr>
              <a:r>
                <a:rPr lang="tr-TR" sz="2400" b="1" dirty="0">
                  <a:solidFill>
                    <a:srgbClr val="FFFFFF"/>
                  </a:solidFill>
                  <a:latin typeface="Calibri" pitchFamily="34" charset="0"/>
                  <a:cs typeface="Calibri" pitchFamily="34" charset="0"/>
                </a:rPr>
                <a:t>Genel Amacı</a:t>
              </a:r>
            </a:p>
          </p:txBody>
        </p:sp>
      </p:grpSp>
      <p:grpSp>
        <p:nvGrpSpPr>
          <p:cNvPr id="3" name="Grup 2"/>
          <p:cNvGrpSpPr/>
          <p:nvPr/>
        </p:nvGrpSpPr>
        <p:grpSpPr>
          <a:xfrm>
            <a:off x="3130901" y="980704"/>
            <a:ext cx="2878901" cy="5324845"/>
            <a:chOff x="3130901" y="1037854"/>
            <a:chExt cx="2878901" cy="5324845"/>
          </a:xfrm>
        </p:grpSpPr>
        <p:sp>
          <p:nvSpPr>
            <p:cNvPr id="26" name="Rectangle 5"/>
            <p:cNvSpPr>
              <a:spLocks noChangeArrowheads="1"/>
            </p:cNvSpPr>
            <p:nvPr/>
          </p:nvSpPr>
          <p:spPr bwMode="gray">
            <a:xfrm>
              <a:off x="3130901" y="1926657"/>
              <a:ext cx="2878901" cy="4436042"/>
            </a:xfrm>
            <a:prstGeom prst="rect">
              <a:avLst/>
            </a:prstGeom>
            <a:gradFill rotWithShape="1">
              <a:gsLst>
                <a:gs pos="0">
                  <a:srgbClr val="FFFFFF"/>
                </a:gs>
                <a:gs pos="100000">
                  <a:srgbClr val="EAEAEA"/>
                </a:gs>
              </a:gsLst>
              <a:lin ang="5400000" scaled="1"/>
            </a:gradFill>
            <a:ln w="12700">
              <a:solidFill>
                <a:srgbClr val="C0C0C0"/>
              </a:solidFill>
              <a:miter lim="800000"/>
              <a:headEnd/>
              <a:tailEnd/>
            </a:ln>
            <a:effectLst/>
          </p:spPr>
          <p:txBody>
            <a:bodyPr lIns="108000" tIns="108000" rIns="144000" bIns="72000"/>
            <a:lstStyle/>
            <a:p>
              <a:pPr marL="216000" indent="-180000">
                <a:lnSpc>
                  <a:spcPct val="90000"/>
                </a:lnSpc>
                <a:spcBef>
                  <a:spcPts val="600"/>
                </a:spcBef>
                <a:spcAft>
                  <a:spcPct val="20000"/>
                </a:spcAft>
                <a:buClr>
                  <a:srgbClr val="292929"/>
                </a:buClr>
                <a:buFont typeface="Wingdings" pitchFamily="2" charset="2"/>
                <a:buChar char="ü"/>
              </a:pPr>
              <a:r>
                <a:rPr lang="tr-TR" sz="1400" i="1" noProof="1">
                  <a:solidFill>
                    <a:srgbClr val="000000"/>
                  </a:solidFill>
                  <a:latin typeface="Calibri" pitchFamily="34" charset="0"/>
                  <a:cs typeface="Calibri" pitchFamily="34" charset="0"/>
                </a:rPr>
                <a:t>Çalışanları olumsuz etkileyen psikososyal risk </a:t>
              </a:r>
              <a:r>
                <a:rPr lang="tr-TR" sz="1400" i="1" noProof="1" smtClean="0">
                  <a:solidFill>
                    <a:srgbClr val="000000"/>
                  </a:solidFill>
                  <a:latin typeface="Calibri" pitchFamily="34" charset="0"/>
                  <a:cs typeface="Calibri" pitchFamily="34" charset="0"/>
                </a:rPr>
                <a:t>etmenleri</a:t>
              </a:r>
              <a:endParaRPr lang="tr-TR" sz="1400" i="1" noProof="1">
                <a:solidFill>
                  <a:srgbClr val="000000"/>
                </a:solidFill>
                <a:latin typeface="Calibri" pitchFamily="34" charset="0"/>
                <a:cs typeface="Calibri" pitchFamily="34" charset="0"/>
              </a:endParaRPr>
            </a:p>
            <a:p>
              <a:pPr marL="216000" indent="-180000">
                <a:lnSpc>
                  <a:spcPct val="90000"/>
                </a:lnSpc>
                <a:spcBef>
                  <a:spcPts val="600"/>
                </a:spcBef>
                <a:spcAft>
                  <a:spcPct val="20000"/>
                </a:spcAft>
                <a:buClr>
                  <a:srgbClr val="292929"/>
                </a:buClr>
                <a:buFont typeface="Wingdings" pitchFamily="2" charset="2"/>
                <a:buChar char="ü"/>
              </a:pPr>
              <a:r>
                <a:rPr lang="tr-TR" sz="1400" i="1" noProof="1">
                  <a:solidFill>
                    <a:srgbClr val="000000"/>
                  </a:solidFill>
                  <a:latin typeface="Calibri" pitchFamily="34" charset="0"/>
                  <a:cs typeface="Calibri" pitchFamily="34" charset="0"/>
                </a:rPr>
                <a:t>Psikososyal risklerle ilgili kişiye yönelik </a:t>
              </a:r>
              <a:r>
                <a:rPr lang="tr-TR" sz="1400" i="1" noProof="1" smtClean="0">
                  <a:solidFill>
                    <a:srgbClr val="000000"/>
                  </a:solidFill>
                  <a:latin typeface="Calibri" pitchFamily="34" charset="0"/>
                  <a:cs typeface="Calibri" pitchFamily="34" charset="0"/>
                </a:rPr>
                <a:t>ölçümler</a:t>
              </a:r>
              <a:endParaRPr lang="tr-TR" sz="1400" i="1" noProof="1">
                <a:solidFill>
                  <a:srgbClr val="000000"/>
                </a:solidFill>
                <a:latin typeface="Calibri" pitchFamily="34" charset="0"/>
                <a:cs typeface="Calibri" pitchFamily="34" charset="0"/>
              </a:endParaRPr>
            </a:p>
            <a:p>
              <a:pPr marL="216000" indent="-180000">
                <a:lnSpc>
                  <a:spcPct val="90000"/>
                </a:lnSpc>
                <a:spcBef>
                  <a:spcPts val="600"/>
                </a:spcBef>
                <a:spcAft>
                  <a:spcPct val="20000"/>
                </a:spcAft>
                <a:buClr>
                  <a:srgbClr val="292929"/>
                </a:buClr>
                <a:buFont typeface="Wingdings" pitchFamily="2" charset="2"/>
                <a:buChar char="ü"/>
              </a:pPr>
              <a:r>
                <a:rPr lang="tr-TR" sz="1400" i="1" noProof="1">
                  <a:solidFill>
                    <a:srgbClr val="000000"/>
                  </a:solidFill>
                  <a:latin typeface="Calibri" pitchFamily="34" charset="0"/>
                  <a:cs typeface="Calibri" pitchFamily="34" charset="0"/>
                </a:rPr>
                <a:t>Dünyada ve Türkiye’de   psikososyal risk etmenlerine   maruziyetin yüksek olduğu   iş </a:t>
              </a:r>
              <a:r>
                <a:rPr lang="tr-TR" sz="1400" i="1" noProof="1" smtClean="0">
                  <a:solidFill>
                    <a:srgbClr val="000000"/>
                  </a:solidFill>
                  <a:latin typeface="Calibri" pitchFamily="34" charset="0"/>
                  <a:cs typeface="Calibri" pitchFamily="34" charset="0"/>
                </a:rPr>
                <a:t>kollar</a:t>
              </a:r>
              <a:endParaRPr lang="tr-TR" sz="1400" i="1" noProof="1">
                <a:solidFill>
                  <a:srgbClr val="000000"/>
                </a:solidFill>
                <a:latin typeface="Calibri" pitchFamily="34" charset="0"/>
                <a:cs typeface="Calibri" pitchFamily="34" charset="0"/>
              </a:endParaRPr>
            </a:p>
            <a:p>
              <a:pPr marL="216000" indent="-180000">
                <a:lnSpc>
                  <a:spcPct val="90000"/>
                </a:lnSpc>
                <a:spcBef>
                  <a:spcPts val="600"/>
                </a:spcBef>
                <a:spcAft>
                  <a:spcPct val="20000"/>
                </a:spcAft>
                <a:buClr>
                  <a:srgbClr val="292929"/>
                </a:buClr>
                <a:buFont typeface="Wingdings" pitchFamily="2" charset="2"/>
                <a:buChar char="ü"/>
              </a:pPr>
              <a:r>
                <a:rPr lang="tr-TR" sz="1400" i="1" noProof="1">
                  <a:solidFill>
                    <a:srgbClr val="000000"/>
                  </a:solidFill>
                  <a:latin typeface="Calibri" pitchFamily="34" charset="0"/>
                  <a:cs typeface="Calibri" pitchFamily="34" charset="0"/>
                </a:rPr>
                <a:t>Çalışanların ruhsal, bedensel   sağlıklarının korunmasında </a:t>
              </a:r>
              <a:r>
                <a:rPr lang="tr-TR" sz="1400" i="1" noProof="1" smtClean="0">
                  <a:solidFill>
                    <a:srgbClr val="000000"/>
                  </a:solidFill>
                  <a:latin typeface="Calibri" pitchFamily="34" charset="0"/>
                  <a:cs typeface="Calibri" pitchFamily="34" charset="0"/>
                </a:rPr>
                <a:t>ekip </a:t>
              </a:r>
              <a:r>
                <a:rPr lang="tr-TR" sz="1400" i="1" noProof="1">
                  <a:solidFill>
                    <a:srgbClr val="000000"/>
                  </a:solidFill>
                  <a:latin typeface="Calibri" pitchFamily="34" charset="0"/>
                  <a:cs typeface="Calibri" pitchFamily="34" charset="0"/>
                </a:rPr>
                <a:t>çalışması ve iş psikoloğunun önemi</a:t>
              </a:r>
            </a:p>
            <a:p>
              <a:pPr marL="216000" indent="-180000">
                <a:lnSpc>
                  <a:spcPct val="90000"/>
                </a:lnSpc>
                <a:spcBef>
                  <a:spcPts val="600"/>
                </a:spcBef>
                <a:spcAft>
                  <a:spcPct val="20000"/>
                </a:spcAft>
                <a:buClr>
                  <a:srgbClr val="292929"/>
                </a:buClr>
                <a:buFont typeface="Wingdings" pitchFamily="2" charset="2"/>
                <a:buChar char="ü"/>
              </a:pPr>
              <a:r>
                <a:rPr lang="tr-TR" sz="1400" i="1" noProof="1">
                  <a:solidFill>
                    <a:srgbClr val="000000"/>
                  </a:solidFill>
                  <a:latin typeface="Calibri" pitchFamily="34" charset="0"/>
                  <a:cs typeface="Calibri" pitchFamily="34" charset="0"/>
                </a:rPr>
                <a:t>İşyerinde stres </a:t>
              </a:r>
              <a:r>
                <a:rPr lang="tr-TR" sz="1400" i="1" noProof="1" smtClean="0">
                  <a:solidFill>
                    <a:srgbClr val="000000"/>
                  </a:solidFill>
                  <a:latin typeface="Calibri" pitchFamily="34" charset="0"/>
                  <a:cs typeface="Calibri" pitchFamily="34" charset="0"/>
                </a:rPr>
                <a:t>kavramı </a:t>
              </a:r>
              <a:endParaRPr lang="tr-TR" sz="1400" i="1" noProof="1">
                <a:solidFill>
                  <a:srgbClr val="000000"/>
                </a:solidFill>
                <a:latin typeface="Calibri" pitchFamily="34" charset="0"/>
                <a:cs typeface="Calibri" pitchFamily="34" charset="0"/>
              </a:endParaRPr>
            </a:p>
            <a:p>
              <a:pPr marL="216000" indent="-180000">
                <a:lnSpc>
                  <a:spcPct val="90000"/>
                </a:lnSpc>
                <a:spcBef>
                  <a:spcPts val="600"/>
                </a:spcBef>
                <a:spcAft>
                  <a:spcPct val="20000"/>
                </a:spcAft>
                <a:buClr>
                  <a:srgbClr val="292929"/>
                </a:buClr>
                <a:buFont typeface="Wingdings" pitchFamily="2" charset="2"/>
                <a:buChar char="ü"/>
              </a:pPr>
              <a:r>
                <a:rPr lang="tr-TR" sz="1400" i="1" noProof="1">
                  <a:solidFill>
                    <a:srgbClr val="000000"/>
                  </a:solidFill>
                  <a:latin typeface="Calibri" pitchFamily="34" charset="0"/>
                  <a:cs typeface="Calibri" pitchFamily="34" charset="0"/>
                </a:rPr>
                <a:t>Psikososyal risk etmenlerinin işyerinde </a:t>
              </a:r>
              <a:r>
                <a:rPr lang="tr-TR" sz="1400" i="1" noProof="1" smtClean="0">
                  <a:solidFill>
                    <a:srgbClr val="000000"/>
                  </a:solidFill>
                  <a:latin typeface="Calibri" pitchFamily="34" charset="0"/>
                  <a:cs typeface="Calibri" pitchFamily="34" charset="0"/>
                </a:rPr>
                <a:t>kontrolü</a:t>
              </a:r>
              <a:endParaRPr lang="tr-TR" sz="1400" i="1" noProof="1">
                <a:solidFill>
                  <a:srgbClr val="000000"/>
                </a:solidFill>
                <a:latin typeface="Calibri" pitchFamily="34" charset="0"/>
                <a:cs typeface="Calibri" pitchFamily="34" charset="0"/>
              </a:endParaRPr>
            </a:p>
          </p:txBody>
        </p:sp>
        <p:sp>
          <p:nvSpPr>
            <p:cNvPr id="23" name="Rectangle 11"/>
            <p:cNvSpPr>
              <a:spLocks noChangeArrowheads="1"/>
            </p:cNvSpPr>
            <p:nvPr/>
          </p:nvSpPr>
          <p:spPr bwMode="gray">
            <a:xfrm>
              <a:off x="3130901" y="1037854"/>
              <a:ext cx="2844000" cy="841179"/>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400" b="1" dirty="0">
                  <a:solidFill>
                    <a:srgbClr val="FFFFFF"/>
                  </a:solidFill>
                  <a:latin typeface="Calibri" pitchFamily="34" charset="0"/>
                  <a:cs typeface="Calibri" pitchFamily="34" charset="0"/>
                </a:rPr>
                <a:t>Öğrenme </a:t>
              </a:r>
            </a:p>
            <a:p>
              <a:pPr algn="ctr" defTabSz="801688" eaLnBrk="0" hangingPunct="0">
                <a:defRPr/>
              </a:pPr>
              <a:r>
                <a:rPr lang="tr-TR" sz="2400" b="1" dirty="0">
                  <a:solidFill>
                    <a:srgbClr val="FFFFFF"/>
                  </a:solidFill>
                  <a:latin typeface="Calibri" pitchFamily="34" charset="0"/>
                  <a:cs typeface="Calibri" pitchFamily="34" charset="0"/>
                </a:rPr>
                <a:t>Hedefleri</a:t>
              </a:r>
            </a:p>
          </p:txBody>
        </p:sp>
      </p:grpSp>
      <p:grpSp>
        <p:nvGrpSpPr>
          <p:cNvPr id="4" name="Grup 3"/>
          <p:cNvGrpSpPr/>
          <p:nvPr/>
        </p:nvGrpSpPr>
        <p:grpSpPr>
          <a:xfrm>
            <a:off x="6140441" y="980703"/>
            <a:ext cx="2878901" cy="5324846"/>
            <a:chOff x="6140441" y="1037853"/>
            <a:chExt cx="2878901" cy="5324846"/>
          </a:xfrm>
        </p:grpSpPr>
        <p:sp>
          <p:nvSpPr>
            <p:cNvPr id="29" name="Rectangle 5"/>
            <p:cNvSpPr>
              <a:spLocks noChangeArrowheads="1"/>
            </p:cNvSpPr>
            <p:nvPr/>
          </p:nvSpPr>
          <p:spPr bwMode="gray">
            <a:xfrm>
              <a:off x="6140441" y="1926658"/>
              <a:ext cx="2878901" cy="4436041"/>
            </a:xfrm>
            <a:prstGeom prst="rect">
              <a:avLst/>
            </a:prstGeom>
            <a:gradFill rotWithShape="1">
              <a:gsLst>
                <a:gs pos="0">
                  <a:srgbClr val="FFFFFF"/>
                </a:gs>
                <a:gs pos="100000">
                  <a:srgbClr val="EAEAEA"/>
                </a:gs>
              </a:gsLst>
              <a:lin ang="5400000" scaled="1"/>
            </a:gradFill>
            <a:ln w="12700">
              <a:solidFill>
                <a:srgbClr val="C0C0C0"/>
              </a:solidFill>
              <a:miter lim="800000"/>
              <a:headEnd/>
              <a:tailEnd/>
            </a:ln>
            <a:effectLst/>
          </p:spPr>
          <p:txBody>
            <a:bodyPr lIns="108000" tIns="108000" rIns="144000" bIns="72000"/>
            <a:lstStyle/>
            <a:p>
              <a:pPr marL="216000" indent="-180000">
                <a:lnSpc>
                  <a:spcPct val="90000"/>
                </a:lnSpc>
                <a:spcBef>
                  <a:spcPts val="600"/>
                </a:spcBef>
                <a:spcAft>
                  <a:spcPct val="20000"/>
                </a:spcAft>
                <a:buClr>
                  <a:srgbClr val="292929"/>
                </a:buClr>
                <a:buFont typeface="Wingdings" pitchFamily="2" charset="2"/>
                <a:buChar char="ü"/>
              </a:pPr>
              <a:r>
                <a:rPr lang="tr-TR" sz="1400" i="1" noProof="1">
                  <a:solidFill>
                    <a:srgbClr val="000000"/>
                  </a:solidFill>
                  <a:latin typeface="Calibri" pitchFamily="34" charset="0"/>
                  <a:cs typeface="Calibri" pitchFamily="34" charset="0"/>
                </a:rPr>
                <a:t>İşyerinde sağlığı olumsuz etkileyebilecek psikososyal risk etmenleri;</a:t>
              </a:r>
            </a:p>
            <a:p>
              <a:pPr marL="720000" lvl="1" indent="-180000">
                <a:lnSpc>
                  <a:spcPct val="90000"/>
                </a:lnSpc>
                <a:spcBef>
                  <a:spcPts val="0"/>
                </a:spcBef>
                <a:spcAft>
                  <a:spcPts val="0"/>
                </a:spcAft>
                <a:buClr>
                  <a:srgbClr val="292929"/>
                </a:buClr>
                <a:buFont typeface="Wingdings" pitchFamily="2" charset="2"/>
                <a:buChar char="§"/>
              </a:pPr>
              <a:r>
                <a:rPr lang="tr-TR" sz="1400" i="1" noProof="1">
                  <a:solidFill>
                    <a:srgbClr val="000000"/>
                  </a:solidFill>
                  <a:latin typeface="Calibri" pitchFamily="34" charset="0"/>
                  <a:cs typeface="Calibri" pitchFamily="34" charset="0"/>
                </a:rPr>
                <a:t>Çalışma ortamı ve süresi</a:t>
              </a:r>
            </a:p>
            <a:p>
              <a:pPr marL="720000" lvl="1" indent="-180000">
                <a:lnSpc>
                  <a:spcPct val="90000"/>
                </a:lnSpc>
                <a:spcBef>
                  <a:spcPts val="0"/>
                </a:spcBef>
                <a:spcAft>
                  <a:spcPts val="0"/>
                </a:spcAft>
                <a:buClr>
                  <a:srgbClr val="292929"/>
                </a:buClr>
                <a:buFont typeface="Wingdings" pitchFamily="2" charset="2"/>
                <a:buChar char="§"/>
              </a:pPr>
              <a:r>
                <a:rPr lang="tr-TR" sz="1400" i="1" noProof="1">
                  <a:solidFill>
                    <a:srgbClr val="000000"/>
                  </a:solidFill>
                  <a:latin typeface="Calibri" pitchFamily="34" charset="0"/>
                  <a:cs typeface="Calibri" pitchFamily="34" charset="0"/>
                </a:rPr>
                <a:t>Ücret</a:t>
              </a:r>
            </a:p>
            <a:p>
              <a:pPr marL="720000" lvl="1" indent="-180000">
                <a:lnSpc>
                  <a:spcPct val="90000"/>
                </a:lnSpc>
                <a:spcBef>
                  <a:spcPts val="0"/>
                </a:spcBef>
                <a:spcAft>
                  <a:spcPts val="0"/>
                </a:spcAft>
                <a:buClr>
                  <a:srgbClr val="292929"/>
                </a:buClr>
                <a:buFont typeface="Wingdings" pitchFamily="2" charset="2"/>
                <a:buChar char="§"/>
              </a:pPr>
              <a:r>
                <a:rPr lang="tr-TR" sz="1400" i="1" noProof="1">
                  <a:solidFill>
                    <a:srgbClr val="000000"/>
                  </a:solidFill>
                  <a:latin typeface="Calibri" pitchFamily="34" charset="0"/>
                  <a:cs typeface="Calibri" pitchFamily="34" charset="0"/>
                </a:rPr>
                <a:t>Yönetsel ve çalışanlarla ilgili faktörler</a:t>
              </a:r>
            </a:p>
            <a:p>
              <a:pPr marL="720000" lvl="1" indent="-180000">
                <a:lnSpc>
                  <a:spcPct val="90000"/>
                </a:lnSpc>
                <a:spcBef>
                  <a:spcPts val="0"/>
                </a:spcBef>
                <a:spcAft>
                  <a:spcPts val="0"/>
                </a:spcAft>
                <a:buClr>
                  <a:srgbClr val="292929"/>
                </a:buClr>
                <a:buFont typeface="Wingdings" pitchFamily="2" charset="2"/>
                <a:buChar char="§"/>
              </a:pPr>
              <a:r>
                <a:rPr lang="tr-TR" sz="1400" i="1" noProof="1">
                  <a:solidFill>
                    <a:srgbClr val="000000"/>
                  </a:solidFill>
                  <a:latin typeface="Calibri" pitchFamily="34" charset="0"/>
                  <a:cs typeface="Calibri" pitchFamily="34" charset="0"/>
                </a:rPr>
                <a:t>Sendikalaşma</a:t>
              </a:r>
            </a:p>
            <a:p>
              <a:pPr marL="720000" lvl="1" indent="-180000">
                <a:lnSpc>
                  <a:spcPct val="90000"/>
                </a:lnSpc>
                <a:spcBef>
                  <a:spcPts val="0"/>
                </a:spcBef>
                <a:spcAft>
                  <a:spcPts val="0"/>
                </a:spcAft>
                <a:buClr>
                  <a:srgbClr val="292929"/>
                </a:buClr>
                <a:buFont typeface="Wingdings" pitchFamily="2" charset="2"/>
                <a:buChar char="§"/>
              </a:pPr>
              <a:r>
                <a:rPr lang="tr-TR" sz="1400" i="1" noProof="1">
                  <a:solidFill>
                    <a:srgbClr val="000000"/>
                  </a:solidFill>
                  <a:latin typeface="Calibri" pitchFamily="34" charset="0"/>
                  <a:cs typeface="Calibri" pitchFamily="34" charset="0"/>
                </a:rPr>
                <a:t>Kreş, gündüz bakımevi vb.</a:t>
              </a:r>
            </a:p>
            <a:p>
              <a:pPr marL="720000" lvl="1" indent="-180000">
                <a:lnSpc>
                  <a:spcPct val="90000"/>
                </a:lnSpc>
                <a:spcBef>
                  <a:spcPts val="0"/>
                </a:spcBef>
                <a:spcAft>
                  <a:spcPts val="0"/>
                </a:spcAft>
                <a:buClr>
                  <a:srgbClr val="292929"/>
                </a:buClr>
                <a:buFont typeface="Wingdings" pitchFamily="2" charset="2"/>
                <a:buChar char="§"/>
              </a:pPr>
              <a:r>
                <a:rPr lang="tr-TR" sz="1400" i="1" noProof="1">
                  <a:solidFill>
                    <a:srgbClr val="000000"/>
                  </a:solidFill>
                  <a:latin typeface="Calibri" pitchFamily="34" charset="0"/>
                  <a:cs typeface="Calibri" pitchFamily="34" charset="0"/>
                </a:rPr>
                <a:t>Gebe ve emziren çalışanlar</a:t>
              </a:r>
            </a:p>
            <a:p>
              <a:pPr marL="720000" lvl="1" indent="-180000">
                <a:lnSpc>
                  <a:spcPct val="90000"/>
                </a:lnSpc>
                <a:spcBef>
                  <a:spcPts val="0"/>
                </a:spcBef>
                <a:spcAft>
                  <a:spcPts val="0"/>
                </a:spcAft>
                <a:buClr>
                  <a:srgbClr val="292929"/>
                </a:buClr>
                <a:buFont typeface="Wingdings" pitchFamily="2" charset="2"/>
                <a:buChar char="§"/>
              </a:pPr>
              <a:r>
                <a:rPr lang="tr-TR" sz="1400" i="1" noProof="1">
                  <a:solidFill>
                    <a:srgbClr val="000000"/>
                  </a:solidFill>
                  <a:latin typeface="Calibri" pitchFamily="34" charset="0"/>
                  <a:cs typeface="Calibri" pitchFamily="34" charset="0"/>
                </a:rPr>
                <a:t>Genç çalışanlar</a:t>
              </a:r>
            </a:p>
            <a:p>
              <a:pPr marL="720000" lvl="1" indent="-180000">
                <a:lnSpc>
                  <a:spcPct val="90000"/>
                </a:lnSpc>
                <a:spcBef>
                  <a:spcPts val="0"/>
                </a:spcBef>
                <a:spcAft>
                  <a:spcPts val="0"/>
                </a:spcAft>
                <a:buClr>
                  <a:srgbClr val="292929"/>
                </a:buClr>
                <a:buFont typeface="Wingdings" pitchFamily="2" charset="2"/>
                <a:buChar char="§"/>
              </a:pPr>
              <a:r>
                <a:rPr lang="tr-TR" sz="1400" i="1" noProof="1">
                  <a:solidFill>
                    <a:srgbClr val="000000"/>
                  </a:solidFill>
                  <a:latin typeface="Calibri" pitchFamily="34" charset="0"/>
                  <a:cs typeface="Calibri" pitchFamily="34" charset="0"/>
                </a:rPr>
                <a:t>Tacizler</a:t>
              </a:r>
            </a:p>
            <a:p>
              <a:pPr marL="720000" lvl="1" indent="-180000">
                <a:lnSpc>
                  <a:spcPct val="90000"/>
                </a:lnSpc>
                <a:spcBef>
                  <a:spcPts val="0"/>
                </a:spcBef>
                <a:spcAft>
                  <a:spcPts val="0"/>
                </a:spcAft>
                <a:buClr>
                  <a:srgbClr val="292929"/>
                </a:buClr>
                <a:buFont typeface="Wingdings" pitchFamily="2" charset="2"/>
                <a:buChar char="§"/>
              </a:pPr>
              <a:r>
                <a:rPr lang="tr-TR" sz="1400" i="1" noProof="1">
                  <a:solidFill>
                    <a:srgbClr val="000000"/>
                  </a:solidFill>
                  <a:latin typeface="Calibri" pitchFamily="34" charset="0"/>
                  <a:cs typeface="Calibri" pitchFamily="34" charset="0"/>
                </a:rPr>
                <a:t>Stress</a:t>
              </a:r>
            </a:p>
            <a:p>
              <a:pPr marL="720000" lvl="1" indent="-180000">
                <a:lnSpc>
                  <a:spcPct val="90000"/>
                </a:lnSpc>
                <a:spcBef>
                  <a:spcPts val="0"/>
                </a:spcBef>
                <a:spcAft>
                  <a:spcPts val="0"/>
                </a:spcAft>
                <a:buClr>
                  <a:srgbClr val="292929"/>
                </a:buClr>
                <a:buFont typeface="Wingdings" pitchFamily="2" charset="2"/>
                <a:buChar char="§"/>
              </a:pPr>
              <a:r>
                <a:rPr lang="tr-TR" sz="1400" i="1" noProof="1">
                  <a:solidFill>
                    <a:srgbClr val="000000"/>
                  </a:solidFill>
                  <a:latin typeface="Calibri" pitchFamily="34" charset="0"/>
                  <a:cs typeface="Calibri" pitchFamily="34" charset="0"/>
                </a:rPr>
                <a:t>Ayrımcılık, baskı ve taciz,</a:t>
              </a:r>
            </a:p>
          </p:txBody>
        </p:sp>
        <p:sp>
          <p:nvSpPr>
            <p:cNvPr id="30" name="Rectangle 11"/>
            <p:cNvSpPr>
              <a:spLocks noChangeArrowheads="1"/>
            </p:cNvSpPr>
            <p:nvPr/>
          </p:nvSpPr>
          <p:spPr bwMode="gray">
            <a:xfrm>
              <a:off x="6140441" y="1037853"/>
              <a:ext cx="2844000" cy="841179"/>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400" b="1" dirty="0">
                  <a:solidFill>
                    <a:srgbClr val="FFFFFF"/>
                  </a:solidFill>
                  <a:latin typeface="Calibri" pitchFamily="34" charset="0"/>
                  <a:cs typeface="Calibri" pitchFamily="34" charset="0"/>
                </a:rPr>
                <a:t>Konunun </a:t>
              </a:r>
            </a:p>
            <a:p>
              <a:pPr algn="ctr" defTabSz="801688" eaLnBrk="0" hangingPunct="0">
                <a:defRPr/>
              </a:pPr>
              <a:r>
                <a:rPr lang="tr-TR" sz="2400" b="1" dirty="0">
                  <a:solidFill>
                    <a:srgbClr val="FFFFFF"/>
                  </a:solidFill>
                  <a:latin typeface="Calibri" pitchFamily="34" charset="0"/>
                  <a:cs typeface="Calibri" pitchFamily="34" charset="0"/>
                </a:rPr>
                <a:t>Alt Başlıkları</a:t>
              </a:r>
            </a:p>
          </p:txBody>
        </p:sp>
      </p:grpSp>
      <p:sp>
        <p:nvSpPr>
          <p:cNvPr id="3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8169466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4 – A Tipi </a:t>
            </a:r>
            <a:r>
              <a:rPr lang="tr-TR" sz="2000" b="1" noProof="1">
                <a:solidFill>
                  <a:srgbClr val="FFFFFF"/>
                </a:solidFill>
                <a:latin typeface="Calibri" pitchFamily="34" charset="0"/>
                <a:cs typeface="Calibri" pitchFamily="34" charset="0"/>
              </a:rPr>
              <a:t>Davranış</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ts val="0"/>
              </a:spcAft>
              <a:buClr>
                <a:srgbClr val="292929"/>
              </a:buClr>
              <a:defRPr/>
            </a:pPr>
            <a:endParaRPr lang="tr-TR" sz="2000" b="1" i="1" dirty="0">
              <a:solidFill>
                <a:srgbClr val="000000"/>
              </a:solidFill>
              <a:latin typeface="Calibri" pitchFamily="34" charset="0"/>
              <a:cs typeface="Calibri" pitchFamily="34" charset="0"/>
            </a:endParaRPr>
          </a:p>
          <a:p>
            <a:pPr>
              <a:lnSpc>
                <a:spcPct val="90000"/>
              </a:lnSpc>
              <a:spcAft>
                <a:spcPts val="0"/>
              </a:spcAft>
              <a:buClr>
                <a:srgbClr val="292929"/>
              </a:buClr>
              <a:defRPr/>
            </a:pPr>
            <a:r>
              <a:rPr lang="tr-TR" sz="2000" b="1" i="1" dirty="0" smtClean="0">
                <a:solidFill>
                  <a:srgbClr val="000000"/>
                </a:solidFill>
                <a:latin typeface="Calibri" pitchFamily="34" charset="0"/>
                <a:cs typeface="Calibri" pitchFamily="34" charset="0"/>
              </a:rPr>
              <a:t>Bu Kişilik Tipinin Üç Özelliği Vardır;</a:t>
            </a:r>
          </a:p>
          <a:p>
            <a:pPr marL="324000" indent="-324000">
              <a:lnSpc>
                <a:spcPct val="90000"/>
              </a:lnSpc>
              <a:spcAft>
                <a:spcPts val="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Çalışmaya güçlü bir adanmışlık ve kendini işine kaptırma,</a:t>
            </a:r>
          </a:p>
          <a:p>
            <a:pPr marL="324000" indent="-324000">
              <a:lnSpc>
                <a:spcPct val="90000"/>
              </a:lnSpc>
              <a:spcAft>
                <a:spcPts val="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Zaman </a:t>
            </a:r>
            <a:r>
              <a:rPr lang="tr-TR" sz="2000" i="1" dirty="0">
                <a:solidFill>
                  <a:srgbClr val="000000"/>
                </a:solidFill>
                <a:latin typeface="Calibri" pitchFamily="34" charset="0"/>
                <a:cs typeface="Calibri" pitchFamily="34" charset="0"/>
              </a:rPr>
              <a:t>baskısının farkında olma ve zamana karşı yarışma,</a:t>
            </a:r>
          </a:p>
          <a:p>
            <a:pPr marL="324000" indent="-324000">
              <a:lnSpc>
                <a:spcPct val="90000"/>
              </a:lnSpc>
              <a:spcAft>
                <a:spcPts val="0"/>
              </a:spcAft>
              <a:buClr>
                <a:srgbClr val="292929"/>
              </a:buClr>
              <a:buFont typeface="+mj-lt"/>
              <a:buAutoNum type="arabicPeriod"/>
              <a:defRPr/>
            </a:pPr>
            <a:r>
              <a:rPr lang="tr-TR" sz="2000" i="1" dirty="0">
                <a:solidFill>
                  <a:srgbClr val="000000"/>
                </a:solidFill>
                <a:latin typeface="Calibri" pitchFamily="34" charset="0"/>
                <a:cs typeface="Calibri" pitchFamily="34" charset="0"/>
              </a:rPr>
              <a:t>Güçlü bir yarışma duygusu ve belirgin bir saldırgan olma </a:t>
            </a:r>
            <a:r>
              <a:rPr lang="tr-TR" sz="2000" i="1" dirty="0" smtClean="0">
                <a:solidFill>
                  <a:srgbClr val="000000"/>
                </a:solidFill>
                <a:latin typeface="Calibri" pitchFamily="34" charset="0"/>
                <a:cs typeface="Calibri" pitchFamily="34" charset="0"/>
              </a:rPr>
              <a:t>eğilimi,</a:t>
            </a:r>
            <a:endParaRPr lang="tr-TR" sz="2000" i="1" dirty="0">
              <a:solidFill>
                <a:srgbClr val="000000"/>
              </a:solidFill>
              <a:latin typeface="Calibri" pitchFamily="34" charset="0"/>
              <a:cs typeface="Calibri" pitchFamily="34" charset="0"/>
            </a:endParaRPr>
          </a:p>
          <a:p>
            <a:pPr>
              <a:lnSpc>
                <a:spcPct val="90000"/>
              </a:lnSpc>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lnSpc>
                <a:spcPct val="90000"/>
              </a:lnSpc>
              <a:spcAft>
                <a:spcPts val="0"/>
              </a:spcAft>
              <a:buClr>
                <a:srgbClr val="292929"/>
              </a:buClr>
              <a:defRPr/>
            </a:pPr>
            <a:r>
              <a:rPr lang="tr-TR" sz="2000" b="1" i="1" dirty="0">
                <a:solidFill>
                  <a:srgbClr val="000000"/>
                </a:solidFill>
                <a:latin typeface="Calibri" pitchFamily="34" charset="0"/>
                <a:cs typeface="Calibri" pitchFamily="34" charset="0"/>
              </a:rPr>
              <a:t>Bu kişilik yapısının en önemli özellikleriyle ilgili farklı iddialar olmakla birlikte iki temel özellik öne çıkar;</a:t>
            </a:r>
          </a:p>
          <a:p>
            <a:pPr algn="ctr">
              <a:lnSpc>
                <a:spcPct val="90000"/>
              </a:lnSpc>
              <a:spcAft>
                <a:spcPts val="0"/>
              </a:spcAft>
              <a:buClr>
                <a:srgbClr val="292929"/>
              </a:buClr>
              <a:defRPr/>
            </a:pPr>
            <a:r>
              <a:rPr lang="tr-TR" sz="2000" b="1" i="1" dirty="0" smtClean="0">
                <a:solidFill>
                  <a:srgbClr val="000000"/>
                </a:solidFill>
                <a:latin typeface="Calibri" pitchFamily="34" charset="0"/>
                <a:cs typeface="Calibri" pitchFamily="34" charset="0"/>
              </a:rPr>
              <a:t>«</a:t>
            </a:r>
            <a:r>
              <a:rPr lang="tr-TR" sz="2000" b="1" i="1" dirty="0" smtClean="0">
                <a:solidFill>
                  <a:srgbClr val="C00000"/>
                </a:solidFill>
                <a:latin typeface="Calibri" pitchFamily="34" charset="0"/>
                <a:cs typeface="Calibri" pitchFamily="34" charset="0"/>
              </a:rPr>
              <a:t>Denetim</a:t>
            </a:r>
            <a:r>
              <a:rPr lang="tr-TR" sz="2000" b="1" i="1" dirty="0" smtClean="0">
                <a:solidFill>
                  <a:srgbClr val="000000"/>
                </a:solidFill>
                <a:latin typeface="Calibri" pitchFamily="34" charset="0"/>
                <a:cs typeface="Calibri" pitchFamily="34" charset="0"/>
              </a:rPr>
              <a:t>, </a:t>
            </a:r>
            <a:r>
              <a:rPr lang="tr-TR" sz="2000" b="1" i="1" dirty="0" smtClean="0">
                <a:solidFill>
                  <a:srgbClr val="C00000"/>
                </a:solidFill>
                <a:latin typeface="Calibri" pitchFamily="34" charset="0"/>
                <a:cs typeface="Calibri" pitchFamily="34" charset="0"/>
              </a:rPr>
              <a:t>Öfke-düşmanlık</a:t>
            </a:r>
            <a:r>
              <a:rPr lang="tr-TR" sz="2000" b="1" i="1" dirty="0" smtClean="0">
                <a:solidFill>
                  <a:srgbClr val="000000"/>
                </a:solidFill>
                <a:latin typeface="Calibri" pitchFamily="34" charset="0"/>
                <a:cs typeface="Calibri" pitchFamily="34" charset="0"/>
              </a:rPr>
              <a:t>»</a:t>
            </a:r>
            <a:endParaRPr lang="tr-TR" sz="2000" b="1" i="1" dirty="0">
              <a:solidFill>
                <a:srgbClr val="000000"/>
              </a:solidFill>
              <a:latin typeface="Calibri" pitchFamily="34" charset="0"/>
              <a:cs typeface="Calibri" pitchFamily="34" charset="0"/>
            </a:endParaRPr>
          </a:p>
          <a:p>
            <a:pPr>
              <a:lnSpc>
                <a:spcPct val="90000"/>
              </a:lnSpc>
              <a:spcAft>
                <a:spcPts val="0"/>
              </a:spcAft>
              <a:buClr>
                <a:srgbClr val="292929"/>
              </a:buClr>
              <a:defRPr/>
            </a:pPr>
            <a:endParaRPr lang="tr-TR" sz="2000" b="1" i="1"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ETKİ</a:t>
            </a:r>
            <a:r>
              <a:rPr lang="tr-TR" sz="3200" noProof="1">
                <a:solidFill>
                  <a:srgbClr val="6B9B1A"/>
                </a:solidFill>
                <a:effectLst>
                  <a:innerShdw blurRad="63500" dist="50800" dir="8100000">
                    <a:prstClr val="black">
                      <a:alpha val="50000"/>
                    </a:prstClr>
                  </a:innerShdw>
                </a:effectLst>
                <a:latin typeface="Calibri" pitchFamily="34" charset="0"/>
                <a:cs typeface="Calibri" pitchFamily="34" charset="0"/>
              </a:rPr>
              <a:t>LEME</a:t>
            </a: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 KURAMI </a:t>
            </a: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51285406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5 – Korunmasız Gruplar</a:t>
            </a:r>
            <a:endParaRPr lang="tr-TR"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ts val="0"/>
              </a:spcAft>
              <a:buClr>
                <a:srgbClr val="292929"/>
              </a:buClr>
              <a:defRPr/>
            </a:pPr>
            <a:endParaRPr lang="tr-TR" sz="2000" b="1" i="1" dirty="0">
              <a:solidFill>
                <a:srgbClr val="000000"/>
              </a:solidFill>
              <a:latin typeface="Calibri" pitchFamily="34" charset="0"/>
              <a:cs typeface="Calibri" pitchFamily="34" charset="0"/>
            </a:endParaRPr>
          </a:p>
          <a:p>
            <a:pPr>
              <a:lnSpc>
                <a:spcPct val="90000"/>
              </a:lnSpc>
              <a:spcAft>
                <a:spcPts val="0"/>
              </a:spcAft>
              <a:buClr>
                <a:srgbClr val="292929"/>
              </a:buClr>
              <a:defRPr/>
            </a:pPr>
            <a:r>
              <a:rPr lang="tr-TR" sz="2000" b="1" i="1" dirty="0" smtClean="0">
                <a:solidFill>
                  <a:srgbClr val="000000"/>
                </a:solidFill>
                <a:latin typeface="Calibri" pitchFamily="34" charset="0"/>
                <a:cs typeface="Calibri" pitchFamily="34" charset="0"/>
              </a:rPr>
              <a:t>Korunmasızlığı Tanımlayan Ölçütler-Etmenler;</a:t>
            </a:r>
          </a:p>
          <a:p>
            <a:pPr marL="324000" indent="-324000">
              <a:lnSpc>
                <a:spcPct val="90000"/>
              </a:lnSpc>
              <a:spcAft>
                <a:spcPts val="0"/>
              </a:spcAft>
              <a:buClr>
                <a:srgbClr val="292929"/>
              </a:buClr>
              <a:buFont typeface="+mj-lt"/>
              <a:buAutoNum type="arabicPeriod"/>
              <a:defRPr/>
            </a:pPr>
            <a:r>
              <a:rPr lang="tr-TR" sz="2000" i="1" dirty="0" err="1" smtClean="0">
                <a:solidFill>
                  <a:srgbClr val="000000"/>
                </a:solidFill>
                <a:latin typeface="Calibri" pitchFamily="34" charset="0"/>
                <a:cs typeface="Calibri" pitchFamily="34" charset="0"/>
              </a:rPr>
              <a:t>Sosyodemografi</a:t>
            </a:r>
            <a:r>
              <a:rPr lang="tr-TR" sz="2000" i="1" dirty="0" smtClean="0">
                <a:solidFill>
                  <a:srgbClr val="000000"/>
                </a:solidFill>
                <a:latin typeface="Calibri" pitchFamily="34" charset="0"/>
                <a:cs typeface="Calibri" pitchFamily="34" charset="0"/>
              </a:rPr>
              <a:t> </a:t>
            </a:r>
            <a:r>
              <a:rPr lang="tr-TR" sz="2000" i="1" dirty="0">
                <a:solidFill>
                  <a:srgbClr val="000000"/>
                </a:solidFill>
                <a:latin typeface="Calibri" pitchFamily="34" charset="0"/>
                <a:cs typeface="Calibri" pitchFamily="34" charset="0"/>
              </a:rPr>
              <a:t>(yaş ve eğitim durumu), </a:t>
            </a:r>
          </a:p>
          <a:p>
            <a:pPr marL="324000" indent="-324000">
              <a:lnSpc>
                <a:spcPct val="90000"/>
              </a:lnSpc>
              <a:spcAft>
                <a:spcPts val="0"/>
              </a:spcAft>
              <a:buClr>
                <a:srgbClr val="292929"/>
              </a:buClr>
              <a:buFont typeface="+mj-lt"/>
              <a:buAutoNum type="arabicPeriod"/>
              <a:defRPr/>
            </a:pPr>
            <a:r>
              <a:rPr lang="tr-TR" sz="2000" i="1" dirty="0">
                <a:solidFill>
                  <a:srgbClr val="000000"/>
                </a:solidFill>
                <a:latin typeface="Calibri" pitchFamily="34" charset="0"/>
                <a:cs typeface="Calibri" pitchFamily="34" charset="0"/>
              </a:rPr>
              <a:t>Sosyal statü (tek başına yaşamak), </a:t>
            </a:r>
          </a:p>
          <a:p>
            <a:pPr marL="324000" indent="-324000">
              <a:lnSpc>
                <a:spcPct val="90000"/>
              </a:lnSpc>
              <a:spcAft>
                <a:spcPts val="0"/>
              </a:spcAft>
              <a:buClr>
                <a:srgbClr val="292929"/>
              </a:buClr>
              <a:buFont typeface="+mj-lt"/>
              <a:buAutoNum type="arabicPeriod"/>
              <a:defRPr/>
            </a:pPr>
            <a:r>
              <a:rPr lang="tr-TR" sz="2000" i="1" dirty="0" err="1">
                <a:solidFill>
                  <a:srgbClr val="000000"/>
                </a:solidFill>
                <a:latin typeface="Calibri" pitchFamily="34" charset="0"/>
                <a:cs typeface="Calibri" pitchFamily="34" charset="0"/>
              </a:rPr>
              <a:t>Vasıflılık</a:t>
            </a:r>
            <a:r>
              <a:rPr lang="tr-TR" sz="2000" i="1" dirty="0">
                <a:solidFill>
                  <a:srgbClr val="000000"/>
                </a:solidFill>
                <a:latin typeface="Calibri" pitchFamily="34" charset="0"/>
                <a:cs typeface="Calibri" pitchFamily="34" charset="0"/>
              </a:rPr>
              <a:t> ve yeti, </a:t>
            </a:r>
          </a:p>
          <a:p>
            <a:pPr marL="324000" indent="-324000">
              <a:lnSpc>
                <a:spcPct val="90000"/>
              </a:lnSpc>
              <a:spcAft>
                <a:spcPts val="0"/>
              </a:spcAft>
              <a:buClr>
                <a:srgbClr val="292929"/>
              </a:buClr>
              <a:buFont typeface="+mj-lt"/>
              <a:buAutoNum type="arabicPeriod"/>
              <a:defRPr/>
            </a:pPr>
            <a:r>
              <a:rPr lang="tr-TR" sz="2000" i="1" dirty="0">
                <a:solidFill>
                  <a:srgbClr val="000000"/>
                </a:solidFill>
                <a:latin typeface="Calibri" pitchFamily="34" charset="0"/>
                <a:cs typeface="Calibri" pitchFamily="34" charset="0"/>
              </a:rPr>
              <a:t>Sağlık durumu, </a:t>
            </a:r>
          </a:p>
          <a:p>
            <a:pPr marL="324000" indent="-324000">
              <a:lnSpc>
                <a:spcPct val="90000"/>
              </a:lnSpc>
              <a:spcAft>
                <a:spcPts val="0"/>
              </a:spcAft>
              <a:buClr>
                <a:srgbClr val="292929"/>
              </a:buClr>
              <a:buFont typeface="+mj-lt"/>
              <a:buAutoNum type="arabicPeriod"/>
              <a:defRPr/>
            </a:pPr>
            <a:r>
              <a:rPr lang="tr-TR" sz="2000" i="1" dirty="0">
                <a:solidFill>
                  <a:srgbClr val="000000"/>
                </a:solidFill>
                <a:latin typeface="Calibri" pitchFamily="34" charset="0"/>
                <a:cs typeface="Calibri" pitchFamily="34" charset="0"/>
              </a:rPr>
              <a:t>Tıbbi öykü, </a:t>
            </a:r>
          </a:p>
          <a:p>
            <a:pPr marL="324000" indent="-324000">
              <a:lnSpc>
                <a:spcPct val="90000"/>
              </a:lnSpc>
              <a:spcAft>
                <a:spcPts val="0"/>
              </a:spcAft>
              <a:buClr>
                <a:srgbClr val="292929"/>
              </a:buClr>
              <a:buFont typeface="+mj-lt"/>
              <a:buAutoNum type="arabicPeriod"/>
              <a:defRPr/>
            </a:pPr>
            <a:r>
              <a:rPr lang="tr-TR" sz="2000" i="1" dirty="0">
                <a:solidFill>
                  <a:srgbClr val="000000"/>
                </a:solidFill>
                <a:latin typeface="Calibri" pitchFamily="34" charset="0"/>
                <a:cs typeface="Calibri" pitchFamily="34" charset="0"/>
              </a:rPr>
              <a:t>Sürmekte olan iş dışı sorunlar.</a:t>
            </a: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ETKİ</a:t>
            </a:r>
            <a:r>
              <a:rPr lang="tr-TR" sz="3200" noProof="1">
                <a:solidFill>
                  <a:srgbClr val="6B9B1A"/>
                </a:solidFill>
                <a:effectLst>
                  <a:innerShdw blurRad="63500" dist="50800" dir="8100000">
                    <a:prstClr val="black">
                      <a:alpha val="50000"/>
                    </a:prstClr>
                  </a:innerShdw>
                </a:effectLst>
                <a:latin typeface="Calibri" pitchFamily="34" charset="0"/>
                <a:cs typeface="Calibri" pitchFamily="34" charset="0"/>
              </a:rPr>
              <a:t>LEME </a:t>
            </a: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KURAMI </a:t>
            </a: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71541377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latin typeface="Calibri" pitchFamily="34" charset="0"/>
                <a:cs typeface="Calibri" pitchFamily="34" charset="0"/>
              </a:rPr>
              <a:t>a</a:t>
            </a:r>
            <a:r>
              <a:rPr lang="tr-TR" sz="2000" b="1" noProof="1" smtClean="0">
                <a:solidFill>
                  <a:srgbClr val="FFFFFF"/>
                </a:solidFill>
                <a:latin typeface="Calibri" pitchFamily="34" charset="0"/>
                <a:cs typeface="Calibri" pitchFamily="34" charset="0"/>
              </a:rPr>
              <a:t>-) Korunmasız Gruplar</a:t>
            </a:r>
            <a:endParaRPr lang="tr-TR"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ts val="0"/>
              </a:spcAft>
              <a:buClr>
                <a:srgbClr val="292929"/>
              </a:buClr>
              <a:defRPr/>
            </a:pPr>
            <a:endParaRPr lang="tr-TR" sz="2000" b="1" i="1" dirty="0">
              <a:solidFill>
                <a:srgbClr val="000000"/>
              </a:solidFill>
              <a:latin typeface="Calibri" pitchFamily="34" charset="0"/>
              <a:cs typeface="Calibri" pitchFamily="34" charset="0"/>
            </a:endParaRPr>
          </a:p>
          <a:p>
            <a:pPr algn="ctr">
              <a:lnSpc>
                <a:spcPct val="90000"/>
              </a:lnSpc>
              <a:spcAft>
                <a:spcPts val="0"/>
              </a:spcAft>
              <a:buClr>
                <a:srgbClr val="292929"/>
              </a:buClr>
              <a:defRPr/>
            </a:pPr>
            <a:r>
              <a:rPr lang="tr-TR" sz="2000" b="1" i="1" dirty="0">
                <a:solidFill>
                  <a:srgbClr val="000000"/>
                </a:solidFill>
                <a:latin typeface="Calibri" pitchFamily="34" charset="0"/>
                <a:cs typeface="Calibri" pitchFamily="34" charset="0"/>
              </a:rPr>
              <a:t>Stresin yaşanmasında ve sağlık etkilerinde kişiler ve gruplar arasında farklılık olduğu açığa çıkarılmıştır. </a:t>
            </a:r>
            <a:endParaRPr lang="tr-TR" sz="2000" b="1" i="1" dirty="0" smtClean="0">
              <a:solidFill>
                <a:srgbClr val="000000"/>
              </a:solidFill>
              <a:latin typeface="Calibri" pitchFamily="34" charset="0"/>
              <a:cs typeface="Calibri" pitchFamily="34" charset="0"/>
            </a:endParaRPr>
          </a:p>
          <a:p>
            <a:pPr algn="ctr">
              <a:lnSpc>
                <a:spcPct val="90000"/>
              </a:lnSpc>
              <a:spcAft>
                <a:spcPts val="0"/>
              </a:spcAft>
              <a:buClr>
                <a:srgbClr val="292929"/>
              </a:buClr>
              <a:defRPr/>
            </a:pPr>
            <a:endParaRPr lang="tr-TR" sz="2000" b="1" i="1" dirty="0">
              <a:solidFill>
                <a:srgbClr val="000000"/>
              </a:solidFill>
              <a:latin typeface="Calibri" pitchFamily="34" charset="0"/>
              <a:cs typeface="Calibri" pitchFamily="34" charset="0"/>
            </a:endParaRPr>
          </a:p>
          <a:p>
            <a:pPr algn="ctr">
              <a:lnSpc>
                <a:spcPct val="90000"/>
              </a:lnSpc>
              <a:spcAft>
                <a:spcPts val="0"/>
              </a:spcAft>
              <a:buClr>
                <a:srgbClr val="292929"/>
              </a:buClr>
              <a:defRPr/>
            </a:pPr>
            <a:r>
              <a:rPr lang="tr-TR" sz="2000" b="1" i="1" dirty="0" smtClean="0">
                <a:solidFill>
                  <a:srgbClr val="000000"/>
                </a:solidFill>
                <a:latin typeface="Calibri" pitchFamily="34" charset="0"/>
                <a:cs typeface="Calibri" pitchFamily="34" charset="0"/>
              </a:rPr>
              <a:t>Bu </a:t>
            </a:r>
            <a:r>
              <a:rPr lang="tr-TR" sz="2000" b="1" i="1" dirty="0">
                <a:solidFill>
                  <a:srgbClr val="000000"/>
                </a:solidFill>
                <a:latin typeface="Calibri" pitchFamily="34" charset="0"/>
                <a:cs typeface="Calibri" pitchFamily="34" charset="0"/>
              </a:rPr>
              <a:t>farklılıklar yasal, ahlaki ve bilimsel değerlendirmelere bağlı olarak farklı biçimlerde ele alınabilir. </a:t>
            </a:r>
            <a:endParaRPr lang="tr-TR" sz="2000" b="1" i="1" dirty="0" smtClean="0">
              <a:solidFill>
                <a:srgbClr val="000000"/>
              </a:solidFill>
              <a:latin typeface="Calibri" pitchFamily="34" charset="0"/>
              <a:cs typeface="Calibri" pitchFamily="34" charset="0"/>
            </a:endParaRPr>
          </a:p>
          <a:p>
            <a:pPr algn="ctr">
              <a:lnSpc>
                <a:spcPct val="90000"/>
              </a:lnSpc>
              <a:spcAft>
                <a:spcPts val="0"/>
              </a:spcAft>
              <a:buClr>
                <a:srgbClr val="292929"/>
              </a:buClr>
              <a:defRPr/>
            </a:pPr>
            <a:endParaRPr lang="tr-TR" sz="2000" b="1" i="1" dirty="0">
              <a:solidFill>
                <a:srgbClr val="000000"/>
              </a:solidFill>
              <a:latin typeface="Calibri" pitchFamily="34" charset="0"/>
              <a:cs typeface="Calibri" pitchFamily="34" charset="0"/>
            </a:endParaRPr>
          </a:p>
          <a:p>
            <a:pPr algn="ctr">
              <a:lnSpc>
                <a:spcPct val="90000"/>
              </a:lnSpc>
              <a:spcAft>
                <a:spcPts val="0"/>
              </a:spcAft>
              <a:buClr>
                <a:srgbClr val="292929"/>
              </a:buClr>
              <a:defRPr/>
            </a:pPr>
            <a:r>
              <a:rPr lang="tr-TR" sz="2000" i="1" dirty="0" smtClean="0">
                <a:solidFill>
                  <a:srgbClr val="000000"/>
                </a:solidFill>
                <a:latin typeface="Calibri" pitchFamily="34" charset="0"/>
                <a:cs typeface="Calibri" pitchFamily="34" charset="0"/>
              </a:rPr>
              <a:t>Örneğin </a:t>
            </a:r>
            <a:r>
              <a:rPr lang="tr-TR" sz="2000" i="1" dirty="0">
                <a:solidFill>
                  <a:srgbClr val="000000"/>
                </a:solidFill>
                <a:latin typeface="Calibri" pitchFamily="34" charset="0"/>
                <a:cs typeface="Calibri" pitchFamily="34" charset="0"/>
              </a:rPr>
              <a:t>stresli olduğu anlaşılan bazı işçiler veya işçi türleri işten dışlanabilir. Ama bu bilimsel olsa bile, fırsat eşitliğine aykırıdır ve ahlaki değildir. </a:t>
            </a: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ETKİ</a:t>
            </a:r>
            <a:r>
              <a:rPr lang="tr-TR" sz="3200" noProof="1">
                <a:solidFill>
                  <a:srgbClr val="6B9B1A"/>
                </a:solidFill>
                <a:effectLst>
                  <a:innerShdw blurRad="63500" dist="50800" dir="8100000">
                    <a:prstClr val="black">
                      <a:alpha val="50000"/>
                    </a:prstClr>
                  </a:innerShdw>
                </a:effectLst>
                <a:latin typeface="Calibri" pitchFamily="34" charset="0"/>
                <a:cs typeface="Calibri" pitchFamily="34" charset="0"/>
              </a:rPr>
              <a:t>LEME</a:t>
            </a: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 KURAMI </a:t>
            </a: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71019689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1588" y="0"/>
            <a:ext cx="9144000" cy="6858001"/>
            <a:chOff x="0" y="0"/>
            <a:chExt cx="5760" cy="3747"/>
          </a:xfrm>
        </p:grpSpPr>
        <p:sp>
          <p:nvSpPr>
            <p:cNvPr id="46107"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dirty="0">
                <a:solidFill>
                  <a:srgbClr val="FFFFFF"/>
                </a:solidFill>
              </a:endParaRPr>
            </a:p>
          </p:txBody>
        </p:sp>
        <p:sp>
          <p:nvSpPr>
            <p:cNvPr id="46108"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dirty="0">
                <a:solidFill>
                  <a:srgbClr val="FFFFFF"/>
                </a:solidFill>
              </a:endParaRPr>
            </a:p>
          </p:txBody>
        </p:sp>
        <p:sp>
          <p:nvSpPr>
            <p:cNvPr id="46109"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dirty="0">
                <a:solidFill>
                  <a:srgbClr val="FFFFFF"/>
                </a:solidFill>
              </a:endParaRPr>
            </a:p>
          </p:txBody>
        </p:sp>
        <p:sp>
          <p:nvSpPr>
            <p:cNvPr id="46110"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dirty="0">
                <a:solidFill>
                  <a:srgbClr val="FFFFFF"/>
                </a:solidFill>
              </a:endParaRPr>
            </a:p>
          </p:txBody>
        </p:sp>
      </p:grpSp>
      <p:sp>
        <p:nvSpPr>
          <p:cNvPr id="217117"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2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6" name="Grup 5"/>
          <p:cNvGrpSpPr/>
          <p:nvPr/>
        </p:nvGrpSpPr>
        <p:grpSpPr>
          <a:xfrm>
            <a:off x="2721114" y="1700213"/>
            <a:ext cx="5244066" cy="3881437"/>
            <a:chOff x="2721113" y="1700213"/>
            <a:chExt cx="6032685" cy="3881437"/>
          </a:xfrm>
        </p:grpSpPr>
        <p:grpSp>
          <p:nvGrpSpPr>
            <p:cNvPr id="10" name="Group 9"/>
            <p:cNvGrpSpPr>
              <a:grpSpLocks/>
            </p:cNvGrpSpPr>
            <p:nvPr/>
          </p:nvGrpSpPr>
          <p:grpSpPr bwMode="auto">
            <a:xfrm>
              <a:off x="2721113" y="1700213"/>
              <a:ext cx="6032685" cy="3881437"/>
              <a:chOff x="755" y="1071"/>
              <a:chExt cx="4295" cy="2445"/>
            </a:xfrm>
          </p:grpSpPr>
          <p:sp>
            <p:nvSpPr>
              <p:cNvPr id="22" name="Freeform 7"/>
              <p:cNvSpPr>
                <a:spLocks/>
              </p:cNvSpPr>
              <p:nvPr/>
            </p:nvSpPr>
            <p:spPr bwMode="gray">
              <a:xfrm>
                <a:off x="755" y="2049"/>
                <a:ext cx="3785" cy="90"/>
              </a:xfrm>
              <a:custGeom>
                <a:avLst/>
                <a:gdLst>
                  <a:gd name="T0" fmla="*/ 0 w 3785"/>
                  <a:gd name="T1" fmla="*/ 0 h 90"/>
                  <a:gd name="T2" fmla="*/ 90 w 3785"/>
                  <a:gd name="T3" fmla="*/ 90 h 90"/>
                  <a:gd name="T4" fmla="*/ 3785 w 3785"/>
                  <a:gd name="T5" fmla="*/ 90 h 90"/>
                  <a:gd name="T6" fmla="*/ 3695 w 3785"/>
                  <a:gd name="T7" fmla="*/ 0 h 90"/>
                  <a:gd name="T8" fmla="*/ 0 w 3785"/>
                  <a:gd name="T9" fmla="*/ 0 h 90"/>
                  <a:gd name="T10" fmla="*/ 0 60000 65536"/>
                  <a:gd name="T11" fmla="*/ 0 60000 65536"/>
                  <a:gd name="T12" fmla="*/ 0 60000 65536"/>
                  <a:gd name="T13" fmla="*/ 0 60000 65536"/>
                  <a:gd name="T14" fmla="*/ 0 60000 65536"/>
                  <a:gd name="T15" fmla="*/ 0 w 3785"/>
                  <a:gd name="T16" fmla="*/ 0 h 90"/>
                  <a:gd name="T17" fmla="*/ 3785 w 3785"/>
                  <a:gd name="T18" fmla="*/ 90 h 90"/>
                </a:gdLst>
                <a:ahLst/>
                <a:cxnLst>
                  <a:cxn ang="T10">
                    <a:pos x="T0" y="T1"/>
                  </a:cxn>
                  <a:cxn ang="T11">
                    <a:pos x="T2" y="T3"/>
                  </a:cxn>
                  <a:cxn ang="T12">
                    <a:pos x="T4" y="T5"/>
                  </a:cxn>
                  <a:cxn ang="T13">
                    <a:pos x="T6" y="T7"/>
                  </a:cxn>
                  <a:cxn ang="T14">
                    <a:pos x="T8" y="T9"/>
                  </a:cxn>
                </a:cxnLst>
                <a:rect l="T15" t="T16" r="T17" b="T18"/>
                <a:pathLst>
                  <a:path w="3785" h="90">
                    <a:moveTo>
                      <a:pt x="0" y="0"/>
                    </a:moveTo>
                    <a:lnTo>
                      <a:pt x="90" y="90"/>
                    </a:lnTo>
                    <a:lnTo>
                      <a:pt x="3785" y="90"/>
                    </a:lnTo>
                    <a:lnTo>
                      <a:pt x="3695" y="0"/>
                    </a:lnTo>
                    <a:lnTo>
                      <a:pt x="0" y="0"/>
                    </a:lnTo>
                    <a:close/>
                  </a:path>
                </a:pathLst>
              </a:custGeom>
              <a:solidFill>
                <a:srgbClr val="C9C9C9"/>
              </a:solidFill>
              <a:ln w="4826">
                <a:solidFill>
                  <a:srgbClr val="AEAEAE"/>
                </a:solidFill>
                <a:miter lim="800000"/>
                <a:headEnd/>
                <a:tailEnd/>
              </a:ln>
            </p:spPr>
            <p:txBody>
              <a:bodyPr/>
              <a:lstStyle/>
              <a:p>
                <a:endParaRPr lang="tr-TR">
                  <a:solidFill>
                    <a:srgbClr val="000000"/>
                  </a:solidFill>
                </a:endParaRPr>
              </a:p>
            </p:txBody>
          </p:sp>
          <p:sp>
            <p:nvSpPr>
              <p:cNvPr id="23" name="Freeform 8"/>
              <p:cNvSpPr>
                <a:spLocks/>
              </p:cNvSpPr>
              <p:nvPr/>
            </p:nvSpPr>
            <p:spPr bwMode="gray">
              <a:xfrm>
                <a:off x="755" y="2049"/>
                <a:ext cx="90" cy="477"/>
              </a:xfrm>
              <a:custGeom>
                <a:avLst/>
                <a:gdLst>
                  <a:gd name="T0" fmla="*/ 90 w 90"/>
                  <a:gd name="T1" fmla="*/ 90 h 477"/>
                  <a:gd name="T2" fmla="*/ 90 w 90"/>
                  <a:gd name="T3" fmla="*/ 477 h 477"/>
                  <a:gd name="T4" fmla="*/ 5 w 90"/>
                  <a:gd name="T5" fmla="*/ 392 h 477"/>
                  <a:gd name="T6" fmla="*/ 0 w 90"/>
                  <a:gd name="T7" fmla="*/ 0 h 477"/>
                  <a:gd name="T8" fmla="*/ 90 w 90"/>
                  <a:gd name="T9" fmla="*/ 90 h 477"/>
                  <a:gd name="T10" fmla="*/ 0 60000 65536"/>
                  <a:gd name="T11" fmla="*/ 0 60000 65536"/>
                  <a:gd name="T12" fmla="*/ 0 60000 65536"/>
                  <a:gd name="T13" fmla="*/ 0 60000 65536"/>
                  <a:gd name="T14" fmla="*/ 0 60000 65536"/>
                  <a:gd name="T15" fmla="*/ 0 w 90"/>
                  <a:gd name="T16" fmla="*/ 0 h 477"/>
                  <a:gd name="T17" fmla="*/ 90 w 90"/>
                  <a:gd name="T18" fmla="*/ 477 h 477"/>
                </a:gdLst>
                <a:ahLst/>
                <a:cxnLst>
                  <a:cxn ang="T10">
                    <a:pos x="T0" y="T1"/>
                  </a:cxn>
                  <a:cxn ang="T11">
                    <a:pos x="T2" y="T3"/>
                  </a:cxn>
                  <a:cxn ang="T12">
                    <a:pos x="T4" y="T5"/>
                  </a:cxn>
                  <a:cxn ang="T13">
                    <a:pos x="T6" y="T7"/>
                  </a:cxn>
                  <a:cxn ang="T14">
                    <a:pos x="T8" y="T9"/>
                  </a:cxn>
                </a:cxnLst>
                <a:rect l="T15" t="T16" r="T17" b="T18"/>
                <a:pathLst>
                  <a:path w="90" h="477">
                    <a:moveTo>
                      <a:pt x="90" y="90"/>
                    </a:moveTo>
                    <a:lnTo>
                      <a:pt x="90" y="477"/>
                    </a:lnTo>
                    <a:lnTo>
                      <a:pt x="5" y="392"/>
                    </a:lnTo>
                    <a:lnTo>
                      <a:pt x="0" y="0"/>
                    </a:lnTo>
                    <a:lnTo>
                      <a:pt x="90" y="90"/>
                    </a:lnTo>
                    <a:close/>
                  </a:path>
                </a:pathLst>
              </a:custGeom>
              <a:solidFill>
                <a:srgbClr val="969696"/>
              </a:solidFill>
              <a:ln w="4826">
                <a:solidFill>
                  <a:srgbClr val="AEAEAE"/>
                </a:solidFill>
                <a:miter lim="800000"/>
                <a:headEnd/>
                <a:tailEnd/>
              </a:ln>
            </p:spPr>
            <p:txBody>
              <a:bodyPr/>
              <a:lstStyle/>
              <a:p>
                <a:endParaRPr lang="tr-TR">
                  <a:solidFill>
                    <a:srgbClr val="000000"/>
                  </a:solidFill>
                </a:endParaRPr>
              </a:p>
            </p:txBody>
          </p:sp>
          <p:sp>
            <p:nvSpPr>
              <p:cNvPr id="24" name="Freeform 9"/>
              <p:cNvSpPr>
                <a:spLocks/>
              </p:cNvSpPr>
              <p:nvPr/>
            </p:nvSpPr>
            <p:spPr bwMode="gray">
              <a:xfrm>
                <a:off x="850" y="1168"/>
                <a:ext cx="4200" cy="2348"/>
              </a:xfrm>
              <a:custGeom>
                <a:avLst/>
                <a:gdLst>
                  <a:gd name="T0" fmla="*/ 0 w 4200"/>
                  <a:gd name="T1" fmla="*/ 1360 h 2348"/>
                  <a:gd name="T2" fmla="*/ 3709 w 4200"/>
                  <a:gd name="T3" fmla="*/ 1360 h 2348"/>
                  <a:gd name="T4" fmla="*/ 3208 w 4200"/>
                  <a:gd name="T5" fmla="*/ 2348 h 2348"/>
                  <a:gd name="T6" fmla="*/ 3576 w 4200"/>
                  <a:gd name="T7" fmla="*/ 2348 h 2348"/>
                  <a:gd name="T8" fmla="*/ 4200 w 4200"/>
                  <a:gd name="T9" fmla="*/ 1181 h 2348"/>
                  <a:gd name="T10" fmla="*/ 3576 w 4200"/>
                  <a:gd name="T11" fmla="*/ 0 h 2348"/>
                  <a:gd name="T12" fmla="*/ 3161 w 4200"/>
                  <a:gd name="T13" fmla="*/ 0 h 2348"/>
                  <a:gd name="T14" fmla="*/ 3695 w 4200"/>
                  <a:gd name="T15" fmla="*/ 973 h 2348"/>
                  <a:gd name="T16" fmla="*/ 0 w 4200"/>
                  <a:gd name="T17" fmla="*/ 973 h 2348"/>
                  <a:gd name="T18" fmla="*/ 0 w 4200"/>
                  <a:gd name="T19" fmla="*/ 1360 h 23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00"/>
                  <a:gd name="T31" fmla="*/ 0 h 2348"/>
                  <a:gd name="T32" fmla="*/ 4200 w 4200"/>
                  <a:gd name="T33" fmla="*/ 2348 h 23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00" h="2348">
                    <a:moveTo>
                      <a:pt x="0" y="1360"/>
                    </a:moveTo>
                    <a:lnTo>
                      <a:pt x="3709" y="1360"/>
                    </a:lnTo>
                    <a:lnTo>
                      <a:pt x="3208" y="2348"/>
                    </a:lnTo>
                    <a:lnTo>
                      <a:pt x="3576" y="2348"/>
                    </a:lnTo>
                    <a:lnTo>
                      <a:pt x="4200" y="1181"/>
                    </a:lnTo>
                    <a:lnTo>
                      <a:pt x="3576" y="0"/>
                    </a:lnTo>
                    <a:lnTo>
                      <a:pt x="3161" y="0"/>
                    </a:lnTo>
                    <a:lnTo>
                      <a:pt x="3695" y="973"/>
                    </a:lnTo>
                    <a:lnTo>
                      <a:pt x="0" y="973"/>
                    </a:lnTo>
                    <a:lnTo>
                      <a:pt x="0" y="1360"/>
                    </a:lnTo>
                    <a:close/>
                  </a:path>
                </a:pathLst>
              </a:custGeom>
              <a:solidFill>
                <a:srgbClr val="C0C0C0"/>
              </a:solidFill>
              <a:ln w="4826">
                <a:solidFill>
                  <a:srgbClr val="AEAEAE"/>
                </a:solidFill>
                <a:miter lim="800000"/>
                <a:headEnd/>
                <a:tailEnd/>
              </a:ln>
            </p:spPr>
            <p:txBody>
              <a:bodyPr/>
              <a:lstStyle/>
              <a:p>
                <a:endParaRPr lang="tr-TR">
                  <a:solidFill>
                    <a:srgbClr val="000000"/>
                  </a:solidFill>
                </a:endParaRPr>
              </a:p>
            </p:txBody>
          </p:sp>
          <p:sp>
            <p:nvSpPr>
              <p:cNvPr id="25" name="Freeform 10"/>
              <p:cNvSpPr>
                <a:spLocks/>
              </p:cNvSpPr>
              <p:nvPr/>
            </p:nvSpPr>
            <p:spPr bwMode="gray">
              <a:xfrm>
                <a:off x="3911" y="1071"/>
                <a:ext cx="510" cy="95"/>
              </a:xfrm>
              <a:custGeom>
                <a:avLst/>
                <a:gdLst>
                  <a:gd name="T0" fmla="*/ 95 w 510"/>
                  <a:gd name="T1" fmla="*/ 95 h 95"/>
                  <a:gd name="T2" fmla="*/ 0 w 510"/>
                  <a:gd name="T3" fmla="*/ 0 h 95"/>
                  <a:gd name="T4" fmla="*/ 435 w 510"/>
                  <a:gd name="T5" fmla="*/ 0 h 95"/>
                  <a:gd name="T6" fmla="*/ 510 w 510"/>
                  <a:gd name="T7" fmla="*/ 95 h 95"/>
                  <a:gd name="T8" fmla="*/ 95 w 510"/>
                  <a:gd name="T9" fmla="*/ 95 h 95"/>
                  <a:gd name="T10" fmla="*/ 0 60000 65536"/>
                  <a:gd name="T11" fmla="*/ 0 60000 65536"/>
                  <a:gd name="T12" fmla="*/ 0 60000 65536"/>
                  <a:gd name="T13" fmla="*/ 0 60000 65536"/>
                  <a:gd name="T14" fmla="*/ 0 60000 65536"/>
                  <a:gd name="T15" fmla="*/ 0 w 510"/>
                  <a:gd name="T16" fmla="*/ 0 h 95"/>
                  <a:gd name="T17" fmla="*/ 510 w 510"/>
                  <a:gd name="T18" fmla="*/ 95 h 95"/>
                </a:gdLst>
                <a:ahLst/>
                <a:cxnLst>
                  <a:cxn ang="T10">
                    <a:pos x="T0" y="T1"/>
                  </a:cxn>
                  <a:cxn ang="T11">
                    <a:pos x="T2" y="T3"/>
                  </a:cxn>
                  <a:cxn ang="T12">
                    <a:pos x="T4" y="T5"/>
                  </a:cxn>
                  <a:cxn ang="T13">
                    <a:pos x="T6" y="T7"/>
                  </a:cxn>
                  <a:cxn ang="T14">
                    <a:pos x="T8" y="T9"/>
                  </a:cxn>
                </a:cxnLst>
                <a:rect l="T15" t="T16" r="T17" b="T18"/>
                <a:pathLst>
                  <a:path w="510" h="95">
                    <a:moveTo>
                      <a:pt x="95" y="95"/>
                    </a:moveTo>
                    <a:lnTo>
                      <a:pt x="0" y="0"/>
                    </a:lnTo>
                    <a:lnTo>
                      <a:pt x="435" y="0"/>
                    </a:lnTo>
                    <a:lnTo>
                      <a:pt x="510" y="95"/>
                    </a:lnTo>
                    <a:lnTo>
                      <a:pt x="95" y="95"/>
                    </a:lnTo>
                    <a:close/>
                  </a:path>
                </a:pathLst>
              </a:custGeom>
              <a:solidFill>
                <a:srgbClr val="C9C9C9"/>
              </a:solidFill>
              <a:ln w="4826">
                <a:solidFill>
                  <a:srgbClr val="AEAEAE"/>
                </a:solidFill>
                <a:miter lim="800000"/>
                <a:headEnd/>
                <a:tailEnd/>
              </a:ln>
            </p:spPr>
            <p:txBody>
              <a:bodyPr/>
              <a:lstStyle/>
              <a:p>
                <a:endParaRPr lang="tr-TR">
                  <a:solidFill>
                    <a:srgbClr val="000000"/>
                  </a:solidFill>
                </a:endParaRPr>
              </a:p>
            </p:txBody>
          </p:sp>
          <p:sp>
            <p:nvSpPr>
              <p:cNvPr id="27" name="Freeform 11"/>
              <p:cNvSpPr>
                <a:spLocks/>
              </p:cNvSpPr>
              <p:nvPr/>
            </p:nvSpPr>
            <p:spPr bwMode="gray">
              <a:xfrm>
                <a:off x="3961" y="2526"/>
                <a:ext cx="593" cy="988"/>
              </a:xfrm>
              <a:custGeom>
                <a:avLst/>
                <a:gdLst>
                  <a:gd name="T0" fmla="*/ 92 w 593"/>
                  <a:gd name="T1" fmla="*/ 988 h 988"/>
                  <a:gd name="T2" fmla="*/ 0 w 593"/>
                  <a:gd name="T3" fmla="*/ 896 h 988"/>
                  <a:gd name="T4" fmla="*/ 465 w 593"/>
                  <a:gd name="T5" fmla="*/ 0 h 988"/>
                  <a:gd name="T6" fmla="*/ 593 w 593"/>
                  <a:gd name="T7" fmla="*/ 0 h 988"/>
                  <a:gd name="T8" fmla="*/ 92 w 593"/>
                  <a:gd name="T9" fmla="*/ 988 h 988"/>
                  <a:gd name="T10" fmla="*/ 0 60000 65536"/>
                  <a:gd name="T11" fmla="*/ 0 60000 65536"/>
                  <a:gd name="T12" fmla="*/ 0 60000 65536"/>
                  <a:gd name="T13" fmla="*/ 0 60000 65536"/>
                  <a:gd name="T14" fmla="*/ 0 60000 65536"/>
                  <a:gd name="T15" fmla="*/ 0 w 593"/>
                  <a:gd name="T16" fmla="*/ 0 h 988"/>
                  <a:gd name="T17" fmla="*/ 593 w 593"/>
                  <a:gd name="T18" fmla="*/ 988 h 988"/>
                </a:gdLst>
                <a:ahLst/>
                <a:cxnLst>
                  <a:cxn ang="T10">
                    <a:pos x="T0" y="T1"/>
                  </a:cxn>
                  <a:cxn ang="T11">
                    <a:pos x="T2" y="T3"/>
                  </a:cxn>
                  <a:cxn ang="T12">
                    <a:pos x="T4" y="T5"/>
                  </a:cxn>
                  <a:cxn ang="T13">
                    <a:pos x="T6" y="T7"/>
                  </a:cxn>
                  <a:cxn ang="T14">
                    <a:pos x="T8" y="T9"/>
                  </a:cxn>
                </a:cxnLst>
                <a:rect l="T15" t="T16" r="T17" b="T18"/>
                <a:pathLst>
                  <a:path w="593" h="988">
                    <a:moveTo>
                      <a:pt x="92" y="988"/>
                    </a:moveTo>
                    <a:lnTo>
                      <a:pt x="0" y="896"/>
                    </a:lnTo>
                    <a:lnTo>
                      <a:pt x="465" y="0"/>
                    </a:lnTo>
                    <a:lnTo>
                      <a:pt x="593" y="0"/>
                    </a:lnTo>
                    <a:lnTo>
                      <a:pt x="92" y="988"/>
                    </a:lnTo>
                    <a:close/>
                  </a:path>
                </a:pathLst>
              </a:custGeom>
              <a:solidFill>
                <a:srgbClr val="C9C9C9"/>
              </a:solidFill>
              <a:ln w="4826">
                <a:solidFill>
                  <a:srgbClr val="AEAEAE"/>
                </a:solidFill>
                <a:miter lim="800000"/>
                <a:headEnd/>
                <a:tailEnd/>
              </a:ln>
            </p:spPr>
            <p:txBody>
              <a:bodyPr/>
              <a:lstStyle/>
              <a:p>
                <a:endParaRPr lang="tr-TR">
                  <a:solidFill>
                    <a:srgbClr val="000000"/>
                  </a:solidFill>
                </a:endParaRPr>
              </a:p>
            </p:txBody>
          </p:sp>
          <p:sp>
            <p:nvSpPr>
              <p:cNvPr id="28" name="Freeform 12"/>
              <p:cNvSpPr>
                <a:spLocks/>
              </p:cNvSpPr>
              <p:nvPr/>
            </p:nvSpPr>
            <p:spPr bwMode="gray">
              <a:xfrm>
                <a:off x="3911" y="1071"/>
                <a:ext cx="629" cy="1068"/>
              </a:xfrm>
              <a:custGeom>
                <a:avLst/>
                <a:gdLst>
                  <a:gd name="T0" fmla="*/ 539 w 629"/>
                  <a:gd name="T1" fmla="*/ 978 h 1068"/>
                  <a:gd name="T2" fmla="*/ 0 w 629"/>
                  <a:gd name="T3" fmla="*/ 0 h 1068"/>
                  <a:gd name="T4" fmla="*/ 95 w 629"/>
                  <a:gd name="T5" fmla="*/ 95 h 1068"/>
                  <a:gd name="T6" fmla="*/ 629 w 629"/>
                  <a:gd name="T7" fmla="*/ 1068 h 1068"/>
                  <a:gd name="T8" fmla="*/ 539 w 629"/>
                  <a:gd name="T9" fmla="*/ 978 h 1068"/>
                  <a:gd name="T10" fmla="*/ 0 60000 65536"/>
                  <a:gd name="T11" fmla="*/ 0 60000 65536"/>
                  <a:gd name="T12" fmla="*/ 0 60000 65536"/>
                  <a:gd name="T13" fmla="*/ 0 60000 65536"/>
                  <a:gd name="T14" fmla="*/ 0 60000 65536"/>
                  <a:gd name="T15" fmla="*/ 0 w 629"/>
                  <a:gd name="T16" fmla="*/ 0 h 1068"/>
                  <a:gd name="T17" fmla="*/ 629 w 629"/>
                  <a:gd name="T18" fmla="*/ 1068 h 1068"/>
                </a:gdLst>
                <a:ahLst/>
                <a:cxnLst>
                  <a:cxn ang="T10">
                    <a:pos x="T0" y="T1"/>
                  </a:cxn>
                  <a:cxn ang="T11">
                    <a:pos x="T2" y="T3"/>
                  </a:cxn>
                  <a:cxn ang="T12">
                    <a:pos x="T4" y="T5"/>
                  </a:cxn>
                  <a:cxn ang="T13">
                    <a:pos x="T6" y="T7"/>
                  </a:cxn>
                  <a:cxn ang="T14">
                    <a:pos x="T8" y="T9"/>
                  </a:cxn>
                </a:cxnLst>
                <a:rect l="T15" t="T16" r="T17" b="T18"/>
                <a:pathLst>
                  <a:path w="629" h="1068">
                    <a:moveTo>
                      <a:pt x="539" y="978"/>
                    </a:moveTo>
                    <a:lnTo>
                      <a:pt x="0" y="0"/>
                    </a:lnTo>
                    <a:lnTo>
                      <a:pt x="95" y="95"/>
                    </a:lnTo>
                    <a:lnTo>
                      <a:pt x="629" y="1068"/>
                    </a:lnTo>
                    <a:lnTo>
                      <a:pt x="539" y="978"/>
                    </a:lnTo>
                    <a:close/>
                  </a:path>
                </a:pathLst>
              </a:custGeom>
              <a:solidFill>
                <a:srgbClr val="969696"/>
              </a:solidFill>
              <a:ln w="4826">
                <a:solidFill>
                  <a:srgbClr val="AEAEAE"/>
                </a:solidFill>
                <a:miter lim="800000"/>
                <a:headEnd/>
                <a:tailEnd/>
              </a:ln>
            </p:spPr>
            <p:txBody>
              <a:bodyPr/>
              <a:lstStyle/>
              <a:p>
                <a:endParaRPr lang="tr-TR">
                  <a:solidFill>
                    <a:srgbClr val="000000"/>
                  </a:solidFill>
                </a:endParaRPr>
              </a:p>
            </p:txBody>
          </p:sp>
        </p:grpSp>
        <p:sp>
          <p:nvSpPr>
            <p:cNvPr id="31" name="Text Box 19"/>
            <p:cNvSpPr txBox="1">
              <a:spLocks noChangeArrowheads="1"/>
            </p:cNvSpPr>
            <p:nvPr/>
          </p:nvSpPr>
          <p:spPr bwMode="gray">
            <a:xfrm>
              <a:off x="3854178" y="3445668"/>
              <a:ext cx="3055938" cy="492443"/>
            </a:xfrm>
            <a:prstGeom prst="rect">
              <a:avLst/>
            </a:prstGeom>
            <a:noFill/>
            <a:ln w="9525">
              <a:noFill/>
              <a:miter lim="800000"/>
              <a:headEnd/>
              <a:tailEnd/>
            </a:ln>
          </p:spPr>
          <p:txBody>
            <a:bodyPr wrap="square" lIns="0" tIns="0" rIns="0" bIns="0">
              <a:spAutoFit/>
            </a:bodyPr>
            <a:lstStyle/>
            <a:p>
              <a:pPr defTabSz="801688">
                <a:spcAft>
                  <a:spcPct val="40000"/>
                </a:spcAft>
              </a:pPr>
              <a:r>
                <a:rPr lang="tr-TR" sz="3200" b="1" i="1" noProof="1" smtClean="0">
                  <a:solidFill>
                    <a:srgbClr val="000000"/>
                  </a:solidFill>
                  <a:latin typeface="Calibri" pitchFamily="34" charset="0"/>
                  <a:cs typeface="Calibri" pitchFamily="34" charset="0"/>
                </a:rPr>
                <a:t>3. Akıl Hastalığı </a:t>
              </a:r>
              <a:endParaRPr lang="tr-TR" sz="3200" i="1" noProof="1">
                <a:solidFill>
                  <a:srgbClr val="000000"/>
                </a:solidFill>
                <a:latin typeface="Calibri" pitchFamily="34" charset="0"/>
                <a:cs typeface="Calibri" pitchFamily="34" charset="0"/>
              </a:endParaRPr>
            </a:p>
          </p:txBody>
        </p:sp>
      </p:grpSp>
      <p:sp>
        <p:nvSpPr>
          <p:cNvPr id="36"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kern="1200" noProof="1" smtClean="0">
                <a:solidFill>
                  <a:schemeClr val="bg1"/>
                </a:solidFill>
                <a:effectLst>
                  <a:innerShdw blurRad="63500" dist="50800" dir="8100000">
                    <a:prstClr val="black">
                      <a:alpha val="50000"/>
                    </a:prstClr>
                  </a:innerShdw>
                </a:effectLst>
                <a:latin typeface="Calibri" pitchFamily="34" charset="0"/>
                <a:ea typeface="+mn-ea"/>
                <a:cs typeface="Calibri" pitchFamily="34" charset="0"/>
              </a:rPr>
              <a:t>KRONİK STRES ETKİLERİ</a:t>
            </a:r>
            <a:endParaRPr lang="en-GB" sz="3200" kern="1200" noProof="1" smtClean="0">
              <a:solidFill>
                <a:schemeClr val="bg1"/>
              </a:solidFill>
              <a:effectLst>
                <a:innerShdw blurRad="63500" dist="50800" dir="8100000">
                  <a:prstClr val="black">
                    <a:alpha val="50000"/>
                  </a:prstClr>
                </a:innerShdw>
              </a:effectLst>
              <a:latin typeface="Calibri" pitchFamily="34" charset="0"/>
              <a:ea typeface="+mn-ea"/>
              <a:cs typeface="Calibri" pitchFamily="34" charset="0"/>
            </a:endParaRPr>
          </a:p>
        </p:txBody>
      </p:sp>
      <p:pic>
        <p:nvPicPr>
          <p:cNvPr id="37" name="Picture 3" descr="D:\DOKTOR\9-ISTUZMAN\1-EĞİTİM KURUMU\1. İstanbuluzman\ZZResim\Resim-İkon\Dr._Wernstro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1463" y="3069431"/>
            <a:ext cx="1254125" cy="123983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 7"/>
          <p:cNvGrpSpPr/>
          <p:nvPr/>
        </p:nvGrpSpPr>
        <p:grpSpPr>
          <a:xfrm>
            <a:off x="82550" y="2994819"/>
            <a:ext cx="2574922" cy="1410493"/>
            <a:chOff x="82550" y="2994819"/>
            <a:chExt cx="2574922" cy="1410493"/>
          </a:xfrm>
        </p:grpSpPr>
        <p:sp>
          <p:nvSpPr>
            <p:cNvPr id="38" name="Sağ Ok 37"/>
            <p:cNvSpPr/>
            <p:nvPr/>
          </p:nvSpPr>
          <p:spPr>
            <a:xfrm>
              <a:off x="1679573" y="2994819"/>
              <a:ext cx="977899" cy="1410493"/>
            </a:xfrm>
            <a:prstGeom prst="rightArrow">
              <a:avLst/>
            </a:prstGeom>
            <a:pattFill prst="pct5">
              <a:fgClr>
                <a:srgbClr val="2A79D0"/>
              </a:fgClr>
              <a:bgClr>
                <a:schemeClr val="bg1"/>
              </a:bgClr>
            </a:pattFill>
            <a:ln w="41275">
              <a:solidFill>
                <a:srgbClr val="2A79D0"/>
              </a:solidFill>
              <a:miter lim="800000"/>
              <a:headEnd/>
              <a:tailEnd/>
            </a:ln>
          </p:spPr>
          <p:txBody>
            <a:bodyPr/>
            <a:lstStyle/>
            <a:p>
              <a:endParaRPr lang="tr-TR">
                <a:solidFill>
                  <a:srgbClr val="000000"/>
                </a:solidFill>
                <a:latin typeface="Arial" charset="0"/>
                <a:cs typeface="Arial" charset="0"/>
              </a:endParaRPr>
            </a:p>
          </p:txBody>
        </p:sp>
        <p:grpSp>
          <p:nvGrpSpPr>
            <p:cNvPr id="7" name="Grup 6"/>
            <p:cNvGrpSpPr/>
            <p:nvPr/>
          </p:nvGrpSpPr>
          <p:grpSpPr>
            <a:xfrm>
              <a:off x="82550" y="2994819"/>
              <a:ext cx="1554163" cy="1331912"/>
              <a:chOff x="82550" y="2994819"/>
              <a:chExt cx="1554163" cy="1331912"/>
            </a:xfrm>
          </p:grpSpPr>
          <p:grpSp>
            <p:nvGrpSpPr>
              <p:cNvPr id="33" name="Grup 32"/>
              <p:cNvGrpSpPr/>
              <p:nvPr/>
            </p:nvGrpSpPr>
            <p:grpSpPr>
              <a:xfrm>
                <a:off x="82550" y="2994819"/>
                <a:ext cx="1554163" cy="1331912"/>
                <a:chOff x="101600" y="2994819"/>
                <a:chExt cx="1554163" cy="1331912"/>
              </a:xfrm>
            </p:grpSpPr>
            <p:sp>
              <p:nvSpPr>
                <p:cNvPr id="34" name="AutoShape 53"/>
                <p:cNvSpPr>
                  <a:spLocks noChangeArrowheads="1"/>
                </p:cNvSpPr>
                <p:nvPr/>
              </p:nvSpPr>
              <p:spPr bwMode="auto">
                <a:xfrm>
                  <a:off x="101600" y="2994819"/>
                  <a:ext cx="1554163" cy="1331912"/>
                </a:xfrm>
                <a:prstGeom prst="hexagon">
                  <a:avLst>
                    <a:gd name="adj" fmla="val 29172"/>
                    <a:gd name="vf" fmla="val 115470"/>
                  </a:avLst>
                </a:prstGeom>
                <a:solidFill>
                  <a:srgbClr val="0161B2">
                    <a:alpha val="43921"/>
                  </a:srgbClr>
                </a:solidFill>
                <a:ln w="9525" algn="ctr">
                  <a:noFill/>
                  <a:miter lim="800000"/>
                  <a:headEnd/>
                  <a:tailEnd/>
                </a:ln>
                <a:effectLst/>
              </p:spPr>
              <p:txBody>
                <a:bodyPr wrap="none" anchor="ctr"/>
                <a:lstStyle/>
                <a:p>
                  <a:endParaRPr lang="tr-TR">
                    <a:solidFill>
                      <a:srgbClr val="000000"/>
                    </a:solidFill>
                    <a:cs typeface="Arial" pitchFamily="34" charset="0"/>
                  </a:endParaRPr>
                </a:p>
              </p:txBody>
            </p:sp>
            <p:sp>
              <p:nvSpPr>
                <p:cNvPr id="35" name="Oval 16"/>
                <p:cNvSpPr>
                  <a:spLocks noChangeArrowheads="1"/>
                </p:cNvSpPr>
                <p:nvPr/>
              </p:nvSpPr>
              <p:spPr bwMode="auto">
                <a:xfrm>
                  <a:off x="296862" y="3069431"/>
                  <a:ext cx="1144587" cy="1144588"/>
                </a:xfrm>
                <a:prstGeom prst="ellipse">
                  <a:avLst/>
                </a:prstGeom>
                <a:gradFill rotWithShape="1">
                  <a:gsLst>
                    <a:gs pos="0">
                      <a:srgbClr val="0161B2"/>
                    </a:gs>
                    <a:gs pos="100000">
                      <a:srgbClr val="004074"/>
                    </a:gs>
                  </a:gsLst>
                  <a:lin ang="2700000" scaled="1"/>
                </a:gradFill>
                <a:ln w="9525" algn="ctr">
                  <a:noFill/>
                  <a:round/>
                  <a:headEnd/>
                  <a:tailEnd/>
                </a:ln>
              </p:spPr>
              <p:txBody>
                <a:bodyPr wrap="none" anchor="ctr"/>
                <a:lstStyle/>
                <a:p>
                  <a:endParaRPr lang="tr-TR" sz="2400" b="1" dirty="0">
                    <a:solidFill>
                      <a:schemeClr val="bg1"/>
                    </a:solidFill>
                    <a:latin typeface="Agency FB" pitchFamily="34" charset="0"/>
                    <a:cs typeface="Arial" pitchFamily="34" charset="0"/>
                  </a:endParaRPr>
                </a:p>
              </p:txBody>
            </p:sp>
          </p:grpSp>
          <p:sp>
            <p:nvSpPr>
              <p:cNvPr id="39" name="Text Box 20"/>
              <p:cNvSpPr txBox="1">
                <a:spLocks noChangeArrowheads="1"/>
              </p:cNvSpPr>
              <p:nvPr/>
            </p:nvSpPr>
            <p:spPr bwMode="gray">
              <a:xfrm>
                <a:off x="308768" y="3424238"/>
                <a:ext cx="1082674" cy="430887"/>
              </a:xfrm>
              <a:prstGeom prst="rect">
                <a:avLst/>
              </a:prstGeom>
              <a:noFill/>
              <a:ln w="9525">
                <a:noFill/>
                <a:miter lim="800000"/>
                <a:headEnd/>
                <a:tailEnd/>
              </a:ln>
            </p:spPr>
            <p:txBody>
              <a:bodyPr wrap="square" lIns="0" tIns="0" rIns="0" bIns="0" anchor="ctr" anchorCtr="0">
                <a:spAutoFit/>
              </a:bodyPr>
              <a:lstStyle/>
              <a:p>
                <a:pPr algn="ctr" defTabSz="801688">
                  <a:spcAft>
                    <a:spcPct val="40000"/>
                  </a:spcAft>
                </a:pPr>
                <a:r>
                  <a:rPr lang="tr-TR" sz="2800" b="1" i="1" noProof="1" smtClean="0">
                    <a:solidFill>
                      <a:schemeClr val="bg1"/>
                    </a:solidFill>
                    <a:latin typeface="Calibri" pitchFamily="34" charset="0"/>
                    <a:cs typeface="Calibri" pitchFamily="34" charset="0"/>
                  </a:rPr>
                  <a:t>STRES</a:t>
                </a:r>
                <a:endParaRPr lang="tr-TR" sz="2800" b="1" i="1" noProof="1">
                  <a:solidFill>
                    <a:schemeClr val="bg1"/>
                  </a:solidFill>
                  <a:latin typeface="Calibri" pitchFamily="34" charset="0"/>
                  <a:cs typeface="Calibri" pitchFamily="34" charset="0"/>
                </a:endParaRPr>
              </a:p>
            </p:txBody>
          </p:sp>
        </p:grpSp>
      </p:grpSp>
      <p:grpSp>
        <p:nvGrpSpPr>
          <p:cNvPr id="4" name="Grup 3"/>
          <p:cNvGrpSpPr/>
          <p:nvPr/>
        </p:nvGrpSpPr>
        <p:grpSpPr>
          <a:xfrm>
            <a:off x="2644775" y="1700213"/>
            <a:ext cx="4654208" cy="1552575"/>
            <a:chOff x="2644774" y="1700213"/>
            <a:chExt cx="5354123" cy="1552575"/>
          </a:xfrm>
        </p:grpSpPr>
        <p:grpSp>
          <p:nvGrpSpPr>
            <p:cNvPr id="11" name="Group 16"/>
            <p:cNvGrpSpPr>
              <a:grpSpLocks/>
            </p:cNvGrpSpPr>
            <p:nvPr/>
          </p:nvGrpSpPr>
          <p:grpSpPr bwMode="auto">
            <a:xfrm>
              <a:off x="2644774" y="1700213"/>
              <a:ext cx="5354123" cy="1552575"/>
              <a:chOff x="748" y="1071"/>
              <a:chExt cx="3612" cy="978"/>
            </a:xfrm>
          </p:grpSpPr>
          <p:sp>
            <p:nvSpPr>
              <p:cNvPr id="17" name="Freeform 13"/>
              <p:cNvSpPr>
                <a:spLocks/>
              </p:cNvSpPr>
              <p:nvPr/>
            </p:nvSpPr>
            <p:spPr bwMode="gray">
              <a:xfrm>
                <a:off x="748" y="1560"/>
                <a:ext cx="103" cy="489"/>
              </a:xfrm>
              <a:custGeom>
                <a:avLst/>
                <a:gdLst>
                  <a:gd name="T0" fmla="*/ 239 w 97"/>
                  <a:gd name="T1" fmla="*/ 489 h 489"/>
                  <a:gd name="T2" fmla="*/ 239 w 97"/>
                  <a:gd name="T3" fmla="*/ 97 h 489"/>
                  <a:gd name="T4" fmla="*/ 0 w 97"/>
                  <a:gd name="T5" fmla="*/ 0 h 489"/>
                  <a:gd name="T6" fmla="*/ 0 w 97"/>
                  <a:gd name="T7" fmla="*/ 400 h 489"/>
                  <a:gd name="T8" fmla="*/ 239 w 97"/>
                  <a:gd name="T9" fmla="*/ 489 h 489"/>
                  <a:gd name="T10" fmla="*/ 0 60000 65536"/>
                  <a:gd name="T11" fmla="*/ 0 60000 65536"/>
                  <a:gd name="T12" fmla="*/ 0 60000 65536"/>
                  <a:gd name="T13" fmla="*/ 0 60000 65536"/>
                  <a:gd name="T14" fmla="*/ 0 60000 65536"/>
                  <a:gd name="T15" fmla="*/ 0 w 97"/>
                  <a:gd name="T16" fmla="*/ 0 h 489"/>
                  <a:gd name="T17" fmla="*/ 97 w 97"/>
                  <a:gd name="T18" fmla="*/ 489 h 489"/>
                </a:gdLst>
                <a:ahLst/>
                <a:cxnLst>
                  <a:cxn ang="T10">
                    <a:pos x="T0" y="T1"/>
                  </a:cxn>
                  <a:cxn ang="T11">
                    <a:pos x="T2" y="T3"/>
                  </a:cxn>
                  <a:cxn ang="T12">
                    <a:pos x="T4" y="T5"/>
                  </a:cxn>
                  <a:cxn ang="T13">
                    <a:pos x="T6" y="T7"/>
                  </a:cxn>
                  <a:cxn ang="T14">
                    <a:pos x="T8" y="T9"/>
                  </a:cxn>
                </a:cxnLst>
                <a:rect l="T15" t="T16" r="T17" b="T18"/>
                <a:pathLst>
                  <a:path w="97" h="489">
                    <a:moveTo>
                      <a:pt x="97" y="489"/>
                    </a:moveTo>
                    <a:lnTo>
                      <a:pt x="97" y="97"/>
                    </a:lnTo>
                    <a:lnTo>
                      <a:pt x="0" y="0"/>
                    </a:lnTo>
                    <a:lnTo>
                      <a:pt x="0" y="400"/>
                    </a:lnTo>
                    <a:lnTo>
                      <a:pt x="97" y="489"/>
                    </a:lnTo>
                    <a:close/>
                  </a:path>
                </a:pathLst>
              </a:custGeom>
              <a:solidFill>
                <a:srgbClr val="0061B2"/>
              </a:solidFill>
              <a:ln w="4826">
                <a:solidFill>
                  <a:srgbClr val="2A79D0"/>
                </a:solidFill>
                <a:miter lim="800000"/>
                <a:headEnd/>
                <a:tailEnd/>
              </a:ln>
            </p:spPr>
            <p:txBody>
              <a:bodyPr/>
              <a:lstStyle/>
              <a:p>
                <a:endParaRPr lang="tr-TR">
                  <a:solidFill>
                    <a:srgbClr val="000000"/>
                  </a:solidFill>
                </a:endParaRPr>
              </a:p>
            </p:txBody>
          </p:sp>
          <p:sp>
            <p:nvSpPr>
              <p:cNvPr id="18" name="Freeform 14"/>
              <p:cNvSpPr>
                <a:spLocks/>
              </p:cNvSpPr>
              <p:nvPr/>
            </p:nvSpPr>
            <p:spPr bwMode="gray">
              <a:xfrm>
                <a:off x="748" y="1558"/>
                <a:ext cx="3019" cy="99"/>
              </a:xfrm>
              <a:custGeom>
                <a:avLst/>
                <a:gdLst>
                  <a:gd name="T0" fmla="*/ 97 w 3007"/>
                  <a:gd name="T1" fmla="*/ 99 h 99"/>
                  <a:gd name="T2" fmla="*/ 3191 w 3007"/>
                  <a:gd name="T3" fmla="*/ 99 h 99"/>
                  <a:gd name="T4" fmla="*/ 3088 w 3007"/>
                  <a:gd name="T5" fmla="*/ 0 h 99"/>
                  <a:gd name="T6" fmla="*/ 0 w 3007"/>
                  <a:gd name="T7" fmla="*/ 2 h 99"/>
                  <a:gd name="T8" fmla="*/ 97 w 3007"/>
                  <a:gd name="T9" fmla="*/ 99 h 99"/>
                  <a:gd name="T10" fmla="*/ 0 60000 65536"/>
                  <a:gd name="T11" fmla="*/ 0 60000 65536"/>
                  <a:gd name="T12" fmla="*/ 0 60000 65536"/>
                  <a:gd name="T13" fmla="*/ 0 60000 65536"/>
                  <a:gd name="T14" fmla="*/ 0 60000 65536"/>
                  <a:gd name="T15" fmla="*/ 0 w 3007"/>
                  <a:gd name="T16" fmla="*/ 0 h 99"/>
                  <a:gd name="T17" fmla="*/ 3007 w 3007"/>
                  <a:gd name="T18" fmla="*/ 99 h 99"/>
                </a:gdLst>
                <a:ahLst/>
                <a:cxnLst>
                  <a:cxn ang="T10">
                    <a:pos x="T0" y="T1"/>
                  </a:cxn>
                  <a:cxn ang="T11">
                    <a:pos x="T2" y="T3"/>
                  </a:cxn>
                  <a:cxn ang="T12">
                    <a:pos x="T4" y="T5"/>
                  </a:cxn>
                  <a:cxn ang="T13">
                    <a:pos x="T6" y="T7"/>
                  </a:cxn>
                  <a:cxn ang="T14">
                    <a:pos x="T8" y="T9"/>
                  </a:cxn>
                </a:cxnLst>
                <a:rect l="T15" t="T16" r="T17" b="T18"/>
                <a:pathLst>
                  <a:path w="3007" h="99">
                    <a:moveTo>
                      <a:pt x="97" y="99"/>
                    </a:moveTo>
                    <a:lnTo>
                      <a:pt x="3007" y="99"/>
                    </a:lnTo>
                    <a:lnTo>
                      <a:pt x="2908" y="0"/>
                    </a:lnTo>
                    <a:lnTo>
                      <a:pt x="0" y="2"/>
                    </a:lnTo>
                    <a:lnTo>
                      <a:pt x="97" y="99"/>
                    </a:lnTo>
                    <a:close/>
                  </a:path>
                </a:pathLst>
              </a:custGeom>
              <a:solidFill>
                <a:srgbClr val="69A2E1"/>
              </a:solidFill>
              <a:ln w="4826">
                <a:solidFill>
                  <a:srgbClr val="2A79D0"/>
                </a:solidFill>
                <a:miter lim="800000"/>
                <a:headEnd/>
                <a:tailEnd/>
              </a:ln>
            </p:spPr>
            <p:txBody>
              <a:bodyPr/>
              <a:lstStyle/>
              <a:p>
                <a:endParaRPr lang="tr-TR">
                  <a:solidFill>
                    <a:srgbClr val="000000"/>
                  </a:solidFill>
                </a:endParaRPr>
              </a:p>
            </p:txBody>
          </p:sp>
          <p:sp>
            <p:nvSpPr>
              <p:cNvPr id="19" name="Freeform 15"/>
              <p:cNvSpPr>
                <a:spLocks/>
              </p:cNvSpPr>
              <p:nvPr/>
            </p:nvSpPr>
            <p:spPr bwMode="gray">
              <a:xfrm>
                <a:off x="845" y="1166"/>
                <a:ext cx="3515" cy="883"/>
              </a:xfrm>
              <a:custGeom>
                <a:avLst/>
                <a:gdLst>
                  <a:gd name="T0" fmla="*/ 0 w 3515"/>
                  <a:gd name="T1" fmla="*/ 883 h 883"/>
                  <a:gd name="T2" fmla="*/ 3515 w 3515"/>
                  <a:gd name="T3" fmla="*/ 883 h 883"/>
                  <a:gd name="T4" fmla="*/ 3028 w 3515"/>
                  <a:gd name="T5" fmla="*/ 0 h 883"/>
                  <a:gd name="T6" fmla="*/ 2617 w 3515"/>
                  <a:gd name="T7" fmla="*/ 0 h 883"/>
                  <a:gd name="T8" fmla="*/ 2910 w 3515"/>
                  <a:gd name="T9" fmla="*/ 491 h 883"/>
                  <a:gd name="T10" fmla="*/ 0 w 3515"/>
                  <a:gd name="T11" fmla="*/ 491 h 883"/>
                  <a:gd name="T12" fmla="*/ 0 w 3515"/>
                  <a:gd name="T13" fmla="*/ 883 h 883"/>
                  <a:gd name="T14" fmla="*/ 0 60000 65536"/>
                  <a:gd name="T15" fmla="*/ 0 60000 65536"/>
                  <a:gd name="T16" fmla="*/ 0 60000 65536"/>
                  <a:gd name="T17" fmla="*/ 0 60000 65536"/>
                  <a:gd name="T18" fmla="*/ 0 60000 65536"/>
                  <a:gd name="T19" fmla="*/ 0 60000 65536"/>
                  <a:gd name="T20" fmla="*/ 0 60000 65536"/>
                  <a:gd name="T21" fmla="*/ 0 w 3515"/>
                  <a:gd name="T22" fmla="*/ 0 h 883"/>
                  <a:gd name="T23" fmla="*/ 3515 w 3515"/>
                  <a:gd name="T24" fmla="*/ 883 h 8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15" h="883">
                    <a:moveTo>
                      <a:pt x="0" y="883"/>
                    </a:moveTo>
                    <a:lnTo>
                      <a:pt x="3515" y="883"/>
                    </a:lnTo>
                    <a:lnTo>
                      <a:pt x="3028" y="0"/>
                    </a:lnTo>
                    <a:lnTo>
                      <a:pt x="2617" y="0"/>
                    </a:lnTo>
                    <a:lnTo>
                      <a:pt x="2910" y="491"/>
                    </a:lnTo>
                    <a:lnTo>
                      <a:pt x="0" y="491"/>
                    </a:lnTo>
                    <a:lnTo>
                      <a:pt x="0" y="883"/>
                    </a:lnTo>
                    <a:close/>
                  </a:path>
                </a:pathLst>
              </a:custGeom>
              <a:solidFill>
                <a:srgbClr val="2A79D0"/>
              </a:solidFill>
              <a:ln w="4826">
                <a:solidFill>
                  <a:srgbClr val="2A79D0"/>
                </a:solidFill>
                <a:miter lim="800000"/>
                <a:headEnd/>
                <a:tailEnd/>
              </a:ln>
            </p:spPr>
            <p:txBody>
              <a:bodyPr/>
              <a:lstStyle/>
              <a:p>
                <a:endParaRPr lang="tr-TR">
                  <a:solidFill>
                    <a:srgbClr val="000000"/>
                  </a:solidFill>
                </a:endParaRPr>
              </a:p>
            </p:txBody>
          </p:sp>
          <p:sp>
            <p:nvSpPr>
              <p:cNvPr id="20" name="Freeform 16"/>
              <p:cNvSpPr>
                <a:spLocks/>
              </p:cNvSpPr>
              <p:nvPr/>
            </p:nvSpPr>
            <p:spPr bwMode="gray">
              <a:xfrm>
                <a:off x="3373" y="1071"/>
                <a:ext cx="394" cy="586"/>
              </a:xfrm>
              <a:custGeom>
                <a:avLst/>
                <a:gdLst>
                  <a:gd name="T0" fmla="*/ 449 w 382"/>
                  <a:gd name="T1" fmla="*/ 487 h 586"/>
                  <a:gd name="T2" fmla="*/ 0 w 382"/>
                  <a:gd name="T3" fmla="*/ 0 h 586"/>
                  <a:gd name="T4" fmla="*/ 141 w 382"/>
                  <a:gd name="T5" fmla="*/ 95 h 586"/>
                  <a:gd name="T6" fmla="*/ 606 w 382"/>
                  <a:gd name="T7" fmla="*/ 586 h 586"/>
                  <a:gd name="T8" fmla="*/ 449 w 382"/>
                  <a:gd name="T9" fmla="*/ 487 h 586"/>
                  <a:gd name="T10" fmla="*/ 0 60000 65536"/>
                  <a:gd name="T11" fmla="*/ 0 60000 65536"/>
                  <a:gd name="T12" fmla="*/ 0 60000 65536"/>
                  <a:gd name="T13" fmla="*/ 0 60000 65536"/>
                  <a:gd name="T14" fmla="*/ 0 60000 65536"/>
                  <a:gd name="T15" fmla="*/ 0 w 382"/>
                  <a:gd name="T16" fmla="*/ 0 h 586"/>
                  <a:gd name="T17" fmla="*/ 382 w 382"/>
                  <a:gd name="T18" fmla="*/ 586 h 586"/>
                </a:gdLst>
                <a:ahLst/>
                <a:cxnLst>
                  <a:cxn ang="T10">
                    <a:pos x="T0" y="T1"/>
                  </a:cxn>
                  <a:cxn ang="T11">
                    <a:pos x="T2" y="T3"/>
                  </a:cxn>
                  <a:cxn ang="T12">
                    <a:pos x="T4" y="T5"/>
                  </a:cxn>
                  <a:cxn ang="T13">
                    <a:pos x="T6" y="T7"/>
                  </a:cxn>
                  <a:cxn ang="T14">
                    <a:pos x="T8" y="T9"/>
                  </a:cxn>
                </a:cxnLst>
                <a:rect l="T15" t="T16" r="T17" b="T18"/>
                <a:pathLst>
                  <a:path w="382" h="586">
                    <a:moveTo>
                      <a:pt x="283" y="487"/>
                    </a:moveTo>
                    <a:lnTo>
                      <a:pt x="0" y="0"/>
                    </a:lnTo>
                    <a:lnTo>
                      <a:pt x="89" y="95"/>
                    </a:lnTo>
                    <a:lnTo>
                      <a:pt x="382" y="586"/>
                    </a:lnTo>
                    <a:lnTo>
                      <a:pt x="283" y="487"/>
                    </a:lnTo>
                    <a:close/>
                  </a:path>
                </a:pathLst>
              </a:custGeom>
              <a:solidFill>
                <a:srgbClr val="0061B2"/>
              </a:solidFill>
              <a:ln w="4826">
                <a:solidFill>
                  <a:srgbClr val="2A79D0"/>
                </a:solidFill>
                <a:miter lim="800000"/>
                <a:headEnd/>
                <a:tailEnd/>
              </a:ln>
            </p:spPr>
            <p:txBody>
              <a:bodyPr/>
              <a:lstStyle/>
              <a:p>
                <a:endParaRPr lang="tr-TR">
                  <a:solidFill>
                    <a:srgbClr val="000000"/>
                  </a:solidFill>
                </a:endParaRPr>
              </a:p>
            </p:txBody>
          </p:sp>
          <p:sp>
            <p:nvSpPr>
              <p:cNvPr id="21" name="Freeform 17"/>
              <p:cNvSpPr>
                <a:spLocks/>
              </p:cNvSpPr>
              <p:nvPr/>
            </p:nvSpPr>
            <p:spPr bwMode="gray">
              <a:xfrm>
                <a:off x="3373" y="1071"/>
                <a:ext cx="500" cy="95"/>
              </a:xfrm>
              <a:custGeom>
                <a:avLst/>
                <a:gdLst>
                  <a:gd name="T0" fmla="*/ 0 w 500"/>
                  <a:gd name="T1" fmla="*/ 0 h 95"/>
                  <a:gd name="T2" fmla="*/ 411 w 500"/>
                  <a:gd name="T3" fmla="*/ 0 h 95"/>
                  <a:gd name="T4" fmla="*/ 500 w 500"/>
                  <a:gd name="T5" fmla="*/ 95 h 95"/>
                  <a:gd name="T6" fmla="*/ 89 w 500"/>
                  <a:gd name="T7" fmla="*/ 95 h 95"/>
                  <a:gd name="T8" fmla="*/ 0 w 500"/>
                  <a:gd name="T9" fmla="*/ 0 h 95"/>
                  <a:gd name="T10" fmla="*/ 0 60000 65536"/>
                  <a:gd name="T11" fmla="*/ 0 60000 65536"/>
                  <a:gd name="T12" fmla="*/ 0 60000 65536"/>
                  <a:gd name="T13" fmla="*/ 0 60000 65536"/>
                  <a:gd name="T14" fmla="*/ 0 60000 65536"/>
                  <a:gd name="T15" fmla="*/ 0 w 500"/>
                  <a:gd name="T16" fmla="*/ 0 h 95"/>
                  <a:gd name="T17" fmla="*/ 500 w 500"/>
                  <a:gd name="T18" fmla="*/ 95 h 95"/>
                </a:gdLst>
                <a:ahLst/>
                <a:cxnLst>
                  <a:cxn ang="T10">
                    <a:pos x="T0" y="T1"/>
                  </a:cxn>
                  <a:cxn ang="T11">
                    <a:pos x="T2" y="T3"/>
                  </a:cxn>
                  <a:cxn ang="T12">
                    <a:pos x="T4" y="T5"/>
                  </a:cxn>
                  <a:cxn ang="T13">
                    <a:pos x="T6" y="T7"/>
                  </a:cxn>
                  <a:cxn ang="T14">
                    <a:pos x="T8" y="T9"/>
                  </a:cxn>
                </a:cxnLst>
                <a:rect l="T15" t="T16" r="T17" b="T18"/>
                <a:pathLst>
                  <a:path w="500" h="95">
                    <a:moveTo>
                      <a:pt x="0" y="0"/>
                    </a:moveTo>
                    <a:lnTo>
                      <a:pt x="411" y="0"/>
                    </a:lnTo>
                    <a:lnTo>
                      <a:pt x="500" y="95"/>
                    </a:lnTo>
                    <a:lnTo>
                      <a:pt x="89" y="95"/>
                    </a:lnTo>
                    <a:lnTo>
                      <a:pt x="0" y="0"/>
                    </a:lnTo>
                    <a:close/>
                  </a:path>
                </a:pathLst>
              </a:custGeom>
              <a:solidFill>
                <a:srgbClr val="69A2E1"/>
              </a:solidFill>
              <a:ln w="4826">
                <a:solidFill>
                  <a:srgbClr val="2A79D0"/>
                </a:solidFill>
                <a:miter lim="800000"/>
                <a:headEnd/>
                <a:tailEnd/>
              </a:ln>
            </p:spPr>
            <p:txBody>
              <a:bodyPr/>
              <a:lstStyle/>
              <a:p>
                <a:endParaRPr lang="tr-TR">
                  <a:solidFill>
                    <a:srgbClr val="000000"/>
                  </a:solidFill>
                </a:endParaRPr>
              </a:p>
            </p:txBody>
          </p:sp>
        </p:grpSp>
        <p:sp>
          <p:nvSpPr>
            <p:cNvPr id="41" name="Text Box 20"/>
            <p:cNvSpPr txBox="1">
              <a:spLocks noChangeArrowheads="1"/>
            </p:cNvSpPr>
            <p:nvPr/>
          </p:nvSpPr>
          <p:spPr bwMode="gray">
            <a:xfrm>
              <a:off x="3324540" y="2681587"/>
              <a:ext cx="2977200" cy="492443"/>
            </a:xfrm>
            <a:prstGeom prst="rect">
              <a:avLst/>
            </a:prstGeom>
            <a:noFill/>
            <a:ln w="9525">
              <a:noFill/>
              <a:miter lim="800000"/>
              <a:headEnd/>
              <a:tailEnd/>
            </a:ln>
          </p:spPr>
          <p:txBody>
            <a:bodyPr wrap="square" lIns="0" tIns="0" rIns="0" bIns="0" anchor="ctr" anchorCtr="0">
              <a:spAutoFit/>
            </a:bodyPr>
            <a:lstStyle/>
            <a:p>
              <a:pPr algn="ctr" defTabSz="801688">
                <a:spcAft>
                  <a:spcPct val="40000"/>
                </a:spcAft>
              </a:pPr>
              <a:r>
                <a:rPr lang="tr-TR" sz="3200" b="1" i="1" noProof="1" smtClean="0">
                  <a:solidFill>
                    <a:schemeClr val="bg1"/>
                  </a:solidFill>
                  <a:latin typeface="Calibri" pitchFamily="34" charset="0"/>
                  <a:cs typeface="Calibri" pitchFamily="34" charset="0"/>
                </a:rPr>
                <a:t>1. Fiziksel </a:t>
              </a:r>
              <a:endParaRPr lang="tr-TR" sz="3200" b="1" i="1" noProof="1">
                <a:solidFill>
                  <a:schemeClr val="bg1"/>
                </a:solidFill>
                <a:latin typeface="Calibri" pitchFamily="34" charset="0"/>
                <a:cs typeface="Calibri" pitchFamily="34" charset="0"/>
              </a:endParaRPr>
            </a:p>
          </p:txBody>
        </p:sp>
      </p:grpSp>
      <p:grpSp>
        <p:nvGrpSpPr>
          <p:cNvPr id="5" name="Grup 4"/>
          <p:cNvGrpSpPr/>
          <p:nvPr/>
        </p:nvGrpSpPr>
        <p:grpSpPr>
          <a:xfrm>
            <a:off x="2704739" y="4010025"/>
            <a:ext cx="4651763" cy="1582738"/>
            <a:chOff x="2704738" y="4010025"/>
            <a:chExt cx="5351309" cy="1582738"/>
          </a:xfrm>
        </p:grpSpPr>
        <p:grpSp>
          <p:nvGrpSpPr>
            <p:cNvPr id="12" name="Group 22"/>
            <p:cNvGrpSpPr>
              <a:grpSpLocks/>
            </p:cNvGrpSpPr>
            <p:nvPr/>
          </p:nvGrpSpPr>
          <p:grpSpPr bwMode="auto">
            <a:xfrm>
              <a:off x="2704738" y="4010025"/>
              <a:ext cx="5351309" cy="1582738"/>
              <a:chOff x="750" y="2526"/>
              <a:chExt cx="3605" cy="997"/>
            </a:xfrm>
          </p:grpSpPr>
          <p:sp>
            <p:nvSpPr>
              <p:cNvPr id="13" name="Freeform 18"/>
              <p:cNvSpPr>
                <a:spLocks/>
              </p:cNvSpPr>
              <p:nvPr/>
            </p:nvSpPr>
            <p:spPr bwMode="gray">
              <a:xfrm>
                <a:off x="750" y="2536"/>
                <a:ext cx="98" cy="482"/>
              </a:xfrm>
              <a:custGeom>
                <a:avLst/>
                <a:gdLst>
                  <a:gd name="T0" fmla="*/ 27 w 92"/>
                  <a:gd name="T1" fmla="*/ 0 h 482"/>
                  <a:gd name="T2" fmla="*/ 238 w 92"/>
                  <a:gd name="T3" fmla="*/ 83 h 482"/>
                  <a:gd name="T4" fmla="*/ 233 w 92"/>
                  <a:gd name="T5" fmla="*/ 482 h 482"/>
                  <a:gd name="T6" fmla="*/ 0 w 92"/>
                  <a:gd name="T7" fmla="*/ 392 h 482"/>
                  <a:gd name="T8" fmla="*/ 27 w 92"/>
                  <a:gd name="T9" fmla="*/ 0 h 482"/>
                  <a:gd name="T10" fmla="*/ 0 60000 65536"/>
                  <a:gd name="T11" fmla="*/ 0 60000 65536"/>
                  <a:gd name="T12" fmla="*/ 0 60000 65536"/>
                  <a:gd name="T13" fmla="*/ 0 60000 65536"/>
                  <a:gd name="T14" fmla="*/ 0 60000 65536"/>
                  <a:gd name="T15" fmla="*/ 0 w 92"/>
                  <a:gd name="T16" fmla="*/ 0 h 482"/>
                  <a:gd name="T17" fmla="*/ 92 w 92"/>
                  <a:gd name="T18" fmla="*/ 482 h 482"/>
                </a:gdLst>
                <a:ahLst/>
                <a:cxnLst>
                  <a:cxn ang="T10">
                    <a:pos x="T0" y="T1"/>
                  </a:cxn>
                  <a:cxn ang="T11">
                    <a:pos x="T2" y="T3"/>
                  </a:cxn>
                  <a:cxn ang="T12">
                    <a:pos x="T4" y="T5"/>
                  </a:cxn>
                  <a:cxn ang="T13">
                    <a:pos x="T6" y="T7"/>
                  </a:cxn>
                  <a:cxn ang="T14">
                    <a:pos x="T8" y="T9"/>
                  </a:cxn>
                </a:cxnLst>
                <a:rect l="T15" t="T16" r="T17" b="T18"/>
                <a:pathLst>
                  <a:path w="92" h="482">
                    <a:moveTo>
                      <a:pt x="10" y="0"/>
                    </a:moveTo>
                    <a:lnTo>
                      <a:pt x="92" y="83"/>
                    </a:lnTo>
                    <a:lnTo>
                      <a:pt x="90" y="482"/>
                    </a:lnTo>
                    <a:lnTo>
                      <a:pt x="0" y="392"/>
                    </a:lnTo>
                    <a:lnTo>
                      <a:pt x="10" y="0"/>
                    </a:lnTo>
                    <a:close/>
                  </a:path>
                </a:pathLst>
              </a:custGeom>
              <a:solidFill>
                <a:srgbClr val="0061B2"/>
              </a:solidFill>
              <a:ln w="4826">
                <a:solidFill>
                  <a:srgbClr val="2A79D0"/>
                </a:solidFill>
                <a:miter lim="800000"/>
                <a:headEnd/>
                <a:tailEnd/>
              </a:ln>
            </p:spPr>
            <p:txBody>
              <a:bodyPr/>
              <a:lstStyle/>
              <a:p>
                <a:endParaRPr lang="tr-TR">
                  <a:solidFill>
                    <a:srgbClr val="000000"/>
                  </a:solidFill>
                </a:endParaRPr>
              </a:p>
            </p:txBody>
          </p:sp>
          <p:sp>
            <p:nvSpPr>
              <p:cNvPr id="14" name="Freeform 19"/>
              <p:cNvSpPr>
                <a:spLocks/>
              </p:cNvSpPr>
              <p:nvPr/>
            </p:nvSpPr>
            <p:spPr bwMode="gray">
              <a:xfrm>
                <a:off x="840" y="2619"/>
                <a:ext cx="3515" cy="904"/>
              </a:xfrm>
              <a:custGeom>
                <a:avLst/>
                <a:gdLst>
                  <a:gd name="T0" fmla="*/ 2 w 3515"/>
                  <a:gd name="T1" fmla="*/ 0 h 904"/>
                  <a:gd name="T2" fmla="*/ 3515 w 3515"/>
                  <a:gd name="T3" fmla="*/ 0 h 904"/>
                  <a:gd name="T4" fmla="*/ 3043 w 3515"/>
                  <a:gd name="T5" fmla="*/ 904 h 904"/>
                  <a:gd name="T6" fmla="*/ 2655 w 3515"/>
                  <a:gd name="T7" fmla="*/ 904 h 904"/>
                  <a:gd name="T8" fmla="*/ 2901 w 3515"/>
                  <a:gd name="T9" fmla="*/ 408 h 904"/>
                  <a:gd name="T10" fmla="*/ 0 w 3515"/>
                  <a:gd name="T11" fmla="*/ 399 h 904"/>
                  <a:gd name="T12" fmla="*/ 2 w 3515"/>
                  <a:gd name="T13" fmla="*/ 0 h 904"/>
                  <a:gd name="T14" fmla="*/ 0 60000 65536"/>
                  <a:gd name="T15" fmla="*/ 0 60000 65536"/>
                  <a:gd name="T16" fmla="*/ 0 60000 65536"/>
                  <a:gd name="T17" fmla="*/ 0 60000 65536"/>
                  <a:gd name="T18" fmla="*/ 0 60000 65536"/>
                  <a:gd name="T19" fmla="*/ 0 60000 65536"/>
                  <a:gd name="T20" fmla="*/ 0 60000 65536"/>
                  <a:gd name="T21" fmla="*/ 0 w 3515"/>
                  <a:gd name="T22" fmla="*/ 0 h 904"/>
                  <a:gd name="T23" fmla="*/ 3515 w 3515"/>
                  <a:gd name="T24" fmla="*/ 904 h 9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15" h="904">
                    <a:moveTo>
                      <a:pt x="2" y="0"/>
                    </a:moveTo>
                    <a:lnTo>
                      <a:pt x="3515" y="0"/>
                    </a:lnTo>
                    <a:lnTo>
                      <a:pt x="3043" y="904"/>
                    </a:lnTo>
                    <a:lnTo>
                      <a:pt x="2655" y="904"/>
                    </a:lnTo>
                    <a:lnTo>
                      <a:pt x="2901" y="408"/>
                    </a:lnTo>
                    <a:lnTo>
                      <a:pt x="0" y="399"/>
                    </a:lnTo>
                    <a:lnTo>
                      <a:pt x="2" y="0"/>
                    </a:lnTo>
                    <a:close/>
                  </a:path>
                </a:pathLst>
              </a:custGeom>
              <a:solidFill>
                <a:srgbClr val="2A79D0"/>
              </a:solidFill>
              <a:ln w="4826">
                <a:solidFill>
                  <a:srgbClr val="2A79D0"/>
                </a:solidFill>
                <a:miter lim="800000"/>
                <a:headEnd/>
                <a:tailEnd/>
              </a:ln>
            </p:spPr>
            <p:txBody>
              <a:bodyPr/>
              <a:lstStyle/>
              <a:p>
                <a:endParaRPr lang="tr-TR">
                  <a:solidFill>
                    <a:srgbClr val="000000"/>
                  </a:solidFill>
                </a:endParaRPr>
              </a:p>
            </p:txBody>
          </p:sp>
          <p:sp>
            <p:nvSpPr>
              <p:cNvPr id="15" name="Freeform 20"/>
              <p:cNvSpPr>
                <a:spLocks/>
              </p:cNvSpPr>
              <p:nvPr/>
            </p:nvSpPr>
            <p:spPr bwMode="gray">
              <a:xfrm>
                <a:off x="760" y="2526"/>
                <a:ext cx="3595" cy="93"/>
              </a:xfrm>
              <a:custGeom>
                <a:avLst/>
                <a:gdLst>
                  <a:gd name="T0" fmla="*/ 0 w 3595"/>
                  <a:gd name="T1" fmla="*/ 10 h 93"/>
                  <a:gd name="T2" fmla="*/ 85 w 3595"/>
                  <a:gd name="T3" fmla="*/ 0 h 93"/>
                  <a:gd name="T4" fmla="*/ 3503 w 3595"/>
                  <a:gd name="T5" fmla="*/ 0 h 93"/>
                  <a:gd name="T6" fmla="*/ 3595 w 3595"/>
                  <a:gd name="T7" fmla="*/ 93 h 93"/>
                  <a:gd name="T8" fmla="*/ 82 w 3595"/>
                  <a:gd name="T9" fmla="*/ 93 h 93"/>
                  <a:gd name="T10" fmla="*/ 0 w 3595"/>
                  <a:gd name="T11" fmla="*/ 10 h 93"/>
                  <a:gd name="T12" fmla="*/ 0 60000 65536"/>
                  <a:gd name="T13" fmla="*/ 0 60000 65536"/>
                  <a:gd name="T14" fmla="*/ 0 60000 65536"/>
                  <a:gd name="T15" fmla="*/ 0 60000 65536"/>
                  <a:gd name="T16" fmla="*/ 0 60000 65536"/>
                  <a:gd name="T17" fmla="*/ 0 60000 65536"/>
                  <a:gd name="T18" fmla="*/ 0 w 3595"/>
                  <a:gd name="T19" fmla="*/ 0 h 93"/>
                  <a:gd name="T20" fmla="*/ 3595 w 3595"/>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3595" h="93">
                    <a:moveTo>
                      <a:pt x="0" y="10"/>
                    </a:moveTo>
                    <a:lnTo>
                      <a:pt x="85" y="0"/>
                    </a:lnTo>
                    <a:lnTo>
                      <a:pt x="3503" y="0"/>
                    </a:lnTo>
                    <a:lnTo>
                      <a:pt x="3595" y="93"/>
                    </a:lnTo>
                    <a:lnTo>
                      <a:pt x="82" y="93"/>
                    </a:lnTo>
                    <a:lnTo>
                      <a:pt x="0" y="10"/>
                    </a:lnTo>
                    <a:close/>
                  </a:path>
                </a:pathLst>
              </a:custGeom>
              <a:solidFill>
                <a:srgbClr val="69A2E1"/>
              </a:solidFill>
              <a:ln w="4826">
                <a:solidFill>
                  <a:srgbClr val="2A79D0"/>
                </a:solidFill>
                <a:miter lim="800000"/>
                <a:headEnd/>
                <a:tailEnd/>
              </a:ln>
            </p:spPr>
            <p:txBody>
              <a:bodyPr/>
              <a:lstStyle/>
              <a:p>
                <a:endParaRPr lang="tr-TR">
                  <a:solidFill>
                    <a:srgbClr val="000000"/>
                  </a:solidFill>
                </a:endParaRPr>
              </a:p>
            </p:txBody>
          </p:sp>
          <p:sp>
            <p:nvSpPr>
              <p:cNvPr id="16" name="Freeform 21"/>
              <p:cNvSpPr>
                <a:spLocks/>
              </p:cNvSpPr>
              <p:nvPr/>
            </p:nvSpPr>
            <p:spPr bwMode="gray">
              <a:xfrm>
                <a:off x="3391" y="3027"/>
                <a:ext cx="350" cy="496"/>
              </a:xfrm>
              <a:custGeom>
                <a:avLst/>
                <a:gdLst>
                  <a:gd name="T0" fmla="*/ 104 w 350"/>
                  <a:gd name="T1" fmla="*/ 496 h 496"/>
                  <a:gd name="T2" fmla="*/ 0 w 350"/>
                  <a:gd name="T3" fmla="*/ 392 h 496"/>
                  <a:gd name="T4" fmla="*/ 213 w 350"/>
                  <a:gd name="T5" fmla="*/ 0 h 496"/>
                  <a:gd name="T6" fmla="*/ 350 w 350"/>
                  <a:gd name="T7" fmla="*/ 0 h 496"/>
                  <a:gd name="T8" fmla="*/ 104 w 350"/>
                  <a:gd name="T9" fmla="*/ 496 h 496"/>
                  <a:gd name="T10" fmla="*/ 0 60000 65536"/>
                  <a:gd name="T11" fmla="*/ 0 60000 65536"/>
                  <a:gd name="T12" fmla="*/ 0 60000 65536"/>
                  <a:gd name="T13" fmla="*/ 0 60000 65536"/>
                  <a:gd name="T14" fmla="*/ 0 60000 65536"/>
                  <a:gd name="T15" fmla="*/ 0 w 350"/>
                  <a:gd name="T16" fmla="*/ 0 h 496"/>
                  <a:gd name="T17" fmla="*/ 350 w 350"/>
                  <a:gd name="T18" fmla="*/ 496 h 496"/>
                </a:gdLst>
                <a:ahLst/>
                <a:cxnLst>
                  <a:cxn ang="T10">
                    <a:pos x="T0" y="T1"/>
                  </a:cxn>
                  <a:cxn ang="T11">
                    <a:pos x="T2" y="T3"/>
                  </a:cxn>
                  <a:cxn ang="T12">
                    <a:pos x="T4" y="T5"/>
                  </a:cxn>
                  <a:cxn ang="T13">
                    <a:pos x="T6" y="T7"/>
                  </a:cxn>
                  <a:cxn ang="T14">
                    <a:pos x="T8" y="T9"/>
                  </a:cxn>
                </a:cxnLst>
                <a:rect l="T15" t="T16" r="T17" b="T18"/>
                <a:pathLst>
                  <a:path w="350" h="496">
                    <a:moveTo>
                      <a:pt x="104" y="496"/>
                    </a:moveTo>
                    <a:lnTo>
                      <a:pt x="0" y="392"/>
                    </a:lnTo>
                    <a:lnTo>
                      <a:pt x="213" y="0"/>
                    </a:lnTo>
                    <a:lnTo>
                      <a:pt x="350" y="0"/>
                    </a:lnTo>
                    <a:lnTo>
                      <a:pt x="104" y="496"/>
                    </a:lnTo>
                    <a:close/>
                  </a:path>
                </a:pathLst>
              </a:custGeom>
              <a:solidFill>
                <a:srgbClr val="0061B2"/>
              </a:solidFill>
              <a:ln w="4826">
                <a:solidFill>
                  <a:srgbClr val="2A79D0"/>
                </a:solidFill>
                <a:miter lim="800000"/>
                <a:headEnd/>
                <a:tailEnd/>
              </a:ln>
            </p:spPr>
            <p:txBody>
              <a:bodyPr/>
              <a:lstStyle/>
              <a:p>
                <a:endParaRPr lang="tr-TR">
                  <a:solidFill>
                    <a:srgbClr val="000000"/>
                  </a:solidFill>
                </a:endParaRPr>
              </a:p>
            </p:txBody>
          </p:sp>
        </p:grpSp>
        <p:sp>
          <p:nvSpPr>
            <p:cNvPr id="42" name="Text Box 20"/>
            <p:cNvSpPr txBox="1">
              <a:spLocks noChangeArrowheads="1"/>
            </p:cNvSpPr>
            <p:nvPr/>
          </p:nvSpPr>
          <p:spPr bwMode="gray">
            <a:xfrm>
              <a:off x="3724034" y="4189811"/>
              <a:ext cx="2977200" cy="492443"/>
            </a:xfrm>
            <a:prstGeom prst="rect">
              <a:avLst/>
            </a:prstGeom>
            <a:noFill/>
            <a:ln w="9525">
              <a:noFill/>
              <a:miter lim="800000"/>
              <a:headEnd/>
              <a:tailEnd/>
            </a:ln>
          </p:spPr>
          <p:txBody>
            <a:bodyPr wrap="square" lIns="0" tIns="0" rIns="0" bIns="0" anchor="ctr" anchorCtr="0">
              <a:spAutoFit/>
            </a:bodyPr>
            <a:lstStyle/>
            <a:p>
              <a:pPr algn="ctr" defTabSz="801688">
                <a:spcAft>
                  <a:spcPct val="40000"/>
                </a:spcAft>
              </a:pPr>
              <a:r>
                <a:rPr lang="tr-TR" sz="3200" b="1" i="1" noProof="1" smtClean="0">
                  <a:solidFill>
                    <a:schemeClr val="bg1"/>
                  </a:solidFill>
                  <a:latin typeface="Calibri" pitchFamily="34" charset="0"/>
                  <a:cs typeface="Calibri" pitchFamily="34" charset="0"/>
                </a:rPr>
                <a:t>2. Davranışsal </a:t>
              </a:r>
              <a:endParaRPr lang="tr-TR" sz="3200" b="1" i="1" noProof="1">
                <a:solidFill>
                  <a:schemeClr val="bg1"/>
                </a:solidFill>
                <a:latin typeface="Calibri" pitchFamily="34" charset="0"/>
                <a:cs typeface="Calibri" pitchFamily="34" charset="0"/>
              </a:endParaRPr>
            </a:p>
          </p:txBody>
        </p:sp>
      </p:grpSp>
    </p:spTree>
    <p:extLst>
      <p:ext uri="{BB962C8B-B14F-4D97-AF65-F5344CB8AC3E}">
        <p14:creationId xmlns:p14="http://schemas.microsoft.com/office/powerpoint/2010/main" val="8148229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3000" tmFilter="0, 0; .2, .5; .8, .5; 1, 0"/>
                                        <p:tgtEl>
                                          <p:spTgt spid="217117"/>
                                        </p:tgtEl>
                                      </p:cBhvr>
                                    </p:animEffect>
                                    <p:animScale>
                                      <p:cBhvr>
                                        <p:cTn id="7" dur="1500" autoRev="1" fill="hold"/>
                                        <p:tgtEl>
                                          <p:spTgt spid="21711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 calcmode="lin" valueType="num">
                                      <p:cBhvr>
                                        <p:cTn id="14" dur="500" fill="hold"/>
                                        <p:tgtEl>
                                          <p:spTgt spid="8"/>
                                        </p:tgtEl>
                                        <p:attrNameLst>
                                          <p:attrName>style.rotation</p:attrName>
                                        </p:attrNameLst>
                                      </p:cBhvr>
                                      <p:tavLst>
                                        <p:tav tm="0">
                                          <p:val>
                                            <p:fltVal val="90"/>
                                          </p:val>
                                        </p:tav>
                                        <p:tav tm="100000">
                                          <p:val>
                                            <p:fltVal val="0"/>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500"/>
                                        <p:tgtEl>
                                          <p:spTgt spid="6"/>
                                        </p:tgtEl>
                                      </p:cBhvr>
                                    </p:animEffect>
                                  </p:childTnLst>
                                </p:cTn>
                              </p:par>
                            </p:childTnLst>
                          </p:cTn>
                        </p:par>
                        <p:par>
                          <p:cTn id="35" fill="hold">
                            <p:stCondLst>
                              <p:cond delay="500"/>
                            </p:stCondLst>
                            <p:childTnLst>
                              <p:par>
                                <p:cTn id="36" presetID="53" presetClass="entr" presetSubtype="16"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95805" y="1804801"/>
            <a:ext cx="8782476" cy="2921887"/>
          </a:xfrm>
          <a:prstGeom prst="rect">
            <a:avLst/>
          </a:prstGeom>
          <a:noFill/>
          <a:ln w="9525" algn="ctr">
            <a:noFill/>
            <a:round/>
            <a:headEnd/>
            <a:tailEnd/>
          </a:ln>
        </p:spPr>
        <p:txBody>
          <a:bodyPr wrap="none" anchor="ctr"/>
          <a:lstStyle/>
          <a:p>
            <a:pPr marL="36000" algn="ctr"/>
            <a:r>
              <a:rPr lang="tr-TR" sz="66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Stress </a:t>
            </a:r>
          </a:p>
          <a:p>
            <a:pPr marL="36000" algn="ctr"/>
            <a:r>
              <a:rPr lang="tr-TR" sz="66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Fiziksel Etkileri</a:t>
            </a:r>
            <a:endParaRPr lang="tr-TR" sz="66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0" name="Oval 16"/>
          <p:cNvSpPr>
            <a:spLocks noChangeArrowheads="1"/>
          </p:cNvSpPr>
          <p:nvPr/>
        </p:nvSpPr>
        <p:spPr bwMode="auto">
          <a:xfrm>
            <a:off x="3914749" y="1078706"/>
            <a:ext cx="1144587" cy="1144588"/>
          </a:xfrm>
          <a:prstGeom prst="ellipse">
            <a:avLst/>
          </a:prstGeom>
          <a:gradFill rotWithShape="1">
            <a:gsLst>
              <a:gs pos="0">
                <a:srgbClr val="0161B2"/>
              </a:gs>
              <a:gs pos="100000">
                <a:srgbClr val="004074"/>
              </a:gs>
            </a:gsLst>
            <a:lin ang="2700000" scaled="1"/>
          </a:gradFill>
          <a:ln w="9525" algn="ctr">
            <a:noFill/>
            <a:round/>
            <a:headEnd/>
            <a:tailEnd/>
          </a:ln>
        </p:spPr>
        <p:txBody>
          <a:bodyPr wrap="none" anchor="ctr"/>
          <a:lstStyle/>
          <a:p>
            <a:pPr algn="ctr"/>
            <a:r>
              <a:rPr lang="tr-TR" sz="6600" b="1" dirty="0" smtClean="0">
                <a:solidFill>
                  <a:schemeClr val="bg1"/>
                </a:solidFill>
                <a:latin typeface="+mn-lt"/>
                <a:cs typeface="Arial" pitchFamily="34" charset="0"/>
              </a:rPr>
              <a:t>1</a:t>
            </a:r>
            <a:endParaRPr lang="tr-TR" sz="6600" b="1" dirty="0">
              <a:solidFill>
                <a:schemeClr val="bg1"/>
              </a:solidFill>
              <a:latin typeface="+mn-lt"/>
              <a:cs typeface="Arial" pitchFamily="34" charset="0"/>
            </a:endParaRPr>
          </a:p>
        </p:txBody>
      </p:sp>
    </p:spTree>
    <p:extLst>
      <p:ext uri="{BB962C8B-B14F-4D97-AF65-F5344CB8AC3E}">
        <p14:creationId xmlns:p14="http://schemas.microsoft.com/office/powerpoint/2010/main" val="19406188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FİZİKSEL SONUÇLARI</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800100" lvl="1" indent="-342900">
              <a:lnSpc>
                <a:spcPct val="90000"/>
              </a:lnSpc>
              <a:spcAft>
                <a:spcPct val="20000"/>
              </a:spcAft>
              <a:buClr>
                <a:srgbClr val="292929"/>
              </a:buClr>
              <a:buFont typeface="+mj-lt"/>
              <a:buAutoNum type="arabicPeriod"/>
              <a:defRPr/>
            </a:pPr>
            <a:endParaRPr lang="tr-TR" sz="2000" b="1" i="1" dirty="0" smtClean="0">
              <a:solidFill>
                <a:srgbClr val="000000"/>
              </a:solidFill>
              <a:latin typeface="Calibri" pitchFamily="34" charset="0"/>
              <a:cs typeface="Calibri" pitchFamily="34" charset="0"/>
            </a:endParaRPr>
          </a:p>
          <a:p>
            <a:pPr marL="800100" lvl="1" indent="-342900">
              <a:lnSpc>
                <a:spcPct val="90000"/>
              </a:lnSpc>
              <a:spcAft>
                <a:spcPct val="2000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Kalp-Dolaşım Sistemi,</a:t>
            </a:r>
          </a:p>
          <a:p>
            <a:pPr marL="800100" lvl="1" indent="-342900">
              <a:lnSpc>
                <a:spcPct val="90000"/>
              </a:lnSpc>
              <a:spcAft>
                <a:spcPct val="2000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Sindirim Sistemi, </a:t>
            </a:r>
          </a:p>
          <a:p>
            <a:pPr marL="800100" lvl="1" indent="-342900">
              <a:lnSpc>
                <a:spcPct val="90000"/>
              </a:lnSpc>
              <a:spcAft>
                <a:spcPct val="2000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Kas-İskelet Sistemi </a:t>
            </a:r>
          </a:p>
          <a:p>
            <a:pPr marL="800100" lvl="1" indent="-342900">
              <a:lnSpc>
                <a:spcPct val="90000"/>
              </a:lnSpc>
              <a:spcAft>
                <a:spcPct val="2000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Bağışıklık Sistemi</a:t>
            </a:r>
          </a:p>
          <a:p>
            <a:pPr algn="ctr">
              <a:lnSpc>
                <a:spcPct val="90000"/>
              </a:lnSpc>
              <a:spcAft>
                <a:spcPct val="20000"/>
              </a:spcAft>
              <a:buClr>
                <a:srgbClr val="292929"/>
              </a:buClr>
              <a:defRPr/>
            </a:pPr>
            <a:endParaRPr lang="tr-TR" sz="2000"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sz="2000" i="1"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sz="2000"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sz="2000" i="1"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STRESİN FİZİKSEL SONUÇLARI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chemeClr val="accent6">
                    <a:lumMod val="60000"/>
                    <a:lumOff val="40000"/>
                  </a:scheme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chemeClr val="accent6">
                  <a:lumMod val="60000"/>
                  <a:lumOff val="40000"/>
                </a:scheme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en-GB" sz="1800" b="1" i="0" u="none" strike="noStrike" kern="0" cap="none" spc="0" normalizeH="0" baseline="0" noProof="0" dirty="0" smtClean="0">
              <a:ln>
                <a:noFill/>
              </a:ln>
              <a:solidFill>
                <a:schemeClr val="bg1">
                  <a:lumMod val="65000"/>
                </a:schemeClr>
              </a:solidFill>
              <a:effectLst>
                <a:outerShdw blurRad="75057" dist="38100" dir="5400000" sy="-20000" rotWithShape="0">
                  <a:prstClr val="black">
                    <a:alpha val="25000"/>
                  </a:prstClr>
                </a:outerShdw>
                <a:reflection blurRad="6350" stA="55000" endA="50" endPos="85000" dist="29997" dir="5400000" sy="-100000" algn="bl" rotWithShape="0"/>
              </a:effectLst>
              <a:uLnTx/>
              <a:uFillTx/>
              <a:latin typeface="Calibri" pitchFamily="34" charset="0"/>
              <a:cs typeface="Calibri" pitchFamily="34" charset="0"/>
            </a:endParaRPr>
          </a:p>
        </p:txBody>
      </p:sp>
      <p:grpSp>
        <p:nvGrpSpPr>
          <p:cNvPr id="20" name="Grup 19"/>
          <p:cNvGrpSpPr/>
          <p:nvPr/>
        </p:nvGrpSpPr>
        <p:grpSpPr>
          <a:xfrm>
            <a:off x="2657734" y="5439594"/>
            <a:ext cx="6162416" cy="663371"/>
            <a:chOff x="2644311" y="5451679"/>
            <a:chExt cx="6162416" cy="663371"/>
          </a:xfrm>
        </p:grpSpPr>
        <p:grpSp>
          <p:nvGrpSpPr>
            <p:cNvPr id="21" name="Group 51"/>
            <p:cNvGrpSpPr>
              <a:grpSpLocks/>
            </p:cNvGrpSpPr>
            <p:nvPr/>
          </p:nvGrpSpPr>
          <p:grpSpPr bwMode="auto">
            <a:xfrm>
              <a:off x="2644311" y="5451679"/>
              <a:ext cx="648968" cy="663371"/>
              <a:chOff x="1868" y="1082"/>
              <a:chExt cx="1942" cy="1942"/>
            </a:xfrm>
          </p:grpSpPr>
          <p:sp>
            <p:nvSpPr>
              <p:cNvPr id="24" name="Freeform 52"/>
              <p:cNvSpPr>
                <a:spLocks noChangeAspect="1"/>
              </p:cNvSpPr>
              <p:nvPr/>
            </p:nvSpPr>
            <p:spPr bwMode="gray">
              <a:xfrm>
                <a:off x="1868" y="1082"/>
                <a:ext cx="1942" cy="1942"/>
              </a:xfrm>
              <a:custGeom>
                <a:avLst/>
                <a:gdLst>
                  <a:gd name="T0" fmla="*/ 1849 w 1675"/>
                  <a:gd name="T1" fmla="*/ 6343 h 1675"/>
                  <a:gd name="T2" fmla="*/ 0 w 1675"/>
                  <a:gd name="T3" fmla="*/ 4480 h 1675"/>
                  <a:gd name="T4" fmla="*/ 0 w 1675"/>
                  <a:gd name="T5" fmla="*/ 1849 h 1675"/>
                  <a:gd name="T6" fmla="*/ 1849 w 1675"/>
                  <a:gd name="T7" fmla="*/ 0 h 1675"/>
                  <a:gd name="T8" fmla="*/ 4481 w 1675"/>
                  <a:gd name="T9" fmla="*/ 0 h 1675"/>
                  <a:gd name="T10" fmla="*/ 6343 w 1675"/>
                  <a:gd name="T11" fmla="*/ 1849 h 1675"/>
                  <a:gd name="T12" fmla="*/ 6343 w 1675"/>
                  <a:gd name="T13" fmla="*/ 4480 h 1675"/>
                  <a:gd name="T14" fmla="*/ 4481 w 1675"/>
                  <a:gd name="T15" fmla="*/ 6343 h 1675"/>
                  <a:gd name="T16" fmla="*/ 1849 w 1675"/>
                  <a:gd name="T17" fmla="*/ 6343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p:spPr>
            <p:txBody>
              <a:bodyPr/>
              <a:lstStyle/>
              <a:p>
                <a:endParaRPr lang="tr-TR">
                  <a:solidFill>
                    <a:srgbClr val="000000"/>
                  </a:solidFill>
                </a:endParaRPr>
              </a:p>
            </p:txBody>
          </p:sp>
          <p:sp>
            <p:nvSpPr>
              <p:cNvPr id="25" name="Freeform 53"/>
              <p:cNvSpPr>
                <a:spLocks noChangeAspect="1"/>
              </p:cNvSpPr>
              <p:nvPr/>
            </p:nvSpPr>
            <p:spPr bwMode="gray">
              <a:xfrm>
                <a:off x="1914" y="1128"/>
                <a:ext cx="1850" cy="1850"/>
              </a:xfrm>
              <a:custGeom>
                <a:avLst/>
                <a:gdLst>
                  <a:gd name="T0" fmla="*/ 1780 w 1595"/>
                  <a:gd name="T1" fmla="*/ 6060 h 1595"/>
                  <a:gd name="T2" fmla="*/ 0 w 1595"/>
                  <a:gd name="T3" fmla="*/ 4281 h 1595"/>
                  <a:gd name="T4" fmla="*/ 0 w 1595"/>
                  <a:gd name="T5" fmla="*/ 1780 h 1595"/>
                  <a:gd name="T6" fmla="*/ 1780 w 1595"/>
                  <a:gd name="T7" fmla="*/ 0 h 1595"/>
                  <a:gd name="T8" fmla="*/ 4281 w 1595"/>
                  <a:gd name="T9" fmla="*/ 0 h 1595"/>
                  <a:gd name="T10" fmla="*/ 6060 w 1595"/>
                  <a:gd name="T11" fmla="*/ 1780 h 1595"/>
                  <a:gd name="T12" fmla="*/ 6060 w 1595"/>
                  <a:gd name="T13" fmla="*/ 4281 h 1595"/>
                  <a:gd name="T14" fmla="*/ 4281 w 1595"/>
                  <a:gd name="T15" fmla="*/ 6060 h 1595"/>
                  <a:gd name="T16" fmla="*/ 1780 w 1595"/>
                  <a:gd name="T17" fmla="*/ 6060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5"/>
                  <a:gd name="T28" fmla="*/ 0 h 1595"/>
                  <a:gd name="T29" fmla="*/ 1595 w 1595"/>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5" h="1595">
                    <a:moveTo>
                      <a:pt x="468" y="1595"/>
                    </a:moveTo>
                    <a:lnTo>
                      <a:pt x="0" y="1127"/>
                    </a:lnTo>
                    <a:lnTo>
                      <a:pt x="0" y="468"/>
                    </a:lnTo>
                    <a:lnTo>
                      <a:pt x="468" y="0"/>
                    </a:lnTo>
                    <a:lnTo>
                      <a:pt x="1127" y="0"/>
                    </a:lnTo>
                    <a:lnTo>
                      <a:pt x="1595" y="468"/>
                    </a:lnTo>
                    <a:lnTo>
                      <a:pt x="1595" y="1127"/>
                    </a:lnTo>
                    <a:lnTo>
                      <a:pt x="1127" y="1595"/>
                    </a:lnTo>
                    <a:lnTo>
                      <a:pt x="468" y="1595"/>
                    </a:lnTo>
                    <a:close/>
                  </a:path>
                </a:pathLst>
              </a:custGeom>
              <a:gradFill rotWithShape="1">
                <a:gsLst>
                  <a:gs pos="0">
                    <a:srgbClr val="D60000"/>
                  </a:gs>
                  <a:gs pos="100000">
                    <a:srgbClr val="8A0000"/>
                  </a:gs>
                </a:gsLst>
                <a:lin ang="5400000" scaled="1"/>
              </a:gradFill>
              <a:ln w="9525">
                <a:solidFill>
                  <a:srgbClr val="C0C0C0"/>
                </a:solidFill>
                <a:miter lim="800000"/>
                <a:headEnd/>
                <a:tailEnd/>
              </a:ln>
            </p:spPr>
            <p:txBody>
              <a:bodyPr/>
              <a:lstStyle/>
              <a:p>
                <a:endParaRPr lang="tr-TR">
                  <a:solidFill>
                    <a:srgbClr val="000000"/>
                  </a:solidFill>
                </a:endParaRPr>
              </a:p>
            </p:txBody>
          </p:sp>
          <p:sp>
            <p:nvSpPr>
              <p:cNvPr id="26" name="Freeform 54"/>
              <p:cNvSpPr>
                <a:spLocks noChangeAspect="1"/>
              </p:cNvSpPr>
              <p:nvPr/>
            </p:nvSpPr>
            <p:spPr bwMode="gray">
              <a:xfrm>
                <a:off x="2434" y="1717"/>
                <a:ext cx="334" cy="642"/>
              </a:xfrm>
              <a:custGeom>
                <a:avLst/>
                <a:gdLst>
                  <a:gd name="T0" fmla="*/ 411 w 288"/>
                  <a:gd name="T1" fmla="*/ 2119 h 553"/>
                  <a:gd name="T2" fmla="*/ 411 w 288"/>
                  <a:gd name="T3" fmla="*/ 283 h 553"/>
                  <a:gd name="T4" fmla="*/ 0 w 288"/>
                  <a:gd name="T5" fmla="*/ 283 h 553"/>
                  <a:gd name="T6" fmla="*/ 0 w 288"/>
                  <a:gd name="T7" fmla="*/ 0 h 553"/>
                  <a:gd name="T8" fmla="*/ 1092 w 288"/>
                  <a:gd name="T9" fmla="*/ 0 h 553"/>
                  <a:gd name="T10" fmla="*/ 1092 w 288"/>
                  <a:gd name="T11" fmla="*/ 283 h 553"/>
                  <a:gd name="T12" fmla="*/ 691 w 288"/>
                  <a:gd name="T13" fmla="*/ 283 h 553"/>
                  <a:gd name="T14" fmla="*/ 691 w 288"/>
                  <a:gd name="T15" fmla="*/ 2119 h 553"/>
                  <a:gd name="T16" fmla="*/ 411 w 288"/>
                  <a:gd name="T17" fmla="*/ 2119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53"/>
                  <a:gd name="T29" fmla="*/ 288 w 288"/>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53">
                    <a:moveTo>
                      <a:pt x="109" y="553"/>
                    </a:moveTo>
                    <a:lnTo>
                      <a:pt x="109" y="73"/>
                    </a:lnTo>
                    <a:lnTo>
                      <a:pt x="0" y="73"/>
                    </a:lnTo>
                    <a:lnTo>
                      <a:pt x="0" y="0"/>
                    </a:lnTo>
                    <a:lnTo>
                      <a:pt x="288" y="0"/>
                    </a:lnTo>
                    <a:lnTo>
                      <a:pt x="288" y="73"/>
                    </a:lnTo>
                    <a:lnTo>
                      <a:pt x="182" y="73"/>
                    </a:lnTo>
                    <a:lnTo>
                      <a:pt x="182" y="553"/>
                    </a:lnTo>
                    <a:lnTo>
                      <a:pt x="109" y="553"/>
                    </a:lnTo>
                    <a:close/>
                  </a:path>
                </a:pathLst>
              </a:custGeom>
              <a:solidFill>
                <a:schemeClr val="bg1"/>
              </a:solidFill>
              <a:ln w="14288">
                <a:noFill/>
                <a:miter lim="800000"/>
                <a:headEnd/>
                <a:tailEnd/>
              </a:ln>
            </p:spPr>
            <p:txBody>
              <a:bodyPr/>
              <a:lstStyle/>
              <a:p>
                <a:endParaRPr lang="tr-TR">
                  <a:solidFill>
                    <a:srgbClr val="000000"/>
                  </a:solidFill>
                </a:endParaRPr>
              </a:p>
            </p:txBody>
          </p:sp>
          <p:sp>
            <p:nvSpPr>
              <p:cNvPr id="27" name="Freeform 55"/>
              <p:cNvSpPr>
                <a:spLocks noChangeAspect="1"/>
              </p:cNvSpPr>
              <p:nvPr/>
            </p:nvSpPr>
            <p:spPr bwMode="gray">
              <a:xfrm>
                <a:off x="2007" y="1709"/>
                <a:ext cx="384" cy="657"/>
              </a:xfrm>
              <a:custGeom>
                <a:avLst/>
                <a:gdLst>
                  <a:gd name="T0" fmla="*/ 897156 w 140"/>
                  <a:gd name="T1" fmla="*/ 510544 h 240"/>
                  <a:gd name="T2" fmla="*/ 1194761 w 140"/>
                  <a:gd name="T3" fmla="*/ 510544 h 240"/>
                  <a:gd name="T4" fmla="*/ 650611 w 140"/>
                  <a:gd name="T5" fmla="*/ 0 h 240"/>
                  <a:gd name="T6" fmla="*/ 150720 w 140"/>
                  <a:gd name="T7" fmla="*/ 510544 h 240"/>
                  <a:gd name="T8" fmla="*/ 737091 w 140"/>
                  <a:gd name="T9" fmla="*/ 1147601 h 240"/>
                  <a:gd name="T10" fmla="*/ 897156 w 140"/>
                  <a:gd name="T11" fmla="*/ 1485234 h 240"/>
                  <a:gd name="T12" fmla="*/ 605170 w 140"/>
                  <a:gd name="T13" fmla="*/ 1788256 h 240"/>
                  <a:gd name="T14" fmla="*/ 317639 w 140"/>
                  <a:gd name="T15" fmla="*/ 1441415 h 240"/>
                  <a:gd name="T16" fmla="*/ 51566 w 140"/>
                  <a:gd name="T17" fmla="*/ 1441415 h 240"/>
                  <a:gd name="T18" fmla="*/ 599100 w 140"/>
                  <a:gd name="T19" fmla="*/ 2072649 h 240"/>
                  <a:gd name="T20" fmla="*/ 1178625 w 140"/>
                  <a:gd name="T21" fmla="*/ 1459572 h 240"/>
                  <a:gd name="T22" fmla="*/ 790642 w 140"/>
                  <a:gd name="T23" fmla="*/ 854776 h 240"/>
                  <a:gd name="T24" fmla="*/ 439035 w 140"/>
                  <a:gd name="T25" fmla="*/ 510544 h 240"/>
                  <a:gd name="T26" fmla="*/ 650611 w 140"/>
                  <a:gd name="T27" fmla="*/ 268560 h 240"/>
                  <a:gd name="T28" fmla="*/ 897156 w 140"/>
                  <a:gd name="T29" fmla="*/ 510544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40"/>
                  <a:gd name="T47" fmla="*/ 140 w 14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40">
                    <a:moveTo>
                      <a:pt x="102" y="59"/>
                    </a:moveTo>
                    <a:cubicBezTo>
                      <a:pt x="136" y="59"/>
                      <a:pt x="136" y="59"/>
                      <a:pt x="136" y="59"/>
                    </a:cubicBezTo>
                    <a:cubicBezTo>
                      <a:pt x="136" y="59"/>
                      <a:pt x="137" y="0"/>
                      <a:pt x="74" y="0"/>
                    </a:cubicBezTo>
                    <a:cubicBezTo>
                      <a:pt x="11" y="0"/>
                      <a:pt x="17" y="59"/>
                      <a:pt x="17" y="59"/>
                    </a:cubicBezTo>
                    <a:cubicBezTo>
                      <a:pt x="17" y="107"/>
                      <a:pt x="57" y="108"/>
                      <a:pt x="84" y="133"/>
                    </a:cubicBezTo>
                    <a:cubicBezTo>
                      <a:pt x="91" y="139"/>
                      <a:pt x="102" y="146"/>
                      <a:pt x="102" y="172"/>
                    </a:cubicBezTo>
                    <a:cubicBezTo>
                      <a:pt x="103" y="198"/>
                      <a:pt x="84" y="207"/>
                      <a:pt x="69" y="207"/>
                    </a:cubicBezTo>
                    <a:cubicBezTo>
                      <a:pt x="54" y="207"/>
                      <a:pt x="36" y="200"/>
                      <a:pt x="36" y="167"/>
                    </a:cubicBezTo>
                    <a:cubicBezTo>
                      <a:pt x="6" y="167"/>
                      <a:pt x="6" y="167"/>
                      <a:pt x="6" y="167"/>
                    </a:cubicBezTo>
                    <a:cubicBezTo>
                      <a:pt x="6" y="167"/>
                      <a:pt x="0" y="240"/>
                      <a:pt x="68" y="240"/>
                    </a:cubicBezTo>
                    <a:cubicBezTo>
                      <a:pt x="136" y="240"/>
                      <a:pt x="134" y="181"/>
                      <a:pt x="134" y="169"/>
                    </a:cubicBezTo>
                    <a:cubicBezTo>
                      <a:pt x="134" y="158"/>
                      <a:pt x="140" y="130"/>
                      <a:pt x="90" y="99"/>
                    </a:cubicBezTo>
                    <a:cubicBezTo>
                      <a:pt x="66" y="85"/>
                      <a:pt x="50" y="77"/>
                      <a:pt x="50" y="59"/>
                    </a:cubicBezTo>
                    <a:cubicBezTo>
                      <a:pt x="50" y="42"/>
                      <a:pt x="62" y="31"/>
                      <a:pt x="74" y="31"/>
                    </a:cubicBezTo>
                    <a:cubicBezTo>
                      <a:pt x="86" y="31"/>
                      <a:pt x="102" y="36"/>
                      <a:pt x="102" y="59"/>
                    </a:cubicBezTo>
                    <a:close/>
                  </a:path>
                </a:pathLst>
              </a:custGeom>
              <a:solidFill>
                <a:schemeClr val="bg1"/>
              </a:solidFill>
              <a:ln w="14288">
                <a:noFill/>
                <a:miter lim="800000"/>
                <a:headEnd/>
                <a:tailEnd/>
              </a:ln>
            </p:spPr>
            <p:txBody>
              <a:bodyPr/>
              <a:lstStyle/>
              <a:p>
                <a:endParaRPr lang="tr-TR">
                  <a:solidFill>
                    <a:srgbClr val="000000"/>
                  </a:solidFill>
                </a:endParaRPr>
              </a:p>
            </p:txBody>
          </p:sp>
          <p:sp>
            <p:nvSpPr>
              <p:cNvPr id="28" name="Freeform 56"/>
              <p:cNvSpPr>
                <a:spLocks noChangeAspect="1" noEditPoints="1"/>
              </p:cNvSpPr>
              <p:nvPr/>
            </p:nvSpPr>
            <p:spPr bwMode="gray">
              <a:xfrm>
                <a:off x="3312" y="1720"/>
                <a:ext cx="347" cy="657"/>
              </a:xfrm>
              <a:custGeom>
                <a:avLst/>
                <a:gdLst>
                  <a:gd name="T0" fmla="*/ 1200058 w 124"/>
                  <a:gd name="T1" fmla="*/ 251811 h 234"/>
                  <a:gd name="T2" fmla="*/ 959489 w 124"/>
                  <a:gd name="T3" fmla="*/ 30390 h 234"/>
                  <a:gd name="T4" fmla="*/ 549827 w 124"/>
                  <a:gd name="T5" fmla="*/ 0 h 234"/>
                  <a:gd name="T6" fmla="*/ 0 w 124"/>
                  <a:gd name="T7" fmla="*/ 0 h 234"/>
                  <a:gd name="T8" fmla="*/ 0 w 124"/>
                  <a:gd name="T9" fmla="*/ 2537646 h 234"/>
                  <a:gd name="T10" fmla="*/ 345259 w 124"/>
                  <a:gd name="T11" fmla="*/ 2537646 h 234"/>
                  <a:gd name="T12" fmla="*/ 345259 w 124"/>
                  <a:gd name="T13" fmla="*/ 1386438 h 234"/>
                  <a:gd name="T14" fmla="*/ 568537 w 124"/>
                  <a:gd name="T15" fmla="*/ 1386438 h 234"/>
                  <a:gd name="T16" fmla="*/ 924470 w 124"/>
                  <a:gd name="T17" fmla="*/ 1356048 h 234"/>
                  <a:gd name="T18" fmla="*/ 1106046 w 124"/>
                  <a:gd name="T19" fmla="*/ 1258528 h 234"/>
                  <a:gd name="T20" fmla="*/ 1240402 w 124"/>
                  <a:gd name="T21" fmla="*/ 1031706 h 234"/>
                  <a:gd name="T22" fmla="*/ 1304717 w 124"/>
                  <a:gd name="T23" fmla="*/ 683460 h 234"/>
                  <a:gd name="T24" fmla="*/ 1200058 w 124"/>
                  <a:gd name="T25" fmla="*/ 251811 h 234"/>
                  <a:gd name="T26" fmla="*/ 819785 w 124"/>
                  <a:gd name="T27" fmla="*/ 1062032 h 234"/>
                  <a:gd name="T28" fmla="*/ 326544 w 124"/>
                  <a:gd name="T29" fmla="*/ 1062032 h 234"/>
                  <a:gd name="T30" fmla="*/ 326544 w 124"/>
                  <a:gd name="T31" fmla="*/ 335522 h 234"/>
                  <a:gd name="T32" fmla="*/ 801069 w 124"/>
                  <a:gd name="T33" fmla="*/ 335522 h 234"/>
                  <a:gd name="T34" fmla="*/ 999763 w 124"/>
                  <a:gd name="T35" fmla="*/ 707008 h 234"/>
                  <a:gd name="T36" fmla="*/ 819785 w 124"/>
                  <a:gd name="T37" fmla="*/ 1062032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34"/>
                  <a:gd name="T59" fmla="*/ 124 w 124"/>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34">
                    <a:moveTo>
                      <a:pt x="114" y="23"/>
                    </a:moveTo>
                    <a:cubicBezTo>
                      <a:pt x="108" y="13"/>
                      <a:pt x="100" y="6"/>
                      <a:pt x="91" y="3"/>
                    </a:cubicBezTo>
                    <a:cubicBezTo>
                      <a:pt x="85" y="1"/>
                      <a:pt x="72" y="0"/>
                      <a:pt x="52" y="0"/>
                    </a:cubicBezTo>
                    <a:cubicBezTo>
                      <a:pt x="0" y="0"/>
                      <a:pt x="0" y="0"/>
                      <a:pt x="0" y="0"/>
                    </a:cubicBezTo>
                    <a:cubicBezTo>
                      <a:pt x="0" y="234"/>
                      <a:pt x="0" y="234"/>
                      <a:pt x="0" y="234"/>
                    </a:cubicBezTo>
                    <a:cubicBezTo>
                      <a:pt x="33" y="234"/>
                      <a:pt x="33" y="234"/>
                      <a:pt x="33" y="234"/>
                    </a:cubicBezTo>
                    <a:cubicBezTo>
                      <a:pt x="33" y="128"/>
                      <a:pt x="33" y="128"/>
                      <a:pt x="33" y="128"/>
                    </a:cubicBezTo>
                    <a:cubicBezTo>
                      <a:pt x="54" y="128"/>
                      <a:pt x="54" y="128"/>
                      <a:pt x="54" y="128"/>
                    </a:cubicBezTo>
                    <a:cubicBezTo>
                      <a:pt x="69" y="128"/>
                      <a:pt x="80" y="127"/>
                      <a:pt x="88" y="125"/>
                    </a:cubicBezTo>
                    <a:cubicBezTo>
                      <a:pt x="93" y="124"/>
                      <a:pt x="99" y="121"/>
                      <a:pt x="105" y="116"/>
                    </a:cubicBezTo>
                    <a:cubicBezTo>
                      <a:pt x="110" y="111"/>
                      <a:pt x="115" y="104"/>
                      <a:pt x="118" y="95"/>
                    </a:cubicBezTo>
                    <a:cubicBezTo>
                      <a:pt x="122" y="87"/>
                      <a:pt x="124" y="76"/>
                      <a:pt x="124" y="63"/>
                    </a:cubicBezTo>
                    <a:cubicBezTo>
                      <a:pt x="124" y="47"/>
                      <a:pt x="121" y="34"/>
                      <a:pt x="114" y="23"/>
                    </a:cubicBezTo>
                    <a:close/>
                    <a:moveTo>
                      <a:pt x="78" y="98"/>
                    </a:moveTo>
                    <a:cubicBezTo>
                      <a:pt x="31" y="98"/>
                      <a:pt x="31" y="98"/>
                      <a:pt x="31" y="98"/>
                    </a:cubicBezTo>
                    <a:cubicBezTo>
                      <a:pt x="31" y="31"/>
                      <a:pt x="31" y="31"/>
                      <a:pt x="31" y="31"/>
                    </a:cubicBezTo>
                    <a:cubicBezTo>
                      <a:pt x="76" y="31"/>
                      <a:pt x="76" y="31"/>
                      <a:pt x="76" y="31"/>
                    </a:cubicBezTo>
                    <a:cubicBezTo>
                      <a:pt x="80" y="31"/>
                      <a:pt x="94" y="33"/>
                      <a:pt x="95" y="65"/>
                    </a:cubicBezTo>
                    <a:cubicBezTo>
                      <a:pt x="95" y="65"/>
                      <a:pt x="95" y="98"/>
                      <a:pt x="78" y="98"/>
                    </a:cubicBezTo>
                    <a:close/>
                  </a:path>
                </a:pathLst>
              </a:custGeom>
              <a:solidFill>
                <a:schemeClr val="bg1"/>
              </a:solidFill>
              <a:ln w="12700">
                <a:noFill/>
                <a:miter lim="800000"/>
                <a:headEnd/>
                <a:tailEnd/>
              </a:ln>
            </p:spPr>
            <p:txBody>
              <a:bodyPr/>
              <a:lstStyle/>
              <a:p>
                <a:endParaRPr lang="tr-TR">
                  <a:solidFill>
                    <a:srgbClr val="000000"/>
                  </a:solidFill>
                </a:endParaRPr>
              </a:p>
            </p:txBody>
          </p:sp>
          <p:sp>
            <p:nvSpPr>
              <p:cNvPr id="29" name="Freeform 57"/>
              <p:cNvSpPr>
                <a:spLocks noChangeAspect="1" noEditPoints="1"/>
              </p:cNvSpPr>
              <p:nvPr/>
            </p:nvSpPr>
            <p:spPr bwMode="gray">
              <a:xfrm>
                <a:off x="2836" y="1707"/>
                <a:ext cx="375" cy="670"/>
              </a:xfrm>
              <a:custGeom>
                <a:avLst/>
                <a:gdLst>
                  <a:gd name="T0" fmla="*/ 673505 w 134"/>
                  <a:gd name="T1" fmla="*/ 0 h 239"/>
                  <a:gd name="T2" fmla="*/ 0 w 134"/>
                  <a:gd name="T3" fmla="*/ 651868 h 239"/>
                  <a:gd name="T4" fmla="*/ 0 w 134"/>
                  <a:gd name="T5" fmla="*/ 1827413 h 239"/>
                  <a:gd name="T6" fmla="*/ 715217 w 134"/>
                  <a:gd name="T7" fmla="*/ 2555439 h 239"/>
                  <a:gd name="T8" fmla="*/ 1410268 w 134"/>
                  <a:gd name="T9" fmla="*/ 1850636 h 239"/>
                  <a:gd name="T10" fmla="*/ 1410268 w 134"/>
                  <a:gd name="T11" fmla="*/ 746935 h 239"/>
                  <a:gd name="T12" fmla="*/ 673505 w 134"/>
                  <a:gd name="T13" fmla="*/ 0 h 239"/>
                  <a:gd name="T14" fmla="*/ 1083593 w 134"/>
                  <a:gd name="T15" fmla="*/ 1689939 h 239"/>
                  <a:gd name="T16" fmla="*/ 715217 w 134"/>
                  <a:gd name="T17" fmla="*/ 2201561 h 239"/>
                  <a:gd name="T18" fmla="*/ 326673 w 134"/>
                  <a:gd name="T19" fmla="*/ 1677846 h 239"/>
                  <a:gd name="T20" fmla="*/ 326673 w 134"/>
                  <a:gd name="T21" fmla="*/ 824610 h 239"/>
                  <a:gd name="T22" fmla="*/ 696523 w 134"/>
                  <a:gd name="T23" fmla="*/ 355249 h 239"/>
                  <a:gd name="T24" fmla="*/ 1083593 w 134"/>
                  <a:gd name="T25" fmla="*/ 896502 h 239"/>
                  <a:gd name="T26" fmla="*/ 1083593 w 134"/>
                  <a:gd name="T27" fmla="*/ 1689939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39"/>
                  <a:gd name="T44" fmla="*/ 134 w 134"/>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39">
                    <a:moveTo>
                      <a:pt x="64" y="0"/>
                    </a:moveTo>
                    <a:cubicBezTo>
                      <a:pt x="2" y="0"/>
                      <a:pt x="0" y="61"/>
                      <a:pt x="0" y="61"/>
                    </a:cubicBezTo>
                    <a:cubicBezTo>
                      <a:pt x="0" y="171"/>
                      <a:pt x="0" y="171"/>
                      <a:pt x="0" y="171"/>
                    </a:cubicBezTo>
                    <a:cubicBezTo>
                      <a:pt x="0" y="171"/>
                      <a:pt x="4" y="239"/>
                      <a:pt x="68" y="239"/>
                    </a:cubicBezTo>
                    <a:cubicBezTo>
                      <a:pt x="132" y="239"/>
                      <a:pt x="134" y="173"/>
                      <a:pt x="134" y="173"/>
                    </a:cubicBezTo>
                    <a:cubicBezTo>
                      <a:pt x="134" y="173"/>
                      <a:pt x="134" y="105"/>
                      <a:pt x="134" y="70"/>
                    </a:cubicBezTo>
                    <a:cubicBezTo>
                      <a:pt x="134" y="34"/>
                      <a:pt x="107" y="0"/>
                      <a:pt x="64" y="0"/>
                    </a:cubicBezTo>
                    <a:close/>
                    <a:moveTo>
                      <a:pt x="103" y="158"/>
                    </a:moveTo>
                    <a:cubicBezTo>
                      <a:pt x="103" y="158"/>
                      <a:pt x="102" y="206"/>
                      <a:pt x="68" y="206"/>
                    </a:cubicBezTo>
                    <a:cubicBezTo>
                      <a:pt x="33" y="206"/>
                      <a:pt x="31" y="157"/>
                      <a:pt x="31" y="157"/>
                    </a:cubicBezTo>
                    <a:cubicBezTo>
                      <a:pt x="31" y="77"/>
                      <a:pt x="31" y="77"/>
                      <a:pt x="31" y="77"/>
                    </a:cubicBezTo>
                    <a:cubicBezTo>
                      <a:pt x="31" y="77"/>
                      <a:pt x="32" y="33"/>
                      <a:pt x="66" y="33"/>
                    </a:cubicBezTo>
                    <a:cubicBezTo>
                      <a:pt x="88" y="33"/>
                      <a:pt x="103" y="58"/>
                      <a:pt x="103" y="84"/>
                    </a:cubicBezTo>
                    <a:cubicBezTo>
                      <a:pt x="103" y="109"/>
                      <a:pt x="103" y="158"/>
                      <a:pt x="103" y="158"/>
                    </a:cubicBezTo>
                    <a:close/>
                  </a:path>
                </a:pathLst>
              </a:custGeom>
              <a:solidFill>
                <a:schemeClr val="bg1"/>
              </a:solidFill>
              <a:ln w="9525">
                <a:noFill/>
                <a:round/>
                <a:headEnd/>
                <a:tailEnd/>
              </a:ln>
            </p:spPr>
            <p:txBody>
              <a:bodyPr/>
              <a:lstStyle/>
              <a:p>
                <a:endParaRPr lang="tr-TR">
                  <a:solidFill>
                    <a:srgbClr val="000000"/>
                  </a:solidFill>
                </a:endParaRPr>
              </a:p>
            </p:txBody>
          </p:sp>
          <p:grpSp>
            <p:nvGrpSpPr>
              <p:cNvPr id="30" name="Group 58"/>
              <p:cNvGrpSpPr>
                <a:grpSpLocks noChangeAspect="1"/>
              </p:cNvGrpSpPr>
              <p:nvPr/>
            </p:nvGrpSpPr>
            <p:grpSpPr bwMode="auto">
              <a:xfrm>
                <a:off x="2808" y="2807"/>
                <a:ext cx="62" cy="63"/>
                <a:chOff x="1684" y="2400"/>
                <a:chExt cx="41" cy="41"/>
              </a:xfrm>
            </p:grpSpPr>
            <p:sp>
              <p:nvSpPr>
                <p:cNvPr id="35" name="Oval 59"/>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cs typeface="Arial" pitchFamily="34" charset="0"/>
                  </a:endParaRPr>
                </a:p>
              </p:txBody>
            </p:sp>
            <p:sp>
              <p:nvSpPr>
                <p:cNvPr id="36" name="Oval 60"/>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cs typeface="Arial" pitchFamily="34" charset="0"/>
                  </a:endParaRPr>
                </a:p>
              </p:txBody>
            </p:sp>
          </p:grpSp>
          <p:grpSp>
            <p:nvGrpSpPr>
              <p:cNvPr id="31" name="Group 61"/>
              <p:cNvGrpSpPr>
                <a:grpSpLocks noChangeAspect="1"/>
              </p:cNvGrpSpPr>
              <p:nvPr/>
            </p:nvGrpSpPr>
            <p:grpSpPr bwMode="auto">
              <a:xfrm>
                <a:off x="2808" y="1211"/>
                <a:ext cx="62" cy="63"/>
                <a:chOff x="1684" y="2400"/>
                <a:chExt cx="41" cy="41"/>
              </a:xfrm>
            </p:grpSpPr>
            <p:sp>
              <p:nvSpPr>
                <p:cNvPr id="33" name="Oval 62"/>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cs typeface="Arial" pitchFamily="34" charset="0"/>
                  </a:endParaRPr>
                </a:p>
              </p:txBody>
            </p:sp>
            <p:sp>
              <p:nvSpPr>
                <p:cNvPr id="34" name="Oval 63"/>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cs typeface="Arial" pitchFamily="34" charset="0"/>
                  </a:endParaRPr>
                </a:p>
              </p:txBody>
            </p:sp>
          </p:grpSp>
          <p:pic>
            <p:nvPicPr>
              <p:cNvPr id="32" name="Picture 64"/>
              <p:cNvPicPr>
                <a:picLocks noChangeAspect="1" noChangeArrowheads="1"/>
              </p:cNvPicPr>
              <p:nvPr/>
            </p:nvPicPr>
            <p:blipFill>
              <a:blip r:embed="rId3" cstate="print"/>
              <a:srcRect/>
              <a:stretch>
                <a:fillRect/>
              </a:stretch>
            </p:blipFill>
            <p:spPr bwMode="gray">
              <a:xfrm>
                <a:off x="1885" y="1124"/>
                <a:ext cx="1644" cy="1060"/>
              </a:xfrm>
              <a:prstGeom prst="rect">
                <a:avLst/>
              </a:prstGeom>
              <a:noFill/>
              <a:ln w="11176">
                <a:noFill/>
                <a:miter lim="800000"/>
                <a:headEnd/>
                <a:tailEnd/>
              </a:ln>
            </p:spPr>
          </p:pic>
        </p:grpSp>
        <p:sp>
          <p:nvSpPr>
            <p:cNvPr id="22" name="53 Metin kutusu"/>
            <p:cNvSpPr txBox="1"/>
            <p:nvPr/>
          </p:nvSpPr>
          <p:spPr>
            <a:xfrm>
              <a:off x="3298727" y="5639162"/>
              <a:ext cx="5508000" cy="288000"/>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tr-TR" sz="1000" b="1" dirty="0" smtClean="0">
                  <a:solidFill>
                    <a:srgbClr val="000000"/>
                  </a:solidFill>
                  <a:latin typeface="Cambria" pitchFamily="18" charset="0"/>
                </a:rPr>
                <a:t>Metin Ezberlenmeli</a:t>
              </a:r>
            </a:p>
          </p:txBody>
        </p:sp>
      </p:grpSp>
    </p:spTree>
    <p:extLst>
      <p:ext uri="{BB962C8B-B14F-4D97-AF65-F5344CB8AC3E}">
        <p14:creationId xmlns:p14="http://schemas.microsoft.com/office/powerpoint/2010/main" val="303711334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Kalp-Dolaşım Sistemi Bozuklukları</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defRPr/>
            </a:pPr>
            <a:endParaRPr lang="tr-TR" sz="1000"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2000" b="1" i="1" dirty="0">
                <a:solidFill>
                  <a:srgbClr val="000000"/>
                </a:solidFill>
                <a:latin typeface="Calibri" pitchFamily="34" charset="0"/>
                <a:cs typeface="Calibri" pitchFamily="34" charset="0"/>
              </a:rPr>
              <a:t>«Kalp-Dolaşım Sistemi </a:t>
            </a:r>
            <a:r>
              <a:rPr lang="tr-TR" sz="2000" b="1" i="1" dirty="0" smtClean="0">
                <a:solidFill>
                  <a:srgbClr val="000000"/>
                </a:solidFill>
                <a:latin typeface="Calibri" pitchFamily="34" charset="0"/>
                <a:cs typeface="Calibri" pitchFamily="34" charset="0"/>
              </a:rPr>
              <a:t>Bozuklukları kendisini </a:t>
            </a:r>
            <a:r>
              <a:rPr lang="tr-TR" sz="2000" b="1" i="1" dirty="0">
                <a:solidFill>
                  <a:srgbClr val="C00000"/>
                </a:solidFill>
                <a:latin typeface="Calibri" pitchFamily="34" charset="0"/>
                <a:cs typeface="Calibri" pitchFamily="34" charset="0"/>
              </a:rPr>
              <a:t>kan basıncının ve kalp atım hızının </a:t>
            </a:r>
            <a:r>
              <a:rPr lang="tr-TR" sz="2000" b="1" i="1" dirty="0" smtClean="0">
                <a:solidFill>
                  <a:srgbClr val="C00000"/>
                </a:solidFill>
                <a:latin typeface="Calibri" pitchFamily="34" charset="0"/>
                <a:cs typeface="Calibri" pitchFamily="34" charset="0"/>
              </a:rPr>
              <a:t>artması </a:t>
            </a:r>
            <a:r>
              <a:rPr lang="tr-TR" sz="2000" b="1" i="1" dirty="0" smtClean="0">
                <a:latin typeface="Calibri" pitchFamily="34" charset="0"/>
                <a:cs typeface="Calibri" pitchFamily="34" charset="0"/>
              </a:rPr>
              <a:t>şeklinde </a:t>
            </a:r>
            <a:r>
              <a:rPr lang="tr-TR" sz="2000" b="1" i="1" dirty="0" smtClean="0">
                <a:solidFill>
                  <a:srgbClr val="000000"/>
                </a:solidFill>
                <a:latin typeface="Calibri" pitchFamily="34" charset="0"/>
                <a:cs typeface="Calibri" pitchFamily="34" charset="0"/>
              </a:rPr>
              <a:t>gösterir.»</a:t>
            </a:r>
            <a:endParaRPr lang="tr-TR" sz="2000" b="1" i="1"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sz="1000" i="1"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2000" i="1" dirty="0" smtClean="0">
                <a:solidFill>
                  <a:srgbClr val="000000"/>
                </a:solidFill>
                <a:latin typeface="Calibri" pitchFamily="34" charset="0"/>
                <a:cs typeface="Calibri" pitchFamily="34" charset="0"/>
              </a:rPr>
              <a:t>Bu etkiler, </a:t>
            </a:r>
            <a:r>
              <a:rPr lang="tr-TR" sz="2000" i="1" dirty="0">
                <a:solidFill>
                  <a:srgbClr val="000000"/>
                </a:solidFill>
                <a:latin typeface="Calibri" pitchFamily="34" charset="0"/>
                <a:cs typeface="Calibri" pitchFamily="34" charset="0"/>
              </a:rPr>
              <a:t>strese bağlı </a:t>
            </a:r>
            <a:r>
              <a:rPr lang="tr-TR" sz="2000" b="1" i="1" dirty="0">
                <a:solidFill>
                  <a:srgbClr val="000000"/>
                </a:solidFill>
                <a:latin typeface="Calibri" pitchFamily="34" charset="0"/>
                <a:cs typeface="Calibri" pitchFamily="34" charset="0"/>
              </a:rPr>
              <a:t>hormonal değişikliklerle </a:t>
            </a:r>
            <a:r>
              <a:rPr lang="tr-TR" sz="2000" b="1" i="1" dirty="0" smtClean="0">
                <a:solidFill>
                  <a:srgbClr val="000000"/>
                </a:solidFill>
                <a:latin typeface="Calibri" pitchFamily="34" charset="0"/>
                <a:cs typeface="Calibri" pitchFamily="34" charset="0"/>
              </a:rPr>
              <a:t>(</a:t>
            </a:r>
            <a:r>
              <a:rPr lang="tr-TR" sz="2000" b="1" i="1" dirty="0">
                <a:solidFill>
                  <a:srgbClr val="000000"/>
                </a:solidFill>
                <a:latin typeface="Calibri" pitchFamily="34" charset="0"/>
                <a:cs typeface="Calibri" pitchFamily="34" charset="0"/>
              </a:rPr>
              <a:t>adrenalin, noradrenalin ve kortizol) </a:t>
            </a:r>
            <a:r>
              <a:rPr lang="tr-TR" sz="2000" i="1" dirty="0" smtClean="0">
                <a:solidFill>
                  <a:srgbClr val="000000"/>
                </a:solidFill>
                <a:latin typeface="Calibri" pitchFamily="34" charset="0"/>
                <a:cs typeface="Calibri" pitchFamily="34" charset="0"/>
              </a:rPr>
              <a:t>veya </a:t>
            </a:r>
            <a:r>
              <a:rPr lang="tr-TR" sz="2000" i="1" dirty="0">
                <a:solidFill>
                  <a:srgbClr val="000000"/>
                </a:solidFill>
                <a:latin typeface="Calibri" pitchFamily="34" charset="0"/>
                <a:cs typeface="Calibri" pitchFamily="34" charset="0"/>
              </a:rPr>
              <a:t>stresle birlikte artış gösteren </a:t>
            </a:r>
            <a:r>
              <a:rPr lang="tr-TR" sz="2000" b="1" i="1" dirty="0">
                <a:solidFill>
                  <a:srgbClr val="000000"/>
                </a:solidFill>
                <a:latin typeface="Calibri" pitchFamily="34" charset="0"/>
                <a:cs typeface="Calibri" pitchFamily="34" charset="0"/>
              </a:rPr>
              <a:t>sigara ve içki içme, aşırı ve kötü beslenme </a:t>
            </a:r>
            <a:r>
              <a:rPr lang="tr-TR" sz="2000" i="1" dirty="0">
                <a:solidFill>
                  <a:srgbClr val="000000"/>
                </a:solidFill>
                <a:latin typeface="Calibri" pitchFamily="34" charset="0"/>
                <a:cs typeface="Calibri" pitchFamily="34" charset="0"/>
              </a:rPr>
              <a:t>gibi sağlıksız davranışlar sonucunda ortaya çıkmaktadır</a:t>
            </a:r>
            <a:r>
              <a:rPr lang="tr-TR" sz="2000" i="1" dirty="0" smtClean="0">
                <a:solidFill>
                  <a:srgbClr val="000000"/>
                </a:solidFill>
                <a:latin typeface="Calibri" pitchFamily="34" charset="0"/>
                <a:cs typeface="Calibri" pitchFamily="34" charset="0"/>
              </a:rPr>
              <a:t>.</a:t>
            </a:r>
          </a:p>
          <a:p>
            <a:pPr algn="ctr">
              <a:lnSpc>
                <a:spcPct val="90000"/>
              </a:lnSpc>
              <a:spcAft>
                <a:spcPct val="20000"/>
              </a:spcAft>
              <a:buClr>
                <a:srgbClr val="292929"/>
              </a:buClr>
              <a:defRPr/>
            </a:pPr>
            <a:r>
              <a:rPr lang="tr-TR" sz="2000" i="1" dirty="0" smtClean="0">
                <a:solidFill>
                  <a:srgbClr val="000000"/>
                </a:solidFill>
                <a:latin typeface="Calibri" pitchFamily="34" charset="0"/>
                <a:cs typeface="Calibri" pitchFamily="34" charset="0"/>
              </a:rPr>
              <a:t> </a:t>
            </a:r>
          </a:p>
          <a:p>
            <a:pPr algn="ctr">
              <a:lnSpc>
                <a:spcPct val="90000"/>
              </a:lnSpc>
              <a:spcAft>
                <a:spcPct val="20000"/>
              </a:spcAft>
              <a:buClr>
                <a:srgbClr val="292929"/>
              </a:buClr>
              <a:defRPr/>
            </a:pPr>
            <a:endParaRPr lang="tr-TR" sz="2000" i="1"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sz="2000" i="1"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sz="2000"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sz="2000" i="1"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STRESİN FİZİKSEL SONUÇLARI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chemeClr val="accent6">
                    <a:lumMod val="60000"/>
                    <a:lumOff val="40000"/>
                  </a:scheme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chemeClr val="accent6">
                  <a:lumMod val="60000"/>
                  <a:lumOff val="40000"/>
                </a:scheme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en-GB" sz="1800" b="1" i="0" u="none" strike="noStrike" kern="0" cap="none" spc="0" normalizeH="0" baseline="0" noProof="0" dirty="0" smtClean="0">
              <a:ln>
                <a:noFill/>
              </a:ln>
              <a:solidFill>
                <a:schemeClr val="bg1">
                  <a:lumMod val="65000"/>
                </a:schemeClr>
              </a:solidFill>
              <a:effectLst>
                <a:outerShdw blurRad="75057" dist="38100" dir="5400000" sy="-20000" rotWithShape="0">
                  <a:prstClr val="black">
                    <a:alpha val="25000"/>
                  </a:prstClr>
                </a:outerShdw>
                <a:reflection blurRad="6350" stA="55000" endA="50" endPos="85000" dist="29997" dir="5400000" sy="-100000" algn="bl" rotWithShape="0"/>
              </a:effectLst>
              <a:uLnTx/>
              <a:uFillTx/>
              <a:latin typeface="Calibri" pitchFamily="34" charset="0"/>
              <a:cs typeface="Calibri" pitchFamily="34" charset="0"/>
            </a:endParaRPr>
          </a:p>
        </p:txBody>
      </p:sp>
      <p:pic>
        <p:nvPicPr>
          <p:cNvPr id="17" name="Picture 2" descr="D:\DOKTOR\1-DRUZ\1-EĞİTİM KURUMU\1. İstanbuluzman\2-RESİMLER\Tıbbi\Organlarımız\cardiology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4832" y="4435019"/>
            <a:ext cx="1968909" cy="1874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6808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Sindirim Sistemi Bozuklukları </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defRPr/>
            </a:pPr>
            <a:endParaRPr lang="tr-TR" sz="2000"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2000" i="1" dirty="0">
                <a:solidFill>
                  <a:srgbClr val="000000"/>
                </a:solidFill>
                <a:latin typeface="Calibri" pitchFamily="34" charset="0"/>
                <a:cs typeface="Calibri" pitchFamily="34" charset="0"/>
              </a:rPr>
              <a:t>Akut stresin mide asit salgısı üzerine değişik etkileri vardır</a:t>
            </a:r>
            <a:r>
              <a:rPr lang="tr-TR" sz="2000" i="1" dirty="0" smtClean="0">
                <a:solidFill>
                  <a:srgbClr val="000000"/>
                </a:solidFill>
                <a:latin typeface="Calibri" pitchFamily="34" charset="0"/>
                <a:cs typeface="Calibri" pitchFamily="34" charset="0"/>
              </a:rPr>
              <a:t>. </a:t>
            </a:r>
            <a:r>
              <a:rPr lang="tr-TR" sz="2000" b="1" i="1" dirty="0" smtClean="0">
                <a:solidFill>
                  <a:srgbClr val="000000"/>
                </a:solidFill>
                <a:latin typeface="Calibri" pitchFamily="34" charset="0"/>
                <a:cs typeface="Calibri" pitchFamily="34" charset="0"/>
              </a:rPr>
              <a:t>Midede şişkinlik, dolgunluk </a:t>
            </a:r>
            <a:r>
              <a:rPr lang="tr-TR" sz="2000" b="1" i="1" dirty="0">
                <a:solidFill>
                  <a:srgbClr val="000000"/>
                </a:solidFill>
                <a:latin typeface="Calibri" pitchFamily="34" charset="0"/>
                <a:cs typeface="Calibri" pitchFamily="34" charset="0"/>
              </a:rPr>
              <a:t>hissi, </a:t>
            </a:r>
            <a:r>
              <a:rPr lang="tr-TR" sz="2000" b="1" i="1" dirty="0" smtClean="0">
                <a:solidFill>
                  <a:srgbClr val="000000"/>
                </a:solidFill>
                <a:latin typeface="Calibri" pitchFamily="34" charset="0"/>
                <a:cs typeface="Calibri" pitchFamily="34" charset="0"/>
              </a:rPr>
              <a:t>geğirme</a:t>
            </a:r>
            <a:r>
              <a:rPr lang="tr-TR" sz="2000" b="1" i="1" dirty="0">
                <a:solidFill>
                  <a:srgbClr val="000000"/>
                </a:solidFill>
                <a:latin typeface="Calibri" pitchFamily="34" charset="0"/>
                <a:cs typeface="Calibri" pitchFamily="34" charset="0"/>
              </a:rPr>
              <a:t> </a:t>
            </a:r>
            <a:r>
              <a:rPr lang="tr-TR" sz="2000" b="1" i="1" dirty="0" smtClean="0">
                <a:solidFill>
                  <a:srgbClr val="000000"/>
                </a:solidFill>
                <a:latin typeface="Calibri" pitchFamily="34" charset="0"/>
                <a:cs typeface="Calibri" pitchFamily="34" charset="0"/>
              </a:rPr>
              <a:t>ve bulantı gibi yakınmalara yol açan </a:t>
            </a:r>
            <a:r>
              <a:rPr lang="tr-TR" sz="2000" b="1" i="1" dirty="0">
                <a:solidFill>
                  <a:srgbClr val="000000"/>
                </a:solidFill>
                <a:latin typeface="Calibri" pitchFamily="34" charset="0"/>
                <a:cs typeface="Calibri" pitchFamily="34" charset="0"/>
              </a:rPr>
              <a:t>hazımsızlık </a:t>
            </a:r>
            <a:r>
              <a:rPr lang="tr-TR" sz="2000" i="1" dirty="0" smtClean="0">
                <a:solidFill>
                  <a:srgbClr val="000000"/>
                </a:solidFill>
                <a:latin typeface="Calibri" pitchFamily="34" charset="0"/>
                <a:cs typeface="Calibri" pitchFamily="34" charset="0"/>
              </a:rPr>
              <a:t>iş stresine bağlı olabilir.</a:t>
            </a:r>
            <a:endParaRPr lang="tr-TR" sz="2000" i="1"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sz="2000" i="1"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2000" i="1" dirty="0">
                <a:solidFill>
                  <a:srgbClr val="000000"/>
                </a:solidFill>
                <a:latin typeface="Calibri" pitchFamily="34" charset="0"/>
                <a:cs typeface="Calibri" pitchFamily="34" charset="0"/>
              </a:rPr>
              <a:t>Ülser olmayan </a:t>
            </a:r>
            <a:r>
              <a:rPr lang="tr-TR" sz="2000" b="1" i="1" dirty="0">
                <a:solidFill>
                  <a:srgbClr val="000000"/>
                </a:solidFill>
                <a:latin typeface="Calibri" pitchFamily="34" charset="0"/>
                <a:cs typeface="Calibri" pitchFamily="34" charset="0"/>
              </a:rPr>
              <a:t>dispepsi, spastik kolon </a:t>
            </a:r>
            <a:r>
              <a:rPr lang="tr-TR" sz="2000" i="1" dirty="0" smtClean="0">
                <a:solidFill>
                  <a:srgbClr val="000000"/>
                </a:solidFill>
                <a:latin typeface="Calibri" pitchFamily="34" charset="0"/>
                <a:cs typeface="Calibri" pitchFamily="34" charset="0"/>
              </a:rPr>
              <a:t>gibi </a:t>
            </a:r>
            <a:r>
              <a:rPr lang="tr-TR" sz="2000" i="1" dirty="0">
                <a:solidFill>
                  <a:srgbClr val="000000"/>
                </a:solidFill>
                <a:latin typeface="Calibri" pitchFamily="34" charset="0"/>
                <a:cs typeface="Calibri" pitchFamily="34" charset="0"/>
              </a:rPr>
              <a:t>sindirim sistemi rahatsızlıklarının iş stresi ile ilişkili olabildiği bildirilmiştir.</a:t>
            </a: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STRESİN FİZİKSEL SONUÇLARI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chemeClr val="accent6">
                    <a:lumMod val="60000"/>
                    <a:lumOff val="40000"/>
                  </a:scheme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chemeClr val="accent6">
                  <a:lumMod val="60000"/>
                  <a:lumOff val="40000"/>
                </a:scheme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en-GB" sz="1800" b="1" i="0" u="none" strike="noStrike" kern="0" cap="none" spc="0" normalizeH="0" baseline="0" noProof="0" dirty="0" smtClean="0">
              <a:ln>
                <a:noFill/>
              </a:ln>
              <a:solidFill>
                <a:schemeClr val="bg1">
                  <a:lumMod val="65000"/>
                </a:schemeClr>
              </a:solidFill>
              <a:effectLst>
                <a:outerShdw blurRad="75057" dist="38100" dir="5400000" sy="-20000" rotWithShape="0">
                  <a:prstClr val="black">
                    <a:alpha val="25000"/>
                  </a:prstClr>
                </a:outerShdw>
                <a:reflection blurRad="6350" stA="55000" endA="50" endPos="85000" dist="29997" dir="5400000" sy="-100000" algn="bl" rotWithShape="0"/>
              </a:effectLst>
              <a:uLnTx/>
              <a:uFillTx/>
              <a:latin typeface="Calibri" pitchFamily="34" charset="0"/>
              <a:cs typeface="Calibri" pitchFamily="34" charset="0"/>
            </a:endParaRPr>
          </a:p>
        </p:txBody>
      </p:sp>
      <p:pic>
        <p:nvPicPr>
          <p:cNvPr id="17" name="Picture 5" descr="D:\DOKTOR\1-DRUZ\1-EĞİTİM KURUMU\1. İstanbuluzman\2-RESİMLER\z.Diğer\stumbleupon_6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5455" y="4921657"/>
            <a:ext cx="1567663" cy="1816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61293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Kas-İskelet Sistemi Bozuklukları </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defRPr/>
            </a:pPr>
            <a:endParaRPr lang="tr-TR" sz="2000"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2000" i="1" dirty="0" smtClean="0">
                <a:solidFill>
                  <a:srgbClr val="000000"/>
                </a:solidFill>
                <a:latin typeface="Calibri" pitchFamily="34" charset="0"/>
                <a:cs typeface="Calibri" pitchFamily="34" charset="0"/>
              </a:rPr>
              <a:t>İş </a:t>
            </a:r>
            <a:r>
              <a:rPr lang="tr-TR" sz="2000" i="1" dirty="0">
                <a:solidFill>
                  <a:srgbClr val="000000"/>
                </a:solidFill>
                <a:latin typeface="Calibri" pitchFamily="34" charset="0"/>
                <a:cs typeface="Calibri" pitchFamily="34" charset="0"/>
              </a:rPr>
              <a:t>stresi ile </a:t>
            </a:r>
            <a:r>
              <a:rPr lang="tr-TR" sz="2000" b="1" i="1" dirty="0">
                <a:solidFill>
                  <a:srgbClr val="000000"/>
                </a:solidFill>
                <a:latin typeface="Calibri" pitchFamily="34" charset="0"/>
                <a:cs typeface="Calibri" pitchFamily="34" charset="0"/>
              </a:rPr>
              <a:t>boyun, omuz, kol ve sırt </a:t>
            </a:r>
            <a:r>
              <a:rPr lang="tr-TR" sz="2000" b="1" i="1" dirty="0" smtClean="0">
                <a:solidFill>
                  <a:srgbClr val="000000"/>
                </a:solidFill>
                <a:latin typeface="Calibri" pitchFamily="34" charset="0"/>
                <a:cs typeface="Calibri" pitchFamily="34" charset="0"/>
              </a:rPr>
              <a:t>kaslarında ve eklemlerde </a:t>
            </a:r>
            <a:r>
              <a:rPr lang="tr-TR" sz="2000" i="1" dirty="0">
                <a:solidFill>
                  <a:srgbClr val="000000"/>
                </a:solidFill>
                <a:latin typeface="Calibri" pitchFamily="34" charset="0"/>
                <a:cs typeface="Calibri" pitchFamily="34" charset="0"/>
              </a:rPr>
              <a:t>ortaya çıkan yakınmalar arasında ilişki olduğu, </a:t>
            </a:r>
            <a:r>
              <a:rPr lang="tr-TR" sz="2000" b="1" i="1" dirty="0">
                <a:solidFill>
                  <a:srgbClr val="000000"/>
                </a:solidFill>
                <a:latin typeface="Calibri" pitchFamily="34" charset="0"/>
                <a:cs typeface="Calibri" pitchFamily="34" charset="0"/>
              </a:rPr>
              <a:t>yakınmaların iş </a:t>
            </a:r>
            <a:r>
              <a:rPr lang="tr-TR" sz="2000" b="1" i="1" dirty="0" smtClean="0">
                <a:solidFill>
                  <a:srgbClr val="000000"/>
                </a:solidFill>
                <a:latin typeface="Calibri" pitchFamily="34" charset="0"/>
                <a:cs typeface="Calibri" pitchFamily="34" charset="0"/>
              </a:rPr>
              <a:t>yoğunluğu, </a:t>
            </a:r>
            <a:r>
              <a:rPr lang="tr-TR" sz="2000" b="1" i="1" dirty="0">
                <a:solidFill>
                  <a:srgbClr val="000000"/>
                </a:solidFill>
                <a:latin typeface="Calibri" pitchFamily="34" charset="0"/>
                <a:cs typeface="Calibri" pitchFamily="34" charset="0"/>
              </a:rPr>
              <a:t>karar verme ve işin gereklerini </a:t>
            </a:r>
            <a:r>
              <a:rPr lang="tr-TR" sz="2000" b="1" i="1" dirty="0" smtClean="0">
                <a:solidFill>
                  <a:srgbClr val="000000"/>
                </a:solidFill>
                <a:latin typeface="Calibri" pitchFamily="34" charset="0"/>
                <a:cs typeface="Calibri" pitchFamily="34" charset="0"/>
              </a:rPr>
              <a:t>denetleyememe imkanları ile </a:t>
            </a:r>
            <a:r>
              <a:rPr lang="tr-TR" sz="2000" b="1" i="1" dirty="0">
                <a:solidFill>
                  <a:srgbClr val="000000"/>
                </a:solidFill>
                <a:latin typeface="Calibri" pitchFamily="34" charset="0"/>
                <a:cs typeface="Calibri" pitchFamily="34" charset="0"/>
              </a:rPr>
              <a:t>orantılı olarak arttığı gösterilmiştir. </a:t>
            </a:r>
            <a:endParaRPr lang="tr-TR" sz="2000" b="1"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sz="2000" b="1"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2000" b="1" i="1" dirty="0">
                <a:solidFill>
                  <a:srgbClr val="000000"/>
                </a:solidFill>
                <a:latin typeface="Calibri" pitchFamily="34" charset="0"/>
                <a:cs typeface="Calibri" pitchFamily="34" charset="0"/>
              </a:rPr>
              <a:t>Alışılagelmiş monoton işlerdeki semptomlar dikkat isteyen işlerden daha fazla olabilir.</a:t>
            </a:r>
          </a:p>
          <a:p>
            <a:pPr algn="ctr">
              <a:lnSpc>
                <a:spcPct val="90000"/>
              </a:lnSpc>
              <a:spcAft>
                <a:spcPct val="20000"/>
              </a:spcAft>
              <a:buClr>
                <a:srgbClr val="292929"/>
              </a:buClr>
              <a:defRPr/>
            </a:pPr>
            <a:endParaRPr lang="tr-TR" sz="2000" b="1" i="1"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STRESİN FİZİKSEL SONUÇLARI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chemeClr val="accent6">
                    <a:lumMod val="60000"/>
                    <a:lumOff val="40000"/>
                  </a:scheme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chemeClr val="accent6">
                  <a:lumMod val="60000"/>
                  <a:lumOff val="40000"/>
                </a:scheme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en-GB" sz="1800" b="1" i="0" u="none" strike="noStrike" kern="0" cap="none" spc="0" normalizeH="0" baseline="0" noProof="0" dirty="0" smtClean="0">
              <a:ln>
                <a:noFill/>
              </a:ln>
              <a:solidFill>
                <a:schemeClr val="bg1">
                  <a:lumMod val="65000"/>
                </a:schemeClr>
              </a:solidFill>
              <a:effectLst>
                <a:outerShdw blurRad="75057" dist="38100" dir="5400000" sy="-20000" rotWithShape="0">
                  <a:prstClr val="black">
                    <a:alpha val="25000"/>
                  </a:prstClr>
                </a:outerShdw>
                <a:reflection blurRad="6350" stA="55000" endA="50" endPos="85000" dist="29997" dir="5400000" sy="-100000" algn="bl" rotWithShape="0"/>
              </a:effectLst>
              <a:uLnTx/>
              <a:uFillTx/>
              <a:latin typeface="Calibri" pitchFamily="34" charset="0"/>
              <a:cs typeface="Calibri" pitchFamily="34" charset="0"/>
            </a:endParaRPr>
          </a:p>
        </p:txBody>
      </p:sp>
      <p:pic>
        <p:nvPicPr>
          <p:cNvPr id="17" name="Picture 4" descr="D:\DOKTOR\1-DRUZ\1-EĞİTİM KURUMU\1. İstanbuluzman\2-RESİMLER\z.Diğer\anim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678159"/>
            <a:ext cx="2009774" cy="2080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90644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Bağışıklık Sistemi Bozuklukları </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defRPr/>
            </a:pPr>
            <a:endParaRPr lang="tr-TR" sz="2000"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2000" i="1" dirty="0" smtClean="0">
                <a:solidFill>
                  <a:srgbClr val="000000"/>
                </a:solidFill>
                <a:latin typeface="Calibri" pitchFamily="34" charset="0"/>
                <a:cs typeface="Calibri" pitchFamily="34" charset="0"/>
              </a:rPr>
              <a:t>İş </a:t>
            </a:r>
            <a:r>
              <a:rPr lang="tr-TR" sz="2000" i="1" dirty="0">
                <a:solidFill>
                  <a:srgbClr val="000000"/>
                </a:solidFill>
                <a:latin typeface="Calibri" pitchFamily="34" charset="0"/>
                <a:cs typeface="Calibri" pitchFamily="34" charset="0"/>
              </a:rPr>
              <a:t>stresi </a:t>
            </a:r>
            <a:r>
              <a:rPr lang="tr-TR" sz="2000" b="1" i="1" dirty="0">
                <a:solidFill>
                  <a:srgbClr val="000000"/>
                </a:solidFill>
                <a:latin typeface="Calibri" pitchFamily="34" charset="0"/>
                <a:cs typeface="Calibri" pitchFamily="34" charset="0"/>
              </a:rPr>
              <a:t>bağışıklık sistemini zayıflatır ve </a:t>
            </a:r>
            <a:r>
              <a:rPr lang="tr-TR" sz="2000" b="1" i="1" dirty="0" smtClean="0">
                <a:solidFill>
                  <a:srgbClr val="000000"/>
                </a:solidFill>
                <a:latin typeface="Calibri" pitchFamily="34" charset="0"/>
                <a:cs typeface="Calibri" pitchFamily="34" charset="0"/>
              </a:rPr>
              <a:t>çalışanın </a:t>
            </a:r>
            <a:r>
              <a:rPr lang="tr-TR" sz="2000" b="1" i="1" dirty="0">
                <a:solidFill>
                  <a:srgbClr val="000000"/>
                </a:solidFill>
                <a:latin typeface="Calibri" pitchFamily="34" charset="0"/>
                <a:cs typeface="Calibri" pitchFamily="34" charset="0"/>
              </a:rPr>
              <a:t>bulaşıcı hastalıklara karşı direncini azaltır.</a:t>
            </a:r>
          </a:p>
          <a:p>
            <a:pPr algn="ctr">
              <a:lnSpc>
                <a:spcPct val="90000"/>
              </a:lnSpc>
              <a:spcAft>
                <a:spcPct val="20000"/>
              </a:spcAft>
              <a:buClr>
                <a:srgbClr val="292929"/>
              </a:buClr>
              <a:defRPr/>
            </a:pPr>
            <a:endParaRPr lang="tr-TR" sz="2000" i="1"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STRESİN FİZİKSEL SONUÇLARI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chemeClr val="accent6">
                    <a:lumMod val="60000"/>
                    <a:lumOff val="40000"/>
                  </a:scheme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chemeClr val="accent6">
                  <a:lumMod val="60000"/>
                  <a:lumOff val="40000"/>
                </a:scheme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en-GB" sz="1800" b="1" i="0" u="none" strike="noStrike" kern="0" cap="none" spc="0" normalizeH="0" baseline="0" noProof="0" dirty="0" smtClean="0">
              <a:ln>
                <a:noFill/>
              </a:ln>
              <a:solidFill>
                <a:schemeClr val="bg1">
                  <a:lumMod val="65000"/>
                </a:schemeClr>
              </a:solidFill>
              <a:effectLst>
                <a:outerShdw blurRad="75057" dist="38100" dir="5400000" sy="-20000" rotWithShape="0">
                  <a:prstClr val="black">
                    <a:alpha val="25000"/>
                  </a:prstClr>
                </a:outerShdw>
                <a:reflection blurRad="6350" stA="55000" endA="50" endPos="85000" dist="29997" dir="5400000" sy="-100000" algn="bl" rotWithShape="0"/>
              </a:effectLst>
              <a:uLnTx/>
              <a:uFillTx/>
              <a:latin typeface="Calibri" pitchFamily="34" charset="0"/>
              <a:cs typeface="Calibri" pitchFamily="34" charset="0"/>
            </a:endParaRPr>
          </a:p>
        </p:txBody>
      </p:sp>
      <p:pic>
        <p:nvPicPr>
          <p:cNvPr id="17" name="Picture 3" descr="D:\DOKTOR\1-DRUZ\1-EĞİTİM KURUMU\1. İstanbuluzman\2-RESİMLER\Biyoloji\biolog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0131" y="3309832"/>
            <a:ext cx="1929567" cy="2051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57026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146050" y="2879690"/>
            <a:ext cx="8847829" cy="3084394"/>
          </a:xfrm>
          <a:prstGeom prst="rect">
            <a:avLst/>
          </a:prstGeom>
          <a:noFill/>
          <a:ln w="9525" algn="ctr">
            <a:noFill/>
            <a:round/>
            <a:headEnd/>
            <a:tailEnd/>
          </a:ln>
        </p:spPr>
        <p:txBody>
          <a:bodyPr wrap="none" anchor="ctr">
            <a:noAutofit/>
          </a:bodyPr>
          <a:lstStyle/>
          <a:p>
            <a:pPr marL="36000" algn="ctr"/>
            <a:r>
              <a:rPr lang="tr-TR" sz="9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Psikososyal </a:t>
            </a:r>
          </a:p>
          <a:p>
            <a:pPr marL="36000" algn="ctr"/>
            <a:r>
              <a:rPr lang="tr-TR" sz="9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Stresler</a:t>
            </a:r>
            <a:endPar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5" name="Picture 5"/>
          <p:cNvPicPr>
            <a:picLocks noChangeAspect="1" noChangeArrowheads="1"/>
          </p:cNvPicPr>
          <p:nvPr/>
        </p:nvPicPr>
        <p:blipFill>
          <a:blip r:embed="rId3" cstate="print"/>
          <a:srcRect/>
          <a:stretch>
            <a:fillRect/>
          </a:stretch>
        </p:blipFill>
        <p:spPr bwMode="auto">
          <a:xfrm>
            <a:off x="3777664" y="409434"/>
            <a:ext cx="1901841" cy="2470256"/>
          </a:xfrm>
          <a:prstGeom prst="rect">
            <a:avLst/>
          </a:prstGeom>
          <a:noFill/>
          <a:ln w="9525">
            <a:noFill/>
            <a:miter lim="800000"/>
            <a:headEnd/>
            <a:tailEnd/>
          </a:ln>
        </p:spPr>
      </p:pic>
    </p:spTree>
    <p:extLst>
      <p:ext uri="{BB962C8B-B14F-4D97-AF65-F5344CB8AC3E}">
        <p14:creationId xmlns:p14="http://schemas.microsoft.com/office/powerpoint/2010/main" val="30695273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prstClr val="black"/>
              </a:solidFill>
            </a:endParaRPr>
          </a:p>
        </p:txBody>
      </p:sp>
      <p:sp>
        <p:nvSpPr>
          <p:cNvPr id="12" name="Rechteck 4"/>
          <p:cNvSpPr>
            <a:spLocks noChangeArrowheads="1"/>
          </p:cNvSpPr>
          <p:nvPr/>
        </p:nvSpPr>
        <p:spPr bwMode="auto">
          <a:xfrm>
            <a:off x="172005" y="2197007"/>
            <a:ext cx="8782476" cy="2921887"/>
          </a:xfrm>
          <a:prstGeom prst="rect">
            <a:avLst/>
          </a:prstGeom>
          <a:noFill/>
          <a:ln w="9525" algn="ctr">
            <a:noFill/>
            <a:round/>
            <a:headEnd/>
            <a:tailEnd/>
          </a:ln>
        </p:spPr>
        <p:txBody>
          <a:bodyPr wrap="none" anchor="ctr"/>
          <a:lstStyle/>
          <a:p>
            <a:pPr marL="36000" algn="ctr"/>
            <a:r>
              <a:rPr lang="tr-TR" sz="66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Stress </a:t>
            </a:r>
          </a:p>
          <a:p>
            <a:pPr marL="36000" algn="ctr"/>
            <a:r>
              <a:rPr lang="tr-TR" sz="66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Davranışsal Etkileri</a:t>
            </a:r>
            <a:endParaRPr lang="tr-TR" sz="66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7" name="Oval 16"/>
          <p:cNvSpPr>
            <a:spLocks noChangeArrowheads="1"/>
          </p:cNvSpPr>
          <p:nvPr/>
        </p:nvSpPr>
        <p:spPr bwMode="auto">
          <a:xfrm>
            <a:off x="3914749" y="1078706"/>
            <a:ext cx="1144587" cy="1144588"/>
          </a:xfrm>
          <a:prstGeom prst="ellipse">
            <a:avLst/>
          </a:prstGeom>
          <a:gradFill rotWithShape="1">
            <a:gsLst>
              <a:gs pos="0">
                <a:srgbClr val="0161B2"/>
              </a:gs>
              <a:gs pos="100000">
                <a:srgbClr val="004074"/>
              </a:gs>
            </a:gsLst>
            <a:lin ang="2700000" scaled="1"/>
          </a:gradFill>
          <a:ln w="9525" algn="ctr">
            <a:noFill/>
            <a:round/>
            <a:headEnd/>
            <a:tailEnd/>
          </a:ln>
        </p:spPr>
        <p:txBody>
          <a:bodyPr wrap="none" anchor="ctr"/>
          <a:lstStyle/>
          <a:p>
            <a:pPr algn="ctr"/>
            <a:r>
              <a:rPr lang="tr-TR" sz="6600" b="1" dirty="0" smtClean="0">
                <a:solidFill>
                  <a:schemeClr val="bg1"/>
                </a:solidFill>
                <a:latin typeface="+mn-lt"/>
                <a:cs typeface="Arial" pitchFamily="34" charset="0"/>
              </a:rPr>
              <a:t>2</a:t>
            </a:r>
            <a:endParaRPr lang="tr-TR" sz="6600" b="1" dirty="0">
              <a:solidFill>
                <a:schemeClr val="bg1"/>
              </a:solidFill>
              <a:latin typeface="+mn-lt"/>
              <a:cs typeface="Arial" pitchFamily="34" charset="0"/>
            </a:endParaRPr>
          </a:p>
        </p:txBody>
      </p:sp>
    </p:spTree>
    <p:extLst>
      <p:ext uri="{BB962C8B-B14F-4D97-AF65-F5344CB8AC3E}">
        <p14:creationId xmlns:p14="http://schemas.microsoft.com/office/powerpoint/2010/main" val="4024467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DAVRANIŞSAL SONUÇLARI</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800100" lvl="1" indent="-342900">
              <a:lnSpc>
                <a:spcPct val="90000"/>
              </a:lnSpc>
              <a:spcAft>
                <a:spcPct val="20000"/>
              </a:spcAft>
              <a:buClr>
                <a:srgbClr val="292929"/>
              </a:buClr>
              <a:buFont typeface="+mj-lt"/>
              <a:buAutoNum type="arabicPeriod"/>
              <a:defRPr/>
            </a:pPr>
            <a:endParaRPr lang="tr-TR" sz="2000" b="1" i="1" dirty="0" smtClean="0">
              <a:solidFill>
                <a:srgbClr val="000000"/>
              </a:solidFill>
              <a:latin typeface="Calibri" pitchFamily="34" charset="0"/>
              <a:cs typeface="Calibri" pitchFamily="34" charset="0"/>
            </a:endParaRPr>
          </a:p>
          <a:p>
            <a:pPr marL="800100" lvl="1" indent="-342900">
              <a:lnSpc>
                <a:spcPct val="90000"/>
              </a:lnSpc>
              <a:spcAft>
                <a:spcPct val="2000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Beslenme Bozuklukları ve Madde Bağımlılığı,</a:t>
            </a:r>
          </a:p>
          <a:p>
            <a:pPr marL="800100" lvl="1" indent="-342900">
              <a:lnSpc>
                <a:spcPct val="90000"/>
              </a:lnSpc>
              <a:spcAft>
                <a:spcPct val="2000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Uyku Bozuklukları, </a:t>
            </a:r>
          </a:p>
          <a:p>
            <a:pPr marL="800100" lvl="1" indent="-342900">
              <a:lnSpc>
                <a:spcPct val="90000"/>
              </a:lnSpc>
              <a:spcAft>
                <a:spcPct val="20000"/>
              </a:spcAft>
              <a:buClr>
                <a:srgbClr val="292929"/>
              </a:buClr>
              <a:buFont typeface="+mj-lt"/>
              <a:buAutoNum type="arabicPeriod"/>
              <a:defRPr/>
            </a:pPr>
            <a:r>
              <a:rPr lang="tr-TR" sz="2000" b="1" i="1" dirty="0" err="1" smtClean="0">
                <a:solidFill>
                  <a:srgbClr val="000000"/>
                </a:solidFill>
                <a:latin typeface="Calibri" pitchFamily="34" charset="0"/>
                <a:cs typeface="Calibri" pitchFamily="34" charset="0"/>
              </a:rPr>
              <a:t>Absenteizm</a:t>
            </a:r>
            <a:r>
              <a:rPr lang="tr-TR" sz="2000" b="1" i="1" dirty="0" smtClean="0">
                <a:solidFill>
                  <a:srgbClr val="000000"/>
                </a:solidFill>
                <a:latin typeface="Calibri" pitchFamily="34" charset="0"/>
                <a:cs typeface="Calibri" pitchFamily="34" charset="0"/>
              </a:rPr>
              <a:t> (İşten Kalma – İşe </a:t>
            </a:r>
            <a:r>
              <a:rPr lang="tr-TR" sz="2000" b="1" i="1" dirty="0">
                <a:solidFill>
                  <a:srgbClr val="000000"/>
                </a:solidFill>
                <a:latin typeface="Calibri" pitchFamily="34" charset="0"/>
                <a:cs typeface="Calibri" pitchFamily="34" charset="0"/>
              </a:rPr>
              <a:t>G</a:t>
            </a:r>
            <a:r>
              <a:rPr lang="tr-TR" sz="2000" b="1" i="1" dirty="0" smtClean="0">
                <a:solidFill>
                  <a:srgbClr val="000000"/>
                </a:solidFill>
                <a:latin typeface="Calibri" pitchFamily="34" charset="0"/>
                <a:cs typeface="Calibri" pitchFamily="34" charset="0"/>
              </a:rPr>
              <a:t>eç Gelme)</a:t>
            </a:r>
            <a:endParaRPr lang="tr-TR" sz="2000"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sz="2000"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sz="2000" i="1"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sz="2000"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sz="2000" i="1"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STRESİN FİZİKSEL SONUÇLARI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37" name="Grup 36"/>
          <p:cNvGrpSpPr/>
          <p:nvPr/>
        </p:nvGrpSpPr>
        <p:grpSpPr>
          <a:xfrm>
            <a:off x="2657734" y="5439594"/>
            <a:ext cx="6162416" cy="663371"/>
            <a:chOff x="2644311" y="5451679"/>
            <a:chExt cx="6162416" cy="663371"/>
          </a:xfrm>
        </p:grpSpPr>
        <p:grpSp>
          <p:nvGrpSpPr>
            <p:cNvPr id="38" name="Group 51"/>
            <p:cNvGrpSpPr>
              <a:grpSpLocks/>
            </p:cNvGrpSpPr>
            <p:nvPr/>
          </p:nvGrpSpPr>
          <p:grpSpPr bwMode="auto">
            <a:xfrm>
              <a:off x="2644311" y="5451679"/>
              <a:ext cx="648968" cy="663371"/>
              <a:chOff x="1868" y="1082"/>
              <a:chExt cx="1942" cy="1942"/>
            </a:xfrm>
          </p:grpSpPr>
          <p:sp>
            <p:nvSpPr>
              <p:cNvPr id="40" name="Freeform 52"/>
              <p:cNvSpPr>
                <a:spLocks noChangeAspect="1"/>
              </p:cNvSpPr>
              <p:nvPr/>
            </p:nvSpPr>
            <p:spPr bwMode="gray">
              <a:xfrm>
                <a:off x="1868" y="1082"/>
                <a:ext cx="1942" cy="1942"/>
              </a:xfrm>
              <a:custGeom>
                <a:avLst/>
                <a:gdLst>
                  <a:gd name="T0" fmla="*/ 1849 w 1675"/>
                  <a:gd name="T1" fmla="*/ 6343 h 1675"/>
                  <a:gd name="T2" fmla="*/ 0 w 1675"/>
                  <a:gd name="T3" fmla="*/ 4480 h 1675"/>
                  <a:gd name="T4" fmla="*/ 0 w 1675"/>
                  <a:gd name="T5" fmla="*/ 1849 h 1675"/>
                  <a:gd name="T6" fmla="*/ 1849 w 1675"/>
                  <a:gd name="T7" fmla="*/ 0 h 1675"/>
                  <a:gd name="T8" fmla="*/ 4481 w 1675"/>
                  <a:gd name="T9" fmla="*/ 0 h 1675"/>
                  <a:gd name="T10" fmla="*/ 6343 w 1675"/>
                  <a:gd name="T11" fmla="*/ 1849 h 1675"/>
                  <a:gd name="T12" fmla="*/ 6343 w 1675"/>
                  <a:gd name="T13" fmla="*/ 4480 h 1675"/>
                  <a:gd name="T14" fmla="*/ 4481 w 1675"/>
                  <a:gd name="T15" fmla="*/ 6343 h 1675"/>
                  <a:gd name="T16" fmla="*/ 1849 w 1675"/>
                  <a:gd name="T17" fmla="*/ 6343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p:spPr>
            <p:txBody>
              <a:bodyPr/>
              <a:lstStyle/>
              <a:p>
                <a:endParaRPr lang="tr-TR">
                  <a:solidFill>
                    <a:srgbClr val="000000"/>
                  </a:solidFill>
                </a:endParaRPr>
              </a:p>
            </p:txBody>
          </p:sp>
          <p:sp>
            <p:nvSpPr>
              <p:cNvPr id="41" name="Freeform 53"/>
              <p:cNvSpPr>
                <a:spLocks noChangeAspect="1"/>
              </p:cNvSpPr>
              <p:nvPr/>
            </p:nvSpPr>
            <p:spPr bwMode="gray">
              <a:xfrm>
                <a:off x="1914" y="1128"/>
                <a:ext cx="1850" cy="1850"/>
              </a:xfrm>
              <a:custGeom>
                <a:avLst/>
                <a:gdLst>
                  <a:gd name="T0" fmla="*/ 1780 w 1595"/>
                  <a:gd name="T1" fmla="*/ 6060 h 1595"/>
                  <a:gd name="T2" fmla="*/ 0 w 1595"/>
                  <a:gd name="T3" fmla="*/ 4281 h 1595"/>
                  <a:gd name="T4" fmla="*/ 0 w 1595"/>
                  <a:gd name="T5" fmla="*/ 1780 h 1595"/>
                  <a:gd name="T6" fmla="*/ 1780 w 1595"/>
                  <a:gd name="T7" fmla="*/ 0 h 1595"/>
                  <a:gd name="T8" fmla="*/ 4281 w 1595"/>
                  <a:gd name="T9" fmla="*/ 0 h 1595"/>
                  <a:gd name="T10" fmla="*/ 6060 w 1595"/>
                  <a:gd name="T11" fmla="*/ 1780 h 1595"/>
                  <a:gd name="T12" fmla="*/ 6060 w 1595"/>
                  <a:gd name="T13" fmla="*/ 4281 h 1595"/>
                  <a:gd name="T14" fmla="*/ 4281 w 1595"/>
                  <a:gd name="T15" fmla="*/ 6060 h 1595"/>
                  <a:gd name="T16" fmla="*/ 1780 w 1595"/>
                  <a:gd name="T17" fmla="*/ 6060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5"/>
                  <a:gd name="T28" fmla="*/ 0 h 1595"/>
                  <a:gd name="T29" fmla="*/ 1595 w 1595"/>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5" h="1595">
                    <a:moveTo>
                      <a:pt x="468" y="1595"/>
                    </a:moveTo>
                    <a:lnTo>
                      <a:pt x="0" y="1127"/>
                    </a:lnTo>
                    <a:lnTo>
                      <a:pt x="0" y="468"/>
                    </a:lnTo>
                    <a:lnTo>
                      <a:pt x="468" y="0"/>
                    </a:lnTo>
                    <a:lnTo>
                      <a:pt x="1127" y="0"/>
                    </a:lnTo>
                    <a:lnTo>
                      <a:pt x="1595" y="468"/>
                    </a:lnTo>
                    <a:lnTo>
                      <a:pt x="1595" y="1127"/>
                    </a:lnTo>
                    <a:lnTo>
                      <a:pt x="1127" y="1595"/>
                    </a:lnTo>
                    <a:lnTo>
                      <a:pt x="468" y="1595"/>
                    </a:lnTo>
                    <a:close/>
                  </a:path>
                </a:pathLst>
              </a:custGeom>
              <a:gradFill rotWithShape="1">
                <a:gsLst>
                  <a:gs pos="0">
                    <a:srgbClr val="D60000"/>
                  </a:gs>
                  <a:gs pos="100000">
                    <a:srgbClr val="8A0000"/>
                  </a:gs>
                </a:gsLst>
                <a:lin ang="5400000" scaled="1"/>
              </a:gradFill>
              <a:ln w="9525">
                <a:solidFill>
                  <a:srgbClr val="C0C0C0"/>
                </a:solidFill>
                <a:miter lim="800000"/>
                <a:headEnd/>
                <a:tailEnd/>
              </a:ln>
            </p:spPr>
            <p:txBody>
              <a:bodyPr/>
              <a:lstStyle/>
              <a:p>
                <a:endParaRPr lang="tr-TR">
                  <a:solidFill>
                    <a:srgbClr val="000000"/>
                  </a:solidFill>
                </a:endParaRPr>
              </a:p>
            </p:txBody>
          </p:sp>
          <p:sp>
            <p:nvSpPr>
              <p:cNvPr id="42" name="Freeform 54"/>
              <p:cNvSpPr>
                <a:spLocks noChangeAspect="1"/>
              </p:cNvSpPr>
              <p:nvPr/>
            </p:nvSpPr>
            <p:spPr bwMode="gray">
              <a:xfrm>
                <a:off x="2434" y="1717"/>
                <a:ext cx="334" cy="642"/>
              </a:xfrm>
              <a:custGeom>
                <a:avLst/>
                <a:gdLst>
                  <a:gd name="T0" fmla="*/ 411 w 288"/>
                  <a:gd name="T1" fmla="*/ 2119 h 553"/>
                  <a:gd name="T2" fmla="*/ 411 w 288"/>
                  <a:gd name="T3" fmla="*/ 283 h 553"/>
                  <a:gd name="T4" fmla="*/ 0 w 288"/>
                  <a:gd name="T5" fmla="*/ 283 h 553"/>
                  <a:gd name="T6" fmla="*/ 0 w 288"/>
                  <a:gd name="T7" fmla="*/ 0 h 553"/>
                  <a:gd name="T8" fmla="*/ 1092 w 288"/>
                  <a:gd name="T9" fmla="*/ 0 h 553"/>
                  <a:gd name="T10" fmla="*/ 1092 w 288"/>
                  <a:gd name="T11" fmla="*/ 283 h 553"/>
                  <a:gd name="T12" fmla="*/ 691 w 288"/>
                  <a:gd name="T13" fmla="*/ 283 h 553"/>
                  <a:gd name="T14" fmla="*/ 691 w 288"/>
                  <a:gd name="T15" fmla="*/ 2119 h 553"/>
                  <a:gd name="T16" fmla="*/ 411 w 288"/>
                  <a:gd name="T17" fmla="*/ 2119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53"/>
                  <a:gd name="T29" fmla="*/ 288 w 288"/>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53">
                    <a:moveTo>
                      <a:pt x="109" y="553"/>
                    </a:moveTo>
                    <a:lnTo>
                      <a:pt x="109" y="73"/>
                    </a:lnTo>
                    <a:lnTo>
                      <a:pt x="0" y="73"/>
                    </a:lnTo>
                    <a:lnTo>
                      <a:pt x="0" y="0"/>
                    </a:lnTo>
                    <a:lnTo>
                      <a:pt x="288" y="0"/>
                    </a:lnTo>
                    <a:lnTo>
                      <a:pt x="288" y="73"/>
                    </a:lnTo>
                    <a:lnTo>
                      <a:pt x="182" y="73"/>
                    </a:lnTo>
                    <a:lnTo>
                      <a:pt x="182" y="553"/>
                    </a:lnTo>
                    <a:lnTo>
                      <a:pt x="109" y="553"/>
                    </a:lnTo>
                    <a:close/>
                  </a:path>
                </a:pathLst>
              </a:custGeom>
              <a:solidFill>
                <a:schemeClr val="bg1"/>
              </a:solidFill>
              <a:ln w="14288">
                <a:noFill/>
                <a:miter lim="800000"/>
                <a:headEnd/>
                <a:tailEnd/>
              </a:ln>
            </p:spPr>
            <p:txBody>
              <a:bodyPr/>
              <a:lstStyle/>
              <a:p>
                <a:endParaRPr lang="tr-TR">
                  <a:solidFill>
                    <a:srgbClr val="000000"/>
                  </a:solidFill>
                </a:endParaRPr>
              </a:p>
            </p:txBody>
          </p:sp>
          <p:sp>
            <p:nvSpPr>
              <p:cNvPr id="43" name="Freeform 55"/>
              <p:cNvSpPr>
                <a:spLocks noChangeAspect="1"/>
              </p:cNvSpPr>
              <p:nvPr/>
            </p:nvSpPr>
            <p:spPr bwMode="gray">
              <a:xfrm>
                <a:off x="2007" y="1709"/>
                <a:ext cx="384" cy="657"/>
              </a:xfrm>
              <a:custGeom>
                <a:avLst/>
                <a:gdLst>
                  <a:gd name="T0" fmla="*/ 897156 w 140"/>
                  <a:gd name="T1" fmla="*/ 510544 h 240"/>
                  <a:gd name="T2" fmla="*/ 1194761 w 140"/>
                  <a:gd name="T3" fmla="*/ 510544 h 240"/>
                  <a:gd name="T4" fmla="*/ 650611 w 140"/>
                  <a:gd name="T5" fmla="*/ 0 h 240"/>
                  <a:gd name="T6" fmla="*/ 150720 w 140"/>
                  <a:gd name="T7" fmla="*/ 510544 h 240"/>
                  <a:gd name="T8" fmla="*/ 737091 w 140"/>
                  <a:gd name="T9" fmla="*/ 1147601 h 240"/>
                  <a:gd name="T10" fmla="*/ 897156 w 140"/>
                  <a:gd name="T11" fmla="*/ 1485234 h 240"/>
                  <a:gd name="T12" fmla="*/ 605170 w 140"/>
                  <a:gd name="T13" fmla="*/ 1788256 h 240"/>
                  <a:gd name="T14" fmla="*/ 317639 w 140"/>
                  <a:gd name="T15" fmla="*/ 1441415 h 240"/>
                  <a:gd name="T16" fmla="*/ 51566 w 140"/>
                  <a:gd name="T17" fmla="*/ 1441415 h 240"/>
                  <a:gd name="T18" fmla="*/ 599100 w 140"/>
                  <a:gd name="T19" fmla="*/ 2072649 h 240"/>
                  <a:gd name="T20" fmla="*/ 1178625 w 140"/>
                  <a:gd name="T21" fmla="*/ 1459572 h 240"/>
                  <a:gd name="T22" fmla="*/ 790642 w 140"/>
                  <a:gd name="T23" fmla="*/ 854776 h 240"/>
                  <a:gd name="T24" fmla="*/ 439035 w 140"/>
                  <a:gd name="T25" fmla="*/ 510544 h 240"/>
                  <a:gd name="T26" fmla="*/ 650611 w 140"/>
                  <a:gd name="T27" fmla="*/ 268560 h 240"/>
                  <a:gd name="T28" fmla="*/ 897156 w 140"/>
                  <a:gd name="T29" fmla="*/ 510544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40"/>
                  <a:gd name="T47" fmla="*/ 140 w 14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40">
                    <a:moveTo>
                      <a:pt x="102" y="59"/>
                    </a:moveTo>
                    <a:cubicBezTo>
                      <a:pt x="136" y="59"/>
                      <a:pt x="136" y="59"/>
                      <a:pt x="136" y="59"/>
                    </a:cubicBezTo>
                    <a:cubicBezTo>
                      <a:pt x="136" y="59"/>
                      <a:pt x="137" y="0"/>
                      <a:pt x="74" y="0"/>
                    </a:cubicBezTo>
                    <a:cubicBezTo>
                      <a:pt x="11" y="0"/>
                      <a:pt x="17" y="59"/>
                      <a:pt x="17" y="59"/>
                    </a:cubicBezTo>
                    <a:cubicBezTo>
                      <a:pt x="17" y="107"/>
                      <a:pt x="57" y="108"/>
                      <a:pt x="84" y="133"/>
                    </a:cubicBezTo>
                    <a:cubicBezTo>
                      <a:pt x="91" y="139"/>
                      <a:pt x="102" y="146"/>
                      <a:pt x="102" y="172"/>
                    </a:cubicBezTo>
                    <a:cubicBezTo>
                      <a:pt x="103" y="198"/>
                      <a:pt x="84" y="207"/>
                      <a:pt x="69" y="207"/>
                    </a:cubicBezTo>
                    <a:cubicBezTo>
                      <a:pt x="54" y="207"/>
                      <a:pt x="36" y="200"/>
                      <a:pt x="36" y="167"/>
                    </a:cubicBezTo>
                    <a:cubicBezTo>
                      <a:pt x="6" y="167"/>
                      <a:pt x="6" y="167"/>
                      <a:pt x="6" y="167"/>
                    </a:cubicBezTo>
                    <a:cubicBezTo>
                      <a:pt x="6" y="167"/>
                      <a:pt x="0" y="240"/>
                      <a:pt x="68" y="240"/>
                    </a:cubicBezTo>
                    <a:cubicBezTo>
                      <a:pt x="136" y="240"/>
                      <a:pt x="134" y="181"/>
                      <a:pt x="134" y="169"/>
                    </a:cubicBezTo>
                    <a:cubicBezTo>
                      <a:pt x="134" y="158"/>
                      <a:pt x="140" y="130"/>
                      <a:pt x="90" y="99"/>
                    </a:cubicBezTo>
                    <a:cubicBezTo>
                      <a:pt x="66" y="85"/>
                      <a:pt x="50" y="77"/>
                      <a:pt x="50" y="59"/>
                    </a:cubicBezTo>
                    <a:cubicBezTo>
                      <a:pt x="50" y="42"/>
                      <a:pt x="62" y="31"/>
                      <a:pt x="74" y="31"/>
                    </a:cubicBezTo>
                    <a:cubicBezTo>
                      <a:pt x="86" y="31"/>
                      <a:pt x="102" y="36"/>
                      <a:pt x="102" y="59"/>
                    </a:cubicBezTo>
                    <a:close/>
                  </a:path>
                </a:pathLst>
              </a:custGeom>
              <a:solidFill>
                <a:schemeClr val="bg1"/>
              </a:solidFill>
              <a:ln w="14288">
                <a:noFill/>
                <a:miter lim="800000"/>
                <a:headEnd/>
                <a:tailEnd/>
              </a:ln>
            </p:spPr>
            <p:txBody>
              <a:bodyPr/>
              <a:lstStyle/>
              <a:p>
                <a:endParaRPr lang="tr-TR">
                  <a:solidFill>
                    <a:srgbClr val="000000"/>
                  </a:solidFill>
                </a:endParaRPr>
              </a:p>
            </p:txBody>
          </p:sp>
          <p:sp>
            <p:nvSpPr>
              <p:cNvPr id="44" name="Freeform 56"/>
              <p:cNvSpPr>
                <a:spLocks noChangeAspect="1" noEditPoints="1"/>
              </p:cNvSpPr>
              <p:nvPr/>
            </p:nvSpPr>
            <p:spPr bwMode="gray">
              <a:xfrm>
                <a:off x="3312" y="1720"/>
                <a:ext cx="347" cy="657"/>
              </a:xfrm>
              <a:custGeom>
                <a:avLst/>
                <a:gdLst>
                  <a:gd name="T0" fmla="*/ 1200058 w 124"/>
                  <a:gd name="T1" fmla="*/ 251811 h 234"/>
                  <a:gd name="T2" fmla="*/ 959489 w 124"/>
                  <a:gd name="T3" fmla="*/ 30390 h 234"/>
                  <a:gd name="T4" fmla="*/ 549827 w 124"/>
                  <a:gd name="T5" fmla="*/ 0 h 234"/>
                  <a:gd name="T6" fmla="*/ 0 w 124"/>
                  <a:gd name="T7" fmla="*/ 0 h 234"/>
                  <a:gd name="T8" fmla="*/ 0 w 124"/>
                  <a:gd name="T9" fmla="*/ 2537646 h 234"/>
                  <a:gd name="T10" fmla="*/ 345259 w 124"/>
                  <a:gd name="T11" fmla="*/ 2537646 h 234"/>
                  <a:gd name="T12" fmla="*/ 345259 w 124"/>
                  <a:gd name="T13" fmla="*/ 1386438 h 234"/>
                  <a:gd name="T14" fmla="*/ 568537 w 124"/>
                  <a:gd name="T15" fmla="*/ 1386438 h 234"/>
                  <a:gd name="T16" fmla="*/ 924470 w 124"/>
                  <a:gd name="T17" fmla="*/ 1356048 h 234"/>
                  <a:gd name="T18" fmla="*/ 1106046 w 124"/>
                  <a:gd name="T19" fmla="*/ 1258528 h 234"/>
                  <a:gd name="T20" fmla="*/ 1240402 w 124"/>
                  <a:gd name="T21" fmla="*/ 1031706 h 234"/>
                  <a:gd name="T22" fmla="*/ 1304717 w 124"/>
                  <a:gd name="T23" fmla="*/ 683460 h 234"/>
                  <a:gd name="T24" fmla="*/ 1200058 w 124"/>
                  <a:gd name="T25" fmla="*/ 251811 h 234"/>
                  <a:gd name="T26" fmla="*/ 819785 w 124"/>
                  <a:gd name="T27" fmla="*/ 1062032 h 234"/>
                  <a:gd name="T28" fmla="*/ 326544 w 124"/>
                  <a:gd name="T29" fmla="*/ 1062032 h 234"/>
                  <a:gd name="T30" fmla="*/ 326544 w 124"/>
                  <a:gd name="T31" fmla="*/ 335522 h 234"/>
                  <a:gd name="T32" fmla="*/ 801069 w 124"/>
                  <a:gd name="T33" fmla="*/ 335522 h 234"/>
                  <a:gd name="T34" fmla="*/ 999763 w 124"/>
                  <a:gd name="T35" fmla="*/ 707008 h 234"/>
                  <a:gd name="T36" fmla="*/ 819785 w 124"/>
                  <a:gd name="T37" fmla="*/ 1062032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34"/>
                  <a:gd name="T59" fmla="*/ 124 w 124"/>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34">
                    <a:moveTo>
                      <a:pt x="114" y="23"/>
                    </a:moveTo>
                    <a:cubicBezTo>
                      <a:pt x="108" y="13"/>
                      <a:pt x="100" y="6"/>
                      <a:pt x="91" y="3"/>
                    </a:cubicBezTo>
                    <a:cubicBezTo>
                      <a:pt x="85" y="1"/>
                      <a:pt x="72" y="0"/>
                      <a:pt x="52" y="0"/>
                    </a:cubicBezTo>
                    <a:cubicBezTo>
                      <a:pt x="0" y="0"/>
                      <a:pt x="0" y="0"/>
                      <a:pt x="0" y="0"/>
                    </a:cubicBezTo>
                    <a:cubicBezTo>
                      <a:pt x="0" y="234"/>
                      <a:pt x="0" y="234"/>
                      <a:pt x="0" y="234"/>
                    </a:cubicBezTo>
                    <a:cubicBezTo>
                      <a:pt x="33" y="234"/>
                      <a:pt x="33" y="234"/>
                      <a:pt x="33" y="234"/>
                    </a:cubicBezTo>
                    <a:cubicBezTo>
                      <a:pt x="33" y="128"/>
                      <a:pt x="33" y="128"/>
                      <a:pt x="33" y="128"/>
                    </a:cubicBezTo>
                    <a:cubicBezTo>
                      <a:pt x="54" y="128"/>
                      <a:pt x="54" y="128"/>
                      <a:pt x="54" y="128"/>
                    </a:cubicBezTo>
                    <a:cubicBezTo>
                      <a:pt x="69" y="128"/>
                      <a:pt x="80" y="127"/>
                      <a:pt x="88" y="125"/>
                    </a:cubicBezTo>
                    <a:cubicBezTo>
                      <a:pt x="93" y="124"/>
                      <a:pt x="99" y="121"/>
                      <a:pt x="105" y="116"/>
                    </a:cubicBezTo>
                    <a:cubicBezTo>
                      <a:pt x="110" y="111"/>
                      <a:pt x="115" y="104"/>
                      <a:pt x="118" y="95"/>
                    </a:cubicBezTo>
                    <a:cubicBezTo>
                      <a:pt x="122" y="87"/>
                      <a:pt x="124" y="76"/>
                      <a:pt x="124" y="63"/>
                    </a:cubicBezTo>
                    <a:cubicBezTo>
                      <a:pt x="124" y="47"/>
                      <a:pt x="121" y="34"/>
                      <a:pt x="114" y="23"/>
                    </a:cubicBezTo>
                    <a:close/>
                    <a:moveTo>
                      <a:pt x="78" y="98"/>
                    </a:moveTo>
                    <a:cubicBezTo>
                      <a:pt x="31" y="98"/>
                      <a:pt x="31" y="98"/>
                      <a:pt x="31" y="98"/>
                    </a:cubicBezTo>
                    <a:cubicBezTo>
                      <a:pt x="31" y="31"/>
                      <a:pt x="31" y="31"/>
                      <a:pt x="31" y="31"/>
                    </a:cubicBezTo>
                    <a:cubicBezTo>
                      <a:pt x="76" y="31"/>
                      <a:pt x="76" y="31"/>
                      <a:pt x="76" y="31"/>
                    </a:cubicBezTo>
                    <a:cubicBezTo>
                      <a:pt x="80" y="31"/>
                      <a:pt x="94" y="33"/>
                      <a:pt x="95" y="65"/>
                    </a:cubicBezTo>
                    <a:cubicBezTo>
                      <a:pt x="95" y="65"/>
                      <a:pt x="95" y="98"/>
                      <a:pt x="78" y="98"/>
                    </a:cubicBezTo>
                    <a:close/>
                  </a:path>
                </a:pathLst>
              </a:custGeom>
              <a:solidFill>
                <a:schemeClr val="bg1"/>
              </a:solidFill>
              <a:ln w="12700">
                <a:noFill/>
                <a:miter lim="800000"/>
                <a:headEnd/>
                <a:tailEnd/>
              </a:ln>
            </p:spPr>
            <p:txBody>
              <a:bodyPr/>
              <a:lstStyle/>
              <a:p>
                <a:endParaRPr lang="tr-TR">
                  <a:solidFill>
                    <a:srgbClr val="000000"/>
                  </a:solidFill>
                </a:endParaRPr>
              </a:p>
            </p:txBody>
          </p:sp>
          <p:sp>
            <p:nvSpPr>
              <p:cNvPr id="45" name="Freeform 57"/>
              <p:cNvSpPr>
                <a:spLocks noChangeAspect="1" noEditPoints="1"/>
              </p:cNvSpPr>
              <p:nvPr/>
            </p:nvSpPr>
            <p:spPr bwMode="gray">
              <a:xfrm>
                <a:off x="2836" y="1707"/>
                <a:ext cx="375" cy="670"/>
              </a:xfrm>
              <a:custGeom>
                <a:avLst/>
                <a:gdLst>
                  <a:gd name="T0" fmla="*/ 673505 w 134"/>
                  <a:gd name="T1" fmla="*/ 0 h 239"/>
                  <a:gd name="T2" fmla="*/ 0 w 134"/>
                  <a:gd name="T3" fmla="*/ 651868 h 239"/>
                  <a:gd name="T4" fmla="*/ 0 w 134"/>
                  <a:gd name="T5" fmla="*/ 1827413 h 239"/>
                  <a:gd name="T6" fmla="*/ 715217 w 134"/>
                  <a:gd name="T7" fmla="*/ 2555439 h 239"/>
                  <a:gd name="T8" fmla="*/ 1410268 w 134"/>
                  <a:gd name="T9" fmla="*/ 1850636 h 239"/>
                  <a:gd name="T10" fmla="*/ 1410268 w 134"/>
                  <a:gd name="T11" fmla="*/ 746935 h 239"/>
                  <a:gd name="T12" fmla="*/ 673505 w 134"/>
                  <a:gd name="T13" fmla="*/ 0 h 239"/>
                  <a:gd name="T14" fmla="*/ 1083593 w 134"/>
                  <a:gd name="T15" fmla="*/ 1689939 h 239"/>
                  <a:gd name="T16" fmla="*/ 715217 w 134"/>
                  <a:gd name="T17" fmla="*/ 2201561 h 239"/>
                  <a:gd name="T18" fmla="*/ 326673 w 134"/>
                  <a:gd name="T19" fmla="*/ 1677846 h 239"/>
                  <a:gd name="T20" fmla="*/ 326673 w 134"/>
                  <a:gd name="T21" fmla="*/ 824610 h 239"/>
                  <a:gd name="T22" fmla="*/ 696523 w 134"/>
                  <a:gd name="T23" fmla="*/ 355249 h 239"/>
                  <a:gd name="T24" fmla="*/ 1083593 w 134"/>
                  <a:gd name="T25" fmla="*/ 896502 h 239"/>
                  <a:gd name="T26" fmla="*/ 1083593 w 134"/>
                  <a:gd name="T27" fmla="*/ 1689939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39"/>
                  <a:gd name="T44" fmla="*/ 134 w 134"/>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39">
                    <a:moveTo>
                      <a:pt x="64" y="0"/>
                    </a:moveTo>
                    <a:cubicBezTo>
                      <a:pt x="2" y="0"/>
                      <a:pt x="0" y="61"/>
                      <a:pt x="0" y="61"/>
                    </a:cubicBezTo>
                    <a:cubicBezTo>
                      <a:pt x="0" y="171"/>
                      <a:pt x="0" y="171"/>
                      <a:pt x="0" y="171"/>
                    </a:cubicBezTo>
                    <a:cubicBezTo>
                      <a:pt x="0" y="171"/>
                      <a:pt x="4" y="239"/>
                      <a:pt x="68" y="239"/>
                    </a:cubicBezTo>
                    <a:cubicBezTo>
                      <a:pt x="132" y="239"/>
                      <a:pt x="134" y="173"/>
                      <a:pt x="134" y="173"/>
                    </a:cubicBezTo>
                    <a:cubicBezTo>
                      <a:pt x="134" y="173"/>
                      <a:pt x="134" y="105"/>
                      <a:pt x="134" y="70"/>
                    </a:cubicBezTo>
                    <a:cubicBezTo>
                      <a:pt x="134" y="34"/>
                      <a:pt x="107" y="0"/>
                      <a:pt x="64" y="0"/>
                    </a:cubicBezTo>
                    <a:close/>
                    <a:moveTo>
                      <a:pt x="103" y="158"/>
                    </a:moveTo>
                    <a:cubicBezTo>
                      <a:pt x="103" y="158"/>
                      <a:pt x="102" y="206"/>
                      <a:pt x="68" y="206"/>
                    </a:cubicBezTo>
                    <a:cubicBezTo>
                      <a:pt x="33" y="206"/>
                      <a:pt x="31" y="157"/>
                      <a:pt x="31" y="157"/>
                    </a:cubicBezTo>
                    <a:cubicBezTo>
                      <a:pt x="31" y="77"/>
                      <a:pt x="31" y="77"/>
                      <a:pt x="31" y="77"/>
                    </a:cubicBezTo>
                    <a:cubicBezTo>
                      <a:pt x="31" y="77"/>
                      <a:pt x="32" y="33"/>
                      <a:pt x="66" y="33"/>
                    </a:cubicBezTo>
                    <a:cubicBezTo>
                      <a:pt x="88" y="33"/>
                      <a:pt x="103" y="58"/>
                      <a:pt x="103" y="84"/>
                    </a:cubicBezTo>
                    <a:cubicBezTo>
                      <a:pt x="103" y="109"/>
                      <a:pt x="103" y="158"/>
                      <a:pt x="103" y="158"/>
                    </a:cubicBezTo>
                    <a:close/>
                  </a:path>
                </a:pathLst>
              </a:custGeom>
              <a:solidFill>
                <a:schemeClr val="bg1"/>
              </a:solidFill>
              <a:ln w="9525">
                <a:noFill/>
                <a:round/>
                <a:headEnd/>
                <a:tailEnd/>
              </a:ln>
            </p:spPr>
            <p:txBody>
              <a:bodyPr/>
              <a:lstStyle/>
              <a:p>
                <a:endParaRPr lang="tr-TR">
                  <a:solidFill>
                    <a:srgbClr val="000000"/>
                  </a:solidFill>
                </a:endParaRPr>
              </a:p>
            </p:txBody>
          </p:sp>
          <p:grpSp>
            <p:nvGrpSpPr>
              <p:cNvPr id="46" name="Group 58"/>
              <p:cNvGrpSpPr>
                <a:grpSpLocks noChangeAspect="1"/>
              </p:cNvGrpSpPr>
              <p:nvPr/>
            </p:nvGrpSpPr>
            <p:grpSpPr bwMode="auto">
              <a:xfrm>
                <a:off x="2808" y="2807"/>
                <a:ext cx="62" cy="63"/>
                <a:chOff x="1684" y="2400"/>
                <a:chExt cx="41" cy="41"/>
              </a:xfrm>
            </p:grpSpPr>
            <p:sp>
              <p:nvSpPr>
                <p:cNvPr id="51" name="Oval 59"/>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cs typeface="Arial" pitchFamily="34" charset="0"/>
                  </a:endParaRPr>
                </a:p>
              </p:txBody>
            </p:sp>
            <p:sp>
              <p:nvSpPr>
                <p:cNvPr id="52" name="Oval 60"/>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cs typeface="Arial" pitchFamily="34" charset="0"/>
                  </a:endParaRPr>
                </a:p>
              </p:txBody>
            </p:sp>
          </p:grpSp>
          <p:grpSp>
            <p:nvGrpSpPr>
              <p:cNvPr id="47" name="Group 61"/>
              <p:cNvGrpSpPr>
                <a:grpSpLocks noChangeAspect="1"/>
              </p:cNvGrpSpPr>
              <p:nvPr/>
            </p:nvGrpSpPr>
            <p:grpSpPr bwMode="auto">
              <a:xfrm>
                <a:off x="2808" y="1211"/>
                <a:ext cx="62" cy="63"/>
                <a:chOff x="1684" y="2400"/>
                <a:chExt cx="41" cy="41"/>
              </a:xfrm>
            </p:grpSpPr>
            <p:sp>
              <p:nvSpPr>
                <p:cNvPr id="49" name="Oval 62"/>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cs typeface="Arial" pitchFamily="34" charset="0"/>
                  </a:endParaRPr>
                </a:p>
              </p:txBody>
            </p:sp>
            <p:sp>
              <p:nvSpPr>
                <p:cNvPr id="50" name="Oval 63"/>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cs typeface="Arial" pitchFamily="34" charset="0"/>
                  </a:endParaRPr>
                </a:p>
              </p:txBody>
            </p:sp>
          </p:grpSp>
          <p:pic>
            <p:nvPicPr>
              <p:cNvPr id="48" name="Picture 64"/>
              <p:cNvPicPr>
                <a:picLocks noChangeAspect="1" noChangeArrowheads="1"/>
              </p:cNvPicPr>
              <p:nvPr/>
            </p:nvPicPr>
            <p:blipFill>
              <a:blip r:embed="rId3" cstate="print"/>
              <a:srcRect/>
              <a:stretch>
                <a:fillRect/>
              </a:stretch>
            </p:blipFill>
            <p:spPr bwMode="gray">
              <a:xfrm>
                <a:off x="1885" y="1124"/>
                <a:ext cx="1644" cy="1060"/>
              </a:xfrm>
              <a:prstGeom prst="rect">
                <a:avLst/>
              </a:prstGeom>
              <a:noFill/>
              <a:ln w="11176">
                <a:noFill/>
                <a:miter lim="800000"/>
                <a:headEnd/>
                <a:tailEnd/>
              </a:ln>
            </p:spPr>
          </p:pic>
        </p:grpSp>
        <p:sp>
          <p:nvSpPr>
            <p:cNvPr id="39" name="53 Metin kutusu"/>
            <p:cNvSpPr txBox="1"/>
            <p:nvPr/>
          </p:nvSpPr>
          <p:spPr>
            <a:xfrm>
              <a:off x="3298727" y="5639162"/>
              <a:ext cx="5508000" cy="288000"/>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tr-TR" sz="1000" b="1" dirty="0" smtClean="0">
                  <a:solidFill>
                    <a:srgbClr val="000000"/>
                  </a:solidFill>
                  <a:latin typeface="Cambria" pitchFamily="18" charset="0"/>
                </a:rPr>
                <a:t>Metin Ezberlenmeli</a:t>
              </a:r>
            </a:p>
          </p:txBody>
        </p:sp>
      </p:grpSp>
    </p:spTree>
    <p:extLst>
      <p:ext uri="{BB962C8B-B14F-4D97-AF65-F5344CB8AC3E}">
        <p14:creationId xmlns:p14="http://schemas.microsoft.com/office/powerpoint/2010/main" val="234453531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Beslenme Bozuklukları – Madde Bağımlılığı</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defRPr/>
            </a:pPr>
            <a:endParaRPr lang="tr-TR" sz="1000" b="1" i="1"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2000" b="1" i="1" dirty="0">
                <a:solidFill>
                  <a:srgbClr val="000000"/>
                </a:solidFill>
                <a:latin typeface="Calibri" pitchFamily="34" charset="0"/>
                <a:cs typeface="Calibri" pitchFamily="34" charset="0"/>
              </a:rPr>
              <a:t>«</a:t>
            </a:r>
            <a:r>
              <a:rPr lang="tr-TR" sz="2000" i="1" dirty="0">
                <a:solidFill>
                  <a:srgbClr val="000000"/>
                </a:solidFill>
                <a:latin typeface="Calibri" pitchFamily="34" charset="0"/>
                <a:cs typeface="Calibri" pitchFamily="34" charset="0"/>
              </a:rPr>
              <a:t>İş stresiyle </a:t>
            </a:r>
            <a:r>
              <a:rPr lang="tr-TR" sz="2000" b="1" i="1" dirty="0">
                <a:solidFill>
                  <a:srgbClr val="000000"/>
                </a:solidFill>
                <a:latin typeface="Calibri" pitchFamily="34" charset="0"/>
                <a:cs typeface="Calibri" pitchFamily="34" charset="0"/>
              </a:rPr>
              <a:t>sigara, çay, kahve tüketiminin artması, yeme ve içmenin artması veya azalması, madde bağımlılığı, uyku bozuklukları, işe devamsızlıkta artış gibi davranışsal bozukluklar arasında ilişki vardır.» </a:t>
            </a:r>
          </a:p>
          <a:p>
            <a:pPr algn="ctr">
              <a:lnSpc>
                <a:spcPct val="90000"/>
              </a:lnSpc>
              <a:spcAft>
                <a:spcPct val="20000"/>
              </a:spcAft>
              <a:buClr>
                <a:srgbClr val="292929"/>
              </a:buClr>
              <a:defRPr/>
            </a:pPr>
            <a:endParaRPr lang="tr-TR" sz="900" b="1"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2000" i="1" dirty="0" smtClean="0">
                <a:solidFill>
                  <a:srgbClr val="000000"/>
                </a:solidFill>
                <a:latin typeface="Calibri" pitchFamily="34" charset="0"/>
                <a:cs typeface="Calibri" pitchFamily="34" charset="0"/>
              </a:rPr>
              <a:t>Sigara</a:t>
            </a:r>
            <a:r>
              <a:rPr lang="tr-TR" sz="2000" i="1" dirty="0">
                <a:solidFill>
                  <a:srgbClr val="000000"/>
                </a:solidFill>
                <a:latin typeface="Calibri" pitchFamily="34" charset="0"/>
                <a:cs typeface="Calibri" pitchFamily="34" charset="0"/>
              </a:rPr>
              <a:t>, çay, kahve, alkol tüketimi ve madde bağımlılığı </a:t>
            </a:r>
            <a:r>
              <a:rPr lang="tr-TR" sz="2000" i="1" dirty="0" smtClean="0">
                <a:solidFill>
                  <a:srgbClr val="000000"/>
                </a:solidFill>
                <a:latin typeface="Calibri" pitchFamily="34" charset="0"/>
                <a:cs typeface="Calibri" pitchFamily="34" charset="0"/>
              </a:rPr>
              <a:t>kısa süreli stres azaltıcı etki yapar. </a:t>
            </a:r>
            <a:r>
              <a:rPr lang="tr-TR" sz="2000" i="1" dirty="0">
                <a:solidFill>
                  <a:srgbClr val="000000"/>
                </a:solidFill>
                <a:latin typeface="Calibri" pitchFamily="34" charset="0"/>
                <a:cs typeface="Calibri" pitchFamily="34" charset="0"/>
              </a:rPr>
              <a:t>Ancak </a:t>
            </a:r>
            <a:r>
              <a:rPr lang="tr-TR" sz="2000" i="1" dirty="0" smtClean="0">
                <a:solidFill>
                  <a:srgbClr val="000000"/>
                </a:solidFill>
                <a:latin typeface="Calibri" pitchFamily="34" charset="0"/>
                <a:cs typeface="Calibri" pitchFamily="34" charset="0"/>
              </a:rPr>
              <a:t>bu </a:t>
            </a:r>
            <a:r>
              <a:rPr lang="tr-TR" sz="2000" i="1" dirty="0">
                <a:solidFill>
                  <a:srgbClr val="000000"/>
                </a:solidFill>
                <a:latin typeface="Calibri" pitchFamily="34" charset="0"/>
                <a:cs typeface="Calibri" pitchFamily="34" charset="0"/>
              </a:rPr>
              <a:t>etki hızla ortadan </a:t>
            </a:r>
            <a:r>
              <a:rPr lang="tr-TR" sz="2000" i="1" dirty="0" smtClean="0">
                <a:solidFill>
                  <a:srgbClr val="000000"/>
                </a:solidFill>
                <a:latin typeface="Calibri" pitchFamily="34" charset="0"/>
                <a:cs typeface="Calibri" pitchFamily="34" charset="0"/>
              </a:rPr>
              <a:t>kalkar.  </a:t>
            </a:r>
          </a:p>
          <a:p>
            <a:pPr algn="ctr">
              <a:lnSpc>
                <a:spcPct val="90000"/>
              </a:lnSpc>
              <a:spcAft>
                <a:spcPct val="20000"/>
              </a:spcAft>
              <a:buClr>
                <a:srgbClr val="292929"/>
              </a:buClr>
              <a:defRPr/>
            </a:pPr>
            <a:endParaRPr lang="tr-TR" sz="1000"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2000" i="1" dirty="0" smtClean="0">
                <a:solidFill>
                  <a:srgbClr val="000000"/>
                </a:solidFill>
                <a:latin typeface="Calibri" pitchFamily="34" charset="0"/>
                <a:cs typeface="Calibri" pitchFamily="34" charset="0"/>
              </a:rPr>
              <a:t>Kafein, strese </a:t>
            </a:r>
            <a:r>
              <a:rPr lang="tr-TR" sz="2000" i="1" dirty="0">
                <a:solidFill>
                  <a:srgbClr val="000000"/>
                </a:solidFill>
                <a:latin typeface="Calibri" pitchFamily="34" charset="0"/>
                <a:cs typeface="Calibri" pitchFamily="34" charset="0"/>
              </a:rPr>
              <a:t>dayanıklılığı kısa süreli olarak artırmakla birlikte, bu dönemi aşırı yorulmaya bağlı tükenme izler.</a:t>
            </a:r>
            <a:endParaRPr lang="tr-TR" sz="2000"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sz="2000" b="1"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sz="2000" b="1" i="1"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STRESİN DAVRANIŞSAL SONUÇLARI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chemeClr val="accent6">
                    <a:lumMod val="60000"/>
                    <a:lumOff val="40000"/>
                  </a:scheme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chemeClr val="accent6">
                  <a:lumMod val="60000"/>
                  <a:lumOff val="40000"/>
                </a:scheme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en-GB" sz="1800" b="1" i="0" u="none" strike="noStrike" kern="0" cap="none" spc="0" normalizeH="0" baseline="0" noProof="0" dirty="0" smtClean="0">
              <a:ln>
                <a:noFill/>
              </a:ln>
              <a:solidFill>
                <a:schemeClr val="bg1">
                  <a:lumMod val="65000"/>
                </a:schemeClr>
              </a:solidFill>
              <a:effectLst>
                <a:outerShdw blurRad="75057" dist="38100" dir="5400000" sy="-20000" rotWithShape="0">
                  <a:prstClr val="black">
                    <a:alpha val="25000"/>
                  </a:prstClr>
                </a:outerShdw>
                <a:reflection blurRad="6350" stA="55000" endA="50" endPos="85000" dist="29997" dir="5400000" sy="-100000" algn="bl" rotWithShape="0"/>
              </a:effectLst>
              <a:uLnTx/>
              <a:uFillTx/>
              <a:latin typeface="Calibri" pitchFamily="34" charset="0"/>
              <a:cs typeface="Calibri" pitchFamily="34" charset="0"/>
            </a:endParaRPr>
          </a:p>
        </p:txBody>
      </p:sp>
      <p:sp>
        <p:nvSpPr>
          <p:cNvPr id="2" name="Metin kutusu 1"/>
          <p:cNvSpPr txBox="1"/>
          <p:nvPr/>
        </p:nvSpPr>
        <p:spPr>
          <a:xfrm>
            <a:off x="8103393" y="5353049"/>
            <a:ext cx="840581" cy="215444"/>
          </a:xfrm>
          <a:prstGeom prst="rect">
            <a:avLst/>
          </a:prstGeom>
          <a:noFill/>
        </p:spPr>
        <p:txBody>
          <a:bodyPr wrap="square" rtlCol="0">
            <a:spAutoFit/>
          </a:bodyPr>
          <a:lstStyle/>
          <a:p>
            <a:r>
              <a:rPr lang="tr-TR" sz="800" dirty="0" smtClean="0">
                <a:latin typeface="Calibri" pitchFamily="34" charset="0"/>
                <a:cs typeface="Calibri" pitchFamily="34" charset="0"/>
              </a:rPr>
              <a:t>*2011 Temmuz </a:t>
            </a:r>
            <a:endParaRPr lang="tr-TR" sz="800" dirty="0">
              <a:latin typeface="Calibri" pitchFamily="34" charset="0"/>
              <a:cs typeface="Calibri" pitchFamily="34" charset="0"/>
            </a:endParaRPr>
          </a:p>
        </p:txBody>
      </p:sp>
    </p:spTree>
    <p:extLst>
      <p:ext uri="{BB962C8B-B14F-4D97-AF65-F5344CB8AC3E}">
        <p14:creationId xmlns:p14="http://schemas.microsoft.com/office/powerpoint/2010/main" val="171559376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latin typeface="Calibri" pitchFamily="34" charset="0"/>
                <a:cs typeface="Calibri" pitchFamily="34" charset="0"/>
              </a:rPr>
              <a:t>Uyku B</a:t>
            </a:r>
            <a:r>
              <a:rPr lang="tr-TR" sz="2000" b="1" noProof="1" smtClean="0">
                <a:solidFill>
                  <a:srgbClr val="FFFFFF"/>
                </a:solidFill>
                <a:latin typeface="Calibri" pitchFamily="34" charset="0"/>
                <a:cs typeface="Calibri" pitchFamily="34" charset="0"/>
              </a:rPr>
              <a:t>ozuklukları</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defRPr/>
            </a:pPr>
            <a:endParaRPr lang="tr-TR" sz="2000"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2000" b="1" i="1" dirty="0" smtClean="0">
                <a:solidFill>
                  <a:srgbClr val="000000"/>
                </a:solidFill>
                <a:latin typeface="Calibri" pitchFamily="34" charset="0"/>
                <a:cs typeface="Calibri" pitchFamily="34" charset="0"/>
              </a:rPr>
              <a:t>En </a:t>
            </a:r>
            <a:r>
              <a:rPr lang="tr-TR" sz="2000" b="1" i="1" dirty="0">
                <a:solidFill>
                  <a:srgbClr val="000000"/>
                </a:solidFill>
                <a:latin typeface="Calibri" pitchFamily="34" charset="0"/>
                <a:cs typeface="Calibri" pitchFamily="34" charset="0"/>
              </a:rPr>
              <a:t>yaygın olanı uykusuzluktur. Stres en önemli geçici uykusuzluk nedenlerinden biridir. </a:t>
            </a:r>
            <a:endParaRPr lang="tr-TR" sz="2000" b="1"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sz="2000" b="1" i="1"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2000" b="1" i="1" dirty="0" smtClean="0">
                <a:solidFill>
                  <a:srgbClr val="000000"/>
                </a:solidFill>
                <a:latin typeface="Calibri" pitchFamily="34" charset="0"/>
                <a:cs typeface="Calibri" pitchFamily="34" charset="0"/>
              </a:rPr>
              <a:t>Uykuya </a:t>
            </a:r>
            <a:r>
              <a:rPr lang="tr-TR" sz="2000" b="1" i="1" dirty="0">
                <a:solidFill>
                  <a:srgbClr val="000000"/>
                </a:solidFill>
                <a:latin typeface="Calibri" pitchFamily="34" charset="0"/>
                <a:cs typeface="Calibri" pitchFamily="34" charset="0"/>
              </a:rPr>
              <a:t>geç dalma, kısa sürelerle uyanma, uykunun toplam süresinde kısalma, kalitesiz uyku diğer uyku bozukluklarıdır. </a:t>
            </a:r>
            <a:endParaRPr lang="tr-TR" sz="2000" b="1"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sz="2000" b="1" i="1"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2000" i="1" dirty="0" smtClean="0">
                <a:solidFill>
                  <a:srgbClr val="000000"/>
                </a:solidFill>
                <a:latin typeface="Calibri" pitchFamily="34" charset="0"/>
                <a:cs typeface="Calibri" pitchFamily="34" charset="0"/>
              </a:rPr>
              <a:t>Uyku bozukluğunun iş </a:t>
            </a:r>
            <a:r>
              <a:rPr lang="tr-TR" sz="2000" i="1" dirty="0">
                <a:solidFill>
                  <a:srgbClr val="000000"/>
                </a:solidFill>
                <a:latin typeface="Calibri" pitchFamily="34" charset="0"/>
                <a:cs typeface="Calibri" pitchFamily="34" charset="0"/>
              </a:rPr>
              <a:t>stresi ve vardiya ile ilişkisi gösterilmiştir.</a:t>
            </a: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STRESİN DAVRANIŞSAL SONUÇLARI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chemeClr val="accent6">
                    <a:lumMod val="60000"/>
                    <a:lumOff val="40000"/>
                  </a:scheme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chemeClr val="accent6">
                  <a:lumMod val="60000"/>
                  <a:lumOff val="40000"/>
                </a:scheme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en-GB" sz="1800" b="1" i="0" u="none" strike="noStrike" kern="0" cap="none" spc="0" normalizeH="0" baseline="0" noProof="0" dirty="0" smtClean="0">
              <a:ln>
                <a:noFill/>
              </a:ln>
              <a:solidFill>
                <a:schemeClr val="bg1">
                  <a:lumMod val="65000"/>
                </a:schemeClr>
              </a:solidFill>
              <a:effectLst>
                <a:outerShdw blurRad="75057" dist="38100" dir="5400000" sy="-20000" rotWithShape="0">
                  <a:prstClr val="black">
                    <a:alpha val="25000"/>
                  </a:prstClr>
                </a:outerShdw>
                <a:reflection blurRad="6350" stA="55000" endA="50" endPos="85000" dist="29997" dir="5400000" sy="-100000" algn="bl" rotWithShape="0"/>
              </a:effectLst>
              <a:uLnTx/>
              <a:uFillTx/>
              <a:latin typeface="Calibri" pitchFamily="34" charset="0"/>
              <a:cs typeface="Calibri" pitchFamily="34" charset="0"/>
            </a:endParaRPr>
          </a:p>
        </p:txBody>
      </p:sp>
      <p:sp>
        <p:nvSpPr>
          <p:cNvPr id="2" name="Metin kutusu 1"/>
          <p:cNvSpPr txBox="1"/>
          <p:nvPr/>
        </p:nvSpPr>
        <p:spPr>
          <a:xfrm>
            <a:off x="8103393" y="5353049"/>
            <a:ext cx="840581" cy="215444"/>
          </a:xfrm>
          <a:prstGeom prst="rect">
            <a:avLst/>
          </a:prstGeom>
          <a:noFill/>
        </p:spPr>
        <p:txBody>
          <a:bodyPr wrap="square" rtlCol="0">
            <a:spAutoFit/>
          </a:bodyPr>
          <a:lstStyle/>
          <a:p>
            <a:r>
              <a:rPr lang="tr-TR" sz="800" dirty="0" smtClean="0">
                <a:latin typeface="Calibri" pitchFamily="34" charset="0"/>
                <a:cs typeface="Calibri" pitchFamily="34" charset="0"/>
              </a:rPr>
              <a:t>*2011 Temmuz </a:t>
            </a:r>
            <a:endParaRPr lang="tr-TR" sz="800" dirty="0">
              <a:latin typeface="Calibri" pitchFamily="34" charset="0"/>
              <a:cs typeface="Calibri" pitchFamily="34" charset="0"/>
            </a:endParaRPr>
          </a:p>
        </p:txBody>
      </p:sp>
    </p:spTree>
    <p:extLst>
      <p:ext uri="{BB962C8B-B14F-4D97-AF65-F5344CB8AC3E}">
        <p14:creationId xmlns:p14="http://schemas.microsoft.com/office/powerpoint/2010/main" val="156535477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Absenteizm (İşten Kalma) </a:t>
            </a:r>
            <a:r>
              <a:rPr lang="tr-TR" sz="2000" b="1" noProof="1">
                <a:solidFill>
                  <a:srgbClr val="FFFFFF"/>
                </a:solidFill>
                <a:latin typeface="Calibri" pitchFamily="34" charset="0"/>
                <a:cs typeface="Calibri" pitchFamily="34" charset="0"/>
              </a:rPr>
              <a:t>B</a:t>
            </a:r>
            <a:r>
              <a:rPr lang="tr-TR" sz="2000" b="1" noProof="1" smtClean="0">
                <a:solidFill>
                  <a:srgbClr val="FFFFFF"/>
                </a:solidFill>
                <a:latin typeface="Calibri" pitchFamily="34" charset="0"/>
                <a:cs typeface="Calibri" pitchFamily="34" charset="0"/>
              </a:rPr>
              <a:t>ozuklukları</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defRPr/>
            </a:pPr>
            <a:endParaRPr lang="tr-TR" sz="2000"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2000" b="1" i="1" dirty="0" smtClean="0">
                <a:solidFill>
                  <a:srgbClr val="000000"/>
                </a:solidFill>
                <a:latin typeface="Calibri" pitchFamily="34" charset="0"/>
                <a:cs typeface="Calibri" pitchFamily="34" charset="0"/>
              </a:rPr>
              <a:t>Araştırmalar, </a:t>
            </a:r>
            <a:r>
              <a:rPr lang="tr-TR" sz="2000" b="1" i="1" dirty="0">
                <a:solidFill>
                  <a:srgbClr val="000000"/>
                </a:solidFill>
                <a:latin typeface="Calibri" pitchFamily="34" charset="0"/>
                <a:cs typeface="Calibri" pitchFamily="34" charset="0"/>
              </a:rPr>
              <a:t>isten kalma ile </a:t>
            </a:r>
            <a:r>
              <a:rPr lang="tr-TR" sz="2000" b="1" i="1" dirty="0" smtClean="0">
                <a:solidFill>
                  <a:srgbClr val="000000"/>
                </a:solidFill>
                <a:latin typeface="Calibri" pitchFamily="34" charset="0"/>
                <a:cs typeface="Calibri" pitchFamily="34" charset="0"/>
              </a:rPr>
              <a:t>iş </a:t>
            </a:r>
            <a:r>
              <a:rPr lang="tr-TR" sz="2000" b="1" i="1" dirty="0">
                <a:solidFill>
                  <a:srgbClr val="000000"/>
                </a:solidFill>
                <a:latin typeface="Calibri" pitchFamily="34" charset="0"/>
                <a:cs typeface="Calibri" pitchFamily="34" charset="0"/>
              </a:rPr>
              <a:t>stresi arasında </a:t>
            </a:r>
            <a:r>
              <a:rPr lang="tr-TR" sz="2000" b="1" i="1" dirty="0" smtClean="0">
                <a:solidFill>
                  <a:srgbClr val="000000"/>
                </a:solidFill>
                <a:latin typeface="Calibri" pitchFamily="34" charset="0"/>
                <a:cs typeface="Calibri" pitchFamily="34" charset="0"/>
              </a:rPr>
              <a:t>ilişki </a:t>
            </a:r>
            <a:r>
              <a:rPr lang="tr-TR" sz="2000" b="1" i="1" dirty="0">
                <a:solidFill>
                  <a:srgbClr val="000000"/>
                </a:solidFill>
                <a:latin typeface="Calibri" pitchFamily="34" charset="0"/>
                <a:cs typeface="Calibri" pitchFamily="34" charset="0"/>
              </a:rPr>
              <a:t>bulunmadığını göstermekle birlikte, </a:t>
            </a:r>
            <a:r>
              <a:rPr lang="tr-TR" sz="2000" b="1" i="1" dirty="0" smtClean="0">
                <a:solidFill>
                  <a:srgbClr val="000000"/>
                </a:solidFill>
                <a:latin typeface="Calibri" pitchFamily="34" charset="0"/>
                <a:cs typeface="Calibri" pitchFamily="34" charset="0"/>
              </a:rPr>
              <a:t>bu ilişki </a:t>
            </a:r>
            <a:r>
              <a:rPr lang="tr-TR" sz="2000" b="1" i="1" dirty="0">
                <a:solidFill>
                  <a:srgbClr val="000000"/>
                </a:solidFill>
                <a:latin typeface="Calibri" pitchFamily="34" charset="0"/>
                <a:cs typeface="Calibri" pitchFamily="34" charset="0"/>
              </a:rPr>
              <a:t>mesleğe göre </a:t>
            </a:r>
            <a:r>
              <a:rPr lang="tr-TR" sz="2000" b="1" i="1" dirty="0" smtClean="0">
                <a:solidFill>
                  <a:srgbClr val="000000"/>
                </a:solidFill>
                <a:latin typeface="Calibri" pitchFamily="34" charset="0"/>
                <a:cs typeface="Calibri" pitchFamily="34" charset="0"/>
              </a:rPr>
              <a:t>değişir. Basit ve </a:t>
            </a:r>
            <a:r>
              <a:rPr lang="tr-TR" sz="2000" b="1" i="1" dirty="0">
                <a:solidFill>
                  <a:srgbClr val="000000"/>
                </a:solidFill>
                <a:latin typeface="Calibri" pitchFamily="34" charset="0"/>
                <a:cs typeface="Calibri" pitchFamily="34" charset="0"/>
              </a:rPr>
              <a:t>tekdüze </a:t>
            </a:r>
            <a:r>
              <a:rPr lang="tr-TR" sz="2000" b="1" i="1" dirty="0" smtClean="0">
                <a:solidFill>
                  <a:srgbClr val="000000"/>
                </a:solidFill>
                <a:latin typeface="Calibri" pitchFamily="34" charset="0"/>
                <a:cs typeface="Calibri" pitchFamily="34" charset="0"/>
              </a:rPr>
              <a:t>işler </a:t>
            </a:r>
            <a:r>
              <a:rPr lang="tr-TR" sz="2000" b="1" i="1" dirty="0">
                <a:solidFill>
                  <a:srgbClr val="000000"/>
                </a:solidFill>
                <a:latin typeface="Calibri" pitchFamily="34" charset="0"/>
                <a:cs typeface="Calibri" pitchFamily="34" charset="0"/>
              </a:rPr>
              <a:t>yapan vasıfsız </a:t>
            </a:r>
            <a:r>
              <a:rPr lang="tr-TR" sz="2000" b="1" i="1" dirty="0" smtClean="0">
                <a:solidFill>
                  <a:srgbClr val="000000"/>
                </a:solidFill>
                <a:latin typeface="Calibri" pitchFamily="34" charset="0"/>
                <a:cs typeface="Calibri" pitchFamily="34" charset="0"/>
              </a:rPr>
              <a:t>işgücünde </a:t>
            </a:r>
            <a:r>
              <a:rPr lang="tr-TR" sz="2000" b="1" i="1" dirty="0">
                <a:solidFill>
                  <a:srgbClr val="000000"/>
                </a:solidFill>
                <a:latin typeface="Calibri" pitchFamily="34" charset="0"/>
                <a:cs typeface="Calibri" pitchFamily="34" charset="0"/>
              </a:rPr>
              <a:t>güçlenir. </a:t>
            </a:r>
            <a:endParaRPr lang="tr-TR" sz="2000" b="1"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sz="2000" b="1" i="1"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2000" b="1" i="1" dirty="0" smtClean="0">
                <a:solidFill>
                  <a:srgbClr val="000000"/>
                </a:solidFill>
                <a:latin typeface="Calibri" pitchFamily="34" charset="0"/>
                <a:cs typeface="Calibri" pitchFamily="34" charset="0"/>
              </a:rPr>
              <a:t>Ayrıca, isten </a:t>
            </a:r>
            <a:r>
              <a:rPr lang="tr-TR" sz="2000" b="1" i="1" dirty="0">
                <a:solidFill>
                  <a:srgbClr val="000000"/>
                </a:solidFill>
                <a:latin typeface="Calibri" pitchFamily="34" charset="0"/>
                <a:cs typeface="Calibri" pitchFamily="34" charset="0"/>
              </a:rPr>
              <a:t>kalmaya yol açan stresin is stresi değil, is </a:t>
            </a:r>
            <a:r>
              <a:rPr lang="tr-TR" sz="2000" b="1" i="1" dirty="0" smtClean="0">
                <a:solidFill>
                  <a:srgbClr val="000000"/>
                </a:solidFill>
                <a:latin typeface="Calibri" pitchFamily="34" charset="0"/>
                <a:cs typeface="Calibri" pitchFamily="34" charset="0"/>
              </a:rPr>
              <a:t>dışı </a:t>
            </a:r>
            <a:r>
              <a:rPr lang="tr-TR" sz="2000" b="1" i="1" dirty="0">
                <a:solidFill>
                  <a:srgbClr val="000000"/>
                </a:solidFill>
                <a:latin typeface="Calibri" pitchFamily="34" charset="0"/>
                <a:cs typeface="Calibri" pitchFamily="34" charset="0"/>
              </a:rPr>
              <a:t>stres olduğunu gösteren bulgular vardır.</a:t>
            </a:r>
          </a:p>
          <a:p>
            <a:pPr algn="ctr">
              <a:lnSpc>
                <a:spcPct val="90000"/>
              </a:lnSpc>
              <a:spcAft>
                <a:spcPct val="20000"/>
              </a:spcAft>
              <a:buClr>
                <a:srgbClr val="292929"/>
              </a:buClr>
              <a:defRPr/>
            </a:pPr>
            <a:endParaRPr lang="tr-TR" sz="2000" i="1"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STRESİN DAVRANIŞSAL SONUÇLARI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chemeClr val="accent6">
                    <a:lumMod val="60000"/>
                    <a:lumOff val="40000"/>
                  </a:scheme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chemeClr val="accent6">
                  <a:lumMod val="60000"/>
                  <a:lumOff val="40000"/>
                </a:scheme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en-GB" sz="1800" b="1" i="0" u="none" strike="noStrike" kern="0" cap="none" spc="0" normalizeH="0" baseline="0" noProof="0" dirty="0" smtClean="0">
              <a:ln>
                <a:noFill/>
              </a:ln>
              <a:solidFill>
                <a:schemeClr val="bg1">
                  <a:lumMod val="65000"/>
                </a:schemeClr>
              </a:solidFill>
              <a:effectLst>
                <a:outerShdw blurRad="75057" dist="38100" dir="5400000" sy="-20000" rotWithShape="0">
                  <a:prstClr val="black">
                    <a:alpha val="25000"/>
                  </a:prstClr>
                </a:outerShdw>
                <a:reflection blurRad="6350" stA="55000" endA="50" endPos="85000" dist="29997" dir="5400000" sy="-100000" algn="bl" rotWithShape="0"/>
              </a:effectLst>
              <a:uLnTx/>
              <a:uFillTx/>
              <a:latin typeface="Calibri" pitchFamily="34" charset="0"/>
              <a:cs typeface="Calibri" pitchFamily="34" charset="0"/>
            </a:endParaRPr>
          </a:p>
        </p:txBody>
      </p:sp>
      <p:sp>
        <p:nvSpPr>
          <p:cNvPr id="2" name="Metin kutusu 1"/>
          <p:cNvSpPr txBox="1"/>
          <p:nvPr/>
        </p:nvSpPr>
        <p:spPr>
          <a:xfrm>
            <a:off x="8103393" y="5353049"/>
            <a:ext cx="840581" cy="215444"/>
          </a:xfrm>
          <a:prstGeom prst="rect">
            <a:avLst/>
          </a:prstGeom>
          <a:noFill/>
        </p:spPr>
        <p:txBody>
          <a:bodyPr wrap="square" rtlCol="0">
            <a:spAutoFit/>
          </a:bodyPr>
          <a:lstStyle/>
          <a:p>
            <a:r>
              <a:rPr lang="tr-TR" sz="800" dirty="0" smtClean="0">
                <a:latin typeface="Calibri" pitchFamily="34" charset="0"/>
                <a:cs typeface="Calibri" pitchFamily="34" charset="0"/>
              </a:rPr>
              <a:t>*2011 Temmuz </a:t>
            </a:r>
            <a:endParaRPr lang="tr-TR" sz="800" dirty="0">
              <a:latin typeface="Calibri" pitchFamily="34" charset="0"/>
              <a:cs typeface="Calibri" pitchFamily="34" charset="0"/>
            </a:endParaRPr>
          </a:p>
        </p:txBody>
      </p:sp>
    </p:spTree>
    <p:extLst>
      <p:ext uri="{BB962C8B-B14F-4D97-AF65-F5344CB8AC3E}">
        <p14:creationId xmlns:p14="http://schemas.microsoft.com/office/powerpoint/2010/main" val="1646847506"/>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prstClr val="black"/>
              </a:solidFill>
            </a:endParaRPr>
          </a:p>
        </p:txBody>
      </p:sp>
      <p:sp>
        <p:nvSpPr>
          <p:cNvPr id="12" name="Rechteck 4"/>
          <p:cNvSpPr>
            <a:spLocks noChangeArrowheads="1"/>
          </p:cNvSpPr>
          <p:nvPr/>
        </p:nvSpPr>
        <p:spPr bwMode="auto">
          <a:xfrm>
            <a:off x="172005" y="2431163"/>
            <a:ext cx="8782476" cy="2921887"/>
          </a:xfrm>
          <a:prstGeom prst="rect">
            <a:avLst/>
          </a:prstGeom>
          <a:noFill/>
          <a:ln w="9525" algn="ctr">
            <a:noFill/>
            <a:round/>
            <a:headEnd/>
            <a:tailEnd/>
          </a:ln>
        </p:spPr>
        <p:txBody>
          <a:bodyPr wrap="none" anchor="ctr"/>
          <a:lstStyle/>
          <a:p>
            <a:pPr marL="36000" algn="ctr"/>
            <a:r>
              <a:rPr lang="tr-TR" sz="66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Stres’in </a:t>
            </a:r>
          </a:p>
          <a:p>
            <a:pPr marL="36000" algn="ctr"/>
            <a:r>
              <a:rPr lang="tr-TR" sz="66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Akıl Sağlığı Etkileri</a:t>
            </a:r>
            <a:endParaRPr lang="tr-TR" sz="66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7" name="Oval 16"/>
          <p:cNvSpPr>
            <a:spLocks noChangeArrowheads="1"/>
          </p:cNvSpPr>
          <p:nvPr/>
        </p:nvSpPr>
        <p:spPr bwMode="auto">
          <a:xfrm>
            <a:off x="3914749" y="1078706"/>
            <a:ext cx="1144587" cy="1144588"/>
          </a:xfrm>
          <a:prstGeom prst="ellipse">
            <a:avLst/>
          </a:prstGeom>
          <a:gradFill rotWithShape="1">
            <a:gsLst>
              <a:gs pos="0">
                <a:srgbClr val="0161B2"/>
              </a:gs>
              <a:gs pos="100000">
                <a:srgbClr val="004074"/>
              </a:gs>
            </a:gsLst>
            <a:lin ang="2700000" scaled="1"/>
          </a:gradFill>
          <a:ln w="9525" algn="ctr">
            <a:noFill/>
            <a:round/>
            <a:headEnd/>
            <a:tailEnd/>
          </a:ln>
        </p:spPr>
        <p:txBody>
          <a:bodyPr wrap="none" anchor="ctr"/>
          <a:lstStyle/>
          <a:p>
            <a:pPr algn="ctr"/>
            <a:r>
              <a:rPr lang="tr-TR" sz="6600" b="1" dirty="0" smtClean="0">
                <a:solidFill>
                  <a:schemeClr val="bg1"/>
                </a:solidFill>
                <a:latin typeface="+mn-lt"/>
                <a:cs typeface="Arial" pitchFamily="34" charset="0"/>
              </a:rPr>
              <a:t>3</a:t>
            </a:r>
            <a:endParaRPr lang="tr-TR" sz="6600" b="1" dirty="0">
              <a:solidFill>
                <a:schemeClr val="bg1"/>
              </a:solidFill>
              <a:latin typeface="+mn-lt"/>
              <a:cs typeface="Arial" pitchFamily="34" charset="0"/>
            </a:endParaRPr>
          </a:p>
        </p:txBody>
      </p:sp>
    </p:spTree>
    <p:extLst>
      <p:ext uri="{BB962C8B-B14F-4D97-AF65-F5344CB8AC3E}">
        <p14:creationId xmlns:p14="http://schemas.microsoft.com/office/powerpoint/2010/main" val="4024467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AKIL SAĞLIĞI SONUÇLARI</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800100" lvl="1" indent="-342900">
              <a:lnSpc>
                <a:spcPct val="90000"/>
              </a:lnSpc>
              <a:spcAft>
                <a:spcPct val="2000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Depresyon,</a:t>
            </a:r>
          </a:p>
          <a:p>
            <a:pPr marL="800100" lvl="1" indent="-342900">
              <a:lnSpc>
                <a:spcPct val="90000"/>
              </a:lnSpc>
              <a:spcAft>
                <a:spcPct val="20000"/>
              </a:spcAft>
              <a:buClr>
                <a:srgbClr val="292929"/>
              </a:buClr>
              <a:buFont typeface="+mj-lt"/>
              <a:buAutoNum type="arabicPeriod"/>
              <a:defRPr/>
            </a:pPr>
            <a:r>
              <a:rPr lang="tr-TR" sz="2000" b="1" i="1" dirty="0" err="1" smtClean="0">
                <a:solidFill>
                  <a:srgbClr val="000000"/>
                </a:solidFill>
                <a:latin typeface="Calibri" pitchFamily="34" charset="0"/>
                <a:cs typeface="Calibri" pitchFamily="34" charset="0"/>
              </a:rPr>
              <a:t>Anksiyete</a:t>
            </a:r>
            <a:r>
              <a:rPr lang="tr-TR" sz="2000" b="1" i="1" dirty="0" smtClean="0">
                <a:solidFill>
                  <a:srgbClr val="000000"/>
                </a:solidFill>
                <a:latin typeface="Calibri" pitchFamily="34" charset="0"/>
                <a:cs typeface="Calibri" pitchFamily="34" charset="0"/>
              </a:rPr>
              <a:t>, </a:t>
            </a:r>
          </a:p>
          <a:p>
            <a:pPr marL="800100" lvl="1" indent="-342900">
              <a:lnSpc>
                <a:spcPct val="90000"/>
              </a:lnSpc>
              <a:spcAft>
                <a:spcPct val="2000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Psişik bozukluklar,</a:t>
            </a:r>
          </a:p>
          <a:p>
            <a:pPr marL="800100" lvl="1" indent="-342900">
              <a:lnSpc>
                <a:spcPct val="90000"/>
              </a:lnSpc>
              <a:spcAft>
                <a:spcPct val="2000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Nevrozlar,</a:t>
            </a:r>
          </a:p>
          <a:p>
            <a:pPr marL="800100" lvl="1" indent="-342900">
              <a:lnSpc>
                <a:spcPct val="90000"/>
              </a:lnSpc>
              <a:spcAft>
                <a:spcPct val="2000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Doyumsuzluk,</a:t>
            </a:r>
          </a:p>
          <a:p>
            <a:pPr marL="800100" lvl="1" indent="-342900">
              <a:lnSpc>
                <a:spcPct val="90000"/>
              </a:lnSpc>
              <a:spcAft>
                <a:spcPct val="2000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Tatil, emeklilik, işsizlik psikopatisi</a:t>
            </a:r>
          </a:p>
          <a:p>
            <a:pPr marL="800100" lvl="1" indent="-342900">
              <a:lnSpc>
                <a:spcPct val="90000"/>
              </a:lnSpc>
              <a:spcAft>
                <a:spcPct val="2000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Travma sonrası stres,</a:t>
            </a:r>
          </a:p>
          <a:p>
            <a:pPr marL="800100" lvl="1" indent="-342900">
              <a:lnSpc>
                <a:spcPct val="90000"/>
              </a:lnSpc>
              <a:spcAft>
                <a:spcPct val="2000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Strese bağlı tükenmişlik sendromu,</a:t>
            </a:r>
          </a:p>
          <a:p>
            <a:pPr marL="800100" lvl="1" indent="-342900">
              <a:lnSpc>
                <a:spcPct val="90000"/>
              </a:lnSpc>
              <a:spcAft>
                <a:spcPct val="20000"/>
              </a:spcAft>
              <a:buClr>
                <a:srgbClr val="292929"/>
              </a:buClr>
              <a:buFont typeface="+mj-lt"/>
              <a:buAutoNum type="arabicPeriod"/>
              <a:defRPr/>
            </a:pPr>
            <a:r>
              <a:rPr lang="tr-TR" sz="2000" b="1" i="1" dirty="0" err="1" smtClean="0">
                <a:solidFill>
                  <a:srgbClr val="000000"/>
                </a:solidFill>
                <a:latin typeface="Calibri" pitchFamily="34" charset="0"/>
                <a:cs typeface="Calibri" pitchFamily="34" charset="0"/>
              </a:rPr>
              <a:t>Karoshi</a:t>
            </a:r>
            <a:r>
              <a:rPr lang="tr-TR" sz="2000" b="1" i="1" dirty="0" smtClean="0">
                <a:solidFill>
                  <a:srgbClr val="000000"/>
                </a:solidFill>
                <a:latin typeface="Calibri" pitchFamily="34" charset="0"/>
                <a:cs typeface="Calibri" pitchFamily="34" charset="0"/>
              </a:rPr>
              <a:t> </a:t>
            </a:r>
          </a:p>
          <a:p>
            <a:pPr marL="800100" lvl="1" indent="-342900">
              <a:lnSpc>
                <a:spcPct val="90000"/>
              </a:lnSpc>
              <a:spcAft>
                <a:spcPct val="20000"/>
              </a:spcAft>
              <a:buClr>
                <a:srgbClr val="292929"/>
              </a:buClr>
              <a:buFont typeface="+mj-lt"/>
              <a:buAutoNum type="arabicPeriod"/>
              <a:defRPr/>
            </a:pPr>
            <a:endParaRPr lang="tr-TR" sz="2000" b="1" i="1" dirty="0" smtClean="0">
              <a:solidFill>
                <a:srgbClr val="000000"/>
              </a:solidFill>
              <a:latin typeface="Calibri" pitchFamily="34" charset="0"/>
              <a:cs typeface="Calibri" pitchFamily="34" charset="0"/>
            </a:endParaRPr>
          </a:p>
          <a:p>
            <a:pPr marL="800100" lvl="1" indent="-342900">
              <a:lnSpc>
                <a:spcPct val="90000"/>
              </a:lnSpc>
              <a:spcAft>
                <a:spcPct val="20000"/>
              </a:spcAft>
              <a:buClr>
                <a:srgbClr val="292929"/>
              </a:buClr>
              <a:buFont typeface="+mj-lt"/>
              <a:buAutoNum type="arabicPeriod"/>
              <a:defRPr/>
            </a:pPr>
            <a:endParaRPr lang="tr-TR" sz="2000" b="1" i="1" dirty="0" smtClean="0">
              <a:solidFill>
                <a:srgbClr val="000000"/>
              </a:solidFill>
              <a:latin typeface="Calibri" pitchFamily="34" charset="0"/>
              <a:cs typeface="Calibri" pitchFamily="34" charset="0"/>
            </a:endParaRPr>
          </a:p>
          <a:p>
            <a:pPr marL="800100" lvl="1" indent="-342900">
              <a:lnSpc>
                <a:spcPct val="90000"/>
              </a:lnSpc>
              <a:spcAft>
                <a:spcPct val="20000"/>
              </a:spcAft>
              <a:buClr>
                <a:srgbClr val="292929"/>
              </a:buClr>
              <a:buFont typeface="+mj-lt"/>
              <a:buAutoNum type="arabicPeriod"/>
              <a:defRPr/>
            </a:pPr>
            <a:endParaRPr lang="tr-TR" sz="2000" b="1" i="1" dirty="0" smtClean="0">
              <a:solidFill>
                <a:srgbClr val="000000"/>
              </a:solidFill>
              <a:latin typeface="Calibri" pitchFamily="34" charset="0"/>
              <a:cs typeface="Calibri" pitchFamily="34" charset="0"/>
            </a:endParaRPr>
          </a:p>
          <a:p>
            <a:pPr marL="800100" lvl="1" indent="-342900">
              <a:lnSpc>
                <a:spcPct val="90000"/>
              </a:lnSpc>
              <a:spcAft>
                <a:spcPct val="20000"/>
              </a:spcAft>
              <a:buClr>
                <a:srgbClr val="292929"/>
              </a:buClr>
              <a:buFont typeface="+mj-lt"/>
              <a:buAutoNum type="arabicPeriod"/>
              <a:defRPr/>
            </a:pPr>
            <a:endParaRPr lang="tr-TR" sz="2000" b="1"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sz="2000"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sz="2000" i="1"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sz="2000"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sz="2000" i="1"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STRESİN AKIL SAĞLIĞI SONUÇLARI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20" name="Grup 19"/>
          <p:cNvGrpSpPr/>
          <p:nvPr/>
        </p:nvGrpSpPr>
        <p:grpSpPr>
          <a:xfrm>
            <a:off x="2657734" y="5439594"/>
            <a:ext cx="6162416" cy="663371"/>
            <a:chOff x="2644311" y="5451679"/>
            <a:chExt cx="6162416" cy="663371"/>
          </a:xfrm>
        </p:grpSpPr>
        <p:grpSp>
          <p:nvGrpSpPr>
            <p:cNvPr id="21" name="Group 51"/>
            <p:cNvGrpSpPr>
              <a:grpSpLocks/>
            </p:cNvGrpSpPr>
            <p:nvPr/>
          </p:nvGrpSpPr>
          <p:grpSpPr bwMode="auto">
            <a:xfrm>
              <a:off x="2644311" y="5451679"/>
              <a:ext cx="648968" cy="663371"/>
              <a:chOff x="1868" y="1082"/>
              <a:chExt cx="1942" cy="1942"/>
            </a:xfrm>
          </p:grpSpPr>
          <p:sp>
            <p:nvSpPr>
              <p:cNvPr id="24" name="Freeform 52"/>
              <p:cNvSpPr>
                <a:spLocks noChangeAspect="1"/>
              </p:cNvSpPr>
              <p:nvPr/>
            </p:nvSpPr>
            <p:spPr bwMode="gray">
              <a:xfrm>
                <a:off x="1868" y="1082"/>
                <a:ext cx="1942" cy="1942"/>
              </a:xfrm>
              <a:custGeom>
                <a:avLst/>
                <a:gdLst>
                  <a:gd name="T0" fmla="*/ 1849 w 1675"/>
                  <a:gd name="T1" fmla="*/ 6343 h 1675"/>
                  <a:gd name="T2" fmla="*/ 0 w 1675"/>
                  <a:gd name="T3" fmla="*/ 4480 h 1675"/>
                  <a:gd name="T4" fmla="*/ 0 w 1675"/>
                  <a:gd name="T5" fmla="*/ 1849 h 1675"/>
                  <a:gd name="T6" fmla="*/ 1849 w 1675"/>
                  <a:gd name="T7" fmla="*/ 0 h 1675"/>
                  <a:gd name="T8" fmla="*/ 4481 w 1675"/>
                  <a:gd name="T9" fmla="*/ 0 h 1675"/>
                  <a:gd name="T10" fmla="*/ 6343 w 1675"/>
                  <a:gd name="T11" fmla="*/ 1849 h 1675"/>
                  <a:gd name="T12" fmla="*/ 6343 w 1675"/>
                  <a:gd name="T13" fmla="*/ 4480 h 1675"/>
                  <a:gd name="T14" fmla="*/ 4481 w 1675"/>
                  <a:gd name="T15" fmla="*/ 6343 h 1675"/>
                  <a:gd name="T16" fmla="*/ 1849 w 1675"/>
                  <a:gd name="T17" fmla="*/ 6343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p:spPr>
            <p:txBody>
              <a:bodyPr/>
              <a:lstStyle/>
              <a:p>
                <a:endParaRPr lang="tr-TR">
                  <a:solidFill>
                    <a:srgbClr val="000000"/>
                  </a:solidFill>
                </a:endParaRPr>
              </a:p>
            </p:txBody>
          </p:sp>
          <p:sp>
            <p:nvSpPr>
              <p:cNvPr id="25" name="Freeform 53"/>
              <p:cNvSpPr>
                <a:spLocks noChangeAspect="1"/>
              </p:cNvSpPr>
              <p:nvPr/>
            </p:nvSpPr>
            <p:spPr bwMode="gray">
              <a:xfrm>
                <a:off x="1914" y="1128"/>
                <a:ext cx="1850" cy="1850"/>
              </a:xfrm>
              <a:custGeom>
                <a:avLst/>
                <a:gdLst>
                  <a:gd name="T0" fmla="*/ 1780 w 1595"/>
                  <a:gd name="T1" fmla="*/ 6060 h 1595"/>
                  <a:gd name="T2" fmla="*/ 0 w 1595"/>
                  <a:gd name="T3" fmla="*/ 4281 h 1595"/>
                  <a:gd name="T4" fmla="*/ 0 w 1595"/>
                  <a:gd name="T5" fmla="*/ 1780 h 1595"/>
                  <a:gd name="T6" fmla="*/ 1780 w 1595"/>
                  <a:gd name="T7" fmla="*/ 0 h 1595"/>
                  <a:gd name="T8" fmla="*/ 4281 w 1595"/>
                  <a:gd name="T9" fmla="*/ 0 h 1595"/>
                  <a:gd name="T10" fmla="*/ 6060 w 1595"/>
                  <a:gd name="T11" fmla="*/ 1780 h 1595"/>
                  <a:gd name="T12" fmla="*/ 6060 w 1595"/>
                  <a:gd name="T13" fmla="*/ 4281 h 1595"/>
                  <a:gd name="T14" fmla="*/ 4281 w 1595"/>
                  <a:gd name="T15" fmla="*/ 6060 h 1595"/>
                  <a:gd name="T16" fmla="*/ 1780 w 1595"/>
                  <a:gd name="T17" fmla="*/ 6060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5"/>
                  <a:gd name="T28" fmla="*/ 0 h 1595"/>
                  <a:gd name="T29" fmla="*/ 1595 w 1595"/>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5" h="1595">
                    <a:moveTo>
                      <a:pt x="468" y="1595"/>
                    </a:moveTo>
                    <a:lnTo>
                      <a:pt x="0" y="1127"/>
                    </a:lnTo>
                    <a:lnTo>
                      <a:pt x="0" y="468"/>
                    </a:lnTo>
                    <a:lnTo>
                      <a:pt x="468" y="0"/>
                    </a:lnTo>
                    <a:lnTo>
                      <a:pt x="1127" y="0"/>
                    </a:lnTo>
                    <a:lnTo>
                      <a:pt x="1595" y="468"/>
                    </a:lnTo>
                    <a:lnTo>
                      <a:pt x="1595" y="1127"/>
                    </a:lnTo>
                    <a:lnTo>
                      <a:pt x="1127" y="1595"/>
                    </a:lnTo>
                    <a:lnTo>
                      <a:pt x="468" y="1595"/>
                    </a:lnTo>
                    <a:close/>
                  </a:path>
                </a:pathLst>
              </a:custGeom>
              <a:gradFill rotWithShape="1">
                <a:gsLst>
                  <a:gs pos="0">
                    <a:srgbClr val="D60000"/>
                  </a:gs>
                  <a:gs pos="100000">
                    <a:srgbClr val="8A0000"/>
                  </a:gs>
                </a:gsLst>
                <a:lin ang="5400000" scaled="1"/>
              </a:gradFill>
              <a:ln w="9525">
                <a:solidFill>
                  <a:srgbClr val="C0C0C0"/>
                </a:solidFill>
                <a:miter lim="800000"/>
                <a:headEnd/>
                <a:tailEnd/>
              </a:ln>
            </p:spPr>
            <p:txBody>
              <a:bodyPr/>
              <a:lstStyle/>
              <a:p>
                <a:endParaRPr lang="tr-TR">
                  <a:solidFill>
                    <a:srgbClr val="000000"/>
                  </a:solidFill>
                </a:endParaRPr>
              </a:p>
            </p:txBody>
          </p:sp>
          <p:sp>
            <p:nvSpPr>
              <p:cNvPr id="26" name="Freeform 54"/>
              <p:cNvSpPr>
                <a:spLocks noChangeAspect="1"/>
              </p:cNvSpPr>
              <p:nvPr/>
            </p:nvSpPr>
            <p:spPr bwMode="gray">
              <a:xfrm>
                <a:off x="2434" y="1717"/>
                <a:ext cx="334" cy="642"/>
              </a:xfrm>
              <a:custGeom>
                <a:avLst/>
                <a:gdLst>
                  <a:gd name="T0" fmla="*/ 411 w 288"/>
                  <a:gd name="T1" fmla="*/ 2119 h 553"/>
                  <a:gd name="T2" fmla="*/ 411 w 288"/>
                  <a:gd name="T3" fmla="*/ 283 h 553"/>
                  <a:gd name="T4" fmla="*/ 0 w 288"/>
                  <a:gd name="T5" fmla="*/ 283 h 553"/>
                  <a:gd name="T6" fmla="*/ 0 w 288"/>
                  <a:gd name="T7" fmla="*/ 0 h 553"/>
                  <a:gd name="T8" fmla="*/ 1092 w 288"/>
                  <a:gd name="T9" fmla="*/ 0 h 553"/>
                  <a:gd name="T10" fmla="*/ 1092 w 288"/>
                  <a:gd name="T11" fmla="*/ 283 h 553"/>
                  <a:gd name="T12" fmla="*/ 691 w 288"/>
                  <a:gd name="T13" fmla="*/ 283 h 553"/>
                  <a:gd name="T14" fmla="*/ 691 w 288"/>
                  <a:gd name="T15" fmla="*/ 2119 h 553"/>
                  <a:gd name="T16" fmla="*/ 411 w 288"/>
                  <a:gd name="T17" fmla="*/ 2119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53"/>
                  <a:gd name="T29" fmla="*/ 288 w 288"/>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53">
                    <a:moveTo>
                      <a:pt x="109" y="553"/>
                    </a:moveTo>
                    <a:lnTo>
                      <a:pt x="109" y="73"/>
                    </a:lnTo>
                    <a:lnTo>
                      <a:pt x="0" y="73"/>
                    </a:lnTo>
                    <a:lnTo>
                      <a:pt x="0" y="0"/>
                    </a:lnTo>
                    <a:lnTo>
                      <a:pt x="288" y="0"/>
                    </a:lnTo>
                    <a:lnTo>
                      <a:pt x="288" y="73"/>
                    </a:lnTo>
                    <a:lnTo>
                      <a:pt x="182" y="73"/>
                    </a:lnTo>
                    <a:lnTo>
                      <a:pt x="182" y="553"/>
                    </a:lnTo>
                    <a:lnTo>
                      <a:pt x="109" y="553"/>
                    </a:lnTo>
                    <a:close/>
                  </a:path>
                </a:pathLst>
              </a:custGeom>
              <a:solidFill>
                <a:schemeClr val="bg1"/>
              </a:solidFill>
              <a:ln w="14288">
                <a:noFill/>
                <a:miter lim="800000"/>
                <a:headEnd/>
                <a:tailEnd/>
              </a:ln>
            </p:spPr>
            <p:txBody>
              <a:bodyPr/>
              <a:lstStyle/>
              <a:p>
                <a:endParaRPr lang="tr-TR">
                  <a:solidFill>
                    <a:srgbClr val="000000"/>
                  </a:solidFill>
                </a:endParaRPr>
              </a:p>
            </p:txBody>
          </p:sp>
          <p:sp>
            <p:nvSpPr>
              <p:cNvPr id="27" name="Freeform 55"/>
              <p:cNvSpPr>
                <a:spLocks noChangeAspect="1"/>
              </p:cNvSpPr>
              <p:nvPr/>
            </p:nvSpPr>
            <p:spPr bwMode="gray">
              <a:xfrm>
                <a:off x="2007" y="1709"/>
                <a:ext cx="384" cy="657"/>
              </a:xfrm>
              <a:custGeom>
                <a:avLst/>
                <a:gdLst>
                  <a:gd name="T0" fmla="*/ 897156 w 140"/>
                  <a:gd name="T1" fmla="*/ 510544 h 240"/>
                  <a:gd name="T2" fmla="*/ 1194761 w 140"/>
                  <a:gd name="T3" fmla="*/ 510544 h 240"/>
                  <a:gd name="T4" fmla="*/ 650611 w 140"/>
                  <a:gd name="T5" fmla="*/ 0 h 240"/>
                  <a:gd name="T6" fmla="*/ 150720 w 140"/>
                  <a:gd name="T7" fmla="*/ 510544 h 240"/>
                  <a:gd name="T8" fmla="*/ 737091 w 140"/>
                  <a:gd name="T9" fmla="*/ 1147601 h 240"/>
                  <a:gd name="T10" fmla="*/ 897156 w 140"/>
                  <a:gd name="T11" fmla="*/ 1485234 h 240"/>
                  <a:gd name="T12" fmla="*/ 605170 w 140"/>
                  <a:gd name="T13" fmla="*/ 1788256 h 240"/>
                  <a:gd name="T14" fmla="*/ 317639 w 140"/>
                  <a:gd name="T15" fmla="*/ 1441415 h 240"/>
                  <a:gd name="T16" fmla="*/ 51566 w 140"/>
                  <a:gd name="T17" fmla="*/ 1441415 h 240"/>
                  <a:gd name="T18" fmla="*/ 599100 w 140"/>
                  <a:gd name="T19" fmla="*/ 2072649 h 240"/>
                  <a:gd name="T20" fmla="*/ 1178625 w 140"/>
                  <a:gd name="T21" fmla="*/ 1459572 h 240"/>
                  <a:gd name="T22" fmla="*/ 790642 w 140"/>
                  <a:gd name="T23" fmla="*/ 854776 h 240"/>
                  <a:gd name="T24" fmla="*/ 439035 w 140"/>
                  <a:gd name="T25" fmla="*/ 510544 h 240"/>
                  <a:gd name="T26" fmla="*/ 650611 w 140"/>
                  <a:gd name="T27" fmla="*/ 268560 h 240"/>
                  <a:gd name="T28" fmla="*/ 897156 w 140"/>
                  <a:gd name="T29" fmla="*/ 510544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40"/>
                  <a:gd name="T47" fmla="*/ 140 w 14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40">
                    <a:moveTo>
                      <a:pt x="102" y="59"/>
                    </a:moveTo>
                    <a:cubicBezTo>
                      <a:pt x="136" y="59"/>
                      <a:pt x="136" y="59"/>
                      <a:pt x="136" y="59"/>
                    </a:cubicBezTo>
                    <a:cubicBezTo>
                      <a:pt x="136" y="59"/>
                      <a:pt x="137" y="0"/>
                      <a:pt x="74" y="0"/>
                    </a:cubicBezTo>
                    <a:cubicBezTo>
                      <a:pt x="11" y="0"/>
                      <a:pt x="17" y="59"/>
                      <a:pt x="17" y="59"/>
                    </a:cubicBezTo>
                    <a:cubicBezTo>
                      <a:pt x="17" y="107"/>
                      <a:pt x="57" y="108"/>
                      <a:pt x="84" y="133"/>
                    </a:cubicBezTo>
                    <a:cubicBezTo>
                      <a:pt x="91" y="139"/>
                      <a:pt x="102" y="146"/>
                      <a:pt x="102" y="172"/>
                    </a:cubicBezTo>
                    <a:cubicBezTo>
                      <a:pt x="103" y="198"/>
                      <a:pt x="84" y="207"/>
                      <a:pt x="69" y="207"/>
                    </a:cubicBezTo>
                    <a:cubicBezTo>
                      <a:pt x="54" y="207"/>
                      <a:pt x="36" y="200"/>
                      <a:pt x="36" y="167"/>
                    </a:cubicBezTo>
                    <a:cubicBezTo>
                      <a:pt x="6" y="167"/>
                      <a:pt x="6" y="167"/>
                      <a:pt x="6" y="167"/>
                    </a:cubicBezTo>
                    <a:cubicBezTo>
                      <a:pt x="6" y="167"/>
                      <a:pt x="0" y="240"/>
                      <a:pt x="68" y="240"/>
                    </a:cubicBezTo>
                    <a:cubicBezTo>
                      <a:pt x="136" y="240"/>
                      <a:pt x="134" y="181"/>
                      <a:pt x="134" y="169"/>
                    </a:cubicBezTo>
                    <a:cubicBezTo>
                      <a:pt x="134" y="158"/>
                      <a:pt x="140" y="130"/>
                      <a:pt x="90" y="99"/>
                    </a:cubicBezTo>
                    <a:cubicBezTo>
                      <a:pt x="66" y="85"/>
                      <a:pt x="50" y="77"/>
                      <a:pt x="50" y="59"/>
                    </a:cubicBezTo>
                    <a:cubicBezTo>
                      <a:pt x="50" y="42"/>
                      <a:pt x="62" y="31"/>
                      <a:pt x="74" y="31"/>
                    </a:cubicBezTo>
                    <a:cubicBezTo>
                      <a:pt x="86" y="31"/>
                      <a:pt x="102" y="36"/>
                      <a:pt x="102" y="59"/>
                    </a:cubicBezTo>
                    <a:close/>
                  </a:path>
                </a:pathLst>
              </a:custGeom>
              <a:solidFill>
                <a:schemeClr val="bg1"/>
              </a:solidFill>
              <a:ln w="14288">
                <a:noFill/>
                <a:miter lim="800000"/>
                <a:headEnd/>
                <a:tailEnd/>
              </a:ln>
            </p:spPr>
            <p:txBody>
              <a:bodyPr/>
              <a:lstStyle/>
              <a:p>
                <a:endParaRPr lang="tr-TR">
                  <a:solidFill>
                    <a:srgbClr val="000000"/>
                  </a:solidFill>
                </a:endParaRPr>
              </a:p>
            </p:txBody>
          </p:sp>
          <p:sp>
            <p:nvSpPr>
              <p:cNvPr id="28" name="Freeform 56"/>
              <p:cNvSpPr>
                <a:spLocks noChangeAspect="1" noEditPoints="1"/>
              </p:cNvSpPr>
              <p:nvPr/>
            </p:nvSpPr>
            <p:spPr bwMode="gray">
              <a:xfrm>
                <a:off x="3312" y="1720"/>
                <a:ext cx="347" cy="657"/>
              </a:xfrm>
              <a:custGeom>
                <a:avLst/>
                <a:gdLst>
                  <a:gd name="T0" fmla="*/ 1200058 w 124"/>
                  <a:gd name="T1" fmla="*/ 251811 h 234"/>
                  <a:gd name="T2" fmla="*/ 959489 w 124"/>
                  <a:gd name="T3" fmla="*/ 30390 h 234"/>
                  <a:gd name="T4" fmla="*/ 549827 w 124"/>
                  <a:gd name="T5" fmla="*/ 0 h 234"/>
                  <a:gd name="T6" fmla="*/ 0 w 124"/>
                  <a:gd name="T7" fmla="*/ 0 h 234"/>
                  <a:gd name="T8" fmla="*/ 0 w 124"/>
                  <a:gd name="T9" fmla="*/ 2537646 h 234"/>
                  <a:gd name="T10" fmla="*/ 345259 w 124"/>
                  <a:gd name="T11" fmla="*/ 2537646 h 234"/>
                  <a:gd name="T12" fmla="*/ 345259 w 124"/>
                  <a:gd name="T13" fmla="*/ 1386438 h 234"/>
                  <a:gd name="T14" fmla="*/ 568537 w 124"/>
                  <a:gd name="T15" fmla="*/ 1386438 h 234"/>
                  <a:gd name="T16" fmla="*/ 924470 w 124"/>
                  <a:gd name="T17" fmla="*/ 1356048 h 234"/>
                  <a:gd name="T18" fmla="*/ 1106046 w 124"/>
                  <a:gd name="T19" fmla="*/ 1258528 h 234"/>
                  <a:gd name="T20" fmla="*/ 1240402 w 124"/>
                  <a:gd name="T21" fmla="*/ 1031706 h 234"/>
                  <a:gd name="T22" fmla="*/ 1304717 w 124"/>
                  <a:gd name="T23" fmla="*/ 683460 h 234"/>
                  <a:gd name="T24" fmla="*/ 1200058 w 124"/>
                  <a:gd name="T25" fmla="*/ 251811 h 234"/>
                  <a:gd name="T26" fmla="*/ 819785 w 124"/>
                  <a:gd name="T27" fmla="*/ 1062032 h 234"/>
                  <a:gd name="T28" fmla="*/ 326544 w 124"/>
                  <a:gd name="T29" fmla="*/ 1062032 h 234"/>
                  <a:gd name="T30" fmla="*/ 326544 w 124"/>
                  <a:gd name="T31" fmla="*/ 335522 h 234"/>
                  <a:gd name="T32" fmla="*/ 801069 w 124"/>
                  <a:gd name="T33" fmla="*/ 335522 h 234"/>
                  <a:gd name="T34" fmla="*/ 999763 w 124"/>
                  <a:gd name="T35" fmla="*/ 707008 h 234"/>
                  <a:gd name="T36" fmla="*/ 819785 w 124"/>
                  <a:gd name="T37" fmla="*/ 1062032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34"/>
                  <a:gd name="T59" fmla="*/ 124 w 124"/>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34">
                    <a:moveTo>
                      <a:pt x="114" y="23"/>
                    </a:moveTo>
                    <a:cubicBezTo>
                      <a:pt x="108" y="13"/>
                      <a:pt x="100" y="6"/>
                      <a:pt x="91" y="3"/>
                    </a:cubicBezTo>
                    <a:cubicBezTo>
                      <a:pt x="85" y="1"/>
                      <a:pt x="72" y="0"/>
                      <a:pt x="52" y="0"/>
                    </a:cubicBezTo>
                    <a:cubicBezTo>
                      <a:pt x="0" y="0"/>
                      <a:pt x="0" y="0"/>
                      <a:pt x="0" y="0"/>
                    </a:cubicBezTo>
                    <a:cubicBezTo>
                      <a:pt x="0" y="234"/>
                      <a:pt x="0" y="234"/>
                      <a:pt x="0" y="234"/>
                    </a:cubicBezTo>
                    <a:cubicBezTo>
                      <a:pt x="33" y="234"/>
                      <a:pt x="33" y="234"/>
                      <a:pt x="33" y="234"/>
                    </a:cubicBezTo>
                    <a:cubicBezTo>
                      <a:pt x="33" y="128"/>
                      <a:pt x="33" y="128"/>
                      <a:pt x="33" y="128"/>
                    </a:cubicBezTo>
                    <a:cubicBezTo>
                      <a:pt x="54" y="128"/>
                      <a:pt x="54" y="128"/>
                      <a:pt x="54" y="128"/>
                    </a:cubicBezTo>
                    <a:cubicBezTo>
                      <a:pt x="69" y="128"/>
                      <a:pt x="80" y="127"/>
                      <a:pt x="88" y="125"/>
                    </a:cubicBezTo>
                    <a:cubicBezTo>
                      <a:pt x="93" y="124"/>
                      <a:pt x="99" y="121"/>
                      <a:pt x="105" y="116"/>
                    </a:cubicBezTo>
                    <a:cubicBezTo>
                      <a:pt x="110" y="111"/>
                      <a:pt x="115" y="104"/>
                      <a:pt x="118" y="95"/>
                    </a:cubicBezTo>
                    <a:cubicBezTo>
                      <a:pt x="122" y="87"/>
                      <a:pt x="124" y="76"/>
                      <a:pt x="124" y="63"/>
                    </a:cubicBezTo>
                    <a:cubicBezTo>
                      <a:pt x="124" y="47"/>
                      <a:pt x="121" y="34"/>
                      <a:pt x="114" y="23"/>
                    </a:cubicBezTo>
                    <a:close/>
                    <a:moveTo>
                      <a:pt x="78" y="98"/>
                    </a:moveTo>
                    <a:cubicBezTo>
                      <a:pt x="31" y="98"/>
                      <a:pt x="31" y="98"/>
                      <a:pt x="31" y="98"/>
                    </a:cubicBezTo>
                    <a:cubicBezTo>
                      <a:pt x="31" y="31"/>
                      <a:pt x="31" y="31"/>
                      <a:pt x="31" y="31"/>
                    </a:cubicBezTo>
                    <a:cubicBezTo>
                      <a:pt x="76" y="31"/>
                      <a:pt x="76" y="31"/>
                      <a:pt x="76" y="31"/>
                    </a:cubicBezTo>
                    <a:cubicBezTo>
                      <a:pt x="80" y="31"/>
                      <a:pt x="94" y="33"/>
                      <a:pt x="95" y="65"/>
                    </a:cubicBezTo>
                    <a:cubicBezTo>
                      <a:pt x="95" y="65"/>
                      <a:pt x="95" y="98"/>
                      <a:pt x="78" y="98"/>
                    </a:cubicBezTo>
                    <a:close/>
                  </a:path>
                </a:pathLst>
              </a:custGeom>
              <a:solidFill>
                <a:schemeClr val="bg1"/>
              </a:solidFill>
              <a:ln w="12700">
                <a:noFill/>
                <a:miter lim="800000"/>
                <a:headEnd/>
                <a:tailEnd/>
              </a:ln>
            </p:spPr>
            <p:txBody>
              <a:bodyPr/>
              <a:lstStyle/>
              <a:p>
                <a:endParaRPr lang="tr-TR">
                  <a:solidFill>
                    <a:srgbClr val="000000"/>
                  </a:solidFill>
                </a:endParaRPr>
              </a:p>
            </p:txBody>
          </p:sp>
          <p:sp>
            <p:nvSpPr>
              <p:cNvPr id="29" name="Freeform 57"/>
              <p:cNvSpPr>
                <a:spLocks noChangeAspect="1" noEditPoints="1"/>
              </p:cNvSpPr>
              <p:nvPr/>
            </p:nvSpPr>
            <p:spPr bwMode="gray">
              <a:xfrm>
                <a:off x="2836" y="1707"/>
                <a:ext cx="375" cy="670"/>
              </a:xfrm>
              <a:custGeom>
                <a:avLst/>
                <a:gdLst>
                  <a:gd name="T0" fmla="*/ 673505 w 134"/>
                  <a:gd name="T1" fmla="*/ 0 h 239"/>
                  <a:gd name="T2" fmla="*/ 0 w 134"/>
                  <a:gd name="T3" fmla="*/ 651868 h 239"/>
                  <a:gd name="T4" fmla="*/ 0 w 134"/>
                  <a:gd name="T5" fmla="*/ 1827413 h 239"/>
                  <a:gd name="T6" fmla="*/ 715217 w 134"/>
                  <a:gd name="T7" fmla="*/ 2555439 h 239"/>
                  <a:gd name="T8" fmla="*/ 1410268 w 134"/>
                  <a:gd name="T9" fmla="*/ 1850636 h 239"/>
                  <a:gd name="T10" fmla="*/ 1410268 w 134"/>
                  <a:gd name="T11" fmla="*/ 746935 h 239"/>
                  <a:gd name="T12" fmla="*/ 673505 w 134"/>
                  <a:gd name="T13" fmla="*/ 0 h 239"/>
                  <a:gd name="T14" fmla="*/ 1083593 w 134"/>
                  <a:gd name="T15" fmla="*/ 1689939 h 239"/>
                  <a:gd name="T16" fmla="*/ 715217 w 134"/>
                  <a:gd name="T17" fmla="*/ 2201561 h 239"/>
                  <a:gd name="T18" fmla="*/ 326673 w 134"/>
                  <a:gd name="T19" fmla="*/ 1677846 h 239"/>
                  <a:gd name="T20" fmla="*/ 326673 w 134"/>
                  <a:gd name="T21" fmla="*/ 824610 h 239"/>
                  <a:gd name="T22" fmla="*/ 696523 w 134"/>
                  <a:gd name="T23" fmla="*/ 355249 h 239"/>
                  <a:gd name="T24" fmla="*/ 1083593 w 134"/>
                  <a:gd name="T25" fmla="*/ 896502 h 239"/>
                  <a:gd name="T26" fmla="*/ 1083593 w 134"/>
                  <a:gd name="T27" fmla="*/ 1689939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39"/>
                  <a:gd name="T44" fmla="*/ 134 w 134"/>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39">
                    <a:moveTo>
                      <a:pt x="64" y="0"/>
                    </a:moveTo>
                    <a:cubicBezTo>
                      <a:pt x="2" y="0"/>
                      <a:pt x="0" y="61"/>
                      <a:pt x="0" y="61"/>
                    </a:cubicBezTo>
                    <a:cubicBezTo>
                      <a:pt x="0" y="171"/>
                      <a:pt x="0" y="171"/>
                      <a:pt x="0" y="171"/>
                    </a:cubicBezTo>
                    <a:cubicBezTo>
                      <a:pt x="0" y="171"/>
                      <a:pt x="4" y="239"/>
                      <a:pt x="68" y="239"/>
                    </a:cubicBezTo>
                    <a:cubicBezTo>
                      <a:pt x="132" y="239"/>
                      <a:pt x="134" y="173"/>
                      <a:pt x="134" y="173"/>
                    </a:cubicBezTo>
                    <a:cubicBezTo>
                      <a:pt x="134" y="173"/>
                      <a:pt x="134" y="105"/>
                      <a:pt x="134" y="70"/>
                    </a:cubicBezTo>
                    <a:cubicBezTo>
                      <a:pt x="134" y="34"/>
                      <a:pt x="107" y="0"/>
                      <a:pt x="64" y="0"/>
                    </a:cubicBezTo>
                    <a:close/>
                    <a:moveTo>
                      <a:pt x="103" y="158"/>
                    </a:moveTo>
                    <a:cubicBezTo>
                      <a:pt x="103" y="158"/>
                      <a:pt x="102" y="206"/>
                      <a:pt x="68" y="206"/>
                    </a:cubicBezTo>
                    <a:cubicBezTo>
                      <a:pt x="33" y="206"/>
                      <a:pt x="31" y="157"/>
                      <a:pt x="31" y="157"/>
                    </a:cubicBezTo>
                    <a:cubicBezTo>
                      <a:pt x="31" y="77"/>
                      <a:pt x="31" y="77"/>
                      <a:pt x="31" y="77"/>
                    </a:cubicBezTo>
                    <a:cubicBezTo>
                      <a:pt x="31" y="77"/>
                      <a:pt x="32" y="33"/>
                      <a:pt x="66" y="33"/>
                    </a:cubicBezTo>
                    <a:cubicBezTo>
                      <a:pt x="88" y="33"/>
                      <a:pt x="103" y="58"/>
                      <a:pt x="103" y="84"/>
                    </a:cubicBezTo>
                    <a:cubicBezTo>
                      <a:pt x="103" y="109"/>
                      <a:pt x="103" y="158"/>
                      <a:pt x="103" y="158"/>
                    </a:cubicBezTo>
                    <a:close/>
                  </a:path>
                </a:pathLst>
              </a:custGeom>
              <a:solidFill>
                <a:schemeClr val="bg1"/>
              </a:solidFill>
              <a:ln w="9525">
                <a:noFill/>
                <a:round/>
                <a:headEnd/>
                <a:tailEnd/>
              </a:ln>
            </p:spPr>
            <p:txBody>
              <a:bodyPr/>
              <a:lstStyle/>
              <a:p>
                <a:endParaRPr lang="tr-TR">
                  <a:solidFill>
                    <a:srgbClr val="000000"/>
                  </a:solidFill>
                </a:endParaRPr>
              </a:p>
            </p:txBody>
          </p:sp>
          <p:grpSp>
            <p:nvGrpSpPr>
              <p:cNvPr id="30" name="Group 58"/>
              <p:cNvGrpSpPr>
                <a:grpSpLocks noChangeAspect="1"/>
              </p:cNvGrpSpPr>
              <p:nvPr/>
            </p:nvGrpSpPr>
            <p:grpSpPr bwMode="auto">
              <a:xfrm>
                <a:off x="2808" y="2807"/>
                <a:ext cx="62" cy="63"/>
                <a:chOff x="1684" y="2400"/>
                <a:chExt cx="41" cy="41"/>
              </a:xfrm>
            </p:grpSpPr>
            <p:sp>
              <p:nvSpPr>
                <p:cNvPr id="35" name="Oval 59"/>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cs typeface="Arial" pitchFamily="34" charset="0"/>
                  </a:endParaRPr>
                </a:p>
              </p:txBody>
            </p:sp>
            <p:sp>
              <p:nvSpPr>
                <p:cNvPr id="36" name="Oval 60"/>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cs typeface="Arial" pitchFamily="34" charset="0"/>
                  </a:endParaRPr>
                </a:p>
              </p:txBody>
            </p:sp>
          </p:grpSp>
          <p:grpSp>
            <p:nvGrpSpPr>
              <p:cNvPr id="31" name="Group 61"/>
              <p:cNvGrpSpPr>
                <a:grpSpLocks noChangeAspect="1"/>
              </p:cNvGrpSpPr>
              <p:nvPr/>
            </p:nvGrpSpPr>
            <p:grpSpPr bwMode="auto">
              <a:xfrm>
                <a:off x="2808" y="1211"/>
                <a:ext cx="62" cy="63"/>
                <a:chOff x="1684" y="2400"/>
                <a:chExt cx="41" cy="41"/>
              </a:xfrm>
            </p:grpSpPr>
            <p:sp>
              <p:nvSpPr>
                <p:cNvPr id="33" name="Oval 62"/>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cs typeface="Arial" pitchFamily="34" charset="0"/>
                  </a:endParaRPr>
                </a:p>
              </p:txBody>
            </p:sp>
            <p:sp>
              <p:nvSpPr>
                <p:cNvPr id="34" name="Oval 63"/>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cs typeface="Arial" pitchFamily="34" charset="0"/>
                  </a:endParaRPr>
                </a:p>
              </p:txBody>
            </p:sp>
          </p:grpSp>
          <p:pic>
            <p:nvPicPr>
              <p:cNvPr id="32" name="Picture 64"/>
              <p:cNvPicPr>
                <a:picLocks noChangeAspect="1" noChangeArrowheads="1"/>
              </p:cNvPicPr>
              <p:nvPr/>
            </p:nvPicPr>
            <p:blipFill>
              <a:blip r:embed="rId3" cstate="print"/>
              <a:srcRect/>
              <a:stretch>
                <a:fillRect/>
              </a:stretch>
            </p:blipFill>
            <p:spPr bwMode="gray">
              <a:xfrm>
                <a:off x="1885" y="1124"/>
                <a:ext cx="1644" cy="1060"/>
              </a:xfrm>
              <a:prstGeom prst="rect">
                <a:avLst/>
              </a:prstGeom>
              <a:noFill/>
              <a:ln w="11176">
                <a:noFill/>
                <a:miter lim="800000"/>
                <a:headEnd/>
                <a:tailEnd/>
              </a:ln>
            </p:spPr>
          </p:pic>
        </p:grpSp>
        <p:sp>
          <p:nvSpPr>
            <p:cNvPr id="22" name="53 Metin kutusu"/>
            <p:cNvSpPr txBox="1"/>
            <p:nvPr/>
          </p:nvSpPr>
          <p:spPr>
            <a:xfrm>
              <a:off x="3298727" y="5639162"/>
              <a:ext cx="5508000" cy="288000"/>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tr-TR" sz="1000" b="1" dirty="0" smtClean="0">
                  <a:solidFill>
                    <a:srgbClr val="000000"/>
                  </a:solidFill>
                  <a:latin typeface="Cambria" pitchFamily="18" charset="0"/>
                </a:rPr>
                <a:t>Metin Ezberlenmeli</a:t>
              </a:r>
            </a:p>
          </p:txBody>
        </p:sp>
      </p:grpSp>
    </p:spTree>
    <p:extLst>
      <p:ext uri="{BB962C8B-B14F-4D97-AF65-F5344CB8AC3E}">
        <p14:creationId xmlns:p14="http://schemas.microsoft.com/office/powerpoint/2010/main" val="2447784075"/>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AKIL SAĞLIĞI</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defRPr/>
            </a:pPr>
            <a:endParaRPr lang="tr-TR" sz="2000"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2000" b="1" i="1" dirty="0" smtClean="0">
                <a:solidFill>
                  <a:srgbClr val="000000"/>
                </a:solidFill>
                <a:latin typeface="Calibri" pitchFamily="34" charset="0"/>
                <a:cs typeface="Calibri" pitchFamily="34" charset="0"/>
              </a:rPr>
              <a:t>Akıl </a:t>
            </a:r>
            <a:r>
              <a:rPr lang="tr-TR" sz="2000" b="1" i="1" dirty="0">
                <a:solidFill>
                  <a:srgbClr val="000000"/>
                </a:solidFill>
                <a:latin typeface="Calibri" pitchFamily="34" charset="0"/>
                <a:cs typeface="Calibri" pitchFamily="34" charset="0"/>
              </a:rPr>
              <a:t>sağlığı </a:t>
            </a:r>
            <a:r>
              <a:rPr lang="tr-TR" sz="2000" b="1" i="1" dirty="0" smtClean="0">
                <a:solidFill>
                  <a:srgbClr val="000000"/>
                </a:solidFill>
                <a:latin typeface="Calibri" pitchFamily="34" charset="0"/>
                <a:cs typeface="Calibri" pitchFamily="34" charset="0"/>
              </a:rPr>
              <a:t>bir </a:t>
            </a:r>
            <a:r>
              <a:rPr lang="tr-TR" sz="2000" b="1" i="1" dirty="0">
                <a:solidFill>
                  <a:srgbClr val="000000"/>
                </a:solidFill>
                <a:latin typeface="Calibri" pitchFamily="34" charset="0"/>
                <a:cs typeface="Calibri" pitchFamily="34" charset="0"/>
              </a:rPr>
              <a:t>süreç ve bu sürecin bir çıktısı olarak ele </a:t>
            </a:r>
            <a:r>
              <a:rPr lang="tr-TR" sz="2000" b="1" i="1" dirty="0" smtClean="0">
                <a:solidFill>
                  <a:srgbClr val="000000"/>
                </a:solidFill>
                <a:latin typeface="Calibri" pitchFamily="34" charset="0"/>
                <a:cs typeface="Calibri" pitchFamily="34" charset="0"/>
              </a:rPr>
              <a:t>alınır. </a:t>
            </a:r>
          </a:p>
          <a:p>
            <a:pPr algn="ctr">
              <a:lnSpc>
                <a:spcPct val="90000"/>
              </a:lnSpc>
              <a:spcAft>
                <a:spcPct val="20000"/>
              </a:spcAft>
              <a:buClr>
                <a:srgbClr val="292929"/>
              </a:buClr>
              <a:defRPr/>
            </a:pPr>
            <a:endParaRPr lang="tr-TR" sz="2000" b="1" i="1"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2000" b="1" i="1" dirty="0">
                <a:solidFill>
                  <a:srgbClr val="000000"/>
                </a:solidFill>
                <a:latin typeface="Calibri" pitchFamily="34" charset="0"/>
                <a:cs typeface="Calibri" pitchFamily="34" charset="0"/>
              </a:rPr>
              <a:t>Akıl </a:t>
            </a:r>
            <a:r>
              <a:rPr lang="tr-TR" sz="2000" b="1" i="1" dirty="0" smtClean="0">
                <a:solidFill>
                  <a:srgbClr val="000000"/>
                </a:solidFill>
                <a:latin typeface="Calibri" pitchFamily="34" charset="0"/>
                <a:cs typeface="Calibri" pitchFamily="34" charset="0"/>
              </a:rPr>
              <a:t>sağlığı; yalnızca iş çevresindeki </a:t>
            </a:r>
            <a:r>
              <a:rPr lang="tr-TR" sz="2000" b="1" i="1" dirty="0">
                <a:solidFill>
                  <a:srgbClr val="000000"/>
                </a:solidFill>
                <a:latin typeface="Calibri" pitchFamily="34" charset="0"/>
                <a:cs typeface="Calibri" pitchFamily="34" charset="0"/>
              </a:rPr>
              <a:t>strese </a:t>
            </a:r>
            <a:r>
              <a:rPr lang="tr-TR" sz="2000" b="1" i="1" dirty="0" smtClean="0">
                <a:solidFill>
                  <a:srgbClr val="000000"/>
                </a:solidFill>
                <a:latin typeface="Calibri" pitchFamily="34" charset="0"/>
                <a:cs typeface="Calibri" pitchFamily="34" charset="0"/>
              </a:rPr>
              <a:t>bağlı oluşmaz. Aynı zamanda işyeri dışındaki </a:t>
            </a:r>
            <a:r>
              <a:rPr lang="tr-TR" sz="2000" b="1" i="1" dirty="0">
                <a:solidFill>
                  <a:srgbClr val="000000"/>
                </a:solidFill>
                <a:latin typeface="Calibri" pitchFamily="34" charset="0"/>
                <a:cs typeface="Calibri" pitchFamily="34" charset="0"/>
              </a:rPr>
              <a:t>stres </a:t>
            </a:r>
            <a:r>
              <a:rPr lang="tr-TR" sz="2000" b="1" i="1" dirty="0" smtClean="0">
                <a:solidFill>
                  <a:srgbClr val="000000"/>
                </a:solidFill>
                <a:latin typeface="Calibri" pitchFamily="34" charset="0"/>
                <a:cs typeface="Calibri" pitchFamily="34" charset="0"/>
              </a:rPr>
              <a:t> ve kişinin kişisel özellikleri akıl sağlığını etkidir. </a:t>
            </a:r>
          </a:p>
          <a:p>
            <a:pPr algn="ctr">
              <a:lnSpc>
                <a:spcPct val="90000"/>
              </a:lnSpc>
              <a:spcAft>
                <a:spcPct val="20000"/>
              </a:spcAft>
              <a:buClr>
                <a:srgbClr val="292929"/>
              </a:buClr>
              <a:defRPr/>
            </a:pPr>
            <a:endParaRPr lang="tr-TR" sz="2000" i="1"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STRESİN AKIL SAĞLIĞI SORUNLARI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chemeClr val="accent6">
                    <a:lumMod val="60000"/>
                    <a:lumOff val="40000"/>
                  </a:scheme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chemeClr val="accent6">
                  <a:lumMod val="60000"/>
                  <a:lumOff val="40000"/>
                </a:scheme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en-GB" sz="1800" b="1" i="0" u="none" strike="noStrike" kern="0" cap="none" spc="0" normalizeH="0" baseline="0" noProof="0" dirty="0" smtClean="0">
              <a:ln>
                <a:noFill/>
              </a:ln>
              <a:solidFill>
                <a:schemeClr val="bg1">
                  <a:lumMod val="65000"/>
                </a:schemeClr>
              </a:solidFill>
              <a:effectLst>
                <a:outerShdw blurRad="75057" dist="38100" dir="5400000" sy="-20000" rotWithShape="0">
                  <a:prstClr val="black">
                    <a:alpha val="25000"/>
                  </a:prstClr>
                </a:outerShdw>
                <a:reflection blurRad="6350" stA="55000" endA="50" endPos="85000" dist="29997" dir="5400000" sy="-100000" algn="bl" rotWithShape="0"/>
              </a:effectLst>
              <a:uLnTx/>
              <a:uFillTx/>
              <a:latin typeface="Calibri" pitchFamily="34" charset="0"/>
              <a:cs typeface="Calibri" pitchFamily="34" charset="0"/>
            </a:endParaRPr>
          </a:p>
        </p:txBody>
      </p:sp>
      <p:grpSp>
        <p:nvGrpSpPr>
          <p:cNvPr id="20" name="Grup 19"/>
          <p:cNvGrpSpPr/>
          <p:nvPr/>
        </p:nvGrpSpPr>
        <p:grpSpPr>
          <a:xfrm>
            <a:off x="2657734" y="5439594"/>
            <a:ext cx="6162416" cy="663371"/>
            <a:chOff x="2644311" y="5451679"/>
            <a:chExt cx="6162416" cy="663371"/>
          </a:xfrm>
        </p:grpSpPr>
        <p:grpSp>
          <p:nvGrpSpPr>
            <p:cNvPr id="21" name="Group 51"/>
            <p:cNvGrpSpPr>
              <a:grpSpLocks/>
            </p:cNvGrpSpPr>
            <p:nvPr/>
          </p:nvGrpSpPr>
          <p:grpSpPr bwMode="auto">
            <a:xfrm>
              <a:off x="2644311" y="5451679"/>
              <a:ext cx="648968" cy="663371"/>
              <a:chOff x="1868" y="1082"/>
              <a:chExt cx="1942" cy="1942"/>
            </a:xfrm>
          </p:grpSpPr>
          <p:sp>
            <p:nvSpPr>
              <p:cNvPr id="24" name="Freeform 52"/>
              <p:cNvSpPr>
                <a:spLocks noChangeAspect="1"/>
              </p:cNvSpPr>
              <p:nvPr/>
            </p:nvSpPr>
            <p:spPr bwMode="gray">
              <a:xfrm>
                <a:off x="1868" y="1082"/>
                <a:ext cx="1942" cy="1942"/>
              </a:xfrm>
              <a:custGeom>
                <a:avLst/>
                <a:gdLst>
                  <a:gd name="T0" fmla="*/ 1849 w 1675"/>
                  <a:gd name="T1" fmla="*/ 6343 h 1675"/>
                  <a:gd name="T2" fmla="*/ 0 w 1675"/>
                  <a:gd name="T3" fmla="*/ 4480 h 1675"/>
                  <a:gd name="T4" fmla="*/ 0 w 1675"/>
                  <a:gd name="T5" fmla="*/ 1849 h 1675"/>
                  <a:gd name="T6" fmla="*/ 1849 w 1675"/>
                  <a:gd name="T7" fmla="*/ 0 h 1675"/>
                  <a:gd name="T8" fmla="*/ 4481 w 1675"/>
                  <a:gd name="T9" fmla="*/ 0 h 1675"/>
                  <a:gd name="T10" fmla="*/ 6343 w 1675"/>
                  <a:gd name="T11" fmla="*/ 1849 h 1675"/>
                  <a:gd name="T12" fmla="*/ 6343 w 1675"/>
                  <a:gd name="T13" fmla="*/ 4480 h 1675"/>
                  <a:gd name="T14" fmla="*/ 4481 w 1675"/>
                  <a:gd name="T15" fmla="*/ 6343 h 1675"/>
                  <a:gd name="T16" fmla="*/ 1849 w 1675"/>
                  <a:gd name="T17" fmla="*/ 6343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p:spPr>
            <p:txBody>
              <a:bodyPr/>
              <a:lstStyle/>
              <a:p>
                <a:endParaRPr lang="tr-TR">
                  <a:solidFill>
                    <a:srgbClr val="000000"/>
                  </a:solidFill>
                </a:endParaRPr>
              </a:p>
            </p:txBody>
          </p:sp>
          <p:sp>
            <p:nvSpPr>
              <p:cNvPr id="25" name="Freeform 53"/>
              <p:cNvSpPr>
                <a:spLocks noChangeAspect="1"/>
              </p:cNvSpPr>
              <p:nvPr/>
            </p:nvSpPr>
            <p:spPr bwMode="gray">
              <a:xfrm>
                <a:off x="1914" y="1128"/>
                <a:ext cx="1850" cy="1850"/>
              </a:xfrm>
              <a:custGeom>
                <a:avLst/>
                <a:gdLst>
                  <a:gd name="T0" fmla="*/ 1780 w 1595"/>
                  <a:gd name="T1" fmla="*/ 6060 h 1595"/>
                  <a:gd name="T2" fmla="*/ 0 w 1595"/>
                  <a:gd name="T3" fmla="*/ 4281 h 1595"/>
                  <a:gd name="T4" fmla="*/ 0 w 1595"/>
                  <a:gd name="T5" fmla="*/ 1780 h 1595"/>
                  <a:gd name="T6" fmla="*/ 1780 w 1595"/>
                  <a:gd name="T7" fmla="*/ 0 h 1595"/>
                  <a:gd name="T8" fmla="*/ 4281 w 1595"/>
                  <a:gd name="T9" fmla="*/ 0 h 1595"/>
                  <a:gd name="T10" fmla="*/ 6060 w 1595"/>
                  <a:gd name="T11" fmla="*/ 1780 h 1595"/>
                  <a:gd name="T12" fmla="*/ 6060 w 1595"/>
                  <a:gd name="T13" fmla="*/ 4281 h 1595"/>
                  <a:gd name="T14" fmla="*/ 4281 w 1595"/>
                  <a:gd name="T15" fmla="*/ 6060 h 1595"/>
                  <a:gd name="T16" fmla="*/ 1780 w 1595"/>
                  <a:gd name="T17" fmla="*/ 6060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5"/>
                  <a:gd name="T28" fmla="*/ 0 h 1595"/>
                  <a:gd name="T29" fmla="*/ 1595 w 1595"/>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5" h="1595">
                    <a:moveTo>
                      <a:pt x="468" y="1595"/>
                    </a:moveTo>
                    <a:lnTo>
                      <a:pt x="0" y="1127"/>
                    </a:lnTo>
                    <a:lnTo>
                      <a:pt x="0" y="468"/>
                    </a:lnTo>
                    <a:lnTo>
                      <a:pt x="468" y="0"/>
                    </a:lnTo>
                    <a:lnTo>
                      <a:pt x="1127" y="0"/>
                    </a:lnTo>
                    <a:lnTo>
                      <a:pt x="1595" y="468"/>
                    </a:lnTo>
                    <a:lnTo>
                      <a:pt x="1595" y="1127"/>
                    </a:lnTo>
                    <a:lnTo>
                      <a:pt x="1127" y="1595"/>
                    </a:lnTo>
                    <a:lnTo>
                      <a:pt x="468" y="1595"/>
                    </a:lnTo>
                    <a:close/>
                  </a:path>
                </a:pathLst>
              </a:custGeom>
              <a:gradFill rotWithShape="1">
                <a:gsLst>
                  <a:gs pos="0">
                    <a:srgbClr val="D60000"/>
                  </a:gs>
                  <a:gs pos="100000">
                    <a:srgbClr val="8A0000"/>
                  </a:gs>
                </a:gsLst>
                <a:lin ang="5400000" scaled="1"/>
              </a:gradFill>
              <a:ln w="9525">
                <a:solidFill>
                  <a:srgbClr val="C0C0C0"/>
                </a:solidFill>
                <a:miter lim="800000"/>
                <a:headEnd/>
                <a:tailEnd/>
              </a:ln>
            </p:spPr>
            <p:txBody>
              <a:bodyPr/>
              <a:lstStyle/>
              <a:p>
                <a:endParaRPr lang="tr-TR">
                  <a:solidFill>
                    <a:srgbClr val="000000"/>
                  </a:solidFill>
                </a:endParaRPr>
              </a:p>
            </p:txBody>
          </p:sp>
          <p:sp>
            <p:nvSpPr>
              <p:cNvPr id="26" name="Freeform 54"/>
              <p:cNvSpPr>
                <a:spLocks noChangeAspect="1"/>
              </p:cNvSpPr>
              <p:nvPr/>
            </p:nvSpPr>
            <p:spPr bwMode="gray">
              <a:xfrm>
                <a:off x="2434" y="1717"/>
                <a:ext cx="334" cy="642"/>
              </a:xfrm>
              <a:custGeom>
                <a:avLst/>
                <a:gdLst>
                  <a:gd name="T0" fmla="*/ 411 w 288"/>
                  <a:gd name="T1" fmla="*/ 2119 h 553"/>
                  <a:gd name="T2" fmla="*/ 411 w 288"/>
                  <a:gd name="T3" fmla="*/ 283 h 553"/>
                  <a:gd name="T4" fmla="*/ 0 w 288"/>
                  <a:gd name="T5" fmla="*/ 283 h 553"/>
                  <a:gd name="T6" fmla="*/ 0 w 288"/>
                  <a:gd name="T7" fmla="*/ 0 h 553"/>
                  <a:gd name="T8" fmla="*/ 1092 w 288"/>
                  <a:gd name="T9" fmla="*/ 0 h 553"/>
                  <a:gd name="T10" fmla="*/ 1092 w 288"/>
                  <a:gd name="T11" fmla="*/ 283 h 553"/>
                  <a:gd name="T12" fmla="*/ 691 w 288"/>
                  <a:gd name="T13" fmla="*/ 283 h 553"/>
                  <a:gd name="T14" fmla="*/ 691 w 288"/>
                  <a:gd name="T15" fmla="*/ 2119 h 553"/>
                  <a:gd name="T16" fmla="*/ 411 w 288"/>
                  <a:gd name="T17" fmla="*/ 2119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53"/>
                  <a:gd name="T29" fmla="*/ 288 w 288"/>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53">
                    <a:moveTo>
                      <a:pt x="109" y="553"/>
                    </a:moveTo>
                    <a:lnTo>
                      <a:pt x="109" y="73"/>
                    </a:lnTo>
                    <a:lnTo>
                      <a:pt x="0" y="73"/>
                    </a:lnTo>
                    <a:lnTo>
                      <a:pt x="0" y="0"/>
                    </a:lnTo>
                    <a:lnTo>
                      <a:pt x="288" y="0"/>
                    </a:lnTo>
                    <a:lnTo>
                      <a:pt x="288" y="73"/>
                    </a:lnTo>
                    <a:lnTo>
                      <a:pt x="182" y="73"/>
                    </a:lnTo>
                    <a:lnTo>
                      <a:pt x="182" y="553"/>
                    </a:lnTo>
                    <a:lnTo>
                      <a:pt x="109" y="553"/>
                    </a:lnTo>
                    <a:close/>
                  </a:path>
                </a:pathLst>
              </a:custGeom>
              <a:solidFill>
                <a:schemeClr val="bg1"/>
              </a:solidFill>
              <a:ln w="14288">
                <a:noFill/>
                <a:miter lim="800000"/>
                <a:headEnd/>
                <a:tailEnd/>
              </a:ln>
            </p:spPr>
            <p:txBody>
              <a:bodyPr/>
              <a:lstStyle/>
              <a:p>
                <a:endParaRPr lang="tr-TR">
                  <a:solidFill>
                    <a:srgbClr val="000000"/>
                  </a:solidFill>
                </a:endParaRPr>
              </a:p>
            </p:txBody>
          </p:sp>
          <p:sp>
            <p:nvSpPr>
              <p:cNvPr id="27" name="Freeform 55"/>
              <p:cNvSpPr>
                <a:spLocks noChangeAspect="1"/>
              </p:cNvSpPr>
              <p:nvPr/>
            </p:nvSpPr>
            <p:spPr bwMode="gray">
              <a:xfrm>
                <a:off x="2007" y="1709"/>
                <a:ext cx="384" cy="657"/>
              </a:xfrm>
              <a:custGeom>
                <a:avLst/>
                <a:gdLst>
                  <a:gd name="T0" fmla="*/ 897156 w 140"/>
                  <a:gd name="T1" fmla="*/ 510544 h 240"/>
                  <a:gd name="T2" fmla="*/ 1194761 w 140"/>
                  <a:gd name="T3" fmla="*/ 510544 h 240"/>
                  <a:gd name="T4" fmla="*/ 650611 w 140"/>
                  <a:gd name="T5" fmla="*/ 0 h 240"/>
                  <a:gd name="T6" fmla="*/ 150720 w 140"/>
                  <a:gd name="T7" fmla="*/ 510544 h 240"/>
                  <a:gd name="T8" fmla="*/ 737091 w 140"/>
                  <a:gd name="T9" fmla="*/ 1147601 h 240"/>
                  <a:gd name="T10" fmla="*/ 897156 w 140"/>
                  <a:gd name="T11" fmla="*/ 1485234 h 240"/>
                  <a:gd name="T12" fmla="*/ 605170 w 140"/>
                  <a:gd name="T13" fmla="*/ 1788256 h 240"/>
                  <a:gd name="T14" fmla="*/ 317639 w 140"/>
                  <a:gd name="T15" fmla="*/ 1441415 h 240"/>
                  <a:gd name="T16" fmla="*/ 51566 w 140"/>
                  <a:gd name="T17" fmla="*/ 1441415 h 240"/>
                  <a:gd name="T18" fmla="*/ 599100 w 140"/>
                  <a:gd name="T19" fmla="*/ 2072649 h 240"/>
                  <a:gd name="T20" fmla="*/ 1178625 w 140"/>
                  <a:gd name="T21" fmla="*/ 1459572 h 240"/>
                  <a:gd name="T22" fmla="*/ 790642 w 140"/>
                  <a:gd name="T23" fmla="*/ 854776 h 240"/>
                  <a:gd name="T24" fmla="*/ 439035 w 140"/>
                  <a:gd name="T25" fmla="*/ 510544 h 240"/>
                  <a:gd name="T26" fmla="*/ 650611 w 140"/>
                  <a:gd name="T27" fmla="*/ 268560 h 240"/>
                  <a:gd name="T28" fmla="*/ 897156 w 140"/>
                  <a:gd name="T29" fmla="*/ 510544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40"/>
                  <a:gd name="T47" fmla="*/ 140 w 14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40">
                    <a:moveTo>
                      <a:pt x="102" y="59"/>
                    </a:moveTo>
                    <a:cubicBezTo>
                      <a:pt x="136" y="59"/>
                      <a:pt x="136" y="59"/>
                      <a:pt x="136" y="59"/>
                    </a:cubicBezTo>
                    <a:cubicBezTo>
                      <a:pt x="136" y="59"/>
                      <a:pt x="137" y="0"/>
                      <a:pt x="74" y="0"/>
                    </a:cubicBezTo>
                    <a:cubicBezTo>
                      <a:pt x="11" y="0"/>
                      <a:pt x="17" y="59"/>
                      <a:pt x="17" y="59"/>
                    </a:cubicBezTo>
                    <a:cubicBezTo>
                      <a:pt x="17" y="107"/>
                      <a:pt x="57" y="108"/>
                      <a:pt x="84" y="133"/>
                    </a:cubicBezTo>
                    <a:cubicBezTo>
                      <a:pt x="91" y="139"/>
                      <a:pt x="102" y="146"/>
                      <a:pt x="102" y="172"/>
                    </a:cubicBezTo>
                    <a:cubicBezTo>
                      <a:pt x="103" y="198"/>
                      <a:pt x="84" y="207"/>
                      <a:pt x="69" y="207"/>
                    </a:cubicBezTo>
                    <a:cubicBezTo>
                      <a:pt x="54" y="207"/>
                      <a:pt x="36" y="200"/>
                      <a:pt x="36" y="167"/>
                    </a:cubicBezTo>
                    <a:cubicBezTo>
                      <a:pt x="6" y="167"/>
                      <a:pt x="6" y="167"/>
                      <a:pt x="6" y="167"/>
                    </a:cubicBezTo>
                    <a:cubicBezTo>
                      <a:pt x="6" y="167"/>
                      <a:pt x="0" y="240"/>
                      <a:pt x="68" y="240"/>
                    </a:cubicBezTo>
                    <a:cubicBezTo>
                      <a:pt x="136" y="240"/>
                      <a:pt x="134" y="181"/>
                      <a:pt x="134" y="169"/>
                    </a:cubicBezTo>
                    <a:cubicBezTo>
                      <a:pt x="134" y="158"/>
                      <a:pt x="140" y="130"/>
                      <a:pt x="90" y="99"/>
                    </a:cubicBezTo>
                    <a:cubicBezTo>
                      <a:pt x="66" y="85"/>
                      <a:pt x="50" y="77"/>
                      <a:pt x="50" y="59"/>
                    </a:cubicBezTo>
                    <a:cubicBezTo>
                      <a:pt x="50" y="42"/>
                      <a:pt x="62" y="31"/>
                      <a:pt x="74" y="31"/>
                    </a:cubicBezTo>
                    <a:cubicBezTo>
                      <a:pt x="86" y="31"/>
                      <a:pt x="102" y="36"/>
                      <a:pt x="102" y="59"/>
                    </a:cubicBezTo>
                    <a:close/>
                  </a:path>
                </a:pathLst>
              </a:custGeom>
              <a:solidFill>
                <a:schemeClr val="bg1"/>
              </a:solidFill>
              <a:ln w="14288">
                <a:noFill/>
                <a:miter lim="800000"/>
                <a:headEnd/>
                <a:tailEnd/>
              </a:ln>
            </p:spPr>
            <p:txBody>
              <a:bodyPr/>
              <a:lstStyle/>
              <a:p>
                <a:endParaRPr lang="tr-TR">
                  <a:solidFill>
                    <a:srgbClr val="000000"/>
                  </a:solidFill>
                </a:endParaRPr>
              </a:p>
            </p:txBody>
          </p:sp>
          <p:sp>
            <p:nvSpPr>
              <p:cNvPr id="28" name="Freeform 56"/>
              <p:cNvSpPr>
                <a:spLocks noChangeAspect="1" noEditPoints="1"/>
              </p:cNvSpPr>
              <p:nvPr/>
            </p:nvSpPr>
            <p:spPr bwMode="gray">
              <a:xfrm>
                <a:off x="3312" y="1720"/>
                <a:ext cx="347" cy="657"/>
              </a:xfrm>
              <a:custGeom>
                <a:avLst/>
                <a:gdLst>
                  <a:gd name="T0" fmla="*/ 1200058 w 124"/>
                  <a:gd name="T1" fmla="*/ 251811 h 234"/>
                  <a:gd name="T2" fmla="*/ 959489 w 124"/>
                  <a:gd name="T3" fmla="*/ 30390 h 234"/>
                  <a:gd name="T4" fmla="*/ 549827 w 124"/>
                  <a:gd name="T5" fmla="*/ 0 h 234"/>
                  <a:gd name="T6" fmla="*/ 0 w 124"/>
                  <a:gd name="T7" fmla="*/ 0 h 234"/>
                  <a:gd name="T8" fmla="*/ 0 w 124"/>
                  <a:gd name="T9" fmla="*/ 2537646 h 234"/>
                  <a:gd name="T10" fmla="*/ 345259 w 124"/>
                  <a:gd name="T11" fmla="*/ 2537646 h 234"/>
                  <a:gd name="T12" fmla="*/ 345259 w 124"/>
                  <a:gd name="T13" fmla="*/ 1386438 h 234"/>
                  <a:gd name="T14" fmla="*/ 568537 w 124"/>
                  <a:gd name="T15" fmla="*/ 1386438 h 234"/>
                  <a:gd name="T16" fmla="*/ 924470 w 124"/>
                  <a:gd name="T17" fmla="*/ 1356048 h 234"/>
                  <a:gd name="T18" fmla="*/ 1106046 w 124"/>
                  <a:gd name="T19" fmla="*/ 1258528 h 234"/>
                  <a:gd name="T20" fmla="*/ 1240402 w 124"/>
                  <a:gd name="T21" fmla="*/ 1031706 h 234"/>
                  <a:gd name="T22" fmla="*/ 1304717 w 124"/>
                  <a:gd name="T23" fmla="*/ 683460 h 234"/>
                  <a:gd name="T24" fmla="*/ 1200058 w 124"/>
                  <a:gd name="T25" fmla="*/ 251811 h 234"/>
                  <a:gd name="T26" fmla="*/ 819785 w 124"/>
                  <a:gd name="T27" fmla="*/ 1062032 h 234"/>
                  <a:gd name="T28" fmla="*/ 326544 w 124"/>
                  <a:gd name="T29" fmla="*/ 1062032 h 234"/>
                  <a:gd name="T30" fmla="*/ 326544 w 124"/>
                  <a:gd name="T31" fmla="*/ 335522 h 234"/>
                  <a:gd name="T32" fmla="*/ 801069 w 124"/>
                  <a:gd name="T33" fmla="*/ 335522 h 234"/>
                  <a:gd name="T34" fmla="*/ 999763 w 124"/>
                  <a:gd name="T35" fmla="*/ 707008 h 234"/>
                  <a:gd name="T36" fmla="*/ 819785 w 124"/>
                  <a:gd name="T37" fmla="*/ 1062032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34"/>
                  <a:gd name="T59" fmla="*/ 124 w 124"/>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34">
                    <a:moveTo>
                      <a:pt x="114" y="23"/>
                    </a:moveTo>
                    <a:cubicBezTo>
                      <a:pt x="108" y="13"/>
                      <a:pt x="100" y="6"/>
                      <a:pt x="91" y="3"/>
                    </a:cubicBezTo>
                    <a:cubicBezTo>
                      <a:pt x="85" y="1"/>
                      <a:pt x="72" y="0"/>
                      <a:pt x="52" y="0"/>
                    </a:cubicBezTo>
                    <a:cubicBezTo>
                      <a:pt x="0" y="0"/>
                      <a:pt x="0" y="0"/>
                      <a:pt x="0" y="0"/>
                    </a:cubicBezTo>
                    <a:cubicBezTo>
                      <a:pt x="0" y="234"/>
                      <a:pt x="0" y="234"/>
                      <a:pt x="0" y="234"/>
                    </a:cubicBezTo>
                    <a:cubicBezTo>
                      <a:pt x="33" y="234"/>
                      <a:pt x="33" y="234"/>
                      <a:pt x="33" y="234"/>
                    </a:cubicBezTo>
                    <a:cubicBezTo>
                      <a:pt x="33" y="128"/>
                      <a:pt x="33" y="128"/>
                      <a:pt x="33" y="128"/>
                    </a:cubicBezTo>
                    <a:cubicBezTo>
                      <a:pt x="54" y="128"/>
                      <a:pt x="54" y="128"/>
                      <a:pt x="54" y="128"/>
                    </a:cubicBezTo>
                    <a:cubicBezTo>
                      <a:pt x="69" y="128"/>
                      <a:pt x="80" y="127"/>
                      <a:pt x="88" y="125"/>
                    </a:cubicBezTo>
                    <a:cubicBezTo>
                      <a:pt x="93" y="124"/>
                      <a:pt x="99" y="121"/>
                      <a:pt x="105" y="116"/>
                    </a:cubicBezTo>
                    <a:cubicBezTo>
                      <a:pt x="110" y="111"/>
                      <a:pt x="115" y="104"/>
                      <a:pt x="118" y="95"/>
                    </a:cubicBezTo>
                    <a:cubicBezTo>
                      <a:pt x="122" y="87"/>
                      <a:pt x="124" y="76"/>
                      <a:pt x="124" y="63"/>
                    </a:cubicBezTo>
                    <a:cubicBezTo>
                      <a:pt x="124" y="47"/>
                      <a:pt x="121" y="34"/>
                      <a:pt x="114" y="23"/>
                    </a:cubicBezTo>
                    <a:close/>
                    <a:moveTo>
                      <a:pt x="78" y="98"/>
                    </a:moveTo>
                    <a:cubicBezTo>
                      <a:pt x="31" y="98"/>
                      <a:pt x="31" y="98"/>
                      <a:pt x="31" y="98"/>
                    </a:cubicBezTo>
                    <a:cubicBezTo>
                      <a:pt x="31" y="31"/>
                      <a:pt x="31" y="31"/>
                      <a:pt x="31" y="31"/>
                    </a:cubicBezTo>
                    <a:cubicBezTo>
                      <a:pt x="76" y="31"/>
                      <a:pt x="76" y="31"/>
                      <a:pt x="76" y="31"/>
                    </a:cubicBezTo>
                    <a:cubicBezTo>
                      <a:pt x="80" y="31"/>
                      <a:pt x="94" y="33"/>
                      <a:pt x="95" y="65"/>
                    </a:cubicBezTo>
                    <a:cubicBezTo>
                      <a:pt x="95" y="65"/>
                      <a:pt x="95" y="98"/>
                      <a:pt x="78" y="98"/>
                    </a:cubicBezTo>
                    <a:close/>
                  </a:path>
                </a:pathLst>
              </a:custGeom>
              <a:solidFill>
                <a:schemeClr val="bg1"/>
              </a:solidFill>
              <a:ln w="12700">
                <a:noFill/>
                <a:miter lim="800000"/>
                <a:headEnd/>
                <a:tailEnd/>
              </a:ln>
            </p:spPr>
            <p:txBody>
              <a:bodyPr/>
              <a:lstStyle/>
              <a:p>
                <a:endParaRPr lang="tr-TR">
                  <a:solidFill>
                    <a:srgbClr val="000000"/>
                  </a:solidFill>
                </a:endParaRPr>
              </a:p>
            </p:txBody>
          </p:sp>
          <p:sp>
            <p:nvSpPr>
              <p:cNvPr id="29" name="Freeform 57"/>
              <p:cNvSpPr>
                <a:spLocks noChangeAspect="1" noEditPoints="1"/>
              </p:cNvSpPr>
              <p:nvPr/>
            </p:nvSpPr>
            <p:spPr bwMode="gray">
              <a:xfrm>
                <a:off x="2836" y="1707"/>
                <a:ext cx="375" cy="670"/>
              </a:xfrm>
              <a:custGeom>
                <a:avLst/>
                <a:gdLst>
                  <a:gd name="T0" fmla="*/ 673505 w 134"/>
                  <a:gd name="T1" fmla="*/ 0 h 239"/>
                  <a:gd name="T2" fmla="*/ 0 w 134"/>
                  <a:gd name="T3" fmla="*/ 651868 h 239"/>
                  <a:gd name="T4" fmla="*/ 0 w 134"/>
                  <a:gd name="T5" fmla="*/ 1827413 h 239"/>
                  <a:gd name="T6" fmla="*/ 715217 w 134"/>
                  <a:gd name="T7" fmla="*/ 2555439 h 239"/>
                  <a:gd name="T8" fmla="*/ 1410268 w 134"/>
                  <a:gd name="T9" fmla="*/ 1850636 h 239"/>
                  <a:gd name="T10" fmla="*/ 1410268 w 134"/>
                  <a:gd name="T11" fmla="*/ 746935 h 239"/>
                  <a:gd name="T12" fmla="*/ 673505 w 134"/>
                  <a:gd name="T13" fmla="*/ 0 h 239"/>
                  <a:gd name="T14" fmla="*/ 1083593 w 134"/>
                  <a:gd name="T15" fmla="*/ 1689939 h 239"/>
                  <a:gd name="T16" fmla="*/ 715217 w 134"/>
                  <a:gd name="T17" fmla="*/ 2201561 h 239"/>
                  <a:gd name="T18" fmla="*/ 326673 w 134"/>
                  <a:gd name="T19" fmla="*/ 1677846 h 239"/>
                  <a:gd name="T20" fmla="*/ 326673 w 134"/>
                  <a:gd name="T21" fmla="*/ 824610 h 239"/>
                  <a:gd name="T22" fmla="*/ 696523 w 134"/>
                  <a:gd name="T23" fmla="*/ 355249 h 239"/>
                  <a:gd name="T24" fmla="*/ 1083593 w 134"/>
                  <a:gd name="T25" fmla="*/ 896502 h 239"/>
                  <a:gd name="T26" fmla="*/ 1083593 w 134"/>
                  <a:gd name="T27" fmla="*/ 1689939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39"/>
                  <a:gd name="T44" fmla="*/ 134 w 134"/>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39">
                    <a:moveTo>
                      <a:pt x="64" y="0"/>
                    </a:moveTo>
                    <a:cubicBezTo>
                      <a:pt x="2" y="0"/>
                      <a:pt x="0" y="61"/>
                      <a:pt x="0" y="61"/>
                    </a:cubicBezTo>
                    <a:cubicBezTo>
                      <a:pt x="0" y="171"/>
                      <a:pt x="0" y="171"/>
                      <a:pt x="0" y="171"/>
                    </a:cubicBezTo>
                    <a:cubicBezTo>
                      <a:pt x="0" y="171"/>
                      <a:pt x="4" y="239"/>
                      <a:pt x="68" y="239"/>
                    </a:cubicBezTo>
                    <a:cubicBezTo>
                      <a:pt x="132" y="239"/>
                      <a:pt x="134" y="173"/>
                      <a:pt x="134" y="173"/>
                    </a:cubicBezTo>
                    <a:cubicBezTo>
                      <a:pt x="134" y="173"/>
                      <a:pt x="134" y="105"/>
                      <a:pt x="134" y="70"/>
                    </a:cubicBezTo>
                    <a:cubicBezTo>
                      <a:pt x="134" y="34"/>
                      <a:pt x="107" y="0"/>
                      <a:pt x="64" y="0"/>
                    </a:cubicBezTo>
                    <a:close/>
                    <a:moveTo>
                      <a:pt x="103" y="158"/>
                    </a:moveTo>
                    <a:cubicBezTo>
                      <a:pt x="103" y="158"/>
                      <a:pt x="102" y="206"/>
                      <a:pt x="68" y="206"/>
                    </a:cubicBezTo>
                    <a:cubicBezTo>
                      <a:pt x="33" y="206"/>
                      <a:pt x="31" y="157"/>
                      <a:pt x="31" y="157"/>
                    </a:cubicBezTo>
                    <a:cubicBezTo>
                      <a:pt x="31" y="77"/>
                      <a:pt x="31" y="77"/>
                      <a:pt x="31" y="77"/>
                    </a:cubicBezTo>
                    <a:cubicBezTo>
                      <a:pt x="31" y="77"/>
                      <a:pt x="32" y="33"/>
                      <a:pt x="66" y="33"/>
                    </a:cubicBezTo>
                    <a:cubicBezTo>
                      <a:pt x="88" y="33"/>
                      <a:pt x="103" y="58"/>
                      <a:pt x="103" y="84"/>
                    </a:cubicBezTo>
                    <a:cubicBezTo>
                      <a:pt x="103" y="109"/>
                      <a:pt x="103" y="158"/>
                      <a:pt x="103" y="158"/>
                    </a:cubicBezTo>
                    <a:close/>
                  </a:path>
                </a:pathLst>
              </a:custGeom>
              <a:solidFill>
                <a:schemeClr val="bg1"/>
              </a:solidFill>
              <a:ln w="9525">
                <a:noFill/>
                <a:round/>
                <a:headEnd/>
                <a:tailEnd/>
              </a:ln>
            </p:spPr>
            <p:txBody>
              <a:bodyPr/>
              <a:lstStyle/>
              <a:p>
                <a:endParaRPr lang="tr-TR">
                  <a:solidFill>
                    <a:srgbClr val="000000"/>
                  </a:solidFill>
                </a:endParaRPr>
              </a:p>
            </p:txBody>
          </p:sp>
          <p:grpSp>
            <p:nvGrpSpPr>
              <p:cNvPr id="30" name="Group 58"/>
              <p:cNvGrpSpPr>
                <a:grpSpLocks noChangeAspect="1"/>
              </p:cNvGrpSpPr>
              <p:nvPr/>
            </p:nvGrpSpPr>
            <p:grpSpPr bwMode="auto">
              <a:xfrm>
                <a:off x="2808" y="2807"/>
                <a:ext cx="62" cy="63"/>
                <a:chOff x="1684" y="2400"/>
                <a:chExt cx="41" cy="41"/>
              </a:xfrm>
            </p:grpSpPr>
            <p:sp>
              <p:nvSpPr>
                <p:cNvPr id="35" name="Oval 59"/>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cs typeface="Arial" pitchFamily="34" charset="0"/>
                  </a:endParaRPr>
                </a:p>
              </p:txBody>
            </p:sp>
            <p:sp>
              <p:nvSpPr>
                <p:cNvPr id="36" name="Oval 60"/>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cs typeface="Arial" pitchFamily="34" charset="0"/>
                  </a:endParaRPr>
                </a:p>
              </p:txBody>
            </p:sp>
          </p:grpSp>
          <p:grpSp>
            <p:nvGrpSpPr>
              <p:cNvPr id="31" name="Group 61"/>
              <p:cNvGrpSpPr>
                <a:grpSpLocks noChangeAspect="1"/>
              </p:cNvGrpSpPr>
              <p:nvPr/>
            </p:nvGrpSpPr>
            <p:grpSpPr bwMode="auto">
              <a:xfrm>
                <a:off x="2808" y="1211"/>
                <a:ext cx="62" cy="63"/>
                <a:chOff x="1684" y="2400"/>
                <a:chExt cx="41" cy="41"/>
              </a:xfrm>
            </p:grpSpPr>
            <p:sp>
              <p:nvSpPr>
                <p:cNvPr id="33" name="Oval 62"/>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cs typeface="Arial" pitchFamily="34" charset="0"/>
                  </a:endParaRPr>
                </a:p>
              </p:txBody>
            </p:sp>
            <p:sp>
              <p:nvSpPr>
                <p:cNvPr id="34" name="Oval 63"/>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cs typeface="Arial" pitchFamily="34" charset="0"/>
                  </a:endParaRPr>
                </a:p>
              </p:txBody>
            </p:sp>
          </p:grpSp>
          <p:pic>
            <p:nvPicPr>
              <p:cNvPr id="32" name="Picture 64"/>
              <p:cNvPicPr>
                <a:picLocks noChangeAspect="1" noChangeArrowheads="1"/>
              </p:cNvPicPr>
              <p:nvPr/>
            </p:nvPicPr>
            <p:blipFill>
              <a:blip r:embed="rId3" cstate="print"/>
              <a:srcRect/>
              <a:stretch>
                <a:fillRect/>
              </a:stretch>
            </p:blipFill>
            <p:spPr bwMode="gray">
              <a:xfrm>
                <a:off x="1885" y="1124"/>
                <a:ext cx="1644" cy="1060"/>
              </a:xfrm>
              <a:prstGeom prst="rect">
                <a:avLst/>
              </a:prstGeom>
              <a:noFill/>
              <a:ln w="11176">
                <a:noFill/>
                <a:miter lim="800000"/>
                <a:headEnd/>
                <a:tailEnd/>
              </a:ln>
            </p:spPr>
          </p:pic>
        </p:grpSp>
        <p:sp>
          <p:nvSpPr>
            <p:cNvPr id="22" name="53 Metin kutusu"/>
            <p:cNvSpPr txBox="1"/>
            <p:nvPr/>
          </p:nvSpPr>
          <p:spPr>
            <a:xfrm>
              <a:off x="3298727" y="5639162"/>
              <a:ext cx="5508000" cy="288000"/>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tr-TR" sz="1000" b="1" dirty="0" smtClean="0">
                  <a:solidFill>
                    <a:srgbClr val="000000"/>
                  </a:solidFill>
                  <a:latin typeface="Cambria" pitchFamily="18" charset="0"/>
                </a:rPr>
                <a:t>Metin Ezberlenmeli</a:t>
              </a:r>
            </a:p>
          </p:txBody>
        </p:sp>
      </p:grpSp>
    </p:spTree>
    <p:extLst>
      <p:ext uri="{BB962C8B-B14F-4D97-AF65-F5344CB8AC3E}">
        <p14:creationId xmlns:p14="http://schemas.microsoft.com/office/powerpoint/2010/main" val="2962928529"/>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 İŞ ÇEVRESİ VE AKIL SAĞLIĞI SORUNLARI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pSp>
        <p:nvGrpSpPr>
          <p:cNvPr id="5" name="Grup 4"/>
          <p:cNvGrpSpPr/>
          <p:nvPr/>
        </p:nvGrpSpPr>
        <p:grpSpPr>
          <a:xfrm>
            <a:off x="1009649" y="4410554"/>
            <a:ext cx="2880000" cy="1606688"/>
            <a:chOff x="3388824" y="1447748"/>
            <a:chExt cx="2340000" cy="1606688"/>
          </a:xfrm>
        </p:grpSpPr>
        <p:sp>
          <p:nvSpPr>
            <p:cNvPr id="7" name="AutoShape 4"/>
            <p:cNvSpPr>
              <a:spLocks noChangeArrowheads="1"/>
            </p:cNvSpPr>
            <p:nvPr/>
          </p:nvSpPr>
          <p:spPr bwMode="auto">
            <a:xfrm>
              <a:off x="3388824" y="1614436"/>
              <a:ext cx="2340000" cy="1440000"/>
            </a:xfrm>
            <a:prstGeom prst="roundRect">
              <a:avLst>
                <a:gd name="adj" fmla="val 4690"/>
              </a:avLst>
            </a:prstGeom>
            <a:noFill/>
            <a:ln w="25400">
              <a:solidFill>
                <a:srgbClr val="5F5F5F"/>
              </a:solidFill>
              <a:round/>
              <a:headEnd/>
              <a:tailEnd/>
            </a:ln>
            <a:effectLst/>
          </p:spPr>
          <p:txBody>
            <a:bodyPr wrap="none" anchor="ctr"/>
            <a:lstStyle/>
            <a:p>
              <a:pPr marL="180000" indent="-180000">
                <a:buFont typeface="Wingdings" pitchFamily="2" charset="2"/>
                <a:buChar char="§"/>
              </a:pPr>
              <a:r>
                <a:rPr lang="tr-TR" altLang="zh-CN" sz="1200" i="1" dirty="0" smtClean="0">
                  <a:solidFill>
                    <a:srgbClr val="000000"/>
                  </a:solidFill>
                  <a:latin typeface="Calibri" pitchFamily="34" charset="0"/>
                </a:rPr>
                <a:t>Duygudurum-Duygulanım Değişikliği</a:t>
              </a:r>
              <a:endParaRPr lang="tr-TR" altLang="zh-CN" sz="1200" i="1" dirty="0">
                <a:solidFill>
                  <a:srgbClr val="000000"/>
                </a:solidFill>
                <a:latin typeface="Calibri" pitchFamily="34" charset="0"/>
              </a:endParaRPr>
            </a:p>
            <a:p>
              <a:pPr marL="180000" indent="-180000">
                <a:buFont typeface="Wingdings" pitchFamily="2" charset="2"/>
                <a:buChar char="§"/>
              </a:pPr>
              <a:r>
                <a:rPr lang="tr-TR" altLang="zh-CN" sz="1200" i="1" dirty="0">
                  <a:solidFill>
                    <a:srgbClr val="000000"/>
                  </a:solidFill>
                  <a:latin typeface="Calibri" pitchFamily="34" charset="0"/>
                </a:rPr>
                <a:t>Davranış Değişiklikleri</a:t>
              </a:r>
            </a:p>
            <a:p>
              <a:pPr marL="180000" indent="-180000">
                <a:buFont typeface="Wingdings" pitchFamily="2" charset="2"/>
                <a:buChar char="§"/>
              </a:pPr>
              <a:r>
                <a:rPr lang="tr-TR" altLang="zh-CN" sz="1200" i="1" dirty="0">
                  <a:solidFill>
                    <a:srgbClr val="000000"/>
                  </a:solidFill>
                  <a:latin typeface="Calibri" pitchFamily="34" charset="0"/>
                </a:rPr>
                <a:t>Fizyolojik Yanıtlar</a:t>
              </a:r>
            </a:p>
          </p:txBody>
        </p:sp>
        <p:sp>
          <p:nvSpPr>
            <p:cNvPr id="8" name="AutoShape 5"/>
            <p:cNvSpPr>
              <a:spLocks noChangeArrowheads="1"/>
            </p:cNvSpPr>
            <p:nvPr/>
          </p:nvSpPr>
          <p:spPr bwMode="gray">
            <a:xfrm>
              <a:off x="3598071" y="1476323"/>
              <a:ext cx="1899835" cy="287338"/>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noFill/>
              <a:round/>
              <a:headEnd/>
              <a:tailEnd/>
            </a:ln>
            <a:effectLst/>
          </p:spPr>
          <p:txBody>
            <a:bodyPr wrap="none" anchor="ctr"/>
            <a:lstStyle/>
            <a:p>
              <a:endParaRPr lang="zh-CN" altLang="en-US" b="1" i="1">
                <a:solidFill>
                  <a:srgbClr val="000000"/>
                </a:solidFill>
                <a:latin typeface="Calibri" pitchFamily="34" charset="0"/>
              </a:endParaRPr>
            </a:p>
          </p:txBody>
        </p:sp>
        <p:sp>
          <p:nvSpPr>
            <p:cNvPr id="9" name="AutoShape 6"/>
            <p:cNvSpPr>
              <a:spLocks noChangeArrowheads="1"/>
            </p:cNvSpPr>
            <p:nvPr/>
          </p:nvSpPr>
          <p:spPr bwMode="auto">
            <a:xfrm flipH="1">
              <a:off x="5322560" y="1552523"/>
              <a:ext cx="74439" cy="144463"/>
            </a:xfrm>
            <a:prstGeom prst="octagon">
              <a:avLst>
                <a:gd name="adj" fmla="val 29287"/>
              </a:avLst>
            </a:prstGeom>
            <a:solidFill>
              <a:schemeClr val="bg1"/>
            </a:solidFill>
            <a:ln w="9525">
              <a:noFill/>
              <a:miter lim="800000"/>
              <a:headEnd/>
              <a:tailEnd/>
            </a:ln>
            <a:effectLst/>
          </p:spPr>
          <p:txBody>
            <a:bodyPr wrap="none" anchor="ctr"/>
            <a:lstStyle/>
            <a:p>
              <a:endParaRPr lang="zh-CN" altLang="en-US" b="1" i="1">
                <a:solidFill>
                  <a:srgbClr val="000000"/>
                </a:solidFill>
                <a:latin typeface="Calibri" pitchFamily="34" charset="0"/>
              </a:endParaRPr>
            </a:p>
          </p:txBody>
        </p:sp>
        <p:sp>
          <p:nvSpPr>
            <p:cNvPr id="10" name="AutoShape 7"/>
            <p:cNvSpPr>
              <a:spLocks noChangeArrowheads="1"/>
            </p:cNvSpPr>
            <p:nvPr/>
          </p:nvSpPr>
          <p:spPr bwMode="auto">
            <a:xfrm flipH="1">
              <a:off x="3674934" y="1542998"/>
              <a:ext cx="72822" cy="144463"/>
            </a:xfrm>
            <a:prstGeom prst="octagon">
              <a:avLst>
                <a:gd name="adj" fmla="val 29287"/>
              </a:avLst>
            </a:prstGeom>
            <a:solidFill>
              <a:schemeClr val="bg1"/>
            </a:solidFill>
            <a:ln w="9525">
              <a:noFill/>
              <a:miter lim="800000"/>
              <a:headEnd/>
              <a:tailEnd/>
            </a:ln>
            <a:effectLst/>
          </p:spPr>
          <p:txBody>
            <a:bodyPr wrap="none" anchor="ctr"/>
            <a:lstStyle/>
            <a:p>
              <a:endParaRPr lang="zh-CN" altLang="en-US" b="1" i="1">
                <a:solidFill>
                  <a:srgbClr val="000000"/>
                </a:solidFill>
                <a:latin typeface="Calibri" pitchFamily="34" charset="0"/>
              </a:endParaRPr>
            </a:p>
          </p:txBody>
        </p:sp>
        <p:sp>
          <p:nvSpPr>
            <p:cNvPr id="11" name="Text Box 13"/>
            <p:cNvSpPr txBox="1">
              <a:spLocks noChangeArrowheads="1"/>
            </p:cNvSpPr>
            <p:nvPr/>
          </p:nvSpPr>
          <p:spPr bwMode="gray">
            <a:xfrm>
              <a:off x="3606611" y="1447748"/>
              <a:ext cx="1883652" cy="307777"/>
            </a:xfrm>
            <a:prstGeom prst="rect">
              <a:avLst/>
            </a:prstGeom>
            <a:noFill/>
            <a:ln w="9525" algn="ctr">
              <a:noFill/>
              <a:miter lim="800000"/>
              <a:headEnd/>
              <a:tailEnd/>
            </a:ln>
            <a:effectLst/>
          </p:spPr>
          <p:txBody>
            <a:bodyPr wrap="square">
              <a:spAutoFit/>
            </a:bodyPr>
            <a:lstStyle/>
            <a:p>
              <a:pPr algn="ctr" eaLnBrk="0" hangingPunct="0"/>
              <a:r>
                <a:rPr lang="tr-TR" altLang="zh-CN" sz="1400" b="1" i="1" dirty="0" smtClean="0">
                  <a:solidFill>
                    <a:srgbClr val="FFFFFF"/>
                  </a:solidFill>
                  <a:latin typeface="Calibri" pitchFamily="34" charset="0"/>
                  <a:ea typeface="宋体" charset="-122"/>
                </a:rPr>
                <a:t>Kısa Dönemli ASS</a:t>
              </a:r>
              <a:endParaRPr lang="en-US" altLang="zh-CN" sz="1400" b="1" i="1" dirty="0">
                <a:solidFill>
                  <a:srgbClr val="FFFFFF"/>
                </a:solidFill>
                <a:latin typeface="Calibri" pitchFamily="34" charset="0"/>
                <a:ea typeface="宋体" charset="-122"/>
              </a:endParaRPr>
            </a:p>
          </p:txBody>
        </p:sp>
      </p:grpSp>
      <p:grpSp>
        <p:nvGrpSpPr>
          <p:cNvPr id="12" name="Grup 11"/>
          <p:cNvGrpSpPr/>
          <p:nvPr/>
        </p:nvGrpSpPr>
        <p:grpSpPr>
          <a:xfrm>
            <a:off x="3402176" y="993532"/>
            <a:ext cx="2340000" cy="1607931"/>
            <a:chOff x="75554" y="1450975"/>
            <a:chExt cx="2340000" cy="1607931"/>
          </a:xfrm>
        </p:grpSpPr>
        <p:sp>
          <p:nvSpPr>
            <p:cNvPr id="13" name="AutoShape 16"/>
            <p:cNvSpPr>
              <a:spLocks noChangeArrowheads="1"/>
            </p:cNvSpPr>
            <p:nvPr/>
          </p:nvSpPr>
          <p:spPr bwMode="auto">
            <a:xfrm>
              <a:off x="75554" y="1618906"/>
              <a:ext cx="2340000" cy="1440000"/>
            </a:xfrm>
            <a:prstGeom prst="roundRect">
              <a:avLst>
                <a:gd name="adj" fmla="val 4690"/>
              </a:avLst>
            </a:prstGeom>
            <a:noFill/>
            <a:ln w="25400">
              <a:solidFill>
                <a:schemeClr val="tx1">
                  <a:lumMod val="65000"/>
                  <a:lumOff val="35000"/>
                </a:schemeClr>
              </a:solidFill>
              <a:round/>
              <a:headEnd/>
              <a:tailEnd/>
            </a:ln>
            <a:effectLst/>
          </p:spPr>
          <p:txBody>
            <a:bodyPr wrap="none" anchor="ctr">
              <a:normAutofit/>
            </a:bodyPr>
            <a:lstStyle/>
            <a:p>
              <a:pPr algn="ctr"/>
              <a:r>
                <a:rPr lang="tr-TR" altLang="zh-CN" sz="1600" b="1" i="1" dirty="0" smtClean="0">
                  <a:solidFill>
                    <a:srgbClr val="000000"/>
                  </a:solidFill>
                  <a:latin typeface="Calibri" pitchFamily="34" charset="0"/>
                </a:rPr>
                <a:t>İşyerindeki </a:t>
              </a:r>
            </a:p>
            <a:p>
              <a:pPr algn="ctr"/>
              <a:r>
                <a:rPr lang="tr-TR" altLang="zh-CN" sz="1600" b="1" i="1" dirty="0" smtClean="0">
                  <a:solidFill>
                    <a:srgbClr val="000000"/>
                  </a:solidFill>
                  <a:latin typeface="Calibri" pitchFamily="34" charset="0"/>
                </a:rPr>
                <a:t>İşyeri Dışındaki</a:t>
              </a:r>
            </a:p>
            <a:p>
              <a:pPr algn="ctr"/>
              <a:r>
                <a:rPr lang="tr-TR" altLang="zh-CN" sz="1600" b="1" i="1" dirty="0" smtClean="0">
                  <a:solidFill>
                    <a:srgbClr val="000000"/>
                  </a:solidFill>
                  <a:latin typeface="Calibri" pitchFamily="34" charset="0"/>
                </a:rPr>
                <a:t>Psikososyal Riskler</a:t>
              </a:r>
            </a:p>
          </p:txBody>
        </p:sp>
        <p:sp>
          <p:nvSpPr>
            <p:cNvPr id="14" name="AutoShape 17"/>
            <p:cNvSpPr>
              <a:spLocks noChangeArrowheads="1"/>
            </p:cNvSpPr>
            <p:nvPr/>
          </p:nvSpPr>
          <p:spPr bwMode="gray">
            <a:xfrm>
              <a:off x="269142" y="1476323"/>
              <a:ext cx="1899835" cy="286750"/>
            </a:xfrm>
            <a:prstGeom prst="roundRect">
              <a:avLst>
                <a:gd name="adj" fmla="val 50000"/>
              </a:avLst>
            </a:prstGeom>
            <a:solidFill>
              <a:schemeClr val="tx1">
                <a:lumMod val="75000"/>
                <a:lumOff val="25000"/>
              </a:schemeClr>
            </a:solidFill>
            <a:ln w="9525">
              <a:noFill/>
              <a:round/>
              <a:headEnd/>
              <a:tailEnd/>
            </a:ln>
            <a:effectLst/>
          </p:spPr>
          <p:txBody>
            <a:bodyPr wrap="none" anchor="ctr"/>
            <a:lstStyle/>
            <a:p>
              <a:endParaRPr lang="zh-CN" altLang="en-US" i="1">
                <a:solidFill>
                  <a:srgbClr val="000000"/>
                </a:solidFill>
                <a:latin typeface="Calibri" pitchFamily="34" charset="0"/>
              </a:endParaRPr>
            </a:p>
          </p:txBody>
        </p:sp>
        <p:sp>
          <p:nvSpPr>
            <p:cNvPr id="15" name="AutoShape 18"/>
            <p:cNvSpPr>
              <a:spLocks noChangeArrowheads="1"/>
            </p:cNvSpPr>
            <p:nvPr/>
          </p:nvSpPr>
          <p:spPr bwMode="auto">
            <a:xfrm flipH="1">
              <a:off x="2000751" y="1547615"/>
              <a:ext cx="72822" cy="144167"/>
            </a:xfrm>
            <a:prstGeom prst="octagon">
              <a:avLst>
                <a:gd name="adj" fmla="val 29287"/>
              </a:avLst>
            </a:prstGeom>
            <a:solidFill>
              <a:schemeClr val="bg1"/>
            </a:solidFill>
            <a:ln w="9525">
              <a:noFill/>
              <a:miter lim="800000"/>
              <a:headEnd/>
              <a:tailEnd/>
            </a:ln>
            <a:effectLst/>
          </p:spPr>
          <p:txBody>
            <a:bodyPr wrap="none" anchor="ctr"/>
            <a:lstStyle/>
            <a:p>
              <a:endParaRPr lang="zh-CN" altLang="en-US" i="1">
                <a:solidFill>
                  <a:srgbClr val="000000"/>
                </a:solidFill>
                <a:latin typeface="Calibri" pitchFamily="34" charset="0"/>
              </a:endParaRPr>
            </a:p>
          </p:txBody>
        </p:sp>
        <p:sp>
          <p:nvSpPr>
            <p:cNvPr id="16" name="AutoShape 19"/>
            <p:cNvSpPr>
              <a:spLocks noChangeArrowheads="1"/>
            </p:cNvSpPr>
            <p:nvPr/>
          </p:nvSpPr>
          <p:spPr bwMode="auto">
            <a:xfrm flipH="1">
              <a:off x="360241" y="1547615"/>
              <a:ext cx="74439" cy="144167"/>
            </a:xfrm>
            <a:prstGeom prst="octagon">
              <a:avLst>
                <a:gd name="adj" fmla="val 29287"/>
              </a:avLst>
            </a:prstGeom>
            <a:solidFill>
              <a:schemeClr val="bg1"/>
            </a:solidFill>
            <a:ln w="9525">
              <a:noFill/>
              <a:miter lim="800000"/>
              <a:headEnd/>
              <a:tailEnd/>
            </a:ln>
            <a:effectLst/>
          </p:spPr>
          <p:txBody>
            <a:bodyPr wrap="none" anchor="ctr"/>
            <a:lstStyle/>
            <a:p>
              <a:endParaRPr lang="zh-CN" altLang="en-US" i="1">
                <a:solidFill>
                  <a:srgbClr val="000000"/>
                </a:solidFill>
                <a:latin typeface="Calibri" pitchFamily="34" charset="0"/>
              </a:endParaRPr>
            </a:p>
          </p:txBody>
        </p:sp>
        <p:sp>
          <p:nvSpPr>
            <p:cNvPr id="17" name="Text Box 20"/>
            <p:cNvSpPr txBox="1">
              <a:spLocks noChangeArrowheads="1"/>
            </p:cNvSpPr>
            <p:nvPr/>
          </p:nvSpPr>
          <p:spPr bwMode="gray">
            <a:xfrm>
              <a:off x="289071" y="1450975"/>
              <a:ext cx="1854522" cy="307147"/>
            </a:xfrm>
            <a:prstGeom prst="rect">
              <a:avLst/>
            </a:prstGeom>
            <a:noFill/>
            <a:ln w="9525" algn="ctr">
              <a:noFill/>
              <a:miter lim="800000"/>
              <a:headEnd/>
              <a:tailEnd/>
            </a:ln>
            <a:effectLst/>
          </p:spPr>
          <p:txBody>
            <a:bodyPr wrap="square">
              <a:spAutoFit/>
            </a:bodyPr>
            <a:lstStyle/>
            <a:p>
              <a:pPr algn="ctr" eaLnBrk="0" hangingPunct="0"/>
              <a:r>
                <a:rPr lang="tr-TR" altLang="zh-CN" sz="1400" b="1" i="1" dirty="0" smtClean="0">
                  <a:solidFill>
                    <a:srgbClr val="FFFFFF"/>
                  </a:solidFill>
                  <a:latin typeface="Calibri" pitchFamily="34" charset="0"/>
                  <a:ea typeface="宋体" charset="-122"/>
                </a:rPr>
                <a:t>İş (İş Dışı) Çevresi</a:t>
              </a:r>
              <a:endParaRPr lang="en-US" altLang="zh-CN" sz="1400" b="1" i="1" dirty="0">
                <a:solidFill>
                  <a:srgbClr val="FFFFFF"/>
                </a:solidFill>
                <a:latin typeface="Calibri" pitchFamily="34" charset="0"/>
                <a:ea typeface="宋体" charset="-122"/>
              </a:endParaRPr>
            </a:p>
          </p:txBody>
        </p:sp>
      </p:grpSp>
      <p:grpSp>
        <p:nvGrpSpPr>
          <p:cNvPr id="18" name="Grup 17"/>
          <p:cNvGrpSpPr/>
          <p:nvPr/>
        </p:nvGrpSpPr>
        <p:grpSpPr>
          <a:xfrm>
            <a:off x="5289240" y="4430660"/>
            <a:ext cx="2880000" cy="1590713"/>
            <a:chOff x="6699895" y="1453554"/>
            <a:chExt cx="2340000" cy="1590713"/>
          </a:xfrm>
        </p:grpSpPr>
        <p:grpSp>
          <p:nvGrpSpPr>
            <p:cNvPr id="19" name="Grup 18"/>
            <p:cNvGrpSpPr/>
            <p:nvPr/>
          </p:nvGrpSpPr>
          <p:grpSpPr>
            <a:xfrm>
              <a:off x="6699895" y="1546225"/>
              <a:ext cx="2340000" cy="1498042"/>
              <a:chOff x="6699895" y="1546225"/>
              <a:chExt cx="2340000" cy="1498042"/>
            </a:xfrm>
          </p:grpSpPr>
          <p:sp>
            <p:nvSpPr>
              <p:cNvPr id="24" name="AutoShape 8"/>
              <p:cNvSpPr>
                <a:spLocks noChangeArrowheads="1"/>
              </p:cNvSpPr>
              <p:nvPr/>
            </p:nvSpPr>
            <p:spPr bwMode="auto">
              <a:xfrm>
                <a:off x="6699895" y="1604267"/>
                <a:ext cx="2340000" cy="1440000"/>
              </a:xfrm>
              <a:prstGeom prst="roundRect">
                <a:avLst>
                  <a:gd name="adj" fmla="val 4690"/>
                </a:avLst>
              </a:prstGeom>
              <a:noFill/>
              <a:ln w="25400">
                <a:solidFill>
                  <a:srgbClr val="5F5F5F"/>
                </a:solidFill>
                <a:round/>
                <a:headEnd/>
                <a:tailEnd/>
              </a:ln>
              <a:effectLst/>
            </p:spPr>
            <p:txBody>
              <a:bodyPr wrap="none" anchor="ctr"/>
              <a:lstStyle/>
              <a:p>
                <a:pPr marL="180000" indent="-180000">
                  <a:buFont typeface="Wingdings" pitchFamily="2" charset="2"/>
                  <a:buChar char="§"/>
                </a:pPr>
                <a:r>
                  <a:rPr lang="tr-TR" altLang="zh-CN" sz="1200" i="1" dirty="0">
                    <a:solidFill>
                      <a:srgbClr val="000000"/>
                    </a:solidFill>
                    <a:latin typeface="Calibri" pitchFamily="34" charset="0"/>
                  </a:rPr>
                  <a:t>Tükenme Sendromu</a:t>
                </a:r>
              </a:p>
              <a:p>
                <a:pPr marL="180000" indent="-180000">
                  <a:buFont typeface="Wingdings" pitchFamily="2" charset="2"/>
                  <a:buChar char="§"/>
                </a:pPr>
                <a:r>
                  <a:rPr lang="tr-TR" altLang="zh-CN" sz="1200" i="1" dirty="0">
                    <a:solidFill>
                      <a:srgbClr val="000000"/>
                    </a:solidFill>
                    <a:latin typeface="Calibri" pitchFamily="34" charset="0"/>
                  </a:rPr>
                  <a:t>Travma Sonrası Stres Bozukluğu</a:t>
                </a:r>
              </a:p>
              <a:p>
                <a:pPr marL="180000" indent="-180000">
                  <a:buFont typeface="Wingdings" pitchFamily="2" charset="2"/>
                  <a:buChar char="§"/>
                </a:pPr>
                <a:r>
                  <a:rPr lang="tr-TR" altLang="zh-CN" sz="1200" i="1" dirty="0">
                    <a:solidFill>
                      <a:srgbClr val="000000"/>
                    </a:solidFill>
                    <a:latin typeface="Calibri" pitchFamily="34" charset="0"/>
                  </a:rPr>
                  <a:t>Psikozlar</a:t>
                </a:r>
              </a:p>
              <a:p>
                <a:pPr marL="180000" indent="-180000">
                  <a:buFont typeface="Wingdings" pitchFamily="2" charset="2"/>
                  <a:buChar char="§"/>
                </a:pPr>
                <a:r>
                  <a:rPr lang="tr-TR" altLang="zh-CN" sz="1200" i="1" dirty="0">
                    <a:solidFill>
                      <a:srgbClr val="000000"/>
                    </a:solidFill>
                    <a:latin typeface="Calibri" pitchFamily="34" charset="0"/>
                  </a:rPr>
                  <a:t>Bilişsel Bozukluklar</a:t>
                </a:r>
              </a:p>
              <a:p>
                <a:pPr marL="180000" indent="-180000">
                  <a:buFont typeface="Wingdings" pitchFamily="2" charset="2"/>
                  <a:buChar char="§"/>
                </a:pPr>
                <a:r>
                  <a:rPr lang="tr-TR" altLang="zh-CN" sz="1200" i="1" dirty="0">
                    <a:solidFill>
                      <a:srgbClr val="000000"/>
                    </a:solidFill>
                    <a:latin typeface="Calibri" pitchFamily="34" charset="0"/>
                  </a:rPr>
                  <a:t>Madde </a:t>
                </a:r>
                <a:r>
                  <a:rPr lang="tr-TR" altLang="zh-CN" sz="1200" i="1" dirty="0" smtClean="0">
                    <a:solidFill>
                      <a:srgbClr val="000000"/>
                    </a:solidFill>
                    <a:latin typeface="Calibri" pitchFamily="34" charset="0"/>
                  </a:rPr>
                  <a:t>Kötüye Kullanımı </a:t>
                </a:r>
                <a:endParaRPr lang="tr-TR" altLang="zh-CN" sz="1200" i="1" dirty="0">
                  <a:solidFill>
                    <a:srgbClr val="000000"/>
                  </a:solidFill>
                  <a:latin typeface="Calibri" pitchFamily="34" charset="0"/>
                </a:endParaRPr>
              </a:p>
            </p:txBody>
          </p:sp>
          <p:sp>
            <p:nvSpPr>
              <p:cNvPr id="25" name="AutoShape 10"/>
              <p:cNvSpPr>
                <a:spLocks noChangeArrowheads="1"/>
              </p:cNvSpPr>
              <p:nvPr/>
            </p:nvSpPr>
            <p:spPr bwMode="auto">
              <a:xfrm flipH="1">
                <a:off x="8626514" y="1546225"/>
                <a:ext cx="72822" cy="116083"/>
              </a:xfrm>
              <a:prstGeom prst="octagon">
                <a:avLst>
                  <a:gd name="adj" fmla="val 29287"/>
                </a:avLst>
              </a:prstGeom>
              <a:solidFill>
                <a:schemeClr val="bg1"/>
              </a:solidFill>
              <a:ln w="9525">
                <a:noFill/>
                <a:miter lim="800000"/>
                <a:headEnd/>
                <a:tailEnd/>
              </a:ln>
              <a:effectLst/>
            </p:spPr>
            <p:txBody>
              <a:bodyPr wrap="none" anchor="ctr"/>
              <a:lstStyle/>
              <a:p>
                <a:endParaRPr lang="zh-CN" altLang="en-US" b="1" i="1">
                  <a:solidFill>
                    <a:srgbClr val="000000"/>
                  </a:solidFill>
                  <a:latin typeface="Calibri" pitchFamily="34" charset="0"/>
                </a:endParaRPr>
              </a:p>
            </p:txBody>
          </p:sp>
          <p:sp>
            <p:nvSpPr>
              <p:cNvPr id="26" name="AutoShape 11"/>
              <p:cNvSpPr>
                <a:spLocks noChangeArrowheads="1"/>
              </p:cNvSpPr>
              <p:nvPr/>
            </p:nvSpPr>
            <p:spPr bwMode="auto">
              <a:xfrm flipH="1">
                <a:off x="6985990" y="1546225"/>
                <a:ext cx="72822" cy="116083"/>
              </a:xfrm>
              <a:prstGeom prst="octagon">
                <a:avLst>
                  <a:gd name="adj" fmla="val 29287"/>
                </a:avLst>
              </a:prstGeom>
              <a:solidFill>
                <a:schemeClr val="bg1"/>
              </a:solidFill>
              <a:ln w="9525">
                <a:noFill/>
                <a:miter lim="800000"/>
                <a:headEnd/>
                <a:tailEnd/>
              </a:ln>
              <a:effectLst/>
            </p:spPr>
            <p:txBody>
              <a:bodyPr wrap="none" anchor="ctr"/>
              <a:lstStyle/>
              <a:p>
                <a:endParaRPr lang="zh-CN" altLang="en-US" b="1" i="1">
                  <a:solidFill>
                    <a:srgbClr val="000000"/>
                  </a:solidFill>
                  <a:latin typeface="Calibri" pitchFamily="34" charset="0"/>
                </a:endParaRPr>
              </a:p>
            </p:txBody>
          </p:sp>
        </p:grpSp>
        <p:sp>
          <p:nvSpPr>
            <p:cNvPr id="20" name="Text Box 14"/>
            <p:cNvSpPr txBox="1">
              <a:spLocks noChangeArrowheads="1"/>
            </p:cNvSpPr>
            <p:nvPr/>
          </p:nvSpPr>
          <p:spPr bwMode="gray">
            <a:xfrm>
              <a:off x="6928198" y="1453554"/>
              <a:ext cx="1829674" cy="307777"/>
            </a:xfrm>
            <a:prstGeom prst="rect">
              <a:avLst/>
            </a:prstGeom>
            <a:noFill/>
            <a:ln w="9525" algn="ctr">
              <a:noFill/>
              <a:miter lim="800000"/>
              <a:headEnd/>
              <a:tailEnd/>
            </a:ln>
            <a:effectLst/>
          </p:spPr>
          <p:txBody>
            <a:bodyPr wrap="square">
              <a:spAutoFit/>
            </a:bodyPr>
            <a:lstStyle/>
            <a:p>
              <a:pPr algn="ctr" eaLnBrk="0" hangingPunct="0"/>
              <a:r>
                <a:rPr lang="tr-TR" altLang="zh-CN" sz="1400" b="1" i="1" dirty="0" smtClean="0">
                  <a:solidFill>
                    <a:srgbClr val="FFFFFF"/>
                  </a:solidFill>
                  <a:latin typeface="Calibri" pitchFamily="34" charset="0"/>
                  <a:ea typeface="宋体" charset="-122"/>
                </a:rPr>
                <a:t>Semptomatik</a:t>
              </a:r>
              <a:endParaRPr lang="en-US" altLang="zh-CN" sz="1400" b="1" i="1" dirty="0">
                <a:solidFill>
                  <a:srgbClr val="FFFFFF"/>
                </a:solidFill>
                <a:latin typeface="Calibri" pitchFamily="34" charset="0"/>
                <a:ea typeface="宋体" charset="-122"/>
              </a:endParaRPr>
            </a:p>
          </p:txBody>
        </p:sp>
        <p:sp>
          <p:nvSpPr>
            <p:cNvPr id="21" name="AutoShape 9"/>
            <p:cNvSpPr>
              <a:spLocks noChangeArrowheads="1"/>
            </p:cNvSpPr>
            <p:nvPr/>
          </p:nvSpPr>
          <p:spPr bwMode="gray">
            <a:xfrm>
              <a:off x="6938244" y="1473993"/>
              <a:ext cx="1872000" cy="287338"/>
            </a:xfrm>
            <a:prstGeom prst="roundRect">
              <a:avLst>
                <a:gd name="adj" fmla="val 50000"/>
              </a:avLst>
            </a:prstGeom>
            <a:solidFill>
              <a:schemeClr val="accent1">
                <a:lumMod val="50000"/>
              </a:schemeClr>
            </a:solidFill>
            <a:ln w="9525">
              <a:noFill/>
              <a:round/>
              <a:headEnd/>
              <a:tailEnd/>
            </a:ln>
            <a:effectLst/>
          </p:spPr>
          <p:txBody>
            <a:bodyPr wrap="none" anchor="ctr"/>
            <a:lstStyle/>
            <a:p>
              <a:pPr algn="ctr"/>
              <a:r>
                <a:rPr lang="tr-TR" altLang="zh-CN" sz="1400" b="1" i="1" dirty="0" smtClean="0">
                  <a:solidFill>
                    <a:srgbClr val="FFFFFF"/>
                  </a:solidFill>
                  <a:latin typeface="Calibri" pitchFamily="34" charset="0"/>
                </a:rPr>
                <a:t>Uzun Dönemli ASS</a:t>
              </a:r>
              <a:endParaRPr lang="zh-CN" altLang="en-US" sz="1400" b="1" i="1" dirty="0">
                <a:solidFill>
                  <a:srgbClr val="FFFFFF"/>
                </a:solidFill>
                <a:latin typeface="Calibri" pitchFamily="34" charset="0"/>
              </a:endParaRPr>
            </a:p>
          </p:txBody>
        </p:sp>
        <p:sp>
          <p:nvSpPr>
            <p:cNvPr id="22" name="AutoShape 10"/>
            <p:cNvSpPr>
              <a:spLocks noChangeArrowheads="1"/>
            </p:cNvSpPr>
            <p:nvPr/>
          </p:nvSpPr>
          <p:spPr bwMode="auto">
            <a:xfrm flipH="1">
              <a:off x="8609738" y="1546225"/>
              <a:ext cx="68948" cy="142875"/>
            </a:xfrm>
            <a:prstGeom prst="octagon">
              <a:avLst>
                <a:gd name="adj" fmla="val 29287"/>
              </a:avLst>
            </a:prstGeom>
            <a:solidFill>
              <a:schemeClr val="bg1"/>
            </a:solidFill>
            <a:ln w="9525">
              <a:noFill/>
              <a:miter lim="800000"/>
              <a:headEnd/>
              <a:tailEnd/>
            </a:ln>
            <a:effectLst/>
          </p:spPr>
          <p:txBody>
            <a:bodyPr wrap="none" anchor="ctr"/>
            <a:lstStyle/>
            <a:p>
              <a:endParaRPr lang="zh-CN" altLang="en-US" b="1" i="1">
                <a:solidFill>
                  <a:srgbClr val="000000"/>
                </a:solidFill>
                <a:latin typeface="Calibri" pitchFamily="34" charset="0"/>
              </a:endParaRPr>
            </a:p>
          </p:txBody>
        </p:sp>
        <p:sp>
          <p:nvSpPr>
            <p:cNvPr id="23" name="AutoShape 11"/>
            <p:cNvSpPr>
              <a:spLocks noChangeArrowheads="1"/>
            </p:cNvSpPr>
            <p:nvPr/>
          </p:nvSpPr>
          <p:spPr bwMode="auto">
            <a:xfrm flipH="1">
              <a:off x="7056511" y="1546225"/>
              <a:ext cx="68948" cy="142875"/>
            </a:xfrm>
            <a:prstGeom prst="octagon">
              <a:avLst>
                <a:gd name="adj" fmla="val 29287"/>
              </a:avLst>
            </a:prstGeom>
            <a:solidFill>
              <a:schemeClr val="bg1"/>
            </a:solidFill>
            <a:ln w="9525">
              <a:noFill/>
              <a:miter lim="800000"/>
              <a:headEnd/>
              <a:tailEnd/>
            </a:ln>
            <a:effectLst/>
          </p:spPr>
          <p:txBody>
            <a:bodyPr wrap="none" anchor="ctr"/>
            <a:lstStyle/>
            <a:p>
              <a:endParaRPr lang="zh-CN" altLang="en-US" b="1" i="1">
                <a:solidFill>
                  <a:srgbClr val="000000"/>
                </a:solidFill>
                <a:latin typeface="Calibri" pitchFamily="34" charset="0"/>
              </a:endParaRPr>
            </a:p>
          </p:txBody>
        </p:sp>
      </p:grpSp>
      <p:grpSp>
        <p:nvGrpSpPr>
          <p:cNvPr id="27" name="Grup 26"/>
          <p:cNvGrpSpPr/>
          <p:nvPr/>
        </p:nvGrpSpPr>
        <p:grpSpPr>
          <a:xfrm>
            <a:off x="3406700" y="2706803"/>
            <a:ext cx="2340000" cy="1617547"/>
            <a:chOff x="3444800" y="3843414"/>
            <a:chExt cx="2340000" cy="1617547"/>
          </a:xfrm>
        </p:grpSpPr>
        <p:sp>
          <p:nvSpPr>
            <p:cNvPr id="28" name="AutoShape 8"/>
            <p:cNvSpPr>
              <a:spLocks noChangeArrowheads="1"/>
            </p:cNvSpPr>
            <p:nvPr/>
          </p:nvSpPr>
          <p:spPr bwMode="auto">
            <a:xfrm>
              <a:off x="3444800" y="4013277"/>
              <a:ext cx="2340000" cy="1447684"/>
            </a:xfrm>
            <a:prstGeom prst="roundRect">
              <a:avLst>
                <a:gd name="adj" fmla="val 4690"/>
              </a:avLst>
            </a:prstGeom>
            <a:noFill/>
            <a:ln w="25400">
              <a:solidFill>
                <a:srgbClr val="5F5F5F"/>
              </a:solidFill>
              <a:round/>
              <a:headEnd/>
              <a:tailEnd/>
            </a:ln>
            <a:effectLst/>
          </p:spPr>
          <p:txBody>
            <a:bodyPr wrap="none" anchor="ctr"/>
            <a:lstStyle/>
            <a:p>
              <a:pPr marL="171450" indent="-171450">
                <a:buFont typeface="Wingdings" pitchFamily="2" charset="2"/>
                <a:buChar char="q"/>
              </a:pPr>
              <a:endParaRPr lang="tr-TR" altLang="zh-CN" sz="1200" i="1" dirty="0" smtClean="0">
                <a:solidFill>
                  <a:srgbClr val="000000"/>
                </a:solidFill>
                <a:latin typeface="Calibri" pitchFamily="34" charset="0"/>
              </a:endParaRPr>
            </a:p>
            <a:p>
              <a:pPr marL="171450" indent="-171450">
                <a:buFont typeface="Wingdings" pitchFamily="2" charset="2"/>
                <a:buChar char="ü"/>
              </a:pPr>
              <a:r>
                <a:rPr lang="tr-TR" altLang="zh-CN" sz="1200" i="1" dirty="0" smtClean="0">
                  <a:solidFill>
                    <a:srgbClr val="000000"/>
                  </a:solidFill>
                  <a:latin typeface="Calibri" pitchFamily="34" charset="0"/>
                </a:rPr>
                <a:t>Yaş</a:t>
              </a:r>
              <a:endParaRPr lang="tr-TR" altLang="zh-CN" sz="1200" i="1" dirty="0">
                <a:solidFill>
                  <a:srgbClr val="000000"/>
                </a:solidFill>
                <a:latin typeface="Calibri" pitchFamily="34" charset="0"/>
              </a:endParaRPr>
            </a:p>
            <a:p>
              <a:pPr marL="171450" indent="-171450">
                <a:buFont typeface="Wingdings" pitchFamily="2" charset="2"/>
                <a:buChar char="ü"/>
              </a:pPr>
              <a:r>
                <a:rPr lang="tr-TR" altLang="zh-CN" sz="1200" i="1" dirty="0">
                  <a:solidFill>
                    <a:srgbClr val="000000"/>
                  </a:solidFill>
                  <a:latin typeface="Calibri" pitchFamily="34" charset="0"/>
                </a:rPr>
                <a:t>Cinsiyet</a:t>
              </a:r>
            </a:p>
            <a:p>
              <a:pPr marL="171450" indent="-171450">
                <a:buFont typeface="Wingdings" pitchFamily="2" charset="2"/>
                <a:buChar char="ü"/>
              </a:pPr>
              <a:r>
                <a:rPr lang="tr-TR" altLang="zh-CN" sz="1200" i="1" dirty="0" smtClean="0">
                  <a:solidFill>
                    <a:srgbClr val="000000"/>
                  </a:solidFill>
                  <a:latin typeface="Calibri" pitchFamily="34" charset="0"/>
                </a:rPr>
                <a:t>Kişilik</a:t>
              </a:r>
            </a:p>
            <a:p>
              <a:pPr marL="171450" indent="-171450">
                <a:buFont typeface="Wingdings" pitchFamily="2" charset="2"/>
                <a:buChar char="ü"/>
              </a:pPr>
              <a:r>
                <a:rPr lang="tr-TR" altLang="zh-CN" sz="1200" i="1" dirty="0" smtClean="0">
                  <a:solidFill>
                    <a:srgbClr val="000000"/>
                  </a:solidFill>
                  <a:latin typeface="Calibri" pitchFamily="34" charset="0"/>
                </a:rPr>
                <a:t>Stresi Algılama Biçimi</a:t>
              </a:r>
            </a:p>
            <a:p>
              <a:pPr marL="171450" indent="-171450">
                <a:buFont typeface="Wingdings" pitchFamily="2" charset="2"/>
                <a:buChar char="ü"/>
              </a:pPr>
              <a:r>
                <a:rPr lang="tr-TR" altLang="zh-CN" sz="1200" i="1" dirty="0" smtClean="0">
                  <a:solidFill>
                    <a:srgbClr val="000000"/>
                  </a:solidFill>
                  <a:latin typeface="Calibri" pitchFamily="34" charset="0"/>
                </a:rPr>
                <a:t>Motivasyon Düzeyi</a:t>
              </a:r>
              <a:endParaRPr lang="tr-TR" altLang="zh-CN" sz="1200" i="1" dirty="0">
                <a:solidFill>
                  <a:srgbClr val="000000"/>
                </a:solidFill>
                <a:latin typeface="Calibri" pitchFamily="34" charset="0"/>
              </a:endParaRPr>
            </a:p>
            <a:p>
              <a:pPr marL="171450" indent="-171450">
                <a:buFont typeface="Wingdings" pitchFamily="2" charset="2"/>
                <a:buChar char="ü"/>
              </a:pPr>
              <a:r>
                <a:rPr lang="tr-TR" altLang="zh-CN" sz="1200" i="1" dirty="0" smtClean="0">
                  <a:solidFill>
                    <a:srgbClr val="000000"/>
                  </a:solidFill>
                  <a:latin typeface="Calibri" pitchFamily="34" charset="0"/>
                </a:rPr>
                <a:t>Stresle Başa </a:t>
              </a:r>
              <a:r>
                <a:rPr lang="tr-TR" altLang="zh-CN" sz="1200" i="1" dirty="0">
                  <a:solidFill>
                    <a:srgbClr val="000000"/>
                  </a:solidFill>
                  <a:latin typeface="Calibri" pitchFamily="34" charset="0"/>
                </a:rPr>
                <a:t>Çıkma </a:t>
              </a:r>
              <a:r>
                <a:rPr lang="tr-TR" altLang="zh-CN" sz="1200" i="1" dirty="0" smtClean="0">
                  <a:solidFill>
                    <a:srgbClr val="000000"/>
                  </a:solidFill>
                  <a:latin typeface="Calibri" pitchFamily="34" charset="0"/>
                </a:rPr>
                <a:t>Tarzı</a:t>
              </a:r>
              <a:endParaRPr lang="tr-TR" altLang="zh-CN" sz="1200" i="1" dirty="0">
                <a:solidFill>
                  <a:srgbClr val="000000"/>
                </a:solidFill>
                <a:latin typeface="Calibri" pitchFamily="34" charset="0"/>
              </a:endParaRPr>
            </a:p>
          </p:txBody>
        </p:sp>
        <p:sp>
          <p:nvSpPr>
            <p:cNvPr id="29" name="AutoShape 9"/>
            <p:cNvSpPr>
              <a:spLocks noChangeArrowheads="1"/>
            </p:cNvSpPr>
            <p:nvPr/>
          </p:nvSpPr>
          <p:spPr bwMode="gray">
            <a:xfrm>
              <a:off x="3628328" y="3860877"/>
              <a:ext cx="1899836" cy="287338"/>
            </a:xfrm>
            <a:prstGeom prst="roundRect">
              <a:avLst>
                <a:gd name="adj" fmla="val 50000"/>
              </a:avLst>
            </a:prstGeom>
            <a:solidFill>
              <a:srgbClr val="002060"/>
            </a:solidFill>
            <a:ln w="9525">
              <a:noFill/>
              <a:round/>
              <a:headEnd/>
              <a:tailEnd/>
            </a:ln>
            <a:effectLst/>
          </p:spPr>
          <p:txBody>
            <a:bodyPr wrap="none" anchor="ctr"/>
            <a:lstStyle/>
            <a:p>
              <a:endParaRPr lang="zh-CN" altLang="en-US" b="1" i="1">
                <a:solidFill>
                  <a:srgbClr val="000000"/>
                </a:solidFill>
                <a:latin typeface="Calibri" pitchFamily="34" charset="0"/>
              </a:endParaRPr>
            </a:p>
          </p:txBody>
        </p:sp>
        <p:sp>
          <p:nvSpPr>
            <p:cNvPr id="30" name="AutoShape 10"/>
            <p:cNvSpPr>
              <a:spLocks noChangeArrowheads="1"/>
            </p:cNvSpPr>
            <p:nvPr/>
          </p:nvSpPr>
          <p:spPr bwMode="auto">
            <a:xfrm flipH="1">
              <a:off x="5371420" y="3932314"/>
              <a:ext cx="72822" cy="142875"/>
            </a:xfrm>
            <a:prstGeom prst="octagon">
              <a:avLst>
                <a:gd name="adj" fmla="val 29287"/>
              </a:avLst>
            </a:prstGeom>
            <a:solidFill>
              <a:schemeClr val="bg1"/>
            </a:solidFill>
            <a:ln w="9525">
              <a:noFill/>
              <a:miter lim="800000"/>
              <a:headEnd/>
              <a:tailEnd/>
            </a:ln>
            <a:effectLst/>
          </p:spPr>
          <p:txBody>
            <a:bodyPr wrap="none" anchor="ctr"/>
            <a:lstStyle/>
            <a:p>
              <a:endParaRPr lang="zh-CN" altLang="en-US" b="1" i="1">
                <a:solidFill>
                  <a:srgbClr val="000000"/>
                </a:solidFill>
                <a:latin typeface="Calibri" pitchFamily="34" charset="0"/>
              </a:endParaRPr>
            </a:p>
          </p:txBody>
        </p:sp>
        <p:sp>
          <p:nvSpPr>
            <p:cNvPr id="31" name="AutoShape 11"/>
            <p:cNvSpPr>
              <a:spLocks noChangeArrowheads="1"/>
            </p:cNvSpPr>
            <p:nvPr/>
          </p:nvSpPr>
          <p:spPr bwMode="auto">
            <a:xfrm flipH="1">
              <a:off x="3720852" y="3932314"/>
              <a:ext cx="72822" cy="142875"/>
            </a:xfrm>
            <a:prstGeom prst="octagon">
              <a:avLst>
                <a:gd name="adj" fmla="val 29287"/>
              </a:avLst>
            </a:prstGeom>
            <a:solidFill>
              <a:schemeClr val="bg1"/>
            </a:solidFill>
            <a:ln w="9525">
              <a:noFill/>
              <a:miter lim="800000"/>
              <a:headEnd/>
              <a:tailEnd/>
            </a:ln>
            <a:effectLst/>
          </p:spPr>
          <p:txBody>
            <a:bodyPr wrap="none" anchor="ctr"/>
            <a:lstStyle/>
            <a:p>
              <a:endParaRPr lang="zh-CN" altLang="en-US" b="1" i="1">
                <a:solidFill>
                  <a:srgbClr val="000000"/>
                </a:solidFill>
                <a:latin typeface="Calibri" pitchFamily="34" charset="0"/>
              </a:endParaRPr>
            </a:p>
          </p:txBody>
        </p:sp>
        <p:sp>
          <p:nvSpPr>
            <p:cNvPr id="32" name="Text Box 14"/>
            <p:cNvSpPr txBox="1">
              <a:spLocks noChangeArrowheads="1"/>
            </p:cNvSpPr>
            <p:nvPr/>
          </p:nvSpPr>
          <p:spPr bwMode="gray">
            <a:xfrm>
              <a:off x="3631178" y="3843414"/>
              <a:ext cx="1881997" cy="307777"/>
            </a:xfrm>
            <a:prstGeom prst="rect">
              <a:avLst/>
            </a:prstGeom>
            <a:noFill/>
            <a:ln w="9525" algn="ctr">
              <a:noFill/>
              <a:miter lim="800000"/>
              <a:headEnd/>
              <a:tailEnd/>
            </a:ln>
            <a:effectLst/>
          </p:spPr>
          <p:txBody>
            <a:bodyPr wrap="square">
              <a:spAutoFit/>
            </a:bodyPr>
            <a:lstStyle/>
            <a:p>
              <a:pPr algn="ctr" eaLnBrk="0" hangingPunct="0"/>
              <a:r>
                <a:rPr lang="tr-TR" altLang="zh-CN" sz="1400" b="1" i="1" dirty="0" smtClean="0">
                  <a:solidFill>
                    <a:srgbClr val="FFFFFF"/>
                  </a:solidFill>
                  <a:latin typeface="Calibri" pitchFamily="34" charset="0"/>
                  <a:ea typeface="宋体" charset="-122"/>
                </a:rPr>
                <a:t>Kişisel Özellikler</a:t>
              </a:r>
              <a:endParaRPr lang="en-US" altLang="zh-CN" sz="1400" b="1" i="1" dirty="0">
                <a:solidFill>
                  <a:srgbClr val="FFFFFF"/>
                </a:solidFill>
                <a:latin typeface="Calibri" pitchFamily="34" charset="0"/>
                <a:ea typeface="宋体" charset="-122"/>
              </a:endParaRPr>
            </a:p>
          </p:txBody>
        </p:sp>
      </p:grpSp>
      <p:cxnSp>
        <p:nvCxnSpPr>
          <p:cNvPr id="33" name="Dirsek Bağlayıcısı 32"/>
          <p:cNvCxnSpPr/>
          <p:nvPr/>
        </p:nvCxnSpPr>
        <p:spPr>
          <a:xfrm rot="10800000" flipV="1">
            <a:off x="2447126" y="1844550"/>
            <a:ext cx="936000" cy="2556000"/>
          </a:xfrm>
          <a:prstGeom prst="bentConnector2">
            <a:avLst/>
          </a:prstGeom>
          <a:ln>
            <a:solidFill>
              <a:schemeClr val="accent5">
                <a:lumMod val="50000"/>
              </a:schemeClr>
            </a:solidFill>
            <a:tailEnd type="arrow"/>
          </a:ln>
        </p:spPr>
        <p:style>
          <a:lnRef idx="3">
            <a:schemeClr val="accent1"/>
          </a:lnRef>
          <a:fillRef idx="0">
            <a:schemeClr val="accent1"/>
          </a:fillRef>
          <a:effectRef idx="2">
            <a:schemeClr val="accent1"/>
          </a:effectRef>
          <a:fontRef idx="minor">
            <a:schemeClr val="tx1"/>
          </a:fontRef>
        </p:style>
      </p:cxnSp>
      <p:sp>
        <p:nvSpPr>
          <p:cNvPr id="34" name="Metin kutusu 33"/>
          <p:cNvSpPr txBox="1"/>
          <p:nvPr/>
        </p:nvSpPr>
        <p:spPr>
          <a:xfrm>
            <a:off x="942975" y="6085992"/>
            <a:ext cx="7267575" cy="338554"/>
          </a:xfrm>
          <a:prstGeom prst="rect">
            <a:avLst/>
          </a:prstGeom>
          <a:noFill/>
        </p:spPr>
        <p:txBody>
          <a:bodyPr wrap="square" rtlCol="0">
            <a:spAutoFit/>
          </a:bodyPr>
          <a:lstStyle/>
          <a:p>
            <a:pPr algn="ctr"/>
            <a:r>
              <a:rPr lang="tr-TR" sz="1600" i="1" dirty="0" smtClean="0">
                <a:solidFill>
                  <a:srgbClr val="000000"/>
                </a:solidFill>
                <a:latin typeface="Calibri" pitchFamily="34" charset="0"/>
                <a:cs typeface="Calibri" pitchFamily="34" charset="0"/>
              </a:rPr>
              <a:t>«Üç boyutlu işin gerekleri-İşi denetleme olanakları-Sosyal destek </a:t>
            </a:r>
            <a:r>
              <a:rPr lang="tr-TR" sz="1600" i="1" dirty="0">
                <a:solidFill>
                  <a:srgbClr val="000000"/>
                </a:solidFill>
                <a:latin typeface="Calibri" pitchFamily="34" charset="0"/>
                <a:cs typeface="Calibri" pitchFamily="34" charset="0"/>
              </a:rPr>
              <a:t>modeli </a:t>
            </a:r>
            <a:r>
              <a:rPr lang="tr-TR" sz="1600" i="1" dirty="0" smtClean="0">
                <a:solidFill>
                  <a:srgbClr val="000000"/>
                </a:solidFill>
                <a:latin typeface="Calibri" pitchFamily="34" charset="0"/>
                <a:cs typeface="Calibri" pitchFamily="34" charset="0"/>
              </a:rPr>
              <a:t>/ </a:t>
            </a:r>
            <a:r>
              <a:rPr lang="tr-TR" sz="1600" b="1" i="1" dirty="0" err="1" smtClean="0">
                <a:solidFill>
                  <a:srgbClr val="000000"/>
                </a:solidFill>
                <a:latin typeface="Calibri" pitchFamily="34" charset="0"/>
                <a:cs typeface="Calibri" pitchFamily="34" charset="0"/>
              </a:rPr>
              <a:t>Karasek</a:t>
            </a:r>
            <a:r>
              <a:rPr lang="tr-TR" sz="1600" i="1" dirty="0" smtClean="0">
                <a:solidFill>
                  <a:srgbClr val="000000"/>
                </a:solidFill>
                <a:latin typeface="Calibri" pitchFamily="34" charset="0"/>
                <a:cs typeface="Calibri" pitchFamily="34" charset="0"/>
              </a:rPr>
              <a:t>» </a:t>
            </a:r>
            <a:endParaRPr lang="tr-TR" sz="1600" i="1" dirty="0">
              <a:solidFill>
                <a:srgbClr val="000000"/>
              </a:solidFill>
              <a:latin typeface="Calibri" pitchFamily="34" charset="0"/>
              <a:cs typeface="Calibri" pitchFamily="34" charset="0"/>
            </a:endParaRPr>
          </a:p>
        </p:txBody>
      </p:sp>
      <p:grpSp>
        <p:nvGrpSpPr>
          <p:cNvPr id="35" name="Grup 34"/>
          <p:cNvGrpSpPr/>
          <p:nvPr/>
        </p:nvGrpSpPr>
        <p:grpSpPr>
          <a:xfrm>
            <a:off x="5737481" y="3189241"/>
            <a:ext cx="932400" cy="467327"/>
            <a:chOff x="5699381" y="3227341"/>
            <a:chExt cx="932400" cy="467327"/>
          </a:xfrm>
        </p:grpSpPr>
        <p:sp>
          <p:nvSpPr>
            <p:cNvPr id="36" name="Metin kutusu 35"/>
            <p:cNvSpPr txBox="1"/>
            <p:nvPr/>
          </p:nvSpPr>
          <p:spPr>
            <a:xfrm>
              <a:off x="5699381" y="3227341"/>
              <a:ext cx="572568" cy="261610"/>
            </a:xfrm>
            <a:prstGeom prst="rect">
              <a:avLst/>
            </a:prstGeom>
            <a:noFill/>
          </p:spPr>
          <p:txBody>
            <a:bodyPr wrap="square" rtlCol="0">
              <a:spAutoFit/>
            </a:bodyPr>
            <a:lstStyle/>
            <a:p>
              <a:r>
                <a:rPr lang="tr-TR" sz="1100" i="1" dirty="0" smtClean="0">
                  <a:solidFill>
                    <a:srgbClr val="000000"/>
                  </a:solidFill>
                  <a:latin typeface="Calibri" pitchFamily="34" charset="0"/>
                  <a:cs typeface="Calibri" pitchFamily="34" charset="0"/>
                </a:rPr>
                <a:t>(+) (–)  </a:t>
              </a:r>
              <a:endParaRPr lang="tr-TR" sz="1100" i="1" dirty="0">
                <a:solidFill>
                  <a:srgbClr val="000000"/>
                </a:solidFill>
                <a:latin typeface="Calibri" pitchFamily="34" charset="0"/>
                <a:cs typeface="Calibri" pitchFamily="34" charset="0"/>
              </a:endParaRPr>
            </a:p>
          </p:txBody>
        </p:sp>
        <p:cxnSp>
          <p:nvCxnSpPr>
            <p:cNvPr id="37" name="Dirsek Bağlayıcısı 36"/>
            <p:cNvCxnSpPr/>
            <p:nvPr/>
          </p:nvCxnSpPr>
          <p:spPr>
            <a:xfrm>
              <a:off x="5731781" y="3489881"/>
              <a:ext cx="900000" cy="204787"/>
            </a:xfrm>
            <a:prstGeom prst="bentConnector3">
              <a:avLst>
                <a:gd name="adj1" fmla="val 50000"/>
              </a:avLst>
            </a:prstGeom>
            <a:ln>
              <a:tailEnd type="arrow"/>
            </a:ln>
          </p:spPr>
          <p:style>
            <a:lnRef idx="3">
              <a:schemeClr val="accent1"/>
            </a:lnRef>
            <a:fillRef idx="0">
              <a:schemeClr val="accent1"/>
            </a:fillRef>
            <a:effectRef idx="2">
              <a:schemeClr val="accent1"/>
            </a:effectRef>
            <a:fontRef idx="minor">
              <a:schemeClr val="tx1"/>
            </a:fontRef>
          </p:style>
        </p:cxnSp>
      </p:grpSp>
      <p:cxnSp>
        <p:nvCxnSpPr>
          <p:cNvPr id="38" name="Dirsek Bağlayıcısı 37"/>
          <p:cNvCxnSpPr/>
          <p:nvPr/>
        </p:nvCxnSpPr>
        <p:spPr>
          <a:xfrm rot="16200000" flipH="1">
            <a:off x="4971507" y="2638853"/>
            <a:ext cx="2556000" cy="936000"/>
          </a:xfrm>
          <a:prstGeom prst="bentConnector3">
            <a:avLst>
              <a:gd name="adj1" fmla="val 622"/>
            </a:avLst>
          </a:prstGeom>
          <a:ln>
            <a:solidFill>
              <a:schemeClr val="accent5">
                <a:lumMod val="50000"/>
              </a:schemeClr>
            </a:solidFill>
            <a:tailEnd type="arrow"/>
          </a:ln>
        </p:spPr>
        <p:style>
          <a:lnRef idx="3">
            <a:schemeClr val="accent1"/>
          </a:lnRef>
          <a:fillRef idx="0">
            <a:schemeClr val="accent1"/>
          </a:fillRef>
          <a:effectRef idx="2">
            <a:schemeClr val="accent1"/>
          </a:effectRef>
          <a:fontRef idx="minor">
            <a:schemeClr val="tx1"/>
          </a:fontRef>
        </p:style>
      </p:cxnSp>
      <p:grpSp>
        <p:nvGrpSpPr>
          <p:cNvPr id="39" name="Grup 38"/>
          <p:cNvGrpSpPr/>
          <p:nvPr/>
        </p:nvGrpSpPr>
        <p:grpSpPr>
          <a:xfrm>
            <a:off x="2479466" y="3209755"/>
            <a:ext cx="940538" cy="457285"/>
            <a:chOff x="2460416" y="3209755"/>
            <a:chExt cx="940538" cy="457285"/>
          </a:xfrm>
        </p:grpSpPr>
        <p:cxnSp>
          <p:nvCxnSpPr>
            <p:cNvPr id="40" name="Dirsek Bağlayıcısı 39"/>
            <p:cNvCxnSpPr/>
            <p:nvPr/>
          </p:nvCxnSpPr>
          <p:spPr>
            <a:xfrm rot="10800000" flipV="1">
              <a:off x="2460416" y="3461840"/>
              <a:ext cx="900000" cy="205200"/>
            </a:xfrm>
            <a:prstGeom prst="bentConnector3">
              <a:avLst>
                <a:gd name="adj1" fmla="val 50000"/>
              </a:avLst>
            </a:prstGeom>
            <a:ln>
              <a:tailEnd type="arrow"/>
            </a:ln>
          </p:spPr>
          <p:style>
            <a:lnRef idx="3">
              <a:schemeClr val="accent1"/>
            </a:lnRef>
            <a:fillRef idx="0">
              <a:schemeClr val="accent1"/>
            </a:fillRef>
            <a:effectRef idx="2">
              <a:schemeClr val="accent1"/>
            </a:effectRef>
            <a:fontRef idx="minor">
              <a:schemeClr val="tx1"/>
            </a:fontRef>
          </p:style>
        </p:cxnSp>
        <p:sp>
          <p:nvSpPr>
            <p:cNvPr id="41" name="Metin kutusu 40"/>
            <p:cNvSpPr txBox="1"/>
            <p:nvPr/>
          </p:nvSpPr>
          <p:spPr>
            <a:xfrm>
              <a:off x="2828386" y="3209755"/>
              <a:ext cx="572568" cy="261610"/>
            </a:xfrm>
            <a:prstGeom prst="rect">
              <a:avLst/>
            </a:prstGeom>
            <a:noFill/>
          </p:spPr>
          <p:txBody>
            <a:bodyPr wrap="square" rtlCol="0">
              <a:spAutoFit/>
            </a:bodyPr>
            <a:lstStyle/>
            <a:p>
              <a:pPr algn="r"/>
              <a:r>
                <a:rPr lang="tr-TR" sz="1100" i="1" dirty="0" smtClean="0">
                  <a:solidFill>
                    <a:srgbClr val="000000"/>
                  </a:solidFill>
                  <a:latin typeface="Calibri" pitchFamily="34" charset="0"/>
                  <a:cs typeface="Calibri" pitchFamily="34" charset="0"/>
                </a:rPr>
                <a:t>(+) (–)  </a:t>
              </a:r>
              <a:endParaRPr lang="tr-TR" sz="1100" i="1" dirty="0">
                <a:solidFill>
                  <a:srgbClr val="000000"/>
                </a:solidFill>
                <a:latin typeface="Calibri" pitchFamily="34" charset="0"/>
                <a:cs typeface="Calibri" pitchFamily="34" charset="0"/>
              </a:endParaRPr>
            </a:p>
          </p:txBody>
        </p:sp>
      </p:grpSp>
      <p:cxnSp>
        <p:nvCxnSpPr>
          <p:cNvPr id="42" name="Dirsek Bağlayıcısı 41"/>
          <p:cNvCxnSpPr/>
          <p:nvPr/>
        </p:nvCxnSpPr>
        <p:spPr>
          <a:xfrm>
            <a:off x="3911301" y="5252006"/>
            <a:ext cx="1368414" cy="204787"/>
          </a:xfrm>
          <a:prstGeom prst="bentConnector3">
            <a:avLst>
              <a:gd name="adj1" fmla="val 50000"/>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5499790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down)">
                                      <p:cBhvr>
                                        <p:cTn id="13" dur="500"/>
                                        <p:tgtEl>
                                          <p:spTgt spid="3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down)">
                                      <p:cBhvr>
                                        <p:cTn id="24" dur="500"/>
                                        <p:tgtEl>
                                          <p:spTgt spid="38"/>
                                        </p:tgtEl>
                                      </p:cBhvr>
                                    </p:animEffect>
                                  </p:childTnLst>
                                </p:cTn>
                              </p:par>
                            </p:childTnLst>
                          </p:cTn>
                        </p:par>
                        <p:par>
                          <p:cTn id="25" fill="hold">
                            <p:stCondLst>
                              <p:cond delay="500"/>
                            </p:stCondLst>
                            <p:childTnLst>
                              <p:par>
                                <p:cTn id="26" presetID="53" presetClass="entr" presetSubtype="16"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down)">
                                      <p:cBhvr>
                                        <p:cTn id="35" dur="500"/>
                                        <p:tgtEl>
                                          <p:spTgt spid="42"/>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heel(1)">
                                      <p:cBhvr>
                                        <p:cTn id="47" dur="500"/>
                                        <p:tgtEl>
                                          <p:spTgt spid="39"/>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heel(1)">
                                      <p:cBhvr>
                                        <p:cTn id="52" dur="500"/>
                                        <p:tgtEl>
                                          <p:spTgt spid="35"/>
                                        </p:tgtEl>
                                      </p:cBhvr>
                                    </p:animEffect>
                                  </p:childTnLst>
                                </p:cTn>
                              </p:par>
                            </p:childTnLst>
                          </p:cTn>
                        </p:par>
                        <p:par>
                          <p:cTn id="53" fill="hold">
                            <p:stCondLst>
                              <p:cond delay="500"/>
                            </p:stCondLst>
                            <p:childTnLst>
                              <p:par>
                                <p:cTn id="54" presetID="16" presetClass="entr" presetSubtype="21"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barn(inVertical)">
                                      <p:cBhvr>
                                        <p:cTn id="5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en-GB" sz="2000" b="1">
              <a:solidFill>
                <a:srgbClr val="000000"/>
              </a:solidFill>
            </a:endParaRPr>
          </a:p>
        </p:txBody>
      </p:sp>
      <p:sp>
        <p:nvSpPr>
          <p:cNvPr id="5" name="Rectangle 55"/>
          <p:cNvSpPr>
            <a:spLocks noChangeArrowheads="1"/>
          </p:cNvSpPr>
          <p:nvPr/>
        </p:nvSpPr>
        <p:spPr bwMode="gray">
          <a:xfrm>
            <a:off x="4652963" y="1219200"/>
            <a:ext cx="4205003" cy="50641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72000" tIns="0" rIns="0" bIns="0" anchor="ctr"/>
          <a:lstStyle/>
          <a:p>
            <a:pPr algn="ctr" defTabSz="801688" eaLnBrk="0" hangingPunct="0"/>
            <a:r>
              <a:rPr lang="tr-TR" sz="2400" b="1" i="1" dirty="0" err="1" smtClean="0">
                <a:solidFill>
                  <a:srgbClr val="FFFFFF"/>
                </a:solidFill>
                <a:latin typeface="Calibri" pitchFamily="34" charset="0"/>
                <a:cs typeface="Calibri" pitchFamily="34" charset="0"/>
              </a:rPr>
              <a:t>Anksiyete</a:t>
            </a:r>
            <a:endParaRPr lang="tr-TR" sz="2400" b="1" i="1" dirty="0">
              <a:solidFill>
                <a:srgbClr val="FFFFFF"/>
              </a:solidFill>
              <a:latin typeface="Calibri" pitchFamily="34" charset="0"/>
              <a:cs typeface="Calibri" pitchFamily="34" charset="0"/>
            </a:endParaRPr>
          </a:p>
        </p:txBody>
      </p:sp>
      <p:sp>
        <p:nvSpPr>
          <p:cNvPr id="7" name="Rectangle 5"/>
          <p:cNvSpPr>
            <a:spLocks noChangeArrowheads="1"/>
          </p:cNvSpPr>
          <p:nvPr/>
        </p:nvSpPr>
        <p:spPr bwMode="gray">
          <a:xfrm>
            <a:off x="4652963" y="1725612"/>
            <a:ext cx="4205003" cy="446563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defRPr/>
            </a:pPr>
            <a:endParaRPr lang="tr-TR" sz="2000" b="1"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2000" b="1" i="1" dirty="0">
                <a:solidFill>
                  <a:srgbClr val="000000"/>
                </a:solidFill>
                <a:latin typeface="Calibri" pitchFamily="34" charset="0"/>
                <a:cs typeface="Calibri" pitchFamily="34" charset="0"/>
              </a:rPr>
              <a:t>Aşırı iş yükü, hızlı tempo, son teslim tarihi baskısı, işçinin işini denetleyememesi ile işçinin kalıtımsal, gelişimsel ve kişilik yapısı etkileşerek sorun ortaya </a:t>
            </a:r>
            <a:r>
              <a:rPr lang="tr-TR" sz="2000" b="1" i="1" dirty="0" smtClean="0">
                <a:solidFill>
                  <a:srgbClr val="000000"/>
                </a:solidFill>
                <a:latin typeface="Calibri" pitchFamily="34" charset="0"/>
                <a:cs typeface="Calibri" pitchFamily="34" charset="0"/>
              </a:rPr>
              <a:t>çıkarır. </a:t>
            </a:r>
            <a:endParaRPr lang="tr-TR" sz="2000" b="1" i="1"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sz="1600" b="1" i="1"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1600" i="1" dirty="0" smtClean="0">
                <a:solidFill>
                  <a:srgbClr val="000000"/>
                </a:solidFill>
                <a:latin typeface="Calibri" pitchFamily="34" charset="0"/>
                <a:cs typeface="Calibri" pitchFamily="34" charset="0"/>
              </a:rPr>
              <a:t>İşten </a:t>
            </a:r>
            <a:r>
              <a:rPr lang="tr-TR" sz="1600" i="1" dirty="0">
                <a:solidFill>
                  <a:srgbClr val="000000"/>
                </a:solidFill>
                <a:latin typeface="Calibri" pitchFamily="34" charset="0"/>
                <a:cs typeface="Calibri" pitchFamily="34" charset="0"/>
              </a:rPr>
              <a:t>çıkarma ya da söylentileri, küresel rekabet, yeniden yapılanma gibi kurumsal etmenler işçinin sürekli bir işi olacağı duygusunu erozyona uğratarak işe bağlı </a:t>
            </a:r>
            <a:r>
              <a:rPr lang="tr-TR" sz="1600" i="1" dirty="0" err="1">
                <a:solidFill>
                  <a:srgbClr val="000000"/>
                </a:solidFill>
                <a:latin typeface="Calibri" pitchFamily="34" charset="0"/>
                <a:cs typeface="Calibri" pitchFamily="34" charset="0"/>
              </a:rPr>
              <a:t>anksiyeteye</a:t>
            </a:r>
            <a:r>
              <a:rPr lang="tr-TR" sz="1600" i="1" dirty="0">
                <a:solidFill>
                  <a:srgbClr val="000000"/>
                </a:solidFill>
                <a:latin typeface="Calibri" pitchFamily="34" charset="0"/>
                <a:cs typeface="Calibri" pitchFamily="34" charset="0"/>
              </a:rPr>
              <a:t> katkıda bulunur. </a:t>
            </a:r>
          </a:p>
          <a:p>
            <a:pPr algn="ctr">
              <a:lnSpc>
                <a:spcPct val="90000"/>
              </a:lnSpc>
              <a:spcAft>
                <a:spcPct val="20000"/>
              </a:spcAft>
              <a:buClr>
                <a:srgbClr val="292929"/>
              </a:buClr>
              <a:defRPr/>
            </a:pPr>
            <a:r>
              <a:rPr lang="tr-TR" sz="1600" i="1" dirty="0">
                <a:solidFill>
                  <a:srgbClr val="000000"/>
                </a:solidFill>
                <a:latin typeface="Calibri" pitchFamily="34" charset="0"/>
                <a:cs typeface="Calibri" pitchFamily="34" charset="0"/>
              </a:rPr>
              <a:t>İşçilerin iş üzerindeki denetimlerini ve karar verme yetkilerini arttıran daha yatay bir yapılanma, işe bağlı </a:t>
            </a:r>
            <a:r>
              <a:rPr lang="tr-TR" sz="1600" i="1" dirty="0" err="1">
                <a:solidFill>
                  <a:srgbClr val="000000"/>
                </a:solidFill>
                <a:latin typeface="Calibri" pitchFamily="34" charset="0"/>
                <a:cs typeface="Calibri" pitchFamily="34" charset="0"/>
              </a:rPr>
              <a:t>anksiyete</a:t>
            </a:r>
            <a:r>
              <a:rPr lang="tr-TR" sz="1600" i="1" dirty="0">
                <a:solidFill>
                  <a:srgbClr val="000000"/>
                </a:solidFill>
                <a:latin typeface="Calibri" pitchFamily="34" charset="0"/>
                <a:cs typeface="Calibri" pitchFamily="34" charset="0"/>
              </a:rPr>
              <a:t> bozukluklarının önlenmesi ve işçinin iyilik halinin geliştirilmesinde yaşamsal öneme sahiptir. </a:t>
            </a:r>
          </a:p>
        </p:txBody>
      </p:sp>
      <p:sp>
        <p:nvSpPr>
          <p:cNvPr id="8" name="Rectangle 55"/>
          <p:cNvSpPr>
            <a:spLocks noChangeArrowheads="1"/>
          </p:cNvSpPr>
          <p:nvPr/>
        </p:nvSpPr>
        <p:spPr bwMode="gray">
          <a:xfrm>
            <a:off x="185475" y="1219200"/>
            <a:ext cx="4205003" cy="50641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0" rIns="0" bIns="0" anchor="ctr"/>
          <a:lstStyle/>
          <a:p>
            <a:pPr algn="ctr" defTabSz="801688" eaLnBrk="0" hangingPunct="0">
              <a:defRPr/>
            </a:pPr>
            <a:r>
              <a:rPr lang="tr-TR" sz="2400" b="1" i="1" dirty="0">
                <a:solidFill>
                  <a:srgbClr val="FFFFFF"/>
                </a:solidFill>
                <a:latin typeface="Calibri" pitchFamily="34" charset="0"/>
                <a:cs typeface="Calibri" pitchFamily="34" charset="0"/>
              </a:rPr>
              <a:t>Depresyon</a:t>
            </a:r>
          </a:p>
        </p:txBody>
      </p:sp>
      <p:sp>
        <p:nvSpPr>
          <p:cNvPr id="9" name="Rectangle 5"/>
          <p:cNvSpPr>
            <a:spLocks noChangeArrowheads="1"/>
          </p:cNvSpPr>
          <p:nvPr/>
        </p:nvSpPr>
        <p:spPr bwMode="gray">
          <a:xfrm>
            <a:off x="185738" y="1725612"/>
            <a:ext cx="4205003" cy="446563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defRPr/>
            </a:pPr>
            <a:endParaRPr lang="tr-TR" sz="1600" b="1"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2000" b="1" i="1" dirty="0">
                <a:solidFill>
                  <a:srgbClr val="000000"/>
                </a:solidFill>
                <a:latin typeface="Calibri" pitchFamily="34" charset="0"/>
                <a:cs typeface="Calibri" pitchFamily="34" charset="0"/>
              </a:rPr>
              <a:t>İşin sürdürülebilmesi için isteğin bastırılması ve sıkıntıya direnilmesi sıklıkla depresyona yol açar</a:t>
            </a:r>
            <a:r>
              <a:rPr lang="tr-TR" sz="2000" b="1" i="1" dirty="0" smtClean="0">
                <a:solidFill>
                  <a:srgbClr val="000000"/>
                </a:solidFill>
                <a:latin typeface="Calibri" pitchFamily="34" charset="0"/>
                <a:cs typeface="Calibri" pitchFamily="34" charset="0"/>
              </a:rPr>
              <a:t>.</a:t>
            </a:r>
          </a:p>
          <a:p>
            <a:pPr algn="ctr">
              <a:lnSpc>
                <a:spcPct val="90000"/>
              </a:lnSpc>
              <a:spcAft>
                <a:spcPct val="20000"/>
              </a:spcAft>
              <a:buClr>
                <a:srgbClr val="292929"/>
              </a:buClr>
              <a:defRPr/>
            </a:pPr>
            <a:endParaRPr lang="tr-TR" sz="2000"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2000" i="1" dirty="0" smtClean="0">
                <a:solidFill>
                  <a:srgbClr val="000000"/>
                </a:solidFill>
                <a:latin typeface="Calibri" pitchFamily="34" charset="0"/>
                <a:cs typeface="Calibri" pitchFamily="34" charset="0"/>
              </a:rPr>
              <a:t>Depresyon </a:t>
            </a:r>
            <a:r>
              <a:rPr lang="tr-TR" sz="2000" i="1" dirty="0">
                <a:solidFill>
                  <a:srgbClr val="000000"/>
                </a:solidFill>
                <a:latin typeface="Calibri" pitchFamily="34" charset="0"/>
                <a:cs typeface="Calibri" pitchFamily="34" charset="0"/>
              </a:rPr>
              <a:t>iş ile ilişkili en önemli akıl sağlığı sorunudur. </a:t>
            </a:r>
            <a:r>
              <a:rPr lang="tr-TR" sz="2000" i="1" dirty="0" smtClean="0">
                <a:solidFill>
                  <a:srgbClr val="000000"/>
                </a:solidFill>
                <a:latin typeface="Calibri" pitchFamily="34" charset="0"/>
                <a:cs typeface="Calibri" pitchFamily="34" charset="0"/>
              </a:rPr>
              <a:t>İşe </a:t>
            </a:r>
            <a:r>
              <a:rPr lang="tr-TR" sz="2000" i="1" dirty="0">
                <a:solidFill>
                  <a:srgbClr val="000000"/>
                </a:solidFill>
                <a:latin typeface="Calibri" pitchFamily="34" charset="0"/>
                <a:cs typeface="Calibri" pitchFamily="34" charset="0"/>
              </a:rPr>
              <a:t>bağlı </a:t>
            </a:r>
            <a:r>
              <a:rPr lang="tr-TR" sz="2000" i="1" dirty="0" err="1">
                <a:solidFill>
                  <a:srgbClr val="000000"/>
                </a:solidFill>
                <a:latin typeface="Calibri" pitchFamily="34" charset="0"/>
                <a:cs typeface="Calibri" pitchFamily="34" charset="0"/>
              </a:rPr>
              <a:t>psikososyal</a:t>
            </a:r>
            <a:r>
              <a:rPr lang="tr-TR" sz="2000" i="1" dirty="0">
                <a:solidFill>
                  <a:srgbClr val="000000"/>
                </a:solidFill>
                <a:latin typeface="Calibri" pitchFamily="34" charset="0"/>
                <a:cs typeface="Calibri" pitchFamily="34" charset="0"/>
              </a:rPr>
              <a:t> risk etmenlerinin pek çoğu depresyona yol açabilir. </a:t>
            </a:r>
          </a:p>
          <a:p>
            <a:pPr algn="ctr">
              <a:lnSpc>
                <a:spcPct val="90000"/>
              </a:lnSpc>
              <a:spcAft>
                <a:spcPct val="20000"/>
              </a:spcAft>
              <a:buClr>
                <a:srgbClr val="292929"/>
              </a:buClr>
              <a:defRPr/>
            </a:pPr>
            <a:endParaRPr lang="tr-TR" sz="2000" b="1" i="1"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1600" i="1" dirty="0" smtClean="0">
                <a:solidFill>
                  <a:srgbClr val="000000"/>
                </a:solidFill>
                <a:latin typeface="Calibri" pitchFamily="34" charset="0"/>
                <a:cs typeface="Calibri" pitchFamily="34" charset="0"/>
              </a:rPr>
              <a:t>“</a:t>
            </a:r>
            <a:r>
              <a:rPr lang="tr-TR" sz="1600" i="1" dirty="0">
                <a:solidFill>
                  <a:srgbClr val="000000"/>
                </a:solidFill>
                <a:latin typeface="Calibri" pitchFamily="34" charset="0"/>
                <a:cs typeface="Calibri" pitchFamily="34" charset="0"/>
              </a:rPr>
              <a:t>Benin, değersizleşmesi, toplumsal ilişkilerden ve çoğu etkinlikten zevk almama akut depresyon öncesi durumu tanımlayan, tıbbi muayeneyi, ilaç kullanımını gerektiren ve işten kalmaya yol açan genel bulgulardır.”</a:t>
            </a:r>
          </a:p>
        </p:txBody>
      </p:sp>
      <p:sp>
        <p:nvSpPr>
          <p:cNvPr id="10"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STRESE BAĞLI AKIL HASTALIKLARI</a:t>
            </a:r>
          </a:p>
        </p:txBody>
      </p:sp>
    </p:spTree>
    <p:extLst>
      <p:ext uri="{BB962C8B-B14F-4D97-AF65-F5344CB8AC3E}">
        <p14:creationId xmlns:p14="http://schemas.microsoft.com/office/powerpoint/2010/main" val="11164446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en-GB" sz="2000" b="1">
              <a:solidFill>
                <a:srgbClr val="000000"/>
              </a:solidFill>
            </a:endParaRPr>
          </a:p>
        </p:txBody>
      </p:sp>
      <p:sp>
        <p:nvSpPr>
          <p:cNvPr id="28739" name="Rectangle 67"/>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13"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30" name="Rectangle 55"/>
          <p:cNvSpPr>
            <a:spLocks noChangeArrowheads="1"/>
          </p:cNvSpPr>
          <p:nvPr/>
        </p:nvSpPr>
        <p:spPr bwMode="gray">
          <a:xfrm>
            <a:off x="1562312" y="1462613"/>
            <a:ext cx="654417" cy="666750"/>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1.</a:t>
            </a:r>
            <a:endParaRPr lang="tr-TR" sz="2400" b="1" dirty="0">
              <a:solidFill>
                <a:srgbClr val="FFFFFF"/>
              </a:solidFill>
              <a:latin typeface="Cambria" pitchFamily="18" charset="0"/>
              <a:cs typeface="Calibri" pitchFamily="34" charset="0"/>
            </a:endParaRPr>
          </a:p>
        </p:txBody>
      </p:sp>
      <p:sp>
        <p:nvSpPr>
          <p:cNvPr id="31" name="Rectangle 5"/>
          <p:cNvSpPr>
            <a:spLocks noChangeArrowheads="1"/>
          </p:cNvSpPr>
          <p:nvPr/>
        </p:nvSpPr>
        <p:spPr bwMode="gray">
          <a:xfrm>
            <a:off x="2262577" y="1462613"/>
            <a:ext cx="5395523"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nchorCtr="0"/>
          <a:lstStyle/>
          <a:p>
            <a:pPr>
              <a:lnSpc>
                <a:spcPct val="90000"/>
              </a:lnSpc>
              <a:spcAft>
                <a:spcPct val="20000"/>
              </a:spcAft>
              <a:buClr>
                <a:srgbClr val="292929"/>
              </a:buClr>
              <a:defRPr/>
            </a:pPr>
            <a:r>
              <a:rPr lang="tr-TR" sz="2400" b="1" i="1" dirty="0" smtClean="0">
                <a:solidFill>
                  <a:srgbClr val="000000"/>
                </a:solidFill>
                <a:latin typeface="Calibri" pitchFamily="34" charset="0"/>
                <a:cs typeface="Calibri" pitchFamily="34" charset="0"/>
              </a:rPr>
              <a:t>Biyolojik Risk Etmenleri</a:t>
            </a:r>
            <a:endParaRPr lang="tr-TR" sz="2400" b="1" i="1" dirty="0">
              <a:solidFill>
                <a:srgbClr val="000000"/>
              </a:solidFill>
              <a:latin typeface="Calibri" pitchFamily="34" charset="0"/>
              <a:cs typeface="Calibri" pitchFamily="34" charset="0"/>
            </a:endParaRPr>
          </a:p>
        </p:txBody>
      </p:sp>
      <p:sp>
        <p:nvSpPr>
          <p:cNvPr id="20" name="Rectangle 55"/>
          <p:cNvSpPr>
            <a:spLocks noChangeArrowheads="1"/>
          </p:cNvSpPr>
          <p:nvPr/>
        </p:nvSpPr>
        <p:spPr bwMode="gray">
          <a:xfrm>
            <a:off x="1562314" y="2272238"/>
            <a:ext cx="654416" cy="666750"/>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2.</a:t>
            </a:r>
            <a:endParaRPr lang="tr-TR" sz="2400" b="1" dirty="0">
              <a:solidFill>
                <a:srgbClr val="FFFFFF"/>
              </a:solidFill>
              <a:latin typeface="Cambria" pitchFamily="18" charset="0"/>
              <a:cs typeface="Calibri" pitchFamily="34" charset="0"/>
            </a:endParaRPr>
          </a:p>
        </p:txBody>
      </p:sp>
      <p:sp>
        <p:nvSpPr>
          <p:cNvPr id="21" name="Rectangle 5"/>
          <p:cNvSpPr>
            <a:spLocks noChangeArrowheads="1"/>
          </p:cNvSpPr>
          <p:nvPr/>
        </p:nvSpPr>
        <p:spPr bwMode="gray">
          <a:xfrm>
            <a:off x="2262577" y="2272238"/>
            <a:ext cx="5395523"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nchorCtr="0"/>
          <a:lstStyle/>
          <a:p>
            <a:pPr>
              <a:lnSpc>
                <a:spcPct val="90000"/>
              </a:lnSpc>
              <a:spcAft>
                <a:spcPct val="20000"/>
              </a:spcAft>
              <a:buClr>
                <a:srgbClr val="292929"/>
              </a:buClr>
              <a:defRPr/>
            </a:pPr>
            <a:r>
              <a:rPr lang="tr-TR" sz="2400" b="1" i="1" dirty="0">
                <a:solidFill>
                  <a:srgbClr val="000000"/>
                </a:solidFill>
                <a:latin typeface="Calibri" pitchFamily="34" charset="0"/>
                <a:cs typeface="Calibri" pitchFamily="34" charset="0"/>
              </a:rPr>
              <a:t>Biyomekanik Risk Etmenleri</a:t>
            </a:r>
          </a:p>
        </p:txBody>
      </p:sp>
      <p:sp>
        <p:nvSpPr>
          <p:cNvPr id="24" name="Rectangle 55"/>
          <p:cNvSpPr>
            <a:spLocks noChangeArrowheads="1"/>
          </p:cNvSpPr>
          <p:nvPr/>
        </p:nvSpPr>
        <p:spPr bwMode="gray">
          <a:xfrm>
            <a:off x="1562314" y="3081863"/>
            <a:ext cx="654416" cy="666750"/>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3.</a:t>
            </a:r>
            <a:endParaRPr lang="tr-TR" sz="2400" b="1" dirty="0">
              <a:solidFill>
                <a:srgbClr val="FFFFFF"/>
              </a:solidFill>
              <a:latin typeface="Cambria" pitchFamily="18" charset="0"/>
              <a:cs typeface="Calibri" pitchFamily="34" charset="0"/>
            </a:endParaRPr>
          </a:p>
        </p:txBody>
      </p:sp>
      <p:sp>
        <p:nvSpPr>
          <p:cNvPr id="25" name="Rectangle 5"/>
          <p:cNvSpPr>
            <a:spLocks noChangeArrowheads="1"/>
          </p:cNvSpPr>
          <p:nvPr/>
        </p:nvSpPr>
        <p:spPr bwMode="gray">
          <a:xfrm>
            <a:off x="2262577" y="3081863"/>
            <a:ext cx="5395523"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nchorCtr="0"/>
          <a:lstStyle/>
          <a:p>
            <a:pPr>
              <a:lnSpc>
                <a:spcPct val="90000"/>
              </a:lnSpc>
              <a:spcAft>
                <a:spcPct val="20000"/>
              </a:spcAft>
              <a:buClr>
                <a:srgbClr val="292929"/>
              </a:buClr>
              <a:defRPr/>
            </a:pPr>
            <a:r>
              <a:rPr lang="tr-TR" sz="2400" b="1" i="1" dirty="0">
                <a:solidFill>
                  <a:srgbClr val="000000"/>
                </a:solidFill>
                <a:latin typeface="Calibri" pitchFamily="34" charset="0"/>
                <a:cs typeface="Calibri" pitchFamily="34" charset="0"/>
              </a:rPr>
              <a:t>Kimyasal Risk Etmenleri</a:t>
            </a:r>
            <a:endParaRPr lang="tr-TR" sz="2400" i="1" dirty="0">
              <a:solidFill>
                <a:srgbClr val="000000"/>
              </a:solidFill>
              <a:latin typeface="Calibri" pitchFamily="34" charset="0"/>
              <a:cs typeface="Calibri" pitchFamily="34" charset="0"/>
            </a:endParaRPr>
          </a:p>
        </p:txBody>
      </p:sp>
      <p:sp>
        <p:nvSpPr>
          <p:cNvPr id="28" name="Rectangle 55"/>
          <p:cNvSpPr>
            <a:spLocks noChangeArrowheads="1"/>
          </p:cNvSpPr>
          <p:nvPr/>
        </p:nvSpPr>
        <p:spPr bwMode="gray">
          <a:xfrm>
            <a:off x="1562314" y="3891488"/>
            <a:ext cx="654416" cy="666750"/>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4.</a:t>
            </a:r>
            <a:endParaRPr lang="tr-TR" sz="2400" b="1" dirty="0">
              <a:solidFill>
                <a:srgbClr val="FFFFFF"/>
              </a:solidFill>
              <a:latin typeface="Cambria" pitchFamily="18" charset="0"/>
              <a:cs typeface="Calibri" pitchFamily="34" charset="0"/>
            </a:endParaRPr>
          </a:p>
        </p:txBody>
      </p:sp>
      <p:sp>
        <p:nvSpPr>
          <p:cNvPr id="29" name="Rectangle 5"/>
          <p:cNvSpPr>
            <a:spLocks noChangeArrowheads="1"/>
          </p:cNvSpPr>
          <p:nvPr/>
        </p:nvSpPr>
        <p:spPr bwMode="gray">
          <a:xfrm>
            <a:off x="2262577" y="3891488"/>
            <a:ext cx="5395523"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nchorCtr="0"/>
          <a:lstStyle/>
          <a:p>
            <a:pPr>
              <a:lnSpc>
                <a:spcPct val="90000"/>
              </a:lnSpc>
              <a:spcAft>
                <a:spcPct val="20000"/>
              </a:spcAft>
              <a:buClr>
                <a:srgbClr val="292929"/>
              </a:buClr>
              <a:defRPr/>
            </a:pPr>
            <a:r>
              <a:rPr lang="tr-TR" sz="2400" b="1" i="1" dirty="0">
                <a:solidFill>
                  <a:srgbClr val="000000"/>
                </a:solidFill>
                <a:latin typeface="Calibri" pitchFamily="34" charset="0"/>
                <a:cs typeface="Calibri" pitchFamily="34" charset="0"/>
              </a:rPr>
              <a:t>Fiziksel Risk Etmenleri</a:t>
            </a:r>
          </a:p>
        </p:txBody>
      </p:sp>
      <p:sp>
        <p:nvSpPr>
          <p:cNvPr id="37" name="Rectangle 55"/>
          <p:cNvSpPr>
            <a:spLocks noChangeArrowheads="1"/>
          </p:cNvSpPr>
          <p:nvPr/>
        </p:nvSpPr>
        <p:spPr bwMode="gray">
          <a:xfrm>
            <a:off x="1562314" y="4701113"/>
            <a:ext cx="654416" cy="666750"/>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5.</a:t>
            </a:r>
            <a:endParaRPr lang="tr-TR" sz="2400" b="1" dirty="0">
              <a:solidFill>
                <a:srgbClr val="FFFFFF"/>
              </a:solidFill>
              <a:latin typeface="Cambria" pitchFamily="18" charset="0"/>
              <a:cs typeface="Calibri" pitchFamily="34" charset="0"/>
            </a:endParaRPr>
          </a:p>
        </p:txBody>
      </p:sp>
      <p:sp>
        <p:nvSpPr>
          <p:cNvPr id="38" name="Rectangle 5"/>
          <p:cNvSpPr>
            <a:spLocks noChangeArrowheads="1"/>
          </p:cNvSpPr>
          <p:nvPr/>
        </p:nvSpPr>
        <p:spPr bwMode="gray">
          <a:xfrm>
            <a:off x="2262577" y="4701113"/>
            <a:ext cx="5395523"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nchorCtr="0"/>
          <a:lstStyle/>
          <a:p>
            <a:pPr>
              <a:lnSpc>
                <a:spcPct val="90000"/>
              </a:lnSpc>
              <a:spcAft>
                <a:spcPct val="20000"/>
              </a:spcAft>
              <a:buClr>
                <a:srgbClr val="292929"/>
              </a:buClr>
              <a:defRPr/>
            </a:pPr>
            <a:r>
              <a:rPr lang="tr-TR" sz="2400" b="1" i="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Psikososyal </a:t>
            </a:r>
            <a:r>
              <a:rPr lang="tr-TR" sz="2400" b="1" i="1" dirty="0">
                <a:solidFill>
                  <a:srgbClr val="C00000"/>
                </a:solidFill>
                <a:effectLst>
                  <a:outerShdw blurRad="38100" dist="38100" dir="2700000" algn="tl">
                    <a:srgbClr val="000000">
                      <a:alpha val="43137"/>
                    </a:srgbClr>
                  </a:outerShdw>
                </a:effectLst>
                <a:latin typeface="Calibri" pitchFamily="34" charset="0"/>
                <a:cs typeface="Calibri" pitchFamily="34" charset="0"/>
              </a:rPr>
              <a:t>Risk Etmenleri</a:t>
            </a:r>
            <a:endParaRPr lang="sv-SE" sz="2400" i="1" dirty="0">
              <a:solidFill>
                <a:srgbClr val="C0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4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dirty="0">
                <a:solidFill>
                  <a:srgbClr val="575757"/>
                </a:solidFill>
                <a:effectLst>
                  <a:innerShdw blurRad="63500" dist="50800" dir="8100000">
                    <a:prstClr val="black">
                      <a:alpha val="50000"/>
                    </a:prstClr>
                  </a:innerShdw>
                </a:effectLst>
                <a:latin typeface="Calibri" pitchFamily="34" charset="0"/>
                <a:cs typeface="Calibri" pitchFamily="34" charset="0"/>
              </a:rPr>
              <a:t>PSİKOSOSYAL RİSK ETMENLERİ</a:t>
            </a:r>
          </a:p>
        </p:txBody>
      </p:sp>
    </p:spTree>
    <p:extLst>
      <p:ext uri="{BB962C8B-B14F-4D97-AF65-F5344CB8AC3E}">
        <p14:creationId xmlns:p14="http://schemas.microsoft.com/office/powerpoint/2010/main" val="8751606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3000" tmFilter="0, 0; .2, .5; .8, .5; 1, 0"/>
                                        <p:tgtEl>
                                          <p:spTgt spid="28739"/>
                                        </p:tgtEl>
                                      </p:cBhvr>
                                    </p:animEffect>
                                    <p:animScale>
                                      <p:cBhvr>
                                        <p:cTn id="7" dur="1500" autoRev="1" fill="hold"/>
                                        <p:tgtEl>
                                          <p:spTgt spid="2873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3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en-GB" sz="2000" b="1">
              <a:solidFill>
                <a:srgbClr val="000000"/>
              </a:solidFill>
            </a:endParaRPr>
          </a:p>
        </p:txBody>
      </p:sp>
      <p:sp>
        <p:nvSpPr>
          <p:cNvPr id="5" name="Rectangle 55"/>
          <p:cNvSpPr>
            <a:spLocks noChangeArrowheads="1"/>
          </p:cNvSpPr>
          <p:nvPr/>
        </p:nvSpPr>
        <p:spPr bwMode="gray">
          <a:xfrm>
            <a:off x="4652963" y="1219200"/>
            <a:ext cx="4205003" cy="50641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algn="ctr" defTabSz="801688" eaLnBrk="0" hangingPunct="0"/>
            <a:r>
              <a:rPr lang="tr-TR" sz="2400" b="1" i="1" dirty="0" smtClean="0">
                <a:solidFill>
                  <a:srgbClr val="FFFFFF"/>
                </a:solidFill>
                <a:latin typeface="Calibri" pitchFamily="34" charset="0"/>
                <a:cs typeface="Calibri" pitchFamily="34" charset="0"/>
              </a:rPr>
              <a:t>Nevrozlar</a:t>
            </a:r>
            <a:endParaRPr lang="en-GB" sz="2400" b="1" i="1" dirty="0">
              <a:solidFill>
                <a:srgbClr val="FFFFFF"/>
              </a:solidFill>
              <a:latin typeface="Calibri" pitchFamily="34" charset="0"/>
              <a:cs typeface="Calibri" pitchFamily="34" charset="0"/>
            </a:endParaRPr>
          </a:p>
        </p:txBody>
      </p:sp>
      <p:sp>
        <p:nvSpPr>
          <p:cNvPr id="7" name="Rectangle 5"/>
          <p:cNvSpPr>
            <a:spLocks noChangeArrowheads="1"/>
          </p:cNvSpPr>
          <p:nvPr/>
        </p:nvSpPr>
        <p:spPr bwMode="gray">
          <a:xfrm>
            <a:off x="4652963" y="1725612"/>
            <a:ext cx="4205003" cy="446563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defRPr/>
            </a:pPr>
            <a:endParaRPr lang="tr-TR" sz="2000" b="1"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2000" b="1" i="1" dirty="0" smtClean="0">
                <a:solidFill>
                  <a:srgbClr val="000000"/>
                </a:solidFill>
                <a:latin typeface="Calibri" pitchFamily="34" charset="0"/>
                <a:cs typeface="Calibri" pitchFamily="34" charset="0"/>
              </a:rPr>
              <a:t>Telefon santrallerinde, </a:t>
            </a:r>
            <a:r>
              <a:rPr lang="tr-TR" sz="2000" b="1" i="1" dirty="0">
                <a:solidFill>
                  <a:srgbClr val="000000"/>
                </a:solidFill>
                <a:latin typeface="Calibri" pitchFamily="34" charset="0"/>
                <a:cs typeface="Calibri" pitchFamily="34" charset="0"/>
              </a:rPr>
              <a:t>yazı, hesap makinesi ve bilgisayarla çalışanlarda tanımlanmış olan </a:t>
            </a:r>
            <a:r>
              <a:rPr lang="tr-TR" sz="2000" b="1" i="1" dirty="0" smtClean="0">
                <a:solidFill>
                  <a:srgbClr val="000000"/>
                </a:solidFill>
                <a:latin typeface="Calibri" pitchFamily="34" charset="0"/>
                <a:cs typeface="Calibri" pitchFamily="34" charset="0"/>
              </a:rPr>
              <a:t>iş nevrozları</a:t>
            </a:r>
          </a:p>
          <a:p>
            <a:pPr algn="ctr">
              <a:lnSpc>
                <a:spcPct val="90000"/>
              </a:lnSpc>
              <a:spcAft>
                <a:spcPct val="20000"/>
              </a:spcAft>
              <a:buClr>
                <a:srgbClr val="292929"/>
              </a:buClr>
              <a:defRPr/>
            </a:pPr>
            <a:endParaRPr lang="tr-TR" sz="1600" b="1" i="1"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1600" i="1" dirty="0" err="1" smtClean="0">
                <a:solidFill>
                  <a:srgbClr val="000000"/>
                </a:solidFill>
                <a:latin typeface="Calibri" pitchFamily="34" charset="0"/>
                <a:cs typeface="Calibri" pitchFamily="34" charset="0"/>
              </a:rPr>
              <a:t>WC’de</a:t>
            </a:r>
            <a:r>
              <a:rPr lang="tr-TR" sz="1600" i="1" dirty="0" smtClean="0">
                <a:solidFill>
                  <a:srgbClr val="000000"/>
                </a:solidFill>
                <a:latin typeface="Calibri" pitchFamily="34" charset="0"/>
                <a:cs typeface="Calibri" pitchFamily="34" charset="0"/>
              </a:rPr>
              <a:t> sifon çekerken; sıradaki </a:t>
            </a:r>
            <a:r>
              <a:rPr lang="tr-TR" sz="1600" i="1" dirty="0">
                <a:solidFill>
                  <a:srgbClr val="000000"/>
                </a:solidFill>
                <a:latin typeface="Calibri" pitchFamily="34" charset="0"/>
                <a:cs typeface="Calibri" pitchFamily="34" charset="0"/>
              </a:rPr>
              <a:t>kişi, </a:t>
            </a:r>
            <a:r>
              <a:rPr lang="tr-TR" sz="1600" i="1" dirty="0" smtClean="0">
                <a:solidFill>
                  <a:srgbClr val="000000"/>
                </a:solidFill>
                <a:latin typeface="Calibri" pitchFamily="34" charset="0"/>
                <a:cs typeface="Calibri" pitchFamily="34" charset="0"/>
              </a:rPr>
              <a:t>kesiyorum, telefon </a:t>
            </a:r>
            <a:r>
              <a:rPr lang="tr-TR" sz="1600" i="1" dirty="0">
                <a:solidFill>
                  <a:srgbClr val="000000"/>
                </a:solidFill>
                <a:latin typeface="Calibri" pitchFamily="34" charset="0"/>
                <a:cs typeface="Calibri" pitchFamily="34" charset="0"/>
              </a:rPr>
              <a:t>bilgi işlem merkezi, </a:t>
            </a:r>
            <a:r>
              <a:rPr lang="tr-TR" sz="1600" i="1" dirty="0" smtClean="0">
                <a:solidFill>
                  <a:srgbClr val="000000"/>
                </a:solidFill>
                <a:latin typeface="Calibri" pitchFamily="34" charset="0"/>
                <a:cs typeface="Calibri" pitchFamily="34" charset="0"/>
              </a:rPr>
              <a:t>dinliyorum… </a:t>
            </a:r>
          </a:p>
          <a:p>
            <a:pPr algn="ctr">
              <a:lnSpc>
                <a:spcPct val="90000"/>
              </a:lnSpc>
              <a:spcAft>
                <a:spcPct val="20000"/>
              </a:spcAft>
              <a:buClr>
                <a:srgbClr val="292929"/>
              </a:buClr>
              <a:defRPr/>
            </a:pPr>
            <a:endParaRPr lang="tr-TR" sz="400" i="1" dirty="0">
              <a:solidFill>
                <a:srgbClr val="000000"/>
              </a:solidFill>
              <a:latin typeface="Calibri" pitchFamily="34" charset="0"/>
              <a:cs typeface="Calibri" pitchFamily="34" charset="0"/>
            </a:endParaRPr>
          </a:p>
          <a:p>
            <a:pPr>
              <a:lnSpc>
                <a:spcPct val="90000"/>
              </a:lnSpc>
              <a:spcAft>
                <a:spcPct val="20000"/>
              </a:spcAft>
              <a:buClr>
                <a:srgbClr val="292929"/>
              </a:buClr>
              <a:defRPr/>
            </a:pPr>
            <a:r>
              <a:rPr lang="tr-TR" sz="1600" i="1" dirty="0" smtClean="0">
                <a:solidFill>
                  <a:srgbClr val="000000"/>
                </a:solidFill>
                <a:latin typeface="Calibri" pitchFamily="34" charset="0"/>
                <a:cs typeface="Calibri" pitchFamily="34" charset="0"/>
              </a:rPr>
              <a:t>Bu nevrozlarda;</a:t>
            </a:r>
          </a:p>
          <a:p>
            <a:pPr marL="285750" indent="-285750">
              <a:lnSpc>
                <a:spcPct val="90000"/>
              </a:lnSpc>
              <a:spcAft>
                <a:spcPct val="20000"/>
              </a:spcAft>
              <a:buClr>
                <a:srgbClr val="292929"/>
              </a:buClr>
              <a:buFont typeface="Wingdings" pitchFamily="2" charset="2"/>
              <a:buChar char="ü"/>
              <a:defRPr/>
            </a:pPr>
            <a:r>
              <a:rPr lang="tr-TR" sz="1600" b="1" i="1" dirty="0">
                <a:solidFill>
                  <a:srgbClr val="000000"/>
                </a:solidFill>
                <a:latin typeface="Calibri" pitchFamily="34" charset="0"/>
                <a:cs typeface="Calibri" pitchFamily="34" charset="0"/>
              </a:rPr>
              <a:t>Uyku </a:t>
            </a:r>
            <a:r>
              <a:rPr lang="tr-TR" sz="1600" b="1" i="1" dirty="0" smtClean="0">
                <a:solidFill>
                  <a:srgbClr val="000000"/>
                </a:solidFill>
                <a:latin typeface="Calibri" pitchFamily="34" charset="0"/>
                <a:cs typeface="Calibri" pitchFamily="34" charset="0"/>
              </a:rPr>
              <a:t>bozuklukları</a:t>
            </a:r>
          </a:p>
          <a:p>
            <a:pPr marL="285750" indent="-285750">
              <a:lnSpc>
                <a:spcPct val="90000"/>
              </a:lnSpc>
              <a:spcAft>
                <a:spcPct val="20000"/>
              </a:spcAft>
              <a:buClr>
                <a:srgbClr val="292929"/>
              </a:buClr>
              <a:buFont typeface="Wingdings" pitchFamily="2" charset="2"/>
              <a:buChar char="ü"/>
              <a:defRPr/>
            </a:pPr>
            <a:r>
              <a:rPr lang="tr-TR" sz="1600" b="1" i="1" dirty="0" smtClean="0">
                <a:solidFill>
                  <a:srgbClr val="000000"/>
                </a:solidFill>
                <a:latin typeface="Calibri" pitchFamily="34" charset="0"/>
                <a:cs typeface="Calibri" pitchFamily="34" charset="0"/>
              </a:rPr>
              <a:t>Mizaç bozuklukları </a:t>
            </a:r>
          </a:p>
          <a:p>
            <a:pPr marL="285750" indent="-285750">
              <a:lnSpc>
                <a:spcPct val="90000"/>
              </a:lnSpc>
              <a:spcAft>
                <a:spcPct val="20000"/>
              </a:spcAft>
              <a:buClr>
                <a:srgbClr val="292929"/>
              </a:buClr>
              <a:buFont typeface="Wingdings" pitchFamily="2" charset="2"/>
              <a:buChar char="ü"/>
              <a:defRPr/>
            </a:pPr>
            <a:r>
              <a:rPr lang="tr-TR" sz="1600" b="1" i="1" dirty="0" smtClean="0">
                <a:solidFill>
                  <a:srgbClr val="000000"/>
                </a:solidFill>
                <a:latin typeface="Calibri" pitchFamily="34" charset="0"/>
                <a:cs typeface="Calibri" pitchFamily="34" charset="0"/>
              </a:rPr>
              <a:t>Genel-yaygın </a:t>
            </a:r>
            <a:r>
              <a:rPr lang="tr-TR" sz="1600" b="1" i="1" dirty="0">
                <a:solidFill>
                  <a:srgbClr val="000000"/>
                </a:solidFill>
                <a:latin typeface="Calibri" pitchFamily="34" charset="0"/>
                <a:cs typeface="Calibri" pitchFamily="34" charset="0"/>
              </a:rPr>
              <a:t>sinirsel yorgunluk sendromu</a:t>
            </a:r>
            <a:endParaRPr lang="tr-TR" sz="1600" b="1" i="1" dirty="0" smtClean="0">
              <a:solidFill>
                <a:srgbClr val="000000"/>
              </a:solidFill>
              <a:latin typeface="Calibri" pitchFamily="34" charset="0"/>
              <a:cs typeface="Calibri" pitchFamily="34" charset="0"/>
            </a:endParaRPr>
          </a:p>
          <a:p>
            <a:pPr marL="285750" indent="-285750">
              <a:lnSpc>
                <a:spcPct val="90000"/>
              </a:lnSpc>
              <a:spcAft>
                <a:spcPct val="20000"/>
              </a:spcAft>
              <a:buClr>
                <a:srgbClr val="292929"/>
              </a:buClr>
              <a:buFont typeface="Wingdings" pitchFamily="2" charset="2"/>
              <a:buChar char="ü"/>
              <a:defRPr/>
            </a:pPr>
            <a:r>
              <a:rPr lang="tr-TR" sz="1600" b="1" i="1" dirty="0" smtClean="0">
                <a:solidFill>
                  <a:srgbClr val="000000"/>
                </a:solidFill>
                <a:latin typeface="Calibri" pitchFamily="34" charset="0"/>
                <a:cs typeface="Calibri" pitchFamily="34" charset="0"/>
              </a:rPr>
              <a:t>Mesleki </a:t>
            </a:r>
            <a:r>
              <a:rPr lang="tr-TR" sz="1600" b="1" i="1" dirty="0" err="1" smtClean="0">
                <a:solidFill>
                  <a:srgbClr val="000000"/>
                </a:solidFill>
                <a:latin typeface="Calibri" pitchFamily="34" charset="0"/>
                <a:cs typeface="Calibri" pitchFamily="34" charset="0"/>
              </a:rPr>
              <a:t>lapsuslar</a:t>
            </a:r>
            <a:r>
              <a:rPr lang="tr-TR" sz="1600" b="1" i="1" dirty="0" smtClean="0">
                <a:solidFill>
                  <a:srgbClr val="000000"/>
                </a:solidFill>
                <a:latin typeface="Calibri" pitchFamily="34" charset="0"/>
                <a:cs typeface="Calibri" pitchFamily="34" charset="0"/>
              </a:rPr>
              <a:t> (hatalar)</a:t>
            </a:r>
            <a:endParaRPr lang="tr-TR" sz="1600" b="1" i="1" dirty="0">
              <a:solidFill>
                <a:srgbClr val="000000"/>
              </a:solidFill>
              <a:latin typeface="Calibri" pitchFamily="34" charset="0"/>
              <a:cs typeface="Calibri" pitchFamily="34" charset="0"/>
            </a:endParaRPr>
          </a:p>
          <a:p>
            <a:pPr>
              <a:lnSpc>
                <a:spcPct val="90000"/>
              </a:lnSpc>
              <a:spcAft>
                <a:spcPct val="20000"/>
              </a:spcAft>
              <a:buClr>
                <a:srgbClr val="292929"/>
              </a:buClr>
              <a:defRPr/>
            </a:pPr>
            <a:endParaRPr lang="tr-TR" sz="1600" b="1" i="1" dirty="0" smtClean="0">
              <a:solidFill>
                <a:srgbClr val="000000"/>
              </a:solidFill>
              <a:latin typeface="Calibri" pitchFamily="34" charset="0"/>
              <a:cs typeface="Calibri" pitchFamily="34" charset="0"/>
            </a:endParaRPr>
          </a:p>
          <a:p>
            <a:pPr>
              <a:lnSpc>
                <a:spcPct val="90000"/>
              </a:lnSpc>
              <a:spcAft>
                <a:spcPct val="20000"/>
              </a:spcAft>
              <a:buClr>
                <a:srgbClr val="292929"/>
              </a:buClr>
              <a:defRPr/>
            </a:pPr>
            <a:r>
              <a:rPr lang="tr-TR" sz="1600" b="1" i="1" dirty="0" smtClean="0">
                <a:solidFill>
                  <a:srgbClr val="000000"/>
                </a:solidFill>
                <a:latin typeface="Calibri" pitchFamily="34" charset="0"/>
                <a:cs typeface="Calibri" pitchFamily="34" charset="0"/>
              </a:rPr>
              <a:t> 	………………………….görülür</a:t>
            </a:r>
          </a:p>
        </p:txBody>
      </p:sp>
      <p:sp>
        <p:nvSpPr>
          <p:cNvPr id="8" name="Rectangle 55"/>
          <p:cNvSpPr>
            <a:spLocks noChangeArrowheads="1"/>
          </p:cNvSpPr>
          <p:nvPr/>
        </p:nvSpPr>
        <p:spPr bwMode="gray">
          <a:xfrm>
            <a:off x="185475" y="1219200"/>
            <a:ext cx="4205003" cy="50641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0" rIns="0" bIns="0" anchor="ctr"/>
          <a:lstStyle/>
          <a:p>
            <a:pPr algn="ctr" defTabSz="801688" eaLnBrk="0" hangingPunct="0">
              <a:defRPr/>
            </a:pPr>
            <a:r>
              <a:rPr lang="tr-TR" sz="2400" b="1" i="1" dirty="0" smtClean="0">
                <a:solidFill>
                  <a:srgbClr val="FFFFFF"/>
                </a:solidFill>
                <a:latin typeface="Calibri" pitchFamily="34" charset="0"/>
                <a:cs typeface="Calibri" pitchFamily="34" charset="0"/>
              </a:rPr>
              <a:t>Psişik Bozukluklar </a:t>
            </a:r>
            <a:endParaRPr lang="tr-TR" sz="2400" b="1" i="1" dirty="0">
              <a:solidFill>
                <a:srgbClr val="FFFFFF"/>
              </a:solidFill>
              <a:latin typeface="Calibri" pitchFamily="34" charset="0"/>
              <a:cs typeface="Calibri" pitchFamily="34" charset="0"/>
            </a:endParaRPr>
          </a:p>
        </p:txBody>
      </p:sp>
      <p:sp>
        <p:nvSpPr>
          <p:cNvPr id="9" name="Rectangle 5"/>
          <p:cNvSpPr>
            <a:spLocks noChangeArrowheads="1"/>
          </p:cNvSpPr>
          <p:nvPr/>
        </p:nvSpPr>
        <p:spPr bwMode="gray">
          <a:xfrm>
            <a:off x="185738" y="1725612"/>
            <a:ext cx="4205003" cy="446563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defRPr/>
            </a:pPr>
            <a:endParaRPr lang="tr-TR" sz="1600" b="1"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2000" b="1" i="1" dirty="0" err="1" smtClean="0">
                <a:solidFill>
                  <a:srgbClr val="000000"/>
                </a:solidFill>
                <a:latin typeface="Calibri" pitchFamily="34" charset="0"/>
                <a:cs typeface="Calibri" pitchFamily="34" charset="0"/>
              </a:rPr>
              <a:t>MSS’ni</a:t>
            </a:r>
            <a:r>
              <a:rPr lang="tr-TR" sz="2000" b="1" i="1" dirty="0" smtClean="0">
                <a:solidFill>
                  <a:srgbClr val="000000"/>
                </a:solidFill>
                <a:latin typeface="Calibri" pitchFamily="34" charset="0"/>
                <a:cs typeface="Calibri" pitchFamily="34" charset="0"/>
              </a:rPr>
              <a:t> tutan </a:t>
            </a:r>
            <a:r>
              <a:rPr lang="tr-TR" sz="2000" b="1" i="1" dirty="0">
                <a:solidFill>
                  <a:srgbClr val="000000"/>
                </a:solidFill>
                <a:latin typeface="Calibri" pitchFamily="34" charset="0"/>
                <a:cs typeface="Calibri" pitchFamily="34" charset="0"/>
              </a:rPr>
              <a:t>pek çok kimyasal madde bazı mental bozuklukları tetikleyebilir. </a:t>
            </a:r>
            <a:endParaRPr lang="tr-TR" sz="2000" b="1"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sz="1600"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1600" i="1" dirty="0" smtClean="0">
                <a:solidFill>
                  <a:srgbClr val="000000"/>
                </a:solidFill>
                <a:latin typeface="Calibri" pitchFamily="34" charset="0"/>
                <a:cs typeface="Calibri" pitchFamily="34" charset="0"/>
              </a:rPr>
              <a:t>Cıva, kurşun, </a:t>
            </a:r>
            <a:r>
              <a:rPr lang="tr-TR" sz="1600" i="1" dirty="0" err="1" smtClean="0">
                <a:solidFill>
                  <a:srgbClr val="000000"/>
                </a:solidFill>
                <a:latin typeface="Calibri" pitchFamily="34" charset="0"/>
                <a:cs typeface="Calibri" pitchFamily="34" charset="0"/>
              </a:rPr>
              <a:t>karbonmonoksit</a:t>
            </a:r>
            <a:r>
              <a:rPr lang="tr-TR" sz="1600" i="1" dirty="0">
                <a:solidFill>
                  <a:srgbClr val="000000"/>
                </a:solidFill>
                <a:latin typeface="Calibri" pitchFamily="34" charset="0"/>
                <a:cs typeface="Calibri" pitchFamily="34" charset="0"/>
              </a:rPr>
              <a:t>, klorlu çözücüler, iyonizan ışınlar, yükseklik, derinlik, bakteri ve virüsler gibi etmenlerin yol açtığı akut ya da kronik </a:t>
            </a:r>
            <a:r>
              <a:rPr lang="tr-TR" sz="1600" i="1" dirty="0" err="1">
                <a:solidFill>
                  <a:srgbClr val="000000"/>
                </a:solidFill>
                <a:latin typeface="Calibri" pitchFamily="34" charset="0"/>
                <a:cs typeface="Calibri" pitchFamily="34" charset="0"/>
              </a:rPr>
              <a:t>e</a:t>
            </a:r>
            <a:r>
              <a:rPr lang="tr-TR" sz="1600" i="1" dirty="0" err="1" smtClean="0">
                <a:solidFill>
                  <a:srgbClr val="000000"/>
                </a:solidFill>
                <a:latin typeface="Calibri" pitchFamily="34" charset="0"/>
                <a:cs typeface="Calibri" pitchFamily="34" charset="0"/>
              </a:rPr>
              <a:t>nsefalopatiler</a:t>
            </a:r>
            <a:r>
              <a:rPr lang="tr-TR" sz="1600" i="1" dirty="0" smtClean="0">
                <a:solidFill>
                  <a:srgbClr val="000000"/>
                </a:solidFill>
                <a:latin typeface="Calibri" pitchFamily="34" charset="0"/>
                <a:cs typeface="Calibri" pitchFamily="34" charset="0"/>
              </a:rPr>
              <a:t> </a:t>
            </a:r>
            <a:r>
              <a:rPr lang="tr-TR" sz="1600" i="1" dirty="0">
                <a:solidFill>
                  <a:srgbClr val="000000"/>
                </a:solidFill>
                <a:latin typeface="Calibri" pitchFamily="34" charset="0"/>
                <a:cs typeface="Calibri" pitchFamily="34" charset="0"/>
              </a:rPr>
              <a:t>genellikle geri döner. </a:t>
            </a:r>
            <a:endParaRPr lang="tr-TR" sz="1600"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sz="1600" i="1"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1600" b="1" i="1" dirty="0" smtClean="0">
                <a:solidFill>
                  <a:srgbClr val="000000"/>
                </a:solidFill>
                <a:latin typeface="Calibri" pitchFamily="34" charset="0"/>
                <a:cs typeface="Calibri" pitchFamily="34" charset="0"/>
              </a:rPr>
              <a:t>Örneğin;</a:t>
            </a:r>
          </a:p>
          <a:p>
            <a:pPr algn="ctr">
              <a:lnSpc>
                <a:spcPct val="90000"/>
              </a:lnSpc>
              <a:spcAft>
                <a:spcPct val="20000"/>
              </a:spcAft>
              <a:buClr>
                <a:srgbClr val="292929"/>
              </a:buClr>
              <a:defRPr/>
            </a:pPr>
            <a:r>
              <a:rPr lang="tr-TR" sz="1600" i="1" dirty="0" smtClean="0">
                <a:solidFill>
                  <a:srgbClr val="000000"/>
                </a:solidFill>
                <a:latin typeface="Calibri" pitchFamily="34" charset="0"/>
                <a:cs typeface="Calibri" pitchFamily="34" charset="0"/>
              </a:rPr>
              <a:t>«Şapka </a:t>
            </a:r>
            <a:r>
              <a:rPr lang="tr-TR" sz="1600" i="1" dirty="0">
                <a:solidFill>
                  <a:srgbClr val="000000"/>
                </a:solidFill>
                <a:latin typeface="Calibri" pitchFamily="34" charset="0"/>
                <a:cs typeface="Calibri" pitchFamily="34" charset="0"/>
              </a:rPr>
              <a:t>sanayiinde cıvanın işçilerde psikoza neden olduğu </a:t>
            </a:r>
            <a:r>
              <a:rPr lang="tr-TR" sz="1600" i="1" dirty="0" smtClean="0">
                <a:solidFill>
                  <a:srgbClr val="000000"/>
                </a:solidFill>
                <a:latin typeface="Calibri" pitchFamily="34" charset="0"/>
                <a:cs typeface="Calibri" pitchFamily="34" charset="0"/>
              </a:rPr>
              <a:t>saptanmış </a:t>
            </a:r>
            <a:r>
              <a:rPr lang="tr-TR" sz="1600" i="1" dirty="0">
                <a:solidFill>
                  <a:srgbClr val="000000"/>
                </a:solidFill>
                <a:latin typeface="Calibri" pitchFamily="34" charset="0"/>
                <a:cs typeface="Calibri" pitchFamily="34" charset="0"/>
              </a:rPr>
              <a:t>ve </a:t>
            </a:r>
            <a:r>
              <a:rPr lang="tr-TR" sz="1600" b="1" i="1" dirty="0">
                <a:solidFill>
                  <a:srgbClr val="000000"/>
                </a:solidFill>
                <a:latin typeface="Calibri" pitchFamily="34" charset="0"/>
                <a:cs typeface="Calibri" pitchFamily="34" charset="0"/>
              </a:rPr>
              <a:t>“çılgın şapkacı psikozu” </a:t>
            </a:r>
            <a:r>
              <a:rPr lang="tr-TR" sz="1600" i="1" dirty="0">
                <a:solidFill>
                  <a:srgbClr val="000000"/>
                </a:solidFill>
                <a:latin typeface="Calibri" pitchFamily="34" charset="0"/>
                <a:cs typeface="Calibri" pitchFamily="34" charset="0"/>
              </a:rPr>
              <a:t>olarak isimlendirilmiştir</a:t>
            </a:r>
            <a:r>
              <a:rPr lang="tr-TR" sz="1600" i="1" dirty="0" smtClean="0">
                <a:solidFill>
                  <a:srgbClr val="000000"/>
                </a:solidFill>
                <a:latin typeface="Calibri" pitchFamily="34" charset="0"/>
                <a:cs typeface="Calibri" pitchFamily="34" charset="0"/>
              </a:rPr>
              <a:t>.» </a:t>
            </a:r>
            <a:endParaRPr lang="tr-TR" sz="1600" i="1" dirty="0">
              <a:solidFill>
                <a:srgbClr val="000000"/>
              </a:solidFill>
              <a:latin typeface="Calibri" pitchFamily="34" charset="0"/>
              <a:cs typeface="Calibri" pitchFamily="34" charset="0"/>
            </a:endParaRPr>
          </a:p>
        </p:txBody>
      </p:sp>
      <p:sp>
        <p:nvSpPr>
          <p:cNvPr id="10"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STRESE BAĞLI AKIL HASTALIKLARI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20932905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en-GB" sz="2000" b="1">
              <a:solidFill>
                <a:srgbClr val="000000"/>
              </a:solidFill>
            </a:endParaRPr>
          </a:p>
        </p:txBody>
      </p:sp>
      <p:sp>
        <p:nvSpPr>
          <p:cNvPr id="5" name="Rectangle 55"/>
          <p:cNvSpPr>
            <a:spLocks noChangeArrowheads="1"/>
          </p:cNvSpPr>
          <p:nvPr/>
        </p:nvSpPr>
        <p:spPr bwMode="gray">
          <a:xfrm>
            <a:off x="4652963" y="1219200"/>
            <a:ext cx="4205003" cy="50641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72000" tIns="0" rIns="0" bIns="0" anchor="ctr"/>
          <a:lstStyle/>
          <a:p>
            <a:pPr algn="ctr" defTabSz="801688" eaLnBrk="0" hangingPunct="0"/>
            <a:r>
              <a:rPr lang="tr-TR" sz="2400" b="1" i="1" dirty="0">
                <a:solidFill>
                  <a:srgbClr val="FFFFFF"/>
                </a:solidFill>
                <a:latin typeface="Calibri" pitchFamily="34" charset="0"/>
                <a:cs typeface="Calibri" pitchFamily="34" charset="0"/>
              </a:rPr>
              <a:t>Tatil, </a:t>
            </a:r>
            <a:r>
              <a:rPr lang="tr-TR" sz="2400" b="1" i="1" dirty="0" smtClean="0">
                <a:solidFill>
                  <a:srgbClr val="FFFFFF"/>
                </a:solidFill>
                <a:latin typeface="Calibri" pitchFamily="34" charset="0"/>
                <a:cs typeface="Calibri" pitchFamily="34" charset="0"/>
              </a:rPr>
              <a:t>Emeklilik, İşsizlik Psikopati</a:t>
            </a:r>
            <a:endParaRPr lang="tr-TR" sz="2400" b="1" i="1" dirty="0">
              <a:solidFill>
                <a:srgbClr val="FFFFFF"/>
              </a:solidFill>
              <a:latin typeface="Calibri" pitchFamily="34" charset="0"/>
              <a:cs typeface="Calibri" pitchFamily="34" charset="0"/>
            </a:endParaRPr>
          </a:p>
        </p:txBody>
      </p:sp>
      <p:sp>
        <p:nvSpPr>
          <p:cNvPr id="7" name="Rectangle 5"/>
          <p:cNvSpPr>
            <a:spLocks noChangeArrowheads="1"/>
          </p:cNvSpPr>
          <p:nvPr/>
        </p:nvSpPr>
        <p:spPr bwMode="gray">
          <a:xfrm>
            <a:off x="4652963" y="1725612"/>
            <a:ext cx="4205003" cy="446563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defRPr/>
            </a:pPr>
            <a:endParaRPr lang="tr-TR" sz="2000" b="1"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2000" b="1" i="1" dirty="0">
                <a:solidFill>
                  <a:srgbClr val="000000"/>
                </a:solidFill>
                <a:latin typeface="Calibri" pitchFamily="34" charset="0"/>
                <a:cs typeface="Calibri" pitchFamily="34" charset="0"/>
              </a:rPr>
              <a:t>Psişik işleyiş bastırılmış olduğu için bu koşullanmanın kırılması, isteği ve bilinci yeniden güdüler ve ağır bir psişik acıyı tetikler. </a:t>
            </a:r>
          </a:p>
          <a:p>
            <a:pPr algn="ctr">
              <a:lnSpc>
                <a:spcPct val="90000"/>
              </a:lnSpc>
              <a:spcAft>
                <a:spcPct val="20000"/>
              </a:spcAft>
              <a:buClr>
                <a:srgbClr val="292929"/>
              </a:buClr>
              <a:defRPr/>
            </a:pPr>
            <a:endParaRPr lang="tr-TR" sz="1600" b="1" i="1"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sz="1600"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1600" i="1" dirty="0" smtClean="0">
                <a:solidFill>
                  <a:srgbClr val="000000"/>
                </a:solidFill>
                <a:latin typeface="Calibri" pitchFamily="34" charset="0"/>
                <a:cs typeface="Calibri" pitchFamily="34" charset="0"/>
              </a:rPr>
              <a:t>Çalışan </a:t>
            </a:r>
            <a:r>
              <a:rPr lang="tr-TR" sz="1600" i="1" dirty="0">
                <a:solidFill>
                  <a:srgbClr val="000000"/>
                </a:solidFill>
                <a:latin typeface="Calibri" pitchFamily="34" charset="0"/>
                <a:cs typeface="Calibri" pitchFamily="34" charset="0"/>
              </a:rPr>
              <a:t>bir işçinin olağan psişik işleyişine kavuşması için günlerce, haftalarca dinlenmesi gerekir, bu aşama gerçekleştiğinde ise, kendi isteği karşısında şaşkınlığa kapılmak gibi ağır bir psişik gerçekle yüzleşir</a:t>
            </a:r>
            <a:r>
              <a:rPr lang="tr-TR" sz="1600" i="1" dirty="0" smtClean="0">
                <a:solidFill>
                  <a:srgbClr val="000000"/>
                </a:solidFill>
                <a:latin typeface="Calibri" pitchFamily="34" charset="0"/>
                <a:cs typeface="Calibri" pitchFamily="34" charset="0"/>
              </a:rPr>
              <a:t>.</a:t>
            </a:r>
            <a:endParaRPr lang="tr-TR" sz="1600" i="1" dirty="0">
              <a:solidFill>
                <a:srgbClr val="000000"/>
              </a:solidFill>
              <a:latin typeface="Calibri" pitchFamily="34" charset="0"/>
              <a:cs typeface="Calibri" pitchFamily="34" charset="0"/>
            </a:endParaRPr>
          </a:p>
        </p:txBody>
      </p:sp>
      <p:sp>
        <p:nvSpPr>
          <p:cNvPr id="8" name="Rectangle 55"/>
          <p:cNvSpPr>
            <a:spLocks noChangeArrowheads="1"/>
          </p:cNvSpPr>
          <p:nvPr/>
        </p:nvSpPr>
        <p:spPr bwMode="gray">
          <a:xfrm>
            <a:off x="185475" y="1219200"/>
            <a:ext cx="4205003" cy="50641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0" rIns="0" bIns="0" anchor="ctr"/>
          <a:lstStyle/>
          <a:p>
            <a:pPr algn="ctr" defTabSz="801688" eaLnBrk="0" hangingPunct="0">
              <a:defRPr/>
            </a:pPr>
            <a:r>
              <a:rPr lang="tr-TR" sz="2400" b="1" i="1" dirty="0">
                <a:solidFill>
                  <a:srgbClr val="FFFFFF"/>
                </a:solidFill>
                <a:latin typeface="Calibri" pitchFamily="34" charset="0"/>
                <a:cs typeface="Calibri" pitchFamily="34" charset="0"/>
              </a:rPr>
              <a:t>Doyumsuzluk</a:t>
            </a:r>
          </a:p>
        </p:txBody>
      </p:sp>
      <p:sp>
        <p:nvSpPr>
          <p:cNvPr id="9" name="Rectangle 5"/>
          <p:cNvSpPr>
            <a:spLocks noChangeArrowheads="1"/>
          </p:cNvSpPr>
          <p:nvPr/>
        </p:nvSpPr>
        <p:spPr bwMode="gray">
          <a:xfrm>
            <a:off x="185738" y="1725612"/>
            <a:ext cx="4205003" cy="446563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defRPr/>
            </a:pPr>
            <a:endParaRPr lang="tr-TR" sz="1600" b="1"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2000" b="1" i="1" dirty="0">
                <a:solidFill>
                  <a:srgbClr val="000000"/>
                </a:solidFill>
                <a:latin typeface="Calibri" pitchFamily="34" charset="0"/>
                <a:cs typeface="Calibri" pitchFamily="34" charset="0"/>
              </a:rPr>
              <a:t>Doyumsuzluk </a:t>
            </a:r>
            <a:r>
              <a:rPr lang="tr-TR" sz="2000" b="1" i="1" dirty="0" smtClean="0">
                <a:solidFill>
                  <a:srgbClr val="000000"/>
                </a:solidFill>
                <a:latin typeface="Calibri" pitchFamily="34" charset="0"/>
                <a:cs typeface="Calibri" pitchFamily="34" charset="0"/>
              </a:rPr>
              <a:t>kişinin yapısı, tarihsel </a:t>
            </a:r>
            <a:r>
              <a:rPr lang="tr-TR" sz="2000" b="1" i="1" dirty="0">
                <a:solidFill>
                  <a:srgbClr val="000000"/>
                </a:solidFill>
                <a:latin typeface="Calibri" pitchFamily="34" charset="0"/>
                <a:cs typeface="Calibri" pitchFamily="34" charset="0"/>
              </a:rPr>
              <a:t>geçmişi, </a:t>
            </a:r>
            <a:r>
              <a:rPr lang="tr-TR" sz="2000" b="1" i="1" dirty="0" smtClean="0">
                <a:solidFill>
                  <a:srgbClr val="000000"/>
                </a:solidFill>
                <a:latin typeface="Calibri" pitchFamily="34" charset="0"/>
                <a:cs typeface="Calibri" pitchFamily="34" charset="0"/>
              </a:rPr>
              <a:t>tıbbi ve psikiyatrik </a:t>
            </a:r>
            <a:r>
              <a:rPr lang="tr-TR" sz="2000" b="1" i="1" dirty="0">
                <a:solidFill>
                  <a:srgbClr val="000000"/>
                </a:solidFill>
                <a:latin typeface="Calibri" pitchFamily="34" charset="0"/>
                <a:cs typeface="Calibri" pitchFamily="34" charset="0"/>
              </a:rPr>
              <a:t>öyküsü </a:t>
            </a:r>
            <a:r>
              <a:rPr lang="tr-TR" sz="2000" b="1" i="1" dirty="0" smtClean="0">
                <a:solidFill>
                  <a:srgbClr val="000000"/>
                </a:solidFill>
                <a:latin typeface="Calibri" pitchFamily="34" charset="0"/>
                <a:cs typeface="Calibri" pitchFamily="34" charset="0"/>
              </a:rPr>
              <a:t>ile </a:t>
            </a:r>
            <a:r>
              <a:rPr lang="tr-TR" sz="2000" b="1" i="1" dirty="0">
                <a:solidFill>
                  <a:srgbClr val="000000"/>
                </a:solidFill>
                <a:latin typeface="Calibri" pitchFamily="34" charset="0"/>
                <a:cs typeface="Calibri" pitchFamily="34" charset="0"/>
              </a:rPr>
              <a:t>bağlantılı </a:t>
            </a:r>
            <a:r>
              <a:rPr lang="tr-TR" sz="2000" b="1" i="1" dirty="0" smtClean="0">
                <a:solidFill>
                  <a:srgbClr val="000000"/>
                </a:solidFill>
                <a:latin typeface="Calibri" pitchFamily="34" charset="0"/>
                <a:cs typeface="Calibri" pitchFamily="34" charset="0"/>
              </a:rPr>
              <a:t>olarak</a:t>
            </a:r>
            <a:r>
              <a:rPr lang="tr-TR" sz="2000" b="1" i="1" dirty="0">
                <a:solidFill>
                  <a:srgbClr val="000000"/>
                </a:solidFill>
                <a:latin typeface="Calibri" pitchFamily="34" charset="0"/>
                <a:cs typeface="Calibri" pitchFamily="34" charset="0"/>
              </a:rPr>
              <a:t>;</a:t>
            </a:r>
            <a:endParaRPr lang="tr-TR" sz="2000" b="1"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2000" b="1" i="1" dirty="0" smtClean="0">
                <a:solidFill>
                  <a:srgbClr val="000000"/>
                </a:solidFill>
                <a:latin typeface="Calibri" pitchFamily="34" charset="0"/>
                <a:cs typeface="Calibri" pitchFamily="34" charset="0"/>
              </a:rPr>
              <a:t>«</a:t>
            </a:r>
            <a:r>
              <a:rPr lang="tr-TR" sz="2000" b="1" i="1" dirty="0" err="1" smtClean="0">
                <a:solidFill>
                  <a:srgbClr val="000000"/>
                </a:solidFill>
                <a:latin typeface="Calibri" pitchFamily="34" charset="0"/>
                <a:cs typeface="Calibri" pitchFamily="34" charset="0"/>
              </a:rPr>
              <a:t>Perseküsyon</a:t>
            </a:r>
            <a:r>
              <a:rPr lang="tr-TR" sz="2000" b="1" i="1" dirty="0" smtClean="0">
                <a:solidFill>
                  <a:srgbClr val="000000"/>
                </a:solidFill>
                <a:latin typeface="Calibri" pitchFamily="34" charset="0"/>
                <a:cs typeface="Calibri" pitchFamily="34" charset="0"/>
              </a:rPr>
              <a:t> Sendromu</a:t>
            </a:r>
            <a:r>
              <a:rPr lang="tr-TR" sz="2000" b="1" i="1" dirty="0">
                <a:solidFill>
                  <a:srgbClr val="000000"/>
                </a:solidFill>
                <a:latin typeface="Calibri" pitchFamily="34" charset="0"/>
                <a:cs typeface="Calibri" pitchFamily="34" charset="0"/>
              </a:rPr>
              <a:t>» </a:t>
            </a:r>
            <a:r>
              <a:rPr lang="tr-TR" sz="2000" i="1" dirty="0">
                <a:solidFill>
                  <a:srgbClr val="000000"/>
                </a:solidFill>
                <a:latin typeface="Calibri" pitchFamily="34" charset="0"/>
                <a:cs typeface="Calibri" pitchFamily="34" charset="0"/>
              </a:rPr>
              <a:t>ile birlikte gelişen bir </a:t>
            </a:r>
            <a:r>
              <a:rPr lang="tr-TR" sz="2000" i="1" dirty="0" err="1">
                <a:solidFill>
                  <a:srgbClr val="000000"/>
                </a:solidFill>
                <a:latin typeface="Calibri" pitchFamily="34" charset="0"/>
                <a:cs typeface="Calibri" pitchFamily="34" charset="0"/>
              </a:rPr>
              <a:t>nevrotik</a:t>
            </a:r>
            <a:r>
              <a:rPr lang="tr-TR" sz="2000" i="1" dirty="0">
                <a:solidFill>
                  <a:srgbClr val="000000"/>
                </a:solidFill>
                <a:latin typeface="Calibri" pitchFamily="34" charset="0"/>
                <a:cs typeface="Calibri" pitchFamily="34" charset="0"/>
              </a:rPr>
              <a:t> yetmezliktir.</a:t>
            </a:r>
          </a:p>
          <a:p>
            <a:pPr algn="ctr">
              <a:lnSpc>
                <a:spcPct val="90000"/>
              </a:lnSpc>
              <a:spcAft>
                <a:spcPct val="20000"/>
              </a:spcAft>
              <a:buClr>
                <a:srgbClr val="292929"/>
              </a:buClr>
              <a:defRPr/>
            </a:pPr>
            <a:endParaRPr lang="tr-TR" sz="2000" b="1" i="1"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1600" i="1" dirty="0" err="1" smtClean="0">
                <a:solidFill>
                  <a:srgbClr val="000000"/>
                </a:solidFill>
                <a:latin typeface="Calibri" pitchFamily="34" charset="0"/>
                <a:cs typeface="Calibri" pitchFamily="34" charset="0"/>
              </a:rPr>
              <a:t>Perseküsyon</a:t>
            </a:r>
            <a:r>
              <a:rPr lang="tr-TR" sz="1600" i="1" dirty="0" smtClean="0">
                <a:solidFill>
                  <a:srgbClr val="000000"/>
                </a:solidFill>
                <a:latin typeface="Calibri" pitchFamily="34" charset="0"/>
                <a:cs typeface="Calibri" pitchFamily="34" charset="0"/>
              </a:rPr>
              <a:t> </a:t>
            </a:r>
            <a:r>
              <a:rPr lang="tr-TR" sz="1600" i="1" dirty="0">
                <a:solidFill>
                  <a:srgbClr val="000000"/>
                </a:solidFill>
                <a:latin typeface="Calibri" pitchFamily="34" charset="0"/>
                <a:cs typeface="Calibri" pitchFamily="34" charset="0"/>
              </a:rPr>
              <a:t>sendromu : «Kişinin çevresinde istenmediği, umursanmadığı, önemsenmediği, gözetlendiği, izlendiği veya iftiralara uğradığı gibi duygulara kapılması»</a:t>
            </a:r>
          </a:p>
        </p:txBody>
      </p:sp>
      <p:sp>
        <p:nvSpPr>
          <p:cNvPr id="10"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STRESE BAĞLI AKIL HASTALIKLARI</a:t>
            </a:r>
          </a:p>
        </p:txBody>
      </p:sp>
    </p:spTree>
    <p:extLst>
      <p:ext uri="{BB962C8B-B14F-4D97-AF65-F5344CB8AC3E}">
        <p14:creationId xmlns:p14="http://schemas.microsoft.com/office/powerpoint/2010/main" val="19406188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en-GB" sz="2000" b="1">
              <a:solidFill>
                <a:srgbClr val="000000"/>
              </a:solidFill>
            </a:endParaRPr>
          </a:p>
        </p:txBody>
      </p:sp>
      <p:sp>
        <p:nvSpPr>
          <p:cNvPr id="5" name="Rectangle 55"/>
          <p:cNvSpPr>
            <a:spLocks noChangeArrowheads="1"/>
          </p:cNvSpPr>
          <p:nvPr/>
        </p:nvSpPr>
        <p:spPr bwMode="gray">
          <a:xfrm>
            <a:off x="4652963" y="1219200"/>
            <a:ext cx="4205003" cy="50641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72000" tIns="0" rIns="0" bIns="0" anchor="ctr"/>
          <a:lstStyle/>
          <a:p>
            <a:pPr algn="ctr" defTabSz="801688" eaLnBrk="0" hangingPunct="0"/>
            <a:r>
              <a:rPr lang="tr-TR" sz="2400" b="1" i="1" dirty="0">
                <a:solidFill>
                  <a:srgbClr val="FFFFFF"/>
                </a:solidFill>
                <a:latin typeface="Calibri" pitchFamily="34" charset="0"/>
                <a:cs typeface="Calibri" pitchFamily="34" charset="0"/>
              </a:rPr>
              <a:t>Strese Bağlı Tükenmişlik </a:t>
            </a:r>
            <a:r>
              <a:rPr lang="tr-TR" sz="2400" b="1" i="1" dirty="0" smtClean="0">
                <a:solidFill>
                  <a:srgbClr val="FFFFFF"/>
                </a:solidFill>
                <a:latin typeface="Calibri" pitchFamily="34" charset="0"/>
                <a:cs typeface="Calibri" pitchFamily="34" charset="0"/>
              </a:rPr>
              <a:t>S </a:t>
            </a:r>
            <a:r>
              <a:rPr lang="tr-TR" sz="2400" b="1" i="1" dirty="0">
                <a:solidFill>
                  <a:srgbClr val="FFFFFF"/>
                </a:solidFill>
                <a:latin typeface="Calibri" pitchFamily="34" charset="0"/>
                <a:cs typeface="Calibri" pitchFamily="34" charset="0"/>
              </a:rPr>
              <a:t>(SBTS)</a:t>
            </a:r>
          </a:p>
        </p:txBody>
      </p:sp>
      <p:sp>
        <p:nvSpPr>
          <p:cNvPr id="7" name="Rectangle 5"/>
          <p:cNvSpPr>
            <a:spLocks noChangeArrowheads="1"/>
          </p:cNvSpPr>
          <p:nvPr/>
        </p:nvSpPr>
        <p:spPr bwMode="gray">
          <a:xfrm>
            <a:off x="4652963" y="1725612"/>
            <a:ext cx="4205003" cy="446563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defRPr/>
            </a:pPr>
            <a:endParaRPr lang="tr-TR" sz="2000" b="1"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2000" b="1" i="1" dirty="0">
                <a:solidFill>
                  <a:srgbClr val="000000"/>
                </a:solidFill>
                <a:latin typeface="Calibri" pitchFamily="34" charset="0"/>
                <a:cs typeface="Calibri" pitchFamily="34" charset="0"/>
              </a:rPr>
              <a:t>Çalışma yaşamındaki hızlı değişim, işçiden kişisel gereksinimlerini, beklentilerini, özlemlerini yok sayarak bu değişime ayak uydurması ve gereklerini yerine getirmesini </a:t>
            </a:r>
            <a:r>
              <a:rPr lang="tr-TR" sz="2000" b="1" i="1" dirty="0" smtClean="0">
                <a:solidFill>
                  <a:srgbClr val="000000"/>
                </a:solidFill>
                <a:latin typeface="Calibri" pitchFamily="34" charset="0"/>
                <a:cs typeface="Calibri" pitchFamily="34" charset="0"/>
              </a:rPr>
              <a:t>istendiğinde. </a:t>
            </a:r>
            <a:endParaRPr lang="tr-TR" sz="2000" b="1" i="1"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sz="1600" b="1" i="1"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1600" i="1" dirty="0">
                <a:solidFill>
                  <a:srgbClr val="000000"/>
                </a:solidFill>
                <a:latin typeface="Calibri" pitchFamily="34" charset="0"/>
                <a:cs typeface="Calibri" pitchFamily="34" charset="0"/>
              </a:rPr>
              <a:t>Genellikle işçi buna hazırlanmadığı ya da var olan kapasitesini aştığı için, kapasitesini zorlamaya başlar, bu koşullarla bir süre dayanabilen işçi, bir süre sonra tükenir. </a:t>
            </a:r>
          </a:p>
          <a:p>
            <a:pPr algn="ctr">
              <a:lnSpc>
                <a:spcPct val="90000"/>
              </a:lnSpc>
              <a:spcAft>
                <a:spcPct val="20000"/>
              </a:spcAft>
              <a:buClr>
                <a:srgbClr val="292929"/>
              </a:buClr>
              <a:defRPr/>
            </a:pPr>
            <a:endParaRPr lang="tr-TR" sz="1600" i="1"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1600" i="1" dirty="0">
                <a:solidFill>
                  <a:srgbClr val="000000"/>
                </a:solidFill>
                <a:latin typeface="Calibri" pitchFamily="34" charset="0"/>
                <a:cs typeface="Calibri" pitchFamily="34" charset="0"/>
              </a:rPr>
              <a:t>Tükenme, işçinin enerjisinin tükendiği, giderek duygu, düşünce ve davranışlarında değişimin ortaya çıktığı bir aşırı yüklenme durumudur. </a:t>
            </a:r>
          </a:p>
        </p:txBody>
      </p:sp>
      <p:sp>
        <p:nvSpPr>
          <p:cNvPr id="8" name="Rectangle 55"/>
          <p:cNvSpPr>
            <a:spLocks noChangeArrowheads="1"/>
          </p:cNvSpPr>
          <p:nvPr/>
        </p:nvSpPr>
        <p:spPr bwMode="gray">
          <a:xfrm>
            <a:off x="185475" y="1219200"/>
            <a:ext cx="4205003" cy="50641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0" rIns="0" bIns="0" anchor="ctr"/>
          <a:lstStyle/>
          <a:p>
            <a:pPr algn="ctr" defTabSz="801688" eaLnBrk="0" hangingPunct="0">
              <a:defRPr/>
            </a:pPr>
            <a:r>
              <a:rPr lang="tr-TR" sz="2400" b="1" i="1" dirty="0">
                <a:solidFill>
                  <a:srgbClr val="FFFFFF"/>
                </a:solidFill>
                <a:latin typeface="Calibri" pitchFamily="34" charset="0"/>
                <a:cs typeface="Calibri" pitchFamily="34" charset="0"/>
              </a:rPr>
              <a:t>Travma Sonrası Stres </a:t>
            </a:r>
            <a:r>
              <a:rPr lang="tr-TR" sz="2400" b="1" i="1" dirty="0" smtClean="0">
                <a:solidFill>
                  <a:srgbClr val="FFFFFF"/>
                </a:solidFill>
                <a:latin typeface="Calibri" pitchFamily="34" charset="0"/>
                <a:cs typeface="Calibri" pitchFamily="34" charset="0"/>
              </a:rPr>
              <a:t>Boz </a:t>
            </a:r>
            <a:r>
              <a:rPr lang="tr-TR" sz="2400" b="1" i="1" dirty="0">
                <a:solidFill>
                  <a:srgbClr val="FFFFFF"/>
                </a:solidFill>
                <a:latin typeface="Calibri" pitchFamily="34" charset="0"/>
                <a:cs typeface="Calibri" pitchFamily="34" charset="0"/>
              </a:rPr>
              <a:t>(TSSB)</a:t>
            </a:r>
          </a:p>
        </p:txBody>
      </p:sp>
      <p:sp>
        <p:nvSpPr>
          <p:cNvPr id="9" name="Rectangle 5"/>
          <p:cNvSpPr>
            <a:spLocks noChangeArrowheads="1"/>
          </p:cNvSpPr>
          <p:nvPr/>
        </p:nvSpPr>
        <p:spPr bwMode="gray">
          <a:xfrm>
            <a:off x="185738" y="1725612"/>
            <a:ext cx="4205003" cy="446563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defRPr/>
            </a:pPr>
            <a:endParaRPr lang="tr-TR" sz="1600" b="1"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2000" b="1" i="1" dirty="0">
                <a:solidFill>
                  <a:srgbClr val="000000"/>
                </a:solidFill>
                <a:latin typeface="Calibri" pitchFamily="34" charset="0"/>
                <a:cs typeface="Calibri" pitchFamily="34" charset="0"/>
              </a:rPr>
              <a:t>Kişinin gündelik yaşamı için olağan dışı sayılan, kişiyi ezen beklenmedik ve genellikle yaşamı tehdit eden bir yaralanmayla ya da ölümle sonuçlanmış, sıklıkla şiddet de içeren ve kişide korku, dehşet ve çaresizlik yaratan bir olay (iş kazası, saldırı, </a:t>
            </a:r>
            <a:r>
              <a:rPr lang="tr-TR" sz="2000" b="1" i="1" dirty="0" err="1">
                <a:solidFill>
                  <a:srgbClr val="000000"/>
                </a:solidFill>
                <a:latin typeface="Calibri" pitchFamily="34" charset="0"/>
                <a:cs typeface="Calibri" pitchFamily="34" charset="0"/>
              </a:rPr>
              <a:t>vb</a:t>
            </a:r>
            <a:r>
              <a:rPr lang="tr-TR" sz="2000" b="1" i="1" dirty="0">
                <a:solidFill>
                  <a:srgbClr val="000000"/>
                </a:solidFill>
                <a:latin typeface="Calibri" pitchFamily="34" charset="0"/>
                <a:cs typeface="Calibri" pitchFamily="34" charset="0"/>
              </a:rPr>
              <a:t>) </a:t>
            </a:r>
            <a:endParaRPr lang="tr-TR" sz="2000" b="1"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sz="2000" b="1" i="1"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1600" i="1" dirty="0" smtClean="0">
                <a:solidFill>
                  <a:srgbClr val="000000"/>
                </a:solidFill>
                <a:latin typeface="Calibri" pitchFamily="34" charset="0"/>
                <a:cs typeface="Calibri" pitchFamily="34" charset="0"/>
              </a:rPr>
              <a:t>yaşadığında </a:t>
            </a:r>
            <a:r>
              <a:rPr lang="tr-TR" sz="1600" i="1" dirty="0">
                <a:solidFill>
                  <a:srgbClr val="000000"/>
                </a:solidFill>
                <a:latin typeface="Calibri" pitchFamily="34" charset="0"/>
                <a:cs typeface="Calibri" pitchFamily="34" charset="0"/>
              </a:rPr>
              <a:t>ya da o olaya tanık olduğunda veya bu olay sonrasında, donup kalma, psikolojik ve sosyal geri çekilme, başta öfke atakları olmak üzere duyguları denetleme güçlüğü ve yaşanan olayı veya durumu yeniden yaşama bulgularıyla ortaya çıkan bozukluklardır.</a:t>
            </a:r>
          </a:p>
        </p:txBody>
      </p:sp>
      <p:sp>
        <p:nvSpPr>
          <p:cNvPr id="10"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STRESE BAĞLI AKIL HASTALIKLARI</a:t>
            </a:r>
          </a:p>
        </p:txBody>
      </p:sp>
    </p:spTree>
    <p:extLst>
      <p:ext uri="{BB962C8B-B14F-4D97-AF65-F5344CB8AC3E}">
        <p14:creationId xmlns:p14="http://schemas.microsoft.com/office/powerpoint/2010/main" val="22330385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en-GB" sz="2000" b="1">
              <a:solidFill>
                <a:srgbClr val="000000"/>
              </a:solidFill>
            </a:endParaRPr>
          </a:p>
        </p:txBody>
      </p:sp>
      <p:sp>
        <p:nvSpPr>
          <p:cNvPr id="8" name="Rectangle 55"/>
          <p:cNvSpPr>
            <a:spLocks noChangeArrowheads="1"/>
          </p:cNvSpPr>
          <p:nvPr/>
        </p:nvSpPr>
        <p:spPr bwMode="gray">
          <a:xfrm>
            <a:off x="185475" y="1219200"/>
            <a:ext cx="4205003" cy="50641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0" rIns="0" bIns="0" anchor="ctr"/>
          <a:lstStyle/>
          <a:p>
            <a:pPr algn="ctr" defTabSz="801688" eaLnBrk="0" hangingPunct="0">
              <a:defRPr/>
            </a:pPr>
            <a:r>
              <a:rPr lang="tr-TR" sz="2400" b="1" i="1" dirty="0" err="1">
                <a:solidFill>
                  <a:srgbClr val="FFFFFF"/>
                </a:solidFill>
                <a:latin typeface="Calibri" pitchFamily="34" charset="0"/>
                <a:cs typeface="Calibri" pitchFamily="34" charset="0"/>
              </a:rPr>
              <a:t>Karoshi</a:t>
            </a:r>
            <a:r>
              <a:rPr lang="tr-TR" sz="2400" b="1" i="1" dirty="0">
                <a:solidFill>
                  <a:srgbClr val="FFFFFF"/>
                </a:solidFill>
                <a:latin typeface="Calibri" pitchFamily="34" charset="0"/>
                <a:cs typeface="Calibri" pitchFamily="34" charset="0"/>
              </a:rPr>
              <a:t> </a:t>
            </a:r>
            <a:r>
              <a:rPr lang="tr-TR" b="1" i="1" dirty="0">
                <a:solidFill>
                  <a:srgbClr val="FFFFFF"/>
                </a:solidFill>
                <a:latin typeface="Calibri" pitchFamily="34" charset="0"/>
                <a:cs typeface="Calibri" pitchFamily="34" charset="0"/>
              </a:rPr>
              <a:t>(Aşırı Çalışmaya </a:t>
            </a:r>
            <a:r>
              <a:rPr lang="tr-TR" b="1" i="1" dirty="0" smtClean="0">
                <a:solidFill>
                  <a:srgbClr val="FFFFFF"/>
                </a:solidFill>
                <a:latin typeface="Calibri" pitchFamily="34" charset="0"/>
                <a:cs typeface="Calibri" pitchFamily="34" charset="0"/>
              </a:rPr>
              <a:t>Bağlı Ölüm)</a:t>
            </a:r>
            <a:endParaRPr lang="tr-TR" b="1" i="1" dirty="0">
              <a:solidFill>
                <a:srgbClr val="FFFFFF"/>
              </a:solidFill>
              <a:latin typeface="Calibri" pitchFamily="34" charset="0"/>
              <a:cs typeface="Calibri" pitchFamily="34" charset="0"/>
            </a:endParaRPr>
          </a:p>
        </p:txBody>
      </p:sp>
      <p:sp>
        <p:nvSpPr>
          <p:cNvPr id="9" name="Rectangle 5"/>
          <p:cNvSpPr>
            <a:spLocks noChangeArrowheads="1"/>
          </p:cNvSpPr>
          <p:nvPr/>
        </p:nvSpPr>
        <p:spPr bwMode="gray">
          <a:xfrm>
            <a:off x="185738" y="1725612"/>
            <a:ext cx="4205003" cy="446563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defRPr/>
            </a:pPr>
            <a:endParaRPr lang="tr-TR" sz="1600" b="1"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2000" b="1" i="1" dirty="0">
                <a:solidFill>
                  <a:srgbClr val="000000"/>
                </a:solidFill>
                <a:latin typeface="Calibri" pitchFamily="34" charset="0"/>
                <a:cs typeface="Calibri" pitchFamily="34" charset="0"/>
              </a:rPr>
              <a:t>Bu vakalarda ölüm nedeni beyin veya kalp damarlarından birinde kanamaya yol açan dolaşım sistemi sorunlarıdır.</a:t>
            </a:r>
          </a:p>
          <a:p>
            <a:pPr algn="ctr">
              <a:lnSpc>
                <a:spcPct val="90000"/>
              </a:lnSpc>
              <a:spcAft>
                <a:spcPct val="20000"/>
              </a:spcAft>
              <a:buClr>
                <a:srgbClr val="292929"/>
              </a:buClr>
              <a:defRPr/>
            </a:pPr>
            <a:endParaRPr lang="tr-TR" sz="2000" b="1" i="1"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1600" i="1" dirty="0">
                <a:solidFill>
                  <a:srgbClr val="000000"/>
                </a:solidFill>
                <a:latin typeface="Calibri" pitchFamily="34" charset="0"/>
                <a:cs typeface="Calibri" pitchFamily="34" charset="0"/>
              </a:rPr>
              <a:t>Bu kişilerin yaptıkları işin gereklerinin çok ağır, sosyal desteğin zayıf, işin gereklerini denetleme olanağının ise değişken olduğu görülmüştür. </a:t>
            </a:r>
          </a:p>
          <a:p>
            <a:pPr algn="ctr">
              <a:lnSpc>
                <a:spcPct val="90000"/>
              </a:lnSpc>
              <a:spcAft>
                <a:spcPct val="20000"/>
              </a:spcAft>
              <a:buClr>
                <a:srgbClr val="292929"/>
              </a:buClr>
              <a:defRPr/>
            </a:pPr>
            <a:endParaRPr lang="tr-TR" sz="1600" i="1"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1600" i="1" dirty="0">
                <a:solidFill>
                  <a:srgbClr val="000000"/>
                </a:solidFill>
                <a:latin typeface="Calibri" pitchFamily="34" charset="0"/>
                <a:cs typeface="Calibri" pitchFamily="34" charset="0"/>
              </a:rPr>
              <a:t>Ölenler, işini seven, işine çok bağlı, dinlenme sürelerini bile kullanmayan kişilerdir. </a:t>
            </a:r>
          </a:p>
        </p:txBody>
      </p:sp>
      <p:sp>
        <p:nvSpPr>
          <p:cNvPr id="10"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STRESE BAĞLI AKIL HASTALIKLARI</a:t>
            </a:r>
          </a:p>
        </p:txBody>
      </p:sp>
    </p:spTree>
    <p:extLst>
      <p:ext uri="{BB962C8B-B14F-4D97-AF65-F5344CB8AC3E}">
        <p14:creationId xmlns:p14="http://schemas.microsoft.com/office/powerpoint/2010/main" val="18633298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172005" y="2516888"/>
            <a:ext cx="8782476" cy="2921887"/>
          </a:xfrm>
          <a:prstGeom prst="rect">
            <a:avLst/>
          </a:prstGeom>
          <a:noFill/>
          <a:ln w="9525" algn="ctr">
            <a:noFill/>
            <a:round/>
            <a:headEnd/>
            <a:tailEnd/>
          </a:ln>
        </p:spPr>
        <p:txBody>
          <a:bodyPr wrap="none" anchor="ctr"/>
          <a:lstStyle/>
          <a:p>
            <a:pPr marL="36000" algn="ctr"/>
            <a:r>
              <a:rPr lang="tr-TR" sz="9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Stres Yönetimi</a:t>
            </a:r>
            <a:endPar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5" name="Picture 2" descr="C:\Users\ahmet\Desktop\imag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1275" y="1181100"/>
            <a:ext cx="3667125"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6188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tangle 11"/>
          <p:cNvSpPr>
            <a:spLocks noChangeArrowheads="1"/>
          </p:cNvSpPr>
          <p:nvPr/>
        </p:nvSpPr>
        <p:spPr bwMode="gray">
          <a:xfrm>
            <a:off x="4970485" y="2403475"/>
            <a:ext cx="4173515" cy="608012"/>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400" b="1" dirty="0" smtClean="0">
                <a:solidFill>
                  <a:srgbClr val="FFFFFF"/>
                </a:solidFill>
                <a:latin typeface="Calibri" pitchFamily="34" charset="0"/>
                <a:cs typeface="Calibri" pitchFamily="34" charset="0"/>
              </a:rPr>
              <a:t>Örgütsel Stres Yönetimi</a:t>
            </a:r>
            <a:endParaRPr lang="de-DE" sz="2400" b="1" noProof="1">
              <a:solidFill>
                <a:srgbClr val="FFFFFF"/>
              </a:solidFill>
              <a:latin typeface="Calibri" pitchFamily="34" charset="0"/>
              <a:cs typeface="Calibri" pitchFamily="34" charset="0"/>
            </a:endParaRPr>
          </a:p>
        </p:txBody>
      </p:sp>
      <p:sp>
        <p:nvSpPr>
          <p:cNvPr id="5" name="Rectangle 13"/>
          <p:cNvSpPr>
            <a:spLocks noChangeArrowheads="1"/>
          </p:cNvSpPr>
          <p:nvPr/>
        </p:nvSpPr>
        <p:spPr bwMode="gray">
          <a:xfrm>
            <a:off x="231798" y="2403475"/>
            <a:ext cx="4173516" cy="608012"/>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400" b="1" dirty="0" smtClean="0">
                <a:solidFill>
                  <a:srgbClr val="FFFFFF"/>
                </a:solidFill>
                <a:latin typeface="Calibri" pitchFamily="34" charset="0"/>
                <a:cs typeface="Calibri" pitchFamily="34" charset="0"/>
              </a:rPr>
              <a:t>Kişisel Stres Yönetimi</a:t>
            </a:r>
            <a:endParaRPr lang="de-DE" sz="2400" b="1" noProof="1">
              <a:solidFill>
                <a:srgbClr val="FFFFFF"/>
              </a:solidFill>
              <a:latin typeface="Calibri" pitchFamily="34" charset="0"/>
              <a:cs typeface="Calibri" pitchFamily="34" charset="0"/>
            </a:endParaRPr>
          </a:p>
        </p:txBody>
      </p:sp>
      <p:sp>
        <p:nvSpPr>
          <p:cNvPr id="7" name="Rectangle 5"/>
          <p:cNvSpPr>
            <a:spLocks noChangeArrowheads="1"/>
          </p:cNvSpPr>
          <p:nvPr/>
        </p:nvSpPr>
        <p:spPr bwMode="gray">
          <a:xfrm>
            <a:off x="4970485" y="3011487"/>
            <a:ext cx="4173515" cy="318928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80000" tIns="216000" rIns="144000" bIns="72000"/>
          <a:lstStyle/>
          <a:p>
            <a:pPr marL="647700" lvl="1" indent="-190500">
              <a:lnSpc>
                <a:spcPct val="90000"/>
              </a:lnSpc>
              <a:spcAft>
                <a:spcPct val="20000"/>
              </a:spcAft>
              <a:buClr>
                <a:srgbClr val="292929"/>
              </a:buClr>
              <a:buFont typeface="Wingdings" pitchFamily="2" charset="2"/>
              <a:buChar char="§"/>
              <a:defRPr/>
            </a:pPr>
            <a:r>
              <a:rPr lang="tr-TR" b="1" i="1" noProof="1" smtClean="0">
                <a:solidFill>
                  <a:srgbClr val="000000"/>
                </a:solidFill>
                <a:latin typeface="Calibri" pitchFamily="34" charset="0"/>
                <a:cs typeface="Calibri" pitchFamily="34" charset="0"/>
              </a:rPr>
              <a:t>Denetim</a:t>
            </a:r>
            <a:endParaRPr lang="tr-TR" i="1" noProof="1">
              <a:solidFill>
                <a:srgbClr val="000000"/>
              </a:solidFill>
              <a:latin typeface="Calibri" pitchFamily="34" charset="0"/>
              <a:cs typeface="Calibri" pitchFamily="34" charset="0"/>
            </a:endParaRPr>
          </a:p>
          <a:p>
            <a:pPr marL="647700" lvl="1" indent="-190500">
              <a:lnSpc>
                <a:spcPct val="90000"/>
              </a:lnSpc>
              <a:spcAft>
                <a:spcPct val="20000"/>
              </a:spcAft>
              <a:buClr>
                <a:srgbClr val="292929"/>
              </a:buClr>
              <a:buFont typeface="Wingdings" pitchFamily="2" charset="2"/>
              <a:buChar char="§"/>
              <a:defRPr/>
            </a:pPr>
            <a:r>
              <a:rPr lang="tr-TR" b="1" i="1" noProof="1" smtClean="0">
                <a:solidFill>
                  <a:srgbClr val="000000"/>
                </a:solidFill>
                <a:latin typeface="Calibri" pitchFamily="34" charset="0"/>
                <a:cs typeface="Calibri" pitchFamily="34" charset="0"/>
              </a:rPr>
              <a:t>Katılım</a:t>
            </a:r>
            <a:r>
              <a:rPr lang="tr-TR" i="1" noProof="1" smtClean="0">
                <a:solidFill>
                  <a:srgbClr val="000000"/>
                </a:solidFill>
                <a:latin typeface="Calibri" pitchFamily="34" charset="0"/>
                <a:cs typeface="Calibri" pitchFamily="34" charset="0"/>
              </a:rPr>
              <a:t> </a:t>
            </a:r>
            <a:endParaRPr lang="tr-TR" i="1" noProof="1">
              <a:solidFill>
                <a:srgbClr val="000000"/>
              </a:solidFill>
              <a:latin typeface="Calibri" pitchFamily="34" charset="0"/>
              <a:cs typeface="Calibri" pitchFamily="34" charset="0"/>
            </a:endParaRPr>
          </a:p>
          <a:p>
            <a:pPr marL="647700" lvl="1" indent="-190500">
              <a:lnSpc>
                <a:spcPct val="90000"/>
              </a:lnSpc>
              <a:spcAft>
                <a:spcPct val="20000"/>
              </a:spcAft>
              <a:buClr>
                <a:srgbClr val="292929"/>
              </a:buClr>
              <a:buFont typeface="Wingdings" pitchFamily="2" charset="2"/>
              <a:buChar char="§"/>
              <a:defRPr/>
            </a:pPr>
            <a:r>
              <a:rPr lang="tr-TR" b="1" i="1" noProof="1" smtClean="0">
                <a:solidFill>
                  <a:srgbClr val="000000"/>
                </a:solidFill>
                <a:latin typeface="Calibri" pitchFamily="34" charset="0"/>
                <a:cs typeface="Calibri" pitchFamily="34" charset="0"/>
              </a:rPr>
              <a:t>Uygun statü</a:t>
            </a:r>
            <a:endParaRPr lang="tr-TR" i="1" noProof="1">
              <a:solidFill>
                <a:srgbClr val="000000"/>
              </a:solidFill>
              <a:latin typeface="Calibri" pitchFamily="34" charset="0"/>
              <a:cs typeface="Calibri" pitchFamily="34" charset="0"/>
            </a:endParaRPr>
          </a:p>
          <a:p>
            <a:pPr marL="647700" lvl="1" indent="-190500">
              <a:lnSpc>
                <a:spcPct val="90000"/>
              </a:lnSpc>
              <a:spcAft>
                <a:spcPct val="20000"/>
              </a:spcAft>
              <a:buClr>
                <a:srgbClr val="292929"/>
              </a:buClr>
              <a:buFont typeface="Wingdings" pitchFamily="2" charset="2"/>
              <a:buChar char="§"/>
              <a:defRPr/>
            </a:pPr>
            <a:r>
              <a:rPr lang="tr-TR" b="1" i="1" noProof="1">
                <a:solidFill>
                  <a:srgbClr val="000000"/>
                </a:solidFill>
                <a:latin typeface="Calibri" pitchFamily="34" charset="0"/>
                <a:cs typeface="Calibri" pitchFamily="34" charset="0"/>
              </a:rPr>
              <a:t>Görev tanımları</a:t>
            </a:r>
          </a:p>
          <a:p>
            <a:pPr marL="647700" lvl="1" indent="-190500">
              <a:lnSpc>
                <a:spcPct val="90000"/>
              </a:lnSpc>
              <a:spcAft>
                <a:spcPct val="20000"/>
              </a:spcAft>
              <a:buClr>
                <a:srgbClr val="292929"/>
              </a:buClr>
              <a:buFont typeface="Wingdings" pitchFamily="2" charset="2"/>
              <a:buChar char="§"/>
              <a:defRPr/>
            </a:pPr>
            <a:r>
              <a:rPr lang="tr-TR" b="1" i="1" noProof="1" smtClean="0">
                <a:solidFill>
                  <a:srgbClr val="000000"/>
                </a:solidFill>
                <a:latin typeface="Calibri" pitchFamily="34" charset="0"/>
                <a:cs typeface="Calibri" pitchFamily="34" charset="0"/>
              </a:rPr>
              <a:t>Esnek çalışma </a:t>
            </a:r>
          </a:p>
          <a:p>
            <a:pPr marL="647700" lvl="1" indent="-190500">
              <a:lnSpc>
                <a:spcPct val="90000"/>
              </a:lnSpc>
              <a:spcAft>
                <a:spcPct val="20000"/>
              </a:spcAft>
              <a:buClr>
                <a:srgbClr val="292929"/>
              </a:buClr>
              <a:buFont typeface="Wingdings" pitchFamily="2" charset="2"/>
              <a:buChar char="§"/>
              <a:defRPr/>
            </a:pPr>
            <a:r>
              <a:rPr lang="tr-TR" b="1" i="1" noProof="1" smtClean="0">
                <a:solidFill>
                  <a:srgbClr val="000000"/>
                </a:solidFill>
                <a:latin typeface="Calibri" pitchFamily="34" charset="0"/>
                <a:cs typeface="Calibri" pitchFamily="34" charset="0"/>
              </a:rPr>
              <a:t>Yeterli ücret</a:t>
            </a:r>
          </a:p>
          <a:p>
            <a:pPr marL="647700" lvl="1" indent="-190500">
              <a:lnSpc>
                <a:spcPct val="90000"/>
              </a:lnSpc>
              <a:spcAft>
                <a:spcPct val="20000"/>
              </a:spcAft>
              <a:buClr>
                <a:srgbClr val="292929"/>
              </a:buClr>
              <a:buFont typeface="Wingdings" pitchFamily="2" charset="2"/>
              <a:buChar char="§"/>
              <a:defRPr/>
            </a:pPr>
            <a:r>
              <a:rPr lang="tr-TR" b="1" i="1" noProof="1" smtClean="0">
                <a:solidFill>
                  <a:srgbClr val="000000"/>
                </a:solidFill>
                <a:latin typeface="Calibri" pitchFamily="34" charset="0"/>
                <a:cs typeface="Calibri" pitchFamily="34" charset="0"/>
              </a:rPr>
              <a:t>İş garantisi</a:t>
            </a:r>
          </a:p>
          <a:p>
            <a:pPr marL="647700" lvl="1" indent="-190500">
              <a:lnSpc>
                <a:spcPct val="90000"/>
              </a:lnSpc>
              <a:spcAft>
                <a:spcPct val="20000"/>
              </a:spcAft>
              <a:buClr>
                <a:srgbClr val="292929"/>
              </a:buClr>
              <a:buFont typeface="Wingdings" pitchFamily="2" charset="2"/>
              <a:buChar char="§"/>
              <a:defRPr/>
            </a:pPr>
            <a:r>
              <a:rPr lang="tr-TR" b="1" i="1" noProof="1" smtClean="0">
                <a:solidFill>
                  <a:srgbClr val="000000"/>
                </a:solidFill>
                <a:latin typeface="Calibri" pitchFamily="34" charset="0"/>
                <a:cs typeface="Calibri" pitchFamily="34" charset="0"/>
              </a:rPr>
              <a:t>Kariyer gelişimi</a:t>
            </a:r>
          </a:p>
          <a:p>
            <a:pPr marL="647700" lvl="1" indent="-190500">
              <a:lnSpc>
                <a:spcPct val="90000"/>
              </a:lnSpc>
              <a:spcAft>
                <a:spcPct val="20000"/>
              </a:spcAft>
              <a:buClr>
                <a:srgbClr val="292929"/>
              </a:buClr>
              <a:buFont typeface="Wingdings" pitchFamily="2" charset="2"/>
              <a:buChar char="§"/>
              <a:defRPr/>
            </a:pPr>
            <a:r>
              <a:rPr lang="tr-TR" b="1" i="1" noProof="1" smtClean="0">
                <a:solidFill>
                  <a:srgbClr val="000000"/>
                </a:solidFill>
                <a:latin typeface="Calibri" pitchFamily="34" charset="0"/>
                <a:cs typeface="Calibri" pitchFamily="34" charset="0"/>
              </a:rPr>
              <a:t>Destek </a:t>
            </a:r>
          </a:p>
          <a:p>
            <a:pPr marL="190500" indent="-190500">
              <a:lnSpc>
                <a:spcPct val="90000"/>
              </a:lnSpc>
              <a:spcAft>
                <a:spcPct val="20000"/>
              </a:spcAft>
              <a:buClr>
                <a:srgbClr val="292929"/>
              </a:buClr>
              <a:buFont typeface="Wingdings" pitchFamily="2" charset="2"/>
              <a:buChar char="§"/>
              <a:defRPr/>
            </a:pPr>
            <a:endParaRPr lang="tr-TR" b="1" i="1" noProof="1">
              <a:solidFill>
                <a:srgbClr val="000000"/>
              </a:solidFill>
              <a:latin typeface="Calibri" pitchFamily="34" charset="0"/>
              <a:cs typeface="Calibri" pitchFamily="34" charset="0"/>
            </a:endParaRPr>
          </a:p>
        </p:txBody>
      </p:sp>
      <p:sp>
        <p:nvSpPr>
          <p:cNvPr id="8" name="Rectangle 14"/>
          <p:cNvSpPr>
            <a:spLocks noChangeArrowheads="1"/>
          </p:cNvSpPr>
          <p:nvPr/>
        </p:nvSpPr>
        <p:spPr bwMode="gray">
          <a:xfrm>
            <a:off x="231798" y="3011487"/>
            <a:ext cx="4173516" cy="318928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80000" tIns="216000" rIns="144000" bIns="72000"/>
          <a:lstStyle/>
          <a:p>
            <a:pPr marL="190500" indent="-190500">
              <a:lnSpc>
                <a:spcPct val="90000"/>
              </a:lnSpc>
              <a:spcAft>
                <a:spcPct val="20000"/>
              </a:spcAft>
              <a:buClr>
                <a:srgbClr val="292929"/>
              </a:buClr>
              <a:buFont typeface="Wingdings" pitchFamily="2" charset="2"/>
              <a:buChar char="§"/>
              <a:defRPr/>
            </a:pPr>
            <a:r>
              <a:rPr lang="tr-TR" b="1" i="1" dirty="0" smtClean="0">
                <a:solidFill>
                  <a:srgbClr val="000000"/>
                </a:solidFill>
                <a:latin typeface="Calibri" pitchFamily="34" charset="0"/>
                <a:cs typeface="Calibri" pitchFamily="34" charset="0"/>
              </a:rPr>
              <a:t>Gevşeme:</a:t>
            </a:r>
            <a:r>
              <a:rPr lang="tr-TR" i="1" dirty="0" smtClean="0">
                <a:solidFill>
                  <a:srgbClr val="000000"/>
                </a:solidFill>
                <a:latin typeface="Calibri" pitchFamily="34" charset="0"/>
                <a:cs typeface="Calibri" pitchFamily="34" charset="0"/>
              </a:rPr>
              <a:t> </a:t>
            </a:r>
            <a:r>
              <a:rPr lang="es-ES" i="1" dirty="0" smtClean="0">
                <a:solidFill>
                  <a:srgbClr val="000000"/>
                </a:solidFill>
                <a:latin typeface="Calibri" pitchFamily="34" charset="0"/>
                <a:cs typeface="Calibri" pitchFamily="34" charset="0"/>
              </a:rPr>
              <a:t>Nefes</a:t>
            </a:r>
            <a:r>
              <a:rPr lang="tr-TR" i="1" dirty="0" smtClean="0">
                <a:solidFill>
                  <a:srgbClr val="000000"/>
                </a:solidFill>
                <a:latin typeface="Calibri" pitchFamily="34" charset="0"/>
                <a:cs typeface="Calibri" pitchFamily="34" charset="0"/>
              </a:rPr>
              <a:t> </a:t>
            </a:r>
            <a:r>
              <a:rPr lang="es-ES" i="1" dirty="0" smtClean="0">
                <a:solidFill>
                  <a:srgbClr val="000000"/>
                </a:solidFill>
                <a:latin typeface="Calibri" pitchFamily="34" charset="0"/>
                <a:cs typeface="Calibri" pitchFamily="34" charset="0"/>
              </a:rPr>
              <a:t>alma,meditasyon </a:t>
            </a:r>
            <a:r>
              <a:rPr lang="es-ES" i="1" dirty="0">
                <a:solidFill>
                  <a:srgbClr val="000000"/>
                </a:solidFill>
                <a:latin typeface="Calibri" pitchFamily="34" charset="0"/>
                <a:cs typeface="Calibri" pitchFamily="34" charset="0"/>
              </a:rPr>
              <a:t>ve zihinsel gevşeme</a:t>
            </a:r>
            <a:endParaRPr lang="fr-FR" i="1" dirty="0">
              <a:solidFill>
                <a:srgbClr val="000000"/>
              </a:solidFill>
              <a:latin typeface="Calibri" pitchFamily="34" charset="0"/>
              <a:cs typeface="Calibri" pitchFamily="34" charset="0"/>
            </a:endParaRPr>
          </a:p>
          <a:p>
            <a:pPr marL="190500" indent="-190500">
              <a:lnSpc>
                <a:spcPct val="90000"/>
              </a:lnSpc>
              <a:spcAft>
                <a:spcPct val="20000"/>
              </a:spcAft>
              <a:buClr>
                <a:srgbClr val="292929"/>
              </a:buClr>
              <a:buFont typeface="Wingdings" pitchFamily="2" charset="2"/>
              <a:buChar char="§"/>
              <a:defRPr/>
            </a:pPr>
            <a:r>
              <a:rPr lang="tr-TR" b="1" i="1" dirty="0">
                <a:solidFill>
                  <a:srgbClr val="000000"/>
                </a:solidFill>
                <a:latin typeface="Calibri" pitchFamily="34" charset="0"/>
                <a:cs typeface="Calibri" pitchFamily="34" charset="0"/>
              </a:rPr>
              <a:t>Egzersiz: </a:t>
            </a:r>
            <a:r>
              <a:rPr lang="tr-TR" i="1" dirty="0" smtClean="0">
                <a:solidFill>
                  <a:srgbClr val="000000"/>
                </a:solidFill>
                <a:latin typeface="Calibri" pitchFamily="34" charset="0"/>
                <a:cs typeface="Calibri" pitchFamily="34" charset="0"/>
              </a:rPr>
              <a:t>Oksijen </a:t>
            </a:r>
            <a:r>
              <a:rPr lang="tr-TR" i="1" dirty="0">
                <a:solidFill>
                  <a:srgbClr val="000000"/>
                </a:solidFill>
                <a:latin typeface="Calibri" pitchFamily="34" charset="0"/>
                <a:cs typeface="Calibri" pitchFamily="34" charset="0"/>
              </a:rPr>
              <a:t>kullanımını </a:t>
            </a:r>
            <a:r>
              <a:rPr lang="tr-TR" i="1" dirty="0" smtClean="0">
                <a:solidFill>
                  <a:srgbClr val="000000"/>
                </a:solidFill>
                <a:latin typeface="Calibri" pitchFamily="34" charset="0"/>
                <a:cs typeface="Calibri" pitchFamily="34" charset="0"/>
              </a:rPr>
              <a:t>artar, yüksek </a:t>
            </a:r>
            <a:r>
              <a:rPr lang="tr-TR" i="1" dirty="0">
                <a:solidFill>
                  <a:srgbClr val="000000"/>
                </a:solidFill>
                <a:latin typeface="Calibri" pitchFamily="34" charset="0"/>
                <a:cs typeface="Calibri" pitchFamily="34" charset="0"/>
              </a:rPr>
              <a:t>verim için haftada 2-3 kez</a:t>
            </a:r>
            <a:endParaRPr lang="fr-FR" i="1" dirty="0">
              <a:solidFill>
                <a:srgbClr val="000000"/>
              </a:solidFill>
              <a:latin typeface="Calibri" pitchFamily="34" charset="0"/>
              <a:cs typeface="Calibri" pitchFamily="34" charset="0"/>
            </a:endParaRPr>
          </a:p>
          <a:p>
            <a:pPr marL="190500" indent="-190500">
              <a:lnSpc>
                <a:spcPct val="90000"/>
              </a:lnSpc>
              <a:spcAft>
                <a:spcPct val="20000"/>
              </a:spcAft>
              <a:buClr>
                <a:srgbClr val="292929"/>
              </a:buClr>
              <a:buFont typeface="Wingdings" pitchFamily="2" charset="2"/>
              <a:buChar char="§"/>
              <a:defRPr/>
            </a:pPr>
            <a:r>
              <a:rPr lang="tr-TR" b="1" i="1" dirty="0">
                <a:solidFill>
                  <a:srgbClr val="000000"/>
                </a:solidFill>
                <a:latin typeface="Calibri" pitchFamily="34" charset="0"/>
                <a:cs typeface="Calibri" pitchFamily="34" charset="0"/>
              </a:rPr>
              <a:t>Perhiz:</a:t>
            </a:r>
            <a:r>
              <a:rPr lang="tr-TR" i="1" dirty="0">
                <a:solidFill>
                  <a:srgbClr val="000000"/>
                </a:solidFill>
                <a:latin typeface="Calibri" pitchFamily="34" charset="0"/>
                <a:cs typeface="Calibri" pitchFamily="34" charset="0"/>
              </a:rPr>
              <a:t> Stres yeme alışkanlıklarını değiştirir</a:t>
            </a:r>
            <a:r>
              <a:rPr lang="tr-TR" i="1" dirty="0" smtClean="0">
                <a:solidFill>
                  <a:srgbClr val="000000"/>
                </a:solidFill>
                <a:latin typeface="Calibri" pitchFamily="34" charset="0"/>
                <a:cs typeface="Calibri" pitchFamily="34" charset="0"/>
              </a:rPr>
              <a:t>, genelde metabolizma </a:t>
            </a:r>
            <a:r>
              <a:rPr lang="tr-TR" i="1" dirty="0">
                <a:solidFill>
                  <a:srgbClr val="000000"/>
                </a:solidFill>
                <a:latin typeface="Calibri" pitchFamily="34" charset="0"/>
                <a:cs typeface="Calibri" pitchFamily="34" charset="0"/>
              </a:rPr>
              <a:t>hızlanır</a:t>
            </a:r>
            <a:endParaRPr lang="fr-FR" i="1" dirty="0">
              <a:solidFill>
                <a:srgbClr val="000000"/>
              </a:solidFill>
              <a:latin typeface="Calibri" pitchFamily="34" charset="0"/>
              <a:cs typeface="Calibri" pitchFamily="34" charset="0"/>
            </a:endParaRPr>
          </a:p>
          <a:p>
            <a:pPr marL="190500" indent="-190500">
              <a:lnSpc>
                <a:spcPct val="90000"/>
              </a:lnSpc>
              <a:spcAft>
                <a:spcPct val="20000"/>
              </a:spcAft>
              <a:buClr>
                <a:srgbClr val="292929"/>
              </a:buClr>
              <a:buFont typeface="Wingdings" pitchFamily="2" charset="2"/>
              <a:buChar char="§"/>
              <a:defRPr/>
            </a:pPr>
            <a:r>
              <a:rPr lang="tr-TR" b="1" i="1" dirty="0" smtClean="0">
                <a:solidFill>
                  <a:srgbClr val="000000"/>
                </a:solidFill>
                <a:latin typeface="Calibri" pitchFamily="34" charset="0"/>
                <a:cs typeface="Calibri" pitchFamily="34" charset="0"/>
              </a:rPr>
              <a:t>Davranış </a:t>
            </a:r>
            <a:r>
              <a:rPr lang="tr-TR" b="1" i="1" dirty="0">
                <a:solidFill>
                  <a:srgbClr val="000000"/>
                </a:solidFill>
                <a:latin typeface="Calibri" pitchFamily="34" charset="0"/>
                <a:cs typeface="Calibri" pitchFamily="34" charset="0"/>
              </a:rPr>
              <a:t>değişikliği: </a:t>
            </a:r>
            <a:r>
              <a:rPr lang="tr-TR" i="1" dirty="0">
                <a:solidFill>
                  <a:srgbClr val="000000"/>
                </a:solidFill>
                <a:latin typeface="Calibri" pitchFamily="34" charset="0"/>
                <a:cs typeface="Calibri" pitchFamily="34" charset="0"/>
              </a:rPr>
              <a:t>Birey önce içgüdüsel davranışlar gösterir. </a:t>
            </a:r>
            <a:r>
              <a:rPr lang="tr-TR" i="1" dirty="0" smtClean="0">
                <a:solidFill>
                  <a:srgbClr val="000000"/>
                </a:solidFill>
                <a:latin typeface="Calibri" pitchFamily="34" charset="0"/>
                <a:cs typeface="Calibri" pitchFamily="34" charset="0"/>
              </a:rPr>
              <a:t>Davranışlarını değiştirmesi </a:t>
            </a:r>
            <a:r>
              <a:rPr lang="tr-TR" i="1" dirty="0">
                <a:solidFill>
                  <a:srgbClr val="000000"/>
                </a:solidFill>
                <a:latin typeface="Calibri" pitchFamily="34" charset="0"/>
                <a:cs typeface="Calibri" pitchFamily="34" charset="0"/>
              </a:rPr>
              <a:t>istenebilir</a:t>
            </a:r>
            <a:r>
              <a:rPr lang="tr-TR" i="1" dirty="0" smtClean="0">
                <a:solidFill>
                  <a:srgbClr val="000000"/>
                </a:solidFill>
                <a:latin typeface="Calibri" pitchFamily="34" charset="0"/>
                <a:cs typeface="Calibri" pitchFamily="34" charset="0"/>
              </a:rPr>
              <a:t>. Özgüveni </a:t>
            </a:r>
            <a:r>
              <a:rPr lang="tr-TR" i="1" dirty="0">
                <a:solidFill>
                  <a:srgbClr val="000000"/>
                </a:solidFill>
                <a:latin typeface="Calibri" pitchFamily="34" charset="0"/>
                <a:cs typeface="Calibri" pitchFamily="34" charset="0"/>
              </a:rPr>
              <a:t>artırmaya yönelik </a:t>
            </a:r>
            <a:r>
              <a:rPr lang="tr-TR" i="1" dirty="0" smtClean="0">
                <a:solidFill>
                  <a:srgbClr val="000000"/>
                </a:solidFill>
                <a:latin typeface="Calibri" pitchFamily="34" charset="0"/>
                <a:cs typeface="Calibri" pitchFamily="34" charset="0"/>
              </a:rPr>
              <a:t>eğitimler,</a:t>
            </a:r>
          </a:p>
          <a:p>
            <a:pPr marL="190500" indent="-190500">
              <a:lnSpc>
                <a:spcPct val="90000"/>
              </a:lnSpc>
              <a:spcAft>
                <a:spcPct val="20000"/>
              </a:spcAft>
              <a:buClr>
                <a:srgbClr val="292929"/>
              </a:buClr>
              <a:buFont typeface="Wingdings" pitchFamily="2" charset="2"/>
              <a:buChar char="§"/>
              <a:defRPr/>
            </a:pPr>
            <a:r>
              <a:rPr lang="tr-TR" b="1" i="1" dirty="0" smtClean="0">
                <a:solidFill>
                  <a:srgbClr val="000000"/>
                </a:solidFill>
                <a:latin typeface="Calibri" pitchFamily="34" charset="0"/>
                <a:cs typeface="Calibri" pitchFamily="34" charset="0"/>
              </a:rPr>
              <a:t>Zaman yönetimi</a:t>
            </a:r>
            <a:endParaRPr lang="tr-TR" b="1" i="1" dirty="0">
              <a:solidFill>
                <a:srgbClr val="000000"/>
              </a:solidFill>
              <a:latin typeface="Calibri" pitchFamily="34" charset="0"/>
              <a:cs typeface="Calibri" pitchFamily="34" charset="0"/>
            </a:endParaRPr>
          </a:p>
          <a:p>
            <a:pPr marL="190500" indent="-190500">
              <a:lnSpc>
                <a:spcPct val="90000"/>
              </a:lnSpc>
              <a:spcAft>
                <a:spcPct val="20000"/>
              </a:spcAft>
              <a:buClr>
                <a:srgbClr val="292929"/>
              </a:buClr>
              <a:buFont typeface="Wingdings" pitchFamily="2" charset="2"/>
              <a:buChar char="§"/>
              <a:defRPr/>
            </a:pPr>
            <a:endParaRPr lang="fr-FR" i="1" dirty="0">
              <a:solidFill>
                <a:srgbClr val="000000"/>
              </a:solidFill>
              <a:latin typeface="Calibri" pitchFamily="34" charset="0"/>
              <a:cs typeface="Calibri" pitchFamily="34" charset="0"/>
            </a:endParaRPr>
          </a:p>
        </p:txBody>
      </p:sp>
      <p:sp>
        <p:nvSpPr>
          <p:cNvPr id="9" name="AutoShape 41"/>
          <p:cNvSpPr>
            <a:spLocks noChangeArrowheads="1"/>
          </p:cNvSpPr>
          <p:nvPr/>
        </p:nvSpPr>
        <p:spPr bwMode="auto">
          <a:xfrm flipH="1">
            <a:off x="3949700" y="2349500"/>
            <a:ext cx="661988" cy="879475"/>
          </a:xfrm>
          <a:prstGeom prst="rightArrow">
            <a:avLst>
              <a:gd name="adj1" fmla="val 50111"/>
              <a:gd name="adj2" fmla="val 63157"/>
            </a:avLst>
          </a:prstGeom>
          <a:gradFill rotWithShape="1">
            <a:gsLst>
              <a:gs pos="0">
                <a:srgbClr val="E9E9E9"/>
              </a:gs>
              <a:gs pos="100000">
                <a:srgbClr val="B2B2B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defRPr/>
            </a:pPr>
            <a:endParaRPr lang="de-DE" noProof="1">
              <a:solidFill>
                <a:srgbClr val="000000"/>
              </a:solidFill>
            </a:endParaRPr>
          </a:p>
        </p:txBody>
      </p:sp>
      <p:sp>
        <p:nvSpPr>
          <p:cNvPr id="10" name="AutoShape 18"/>
          <p:cNvSpPr>
            <a:spLocks noChangeArrowheads="1"/>
          </p:cNvSpPr>
          <p:nvPr/>
        </p:nvSpPr>
        <p:spPr bwMode="auto">
          <a:xfrm>
            <a:off x="4759325" y="2349500"/>
            <a:ext cx="661988" cy="879475"/>
          </a:xfrm>
          <a:prstGeom prst="rightArrow">
            <a:avLst>
              <a:gd name="adj1" fmla="val 50111"/>
              <a:gd name="adj2" fmla="val 63157"/>
            </a:avLst>
          </a:prstGeom>
          <a:gradFill rotWithShape="1">
            <a:gsLst>
              <a:gs pos="0">
                <a:srgbClr val="E9E9E9"/>
              </a:gs>
              <a:gs pos="100000">
                <a:srgbClr val="B2B2B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defRPr/>
            </a:pPr>
            <a:endParaRPr lang="de-DE" noProof="1">
              <a:solidFill>
                <a:srgbClr val="000000"/>
              </a:solidFill>
            </a:endParaRPr>
          </a:p>
        </p:txBody>
      </p:sp>
      <p:sp>
        <p:nvSpPr>
          <p:cNvPr id="11" name="Rectangle 14"/>
          <p:cNvSpPr>
            <a:spLocks noChangeArrowheads="1"/>
          </p:cNvSpPr>
          <p:nvPr/>
        </p:nvSpPr>
        <p:spPr bwMode="gray">
          <a:xfrm>
            <a:off x="893763" y="971551"/>
            <a:ext cx="8026400" cy="1304926"/>
          </a:xfrm>
          <a:prstGeom prst="rect">
            <a:avLst/>
          </a:prstGeom>
          <a:solidFill>
            <a:schemeClr val="bg1"/>
          </a:solidFill>
          <a:ln w="12700">
            <a:solidFill>
              <a:srgbClr val="DDDDDD"/>
            </a:solidFill>
            <a:miter lim="800000"/>
            <a:headEnd/>
            <a:tailEnd/>
          </a:ln>
        </p:spPr>
        <p:txBody>
          <a:bodyPr lIns="108000" tIns="108000" rIns="144000" bIns="72000" anchor="ctr"/>
          <a:lstStyle/>
          <a:p>
            <a:pPr marL="190500" indent="-190500" algn="ctr">
              <a:lnSpc>
                <a:spcPct val="90000"/>
              </a:lnSpc>
              <a:spcAft>
                <a:spcPct val="20000"/>
              </a:spcAft>
              <a:buClr>
                <a:srgbClr val="292929"/>
              </a:buClr>
              <a:buFont typeface="Wingdings" pitchFamily="2" charset="2"/>
              <a:buNone/>
            </a:pPr>
            <a:r>
              <a:rPr lang="tr-TR" b="1" i="1" dirty="0" smtClean="0">
                <a:solidFill>
                  <a:srgbClr val="000000"/>
                </a:solidFill>
                <a:latin typeface="Calibri" pitchFamily="34" charset="0"/>
                <a:cs typeface="Calibri" pitchFamily="34" charset="0"/>
              </a:rPr>
              <a:t>İşçilere stresin nedenleri, etkileri ve uzak durma yolları, uzak durulamıyorsa başa çıkmanın yolları öğretilir. </a:t>
            </a:r>
          </a:p>
          <a:p>
            <a:pPr marL="190500" indent="-190500" algn="ctr">
              <a:lnSpc>
                <a:spcPct val="90000"/>
              </a:lnSpc>
              <a:spcAft>
                <a:spcPct val="20000"/>
              </a:spcAft>
              <a:buClr>
                <a:srgbClr val="292929"/>
              </a:buClr>
              <a:buFont typeface="Wingdings" pitchFamily="2" charset="2"/>
              <a:buNone/>
            </a:pPr>
            <a:r>
              <a:rPr lang="tr-TR" b="1" i="1" dirty="0" smtClean="0">
                <a:solidFill>
                  <a:srgbClr val="000000"/>
                </a:solidFill>
                <a:latin typeface="Calibri" pitchFamily="34" charset="0"/>
                <a:cs typeface="Calibri" pitchFamily="34" charset="0"/>
              </a:rPr>
              <a:t>Bazı stres kaynakları kaçınılmaz olarak işin doğasında bulunabilir. Stres kaynaklarından bazılarını yok etmede çalışma ortamını daha stressiz ve verimli hale getirilmesi gerekir…</a:t>
            </a:r>
            <a:endParaRPr lang="tr-TR" b="1" i="1" dirty="0">
              <a:solidFill>
                <a:srgbClr val="000000"/>
              </a:solidFill>
              <a:latin typeface="Calibri" pitchFamily="34" charset="0"/>
              <a:cs typeface="Calibri" pitchFamily="34" charset="0"/>
            </a:endParaRPr>
          </a:p>
        </p:txBody>
      </p:sp>
      <p:sp>
        <p:nvSpPr>
          <p:cNvPr id="12" name="Rectangle 14"/>
          <p:cNvSpPr>
            <a:spLocks noChangeArrowheads="1"/>
          </p:cNvSpPr>
          <p:nvPr/>
        </p:nvSpPr>
        <p:spPr bwMode="gray">
          <a:xfrm rot="-5400000">
            <a:off x="-102391" y="1293020"/>
            <a:ext cx="1271586" cy="628647"/>
          </a:xfrm>
          <a:prstGeom prst="rect">
            <a:avLst/>
          </a:prstGeom>
          <a:solidFill>
            <a:srgbClr val="C40505"/>
          </a:solidFill>
          <a:ln w="12700">
            <a:solidFill>
              <a:srgbClr val="9F9F9F"/>
            </a:solidFill>
            <a:miter lim="800000"/>
            <a:headEnd/>
            <a:tailEnd/>
          </a:ln>
          <a:effectLst>
            <a:outerShdw dist="53882" dir="2700000" algn="ctr" rotWithShape="0">
              <a:srgbClr val="808080">
                <a:alpha val="50000"/>
              </a:srgbClr>
            </a:outerShdw>
          </a:effectLst>
        </p:spPr>
        <p:txBody>
          <a:bodyPr lIns="0" tIns="0" rIns="0" bIns="0" anchor="ctr"/>
          <a:lstStyle/>
          <a:p>
            <a:pPr marL="190500" indent="-190500" algn="ctr">
              <a:lnSpc>
                <a:spcPct val="90000"/>
              </a:lnSpc>
              <a:spcAft>
                <a:spcPct val="20000"/>
              </a:spcAft>
              <a:buClr>
                <a:srgbClr val="292929"/>
              </a:buClr>
              <a:buFont typeface="Wingdings" pitchFamily="2" charset="2"/>
              <a:buNone/>
              <a:defRPr/>
            </a:pPr>
            <a:r>
              <a:rPr lang="tr-TR" b="1" dirty="0" smtClean="0">
                <a:solidFill>
                  <a:srgbClr val="FFFFFF"/>
                </a:solidFill>
                <a:latin typeface="Calibri" pitchFamily="34" charset="0"/>
                <a:cs typeface="Calibri" pitchFamily="34" charset="0"/>
              </a:rPr>
              <a:t>Sonuç </a:t>
            </a:r>
          </a:p>
          <a:p>
            <a:pPr marL="190500" indent="-190500" algn="ctr">
              <a:lnSpc>
                <a:spcPct val="90000"/>
              </a:lnSpc>
              <a:spcAft>
                <a:spcPct val="20000"/>
              </a:spcAft>
              <a:buClr>
                <a:srgbClr val="292929"/>
              </a:buClr>
              <a:buFont typeface="Wingdings" pitchFamily="2" charset="2"/>
              <a:buNone/>
              <a:defRPr/>
            </a:pPr>
            <a:r>
              <a:rPr lang="tr-TR" b="1" dirty="0" smtClean="0">
                <a:solidFill>
                  <a:srgbClr val="FFFFFF"/>
                </a:solidFill>
                <a:latin typeface="Calibri" pitchFamily="34" charset="0"/>
                <a:cs typeface="Calibri" pitchFamily="34" charset="0"/>
              </a:rPr>
              <a:t>Olarak</a:t>
            </a:r>
            <a:endParaRPr lang="de-DE" b="1" noProof="1">
              <a:solidFill>
                <a:srgbClr val="FFFFFF"/>
              </a:solidFill>
              <a:latin typeface="Calibri" pitchFamily="34" charset="0"/>
              <a:cs typeface="Calibri" pitchFamily="34" charset="0"/>
            </a:endParaRPr>
          </a:p>
        </p:txBody>
      </p:sp>
      <p:sp>
        <p:nvSpPr>
          <p:cNvPr id="13" name="AutoShape 41"/>
          <p:cNvSpPr>
            <a:spLocks noChangeArrowheads="1"/>
          </p:cNvSpPr>
          <p:nvPr/>
        </p:nvSpPr>
        <p:spPr bwMode="auto">
          <a:xfrm flipH="1">
            <a:off x="3949700" y="2359025"/>
            <a:ext cx="661988" cy="879475"/>
          </a:xfrm>
          <a:prstGeom prst="rightArrow">
            <a:avLst>
              <a:gd name="adj1" fmla="val 50111"/>
              <a:gd name="adj2" fmla="val 63157"/>
            </a:avLst>
          </a:prstGeom>
          <a:gradFill rotWithShape="1">
            <a:gsLst>
              <a:gs pos="0">
                <a:schemeClr val="tx2">
                  <a:gamma/>
                  <a:shade val="46275"/>
                  <a:invGamma/>
                </a:schemeClr>
              </a:gs>
              <a:gs pos="100000">
                <a:schemeClr val="tx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defRPr/>
            </a:pPr>
            <a:endParaRPr lang="de-DE" noProof="1">
              <a:solidFill>
                <a:srgbClr val="000000"/>
              </a:solidFill>
            </a:endParaRPr>
          </a:p>
        </p:txBody>
      </p:sp>
      <p:sp>
        <p:nvSpPr>
          <p:cNvPr id="14" name="AutoShape 18"/>
          <p:cNvSpPr>
            <a:spLocks noChangeArrowheads="1"/>
          </p:cNvSpPr>
          <p:nvPr/>
        </p:nvSpPr>
        <p:spPr bwMode="auto">
          <a:xfrm>
            <a:off x="4768850" y="2349500"/>
            <a:ext cx="661988" cy="879475"/>
          </a:xfrm>
          <a:prstGeom prst="rightArrow">
            <a:avLst>
              <a:gd name="adj1" fmla="val 50111"/>
              <a:gd name="adj2" fmla="val 63157"/>
            </a:avLst>
          </a:prstGeom>
          <a:gradFill rotWithShape="1">
            <a:gsLst>
              <a:gs pos="0">
                <a:srgbClr val="C40505"/>
              </a:gs>
              <a:gs pos="100000">
                <a:srgbClr val="C40505">
                  <a:gamma/>
                  <a:shade val="46275"/>
                  <a:invGamma/>
                </a:srgbClr>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defRPr/>
            </a:pPr>
            <a:endParaRPr lang="de-DE" noProof="1">
              <a:solidFill>
                <a:srgbClr val="000000"/>
              </a:solidFill>
            </a:endParaRPr>
          </a:p>
        </p:txBody>
      </p:sp>
      <p:sp>
        <p:nvSpPr>
          <p:cNvPr id="15"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STRES YÖNETİMİ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19406188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par>
                          <p:cTn id="44" fill="hold">
                            <p:stCondLst>
                              <p:cond delay="5000"/>
                            </p:stCondLst>
                            <p:childTnLst>
                              <p:par>
                                <p:cTn id="45" presetID="10" presetClass="exit" presetSubtype="0" fill="hold" grpId="1" nodeType="afterEffect">
                                  <p:stCondLst>
                                    <p:cond delay="0"/>
                                  </p:stCondLst>
                                  <p:childTnLst>
                                    <p:animEffect transition="out" filter="fade">
                                      <p:cBhvr>
                                        <p:cTn id="46" dur="1000"/>
                                        <p:tgtEl>
                                          <p:spTgt spid="13"/>
                                        </p:tgtEl>
                                      </p:cBhvr>
                                    </p:animEffect>
                                    <p:set>
                                      <p:cBhvr>
                                        <p:cTn id="47" dur="1" fill="hold">
                                          <p:stCondLst>
                                            <p:cond delay="999"/>
                                          </p:stCondLst>
                                        </p:cTn>
                                        <p:tgtEl>
                                          <p:spTgt spid="13"/>
                                        </p:tgtEl>
                                        <p:attrNameLst>
                                          <p:attrName>style.visibility</p:attrName>
                                        </p:attrNameLst>
                                      </p:cBhvr>
                                      <p:to>
                                        <p:strVal val="hidden"/>
                                      </p:to>
                                    </p:set>
                                  </p:childTnLst>
                                </p:cTn>
                              </p:par>
                            </p:childTnLst>
                          </p:cTn>
                        </p:par>
                        <p:par>
                          <p:cTn id="48" fill="hold">
                            <p:stCondLst>
                              <p:cond delay="6000"/>
                            </p:stCondLst>
                            <p:childTnLst>
                              <p:par>
                                <p:cTn id="49" presetID="10" presetClass="entr" presetSubtype="0"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par>
                          <p:cTn id="52" fill="hold">
                            <p:stCondLst>
                              <p:cond delay="6500"/>
                            </p:stCondLst>
                            <p:childTnLst>
                              <p:par>
                                <p:cTn id="53" presetID="10" presetClass="exit" presetSubtype="0" fill="hold" grpId="1" nodeType="afterEffect">
                                  <p:stCondLst>
                                    <p:cond delay="0"/>
                                  </p:stCondLst>
                                  <p:childTnLst>
                                    <p:animEffect transition="out" filter="fade">
                                      <p:cBhvr>
                                        <p:cTn id="54" dur="1000"/>
                                        <p:tgtEl>
                                          <p:spTgt spid="14"/>
                                        </p:tgtEl>
                                      </p:cBhvr>
                                    </p:animEffect>
                                    <p:set>
                                      <p:cBhvr>
                                        <p:cTn id="55"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P spid="4" grpId="0" animBg="1"/>
      <p:bldP spid="5" grpId="0" animBg="1"/>
      <p:bldP spid="7" grpId="0" animBg="1"/>
      <p:bldP spid="8" grpId="0" animBg="1"/>
      <p:bldP spid="9" grpId="0" animBg="1"/>
      <p:bldP spid="10" grpId="0" animBg="1"/>
      <p:bldP spid="11" grpId="0" animBg="1"/>
      <p:bldP spid="13" grpId="0" animBg="1"/>
      <p:bldP spid="13" grpId="1" animBg="1"/>
      <p:bldP spid="14" grpId="0" animBg="1"/>
      <p:bldP spid="14"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pic>
        <p:nvPicPr>
          <p:cNvPr id="1029" name="Picture 5" descr="C:\Users\Ahmet Yiğitap\Desktop\Resim3.png"/>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779" y="3941864"/>
            <a:ext cx="4320000" cy="2880000"/>
          </a:xfrm>
          <a:prstGeom prst="rect">
            <a:avLst/>
          </a:prstGeom>
          <a:noFill/>
          <a:ln w="25400">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1031" name="Picture 7" descr="C:\Users\Ahmet Yiğitap\Desktop\Resim4.jpg"/>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7258" y="3941864"/>
            <a:ext cx="4320000" cy="2880000"/>
          </a:xfrm>
          <a:prstGeom prst="rect">
            <a:avLst/>
          </a:prstGeom>
          <a:noFill/>
          <a:ln w="25400">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20" name="Picture 4" descr="C:\Users\Ahmet Yiğitap\Desktop\Resim9.png"/>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0074" y="997145"/>
            <a:ext cx="4320000" cy="2880000"/>
          </a:xfrm>
          <a:prstGeom prst="rect">
            <a:avLst/>
          </a:prstGeom>
          <a:noFill/>
          <a:ln w="25400">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21" name="Picture 5" descr="C:\Users\Ahmet Yiğitap\Desktop\Resim10.png"/>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468" y="997145"/>
            <a:ext cx="4320000" cy="2880000"/>
          </a:xfrm>
          <a:prstGeom prst="rect">
            <a:avLst/>
          </a:prstGeom>
          <a:noFill/>
          <a:ln w="25400">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7"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STRES YÖNETİMİ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29100024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172005" y="2516888"/>
            <a:ext cx="8782476" cy="2921887"/>
          </a:xfrm>
          <a:prstGeom prst="rect">
            <a:avLst/>
          </a:prstGeom>
          <a:noFill/>
          <a:ln w="9525" algn="ctr">
            <a:noFill/>
            <a:round/>
            <a:headEnd/>
            <a:tailEnd/>
          </a:ln>
        </p:spPr>
        <p:txBody>
          <a:bodyPr wrap="none" anchor="ctr"/>
          <a:lstStyle/>
          <a:p>
            <a:pPr marL="36000" algn="ctr"/>
            <a:r>
              <a:rPr lang="tr-TR" sz="9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Stresten Korunma</a:t>
            </a:r>
          </a:p>
          <a:p>
            <a:pPr marL="36000" algn="ctr"/>
            <a:r>
              <a:rPr lang="tr-TR" sz="9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 Yolları</a:t>
            </a:r>
            <a:endPar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7050" y="409575"/>
            <a:ext cx="2833984"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06188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9045" y="0"/>
            <a:ext cx="9144000" cy="6858001"/>
            <a:chOff x="0" y="0"/>
            <a:chExt cx="5760" cy="3747"/>
          </a:xfrm>
        </p:grpSpPr>
        <p:sp>
          <p:nvSpPr>
            <p:cNvPr id="46107"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dirty="0">
                <a:solidFill>
                  <a:srgbClr val="FFFFFF"/>
                </a:solidFill>
              </a:endParaRPr>
            </a:p>
          </p:txBody>
        </p:sp>
        <p:sp>
          <p:nvSpPr>
            <p:cNvPr id="46108"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dirty="0">
                <a:solidFill>
                  <a:srgbClr val="FFFFFF"/>
                </a:solidFill>
              </a:endParaRPr>
            </a:p>
          </p:txBody>
        </p:sp>
        <p:sp>
          <p:nvSpPr>
            <p:cNvPr id="46109"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dirty="0">
                <a:solidFill>
                  <a:srgbClr val="FFFFFF"/>
                </a:solidFill>
              </a:endParaRPr>
            </a:p>
          </p:txBody>
        </p:sp>
        <p:sp>
          <p:nvSpPr>
            <p:cNvPr id="46110"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dirty="0">
                <a:solidFill>
                  <a:srgbClr val="FFFFFF"/>
                </a:solidFill>
              </a:endParaRPr>
            </a:p>
          </p:txBody>
        </p:sp>
      </p:grpSp>
      <p:sp>
        <p:nvSpPr>
          <p:cNvPr id="217117" name="Rectangle 29"/>
          <p:cNvSpPr>
            <a:spLocks noChangeArrowheads="1"/>
          </p:cNvSpPr>
          <p:nvPr/>
        </p:nvSpPr>
        <p:spPr bwMode="auto">
          <a:xfrm rot="5400000">
            <a:off x="4514850" y="2002894"/>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grpSp>
        <p:nvGrpSpPr>
          <p:cNvPr id="9" name="Group 10"/>
          <p:cNvGrpSpPr>
            <a:grpSpLocks/>
          </p:cNvGrpSpPr>
          <p:nvPr/>
        </p:nvGrpSpPr>
        <p:grpSpPr bwMode="auto">
          <a:xfrm>
            <a:off x="0" y="-11113"/>
            <a:ext cx="9144000" cy="6388034"/>
            <a:chOff x="0" y="0"/>
            <a:chExt cx="5760" cy="3747"/>
          </a:xfrm>
        </p:grpSpPr>
        <p:sp>
          <p:nvSpPr>
            <p:cNvPr id="10"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tr-TR">
                <a:solidFill>
                  <a:srgbClr val="FFFFFF"/>
                </a:solidFill>
                <a:cs typeface="Arial" pitchFamily="34" charset="0"/>
              </a:endParaRPr>
            </a:p>
          </p:txBody>
        </p:sp>
        <p:sp>
          <p:nvSpPr>
            <p:cNvPr id="11"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tr-TR">
                <a:solidFill>
                  <a:srgbClr val="FFFFFF"/>
                </a:solidFill>
                <a:cs typeface="Arial" pitchFamily="34" charset="0"/>
              </a:endParaRPr>
            </a:p>
          </p:txBody>
        </p:sp>
        <p:sp>
          <p:nvSpPr>
            <p:cNvPr id="12" name="Rectangle 8"/>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tr-TR">
                <a:solidFill>
                  <a:srgbClr val="FFFFFF"/>
                </a:solidFill>
                <a:cs typeface="Arial" pitchFamily="34" charset="0"/>
              </a:endParaRPr>
            </a:p>
          </p:txBody>
        </p:sp>
        <p:sp>
          <p:nvSpPr>
            <p:cNvPr id="13"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tr-TR">
                <a:solidFill>
                  <a:srgbClr val="FFFFFF"/>
                </a:solidFill>
                <a:cs typeface="Arial" pitchFamily="34" charset="0"/>
              </a:endParaRPr>
            </a:p>
          </p:txBody>
        </p:sp>
      </p:grpSp>
      <p:pic>
        <p:nvPicPr>
          <p:cNvPr id="14" name="Picture 9"/>
          <p:cNvPicPr>
            <a:picLocks noChangeAspect="1" noChangeArrowheads="1"/>
          </p:cNvPicPr>
          <p:nvPr/>
        </p:nvPicPr>
        <p:blipFill>
          <a:blip r:embed="rId3" cstate="print"/>
          <a:srcRect/>
          <a:stretch>
            <a:fillRect/>
          </a:stretch>
        </p:blipFill>
        <p:spPr bwMode="gray">
          <a:xfrm>
            <a:off x="2278063" y="4574165"/>
            <a:ext cx="4679950" cy="438150"/>
          </a:xfrm>
          <a:prstGeom prst="rect">
            <a:avLst/>
          </a:prstGeom>
          <a:noFill/>
          <a:ln w="9525">
            <a:noFill/>
            <a:miter lim="800000"/>
            <a:headEnd/>
            <a:tailEnd/>
          </a:ln>
        </p:spPr>
      </p:pic>
      <p:grpSp>
        <p:nvGrpSpPr>
          <p:cNvPr id="15" name="Group 62"/>
          <p:cNvGrpSpPr>
            <a:grpSpLocks/>
          </p:cNvGrpSpPr>
          <p:nvPr/>
        </p:nvGrpSpPr>
        <p:grpSpPr bwMode="auto">
          <a:xfrm>
            <a:off x="3217119" y="2355352"/>
            <a:ext cx="2411413" cy="2093912"/>
            <a:chOff x="2127" y="2069"/>
            <a:chExt cx="1519" cy="1319"/>
          </a:xfrm>
        </p:grpSpPr>
        <p:sp>
          <p:nvSpPr>
            <p:cNvPr id="16" name="Freeform 31"/>
            <p:cNvSpPr>
              <a:spLocks/>
            </p:cNvSpPr>
            <p:nvPr/>
          </p:nvSpPr>
          <p:spPr bwMode="gray">
            <a:xfrm>
              <a:off x="2127" y="2069"/>
              <a:ext cx="750" cy="1312"/>
            </a:xfrm>
            <a:custGeom>
              <a:avLst/>
              <a:gdLst>
                <a:gd name="T0" fmla="*/ 0 w 1859"/>
                <a:gd name="T1" fmla="*/ 0 h 3212"/>
                <a:gd name="T2" fmla="*/ 0 w 1859"/>
                <a:gd name="T3" fmla="*/ 1 h 3212"/>
                <a:gd name="T4" fmla="*/ 0 w 1859"/>
                <a:gd name="T5" fmla="*/ 0 h 3212"/>
                <a:gd name="T6" fmla="*/ 0 w 1859"/>
                <a:gd name="T7" fmla="*/ 0 h 3212"/>
                <a:gd name="T8" fmla="*/ 0 60000 65536"/>
                <a:gd name="T9" fmla="*/ 0 60000 65536"/>
                <a:gd name="T10" fmla="*/ 0 60000 65536"/>
                <a:gd name="T11" fmla="*/ 0 60000 65536"/>
                <a:gd name="T12" fmla="*/ 0 w 1859"/>
                <a:gd name="T13" fmla="*/ 0 h 3212"/>
                <a:gd name="T14" fmla="*/ 1859 w 1859"/>
                <a:gd name="T15" fmla="*/ 3212 h 3212"/>
              </a:gdLst>
              <a:ahLst/>
              <a:cxnLst>
                <a:cxn ang="T8">
                  <a:pos x="T0" y="T1"/>
                </a:cxn>
                <a:cxn ang="T9">
                  <a:pos x="T2" y="T3"/>
                </a:cxn>
                <a:cxn ang="T10">
                  <a:pos x="T4" y="T5"/>
                </a:cxn>
                <a:cxn ang="T11">
                  <a:pos x="T6" y="T7"/>
                </a:cxn>
              </a:cxnLst>
              <a:rect l="T12" t="T13" r="T14" b="T15"/>
              <a:pathLst>
                <a:path w="1859" h="3212">
                  <a:moveTo>
                    <a:pt x="1859" y="0"/>
                  </a:moveTo>
                  <a:lnTo>
                    <a:pt x="0" y="3212"/>
                  </a:lnTo>
                  <a:lnTo>
                    <a:pt x="1859" y="1769"/>
                  </a:lnTo>
                  <a:lnTo>
                    <a:pt x="1859" y="0"/>
                  </a:lnTo>
                  <a:close/>
                </a:path>
              </a:pathLst>
            </a:custGeom>
            <a:gradFill rotWithShape="1">
              <a:gsLst>
                <a:gs pos="0">
                  <a:srgbClr val="69A2E1"/>
                </a:gs>
                <a:gs pos="50000">
                  <a:srgbClr val="69A2E1">
                    <a:gamma/>
                    <a:shade val="66275"/>
                    <a:invGamma/>
                  </a:srgbClr>
                </a:gs>
                <a:gs pos="100000">
                  <a:srgbClr val="69A2E1"/>
                </a:gs>
              </a:gsLst>
              <a:lin ang="18900000" scaled="1"/>
            </a:gradFill>
            <a:ln w="9525">
              <a:solidFill>
                <a:srgbClr val="919191"/>
              </a:solidFill>
              <a:miter lim="800000"/>
              <a:headEnd/>
              <a:tailEnd/>
            </a:ln>
          </p:spPr>
          <p:txBody>
            <a:bodyPr wrap="none" anchor="ctr"/>
            <a:lstStyle/>
            <a:p>
              <a:endParaRPr lang="tr-TR">
                <a:solidFill>
                  <a:srgbClr val="000000"/>
                </a:solidFill>
              </a:endParaRPr>
            </a:p>
          </p:txBody>
        </p:sp>
        <p:sp>
          <p:nvSpPr>
            <p:cNvPr id="17" name="Freeform 35"/>
            <p:cNvSpPr>
              <a:spLocks/>
            </p:cNvSpPr>
            <p:nvPr/>
          </p:nvSpPr>
          <p:spPr bwMode="gray">
            <a:xfrm>
              <a:off x="2137" y="2797"/>
              <a:ext cx="1505" cy="591"/>
            </a:xfrm>
            <a:custGeom>
              <a:avLst/>
              <a:gdLst>
                <a:gd name="T0" fmla="*/ 0 w 3730"/>
                <a:gd name="T1" fmla="*/ 0 h 1448"/>
                <a:gd name="T2" fmla="*/ 0 w 3730"/>
                <a:gd name="T3" fmla="*/ 0 h 1448"/>
                <a:gd name="T4" fmla="*/ 1 w 3730"/>
                <a:gd name="T5" fmla="*/ 0 h 1448"/>
                <a:gd name="T6" fmla="*/ 0 w 3730"/>
                <a:gd name="T7" fmla="*/ 0 h 1448"/>
                <a:gd name="T8" fmla="*/ 0 60000 65536"/>
                <a:gd name="T9" fmla="*/ 0 60000 65536"/>
                <a:gd name="T10" fmla="*/ 0 60000 65536"/>
                <a:gd name="T11" fmla="*/ 0 60000 65536"/>
                <a:gd name="T12" fmla="*/ 0 w 3730"/>
                <a:gd name="T13" fmla="*/ 0 h 1448"/>
                <a:gd name="T14" fmla="*/ 3730 w 3730"/>
                <a:gd name="T15" fmla="*/ 1448 h 1448"/>
              </a:gdLst>
              <a:ahLst/>
              <a:cxnLst>
                <a:cxn ang="T8">
                  <a:pos x="T0" y="T1"/>
                </a:cxn>
                <a:cxn ang="T9">
                  <a:pos x="T2" y="T3"/>
                </a:cxn>
                <a:cxn ang="T10">
                  <a:pos x="T4" y="T5"/>
                </a:cxn>
                <a:cxn ang="T11">
                  <a:pos x="T6" y="T7"/>
                </a:cxn>
              </a:cxnLst>
              <a:rect l="T12" t="T13" r="T14" b="T15"/>
              <a:pathLst>
                <a:path w="3730" h="1448">
                  <a:moveTo>
                    <a:pt x="1859" y="0"/>
                  </a:moveTo>
                  <a:lnTo>
                    <a:pt x="0" y="1441"/>
                  </a:lnTo>
                  <a:lnTo>
                    <a:pt x="3730" y="1448"/>
                  </a:lnTo>
                  <a:lnTo>
                    <a:pt x="1859" y="0"/>
                  </a:lnTo>
                  <a:close/>
                </a:path>
              </a:pathLst>
            </a:custGeom>
            <a:gradFill rotWithShape="1">
              <a:gsLst>
                <a:gs pos="0">
                  <a:srgbClr val="2A79D0"/>
                </a:gs>
                <a:gs pos="50000">
                  <a:srgbClr val="2A79D0">
                    <a:gamma/>
                    <a:shade val="66275"/>
                    <a:invGamma/>
                  </a:srgbClr>
                </a:gs>
                <a:gs pos="100000">
                  <a:srgbClr val="2A79D0"/>
                </a:gs>
              </a:gsLst>
              <a:lin ang="18900000" scaled="1"/>
            </a:gradFill>
            <a:ln w="9525" cap="flat" cmpd="sng">
              <a:solidFill>
                <a:srgbClr val="919191"/>
              </a:solidFill>
              <a:prstDash val="solid"/>
              <a:miter lim="800000"/>
              <a:headEnd type="none" w="med" len="med"/>
              <a:tailEnd type="none" w="med" len="med"/>
            </a:ln>
            <a:effectLst/>
          </p:spPr>
          <p:txBody>
            <a:bodyPr wrap="none" anchor="ctr"/>
            <a:lstStyle/>
            <a:p>
              <a:endParaRPr lang="tr-TR">
                <a:solidFill>
                  <a:srgbClr val="000000"/>
                </a:solidFill>
              </a:endParaRPr>
            </a:p>
          </p:txBody>
        </p:sp>
        <p:sp>
          <p:nvSpPr>
            <p:cNvPr id="18" name="Freeform 39"/>
            <p:cNvSpPr>
              <a:spLocks/>
            </p:cNvSpPr>
            <p:nvPr/>
          </p:nvSpPr>
          <p:spPr bwMode="gray">
            <a:xfrm>
              <a:off x="2886" y="2072"/>
              <a:ext cx="760" cy="1313"/>
            </a:xfrm>
            <a:custGeom>
              <a:avLst/>
              <a:gdLst>
                <a:gd name="T0" fmla="*/ 1871 w 1871"/>
                <a:gd name="T1" fmla="*/ 3220 h 3220"/>
                <a:gd name="T2" fmla="*/ 0 w 1871"/>
                <a:gd name="T3" fmla="*/ 0 h 3220"/>
                <a:gd name="T4" fmla="*/ 0 w 1871"/>
                <a:gd name="T5" fmla="*/ 1770 h 3220"/>
                <a:gd name="T6" fmla="*/ 1871 w 1871"/>
                <a:gd name="T7" fmla="*/ 3220 h 3220"/>
                <a:gd name="T8" fmla="*/ 0 60000 65536"/>
                <a:gd name="T9" fmla="*/ 0 60000 65536"/>
                <a:gd name="T10" fmla="*/ 0 60000 65536"/>
                <a:gd name="T11" fmla="*/ 0 60000 65536"/>
                <a:gd name="T12" fmla="*/ 0 w 1871"/>
                <a:gd name="T13" fmla="*/ 0 h 3220"/>
                <a:gd name="T14" fmla="*/ 1871 w 1871"/>
                <a:gd name="T15" fmla="*/ 3220 h 3220"/>
              </a:gdLst>
              <a:ahLst/>
              <a:cxnLst>
                <a:cxn ang="T8">
                  <a:pos x="T0" y="T1"/>
                </a:cxn>
                <a:cxn ang="T9">
                  <a:pos x="T2" y="T3"/>
                </a:cxn>
                <a:cxn ang="T10">
                  <a:pos x="T4" y="T5"/>
                </a:cxn>
                <a:cxn ang="T11">
                  <a:pos x="T6" y="T7"/>
                </a:cxn>
              </a:cxnLst>
              <a:rect l="T12" t="T13" r="T14" b="T15"/>
              <a:pathLst>
                <a:path w="1871" h="3220">
                  <a:moveTo>
                    <a:pt x="1871" y="3220"/>
                  </a:moveTo>
                  <a:lnTo>
                    <a:pt x="0" y="0"/>
                  </a:lnTo>
                  <a:lnTo>
                    <a:pt x="0" y="1770"/>
                  </a:lnTo>
                  <a:lnTo>
                    <a:pt x="1871" y="3220"/>
                  </a:lnTo>
                  <a:close/>
                </a:path>
              </a:pathLst>
            </a:custGeom>
            <a:gradFill rotWithShape="1">
              <a:gsLst>
                <a:gs pos="0">
                  <a:srgbClr val="0061B2"/>
                </a:gs>
                <a:gs pos="50000">
                  <a:srgbClr val="0061B2">
                    <a:gamma/>
                    <a:shade val="66275"/>
                    <a:invGamma/>
                  </a:srgbClr>
                </a:gs>
                <a:gs pos="100000">
                  <a:srgbClr val="0061B2"/>
                </a:gs>
              </a:gsLst>
              <a:lin ang="18900000" scaled="1"/>
            </a:gradFill>
            <a:ln w="9525" cap="flat" cmpd="sng">
              <a:solidFill>
                <a:srgbClr val="919191"/>
              </a:solidFill>
              <a:prstDash val="solid"/>
              <a:miter lim="800000"/>
              <a:headEnd type="none" w="med" len="med"/>
              <a:tailEnd type="none" w="med" len="med"/>
            </a:ln>
            <a:effectLst/>
          </p:spPr>
          <p:txBody>
            <a:bodyPr wrap="none" anchor="ctr"/>
            <a:lstStyle/>
            <a:p>
              <a:endParaRPr lang="tr-TR">
                <a:solidFill>
                  <a:srgbClr val="000000"/>
                </a:solidFill>
              </a:endParaRPr>
            </a:p>
          </p:txBody>
        </p:sp>
      </p:grpSp>
      <p:sp>
        <p:nvSpPr>
          <p:cNvPr id="24" name="Rectangle 31"/>
          <p:cNvSpPr txBox="1">
            <a:spLocks noChangeArrowheads="1"/>
          </p:cNvSpPr>
          <p:nvPr/>
        </p:nvSpPr>
        <p:spPr bwMode="gray">
          <a:xfrm>
            <a:off x="111190" y="70907"/>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kern="1200" noProof="1" smtClean="0">
                <a:solidFill>
                  <a:schemeClr val="bg1"/>
                </a:solidFill>
                <a:effectLst>
                  <a:innerShdw blurRad="63500" dist="50800" dir="8100000">
                    <a:prstClr val="black">
                      <a:alpha val="50000"/>
                    </a:prstClr>
                  </a:innerShdw>
                </a:effectLst>
                <a:latin typeface="Calibri" pitchFamily="34" charset="0"/>
                <a:ea typeface="+mn-ea"/>
                <a:cs typeface="Calibri" pitchFamily="34" charset="0"/>
              </a:rPr>
              <a:t>STRESTEN KORUNMA</a:t>
            </a:r>
            <a:endParaRPr lang="en-GB" sz="3200" kern="1200" noProof="1" smtClean="0">
              <a:solidFill>
                <a:schemeClr val="bg1"/>
              </a:solidFill>
              <a:effectLst>
                <a:innerShdw blurRad="63500" dist="50800" dir="8100000">
                  <a:prstClr val="black">
                    <a:alpha val="50000"/>
                  </a:prstClr>
                </a:innerShdw>
              </a:effectLst>
              <a:latin typeface="Calibri" pitchFamily="34" charset="0"/>
              <a:ea typeface="+mn-ea"/>
              <a:cs typeface="Calibri" pitchFamily="34" charset="0"/>
            </a:endParaRPr>
          </a:p>
        </p:txBody>
      </p:sp>
      <p:sp>
        <p:nvSpPr>
          <p:cNvPr id="25" name="Text Box 19"/>
          <p:cNvSpPr txBox="1">
            <a:spLocks noChangeArrowheads="1"/>
          </p:cNvSpPr>
          <p:nvPr/>
        </p:nvSpPr>
        <p:spPr bwMode="gray">
          <a:xfrm>
            <a:off x="2890887" y="2130449"/>
            <a:ext cx="3033713" cy="215444"/>
          </a:xfrm>
          <a:prstGeom prst="rect">
            <a:avLst/>
          </a:prstGeom>
          <a:noFill/>
          <a:ln w="9525">
            <a:noFill/>
            <a:miter lim="800000"/>
            <a:headEnd/>
            <a:tailEnd/>
          </a:ln>
        </p:spPr>
        <p:txBody>
          <a:bodyPr wrap="square" lIns="0" tIns="0" rIns="0" bIns="0">
            <a:spAutoFit/>
          </a:bodyPr>
          <a:lstStyle/>
          <a:p>
            <a:pPr marL="36000" algn="ctr" defTabSz="801688">
              <a:spcAft>
                <a:spcPts val="0"/>
              </a:spcAft>
            </a:pPr>
            <a:r>
              <a:rPr lang="tr-TR" sz="1400" b="1" noProof="1" smtClean="0">
                <a:solidFill>
                  <a:srgbClr val="FFFFFF"/>
                </a:solidFill>
                <a:latin typeface="Agency FB" pitchFamily="34" charset="0"/>
                <a:cs typeface="Calibri" pitchFamily="34" charset="0"/>
              </a:rPr>
              <a:t>BİRİNCİL KORUMA</a:t>
            </a:r>
            <a:endParaRPr lang="tr-TR" sz="1400" b="1" noProof="1">
              <a:solidFill>
                <a:srgbClr val="FFFFFF"/>
              </a:solidFill>
              <a:latin typeface="Agency FB" pitchFamily="34" charset="0"/>
              <a:cs typeface="Calibri" pitchFamily="34" charset="0"/>
            </a:endParaRPr>
          </a:p>
        </p:txBody>
      </p:sp>
      <p:sp>
        <p:nvSpPr>
          <p:cNvPr id="27" name="Text Box 19"/>
          <p:cNvSpPr txBox="1">
            <a:spLocks noChangeArrowheads="1"/>
          </p:cNvSpPr>
          <p:nvPr/>
        </p:nvSpPr>
        <p:spPr bwMode="gray">
          <a:xfrm>
            <a:off x="1698471" y="4500560"/>
            <a:ext cx="3033713" cy="215444"/>
          </a:xfrm>
          <a:prstGeom prst="rect">
            <a:avLst/>
          </a:prstGeom>
          <a:noFill/>
          <a:ln w="9525">
            <a:noFill/>
            <a:miter lim="800000"/>
            <a:headEnd/>
            <a:tailEnd/>
          </a:ln>
        </p:spPr>
        <p:txBody>
          <a:bodyPr wrap="square" lIns="0" tIns="0" rIns="0" bIns="0">
            <a:spAutoFit/>
          </a:bodyPr>
          <a:lstStyle/>
          <a:p>
            <a:pPr marL="36000" algn="ctr" defTabSz="801688">
              <a:spcAft>
                <a:spcPts val="0"/>
              </a:spcAft>
            </a:pPr>
            <a:r>
              <a:rPr lang="tr-TR" sz="1400" b="1" noProof="1" smtClean="0">
                <a:latin typeface="Agency FB" pitchFamily="34" charset="0"/>
                <a:cs typeface="Calibri" pitchFamily="34" charset="0"/>
              </a:rPr>
              <a:t>İKİNCİL KORUMA</a:t>
            </a:r>
            <a:endParaRPr lang="tr-TR" sz="1400" b="1" noProof="1">
              <a:latin typeface="Agency FB" pitchFamily="34" charset="0"/>
              <a:cs typeface="Calibri" pitchFamily="34" charset="0"/>
            </a:endParaRPr>
          </a:p>
        </p:txBody>
      </p:sp>
      <p:sp>
        <p:nvSpPr>
          <p:cNvPr id="28" name="Text Box 19"/>
          <p:cNvSpPr txBox="1">
            <a:spLocks noChangeArrowheads="1"/>
          </p:cNvSpPr>
          <p:nvPr/>
        </p:nvSpPr>
        <p:spPr bwMode="gray">
          <a:xfrm>
            <a:off x="4316775" y="4466443"/>
            <a:ext cx="3033713" cy="215444"/>
          </a:xfrm>
          <a:prstGeom prst="rect">
            <a:avLst/>
          </a:prstGeom>
          <a:noFill/>
          <a:ln w="9525">
            <a:noFill/>
            <a:miter lim="800000"/>
            <a:headEnd/>
            <a:tailEnd/>
          </a:ln>
        </p:spPr>
        <p:txBody>
          <a:bodyPr wrap="square" lIns="0" tIns="0" rIns="0" bIns="0">
            <a:spAutoFit/>
          </a:bodyPr>
          <a:lstStyle/>
          <a:p>
            <a:pPr marL="36000" algn="ctr" defTabSz="801688">
              <a:spcAft>
                <a:spcPts val="0"/>
              </a:spcAft>
            </a:pPr>
            <a:r>
              <a:rPr lang="tr-TR" sz="1400" b="1" noProof="1" smtClean="0">
                <a:latin typeface="Agency FB" pitchFamily="34" charset="0"/>
                <a:cs typeface="Calibri" pitchFamily="34" charset="0"/>
              </a:rPr>
              <a:t>ÜÇÜNCÜL KORUMA</a:t>
            </a:r>
            <a:endParaRPr lang="tr-TR" sz="1400" b="1" noProof="1">
              <a:latin typeface="Agency FB" pitchFamily="34" charset="0"/>
              <a:cs typeface="Calibri" pitchFamily="34" charset="0"/>
            </a:endParaRPr>
          </a:p>
        </p:txBody>
      </p:sp>
      <p:sp>
        <p:nvSpPr>
          <p:cNvPr id="30" name="Oval 16"/>
          <p:cNvSpPr>
            <a:spLocks noChangeAspect="1" noChangeArrowheads="1"/>
          </p:cNvSpPr>
          <p:nvPr/>
        </p:nvSpPr>
        <p:spPr bwMode="auto">
          <a:xfrm>
            <a:off x="4316775" y="3430402"/>
            <a:ext cx="216000" cy="216000"/>
          </a:xfrm>
          <a:prstGeom prst="ellipse">
            <a:avLst/>
          </a:prstGeom>
          <a:gradFill rotWithShape="1">
            <a:gsLst>
              <a:gs pos="0">
                <a:srgbClr val="0161B2"/>
              </a:gs>
              <a:gs pos="100000">
                <a:srgbClr val="004074"/>
              </a:gs>
            </a:gsLst>
            <a:lin ang="2700000" scaled="1"/>
          </a:gradFill>
          <a:ln w="9525" algn="ctr">
            <a:noFill/>
            <a:round/>
            <a:headEnd/>
            <a:tailEnd/>
          </a:ln>
        </p:spPr>
        <p:txBody>
          <a:bodyPr wrap="none" anchor="ctr"/>
          <a:lstStyle/>
          <a:p>
            <a:pPr algn="ctr"/>
            <a:r>
              <a:rPr lang="tr-TR" sz="800" b="1" dirty="0" smtClean="0">
                <a:solidFill>
                  <a:schemeClr val="bg1"/>
                </a:solidFill>
                <a:latin typeface="Agency FB" pitchFamily="34" charset="0"/>
                <a:cs typeface="Arial" pitchFamily="34" charset="0"/>
              </a:rPr>
              <a:t>STRES</a:t>
            </a:r>
            <a:endParaRPr lang="tr-TR" sz="800" b="1" dirty="0">
              <a:solidFill>
                <a:schemeClr val="bg1"/>
              </a:solidFill>
              <a:latin typeface="Agency FB" pitchFamily="34" charset="0"/>
              <a:cs typeface="Arial" pitchFamily="34" charset="0"/>
            </a:endParaRPr>
          </a:p>
        </p:txBody>
      </p:sp>
      <p:grpSp>
        <p:nvGrpSpPr>
          <p:cNvPr id="4" name="Grup 3"/>
          <p:cNvGrpSpPr/>
          <p:nvPr/>
        </p:nvGrpSpPr>
        <p:grpSpPr>
          <a:xfrm>
            <a:off x="4771633" y="417077"/>
            <a:ext cx="4329849" cy="811367"/>
            <a:chOff x="4505808" y="225683"/>
            <a:chExt cx="4329849" cy="811367"/>
          </a:xfrm>
        </p:grpSpPr>
        <p:pic>
          <p:nvPicPr>
            <p:cNvPr id="33" name="Picture 4" descr="D:\DOKTOR\9-ISTUZMAN\1-EĞİTİM KURUMU\1. İstanbuluzman\ZZResim\Fabrika\industry (4).png"/>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5808" y="235365"/>
              <a:ext cx="684000" cy="801685"/>
            </a:xfrm>
            <a:prstGeom prst="rect">
              <a:avLst/>
            </a:prstGeom>
            <a:noFill/>
            <a:ln w="0">
              <a:solidFill>
                <a:schemeClr val="bg1"/>
              </a:solidFill>
            </a:ln>
            <a:extLst>
              <a:ext uri="{909E8E84-426E-40DD-AFC4-6F175D3DCCD1}">
                <a14:hiddenFill xmlns:a14="http://schemas.microsoft.com/office/drawing/2010/main">
                  <a:solidFill>
                    <a:srgbClr val="FFFFFF"/>
                  </a:solidFill>
                </a14:hiddenFill>
              </a:ext>
            </a:extLst>
          </p:spPr>
        </p:pic>
        <p:sp>
          <p:nvSpPr>
            <p:cNvPr id="34" name="Text Box 19"/>
            <p:cNvSpPr txBox="1">
              <a:spLocks noChangeArrowheads="1"/>
            </p:cNvSpPr>
            <p:nvPr/>
          </p:nvSpPr>
          <p:spPr bwMode="gray">
            <a:xfrm>
              <a:off x="5220966" y="225683"/>
              <a:ext cx="3614691" cy="811367"/>
            </a:xfrm>
            <a:prstGeom prst="rect">
              <a:avLst/>
            </a:prstGeom>
            <a:noFill/>
            <a:ln w="3175">
              <a:solidFill>
                <a:schemeClr val="bg1">
                  <a:lumMod val="95000"/>
                </a:schemeClr>
              </a:solidFill>
              <a:miter lim="800000"/>
              <a:headEnd/>
              <a:tailEnd/>
            </a:ln>
          </p:spPr>
          <p:txBody>
            <a:bodyPr wrap="square" lIns="36000" tIns="36000" rIns="36000" bIns="36000">
              <a:spAutoFit/>
            </a:bodyPr>
            <a:lstStyle/>
            <a:p>
              <a:pPr marL="36000" defTabSz="801688">
                <a:spcAft>
                  <a:spcPts val="0"/>
                </a:spcAft>
              </a:pPr>
              <a:r>
                <a:rPr lang="tr-TR" sz="1600" b="1" i="1" noProof="1" smtClean="0">
                  <a:solidFill>
                    <a:srgbClr val="FFFFFF"/>
                  </a:solidFill>
                  <a:latin typeface="Calibri" pitchFamily="34" charset="0"/>
                  <a:cs typeface="Calibri" pitchFamily="34" charset="0"/>
                </a:rPr>
                <a:t> Çalışma Çevresi;</a:t>
              </a:r>
            </a:p>
            <a:p>
              <a:pPr marL="36000" defTabSz="801688">
                <a:spcAft>
                  <a:spcPts val="0"/>
                </a:spcAft>
              </a:pPr>
              <a:r>
                <a:rPr lang="tr-TR" sz="1600" i="1" noProof="1">
                  <a:solidFill>
                    <a:srgbClr val="FFFFFF"/>
                  </a:solidFill>
                  <a:latin typeface="Calibri" pitchFamily="34" charset="0"/>
                  <a:cs typeface="Calibri" pitchFamily="34" charset="0"/>
                </a:rPr>
                <a:t>Stresle başa çıkmanın en önemli yöntemi stresi </a:t>
              </a:r>
              <a:r>
                <a:rPr lang="tr-TR" sz="1600" b="1" i="1" noProof="1">
                  <a:solidFill>
                    <a:srgbClr val="FFFFFF"/>
                  </a:solidFill>
                  <a:latin typeface="Calibri" pitchFamily="34" charset="0"/>
                  <a:cs typeface="Calibri" pitchFamily="34" charset="0"/>
                </a:rPr>
                <a:t>kaynağında yok </a:t>
              </a:r>
              <a:r>
                <a:rPr lang="tr-TR" sz="1600" b="1" i="1" noProof="1" smtClean="0">
                  <a:solidFill>
                    <a:srgbClr val="FFFFFF"/>
                  </a:solidFill>
                  <a:latin typeface="Calibri" pitchFamily="34" charset="0"/>
                  <a:cs typeface="Calibri" pitchFamily="34" charset="0"/>
                </a:rPr>
                <a:t>etmektir;</a:t>
              </a:r>
              <a:endParaRPr lang="tr-TR" sz="1600" b="1" i="1" noProof="1">
                <a:solidFill>
                  <a:srgbClr val="FFFFFF"/>
                </a:solidFill>
                <a:latin typeface="Calibri" pitchFamily="34" charset="0"/>
                <a:cs typeface="Calibri" pitchFamily="34" charset="0"/>
              </a:endParaRPr>
            </a:p>
          </p:txBody>
        </p:sp>
      </p:grpSp>
      <p:grpSp>
        <p:nvGrpSpPr>
          <p:cNvPr id="3" name="Grup 2"/>
          <p:cNvGrpSpPr/>
          <p:nvPr/>
        </p:nvGrpSpPr>
        <p:grpSpPr>
          <a:xfrm>
            <a:off x="4775359" y="1265308"/>
            <a:ext cx="4326128" cy="775015"/>
            <a:chOff x="4510278" y="1058863"/>
            <a:chExt cx="4315490" cy="775015"/>
          </a:xfrm>
        </p:grpSpPr>
        <p:sp>
          <p:nvSpPr>
            <p:cNvPr id="22" name="Text Box 19"/>
            <p:cNvSpPr txBox="1">
              <a:spLocks noChangeArrowheads="1"/>
            </p:cNvSpPr>
            <p:nvPr/>
          </p:nvSpPr>
          <p:spPr bwMode="gray">
            <a:xfrm>
              <a:off x="5226178" y="1058863"/>
              <a:ext cx="3599590" cy="775015"/>
            </a:xfrm>
            <a:prstGeom prst="rect">
              <a:avLst/>
            </a:prstGeom>
            <a:noFill/>
            <a:ln w="3175">
              <a:solidFill>
                <a:schemeClr val="bg1">
                  <a:lumMod val="95000"/>
                </a:schemeClr>
              </a:solidFill>
              <a:miter lim="800000"/>
              <a:headEnd/>
              <a:tailEnd/>
            </a:ln>
          </p:spPr>
          <p:txBody>
            <a:bodyPr wrap="square" lIns="36000" tIns="36000" rIns="36000" bIns="0">
              <a:spAutoFit/>
            </a:bodyPr>
            <a:lstStyle/>
            <a:p>
              <a:pPr marL="36000" defTabSz="801688">
                <a:spcAft>
                  <a:spcPts val="0"/>
                </a:spcAft>
              </a:pPr>
              <a:r>
                <a:rPr lang="tr-TR" sz="1600" b="1" i="1" noProof="1" smtClean="0">
                  <a:solidFill>
                    <a:srgbClr val="FFFFFF"/>
                  </a:solidFill>
                  <a:latin typeface="Calibri" pitchFamily="34" charset="0"/>
                  <a:cs typeface="Calibri" pitchFamily="34" charset="0"/>
                </a:rPr>
                <a:t>Çalışanlar;</a:t>
              </a:r>
            </a:p>
            <a:p>
              <a:pPr marL="321750" indent="-285750" defTabSz="801688">
                <a:spcAft>
                  <a:spcPts val="0"/>
                </a:spcAft>
                <a:buFont typeface="Wingdings" pitchFamily="2" charset="2"/>
                <a:buChar char="ü"/>
              </a:pPr>
              <a:r>
                <a:rPr lang="tr-TR" sz="1600" b="1" i="1" noProof="1" smtClean="0">
                  <a:solidFill>
                    <a:srgbClr val="FFFFFF"/>
                  </a:solidFill>
                  <a:latin typeface="Calibri" pitchFamily="34" charset="0"/>
                  <a:cs typeface="Calibri" pitchFamily="34" charset="0"/>
                </a:rPr>
                <a:t>Çalışanlar</a:t>
              </a:r>
              <a:r>
                <a:rPr lang="tr-TR" sz="1600" i="1" noProof="1" smtClean="0">
                  <a:solidFill>
                    <a:srgbClr val="FFFFFF"/>
                  </a:solidFill>
                  <a:latin typeface="Calibri" pitchFamily="34" charset="0"/>
                  <a:cs typeface="Calibri" pitchFamily="34" charset="0"/>
                </a:rPr>
                <a:t> işle </a:t>
              </a:r>
              <a:r>
                <a:rPr lang="tr-TR" sz="1600" i="1" noProof="1">
                  <a:solidFill>
                    <a:srgbClr val="FFFFFF"/>
                  </a:solidFill>
                  <a:latin typeface="Calibri" pitchFamily="34" charset="0"/>
                  <a:cs typeface="Calibri" pitchFamily="34" charset="0"/>
                </a:rPr>
                <a:t>ilgili sorunları tanımlayıp çözmek için </a:t>
              </a:r>
              <a:r>
                <a:rPr lang="tr-TR" sz="1600" b="1" i="1" noProof="1" smtClean="0">
                  <a:solidFill>
                    <a:srgbClr val="FFFFFF"/>
                  </a:solidFill>
                  <a:latin typeface="Calibri" pitchFamily="34" charset="0"/>
                  <a:cs typeface="Calibri" pitchFamily="34" charset="0"/>
                </a:rPr>
                <a:t>eğitilir</a:t>
              </a:r>
              <a:endParaRPr lang="tr-TR" sz="1600" b="1" i="1" noProof="1">
                <a:solidFill>
                  <a:srgbClr val="FFFFFF"/>
                </a:solidFill>
                <a:latin typeface="Calibri" pitchFamily="34" charset="0"/>
                <a:cs typeface="Calibri" pitchFamily="34" charset="0"/>
              </a:endParaRPr>
            </a:p>
          </p:txBody>
        </p:sp>
        <p:pic>
          <p:nvPicPr>
            <p:cNvPr id="3074" name="Picture 2" descr="D:\DOKTOR\2-DRUZ\1-EĞİTİM KURUMU\1. İstanbuluzman\2-RESİMLER\Meslekler\man-icon.png"/>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10278" y="1064275"/>
              <a:ext cx="684000" cy="769603"/>
            </a:xfrm>
            <a:prstGeom prst="rect">
              <a:avLst/>
            </a:prstGeom>
            <a:noFill/>
            <a:ln w="0">
              <a:solidFill>
                <a:schemeClr val="bg1"/>
              </a:solidFill>
            </a:ln>
            <a:extLst>
              <a:ext uri="{909E8E84-426E-40DD-AFC4-6F175D3DCCD1}">
                <a14:hiddenFill xmlns:a14="http://schemas.microsoft.com/office/drawing/2010/main">
                  <a:solidFill>
                    <a:srgbClr val="FFFFFF"/>
                  </a:solidFill>
                </a14:hiddenFill>
              </a:ext>
            </a:extLst>
          </p:spPr>
        </p:pic>
      </p:grpSp>
      <p:grpSp>
        <p:nvGrpSpPr>
          <p:cNvPr id="5" name="Grup 4"/>
          <p:cNvGrpSpPr/>
          <p:nvPr/>
        </p:nvGrpSpPr>
        <p:grpSpPr>
          <a:xfrm>
            <a:off x="4710196" y="4810321"/>
            <a:ext cx="4391290" cy="811367"/>
            <a:chOff x="4710196" y="4810321"/>
            <a:chExt cx="4391290" cy="811367"/>
          </a:xfrm>
        </p:grpSpPr>
        <p:sp>
          <p:nvSpPr>
            <p:cNvPr id="23" name="Text Box 14"/>
            <p:cNvSpPr txBox="1">
              <a:spLocks noChangeArrowheads="1"/>
            </p:cNvSpPr>
            <p:nvPr/>
          </p:nvSpPr>
          <p:spPr bwMode="gray">
            <a:xfrm>
              <a:off x="5418701" y="4810321"/>
              <a:ext cx="3682785" cy="811367"/>
            </a:xfrm>
            <a:prstGeom prst="rect">
              <a:avLst/>
            </a:prstGeom>
            <a:noFill/>
            <a:ln w="3175">
              <a:solidFill>
                <a:schemeClr val="bg1">
                  <a:lumMod val="65000"/>
                </a:schemeClr>
              </a:solidFill>
              <a:miter lim="800000"/>
              <a:headEnd/>
              <a:tailEnd/>
            </a:ln>
          </p:spPr>
          <p:txBody>
            <a:bodyPr wrap="square" lIns="36000" tIns="36000" rIns="36000" bIns="36000">
              <a:spAutoFit/>
            </a:bodyPr>
            <a:lstStyle/>
            <a:p>
              <a:pPr defTabSz="801688">
                <a:spcAft>
                  <a:spcPts val="0"/>
                </a:spcAft>
              </a:pPr>
              <a:r>
                <a:rPr lang="tr-TR" sz="1600" b="1" i="1" noProof="1" smtClean="0">
                  <a:latin typeface="Calibri" pitchFamily="34" charset="0"/>
                  <a:cs typeface="Calibri" pitchFamily="34" charset="0"/>
                </a:rPr>
                <a:t>   Çalışma Çevresi;</a:t>
              </a:r>
            </a:p>
            <a:p>
              <a:pPr marL="285750" indent="-285750" algn="ctr" defTabSz="801688">
                <a:spcAft>
                  <a:spcPts val="0"/>
                </a:spcAft>
                <a:buFont typeface="Wingdings" pitchFamily="2" charset="2"/>
                <a:buChar char="ü"/>
              </a:pPr>
              <a:r>
                <a:rPr lang="tr-TR" sz="1600" i="1" noProof="1" smtClean="0">
                  <a:latin typeface="Calibri" pitchFamily="34" charset="0"/>
                  <a:cs typeface="Calibri" pitchFamily="34" charset="0"/>
                </a:rPr>
                <a:t>Kişinin </a:t>
              </a:r>
              <a:r>
                <a:rPr lang="tr-TR" sz="1600" i="1" noProof="1">
                  <a:latin typeface="Calibri" pitchFamily="34" charset="0"/>
                  <a:cs typeface="Calibri" pitchFamily="34" charset="0"/>
                </a:rPr>
                <a:t>işyerine </a:t>
              </a:r>
              <a:r>
                <a:rPr lang="tr-TR" sz="1600" i="1" noProof="1" smtClean="0">
                  <a:latin typeface="Calibri" pitchFamily="34" charset="0"/>
                  <a:cs typeface="Calibri" pitchFamily="34" charset="0"/>
                </a:rPr>
                <a:t>uyumunu sağlayacak çalışmaların yapılması</a:t>
              </a:r>
              <a:endParaRPr lang="tr-TR" sz="1600" i="1" noProof="1">
                <a:latin typeface="Calibri" pitchFamily="34" charset="0"/>
                <a:cs typeface="Calibri" pitchFamily="34" charset="0"/>
              </a:endParaRPr>
            </a:p>
          </p:txBody>
        </p:sp>
        <p:pic>
          <p:nvPicPr>
            <p:cNvPr id="39" name="Picture 4" descr="D:\DOKTOR\9-ISTUZMAN\1-EĞİTİM KURUMU\1. İstanbuluzman\ZZResim\Fabrika\industry (4).png"/>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0196" y="4810321"/>
              <a:ext cx="684000" cy="811367"/>
            </a:xfrm>
            <a:prstGeom prst="rect">
              <a:avLst/>
            </a:prstGeom>
            <a:noFill/>
            <a:ln w="0">
              <a:solidFill>
                <a:schemeClr val="bg1">
                  <a:lumMod val="65000"/>
                </a:schemeClr>
              </a:solidFill>
            </a:ln>
            <a:extLst>
              <a:ext uri="{909E8E84-426E-40DD-AFC4-6F175D3DCCD1}">
                <a14:hiddenFill xmlns:a14="http://schemas.microsoft.com/office/drawing/2010/main">
                  <a:solidFill>
                    <a:srgbClr val="FFFFFF"/>
                  </a:solidFill>
                </a14:hiddenFill>
              </a:ext>
            </a:extLst>
          </p:spPr>
        </p:pic>
      </p:grpSp>
      <p:grpSp>
        <p:nvGrpSpPr>
          <p:cNvPr id="6" name="Grup 5"/>
          <p:cNvGrpSpPr/>
          <p:nvPr/>
        </p:nvGrpSpPr>
        <p:grpSpPr>
          <a:xfrm>
            <a:off x="4716100" y="5643610"/>
            <a:ext cx="4385386" cy="813017"/>
            <a:chOff x="4716100" y="5643610"/>
            <a:chExt cx="4385386" cy="813017"/>
          </a:xfrm>
        </p:grpSpPr>
        <p:sp>
          <p:nvSpPr>
            <p:cNvPr id="36" name="Text Box 14"/>
            <p:cNvSpPr txBox="1">
              <a:spLocks noChangeArrowheads="1"/>
            </p:cNvSpPr>
            <p:nvPr/>
          </p:nvSpPr>
          <p:spPr bwMode="gray">
            <a:xfrm>
              <a:off x="5418701" y="5643610"/>
              <a:ext cx="3682785" cy="811367"/>
            </a:xfrm>
            <a:prstGeom prst="rect">
              <a:avLst/>
            </a:prstGeom>
            <a:noFill/>
            <a:ln w="3175">
              <a:solidFill>
                <a:schemeClr val="bg1">
                  <a:lumMod val="65000"/>
                </a:schemeClr>
              </a:solidFill>
              <a:miter lim="800000"/>
              <a:headEnd/>
              <a:tailEnd/>
            </a:ln>
          </p:spPr>
          <p:txBody>
            <a:bodyPr wrap="square" lIns="36000" tIns="36000" rIns="36000" bIns="36000">
              <a:spAutoFit/>
            </a:bodyPr>
            <a:lstStyle/>
            <a:p>
              <a:pPr defTabSz="801688">
                <a:spcAft>
                  <a:spcPts val="0"/>
                </a:spcAft>
              </a:pPr>
              <a:r>
                <a:rPr lang="tr-TR" sz="1600" b="1" i="1" noProof="1" smtClean="0">
                  <a:solidFill>
                    <a:srgbClr val="080808"/>
                  </a:solidFill>
                  <a:latin typeface="Calibri" pitchFamily="34" charset="0"/>
                  <a:cs typeface="Calibri" pitchFamily="34" charset="0"/>
                </a:rPr>
                <a:t>Çalışanlar;</a:t>
              </a:r>
            </a:p>
            <a:p>
              <a:pPr marL="285750" indent="-285750" defTabSz="801688">
                <a:spcAft>
                  <a:spcPts val="0"/>
                </a:spcAft>
                <a:buFont typeface="Wingdings" pitchFamily="2" charset="2"/>
                <a:buChar char="ü"/>
              </a:pPr>
              <a:r>
                <a:rPr lang="tr-TR" sz="1600" b="1" i="1" noProof="1" smtClean="0">
                  <a:solidFill>
                    <a:srgbClr val="080808"/>
                  </a:solidFill>
                  <a:latin typeface="Calibri" pitchFamily="34" charset="0"/>
                  <a:cs typeface="Calibri" pitchFamily="34" charset="0"/>
                </a:rPr>
                <a:t>Erken teşhis ve tedavi </a:t>
              </a:r>
              <a:r>
                <a:rPr lang="tr-TR" sz="1600" i="1" noProof="1" smtClean="0">
                  <a:solidFill>
                    <a:srgbClr val="080808"/>
                  </a:solidFill>
                  <a:latin typeface="Calibri" pitchFamily="34" charset="0"/>
                  <a:cs typeface="Calibri" pitchFamily="34" charset="0"/>
                </a:rPr>
                <a:t>sürecini kapsar (</a:t>
              </a:r>
              <a:r>
                <a:rPr lang="tr-TR" sz="1600" b="1" i="1" noProof="1" smtClean="0">
                  <a:solidFill>
                    <a:srgbClr val="080808"/>
                  </a:solidFill>
                  <a:latin typeface="Calibri" pitchFamily="34" charset="0"/>
                  <a:cs typeface="Calibri" pitchFamily="34" charset="0"/>
                </a:rPr>
                <a:t>Psikoterapi</a:t>
              </a:r>
              <a:r>
                <a:rPr lang="tr-TR" sz="1600" i="1" noProof="1" smtClean="0">
                  <a:solidFill>
                    <a:srgbClr val="080808"/>
                  </a:solidFill>
                  <a:latin typeface="Calibri" pitchFamily="34" charset="0"/>
                  <a:cs typeface="Calibri" pitchFamily="34" charset="0"/>
                </a:rPr>
                <a:t>)</a:t>
              </a:r>
              <a:endParaRPr lang="tr-TR" sz="1600" i="1" noProof="1">
                <a:solidFill>
                  <a:srgbClr val="080808"/>
                </a:solidFill>
                <a:latin typeface="Calibri" pitchFamily="34" charset="0"/>
                <a:cs typeface="Calibri" pitchFamily="34" charset="0"/>
              </a:endParaRPr>
            </a:p>
          </p:txBody>
        </p:sp>
        <p:pic>
          <p:nvPicPr>
            <p:cNvPr id="40" name="Picture 2" descr="D:\DOKTOR\2-DRUZ\1-EĞİTİM KURUMU\1. İstanbuluzman\2-RESİMLER\Meslekler\man-icon.png"/>
            <p:cNvPicPr preferRelativeResize="0">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16100" y="5656414"/>
              <a:ext cx="684000" cy="800213"/>
            </a:xfrm>
            <a:prstGeom prst="rect">
              <a:avLst/>
            </a:prstGeom>
            <a:noFill/>
            <a:ln w="0">
              <a:solidFill>
                <a:schemeClr val="bg1">
                  <a:lumMod val="65000"/>
                </a:schemeClr>
              </a:solidFill>
            </a:ln>
            <a:extLst>
              <a:ext uri="{909E8E84-426E-40DD-AFC4-6F175D3DCCD1}">
                <a14:hiddenFill xmlns:a14="http://schemas.microsoft.com/office/drawing/2010/main">
                  <a:solidFill>
                    <a:srgbClr val="FFFFFF"/>
                  </a:solidFill>
                </a14:hiddenFill>
              </a:ext>
            </a:extLst>
          </p:spPr>
        </p:pic>
      </p:grpSp>
      <p:grpSp>
        <p:nvGrpSpPr>
          <p:cNvPr id="8" name="Grup 7"/>
          <p:cNvGrpSpPr/>
          <p:nvPr/>
        </p:nvGrpSpPr>
        <p:grpSpPr>
          <a:xfrm>
            <a:off x="100793" y="4818775"/>
            <a:ext cx="4407444" cy="813545"/>
            <a:chOff x="100793" y="4818775"/>
            <a:chExt cx="4407444" cy="813545"/>
          </a:xfrm>
        </p:grpSpPr>
        <p:sp>
          <p:nvSpPr>
            <p:cNvPr id="29" name="Text Box 14"/>
            <p:cNvSpPr txBox="1">
              <a:spLocks noChangeArrowheads="1"/>
            </p:cNvSpPr>
            <p:nvPr/>
          </p:nvSpPr>
          <p:spPr bwMode="gray">
            <a:xfrm>
              <a:off x="806552" y="4818775"/>
              <a:ext cx="3701685" cy="811367"/>
            </a:xfrm>
            <a:prstGeom prst="rect">
              <a:avLst/>
            </a:prstGeom>
            <a:noFill/>
            <a:ln w="3175">
              <a:solidFill>
                <a:schemeClr val="bg1">
                  <a:lumMod val="65000"/>
                </a:schemeClr>
              </a:solidFill>
              <a:miter lim="800000"/>
              <a:headEnd/>
              <a:tailEnd/>
            </a:ln>
          </p:spPr>
          <p:txBody>
            <a:bodyPr wrap="square" lIns="36000" tIns="36000" rIns="36000" bIns="36000">
              <a:spAutoFit/>
            </a:bodyPr>
            <a:lstStyle/>
            <a:p>
              <a:pPr defTabSz="801688">
                <a:spcAft>
                  <a:spcPts val="0"/>
                </a:spcAft>
              </a:pPr>
              <a:r>
                <a:rPr lang="tr-TR" sz="1600" b="1" i="1" noProof="1" smtClean="0">
                  <a:latin typeface="Calibri" pitchFamily="34" charset="0"/>
                  <a:cs typeface="Calibri" pitchFamily="34" charset="0"/>
                </a:rPr>
                <a:t>Çalışma Çevresi;</a:t>
              </a:r>
            </a:p>
            <a:p>
              <a:pPr marL="285750" indent="-285750" defTabSz="801688">
                <a:spcAft>
                  <a:spcPts val="0"/>
                </a:spcAft>
                <a:buFont typeface="Wingdings" pitchFamily="2" charset="2"/>
                <a:buChar char="ü"/>
              </a:pPr>
              <a:r>
                <a:rPr lang="tr-TR" sz="1600" i="1" noProof="1" smtClean="0">
                  <a:latin typeface="Calibri" pitchFamily="34" charset="0"/>
                  <a:cs typeface="Calibri" pitchFamily="34" charset="0"/>
                </a:rPr>
                <a:t>Özellikle </a:t>
              </a:r>
              <a:r>
                <a:rPr lang="tr-TR" sz="1600" b="1" i="1" noProof="1">
                  <a:latin typeface="Calibri" pitchFamily="34" charset="0"/>
                  <a:cs typeface="Calibri" pitchFamily="34" charset="0"/>
                </a:rPr>
                <a:t>risk gruplarına </a:t>
              </a:r>
              <a:r>
                <a:rPr lang="tr-TR" sz="1600" i="1" noProof="1">
                  <a:latin typeface="Calibri" pitchFamily="34" charset="0"/>
                  <a:cs typeface="Calibri" pitchFamily="34" charset="0"/>
                </a:rPr>
                <a:t>yönelik  danışmanlık hizmetleri </a:t>
              </a:r>
              <a:r>
                <a:rPr lang="tr-TR" sz="1600" i="1" noProof="1" smtClean="0">
                  <a:latin typeface="Calibri" pitchFamily="34" charset="0"/>
                  <a:cs typeface="Calibri" pitchFamily="34" charset="0"/>
                </a:rPr>
                <a:t>geliştirilir</a:t>
              </a:r>
              <a:endParaRPr lang="tr-TR" sz="1600" i="1" noProof="1">
                <a:latin typeface="Calibri" pitchFamily="34" charset="0"/>
                <a:cs typeface="Calibri" pitchFamily="34" charset="0"/>
              </a:endParaRPr>
            </a:p>
          </p:txBody>
        </p:sp>
        <p:pic>
          <p:nvPicPr>
            <p:cNvPr id="41" name="Picture 4" descr="D:\DOKTOR\9-ISTUZMAN\1-EĞİTİM KURUMU\1. İstanbuluzman\ZZResim\Fabrika\industry (4).png"/>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793" y="4820953"/>
              <a:ext cx="684000" cy="811367"/>
            </a:xfrm>
            <a:prstGeom prst="rect">
              <a:avLst/>
            </a:prstGeom>
            <a:noFill/>
            <a:ln w="0">
              <a:solidFill>
                <a:schemeClr val="bg1">
                  <a:lumMod val="65000"/>
                </a:schemeClr>
              </a:solidFill>
            </a:ln>
            <a:extLst>
              <a:ext uri="{909E8E84-426E-40DD-AFC4-6F175D3DCCD1}">
                <a14:hiddenFill xmlns:a14="http://schemas.microsoft.com/office/drawing/2010/main">
                  <a:solidFill>
                    <a:srgbClr val="FFFFFF"/>
                  </a:solidFill>
                </a14:hiddenFill>
              </a:ext>
            </a:extLst>
          </p:spPr>
        </p:pic>
      </p:grpSp>
      <p:grpSp>
        <p:nvGrpSpPr>
          <p:cNvPr id="7" name="Grup 6"/>
          <p:cNvGrpSpPr/>
          <p:nvPr/>
        </p:nvGrpSpPr>
        <p:grpSpPr>
          <a:xfrm>
            <a:off x="96064" y="5655894"/>
            <a:ext cx="4412173" cy="811367"/>
            <a:chOff x="96064" y="5655894"/>
            <a:chExt cx="4412173" cy="811367"/>
          </a:xfrm>
        </p:grpSpPr>
        <p:sp>
          <p:nvSpPr>
            <p:cNvPr id="35" name="Text Box 14"/>
            <p:cNvSpPr txBox="1">
              <a:spLocks noChangeArrowheads="1"/>
            </p:cNvSpPr>
            <p:nvPr/>
          </p:nvSpPr>
          <p:spPr bwMode="gray">
            <a:xfrm>
              <a:off x="806552" y="5655894"/>
              <a:ext cx="3701685" cy="811367"/>
            </a:xfrm>
            <a:prstGeom prst="rect">
              <a:avLst/>
            </a:prstGeom>
            <a:noFill/>
            <a:ln w="3175">
              <a:solidFill>
                <a:schemeClr val="bg1">
                  <a:lumMod val="65000"/>
                </a:schemeClr>
              </a:solidFill>
              <a:miter lim="800000"/>
              <a:headEnd/>
              <a:tailEnd/>
            </a:ln>
          </p:spPr>
          <p:txBody>
            <a:bodyPr wrap="square" lIns="36000" tIns="36000" rIns="36000" bIns="36000">
              <a:spAutoFit/>
            </a:bodyPr>
            <a:lstStyle/>
            <a:p>
              <a:pPr defTabSz="801688">
                <a:spcAft>
                  <a:spcPts val="0"/>
                </a:spcAft>
              </a:pPr>
              <a:r>
                <a:rPr lang="tr-TR" sz="1600" b="1" i="1" noProof="1" smtClean="0">
                  <a:solidFill>
                    <a:srgbClr val="080808"/>
                  </a:solidFill>
                  <a:latin typeface="Calibri" pitchFamily="34" charset="0"/>
                  <a:cs typeface="Calibri" pitchFamily="34" charset="0"/>
                </a:rPr>
                <a:t>Çalışanlar;</a:t>
              </a:r>
              <a:endParaRPr lang="tr-TR" sz="1600" b="1" i="1" noProof="1">
                <a:solidFill>
                  <a:srgbClr val="080808"/>
                </a:solidFill>
                <a:latin typeface="Calibri" pitchFamily="34" charset="0"/>
                <a:cs typeface="Calibri" pitchFamily="34" charset="0"/>
              </a:endParaRPr>
            </a:p>
            <a:p>
              <a:pPr marL="285750" indent="-285750" defTabSz="801688">
                <a:spcAft>
                  <a:spcPts val="0"/>
                </a:spcAft>
                <a:buFont typeface="Wingdings" pitchFamily="2" charset="2"/>
                <a:buChar char="ü"/>
              </a:pPr>
              <a:r>
                <a:rPr lang="tr-TR" sz="1600" b="1" i="1" noProof="1" smtClean="0">
                  <a:solidFill>
                    <a:srgbClr val="080808"/>
                  </a:solidFill>
                  <a:latin typeface="Calibri" pitchFamily="34" charset="0"/>
                  <a:cs typeface="Calibri" pitchFamily="34" charset="0"/>
                </a:rPr>
                <a:t>Eğitim </a:t>
              </a:r>
              <a:r>
                <a:rPr lang="tr-TR" sz="1600" b="1" i="1" noProof="1">
                  <a:solidFill>
                    <a:srgbClr val="080808"/>
                  </a:solidFill>
                  <a:latin typeface="Calibri" pitchFamily="34" charset="0"/>
                  <a:cs typeface="Calibri" pitchFamily="34" charset="0"/>
                </a:rPr>
                <a:t>ve öğretim </a:t>
              </a:r>
              <a:r>
                <a:rPr lang="tr-TR" sz="1600" i="1" noProof="1">
                  <a:solidFill>
                    <a:srgbClr val="080808"/>
                  </a:solidFill>
                  <a:latin typeface="Calibri" pitchFamily="34" charset="0"/>
                  <a:cs typeface="Calibri" pitchFamily="34" charset="0"/>
                </a:rPr>
                <a:t>ile </a:t>
              </a:r>
              <a:r>
                <a:rPr lang="tr-TR" sz="1600" b="1" i="1" noProof="1">
                  <a:solidFill>
                    <a:srgbClr val="080808"/>
                  </a:solidFill>
                  <a:latin typeface="Calibri" pitchFamily="34" charset="0"/>
                  <a:cs typeface="Calibri" pitchFamily="34" charset="0"/>
                </a:rPr>
                <a:t>bilinçlendirme ve beceri </a:t>
              </a:r>
              <a:r>
                <a:rPr lang="tr-TR" sz="1600" b="1" i="1" noProof="1" smtClean="0">
                  <a:solidFill>
                    <a:srgbClr val="080808"/>
                  </a:solidFill>
                  <a:latin typeface="Calibri" pitchFamily="34" charset="0"/>
                  <a:cs typeface="Calibri" pitchFamily="34" charset="0"/>
                </a:rPr>
                <a:t>geliştirme</a:t>
              </a:r>
              <a:r>
                <a:rPr lang="tr-TR" sz="1600" i="1" noProof="1" smtClean="0">
                  <a:solidFill>
                    <a:srgbClr val="080808"/>
                  </a:solidFill>
                  <a:latin typeface="Calibri" pitchFamily="34" charset="0"/>
                  <a:cs typeface="Calibri" pitchFamily="34" charset="0"/>
                </a:rPr>
                <a:t> sağlanır</a:t>
              </a:r>
              <a:endParaRPr lang="tr-TR" sz="1600" i="1" noProof="1">
                <a:solidFill>
                  <a:srgbClr val="080808"/>
                </a:solidFill>
                <a:latin typeface="Calibri" pitchFamily="34" charset="0"/>
                <a:cs typeface="Calibri" pitchFamily="34" charset="0"/>
              </a:endParaRPr>
            </a:p>
          </p:txBody>
        </p:sp>
        <p:pic>
          <p:nvPicPr>
            <p:cNvPr id="42" name="Picture 2" descr="D:\DOKTOR\2-DRUZ\1-EĞİTİM KURUMU\1. İstanbuluzman\2-RESİMLER\Meslekler\man-icon.png"/>
            <p:cNvPicPr preferRelativeResize="0">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064" y="5667046"/>
              <a:ext cx="684000" cy="800213"/>
            </a:xfrm>
            <a:prstGeom prst="rect">
              <a:avLst/>
            </a:prstGeom>
            <a:noFill/>
            <a:ln w="0">
              <a:solidFill>
                <a:schemeClr val="bg1">
                  <a:lumMod val="65000"/>
                </a:schemeClr>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148229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3000" tmFilter="0, 0; .2, .5; .8, .5; 1, 0"/>
                                        <p:tgtEl>
                                          <p:spTgt spid="217117"/>
                                        </p:tgtEl>
                                      </p:cBhvr>
                                    </p:animEffect>
                                    <p:animScale>
                                      <p:cBhvr>
                                        <p:cTn id="7" dur="1500" autoRev="1" fill="hold"/>
                                        <p:tgtEl>
                                          <p:spTgt spid="2171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1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33776" y="2974107"/>
            <a:ext cx="9088958" cy="2921887"/>
          </a:xfrm>
          <a:prstGeom prst="rect">
            <a:avLst/>
          </a:prstGeom>
          <a:noFill/>
          <a:ln w="9525" algn="ctr">
            <a:noFill/>
            <a:round/>
            <a:headEnd/>
            <a:tailEnd/>
          </a:ln>
        </p:spPr>
        <p:txBody>
          <a:bodyPr wrap="none" anchor="ctr"/>
          <a:lstStyle/>
          <a:p>
            <a:pPr marL="36000" algn="ctr"/>
            <a:r>
              <a:rPr lang="tr-TR" sz="9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Teşekkür Ederim</a:t>
            </a:r>
            <a:endPar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5" name="Picture 5"/>
          <p:cNvPicPr>
            <a:picLocks noChangeAspect="1" noChangeArrowheads="1"/>
          </p:cNvPicPr>
          <p:nvPr/>
        </p:nvPicPr>
        <p:blipFill>
          <a:blip r:embed="rId3" cstate="print"/>
          <a:srcRect/>
          <a:stretch>
            <a:fillRect/>
          </a:stretch>
        </p:blipFill>
        <p:spPr bwMode="auto">
          <a:xfrm>
            <a:off x="2854842" y="1164313"/>
            <a:ext cx="3290888" cy="2465217"/>
          </a:xfrm>
          <a:prstGeom prst="rect">
            <a:avLst/>
          </a:prstGeom>
          <a:ln>
            <a:noFill/>
          </a:ln>
          <a:effectLst>
            <a:softEdge rad="112500"/>
          </a:effectLst>
        </p:spPr>
      </p:pic>
    </p:spTree>
    <p:extLst>
      <p:ext uri="{BB962C8B-B14F-4D97-AF65-F5344CB8AC3E}">
        <p14:creationId xmlns:p14="http://schemas.microsoft.com/office/powerpoint/2010/main" val="19406188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AutoShape 8"/>
          <p:cNvSpPr>
            <a:spLocks noChangeAspect="1" noChangeArrowheads="1" noTextEdit="1"/>
          </p:cNvSpPr>
          <p:nvPr/>
        </p:nvSpPr>
        <p:spPr bwMode="gray">
          <a:xfrm flipH="1">
            <a:off x="6030913" y="3481388"/>
            <a:ext cx="909637" cy="1244600"/>
          </a:xfrm>
          <a:prstGeom prst="rect">
            <a:avLst/>
          </a:prstGeom>
          <a:noFill/>
          <a:ln w="9525">
            <a:noFill/>
            <a:miter lim="800000"/>
            <a:headEnd/>
            <a:tailEnd/>
          </a:ln>
        </p:spPr>
        <p:txBody>
          <a:bodyPr/>
          <a:lstStyle/>
          <a:p>
            <a:endParaRPr lang="zh-CN" altLang="en-US">
              <a:solidFill>
                <a:srgbClr val="000000"/>
              </a:solidFill>
            </a:endParaRPr>
          </a:p>
        </p:txBody>
      </p:sp>
      <p:sp>
        <p:nvSpPr>
          <p:cNvPr id="5" name="AutoShape 5"/>
          <p:cNvSpPr>
            <a:spLocks noChangeArrowheads="1"/>
          </p:cNvSpPr>
          <p:nvPr/>
        </p:nvSpPr>
        <p:spPr bwMode="auto">
          <a:xfrm>
            <a:off x="3497131" y="1228606"/>
            <a:ext cx="2286000" cy="952620"/>
          </a:xfrm>
          <a:prstGeom prst="roundRect">
            <a:avLst>
              <a:gd name="adj" fmla="val 16667"/>
            </a:avLst>
          </a:prstGeom>
          <a:noFill/>
          <a:ln w="38100">
            <a:solidFill>
              <a:schemeClr val="bg1">
                <a:lumMod val="50000"/>
              </a:schemeClr>
            </a:solidFill>
            <a:round/>
            <a:headEnd/>
            <a:tailEnd/>
          </a:ln>
          <a:effectLst/>
        </p:spPr>
        <p:txBody>
          <a:bodyPr wrap="none" anchor="ctr"/>
          <a:lstStyle/>
          <a:p>
            <a:pPr algn="ctr"/>
            <a:r>
              <a:rPr lang="tr-TR" sz="2000" b="1" dirty="0" smtClean="0">
                <a:solidFill>
                  <a:srgbClr val="000000"/>
                </a:solidFill>
                <a:latin typeface="Calibri" pitchFamily="34" charset="0"/>
                <a:cs typeface="Calibri" pitchFamily="34" charset="0"/>
              </a:rPr>
              <a:t>Psikososyal </a:t>
            </a:r>
          </a:p>
          <a:p>
            <a:pPr algn="ctr"/>
            <a:r>
              <a:rPr lang="tr-TR" sz="2000" b="1" dirty="0" smtClean="0">
                <a:solidFill>
                  <a:srgbClr val="000000"/>
                </a:solidFill>
                <a:latin typeface="Calibri" pitchFamily="34" charset="0"/>
                <a:cs typeface="Calibri" pitchFamily="34" charset="0"/>
              </a:rPr>
              <a:t>Tehlikeler</a:t>
            </a:r>
            <a:endParaRPr lang="zh-CN" altLang="zh-CN" sz="2000" b="1" dirty="0">
              <a:solidFill>
                <a:srgbClr val="000000"/>
              </a:solidFill>
              <a:latin typeface="Calibri" pitchFamily="34" charset="0"/>
              <a:cs typeface="Calibri" pitchFamily="34" charset="0"/>
            </a:endParaRPr>
          </a:p>
        </p:txBody>
      </p:sp>
      <p:sp>
        <p:nvSpPr>
          <p:cNvPr id="7"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PSİKOSOSYAL RİSK ETMENLERİ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8" name="AutoShape 5"/>
          <p:cNvSpPr>
            <a:spLocks noChangeArrowheads="1"/>
          </p:cNvSpPr>
          <p:nvPr/>
        </p:nvSpPr>
        <p:spPr bwMode="auto">
          <a:xfrm>
            <a:off x="3497131" y="2900484"/>
            <a:ext cx="2286000" cy="952620"/>
          </a:xfrm>
          <a:prstGeom prst="roundRect">
            <a:avLst>
              <a:gd name="adj" fmla="val 16667"/>
            </a:avLst>
          </a:prstGeom>
          <a:noFill/>
          <a:ln w="38100">
            <a:solidFill>
              <a:schemeClr val="bg1">
                <a:lumMod val="50000"/>
              </a:schemeClr>
            </a:solidFill>
            <a:round/>
            <a:headEnd/>
            <a:tailEnd/>
          </a:ln>
          <a:effectLst/>
        </p:spPr>
        <p:txBody>
          <a:bodyPr wrap="none" anchor="ctr"/>
          <a:lstStyle/>
          <a:p>
            <a:pPr algn="ctr"/>
            <a:endParaRPr lang="tr-TR" sz="2000" b="1" dirty="0" smtClean="0">
              <a:solidFill>
                <a:srgbClr val="000000"/>
              </a:solidFill>
              <a:latin typeface="Calibri" pitchFamily="34" charset="0"/>
              <a:cs typeface="Calibri" pitchFamily="34" charset="0"/>
            </a:endParaRPr>
          </a:p>
          <a:p>
            <a:pPr algn="ctr"/>
            <a:r>
              <a:rPr lang="tr-TR" sz="2000" b="1" dirty="0" smtClean="0">
                <a:solidFill>
                  <a:srgbClr val="000000"/>
                </a:solidFill>
                <a:latin typeface="Calibri" pitchFamily="34" charset="0"/>
                <a:cs typeface="Calibri" pitchFamily="34" charset="0"/>
              </a:rPr>
              <a:t>Kronik Stres</a:t>
            </a:r>
            <a:endParaRPr lang="tr-TR" sz="2000" b="1" dirty="0">
              <a:solidFill>
                <a:srgbClr val="000000"/>
              </a:solidFill>
              <a:latin typeface="Calibri" pitchFamily="34" charset="0"/>
              <a:cs typeface="Calibri" pitchFamily="34" charset="0"/>
            </a:endParaRPr>
          </a:p>
          <a:p>
            <a:pPr algn="ctr" eaLnBrk="0" hangingPunct="0"/>
            <a:endParaRPr lang="zh-CN" altLang="zh-CN" sz="2000" b="1" dirty="0">
              <a:solidFill>
                <a:srgbClr val="000000"/>
              </a:solidFill>
              <a:latin typeface="Calibri" pitchFamily="34" charset="0"/>
              <a:cs typeface="Calibri" pitchFamily="34" charset="0"/>
            </a:endParaRPr>
          </a:p>
        </p:txBody>
      </p:sp>
      <p:sp>
        <p:nvSpPr>
          <p:cNvPr id="9" name="AutoShape 5"/>
          <p:cNvSpPr>
            <a:spLocks noChangeArrowheads="1"/>
          </p:cNvSpPr>
          <p:nvPr/>
        </p:nvSpPr>
        <p:spPr bwMode="auto">
          <a:xfrm>
            <a:off x="917597" y="4414959"/>
            <a:ext cx="2286000" cy="952620"/>
          </a:xfrm>
          <a:prstGeom prst="roundRect">
            <a:avLst>
              <a:gd name="adj" fmla="val 16667"/>
            </a:avLst>
          </a:prstGeom>
          <a:noFill/>
          <a:ln w="38100">
            <a:solidFill>
              <a:schemeClr val="bg1">
                <a:lumMod val="50000"/>
              </a:schemeClr>
            </a:solidFill>
            <a:round/>
            <a:headEnd/>
            <a:tailEnd/>
          </a:ln>
          <a:effectLst/>
        </p:spPr>
        <p:txBody>
          <a:bodyPr wrap="none" anchor="ctr"/>
          <a:lstStyle/>
          <a:p>
            <a:pPr algn="ctr"/>
            <a:endParaRPr lang="tr-TR" sz="2000" b="1" dirty="0" smtClean="0">
              <a:solidFill>
                <a:srgbClr val="000000"/>
              </a:solidFill>
              <a:latin typeface="Calibri" pitchFamily="34" charset="0"/>
              <a:cs typeface="Calibri" pitchFamily="34" charset="0"/>
            </a:endParaRPr>
          </a:p>
          <a:p>
            <a:pPr algn="ctr"/>
            <a:r>
              <a:rPr lang="tr-TR" sz="2000" b="1" dirty="0" smtClean="0">
                <a:solidFill>
                  <a:srgbClr val="000000"/>
                </a:solidFill>
                <a:latin typeface="Calibri" pitchFamily="34" charset="0"/>
                <a:cs typeface="Calibri" pitchFamily="34" charset="0"/>
              </a:rPr>
              <a:t>Fiziksel </a:t>
            </a:r>
          </a:p>
          <a:p>
            <a:pPr algn="ctr"/>
            <a:r>
              <a:rPr lang="tr-TR" sz="2000" dirty="0" smtClean="0">
                <a:solidFill>
                  <a:srgbClr val="000000"/>
                </a:solidFill>
                <a:latin typeface="Calibri" pitchFamily="34" charset="0"/>
                <a:cs typeface="Calibri" pitchFamily="34" charset="0"/>
              </a:rPr>
              <a:t>Sorunlar</a:t>
            </a:r>
            <a:endParaRPr lang="tr-TR" sz="2000" dirty="0">
              <a:solidFill>
                <a:srgbClr val="000000"/>
              </a:solidFill>
              <a:latin typeface="Calibri" pitchFamily="34" charset="0"/>
              <a:cs typeface="Calibri" pitchFamily="34" charset="0"/>
            </a:endParaRPr>
          </a:p>
          <a:p>
            <a:pPr algn="ctr" eaLnBrk="0" hangingPunct="0"/>
            <a:endParaRPr lang="zh-CN" altLang="zh-CN" sz="2000" b="1" dirty="0">
              <a:solidFill>
                <a:srgbClr val="000000"/>
              </a:solidFill>
              <a:latin typeface="Calibri" pitchFamily="34" charset="0"/>
              <a:cs typeface="Calibri" pitchFamily="34" charset="0"/>
            </a:endParaRPr>
          </a:p>
        </p:txBody>
      </p:sp>
      <p:sp>
        <p:nvSpPr>
          <p:cNvPr id="10" name="AutoShape 5"/>
          <p:cNvSpPr>
            <a:spLocks noChangeArrowheads="1"/>
          </p:cNvSpPr>
          <p:nvPr/>
        </p:nvSpPr>
        <p:spPr bwMode="auto">
          <a:xfrm>
            <a:off x="3478081" y="4414959"/>
            <a:ext cx="2286000" cy="952620"/>
          </a:xfrm>
          <a:prstGeom prst="roundRect">
            <a:avLst>
              <a:gd name="adj" fmla="val 16667"/>
            </a:avLst>
          </a:prstGeom>
          <a:noFill/>
          <a:ln w="38100">
            <a:solidFill>
              <a:schemeClr val="bg1">
                <a:lumMod val="50000"/>
              </a:schemeClr>
            </a:solidFill>
            <a:round/>
            <a:headEnd/>
            <a:tailEnd/>
          </a:ln>
          <a:effectLst/>
        </p:spPr>
        <p:txBody>
          <a:bodyPr wrap="none" anchor="ctr"/>
          <a:lstStyle/>
          <a:p>
            <a:pPr algn="ctr"/>
            <a:endParaRPr lang="tr-TR" sz="2000" b="1" dirty="0" smtClean="0">
              <a:solidFill>
                <a:srgbClr val="000000"/>
              </a:solidFill>
              <a:latin typeface="Calibri" pitchFamily="34" charset="0"/>
              <a:cs typeface="Calibri" pitchFamily="34" charset="0"/>
            </a:endParaRPr>
          </a:p>
          <a:p>
            <a:pPr algn="ctr"/>
            <a:r>
              <a:rPr lang="tr-TR" sz="2000" b="1" dirty="0" smtClean="0">
                <a:solidFill>
                  <a:srgbClr val="000000"/>
                </a:solidFill>
                <a:latin typeface="Calibri" pitchFamily="34" charset="0"/>
                <a:cs typeface="Calibri" pitchFamily="34" charset="0"/>
              </a:rPr>
              <a:t>Davranışsal</a:t>
            </a:r>
          </a:p>
          <a:p>
            <a:pPr algn="ctr"/>
            <a:r>
              <a:rPr lang="tr-TR" sz="2000" dirty="0" smtClean="0">
                <a:solidFill>
                  <a:srgbClr val="000000"/>
                </a:solidFill>
                <a:latin typeface="Calibri" pitchFamily="34" charset="0"/>
                <a:cs typeface="Calibri" pitchFamily="34" charset="0"/>
              </a:rPr>
              <a:t>Sorunlar</a:t>
            </a:r>
            <a:endParaRPr lang="tr-TR" sz="2000" dirty="0">
              <a:solidFill>
                <a:srgbClr val="000000"/>
              </a:solidFill>
              <a:latin typeface="Calibri" pitchFamily="34" charset="0"/>
              <a:cs typeface="Calibri" pitchFamily="34" charset="0"/>
            </a:endParaRPr>
          </a:p>
          <a:p>
            <a:pPr algn="ctr" eaLnBrk="0" hangingPunct="0"/>
            <a:endParaRPr lang="zh-CN" altLang="zh-CN" sz="2000" b="1" dirty="0">
              <a:solidFill>
                <a:srgbClr val="000000"/>
              </a:solidFill>
              <a:latin typeface="Calibri" pitchFamily="34" charset="0"/>
              <a:cs typeface="Calibri" pitchFamily="34" charset="0"/>
            </a:endParaRPr>
          </a:p>
        </p:txBody>
      </p:sp>
      <p:sp>
        <p:nvSpPr>
          <p:cNvPr id="11" name="AutoShape 5"/>
          <p:cNvSpPr>
            <a:spLocks noChangeArrowheads="1"/>
          </p:cNvSpPr>
          <p:nvPr/>
        </p:nvSpPr>
        <p:spPr bwMode="auto">
          <a:xfrm>
            <a:off x="6042047" y="4414959"/>
            <a:ext cx="2286000" cy="952620"/>
          </a:xfrm>
          <a:prstGeom prst="roundRect">
            <a:avLst>
              <a:gd name="adj" fmla="val 16667"/>
            </a:avLst>
          </a:prstGeom>
          <a:noFill/>
          <a:ln w="38100">
            <a:solidFill>
              <a:schemeClr val="bg1">
                <a:lumMod val="50000"/>
              </a:schemeClr>
            </a:solidFill>
            <a:round/>
            <a:headEnd/>
            <a:tailEnd/>
          </a:ln>
          <a:effectLst/>
        </p:spPr>
        <p:txBody>
          <a:bodyPr wrap="none" anchor="ctr"/>
          <a:lstStyle/>
          <a:p>
            <a:pPr algn="ctr"/>
            <a:endParaRPr lang="tr-TR" sz="2000" b="1" dirty="0" smtClean="0">
              <a:solidFill>
                <a:srgbClr val="000000"/>
              </a:solidFill>
              <a:latin typeface="Calibri" pitchFamily="34" charset="0"/>
              <a:cs typeface="Calibri" pitchFamily="34" charset="0"/>
            </a:endParaRPr>
          </a:p>
          <a:p>
            <a:pPr algn="ctr"/>
            <a:r>
              <a:rPr lang="tr-TR" sz="2000" b="1" dirty="0" smtClean="0">
                <a:solidFill>
                  <a:srgbClr val="000000"/>
                </a:solidFill>
                <a:latin typeface="Calibri" pitchFamily="34" charset="0"/>
                <a:cs typeface="Calibri" pitchFamily="34" charset="0"/>
              </a:rPr>
              <a:t>Akıl Sağlığı</a:t>
            </a:r>
          </a:p>
          <a:p>
            <a:pPr algn="ctr"/>
            <a:r>
              <a:rPr lang="tr-TR" sz="2000" dirty="0" smtClean="0">
                <a:solidFill>
                  <a:srgbClr val="000000"/>
                </a:solidFill>
                <a:latin typeface="Calibri" pitchFamily="34" charset="0"/>
                <a:cs typeface="Calibri" pitchFamily="34" charset="0"/>
              </a:rPr>
              <a:t>Sorunları</a:t>
            </a:r>
            <a:endParaRPr lang="tr-TR" sz="2000" dirty="0">
              <a:solidFill>
                <a:srgbClr val="000000"/>
              </a:solidFill>
              <a:latin typeface="Calibri" pitchFamily="34" charset="0"/>
              <a:cs typeface="Calibri" pitchFamily="34" charset="0"/>
            </a:endParaRPr>
          </a:p>
          <a:p>
            <a:pPr algn="ctr" eaLnBrk="0" hangingPunct="0"/>
            <a:endParaRPr lang="zh-CN" altLang="zh-CN" sz="2000" b="1" dirty="0">
              <a:solidFill>
                <a:srgbClr val="000000"/>
              </a:solidFill>
              <a:latin typeface="Calibri" pitchFamily="34" charset="0"/>
              <a:cs typeface="Calibri" pitchFamily="34" charset="0"/>
            </a:endParaRPr>
          </a:p>
        </p:txBody>
      </p:sp>
      <p:sp>
        <p:nvSpPr>
          <p:cNvPr id="12" name="Aşağı Ok 11"/>
          <p:cNvSpPr/>
          <p:nvPr/>
        </p:nvSpPr>
        <p:spPr>
          <a:xfrm>
            <a:off x="4191000" y="2228851"/>
            <a:ext cx="876300" cy="614483"/>
          </a:xfrm>
          <a:prstGeom prst="downArrow">
            <a:avLst/>
          </a:pr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endParaRPr lang="tr-TR">
              <a:solidFill>
                <a:srgbClr val="000000"/>
              </a:solidFill>
              <a:latin typeface="Arial" charset="0"/>
              <a:cs typeface="Arial" charset="0"/>
            </a:endParaRPr>
          </a:p>
        </p:txBody>
      </p:sp>
      <p:sp>
        <p:nvSpPr>
          <p:cNvPr id="13" name="Freeform 7"/>
          <p:cNvSpPr>
            <a:spLocks/>
          </p:cNvSpPr>
          <p:nvPr/>
        </p:nvSpPr>
        <p:spPr bwMode="gray">
          <a:xfrm rot="16393577">
            <a:off x="5986462" y="3270337"/>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endParaRPr lang="zh-CN" altLang="en-US">
              <a:solidFill>
                <a:srgbClr val="000000"/>
              </a:solidFill>
            </a:endParaRPr>
          </a:p>
        </p:txBody>
      </p:sp>
      <p:sp>
        <p:nvSpPr>
          <p:cNvPr id="14" name="Freeform 9"/>
          <p:cNvSpPr>
            <a:spLocks/>
          </p:cNvSpPr>
          <p:nvPr/>
        </p:nvSpPr>
        <p:spPr bwMode="gray">
          <a:xfrm rot="5400000" flipH="1">
            <a:off x="2351877" y="3238620"/>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endParaRPr lang="zh-CN" altLang="en-US">
              <a:solidFill>
                <a:srgbClr val="000000"/>
              </a:solidFill>
            </a:endParaRPr>
          </a:p>
        </p:txBody>
      </p:sp>
      <p:sp>
        <p:nvSpPr>
          <p:cNvPr id="15" name="Aşağı Ok 14"/>
          <p:cNvSpPr/>
          <p:nvPr/>
        </p:nvSpPr>
        <p:spPr>
          <a:xfrm>
            <a:off x="4201981" y="3891049"/>
            <a:ext cx="876300" cy="485863"/>
          </a:xfrm>
          <a:prstGeom prst="downArrow">
            <a:avLst/>
          </a:pr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endParaRPr lang="tr-TR">
              <a:solidFill>
                <a:srgbClr val="000000"/>
              </a:solidFill>
              <a:latin typeface="Arial" charset="0"/>
              <a:cs typeface="Arial" charset="0"/>
            </a:endParaRPr>
          </a:p>
        </p:txBody>
      </p:sp>
    </p:spTree>
    <p:extLst>
      <p:ext uri="{BB962C8B-B14F-4D97-AF65-F5344CB8AC3E}">
        <p14:creationId xmlns:p14="http://schemas.microsoft.com/office/powerpoint/2010/main" val="4136620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AutoShape 8"/>
          <p:cNvSpPr>
            <a:spLocks noChangeAspect="1" noChangeArrowheads="1" noTextEdit="1"/>
          </p:cNvSpPr>
          <p:nvPr/>
        </p:nvSpPr>
        <p:spPr bwMode="gray">
          <a:xfrm flipH="1">
            <a:off x="4935538" y="3481388"/>
            <a:ext cx="909637" cy="1244600"/>
          </a:xfrm>
          <a:prstGeom prst="rect">
            <a:avLst/>
          </a:prstGeom>
          <a:noFill/>
          <a:ln w="9525">
            <a:noFill/>
            <a:miter lim="800000"/>
            <a:headEnd/>
            <a:tailEnd/>
          </a:ln>
        </p:spPr>
        <p:txBody>
          <a:bodyPr/>
          <a:lstStyle/>
          <a:p>
            <a:endParaRPr lang="zh-CN" altLang="en-US">
              <a:solidFill>
                <a:srgbClr val="000000"/>
              </a:solidFill>
            </a:endParaRPr>
          </a:p>
        </p:txBody>
      </p:sp>
      <p:grpSp>
        <p:nvGrpSpPr>
          <p:cNvPr id="5" name="Grup 4"/>
          <p:cNvGrpSpPr/>
          <p:nvPr/>
        </p:nvGrpSpPr>
        <p:grpSpPr>
          <a:xfrm>
            <a:off x="1209675" y="634703"/>
            <a:ext cx="6639719" cy="2213392"/>
            <a:chOff x="1209675" y="634703"/>
            <a:chExt cx="6639719" cy="2213392"/>
          </a:xfrm>
        </p:grpSpPr>
        <p:sp>
          <p:nvSpPr>
            <p:cNvPr id="7" name="AutoShape 5"/>
            <p:cNvSpPr>
              <a:spLocks noChangeArrowheads="1"/>
            </p:cNvSpPr>
            <p:nvPr/>
          </p:nvSpPr>
          <p:spPr bwMode="auto">
            <a:xfrm>
              <a:off x="1209675" y="1887995"/>
              <a:ext cx="2286000" cy="950455"/>
            </a:xfrm>
            <a:prstGeom prst="roundRect">
              <a:avLst>
                <a:gd name="adj" fmla="val 16667"/>
              </a:avLst>
            </a:prstGeom>
            <a:noFill/>
            <a:ln w="38100">
              <a:solidFill>
                <a:schemeClr val="bg1">
                  <a:lumMod val="50000"/>
                </a:schemeClr>
              </a:solidFill>
              <a:round/>
              <a:headEnd/>
              <a:tailEnd/>
            </a:ln>
            <a:effectLst/>
          </p:spPr>
          <p:txBody>
            <a:bodyPr wrap="none" anchor="ctr"/>
            <a:lstStyle/>
            <a:p>
              <a:pPr algn="ctr"/>
              <a:endParaRPr lang="tr-TR" sz="2000" b="1" dirty="0" smtClean="0">
                <a:solidFill>
                  <a:srgbClr val="000000"/>
                </a:solidFill>
                <a:latin typeface="Calibri" pitchFamily="34" charset="0"/>
                <a:cs typeface="Calibri" pitchFamily="34" charset="0"/>
              </a:endParaRPr>
            </a:p>
            <a:p>
              <a:pPr algn="ctr"/>
              <a:r>
                <a:rPr lang="tr-TR" sz="2000" b="1" dirty="0" smtClean="0">
                  <a:solidFill>
                    <a:srgbClr val="000000"/>
                  </a:solidFill>
                  <a:latin typeface="Calibri" pitchFamily="34" charset="0"/>
                  <a:cs typeface="Calibri" pitchFamily="34" charset="0"/>
                </a:rPr>
                <a:t>Fiziksel </a:t>
              </a:r>
            </a:p>
            <a:p>
              <a:pPr algn="ctr"/>
              <a:r>
                <a:rPr lang="tr-TR" sz="2000" b="1" dirty="0" smtClean="0">
                  <a:solidFill>
                    <a:srgbClr val="000000"/>
                  </a:solidFill>
                  <a:latin typeface="Calibri" pitchFamily="34" charset="0"/>
                  <a:cs typeface="Calibri" pitchFamily="34" charset="0"/>
                </a:rPr>
                <a:t>Tehlikeler</a:t>
              </a:r>
              <a:endParaRPr lang="tr-TR" sz="2000" b="1" dirty="0">
                <a:solidFill>
                  <a:srgbClr val="000000"/>
                </a:solidFill>
                <a:latin typeface="Calibri" pitchFamily="34" charset="0"/>
                <a:cs typeface="Calibri" pitchFamily="34" charset="0"/>
              </a:endParaRPr>
            </a:p>
            <a:p>
              <a:pPr algn="ctr" eaLnBrk="0" hangingPunct="0"/>
              <a:endParaRPr lang="zh-CN" altLang="zh-CN" sz="2000" b="1" dirty="0">
                <a:solidFill>
                  <a:srgbClr val="000000"/>
                </a:solidFill>
                <a:latin typeface="Calibri" pitchFamily="34" charset="0"/>
                <a:cs typeface="Calibri" pitchFamily="34" charset="0"/>
              </a:endParaRPr>
            </a:p>
          </p:txBody>
        </p:sp>
        <p:sp>
          <p:nvSpPr>
            <p:cNvPr id="8" name="AutoShape 5"/>
            <p:cNvSpPr>
              <a:spLocks noChangeArrowheads="1"/>
            </p:cNvSpPr>
            <p:nvPr/>
          </p:nvSpPr>
          <p:spPr bwMode="auto">
            <a:xfrm>
              <a:off x="5563394" y="1897640"/>
              <a:ext cx="2286000" cy="950455"/>
            </a:xfrm>
            <a:prstGeom prst="roundRect">
              <a:avLst>
                <a:gd name="adj" fmla="val 16667"/>
              </a:avLst>
            </a:prstGeom>
            <a:noFill/>
            <a:ln w="38100">
              <a:solidFill>
                <a:schemeClr val="bg1">
                  <a:lumMod val="50000"/>
                </a:schemeClr>
              </a:solidFill>
              <a:round/>
              <a:headEnd/>
              <a:tailEnd/>
            </a:ln>
            <a:effectLst/>
          </p:spPr>
          <p:txBody>
            <a:bodyPr wrap="none" anchor="ctr"/>
            <a:lstStyle/>
            <a:p>
              <a:pPr algn="ctr"/>
              <a:r>
                <a:rPr lang="tr-TR" sz="2000" b="1" dirty="0" smtClean="0">
                  <a:solidFill>
                    <a:srgbClr val="000000"/>
                  </a:solidFill>
                  <a:latin typeface="Calibri" pitchFamily="34" charset="0"/>
                  <a:cs typeface="Calibri" pitchFamily="34" charset="0"/>
                </a:rPr>
                <a:t>Psikososyal </a:t>
              </a:r>
            </a:p>
            <a:p>
              <a:pPr algn="ctr"/>
              <a:r>
                <a:rPr lang="tr-TR" sz="2000" b="1" dirty="0" smtClean="0">
                  <a:solidFill>
                    <a:srgbClr val="000000"/>
                  </a:solidFill>
                  <a:latin typeface="Calibri" pitchFamily="34" charset="0"/>
                  <a:cs typeface="Calibri" pitchFamily="34" charset="0"/>
                </a:rPr>
                <a:t>Tehlikeler</a:t>
              </a:r>
              <a:endParaRPr lang="zh-CN" altLang="zh-CN" sz="2000" b="1" dirty="0">
                <a:solidFill>
                  <a:srgbClr val="000000"/>
                </a:solidFill>
                <a:latin typeface="Calibri" pitchFamily="34" charset="0"/>
                <a:cs typeface="Calibri" pitchFamily="34" charset="0"/>
              </a:endParaRPr>
            </a:p>
          </p:txBody>
        </p:sp>
        <p:pic>
          <p:nvPicPr>
            <p:cNvPr id="9" name="Picture 2" descr="D:\DOKTOR\1-ISTANBULUZMAN\1-EĞİTİM KURUMU\1. İstanbuluzman\2-RESİMLER\Ev-Konut-Fabrika\industry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7944" y="634703"/>
              <a:ext cx="2099138" cy="209913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up 9"/>
          <p:cNvGrpSpPr/>
          <p:nvPr/>
        </p:nvGrpSpPr>
        <p:grpSpPr>
          <a:xfrm>
            <a:off x="1231346" y="4714950"/>
            <a:ext cx="3303465" cy="1285800"/>
            <a:chOff x="1231346" y="4714950"/>
            <a:chExt cx="3303465" cy="1285800"/>
          </a:xfrm>
        </p:grpSpPr>
        <p:sp>
          <p:nvSpPr>
            <p:cNvPr id="11" name="AutoShape 5"/>
            <p:cNvSpPr>
              <a:spLocks noChangeArrowheads="1"/>
            </p:cNvSpPr>
            <p:nvPr/>
          </p:nvSpPr>
          <p:spPr bwMode="auto">
            <a:xfrm>
              <a:off x="1231346" y="5048130"/>
              <a:ext cx="2286000" cy="952620"/>
            </a:xfrm>
            <a:prstGeom prst="roundRect">
              <a:avLst>
                <a:gd name="adj" fmla="val 16667"/>
              </a:avLst>
            </a:prstGeom>
            <a:noFill/>
            <a:ln w="38100">
              <a:solidFill>
                <a:schemeClr val="bg1">
                  <a:lumMod val="50000"/>
                </a:schemeClr>
              </a:solidFill>
              <a:round/>
              <a:headEnd/>
              <a:tailEnd/>
            </a:ln>
            <a:effectLst/>
          </p:spPr>
          <p:txBody>
            <a:bodyPr wrap="none" anchor="ctr"/>
            <a:lstStyle/>
            <a:p>
              <a:pPr algn="ctr"/>
              <a:endParaRPr lang="tr-TR" sz="2000" b="1" dirty="0" smtClean="0">
                <a:solidFill>
                  <a:srgbClr val="000000"/>
                </a:solidFill>
                <a:latin typeface="Calibri" pitchFamily="34" charset="0"/>
                <a:cs typeface="Calibri" pitchFamily="34" charset="0"/>
              </a:endParaRPr>
            </a:p>
            <a:p>
              <a:pPr algn="ctr"/>
              <a:r>
                <a:rPr lang="tr-TR" sz="2000" b="1" dirty="0" smtClean="0">
                  <a:solidFill>
                    <a:srgbClr val="000000"/>
                  </a:solidFill>
                  <a:latin typeface="Calibri" pitchFamily="34" charset="0"/>
                  <a:cs typeface="Calibri" pitchFamily="34" charset="0"/>
                </a:rPr>
                <a:t>Fiziksel Etkiler</a:t>
              </a:r>
            </a:p>
            <a:p>
              <a:pPr algn="ctr"/>
              <a:r>
                <a:rPr lang="tr-TR" sz="2000" dirty="0" smtClean="0">
                  <a:solidFill>
                    <a:srgbClr val="000000"/>
                  </a:solidFill>
                  <a:latin typeface="Calibri" pitchFamily="34" charset="0"/>
                  <a:cs typeface="Calibri" pitchFamily="34" charset="0"/>
                </a:rPr>
                <a:t>(</a:t>
              </a:r>
              <a:r>
                <a:rPr lang="tr-TR" sz="2000" dirty="0">
                  <a:solidFill>
                    <a:srgbClr val="000000"/>
                  </a:solidFill>
                  <a:latin typeface="Calibri" pitchFamily="34" charset="0"/>
                  <a:cs typeface="Calibri" pitchFamily="34" charset="0"/>
                </a:rPr>
                <a:t>S</a:t>
              </a:r>
              <a:r>
                <a:rPr lang="tr-TR" sz="2000" dirty="0" smtClean="0">
                  <a:solidFill>
                    <a:srgbClr val="000000"/>
                  </a:solidFill>
                  <a:latin typeface="Calibri" pitchFamily="34" charset="0"/>
                  <a:cs typeface="Calibri" pitchFamily="34" charset="0"/>
                </a:rPr>
                <a:t>ağlık Sorunlar)</a:t>
              </a:r>
              <a:endParaRPr lang="tr-TR" sz="2000" dirty="0">
                <a:solidFill>
                  <a:srgbClr val="000000"/>
                </a:solidFill>
                <a:latin typeface="Calibri" pitchFamily="34" charset="0"/>
                <a:cs typeface="Calibri" pitchFamily="34" charset="0"/>
              </a:endParaRPr>
            </a:p>
            <a:p>
              <a:pPr algn="ctr" eaLnBrk="0" hangingPunct="0"/>
              <a:endParaRPr lang="zh-CN" altLang="zh-CN" sz="2000" b="1" dirty="0">
                <a:solidFill>
                  <a:srgbClr val="000000"/>
                </a:solidFill>
                <a:latin typeface="Calibri" pitchFamily="34" charset="0"/>
                <a:cs typeface="Calibri" pitchFamily="34" charset="0"/>
              </a:endParaRPr>
            </a:p>
          </p:txBody>
        </p:sp>
        <p:sp>
          <p:nvSpPr>
            <p:cNvPr id="12" name="Freeform 7"/>
            <p:cNvSpPr>
              <a:spLocks/>
            </p:cNvSpPr>
            <p:nvPr/>
          </p:nvSpPr>
          <p:spPr bwMode="gray">
            <a:xfrm>
              <a:off x="3631523" y="4714950"/>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endParaRPr lang="zh-CN" altLang="en-US">
                <a:solidFill>
                  <a:srgbClr val="000000"/>
                </a:solidFill>
              </a:endParaRPr>
            </a:p>
          </p:txBody>
        </p:sp>
      </p:grpSp>
      <p:grpSp>
        <p:nvGrpSpPr>
          <p:cNvPr id="13" name="Grup 12"/>
          <p:cNvGrpSpPr/>
          <p:nvPr/>
        </p:nvGrpSpPr>
        <p:grpSpPr>
          <a:xfrm>
            <a:off x="4552123" y="4691872"/>
            <a:ext cx="3299892" cy="1318523"/>
            <a:chOff x="4552123" y="4691872"/>
            <a:chExt cx="3299892" cy="1318523"/>
          </a:xfrm>
        </p:grpSpPr>
        <p:sp>
          <p:nvSpPr>
            <p:cNvPr id="14" name="AutoShape 5"/>
            <p:cNvSpPr>
              <a:spLocks noChangeArrowheads="1"/>
            </p:cNvSpPr>
            <p:nvPr/>
          </p:nvSpPr>
          <p:spPr bwMode="auto">
            <a:xfrm>
              <a:off x="5566015" y="5057775"/>
              <a:ext cx="2286000" cy="952620"/>
            </a:xfrm>
            <a:prstGeom prst="roundRect">
              <a:avLst>
                <a:gd name="adj" fmla="val 16667"/>
              </a:avLst>
            </a:prstGeom>
            <a:noFill/>
            <a:ln w="38100">
              <a:solidFill>
                <a:schemeClr val="bg1">
                  <a:lumMod val="50000"/>
                </a:schemeClr>
              </a:solidFill>
              <a:round/>
              <a:headEnd/>
              <a:tailEnd/>
            </a:ln>
            <a:effectLst/>
          </p:spPr>
          <p:txBody>
            <a:bodyPr wrap="none" anchor="ctr"/>
            <a:lstStyle/>
            <a:p>
              <a:pPr algn="ctr"/>
              <a:endParaRPr lang="tr-TR" sz="2000" b="1" dirty="0" smtClean="0">
                <a:solidFill>
                  <a:srgbClr val="000000"/>
                </a:solidFill>
                <a:latin typeface="Calibri" pitchFamily="34" charset="0"/>
                <a:cs typeface="Calibri" pitchFamily="34" charset="0"/>
              </a:endParaRPr>
            </a:p>
            <a:p>
              <a:pPr algn="ctr"/>
              <a:r>
                <a:rPr lang="tr-TR" sz="2000" b="1" dirty="0" smtClean="0">
                  <a:solidFill>
                    <a:srgbClr val="000000"/>
                  </a:solidFill>
                  <a:latin typeface="Calibri" pitchFamily="34" charset="0"/>
                  <a:cs typeface="Calibri" pitchFamily="34" charset="0"/>
                </a:rPr>
                <a:t>Psikososyal Etkiler</a:t>
              </a:r>
            </a:p>
            <a:p>
              <a:pPr algn="ctr"/>
              <a:r>
                <a:rPr lang="tr-TR" sz="2000" dirty="0" smtClean="0">
                  <a:solidFill>
                    <a:srgbClr val="000000"/>
                  </a:solidFill>
                  <a:latin typeface="Calibri" pitchFamily="34" charset="0"/>
                  <a:cs typeface="Calibri" pitchFamily="34" charset="0"/>
                </a:rPr>
                <a:t>(Sağlık Sorunlar)</a:t>
              </a:r>
              <a:endParaRPr lang="tr-TR" sz="2000" dirty="0">
                <a:solidFill>
                  <a:srgbClr val="000000"/>
                </a:solidFill>
                <a:latin typeface="Calibri" pitchFamily="34" charset="0"/>
                <a:cs typeface="Calibri" pitchFamily="34" charset="0"/>
              </a:endParaRPr>
            </a:p>
            <a:p>
              <a:pPr algn="ctr" eaLnBrk="0" hangingPunct="0"/>
              <a:endParaRPr lang="zh-CN" altLang="zh-CN" sz="2000" b="1" dirty="0">
                <a:solidFill>
                  <a:srgbClr val="000000"/>
                </a:solidFill>
                <a:latin typeface="Calibri" pitchFamily="34" charset="0"/>
                <a:cs typeface="Calibri" pitchFamily="34" charset="0"/>
              </a:endParaRPr>
            </a:p>
          </p:txBody>
        </p:sp>
        <p:sp>
          <p:nvSpPr>
            <p:cNvPr id="15" name="Freeform 9"/>
            <p:cNvSpPr>
              <a:spLocks/>
            </p:cNvSpPr>
            <p:nvPr/>
          </p:nvSpPr>
          <p:spPr bwMode="gray">
            <a:xfrm flipH="1">
              <a:off x="4552123" y="4691872"/>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endParaRPr lang="zh-CN" altLang="en-US">
                <a:solidFill>
                  <a:srgbClr val="000000"/>
                </a:solidFill>
              </a:endParaRPr>
            </a:p>
          </p:txBody>
        </p:sp>
      </p:grpSp>
      <p:grpSp>
        <p:nvGrpSpPr>
          <p:cNvPr id="16" name="Grup 15"/>
          <p:cNvGrpSpPr/>
          <p:nvPr/>
        </p:nvGrpSpPr>
        <p:grpSpPr>
          <a:xfrm>
            <a:off x="1340404" y="2886195"/>
            <a:ext cx="6400825" cy="1790746"/>
            <a:chOff x="1340404" y="2886195"/>
            <a:chExt cx="6400825" cy="1790746"/>
          </a:xfrm>
        </p:grpSpPr>
        <p:sp>
          <p:nvSpPr>
            <p:cNvPr id="17" name="Freeform 7"/>
            <p:cNvSpPr>
              <a:spLocks/>
            </p:cNvSpPr>
            <p:nvPr/>
          </p:nvSpPr>
          <p:spPr bwMode="gray">
            <a:xfrm>
              <a:off x="5810891" y="3229095"/>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endParaRPr lang="zh-CN" altLang="en-US">
                <a:solidFill>
                  <a:srgbClr val="000000"/>
                </a:solidFill>
              </a:endParaRPr>
            </a:p>
          </p:txBody>
        </p:sp>
        <p:sp>
          <p:nvSpPr>
            <p:cNvPr id="18" name="Freeform 9"/>
            <p:cNvSpPr>
              <a:spLocks/>
            </p:cNvSpPr>
            <p:nvPr/>
          </p:nvSpPr>
          <p:spPr bwMode="gray">
            <a:xfrm flipH="1">
              <a:off x="2361402" y="3238620"/>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endParaRPr lang="zh-CN" altLang="en-US">
                <a:solidFill>
                  <a:srgbClr val="000000"/>
                </a:solidFill>
              </a:endParaRPr>
            </a:p>
          </p:txBody>
        </p:sp>
        <p:grpSp>
          <p:nvGrpSpPr>
            <p:cNvPr id="19" name="Group 21"/>
            <p:cNvGrpSpPr>
              <a:grpSpLocks/>
            </p:cNvGrpSpPr>
            <p:nvPr/>
          </p:nvGrpSpPr>
          <p:grpSpPr bwMode="auto">
            <a:xfrm>
              <a:off x="3283739" y="3095791"/>
              <a:ext cx="2516662" cy="1581150"/>
              <a:chOff x="1920" y="912"/>
              <a:chExt cx="1889" cy="1009"/>
            </a:xfrm>
          </p:grpSpPr>
          <p:grpSp>
            <p:nvGrpSpPr>
              <p:cNvPr id="22" name="Group 10"/>
              <p:cNvGrpSpPr>
                <a:grpSpLocks/>
              </p:cNvGrpSpPr>
              <p:nvPr/>
            </p:nvGrpSpPr>
            <p:grpSpPr bwMode="auto">
              <a:xfrm>
                <a:off x="1920" y="912"/>
                <a:ext cx="1889" cy="1009"/>
                <a:chOff x="1997" y="1314"/>
                <a:chExt cx="1889" cy="1009"/>
              </a:xfrm>
            </p:grpSpPr>
            <p:grpSp>
              <p:nvGrpSpPr>
                <p:cNvPr id="24" name="Group 11"/>
                <p:cNvGrpSpPr>
                  <a:grpSpLocks/>
                </p:cNvGrpSpPr>
                <p:nvPr/>
              </p:nvGrpSpPr>
              <p:grpSpPr bwMode="auto">
                <a:xfrm>
                  <a:off x="1997" y="1404"/>
                  <a:ext cx="1889" cy="919"/>
                  <a:chOff x="1973" y="1027"/>
                  <a:chExt cx="1926" cy="937"/>
                </a:xfrm>
              </p:grpSpPr>
              <p:sp>
                <p:nvSpPr>
                  <p:cNvPr id="29" name="Oval 12"/>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endParaRPr lang="zh-CN" altLang="en-US">
                      <a:solidFill>
                        <a:srgbClr val="000000"/>
                      </a:solidFill>
                    </a:endParaRPr>
                  </a:p>
                </p:txBody>
              </p:sp>
              <p:sp>
                <p:nvSpPr>
                  <p:cNvPr id="30" name="Oval 13"/>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endParaRPr lang="zh-CN" altLang="en-US">
                      <a:solidFill>
                        <a:srgbClr val="000000"/>
                      </a:solidFill>
                    </a:endParaRPr>
                  </a:p>
                </p:txBody>
              </p:sp>
            </p:grpSp>
            <p:sp>
              <p:nvSpPr>
                <p:cNvPr id="25" name="Oval 14"/>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endParaRPr lang="zh-CN" altLang="en-US">
                    <a:solidFill>
                      <a:srgbClr val="000000"/>
                    </a:solidFill>
                  </a:endParaRPr>
                </a:p>
              </p:txBody>
            </p:sp>
            <p:sp>
              <p:nvSpPr>
                <p:cNvPr id="26" name="Oval 15"/>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endParaRPr lang="zh-CN" altLang="en-US">
                    <a:solidFill>
                      <a:srgbClr val="000000"/>
                    </a:solidFill>
                  </a:endParaRPr>
                </a:p>
              </p:txBody>
            </p:sp>
            <p:sp>
              <p:nvSpPr>
                <p:cNvPr id="27" name="Oval 16"/>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endParaRPr lang="zh-CN" altLang="en-US">
                    <a:solidFill>
                      <a:srgbClr val="000000"/>
                    </a:solidFill>
                  </a:endParaRPr>
                </a:p>
              </p:txBody>
            </p:sp>
            <p:sp>
              <p:nvSpPr>
                <p:cNvPr id="28" name="Oval 17"/>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endParaRPr lang="zh-CN" altLang="en-US">
                    <a:solidFill>
                      <a:srgbClr val="000000"/>
                    </a:solidFill>
                  </a:endParaRPr>
                </a:p>
              </p:txBody>
            </p:sp>
          </p:grpSp>
          <p:sp>
            <p:nvSpPr>
              <p:cNvPr id="23" name="Text Box 18"/>
              <p:cNvSpPr txBox="1">
                <a:spLocks noChangeArrowheads="1"/>
              </p:cNvSpPr>
              <p:nvPr/>
            </p:nvSpPr>
            <p:spPr bwMode="auto">
              <a:xfrm>
                <a:off x="2590" y="1080"/>
                <a:ext cx="497" cy="334"/>
              </a:xfrm>
              <a:prstGeom prst="rect">
                <a:avLst/>
              </a:prstGeom>
              <a:noFill/>
              <a:ln w="9525" algn="ctr">
                <a:noFill/>
                <a:miter lim="800000"/>
                <a:headEnd/>
                <a:tailEnd/>
              </a:ln>
              <a:effectLst/>
            </p:spPr>
            <p:txBody>
              <a:bodyPr wrap="none">
                <a:spAutoFit/>
              </a:bodyPr>
              <a:lstStyle/>
              <a:p>
                <a:pPr algn="ctr" eaLnBrk="0" hangingPunct="0"/>
                <a:r>
                  <a:rPr lang="tr-TR" altLang="zh-CN" sz="2800" b="1" dirty="0" smtClean="0">
                    <a:solidFill>
                      <a:srgbClr val="000000"/>
                    </a:solidFill>
                    <a:latin typeface="Calibri" pitchFamily="34" charset="0"/>
                    <a:ea typeface="宋体" charset="-122"/>
                    <a:cs typeface="Calibri" pitchFamily="34" charset="0"/>
                  </a:rPr>
                  <a:t>İşçi</a:t>
                </a:r>
                <a:endParaRPr lang="en-US" altLang="zh-CN" sz="2800" dirty="0">
                  <a:solidFill>
                    <a:srgbClr val="000000"/>
                  </a:solidFill>
                  <a:latin typeface="Calibri" pitchFamily="34" charset="0"/>
                  <a:ea typeface="宋体" charset="-122"/>
                  <a:cs typeface="Calibri" pitchFamily="34" charset="0"/>
                </a:endParaRPr>
              </a:p>
            </p:txBody>
          </p:sp>
        </p:grpSp>
        <p:sp>
          <p:nvSpPr>
            <p:cNvPr id="20" name="Metin kutusu 19"/>
            <p:cNvSpPr txBox="1"/>
            <p:nvPr/>
          </p:nvSpPr>
          <p:spPr>
            <a:xfrm>
              <a:off x="1340404" y="2886195"/>
              <a:ext cx="2016000" cy="338554"/>
            </a:xfrm>
            <a:prstGeom prst="rect">
              <a:avLst/>
            </a:prstGeom>
            <a:noFill/>
            <a:ln w="6350">
              <a:solidFill>
                <a:schemeClr val="bg1">
                  <a:lumMod val="50000"/>
                </a:schemeClr>
              </a:solidFill>
            </a:ln>
          </p:spPr>
          <p:txBody>
            <a:bodyPr wrap="square" rtlCol="0">
              <a:spAutoFit/>
            </a:bodyPr>
            <a:lstStyle/>
            <a:p>
              <a:pPr algn="ctr"/>
              <a:r>
                <a:rPr lang="tr-TR" sz="1600" dirty="0" smtClean="0">
                  <a:solidFill>
                    <a:srgbClr val="000000"/>
                  </a:solidFill>
                  <a:latin typeface="Calibri" pitchFamily="34" charset="0"/>
                  <a:cs typeface="Calibri" pitchFamily="34" charset="0"/>
                </a:rPr>
                <a:t>Doğrudan Yol </a:t>
              </a:r>
              <a:endParaRPr lang="tr-TR" sz="1600" dirty="0">
                <a:solidFill>
                  <a:srgbClr val="000000"/>
                </a:solidFill>
                <a:latin typeface="Calibri" pitchFamily="34" charset="0"/>
                <a:cs typeface="Calibri" pitchFamily="34" charset="0"/>
              </a:endParaRPr>
            </a:p>
          </p:txBody>
        </p:sp>
        <p:sp>
          <p:nvSpPr>
            <p:cNvPr id="21" name="Metin kutusu 20"/>
            <p:cNvSpPr txBox="1"/>
            <p:nvPr/>
          </p:nvSpPr>
          <p:spPr>
            <a:xfrm>
              <a:off x="5725229" y="2886195"/>
              <a:ext cx="2016000" cy="338554"/>
            </a:xfrm>
            <a:prstGeom prst="rect">
              <a:avLst/>
            </a:prstGeom>
            <a:noFill/>
            <a:ln w="6350">
              <a:solidFill>
                <a:schemeClr val="bg1">
                  <a:lumMod val="50000"/>
                </a:schemeClr>
              </a:solidFill>
            </a:ln>
          </p:spPr>
          <p:txBody>
            <a:bodyPr wrap="square" rtlCol="0">
              <a:spAutoFit/>
            </a:bodyPr>
            <a:lstStyle/>
            <a:p>
              <a:pPr algn="ctr"/>
              <a:r>
                <a:rPr lang="tr-TR" sz="1600" dirty="0" smtClean="0">
                  <a:solidFill>
                    <a:srgbClr val="000000"/>
                  </a:solidFill>
                  <a:latin typeface="Calibri" pitchFamily="34" charset="0"/>
                  <a:cs typeface="Calibri" pitchFamily="34" charset="0"/>
                </a:rPr>
                <a:t>Dolaylı Yol / Stres</a:t>
              </a:r>
              <a:endParaRPr lang="tr-TR" sz="1600" dirty="0">
                <a:solidFill>
                  <a:srgbClr val="000000"/>
                </a:solidFill>
                <a:latin typeface="Calibri" pitchFamily="34" charset="0"/>
                <a:cs typeface="Calibri" pitchFamily="34" charset="0"/>
              </a:endParaRPr>
            </a:p>
          </p:txBody>
        </p:sp>
      </p:grpSp>
      <p:sp>
        <p:nvSpPr>
          <p:cNvPr id="3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PSİKOSOSYAL RİSK ETMENLERİ</a:t>
            </a:r>
          </a:p>
        </p:txBody>
      </p:sp>
    </p:spTree>
    <p:extLst>
      <p:ext uri="{BB962C8B-B14F-4D97-AF65-F5344CB8AC3E}">
        <p14:creationId xmlns:p14="http://schemas.microsoft.com/office/powerpoint/2010/main" val="41159657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PSİKOSOSYAL TEHLİKELER?</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60000" indent="-288000">
              <a:lnSpc>
                <a:spcPct val="90000"/>
              </a:lnSpc>
              <a:spcAft>
                <a:spcPct val="20000"/>
              </a:spcAft>
              <a:buClr>
                <a:srgbClr val="292929"/>
              </a:buClr>
              <a:buFont typeface="+mj-lt"/>
              <a:buAutoNum type="arabicPeriod"/>
              <a:defRPr/>
            </a:pPr>
            <a:endParaRPr lang="tr-TR" sz="800" b="1" i="1" dirty="0" smtClean="0">
              <a:solidFill>
                <a:srgbClr val="000000"/>
              </a:solidFill>
              <a:latin typeface="Calibri" pitchFamily="34" charset="0"/>
              <a:cs typeface="Calibri" pitchFamily="34" charset="0"/>
            </a:endParaRPr>
          </a:p>
          <a:p>
            <a:pPr marL="360000" indent="-288000">
              <a:lnSpc>
                <a:spcPct val="90000"/>
              </a:lnSpc>
              <a:spcAft>
                <a:spcPct val="2000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Yapılan </a:t>
            </a:r>
            <a:r>
              <a:rPr lang="tr-TR" sz="2000" b="1" i="1" dirty="0">
                <a:solidFill>
                  <a:srgbClr val="000000"/>
                </a:solidFill>
                <a:latin typeface="Calibri" pitchFamily="34" charset="0"/>
                <a:cs typeface="Calibri" pitchFamily="34" charset="0"/>
              </a:rPr>
              <a:t>işin gerekleri; </a:t>
            </a:r>
            <a:r>
              <a:rPr lang="tr-TR" sz="2000" b="1" i="1" dirty="0" smtClean="0">
                <a:solidFill>
                  <a:srgbClr val="000000"/>
                </a:solidFill>
                <a:latin typeface="Calibri" pitchFamily="34" charset="0"/>
                <a:cs typeface="Calibri" pitchFamily="34" charset="0"/>
              </a:rPr>
              <a:t>İşçinin bilgi, beceri ve ihtiyaçlarıyla </a:t>
            </a:r>
            <a:r>
              <a:rPr lang="tr-TR" sz="2000" b="1" i="1" dirty="0">
                <a:solidFill>
                  <a:srgbClr val="000000"/>
                </a:solidFill>
                <a:latin typeface="Calibri" pitchFamily="34" charset="0"/>
                <a:cs typeface="Calibri" pitchFamily="34" charset="0"/>
              </a:rPr>
              <a:t>çatıştığında </a:t>
            </a:r>
            <a:r>
              <a:rPr lang="tr-TR" sz="2000" i="1" dirty="0">
                <a:solidFill>
                  <a:srgbClr val="000000"/>
                </a:solidFill>
                <a:latin typeface="Calibri" pitchFamily="34" charset="0"/>
                <a:cs typeface="Calibri" pitchFamily="34" charset="0"/>
              </a:rPr>
              <a:t>(nicel aşırı yük, nitel düşük yük</a:t>
            </a:r>
            <a:r>
              <a:rPr lang="tr-TR" sz="2000" i="1" dirty="0" smtClean="0">
                <a:solidFill>
                  <a:srgbClr val="000000"/>
                </a:solidFill>
                <a:latin typeface="Calibri" pitchFamily="34" charset="0"/>
                <a:cs typeface="Calibri" pitchFamily="34" charset="0"/>
              </a:rPr>
              <a:t>) </a:t>
            </a:r>
            <a:r>
              <a:rPr lang="tr-TR" sz="1200" i="1" dirty="0" smtClean="0">
                <a:solidFill>
                  <a:srgbClr val="000000"/>
                </a:solidFill>
                <a:latin typeface="Calibri" pitchFamily="34" charset="0"/>
                <a:cs typeface="Calibri" pitchFamily="34" charset="0"/>
              </a:rPr>
              <a:t>Toplam </a:t>
            </a:r>
            <a:r>
              <a:rPr lang="tr-TR" sz="1200" i="1" dirty="0">
                <a:solidFill>
                  <a:srgbClr val="000000"/>
                </a:solidFill>
                <a:latin typeface="Calibri" pitchFamily="34" charset="0"/>
                <a:cs typeface="Calibri" pitchFamily="34" charset="0"/>
              </a:rPr>
              <a:t>İş Yükü / </a:t>
            </a:r>
            <a:r>
              <a:rPr lang="tr-TR" sz="1200" i="1" dirty="0" smtClean="0">
                <a:solidFill>
                  <a:srgbClr val="000000"/>
                </a:solidFill>
                <a:latin typeface="Calibri" pitchFamily="34" charset="0"/>
                <a:cs typeface="Calibri" pitchFamily="34" charset="0"/>
              </a:rPr>
              <a:t>İşin </a:t>
            </a:r>
            <a:r>
              <a:rPr lang="tr-TR" sz="1200" i="1" dirty="0">
                <a:solidFill>
                  <a:srgbClr val="000000"/>
                </a:solidFill>
                <a:latin typeface="Calibri" pitchFamily="34" charset="0"/>
                <a:cs typeface="Calibri" pitchFamily="34" charset="0"/>
              </a:rPr>
              <a:t>Güçlük Derecesi</a:t>
            </a:r>
            <a:endParaRPr lang="tr-TR" sz="1200" i="1" dirty="0" smtClean="0">
              <a:solidFill>
                <a:srgbClr val="000000"/>
              </a:solidFill>
              <a:latin typeface="Calibri" pitchFamily="34" charset="0"/>
              <a:cs typeface="Calibri" pitchFamily="34" charset="0"/>
            </a:endParaRPr>
          </a:p>
          <a:p>
            <a:pPr marL="360000" indent="-288000">
              <a:lnSpc>
                <a:spcPct val="90000"/>
              </a:lnSpc>
              <a:spcAft>
                <a:spcPct val="2000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İşçinin işi üzerindeki </a:t>
            </a:r>
            <a:r>
              <a:rPr lang="tr-TR" sz="2000" b="1" i="1" dirty="0" smtClean="0">
                <a:solidFill>
                  <a:srgbClr val="000000"/>
                </a:solidFill>
                <a:latin typeface="Calibri" pitchFamily="34" charset="0"/>
                <a:cs typeface="Calibri" pitchFamily="34" charset="0"/>
              </a:rPr>
              <a:t>denetimi </a:t>
            </a:r>
            <a:r>
              <a:rPr lang="tr-TR" sz="2000" i="1" dirty="0" smtClean="0">
                <a:solidFill>
                  <a:srgbClr val="000000"/>
                </a:solidFill>
                <a:latin typeface="Calibri" pitchFamily="34" charset="0"/>
                <a:cs typeface="Calibri" pitchFamily="34" charset="0"/>
              </a:rPr>
              <a:t>ve işi ile ilgili </a:t>
            </a:r>
            <a:r>
              <a:rPr lang="tr-TR" sz="2000" b="1" i="1" dirty="0" smtClean="0">
                <a:solidFill>
                  <a:srgbClr val="000000"/>
                </a:solidFill>
                <a:latin typeface="Calibri" pitchFamily="34" charset="0"/>
                <a:cs typeface="Calibri" pitchFamily="34" charset="0"/>
              </a:rPr>
              <a:t>sosyal destek yetersizliği </a:t>
            </a:r>
            <a:r>
              <a:rPr lang="tr-TR" sz="2000" i="1" dirty="0" smtClean="0">
                <a:solidFill>
                  <a:srgbClr val="000000"/>
                </a:solidFill>
                <a:latin typeface="Calibri" pitchFamily="34" charset="0"/>
                <a:cs typeface="Calibri" pitchFamily="34" charset="0"/>
              </a:rPr>
              <a:t>söz konusu olduğunda ,</a:t>
            </a:r>
          </a:p>
          <a:p>
            <a:pPr marL="360000" indent="-288000">
              <a:lnSpc>
                <a:spcPct val="90000"/>
              </a:lnSpc>
              <a:spcAft>
                <a:spcPct val="20000"/>
              </a:spcAft>
              <a:buClr>
                <a:srgbClr val="292929"/>
              </a:buClr>
              <a:buFont typeface="+mj-lt"/>
              <a:buAutoNum type="arabicPeriod"/>
              <a:defRPr/>
            </a:pPr>
            <a:endParaRPr lang="tr-TR" sz="800" i="1" dirty="0" smtClean="0">
              <a:solidFill>
                <a:srgbClr val="000000"/>
              </a:solidFill>
              <a:latin typeface="Calibri" pitchFamily="34" charset="0"/>
              <a:cs typeface="Calibri" pitchFamily="34" charset="0"/>
            </a:endParaRPr>
          </a:p>
          <a:p>
            <a:pPr marL="72000" algn="ctr">
              <a:lnSpc>
                <a:spcPct val="90000"/>
              </a:lnSpc>
              <a:spcAft>
                <a:spcPct val="20000"/>
              </a:spcAft>
              <a:buClr>
                <a:srgbClr val="292929"/>
              </a:buClr>
              <a:defRPr/>
            </a:pPr>
            <a:r>
              <a:rPr lang="tr-TR" sz="2000" i="1" dirty="0" smtClean="0">
                <a:solidFill>
                  <a:srgbClr val="000000"/>
                </a:solidFill>
                <a:latin typeface="Calibri" pitchFamily="34" charset="0"/>
                <a:cs typeface="Calibri" pitchFamily="34" charset="0"/>
              </a:rPr>
              <a:t>Ortaya çıkan </a:t>
            </a:r>
            <a:r>
              <a:rPr lang="tr-TR" sz="2000" b="1" i="1" dirty="0" err="1" smtClean="0">
                <a:solidFill>
                  <a:srgbClr val="000000"/>
                </a:solidFill>
                <a:latin typeface="Calibri" pitchFamily="34" charset="0"/>
                <a:cs typeface="Calibri" pitchFamily="34" charset="0"/>
              </a:rPr>
              <a:t>psikososyal</a:t>
            </a:r>
            <a:r>
              <a:rPr lang="tr-TR" sz="2000" i="1" dirty="0" smtClean="0">
                <a:solidFill>
                  <a:srgbClr val="000000"/>
                </a:solidFill>
                <a:latin typeface="Calibri" pitchFamily="34" charset="0"/>
                <a:cs typeface="Calibri" pitchFamily="34" charset="0"/>
              </a:rPr>
              <a:t> </a:t>
            </a:r>
            <a:r>
              <a:rPr lang="tr-TR" sz="2000" b="1" i="1" dirty="0" smtClean="0">
                <a:solidFill>
                  <a:srgbClr val="000000"/>
                </a:solidFill>
                <a:latin typeface="Calibri" pitchFamily="34" charset="0"/>
                <a:cs typeface="Calibri" pitchFamily="34" charset="0"/>
              </a:rPr>
              <a:t>riskler</a:t>
            </a:r>
            <a:r>
              <a:rPr lang="tr-TR" sz="2000" i="1" dirty="0" smtClean="0">
                <a:solidFill>
                  <a:srgbClr val="000000"/>
                </a:solidFill>
                <a:latin typeface="Calibri" pitchFamily="34" charset="0"/>
                <a:cs typeface="Calibri" pitchFamily="34" charset="0"/>
              </a:rPr>
              <a:t> </a:t>
            </a:r>
            <a:r>
              <a:rPr lang="tr-TR" sz="2000" b="1" i="1" dirty="0" smtClean="0">
                <a:solidFill>
                  <a:srgbClr val="000000"/>
                </a:solidFill>
                <a:latin typeface="Calibri" pitchFamily="34" charset="0"/>
                <a:cs typeface="Calibri" pitchFamily="34" charset="0"/>
              </a:rPr>
              <a:t>stres</a:t>
            </a:r>
            <a:r>
              <a:rPr lang="tr-TR" sz="2000" i="1" dirty="0" smtClean="0">
                <a:solidFill>
                  <a:srgbClr val="000000"/>
                </a:solidFill>
                <a:latin typeface="Calibri" pitchFamily="34" charset="0"/>
                <a:cs typeface="Calibri" pitchFamily="34" charset="0"/>
              </a:rPr>
              <a:t> </a:t>
            </a:r>
            <a:r>
              <a:rPr lang="tr-TR" sz="2000" b="1" i="1" dirty="0" smtClean="0">
                <a:solidFill>
                  <a:srgbClr val="000000"/>
                </a:solidFill>
                <a:latin typeface="Calibri" pitchFamily="34" charset="0"/>
                <a:cs typeface="Calibri" pitchFamily="34" charset="0"/>
              </a:rPr>
              <a:t>yapıcı özellik kazanır </a:t>
            </a:r>
            <a:r>
              <a:rPr lang="tr-TR" sz="2000" i="1" dirty="0" smtClean="0">
                <a:solidFill>
                  <a:srgbClr val="000000"/>
                </a:solidFill>
                <a:latin typeface="Calibri" pitchFamily="34" charset="0"/>
                <a:cs typeface="Calibri" pitchFamily="34" charset="0"/>
              </a:rPr>
              <a:t>ve </a:t>
            </a:r>
            <a:r>
              <a:rPr lang="tr-TR" sz="2000" i="1" dirty="0">
                <a:solidFill>
                  <a:srgbClr val="000000"/>
                </a:solidFill>
                <a:latin typeface="Calibri" pitchFamily="34" charset="0"/>
                <a:cs typeface="Calibri" pitchFamily="34" charset="0"/>
              </a:rPr>
              <a:t>sağlığı etkilemeye </a:t>
            </a:r>
            <a:r>
              <a:rPr lang="tr-TR" sz="2000" i="1" dirty="0" smtClean="0">
                <a:solidFill>
                  <a:srgbClr val="000000"/>
                </a:solidFill>
                <a:latin typeface="Calibri" pitchFamily="34" charset="0"/>
                <a:cs typeface="Calibri" pitchFamily="34" charset="0"/>
              </a:rPr>
              <a:t>başlar. </a:t>
            </a:r>
          </a:p>
          <a:p>
            <a:pPr algn="ctr">
              <a:lnSpc>
                <a:spcPct val="90000"/>
              </a:lnSpc>
              <a:spcAft>
                <a:spcPct val="20000"/>
              </a:spcAft>
              <a:buClr>
                <a:srgbClr val="292929"/>
              </a:buClr>
              <a:defRPr/>
            </a:pPr>
            <a:endParaRPr lang="tr-TR" sz="800"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2000" b="1" i="1" dirty="0" smtClean="0">
                <a:solidFill>
                  <a:srgbClr val="000000"/>
                </a:solidFill>
                <a:latin typeface="Calibri" pitchFamily="34" charset="0"/>
                <a:cs typeface="Calibri" pitchFamily="34" charset="0"/>
              </a:rPr>
              <a:t>«Psikososyal riskler (tehlikeler) sağlığı </a:t>
            </a:r>
            <a:r>
              <a:rPr lang="tr-TR" sz="2000" b="1" i="1" dirty="0">
                <a:solidFill>
                  <a:srgbClr val="000000"/>
                </a:solidFill>
                <a:latin typeface="Calibri" pitchFamily="34" charset="0"/>
                <a:cs typeface="Calibri" pitchFamily="34" charset="0"/>
              </a:rPr>
              <a:t>doğrudan ya da stres aracılığı ile dolaylı olarak </a:t>
            </a:r>
            <a:r>
              <a:rPr lang="tr-TR" sz="2000" b="1" i="1" dirty="0" smtClean="0">
                <a:solidFill>
                  <a:srgbClr val="000000"/>
                </a:solidFill>
                <a:latin typeface="Calibri" pitchFamily="34" charset="0"/>
                <a:cs typeface="Calibri" pitchFamily="34" charset="0"/>
              </a:rPr>
              <a:t>etkiler»</a:t>
            </a:r>
            <a:endParaRPr lang="tr-TR" sz="2000" b="1" i="1"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sz="2000" i="1"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sz="2000"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sz="2000" i="1"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54" name="Group 8"/>
          <p:cNvGrpSpPr>
            <a:grpSpLocks/>
          </p:cNvGrpSpPr>
          <p:nvPr/>
        </p:nvGrpSpPr>
        <p:grpSpPr bwMode="auto">
          <a:xfrm>
            <a:off x="323850" y="1555750"/>
            <a:ext cx="1482725" cy="1482725"/>
            <a:chOff x="1166" y="1342"/>
            <a:chExt cx="934" cy="934"/>
          </a:xfrm>
        </p:grpSpPr>
        <p:grpSp>
          <p:nvGrpSpPr>
            <p:cNvPr id="27664" name="Group 9"/>
            <p:cNvGrpSpPr>
              <a:grpSpLocks/>
            </p:cNvGrpSpPr>
            <p:nvPr/>
          </p:nvGrpSpPr>
          <p:grpSpPr bwMode="auto">
            <a:xfrm>
              <a:off x="1166" y="1342"/>
              <a:ext cx="934" cy="934"/>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7665" name="Oval 18"/>
            <p:cNvSpPr>
              <a:spLocks noChangeArrowheads="1"/>
            </p:cNvSpPr>
            <p:nvPr/>
          </p:nvSpPr>
          <p:spPr bwMode="auto">
            <a:xfrm>
              <a:off x="1460" y="1637"/>
              <a:ext cx="345" cy="344"/>
            </a:xfrm>
            <a:prstGeom prst="ellipse">
              <a:avLst/>
            </a:prstGeom>
            <a:gradFill rotWithShape="1">
              <a:gsLst>
                <a:gs pos="0">
                  <a:srgbClr val="DDDDDD"/>
                </a:gs>
                <a:gs pos="100000">
                  <a:srgbClr val="F8F8F8"/>
                </a:gs>
              </a:gsLst>
              <a:lin ang="5400000" scaled="1"/>
            </a:gradFill>
            <a:ln w="12700" algn="ctr">
              <a:solidFill>
                <a:schemeClr val="bg1"/>
              </a:solidFill>
              <a:round/>
              <a:headEnd/>
              <a:tailEnd/>
            </a:ln>
          </p:spPr>
          <p:txBody>
            <a:bodyPr wrap="none" anchor="ctr"/>
            <a:lstStyle/>
            <a:p>
              <a:pPr algn="ctr"/>
              <a:endParaRPr lang="tr-TR" sz="3800" noProof="1">
                <a:solidFill>
                  <a:srgbClr val="000000"/>
                </a:solidFill>
              </a:endParaRPr>
            </a:p>
          </p:txBody>
        </p:sp>
      </p:grpSp>
      <p:sp>
        <p:nvSpPr>
          <p:cNvPr id="27655" name="Text Box 45"/>
          <p:cNvSpPr txBox="1">
            <a:spLocks noChangeArrowheads="1"/>
          </p:cNvSpPr>
          <p:nvPr/>
        </p:nvSpPr>
        <p:spPr bwMode="auto">
          <a:xfrm>
            <a:off x="829006" y="2162815"/>
            <a:ext cx="550682" cy="215444"/>
          </a:xfrm>
          <a:prstGeom prst="rect">
            <a:avLst/>
          </a:prstGeom>
          <a:noFill/>
          <a:ln w="9525">
            <a:noFill/>
            <a:miter lim="800000"/>
            <a:headEnd/>
            <a:tailEnd/>
          </a:ln>
        </p:spPr>
        <p:txBody>
          <a:bodyPr wrap="square" lIns="0" tIns="0" rIns="0" bIns="0">
            <a:spAutoFit/>
          </a:bodyPr>
          <a:lstStyle/>
          <a:p>
            <a:pPr defTabSz="801688">
              <a:spcBef>
                <a:spcPct val="20000"/>
              </a:spcBef>
            </a:pPr>
            <a:r>
              <a:rPr lang="tr-TR" sz="1400" noProof="1" smtClean="0">
                <a:solidFill>
                  <a:srgbClr val="333333"/>
                </a:solidFill>
              </a:rPr>
              <a:t>Tanım</a:t>
            </a:r>
            <a:endParaRPr lang="de-DE" sz="1400" noProof="1">
              <a:solidFill>
                <a:srgbClr val="333333"/>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PSİKOSOSYAL RİSK ETMENLERİ</a:t>
            </a: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chemeClr val="accent6">
                    <a:lumMod val="60000"/>
                    <a:lumOff val="40000"/>
                  </a:scheme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chemeClr val="accent6">
                  <a:lumMod val="60000"/>
                  <a:lumOff val="40000"/>
                </a:scheme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en-GB" sz="1800" b="1" i="0" u="none" strike="noStrike" kern="0" cap="none" spc="0" normalizeH="0" baseline="0" noProof="0" dirty="0" smtClean="0">
              <a:ln>
                <a:noFill/>
              </a:ln>
              <a:solidFill>
                <a:schemeClr val="bg1">
                  <a:lumMod val="65000"/>
                </a:schemeClr>
              </a:solidFill>
              <a:effectLst>
                <a:outerShdw blurRad="75057" dist="38100" dir="5400000" sy="-20000" rotWithShape="0">
                  <a:prstClr val="black">
                    <a:alpha val="25000"/>
                  </a:prstClr>
                </a:outerShdw>
                <a:reflection blurRad="6350" stA="55000" endA="50" endPos="85000" dist="29997" dir="5400000" sy="-100000" algn="bl" rotWithShape="0"/>
              </a:effectLst>
              <a:uLnTx/>
              <a:uFillTx/>
              <a:latin typeface="Calibri" pitchFamily="34" charset="0"/>
              <a:cs typeface="Calibri" pitchFamily="34" charset="0"/>
            </a:endParaRPr>
          </a:p>
        </p:txBody>
      </p:sp>
      <p:grpSp>
        <p:nvGrpSpPr>
          <p:cNvPr id="21" name="Grup 20"/>
          <p:cNvGrpSpPr/>
          <p:nvPr/>
        </p:nvGrpSpPr>
        <p:grpSpPr>
          <a:xfrm>
            <a:off x="2657734" y="5439594"/>
            <a:ext cx="6162416" cy="663371"/>
            <a:chOff x="2644311" y="5451679"/>
            <a:chExt cx="6162416" cy="663371"/>
          </a:xfrm>
        </p:grpSpPr>
        <p:grpSp>
          <p:nvGrpSpPr>
            <p:cNvPr id="22" name="Group 51"/>
            <p:cNvGrpSpPr>
              <a:grpSpLocks/>
            </p:cNvGrpSpPr>
            <p:nvPr/>
          </p:nvGrpSpPr>
          <p:grpSpPr bwMode="auto">
            <a:xfrm>
              <a:off x="2644311" y="5451679"/>
              <a:ext cx="648968" cy="663371"/>
              <a:chOff x="1868" y="1082"/>
              <a:chExt cx="1942" cy="1942"/>
            </a:xfrm>
          </p:grpSpPr>
          <p:sp>
            <p:nvSpPr>
              <p:cNvPr id="25" name="Freeform 52"/>
              <p:cNvSpPr>
                <a:spLocks noChangeAspect="1"/>
              </p:cNvSpPr>
              <p:nvPr/>
            </p:nvSpPr>
            <p:spPr bwMode="gray">
              <a:xfrm>
                <a:off x="1868" y="1082"/>
                <a:ext cx="1942" cy="1942"/>
              </a:xfrm>
              <a:custGeom>
                <a:avLst/>
                <a:gdLst>
                  <a:gd name="T0" fmla="*/ 1849 w 1675"/>
                  <a:gd name="T1" fmla="*/ 6343 h 1675"/>
                  <a:gd name="T2" fmla="*/ 0 w 1675"/>
                  <a:gd name="T3" fmla="*/ 4480 h 1675"/>
                  <a:gd name="T4" fmla="*/ 0 w 1675"/>
                  <a:gd name="T5" fmla="*/ 1849 h 1675"/>
                  <a:gd name="T6" fmla="*/ 1849 w 1675"/>
                  <a:gd name="T7" fmla="*/ 0 h 1675"/>
                  <a:gd name="T8" fmla="*/ 4481 w 1675"/>
                  <a:gd name="T9" fmla="*/ 0 h 1675"/>
                  <a:gd name="T10" fmla="*/ 6343 w 1675"/>
                  <a:gd name="T11" fmla="*/ 1849 h 1675"/>
                  <a:gd name="T12" fmla="*/ 6343 w 1675"/>
                  <a:gd name="T13" fmla="*/ 4480 h 1675"/>
                  <a:gd name="T14" fmla="*/ 4481 w 1675"/>
                  <a:gd name="T15" fmla="*/ 6343 h 1675"/>
                  <a:gd name="T16" fmla="*/ 1849 w 1675"/>
                  <a:gd name="T17" fmla="*/ 6343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p:spPr>
            <p:txBody>
              <a:bodyPr/>
              <a:lstStyle/>
              <a:p>
                <a:endParaRPr lang="tr-TR">
                  <a:solidFill>
                    <a:srgbClr val="000000"/>
                  </a:solidFill>
                </a:endParaRPr>
              </a:p>
            </p:txBody>
          </p:sp>
          <p:sp>
            <p:nvSpPr>
              <p:cNvPr id="26" name="Freeform 53"/>
              <p:cNvSpPr>
                <a:spLocks noChangeAspect="1"/>
              </p:cNvSpPr>
              <p:nvPr/>
            </p:nvSpPr>
            <p:spPr bwMode="gray">
              <a:xfrm>
                <a:off x="1914" y="1128"/>
                <a:ext cx="1850" cy="1850"/>
              </a:xfrm>
              <a:custGeom>
                <a:avLst/>
                <a:gdLst>
                  <a:gd name="T0" fmla="*/ 1780 w 1595"/>
                  <a:gd name="T1" fmla="*/ 6060 h 1595"/>
                  <a:gd name="T2" fmla="*/ 0 w 1595"/>
                  <a:gd name="T3" fmla="*/ 4281 h 1595"/>
                  <a:gd name="T4" fmla="*/ 0 w 1595"/>
                  <a:gd name="T5" fmla="*/ 1780 h 1595"/>
                  <a:gd name="T6" fmla="*/ 1780 w 1595"/>
                  <a:gd name="T7" fmla="*/ 0 h 1595"/>
                  <a:gd name="T8" fmla="*/ 4281 w 1595"/>
                  <a:gd name="T9" fmla="*/ 0 h 1595"/>
                  <a:gd name="T10" fmla="*/ 6060 w 1595"/>
                  <a:gd name="T11" fmla="*/ 1780 h 1595"/>
                  <a:gd name="T12" fmla="*/ 6060 w 1595"/>
                  <a:gd name="T13" fmla="*/ 4281 h 1595"/>
                  <a:gd name="T14" fmla="*/ 4281 w 1595"/>
                  <a:gd name="T15" fmla="*/ 6060 h 1595"/>
                  <a:gd name="T16" fmla="*/ 1780 w 1595"/>
                  <a:gd name="T17" fmla="*/ 6060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5"/>
                  <a:gd name="T28" fmla="*/ 0 h 1595"/>
                  <a:gd name="T29" fmla="*/ 1595 w 1595"/>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5" h="1595">
                    <a:moveTo>
                      <a:pt x="468" y="1595"/>
                    </a:moveTo>
                    <a:lnTo>
                      <a:pt x="0" y="1127"/>
                    </a:lnTo>
                    <a:lnTo>
                      <a:pt x="0" y="468"/>
                    </a:lnTo>
                    <a:lnTo>
                      <a:pt x="468" y="0"/>
                    </a:lnTo>
                    <a:lnTo>
                      <a:pt x="1127" y="0"/>
                    </a:lnTo>
                    <a:lnTo>
                      <a:pt x="1595" y="468"/>
                    </a:lnTo>
                    <a:lnTo>
                      <a:pt x="1595" y="1127"/>
                    </a:lnTo>
                    <a:lnTo>
                      <a:pt x="1127" y="1595"/>
                    </a:lnTo>
                    <a:lnTo>
                      <a:pt x="468" y="1595"/>
                    </a:lnTo>
                    <a:close/>
                  </a:path>
                </a:pathLst>
              </a:custGeom>
              <a:gradFill rotWithShape="1">
                <a:gsLst>
                  <a:gs pos="0">
                    <a:srgbClr val="D60000"/>
                  </a:gs>
                  <a:gs pos="100000">
                    <a:srgbClr val="8A0000"/>
                  </a:gs>
                </a:gsLst>
                <a:lin ang="5400000" scaled="1"/>
              </a:gradFill>
              <a:ln w="9525">
                <a:solidFill>
                  <a:srgbClr val="C0C0C0"/>
                </a:solidFill>
                <a:miter lim="800000"/>
                <a:headEnd/>
                <a:tailEnd/>
              </a:ln>
            </p:spPr>
            <p:txBody>
              <a:bodyPr/>
              <a:lstStyle/>
              <a:p>
                <a:endParaRPr lang="tr-TR">
                  <a:solidFill>
                    <a:srgbClr val="000000"/>
                  </a:solidFill>
                </a:endParaRPr>
              </a:p>
            </p:txBody>
          </p:sp>
          <p:sp>
            <p:nvSpPr>
              <p:cNvPr id="27" name="Freeform 54"/>
              <p:cNvSpPr>
                <a:spLocks noChangeAspect="1"/>
              </p:cNvSpPr>
              <p:nvPr/>
            </p:nvSpPr>
            <p:spPr bwMode="gray">
              <a:xfrm>
                <a:off x="2434" y="1717"/>
                <a:ext cx="334" cy="642"/>
              </a:xfrm>
              <a:custGeom>
                <a:avLst/>
                <a:gdLst>
                  <a:gd name="T0" fmla="*/ 411 w 288"/>
                  <a:gd name="T1" fmla="*/ 2119 h 553"/>
                  <a:gd name="T2" fmla="*/ 411 w 288"/>
                  <a:gd name="T3" fmla="*/ 283 h 553"/>
                  <a:gd name="T4" fmla="*/ 0 w 288"/>
                  <a:gd name="T5" fmla="*/ 283 h 553"/>
                  <a:gd name="T6" fmla="*/ 0 w 288"/>
                  <a:gd name="T7" fmla="*/ 0 h 553"/>
                  <a:gd name="T8" fmla="*/ 1092 w 288"/>
                  <a:gd name="T9" fmla="*/ 0 h 553"/>
                  <a:gd name="T10" fmla="*/ 1092 w 288"/>
                  <a:gd name="T11" fmla="*/ 283 h 553"/>
                  <a:gd name="T12" fmla="*/ 691 w 288"/>
                  <a:gd name="T13" fmla="*/ 283 h 553"/>
                  <a:gd name="T14" fmla="*/ 691 w 288"/>
                  <a:gd name="T15" fmla="*/ 2119 h 553"/>
                  <a:gd name="T16" fmla="*/ 411 w 288"/>
                  <a:gd name="T17" fmla="*/ 2119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53"/>
                  <a:gd name="T29" fmla="*/ 288 w 288"/>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53">
                    <a:moveTo>
                      <a:pt x="109" y="553"/>
                    </a:moveTo>
                    <a:lnTo>
                      <a:pt x="109" y="73"/>
                    </a:lnTo>
                    <a:lnTo>
                      <a:pt x="0" y="73"/>
                    </a:lnTo>
                    <a:lnTo>
                      <a:pt x="0" y="0"/>
                    </a:lnTo>
                    <a:lnTo>
                      <a:pt x="288" y="0"/>
                    </a:lnTo>
                    <a:lnTo>
                      <a:pt x="288" y="73"/>
                    </a:lnTo>
                    <a:lnTo>
                      <a:pt x="182" y="73"/>
                    </a:lnTo>
                    <a:lnTo>
                      <a:pt x="182" y="553"/>
                    </a:lnTo>
                    <a:lnTo>
                      <a:pt x="109" y="553"/>
                    </a:lnTo>
                    <a:close/>
                  </a:path>
                </a:pathLst>
              </a:custGeom>
              <a:solidFill>
                <a:schemeClr val="bg1"/>
              </a:solidFill>
              <a:ln w="14288">
                <a:noFill/>
                <a:miter lim="800000"/>
                <a:headEnd/>
                <a:tailEnd/>
              </a:ln>
            </p:spPr>
            <p:txBody>
              <a:bodyPr/>
              <a:lstStyle/>
              <a:p>
                <a:endParaRPr lang="tr-TR">
                  <a:solidFill>
                    <a:srgbClr val="000000"/>
                  </a:solidFill>
                </a:endParaRPr>
              </a:p>
            </p:txBody>
          </p:sp>
          <p:sp>
            <p:nvSpPr>
              <p:cNvPr id="28" name="Freeform 55"/>
              <p:cNvSpPr>
                <a:spLocks noChangeAspect="1"/>
              </p:cNvSpPr>
              <p:nvPr/>
            </p:nvSpPr>
            <p:spPr bwMode="gray">
              <a:xfrm>
                <a:off x="2007" y="1709"/>
                <a:ext cx="384" cy="657"/>
              </a:xfrm>
              <a:custGeom>
                <a:avLst/>
                <a:gdLst>
                  <a:gd name="T0" fmla="*/ 897156 w 140"/>
                  <a:gd name="T1" fmla="*/ 510544 h 240"/>
                  <a:gd name="T2" fmla="*/ 1194761 w 140"/>
                  <a:gd name="T3" fmla="*/ 510544 h 240"/>
                  <a:gd name="T4" fmla="*/ 650611 w 140"/>
                  <a:gd name="T5" fmla="*/ 0 h 240"/>
                  <a:gd name="T6" fmla="*/ 150720 w 140"/>
                  <a:gd name="T7" fmla="*/ 510544 h 240"/>
                  <a:gd name="T8" fmla="*/ 737091 w 140"/>
                  <a:gd name="T9" fmla="*/ 1147601 h 240"/>
                  <a:gd name="T10" fmla="*/ 897156 w 140"/>
                  <a:gd name="T11" fmla="*/ 1485234 h 240"/>
                  <a:gd name="T12" fmla="*/ 605170 w 140"/>
                  <a:gd name="T13" fmla="*/ 1788256 h 240"/>
                  <a:gd name="T14" fmla="*/ 317639 w 140"/>
                  <a:gd name="T15" fmla="*/ 1441415 h 240"/>
                  <a:gd name="T16" fmla="*/ 51566 w 140"/>
                  <a:gd name="T17" fmla="*/ 1441415 h 240"/>
                  <a:gd name="T18" fmla="*/ 599100 w 140"/>
                  <a:gd name="T19" fmla="*/ 2072649 h 240"/>
                  <a:gd name="T20" fmla="*/ 1178625 w 140"/>
                  <a:gd name="T21" fmla="*/ 1459572 h 240"/>
                  <a:gd name="T22" fmla="*/ 790642 w 140"/>
                  <a:gd name="T23" fmla="*/ 854776 h 240"/>
                  <a:gd name="T24" fmla="*/ 439035 w 140"/>
                  <a:gd name="T25" fmla="*/ 510544 h 240"/>
                  <a:gd name="T26" fmla="*/ 650611 w 140"/>
                  <a:gd name="T27" fmla="*/ 268560 h 240"/>
                  <a:gd name="T28" fmla="*/ 897156 w 140"/>
                  <a:gd name="T29" fmla="*/ 510544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40"/>
                  <a:gd name="T47" fmla="*/ 140 w 14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40">
                    <a:moveTo>
                      <a:pt x="102" y="59"/>
                    </a:moveTo>
                    <a:cubicBezTo>
                      <a:pt x="136" y="59"/>
                      <a:pt x="136" y="59"/>
                      <a:pt x="136" y="59"/>
                    </a:cubicBezTo>
                    <a:cubicBezTo>
                      <a:pt x="136" y="59"/>
                      <a:pt x="137" y="0"/>
                      <a:pt x="74" y="0"/>
                    </a:cubicBezTo>
                    <a:cubicBezTo>
                      <a:pt x="11" y="0"/>
                      <a:pt x="17" y="59"/>
                      <a:pt x="17" y="59"/>
                    </a:cubicBezTo>
                    <a:cubicBezTo>
                      <a:pt x="17" y="107"/>
                      <a:pt x="57" y="108"/>
                      <a:pt x="84" y="133"/>
                    </a:cubicBezTo>
                    <a:cubicBezTo>
                      <a:pt x="91" y="139"/>
                      <a:pt x="102" y="146"/>
                      <a:pt x="102" y="172"/>
                    </a:cubicBezTo>
                    <a:cubicBezTo>
                      <a:pt x="103" y="198"/>
                      <a:pt x="84" y="207"/>
                      <a:pt x="69" y="207"/>
                    </a:cubicBezTo>
                    <a:cubicBezTo>
                      <a:pt x="54" y="207"/>
                      <a:pt x="36" y="200"/>
                      <a:pt x="36" y="167"/>
                    </a:cubicBezTo>
                    <a:cubicBezTo>
                      <a:pt x="6" y="167"/>
                      <a:pt x="6" y="167"/>
                      <a:pt x="6" y="167"/>
                    </a:cubicBezTo>
                    <a:cubicBezTo>
                      <a:pt x="6" y="167"/>
                      <a:pt x="0" y="240"/>
                      <a:pt x="68" y="240"/>
                    </a:cubicBezTo>
                    <a:cubicBezTo>
                      <a:pt x="136" y="240"/>
                      <a:pt x="134" y="181"/>
                      <a:pt x="134" y="169"/>
                    </a:cubicBezTo>
                    <a:cubicBezTo>
                      <a:pt x="134" y="158"/>
                      <a:pt x="140" y="130"/>
                      <a:pt x="90" y="99"/>
                    </a:cubicBezTo>
                    <a:cubicBezTo>
                      <a:pt x="66" y="85"/>
                      <a:pt x="50" y="77"/>
                      <a:pt x="50" y="59"/>
                    </a:cubicBezTo>
                    <a:cubicBezTo>
                      <a:pt x="50" y="42"/>
                      <a:pt x="62" y="31"/>
                      <a:pt x="74" y="31"/>
                    </a:cubicBezTo>
                    <a:cubicBezTo>
                      <a:pt x="86" y="31"/>
                      <a:pt x="102" y="36"/>
                      <a:pt x="102" y="59"/>
                    </a:cubicBezTo>
                    <a:close/>
                  </a:path>
                </a:pathLst>
              </a:custGeom>
              <a:solidFill>
                <a:schemeClr val="bg1"/>
              </a:solidFill>
              <a:ln w="14288">
                <a:noFill/>
                <a:miter lim="800000"/>
                <a:headEnd/>
                <a:tailEnd/>
              </a:ln>
            </p:spPr>
            <p:txBody>
              <a:bodyPr/>
              <a:lstStyle/>
              <a:p>
                <a:endParaRPr lang="tr-TR">
                  <a:solidFill>
                    <a:srgbClr val="000000"/>
                  </a:solidFill>
                </a:endParaRPr>
              </a:p>
            </p:txBody>
          </p:sp>
          <p:sp>
            <p:nvSpPr>
              <p:cNvPr id="29" name="Freeform 56"/>
              <p:cNvSpPr>
                <a:spLocks noChangeAspect="1" noEditPoints="1"/>
              </p:cNvSpPr>
              <p:nvPr/>
            </p:nvSpPr>
            <p:spPr bwMode="gray">
              <a:xfrm>
                <a:off x="3312" y="1720"/>
                <a:ext cx="347" cy="657"/>
              </a:xfrm>
              <a:custGeom>
                <a:avLst/>
                <a:gdLst>
                  <a:gd name="T0" fmla="*/ 1200058 w 124"/>
                  <a:gd name="T1" fmla="*/ 251811 h 234"/>
                  <a:gd name="T2" fmla="*/ 959489 w 124"/>
                  <a:gd name="T3" fmla="*/ 30390 h 234"/>
                  <a:gd name="T4" fmla="*/ 549827 w 124"/>
                  <a:gd name="T5" fmla="*/ 0 h 234"/>
                  <a:gd name="T6" fmla="*/ 0 w 124"/>
                  <a:gd name="T7" fmla="*/ 0 h 234"/>
                  <a:gd name="T8" fmla="*/ 0 w 124"/>
                  <a:gd name="T9" fmla="*/ 2537646 h 234"/>
                  <a:gd name="T10" fmla="*/ 345259 w 124"/>
                  <a:gd name="T11" fmla="*/ 2537646 h 234"/>
                  <a:gd name="T12" fmla="*/ 345259 w 124"/>
                  <a:gd name="T13" fmla="*/ 1386438 h 234"/>
                  <a:gd name="T14" fmla="*/ 568537 w 124"/>
                  <a:gd name="T15" fmla="*/ 1386438 h 234"/>
                  <a:gd name="T16" fmla="*/ 924470 w 124"/>
                  <a:gd name="T17" fmla="*/ 1356048 h 234"/>
                  <a:gd name="T18" fmla="*/ 1106046 w 124"/>
                  <a:gd name="T19" fmla="*/ 1258528 h 234"/>
                  <a:gd name="T20" fmla="*/ 1240402 w 124"/>
                  <a:gd name="T21" fmla="*/ 1031706 h 234"/>
                  <a:gd name="T22" fmla="*/ 1304717 w 124"/>
                  <a:gd name="T23" fmla="*/ 683460 h 234"/>
                  <a:gd name="T24" fmla="*/ 1200058 w 124"/>
                  <a:gd name="T25" fmla="*/ 251811 h 234"/>
                  <a:gd name="T26" fmla="*/ 819785 w 124"/>
                  <a:gd name="T27" fmla="*/ 1062032 h 234"/>
                  <a:gd name="T28" fmla="*/ 326544 w 124"/>
                  <a:gd name="T29" fmla="*/ 1062032 h 234"/>
                  <a:gd name="T30" fmla="*/ 326544 w 124"/>
                  <a:gd name="T31" fmla="*/ 335522 h 234"/>
                  <a:gd name="T32" fmla="*/ 801069 w 124"/>
                  <a:gd name="T33" fmla="*/ 335522 h 234"/>
                  <a:gd name="T34" fmla="*/ 999763 w 124"/>
                  <a:gd name="T35" fmla="*/ 707008 h 234"/>
                  <a:gd name="T36" fmla="*/ 819785 w 124"/>
                  <a:gd name="T37" fmla="*/ 1062032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34"/>
                  <a:gd name="T59" fmla="*/ 124 w 124"/>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34">
                    <a:moveTo>
                      <a:pt x="114" y="23"/>
                    </a:moveTo>
                    <a:cubicBezTo>
                      <a:pt x="108" y="13"/>
                      <a:pt x="100" y="6"/>
                      <a:pt x="91" y="3"/>
                    </a:cubicBezTo>
                    <a:cubicBezTo>
                      <a:pt x="85" y="1"/>
                      <a:pt x="72" y="0"/>
                      <a:pt x="52" y="0"/>
                    </a:cubicBezTo>
                    <a:cubicBezTo>
                      <a:pt x="0" y="0"/>
                      <a:pt x="0" y="0"/>
                      <a:pt x="0" y="0"/>
                    </a:cubicBezTo>
                    <a:cubicBezTo>
                      <a:pt x="0" y="234"/>
                      <a:pt x="0" y="234"/>
                      <a:pt x="0" y="234"/>
                    </a:cubicBezTo>
                    <a:cubicBezTo>
                      <a:pt x="33" y="234"/>
                      <a:pt x="33" y="234"/>
                      <a:pt x="33" y="234"/>
                    </a:cubicBezTo>
                    <a:cubicBezTo>
                      <a:pt x="33" y="128"/>
                      <a:pt x="33" y="128"/>
                      <a:pt x="33" y="128"/>
                    </a:cubicBezTo>
                    <a:cubicBezTo>
                      <a:pt x="54" y="128"/>
                      <a:pt x="54" y="128"/>
                      <a:pt x="54" y="128"/>
                    </a:cubicBezTo>
                    <a:cubicBezTo>
                      <a:pt x="69" y="128"/>
                      <a:pt x="80" y="127"/>
                      <a:pt x="88" y="125"/>
                    </a:cubicBezTo>
                    <a:cubicBezTo>
                      <a:pt x="93" y="124"/>
                      <a:pt x="99" y="121"/>
                      <a:pt x="105" y="116"/>
                    </a:cubicBezTo>
                    <a:cubicBezTo>
                      <a:pt x="110" y="111"/>
                      <a:pt x="115" y="104"/>
                      <a:pt x="118" y="95"/>
                    </a:cubicBezTo>
                    <a:cubicBezTo>
                      <a:pt x="122" y="87"/>
                      <a:pt x="124" y="76"/>
                      <a:pt x="124" y="63"/>
                    </a:cubicBezTo>
                    <a:cubicBezTo>
                      <a:pt x="124" y="47"/>
                      <a:pt x="121" y="34"/>
                      <a:pt x="114" y="23"/>
                    </a:cubicBezTo>
                    <a:close/>
                    <a:moveTo>
                      <a:pt x="78" y="98"/>
                    </a:moveTo>
                    <a:cubicBezTo>
                      <a:pt x="31" y="98"/>
                      <a:pt x="31" y="98"/>
                      <a:pt x="31" y="98"/>
                    </a:cubicBezTo>
                    <a:cubicBezTo>
                      <a:pt x="31" y="31"/>
                      <a:pt x="31" y="31"/>
                      <a:pt x="31" y="31"/>
                    </a:cubicBezTo>
                    <a:cubicBezTo>
                      <a:pt x="76" y="31"/>
                      <a:pt x="76" y="31"/>
                      <a:pt x="76" y="31"/>
                    </a:cubicBezTo>
                    <a:cubicBezTo>
                      <a:pt x="80" y="31"/>
                      <a:pt x="94" y="33"/>
                      <a:pt x="95" y="65"/>
                    </a:cubicBezTo>
                    <a:cubicBezTo>
                      <a:pt x="95" y="65"/>
                      <a:pt x="95" y="98"/>
                      <a:pt x="78" y="98"/>
                    </a:cubicBezTo>
                    <a:close/>
                  </a:path>
                </a:pathLst>
              </a:custGeom>
              <a:solidFill>
                <a:schemeClr val="bg1"/>
              </a:solidFill>
              <a:ln w="12700">
                <a:noFill/>
                <a:miter lim="800000"/>
                <a:headEnd/>
                <a:tailEnd/>
              </a:ln>
            </p:spPr>
            <p:txBody>
              <a:bodyPr/>
              <a:lstStyle/>
              <a:p>
                <a:endParaRPr lang="tr-TR">
                  <a:solidFill>
                    <a:srgbClr val="000000"/>
                  </a:solidFill>
                </a:endParaRPr>
              </a:p>
            </p:txBody>
          </p:sp>
          <p:sp>
            <p:nvSpPr>
              <p:cNvPr id="30" name="Freeform 57"/>
              <p:cNvSpPr>
                <a:spLocks noChangeAspect="1" noEditPoints="1"/>
              </p:cNvSpPr>
              <p:nvPr/>
            </p:nvSpPr>
            <p:spPr bwMode="gray">
              <a:xfrm>
                <a:off x="2836" y="1707"/>
                <a:ext cx="375" cy="670"/>
              </a:xfrm>
              <a:custGeom>
                <a:avLst/>
                <a:gdLst>
                  <a:gd name="T0" fmla="*/ 673505 w 134"/>
                  <a:gd name="T1" fmla="*/ 0 h 239"/>
                  <a:gd name="T2" fmla="*/ 0 w 134"/>
                  <a:gd name="T3" fmla="*/ 651868 h 239"/>
                  <a:gd name="T4" fmla="*/ 0 w 134"/>
                  <a:gd name="T5" fmla="*/ 1827413 h 239"/>
                  <a:gd name="T6" fmla="*/ 715217 w 134"/>
                  <a:gd name="T7" fmla="*/ 2555439 h 239"/>
                  <a:gd name="T8" fmla="*/ 1410268 w 134"/>
                  <a:gd name="T9" fmla="*/ 1850636 h 239"/>
                  <a:gd name="T10" fmla="*/ 1410268 w 134"/>
                  <a:gd name="T11" fmla="*/ 746935 h 239"/>
                  <a:gd name="T12" fmla="*/ 673505 w 134"/>
                  <a:gd name="T13" fmla="*/ 0 h 239"/>
                  <a:gd name="T14" fmla="*/ 1083593 w 134"/>
                  <a:gd name="T15" fmla="*/ 1689939 h 239"/>
                  <a:gd name="T16" fmla="*/ 715217 w 134"/>
                  <a:gd name="T17" fmla="*/ 2201561 h 239"/>
                  <a:gd name="T18" fmla="*/ 326673 w 134"/>
                  <a:gd name="T19" fmla="*/ 1677846 h 239"/>
                  <a:gd name="T20" fmla="*/ 326673 w 134"/>
                  <a:gd name="T21" fmla="*/ 824610 h 239"/>
                  <a:gd name="T22" fmla="*/ 696523 w 134"/>
                  <a:gd name="T23" fmla="*/ 355249 h 239"/>
                  <a:gd name="T24" fmla="*/ 1083593 w 134"/>
                  <a:gd name="T25" fmla="*/ 896502 h 239"/>
                  <a:gd name="T26" fmla="*/ 1083593 w 134"/>
                  <a:gd name="T27" fmla="*/ 1689939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39"/>
                  <a:gd name="T44" fmla="*/ 134 w 134"/>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39">
                    <a:moveTo>
                      <a:pt x="64" y="0"/>
                    </a:moveTo>
                    <a:cubicBezTo>
                      <a:pt x="2" y="0"/>
                      <a:pt x="0" y="61"/>
                      <a:pt x="0" y="61"/>
                    </a:cubicBezTo>
                    <a:cubicBezTo>
                      <a:pt x="0" y="171"/>
                      <a:pt x="0" y="171"/>
                      <a:pt x="0" y="171"/>
                    </a:cubicBezTo>
                    <a:cubicBezTo>
                      <a:pt x="0" y="171"/>
                      <a:pt x="4" y="239"/>
                      <a:pt x="68" y="239"/>
                    </a:cubicBezTo>
                    <a:cubicBezTo>
                      <a:pt x="132" y="239"/>
                      <a:pt x="134" y="173"/>
                      <a:pt x="134" y="173"/>
                    </a:cubicBezTo>
                    <a:cubicBezTo>
                      <a:pt x="134" y="173"/>
                      <a:pt x="134" y="105"/>
                      <a:pt x="134" y="70"/>
                    </a:cubicBezTo>
                    <a:cubicBezTo>
                      <a:pt x="134" y="34"/>
                      <a:pt x="107" y="0"/>
                      <a:pt x="64" y="0"/>
                    </a:cubicBezTo>
                    <a:close/>
                    <a:moveTo>
                      <a:pt x="103" y="158"/>
                    </a:moveTo>
                    <a:cubicBezTo>
                      <a:pt x="103" y="158"/>
                      <a:pt x="102" y="206"/>
                      <a:pt x="68" y="206"/>
                    </a:cubicBezTo>
                    <a:cubicBezTo>
                      <a:pt x="33" y="206"/>
                      <a:pt x="31" y="157"/>
                      <a:pt x="31" y="157"/>
                    </a:cubicBezTo>
                    <a:cubicBezTo>
                      <a:pt x="31" y="77"/>
                      <a:pt x="31" y="77"/>
                      <a:pt x="31" y="77"/>
                    </a:cubicBezTo>
                    <a:cubicBezTo>
                      <a:pt x="31" y="77"/>
                      <a:pt x="32" y="33"/>
                      <a:pt x="66" y="33"/>
                    </a:cubicBezTo>
                    <a:cubicBezTo>
                      <a:pt x="88" y="33"/>
                      <a:pt x="103" y="58"/>
                      <a:pt x="103" y="84"/>
                    </a:cubicBezTo>
                    <a:cubicBezTo>
                      <a:pt x="103" y="109"/>
                      <a:pt x="103" y="158"/>
                      <a:pt x="103" y="158"/>
                    </a:cubicBezTo>
                    <a:close/>
                  </a:path>
                </a:pathLst>
              </a:custGeom>
              <a:solidFill>
                <a:schemeClr val="bg1"/>
              </a:solidFill>
              <a:ln w="9525">
                <a:noFill/>
                <a:round/>
                <a:headEnd/>
                <a:tailEnd/>
              </a:ln>
            </p:spPr>
            <p:txBody>
              <a:bodyPr/>
              <a:lstStyle/>
              <a:p>
                <a:endParaRPr lang="tr-TR">
                  <a:solidFill>
                    <a:srgbClr val="000000"/>
                  </a:solidFill>
                </a:endParaRPr>
              </a:p>
            </p:txBody>
          </p:sp>
          <p:grpSp>
            <p:nvGrpSpPr>
              <p:cNvPr id="31" name="Group 58"/>
              <p:cNvGrpSpPr>
                <a:grpSpLocks noChangeAspect="1"/>
              </p:cNvGrpSpPr>
              <p:nvPr/>
            </p:nvGrpSpPr>
            <p:grpSpPr bwMode="auto">
              <a:xfrm>
                <a:off x="2808" y="2807"/>
                <a:ext cx="62" cy="63"/>
                <a:chOff x="1684" y="2400"/>
                <a:chExt cx="41" cy="41"/>
              </a:xfrm>
            </p:grpSpPr>
            <p:sp>
              <p:nvSpPr>
                <p:cNvPr id="36" name="Oval 59"/>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cs typeface="Arial" pitchFamily="34" charset="0"/>
                  </a:endParaRPr>
                </a:p>
              </p:txBody>
            </p:sp>
            <p:sp>
              <p:nvSpPr>
                <p:cNvPr id="37" name="Oval 60"/>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cs typeface="Arial" pitchFamily="34" charset="0"/>
                  </a:endParaRPr>
                </a:p>
              </p:txBody>
            </p:sp>
          </p:grpSp>
          <p:grpSp>
            <p:nvGrpSpPr>
              <p:cNvPr id="32" name="Group 61"/>
              <p:cNvGrpSpPr>
                <a:grpSpLocks noChangeAspect="1"/>
              </p:cNvGrpSpPr>
              <p:nvPr/>
            </p:nvGrpSpPr>
            <p:grpSpPr bwMode="auto">
              <a:xfrm>
                <a:off x="2808" y="1211"/>
                <a:ext cx="62" cy="63"/>
                <a:chOff x="1684" y="2400"/>
                <a:chExt cx="41" cy="41"/>
              </a:xfrm>
            </p:grpSpPr>
            <p:sp>
              <p:nvSpPr>
                <p:cNvPr id="34" name="Oval 62"/>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cs typeface="Arial" pitchFamily="34" charset="0"/>
                  </a:endParaRPr>
                </a:p>
              </p:txBody>
            </p:sp>
            <p:sp>
              <p:nvSpPr>
                <p:cNvPr id="35" name="Oval 63"/>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cs typeface="Arial" pitchFamily="34" charset="0"/>
                  </a:endParaRPr>
                </a:p>
              </p:txBody>
            </p:sp>
          </p:grpSp>
          <p:pic>
            <p:nvPicPr>
              <p:cNvPr id="33" name="Picture 64"/>
              <p:cNvPicPr>
                <a:picLocks noChangeAspect="1" noChangeArrowheads="1"/>
              </p:cNvPicPr>
              <p:nvPr/>
            </p:nvPicPr>
            <p:blipFill>
              <a:blip r:embed="rId3" cstate="print"/>
              <a:srcRect/>
              <a:stretch>
                <a:fillRect/>
              </a:stretch>
            </p:blipFill>
            <p:spPr bwMode="gray">
              <a:xfrm>
                <a:off x="1885" y="1124"/>
                <a:ext cx="1644" cy="1060"/>
              </a:xfrm>
              <a:prstGeom prst="rect">
                <a:avLst/>
              </a:prstGeom>
              <a:noFill/>
              <a:ln w="11176">
                <a:noFill/>
                <a:miter lim="800000"/>
                <a:headEnd/>
                <a:tailEnd/>
              </a:ln>
            </p:spPr>
          </p:pic>
        </p:grpSp>
        <p:sp>
          <p:nvSpPr>
            <p:cNvPr id="24" name="53 Metin kutusu"/>
            <p:cNvSpPr txBox="1"/>
            <p:nvPr/>
          </p:nvSpPr>
          <p:spPr>
            <a:xfrm>
              <a:off x="3298727" y="5639162"/>
              <a:ext cx="5508000" cy="288000"/>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tr-TR" sz="1200" dirty="0" smtClean="0">
                  <a:solidFill>
                    <a:srgbClr val="000000"/>
                  </a:solidFill>
                  <a:latin typeface="Cambria" pitchFamily="18" charset="0"/>
                </a:rPr>
                <a:t>Tanım</a:t>
              </a:r>
              <a:endParaRPr lang="tr-TR" sz="1000" b="1" dirty="0" smtClean="0">
                <a:solidFill>
                  <a:srgbClr val="000000"/>
                </a:solidFill>
                <a:latin typeface="Cambria" pitchFamily="18" charset="0"/>
              </a:endParaRPr>
            </a:p>
          </p:txBody>
        </p:sp>
      </p:grpSp>
    </p:spTree>
    <p:extLst>
      <p:ext uri="{BB962C8B-B14F-4D97-AF65-F5344CB8AC3E}">
        <p14:creationId xmlns:p14="http://schemas.microsoft.com/office/powerpoint/2010/main" val="167247329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1" name="Rectangle 19"/>
          <p:cNvSpPr>
            <a:spLocks noChangeArrowheads="1"/>
          </p:cNvSpPr>
          <p:nvPr/>
        </p:nvSpPr>
        <p:spPr bwMode="gray">
          <a:xfrm>
            <a:off x="57150" y="1004579"/>
            <a:ext cx="4500562" cy="360363"/>
          </a:xfrm>
          <a:prstGeom prst="rect">
            <a:avLst/>
          </a:prstGeom>
          <a:gradFill rotWithShape="1">
            <a:gsLst>
              <a:gs pos="0">
                <a:srgbClr val="FFFFFF"/>
              </a:gs>
              <a:gs pos="100000">
                <a:srgbClr val="C1C2C3"/>
              </a:gs>
            </a:gsLst>
            <a:lin ang="5400000" scaled="1"/>
          </a:gradFill>
          <a:ln w="12700" algn="ctr">
            <a:solidFill>
              <a:srgbClr val="C0C0C0"/>
            </a:solidFill>
            <a:miter lim="800000"/>
            <a:headEnd/>
            <a:tailEnd/>
          </a:ln>
        </p:spPr>
        <p:txBody>
          <a:bodyPr lIns="0" tIns="0" rIns="0" bIns="0" anchor="ctr"/>
          <a:lstStyle/>
          <a:p>
            <a:pPr marL="108000" algn="ctr" defTabSz="801688" eaLnBrk="0" hangingPunct="0"/>
            <a:r>
              <a:rPr lang="tr-TR" b="1" noProof="1" smtClean="0">
                <a:solidFill>
                  <a:srgbClr val="000000"/>
                </a:solidFill>
                <a:latin typeface="Calibri" pitchFamily="34" charset="0"/>
                <a:cs typeface="Calibri" pitchFamily="34" charset="0"/>
              </a:rPr>
              <a:t>İŞİN YAPILDIĞI KOŞULLAR VE İŞ ÇEVRESİ</a:t>
            </a:r>
            <a:endParaRPr lang="tr-TR" b="1" noProof="1">
              <a:solidFill>
                <a:srgbClr val="000000"/>
              </a:solidFill>
              <a:latin typeface="Calibri" pitchFamily="34" charset="0"/>
              <a:cs typeface="Calibri" pitchFamily="34" charset="0"/>
            </a:endParaRPr>
          </a:p>
        </p:txBody>
      </p:sp>
      <p:sp>
        <p:nvSpPr>
          <p:cNvPr id="12" name="Rectangle 5"/>
          <p:cNvSpPr>
            <a:spLocks noChangeArrowheads="1"/>
          </p:cNvSpPr>
          <p:nvPr/>
        </p:nvSpPr>
        <p:spPr bwMode="gray">
          <a:xfrm>
            <a:off x="57150" y="1364942"/>
            <a:ext cx="4500562" cy="4816783"/>
          </a:xfrm>
          <a:prstGeom prst="rect">
            <a:avLst/>
          </a:prstGeom>
          <a:gradFill rotWithShape="1">
            <a:gsLst>
              <a:gs pos="0">
                <a:srgbClr val="FFFFFF"/>
              </a:gs>
              <a:gs pos="100000">
                <a:srgbClr val="EAEAEA"/>
              </a:gs>
            </a:gsLst>
            <a:lin ang="5400000" scaled="1"/>
          </a:gradFill>
          <a:ln w="12700">
            <a:solidFill>
              <a:srgbClr val="C0C0C0"/>
            </a:solidFill>
            <a:miter lim="800000"/>
            <a:headEnd/>
            <a:tailEnd/>
          </a:ln>
        </p:spPr>
        <p:txBody>
          <a:bodyPr lIns="108000" tIns="108000" rIns="144000" bIns="72000"/>
          <a:lstStyle/>
          <a:p>
            <a:pPr marL="298800" indent="-252000">
              <a:spcAft>
                <a:spcPts val="0"/>
              </a:spcAft>
              <a:buClr>
                <a:srgbClr val="292929"/>
              </a:buClr>
              <a:buFont typeface="+mj-lt"/>
              <a:buAutoNum type="arabicPeriod"/>
              <a:defRPr/>
            </a:pPr>
            <a:r>
              <a:rPr lang="en-US" b="1" i="1" noProof="1" smtClean="0">
                <a:solidFill>
                  <a:srgbClr val="000000"/>
                </a:solidFill>
                <a:latin typeface="Calibri" pitchFamily="34" charset="0"/>
                <a:cs typeface="Calibri" pitchFamily="34" charset="0"/>
              </a:rPr>
              <a:t>Örgütsel </a:t>
            </a:r>
            <a:r>
              <a:rPr lang="tr-TR" b="1" i="1" noProof="1">
                <a:solidFill>
                  <a:srgbClr val="000000"/>
                </a:solidFill>
                <a:latin typeface="Calibri" pitchFamily="34" charset="0"/>
                <a:cs typeface="Calibri" pitchFamily="34" charset="0"/>
              </a:rPr>
              <a:t>K</a:t>
            </a:r>
            <a:r>
              <a:rPr lang="en-US" b="1" i="1" noProof="1" smtClean="0">
                <a:solidFill>
                  <a:srgbClr val="000000"/>
                </a:solidFill>
                <a:latin typeface="Calibri" pitchFamily="34" charset="0"/>
                <a:cs typeface="Calibri" pitchFamily="34" charset="0"/>
              </a:rPr>
              <a:t>ültür </a:t>
            </a:r>
            <a:r>
              <a:rPr lang="en-US" b="1" i="1" noProof="1">
                <a:solidFill>
                  <a:srgbClr val="000000"/>
                </a:solidFill>
                <a:latin typeface="Calibri" pitchFamily="34" charset="0"/>
                <a:cs typeface="Calibri" pitchFamily="34" charset="0"/>
              </a:rPr>
              <a:t>ve </a:t>
            </a:r>
            <a:r>
              <a:rPr lang="tr-TR" b="1" i="1" noProof="1">
                <a:solidFill>
                  <a:srgbClr val="000000"/>
                </a:solidFill>
                <a:latin typeface="Calibri" pitchFamily="34" charset="0"/>
                <a:cs typeface="Calibri" pitchFamily="34" charset="0"/>
              </a:rPr>
              <a:t>İ</a:t>
            </a:r>
            <a:r>
              <a:rPr lang="en-US" b="1" i="1" noProof="1" smtClean="0">
                <a:solidFill>
                  <a:srgbClr val="000000"/>
                </a:solidFill>
                <a:latin typeface="Calibri" pitchFamily="34" charset="0"/>
                <a:cs typeface="Calibri" pitchFamily="34" charset="0"/>
              </a:rPr>
              <a:t>şlev</a:t>
            </a:r>
            <a:r>
              <a:rPr lang="tr-TR" b="1" i="1" noProof="1" smtClean="0">
                <a:solidFill>
                  <a:srgbClr val="000000"/>
                </a:solidFill>
                <a:latin typeface="Calibri" pitchFamily="34" charset="0"/>
                <a:cs typeface="Calibri" pitchFamily="34" charset="0"/>
              </a:rPr>
              <a:t> (tehdit-çatışma)</a:t>
            </a:r>
            <a:endParaRPr lang="en-US" b="1" i="1" noProof="1">
              <a:solidFill>
                <a:srgbClr val="000000"/>
              </a:solidFill>
              <a:latin typeface="Calibri" pitchFamily="34" charset="0"/>
              <a:cs typeface="Calibri" pitchFamily="34" charset="0"/>
            </a:endParaRPr>
          </a:p>
          <a:p>
            <a:pPr marL="298800" indent="-252000">
              <a:spcAft>
                <a:spcPts val="0"/>
              </a:spcAft>
              <a:buClr>
                <a:srgbClr val="292929"/>
              </a:buClr>
              <a:buFont typeface="+mj-lt"/>
              <a:buAutoNum type="arabicPeriod"/>
              <a:defRPr/>
            </a:pPr>
            <a:r>
              <a:rPr lang="en-US" b="1" i="1" noProof="1" smtClean="0">
                <a:solidFill>
                  <a:srgbClr val="000000"/>
                </a:solidFill>
                <a:latin typeface="Calibri" pitchFamily="34" charset="0"/>
                <a:cs typeface="Calibri" pitchFamily="34" charset="0"/>
              </a:rPr>
              <a:t>Örgütsel </a:t>
            </a:r>
            <a:r>
              <a:rPr lang="tr-TR" b="1" i="1" noProof="1" smtClean="0">
                <a:solidFill>
                  <a:srgbClr val="000000"/>
                </a:solidFill>
                <a:latin typeface="Calibri" pitchFamily="34" charset="0"/>
                <a:cs typeface="Calibri" pitchFamily="34" charset="0"/>
              </a:rPr>
              <a:t>R</a:t>
            </a:r>
            <a:r>
              <a:rPr lang="en-US" b="1" i="1" noProof="1" smtClean="0">
                <a:solidFill>
                  <a:srgbClr val="000000"/>
                </a:solidFill>
                <a:latin typeface="Calibri" pitchFamily="34" charset="0"/>
                <a:cs typeface="Calibri" pitchFamily="34" charset="0"/>
              </a:rPr>
              <a:t>ol</a:t>
            </a:r>
            <a:endParaRPr lang="tr-TR" b="1" i="1" noProof="1" smtClean="0">
              <a:solidFill>
                <a:srgbClr val="000000"/>
              </a:solidFill>
              <a:latin typeface="Calibri" pitchFamily="34" charset="0"/>
              <a:cs typeface="Calibri" pitchFamily="34" charset="0"/>
            </a:endParaRPr>
          </a:p>
          <a:p>
            <a:pPr marL="622800" lvl="1" indent="-180000">
              <a:spcAft>
                <a:spcPts val="0"/>
              </a:spcAft>
              <a:buClr>
                <a:srgbClr val="292929"/>
              </a:buClr>
              <a:buFont typeface="Wingdings" pitchFamily="2" charset="2"/>
              <a:buChar char="§"/>
              <a:defRPr/>
            </a:pPr>
            <a:r>
              <a:rPr lang="tr-TR" i="1" noProof="1" smtClean="0">
                <a:solidFill>
                  <a:srgbClr val="000000"/>
                </a:solidFill>
                <a:latin typeface="Calibri" pitchFamily="34" charset="0"/>
                <a:cs typeface="Calibri" pitchFamily="34" charset="0"/>
              </a:rPr>
              <a:t>Rol belirsizliği (işteki rolün belirsizliği)</a:t>
            </a:r>
          </a:p>
          <a:p>
            <a:pPr marL="622800" lvl="1" indent="-180000">
              <a:spcAft>
                <a:spcPts val="0"/>
              </a:spcAft>
              <a:buClr>
                <a:srgbClr val="292929"/>
              </a:buClr>
              <a:buFont typeface="Wingdings" pitchFamily="2" charset="2"/>
              <a:buChar char="§"/>
              <a:defRPr/>
            </a:pPr>
            <a:r>
              <a:rPr lang="tr-TR" i="1" noProof="1" smtClean="0">
                <a:solidFill>
                  <a:srgbClr val="000000"/>
                </a:solidFill>
                <a:latin typeface="Calibri" pitchFamily="34" charset="0"/>
                <a:cs typeface="Calibri" pitchFamily="34" charset="0"/>
              </a:rPr>
              <a:t>Rol çatışması (değerlerin-rollerin çatış)</a:t>
            </a:r>
          </a:p>
          <a:p>
            <a:pPr marL="622800" lvl="1" indent="-180000">
              <a:spcAft>
                <a:spcPts val="0"/>
              </a:spcAft>
              <a:buClr>
                <a:srgbClr val="292929"/>
              </a:buClr>
              <a:buFont typeface="Wingdings" pitchFamily="2" charset="2"/>
              <a:buChar char="§"/>
              <a:defRPr/>
            </a:pPr>
            <a:r>
              <a:rPr lang="tr-TR" i="1" noProof="1" smtClean="0">
                <a:solidFill>
                  <a:srgbClr val="000000"/>
                </a:solidFill>
                <a:latin typeface="Calibri" pitchFamily="34" charset="0"/>
                <a:cs typeface="Calibri" pitchFamily="34" charset="0"/>
              </a:rPr>
              <a:t>Rol yetersizliği (yetenek-eğitiminden..)</a:t>
            </a:r>
          </a:p>
          <a:p>
            <a:pPr marL="622800" lvl="1" indent="-180000">
              <a:spcAft>
                <a:spcPts val="0"/>
              </a:spcAft>
              <a:buClr>
                <a:srgbClr val="292929"/>
              </a:buClr>
              <a:buFont typeface="Wingdings" pitchFamily="2" charset="2"/>
              <a:buChar char="§"/>
              <a:defRPr/>
            </a:pPr>
            <a:r>
              <a:rPr lang="tr-TR" i="1" noProof="1" smtClean="0">
                <a:solidFill>
                  <a:srgbClr val="000000"/>
                </a:solidFill>
                <a:latin typeface="Calibri" pitchFamily="34" charset="0"/>
                <a:cs typeface="Calibri" pitchFamily="34" charset="0"/>
              </a:rPr>
              <a:t>Kişilerle ilgili sorumluluk artışı</a:t>
            </a:r>
            <a:endParaRPr lang="en-US" i="1" noProof="1">
              <a:solidFill>
                <a:srgbClr val="000000"/>
              </a:solidFill>
              <a:latin typeface="Calibri" pitchFamily="34" charset="0"/>
              <a:cs typeface="Calibri" pitchFamily="34" charset="0"/>
            </a:endParaRPr>
          </a:p>
          <a:p>
            <a:pPr marL="298800" indent="-252000">
              <a:spcAft>
                <a:spcPts val="0"/>
              </a:spcAft>
              <a:buClr>
                <a:srgbClr val="292929"/>
              </a:buClr>
              <a:buFont typeface="+mj-lt"/>
              <a:buAutoNum type="arabicPeriod"/>
              <a:defRPr/>
            </a:pPr>
            <a:r>
              <a:rPr lang="en-US" b="1" i="1" noProof="1" smtClean="0">
                <a:solidFill>
                  <a:srgbClr val="000000"/>
                </a:solidFill>
                <a:latin typeface="Calibri" pitchFamily="34" charset="0"/>
                <a:cs typeface="Calibri" pitchFamily="34" charset="0"/>
              </a:rPr>
              <a:t>Kariyer </a:t>
            </a:r>
            <a:r>
              <a:rPr lang="tr-TR" b="1" i="1" noProof="1" smtClean="0">
                <a:solidFill>
                  <a:srgbClr val="000000"/>
                </a:solidFill>
                <a:latin typeface="Calibri" pitchFamily="34" charset="0"/>
                <a:cs typeface="Calibri" pitchFamily="34" charset="0"/>
              </a:rPr>
              <a:t>G</a:t>
            </a:r>
            <a:r>
              <a:rPr lang="en-US" b="1" i="1" noProof="1" smtClean="0">
                <a:solidFill>
                  <a:srgbClr val="000000"/>
                </a:solidFill>
                <a:latin typeface="Calibri" pitchFamily="34" charset="0"/>
                <a:cs typeface="Calibri" pitchFamily="34" charset="0"/>
              </a:rPr>
              <a:t>elişimi</a:t>
            </a:r>
            <a:endParaRPr lang="tr-TR" b="1" i="1" noProof="1" smtClean="0">
              <a:solidFill>
                <a:srgbClr val="000000"/>
              </a:solidFill>
              <a:latin typeface="Calibri" pitchFamily="34" charset="0"/>
              <a:cs typeface="Calibri" pitchFamily="34" charset="0"/>
            </a:endParaRPr>
          </a:p>
          <a:p>
            <a:pPr marL="622800" lvl="1" indent="-180000">
              <a:spcAft>
                <a:spcPts val="0"/>
              </a:spcAft>
              <a:buClr>
                <a:srgbClr val="292929"/>
              </a:buClr>
              <a:buFont typeface="Wingdings" pitchFamily="2" charset="2"/>
              <a:buChar char="§"/>
              <a:defRPr/>
            </a:pPr>
            <a:r>
              <a:rPr lang="tr-TR" i="1" noProof="1">
                <a:solidFill>
                  <a:srgbClr val="000000"/>
                </a:solidFill>
                <a:latin typeface="Calibri" pitchFamily="34" charset="0"/>
                <a:cs typeface="Calibri" pitchFamily="34" charset="0"/>
              </a:rPr>
              <a:t>İş </a:t>
            </a:r>
            <a:r>
              <a:rPr lang="tr-TR" i="1" noProof="1" smtClean="0">
                <a:solidFill>
                  <a:srgbClr val="000000"/>
                </a:solidFill>
                <a:latin typeface="Calibri" pitchFamily="34" charset="0"/>
                <a:cs typeface="Calibri" pitchFamily="34" charset="0"/>
              </a:rPr>
              <a:t>güvensizliği ve düşük ücret</a:t>
            </a:r>
            <a:endParaRPr lang="tr-TR" i="1" noProof="1">
              <a:solidFill>
                <a:srgbClr val="000000"/>
              </a:solidFill>
              <a:latin typeface="Calibri" pitchFamily="34" charset="0"/>
              <a:cs typeface="Calibri" pitchFamily="34" charset="0"/>
            </a:endParaRPr>
          </a:p>
          <a:p>
            <a:pPr marL="622800" lvl="1" indent="-180000">
              <a:spcAft>
                <a:spcPts val="0"/>
              </a:spcAft>
              <a:buClr>
                <a:srgbClr val="292929"/>
              </a:buClr>
              <a:buFont typeface="Wingdings" pitchFamily="2" charset="2"/>
              <a:buChar char="§"/>
              <a:defRPr/>
            </a:pPr>
            <a:r>
              <a:rPr lang="tr-TR" i="1" noProof="1" smtClean="0">
                <a:solidFill>
                  <a:srgbClr val="000000"/>
                </a:solidFill>
                <a:latin typeface="Calibri" pitchFamily="34" charset="0"/>
                <a:cs typeface="Calibri" pitchFamily="34" charset="0"/>
              </a:rPr>
              <a:t>Statü uyuşmazlığı</a:t>
            </a:r>
            <a:endParaRPr lang="en-US" i="1" noProof="1">
              <a:solidFill>
                <a:srgbClr val="000000"/>
              </a:solidFill>
              <a:latin typeface="Calibri" pitchFamily="34" charset="0"/>
              <a:cs typeface="Calibri" pitchFamily="34" charset="0"/>
            </a:endParaRPr>
          </a:p>
          <a:p>
            <a:pPr marL="298800" indent="-252000">
              <a:spcAft>
                <a:spcPts val="0"/>
              </a:spcAft>
              <a:buClr>
                <a:srgbClr val="292929"/>
              </a:buClr>
              <a:buFont typeface="+mj-lt"/>
              <a:buAutoNum type="arabicPeriod"/>
              <a:defRPr/>
            </a:pPr>
            <a:r>
              <a:rPr lang="en-US" b="1" i="1" noProof="1" smtClean="0">
                <a:solidFill>
                  <a:srgbClr val="000000"/>
                </a:solidFill>
                <a:latin typeface="Calibri" pitchFamily="34" charset="0"/>
                <a:cs typeface="Calibri" pitchFamily="34" charset="0"/>
              </a:rPr>
              <a:t>Karar </a:t>
            </a:r>
            <a:r>
              <a:rPr lang="tr-TR" b="1" i="1" noProof="1" smtClean="0">
                <a:solidFill>
                  <a:srgbClr val="000000"/>
                </a:solidFill>
                <a:latin typeface="Calibri" pitchFamily="34" charset="0"/>
                <a:cs typeface="Calibri" pitchFamily="34" charset="0"/>
              </a:rPr>
              <a:t>S</a:t>
            </a:r>
            <a:r>
              <a:rPr lang="en-US" b="1" i="1" noProof="1" smtClean="0">
                <a:solidFill>
                  <a:srgbClr val="000000"/>
                </a:solidFill>
                <a:latin typeface="Calibri" pitchFamily="34" charset="0"/>
                <a:cs typeface="Calibri" pitchFamily="34" charset="0"/>
              </a:rPr>
              <a:t>erbestisi/</a:t>
            </a:r>
            <a:r>
              <a:rPr lang="tr-TR" b="1" i="1" noProof="1" smtClean="0">
                <a:solidFill>
                  <a:srgbClr val="000000"/>
                </a:solidFill>
                <a:latin typeface="Calibri" pitchFamily="34" charset="0"/>
                <a:cs typeface="Calibri" pitchFamily="34" charset="0"/>
              </a:rPr>
              <a:t>Karara Katılım/</a:t>
            </a:r>
            <a:r>
              <a:rPr lang="en-US" b="1" i="1" noProof="1" smtClean="0">
                <a:solidFill>
                  <a:srgbClr val="000000"/>
                </a:solidFill>
                <a:latin typeface="Calibri" pitchFamily="34" charset="0"/>
                <a:cs typeface="Calibri" pitchFamily="34" charset="0"/>
              </a:rPr>
              <a:t>Denetim</a:t>
            </a:r>
            <a:endParaRPr lang="en-US" b="1" i="1" noProof="1">
              <a:solidFill>
                <a:srgbClr val="000000"/>
              </a:solidFill>
              <a:latin typeface="Calibri" pitchFamily="34" charset="0"/>
              <a:cs typeface="Calibri" pitchFamily="34" charset="0"/>
            </a:endParaRPr>
          </a:p>
          <a:p>
            <a:pPr marL="298800" indent="-252000">
              <a:spcAft>
                <a:spcPts val="0"/>
              </a:spcAft>
              <a:buClr>
                <a:srgbClr val="292929"/>
              </a:buClr>
              <a:buFont typeface="+mj-lt"/>
              <a:buAutoNum type="arabicPeriod"/>
              <a:defRPr/>
            </a:pPr>
            <a:r>
              <a:rPr lang="en-US" b="1" i="1" noProof="1" smtClean="0">
                <a:solidFill>
                  <a:srgbClr val="000000"/>
                </a:solidFill>
                <a:latin typeface="Calibri" pitchFamily="34" charset="0"/>
                <a:cs typeface="Calibri" pitchFamily="34" charset="0"/>
              </a:rPr>
              <a:t>İşte </a:t>
            </a:r>
            <a:r>
              <a:rPr lang="tr-TR" b="1" i="1" noProof="1">
                <a:solidFill>
                  <a:srgbClr val="000000"/>
                </a:solidFill>
                <a:latin typeface="Calibri" pitchFamily="34" charset="0"/>
                <a:cs typeface="Calibri" pitchFamily="34" charset="0"/>
              </a:rPr>
              <a:t>K</a:t>
            </a:r>
            <a:r>
              <a:rPr lang="en-US" b="1" i="1" noProof="1" smtClean="0">
                <a:solidFill>
                  <a:srgbClr val="000000"/>
                </a:solidFill>
                <a:latin typeface="Calibri" pitchFamily="34" charset="0"/>
                <a:cs typeface="Calibri" pitchFamily="34" charset="0"/>
              </a:rPr>
              <a:t>işiler </a:t>
            </a:r>
            <a:r>
              <a:rPr lang="tr-TR" b="1" i="1" noProof="1">
                <a:solidFill>
                  <a:srgbClr val="000000"/>
                </a:solidFill>
                <a:latin typeface="Calibri" pitchFamily="34" charset="0"/>
                <a:cs typeface="Calibri" pitchFamily="34" charset="0"/>
              </a:rPr>
              <a:t>A</a:t>
            </a:r>
            <a:r>
              <a:rPr lang="en-US" b="1" i="1" noProof="1" smtClean="0">
                <a:solidFill>
                  <a:srgbClr val="000000"/>
                </a:solidFill>
                <a:latin typeface="Calibri" pitchFamily="34" charset="0"/>
                <a:cs typeface="Calibri" pitchFamily="34" charset="0"/>
              </a:rPr>
              <a:t>rası </a:t>
            </a:r>
            <a:r>
              <a:rPr lang="tr-TR" b="1" i="1" noProof="1">
                <a:solidFill>
                  <a:srgbClr val="000000"/>
                </a:solidFill>
                <a:latin typeface="Calibri" pitchFamily="34" charset="0"/>
                <a:cs typeface="Calibri" pitchFamily="34" charset="0"/>
              </a:rPr>
              <a:t>İ</a:t>
            </a:r>
            <a:r>
              <a:rPr lang="en-US" b="1" i="1" noProof="1" smtClean="0">
                <a:solidFill>
                  <a:srgbClr val="000000"/>
                </a:solidFill>
                <a:latin typeface="Calibri" pitchFamily="34" charset="0"/>
                <a:cs typeface="Calibri" pitchFamily="34" charset="0"/>
              </a:rPr>
              <a:t>lişkiler</a:t>
            </a:r>
            <a:endParaRPr lang="tr-TR" b="1" i="1" noProof="1" smtClean="0">
              <a:solidFill>
                <a:srgbClr val="000000"/>
              </a:solidFill>
              <a:latin typeface="Calibri" pitchFamily="34" charset="0"/>
              <a:cs typeface="Calibri" pitchFamily="34" charset="0"/>
            </a:endParaRPr>
          </a:p>
          <a:p>
            <a:pPr marL="622800" lvl="1" indent="-180000">
              <a:spcAft>
                <a:spcPts val="0"/>
              </a:spcAft>
              <a:buClr>
                <a:srgbClr val="292929"/>
              </a:buClr>
              <a:buFont typeface="Wingdings" pitchFamily="2" charset="2"/>
              <a:buChar char="§"/>
              <a:defRPr/>
            </a:pPr>
            <a:r>
              <a:rPr lang="tr-TR" i="1" noProof="1">
                <a:solidFill>
                  <a:srgbClr val="000000"/>
                </a:solidFill>
                <a:latin typeface="Calibri" pitchFamily="34" charset="0"/>
                <a:cs typeface="Calibri" pitchFamily="34" charset="0"/>
              </a:rPr>
              <a:t>İşte </a:t>
            </a:r>
            <a:r>
              <a:rPr lang="tr-TR" i="1" noProof="1" smtClean="0">
                <a:solidFill>
                  <a:srgbClr val="000000"/>
                </a:solidFill>
                <a:latin typeface="Calibri" pitchFamily="34" charset="0"/>
                <a:cs typeface="Calibri" pitchFamily="34" charset="0"/>
              </a:rPr>
              <a:t>şiddet (mobbing)</a:t>
            </a:r>
          </a:p>
          <a:p>
            <a:pPr marL="622800" lvl="1" indent="-180000">
              <a:spcAft>
                <a:spcPts val="0"/>
              </a:spcAft>
              <a:buClr>
                <a:srgbClr val="292929"/>
              </a:buClr>
              <a:buFont typeface="Wingdings" pitchFamily="2" charset="2"/>
              <a:buChar char="§"/>
              <a:defRPr/>
            </a:pPr>
            <a:r>
              <a:rPr lang="tr-TR" i="1" noProof="1" smtClean="0">
                <a:solidFill>
                  <a:srgbClr val="000000"/>
                </a:solidFill>
                <a:latin typeface="Calibri" pitchFamily="34" charset="0"/>
                <a:cs typeface="Calibri" pitchFamily="34" charset="0"/>
              </a:rPr>
              <a:t>Yıldırma uygulamaları</a:t>
            </a:r>
            <a:endParaRPr lang="en-US" i="1" noProof="1">
              <a:solidFill>
                <a:srgbClr val="000000"/>
              </a:solidFill>
              <a:latin typeface="Calibri" pitchFamily="34" charset="0"/>
              <a:cs typeface="Calibri" pitchFamily="34" charset="0"/>
            </a:endParaRPr>
          </a:p>
          <a:p>
            <a:pPr marL="298800" indent="-252000">
              <a:spcAft>
                <a:spcPts val="0"/>
              </a:spcAft>
              <a:buClr>
                <a:srgbClr val="292929"/>
              </a:buClr>
              <a:buFont typeface="+mj-lt"/>
              <a:buAutoNum type="arabicPeriod"/>
              <a:defRPr/>
            </a:pPr>
            <a:r>
              <a:rPr lang="en-US" b="1" i="1" noProof="1" smtClean="0">
                <a:solidFill>
                  <a:srgbClr val="000000"/>
                </a:solidFill>
                <a:latin typeface="Calibri" pitchFamily="34" charset="0"/>
                <a:cs typeface="Calibri" pitchFamily="34" charset="0"/>
              </a:rPr>
              <a:t>İş</a:t>
            </a:r>
            <a:r>
              <a:rPr lang="tr-TR" b="1" i="1" noProof="1" smtClean="0">
                <a:solidFill>
                  <a:srgbClr val="000000"/>
                </a:solidFill>
                <a:latin typeface="Calibri" pitchFamily="34" charset="0"/>
                <a:cs typeface="Calibri" pitchFamily="34" charset="0"/>
              </a:rPr>
              <a:t>-</a:t>
            </a:r>
            <a:r>
              <a:rPr lang="tr-TR" b="1" i="1" noProof="1">
                <a:solidFill>
                  <a:srgbClr val="000000"/>
                </a:solidFill>
                <a:latin typeface="Calibri" pitchFamily="34" charset="0"/>
                <a:cs typeface="Calibri" pitchFamily="34" charset="0"/>
              </a:rPr>
              <a:t>E</a:t>
            </a:r>
            <a:r>
              <a:rPr lang="en-US" b="1" i="1" noProof="1" smtClean="0">
                <a:solidFill>
                  <a:srgbClr val="000000"/>
                </a:solidFill>
                <a:latin typeface="Calibri" pitchFamily="34" charset="0"/>
                <a:cs typeface="Calibri" pitchFamily="34" charset="0"/>
              </a:rPr>
              <a:t>v </a:t>
            </a:r>
            <a:r>
              <a:rPr lang="tr-TR" b="1" i="1" noProof="1">
                <a:solidFill>
                  <a:srgbClr val="000000"/>
                </a:solidFill>
                <a:latin typeface="Calibri" pitchFamily="34" charset="0"/>
                <a:cs typeface="Calibri" pitchFamily="34" charset="0"/>
              </a:rPr>
              <a:t>Ç</a:t>
            </a:r>
            <a:r>
              <a:rPr lang="en-US" b="1" i="1" noProof="1" smtClean="0">
                <a:solidFill>
                  <a:srgbClr val="000000"/>
                </a:solidFill>
                <a:latin typeface="Calibri" pitchFamily="34" charset="0"/>
                <a:cs typeface="Calibri" pitchFamily="34" charset="0"/>
              </a:rPr>
              <a:t>atışması</a:t>
            </a:r>
            <a:endParaRPr lang="tr-TR" b="1" i="1" noProof="1" smtClean="0">
              <a:solidFill>
                <a:srgbClr val="000000"/>
              </a:solidFill>
              <a:latin typeface="Calibri" pitchFamily="34" charset="0"/>
              <a:cs typeface="Calibri" pitchFamily="34" charset="0"/>
            </a:endParaRPr>
          </a:p>
          <a:p>
            <a:pPr marL="622800" lvl="1" indent="-180000">
              <a:spcAft>
                <a:spcPts val="0"/>
              </a:spcAft>
              <a:buClr>
                <a:srgbClr val="292929"/>
              </a:buClr>
              <a:buFont typeface="Wingdings" pitchFamily="2" charset="2"/>
              <a:buChar char="§"/>
              <a:defRPr/>
            </a:pPr>
            <a:r>
              <a:rPr lang="tr-TR" i="1" noProof="1">
                <a:solidFill>
                  <a:srgbClr val="000000"/>
                </a:solidFill>
                <a:latin typeface="Calibri" pitchFamily="34" charset="0"/>
                <a:cs typeface="Calibri" pitchFamily="34" charset="0"/>
              </a:rPr>
              <a:t>İş-Aile çatışması</a:t>
            </a:r>
          </a:p>
          <a:p>
            <a:pPr marL="622800" lvl="1" indent="-180000">
              <a:spcAft>
                <a:spcPts val="0"/>
              </a:spcAft>
              <a:buClr>
                <a:srgbClr val="292929"/>
              </a:buClr>
              <a:buFont typeface="Wingdings" pitchFamily="2" charset="2"/>
              <a:buChar char="§"/>
              <a:defRPr/>
            </a:pPr>
            <a:r>
              <a:rPr lang="tr-TR" i="1" noProof="1">
                <a:solidFill>
                  <a:srgbClr val="000000"/>
                </a:solidFill>
                <a:latin typeface="Calibri" pitchFamily="34" charset="0"/>
                <a:cs typeface="Calibri" pitchFamily="34" charset="0"/>
              </a:rPr>
              <a:t>Boş zaman yetersizliği sendromu</a:t>
            </a:r>
          </a:p>
          <a:p>
            <a:pPr marL="622800" lvl="1" indent="-180000">
              <a:spcAft>
                <a:spcPts val="0"/>
              </a:spcAft>
              <a:buClr>
                <a:srgbClr val="292929"/>
              </a:buClr>
              <a:buFont typeface="Wingdings" pitchFamily="2" charset="2"/>
              <a:buChar char="§"/>
              <a:defRPr/>
            </a:pPr>
            <a:r>
              <a:rPr lang="tr-TR" i="1" noProof="1">
                <a:solidFill>
                  <a:srgbClr val="000000"/>
                </a:solidFill>
                <a:latin typeface="Calibri" pitchFamily="34" charset="0"/>
                <a:cs typeface="Calibri" pitchFamily="34" charset="0"/>
              </a:rPr>
              <a:t>Değişim </a:t>
            </a:r>
            <a:endParaRPr lang="en-US" i="1" noProof="1">
              <a:solidFill>
                <a:srgbClr val="000000"/>
              </a:solidFill>
              <a:latin typeface="Calibri" pitchFamily="34" charset="0"/>
              <a:cs typeface="Calibri" pitchFamily="34" charset="0"/>
            </a:endParaRPr>
          </a:p>
          <a:p>
            <a:pPr marL="190500" indent="-190500">
              <a:lnSpc>
                <a:spcPct val="95000"/>
              </a:lnSpc>
              <a:spcAft>
                <a:spcPct val="40000"/>
              </a:spcAft>
              <a:buClr>
                <a:srgbClr val="292929"/>
              </a:buClr>
              <a:buFont typeface="Wingdings" pitchFamily="2" charset="2"/>
              <a:buChar char="§"/>
              <a:defRPr/>
            </a:pPr>
            <a:endParaRPr lang="en-US" noProof="1">
              <a:solidFill>
                <a:srgbClr val="000000"/>
              </a:solidFill>
              <a:latin typeface="Calibri" pitchFamily="34" charset="0"/>
              <a:cs typeface="Calibri" pitchFamily="34" charset="0"/>
            </a:endParaRPr>
          </a:p>
          <a:p>
            <a:pPr marL="190500" indent="-190500">
              <a:lnSpc>
                <a:spcPct val="95000"/>
              </a:lnSpc>
              <a:spcAft>
                <a:spcPct val="40000"/>
              </a:spcAft>
              <a:buClr>
                <a:srgbClr val="292929"/>
              </a:buClr>
              <a:buFont typeface="Wingdings" pitchFamily="2" charset="2"/>
              <a:buChar char="§"/>
              <a:defRPr/>
            </a:pPr>
            <a:endParaRPr lang="en-US" noProof="1">
              <a:solidFill>
                <a:srgbClr val="000000"/>
              </a:solidFill>
              <a:latin typeface="Calibri" pitchFamily="34" charset="0"/>
              <a:cs typeface="Calibri" pitchFamily="34" charset="0"/>
            </a:endParaRPr>
          </a:p>
        </p:txBody>
      </p:sp>
      <p:sp>
        <p:nvSpPr>
          <p:cNvPr id="14" name="Rectangle 5"/>
          <p:cNvSpPr>
            <a:spLocks noChangeArrowheads="1"/>
          </p:cNvSpPr>
          <p:nvPr/>
        </p:nvSpPr>
        <p:spPr bwMode="gray">
          <a:xfrm>
            <a:off x="4586288" y="1364943"/>
            <a:ext cx="4500562" cy="4816782"/>
          </a:xfrm>
          <a:prstGeom prst="rect">
            <a:avLst/>
          </a:prstGeom>
          <a:gradFill rotWithShape="1">
            <a:gsLst>
              <a:gs pos="0">
                <a:srgbClr val="FFFFFF"/>
              </a:gs>
              <a:gs pos="100000">
                <a:srgbClr val="EAEAEA"/>
              </a:gs>
            </a:gsLst>
            <a:lin ang="5400000" scaled="1"/>
          </a:gradFill>
          <a:ln w="12700">
            <a:solidFill>
              <a:srgbClr val="C0C0C0"/>
            </a:solidFill>
            <a:miter lim="800000"/>
            <a:headEnd/>
            <a:tailEnd/>
          </a:ln>
        </p:spPr>
        <p:txBody>
          <a:bodyPr lIns="108000" tIns="108000" rIns="144000" bIns="72000"/>
          <a:lstStyle/>
          <a:p>
            <a:pPr marL="262800" indent="-252000">
              <a:spcAft>
                <a:spcPts val="0"/>
              </a:spcAft>
              <a:buClr>
                <a:srgbClr val="292929"/>
              </a:buClr>
              <a:buFont typeface="+mj-lt"/>
              <a:buAutoNum type="arabicPeriod"/>
              <a:defRPr/>
            </a:pPr>
            <a:r>
              <a:rPr lang="tr-TR" b="1" i="1" noProof="1" smtClean="0">
                <a:solidFill>
                  <a:srgbClr val="000000"/>
                </a:solidFill>
                <a:latin typeface="Calibri" pitchFamily="34" charset="0"/>
                <a:cs typeface="Calibri" pitchFamily="34" charset="0"/>
              </a:rPr>
              <a:t>İş Çevresi ve Techizat</a:t>
            </a:r>
          </a:p>
          <a:p>
            <a:pPr marL="622800" lvl="1" indent="-180000">
              <a:spcAft>
                <a:spcPts val="0"/>
              </a:spcAft>
              <a:buClr>
                <a:srgbClr val="292929"/>
              </a:buClr>
              <a:buFont typeface="Wingdings" pitchFamily="2" charset="2"/>
              <a:buChar char="§"/>
              <a:defRPr/>
            </a:pPr>
            <a:r>
              <a:rPr lang="tr-TR" i="1" noProof="1" smtClean="0">
                <a:solidFill>
                  <a:srgbClr val="000000"/>
                </a:solidFill>
                <a:latin typeface="Calibri" pitchFamily="34" charset="0"/>
                <a:cs typeface="Calibri" pitchFamily="34" charset="0"/>
              </a:rPr>
              <a:t>Güvenirlilik ve uygunluk, </a:t>
            </a:r>
          </a:p>
          <a:p>
            <a:pPr marL="622800" lvl="1" indent="-180000">
              <a:spcAft>
                <a:spcPts val="0"/>
              </a:spcAft>
              <a:buClr>
                <a:srgbClr val="292929"/>
              </a:buClr>
              <a:buFont typeface="Wingdings" pitchFamily="2" charset="2"/>
              <a:buChar char="§"/>
              <a:defRPr/>
            </a:pPr>
            <a:r>
              <a:rPr lang="tr-TR" i="1" noProof="1" smtClean="0">
                <a:solidFill>
                  <a:srgbClr val="000000"/>
                </a:solidFill>
                <a:latin typeface="Calibri" pitchFamily="34" charset="0"/>
                <a:cs typeface="Calibri" pitchFamily="34" charset="0"/>
              </a:rPr>
              <a:t>Ulaşılabilirlik </a:t>
            </a:r>
          </a:p>
          <a:p>
            <a:pPr marL="622800" lvl="1" indent="-180000">
              <a:spcAft>
                <a:spcPts val="0"/>
              </a:spcAft>
              <a:buClr>
                <a:srgbClr val="292929"/>
              </a:buClr>
              <a:buFont typeface="Wingdings" pitchFamily="2" charset="2"/>
              <a:buChar char="§"/>
              <a:defRPr/>
            </a:pPr>
            <a:r>
              <a:rPr lang="tr-TR" i="1" noProof="1" smtClean="0">
                <a:solidFill>
                  <a:srgbClr val="000000"/>
                </a:solidFill>
                <a:latin typeface="Calibri" pitchFamily="34" charset="0"/>
                <a:cs typeface="Calibri" pitchFamily="34" charset="0"/>
              </a:rPr>
              <a:t>Bakım ve onarım </a:t>
            </a:r>
            <a:endParaRPr lang="en-US" i="1" noProof="1">
              <a:solidFill>
                <a:srgbClr val="000000"/>
              </a:solidFill>
              <a:latin typeface="Calibri" pitchFamily="34" charset="0"/>
              <a:cs typeface="Calibri" pitchFamily="34" charset="0"/>
            </a:endParaRPr>
          </a:p>
          <a:p>
            <a:pPr marL="262800" indent="-252000">
              <a:spcAft>
                <a:spcPts val="0"/>
              </a:spcAft>
              <a:buClr>
                <a:srgbClr val="292929"/>
              </a:buClr>
              <a:buFont typeface="+mj-lt"/>
              <a:buAutoNum type="arabicPeriod"/>
              <a:defRPr/>
            </a:pPr>
            <a:r>
              <a:rPr lang="tr-TR" b="1" i="1" noProof="1" smtClean="0">
                <a:solidFill>
                  <a:srgbClr val="000000"/>
                </a:solidFill>
                <a:latin typeface="Calibri" pitchFamily="34" charset="0"/>
                <a:cs typeface="Calibri" pitchFamily="34" charset="0"/>
              </a:rPr>
              <a:t>Görev Tasarımı</a:t>
            </a:r>
          </a:p>
          <a:p>
            <a:pPr marL="622800" lvl="1" indent="-180000">
              <a:spcAft>
                <a:spcPts val="0"/>
              </a:spcAft>
              <a:buClr>
                <a:srgbClr val="292929"/>
              </a:buClr>
              <a:buFont typeface="Wingdings" pitchFamily="2" charset="2"/>
              <a:buChar char="§"/>
              <a:defRPr/>
            </a:pPr>
            <a:r>
              <a:rPr lang="tr-TR" i="1" noProof="1">
                <a:solidFill>
                  <a:srgbClr val="000000"/>
                </a:solidFill>
                <a:latin typeface="Calibri" pitchFamily="34" charset="0"/>
                <a:cs typeface="Calibri" pitchFamily="34" charset="0"/>
              </a:rPr>
              <a:t>Yarı vasıflı-vasıfsız </a:t>
            </a:r>
            <a:r>
              <a:rPr lang="tr-TR" i="1" noProof="1" smtClean="0">
                <a:solidFill>
                  <a:srgbClr val="000000"/>
                </a:solidFill>
                <a:latin typeface="Calibri" pitchFamily="34" charset="0"/>
                <a:cs typeface="Calibri" pitchFamily="34" charset="0"/>
              </a:rPr>
              <a:t>çalışma</a:t>
            </a:r>
            <a:endParaRPr lang="tr-TR" i="1" noProof="1">
              <a:solidFill>
                <a:srgbClr val="000000"/>
              </a:solidFill>
              <a:latin typeface="Calibri" pitchFamily="34" charset="0"/>
              <a:cs typeface="Calibri" pitchFamily="34" charset="0"/>
            </a:endParaRPr>
          </a:p>
          <a:p>
            <a:pPr marL="622800" lvl="1" indent="-180000">
              <a:spcAft>
                <a:spcPts val="0"/>
              </a:spcAft>
              <a:buClr>
                <a:srgbClr val="292929"/>
              </a:buClr>
              <a:buFont typeface="Wingdings" pitchFamily="2" charset="2"/>
              <a:buChar char="§"/>
              <a:defRPr/>
            </a:pPr>
            <a:r>
              <a:rPr lang="tr-TR" i="1" noProof="1">
                <a:solidFill>
                  <a:srgbClr val="000000"/>
                </a:solidFill>
                <a:latin typeface="Calibri" pitchFamily="34" charset="0"/>
                <a:cs typeface="Calibri" pitchFamily="34" charset="0"/>
              </a:rPr>
              <a:t>Belirsizlik </a:t>
            </a:r>
            <a:r>
              <a:rPr lang="tr-TR" i="1" noProof="1" smtClean="0">
                <a:solidFill>
                  <a:srgbClr val="000000"/>
                </a:solidFill>
                <a:latin typeface="Calibri" pitchFamily="34" charset="0"/>
                <a:cs typeface="Calibri" pitchFamily="34" charset="0"/>
              </a:rPr>
              <a:t>(Geri dönüş yok-ne işe yarar)</a:t>
            </a:r>
            <a:endParaRPr lang="en-US" i="1" noProof="1">
              <a:solidFill>
                <a:srgbClr val="000000"/>
              </a:solidFill>
              <a:latin typeface="Calibri" pitchFamily="34" charset="0"/>
              <a:cs typeface="Calibri" pitchFamily="34" charset="0"/>
            </a:endParaRPr>
          </a:p>
          <a:p>
            <a:pPr marL="262800" indent="-252000">
              <a:spcAft>
                <a:spcPts val="0"/>
              </a:spcAft>
              <a:buClr>
                <a:srgbClr val="292929"/>
              </a:buClr>
              <a:buFont typeface="+mj-lt"/>
              <a:buAutoNum type="arabicPeriod"/>
              <a:defRPr/>
            </a:pPr>
            <a:r>
              <a:rPr lang="tr-TR" b="1" i="1" noProof="1" smtClean="0">
                <a:solidFill>
                  <a:srgbClr val="000000"/>
                </a:solidFill>
                <a:latin typeface="Calibri" pitchFamily="34" charset="0"/>
                <a:cs typeface="Calibri" pitchFamily="34" charset="0"/>
              </a:rPr>
              <a:t>İş Yükü ve İş </a:t>
            </a:r>
            <a:r>
              <a:rPr lang="tr-TR" b="1" i="1" noProof="1">
                <a:solidFill>
                  <a:srgbClr val="000000"/>
                </a:solidFill>
                <a:latin typeface="Calibri" pitchFamily="34" charset="0"/>
                <a:cs typeface="Calibri" pitchFamily="34" charset="0"/>
              </a:rPr>
              <a:t>H</a:t>
            </a:r>
            <a:r>
              <a:rPr lang="tr-TR" b="1" i="1" noProof="1" smtClean="0">
                <a:solidFill>
                  <a:srgbClr val="000000"/>
                </a:solidFill>
                <a:latin typeface="Calibri" pitchFamily="34" charset="0"/>
                <a:cs typeface="Calibri" pitchFamily="34" charset="0"/>
              </a:rPr>
              <a:t>ızının </a:t>
            </a:r>
            <a:r>
              <a:rPr lang="tr-TR" b="1" i="1" noProof="1">
                <a:solidFill>
                  <a:srgbClr val="000000"/>
                </a:solidFill>
                <a:latin typeface="Calibri" pitchFamily="34" charset="0"/>
                <a:cs typeface="Calibri" pitchFamily="34" charset="0"/>
              </a:rPr>
              <a:t>A</a:t>
            </a:r>
            <a:r>
              <a:rPr lang="tr-TR" b="1" i="1" noProof="1" smtClean="0">
                <a:solidFill>
                  <a:srgbClr val="000000"/>
                </a:solidFill>
                <a:latin typeface="Calibri" pitchFamily="34" charset="0"/>
                <a:cs typeface="Calibri" pitchFamily="34" charset="0"/>
              </a:rPr>
              <a:t>rtması</a:t>
            </a:r>
          </a:p>
          <a:p>
            <a:pPr marL="622800" lvl="1" indent="-180000">
              <a:spcAft>
                <a:spcPts val="0"/>
              </a:spcAft>
              <a:buClr>
                <a:srgbClr val="292929"/>
              </a:buClr>
              <a:buFont typeface="Wingdings" pitchFamily="2" charset="2"/>
              <a:buChar char="§"/>
              <a:defRPr/>
            </a:pPr>
            <a:r>
              <a:rPr lang="tr-TR" i="1" noProof="1">
                <a:solidFill>
                  <a:srgbClr val="000000"/>
                </a:solidFill>
                <a:latin typeface="Calibri" pitchFamily="34" charset="0"/>
                <a:cs typeface="Calibri" pitchFamily="34" charset="0"/>
              </a:rPr>
              <a:t>İş </a:t>
            </a:r>
            <a:r>
              <a:rPr lang="tr-TR" i="1" noProof="1" smtClean="0">
                <a:solidFill>
                  <a:srgbClr val="000000"/>
                </a:solidFill>
                <a:latin typeface="Calibri" pitchFamily="34" charset="0"/>
                <a:cs typeface="Calibri" pitchFamily="34" charset="0"/>
              </a:rPr>
              <a:t>yükünün artması</a:t>
            </a:r>
            <a:endParaRPr lang="tr-TR" i="1" noProof="1">
              <a:solidFill>
                <a:srgbClr val="000000"/>
              </a:solidFill>
              <a:latin typeface="Calibri" pitchFamily="34" charset="0"/>
              <a:cs typeface="Calibri" pitchFamily="34" charset="0"/>
            </a:endParaRPr>
          </a:p>
          <a:p>
            <a:pPr marL="622800" lvl="1" indent="-180000">
              <a:spcAft>
                <a:spcPts val="0"/>
              </a:spcAft>
              <a:buClr>
                <a:srgbClr val="292929"/>
              </a:buClr>
              <a:buFont typeface="Wingdings" pitchFamily="2" charset="2"/>
              <a:buChar char="§"/>
              <a:defRPr/>
            </a:pPr>
            <a:r>
              <a:rPr lang="tr-TR" i="1" noProof="1">
                <a:solidFill>
                  <a:srgbClr val="000000"/>
                </a:solidFill>
                <a:latin typeface="Calibri" pitchFamily="34" charset="0"/>
                <a:cs typeface="Calibri" pitchFamily="34" charset="0"/>
              </a:rPr>
              <a:t>İşi hızı ve zaman </a:t>
            </a:r>
            <a:r>
              <a:rPr lang="tr-TR" i="1" noProof="1" smtClean="0">
                <a:solidFill>
                  <a:srgbClr val="000000"/>
                </a:solidFill>
                <a:latin typeface="Calibri" pitchFamily="34" charset="0"/>
                <a:cs typeface="Calibri" pitchFamily="34" charset="0"/>
              </a:rPr>
              <a:t>darlığı</a:t>
            </a:r>
          </a:p>
          <a:p>
            <a:pPr marL="622800" lvl="1" indent="-180000">
              <a:spcAft>
                <a:spcPts val="0"/>
              </a:spcAft>
              <a:buClr>
                <a:srgbClr val="292929"/>
              </a:buClr>
              <a:buFont typeface="Wingdings" pitchFamily="2" charset="2"/>
              <a:buChar char="§"/>
              <a:defRPr/>
            </a:pPr>
            <a:r>
              <a:rPr lang="tr-TR" i="1" noProof="1" smtClean="0">
                <a:solidFill>
                  <a:srgbClr val="000000"/>
                </a:solidFill>
                <a:latin typeface="Calibri" pitchFamily="34" charset="0"/>
                <a:cs typeface="Calibri" pitchFamily="34" charset="0"/>
              </a:rPr>
              <a:t>Tek düze (monoton) çalışma</a:t>
            </a:r>
            <a:endParaRPr lang="en-US" i="1" noProof="1">
              <a:solidFill>
                <a:srgbClr val="000000"/>
              </a:solidFill>
              <a:latin typeface="Calibri" pitchFamily="34" charset="0"/>
              <a:cs typeface="Calibri" pitchFamily="34" charset="0"/>
            </a:endParaRPr>
          </a:p>
          <a:p>
            <a:pPr marL="262800" indent="-252000">
              <a:spcAft>
                <a:spcPts val="0"/>
              </a:spcAft>
              <a:buClr>
                <a:srgbClr val="292929"/>
              </a:buClr>
              <a:buFont typeface="+mj-lt"/>
              <a:buAutoNum type="arabicPeriod"/>
              <a:defRPr/>
            </a:pPr>
            <a:r>
              <a:rPr lang="tr-TR" b="1" i="1" noProof="1" smtClean="0">
                <a:solidFill>
                  <a:srgbClr val="000000"/>
                </a:solidFill>
                <a:latin typeface="Calibri" pitchFamily="34" charset="0"/>
                <a:cs typeface="Calibri" pitchFamily="34" charset="0"/>
              </a:rPr>
              <a:t>Çalışma Saatleri</a:t>
            </a:r>
          </a:p>
          <a:p>
            <a:pPr marL="622800" lvl="1" indent="-180000">
              <a:spcAft>
                <a:spcPts val="0"/>
              </a:spcAft>
              <a:buClr>
                <a:srgbClr val="292929"/>
              </a:buClr>
              <a:buFont typeface="Wingdings" pitchFamily="2" charset="2"/>
              <a:buChar char="§"/>
              <a:defRPr/>
            </a:pPr>
            <a:r>
              <a:rPr lang="tr-TR" i="1" noProof="1">
                <a:solidFill>
                  <a:srgbClr val="000000"/>
                </a:solidFill>
                <a:latin typeface="Calibri" pitchFamily="34" charset="0"/>
                <a:cs typeface="Calibri" pitchFamily="34" charset="0"/>
              </a:rPr>
              <a:t>Vardiyalı </a:t>
            </a:r>
            <a:r>
              <a:rPr lang="tr-TR" i="1" noProof="1" smtClean="0">
                <a:solidFill>
                  <a:srgbClr val="000000"/>
                </a:solidFill>
                <a:latin typeface="Calibri" pitchFamily="34" charset="0"/>
                <a:cs typeface="Calibri" pitchFamily="34" charset="0"/>
              </a:rPr>
              <a:t>çalışma (gece çalışma)</a:t>
            </a:r>
            <a:endParaRPr lang="tr-TR" i="1" noProof="1">
              <a:solidFill>
                <a:srgbClr val="000000"/>
              </a:solidFill>
              <a:latin typeface="Calibri" pitchFamily="34" charset="0"/>
              <a:cs typeface="Calibri" pitchFamily="34" charset="0"/>
            </a:endParaRPr>
          </a:p>
          <a:p>
            <a:pPr marL="622800" lvl="1" indent="-180000">
              <a:spcAft>
                <a:spcPts val="0"/>
              </a:spcAft>
              <a:buClr>
                <a:srgbClr val="292929"/>
              </a:buClr>
              <a:buFont typeface="Wingdings" pitchFamily="2" charset="2"/>
              <a:buChar char="§"/>
              <a:defRPr/>
            </a:pPr>
            <a:r>
              <a:rPr lang="tr-TR" i="1" noProof="1" smtClean="0">
                <a:solidFill>
                  <a:srgbClr val="000000"/>
                </a:solidFill>
                <a:latin typeface="Calibri" pitchFamily="34" charset="0"/>
                <a:cs typeface="Calibri" pitchFamily="34" charset="0"/>
              </a:rPr>
              <a:t>Uzun-kesintisiz </a:t>
            </a:r>
            <a:r>
              <a:rPr lang="tr-TR" i="1" noProof="1">
                <a:solidFill>
                  <a:srgbClr val="000000"/>
                </a:solidFill>
                <a:latin typeface="Calibri" pitchFamily="34" charset="0"/>
                <a:cs typeface="Calibri" pitchFamily="34" charset="0"/>
              </a:rPr>
              <a:t>çalışma süreleri</a:t>
            </a:r>
            <a:endParaRPr lang="en-US" i="1" noProof="1">
              <a:solidFill>
                <a:srgbClr val="000000"/>
              </a:solidFill>
              <a:latin typeface="Calibri" pitchFamily="34" charset="0"/>
              <a:cs typeface="Calibri" pitchFamily="34" charset="0"/>
            </a:endParaRPr>
          </a:p>
        </p:txBody>
      </p:sp>
      <p:sp>
        <p:nvSpPr>
          <p:cNvPr id="15"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PSİKOSOSYAL RİSK </a:t>
            </a: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ETMENLERİ – Sınıflandırma-1991</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6" name="Rectangle 19"/>
          <p:cNvSpPr>
            <a:spLocks noChangeArrowheads="1"/>
          </p:cNvSpPr>
          <p:nvPr/>
        </p:nvSpPr>
        <p:spPr bwMode="gray">
          <a:xfrm>
            <a:off x="4592506" y="1004578"/>
            <a:ext cx="4500562" cy="360363"/>
          </a:xfrm>
          <a:prstGeom prst="rect">
            <a:avLst/>
          </a:prstGeom>
          <a:gradFill rotWithShape="1">
            <a:gsLst>
              <a:gs pos="0">
                <a:srgbClr val="FFFFFF"/>
              </a:gs>
              <a:gs pos="100000">
                <a:srgbClr val="C1C2C3"/>
              </a:gs>
            </a:gsLst>
            <a:lin ang="5400000" scaled="1"/>
          </a:gradFill>
          <a:ln w="12700" algn="ctr">
            <a:solidFill>
              <a:srgbClr val="C0C0C0"/>
            </a:solidFill>
            <a:miter lim="800000"/>
            <a:headEnd/>
            <a:tailEnd/>
          </a:ln>
        </p:spPr>
        <p:txBody>
          <a:bodyPr lIns="0" tIns="0" rIns="0" bIns="0" anchor="ctr"/>
          <a:lstStyle/>
          <a:p>
            <a:pPr marL="108000" algn="ctr" defTabSz="801688" eaLnBrk="0" hangingPunct="0"/>
            <a:r>
              <a:rPr lang="tr-TR" b="1" noProof="1">
                <a:solidFill>
                  <a:srgbClr val="000000"/>
                </a:solidFill>
                <a:latin typeface="Calibri" pitchFamily="34" charset="0"/>
                <a:cs typeface="Calibri" pitchFamily="34" charset="0"/>
              </a:rPr>
              <a:t>İŞİN İÇERİĞİ</a:t>
            </a:r>
          </a:p>
        </p:txBody>
      </p:sp>
      <p:grpSp>
        <p:nvGrpSpPr>
          <p:cNvPr id="17" name="Grup 16"/>
          <p:cNvGrpSpPr/>
          <p:nvPr/>
        </p:nvGrpSpPr>
        <p:grpSpPr>
          <a:xfrm>
            <a:off x="87106" y="6190654"/>
            <a:ext cx="6162416" cy="663371"/>
            <a:chOff x="2644311" y="5451679"/>
            <a:chExt cx="6162416" cy="663371"/>
          </a:xfrm>
        </p:grpSpPr>
        <p:grpSp>
          <p:nvGrpSpPr>
            <p:cNvPr id="18" name="Group 51"/>
            <p:cNvGrpSpPr>
              <a:grpSpLocks/>
            </p:cNvGrpSpPr>
            <p:nvPr/>
          </p:nvGrpSpPr>
          <p:grpSpPr bwMode="auto">
            <a:xfrm>
              <a:off x="2644311" y="5451679"/>
              <a:ext cx="648968" cy="663371"/>
              <a:chOff x="1868" y="1082"/>
              <a:chExt cx="1942" cy="1942"/>
            </a:xfrm>
          </p:grpSpPr>
          <p:sp>
            <p:nvSpPr>
              <p:cNvPr id="20" name="Freeform 52"/>
              <p:cNvSpPr>
                <a:spLocks noChangeAspect="1"/>
              </p:cNvSpPr>
              <p:nvPr/>
            </p:nvSpPr>
            <p:spPr bwMode="gray">
              <a:xfrm>
                <a:off x="1868" y="1082"/>
                <a:ext cx="1942" cy="1942"/>
              </a:xfrm>
              <a:custGeom>
                <a:avLst/>
                <a:gdLst>
                  <a:gd name="T0" fmla="*/ 1849 w 1675"/>
                  <a:gd name="T1" fmla="*/ 6343 h 1675"/>
                  <a:gd name="T2" fmla="*/ 0 w 1675"/>
                  <a:gd name="T3" fmla="*/ 4480 h 1675"/>
                  <a:gd name="T4" fmla="*/ 0 w 1675"/>
                  <a:gd name="T5" fmla="*/ 1849 h 1675"/>
                  <a:gd name="T6" fmla="*/ 1849 w 1675"/>
                  <a:gd name="T7" fmla="*/ 0 h 1675"/>
                  <a:gd name="T8" fmla="*/ 4481 w 1675"/>
                  <a:gd name="T9" fmla="*/ 0 h 1675"/>
                  <a:gd name="T10" fmla="*/ 6343 w 1675"/>
                  <a:gd name="T11" fmla="*/ 1849 h 1675"/>
                  <a:gd name="T12" fmla="*/ 6343 w 1675"/>
                  <a:gd name="T13" fmla="*/ 4480 h 1675"/>
                  <a:gd name="T14" fmla="*/ 4481 w 1675"/>
                  <a:gd name="T15" fmla="*/ 6343 h 1675"/>
                  <a:gd name="T16" fmla="*/ 1849 w 1675"/>
                  <a:gd name="T17" fmla="*/ 6343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p:spPr>
            <p:txBody>
              <a:bodyPr/>
              <a:lstStyle/>
              <a:p>
                <a:endParaRPr lang="tr-TR">
                  <a:solidFill>
                    <a:srgbClr val="000000"/>
                  </a:solidFill>
                </a:endParaRPr>
              </a:p>
            </p:txBody>
          </p:sp>
          <p:sp>
            <p:nvSpPr>
              <p:cNvPr id="21" name="Freeform 53"/>
              <p:cNvSpPr>
                <a:spLocks noChangeAspect="1"/>
              </p:cNvSpPr>
              <p:nvPr/>
            </p:nvSpPr>
            <p:spPr bwMode="gray">
              <a:xfrm>
                <a:off x="1914" y="1128"/>
                <a:ext cx="1850" cy="1850"/>
              </a:xfrm>
              <a:custGeom>
                <a:avLst/>
                <a:gdLst>
                  <a:gd name="T0" fmla="*/ 1780 w 1595"/>
                  <a:gd name="T1" fmla="*/ 6060 h 1595"/>
                  <a:gd name="T2" fmla="*/ 0 w 1595"/>
                  <a:gd name="T3" fmla="*/ 4281 h 1595"/>
                  <a:gd name="T4" fmla="*/ 0 w 1595"/>
                  <a:gd name="T5" fmla="*/ 1780 h 1595"/>
                  <a:gd name="T6" fmla="*/ 1780 w 1595"/>
                  <a:gd name="T7" fmla="*/ 0 h 1595"/>
                  <a:gd name="T8" fmla="*/ 4281 w 1595"/>
                  <a:gd name="T9" fmla="*/ 0 h 1595"/>
                  <a:gd name="T10" fmla="*/ 6060 w 1595"/>
                  <a:gd name="T11" fmla="*/ 1780 h 1595"/>
                  <a:gd name="T12" fmla="*/ 6060 w 1595"/>
                  <a:gd name="T13" fmla="*/ 4281 h 1595"/>
                  <a:gd name="T14" fmla="*/ 4281 w 1595"/>
                  <a:gd name="T15" fmla="*/ 6060 h 1595"/>
                  <a:gd name="T16" fmla="*/ 1780 w 1595"/>
                  <a:gd name="T17" fmla="*/ 6060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5"/>
                  <a:gd name="T28" fmla="*/ 0 h 1595"/>
                  <a:gd name="T29" fmla="*/ 1595 w 1595"/>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5" h="1595">
                    <a:moveTo>
                      <a:pt x="468" y="1595"/>
                    </a:moveTo>
                    <a:lnTo>
                      <a:pt x="0" y="1127"/>
                    </a:lnTo>
                    <a:lnTo>
                      <a:pt x="0" y="468"/>
                    </a:lnTo>
                    <a:lnTo>
                      <a:pt x="468" y="0"/>
                    </a:lnTo>
                    <a:lnTo>
                      <a:pt x="1127" y="0"/>
                    </a:lnTo>
                    <a:lnTo>
                      <a:pt x="1595" y="468"/>
                    </a:lnTo>
                    <a:lnTo>
                      <a:pt x="1595" y="1127"/>
                    </a:lnTo>
                    <a:lnTo>
                      <a:pt x="1127" y="1595"/>
                    </a:lnTo>
                    <a:lnTo>
                      <a:pt x="468" y="1595"/>
                    </a:lnTo>
                    <a:close/>
                  </a:path>
                </a:pathLst>
              </a:custGeom>
              <a:gradFill rotWithShape="1">
                <a:gsLst>
                  <a:gs pos="0">
                    <a:srgbClr val="D60000"/>
                  </a:gs>
                  <a:gs pos="100000">
                    <a:srgbClr val="8A0000"/>
                  </a:gs>
                </a:gsLst>
                <a:lin ang="5400000" scaled="1"/>
              </a:gradFill>
              <a:ln w="9525">
                <a:solidFill>
                  <a:srgbClr val="C0C0C0"/>
                </a:solidFill>
                <a:miter lim="800000"/>
                <a:headEnd/>
                <a:tailEnd/>
              </a:ln>
            </p:spPr>
            <p:txBody>
              <a:bodyPr/>
              <a:lstStyle/>
              <a:p>
                <a:endParaRPr lang="tr-TR">
                  <a:solidFill>
                    <a:srgbClr val="000000"/>
                  </a:solidFill>
                </a:endParaRPr>
              </a:p>
            </p:txBody>
          </p:sp>
          <p:sp>
            <p:nvSpPr>
              <p:cNvPr id="22" name="Freeform 54"/>
              <p:cNvSpPr>
                <a:spLocks noChangeAspect="1"/>
              </p:cNvSpPr>
              <p:nvPr/>
            </p:nvSpPr>
            <p:spPr bwMode="gray">
              <a:xfrm>
                <a:off x="2434" y="1717"/>
                <a:ext cx="334" cy="642"/>
              </a:xfrm>
              <a:custGeom>
                <a:avLst/>
                <a:gdLst>
                  <a:gd name="T0" fmla="*/ 411 w 288"/>
                  <a:gd name="T1" fmla="*/ 2119 h 553"/>
                  <a:gd name="T2" fmla="*/ 411 w 288"/>
                  <a:gd name="T3" fmla="*/ 283 h 553"/>
                  <a:gd name="T4" fmla="*/ 0 w 288"/>
                  <a:gd name="T5" fmla="*/ 283 h 553"/>
                  <a:gd name="T6" fmla="*/ 0 w 288"/>
                  <a:gd name="T7" fmla="*/ 0 h 553"/>
                  <a:gd name="T8" fmla="*/ 1092 w 288"/>
                  <a:gd name="T9" fmla="*/ 0 h 553"/>
                  <a:gd name="T10" fmla="*/ 1092 w 288"/>
                  <a:gd name="T11" fmla="*/ 283 h 553"/>
                  <a:gd name="T12" fmla="*/ 691 w 288"/>
                  <a:gd name="T13" fmla="*/ 283 h 553"/>
                  <a:gd name="T14" fmla="*/ 691 w 288"/>
                  <a:gd name="T15" fmla="*/ 2119 h 553"/>
                  <a:gd name="T16" fmla="*/ 411 w 288"/>
                  <a:gd name="T17" fmla="*/ 2119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53"/>
                  <a:gd name="T29" fmla="*/ 288 w 288"/>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53">
                    <a:moveTo>
                      <a:pt x="109" y="553"/>
                    </a:moveTo>
                    <a:lnTo>
                      <a:pt x="109" y="73"/>
                    </a:lnTo>
                    <a:lnTo>
                      <a:pt x="0" y="73"/>
                    </a:lnTo>
                    <a:lnTo>
                      <a:pt x="0" y="0"/>
                    </a:lnTo>
                    <a:lnTo>
                      <a:pt x="288" y="0"/>
                    </a:lnTo>
                    <a:lnTo>
                      <a:pt x="288" y="73"/>
                    </a:lnTo>
                    <a:lnTo>
                      <a:pt x="182" y="73"/>
                    </a:lnTo>
                    <a:lnTo>
                      <a:pt x="182" y="553"/>
                    </a:lnTo>
                    <a:lnTo>
                      <a:pt x="109" y="553"/>
                    </a:lnTo>
                    <a:close/>
                  </a:path>
                </a:pathLst>
              </a:custGeom>
              <a:solidFill>
                <a:schemeClr val="bg1"/>
              </a:solidFill>
              <a:ln w="14288">
                <a:noFill/>
                <a:miter lim="800000"/>
                <a:headEnd/>
                <a:tailEnd/>
              </a:ln>
            </p:spPr>
            <p:txBody>
              <a:bodyPr/>
              <a:lstStyle/>
              <a:p>
                <a:endParaRPr lang="tr-TR">
                  <a:solidFill>
                    <a:srgbClr val="000000"/>
                  </a:solidFill>
                </a:endParaRPr>
              </a:p>
            </p:txBody>
          </p:sp>
          <p:sp>
            <p:nvSpPr>
              <p:cNvPr id="23" name="Freeform 55"/>
              <p:cNvSpPr>
                <a:spLocks noChangeAspect="1"/>
              </p:cNvSpPr>
              <p:nvPr/>
            </p:nvSpPr>
            <p:spPr bwMode="gray">
              <a:xfrm>
                <a:off x="2007" y="1709"/>
                <a:ext cx="384" cy="657"/>
              </a:xfrm>
              <a:custGeom>
                <a:avLst/>
                <a:gdLst>
                  <a:gd name="T0" fmla="*/ 897156 w 140"/>
                  <a:gd name="T1" fmla="*/ 510544 h 240"/>
                  <a:gd name="T2" fmla="*/ 1194761 w 140"/>
                  <a:gd name="T3" fmla="*/ 510544 h 240"/>
                  <a:gd name="T4" fmla="*/ 650611 w 140"/>
                  <a:gd name="T5" fmla="*/ 0 h 240"/>
                  <a:gd name="T6" fmla="*/ 150720 w 140"/>
                  <a:gd name="T7" fmla="*/ 510544 h 240"/>
                  <a:gd name="T8" fmla="*/ 737091 w 140"/>
                  <a:gd name="T9" fmla="*/ 1147601 h 240"/>
                  <a:gd name="T10" fmla="*/ 897156 w 140"/>
                  <a:gd name="T11" fmla="*/ 1485234 h 240"/>
                  <a:gd name="T12" fmla="*/ 605170 w 140"/>
                  <a:gd name="T13" fmla="*/ 1788256 h 240"/>
                  <a:gd name="T14" fmla="*/ 317639 w 140"/>
                  <a:gd name="T15" fmla="*/ 1441415 h 240"/>
                  <a:gd name="T16" fmla="*/ 51566 w 140"/>
                  <a:gd name="T17" fmla="*/ 1441415 h 240"/>
                  <a:gd name="T18" fmla="*/ 599100 w 140"/>
                  <a:gd name="T19" fmla="*/ 2072649 h 240"/>
                  <a:gd name="T20" fmla="*/ 1178625 w 140"/>
                  <a:gd name="T21" fmla="*/ 1459572 h 240"/>
                  <a:gd name="T22" fmla="*/ 790642 w 140"/>
                  <a:gd name="T23" fmla="*/ 854776 h 240"/>
                  <a:gd name="T24" fmla="*/ 439035 w 140"/>
                  <a:gd name="T25" fmla="*/ 510544 h 240"/>
                  <a:gd name="T26" fmla="*/ 650611 w 140"/>
                  <a:gd name="T27" fmla="*/ 268560 h 240"/>
                  <a:gd name="T28" fmla="*/ 897156 w 140"/>
                  <a:gd name="T29" fmla="*/ 510544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40"/>
                  <a:gd name="T47" fmla="*/ 140 w 14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40">
                    <a:moveTo>
                      <a:pt x="102" y="59"/>
                    </a:moveTo>
                    <a:cubicBezTo>
                      <a:pt x="136" y="59"/>
                      <a:pt x="136" y="59"/>
                      <a:pt x="136" y="59"/>
                    </a:cubicBezTo>
                    <a:cubicBezTo>
                      <a:pt x="136" y="59"/>
                      <a:pt x="137" y="0"/>
                      <a:pt x="74" y="0"/>
                    </a:cubicBezTo>
                    <a:cubicBezTo>
                      <a:pt x="11" y="0"/>
                      <a:pt x="17" y="59"/>
                      <a:pt x="17" y="59"/>
                    </a:cubicBezTo>
                    <a:cubicBezTo>
                      <a:pt x="17" y="107"/>
                      <a:pt x="57" y="108"/>
                      <a:pt x="84" y="133"/>
                    </a:cubicBezTo>
                    <a:cubicBezTo>
                      <a:pt x="91" y="139"/>
                      <a:pt x="102" y="146"/>
                      <a:pt x="102" y="172"/>
                    </a:cubicBezTo>
                    <a:cubicBezTo>
                      <a:pt x="103" y="198"/>
                      <a:pt x="84" y="207"/>
                      <a:pt x="69" y="207"/>
                    </a:cubicBezTo>
                    <a:cubicBezTo>
                      <a:pt x="54" y="207"/>
                      <a:pt x="36" y="200"/>
                      <a:pt x="36" y="167"/>
                    </a:cubicBezTo>
                    <a:cubicBezTo>
                      <a:pt x="6" y="167"/>
                      <a:pt x="6" y="167"/>
                      <a:pt x="6" y="167"/>
                    </a:cubicBezTo>
                    <a:cubicBezTo>
                      <a:pt x="6" y="167"/>
                      <a:pt x="0" y="240"/>
                      <a:pt x="68" y="240"/>
                    </a:cubicBezTo>
                    <a:cubicBezTo>
                      <a:pt x="136" y="240"/>
                      <a:pt x="134" y="181"/>
                      <a:pt x="134" y="169"/>
                    </a:cubicBezTo>
                    <a:cubicBezTo>
                      <a:pt x="134" y="158"/>
                      <a:pt x="140" y="130"/>
                      <a:pt x="90" y="99"/>
                    </a:cubicBezTo>
                    <a:cubicBezTo>
                      <a:pt x="66" y="85"/>
                      <a:pt x="50" y="77"/>
                      <a:pt x="50" y="59"/>
                    </a:cubicBezTo>
                    <a:cubicBezTo>
                      <a:pt x="50" y="42"/>
                      <a:pt x="62" y="31"/>
                      <a:pt x="74" y="31"/>
                    </a:cubicBezTo>
                    <a:cubicBezTo>
                      <a:pt x="86" y="31"/>
                      <a:pt x="102" y="36"/>
                      <a:pt x="102" y="59"/>
                    </a:cubicBezTo>
                    <a:close/>
                  </a:path>
                </a:pathLst>
              </a:custGeom>
              <a:solidFill>
                <a:schemeClr val="bg1"/>
              </a:solidFill>
              <a:ln w="14288">
                <a:noFill/>
                <a:miter lim="800000"/>
                <a:headEnd/>
                <a:tailEnd/>
              </a:ln>
            </p:spPr>
            <p:txBody>
              <a:bodyPr/>
              <a:lstStyle/>
              <a:p>
                <a:endParaRPr lang="tr-TR">
                  <a:solidFill>
                    <a:srgbClr val="000000"/>
                  </a:solidFill>
                </a:endParaRPr>
              </a:p>
            </p:txBody>
          </p:sp>
          <p:sp>
            <p:nvSpPr>
              <p:cNvPr id="24" name="Freeform 56"/>
              <p:cNvSpPr>
                <a:spLocks noChangeAspect="1" noEditPoints="1"/>
              </p:cNvSpPr>
              <p:nvPr/>
            </p:nvSpPr>
            <p:spPr bwMode="gray">
              <a:xfrm>
                <a:off x="3312" y="1720"/>
                <a:ext cx="347" cy="657"/>
              </a:xfrm>
              <a:custGeom>
                <a:avLst/>
                <a:gdLst>
                  <a:gd name="T0" fmla="*/ 1200058 w 124"/>
                  <a:gd name="T1" fmla="*/ 251811 h 234"/>
                  <a:gd name="T2" fmla="*/ 959489 w 124"/>
                  <a:gd name="T3" fmla="*/ 30390 h 234"/>
                  <a:gd name="T4" fmla="*/ 549827 w 124"/>
                  <a:gd name="T5" fmla="*/ 0 h 234"/>
                  <a:gd name="T6" fmla="*/ 0 w 124"/>
                  <a:gd name="T7" fmla="*/ 0 h 234"/>
                  <a:gd name="T8" fmla="*/ 0 w 124"/>
                  <a:gd name="T9" fmla="*/ 2537646 h 234"/>
                  <a:gd name="T10" fmla="*/ 345259 w 124"/>
                  <a:gd name="T11" fmla="*/ 2537646 h 234"/>
                  <a:gd name="T12" fmla="*/ 345259 w 124"/>
                  <a:gd name="T13" fmla="*/ 1386438 h 234"/>
                  <a:gd name="T14" fmla="*/ 568537 w 124"/>
                  <a:gd name="T15" fmla="*/ 1386438 h 234"/>
                  <a:gd name="T16" fmla="*/ 924470 w 124"/>
                  <a:gd name="T17" fmla="*/ 1356048 h 234"/>
                  <a:gd name="T18" fmla="*/ 1106046 w 124"/>
                  <a:gd name="T19" fmla="*/ 1258528 h 234"/>
                  <a:gd name="T20" fmla="*/ 1240402 w 124"/>
                  <a:gd name="T21" fmla="*/ 1031706 h 234"/>
                  <a:gd name="T22" fmla="*/ 1304717 w 124"/>
                  <a:gd name="T23" fmla="*/ 683460 h 234"/>
                  <a:gd name="T24" fmla="*/ 1200058 w 124"/>
                  <a:gd name="T25" fmla="*/ 251811 h 234"/>
                  <a:gd name="T26" fmla="*/ 819785 w 124"/>
                  <a:gd name="T27" fmla="*/ 1062032 h 234"/>
                  <a:gd name="T28" fmla="*/ 326544 w 124"/>
                  <a:gd name="T29" fmla="*/ 1062032 h 234"/>
                  <a:gd name="T30" fmla="*/ 326544 w 124"/>
                  <a:gd name="T31" fmla="*/ 335522 h 234"/>
                  <a:gd name="T32" fmla="*/ 801069 w 124"/>
                  <a:gd name="T33" fmla="*/ 335522 h 234"/>
                  <a:gd name="T34" fmla="*/ 999763 w 124"/>
                  <a:gd name="T35" fmla="*/ 707008 h 234"/>
                  <a:gd name="T36" fmla="*/ 819785 w 124"/>
                  <a:gd name="T37" fmla="*/ 1062032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34"/>
                  <a:gd name="T59" fmla="*/ 124 w 124"/>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34">
                    <a:moveTo>
                      <a:pt x="114" y="23"/>
                    </a:moveTo>
                    <a:cubicBezTo>
                      <a:pt x="108" y="13"/>
                      <a:pt x="100" y="6"/>
                      <a:pt x="91" y="3"/>
                    </a:cubicBezTo>
                    <a:cubicBezTo>
                      <a:pt x="85" y="1"/>
                      <a:pt x="72" y="0"/>
                      <a:pt x="52" y="0"/>
                    </a:cubicBezTo>
                    <a:cubicBezTo>
                      <a:pt x="0" y="0"/>
                      <a:pt x="0" y="0"/>
                      <a:pt x="0" y="0"/>
                    </a:cubicBezTo>
                    <a:cubicBezTo>
                      <a:pt x="0" y="234"/>
                      <a:pt x="0" y="234"/>
                      <a:pt x="0" y="234"/>
                    </a:cubicBezTo>
                    <a:cubicBezTo>
                      <a:pt x="33" y="234"/>
                      <a:pt x="33" y="234"/>
                      <a:pt x="33" y="234"/>
                    </a:cubicBezTo>
                    <a:cubicBezTo>
                      <a:pt x="33" y="128"/>
                      <a:pt x="33" y="128"/>
                      <a:pt x="33" y="128"/>
                    </a:cubicBezTo>
                    <a:cubicBezTo>
                      <a:pt x="54" y="128"/>
                      <a:pt x="54" y="128"/>
                      <a:pt x="54" y="128"/>
                    </a:cubicBezTo>
                    <a:cubicBezTo>
                      <a:pt x="69" y="128"/>
                      <a:pt x="80" y="127"/>
                      <a:pt x="88" y="125"/>
                    </a:cubicBezTo>
                    <a:cubicBezTo>
                      <a:pt x="93" y="124"/>
                      <a:pt x="99" y="121"/>
                      <a:pt x="105" y="116"/>
                    </a:cubicBezTo>
                    <a:cubicBezTo>
                      <a:pt x="110" y="111"/>
                      <a:pt x="115" y="104"/>
                      <a:pt x="118" y="95"/>
                    </a:cubicBezTo>
                    <a:cubicBezTo>
                      <a:pt x="122" y="87"/>
                      <a:pt x="124" y="76"/>
                      <a:pt x="124" y="63"/>
                    </a:cubicBezTo>
                    <a:cubicBezTo>
                      <a:pt x="124" y="47"/>
                      <a:pt x="121" y="34"/>
                      <a:pt x="114" y="23"/>
                    </a:cubicBezTo>
                    <a:close/>
                    <a:moveTo>
                      <a:pt x="78" y="98"/>
                    </a:moveTo>
                    <a:cubicBezTo>
                      <a:pt x="31" y="98"/>
                      <a:pt x="31" y="98"/>
                      <a:pt x="31" y="98"/>
                    </a:cubicBezTo>
                    <a:cubicBezTo>
                      <a:pt x="31" y="31"/>
                      <a:pt x="31" y="31"/>
                      <a:pt x="31" y="31"/>
                    </a:cubicBezTo>
                    <a:cubicBezTo>
                      <a:pt x="76" y="31"/>
                      <a:pt x="76" y="31"/>
                      <a:pt x="76" y="31"/>
                    </a:cubicBezTo>
                    <a:cubicBezTo>
                      <a:pt x="80" y="31"/>
                      <a:pt x="94" y="33"/>
                      <a:pt x="95" y="65"/>
                    </a:cubicBezTo>
                    <a:cubicBezTo>
                      <a:pt x="95" y="65"/>
                      <a:pt x="95" y="98"/>
                      <a:pt x="78" y="98"/>
                    </a:cubicBezTo>
                    <a:close/>
                  </a:path>
                </a:pathLst>
              </a:custGeom>
              <a:solidFill>
                <a:schemeClr val="bg1"/>
              </a:solidFill>
              <a:ln w="12700">
                <a:noFill/>
                <a:miter lim="800000"/>
                <a:headEnd/>
                <a:tailEnd/>
              </a:ln>
            </p:spPr>
            <p:txBody>
              <a:bodyPr/>
              <a:lstStyle/>
              <a:p>
                <a:endParaRPr lang="tr-TR">
                  <a:solidFill>
                    <a:srgbClr val="000000"/>
                  </a:solidFill>
                </a:endParaRPr>
              </a:p>
            </p:txBody>
          </p:sp>
          <p:sp>
            <p:nvSpPr>
              <p:cNvPr id="25" name="Freeform 57"/>
              <p:cNvSpPr>
                <a:spLocks noChangeAspect="1" noEditPoints="1"/>
              </p:cNvSpPr>
              <p:nvPr/>
            </p:nvSpPr>
            <p:spPr bwMode="gray">
              <a:xfrm>
                <a:off x="2836" y="1707"/>
                <a:ext cx="375" cy="670"/>
              </a:xfrm>
              <a:custGeom>
                <a:avLst/>
                <a:gdLst>
                  <a:gd name="T0" fmla="*/ 673505 w 134"/>
                  <a:gd name="T1" fmla="*/ 0 h 239"/>
                  <a:gd name="T2" fmla="*/ 0 w 134"/>
                  <a:gd name="T3" fmla="*/ 651868 h 239"/>
                  <a:gd name="T4" fmla="*/ 0 w 134"/>
                  <a:gd name="T5" fmla="*/ 1827413 h 239"/>
                  <a:gd name="T6" fmla="*/ 715217 w 134"/>
                  <a:gd name="T7" fmla="*/ 2555439 h 239"/>
                  <a:gd name="T8" fmla="*/ 1410268 w 134"/>
                  <a:gd name="T9" fmla="*/ 1850636 h 239"/>
                  <a:gd name="T10" fmla="*/ 1410268 w 134"/>
                  <a:gd name="T11" fmla="*/ 746935 h 239"/>
                  <a:gd name="T12" fmla="*/ 673505 w 134"/>
                  <a:gd name="T13" fmla="*/ 0 h 239"/>
                  <a:gd name="T14" fmla="*/ 1083593 w 134"/>
                  <a:gd name="T15" fmla="*/ 1689939 h 239"/>
                  <a:gd name="T16" fmla="*/ 715217 w 134"/>
                  <a:gd name="T17" fmla="*/ 2201561 h 239"/>
                  <a:gd name="T18" fmla="*/ 326673 w 134"/>
                  <a:gd name="T19" fmla="*/ 1677846 h 239"/>
                  <a:gd name="T20" fmla="*/ 326673 w 134"/>
                  <a:gd name="T21" fmla="*/ 824610 h 239"/>
                  <a:gd name="T22" fmla="*/ 696523 w 134"/>
                  <a:gd name="T23" fmla="*/ 355249 h 239"/>
                  <a:gd name="T24" fmla="*/ 1083593 w 134"/>
                  <a:gd name="T25" fmla="*/ 896502 h 239"/>
                  <a:gd name="T26" fmla="*/ 1083593 w 134"/>
                  <a:gd name="T27" fmla="*/ 1689939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39"/>
                  <a:gd name="T44" fmla="*/ 134 w 134"/>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39">
                    <a:moveTo>
                      <a:pt x="64" y="0"/>
                    </a:moveTo>
                    <a:cubicBezTo>
                      <a:pt x="2" y="0"/>
                      <a:pt x="0" y="61"/>
                      <a:pt x="0" y="61"/>
                    </a:cubicBezTo>
                    <a:cubicBezTo>
                      <a:pt x="0" y="171"/>
                      <a:pt x="0" y="171"/>
                      <a:pt x="0" y="171"/>
                    </a:cubicBezTo>
                    <a:cubicBezTo>
                      <a:pt x="0" y="171"/>
                      <a:pt x="4" y="239"/>
                      <a:pt x="68" y="239"/>
                    </a:cubicBezTo>
                    <a:cubicBezTo>
                      <a:pt x="132" y="239"/>
                      <a:pt x="134" y="173"/>
                      <a:pt x="134" y="173"/>
                    </a:cubicBezTo>
                    <a:cubicBezTo>
                      <a:pt x="134" y="173"/>
                      <a:pt x="134" y="105"/>
                      <a:pt x="134" y="70"/>
                    </a:cubicBezTo>
                    <a:cubicBezTo>
                      <a:pt x="134" y="34"/>
                      <a:pt x="107" y="0"/>
                      <a:pt x="64" y="0"/>
                    </a:cubicBezTo>
                    <a:close/>
                    <a:moveTo>
                      <a:pt x="103" y="158"/>
                    </a:moveTo>
                    <a:cubicBezTo>
                      <a:pt x="103" y="158"/>
                      <a:pt x="102" y="206"/>
                      <a:pt x="68" y="206"/>
                    </a:cubicBezTo>
                    <a:cubicBezTo>
                      <a:pt x="33" y="206"/>
                      <a:pt x="31" y="157"/>
                      <a:pt x="31" y="157"/>
                    </a:cubicBezTo>
                    <a:cubicBezTo>
                      <a:pt x="31" y="77"/>
                      <a:pt x="31" y="77"/>
                      <a:pt x="31" y="77"/>
                    </a:cubicBezTo>
                    <a:cubicBezTo>
                      <a:pt x="31" y="77"/>
                      <a:pt x="32" y="33"/>
                      <a:pt x="66" y="33"/>
                    </a:cubicBezTo>
                    <a:cubicBezTo>
                      <a:pt x="88" y="33"/>
                      <a:pt x="103" y="58"/>
                      <a:pt x="103" y="84"/>
                    </a:cubicBezTo>
                    <a:cubicBezTo>
                      <a:pt x="103" y="109"/>
                      <a:pt x="103" y="158"/>
                      <a:pt x="103" y="158"/>
                    </a:cubicBezTo>
                    <a:close/>
                  </a:path>
                </a:pathLst>
              </a:custGeom>
              <a:solidFill>
                <a:schemeClr val="bg1"/>
              </a:solidFill>
              <a:ln w="9525">
                <a:noFill/>
                <a:round/>
                <a:headEnd/>
                <a:tailEnd/>
              </a:ln>
            </p:spPr>
            <p:txBody>
              <a:bodyPr/>
              <a:lstStyle/>
              <a:p>
                <a:endParaRPr lang="tr-TR">
                  <a:solidFill>
                    <a:srgbClr val="000000"/>
                  </a:solidFill>
                </a:endParaRPr>
              </a:p>
            </p:txBody>
          </p:sp>
          <p:grpSp>
            <p:nvGrpSpPr>
              <p:cNvPr id="26" name="Group 58"/>
              <p:cNvGrpSpPr>
                <a:grpSpLocks noChangeAspect="1"/>
              </p:cNvGrpSpPr>
              <p:nvPr/>
            </p:nvGrpSpPr>
            <p:grpSpPr bwMode="auto">
              <a:xfrm>
                <a:off x="2808" y="2807"/>
                <a:ext cx="62" cy="63"/>
                <a:chOff x="1684" y="2400"/>
                <a:chExt cx="41" cy="41"/>
              </a:xfrm>
            </p:grpSpPr>
            <p:sp>
              <p:nvSpPr>
                <p:cNvPr id="31" name="Oval 59"/>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cs typeface="Arial" pitchFamily="34" charset="0"/>
                  </a:endParaRPr>
                </a:p>
              </p:txBody>
            </p:sp>
            <p:sp>
              <p:nvSpPr>
                <p:cNvPr id="32" name="Oval 60"/>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cs typeface="Arial" pitchFamily="34" charset="0"/>
                  </a:endParaRPr>
                </a:p>
              </p:txBody>
            </p:sp>
          </p:grpSp>
          <p:grpSp>
            <p:nvGrpSpPr>
              <p:cNvPr id="27" name="Group 61"/>
              <p:cNvGrpSpPr>
                <a:grpSpLocks noChangeAspect="1"/>
              </p:cNvGrpSpPr>
              <p:nvPr/>
            </p:nvGrpSpPr>
            <p:grpSpPr bwMode="auto">
              <a:xfrm>
                <a:off x="2808" y="1211"/>
                <a:ext cx="62" cy="63"/>
                <a:chOff x="1684" y="2400"/>
                <a:chExt cx="41" cy="41"/>
              </a:xfrm>
            </p:grpSpPr>
            <p:sp>
              <p:nvSpPr>
                <p:cNvPr id="29" name="Oval 62"/>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cs typeface="Arial" pitchFamily="34" charset="0"/>
                  </a:endParaRPr>
                </a:p>
              </p:txBody>
            </p:sp>
            <p:sp>
              <p:nvSpPr>
                <p:cNvPr id="30" name="Oval 63"/>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cs typeface="Arial" pitchFamily="34" charset="0"/>
                  </a:endParaRPr>
                </a:p>
              </p:txBody>
            </p:sp>
          </p:grpSp>
          <p:pic>
            <p:nvPicPr>
              <p:cNvPr id="28" name="Picture 64"/>
              <p:cNvPicPr>
                <a:picLocks noChangeAspect="1" noChangeArrowheads="1"/>
              </p:cNvPicPr>
              <p:nvPr/>
            </p:nvPicPr>
            <p:blipFill>
              <a:blip r:embed="rId3" cstate="print"/>
              <a:srcRect/>
              <a:stretch>
                <a:fillRect/>
              </a:stretch>
            </p:blipFill>
            <p:spPr bwMode="gray">
              <a:xfrm>
                <a:off x="1885" y="1124"/>
                <a:ext cx="1644" cy="1060"/>
              </a:xfrm>
              <a:prstGeom prst="rect">
                <a:avLst/>
              </a:prstGeom>
              <a:noFill/>
              <a:ln w="11176">
                <a:noFill/>
                <a:miter lim="800000"/>
                <a:headEnd/>
                <a:tailEnd/>
              </a:ln>
            </p:spPr>
          </p:pic>
        </p:grpSp>
        <p:sp>
          <p:nvSpPr>
            <p:cNvPr id="19" name="53 Metin kutusu"/>
            <p:cNvSpPr txBox="1"/>
            <p:nvPr/>
          </p:nvSpPr>
          <p:spPr>
            <a:xfrm>
              <a:off x="3298727" y="5639162"/>
              <a:ext cx="5508000" cy="288000"/>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tr-TR" sz="1200" dirty="0" smtClean="0">
                  <a:solidFill>
                    <a:srgbClr val="000000"/>
                  </a:solidFill>
                  <a:latin typeface="Cambria" pitchFamily="18" charset="0"/>
                </a:rPr>
                <a:t>Ezberlenmeli</a:t>
              </a:r>
              <a:endParaRPr lang="tr-TR" sz="1000" b="1" dirty="0" smtClean="0">
                <a:solidFill>
                  <a:srgbClr val="000000"/>
                </a:solidFill>
                <a:latin typeface="Cambria" pitchFamily="18" charset="0"/>
              </a:endParaRPr>
            </a:p>
          </p:txBody>
        </p:sp>
      </p:grpSp>
    </p:spTree>
    <p:extLst>
      <p:ext uri="{BB962C8B-B14F-4D97-AF65-F5344CB8AC3E}">
        <p14:creationId xmlns:p14="http://schemas.microsoft.com/office/powerpoint/2010/main" val="19406188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theme/theme1.xml><?xml version="1.0" encoding="utf-8"?>
<a:theme xmlns:a="http://schemas.openxmlformats.org/drawingml/2006/main" name="1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4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6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8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9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0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3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5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1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2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2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11201</TotalTime>
  <Words>3327</Words>
  <Application>Microsoft Office PowerPoint</Application>
  <PresentationFormat>Ekran Gösterisi (4:3)</PresentationFormat>
  <Paragraphs>820</Paragraphs>
  <Slides>59</Slides>
  <Notes>59</Notes>
  <HiddenSlides>0</HiddenSlides>
  <MMClips>0</MMClips>
  <ScaleCrop>false</ScaleCrop>
  <HeadingPairs>
    <vt:vector size="4" baseType="variant">
      <vt:variant>
        <vt:lpstr>Tema</vt:lpstr>
      </vt:variant>
      <vt:variant>
        <vt:i4>19</vt:i4>
      </vt:variant>
      <vt:variant>
        <vt:lpstr>Slayt Başlıkları</vt:lpstr>
      </vt:variant>
      <vt:variant>
        <vt:i4>59</vt:i4>
      </vt:variant>
    </vt:vector>
  </HeadingPairs>
  <TitlesOfParts>
    <vt:vector size="78" baseType="lpstr">
      <vt:lpstr>1_Standarddesign</vt:lpstr>
      <vt:lpstr>6_Standarddesign</vt:lpstr>
      <vt:lpstr>7_Standarddesign</vt:lpstr>
      <vt:lpstr>3_Standarddesign</vt:lpstr>
      <vt:lpstr>4_Standarddesign</vt:lpstr>
      <vt:lpstr>8_Standarddesign</vt:lpstr>
      <vt:lpstr>9_Standarddesign</vt:lpstr>
      <vt:lpstr>10_Standarddesign</vt:lpstr>
      <vt:lpstr>12_Standarddesign</vt:lpstr>
      <vt:lpstr>14_Standarddesign</vt:lpstr>
      <vt:lpstr>16_Standarddesign</vt:lpstr>
      <vt:lpstr>18_Standarddesign</vt:lpstr>
      <vt:lpstr>19_Standarddesign</vt:lpstr>
      <vt:lpstr>20_Standarddesign</vt:lpstr>
      <vt:lpstr>23_Standarddesign</vt:lpstr>
      <vt:lpstr>5_Standarddesign</vt:lpstr>
      <vt:lpstr>2_Standarddesign</vt:lpstr>
      <vt:lpstr>11_Standarddesign</vt:lpstr>
      <vt:lpstr>22_Standarddesign</vt:lpstr>
      <vt:lpstr>PowerPoint Sunusu</vt:lpstr>
      <vt:lpstr>PowerPoint Sunusu</vt:lpstr>
      <vt:lpstr>PSİKOSOSYAL RİSK ETMENLERİ (PRE)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Inscale GmbH &amp; Co. KG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PresentationPackage</dc:title>
  <dc:creator>DOKTOR</dc:creator>
  <cp:lastModifiedBy>AhmetYigitalp</cp:lastModifiedBy>
  <cp:revision>1177</cp:revision>
  <dcterms:created xsi:type="dcterms:W3CDTF">2008-04-16T13:39:00Z</dcterms:created>
  <dcterms:modified xsi:type="dcterms:W3CDTF">2013-02-06T18:43:28Z</dcterms:modified>
</cp:coreProperties>
</file>