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926" r:id="rId2"/>
    <p:sldMasterId id="2147483938" r:id="rId3"/>
    <p:sldMasterId id="2147483950" r:id="rId4"/>
    <p:sldMasterId id="2147484274" r:id="rId5"/>
    <p:sldMasterId id="2147484286" r:id="rId6"/>
    <p:sldMasterId id="2147484346" r:id="rId7"/>
    <p:sldMasterId id="2147484358" r:id="rId8"/>
  </p:sldMasterIdLst>
  <p:notesMasterIdLst>
    <p:notesMasterId r:id="rId51"/>
  </p:notesMasterIdLst>
  <p:handoutMasterIdLst>
    <p:handoutMasterId r:id="rId52"/>
  </p:handoutMasterIdLst>
  <p:sldIdLst>
    <p:sldId id="1759" r:id="rId9"/>
    <p:sldId id="1786" r:id="rId10"/>
    <p:sldId id="1921" r:id="rId11"/>
    <p:sldId id="2028" r:id="rId12"/>
    <p:sldId id="2102" r:id="rId13"/>
    <p:sldId id="1920" r:id="rId14"/>
    <p:sldId id="1596" r:id="rId15"/>
    <p:sldId id="1595" r:id="rId16"/>
    <p:sldId id="1983" r:id="rId17"/>
    <p:sldId id="2119" r:id="rId18"/>
    <p:sldId id="2144" r:id="rId19"/>
    <p:sldId id="2142" r:id="rId20"/>
    <p:sldId id="2121" r:id="rId21"/>
    <p:sldId id="1772" r:id="rId22"/>
    <p:sldId id="1869" r:id="rId23"/>
    <p:sldId id="1773" r:id="rId24"/>
    <p:sldId id="1856" r:id="rId25"/>
    <p:sldId id="1990" r:id="rId26"/>
    <p:sldId id="1891" r:id="rId27"/>
    <p:sldId id="1857" r:id="rId28"/>
    <p:sldId id="1993" r:id="rId29"/>
    <p:sldId id="1937" r:id="rId30"/>
    <p:sldId id="1938" r:id="rId31"/>
    <p:sldId id="1995" r:id="rId32"/>
    <p:sldId id="2130" r:id="rId33"/>
    <p:sldId id="2145" r:id="rId34"/>
    <p:sldId id="2146" r:id="rId35"/>
    <p:sldId id="2147" r:id="rId36"/>
    <p:sldId id="1969" r:id="rId37"/>
    <p:sldId id="1970" r:id="rId38"/>
    <p:sldId id="2013" r:id="rId39"/>
    <p:sldId id="2015" r:id="rId40"/>
    <p:sldId id="2017" r:id="rId41"/>
    <p:sldId id="1965" r:id="rId42"/>
    <p:sldId id="1949" r:id="rId43"/>
    <p:sldId id="1966" r:id="rId44"/>
    <p:sldId id="1955" r:id="rId45"/>
    <p:sldId id="2107" r:id="rId46"/>
    <p:sldId id="2108" r:id="rId47"/>
    <p:sldId id="2141" r:id="rId48"/>
    <p:sldId id="2112" r:id="rId49"/>
    <p:sldId id="1894" r:id="rId50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B9B1A"/>
    <a:srgbClr val="3366FF"/>
    <a:srgbClr val="D0D8E8"/>
    <a:srgbClr val="00A4FF"/>
    <a:srgbClr val="004986"/>
    <a:srgbClr val="5A5A59"/>
    <a:srgbClr val="E9EDF4"/>
    <a:srgbClr val="004074"/>
    <a:srgbClr val="414141"/>
    <a:srgbClr val="575F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A111915-BE36-4E01-A7E5-04B1672EAD32}" styleName="Açık Stil 2 - Vurgu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D113A9D2-9D6B-4929-AA2D-F23B5EE8CBE7}" styleName="Tema Uygulanmış Stil 2 - Vurgu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C4B1156A-380E-4F78-BDF5-A606A8083BF9}" styleName="Orta Stil 4 - Vurgu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72833802-FEF1-4C79-8D5D-14CF1EAF98D9}" styleName="Açık Stil 2 - Vurgu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38" autoAdjust="0"/>
    <p:restoredTop sz="95053" autoAdjust="0"/>
  </p:normalViewPr>
  <p:slideViewPr>
    <p:cSldViewPr snapToGrid="0">
      <p:cViewPr>
        <p:scale>
          <a:sx n="100" d="100"/>
          <a:sy n="100" d="100"/>
        </p:scale>
        <p:origin x="-1104" y="-72"/>
      </p:cViewPr>
      <p:guideLst>
        <p:guide orient="horz" pos="2294"/>
        <p:guide orient="horz" pos="1151"/>
        <p:guide orient="horz" pos="2018"/>
        <p:guide orient="horz" pos="2652"/>
        <p:guide pos="5579"/>
        <p:guide pos="5266"/>
        <p:guide pos="198"/>
        <p:guide pos="3193"/>
        <p:guide pos="493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90" d="100"/>
        <a:sy n="190" d="100"/>
      </p:scale>
      <p:origin x="0" y="27834"/>
    </p:cViewPr>
  </p:sorterViewPr>
  <p:notesViewPr>
    <p:cSldViewPr snapToGrid="0">
      <p:cViewPr varScale="1">
        <p:scale>
          <a:sx n="85" d="100"/>
          <a:sy n="85" d="100"/>
        </p:scale>
        <p:origin x="-390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50" Type="http://schemas.openxmlformats.org/officeDocument/2006/relationships/slide" Target="slides/slide42.xml"/><Relationship Id="rId55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3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56" Type="http://schemas.openxmlformats.org/officeDocument/2006/relationships/tableStyles" Target="tableStyles.xml"/><Relationship Id="rId8" Type="http://schemas.openxmlformats.org/officeDocument/2006/relationships/slideMaster" Target="slideMasters/slideMaster8.xml"/><Relationship Id="rId51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6FBF181-6581-4E2F-849B-67FB4221BBBA}" type="datetimeFigureOut">
              <a:rPr lang="de-DE"/>
              <a:pPr>
                <a:defRPr/>
              </a:pPr>
              <a:t>14.08.2013</a:t>
            </a:fld>
            <a:endParaRPr lang="de-DE"/>
          </a:p>
        </p:txBody>
      </p:sp>
      <p:sp>
        <p:nvSpPr>
          <p:cNvPr id="389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89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42F2CB9-D2A6-4AD7-95AE-4B6DB534C3CB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391415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42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D5FAF4A-B3D3-49A6-BC24-6E15E10FCEAE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96423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noProof="1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22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22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25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25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29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29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/>
              <a:pPr algn="r"/>
              <a:t>3</a:t>
            </a:fld>
            <a:endParaRPr lang="de-DE" sz="1200" dirty="0"/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/>
              <a:pPr algn="r" defTabSz="947738"/>
              <a:t>3</a:t>
            </a:fld>
            <a:endParaRPr lang="en-GB" sz="1300" dirty="0"/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5006A3E-5299-4714-BB51-A9A078E5EE5D}" type="slidenum">
              <a:rPr lang="de-DE" sz="1200">
                <a:solidFill>
                  <a:prstClr val="black"/>
                </a:solidFill>
              </a:rPr>
              <a:pPr algn="r"/>
              <a:t>31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8851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3951A9D-2355-445B-90F0-F641AB817D94}" type="slidenum">
              <a:rPr lang="en-GB" sz="1300">
                <a:solidFill>
                  <a:prstClr val="black"/>
                </a:solidFill>
              </a:rPr>
              <a:pPr algn="r" defTabSz="947738"/>
              <a:t>31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88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88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5006A3E-5299-4714-BB51-A9A078E5EE5D}" type="slidenum">
              <a:rPr lang="de-DE" sz="1200">
                <a:solidFill>
                  <a:prstClr val="black"/>
                </a:solidFill>
              </a:rPr>
              <a:pPr algn="r"/>
              <a:t>32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8851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3951A9D-2355-445B-90F0-F641AB817D94}" type="slidenum">
              <a:rPr lang="en-GB" sz="1300">
                <a:solidFill>
                  <a:prstClr val="black"/>
                </a:solidFill>
              </a:rPr>
              <a:pPr algn="r" defTabSz="947738"/>
              <a:t>32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88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88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5006A3E-5299-4714-BB51-A9A078E5EE5D}" type="slidenum">
              <a:rPr lang="de-DE" sz="1200">
                <a:solidFill>
                  <a:prstClr val="black"/>
                </a:solidFill>
              </a:rPr>
              <a:pPr algn="r"/>
              <a:t>33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8851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3951A9D-2355-445B-90F0-F641AB817D94}" type="slidenum">
              <a:rPr lang="en-GB" sz="1300">
                <a:solidFill>
                  <a:prstClr val="black"/>
                </a:solidFill>
              </a:rPr>
              <a:pPr algn="r" defTabSz="947738"/>
              <a:t>33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88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88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34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34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36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36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38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38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5006A3E-5299-4714-BB51-A9A078E5EE5D}" type="slidenum">
              <a:rPr lang="de-DE" sz="1200">
                <a:solidFill>
                  <a:prstClr val="black"/>
                </a:solidFill>
              </a:rPr>
              <a:pPr algn="r"/>
              <a:t>39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8851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3951A9D-2355-445B-90F0-F641AB817D94}" type="slidenum">
              <a:rPr lang="en-GB" sz="1300">
                <a:solidFill>
                  <a:prstClr val="black"/>
                </a:solidFill>
              </a:rPr>
              <a:pPr algn="r" defTabSz="947738"/>
              <a:t>39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88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88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40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40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41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41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42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42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/>
              <a:pPr algn="r"/>
              <a:t>7</a:t>
            </a:fld>
            <a:endParaRPr lang="de-DE" sz="1200" dirty="0"/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/>
              <a:pPr algn="r" defTabSz="947738"/>
              <a:t>7</a:t>
            </a:fld>
            <a:endParaRPr lang="en-GB" sz="1300" dirty="0"/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/>
              <a:pPr algn="r"/>
              <a:t>8</a:t>
            </a:fld>
            <a:endParaRPr lang="de-DE" sz="1200" dirty="0"/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/>
              <a:pPr algn="r" defTabSz="947738"/>
              <a:t>8</a:t>
            </a:fld>
            <a:endParaRPr lang="en-GB" sz="1300" dirty="0"/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527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90147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05768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54719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77193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46796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09163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91368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68461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42862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6134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527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90147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057688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547196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771936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46796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0916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913684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684617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42862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6134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527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90147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057688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547196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771936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4679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091631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913684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68461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42862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6134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17179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9506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155585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57856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9767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642244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880912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832021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274290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0962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1219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56545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7665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084432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57705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394162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716554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539447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558083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024987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05676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2058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27033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472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96843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342782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009781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12900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572207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19017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396247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02745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61162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2584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36987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95240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426525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203735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063821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800230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3984897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1170139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606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28383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image" Target="../media/image2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image" Target="../media/image2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image" Target="../media/image2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483508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7" r:id="rId1"/>
    <p:sldLayoutId id="2147483928" r:id="rId2"/>
    <p:sldLayoutId id="2147483929" r:id="rId3"/>
    <p:sldLayoutId id="2147483930" r:id="rId4"/>
    <p:sldLayoutId id="2147483931" r:id="rId5"/>
    <p:sldLayoutId id="2147483932" r:id="rId6"/>
    <p:sldLayoutId id="2147483933" r:id="rId7"/>
    <p:sldLayoutId id="2147483934" r:id="rId8"/>
    <p:sldLayoutId id="2147483935" r:id="rId9"/>
    <p:sldLayoutId id="2147483936" r:id="rId10"/>
    <p:sldLayoutId id="2147483937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483508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9" r:id="rId1"/>
    <p:sldLayoutId id="2147483940" r:id="rId2"/>
    <p:sldLayoutId id="2147483941" r:id="rId3"/>
    <p:sldLayoutId id="2147483942" r:id="rId4"/>
    <p:sldLayoutId id="2147483943" r:id="rId5"/>
    <p:sldLayoutId id="2147483944" r:id="rId6"/>
    <p:sldLayoutId id="2147483945" r:id="rId7"/>
    <p:sldLayoutId id="2147483946" r:id="rId8"/>
    <p:sldLayoutId id="2147483947" r:id="rId9"/>
    <p:sldLayoutId id="2147483948" r:id="rId10"/>
    <p:sldLayoutId id="2147483949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483508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1" r:id="rId1"/>
    <p:sldLayoutId id="2147483952" r:id="rId2"/>
    <p:sldLayoutId id="2147483953" r:id="rId3"/>
    <p:sldLayoutId id="2147483954" r:id="rId4"/>
    <p:sldLayoutId id="2147483955" r:id="rId5"/>
    <p:sldLayoutId id="2147483956" r:id="rId6"/>
    <p:sldLayoutId id="2147483957" r:id="rId7"/>
    <p:sldLayoutId id="2147483958" r:id="rId8"/>
    <p:sldLayoutId id="2147483959" r:id="rId9"/>
    <p:sldLayoutId id="2147483960" r:id="rId10"/>
    <p:sldLayoutId id="2147483961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244948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75" r:id="rId1"/>
    <p:sldLayoutId id="2147484276" r:id="rId2"/>
    <p:sldLayoutId id="2147484277" r:id="rId3"/>
    <p:sldLayoutId id="2147484278" r:id="rId4"/>
    <p:sldLayoutId id="2147484279" r:id="rId5"/>
    <p:sldLayoutId id="2147484280" r:id="rId6"/>
    <p:sldLayoutId id="2147484281" r:id="rId7"/>
    <p:sldLayoutId id="2147484282" r:id="rId8"/>
    <p:sldLayoutId id="2147484283" r:id="rId9"/>
    <p:sldLayoutId id="2147484284" r:id="rId10"/>
    <p:sldLayoutId id="2147484285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427687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87" r:id="rId1"/>
    <p:sldLayoutId id="2147484288" r:id="rId2"/>
    <p:sldLayoutId id="2147484289" r:id="rId3"/>
    <p:sldLayoutId id="2147484290" r:id="rId4"/>
    <p:sldLayoutId id="2147484291" r:id="rId5"/>
    <p:sldLayoutId id="2147484292" r:id="rId6"/>
    <p:sldLayoutId id="2147484293" r:id="rId7"/>
    <p:sldLayoutId id="2147484294" r:id="rId8"/>
    <p:sldLayoutId id="2147484295" r:id="rId9"/>
    <p:sldLayoutId id="2147484296" r:id="rId10"/>
    <p:sldLayoutId id="2147484297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844623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47" r:id="rId1"/>
    <p:sldLayoutId id="2147484348" r:id="rId2"/>
    <p:sldLayoutId id="2147484349" r:id="rId3"/>
    <p:sldLayoutId id="2147484350" r:id="rId4"/>
    <p:sldLayoutId id="2147484351" r:id="rId5"/>
    <p:sldLayoutId id="2147484352" r:id="rId6"/>
    <p:sldLayoutId id="2147484353" r:id="rId7"/>
    <p:sldLayoutId id="2147484354" r:id="rId8"/>
    <p:sldLayoutId id="2147484355" r:id="rId9"/>
    <p:sldLayoutId id="2147484356" r:id="rId10"/>
    <p:sldLayoutId id="2147484357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965896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59" r:id="rId1"/>
    <p:sldLayoutId id="2147484360" r:id="rId2"/>
    <p:sldLayoutId id="2147484361" r:id="rId3"/>
    <p:sldLayoutId id="2147484362" r:id="rId4"/>
    <p:sldLayoutId id="2147484363" r:id="rId5"/>
    <p:sldLayoutId id="2147484364" r:id="rId6"/>
    <p:sldLayoutId id="2147484365" r:id="rId7"/>
    <p:sldLayoutId id="2147484366" r:id="rId8"/>
    <p:sldLayoutId id="2147484367" r:id="rId9"/>
    <p:sldLayoutId id="2147484368" r:id="rId10"/>
    <p:sldLayoutId id="2147484369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9.emf"/><Relationship Id="rId4" Type="http://schemas.openxmlformats.org/officeDocument/2006/relationships/oleObject" Target="../embeddings/oleObject1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51.xml"/><Relationship Id="rId4" Type="http://schemas.microsoft.com/office/2007/relationships/hdphoto" Target="../media/hdphoto2.wdp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3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5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8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Dikdörtgen"/>
          <p:cNvSpPr/>
          <p:nvPr/>
        </p:nvSpPr>
        <p:spPr>
          <a:xfrm>
            <a:off x="176274" y="-261586"/>
            <a:ext cx="8791574" cy="3170099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07950" dist="12700" dir="5400000" algn="ctr">
              <a:srgbClr val="7DC4FF"/>
            </a:outerShdw>
            <a:softEdge rad="12700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prstMaterial="dkEdge">
            <a:bevelT w="63500" h="63500"/>
            <a:contourClr>
              <a:schemeClr val="bg2">
                <a:lumMod val="20000"/>
                <a:lumOff val="80000"/>
              </a:schemeClr>
            </a:contourClr>
          </a:sp3d>
        </p:spPr>
        <p:txBody>
          <a:bodyPr wrap="square" anchor="ctr" anchorCtr="1">
            <a:spAutoFit/>
          </a:bodyPr>
          <a:lstStyle/>
          <a:p>
            <a:pPr algn="ctr">
              <a:defRPr/>
            </a:pPr>
            <a:r>
              <a:rPr lang="tr-TR" sz="10000" dirty="0" smtClean="0">
                <a:ln w="38100">
                  <a:solidFill>
                    <a:srgbClr val="0061B2">
                      <a:lumMod val="40000"/>
                      <a:lumOff val="6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76200" dist="50800" dir="5400000" algn="tl">
                    <a:srgbClr val="000000"/>
                  </a:outerShdw>
                </a:effectLst>
                <a:latin typeface="Cambria" pitchFamily="18" charset="0"/>
              </a:rPr>
              <a:t>Zinde Eğitim Kurumu</a:t>
            </a:r>
            <a:endParaRPr lang="tr-TR" sz="10000" dirty="0">
              <a:ln w="38100">
                <a:solidFill>
                  <a:srgbClr val="0061B2">
                    <a:lumMod val="40000"/>
                    <a:lumOff val="60000"/>
                  </a:srgbClr>
                </a:solidFill>
                <a:prstDash val="solid"/>
                <a:miter lim="800000"/>
              </a:ln>
              <a:noFill/>
              <a:effectLst>
                <a:outerShdw blurRad="76200" dist="50800" dir="5400000" algn="tl">
                  <a:srgbClr val="000000"/>
                </a:outerShdw>
              </a:effectLst>
              <a:latin typeface="Cambria" pitchFamily="18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8496300" y="639597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WordArt 7"/>
          <p:cNvSpPr>
            <a:spLocks noChangeArrowheads="1" noChangeShapeType="1" noTextEdit="1"/>
          </p:cNvSpPr>
          <p:nvPr/>
        </p:nvSpPr>
        <p:spPr bwMode="auto">
          <a:xfrm>
            <a:off x="66676" y="3406239"/>
            <a:ext cx="8954500" cy="2180107"/>
          </a:xfrm>
          <a:prstGeom prst="rect">
            <a:avLst/>
          </a:prstGeom>
          <a:effectLst>
            <a:glow rad="63500">
              <a:schemeClr val="tx1">
                <a:lumMod val="95000"/>
                <a:lumOff val="5000"/>
                <a:alpha val="40000"/>
              </a:schemeClr>
            </a:glow>
            <a:innerShdw blurRad="114300">
              <a:schemeClr val="bg1">
                <a:lumMod val="50000"/>
              </a:schemeClr>
            </a:innerShdw>
          </a:effectLst>
          <a:scene3d>
            <a:camera prst="orthographicFront">
              <a:rot lat="1200000" lon="21599987" rev="21594348"/>
            </a:camera>
            <a:lightRig rig="threePt" dir="t"/>
          </a:scene3d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BottomRight">
                <a:rot lat="0" lon="21239990" rev="0"/>
              </a:camera>
              <a:lightRig rig="legacyHarsh3" dir="l"/>
            </a:scene3d>
            <a:sp3d extrusionH="430200" prstMaterial="legacyMatte">
              <a:extrusionClr>
                <a:srgbClr val="C0C0C0"/>
              </a:extrusionClr>
            </a:sp3d>
          </a:bodyPr>
          <a:lstStyle/>
          <a:p>
            <a:pPr algn="ctr"/>
            <a:r>
              <a:rPr lang="tr-TR" sz="3600" b="1" i="1" kern="10" dirty="0" smtClean="0">
                <a:ln w="9525">
                  <a:round/>
                  <a:headEnd/>
                  <a:tailEnd/>
                </a:ln>
                <a:solidFill>
                  <a:srgbClr val="000000">
                    <a:lumMod val="85000"/>
                    <a:lumOff val="1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/>
              </a:rPr>
              <a:t>Mesleki İşitme Kayıpları</a:t>
            </a:r>
            <a:endParaRPr lang="tr-TR" sz="3600" b="1" i="1" kern="10" dirty="0">
              <a:ln w="9525">
                <a:round/>
                <a:headEnd/>
                <a:tailEnd/>
              </a:ln>
              <a:solidFill>
                <a:srgbClr val="000000">
                  <a:lumMod val="85000"/>
                  <a:lumOff val="1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/>
            </a:endParaRPr>
          </a:p>
        </p:txBody>
      </p:sp>
    </p:spTree>
    <p:extLst>
      <p:ext uri="{BB962C8B-B14F-4D97-AF65-F5344CB8AC3E}">
        <p14:creationId xmlns:p14="http://schemas.microsoft.com/office/powerpoint/2010/main" val="1755747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1"/>
          <p:cNvSpPr txBox="1">
            <a:spLocks noChangeArrowheads="1"/>
          </p:cNvSpPr>
          <p:nvPr/>
        </p:nvSpPr>
        <p:spPr bwMode="gray">
          <a:xfrm>
            <a:off x="165122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SAF SES ODİOMETRİSİ</a:t>
            </a:r>
          </a:p>
        </p:txBody>
      </p:sp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741508"/>
              </p:ext>
            </p:extLst>
          </p:nvPr>
        </p:nvGraphicFramePr>
        <p:xfrm>
          <a:off x="85725" y="981085"/>
          <a:ext cx="8860940" cy="4086706"/>
        </p:xfrm>
        <a:graphic>
          <a:graphicData uri="http://schemas.openxmlformats.org/drawingml/2006/table">
            <a:tbl>
              <a:tblPr firstRow="1" firstCol="1" bandRow="1"/>
              <a:tblGrid>
                <a:gridCol w="599011"/>
                <a:gridCol w="706602"/>
                <a:gridCol w="706602"/>
                <a:gridCol w="854655"/>
                <a:gridCol w="854655"/>
                <a:gridCol w="854655"/>
                <a:gridCol w="866140"/>
                <a:gridCol w="854655"/>
                <a:gridCol w="854655"/>
                <a:gridCol w="854655"/>
                <a:gridCol w="854655"/>
              </a:tblGrid>
              <a:tr h="845916">
                <a:tc gridSpan="1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1" i="0" dirty="0" smtClean="0"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Times New Roman"/>
                          <a:cs typeface="Calibri" pitchFamily="34" charset="0"/>
                        </a:rPr>
                        <a:t>İŞİTİLEBİLİR FREKANS ARALIĞI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b="1" i="0" dirty="0" smtClean="0"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Times New Roman"/>
                          <a:cs typeface="Calibri" pitchFamily="34" charset="0"/>
                        </a:rPr>
                        <a:t>«Kullanılan </a:t>
                      </a:r>
                      <a:r>
                        <a:rPr lang="tr-TR" sz="1400" b="1" i="0" dirty="0" err="1" smtClean="0"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Times New Roman"/>
                          <a:cs typeface="Calibri" pitchFamily="34" charset="0"/>
                        </a:rPr>
                        <a:t>odiometri</a:t>
                      </a:r>
                      <a:r>
                        <a:rPr lang="tr-TR" sz="1400" b="1" i="0" dirty="0" smtClean="0"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Times New Roman"/>
                          <a:cs typeface="Calibri" pitchFamily="34" charset="0"/>
                        </a:rPr>
                        <a:t> aygıtlarında hava-kemik yolu eşitleri birbirine çakışacak tarzda kalibre edilmiştir.»</a:t>
                      </a:r>
                      <a:endParaRPr lang="tr-TR" sz="1400" b="1" i="0" dirty="0"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8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8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8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8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8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8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8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8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8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86"/>
                    </a:solidFill>
                  </a:tcPr>
                </a:tc>
              </a:tr>
              <a:tr h="8459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800" b="1" i="0" dirty="0" smtClean="0"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  <a:ea typeface="Calibri"/>
                          <a:cs typeface="Calibri" pitchFamily="34" charset="0"/>
                        </a:rPr>
                        <a:t>20</a:t>
                      </a:r>
                      <a:endParaRPr lang="tr-TR" sz="18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8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800" b="1" i="0" dirty="0" smtClean="0"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  <a:ea typeface="Calibri"/>
                          <a:cs typeface="Calibri" pitchFamily="34" charset="0"/>
                        </a:rPr>
                        <a:t>250</a:t>
                      </a:r>
                      <a:endParaRPr lang="tr-TR" sz="18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8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800" b="1" i="0" dirty="0" smtClean="0"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  <a:ea typeface="Calibri"/>
                          <a:cs typeface="Calibri" pitchFamily="34" charset="0"/>
                        </a:rPr>
                        <a:t>500</a:t>
                      </a:r>
                      <a:endParaRPr lang="tr-TR" sz="18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8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800" b="1" i="0" dirty="0" smtClean="0"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  <a:ea typeface="Calibri"/>
                          <a:cs typeface="Calibri" pitchFamily="34" charset="0"/>
                        </a:rPr>
                        <a:t>1000</a:t>
                      </a:r>
                      <a:endParaRPr lang="tr-TR" sz="18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8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800" b="1" i="0" dirty="0" smtClean="0"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  <a:ea typeface="Calibri"/>
                          <a:cs typeface="Calibri" pitchFamily="34" charset="0"/>
                        </a:rPr>
                        <a:t>2000</a:t>
                      </a:r>
                      <a:endParaRPr lang="tr-TR" sz="18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8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800" b="1" i="0" dirty="0" smtClean="0"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  <a:ea typeface="Calibri"/>
                          <a:cs typeface="Calibri" pitchFamily="34" charset="0"/>
                        </a:rPr>
                        <a:t>3000</a:t>
                      </a:r>
                      <a:endParaRPr lang="tr-TR" sz="18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8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800" b="1" i="0" dirty="0" smtClean="0"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  <a:ea typeface="Times New Roman"/>
                          <a:cs typeface="Calibri" pitchFamily="34" charset="0"/>
                        </a:rPr>
                        <a:t>4000</a:t>
                      </a:r>
                      <a:endParaRPr lang="tr-TR" sz="18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8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800" b="1" i="0" dirty="0" smtClean="0"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  <a:ea typeface="Times New Roman"/>
                          <a:cs typeface="Calibri" pitchFamily="34" charset="0"/>
                        </a:rPr>
                        <a:t>6000</a:t>
                      </a:r>
                      <a:endParaRPr lang="tr-TR" sz="18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8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800" b="1" i="0" dirty="0" smtClean="0"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  <a:ea typeface="Times New Roman"/>
                          <a:cs typeface="Calibri" pitchFamily="34" charset="0"/>
                        </a:rPr>
                        <a:t>8000</a:t>
                      </a:r>
                      <a:endParaRPr lang="tr-TR" sz="18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8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800" b="1" i="0" dirty="0" smtClean="0"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  <a:ea typeface="Times New Roman"/>
                          <a:cs typeface="Calibri" pitchFamily="34" charset="0"/>
                        </a:rPr>
                        <a:t>10000</a:t>
                      </a:r>
                      <a:endParaRPr lang="tr-TR" sz="18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8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800" b="1" i="0" dirty="0" smtClean="0"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  <a:ea typeface="Times New Roman"/>
                          <a:cs typeface="Calibri" pitchFamily="34" charset="0"/>
                        </a:rPr>
                        <a:t>20000</a:t>
                      </a:r>
                      <a:endParaRPr lang="tr-TR" sz="18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86"/>
                    </a:solidFill>
                  </a:tcPr>
                </a:tc>
              </a:tr>
              <a:tr h="40364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1" i="0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KULAĞIN EN DUYARLI OLDUĞU FREKANSLAR</a:t>
                      </a:r>
                      <a:endParaRPr lang="tr-TR" sz="1600" b="1" i="0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8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8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8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8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62984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tr-TR" sz="16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1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Konuşma Frekansları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1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E:</a:t>
                      </a:r>
                      <a:r>
                        <a:rPr lang="tr-TR" sz="1600" b="1" i="1" dirty="0" smtClean="0"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500</a:t>
                      </a:r>
                      <a:r>
                        <a:rPr lang="tr-TR" sz="1600" b="1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-1000/K:1000-</a:t>
                      </a:r>
                      <a:r>
                        <a:rPr lang="tr-TR" sz="1600" b="1" i="1" dirty="0" smtClean="0"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2000</a:t>
                      </a:r>
                      <a:endParaRPr lang="tr-TR" sz="1600" b="1" i="1" dirty="0">
                        <a:solidFill>
                          <a:srgbClr val="C00000"/>
                        </a:solidFill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tr-TR" sz="16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1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1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İlk Kayıp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En Hassas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b="1" i="1" dirty="0" smtClean="0"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4000</a:t>
                      </a:r>
                      <a:endParaRPr lang="tr-TR" sz="1400" b="1" i="1" dirty="0">
                        <a:solidFill>
                          <a:srgbClr val="C00000"/>
                        </a:solidFill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0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Yaşlılığa bağı işitme kayıpları</a:t>
                      </a:r>
                      <a:r>
                        <a:rPr lang="tr-TR" sz="1600" b="0" i="1" baseline="0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 yüksek frekanslardan düşük frekanslara doğru olur.</a:t>
                      </a:r>
                      <a:endParaRPr lang="tr-TR" sz="16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62984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600" b="0" i="1" dirty="0" smtClean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1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Odiometrik Testlerde Kullanılan Frekanslar</a:t>
                      </a:r>
                      <a:endParaRPr lang="tr-TR" sz="1600" b="1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tr-TR" sz="16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tr-TR" sz="16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9848">
                <a:tc gridSpan="1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0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Odiometrik Testlerde kulağa gönderilen sesin şiddeti </a:t>
                      </a:r>
                      <a:r>
                        <a:rPr lang="tr-TR" sz="1800" b="1" i="1" dirty="0" smtClean="0"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0-110</a:t>
                      </a:r>
                      <a:r>
                        <a:rPr lang="tr-TR" sz="1800" b="0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 dB(A)</a:t>
                      </a:r>
                      <a:r>
                        <a:rPr lang="tr-TR" sz="1800" b="0" i="1" baseline="0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 </a:t>
                      </a:r>
                      <a:r>
                        <a:rPr lang="tr-TR" sz="1800" b="0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aralığındadır.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tr-TR" sz="16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tr-TR" sz="16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8496300" y="639597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06138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FREKANSA GÖRE İŞİTME KAYBI</a:t>
            </a:r>
            <a:endParaRPr lang="tr-TR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7" name="Nesne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18260648"/>
              </p:ext>
            </p:extLst>
          </p:nvPr>
        </p:nvGraphicFramePr>
        <p:xfrm>
          <a:off x="266700" y="1152525"/>
          <a:ext cx="8686800" cy="464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3" name="Çizelge" r:id="rId4" imgW="8734478" imgH="5610330" progId="MSGraph.Chart.8">
                  <p:embed/>
                </p:oleObj>
              </mc:Choice>
              <mc:Fallback>
                <p:oleObj name="Çizelge" r:id="rId4" imgW="8734478" imgH="5610330" progId="MSGraph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" y="1152525"/>
                        <a:ext cx="8686800" cy="46482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Metin kutusu 7"/>
          <p:cNvSpPr txBox="1"/>
          <p:nvPr/>
        </p:nvSpPr>
        <p:spPr>
          <a:xfrm>
            <a:off x="1567055" y="5401163"/>
            <a:ext cx="703471" cy="3688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250</a:t>
            </a:r>
            <a:endParaRPr lang="tr-TR" sz="14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2622262" y="5401157"/>
            <a:ext cx="703471" cy="368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500</a:t>
            </a:r>
            <a:endParaRPr lang="tr-TR" sz="14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3677468" y="5389735"/>
            <a:ext cx="703471" cy="368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1000</a:t>
            </a:r>
            <a:endParaRPr lang="tr-TR" sz="14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Metin kutusu 10"/>
          <p:cNvSpPr txBox="1"/>
          <p:nvPr/>
        </p:nvSpPr>
        <p:spPr>
          <a:xfrm>
            <a:off x="4723644" y="5401151"/>
            <a:ext cx="703471" cy="368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2000</a:t>
            </a:r>
            <a:endParaRPr lang="tr-TR" sz="14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Metin kutusu 12"/>
          <p:cNvSpPr txBox="1"/>
          <p:nvPr/>
        </p:nvSpPr>
        <p:spPr>
          <a:xfrm>
            <a:off x="5778851" y="5420204"/>
            <a:ext cx="7034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4000</a:t>
            </a:r>
            <a:endParaRPr lang="tr-TR" sz="1400" b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Metin kutusu 13"/>
          <p:cNvSpPr txBox="1"/>
          <p:nvPr/>
        </p:nvSpPr>
        <p:spPr>
          <a:xfrm>
            <a:off x="6844719" y="5401147"/>
            <a:ext cx="703471" cy="368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7000</a:t>
            </a:r>
            <a:endParaRPr lang="tr-TR" sz="14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" name="Metin kutusu 14"/>
          <p:cNvSpPr txBox="1"/>
          <p:nvPr/>
        </p:nvSpPr>
        <p:spPr>
          <a:xfrm>
            <a:off x="7899926" y="5401149"/>
            <a:ext cx="703471" cy="368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8000</a:t>
            </a:r>
            <a:endParaRPr lang="tr-TR" sz="14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6" name="Grup 15"/>
          <p:cNvGrpSpPr/>
          <p:nvPr/>
        </p:nvGrpSpPr>
        <p:grpSpPr>
          <a:xfrm>
            <a:off x="5857875" y="2343150"/>
            <a:ext cx="542925" cy="3394356"/>
            <a:chOff x="5857875" y="2343150"/>
            <a:chExt cx="542925" cy="3394356"/>
          </a:xfrm>
        </p:grpSpPr>
        <p:sp>
          <p:nvSpPr>
            <p:cNvPr id="17" name="Dikdörtgen 16"/>
            <p:cNvSpPr/>
            <p:nvPr/>
          </p:nvSpPr>
          <p:spPr>
            <a:xfrm>
              <a:off x="6019800" y="2343150"/>
              <a:ext cx="228600" cy="3077063"/>
            </a:xfrm>
            <a:prstGeom prst="rect">
              <a:avLst/>
            </a:prstGeom>
            <a:noFill/>
            <a:ln w="31750">
              <a:solidFill>
                <a:schemeClr val="bg1">
                  <a:lumMod val="85000"/>
                </a:schemeClr>
              </a:solidFill>
            </a:ln>
            <a:effectLst>
              <a:innerShdw blurRad="114300">
                <a:schemeClr val="bg2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>
                <a:solidFill>
                  <a:srgbClr val="FFFFFF"/>
                </a:solidFill>
              </a:endParaRPr>
            </a:p>
          </p:txBody>
        </p:sp>
        <p:sp>
          <p:nvSpPr>
            <p:cNvPr id="18" name="Dikdörtgen 17"/>
            <p:cNvSpPr/>
            <p:nvPr/>
          </p:nvSpPr>
          <p:spPr>
            <a:xfrm>
              <a:off x="5857875" y="5429738"/>
              <a:ext cx="542925" cy="307768"/>
            </a:xfrm>
            <a:prstGeom prst="rect">
              <a:avLst/>
            </a:prstGeom>
            <a:solidFill>
              <a:srgbClr val="00FFFF">
                <a:alpha val="35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>
                <a:solidFill>
                  <a:srgbClr val="FFFFFF"/>
                </a:solidFill>
              </a:endParaRPr>
            </a:p>
          </p:txBody>
        </p:sp>
      </p:grpSp>
      <p:sp>
        <p:nvSpPr>
          <p:cNvPr id="19" name="Dikdörtgen 18"/>
          <p:cNvSpPr/>
          <p:nvPr/>
        </p:nvSpPr>
        <p:spPr>
          <a:xfrm>
            <a:off x="2860158" y="5696082"/>
            <a:ext cx="2392326" cy="847593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C0C0C0"/>
            </a:solidFill>
            <a:miter lim="800000"/>
            <a:headEnd/>
            <a:tailEnd/>
          </a:ln>
          <a:effectLst/>
        </p:spPr>
        <p:txBody>
          <a:bodyPr lIns="108000" tIns="108000" rIns="144000" bIns="72000"/>
          <a:lstStyle/>
          <a:p>
            <a:pPr algn="ctr"/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Konuşma Frekans Aralığı</a:t>
            </a:r>
          </a:p>
          <a:p>
            <a:pPr algn="ctr"/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Erkek: 500-1.000</a:t>
            </a:r>
          </a:p>
          <a:p>
            <a:pPr algn="ctr"/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Kadın: 1.000-2.000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" name="Rectangle 3"/>
          <p:cNvSpPr txBox="1">
            <a:spLocks noChangeArrowheads="1"/>
          </p:cNvSpPr>
          <p:nvPr/>
        </p:nvSpPr>
        <p:spPr bwMode="auto">
          <a:xfrm>
            <a:off x="8496300" y="639597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01075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KOKLEA (BAZİLLER ZARIN) FREKANS SEÇİCİLİĞİ</a:t>
            </a:r>
            <a:endParaRPr lang="tr-TR" sz="32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6626" name="Picture 2" descr="C:\Users\Ahmet Yiğitap\Desktop\Resim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647" y="1193300"/>
            <a:ext cx="8339253" cy="4664575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/>
          <p:cNvSpPr/>
          <p:nvPr/>
        </p:nvSpPr>
        <p:spPr>
          <a:xfrm>
            <a:off x="7879455" y="4086224"/>
            <a:ext cx="864000" cy="864000"/>
          </a:xfrm>
          <a:prstGeom prst="ellipse">
            <a:avLst/>
          </a:prstGeom>
          <a:solidFill>
            <a:srgbClr val="FFFF00">
              <a:alpha val="62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000" b="1" dirty="0" smtClean="0">
                <a:solidFill>
                  <a:schemeClr val="tx1"/>
                </a:solidFill>
                <a:latin typeface="Calibri" pitchFamily="34" charset="0"/>
              </a:rPr>
              <a:t>40&lt; Yaş</a:t>
            </a:r>
            <a:endParaRPr lang="tr-TR" sz="1000" b="1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5" name="Sağ Ok 4"/>
          <p:cNvSpPr/>
          <p:nvPr/>
        </p:nvSpPr>
        <p:spPr>
          <a:xfrm rot="2255410">
            <a:off x="855944" y="3598311"/>
            <a:ext cx="1287614" cy="494569"/>
          </a:xfrm>
          <a:prstGeom prst="rightArrow">
            <a:avLst/>
          </a:prstGeom>
          <a:solidFill>
            <a:srgbClr val="FFFF00">
              <a:alpha val="49000"/>
            </a:srgb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Yaşlı</a:t>
            </a:r>
            <a:endParaRPr lang="tr-TR" sz="2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8496300" y="639597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691468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ODİOMETRİDE </a:t>
            </a: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KULLANILAN SEMBOLLER</a:t>
            </a:r>
            <a:endParaRPr lang="tr-TR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7" name="3 İçerik Yer Tutucusu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04321543"/>
              </p:ext>
            </p:extLst>
          </p:nvPr>
        </p:nvGraphicFramePr>
        <p:xfrm>
          <a:off x="0" y="1038862"/>
          <a:ext cx="9144000" cy="4600673"/>
        </p:xfrm>
        <a:graphic>
          <a:graphicData uri="http://schemas.openxmlformats.org/drawingml/2006/table">
            <a:tbl>
              <a:tblPr firstRow="1" bandRow="1"/>
              <a:tblGrid>
                <a:gridCol w="3861531"/>
                <a:gridCol w="2613049"/>
                <a:gridCol w="2669420"/>
              </a:tblGrid>
              <a:tr h="951863"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ODİOMETRİK SEMBOLLER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</a:tr>
              <a:tr h="109674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457200" marR="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SEMBOLLER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SOL KULAK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66FF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[MAVİ]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66FF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SAĞ KULAK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[KIRMIZI]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127603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HAVA YOLU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66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X</a:t>
                      </a:r>
                      <a:endPara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66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O</a:t>
                      </a:r>
                      <a:endPara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127603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KEMİK YOLU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4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66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&gt;</a:t>
                      </a:r>
                      <a:endParaRPr kumimoji="0" lang="en-US" sz="4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66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4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&lt;</a:t>
                      </a:r>
                      <a:endParaRPr kumimoji="0" lang="en-US" sz="4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8496300" y="639597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415485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35626" y="2742513"/>
            <a:ext cx="9084624" cy="3492026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lIns="72000" tIns="72000" rIns="72000" bIns="72000" anchor="ctr"/>
          <a:lstStyle/>
          <a:p>
            <a:pPr marL="36000" algn="ctr"/>
            <a:r>
              <a:rPr lang="tr-TR" sz="90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İşitme </a:t>
            </a:r>
            <a:r>
              <a:rPr lang="tr-TR" sz="9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Kayıplarının</a:t>
            </a:r>
          </a:p>
          <a:p>
            <a:pPr marL="36000" algn="ctr"/>
            <a:r>
              <a:rPr lang="tr-TR" sz="9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Sınıflandırılması</a:t>
            </a:r>
          </a:p>
        </p:txBody>
      </p:sp>
      <p:pic>
        <p:nvPicPr>
          <p:cNvPr id="6146" name="Picture 2" descr="D:\DOKTOR\2-DRUZ\1. EĞİTİM KURUMU\1. İstanbuluzman\1-ISTANBULUZMAN\1-İşyeri Risk Etmenleri\Fiziksel Risk Etmenleri\Yardımcı\Resimler\Kulak-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0" y="523399"/>
            <a:ext cx="2341263" cy="27484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8496300" y="639597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481235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PATOLOJİSİNİN YERLEŞTİĞİ YERE GÖRE – 4   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252000" indent="-216000">
              <a:spcAft>
                <a:spcPts val="6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9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93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İletim Tipi İşitme Kaybı</a:t>
            </a:r>
          </a:p>
          <a:p>
            <a:pPr marL="493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Sensorinöral Tip İşitme Kaybı</a:t>
            </a:r>
          </a:p>
          <a:p>
            <a:pPr marL="493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Mikst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Tip İşitme Kaybı</a:t>
            </a:r>
          </a:p>
          <a:p>
            <a:pPr marL="493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Fonksiyonel (</a:t>
            </a:r>
            <a:r>
              <a:rPr lang="tr-TR" sz="20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Nonorganik-Psikojenik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 Tip İşitme Kaybı</a:t>
            </a:r>
          </a:p>
          <a:p>
            <a:pPr marL="493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Santral (Merkezi) Tip İşitme Kaybı 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		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MESLEKİ İŞİTME KAYIPLARI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96300" y="639597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051471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172005" y="2781299"/>
            <a:ext cx="8782476" cy="3438525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spcBef>
                <a:spcPts val="0"/>
              </a:spcBef>
            </a:pPr>
            <a:endParaRPr lang="tr-TR" sz="8800" b="1" noProof="1" smtClean="0">
              <a:solidFill>
                <a:srgbClr val="6B9B1A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>
              <a:spcBef>
                <a:spcPts val="0"/>
              </a:spcBef>
            </a:pPr>
            <a:endParaRPr lang="tr-TR" sz="1600" b="1" noProof="1" smtClean="0">
              <a:solidFill>
                <a:srgbClr val="6B9B1A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>
              <a:spcBef>
                <a:spcPts val="0"/>
              </a:spcBef>
            </a:pPr>
            <a:r>
              <a:rPr lang="tr-TR" sz="8800" b="1" noProof="1" smtClean="0">
                <a:solidFill>
                  <a:srgbClr val="6B9B1A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İTİK</a:t>
            </a:r>
            <a:endParaRPr lang="tr-TR" sz="8800" b="1" noProof="1">
              <a:solidFill>
                <a:srgbClr val="6B9B1A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>
              <a:spcBef>
                <a:spcPts val="0"/>
              </a:spcBef>
            </a:pPr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«İletim </a:t>
            </a:r>
            <a:r>
              <a:rPr lang="tr-TR" sz="54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Tipi </a:t>
            </a:r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İşitme Kaybı»</a:t>
            </a:r>
            <a:endParaRPr lang="tr-TR" sz="5400" noProof="1">
              <a:solidFill>
                <a:srgbClr val="6B9B1A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36000" algn="ctr"/>
            <a:endParaRPr lang="tr-TR" sz="88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8" name="Resim 7" descr="Açıklama: iletimtipi-copy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7321" y="1037486"/>
            <a:ext cx="3600000" cy="2160000"/>
          </a:xfrm>
          <a:prstGeom prst="rect">
            <a:avLst/>
          </a:prstGeom>
          <a:noFill/>
          <a:ln w="38100">
            <a:solidFill>
              <a:schemeClr val="bg1">
                <a:lumMod val="65000"/>
              </a:schemeClr>
            </a:solidFill>
          </a:ln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8496300" y="639597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481235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TANIM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1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İletim Tipi İşitme Kayıplarında sorun; </a:t>
            </a:r>
          </a:p>
          <a:p>
            <a:pPr marL="612000" indent="-324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Kulak kepçesi, </a:t>
            </a:r>
          </a:p>
          <a:p>
            <a:pPr marL="612000" indent="-324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Dış kulak yolu, </a:t>
            </a:r>
          </a:p>
          <a:p>
            <a:pPr marL="612000" indent="-324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Kulak zarları, </a:t>
            </a:r>
          </a:p>
          <a:p>
            <a:pPr marL="612000" indent="-324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Orta kulak kemikçikleri, </a:t>
            </a:r>
          </a:p>
          <a:p>
            <a:pPr marL="612000" indent="-324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Östaki borusu……………… patolojilerdir.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«Sorun;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dış kulak ve/veya orta kulaktadır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.»</a:t>
            </a:r>
          </a:p>
          <a:p>
            <a:pPr marL="171450" indent="-171450" algn="ctr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v"/>
              <a:defRPr/>
            </a:pPr>
            <a:endParaRPr lang="tr-TR" sz="8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İLETİM TİPİ </a:t>
            </a: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İŞİTME KAYIPLARI</a:t>
            </a:r>
            <a:endParaRPr lang="tr-TR" sz="32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96300" y="639597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666175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İLETİM TİPİ İŞİTME KAYBI – İTİK </a:t>
            </a:r>
            <a:endParaRPr lang="tr-TR" sz="32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122" name="Picture 2" descr="C:\Users\ahmet\Desktop\Resim5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56" y="1177613"/>
            <a:ext cx="6373654" cy="4688794"/>
          </a:xfrm>
          <a:prstGeom prst="rect">
            <a:avLst/>
          </a:prstGeom>
          <a:noFill/>
          <a:ln w="31750" cmpd="sng">
            <a:solidFill>
              <a:schemeClr val="bg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Metin kutusu 6"/>
          <p:cNvSpPr txBox="1"/>
          <p:nvPr/>
        </p:nvSpPr>
        <p:spPr>
          <a:xfrm>
            <a:off x="6517443" y="1957448"/>
            <a:ext cx="2542897" cy="400110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Kemik Yolu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6517444" y="3916878"/>
            <a:ext cx="2542897" cy="400110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Hava Yolu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4" name="Grup 13"/>
          <p:cNvGrpSpPr/>
          <p:nvPr/>
        </p:nvGrpSpPr>
        <p:grpSpPr>
          <a:xfrm>
            <a:off x="6472051" y="2357558"/>
            <a:ext cx="2719452" cy="1520133"/>
            <a:chOff x="6590801" y="2238808"/>
            <a:chExt cx="2719452" cy="1520133"/>
          </a:xfrm>
        </p:grpSpPr>
        <p:cxnSp>
          <p:nvCxnSpPr>
            <p:cNvPr id="4" name="Düz Ok Bağlayıcısı 3"/>
            <p:cNvCxnSpPr/>
            <p:nvPr/>
          </p:nvCxnSpPr>
          <p:spPr>
            <a:xfrm>
              <a:off x="7932711" y="3146941"/>
              <a:ext cx="0" cy="61200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Düz Ok Bağlayıcısı 10"/>
            <p:cNvCxnSpPr/>
            <p:nvPr/>
          </p:nvCxnSpPr>
          <p:spPr>
            <a:xfrm flipV="1">
              <a:off x="7920806" y="2238808"/>
              <a:ext cx="0" cy="61200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Metin kutusu 12"/>
            <p:cNvSpPr txBox="1"/>
            <p:nvPr/>
          </p:nvSpPr>
          <p:spPr>
            <a:xfrm>
              <a:off x="6590801" y="2777581"/>
              <a:ext cx="2719452" cy="400110"/>
            </a:xfrm>
            <a:prstGeom prst="rect">
              <a:avLst/>
            </a:prstGeom>
            <a:noFill/>
            <a:ln w="31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tr-TR" sz="2000" i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air-bone </a:t>
              </a:r>
              <a:r>
                <a:rPr lang="tr-TR" sz="2000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gap </a:t>
              </a:r>
              <a:r>
                <a:rPr lang="tr-TR" sz="2000" b="1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var &lt;70dB</a:t>
              </a:r>
              <a:endPara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20" name="Oval 19"/>
          <p:cNvSpPr>
            <a:spLocks noChangeAspect="1"/>
          </p:cNvSpPr>
          <p:nvPr/>
        </p:nvSpPr>
        <p:spPr>
          <a:xfrm>
            <a:off x="5278327" y="1935378"/>
            <a:ext cx="468000" cy="468000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>
            <a:glow rad="38100">
              <a:schemeClr val="tx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1" name="Oval 20"/>
          <p:cNvSpPr>
            <a:spLocks noChangeAspect="1"/>
          </p:cNvSpPr>
          <p:nvPr/>
        </p:nvSpPr>
        <p:spPr>
          <a:xfrm>
            <a:off x="5980310" y="3877691"/>
            <a:ext cx="468000" cy="468000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>
            <a:glow rad="38100">
              <a:schemeClr val="tx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cxnSp>
        <p:nvCxnSpPr>
          <p:cNvPr id="15" name="Düz Bağlayıcı 14"/>
          <p:cNvCxnSpPr/>
          <p:nvPr/>
        </p:nvCxnSpPr>
        <p:spPr>
          <a:xfrm>
            <a:off x="973443" y="2826326"/>
            <a:ext cx="5544000" cy="0"/>
          </a:xfrm>
          <a:prstGeom prst="line">
            <a:avLst/>
          </a:prstGeom>
          <a:effectLst>
            <a:glow rad="101600">
              <a:schemeClr val="bg1">
                <a:alpha val="6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6" name="Metin kutusu 15"/>
          <p:cNvSpPr txBox="1"/>
          <p:nvPr/>
        </p:nvSpPr>
        <p:spPr>
          <a:xfrm>
            <a:off x="6555185" y="2663559"/>
            <a:ext cx="843142" cy="276999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12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20 dB Altı</a:t>
            </a:r>
            <a:endParaRPr lang="tr-TR" sz="12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Metin kutusu 17"/>
          <p:cNvSpPr txBox="1"/>
          <p:nvPr/>
        </p:nvSpPr>
        <p:spPr>
          <a:xfrm>
            <a:off x="6560328" y="5253972"/>
            <a:ext cx="2542897" cy="276999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12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Kemik Yolu 4.000 Hz Sonra Ölçülmez</a:t>
            </a:r>
            <a:endParaRPr lang="tr-TR" sz="12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8496300" y="639597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221117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"/>
                            </p:stCondLst>
                            <p:childTnLst>
                              <p:par>
                                <p:cTn id="5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20" grpId="0" animBg="1"/>
      <p:bldP spid="21" grpId="0" animBg="1"/>
      <p:bldP spid="16" grpId="0" animBg="1"/>
      <p:bldP spid="1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172005" y="3171825"/>
            <a:ext cx="8782476" cy="2609850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spcBef>
                <a:spcPts val="0"/>
              </a:spcBef>
            </a:pPr>
            <a:r>
              <a:rPr lang="tr-TR" sz="8800" b="1" noProof="1" smtClean="0">
                <a:solidFill>
                  <a:srgbClr val="6B9B1A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SNİK (Algı Tipi) </a:t>
            </a:r>
          </a:p>
          <a:p>
            <a:pPr algn="ctr">
              <a:spcBef>
                <a:spcPts val="0"/>
              </a:spcBef>
            </a:pPr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«Sensorinöral Tip İşitme Kaybı»</a:t>
            </a:r>
            <a:endParaRPr lang="tr-TR" sz="5400" noProof="1">
              <a:solidFill>
                <a:srgbClr val="6B9B1A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7" name="Resim 6" descr="Açıklama: snoral-copy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6705" y="894982"/>
            <a:ext cx="3600000" cy="2160000"/>
          </a:xfrm>
          <a:prstGeom prst="rect">
            <a:avLst/>
          </a:prstGeom>
          <a:noFill/>
          <a:ln w="38100">
            <a:solidFill>
              <a:schemeClr val="bg1">
                <a:lumMod val="65000"/>
              </a:schemeClr>
            </a:solidFill>
          </a:ln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8496300" y="639597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612348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172005" y="2716913"/>
            <a:ext cx="8782476" cy="25027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96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İşitme Organı</a:t>
            </a:r>
          </a:p>
        </p:txBody>
      </p:sp>
      <p:pic>
        <p:nvPicPr>
          <p:cNvPr id="19458" name="Picture 2" descr="D:\DOKTOR\2-DRUZ\1. EĞİTİM KURUMU\1. İstanbuluzman\2-RESİMLER\Mavi\cochlear-icon.p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LightScreen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8417" y="762618"/>
            <a:ext cx="2509652" cy="2509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8496300" y="639597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588521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TANIM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1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Sensorinöral tip işitme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kaybında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sorun; </a:t>
            </a: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Koklea</a:t>
            </a: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İşitme siniri (8. Kafa çifti)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«Sorun;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iç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kulak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ve/veya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iç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kulağa ait sinirdedir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.»</a:t>
            </a:r>
            <a:endParaRPr lang="tr-TR" sz="2000" b="1" i="1" dirty="0"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SNİK TİP </a:t>
            </a: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İŞİTME KAYIPLARI</a:t>
            </a:r>
            <a:endParaRPr lang="tr-TR" sz="32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106132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SENSORİNÖRAL </a:t>
            </a: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TİPİ İŞİTME </a:t>
            </a: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KAYBI – SNİK</a:t>
            </a:r>
          </a:p>
        </p:txBody>
      </p:sp>
      <p:pic>
        <p:nvPicPr>
          <p:cNvPr id="7170" name="Picture 2" descr="C:\Users\ahmet\Desktop\Resim7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696" y="1190625"/>
            <a:ext cx="6404627" cy="4619625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Metin kutusu 6"/>
          <p:cNvSpPr txBox="1"/>
          <p:nvPr/>
        </p:nvSpPr>
        <p:spPr>
          <a:xfrm>
            <a:off x="6636424" y="3105523"/>
            <a:ext cx="2445316" cy="400110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Kemik Yolu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6654269" y="4233871"/>
            <a:ext cx="2445316" cy="400110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Hava Yolu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9" name="Grup 8"/>
          <p:cNvGrpSpPr/>
          <p:nvPr/>
        </p:nvGrpSpPr>
        <p:grpSpPr>
          <a:xfrm>
            <a:off x="6517201" y="3524683"/>
            <a:ext cx="2719452" cy="685983"/>
            <a:chOff x="6507676" y="2667433"/>
            <a:chExt cx="2719452" cy="685983"/>
          </a:xfrm>
        </p:grpSpPr>
        <p:cxnSp>
          <p:nvCxnSpPr>
            <p:cNvPr id="10" name="Düz Ok Bağlayıcısı 9"/>
            <p:cNvCxnSpPr/>
            <p:nvPr/>
          </p:nvCxnSpPr>
          <p:spPr>
            <a:xfrm>
              <a:off x="7849586" y="3137416"/>
              <a:ext cx="0" cy="21600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Düz Ok Bağlayıcısı 10"/>
            <p:cNvCxnSpPr/>
            <p:nvPr/>
          </p:nvCxnSpPr>
          <p:spPr>
            <a:xfrm flipV="1">
              <a:off x="7837681" y="2667433"/>
              <a:ext cx="0" cy="21600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Metin kutusu 11"/>
            <p:cNvSpPr txBox="1"/>
            <p:nvPr/>
          </p:nvSpPr>
          <p:spPr>
            <a:xfrm>
              <a:off x="6507676" y="2777581"/>
              <a:ext cx="2719452" cy="400110"/>
            </a:xfrm>
            <a:prstGeom prst="rect">
              <a:avLst/>
            </a:prstGeom>
            <a:noFill/>
            <a:ln w="31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tr-TR" sz="2000" i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air-bone </a:t>
              </a:r>
              <a:r>
                <a:rPr lang="tr-TR" sz="2000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gap </a:t>
              </a:r>
              <a:r>
                <a:rPr lang="tr-TR" sz="2000" b="1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&lt;10dB</a:t>
              </a:r>
              <a:endPara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2" name="Dikdörtgen 1"/>
          <p:cNvSpPr/>
          <p:nvPr/>
        </p:nvSpPr>
        <p:spPr>
          <a:xfrm>
            <a:off x="5267325" y="3587236"/>
            <a:ext cx="410561" cy="247650"/>
          </a:xfrm>
          <a:prstGeom prst="rect">
            <a:avLst/>
          </a:prstGeom>
          <a:noFill/>
          <a:ln>
            <a:solidFill>
              <a:srgbClr val="FF0000"/>
            </a:solidFill>
          </a:ln>
          <a:effectLst>
            <a:glow rad="38100">
              <a:schemeClr val="tx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6" name="Dikdörtgen 15"/>
          <p:cNvSpPr/>
          <p:nvPr/>
        </p:nvSpPr>
        <p:spPr>
          <a:xfrm>
            <a:off x="5267324" y="3882541"/>
            <a:ext cx="410561" cy="247650"/>
          </a:xfrm>
          <a:prstGeom prst="rect">
            <a:avLst/>
          </a:prstGeom>
          <a:noFill/>
          <a:ln>
            <a:solidFill>
              <a:srgbClr val="FF0000"/>
            </a:solidFill>
          </a:ln>
          <a:effectLst>
            <a:glow rad="38100">
              <a:schemeClr val="tx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cxnSp>
        <p:nvCxnSpPr>
          <p:cNvPr id="4" name="Düz Bağlayıcı 3"/>
          <p:cNvCxnSpPr/>
          <p:nvPr/>
        </p:nvCxnSpPr>
        <p:spPr>
          <a:xfrm>
            <a:off x="1068443" y="2790701"/>
            <a:ext cx="5544000" cy="0"/>
          </a:xfrm>
          <a:prstGeom prst="line">
            <a:avLst/>
          </a:prstGeom>
          <a:effectLst>
            <a:glow rad="101600">
              <a:schemeClr val="bg1">
                <a:alpha val="6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7" name="Metin kutusu 16"/>
          <p:cNvSpPr txBox="1"/>
          <p:nvPr/>
        </p:nvSpPr>
        <p:spPr>
          <a:xfrm>
            <a:off x="6642394" y="2578771"/>
            <a:ext cx="2445316" cy="400110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Kayıp 20 dB Olmalı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Metin kutusu 18"/>
          <p:cNvSpPr txBox="1"/>
          <p:nvPr/>
        </p:nvSpPr>
        <p:spPr>
          <a:xfrm>
            <a:off x="6650198" y="5272491"/>
            <a:ext cx="2445316" cy="400110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4000 </a:t>
            </a:r>
            <a:r>
              <a:rPr lang="tr-TR" sz="20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Hz’de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Çentik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" name="Rectangle 3"/>
          <p:cNvSpPr txBox="1">
            <a:spLocks noChangeArrowheads="1"/>
          </p:cNvSpPr>
          <p:nvPr/>
        </p:nvSpPr>
        <p:spPr bwMode="auto">
          <a:xfrm>
            <a:off x="8496300" y="639597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052273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2" grpId="0" animBg="1"/>
      <p:bldP spid="16" grpId="0" animBg="1"/>
      <p:bldP spid="17" grpId="0" animBg="1"/>
      <p:bldP spid="1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172005" y="3171825"/>
            <a:ext cx="8782476" cy="2609850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spcBef>
                <a:spcPts val="0"/>
              </a:spcBef>
            </a:pPr>
            <a:r>
              <a:rPr lang="tr-TR" sz="8800" b="1" noProof="1" smtClean="0">
                <a:solidFill>
                  <a:srgbClr val="6B9B1A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MİKST </a:t>
            </a:r>
          </a:p>
          <a:p>
            <a:pPr algn="ctr">
              <a:spcBef>
                <a:spcPts val="0"/>
              </a:spcBef>
            </a:pPr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«Sensorinöral Tip İşitme Kaybı»</a:t>
            </a:r>
            <a:endParaRPr lang="tr-TR" sz="5400" noProof="1">
              <a:solidFill>
                <a:srgbClr val="6B9B1A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8" name="Resim 7" descr="Açıklama: mixt-copy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3566" y="1120613"/>
            <a:ext cx="3600000" cy="2160000"/>
          </a:xfrm>
          <a:prstGeom prst="rect">
            <a:avLst/>
          </a:prstGeom>
          <a:noFill/>
          <a:ln w="38100">
            <a:solidFill>
              <a:schemeClr val="bg1">
                <a:lumMod val="65000"/>
              </a:schemeClr>
            </a:solidFill>
          </a:ln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8496300" y="639597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480269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TANIM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1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İletim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sensorinöral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patolojilerin aynı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kulakta oluşması sonucunda gözlenen işitme kayıplarıdır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«</a:t>
            </a:r>
            <a:r>
              <a:rPr lang="tr-TR" sz="2000" b="1" i="1" dirty="0">
                <a:latin typeface="Calibri" pitchFamily="34" charset="0"/>
                <a:cs typeface="Calibri" pitchFamily="34" charset="0"/>
              </a:rPr>
              <a:t>Sorun;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dış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kulak,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orta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kulakta, iç kulaktadır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.»</a:t>
            </a:r>
            <a:endParaRPr lang="tr-TR" sz="2000" b="1" i="1" dirty="0"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tr-TR" sz="8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MİKST TİPİ </a:t>
            </a: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İŞİTME KAYIPLARI</a:t>
            </a:r>
            <a:endParaRPr lang="tr-TR" sz="32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96300" y="639597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118484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MİKST TİP </a:t>
            </a: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İŞİTME </a:t>
            </a: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KAYBI</a:t>
            </a:r>
          </a:p>
        </p:txBody>
      </p:sp>
      <p:sp>
        <p:nvSpPr>
          <p:cNvPr id="7" name="Metin kutusu 6"/>
          <p:cNvSpPr txBox="1"/>
          <p:nvPr/>
        </p:nvSpPr>
        <p:spPr>
          <a:xfrm>
            <a:off x="6636424" y="3117398"/>
            <a:ext cx="2445316" cy="400110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Kemik Yolu İletimi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6654269" y="4233871"/>
            <a:ext cx="2445316" cy="400110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Hava Yolu İletimi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9" name="Grup 8"/>
          <p:cNvGrpSpPr/>
          <p:nvPr/>
        </p:nvGrpSpPr>
        <p:grpSpPr>
          <a:xfrm>
            <a:off x="6517201" y="3524683"/>
            <a:ext cx="2719452" cy="685983"/>
            <a:chOff x="6507676" y="2667433"/>
            <a:chExt cx="2719452" cy="685983"/>
          </a:xfrm>
        </p:grpSpPr>
        <p:cxnSp>
          <p:nvCxnSpPr>
            <p:cNvPr id="10" name="Düz Ok Bağlayıcısı 9"/>
            <p:cNvCxnSpPr/>
            <p:nvPr/>
          </p:nvCxnSpPr>
          <p:spPr>
            <a:xfrm>
              <a:off x="7849586" y="3137416"/>
              <a:ext cx="0" cy="21600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Düz Ok Bağlayıcısı 10"/>
            <p:cNvCxnSpPr/>
            <p:nvPr/>
          </p:nvCxnSpPr>
          <p:spPr>
            <a:xfrm flipV="1">
              <a:off x="7837681" y="2667433"/>
              <a:ext cx="0" cy="21600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Metin kutusu 11"/>
            <p:cNvSpPr txBox="1"/>
            <p:nvPr/>
          </p:nvSpPr>
          <p:spPr>
            <a:xfrm>
              <a:off x="6507676" y="2777581"/>
              <a:ext cx="2719452" cy="400110"/>
            </a:xfrm>
            <a:prstGeom prst="rect">
              <a:avLst/>
            </a:prstGeom>
            <a:noFill/>
            <a:ln w="31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tr-TR" sz="2000" i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air-bone </a:t>
              </a:r>
              <a:r>
                <a:rPr lang="tr-TR" sz="2000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gap &gt;</a:t>
              </a:r>
              <a:r>
                <a:rPr lang="tr-TR" sz="2000" b="1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10dB</a:t>
              </a:r>
              <a:endPara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17" name="Metin kutusu 16"/>
          <p:cNvSpPr txBox="1"/>
          <p:nvPr/>
        </p:nvSpPr>
        <p:spPr>
          <a:xfrm>
            <a:off x="6642394" y="2341271"/>
            <a:ext cx="2445316" cy="400110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Kayıp 20 dB Olmalı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5602" name="Picture 2" descr="C:\Users\Ahmet Yiğitap\Desktop\2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25" y="1358395"/>
            <a:ext cx="6457826" cy="4727205"/>
          </a:xfrm>
          <a:prstGeom prst="rect">
            <a:avLst/>
          </a:prstGeom>
          <a:noFill/>
          <a:ln w="38100">
            <a:solidFill>
              <a:schemeClr val="bg1">
                <a:lumMod val="6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8" name="Düz Bağlayıcı 17"/>
          <p:cNvCxnSpPr/>
          <p:nvPr/>
        </p:nvCxnSpPr>
        <p:spPr>
          <a:xfrm>
            <a:off x="1134019" y="2555021"/>
            <a:ext cx="5436000" cy="0"/>
          </a:xfrm>
          <a:prstGeom prst="line">
            <a:avLst/>
          </a:prstGeom>
          <a:effectLst>
            <a:glow rad="101600">
              <a:schemeClr val="bg1">
                <a:alpha val="6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0" name="Dikdörtgen 19"/>
          <p:cNvSpPr/>
          <p:nvPr/>
        </p:nvSpPr>
        <p:spPr>
          <a:xfrm>
            <a:off x="4378563" y="3305578"/>
            <a:ext cx="410561" cy="247650"/>
          </a:xfrm>
          <a:prstGeom prst="rect">
            <a:avLst/>
          </a:prstGeom>
          <a:noFill/>
          <a:ln>
            <a:solidFill>
              <a:srgbClr val="FF0000"/>
            </a:solidFill>
          </a:ln>
          <a:effectLst>
            <a:glow rad="38100">
              <a:schemeClr val="tx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1" name="Dikdörtgen 20"/>
          <p:cNvSpPr/>
          <p:nvPr/>
        </p:nvSpPr>
        <p:spPr>
          <a:xfrm>
            <a:off x="4378562" y="3871119"/>
            <a:ext cx="410561" cy="247650"/>
          </a:xfrm>
          <a:prstGeom prst="rect">
            <a:avLst/>
          </a:prstGeom>
          <a:noFill/>
          <a:ln>
            <a:solidFill>
              <a:srgbClr val="FF0000"/>
            </a:solidFill>
          </a:ln>
          <a:effectLst>
            <a:glow rad="38100">
              <a:schemeClr val="tx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2" name="Metin kutusu 21"/>
          <p:cNvSpPr txBox="1"/>
          <p:nvPr/>
        </p:nvSpPr>
        <p:spPr>
          <a:xfrm>
            <a:off x="6651184" y="5538169"/>
            <a:ext cx="2445316" cy="400110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SNİK Tarzı Kayıp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3"/>
          <p:cNvSpPr txBox="1">
            <a:spLocks noChangeArrowheads="1"/>
          </p:cNvSpPr>
          <p:nvPr/>
        </p:nvSpPr>
        <p:spPr bwMode="auto">
          <a:xfrm>
            <a:off x="8496300" y="639597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570705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7" grpId="0" animBg="1"/>
      <p:bldP spid="20" grpId="0" animBg="1"/>
      <p:bldP spid="21" grpId="0" animBg="1"/>
      <p:bldP spid="2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İŞİTME KAYIPLARI </a:t>
            </a: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ODİOMETRİLERİNE YAKLAŞIM</a:t>
            </a:r>
          </a:p>
        </p:txBody>
      </p:sp>
      <p:graphicFrame>
        <p:nvGraphicFramePr>
          <p:cNvPr id="7" name="3 İçerik Yer Tutucusu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17651072"/>
              </p:ext>
            </p:extLst>
          </p:nvPr>
        </p:nvGraphicFramePr>
        <p:xfrm>
          <a:off x="76201" y="1058863"/>
          <a:ext cx="8944974" cy="5136830"/>
        </p:xfrm>
        <a:graphic>
          <a:graphicData uri="http://schemas.openxmlformats.org/drawingml/2006/table">
            <a:tbl>
              <a:tblPr firstRow="1" bandRow="1"/>
              <a:tblGrid>
                <a:gridCol w="1577807"/>
                <a:gridCol w="1823305"/>
                <a:gridCol w="1823305"/>
                <a:gridCol w="1839820"/>
                <a:gridCol w="1880737"/>
              </a:tblGrid>
              <a:tr h="132287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İŞİTME KAYBI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PATOLOJİNİN YERLEŞİMİ</a:t>
                      </a:r>
                      <a:endParaRPr kumimoji="0" lang="en-US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HAVA YOLUNDA KAYIP</a:t>
                      </a:r>
                      <a:endParaRPr kumimoji="0" lang="en-US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KEMİK YOLUNDA KAYIP</a:t>
                      </a:r>
                      <a:endParaRPr kumimoji="0" lang="en-US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HAVA-KEMİK YOLU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AÇIKLIĞI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«AIR-BONE GAP»</a:t>
                      </a:r>
                      <a:endParaRPr kumimoji="0" lang="en-US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128538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İTİK</a:t>
                      </a:r>
                      <a:endParaRPr kumimoji="0" lang="en-US" sz="24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Dış Kulak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Orta Kulak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Var 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Yok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&lt;70 dB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</a:tr>
              <a:tr h="12668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SNİK</a:t>
                      </a:r>
                      <a:endParaRPr kumimoji="0" lang="en-US" sz="24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İç Kulak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Var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Var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&lt;10 dB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  <a:tr h="126174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MİKST</a:t>
                      </a:r>
                      <a:endParaRPr kumimoji="0" lang="en-US" sz="24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Dış Kulak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Orta Kulak</a:t>
                      </a:r>
                      <a:endParaRPr kumimoji="0" lang="tr-TR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İç Kulak</a:t>
                      </a:r>
                      <a:endParaRPr kumimoji="0" lang="fi-FI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Var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Var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&gt;10 dB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8496300" y="639597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115463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SORU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lvl="1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1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Tarama amaçlı odyometre ölçümlerde;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Hangi frekanslarda ölçüm yapılmalı?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Hangi iletim yolu (hava-kemik) ölçülmelidir? 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MESLEKİ İŞİTME KAYIPLARI</a:t>
            </a:r>
            <a:endParaRPr lang="tr-TR" sz="32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96300" y="639597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072249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İLETİM TİPİ İŞİTME KAYBI – İTİK </a:t>
            </a:r>
            <a:endParaRPr lang="tr-TR" sz="32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122" name="Picture 2" descr="C:\Users\ahmet\Desktop\Resim5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56" y="1177613"/>
            <a:ext cx="6373654" cy="4688794"/>
          </a:xfrm>
          <a:prstGeom prst="rect">
            <a:avLst/>
          </a:prstGeom>
          <a:noFill/>
          <a:ln w="31750" cmpd="sng">
            <a:solidFill>
              <a:schemeClr val="bg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Metin kutusu 6"/>
          <p:cNvSpPr txBox="1"/>
          <p:nvPr/>
        </p:nvSpPr>
        <p:spPr>
          <a:xfrm>
            <a:off x="6517443" y="1957448"/>
            <a:ext cx="2542897" cy="400110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Kemik Yolu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6517444" y="3916878"/>
            <a:ext cx="2542897" cy="400110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Hava Yolu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4" name="Grup 13"/>
          <p:cNvGrpSpPr/>
          <p:nvPr/>
        </p:nvGrpSpPr>
        <p:grpSpPr>
          <a:xfrm>
            <a:off x="6472051" y="2357558"/>
            <a:ext cx="2719452" cy="1520133"/>
            <a:chOff x="6590801" y="2238808"/>
            <a:chExt cx="2719452" cy="1520133"/>
          </a:xfrm>
        </p:grpSpPr>
        <p:cxnSp>
          <p:nvCxnSpPr>
            <p:cNvPr id="4" name="Düz Ok Bağlayıcısı 3"/>
            <p:cNvCxnSpPr/>
            <p:nvPr/>
          </p:nvCxnSpPr>
          <p:spPr>
            <a:xfrm>
              <a:off x="7932711" y="3146941"/>
              <a:ext cx="0" cy="61200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Düz Ok Bağlayıcısı 10"/>
            <p:cNvCxnSpPr/>
            <p:nvPr/>
          </p:nvCxnSpPr>
          <p:spPr>
            <a:xfrm flipV="1">
              <a:off x="7920806" y="2238808"/>
              <a:ext cx="0" cy="61200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Metin kutusu 12"/>
            <p:cNvSpPr txBox="1"/>
            <p:nvPr/>
          </p:nvSpPr>
          <p:spPr>
            <a:xfrm>
              <a:off x="6590801" y="2777581"/>
              <a:ext cx="2719452" cy="400110"/>
            </a:xfrm>
            <a:prstGeom prst="rect">
              <a:avLst/>
            </a:prstGeom>
            <a:noFill/>
            <a:ln w="31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tr-TR" sz="2000" i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air-bone </a:t>
              </a:r>
              <a:r>
                <a:rPr lang="tr-TR" sz="2000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gap </a:t>
              </a:r>
              <a:r>
                <a:rPr lang="tr-TR" sz="2000" b="1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var &lt;70dB</a:t>
              </a:r>
              <a:endPara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20" name="Oval 19"/>
          <p:cNvSpPr>
            <a:spLocks noChangeAspect="1"/>
          </p:cNvSpPr>
          <p:nvPr/>
        </p:nvSpPr>
        <p:spPr>
          <a:xfrm>
            <a:off x="5278327" y="1935378"/>
            <a:ext cx="468000" cy="468000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>
            <a:glow rad="38100">
              <a:schemeClr val="tx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1" name="Oval 20"/>
          <p:cNvSpPr>
            <a:spLocks noChangeAspect="1"/>
          </p:cNvSpPr>
          <p:nvPr/>
        </p:nvSpPr>
        <p:spPr>
          <a:xfrm>
            <a:off x="5980310" y="3877691"/>
            <a:ext cx="468000" cy="468000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>
            <a:glow rad="38100">
              <a:schemeClr val="tx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cxnSp>
        <p:nvCxnSpPr>
          <p:cNvPr id="15" name="Düz Bağlayıcı 14"/>
          <p:cNvCxnSpPr/>
          <p:nvPr/>
        </p:nvCxnSpPr>
        <p:spPr>
          <a:xfrm>
            <a:off x="973443" y="2826326"/>
            <a:ext cx="5544000" cy="0"/>
          </a:xfrm>
          <a:prstGeom prst="line">
            <a:avLst/>
          </a:prstGeom>
          <a:effectLst>
            <a:glow rad="101600">
              <a:schemeClr val="bg1">
                <a:alpha val="6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6" name="Metin kutusu 15"/>
          <p:cNvSpPr txBox="1"/>
          <p:nvPr/>
        </p:nvSpPr>
        <p:spPr>
          <a:xfrm>
            <a:off x="6555185" y="2663559"/>
            <a:ext cx="843142" cy="276999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12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20 dB Altı</a:t>
            </a:r>
            <a:endParaRPr lang="tr-TR" sz="12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Metin kutusu 17"/>
          <p:cNvSpPr txBox="1"/>
          <p:nvPr/>
        </p:nvSpPr>
        <p:spPr>
          <a:xfrm>
            <a:off x="6560328" y="5253972"/>
            <a:ext cx="2542897" cy="276999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12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Kemik Yolu 4.000 Hz Sonra Ölçülmez</a:t>
            </a:r>
            <a:endParaRPr lang="tr-TR" sz="12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974756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"/>
                            </p:stCondLst>
                            <p:childTnLst>
                              <p:par>
                                <p:cTn id="5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20" grpId="0" animBg="1"/>
      <p:bldP spid="21" grpId="0" animBg="1"/>
      <p:bldP spid="16" grpId="0" animBg="1"/>
      <p:bldP spid="1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SENSORİNÖRAL </a:t>
            </a: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TİPİ İŞİTME </a:t>
            </a: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KAYBI – SNİK</a:t>
            </a:r>
          </a:p>
        </p:txBody>
      </p:sp>
      <p:pic>
        <p:nvPicPr>
          <p:cNvPr id="7170" name="Picture 2" descr="C:\Users\ahmet\Desktop\Resim7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696" y="1190625"/>
            <a:ext cx="6404627" cy="4619625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Metin kutusu 6"/>
          <p:cNvSpPr txBox="1"/>
          <p:nvPr/>
        </p:nvSpPr>
        <p:spPr>
          <a:xfrm>
            <a:off x="6636424" y="3105523"/>
            <a:ext cx="2445316" cy="400110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Kemik Yolu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6654269" y="4233871"/>
            <a:ext cx="2445316" cy="400110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Hava Yolu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9" name="Grup 8"/>
          <p:cNvGrpSpPr/>
          <p:nvPr/>
        </p:nvGrpSpPr>
        <p:grpSpPr>
          <a:xfrm>
            <a:off x="6517201" y="3524683"/>
            <a:ext cx="2719452" cy="685983"/>
            <a:chOff x="6507676" y="2667433"/>
            <a:chExt cx="2719452" cy="685983"/>
          </a:xfrm>
        </p:grpSpPr>
        <p:cxnSp>
          <p:nvCxnSpPr>
            <p:cNvPr id="10" name="Düz Ok Bağlayıcısı 9"/>
            <p:cNvCxnSpPr/>
            <p:nvPr/>
          </p:nvCxnSpPr>
          <p:spPr>
            <a:xfrm>
              <a:off x="7849586" y="3137416"/>
              <a:ext cx="0" cy="21600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Düz Ok Bağlayıcısı 10"/>
            <p:cNvCxnSpPr/>
            <p:nvPr/>
          </p:nvCxnSpPr>
          <p:spPr>
            <a:xfrm flipV="1">
              <a:off x="7837681" y="2667433"/>
              <a:ext cx="0" cy="21600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Metin kutusu 11"/>
            <p:cNvSpPr txBox="1"/>
            <p:nvPr/>
          </p:nvSpPr>
          <p:spPr>
            <a:xfrm>
              <a:off x="6507676" y="2777581"/>
              <a:ext cx="2719452" cy="400110"/>
            </a:xfrm>
            <a:prstGeom prst="rect">
              <a:avLst/>
            </a:prstGeom>
            <a:noFill/>
            <a:ln w="31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tr-TR" sz="2000" i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air-bone </a:t>
              </a:r>
              <a:r>
                <a:rPr lang="tr-TR" sz="2000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gap </a:t>
              </a:r>
              <a:r>
                <a:rPr lang="tr-TR" sz="2000" b="1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&lt;10dB</a:t>
              </a:r>
              <a:endPara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2" name="Dikdörtgen 1"/>
          <p:cNvSpPr/>
          <p:nvPr/>
        </p:nvSpPr>
        <p:spPr>
          <a:xfrm>
            <a:off x="5267325" y="3587236"/>
            <a:ext cx="410561" cy="247650"/>
          </a:xfrm>
          <a:prstGeom prst="rect">
            <a:avLst/>
          </a:prstGeom>
          <a:noFill/>
          <a:ln>
            <a:solidFill>
              <a:srgbClr val="FF0000"/>
            </a:solidFill>
          </a:ln>
          <a:effectLst>
            <a:glow rad="38100">
              <a:schemeClr val="tx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6" name="Dikdörtgen 15"/>
          <p:cNvSpPr/>
          <p:nvPr/>
        </p:nvSpPr>
        <p:spPr>
          <a:xfrm>
            <a:off x="5267324" y="3882541"/>
            <a:ext cx="410561" cy="247650"/>
          </a:xfrm>
          <a:prstGeom prst="rect">
            <a:avLst/>
          </a:prstGeom>
          <a:noFill/>
          <a:ln>
            <a:solidFill>
              <a:srgbClr val="FF0000"/>
            </a:solidFill>
          </a:ln>
          <a:effectLst>
            <a:glow rad="38100">
              <a:schemeClr val="tx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cxnSp>
        <p:nvCxnSpPr>
          <p:cNvPr id="4" name="Düz Bağlayıcı 3"/>
          <p:cNvCxnSpPr/>
          <p:nvPr/>
        </p:nvCxnSpPr>
        <p:spPr>
          <a:xfrm>
            <a:off x="1068443" y="2790701"/>
            <a:ext cx="5544000" cy="0"/>
          </a:xfrm>
          <a:prstGeom prst="line">
            <a:avLst/>
          </a:prstGeom>
          <a:effectLst>
            <a:glow rad="101600">
              <a:schemeClr val="bg1">
                <a:alpha val="6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7" name="Metin kutusu 16"/>
          <p:cNvSpPr txBox="1"/>
          <p:nvPr/>
        </p:nvSpPr>
        <p:spPr>
          <a:xfrm>
            <a:off x="6642394" y="2578771"/>
            <a:ext cx="2445316" cy="400110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Kayıp 20 dB Olmalı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Metin kutusu 18"/>
          <p:cNvSpPr txBox="1"/>
          <p:nvPr/>
        </p:nvSpPr>
        <p:spPr>
          <a:xfrm>
            <a:off x="6650198" y="5272491"/>
            <a:ext cx="2445316" cy="400110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4000 </a:t>
            </a:r>
            <a:r>
              <a:rPr lang="tr-TR" sz="20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Hz’de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Çentik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" name="Rectangle 3"/>
          <p:cNvSpPr txBox="1">
            <a:spLocks noChangeArrowheads="1"/>
          </p:cNvSpPr>
          <p:nvPr/>
        </p:nvSpPr>
        <p:spPr bwMode="auto">
          <a:xfrm>
            <a:off x="8496300" y="639597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52636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2" grpId="0" animBg="1"/>
      <p:bldP spid="16" grpId="0" animBg="1"/>
      <p:bldP spid="17" grpId="0" animBg="1"/>
      <p:bldP spid="1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172005" y="2956263"/>
            <a:ext cx="8782476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66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Mesleki İşitme Kayıpları</a:t>
            </a:r>
          </a:p>
          <a:p>
            <a:pPr marL="36000" algn="ctr"/>
            <a:r>
              <a:rPr lang="tr-TR" sz="48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(Gürültüye Bağlı İşitme Kayıpları)</a:t>
            </a:r>
            <a:endParaRPr lang="tr-TR" sz="48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0483" name="Picture 3" descr="D:\DOKTOR\2-DRUZ\1. EĞİTİM KURUMU\1. İstanbuluzman\2-RESİMLER\Meslekler\receptionist.png"/>
          <p:cNvPicPr>
            <a:picLocks noChangeAspect="1" noChangeArrowheads="1"/>
          </p:cNvPicPr>
          <p:nvPr/>
        </p:nvPicPr>
        <p:blipFill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5962" y="409697"/>
            <a:ext cx="2994561" cy="2994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8496300" y="639597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794496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76200" y="1195387"/>
            <a:ext cx="8972266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İŞİTME SİSTEMİ (AUDIOTORY SYSTEM)</a:t>
            </a:r>
            <a:endParaRPr lang="de-DE" sz="2000" b="1" noProof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76200" y="1555750"/>
            <a:ext cx="4371975" cy="4492625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429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Dış </a:t>
            </a:r>
            <a:r>
              <a:rPr lang="tr-TR" sz="2000" b="1" i="1" dirty="0">
                <a:latin typeface="Calibri" pitchFamily="34" charset="0"/>
                <a:cs typeface="Calibri" pitchFamily="34" charset="0"/>
              </a:rPr>
              <a:t>Kulak</a:t>
            </a:r>
          </a:p>
          <a:p>
            <a:pPr marL="800100" lvl="1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>
                <a:latin typeface="Calibri" pitchFamily="34" charset="0"/>
                <a:cs typeface="Calibri" pitchFamily="34" charset="0"/>
              </a:rPr>
              <a:t>Dış Kulak Yolu</a:t>
            </a:r>
          </a:p>
          <a:p>
            <a:pPr marL="3429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latin typeface="Calibri" pitchFamily="34" charset="0"/>
                <a:cs typeface="Calibri" pitchFamily="34" charset="0"/>
              </a:rPr>
              <a:t>Orta Kulak</a:t>
            </a:r>
          </a:p>
          <a:p>
            <a:pPr marL="800100" lvl="1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Kulak Zarı</a:t>
            </a:r>
          </a:p>
          <a:p>
            <a:pPr marL="800100" lvl="1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 err="1" smtClean="0">
                <a:latin typeface="Calibri" pitchFamily="34" charset="0"/>
                <a:cs typeface="Calibri" pitchFamily="34" charset="0"/>
              </a:rPr>
              <a:t>Malleus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 (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Ç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ekiç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)</a:t>
            </a:r>
          </a:p>
          <a:p>
            <a:pPr marL="800100" lvl="1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 err="1">
                <a:latin typeface="Calibri" pitchFamily="34" charset="0"/>
                <a:cs typeface="Calibri" pitchFamily="34" charset="0"/>
              </a:rPr>
              <a:t>İncus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(Örs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)</a:t>
            </a:r>
          </a:p>
          <a:p>
            <a:pPr marL="800100" lvl="1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 err="1">
                <a:latin typeface="Calibri" pitchFamily="34" charset="0"/>
                <a:cs typeface="Calibri" pitchFamily="34" charset="0"/>
              </a:rPr>
              <a:t>Stapes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(Üzengi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)</a:t>
            </a:r>
          </a:p>
          <a:p>
            <a:pPr marL="800100" lvl="1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>
                <a:latin typeface="Calibri" pitchFamily="34" charset="0"/>
                <a:cs typeface="Calibri" pitchFamily="34" charset="0"/>
              </a:rPr>
              <a:t>Östaki Borusu</a:t>
            </a:r>
          </a:p>
          <a:p>
            <a:pPr marL="3429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latin typeface="Calibri" pitchFamily="34" charset="0"/>
                <a:cs typeface="Calibri" pitchFamily="34" charset="0"/>
              </a:rPr>
              <a:t>İç Kulak</a:t>
            </a:r>
          </a:p>
          <a:p>
            <a:pPr marL="800100" lvl="1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 err="1">
                <a:latin typeface="Calibri" pitchFamily="34" charset="0"/>
                <a:cs typeface="Calibri" pitchFamily="34" charset="0"/>
              </a:rPr>
              <a:t>Kochlea</a:t>
            </a:r>
            <a:endParaRPr lang="tr-TR" sz="2000" i="1" dirty="0">
              <a:latin typeface="Calibri" pitchFamily="34" charset="0"/>
              <a:cs typeface="Calibri" pitchFamily="34" charset="0"/>
            </a:endParaRPr>
          </a:p>
          <a:p>
            <a:pPr marL="800100" lvl="1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 err="1">
                <a:latin typeface="Calibri" pitchFamily="34" charset="0"/>
                <a:cs typeface="Calibri" pitchFamily="34" charset="0"/>
              </a:rPr>
              <a:t>Vestibulum</a:t>
            </a:r>
            <a:endParaRPr lang="tr-TR" sz="2000" i="1" dirty="0">
              <a:latin typeface="Calibri" pitchFamily="34" charset="0"/>
              <a:cs typeface="Calibri" pitchFamily="34" charset="0"/>
            </a:endParaRPr>
          </a:p>
          <a:p>
            <a:pPr marL="800100" lvl="1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>
                <a:latin typeface="Calibri" pitchFamily="34" charset="0"/>
                <a:cs typeface="Calibri" pitchFamily="34" charset="0"/>
              </a:rPr>
              <a:t>Yarım Daire Kanalları</a:t>
            </a:r>
          </a:p>
          <a:p>
            <a:pPr marL="3429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latin typeface="Calibri" pitchFamily="34" charset="0"/>
                <a:cs typeface="Calibri" pitchFamily="34" charset="0"/>
              </a:rPr>
              <a:t>Merkezi İşitme Yolları</a:t>
            </a:r>
          </a:p>
          <a:p>
            <a:pPr marL="3429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latin typeface="Calibri" pitchFamily="34" charset="0"/>
                <a:cs typeface="Calibri" pitchFamily="34" charset="0"/>
              </a:rPr>
              <a:t>İşitme Merkezi</a:t>
            </a:r>
          </a:p>
          <a:p>
            <a:pPr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 </a:t>
            </a:r>
            <a:endParaRPr lang="tr-TR" sz="2000" i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/>
          </a:p>
        </p:txBody>
      </p: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İŞİTME ORGANI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5363" name="Picture 3" descr="C:\Users\Ahmet Yiğitap\Desktop\Resim1.jpg"/>
          <p:cNvPicPr preferRelativeResize="0"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8650" y="1577973"/>
            <a:ext cx="4615200" cy="4489200"/>
          </a:xfrm>
          <a:prstGeom prst="rect">
            <a:avLst/>
          </a:prstGeom>
          <a:noFill/>
          <a:ln w="31750"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8496300" y="639597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539962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114301" y="1195387"/>
            <a:ext cx="8868773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TANIM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114301" y="1555750"/>
            <a:ext cx="4724400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6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6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Şiddetli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sesler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öncelikle </a:t>
            </a: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korti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organındaki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dış ve iç tüylü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hücreleri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hasara uğratır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pPr algn="ctr">
              <a:spcAft>
                <a:spcPts val="60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6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Gürültüye bağlı oluşan, </a:t>
            </a: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korti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organındaki bu kalıcı hasarlar;</a:t>
            </a:r>
          </a:p>
          <a:p>
            <a:pPr algn="ctr">
              <a:spcAft>
                <a:spcPts val="6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«SNİK (Algı) Tipi İşitme Kaybına»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neden olur.</a:t>
            </a:r>
          </a:p>
          <a:p>
            <a:pPr algn="ctr">
              <a:spcAft>
                <a:spcPts val="600"/>
              </a:spcAft>
              <a:buClr>
                <a:srgbClr val="292929"/>
              </a:buClr>
              <a:defRPr/>
            </a:pPr>
            <a:endParaRPr lang="tr-TR" sz="24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4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	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MESLEKİ İŞİTME KAYIPLARI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0722" name="Picture 2" descr="C:\Users\Ahmet Yiğitap\Desktop\Resim1.jpg"/>
          <p:cNvPicPr preferRelativeResize="0"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7798" y="1574799"/>
            <a:ext cx="4122000" cy="3438000"/>
          </a:xfrm>
          <a:prstGeom prst="rect">
            <a:avLst/>
          </a:prstGeom>
          <a:noFill/>
          <a:ln w="31750"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val 1"/>
          <p:cNvSpPr>
            <a:spLocks noChangeAspect="1"/>
          </p:cNvSpPr>
          <p:nvPr/>
        </p:nvSpPr>
        <p:spPr>
          <a:xfrm>
            <a:off x="5334000" y="4114799"/>
            <a:ext cx="576000" cy="576000"/>
          </a:xfrm>
          <a:prstGeom prst="ellipse">
            <a:avLst/>
          </a:prstGeom>
          <a:solidFill>
            <a:schemeClr val="bg2">
              <a:lumMod val="60000"/>
              <a:lumOff val="40000"/>
              <a:alpha val="43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8496300" y="639597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634092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2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en-GB" sz="2000" b="1">
              <a:solidFill>
                <a:srgbClr val="000000"/>
              </a:solidFill>
            </a:endParaRPr>
          </a:p>
        </p:txBody>
      </p:sp>
      <p:sp>
        <p:nvSpPr>
          <p:cNvPr id="30" name="Rectangle 55"/>
          <p:cNvSpPr>
            <a:spLocks noChangeArrowheads="1"/>
          </p:cNvSpPr>
          <p:nvPr/>
        </p:nvSpPr>
        <p:spPr bwMode="gray">
          <a:xfrm>
            <a:off x="143087" y="1100663"/>
            <a:ext cx="654417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1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1" name="Rectangle 5"/>
          <p:cNvSpPr>
            <a:spLocks noChangeArrowheads="1"/>
          </p:cNvSpPr>
          <p:nvPr/>
        </p:nvSpPr>
        <p:spPr bwMode="gray">
          <a:xfrm>
            <a:off x="843352" y="1100663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Yüksek ses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maruziyeti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sonrası 12-24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saat içinde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işitme kaybı oluşup geri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dönebilir,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" name="Rectangle 55"/>
          <p:cNvSpPr>
            <a:spLocks noChangeArrowheads="1"/>
          </p:cNvSpPr>
          <p:nvPr/>
        </p:nvSpPr>
        <p:spPr bwMode="gray">
          <a:xfrm>
            <a:off x="143089" y="1910288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2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gray">
          <a:xfrm>
            <a:off x="843352" y="1910288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Ani gelişen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maruziyetlerde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işitme kaybının olabilmesi için sesin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çok yüksek olması gerekir,</a:t>
            </a:r>
          </a:p>
        </p:txBody>
      </p:sp>
      <p:sp>
        <p:nvSpPr>
          <p:cNvPr id="24" name="Rectangle 55"/>
          <p:cNvSpPr>
            <a:spLocks noChangeArrowheads="1"/>
          </p:cNvSpPr>
          <p:nvPr/>
        </p:nvSpPr>
        <p:spPr bwMode="gray">
          <a:xfrm>
            <a:off x="143089" y="2719913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3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5" name="Rectangle 5"/>
          <p:cNvSpPr>
            <a:spLocks noChangeArrowheads="1"/>
          </p:cNvSpPr>
          <p:nvPr/>
        </p:nvSpPr>
        <p:spPr bwMode="gray">
          <a:xfrm>
            <a:off x="843352" y="2719913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Bazı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durumlarda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yoğun uyarı sesleri, bazılarında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ise tek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 patlama ile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işitme kaybı meydana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gelebilir,</a:t>
            </a:r>
          </a:p>
        </p:txBody>
      </p:sp>
      <p:sp>
        <p:nvSpPr>
          <p:cNvPr id="28" name="Rectangle 55"/>
          <p:cNvSpPr>
            <a:spLocks noChangeArrowheads="1"/>
          </p:cNvSpPr>
          <p:nvPr/>
        </p:nvSpPr>
        <p:spPr bwMode="gray">
          <a:xfrm>
            <a:off x="143089" y="3529538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4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9" name="Rectangle 5"/>
          <p:cNvSpPr>
            <a:spLocks noChangeArrowheads="1"/>
          </p:cNvSpPr>
          <p:nvPr/>
        </p:nvSpPr>
        <p:spPr bwMode="gray">
          <a:xfrm>
            <a:off x="843352" y="3529538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Çok yüksek  gürültüye kısa bir süre maruz kalan kişilerde geçici algı tipi işitme kaybı görülebilir. Bu etkilenme uzun sürer ise işitme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kaybı kalıcı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olur,</a:t>
            </a:r>
          </a:p>
        </p:txBody>
      </p:sp>
      <p:sp>
        <p:nvSpPr>
          <p:cNvPr id="37" name="Rectangle 55"/>
          <p:cNvSpPr>
            <a:spLocks noChangeArrowheads="1"/>
          </p:cNvSpPr>
          <p:nvPr/>
        </p:nvSpPr>
        <p:spPr bwMode="gray">
          <a:xfrm>
            <a:off x="143089" y="4339163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5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8" name="Rectangle 5"/>
          <p:cNvSpPr>
            <a:spLocks noChangeArrowheads="1"/>
          </p:cNvSpPr>
          <p:nvPr/>
        </p:nvSpPr>
        <p:spPr bwMode="gray">
          <a:xfrm>
            <a:off x="843352" y="4339163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sv-SE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En çok hasar stereosilyalı iç hücreler ve dış sıra hücrelerde meydana </a:t>
            </a:r>
            <a:r>
              <a:rPr lang="sv-SE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gelir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(Bu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organ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ayrıca </a:t>
            </a: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vasküler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kimyasal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metabolik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değişikliklere de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duyarlıdır) </a:t>
            </a:r>
            <a:r>
              <a:rPr lang="sv-SE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sv-SE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MESLEKİ İŞİTME KAYIPLARI</a:t>
            </a:r>
          </a:p>
        </p:txBody>
      </p:sp>
      <p:sp>
        <p:nvSpPr>
          <p:cNvPr id="59" name="Rectangle 55"/>
          <p:cNvSpPr>
            <a:spLocks noChangeArrowheads="1"/>
          </p:cNvSpPr>
          <p:nvPr/>
        </p:nvSpPr>
        <p:spPr bwMode="gray">
          <a:xfrm>
            <a:off x="143798" y="5136605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6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60" name="Rectangle 5"/>
          <p:cNvSpPr>
            <a:spLocks noChangeArrowheads="1"/>
          </p:cNvSpPr>
          <p:nvPr/>
        </p:nvSpPr>
        <p:spPr bwMode="gray">
          <a:xfrm>
            <a:off x="865327" y="5136605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nn-NO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Yüksek frekanslı sesler düşük frekanslı seslerden daha zararlıdır. Ani sesler daha zararlıdır. Kulağın kendini korumasına imkan vermezler,</a:t>
            </a: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96300" y="639597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326645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2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en-GB" sz="2000" b="1">
              <a:solidFill>
                <a:srgbClr val="000000"/>
              </a:solidFill>
            </a:endParaRPr>
          </a:p>
        </p:txBody>
      </p:sp>
      <p:sp>
        <p:nvSpPr>
          <p:cNvPr id="30" name="Rectangle 55"/>
          <p:cNvSpPr>
            <a:spLocks noChangeArrowheads="1"/>
          </p:cNvSpPr>
          <p:nvPr/>
        </p:nvSpPr>
        <p:spPr bwMode="gray">
          <a:xfrm>
            <a:off x="143087" y="1100663"/>
            <a:ext cx="654417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7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1" name="Rectangle 5"/>
          <p:cNvSpPr>
            <a:spLocks noChangeArrowheads="1"/>
          </p:cNvSpPr>
          <p:nvPr/>
        </p:nvSpPr>
        <p:spPr bwMode="gray">
          <a:xfrm>
            <a:off x="843352" y="1100663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Gürültülü ortamlarda çalışanlarda her iki kulakta işitme kaybı aynıdır. Yani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her iki kulaktaki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eşik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düzeyleri simetriktir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" name="Rectangle 55"/>
          <p:cNvSpPr>
            <a:spLocks noChangeArrowheads="1"/>
          </p:cNvSpPr>
          <p:nvPr/>
        </p:nvSpPr>
        <p:spPr bwMode="gray">
          <a:xfrm>
            <a:off x="143089" y="1910288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8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gray">
          <a:xfrm>
            <a:off x="843352" y="1910288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Gürültünün zararlı etkileri zamanla birikir ve yıllar geçtikçe de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artar. Ancak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işitme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kaybının önemli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bir kısmı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ilk 5-10 yıl içinde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gelişir,</a:t>
            </a:r>
            <a:endParaRPr lang="tr-TR" sz="2000" b="1" i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55"/>
          <p:cNvSpPr>
            <a:spLocks noChangeArrowheads="1"/>
          </p:cNvSpPr>
          <p:nvPr/>
        </p:nvSpPr>
        <p:spPr bwMode="gray">
          <a:xfrm>
            <a:off x="143089" y="2719913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9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5" name="Rectangle 5"/>
          <p:cNvSpPr>
            <a:spLocks noChangeArrowheads="1"/>
          </p:cNvSpPr>
          <p:nvPr/>
        </p:nvSpPr>
        <p:spPr bwMode="gray">
          <a:xfrm>
            <a:off x="843352" y="2719913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Gürültüye maruziyet sonlandığında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işitme kaybı </a:t>
            </a:r>
            <a:r>
              <a:rPr lang="tr-TR" sz="2000" b="1" i="1" dirty="0" err="1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stabilleşir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(ilerlemez),</a:t>
            </a:r>
            <a:endParaRPr lang="tr-TR" sz="2000" b="1" i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8" name="Rectangle 55"/>
          <p:cNvSpPr>
            <a:spLocks noChangeArrowheads="1"/>
          </p:cNvSpPr>
          <p:nvPr/>
        </p:nvSpPr>
        <p:spPr bwMode="gray">
          <a:xfrm>
            <a:off x="143089" y="3529538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10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9" name="Rectangle 5"/>
          <p:cNvSpPr>
            <a:spLocks noChangeArrowheads="1"/>
          </p:cNvSpPr>
          <p:nvPr/>
        </p:nvSpPr>
        <p:spPr bwMode="gray">
          <a:xfrm>
            <a:off x="843352" y="3529538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GBİK çoğunlukla </a:t>
            </a:r>
            <a:r>
              <a:rPr lang="tr-TR" sz="2000" b="1" i="1" dirty="0" err="1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tinnitusla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birliktelik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gösterir.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Tinnitusun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olmaması işitme kaybının gürültü ile ilgili olmadığını düşündürmelidir,</a:t>
            </a:r>
          </a:p>
        </p:txBody>
      </p:sp>
      <p:sp>
        <p:nvSpPr>
          <p:cNvPr id="37" name="Rectangle 55"/>
          <p:cNvSpPr>
            <a:spLocks noChangeArrowheads="1"/>
          </p:cNvSpPr>
          <p:nvPr/>
        </p:nvSpPr>
        <p:spPr bwMode="gray">
          <a:xfrm>
            <a:off x="143089" y="4339163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11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8" name="Rectangle 5"/>
          <p:cNvSpPr>
            <a:spLocks noChangeArrowheads="1"/>
          </p:cNvSpPr>
          <p:nvPr/>
        </p:nvSpPr>
        <p:spPr bwMode="gray">
          <a:xfrm>
            <a:off x="843352" y="4339163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İnsanların %20’si gürültüye karşı aşırı duyarlıdırlar. Kadınlar yüksek frekanslı seslerden erkeklerden daha çok etkilenirler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MESLEKİ İŞİTME KAYIPLARI</a:t>
            </a:r>
          </a:p>
        </p:txBody>
      </p:sp>
      <p:sp>
        <p:nvSpPr>
          <p:cNvPr id="59" name="Rectangle 55"/>
          <p:cNvSpPr>
            <a:spLocks noChangeArrowheads="1"/>
          </p:cNvSpPr>
          <p:nvPr/>
        </p:nvSpPr>
        <p:spPr bwMode="gray">
          <a:xfrm>
            <a:off x="143798" y="5136605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12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60" name="Rectangle 5"/>
          <p:cNvSpPr>
            <a:spLocks noChangeArrowheads="1"/>
          </p:cNvSpPr>
          <p:nvPr/>
        </p:nvSpPr>
        <p:spPr bwMode="gray">
          <a:xfrm>
            <a:off x="865327" y="5136605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İşitme fonksiyonu 40 yaşından sonra daha çabuk bozulabilir,</a:t>
            </a: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96300" y="639597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988835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2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en-GB" sz="2000" b="1">
              <a:solidFill>
                <a:srgbClr val="000000"/>
              </a:solidFill>
            </a:endParaRPr>
          </a:p>
        </p:txBody>
      </p:sp>
      <p:sp>
        <p:nvSpPr>
          <p:cNvPr id="30" name="Rectangle 55"/>
          <p:cNvSpPr>
            <a:spLocks noChangeArrowheads="1"/>
          </p:cNvSpPr>
          <p:nvPr/>
        </p:nvSpPr>
        <p:spPr bwMode="gray">
          <a:xfrm>
            <a:off x="143087" y="1100663"/>
            <a:ext cx="654417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13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1" name="Rectangle 5"/>
          <p:cNvSpPr>
            <a:spLocks noChangeArrowheads="1"/>
          </p:cNvSpPr>
          <p:nvPr/>
        </p:nvSpPr>
        <p:spPr bwMode="gray">
          <a:xfrm>
            <a:off x="843352" y="1100663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İç kulağın daha önce geçirdiği hastalıklar; kulak iltihabı ve travmalar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etkilenimi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arttırır,</a:t>
            </a:r>
          </a:p>
        </p:txBody>
      </p:sp>
      <p:sp>
        <p:nvSpPr>
          <p:cNvPr id="20" name="Rectangle 55"/>
          <p:cNvSpPr>
            <a:spLocks noChangeArrowheads="1"/>
          </p:cNvSpPr>
          <p:nvPr/>
        </p:nvSpPr>
        <p:spPr bwMode="gray">
          <a:xfrm>
            <a:off x="143089" y="1910288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14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gray">
          <a:xfrm>
            <a:off x="843352" y="1910288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Daha önce gürültülü bir ortamda bulunmak işitme kaybını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hızlandırır,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55"/>
          <p:cNvSpPr>
            <a:spLocks noChangeArrowheads="1"/>
          </p:cNvSpPr>
          <p:nvPr/>
        </p:nvSpPr>
        <p:spPr bwMode="gray">
          <a:xfrm>
            <a:off x="143089" y="2719913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15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5" name="Rectangle 5"/>
          <p:cNvSpPr>
            <a:spLocks noChangeArrowheads="1"/>
          </p:cNvSpPr>
          <p:nvPr/>
        </p:nvSpPr>
        <p:spPr bwMode="gray">
          <a:xfrm>
            <a:off x="843352" y="2719913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En çok çevredeki gürültüler nedeniyle konuşmaların anlaşılamamasından yakınılır. Sesli harfler sessiz harflerden daha iyi işitilir. </a:t>
            </a:r>
          </a:p>
        </p:txBody>
      </p:sp>
      <p:sp>
        <p:nvSpPr>
          <p:cNvPr id="4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MESLEKİ İŞİTME KAYIPLARI</a:t>
            </a: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8496300" y="639597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174451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172005" y="3348037"/>
            <a:ext cx="8782476" cy="215023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spcBef>
                <a:spcPts val="0"/>
              </a:spcBef>
            </a:pPr>
            <a:r>
              <a:rPr lang="tr-TR" sz="60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Akut İşitme Kaybı</a:t>
            </a:r>
          </a:p>
          <a:p>
            <a:pPr algn="ctr">
              <a:spcBef>
                <a:spcPts val="0"/>
              </a:spcBef>
            </a:pPr>
            <a:r>
              <a:rPr lang="tr-TR" sz="60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(Akustik Travma-Sarsıntı)</a:t>
            </a:r>
          </a:p>
        </p:txBody>
      </p:sp>
      <p:pic>
        <p:nvPicPr>
          <p:cNvPr id="22530" name="Picture 2" descr="C:\Users\Ahmet Yiğitap\Desktop\Check.p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4043" y="1144979"/>
            <a:ext cx="24384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8496300" y="639597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510912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AKUT İŞİTME KAYBI (AKUSTİK TRAVMA)</a:t>
            </a: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Akustik travma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120dBA’den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daha yüksek şiddet düzeyindeki sese, kısa bir süre içinde maruz kalma sonucunda meydana gelir. 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şiddetli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 gürültüye (patlama gibi),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ısa süren bir maruziyet sonucu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gelişen, ani ve genellikle ağrılı işitme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kaybıdır. 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Korti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Organı tahrip olur. Kulak zarı (</a:t>
            </a:r>
            <a:r>
              <a:rPr lang="tr-TR" sz="20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timpanik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zar yırtılır)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orta kulakta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iletim </a:t>
            </a:r>
            <a:r>
              <a:rPr lang="tr-TR" sz="20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komponentinde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hasar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oluşabilir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 İşitme kaybıyla birlikte </a:t>
            </a:r>
            <a:r>
              <a:rPr lang="tr-TR" sz="20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vertigo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da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meydana gelebilir.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	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MESLEKİ İŞİTME KAYIPLARI</a:t>
            </a:r>
          </a:p>
        </p:txBody>
      </p:sp>
      <p:grpSp>
        <p:nvGrpSpPr>
          <p:cNvPr id="19" name="Grup 18"/>
          <p:cNvGrpSpPr/>
          <p:nvPr/>
        </p:nvGrpSpPr>
        <p:grpSpPr>
          <a:xfrm>
            <a:off x="2663361" y="5451679"/>
            <a:ext cx="6162416" cy="663371"/>
            <a:chOff x="2644311" y="5451679"/>
            <a:chExt cx="6162416" cy="663371"/>
          </a:xfrm>
        </p:grpSpPr>
        <p:grpSp>
          <p:nvGrpSpPr>
            <p:cNvPr id="20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22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4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6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8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9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30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35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6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31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33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4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pic>
            <p:nvPicPr>
              <p:cNvPr id="32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21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Ezberlenmeli 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  <p:pic>
        <p:nvPicPr>
          <p:cNvPr id="38" name="Picture 2" descr="http://militaryaudiology.org/site/wp-content/downloads/boom_ouch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17" y="5084110"/>
            <a:ext cx="2350373" cy="17738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" name="Rectangle 3"/>
          <p:cNvSpPr txBox="1">
            <a:spLocks noChangeArrowheads="1"/>
          </p:cNvSpPr>
          <p:nvPr/>
        </p:nvSpPr>
        <p:spPr bwMode="auto">
          <a:xfrm>
            <a:off x="8496300" y="639597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284560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172005" y="3348037"/>
            <a:ext cx="8782476" cy="1841479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spcBef>
                <a:spcPts val="0"/>
              </a:spcBef>
            </a:pPr>
            <a:r>
              <a:rPr lang="tr-TR" sz="60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Geçici/Kalıcı İşitme Kaybı</a:t>
            </a:r>
          </a:p>
          <a:p>
            <a:pPr algn="ctr">
              <a:spcBef>
                <a:spcPts val="0"/>
              </a:spcBef>
            </a:pPr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«Kronik İşitme Kayıpları»</a:t>
            </a:r>
            <a:r>
              <a:rPr lang="tr-TR" sz="60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	</a:t>
            </a:r>
          </a:p>
        </p:txBody>
      </p:sp>
      <p:pic>
        <p:nvPicPr>
          <p:cNvPr id="23554" name="Picture 2" descr="D:\DOKTOR\2-DRUZ\1. EĞİTİM KURUMU\1. İstanbuluzman\2-RESİMLER\Oklar-Yönler\interact.png"/>
          <p:cNvPicPr>
            <a:picLocks noChangeAspect="1" noChangeArrowheads="1"/>
          </p:cNvPicPr>
          <p:nvPr/>
        </p:nvPicPr>
        <p:blipFill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6462" y="878775"/>
            <a:ext cx="2613561" cy="2613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8496300" y="639597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171373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TANIM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8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Kronik işitme kaybı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90dBA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üzerindeki gürültüye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uzun süre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kalma sonucunda ortaya çıkar. </a:t>
            </a: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Klinik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olarak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kronik gürültünün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meydana getirdiği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işitme kayıpları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3 grupta toplanır.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9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52000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Geçici Eşik Yükselmesi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</a:t>
            </a:r>
            <a:r>
              <a:rPr lang="tr-TR" sz="16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Temporary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Threshold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Shift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-</a:t>
            </a: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TTS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</a:t>
            </a:r>
          </a:p>
          <a:p>
            <a:pPr marL="252000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Sürekli Eşik Yükselmesi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</a:t>
            </a:r>
            <a:r>
              <a:rPr lang="tr-TR" sz="16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Permenant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Threshold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Shift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-</a:t>
            </a: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PTS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</a:t>
            </a:r>
          </a:p>
          <a:p>
            <a:pPr marL="252000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Belirtisiz Eşik Yükselmesi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</a:t>
            </a:r>
            <a:r>
              <a:rPr lang="tr-TR" sz="16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Asymptomatic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Threshold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Shift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-ATS)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	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GÜRÜLTÜYE BAĞLI </a:t>
            </a: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İŞİTME </a:t>
            </a: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KAYIPLARI - GİBİK</a:t>
            </a: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96300" y="639597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945765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>
            <a:spLocks noChangeArrowheads="1"/>
          </p:cNvSpPr>
          <p:nvPr/>
        </p:nvSpPr>
        <p:spPr bwMode="auto">
          <a:xfrm>
            <a:off x="172005" y="2516888"/>
            <a:ext cx="8782476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9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İşitme Kaybında</a:t>
            </a:r>
          </a:p>
          <a:p>
            <a:pPr marL="36000" algn="ctr"/>
            <a:r>
              <a:rPr lang="tr-TR" sz="9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Tedavi</a:t>
            </a:r>
            <a:endParaRPr lang="tr-TR" sz="90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90657" y="380999"/>
            <a:ext cx="1595718" cy="246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8496300" y="639597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519266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2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en-GB" sz="2000" b="1">
              <a:solidFill>
                <a:srgbClr val="000000"/>
              </a:solidFill>
            </a:endParaRPr>
          </a:p>
        </p:txBody>
      </p:sp>
      <p:sp>
        <p:nvSpPr>
          <p:cNvPr id="30" name="Rectangle 55"/>
          <p:cNvSpPr>
            <a:spLocks noChangeArrowheads="1"/>
          </p:cNvSpPr>
          <p:nvPr/>
        </p:nvSpPr>
        <p:spPr bwMode="gray">
          <a:xfrm>
            <a:off x="143087" y="1100663"/>
            <a:ext cx="654417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1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1" name="Rectangle 5"/>
          <p:cNvSpPr>
            <a:spLocks noChangeArrowheads="1"/>
          </p:cNvSpPr>
          <p:nvPr/>
        </p:nvSpPr>
        <p:spPr bwMode="gray">
          <a:xfrm>
            <a:off x="843352" y="1100663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İşçinin bilgilendirilmesi;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hekim veya uygun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nitelikli diğer bir kişi tarafından işçi kendisi ile ilgili sonuçlar hakkında bilgilendirilmeli,</a:t>
            </a:r>
          </a:p>
        </p:txBody>
      </p:sp>
      <p:sp>
        <p:nvSpPr>
          <p:cNvPr id="20" name="Rectangle 55"/>
          <p:cNvSpPr>
            <a:spLocks noChangeArrowheads="1"/>
          </p:cNvSpPr>
          <p:nvPr/>
        </p:nvSpPr>
        <p:spPr bwMode="gray">
          <a:xfrm>
            <a:off x="143089" y="1910288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2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gray">
          <a:xfrm>
            <a:off x="843352" y="1910288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 </a:t>
            </a: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maruziyeti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sonlandırılmalı (iş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değiştirme, rotasyonla çalıştırma vb.),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55"/>
          <p:cNvSpPr>
            <a:spLocks noChangeArrowheads="1"/>
          </p:cNvSpPr>
          <p:nvPr/>
        </p:nvSpPr>
        <p:spPr bwMode="gray">
          <a:xfrm>
            <a:off x="143089" y="2719913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3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5" name="Rectangle 5"/>
          <p:cNvSpPr>
            <a:spLocks noChangeArrowheads="1"/>
          </p:cNvSpPr>
          <p:nvPr/>
        </p:nvSpPr>
        <p:spPr bwMode="gray">
          <a:xfrm>
            <a:off x="843352" y="2719913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Yapılan risk değerlendirmesi gözden geçirilmeli,</a:t>
            </a:r>
          </a:p>
        </p:txBody>
      </p:sp>
      <p:sp>
        <p:nvSpPr>
          <p:cNvPr id="28" name="Rectangle 55"/>
          <p:cNvSpPr>
            <a:spLocks noChangeArrowheads="1"/>
          </p:cNvSpPr>
          <p:nvPr/>
        </p:nvSpPr>
        <p:spPr bwMode="gray">
          <a:xfrm>
            <a:off x="143089" y="3529538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4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9" name="Rectangle 5"/>
          <p:cNvSpPr>
            <a:spLocks noChangeArrowheads="1"/>
          </p:cNvSpPr>
          <p:nvPr/>
        </p:nvSpPr>
        <p:spPr bwMode="gray">
          <a:xfrm>
            <a:off x="843352" y="3529538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Riskleri önlemek veya azaltmak için alınan önlemler gözden geçirilmeli.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Çalışanlara gürültünün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zararları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ile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korunma hakkında eğitim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verilmeli,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7" name="Rectangle 55"/>
          <p:cNvSpPr>
            <a:spLocks noChangeArrowheads="1"/>
          </p:cNvSpPr>
          <p:nvPr/>
        </p:nvSpPr>
        <p:spPr bwMode="gray">
          <a:xfrm>
            <a:off x="143089" y="4339163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5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8" name="Rectangle 5"/>
          <p:cNvSpPr>
            <a:spLocks noChangeArrowheads="1"/>
          </p:cNvSpPr>
          <p:nvPr/>
        </p:nvSpPr>
        <p:spPr bwMode="gray">
          <a:xfrm>
            <a:off x="843352" y="4339163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sv-SE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Düzenli bir sağlık gözetimi uygulanmalı; Benzer biçimde maruz kalan işçilerin sağlık durumunun gözden geçirilmeli,</a:t>
            </a:r>
          </a:p>
        </p:txBody>
      </p:sp>
      <p:sp>
        <p:nvSpPr>
          <p:cNvPr id="4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GBİK’DA İŞVEREN SORUMLULUĞU - ÖNERİLER</a:t>
            </a:r>
            <a:endParaRPr lang="en-GB" sz="3200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42" name="Grup 41"/>
          <p:cNvGrpSpPr/>
          <p:nvPr/>
        </p:nvGrpSpPr>
        <p:grpSpPr>
          <a:xfrm>
            <a:off x="231797" y="5885030"/>
            <a:ext cx="6162416" cy="663371"/>
            <a:chOff x="2644311" y="5451679"/>
            <a:chExt cx="6162416" cy="663371"/>
          </a:xfrm>
        </p:grpSpPr>
        <p:grpSp>
          <p:nvGrpSpPr>
            <p:cNvPr id="43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45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6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7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8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9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50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51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56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57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52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54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55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pic>
            <p:nvPicPr>
              <p:cNvPr id="53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44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İşveren Sorumlulukları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  <p:sp>
        <p:nvSpPr>
          <p:cNvPr id="59" name="Rectangle 55"/>
          <p:cNvSpPr>
            <a:spLocks noChangeArrowheads="1"/>
          </p:cNvSpPr>
          <p:nvPr/>
        </p:nvSpPr>
        <p:spPr bwMode="gray">
          <a:xfrm>
            <a:off x="143798" y="5136605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6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60" name="Rectangle 5"/>
          <p:cNvSpPr>
            <a:spLocks noChangeArrowheads="1"/>
          </p:cNvSpPr>
          <p:nvPr/>
        </p:nvSpPr>
        <p:spPr bwMode="gray">
          <a:xfrm>
            <a:off x="865327" y="5136605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nn-NO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 sağlığı uzmanları veya diğer uygun nitelikli kişilerin veya yetkili makamın önerileri dikkate alınmalı,</a:t>
            </a:r>
          </a:p>
        </p:txBody>
      </p:sp>
      <p:sp>
        <p:nvSpPr>
          <p:cNvPr id="34" name="Rectangle 3"/>
          <p:cNvSpPr txBox="1">
            <a:spLocks noChangeArrowheads="1"/>
          </p:cNvSpPr>
          <p:nvPr/>
        </p:nvSpPr>
        <p:spPr bwMode="auto">
          <a:xfrm>
            <a:off x="8496300" y="639597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880235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KOKLEA</a:t>
            </a:r>
            <a:endParaRPr lang="tr-TR" sz="32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5" name="Picture 2" descr="D:\DOKTOR\1-ISTANBULUZMAN\1-EĞİTİM KURUMU\1. İstanbuluzman\Fiziksel Risk Etmenleri\Yardımcı\Resimler\KKB-Resim\Cochlea (2).jpg"/>
          <p:cNvPicPr preferRelativeResize="0"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99" y="1096963"/>
            <a:ext cx="4502037" cy="2397087"/>
          </a:xfrm>
          <a:prstGeom prst="rect">
            <a:avLst/>
          </a:prstGeom>
          <a:noFill/>
          <a:ln w="6350"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48" name="Picture 4" descr="C:\Users\Ahmet Yiğitap\Desktop\2.png"/>
          <p:cNvPicPr preferRelativeResize="0"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" y="3533774"/>
            <a:ext cx="4502037" cy="3193975"/>
          </a:xfrm>
          <a:prstGeom prst="rect">
            <a:avLst/>
          </a:prstGeom>
          <a:noFill/>
          <a:ln w="6350"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Ahmet Yiğitap\Desktop\23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5337" y="3533774"/>
            <a:ext cx="4502037" cy="3193975"/>
          </a:xfrm>
          <a:prstGeom prst="rect">
            <a:avLst/>
          </a:prstGeom>
          <a:noFill/>
          <a:ln w="6350"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47" name="Picture 3" descr="C:\Users\Ahmet Yiğitap\Desktop\22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5337" y="1097384"/>
            <a:ext cx="4502037" cy="2396666"/>
          </a:xfrm>
          <a:prstGeom prst="rect">
            <a:avLst/>
          </a:prstGeom>
          <a:noFill/>
          <a:ln w="6350"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8496300" y="639597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886149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Kabuledilebilir  Gürültü Düzeyi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9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«Kişinin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sessiz bir ortamda </a:t>
            </a:r>
            <a:r>
              <a:rPr lang="tr-TR" sz="28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1,5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metreden günlük konuşmaları anlamakta güçlük çekmeye başladığı sınırdır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.»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sınır 500,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1000,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2000 Hz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frekanslarda ortalama </a:t>
            </a: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8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25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dB(A)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değerine karşılık gelmektedir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</a:br>
            <a:endParaRPr lang="tr-TR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GÜRÜLTÜYE BAĞLI İŞİTME KAYBINDA TEDAVİ</a:t>
            </a: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96300" y="639597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259105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MESLEKİ İŞİTME KAYIPLARI</a:t>
            </a:r>
          </a:p>
        </p:txBody>
      </p:sp>
      <p:graphicFrame>
        <p:nvGraphicFramePr>
          <p:cNvPr id="7" name="3 İçerik Yer Tutucusu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82251161"/>
              </p:ext>
            </p:extLst>
          </p:nvPr>
        </p:nvGraphicFramePr>
        <p:xfrm>
          <a:off x="0" y="1058864"/>
          <a:ext cx="9144000" cy="5213620"/>
        </p:xfrm>
        <a:graphic>
          <a:graphicData uri="http://schemas.openxmlformats.org/drawingml/2006/table">
            <a:tbl>
              <a:tblPr firstRow="1" bandRow="1"/>
              <a:tblGrid>
                <a:gridCol w="2956553"/>
                <a:gridCol w="6187447"/>
              </a:tblGrid>
              <a:tr h="82368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İŞİTME KAYBI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TEDAVİ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</a:tr>
              <a:tr h="575333">
                <a:tc>
                  <a:txBody>
                    <a:bodyPr/>
                    <a:lstStyle/>
                    <a:p>
                      <a:pPr lvl="1" algn="r">
                        <a:spcAft>
                          <a:spcPts val="0"/>
                        </a:spcAft>
                      </a:pPr>
                      <a:r>
                        <a:rPr lang="tr-TR" sz="2400" b="1" i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itchFamily="18" charset="0"/>
                          <a:cs typeface="Calibri" pitchFamily="34" charset="0"/>
                        </a:rPr>
                        <a:t>00 – 25 dB(A)</a:t>
                      </a:r>
                      <a:endParaRPr lang="tr-TR" sz="2400" b="1" i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l">
                        <a:spcAft>
                          <a:spcPts val="0"/>
                        </a:spcAft>
                      </a:pPr>
                      <a:r>
                        <a:rPr lang="tr-TR" sz="2000" b="1" i="1" kern="1200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Normal</a:t>
                      </a:r>
                      <a:endParaRPr lang="tr-TR" sz="2000" b="1" i="1" kern="1200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653600">
                <a:tc>
                  <a:txBody>
                    <a:bodyPr/>
                    <a:lstStyle/>
                    <a:p>
                      <a:pPr lvl="1" algn="r">
                        <a:spcAft>
                          <a:spcPts val="0"/>
                        </a:spcAft>
                      </a:pPr>
                      <a:r>
                        <a:rPr lang="tr-TR" sz="2400" b="1" i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itchFamily="18" charset="0"/>
                          <a:cs typeface="Calibri" pitchFamily="34" charset="0"/>
                        </a:rPr>
                        <a:t>26 – 40 dB(A)</a:t>
                      </a:r>
                      <a:endParaRPr lang="tr-TR" sz="2400" b="1" i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l">
                        <a:spcAft>
                          <a:spcPts val="0"/>
                        </a:spcAft>
                      </a:pPr>
                      <a:r>
                        <a:rPr lang="tr-TR" sz="2000" b="1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Herhangi Bir Tedaviye Gerek Yok</a:t>
                      </a:r>
                    </a:p>
                  </a:txBody>
                  <a:tcPr marL="0" marR="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634189">
                <a:tc>
                  <a:txBody>
                    <a:bodyPr/>
                    <a:lstStyle/>
                    <a:p>
                      <a:pPr lvl="1" algn="r">
                        <a:spcAft>
                          <a:spcPts val="0"/>
                        </a:spcAft>
                      </a:pPr>
                      <a:r>
                        <a:rPr lang="tr-TR" sz="2400" b="1" i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itchFamily="18" charset="0"/>
                          <a:cs typeface="Calibri" pitchFamily="34" charset="0"/>
                        </a:rPr>
                        <a:t>41 – 55 dB(A)</a:t>
                      </a:r>
                      <a:endParaRPr lang="tr-TR" sz="2400" b="1" i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l">
                        <a:spcAft>
                          <a:spcPts val="0"/>
                        </a:spcAft>
                      </a:pPr>
                      <a:r>
                        <a:rPr lang="tr-TR" sz="2000" b="1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Sadece Özel Durumlarda İşitme Cihazı Kullanılır</a:t>
                      </a:r>
                    </a:p>
                  </a:txBody>
                  <a:tcPr marL="0" marR="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631704">
                <a:tc>
                  <a:txBody>
                    <a:bodyPr/>
                    <a:lstStyle/>
                    <a:p>
                      <a:pPr lvl="1" algn="r">
                        <a:spcAft>
                          <a:spcPts val="0"/>
                        </a:spcAft>
                      </a:pPr>
                      <a:r>
                        <a:rPr lang="tr-TR" sz="2400" b="1" i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itchFamily="18" charset="0"/>
                          <a:cs typeface="Calibri" pitchFamily="34" charset="0"/>
                        </a:rPr>
                        <a:t>56 – 70 dB(A)</a:t>
                      </a:r>
                      <a:endParaRPr lang="tr-TR" sz="2400" b="1" i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 rowSpan="2">
                  <a:txBody>
                    <a:bodyPr/>
                    <a:lstStyle/>
                    <a:p>
                      <a:pPr indent="449580" algn="l">
                        <a:spcAft>
                          <a:spcPts val="0"/>
                        </a:spcAft>
                      </a:pPr>
                      <a:r>
                        <a:rPr lang="tr-TR" sz="2000" b="1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İşitme Cihazı Kullanması Gerekir</a:t>
                      </a:r>
                    </a:p>
                  </a:txBody>
                  <a:tcPr marL="0" marR="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631704">
                <a:tc>
                  <a:txBody>
                    <a:bodyPr/>
                    <a:lstStyle/>
                    <a:p>
                      <a:pPr lvl="1" algn="r">
                        <a:spcAft>
                          <a:spcPts val="0"/>
                        </a:spcAft>
                      </a:pPr>
                      <a:r>
                        <a:rPr lang="tr-TR" sz="2400" b="1" i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itchFamily="18" charset="0"/>
                          <a:cs typeface="Calibri" pitchFamily="34" charset="0"/>
                        </a:rPr>
                        <a:t>71 – 90 dB(A)</a:t>
                      </a:r>
                      <a:endParaRPr lang="tr-TR" sz="2400" b="1" i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 vMerge="1">
                  <a:txBody>
                    <a:bodyPr/>
                    <a:lstStyle/>
                    <a:p>
                      <a:pPr indent="449580" algn="l">
                        <a:spcAft>
                          <a:spcPts val="0"/>
                        </a:spcAft>
                      </a:pPr>
                      <a:endParaRPr lang="tr-TR" sz="2000" b="1" dirty="0" smtClean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</a:tr>
              <a:tr h="631704">
                <a:tc>
                  <a:txBody>
                    <a:bodyPr/>
                    <a:lstStyle/>
                    <a:p>
                      <a:pPr lvl="1" algn="r">
                        <a:spcAft>
                          <a:spcPts val="0"/>
                        </a:spcAft>
                      </a:pPr>
                      <a:r>
                        <a:rPr lang="tr-TR" sz="2400" b="1" i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itchFamily="18" charset="0"/>
                          <a:cs typeface="Calibri" pitchFamily="34" charset="0"/>
                        </a:rPr>
                        <a:t>91 – 120  dB(A)</a:t>
                      </a:r>
                      <a:endParaRPr lang="tr-TR" sz="2400" b="1" i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 rowSpan="2">
                  <a:txBody>
                    <a:bodyPr/>
                    <a:lstStyle/>
                    <a:p>
                      <a:pPr indent="449580" algn="l">
                        <a:spcAft>
                          <a:spcPts val="0"/>
                        </a:spcAft>
                      </a:pPr>
                      <a:r>
                        <a:rPr lang="tr-TR" sz="2000" b="1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İşitme Cihazı Kullanılması Gerekir</a:t>
                      </a:r>
                    </a:p>
                    <a:p>
                      <a:pPr indent="449580" algn="l">
                        <a:spcAft>
                          <a:spcPts val="0"/>
                        </a:spcAft>
                      </a:pPr>
                      <a:r>
                        <a:rPr lang="tr-TR" sz="2000" b="1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Konuşma ve Dudak Okuma Eğitimleri Gerekir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631704">
                <a:tc>
                  <a:txBody>
                    <a:bodyPr/>
                    <a:lstStyle/>
                    <a:p>
                      <a:pPr lvl="1" algn="r">
                        <a:spcAft>
                          <a:spcPts val="0"/>
                        </a:spcAft>
                      </a:pPr>
                      <a:r>
                        <a:rPr lang="tr-TR" sz="2400" b="1" i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itchFamily="18" charset="0"/>
                          <a:ea typeface="Times New Roman"/>
                          <a:cs typeface="Calibri" pitchFamily="34" charset="0"/>
                        </a:rPr>
                        <a:t>&gt;120</a:t>
                      </a:r>
                      <a:r>
                        <a:rPr lang="tr-TR" sz="2400" b="1" i="1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itchFamily="18" charset="0"/>
                          <a:ea typeface="Times New Roman"/>
                          <a:cs typeface="Calibri" pitchFamily="34" charset="0"/>
                        </a:rPr>
                        <a:t> dB(A)</a:t>
                      </a:r>
                      <a:endParaRPr lang="tr-TR" sz="2400" b="1" i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 vMerge="1">
                  <a:txBody>
                    <a:bodyPr/>
                    <a:lstStyle/>
                    <a:p>
                      <a:pPr indent="449580" algn="l">
                        <a:spcAft>
                          <a:spcPts val="0"/>
                        </a:spcAft>
                      </a:pPr>
                      <a:endParaRPr lang="tr-TR" sz="2000" b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8496300" y="639597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813474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172005" y="2516888"/>
            <a:ext cx="8782476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9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Teşekkür Ederim</a:t>
            </a:r>
            <a:endParaRPr lang="tr-TR" sz="90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4842" y="568865"/>
            <a:ext cx="3290888" cy="24652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8496300" y="639597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666073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Resim 13" descr="image40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556" y="1187114"/>
            <a:ext cx="4085042" cy="2566179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</p:pic>
      <p:pic>
        <p:nvPicPr>
          <p:cNvPr id="15" name="Resim 14" descr="image39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7700" y="1190342"/>
            <a:ext cx="4317106" cy="2566179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</p:pic>
      <p:sp>
        <p:nvSpPr>
          <p:cNvPr id="7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KOKLEA (BAZİLLER ZARIN) FREKANS SEÇİCİLİĞİ</a:t>
            </a:r>
            <a:endParaRPr lang="tr-TR" sz="32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6626" name="Picture 2" descr="C:\Users\Ahmet Yiğitap\Desktop\Resim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336" y="3812676"/>
            <a:ext cx="4328850" cy="2462146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7" name="Picture 3" descr="C:\Users\Ahmet Yiğitap\Desktop\Resim4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556" y="3807144"/>
            <a:ext cx="4085042" cy="2462146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8496300" y="639597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241445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172005" y="2516888"/>
            <a:ext cx="8782476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9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Sesin İletim Yolları</a:t>
            </a:r>
          </a:p>
          <a:p>
            <a:pPr marL="36000" algn="ctr"/>
            <a:r>
              <a:rPr lang="tr-TR" sz="7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[İşitme Mekanizması</a:t>
            </a:r>
            <a:r>
              <a:rPr lang="tr-TR" sz="7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]</a:t>
            </a:r>
            <a:endParaRPr lang="tr-TR" sz="72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Picture 2" descr="D:\DOKTOR\9-ISTUZMAN\1-EĞİTİM KURUMU\1. İstanbuluzman\Z.Resim-İkon\Müzik-Ses\kmixdocked_mut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4650" y="595334"/>
            <a:ext cx="2762250" cy="2609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8496300" y="639597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285759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/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HAVA YOLU </a:t>
            </a:r>
            <a:r>
              <a:rPr lang="tr-TR" sz="2000" b="1" noProof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İLETİMİ (Air Conduction</a:t>
            </a:r>
            <a:r>
              <a:rPr lang="tr-TR" sz="2000" b="1" noProof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)</a:t>
            </a:r>
            <a:endParaRPr lang="de-DE" sz="2000" b="1" noProof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800" i="1" dirty="0" smtClean="0"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Ses </a:t>
            </a:r>
            <a:r>
              <a:rPr lang="tr-TR" sz="2000" b="1" i="1" dirty="0">
                <a:latin typeface="Calibri" pitchFamily="34" charset="0"/>
                <a:cs typeface="Calibri" pitchFamily="34" charset="0"/>
              </a:rPr>
              <a:t>dalgalarının 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dış kulaktan başlayıp kulak </a:t>
            </a:r>
            <a:r>
              <a:rPr lang="tr-TR" sz="2000" b="1" i="1" dirty="0">
                <a:latin typeface="Calibri" pitchFamily="34" charset="0"/>
                <a:cs typeface="Calibri" pitchFamily="34" charset="0"/>
              </a:rPr>
              <a:t>zarını titreştirmesi ve bu titreşimin orta kulaktan 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kemikçikler yoluyla </a:t>
            </a:r>
            <a:r>
              <a:rPr lang="tr-TR" sz="2000" b="1" i="1" dirty="0">
                <a:latin typeface="Calibri" pitchFamily="34" charset="0"/>
                <a:cs typeface="Calibri" pitchFamily="34" charset="0"/>
              </a:rPr>
              <a:t>iletilerek </a:t>
            </a:r>
            <a:r>
              <a:rPr lang="tr-TR" sz="2000" b="1" i="1" dirty="0" err="1">
                <a:latin typeface="Calibri" pitchFamily="34" charset="0"/>
                <a:cs typeface="Calibri" pitchFamily="34" charset="0"/>
              </a:rPr>
              <a:t>kokleadaki</a:t>
            </a:r>
            <a:r>
              <a:rPr lang="tr-TR" sz="2000" b="1" i="1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oval pencerede bitmesine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«Hava Yolu İletimi» 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denir. 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(Daha 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sonra </a:t>
            </a:r>
            <a:r>
              <a:rPr lang="tr-TR" sz="2000" i="1" dirty="0" err="1">
                <a:latin typeface="Calibri" pitchFamily="34" charset="0"/>
                <a:cs typeface="Calibri" pitchFamily="34" charset="0"/>
              </a:rPr>
              <a:t>nöroepiteal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hücreler uyarılacak ve 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işitme merkezine 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gönderilecektir.) </a:t>
            </a:r>
            <a:endParaRPr lang="tr-TR" sz="2000" b="1" i="1" dirty="0" smtClean="0"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Normal insanlarda; Hava yoluyla iletim, kemik yoluyla iletimimin </a:t>
            </a:r>
            <a:r>
              <a:rPr lang="tr-TR" sz="2000" b="1" i="1" dirty="0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iki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katıdır.</a:t>
            </a:r>
            <a:endParaRPr lang="tr-TR" sz="2000" b="1" i="1" dirty="0"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>
                <a:latin typeface="Calibri" pitchFamily="34" charset="0"/>
                <a:cs typeface="Calibri" pitchFamily="34" charset="0"/>
              </a:rPr>
              <a:t>    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/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SESİN İLETİM YOLLARI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050" name="Picture 2" descr="C:\Users\ahmet\Desktop\Resim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21760"/>
            <a:ext cx="2657475" cy="2122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8496300" y="639597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697947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/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KEMİK YOLU </a:t>
            </a:r>
            <a:r>
              <a:rPr lang="tr-TR" sz="2000" b="1" noProof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İLETİMİ (Bone Conduction</a:t>
            </a:r>
            <a:r>
              <a:rPr lang="tr-TR" sz="2000" b="1" noProof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)</a:t>
            </a:r>
            <a:endParaRPr lang="de-DE" sz="2000" b="1" noProof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72000" tIns="72000" rIns="72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Ses dalgalarının dış kulak ve orta kulağı atlayarak, koklea </a:t>
            </a:r>
            <a:r>
              <a:rPr lang="tr-TR" sz="2000" b="1" i="1" dirty="0">
                <a:latin typeface="Calibri" pitchFamily="34" charset="0"/>
                <a:cs typeface="Calibri" pitchFamily="34" charset="0"/>
              </a:rPr>
              <a:t>çevresindeki </a:t>
            </a:r>
            <a:r>
              <a:rPr lang="tr-TR" sz="2000" b="1" i="1" dirty="0" err="1">
                <a:latin typeface="Calibri" pitchFamily="34" charset="0"/>
                <a:cs typeface="Calibri" pitchFamily="34" charset="0"/>
              </a:rPr>
              <a:t>kortikal</a:t>
            </a:r>
            <a:r>
              <a:rPr lang="tr-TR" sz="2000" b="1" i="1" dirty="0">
                <a:latin typeface="Calibri" pitchFamily="34" charset="0"/>
                <a:cs typeface="Calibri" pitchFamily="34" charset="0"/>
              </a:rPr>
              <a:t> kemik 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yapılarına </a:t>
            </a:r>
            <a:r>
              <a:rPr lang="tr-TR" sz="2000" b="1" i="1" dirty="0">
                <a:latin typeface="Calibri" pitchFamily="34" charset="0"/>
                <a:cs typeface="Calibri" pitchFamily="34" charset="0"/>
              </a:rPr>
              <a:t>iletmiş 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oldukları </a:t>
            </a:r>
            <a:r>
              <a:rPr lang="tr-TR" sz="2000" b="1" i="1" dirty="0">
                <a:latin typeface="Calibri" pitchFamily="34" charset="0"/>
                <a:cs typeface="Calibri" pitchFamily="34" charset="0"/>
              </a:rPr>
              <a:t>ses 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enerjisinin </a:t>
            </a:r>
            <a:r>
              <a:rPr lang="tr-TR" sz="2000" b="1" i="1" dirty="0">
                <a:latin typeface="Calibri" pitchFamily="34" charset="0"/>
                <a:cs typeface="Calibri" pitchFamily="34" charset="0"/>
              </a:rPr>
              <a:t>doğrudan 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doğruya </a:t>
            </a:r>
            <a:r>
              <a:rPr lang="tr-TR" sz="2000" b="1" i="1" dirty="0" err="1" smtClean="0">
                <a:latin typeface="Calibri" pitchFamily="34" charset="0"/>
                <a:cs typeface="Calibri" pitchFamily="34" charset="0"/>
              </a:rPr>
              <a:t>kokleayı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 uyarmasıyla olan iletime </a:t>
            </a:r>
            <a:r>
              <a:rPr lang="tr-TR" sz="2000" b="1" i="1" dirty="0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«Kemik Yolu İletimi» 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denir.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Açıklama; 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Kişi 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kendi 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sesini 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burun ve boğaz boşluğunda rezonans yaparak </a:t>
            </a:r>
            <a:r>
              <a:rPr lang="tr-TR" sz="2000" i="1" dirty="0" err="1">
                <a:latin typeface="Calibri" pitchFamily="34" charset="0"/>
                <a:cs typeface="Calibri" pitchFamily="34" charset="0"/>
              </a:rPr>
              <a:t>kranium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 kemiklerine 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ulaştırıp duyar. Yani insan 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kendi sesini hem hava hem de kemik yolu ile işitir. Sesini ses kayıt cihazına kaydederek dinleyen kişinin algıladığı 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farklılığın nedeni, 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kaydedilen seste kemik yolu </a:t>
            </a:r>
            <a:r>
              <a:rPr lang="tr-TR" sz="2000" i="1" dirty="0" err="1">
                <a:latin typeface="Calibri" pitchFamily="34" charset="0"/>
                <a:cs typeface="Calibri" pitchFamily="34" charset="0"/>
              </a:rPr>
              <a:t>kompenentinin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 olmayışıdır.</a:t>
            </a:r>
          </a:p>
          <a:p>
            <a:pPr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/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SESİN İLETİM YOLLARI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9" name="Grup 8"/>
          <p:cNvGrpSpPr/>
          <p:nvPr/>
        </p:nvGrpSpPr>
        <p:grpSpPr>
          <a:xfrm>
            <a:off x="19851" y="4324350"/>
            <a:ext cx="2599524" cy="2478546"/>
            <a:chOff x="4462819" y="4029072"/>
            <a:chExt cx="2110968" cy="2467262"/>
          </a:xfrm>
        </p:grpSpPr>
        <p:grpSp>
          <p:nvGrpSpPr>
            <p:cNvPr id="6" name="Grup 5"/>
            <p:cNvGrpSpPr/>
            <p:nvPr/>
          </p:nvGrpSpPr>
          <p:grpSpPr>
            <a:xfrm>
              <a:off x="4752602" y="4395333"/>
              <a:ext cx="1757468" cy="1919211"/>
              <a:chOff x="4914900" y="3405084"/>
              <a:chExt cx="1757468" cy="1919211"/>
            </a:xfrm>
          </p:grpSpPr>
          <p:pic>
            <p:nvPicPr>
              <p:cNvPr id="3074" name="Picture 2" descr="C:\Users\ahmet\Desktop\Man-Complete-3Qtr.jpg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4914900" y="3405084"/>
                <a:ext cx="1695450" cy="191921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6" name="Picture 3" descr="D:\DOKTOR\1-ISTANBULUZMAN\1-EĞİTİM KURUMU\1. İstanbuluzman\Fiziksel Risk Etmenleri\Yardımcı\Resimler\rss_plain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duotone>
                  <a:prstClr val="black"/>
                  <a:schemeClr val="accent4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7952348">
                <a:off x="6166537" y="3895701"/>
                <a:ext cx="305760" cy="26288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7" name="Picture 3" descr="D:\DOKTOR\1-ISTANBULUZMAN\1-EĞİTİM KURUMU\1. İstanbuluzman\Fiziksel Risk Etmenleri\Yardımcı\Resimler\rss_plain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duotone>
                  <a:prstClr val="black"/>
                  <a:schemeClr val="accent4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2668655">
                <a:off x="6388857" y="4039976"/>
                <a:ext cx="283511" cy="28351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" name="Picture 3" descr="D:\DOKTOR\1-ISTANBULUZMAN\1-EĞİTİM KURUMU\1. İstanbuluzman\Fiziksel Risk Etmenleri\Yardımcı\Resimler\rss_plain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duotone>
                  <a:prstClr val="black"/>
                  <a:schemeClr val="accent4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6200000">
                <a:off x="6335239" y="4372191"/>
                <a:ext cx="305760" cy="26288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8" name="Dikdörtgen 7"/>
            <p:cNvSpPr/>
            <p:nvPr/>
          </p:nvSpPr>
          <p:spPr>
            <a:xfrm>
              <a:off x="4462819" y="4029072"/>
              <a:ext cx="2110968" cy="2467262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8496300" y="639597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68295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>
            <a:spLocks noChangeArrowheads="1"/>
          </p:cNvSpPr>
          <p:nvPr/>
        </p:nvSpPr>
        <p:spPr bwMode="auto">
          <a:xfrm>
            <a:off x="104275" y="3052577"/>
            <a:ext cx="8935450" cy="1443224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80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Saf Ses Odiometrisi</a:t>
            </a:r>
            <a:endParaRPr lang="tr-TR" sz="80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1267" name="Picture 3" descr="D:\DOKTOR\2-DRUZ\1. EĞİTİM KURUMU\1. İstanbuluzman\2-RESİMLER\Bilgisayar İkonları\stop_button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8575" y="2047875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8496300" y="639597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953943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6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7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8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2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3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7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3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12909</TotalTime>
  <Words>1496</Words>
  <Application>Microsoft Office PowerPoint</Application>
  <PresentationFormat>Ekran Gösterisi (4:3)</PresentationFormat>
  <Paragraphs>432</Paragraphs>
  <Slides>42</Slides>
  <Notes>42</Notes>
  <HiddenSlides>0</HiddenSlides>
  <MMClips>0</MMClips>
  <ScaleCrop>false</ScaleCrop>
  <HeadingPairs>
    <vt:vector size="6" baseType="variant">
      <vt:variant>
        <vt:lpstr>Tema</vt:lpstr>
      </vt:variant>
      <vt:variant>
        <vt:i4>8</vt:i4>
      </vt:variant>
      <vt:variant>
        <vt:lpstr>Katıştırılmış OLE Hizmet Programları</vt:lpstr>
      </vt:variant>
      <vt:variant>
        <vt:i4>1</vt:i4>
      </vt:variant>
      <vt:variant>
        <vt:lpstr>Slayt Başlıkları</vt:lpstr>
      </vt:variant>
      <vt:variant>
        <vt:i4>42</vt:i4>
      </vt:variant>
    </vt:vector>
  </HeadingPairs>
  <TitlesOfParts>
    <vt:vector size="51" baseType="lpstr">
      <vt:lpstr>1_Standarddesign</vt:lpstr>
      <vt:lpstr>16_Standarddesign</vt:lpstr>
      <vt:lpstr>17_Standarddesign</vt:lpstr>
      <vt:lpstr>18_Standarddesign</vt:lpstr>
      <vt:lpstr>12_Standarddesign</vt:lpstr>
      <vt:lpstr>13_Standarddesign</vt:lpstr>
      <vt:lpstr>7_Standarddesign</vt:lpstr>
      <vt:lpstr>3_Standarddesign</vt:lpstr>
      <vt:lpstr>Çizelge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Inscale GmbH &amp; Co. KG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PresentationPackage</dc:title>
  <dc:creator>DOKTOR</dc:creator>
  <cp:lastModifiedBy>Ahmet Yiğitalp</cp:lastModifiedBy>
  <cp:revision>1309</cp:revision>
  <dcterms:created xsi:type="dcterms:W3CDTF">2008-04-16T13:39:00Z</dcterms:created>
  <dcterms:modified xsi:type="dcterms:W3CDTF">2013-08-14T09:02:51Z</dcterms:modified>
</cp:coreProperties>
</file>