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938" r:id="rId2"/>
    <p:sldMasterId id="2147483950" r:id="rId3"/>
    <p:sldMasterId id="2147484274" r:id="rId4"/>
    <p:sldMasterId id="2147484286" r:id="rId5"/>
    <p:sldMasterId id="2147484346" r:id="rId6"/>
    <p:sldMasterId id="2147484358" r:id="rId7"/>
  </p:sldMasterIdLst>
  <p:notesMasterIdLst>
    <p:notesMasterId r:id="rId42"/>
  </p:notesMasterIdLst>
  <p:handoutMasterIdLst>
    <p:handoutMasterId r:id="rId43"/>
  </p:handoutMasterIdLst>
  <p:sldIdLst>
    <p:sldId id="1759" r:id="rId8"/>
    <p:sldId id="1786" r:id="rId9"/>
    <p:sldId id="1921" r:id="rId10"/>
    <p:sldId id="2028" r:id="rId11"/>
    <p:sldId id="1920" r:id="rId12"/>
    <p:sldId id="1596" r:id="rId13"/>
    <p:sldId id="1595" r:id="rId14"/>
    <p:sldId id="1983" r:id="rId15"/>
    <p:sldId id="2119" r:id="rId16"/>
    <p:sldId id="2144" r:id="rId17"/>
    <p:sldId id="2142" r:id="rId18"/>
    <p:sldId id="1773" r:id="rId19"/>
    <p:sldId id="1856" r:id="rId20"/>
    <p:sldId id="1990" r:id="rId21"/>
    <p:sldId id="1891" r:id="rId22"/>
    <p:sldId id="1857" r:id="rId23"/>
    <p:sldId id="1993" r:id="rId24"/>
    <p:sldId id="1937" r:id="rId25"/>
    <p:sldId id="1938" r:id="rId26"/>
    <p:sldId id="1995" r:id="rId27"/>
    <p:sldId id="2130" r:id="rId28"/>
    <p:sldId id="1969" r:id="rId29"/>
    <p:sldId id="2013" r:id="rId30"/>
    <p:sldId id="2015" r:id="rId31"/>
    <p:sldId id="2058" r:id="rId32"/>
    <p:sldId id="1965" r:id="rId33"/>
    <p:sldId id="1949" r:id="rId34"/>
    <p:sldId id="1966" r:id="rId35"/>
    <p:sldId id="1955" r:id="rId36"/>
    <p:sldId id="2134" r:id="rId37"/>
    <p:sldId id="2137" r:id="rId38"/>
    <p:sldId id="2141" r:id="rId39"/>
    <p:sldId id="2112" r:id="rId40"/>
    <p:sldId id="1894" r:id="rId4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D0D8E8"/>
    <a:srgbClr val="00A4FF"/>
    <a:srgbClr val="004986"/>
    <a:srgbClr val="5A5A59"/>
    <a:srgbClr val="E9EDF4"/>
    <a:srgbClr val="004074"/>
    <a:srgbClr val="414141"/>
    <a:srgbClr val="57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5053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6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6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7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7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1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0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55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785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70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22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091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20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429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5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6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443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705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41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55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944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80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498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6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5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0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2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843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2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978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290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220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01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2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7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6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5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98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52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373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382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23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848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701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6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3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494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76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4462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6589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İşitme Kayıpları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7557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İŞİTME KAYBI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260648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solidFill>
              <a:srgbClr val="00FFFF">
                <a:alpha val="35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2860158" y="5696082"/>
            <a:ext cx="2392326" cy="8475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Konuşma Frekans Aralığı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Erkek: 500-1.000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Kadın: 1.000-2.000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0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 (BAZİLLER ZARIN) FREKANS SEÇİCİLİĞİ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C:\Users\Ahmet Yiğitap\Desktop\Resi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7" y="1193300"/>
            <a:ext cx="8339253" cy="466457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7879455" y="4086224"/>
            <a:ext cx="864000" cy="864000"/>
          </a:xfrm>
          <a:prstGeom prst="ellipse">
            <a:avLst/>
          </a:prstGeom>
          <a:solidFill>
            <a:srgbClr val="FFFF00">
              <a:alpha val="6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 smtClean="0">
                <a:solidFill>
                  <a:schemeClr val="tx1"/>
                </a:solidFill>
                <a:latin typeface="Calibri" pitchFamily="34" charset="0"/>
              </a:rPr>
              <a:t>40&lt; Yaş</a:t>
            </a:r>
            <a:endParaRPr lang="tr-TR" sz="1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Sağ Ok 4"/>
          <p:cNvSpPr/>
          <p:nvPr/>
        </p:nvSpPr>
        <p:spPr>
          <a:xfrm rot="2255410">
            <a:off x="855944" y="3598311"/>
            <a:ext cx="1287614" cy="494569"/>
          </a:xfrm>
          <a:prstGeom prst="rightArrow">
            <a:avLst/>
          </a:prstGeom>
          <a:solidFill>
            <a:srgbClr val="FFFF00">
              <a:alpha val="49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Yaşlı</a:t>
            </a:r>
            <a:endParaRPr lang="tr-TR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14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81299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88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16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İTİK</a:t>
            </a:r>
            <a:endParaRPr lang="tr-TR" sz="8800" b="1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«İletim </a:t>
            </a:r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Tipi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88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iletimtipi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321" y="1037486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Kayıplarında sorun;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kepçesi,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 yolu,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zarları,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kulak kemikçikleri,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Östaki borusu……………… patolojilerdir.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kulak ve/veya orta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 marL="171450" indent="-171450" algn="ctr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61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11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(Algı Tipi)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Resim 6" descr="Açıklama: snoral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05" y="894982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2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siniri (8. Kafa çifti)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kulağa ait sinirdedir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6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22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mixt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66" y="1120613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0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patolojilerin 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kulakta oluşması sonucunda gözlenen işitme kayıplarıdır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Sorun;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kulakta, iç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84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16913"/>
            <a:ext cx="8782476" cy="25027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Organı</a:t>
            </a:r>
          </a:p>
        </p:txBody>
      </p:sp>
      <p:pic>
        <p:nvPicPr>
          <p:cNvPr id="19458" name="Picture 2" descr="D:\DOKTOR\2-DRUZ\1. EĞİTİM KURUMU\1. İstanbuluzman\2-RESİMLER\Mavi\cochlear-ic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17" y="762618"/>
            <a:ext cx="2509652" cy="25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5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636424" y="3117398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&gt;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6642394" y="23412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602" name="Picture 2" descr="C:\Users\Ahmet Yiğitap\Desktop\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" y="1358395"/>
            <a:ext cx="6457826" cy="4727205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Düz Bağlayıcı 17"/>
          <p:cNvCxnSpPr/>
          <p:nvPr/>
        </p:nvCxnSpPr>
        <p:spPr>
          <a:xfrm>
            <a:off x="1134019" y="2555021"/>
            <a:ext cx="5436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Dikdörtgen 19"/>
          <p:cNvSpPr/>
          <p:nvPr/>
        </p:nvSpPr>
        <p:spPr>
          <a:xfrm>
            <a:off x="4378563" y="3305578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4378562" y="3871119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651184" y="5538169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SNİK Tarzı Kayıp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07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ODİOMETRİLERİNE YAKLAŞIM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651072"/>
              </p:ext>
            </p:extLst>
          </p:nvPr>
        </p:nvGraphicFramePr>
        <p:xfrm>
          <a:off x="76201" y="1058863"/>
          <a:ext cx="8944974" cy="5136830"/>
        </p:xfrm>
        <a:graphic>
          <a:graphicData uri="http://schemas.openxmlformats.org/drawingml/2006/table">
            <a:tbl>
              <a:tblPr firstRow="1" bandRow="1"/>
              <a:tblGrid>
                <a:gridCol w="1577807"/>
                <a:gridCol w="1823305"/>
                <a:gridCol w="1823305"/>
                <a:gridCol w="1839820"/>
                <a:gridCol w="1880737"/>
              </a:tblGrid>
              <a:tr h="13228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PATOLOJİNİN YERLEŞİMİ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HAVA-KEMİK YOLU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AÇIKLIĞI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«AIR-BONE GAP»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85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İTİK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Yok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&lt;70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266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6174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MİKST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fi-FI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54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562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İşitme Kayıpları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(Gürültüye Bağlı İşitme Kayıpları)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3" name="Picture 3" descr="D:\DOKTOR\2-DRUZ\1. EĞİTİM KURUMU\1. İstanbuluzman\2-RESİMLER\Meslekler\receptionis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62" y="409697"/>
            <a:ext cx="2994561" cy="29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4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ses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sonrası 12-24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 içinde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oluşup geri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dönebilir,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 gelişen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maruziyetlerde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kaybının olabilmesi için 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olması gerekir,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 uyarı sesleri, bazılarında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patlama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meydana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 gürültüye kısa bir süre maruz kalan kişilerde geçici algı tipi işitme kaybı görülebilir. Bu etkilenme uzun sürer ise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kalıcı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hasar stereosilyalı iç hücreler ve dış sıra hücrelerde meydana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ayrıca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metabolik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değişikliklere 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duyarlıdır)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frekanslı sesler düşük frekanslı seslerden daha zararlıdır. Ani sesler daha zararlıdır. Kulağın kendini korumasına imkan vermezler,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66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ortamlarda çalışanlarda her iki kulakta işitme kaybı aynıdır. Yani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 iki kulaktaki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düzeyleri simetriktir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zararlı etkileri zamanla birikir ve yıllar geçtikçe 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Ancak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kaybının önemli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bir kısmı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ilk 5-10 yıl içinde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gelişir,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maruziyet sonlandığında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kaybı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stabilleşir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(ilerlemez),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GBİK çoğunlukla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tinnitusla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birliktelik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gösterir.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Tinnitusun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olmaması işitme kaybının gürültü ile ilgili olmadığını düşündürmelidir,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%20’si gürültüye karşı aşırı duyarlıdırlar. Kadınlar yüksek frekanslı seslerden erkeklerden daha çok etkilenirler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fonksiyonu 40 yaşından sonra daha çabuk bozulabilir,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88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ETKİLENEN FREKANS ARALIĞI (92 dBA)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69670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3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87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2150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İşitme Kaybı</a:t>
            </a:r>
          </a:p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(Akustik Travma-Sarsıntı)</a:t>
            </a:r>
          </a:p>
        </p:txBody>
      </p:sp>
      <p:pic>
        <p:nvPicPr>
          <p:cNvPr id="22530" name="Picture 2" descr="C:\Users\Ahmet Yiğitap\Desktop\Check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43" y="114497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09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AKUT İŞİTME KAYBI (AKUSTİK TRAVMA)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120dBA’den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yüksek şiddet düzeyindeki sese, kısa bir süre içinde maruz kalma sonucunda meydana gelir.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şiddetli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gürültüye (patlama gibi),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ısa süren bir maruziyet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gelişen, ani ve genellikle ağrılı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tahrip olur. Kulak zarı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zar yırtılır)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 kulakta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iletim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komponentinde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kaybıyla birlikte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vertigo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38" name="Picture 2" descr="http://militaryaudiology.org/site/wp-content/downloads/boom_ouc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" y="5084110"/>
            <a:ext cx="2350373" cy="177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4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184147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Geçici/Kalıcı İşitme Kaybı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«Kronik İşitme Kayıpları»</a:t>
            </a: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23554" name="Picture 2" descr="D:\DOKTOR\2-DRUZ\1. EĞİTİM KURUMU\1. İstanbuluzman\2-RESİMLER\Oklar-Yönler\interac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62" y="878775"/>
            <a:ext cx="2613561" cy="26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13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işitme kaybı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90dBA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üzerindeki 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sonucunda ortaya çıkar.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kronik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kayıpları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grupta toplanır.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Temporary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Sürekli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Permenant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Belirtisiz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Asymptomatic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-ATS)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 - GİBİK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576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1195387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76200" y="1555750"/>
            <a:ext cx="4371975" cy="44926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Dış Kulak Yolu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Orta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Kulak Zarı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Malleus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ekiç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İncus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(Örs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Stapes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(Üzengi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Östaki Borusu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İç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Kochlea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Vestibulum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Yarım Daire Kanalları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Merkezi İşitme Yolları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İşitme Merkezi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577973"/>
            <a:ext cx="4615200" cy="44892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996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Geçici Eşik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Yüksel</a:t>
            </a: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mesi (</a:t>
            </a:r>
            <a:r>
              <a:rPr lang="en-US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Temporary Threshold Shift-TTS)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sürede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şiddette kişiyi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etkilemesinin ilk sonucu işitme eşiğinin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yükselmesidir.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kişiyi 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şiddet ve sürede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etkilememiş ise, o 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eşiğindeki değişim giderek normale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olaya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geçici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eşik kayması-yükselmesi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4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KALICI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EŞİK DÜŞMESİ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(Permenant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Threshold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Shift-PTS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 </a:t>
            </a:r>
            <a:endParaRPr lang="tr-TR" sz="2000" b="1" noProof="1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uzun süre devam ederse, bir süre sonra kaybolan işitme istirahatle de normale dönmez.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sürekli işitme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kaybı-kalıcı eşik kayması-yükselmesi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additiftir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(katma etkilidir),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yani sese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 kadar uzarsa, işitme kaybı da o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17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Kabuledilebilir  Gürültü Düzeyi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bir ortamda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metreden günlük konuşmaları anlamakta güçlük çekmeye başladığı sınırdır.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500,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 Hz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ortalama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değerine karşılık gelmektedir. 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KAYBINDA TEDAVİ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251161"/>
              </p:ext>
            </p:extLst>
          </p:nvPr>
        </p:nvGraphicFramePr>
        <p:xfrm>
          <a:off x="0" y="1058864"/>
          <a:ext cx="9144000" cy="5213620"/>
        </p:xfrm>
        <a:graphic>
          <a:graphicData uri="http://schemas.openxmlformats.org/drawingml/2006/table">
            <a:tbl>
              <a:tblPr firstRow="1" bandRow="1"/>
              <a:tblGrid>
                <a:gridCol w="2956553"/>
                <a:gridCol w="6187447"/>
              </a:tblGrid>
              <a:tr h="823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TEDAVİ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75333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00 – 25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Normal</a:t>
                      </a:r>
                      <a:endParaRPr lang="tr-TR" sz="2000" b="1" i="1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26 – 40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Herhangi Bir Tedaviye Gerek Yok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4189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41 – 55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Sadece Özel Durumlarda İşitme Cihazı Kullanılır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56 – 70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Kullanması Gerekir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71 – 90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91 – 120 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Kullanılması Gerekir</a:t>
                      </a:r>
                    </a:p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Konuşma ve Dudak Okuma Eğitimleri Gerekir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&gt;120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34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60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D:\DOKTOR\1-ISTANBULUZMAN\1-EĞİTİM KURUMU\1. İstanbuluzman\Fiziksel Risk Etmenleri\Yardımcı\Resimler\KKB-Resim\Cochlea (2)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Users\Ahmet Yiğitap\Desktop\2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t Yiğitap\Desktop\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Ahmet Yiğitap\Desktop\2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1097384"/>
            <a:ext cx="4502037" cy="2396666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861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Sesin İletim Yolları</a:t>
            </a:r>
          </a:p>
          <a:p>
            <a:pPr marL="36000" algn="ctr"/>
            <a:r>
              <a:rPr lang="tr-TR" sz="7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[İşitme Mekanizması</a:t>
            </a:r>
            <a:r>
              <a:rPr lang="tr-TR" sz="7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7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Müzik-Ses\kmixdocked_m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595334"/>
            <a:ext cx="2762250" cy="26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57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(Air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dalgalarının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kulaktan başlayıp kulak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zarını titreştirmesi ve bu titreşimin orta kulaktan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kemikçikler yoluyla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iletilerek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kokleadaki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oval pencerede bitmesine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«Hava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(Daha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nöroepiteal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hücreler uyarılacak ve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işitme merkezine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gönderilecektir.)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Normal insanlarda; Hava yoluyla iletim, kemik yoluyla iletimimin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iki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katıdır.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   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hmet\Desktop\Resi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1760"/>
            <a:ext cx="2657475" cy="212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79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KEMİK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(Bone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72000" rIns="72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dalgalarının dış kulak ve orta kulağı atlayarak, koklea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çevresindeki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kortikal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kemik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yapılarına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iletmiş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oldukları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enerjisinin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doğrudan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doğruya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kokleayı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uyarmasıyla olan iletime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«Kemik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Açıklama;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sesini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burun ve boğaz boşluğunda rezonans yaparak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kranium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kemiklerine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ulaştırıp duyar. Yani insan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sesini hem hava hem de kemik yolu ile işitir. Sesini ses kayıt cihazına kaydederek dinleyen kişinin algıladığı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farklılığın nedeni,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kaydedilen seste kemik yolu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kompenentinin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olmayışıdır.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9851" y="4324350"/>
            <a:ext cx="2599524" cy="2478546"/>
            <a:chOff x="4462819" y="4029072"/>
            <a:chExt cx="2110968" cy="2467262"/>
          </a:xfrm>
        </p:grpSpPr>
        <p:grpSp>
          <p:nvGrpSpPr>
            <p:cNvPr id="6" name="Grup 5"/>
            <p:cNvGrpSpPr/>
            <p:nvPr/>
          </p:nvGrpSpPr>
          <p:grpSpPr>
            <a:xfrm>
              <a:off x="4752602" y="4395333"/>
              <a:ext cx="1757468" cy="1919211"/>
              <a:chOff x="4914900" y="3405084"/>
              <a:chExt cx="1757468" cy="1919211"/>
            </a:xfrm>
          </p:grpSpPr>
          <p:pic>
            <p:nvPicPr>
              <p:cNvPr id="3074" name="Picture 2" descr="C:\Users\ahmet\Desktop\Man-Complete-3Qtr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914900" y="3405084"/>
                <a:ext cx="1695450" cy="1919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952348">
                <a:off x="6166537" y="389570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668655">
                <a:off x="6388857" y="4039976"/>
                <a:ext cx="283511" cy="2835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6335239" y="437219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Dikdörtgen 7"/>
            <p:cNvSpPr/>
            <p:nvPr/>
          </p:nvSpPr>
          <p:spPr>
            <a:xfrm>
              <a:off x="4462819" y="4029072"/>
              <a:ext cx="2110968" cy="24672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2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3052577"/>
            <a:ext cx="8935450" cy="14432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Odiometrisi</a:t>
            </a:r>
            <a:endParaRPr lang="tr-TR" sz="8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2-DRUZ\1. EĞİTİM KURUMU\1. İstanbuluzman\2-RESİMLER\Bilgisayar İkonları\stop_butt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4787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ODİOMETRİSİ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41508"/>
              </p:ext>
            </p:extLst>
          </p:nvPr>
        </p:nvGraphicFramePr>
        <p:xfrm>
          <a:off x="85725" y="981085"/>
          <a:ext cx="8860940" cy="4086706"/>
        </p:xfrm>
        <a:graphic>
          <a:graphicData uri="http://schemas.openxmlformats.org/drawingml/2006/table">
            <a:tbl>
              <a:tblPr firstRow="1" firstCol="1" bandRow="1"/>
              <a:tblGrid>
                <a:gridCol w="599011"/>
                <a:gridCol w="706602"/>
                <a:gridCol w="706602"/>
                <a:gridCol w="854655"/>
                <a:gridCol w="854655"/>
                <a:gridCol w="854655"/>
                <a:gridCol w="866140"/>
                <a:gridCol w="854655"/>
                <a:gridCol w="854655"/>
                <a:gridCol w="854655"/>
                <a:gridCol w="854655"/>
              </a:tblGrid>
              <a:tr h="845916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İŞİTİLEBİLİR FREKANS ARALIĞI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«Kullanılan </a:t>
                      </a:r>
                      <a:r>
                        <a:rPr lang="tr-TR" sz="1400" b="1" i="0" dirty="0" err="1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odiometri</a:t>
                      </a: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aygıtlarında hava-kemik yolu eşitleri birbirine çakışacak tarzda kalibre edilmiştir.»</a:t>
                      </a:r>
                      <a:endParaRPr lang="tr-TR" sz="1400" b="1" i="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845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250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500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1000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3000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6000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8000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10000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20000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403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KULAĞIN EN DUYARLI OLDUĞU FREKANSLAR</a:t>
                      </a:r>
                      <a:endParaRPr lang="tr-TR" sz="1600" b="1" i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Konuşma Frekansları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E: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500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-1000/K:1000-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6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İlk Kayıp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En Hassas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4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Yaşlılığa bağı işitme kayıpları</a:t>
                      </a:r>
                      <a:r>
                        <a:rPr lang="tr-TR" sz="16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yüksek frekanslardan düşük frekanslara doğru olur.</a:t>
                      </a: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Kullanılan Frekanslar</a:t>
                      </a: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848">
                <a:tc grid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kulağa gönderilen sesin şiddeti </a:t>
                      </a:r>
                      <a:r>
                        <a:rPr lang="tr-TR" sz="18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0-110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r>
                        <a:rPr lang="tr-TR" sz="18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aralığındadır.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1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12903</TotalTime>
  <Words>1275</Words>
  <Application>Microsoft Office PowerPoint</Application>
  <PresentationFormat>Ekran Gösterisi (4:3)</PresentationFormat>
  <Paragraphs>353</Paragraphs>
  <Slides>34</Slides>
  <Notes>34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2" baseType="lpstr">
      <vt:lpstr>1_Standarddesign</vt:lpstr>
      <vt:lpstr>17_Standarddesign</vt:lpstr>
      <vt:lpstr>18_Standarddesign</vt:lpstr>
      <vt:lpstr>12_Standarddesign</vt:lpstr>
      <vt:lpstr>13_Standarddesign</vt:lpstr>
      <vt:lpstr>7_Standarddesign</vt:lpstr>
      <vt:lpstr>3_Standarddesign</vt:lpstr>
      <vt:lpstr>Çizelge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1306</cp:revision>
  <dcterms:created xsi:type="dcterms:W3CDTF">2008-04-16T13:39:00Z</dcterms:created>
  <dcterms:modified xsi:type="dcterms:W3CDTF">2013-05-03T19:47:25Z</dcterms:modified>
</cp:coreProperties>
</file>