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flv" ContentType="video/unknown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ppt/notesSlides/notesSlide82.xml" ContentType="application/vnd.openxmlformats-officedocument.presentationml.notesSlide+xml"/>
  <Override PartName="/ppt/notesSlides/notesSlide83.xml" ContentType="application/vnd.openxmlformats-officedocument.presentationml.notesSlide+xml"/>
  <Override PartName="/ppt/notesSlides/notesSlide84.xml" ContentType="application/vnd.openxmlformats-officedocument.presentationml.notesSlide+xml"/>
  <Override PartName="/ppt/notesSlides/notesSlide85.xml" ContentType="application/vnd.openxmlformats-officedocument.presentationml.notesSlide+xml"/>
  <Override PartName="/ppt/notesSlides/notesSlide86.xml" ContentType="application/vnd.openxmlformats-officedocument.presentationml.notesSlide+xml"/>
  <Override PartName="/ppt/notesSlides/notesSlide87.xml" ContentType="application/vnd.openxmlformats-officedocument.presentationml.notesSlide+xml"/>
  <Override PartName="/ppt/notesSlides/notesSlide88.xml" ContentType="application/vnd.openxmlformats-officedocument.presentationml.notesSlide+xml"/>
  <Override PartName="/ppt/notesSlides/notesSlide89.xml" ContentType="application/vnd.openxmlformats-officedocument.presentationml.notesSlide+xml"/>
  <Override PartName="/ppt/notesSlides/notesSlide90.xml" ContentType="application/vnd.openxmlformats-officedocument.presentationml.notesSlide+xml"/>
  <Override PartName="/ppt/notesSlides/notesSlide91.xml" ContentType="application/vnd.openxmlformats-officedocument.presentationml.notesSlide+xml"/>
  <Override PartName="/ppt/notesSlides/notesSlide9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902" r:id="rId2"/>
    <p:sldMasterId id="2147483926" r:id="rId3"/>
    <p:sldMasterId id="2147483938" r:id="rId4"/>
    <p:sldMasterId id="2147483950" r:id="rId5"/>
    <p:sldMasterId id="2147484046" r:id="rId6"/>
    <p:sldMasterId id="2147484214" r:id="rId7"/>
    <p:sldMasterId id="2147484274" r:id="rId8"/>
    <p:sldMasterId id="2147484286" r:id="rId9"/>
    <p:sldMasterId id="2147484334" r:id="rId10"/>
    <p:sldMasterId id="2147484346" r:id="rId11"/>
    <p:sldMasterId id="2147484358" r:id="rId12"/>
  </p:sldMasterIdLst>
  <p:notesMasterIdLst>
    <p:notesMasterId r:id="rId105"/>
  </p:notesMasterIdLst>
  <p:handoutMasterIdLst>
    <p:handoutMasterId r:id="rId106"/>
  </p:handoutMasterIdLst>
  <p:sldIdLst>
    <p:sldId id="1759" r:id="rId13"/>
    <p:sldId id="1760" r:id="rId14"/>
    <p:sldId id="1761" r:id="rId15"/>
    <p:sldId id="2095" r:id="rId16"/>
    <p:sldId id="2096" r:id="rId17"/>
    <p:sldId id="2097" r:id="rId18"/>
    <p:sldId id="2098" r:id="rId19"/>
    <p:sldId id="2099" r:id="rId20"/>
    <p:sldId id="1786" r:id="rId21"/>
    <p:sldId id="1921" r:id="rId22"/>
    <p:sldId id="2028" r:id="rId23"/>
    <p:sldId id="2032" r:id="rId24"/>
    <p:sldId id="2102" r:id="rId25"/>
    <p:sldId id="1920" r:id="rId26"/>
    <p:sldId id="2129" r:id="rId27"/>
    <p:sldId id="1596" r:id="rId28"/>
    <p:sldId id="1595" r:id="rId29"/>
    <p:sldId id="2089" r:id="rId30"/>
    <p:sldId id="2094" r:id="rId31"/>
    <p:sldId id="1979" r:id="rId32"/>
    <p:sldId id="1981" r:id="rId33"/>
    <p:sldId id="1982" r:id="rId34"/>
    <p:sldId id="1983" r:id="rId35"/>
    <p:sldId id="1984" r:id="rId36"/>
    <p:sldId id="2119" r:id="rId37"/>
    <p:sldId id="2144" r:id="rId38"/>
    <p:sldId id="2142" r:id="rId39"/>
    <p:sldId id="1987" r:id="rId40"/>
    <p:sldId id="2121" r:id="rId41"/>
    <p:sldId id="1772" r:id="rId42"/>
    <p:sldId id="2043" r:id="rId43"/>
    <p:sldId id="1869" r:id="rId44"/>
    <p:sldId id="1773" r:id="rId45"/>
    <p:sldId id="1856" r:id="rId46"/>
    <p:sldId id="1853" r:id="rId47"/>
    <p:sldId id="1854" r:id="rId48"/>
    <p:sldId id="1855" r:id="rId49"/>
    <p:sldId id="1988" r:id="rId50"/>
    <p:sldId id="1989" r:id="rId51"/>
    <p:sldId id="1990" r:id="rId52"/>
    <p:sldId id="1891" r:id="rId53"/>
    <p:sldId id="1857" r:id="rId54"/>
    <p:sldId id="1915" r:id="rId55"/>
    <p:sldId id="1916" r:id="rId56"/>
    <p:sldId id="1917" r:id="rId57"/>
    <p:sldId id="1991" r:id="rId58"/>
    <p:sldId id="1992" r:id="rId59"/>
    <p:sldId id="1993" r:id="rId60"/>
    <p:sldId id="1937" r:id="rId61"/>
    <p:sldId id="1938" r:id="rId62"/>
    <p:sldId id="1994" r:id="rId63"/>
    <p:sldId id="1996" r:id="rId64"/>
    <p:sldId id="1995" r:id="rId65"/>
    <p:sldId id="2130" r:id="rId66"/>
    <p:sldId id="2145" r:id="rId67"/>
    <p:sldId id="2148" r:id="rId68"/>
    <p:sldId id="2146" r:id="rId69"/>
    <p:sldId id="2149" r:id="rId70"/>
    <p:sldId id="2147" r:id="rId71"/>
    <p:sldId id="1969" r:id="rId72"/>
    <p:sldId id="1970" r:id="rId73"/>
    <p:sldId id="2013" r:id="rId74"/>
    <p:sldId id="2015" r:id="rId75"/>
    <p:sldId id="2017" r:id="rId76"/>
    <p:sldId id="2058" r:id="rId77"/>
    <p:sldId id="1965" r:id="rId78"/>
    <p:sldId id="1949" r:id="rId79"/>
    <p:sldId id="1966" r:id="rId80"/>
    <p:sldId id="1955" r:id="rId81"/>
    <p:sldId id="2134" r:id="rId82"/>
    <p:sldId id="2135" r:id="rId83"/>
    <p:sldId id="2136" r:id="rId84"/>
    <p:sldId id="2143" r:id="rId85"/>
    <p:sldId id="2137" r:id="rId86"/>
    <p:sldId id="2035" r:id="rId87"/>
    <p:sldId id="2038" r:id="rId88"/>
    <p:sldId id="2039" r:id="rId89"/>
    <p:sldId id="2040" r:id="rId90"/>
    <p:sldId id="2041" r:id="rId91"/>
    <p:sldId id="1782" r:id="rId92"/>
    <p:sldId id="1557" r:id="rId93"/>
    <p:sldId id="1556" r:id="rId94"/>
    <p:sldId id="2107" r:id="rId95"/>
    <p:sldId id="2108" r:id="rId96"/>
    <p:sldId id="2110" r:id="rId97"/>
    <p:sldId id="2141" r:id="rId98"/>
    <p:sldId id="2112" r:id="rId99"/>
    <p:sldId id="2113" r:id="rId100"/>
    <p:sldId id="2114" r:id="rId101"/>
    <p:sldId id="2116" r:id="rId102"/>
    <p:sldId id="2117" r:id="rId103"/>
    <p:sldId id="1894" r:id="rId104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D0D8E8"/>
    <a:srgbClr val="00A4FF"/>
    <a:srgbClr val="004986"/>
    <a:srgbClr val="5A5A59"/>
    <a:srgbClr val="E9EDF4"/>
    <a:srgbClr val="004074"/>
    <a:srgbClr val="414141"/>
    <a:srgbClr val="575F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A111915-BE36-4E01-A7E5-04B1672EAD32}" styleName="Açık Stil 2 - Vurgu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D113A9D2-9D6B-4929-AA2D-F23B5EE8CBE7}" styleName="Tema Uygulanmış Stil 2 - Vurgu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C4B1156A-380E-4F78-BDF5-A606A8083BF9}" styleName="Orta Stil 4 - Vurgu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5053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0" d="100"/>
        <a:sy n="170" d="100"/>
      </p:scale>
      <p:origin x="0" y="12348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4.xml"/><Relationship Id="rId21" Type="http://schemas.openxmlformats.org/officeDocument/2006/relationships/slide" Target="slides/slide9.xml"/><Relationship Id="rId42" Type="http://schemas.openxmlformats.org/officeDocument/2006/relationships/slide" Target="slides/slide30.xml"/><Relationship Id="rId47" Type="http://schemas.openxmlformats.org/officeDocument/2006/relationships/slide" Target="slides/slide35.xml"/><Relationship Id="rId63" Type="http://schemas.openxmlformats.org/officeDocument/2006/relationships/slide" Target="slides/slide51.xml"/><Relationship Id="rId68" Type="http://schemas.openxmlformats.org/officeDocument/2006/relationships/slide" Target="slides/slide56.xml"/><Relationship Id="rId84" Type="http://schemas.openxmlformats.org/officeDocument/2006/relationships/slide" Target="slides/slide72.xml"/><Relationship Id="rId89" Type="http://schemas.openxmlformats.org/officeDocument/2006/relationships/slide" Target="slides/slide77.xml"/><Relationship Id="rId16" Type="http://schemas.openxmlformats.org/officeDocument/2006/relationships/slide" Target="slides/slide4.xml"/><Relationship Id="rId107" Type="http://schemas.openxmlformats.org/officeDocument/2006/relationships/presProps" Target="presProps.xml"/><Relationship Id="rId11" Type="http://schemas.openxmlformats.org/officeDocument/2006/relationships/slideMaster" Target="slideMasters/slideMaster11.xml"/><Relationship Id="rId32" Type="http://schemas.openxmlformats.org/officeDocument/2006/relationships/slide" Target="slides/slide20.xml"/><Relationship Id="rId37" Type="http://schemas.openxmlformats.org/officeDocument/2006/relationships/slide" Target="slides/slide25.xml"/><Relationship Id="rId53" Type="http://schemas.openxmlformats.org/officeDocument/2006/relationships/slide" Target="slides/slide41.xml"/><Relationship Id="rId58" Type="http://schemas.openxmlformats.org/officeDocument/2006/relationships/slide" Target="slides/slide46.xml"/><Relationship Id="rId74" Type="http://schemas.openxmlformats.org/officeDocument/2006/relationships/slide" Target="slides/slide62.xml"/><Relationship Id="rId79" Type="http://schemas.openxmlformats.org/officeDocument/2006/relationships/slide" Target="slides/slide67.xml"/><Relationship Id="rId102" Type="http://schemas.openxmlformats.org/officeDocument/2006/relationships/slide" Target="slides/slide90.xml"/><Relationship Id="rId5" Type="http://schemas.openxmlformats.org/officeDocument/2006/relationships/slideMaster" Target="slideMasters/slideMaster5.xml"/><Relationship Id="rId90" Type="http://schemas.openxmlformats.org/officeDocument/2006/relationships/slide" Target="slides/slide78.xml"/><Relationship Id="rId95" Type="http://schemas.openxmlformats.org/officeDocument/2006/relationships/slide" Target="slides/slide83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43" Type="http://schemas.openxmlformats.org/officeDocument/2006/relationships/slide" Target="slides/slide31.xml"/><Relationship Id="rId48" Type="http://schemas.openxmlformats.org/officeDocument/2006/relationships/slide" Target="slides/slide36.xml"/><Relationship Id="rId64" Type="http://schemas.openxmlformats.org/officeDocument/2006/relationships/slide" Target="slides/slide52.xml"/><Relationship Id="rId69" Type="http://schemas.openxmlformats.org/officeDocument/2006/relationships/slide" Target="slides/slide57.xml"/><Relationship Id="rId80" Type="http://schemas.openxmlformats.org/officeDocument/2006/relationships/slide" Target="slides/slide68.xml"/><Relationship Id="rId85" Type="http://schemas.openxmlformats.org/officeDocument/2006/relationships/slide" Target="slides/slide73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33" Type="http://schemas.openxmlformats.org/officeDocument/2006/relationships/slide" Target="slides/slide21.xml"/><Relationship Id="rId38" Type="http://schemas.openxmlformats.org/officeDocument/2006/relationships/slide" Target="slides/slide26.xml"/><Relationship Id="rId59" Type="http://schemas.openxmlformats.org/officeDocument/2006/relationships/slide" Target="slides/slide47.xml"/><Relationship Id="rId103" Type="http://schemas.openxmlformats.org/officeDocument/2006/relationships/slide" Target="slides/slide91.xml"/><Relationship Id="rId108" Type="http://schemas.openxmlformats.org/officeDocument/2006/relationships/viewProps" Target="viewProps.xml"/><Relationship Id="rId54" Type="http://schemas.openxmlformats.org/officeDocument/2006/relationships/slide" Target="slides/slide42.xml"/><Relationship Id="rId70" Type="http://schemas.openxmlformats.org/officeDocument/2006/relationships/slide" Target="slides/slide58.xml"/><Relationship Id="rId75" Type="http://schemas.openxmlformats.org/officeDocument/2006/relationships/slide" Target="slides/slide63.xml"/><Relationship Id="rId91" Type="http://schemas.openxmlformats.org/officeDocument/2006/relationships/slide" Target="slides/slide79.xml"/><Relationship Id="rId96" Type="http://schemas.openxmlformats.org/officeDocument/2006/relationships/slide" Target="slides/slide8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openxmlformats.org/officeDocument/2006/relationships/slide" Target="slides/slide24.xml"/><Relationship Id="rId49" Type="http://schemas.openxmlformats.org/officeDocument/2006/relationships/slide" Target="slides/slide37.xml"/><Relationship Id="rId57" Type="http://schemas.openxmlformats.org/officeDocument/2006/relationships/slide" Target="slides/slide45.xml"/><Relationship Id="rId106" Type="http://schemas.openxmlformats.org/officeDocument/2006/relationships/handoutMaster" Target="handoutMasters/handoutMaster1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19.xml"/><Relationship Id="rId44" Type="http://schemas.openxmlformats.org/officeDocument/2006/relationships/slide" Target="slides/slide32.xml"/><Relationship Id="rId52" Type="http://schemas.openxmlformats.org/officeDocument/2006/relationships/slide" Target="slides/slide40.xml"/><Relationship Id="rId60" Type="http://schemas.openxmlformats.org/officeDocument/2006/relationships/slide" Target="slides/slide48.xml"/><Relationship Id="rId65" Type="http://schemas.openxmlformats.org/officeDocument/2006/relationships/slide" Target="slides/slide53.xml"/><Relationship Id="rId73" Type="http://schemas.openxmlformats.org/officeDocument/2006/relationships/slide" Target="slides/slide61.xml"/><Relationship Id="rId78" Type="http://schemas.openxmlformats.org/officeDocument/2006/relationships/slide" Target="slides/slide66.xml"/><Relationship Id="rId81" Type="http://schemas.openxmlformats.org/officeDocument/2006/relationships/slide" Target="slides/slide69.xml"/><Relationship Id="rId86" Type="http://schemas.openxmlformats.org/officeDocument/2006/relationships/slide" Target="slides/slide74.xml"/><Relationship Id="rId94" Type="http://schemas.openxmlformats.org/officeDocument/2006/relationships/slide" Target="slides/slide82.xml"/><Relationship Id="rId99" Type="http://schemas.openxmlformats.org/officeDocument/2006/relationships/slide" Target="slides/slide87.xml"/><Relationship Id="rId101" Type="http://schemas.openxmlformats.org/officeDocument/2006/relationships/slide" Target="slides/slide8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39" Type="http://schemas.openxmlformats.org/officeDocument/2006/relationships/slide" Target="slides/slide27.xml"/><Relationship Id="rId109" Type="http://schemas.openxmlformats.org/officeDocument/2006/relationships/theme" Target="theme/theme1.xml"/><Relationship Id="rId34" Type="http://schemas.openxmlformats.org/officeDocument/2006/relationships/slide" Target="slides/slide22.xml"/><Relationship Id="rId50" Type="http://schemas.openxmlformats.org/officeDocument/2006/relationships/slide" Target="slides/slide38.xml"/><Relationship Id="rId55" Type="http://schemas.openxmlformats.org/officeDocument/2006/relationships/slide" Target="slides/slide43.xml"/><Relationship Id="rId76" Type="http://schemas.openxmlformats.org/officeDocument/2006/relationships/slide" Target="slides/slide64.xml"/><Relationship Id="rId97" Type="http://schemas.openxmlformats.org/officeDocument/2006/relationships/slide" Target="slides/slide85.xml"/><Relationship Id="rId104" Type="http://schemas.openxmlformats.org/officeDocument/2006/relationships/slide" Target="slides/slide92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59.xml"/><Relationship Id="rId92" Type="http://schemas.openxmlformats.org/officeDocument/2006/relationships/slide" Target="slides/slide8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17.xml"/><Relationship Id="rId24" Type="http://schemas.openxmlformats.org/officeDocument/2006/relationships/slide" Target="slides/slide12.xml"/><Relationship Id="rId40" Type="http://schemas.openxmlformats.org/officeDocument/2006/relationships/slide" Target="slides/slide28.xml"/><Relationship Id="rId45" Type="http://schemas.openxmlformats.org/officeDocument/2006/relationships/slide" Target="slides/slide33.xml"/><Relationship Id="rId66" Type="http://schemas.openxmlformats.org/officeDocument/2006/relationships/slide" Target="slides/slide54.xml"/><Relationship Id="rId87" Type="http://schemas.openxmlformats.org/officeDocument/2006/relationships/slide" Target="slides/slide75.xml"/><Relationship Id="rId110" Type="http://schemas.openxmlformats.org/officeDocument/2006/relationships/tableStyles" Target="tableStyles.xml"/><Relationship Id="rId61" Type="http://schemas.openxmlformats.org/officeDocument/2006/relationships/slide" Target="slides/slide49.xml"/><Relationship Id="rId82" Type="http://schemas.openxmlformats.org/officeDocument/2006/relationships/slide" Target="slides/slide70.xml"/><Relationship Id="rId19" Type="http://schemas.openxmlformats.org/officeDocument/2006/relationships/slide" Target="slides/slide7.xml"/><Relationship Id="rId14" Type="http://schemas.openxmlformats.org/officeDocument/2006/relationships/slide" Target="slides/slide2.xml"/><Relationship Id="rId30" Type="http://schemas.openxmlformats.org/officeDocument/2006/relationships/slide" Target="slides/slide18.xml"/><Relationship Id="rId35" Type="http://schemas.openxmlformats.org/officeDocument/2006/relationships/slide" Target="slides/slide23.xml"/><Relationship Id="rId56" Type="http://schemas.openxmlformats.org/officeDocument/2006/relationships/slide" Target="slides/slide44.xml"/><Relationship Id="rId77" Type="http://schemas.openxmlformats.org/officeDocument/2006/relationships/slide" Target="slides/slide65.xml"/><Relationship Id="rId100" Type="http://schemas.openxmlformats.org/officeDocument/2006/relationships/slide" Target="slides/slide88.xml"/><Relationship Id="rId10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9.xml"/><Relationship Id="rId72" Type="http://schemas.openxmlformats.org/officeDocument/2006/relationships/slide" Target="slides/slide60.xml"/><Relationship Id="rId93" Type="http://schemas.openxmlformats.org/officeDocument/2006/relationships/slide" Target="slides/slide81.xml"/><Relationship Id="rId98" Type="http://schemas.openxmlformats.org/officeDocument/2006/relationships/slide" Target="slides/slide86.xml"/><Relationship Id="rId3" Type="http://schemas.openxmlformats.org/officeDocument/2006/relationships/slideMaster" Target="slideMasters/slideMaster3.xml"/><Relationship Id="rId25" Type="http://schemas.openxmlformats.org/officeDocument/2006/relationships/slide" Target="slides/slide13.xml"/><Relationship Id="rId46" Type="http://schemas.openxmlformats.org/officeDocument/2006/relationships/slide" Target="slides/slide34.xml"/><Relationship Id="rId67" Type="http://schemas.openxmlformats.org/officeDocument/2006/relationships/slide" Target="slides/slide55.xml"/><Relationship Id="rId20" Type="http://schemas.openxmlformats.org/officeDocument/2006/relationships/slide" Target="slides/slide8.xml"/><Relationship Id="rId41" Type="http://schemas.openxmlformats.org/officeDocument/2006/relationships/slide" Target="slides/slide29.xml"/><Relationship Id="rId62" Type="http://schemas.openxmlformats.org/officeDocument/2006/relationships/slide" Target="slides/slide50.xml"/><Relationship Id="rId83" Type="http://schemas.openxmlformats.org/officeDocument/2006/relationships/slide" Target="slides/slide71.xml"/><Relationship Id="rId88" Type="http://schemas.openxmlformats.org/officeDocument/2006/relationships/slide" Target="slides/slide7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06.02.2013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10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10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16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16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17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17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48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48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54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54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62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62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63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63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64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64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75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75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81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81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/>
              <a:pPr algn="r"/>
              <a:t>82</a:t>
            </a:fld>
            <a:endParaRPr lang="de-DE" sz="1200" dirty="0"/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/>
              <a:pPr algn="r" defTabSz="947738"/>
              <a:t>82</a:t>
            </a:fld>
            <a:endParaRPr lang="en-GB" sz="1300" dirty="0"/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84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84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89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89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92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92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81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7285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48043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70608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83547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829601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80835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92182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41001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17915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72975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2703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72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968433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42782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09781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12900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57220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19017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624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7638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0274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116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2584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6987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52407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2652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03735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0638214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8002302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39848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8158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170139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06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8383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47290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58881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675901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03473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31056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533524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0765535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1758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292231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27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9014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57688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54719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1936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67967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91631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913684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846174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862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6134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19969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995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7025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3193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5519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2478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4700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91141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526594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492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26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71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506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155585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57856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76705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2244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80912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32021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274290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96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1219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6545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7665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84432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7057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394162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716554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539447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58083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24987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05676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2058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Relationship Id="rId14" Type="http://schemas.openxmlformats.org/officeDocument/2006/relationships/image" Target="../media/image2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Relationship Id="rId14" Type="http://schemas.openxmlformats.org/officeDocument/2006/relationships/image" Target="../media/image2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image" Target="../media/image2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9205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5" r:id="rId1"/>
    <p:sldLayoutId id="2147484336" r:id="rId2"/>
    <p:sldLayoutId id="2147484337" r:id="rId3"/>
    <p:sldLayoutId id="2147484338" r:id="rId4"/>
    <p:sldLayoutId id="2147484339" r:id="rId5"/>
    <p:sldLayoutId id="2147484340" r:id="rId6"/>
    <p:sldLayoutId id="2147484341" r:id="rId7"/>
    <p:sldLayoutId id="2147484342" r:id="rId8"/>
    <p:sldLayoutId id="2147484343" r:id="rId9"/>
    <p:sldLayoutId id="2147484344" r:id="rId10"/>
    <p:sldLayoutId id="214748434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844623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7" r:id="rId1"/>
    <p:sldLayoutId id="2147484348" r:id="rId2"/>
    <p:sldLayoutId id="2147484349" r:id="rId3"/>
    <p:sldLayoutId id="2147484350" r:id="rId4"/>
    <p:sldLayoutId id="2147484351" r:id="rId5"/>
    <p:sldLayoutId id="2147484352" r:id="rId6"/>
    <p:sldLayoutId id="2147484353" r:id="rId7"/>
    <p:sldLayoutId id="2147484354" r:id="rId8"/>
    <p:sldLayoutId id="2147484355" r:id="rId9"/>
    <p:sldLayoutId id="2147484356" r:id="rId10"/>
    <p:sldLayoutId id="21474843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965896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9" r:id="rId1"/>
    <p:sldLayoutId id="2147484360" r:id="rId2"/>
    <p:sldLayoutId id="2147484361" r:id="rId3"/>
    <p:sldLayoutId id="2147484362" r:id="rId4"/>
    <p:sldLayoutId id="2147484363" r:id="rId5"/>
    <p:sldLayoutId id="2147484364" r:id="rId6"/>
    <p:sldLayoutId id="2147484365" r:id="rId7"/>
    <p:sldLayoutId id="2147484366" r:id="rId8"/>
    <p:sldLayoutId id="2147484367" r:id="rId9"/>
    <p:sldLayoutId id="2147484368" r:id="rId10"/>
    <p:sldLayoutId id="214748436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954240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3" r:id="rId1"/>
    <p:sldLayoutId id="2147483904" r:id="rId2"/>
    <p:sldLayoutId id="2147483905" r:id="rId3"/>
    <p:sldLayoutId id="2147483906" r:id="rId4"/>
    <p:sldLayoutId id="2147483907" r:id="rId5"/>
    <p:sldLayoutId id="2147483908" r:id="rId6"/>
    <p:sldLayoutId id="2147483909" r:id="rId7"/>
    <p:sldLayoutId id="2147483910" r:id="rId8"/>
    <p:sldLayoutId id="2147483911" r:id="rId9"/>
    <p:sldLayoutId id="2147483912" r:id="rId10"/>
    <p:sldLayoutId id="2147483913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7" r:id="rId1"/>
    <p:sldLayoutId id="2147483928" r:id="rId2"/>
    <p:sldLayoutId id="2147483929" r:id="rId3"/>
    <p:sldLayoutId id="2147483930" r:id="rId4"/>
    <p:sldLayoutId id="2147483931" r:id="rId5"/>
    <p:sldLayoutId id="2147483932" r:id="rId6"/>
    <p:sldLayoutId id="2147483933" r:id="rId7"/>
    <p:sldLayoutId id="2147483934" r:id="rId8"/>
    <p:sldLayoutId id="2147483935" r:id="rId9"/>
    <p:sldLayoutId id="2147483936" r:id="rId10"/>
    <p:sldLayoutId id="214748393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483508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7" r:id="rId1"/>
    <p:sldLayoutId id="2147484048" r:id="rId2"/>
    <p:sldLayoutId id="2147484049" r:id="rId3"/>
    <p:sldLayoutId id="2147484050" r:id="rId4"/>
    <p:sldLayoutId id="2147484051" r:id="rId5"/>
    <p:sldLayoutId id="2147484052" r:id="rId6"/>
    <p:sldLayoutId id="2147484053" r:id="rId7"/>
    <p:sldLayoutId id="2147484054" r:id="rId8"/>
    <p:sldLayoutId id="2147484055" r:id="rId9"/>
    <p:sldLayoutId id="2147484056" r:id="rId10"/>
    <p:sldLayoutId id="214748405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4190784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15" r:id="rId1"/>
    <p:sldLayoutId id="2147484216" r:id="rId2"/>
    <p:sldLayoutId id="2147484217" r:id="rId3"/>
    <p:sldLayoutId id="2147484218" r:id="rId4"/>
    <p:sldLayoutId id="2147484219" r:id="rId5"/>
    <p:sldLayoutId id="2147484220" r:id="rId6"/>
    <p:sldLayoutId id="2147484221" r:id="rId7"/>
    <p:sldLayoutId id="2147484222" r:id="rId8"/>
    <p:sldLayoutId id="2147484223" r:id="rId9"/>
    <p:sldLayoutId id="2147484224" r:id="rId10"/>
    <p:sldLayoutId id="214748422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44948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75" r:id="rId1"/>
    <p:sldLayoutId id="2147484276" r:id="rId2"/>
    <p:sldLayoutId id="2147484277" r:id="rId3"/>
    <p:sldLayoutId id="2147484278" r:id="rId4"/>
    <p:sldLayoutId id="2147484279" r:id="rId5"/>
    <p:sldLayoutId id="2147484280" r:id="rId6"/>
    <p:sldLayoutId id="2147484281" r:id="rId7"/>
    <p:sldLayoutId id="2147484282" r:id="rId8"/>
    <p:sldLayoutId id="2147484283" r:id="rId9"/>
    <p:sldLayoutId id="2147484284" r:id="rId10"/>
    <p:sldLayoutId id="214748428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342768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flv"/><Relationship Id="rId1" Type="http://schemas.microsoft.com/office/2007/relationships/media" Target="../media/media1.flv"/><Relationship Id="rId5" Type="http://schemas.openxmlformats.org/officeDocument/2006/relationships/image" Target="../media/image21.png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microsoft.com/office/2007/relationships/media" Target="../media/media8.WAV"/><Relationship Id="rId18" Type="http://schemas.openxmlformats.org/officeDocument/2006/relationships/notesSlide" Target="../notesSlides/notesSlide28.xml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openxmlformats.org/officeDocument/2006/relationships/audio" Target="../media/media7.WAV"/><Relationship Id="rId17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6" Type="http://schemas.openxmlformats.org/officeDocument/2006/relationships/audio" Target="../media/media9.WAV"/><Relationship Id="rId20" Type="http://schemas.openxmlformats.org/officeDocument/2006/relationships/image" Target="../media/image30.png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microsoft.com/office/2007/relationships/media" Target="../media/media7.WAV"/><Relationship Id="rId5" Type="http://schemas.microsoft.com/office/2007/relationships/media" Target="../media/media4.WAV"/><Relationship Id="rId15" Type="http://schemas.microsoft.com/office/2007/relationships/media" Target="../media/media9.WAV"/><Relationship Id="rId10" Type="http://schemas.openxmlformats.org/officeDocument/2006/relationships/audio" Target="../media/media6.WAV"/><Relationship Id="rId19" Type="http://schemas.openxmlformats.org/officeDocument/2006/relationships/image" Target="../media/image29.png"/><Relationship Id="rId4" Type="http://schemas.openxmlformats.org/officeDocument/2006/relationships/audio" Target="../media/media3.WAV"/><Relationship Id="rId9" Type="http://schemas.microsoft.com/office/2007/relationships/media" Target="../media/media6.WAV"/><Relationship Id="rId14" Type="http://schemas.openxmlformats.org/officeDocument/2006/relationships/audio" Target="../media/media8.WAV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6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9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2.bin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84.xml"/><Relationship Id="rId4" Type="http://schemas.microsoft.com/office/2007/relationships/hdphoto" Target="../media/hdphoto2.wdp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42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84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3.wdp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6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6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2.xml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83.xml"/><Relationship Id="rId1" Type="http://schemas.openxmlformats.org/officeDocument/2006/relationships/slideLayout" Target="../slideLayouts/slideLayout117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84.xml"/><Relationship Id="rId1" Type="http://schemas.openxmlformats.org/officeDocument/2006/relationships/slideLayout" Target="../slideLayouts/slideLayout11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5.xml"/><Relationship Id="rId1" Type="http://schemas.openxmlformats.org/officeDocument/2006/relationships/slideLayout" Target="../slideLayouts/slideLayout11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6.xml"/><Relationship Id="rId1" Type="http://schemas.openxmlformats.org/officeDocument/2006/relationships/slideLayout" Target="../slideLayouts/slideLayout128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7.xml"/><Relationship Id="rId1" Type="http://schemas.openxmlformats.org/officeDocument/2006/relationships/slideLayout" Target="../slideLayouts/slideLayout11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88.xml"/><Relationship Id="rId1" Type="http://schemas.openxmlformats.org/officeDocument/2006/relationships/slideLayout" Target="../slideLayouts/slideLayout11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9.xml"/><Relationship Id="rId1" Type="http://schemas.openxmlformats.org/officeDocument/2006/relationships/slideLayout" Target="../slideLayouts/slideLayout1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0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1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9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66676" y="3406239"/>
            <a:ext cx="8954500" cy="2180107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İşitme Kayıpları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175574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76200" y="1195387"/>
            <a:ext cx="8972266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 SİSTEMİ (AUDIOTORY SYSTEM)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76200" y="1555750"/>
            <a:ext cx="4371975" cy="4492625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Dış Kulak Yolu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Orta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Kulak Zarı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 smtClean="0">
                <a:latin typeface="Calibri" pitchFamily="34" charset="0"/>
                <a:cs typeface="Calibri" pitchFamily="34" charset="0"/>
              </a:rPr>
              <a:t>Malleus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Ç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ekiç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İncus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(Örs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Stapes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(Üzengi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)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Östaki Borusu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İç Kulak</a:t>
            </a: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Kochlea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>
                <a:latin typeface="Calibri" pitchFamily="34" charset="0"/>
                <a:cs typeface="Calibri" pitchFamily="34" charset="0"/>
              </a:rPr>
              <a:t>Vestibulum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marL="800100" lvl="1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Yarım Daire Kanalları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Merkezi İşitme Yolları</a:t>
            </a:r>
          </a:p>
          <a:p>
            <a:pPr marL="3429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latin typeface="Calibri" pitchFamily="34" charset="0"/>
                <a:cs typeface="Calibri" pitchFamily="34" charset="0"/>
              </a:rPr>
              <a:t>İşitme Merkezi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363" name="Picture 3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8650" y="1577973"/>
            <a:ext cx="4615200" cy="44892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539962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5" name="Picture 2" descr="D:\DOKTOR\1-ISTANBULUZMAN\1-EĞİTİM KURUMU\1. İstanbuluzman\Fiziksel Risk Etmenleri\Yardımcı\Resimler\KKB-Resim\Cochlea (2)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99" y="1096963"/>
            <a:ext cx="4502037" cy="2397087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8" name="Picture 4" descr="C:\Users\Ahmet Yiğitap\Desktop\2.pn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Ahmet Yiğitap\Desktop\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3533774"/>
            <a:ext cx="4502037" cy="3193975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3" descr="C:\Users\Ahmet Yiğitap\Desktop\2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5337" y="1097384"/>
            <a:ext cx="4502037" cy="2396666"/>
          </a:xfrm>
          <a:prstGeom prst="rect">
            <a:avLst/>
          </a:prstGeom>
          <a:noFill/>
          <a:ln w="63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8614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 hareket enerjisini sinir enerjisine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çeviren organdır.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Bunu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 sağlar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işleme transdüksiyon denir,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Kokleada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skala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vestibüli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skala media, skala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timpani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vardır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Skala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vestibuli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timpani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perilenf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skala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media ise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endolenf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doludur,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Corti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organında yer alan iç (tek sıralı) ve dış tüy (3-4 sıralı) hücreler farklı sinirler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aracılığıyla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aferent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yollar ile) santral kortekse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bağlanır,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Ortalama 50.000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kadar Tip-I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Tip-II şeklinde sinirler iç ve dış tüy hücrelerine gelir,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Tip-I nöronların yaklaşık %90-95’i iç tüy hücrelerini inerve ederler. Bir iç tüy hücresi yaklaşık 15-20 Tip-I nöron tarafından innerve edilir,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Tip-II nöronların %5-10’i dış tüy hücrelerini inerve ederler. Yani bir nöron yaklaşık 10 dış tüy hücresini innerve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nn-NO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6656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" name="Resim 13" descr="image4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6" y="1187114"/>
            <a:ext cx="4085042" cy="256617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pic>
        <p:nvPicPr>
          <p:cNvPr id="15" name="Resim 14" descr="image3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7700" y="1190342"/>
            <a:ext cx="4317106" cy="256617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</p:pic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 (BAZİLLER ZARIN) FREKANS SEÇİCİLİĞİ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6626" name="Picture 2" descr="C:\Users\Ahmet Yiğitap\Desktop\Resim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336" y="3812676"/>
            <a:ext cx="4328850" cy="246214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7" name="Picture 3" descr="C:\Users\Ahmet Yiğitap\Desktop\Resim4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56" y="3807144"/>
            <a:ext cx="4085042" cy="2462146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2414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Sesin İletim Yolları</a:t>
            </a:r>
          </a:p>
          <a:p>
            <a:pPr marL="36000" algn="ctr"/>
            <a:r>
              <a:rPr lang="tr-TR" sz="7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[İşitme Mekanizması</a:t>
            </a:r>
            <a:r>
              <a:rPr lang="tr-TR" sz="7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]</a:t>
            </a:r>
            <a:endParaRPr lang="tr-TR" sz="7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2" descr="D:\DOKTOR\9-ISTUZMAN\1-EĞİTİM KURUMU\1. İstanbuluzman\Z.Resim-İkon\Müzik-Ses\kmixdocked_mut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4650" y="595334"/>
            <a:ext cx="2762250" cy="2609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285759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«Ses enerjisinin, kulağın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çeşitli bölümlerinde değişikliğe uğradıktan sonra aksiyon potansiyelleri halinde beyine gönderilip burada ses olarak algılanması olayına  işitme denir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«Atmosferde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gelen ses dalgalarının kulağımız tarafından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toplanmasından,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beyindeki merkezlerde karakter ve anlam olarak algılanmasına kadar geçen süreç işitme olarak adlandırılır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İŞİTİLMESİ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9025" y="2200915"/>
            <a:ext cx="550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 smtClean="0">
                <a:solidFill>
                  <a:srgbClr val="333333"/>
                </a:solidFill>
                <a:latin typeface="Cambria" pitchFamily="18" charset="0"/>
              </a:rPr>
              <a:t>Tanım</a:t>
            </a:r>
            <a:endParaRPr lang="de-DE" sz="1400" b="1" i="1" noProof="1">
              <a:solidFill>
                <a:srgbClr val="333333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4991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HAVA YOLU </a:t>
            </a:r>
            <a:r>
              <a:rPr lang="tr-TR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(Air Conduction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dalgalarının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dış kulaktan başlayıp kulak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zarını titreştirmesi ve bu titreşimin orta kulaktan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kemikçikler yoluyla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iletilerek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kokleadaki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oval pencerede bitmesine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«Hava Yolu İletimi»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denir.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(Daha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sonra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nöroepiteal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hücreler uyarılacak ve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işitme merkezine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gönderilecektir.) </a:t>
            </a: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Normal insanlarda; Hava yoluyla iletim, kemik yoluyla iletimimin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iki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katıdır.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   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 descr="C:\Users\ahmet\Desktop\Resi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21760"/>
            <a:ext cx="2657475" cy="2122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69794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KEMİK YOLU </a:t>
            </a:r>
            <a:r>
              <a:rPr lang="tr-TR" sz="2000" b="1" noProof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İLETİMİ (Bone Conduction</a:t>
            </a: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de-DE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72000" tIns="72000" rIns="72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Ses dalgalarının dış kulak ve orta kulağı atlayarak, koklea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çevresindeki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kortikal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kemik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yapılarına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iletmiş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oldukları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enerjisinin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doğrudan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doğruya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kokleayı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uyarmasıyla olan iletime </a:t>
            </a: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«Kemik Yolu İletimi»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Açıklama;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Kişi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kendi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sesini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burun ve boğaz boşluğunda rezonans yaparak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kranium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kemiklerine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ulaştırıp duyar. Yani insan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kendi sesini hem hava hem de kemik yolu ile işitir. Sesini ses kayıt cihazına kaydederek dinleyen kişinin algıladığı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farklılığın nedeni,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kaydedilen seste kemik yolu </a:t>
            </a:r>
            <a:r>
              <a:rPr lang="tr-TR" sz="2000" i="1" dirty="0" err="1">
                <a:latin typeface="Calibri" pitchFamily="34" charset="0"/>
                <a:cs typeface="Calibri" pitchFamily="34" charset="0"/>
              </a:rPr>
              <a:t>kompenentinin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olmayışıdır.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İLETİM YOLLARI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19851" y="4324350"/>
            <a:ext cx="2599524" cy="2478546"/>
            <a:chOff x="4462819" y="4029072"/>
            <a:chExt cx="2110968" cy="2467262"/>
          </a:xfrm>
        </p:grpSpPr>
        <p:grpSp>
          <p:nvGrpSpPr>
            <p:cNvPr id="6" name="Grup 5"/>
            <p:cNvGrpSpPr/>
            <p:nvPr/>
          </p:nvGrpSpPr>
          <p:grpSpPr>
            <a:xfrm>
              <a:off x="4752602" y="4395333"/>
              <a:ext cx="1757468" cy="1919211"/>
              <a:chOff x="4914900" y="3405084"/>
              <a:chExt cx="1757468" cy="1919211"/>
            </a:xfrm>
          </p:grpSpPr>
          <p:pic>
            <p:nvPicPr>
              <p:cNvPr id="3074" name="Picture 2" descr="C:\Users\ahmet\Desktop\Man-Complete-3Qtr.jpg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4914900" y="3405084"/>
                <a:ext cx="1695450" cy="19192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6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7952348">
                <a:off x="6166537" y="3895701"/>
                <a:ext cx="305760" cy="2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7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2668655">
                <a:off x="6388857" y="4039976"/>
                <a:ext cx="283511" cy="28351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4" name="Picture 3" descr="D:\DOKTOR\1-ISTANBULUZMAN\1-EĞİTİM KURUMU\1. İstanbuluzman\Fiziksel Risk Etmenleri\Yardımcı\Resimler\rss_plain.png"/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4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6200000">
                <a:off x="6335239" y="4372191"/>
                <a:ext cx="305760" cy="26288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" name="Dikdörtgen 7"/>
            <p:cNvSpPr/>
            <p:nvPr/>
          </p:nvSpPr>
          <p:spPr>
            <a:xfrm>
              <a:off x="4462819" y="4029072"/>
              <a:ext cx="2110968" cy="2467262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526829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İŞİTME MEKANİZMASI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İşitmenin olabilmesi için ilk olarak ses dalgalarının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organına iletilmesi gerekir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mekanik bir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olaydır. 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olaya iletim (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conduction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denir.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Corti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organında ses enerjisi biyokimyasal olaylarla sinir enerjisi haline dönüşür.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ve dış titrek tüylerde meydana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gelen elektriksel akım,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kendisiyle ilişkili sinir liflerini uyarır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gelen bu sinir iletimleri işitme merkezinde birleştirilir ve çözülür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SESİN İŞİTİLMESİ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57899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Animasyon İşitme Süreci - YouTube.fl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637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23551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190875" y="194310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46388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59375" y="2611888"/>
            <a:ext cx="9030681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Kaybında </a:t>
            </a:r>
          </a:p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Tanısal Yaklaşım 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42" name="Picture 2" descr="D:\DOKTOR\2-DRUZ\1. EĞİTİM KURUMU\1. İstanbuluzman\2-RESİMLER\Karekter - Resim\19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280" y="427038"/>
            <a:ext cx="2499545" cy="2517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4999587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3052577"/>
            <a:ext cx="8935450" cy="14432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8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Tanısal Testler</a:t>
            </a:r>
            <a:endParaRPr lang="tr-TR" sz="8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194" name="Picture 2" descr="D:\DOKTOR\2-DRUZ\1. EĞİTİM KURUMU\1. İstanbuluzman\2-RESİMLER\z.Diğer\search (3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6885" y="2066924"/>
            <a:ext cx="1638989" cy="1319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3630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DİAPOZON TESTLERİ 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355133"/>
              </p:ext>
            </p:extLst>
          </p:nvPr>
        </p:nvGraphicFramePr>
        <p:xfrm>
          <a:off x="133350" y="1153162"/>
          <a:ext cx="8840200" cy="5056221"/>
        </p:xfrm>
        <a:graphic>
          <a:graphicData uri="http://schemas.openxmlformats.org/drawingml/2006/table">
            <a:tbl>
              <a:tblPr firstRow="1" bandRow="1"/>
              <a:tblGrid>
                <a:gridCol w="3962734"/>
                <a:gridCol w="1625822"/>
                <a:gridCol w="1625822"/>
                <a:gridCol w="1625822"/>
              </a:tblGrid>
              <a:tr h="654120">
                <a:tc gridSpan="4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DİAPOZON TEST SONUÇLARI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70744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Ctr="1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1439" marR="91439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1439" marR="91439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 marL="91439" marR="91439" anchorCtr="1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85329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WEBER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RİNNE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6B9B1A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SCHWABACH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6B9B1A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8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Normal İşitme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Ortada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Pozitif (+)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Eşit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8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İTİK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(İletim Tipi İşitme Kaybı)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Hasta Kulağa Lateralize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Negatif (-)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Uzamış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85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SNİK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(Sensorinöral Tip İşitme Kaybı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Sağlam Kulağa Lateralize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Patolojik (+)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Kısalmış</a:t>
                      </a:r>
                      <a:endParaRPr kumimoji="0" lang="en-US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18" name="Picture 2" descr="D:\DOKTOR\2-DRUZ\1. EĞİTİM KURUMU\1. İstanbuluzman\1-ISTANBULUZMAN\2-Meslek Hastalıkları\Mesleki İşitme Kayıpları\Yardımcı\Resim\Weber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375" y="1866899"/>
            <a:ext cx="1522800" cy="1609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D:\DOKTOR\2-DRUZ\1. EĞİTİM KURUMU\1. İstanbuluzman\1-ISTANBULUZMAN\2-Meslek Hastalıkları\Mesleki İşitme Kayıpları\Yardımcı\Resim\Rinne.jpg"/>
          <p:cNvPicPr preferRelativeResize="0"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2150" y="1866899"/>
            <a:ext cx="1522800" cy="16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DOKTOR\2-DRUZ\1. EĞİTİM KURUMU\1. İstanbuluzman\1-ISTANBULUZMAN\2-Meslek Hastalıkları\Mesleki İşitme Kayıpları\Yardımcı\Resim\Schabach.jpg"/>
          <p:cNvPicPr preferRelativeResize="0"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1857372"/>
            <a:ext cx="1522800" cy="160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514258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3052577"/>
            <a:ext cx="8935450" cy="1443224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8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Odiometrisi</a:t>
            </a:r>
            <a:endParaRPr lang="tr-TR" sz="80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1267" name="Picture 3" descr="D:\DOKTOR\2-DRUZ\1. EĞİTİM KURUMU\1. İstanbuluzman\2-RESİMLER\Bilgisayar İkonları\stop_butt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8575" y="2047875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95394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ODİOMETRİ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Odiometriler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kalibre edilmiş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saf ses üreten, konuşma ve çeşitli maskeleme sesleri çıkartan, bir uygulayıcı tarafından maniple edilen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(mikrofonlu, kulaklıklı ve kemik yolu için vibratörlü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cihazlardır.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Tonal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Odiometri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(Saf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Odiometrisi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Saf ton sesler verilerek işitme eşiğini saptamaya yarayan subjektif bir yöntemdir.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ODİOMETRİSİ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85659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ODİOMETRİSİ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741508"/>
              </p:ext>
            </p:extLst>
          </p:nvPr>
        </p:nvGraphicFramePr>
        <p:xfrm>
          <a:off x="85725" y="981085"/>
          <a:ext cx="8860940" cy="4086706"/>
        </p:xfrm>
        <a:graphic>
          <a:graphicData uri="http://schemas.openxmlformats.org/drawingml/2006/table">
            <a:tbl>
              <a:tblPr firstRow="1" firstCol="1" bandRow="1"/>
              <a:tblGrid>
                <a:gridCol w="599011"/>
                <a:gridCol w="706602"/>
                <a:gridCol w="706602"/>
                <a:gridCol w="854655"/>
                <a:gridCol w="854655"/>
                <a:gridCol w="854655"/>
                <a:gridCol w="866140"/>
                <a:gridCol w="854655"/>
                <a:gridCol w="854655"/>
                <a:gridCol w="854655"/>
                <a:gridCol w="854655"/>
              </a:tblGrid>
              <a:tr h="845916">
                <a:tc gridSpan="1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0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İŞİTİLEBİLİR FREKANS ARALIĞI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«Kullanılan </a:t>
                      </a:r>
                      <a:r>
                        <a:rPr lang="tr-TR" sz="1400" b="1" i="0" dirty="0" err="1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odiometri</a:t>
                      </a:r>
                      <a:r>
                        <a:rPr lang="tr-TR" sz="1400" b="1" i="0" dirty="0" smtClean="0"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aygıtlarında hava-kemik yolu eşitleri birbirine çakışacak tarzda kalibre edilmiştir.»</a:t>
                      </a:r>
                      <a:endParaRPr lang="tr-TR" sz="1400" b="1" i="0" dirty="0">
                        <a:solidFill>
                          <a:schemeClr val="tx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84593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250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500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1000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2000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Calibri"/>
                          <a:cs typeface="Calibri" pitchFamily="34" charset="0"/>
                        </a:rPr>
                        <a:t>3000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6000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8000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10000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20000</a:t>
                      </a:r>
                      <a:endParaRPr lang="tr-TR" sz="18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4036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KULAĞIN EN DUYARLI OLDUĞU FREKANSLAR</a:t>
                      </a:r>
                      <a:endParaRPr lang="tr-TR" sz="1600" b="1" i="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0" dirty="0">
                        <a:solidFill>
                          <a:schemeClr val="bg1"/>
                        </a:solidFill>
                        <a:effectLst/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75000"/>
                      </a:schemeClr>
                    </a:solidFill>
                  </a:tcPr>
                </a:tc>
              </a:tr>
              <a:tr h="62984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Konuşma Frekansları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E: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500</a:t>
                      </a: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-1000/K:1000-</a:t>
                      </a:r>
                      <a:r>
                        <a:rPr lang="tr-TR" sz="16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2000</a:t>
                      </a:r>
                      <a:endParaRPr lang="tr-TR" sz="16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İlk Kayıp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En Hassas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4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4000</a:t>
                      </a:r>
                      <a:endParaRPr lang="tr-TR" sz="1400" b="1" i="1" dirty="0">
                        <a:solidFill>
                          <a:srgbClr val="C00000"/>
                        </a:solidFill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Yaşlılığa bağı işitme kayıpları</a:t>
                      </a:r>
                      <a:r>
                        <a:rPr lang="tr-TR" sz="16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yüksek frekanslardan düşük frekanslara doğru olur.</a:t>
                      </a: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629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tr-TR" sz="1600" b="0" i="1" dirty="0" smtClean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8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600" b="1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Kullanılan Frekanslar</a:t>
                      </a:r>
                      <a:endParaRPr lang="tr-TR" sz="1600" b="1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29848">
                <a:tc gridSpan="1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Odiometrik Testlerde kulağa gönderilen sesin şiddeti </a:t>
                      </a:r>
                      <a:r>
                        <a:rPr lang="tr-TR" sz="1800" b="1" i="1" dirty="0" smtClean="0">
                          <a:solidFill>
                            <a:srgbClr val="C00000"/>
                          </a:solidFill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0-110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r>
                        <a:rPr lang="tr-TR" sz="1800" b="0" i="1" baseline="0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 </a:t>
                      </a:r>
                      <a:r>
                        <a:rPr lang="tr-TR" sz="1800" b="0" i="1" dirty="0" smtClean="0">
                          <a:effectLst/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aralığındadır.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600" b="0" i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06138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FREKANSA GÖRE İŞİTME KAYBI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18260648"/>
              </p:ext>
            </p:extLst>
          </p:nvPr>
        </p:nvGraphicFramePr>
        <p:xfrm>
          <a:off x="266700" y="1152525"/>
          <a:ext cx="86868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8" name="Çizelge" r:id="rId4" imgW="8734478" imgH="5610330" progId="MSGraph.Chart.8">
                  <p:embed/>
                </p:oleObj>
              </mc:Choice>
              <mc:Fallback>
                <p:oleObj name="Çizelge" r:id="rId4" imgW="8734478" imgH="561033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152525"/>
                        <a:ext cx="8686800" cy="464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567055" y="5401163"/>
            <a:ext cx="703471" cy="36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250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622262" y="540115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677468" y="5389735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723644" y="5401151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778851" y="5420204"/>
            <a:ext cx="70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</a:t>
            </a:r>
            <a:endParaRPr lang="tr-T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844719" y="540114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899926" y="5401149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5857875" y="2343150"/>
            <a:ext cx="542925" cy="3394356"/>
            <a:chOff x="5857875" y="2343150"/>
            <a:chExt cx="542925" cy="3394356"/>
          </a:xfrm>
        </p:grpSpPr>
        <p:sp>
          <p:nvSpPr>
            <p:cNvPr id="17" name="Dikdörtgen 16"/>
            <p:cNvSpPr/>
            <p:nvPr/>
          </p:nvSpPr>
          <p:spPr>
            <a:xfrm>
              <a:off x="6019800" y="2343150"/>
              <a:ext cx="228600" cy="3077063"/>
            </a:xfrm>
            <a:prstGeom prst="rect">
              <a:avLst/>
            </a:prstGeom>
            <a:noFill/>
            <a:ln w="31750">
              <a:solidFill>
                <a:schemeClr val="bg1">
                  <a:lumMod val="85000"/>
                </a:schemeClr>
              </a:solidFill>
            </a:ln>
            <a:effectLst>
              <a:innerShdw blurRad="114300">
                <a:schemeClr val="bg2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5857875" y="5429738"/>
              <a:ext cx="542925" cy="307768"/>
            </a:xfrm>
            <a:prstGeom prst="rect">
              <a:avLst/>
            </a:prstGeom>
            <a:solidFill>
              <a:srgbClr val="00FFFF">
                <a:alpha val="35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  <p:sp>
        <p:nvSpPr>
          <p:cNvPr id="19" name="Dikdörtgen 18"/>
          <p:cNvSpPr/>
          <p:nvPr/>
        </p:nvSpPr>
        <p:spPr>
          <a:xfrm>
            <a:off x="2860158" y="5696082"/>
            <a:ext cx="2392326" cy="84759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C0C0C0"/>
            </a:solidFill>
            <a:miter lim="800000"/>
            <a:headEnd/>
            <a:tailEnd/>
          </a:ln>
          <a:effectLst/>
        </p:spPr>
        <p:txBody>
          <a:bodyPr lIns="108000" tIns="108000" rIns="144000" bIns="72000"/>
          <a:lstStyle/>
          <a:p>
            <a:pPr algn="ctr"/>
            <a:r>
              <a:rPr lang="tr-TR" sz="16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Konuşma Frekans Aralığı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Erkek: 500-1.000</a:t>
            </a:r>
          </a:p>
          <a:p>
            <a:pPr algn="ctr"/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Kadın: 1.000-2.000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01075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KOKLEA (BAZİLLER ZARIN) FREKANS SEÇİCİLİĞİ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6626" name="Picture 2" descr="C:\Users\Ahmet Yiğitap\Desktop\Resim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647" y="1193300"/>
            <a:ext cx="8339253" cy="466457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7879455" y="4086224"/>
            <a:ext cx="864000" cy="864000"/>
          </a:xfrm>
          <a:prstGeom prst="ellipse">
            <a:avLst/>
          </a:prstGeom>
          <a:solidFill>
            <a:srgbClr val="FFFF00">
              <a:alpha val="62000"/>
            </a:srgb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000" b="1" dirty="0" smtClean="0">
                <a:solidFill>
                  <a:schemeClr val="tx1"/>
                </a:solidFill>
                <a:latin typeface="Calibri" pitchFamily="34" charset="0"/>
              </a:rPr>
              <a:t>40&lt; Yaş</a:t>
            </a:r>
            <a:endParaRPr lang="tr-TR" sz="1000" b="1" dirty="0">
              <a:solidFill>
                <a:schemeClr val="tx1"/>
              </a:solidFill>
              <a:latin typeface="Calibri" pitchFamily="34" charset="0"/>
            </a:endParaRPr>
          </a:p>
        </p:txBody>
      </p:sp>
      <p:sp>
        <p:nvSpPr>
          <p:cNvPr id="5" name="Sağ Ok 4"/>
          <p:cNvSpPr/>
          <p:nvPr/>
        </p:nvSpPr>
        <p:spPr>
          <a:xfrm rot="2255410">
            <a:off x="855944" y="3598311"/>
            <a:ext cx="1287614" cy="494569"/>
          </a:xfrm>
          <a:prstGeom prst="rightArrow">
            <a:avLst/>
          </a:prstGeom>
          <a:solidFill>
            <a:srgbClr val="FFFF00">
              <a:alpha val="49000"/>
            </a:srgb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2000" b="1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Yaşlı</a:t>
            </a:r>
            <a:endParaRPr lang="tr-TR" sz="2000" b="1" dirty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9146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SAF SES ODİOMETRİSİ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19843724"/>
              </p:ext>
            </p:extLst>
          </p:nvPr>
        </p:nvGraphicFramePr>
        <p:xfrm>
          <a:off x="133351" y="1029337"/>
          <a:ext cx="8887824" cy="5274277"/>
        </p:xfrm>
        <a:graphic>
          <a:graphicData uri="http://schemas.openxmlformats.org/drawingml/2006/table">
            <a:tbl>
              <a:tblPr firstRow="1" bandRow="1"/>
              <a:tblGrid>
                <a:gridCol w="4046430"/>
                <a:gridCol w="4841394"/>
              </a:tblGrid>
              <a:tr h="582568"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3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>
                            <a:innerShdw blurRad="63500" dist="50800" dir="8100000">
                              <a:prstClr val="black">
                                <a:alpha val="50000"/>
                              </a:prstClr>
                            </a:innerShdw>
                          </a:effectLst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ODYOMETRİDE KULLANILAN SAF SESLER </a:t>
                      </a:r>
                      <a:endParaRPr kumimoji="0" lang="en-GB" sz="3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innerShdw blurRad="63500" dist="50800" dir="8100000">
                            <a:prstClr val="black">
                              <a:alpha val="50000"/>
                            </a:prstClr>
                          </a:innerShdw>
                        </a:effectLst>
                        <a:uLnTx/>
                        <a:uFillTx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tr-TR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ODİO SESLERİ</a:t>
                      </a: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FREKANSLAR -Hertz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250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500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1.000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2.000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521301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3.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000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21301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</a:t>
                      </a: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.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000</a:t>
                      </a: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  <a:tr h="521301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6.000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521301">
                <a:tc>
                  <a:txBody>
                    <a:bodyPr/>
                    <a:lstStyle/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8.000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0D8E8"/>
                    </a:solidFill>
                  </a:tcPr>
                </a:tc>
              </a:tr>
            </a:tbl>
          </a:graphicData>
        </a:graphic>
      </p:graphicFrame>
      <p:pic>
        <p:nvPicPr>
          <p:cNvPr id="10" name="2503727.wav">
            <a:hlinkClick r:id="" action="ppaction://media"/>
          </p:cNvPr>
          <p:cNvPicPr preferRelativeResize="0">
            <a:picLocks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146" y="2155899"/>
            <a:ext cx="98425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5003743.wav">
            <a:hlinkClick r:id="" action="ppaction://media"/>
          </p:cNvPr>
          <p:cNvPicPr preferRelativeResize="0">
            <a:picLocks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1974" y="2676525"/>
            <a:ext cx="98425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10003743.wav">
            <a:hlinkClick r:id="" action="ppaction://media"/>
          </p:cNvPr>
          <p:cNvPicPr preferRelativeResize="0">
            <a:picLocks noChangeArrowheads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146" y="3208412"/>
            <a:ext cx="984254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20003743.wav">
            <a:hlinkClick r:id="" action="ppaction://media"/>
          </p:cNvPr>
          <p:cNvPicPr preferRelativeResize="0">
            <a:picLocks noChangeArrowheads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146" y="3730699"/>
            <a:ext cx="98425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40003743.wav">
            <a:hlinkClick r:id="" action="ppaction://media"/>
          </p:cNvPr>
          <p:cNvPicPr preferRelativeResize="0">
            <a:picLocks noChangeArrowheads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146" y="4773687"/>
            <a:ext cx="98425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60003743.wav">
            <a:hlinkClick r:id="" action="ppaction://media"/>
          </p:cNvPr>
          <p:cNvPicPr preferRelativeResize="0">
            <a:picLocks noChangeArrowheads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146" y="5288037"/>
            <a:ext cx="98425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80003743.wav">
            <a:hlinkClick r:id="" action="ppaction://media"/>
          </p:cNvPr>
          <p:cNvPicPr preferRelativeResize="0">
            <a:picLocks noChangeArrowheads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44671" y="5815087"/>
            <a:ext cx="984254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tele2380.wav">
            <a:hlinkClick r:id="" action="ppaction://media"/>
          </p:cNvPr>
          <p:cNvPicPr preferRelativeResize="0">
            <a:picLocks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1974" y="4249541"/>
            <a:ext cx="984254" cy="46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056754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3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>
                <p:cTn id="3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>
                <p:cTn id="3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>
                <p:cTn id="4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4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>
                <p:cTn id="4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audio>
              <p:cMediaNode>
                <p:cTn id="4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ODİOMETRİDE </a:t>
            </a: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KULLANILAN SEMBOLLER</a:t>
            </a:r>
            <a:endParaRPr lang="tr-TR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4321543"/>
              </p:ext>
            </p:extLst>
          </p:nvPr>
        </p:nvGraphicFramePr>
        <p:xfrm>
          <a:off x="0" y="1038862"/>
          <a:ext cx="9144000" cy="4600673"/>
        </p:xfrm>
        <a:graphic>
          <a:graphicData uri="http://schemas.openxmlformats.org/drawingml/2006/table">
            <a:tbl>
              <a:tblPr firstRow="1" bandRow="1"/>
              <a:tblGrid>
                <a:gridCol w="3861531"/>
                <a:gridCol w="2613049"/>
                <a:gridCol w="2669420"/>
              </a:tblGrid>
              <a:tr h="951863">
                <a:tc gridSpan="3"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ODİOMETRİK SEMBOLLER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109674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457200" marR="0" lvl="1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SEMBOLLER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SOL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[MAVİ]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SAĞ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[KIRMIZI]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76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X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3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O</a:t>
                      </a:r>
                      <a:endPara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127603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3366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&gt;</a:t>
                      </a:r>
                      <a:endPara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3366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&lt;</a:t>
                      </a:r>
                      <a:endParaRPr kumimoji="0" lang="en-US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415485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MESLEKİ İŞİTME KAYIPLARI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«Mesleki </a:t>
              </a:r>
              <a:r>
                <a:rPr lang="tr-TR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işitme kayıplarının çalışma hayatındaki önemi, erken tanı ve korunma yöntemleri hakkında bilgi sahibi olmalarını sağlamaktır.»</a:t>
              </a: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işitme kayıplarını tanımlar,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işitme kayıplarına yol açabilecek etmenleri sıralar,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Gürültü ölçümlerini söyler,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Korunma yöntemlerini belirler,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Erken tanı yöntemlerini belirtir,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Sağlık gözetiminde hekimin sorumluluklarını söyler,</a:t>
              </a: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işitme kayıpları,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işitme kayıplarına yol açabilecek etmenler,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Gürültü ölçümleri,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Korunma yöntemleri,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Erken tanı yöntemleri,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İlgili mevzuat ve standartlar,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sz="1400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Sağlık gözetiminde hekimin sorumlulukları,</a:t>
              </a: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1653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35626" y="2742513"/>
            <a:ext cx="9084624" cy="349202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lIns="72000" tIns="72000" rIns="72000" bIns="72000" anchor="ctr"/>
          <a:lstStyle/>
          <a:p>
            <a:pPr marL="36000" algn="ctr"/>
            <a:r>
              <a: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</a:t>
            </a:r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Kayıplarının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Sınıflandırılması</a:t>
            </a:r>
          </a:p>
        </p:txBody>
      </p:sp>
      <p:pic>
        <p:nvPicPr>
          <p:cNvPr id="6146" name="Picture 2" descr="D:\DOKTOR\2-DRUZ\1. EĞİTİM KURUMU\1. İstanbuluzman\1-ISTANBULUZMAN\1-İşyeri Risk Etmenleri\Fiziksel Risk Etmenleri\Yardımcı\Resimler\Kulak-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523399"/>
            <a:ext cx="2341263" cy="2748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SINIFLANDIRMA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324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kaybının şiddetine göre</a:t>
            </a:r>
          </a:p>
          <a:p>
            <a:pPr marL="396000" indent="-324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kaybının ortaya çıkış zamanına göre</a:t>
            </a:r>
          </a:p>
          <a:p>
            <a:pPr marL="396000" indent="-324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Konuşmanın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yeniden kazanılmasına göre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96000" indent="-324000">
              <a:spcAft>
                <a:spcPts val="3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Patolojinin yerleştiği bölgeye göre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9506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PATOLOJİSİNİN YERLEŞTİĞİ YERE GÖRE – 4  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216000">
              <a:spcAft>
                <a:spcPts val="6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Tipi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Mikst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Fonksiyonel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Nonorganik-Psikojenik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 Tip İşitme Kaybı</a:t>
            </a:r>
          </a:p>
          <a:p>
            <a:pPr marL="493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 (Merkezi) Tip İşitme Kaybı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5147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81299"/>
            <a:ext cx="8782476" cy="343852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endParaRPr lang="tr-TR" sz="88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endParaRPr lang="tr-TR" sz="1600" b="1" noProof="1" smtClean="0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İTİK</a:t>
            </a:r>
            <a:endParaRPr lang="tr-TR" sz="8800" b="1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«İletim </a:t>
            </a:r>
            <a:r>
              <a:rPr lang="tr-TR" sz="54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Tipi </a:t>
            </a: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endParaRPr lang="tr-TR" sz="88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iletimtipi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7321" y="1037486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Tipi İşitme Kayıplarında sorun;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kepçesi,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kulak yolu,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zarları,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kulak kemikçikleri, </a:t>
            </a:r>
          </a:p>
          <a:p>
            <a:pPr marL="612000" indent="-324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Östaki borusu……………… patolojilerdir.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kulak ve/veya orta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</a:p>
          <a:p>
            <a:pPr marL="171450" indent="-171450" algn="ctr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66175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AURICULA VE DIŞ KULAK LEZYONLARI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Konjenital anomaliler,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yolu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stenozu,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Otitis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eksterna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Seröz Otitis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edia (SOM),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Otitis Media (KOM),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Otosclerosis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Travmalar,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Tümörler,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Buşonlar,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Yabancı cisimler,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Egzositozlar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(kıkırdak farklılaşması),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34535" y="2190055"/>
            <a:ext cx="65752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200" b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ETYOLOJİ</a:t>
            </a:r>
            <a:endParaRPr lang="de-DE" sz="1200" b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06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KULAK ZARINA AİT LEZYONLAR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Myringitis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Myringosclerosis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 Perforasyonları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</a:t>
            </a: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Marjinal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Subtotal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total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v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34535" y="2190055"/>
            <a:ext cx="65752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200" b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ETYOLOJİ</a:t>
            </a:r>
            <a:endParaRPr lang="de-DE" sz="1200" b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597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ORTA KULAK LEZYONLARI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Konjenital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malformasyonlar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disfonksiyonu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Akut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otitis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media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gelişen orta kulak iltihabı</a:t>
            </a:r>
          </a:p>
          <a:p>
            <a:pPr lvl="1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34535" y="2190055"/>
            <a:ext cx="65752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200" b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ETYOLOJİ</a:t>
            </a:r>
            <a:endParaRPr lang="de-DE" sz="1200" b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28425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2671948"/>
            <a:ext cx="8935450" cy="251756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İletim Tipi İşitme Kaybı </a:t>
            </a:r>
          </a:p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Odiogramı</a:t>
            </a:r>
            <a:endParaRPr lang="tr-TR" sz="66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818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Odyometrik olarak; normal veya normale yakın kemik yolu eşiklerine rağmen, hava iletim yolunda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değişik derecede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kayıplar vardır.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Hava–kemik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yolu açıklığı (air-bone gap) arası farklılık hiçbir zaman </a:t>
            </a:r>
            <a:r>
              <a:rPr lang="tr-TR" sz="28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70dB(A)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’den daha fazla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olmaz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34047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Açıklamalar</a:t>
            </a:r>
            <a:endParaRPr lang="tr-TR" sz="9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3" name="Picture 3" descr="D:\DOKTOR\2-DRUZ\1. EĞİTİM KURUMU\1. İstanbuluzman\2-RESİMLER\Kırtasiye\box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1647" y="992887"/>
            <a:ext cx="2363191" cy="236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D:\DOKTOR\2-DRUZ\1. EĞİTİM KURUMU\1. İstanbuluzman\2-RESİMLER\Kırtasiye\push_pin_locatio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38" y="489484"/>
            <a:ext cx="1219200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3177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\Desktop\Resim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" y="1177613"/>
            <a:ext cx="6373654" cy="4688794"/>
          </a:xfrm>
          <a:prstGeom prst="rect">
            <a:avLst/>
          </a:prstGeom>
          <a:noFill/>
          <a:ln w="31750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17443" y="195744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17444" y="391687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6472051" y="2357558"/>
            <a:ext cx="2719452" cy="1520133"/>
            <a:chOff x="6590801" y="2238808"/>
            <a:chExt cx="2719452" cy="1520133"/>
          </a:xfrm>
        </p:grpSpPr>
        <p:cxnSp>
          <p:nvCxnSpPr>
            <p:cNvPr id="4" name="Düz Ok Bağlayıcısı 3"/>
            <p:cNvCxnSpPr/>
            <p:nvPr/>
          </p:nvCxnSpPr>
          <p:spPr>
            <a:xfrm>
              <a:off x="7932711" y="3146941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920806" y="2238808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590801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var &lt;70dB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Oval 19"/>
          <p:cNvSpPr>
            <a:spLocks noChangeAspect="1"/>
          </p:cNvSpPr>
          <p:nvPr/>
        </p:nvSpPr>
        <p:spPr>
          <a:xfrm>
            <a:off x="5278327" y="1935378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5980310" y="3877691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973443" y="2826326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6555185" y="2663559"/>
            <a:ext cx="843142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dB Altı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60328" y="5253972"/>
            <a:ext cx="2542897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4.000 Hz Sonra Ölçülmez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221117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 animBg="1"/>
      <p:bldP spid="21" grpId="0" animBg="1"/>
      <p:bldP spid="16" grpId="0" animBg="1"/>
      <p:bldP spid="18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(Algı Tipi)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Resim 6" descr="Açıklama: snoral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6705" y="894982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8612348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 tip işitme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siniri (8. Kafa çifti)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«Sorun;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ve/veya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iç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kulağa ait sinirdedir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06132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KOKLEAR LEZYONLAR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Genetik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Heriediter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hastalıklar,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Labirentit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Menire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hastalığı,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Presbiakuzi (Yaşlılık…),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Ototoksisite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Akustik travma,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travmalar,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Glomus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jugulara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tümörleri,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734535" y="2190055"/>
            <a:ext cx="65752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200" b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ETYOLOJİ</a:t>
            </a:r>
            <a:endParaRPr lang="de-DE" sz="1200" b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3406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RETROKOKLEAR LEZYONLAR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Travma,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Tümörler,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Enfeksiyonlar (Kızamıkçık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Menenjit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Doğum travması (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Anoksi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Eritroblatotis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fetalis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uyuşmazlığı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Nörolojik hastalıklar,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734535" y="2190055"/>
            <a:ext cx="657522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200" b="1" noProof="1" smtClean="0">
                <a:solidFill>
                  <a:srgbClr val="333333"/>
                </a:solidFill>
                <a:latin typeface="Calibri" pitchFamily="34" charset="0"/>
                <a:cs typeface="Calibri" pitchFamily="34" charset="0"/>
              </a:rPr>
              <a:t>ETYOLOJİ</a:t>
            </a:r>
            <a:endParaRPr lang="de-DE" sz="1200" b="1" noProof="1">
              <a:solidFill>
                <a:srgbClr val="333333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166953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RİSK FAKTÖRLERİ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Mavi göz, açık ten</a:t>
            </a: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Genetik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yatkınlık </a:t>
            </a: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Diabetes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Mellitus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Koklear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Hidrops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Demir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eksikliği</a:t>
            </a: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vitamini eksikliği </a:t>
            </a: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Aminoglikozidler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Cisplatin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İleri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 </a:t>
            </a: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Arterioskleroz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Sigara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Yağlı diyet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742950" lvl="1" indent="-28575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§"/>
              <a:defRPr/>
            </a:pPr>
            <a:r>
              <a:rPr lang="tr-TR" sz="16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Prematürite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78786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2671948"/>
            <a:ext cx="8935450" cy="251756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SNİK İşitme Kaybı</a:t>
            </a:r>
          </a:p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Odiogramı</a:t>
            </a:r>
            <a:endParaRPr lang="tr-TR" sz="66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73212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Odyometrik olarak; kemik yolu ve hava yolu eşikleri normal sınırların dışında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(20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dB’den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fazla) değişik derecelerde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eşlik etmektedir. Hava-kemik yolu aralığı (air-bone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gap&lt;10 dB) hemen hemen yoktur-çakışıktır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İşitme kayıplarında ilk etkilenen frekans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4.000Hz’dir.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 hem de kemik yolu eşiklerinden biri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dB’den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yüksek ve bu iki eşik ortalaması arasındaki fark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10dB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veya altındaysa genel olarak bu işitme kaybına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sensörinöral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işitme kaybı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TİPİ İŞİTME KAYBI – SNİK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7467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TİPİ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 – SNİK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C:\Users\ahmet\Desktop\Resim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6" y="1190625"/>
            <a:ext cx="6404627" cy="461962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636424" y="3105523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&lt;10dB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5267325" y="3587236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267324" y="3882541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068443" y="2790701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642394" y="25787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650198" y="527249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Çentik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05227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6" grpId="0" animBg="1"/>
      <p:bldP spid="17" grpId="0" animBg="1"/>
      <p:bldP spid="19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171825"/>
            <a:ext cx="8782476" cy="2609850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8800" b="1" noProof="1" smtClean="0">
                <a:solidFill>
                  <a:srgbClr val="6B9B1A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«Sensorinöral Tip İşitme Kaybı»</a:t>
            </a:r>
            <a:endParaRPr lang="tr-TR" sz="5400" noProof="1">
              <a:solidFill>
                <a:srgbClr val="6B9B1A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8" name="Resim 7" descr="Açıklama: mixt-copy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3566" y="1120613"/>
            <a:ext cx="3600000" cy="2160000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894802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 – 1 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antik çağlarda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şelalelere yakın yerleşim yerlerinde yaşayanlarda işitme kayıplarının daha sık görüldüğünü fark etmişlerdir.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Ayrıca nalbantlık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metal işçiliği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gibi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gruplarında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kaybının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ortaya çıktığı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 çok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zamandan beri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bilinmektedir.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0553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İletim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sensorinöral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patolojilerin aynı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kulakta oluşması sonucunda gözlenen işitme kayıplarıdır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Sorun;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dış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kulak,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orta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kulakta, iç kulaktadır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.»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1184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04275" y="2671948"/>
            <a:ext cx="8935450" cy="251756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Mikst Tip İşitme Kaybı</a:t>
            </a:r>
          </a:p>
          <a:p>
            <a:pPr marL="36000" algn="ctr"/>
            <a:r>
              <a:rPr lang="tr-TR" sz="66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Odiogramı</a:t>
            </a:r>
            <a:endParaRPr lang="tr-TR" sz="66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21350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Odyometrik olarak; kemik yolu ve hava yolu eşikleri normal sınırların dışında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(20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dB’den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fazla) değişik derecelerde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eşlik etmektedir. Hava-kemik yolu aralığı (air-bone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gap) 10 Db’den daha fazladır.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Hem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 hem de kemik yolu eşiklerinden biri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dB’den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yüksek ve bu iki eşik ortalaması arasındaki fark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10dB üstündeyse 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kaybına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mikst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tip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 – SNİK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4647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MİKST TİP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Metin kutusu 6"/>
          <p:cNvSpPr txBox="1"/>
          <p:nvPr/>
        </p:nvSpPr>
        <p:spPr>
          <a:xfrm>
            <a:off x="6636424" y="3117398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 İletimi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&gt;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17" name="Metin kutusu 16"/>
          <p:cNvSpPr txBox="1"/>
          <p:nvPr/>
        </p:nvSpPr>
        <p:spPr>
          <a:xfrm>
            <a:off x="6642394" y="23412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5602" name="Picture 2" descr="C:\Users\Ahmet Yiğitap\Desktop\2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25" y="1358395"/>
            <a:ext cx="6457826" cy="4727205"/>
          </a:xfrm>
          <a:prstGeom prst="rect">
            <a:avLst/>
          </a:prstGeom>
          <a:noFill/>
          <a:ln w="38100"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8" name="Düz Bağlayıcı 17"/>
          <p:cNvCxnSpPr/>
          <p:nvPr/>
        </p:nvCxnSpPr>
        <p:spPr>
          <a:xfrm>
            <a:off x="1134019" y="2555021"/>
            <a:ext cx="5436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0" name="Dikdörtgen 19"/>
          <p:cNvSpPr/>
          <p:nvPr/>
        </p:nvSpPr>
        <p:spPr>
          <a:xfrm>
            <a:off x="4378563" y="3305578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Dikdörtgen 20"/>
          <p:cNvSpPr/>
          <p:nvPr/>
        </p:nvSpPr>
        <p:spPr>
          <a:xfrm>
            <a:off x="4378562" y="3871119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2" name="Metin kutusu 21"/>
          <p:cNvSpPr txBox="1"/>
          <p:nvPr/>
        </p:nvSpPr>
        <p:spPr>
          <a:xfrm>
            <a:off x="6651184" y="5538169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SNİK Tarzı Kayıp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707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7" grpId="0" animBg="1"/>
      <p:bldP spid="20" grpId="0" animBg="1"/>
      <p:bldP spid="21" grpId="0" animBg="1"/>
      <p:bldP spid="22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KAYIPLARI </a:t>
            </a: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ODİOMETRİLERİNE YAKLAŞIM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7651072"/>
              </p:ext>
            </p:extLst>
          </p:nvPr>
        </p:nvGraphicFramePr>
        <p:xfrm>
          <a:off x="76201" y="1058863"/>
          <a:ext cx="8944974" cy="5136830"/>
        </p:xfrm>
        <a:graphic>
          <a:graphicData uri="http://schemas.openxmlformats.org/drawingml/2006/table">
            <a:tbl>
              <a:tblPr firstRow="1" bandRow="1"/>
              <a:tblGrid>
                <a:gridCol w="1577807"/>
                <a:gridCol w="1823305"/>
                <a:gridCol w="1823305"/>
                <a:gridCol w="1839820"/>
                <a:gridCol w="1880737"/>
              </a:tblGrid>
              <a:tr h="13228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PATOLOJİNİN YERLEŞİMİ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KEMİK YOLUNDA KAYIP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HAVA-KEMİK YOLU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AÇIKLIĞI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«AIR-BONE GAP»</a:t>
                      </a:r>
                      <a:endParaRPr kumimoji="0" lang="en-US" sz="16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128538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İTİK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 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Yok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&lt;70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126682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SNİK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&lt;10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261743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MİKST</a:t>
                      </a:r>
                      <a:endParaRPr kumimoji="0" lang="en-US" sz="24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Dış Kulak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i-FI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Orta Kulak</a:t>
                      </a:r>
                      <a:endParaRPr kumimoji="0" lang="tr-TR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İç Kulak</a:t>
                      </a:r>
                      <a:endParaRPr kumimoji="0" lang="fi-FI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Var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&gt;10 dB</a:t>
                      </a:r>
                      <a:endParaRPr kumimoji="0" lang="en-US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15463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SORU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lvl="1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Tarama amaçlı odyometre ölçümlerde;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frekanslarda ölçüm yapılmalı?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Hangi iletim yolu (hava-kemik) ölçülmelidir?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tr-TR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7224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 YOLU VE FREKANSLAR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 ile işitme kemik yolunun 2 katıdır,</a:t>
            </a: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yolunda 4000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 sonrası frekanslar ölçülememektedir.</a:t>
            </a: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«Gürültüye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bağlı işitme kaybı ile yaşlılığa bağlı işitme kaybını birbirinden ayırabilmek için 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Hz’den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sonraki herhangi bir frekansın 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ölçülmesi gerekir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.»</a:t>
            </a:r>
          </a:p>
          <a:p>
            <a:pPr marL="133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TARAMA AMAÇLI ODİMETRİDE YAKLAŞIM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2301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İLETİM TİPİ İŞİTME KAYBI – İTİK </a:t>
            </a:r>
            <a:endParaRPr lang="tr-TR" sz="32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\Desktop\Resim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6" y="1177613"/>
            <a:ext cx="6373654" cy="4688794"/>
          </a:xfrm>
          <a:prstGeom prst="rect">
            <a:avLst/>
          </a:prstGeom>
          <a:noFill/>
          <a:ln w="31750" cmpd="sng">
            <a:solidFill>
              <a:schemeClr val="bg1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517443" y="195744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517444" y="3916878"/>
            <a:ext cx="2542897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4" name="Grup 13"/>
          <p:cNvGrpSpPr/>
          <p:nvPr/>
        </p:nvGrpSpPr>
        <p:grpSpPr>
          <a:xfrm>
            <a:off x="6472051" y="2357558"/>
            <a:ext cx="2719452" cy="1520133"/>
            <a:chOff x="6590801" y="2238808"/>
            <a:chExt cx="2719452" cy="1520133"/>
          </a:xfrm>
        </p:grpSpPr>
        <p:cxnSp>
          <p:nvCxnSpPr>
            <p:cNvPr id="4" name="Düz Ok Bağlayıcısı 3"/>
            <p:cNvCxnSpPr/>
            <p:nvPr/>
          </p:nvCxnSpPr>
          <p:spPr>
            <a:xfrm>
              <a:off x="7932711" y="3146941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920806" y="2238808"/>
              <a:ext cx="0" cy="612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Metin kutusu 12"/>
            <p:cNvSpPr txBox="1"/>
            <p:nvPr/>
          </p:nvSpPr>
          <p:spPr>
            <a:xfrm>
              <a:off x="6590801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var &lt;70dB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0" name="Oval 19"/>
          <p:cNvSpPr>
            <a:spLocks noChangeAspect="1"/>
          </p:cNvSpPr>
          <p:nvPr/>
        </p:nvSpPr>
        <p:spPr>
          <a:xfrm>
            <a:off x="5278327" y="1935378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21" name="Oval 20"/>
          <p:cNvSpPr>
            <a:spLocks noChangeAspect="1"/>
          </p:cNvSpPr>
          <p:nvPr/>
        </p:nvSpPr>
        <p:spPr>
          <a:xfrm>
            <a:off x="5980310" y="3877691"/>
            <a:ext cx="468000" cy="468000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15" name="Düz Bağlayıcı 14"/>
          <p:cNvCxnSpPr/>
          <p:nvPr/>
        </p:nvCxnSpPr>
        <p:spPr>
          <a:xfrm>
            <a:off x="973443" y="2826326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Metin kutusu 15"/>
          <p:cNvSpPr txBox="1"/>
          <p:nvPr/>
        </p:nvSpPr>
        <p:spPr>
          <a:xfrm>
            <a:off x="6555185" y="2663559"/>
            <a:ext cx="843142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 dB Altı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8" name="Metin kutusu 17"/>
          <p:cNvSpPr txBox="1"/>
          <p:nvPr/>
        </p:nvSpPr>
        <p:spPr>
          <a:xfrm>
            <a:off x="6560328" y="5253972"/>
            <a:ext cx="2542897" cy="276999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12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 4.000 Hz Sonra Ölçülmez</a:t>
            </a:r>
            <a:endParaRPr lang="tr-TR" sz="12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74756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0" grpId="0" animBg="1"/>
      <p:bldP spid="21" grpId="0" animBg="1"/>
      <p:bldP spid="16" grpId="0" animBg="1"/>
      <p:bldP spid="18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İLETİM YOLU VE FREKANSLAR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1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bağlı işitme kaybı ‘Sensorinöral Tip’ işitme kaybıdır. </a:t>
            </a:r>
          </a:p>
          <a:p>
            <a:pPr marL="133200"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ve kemik yolu kayıpları hemen hemen çakışıktır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Hava-kemik yolu aralığı (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-bone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gap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&lt;10 dB)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fazla 10 Db’dir.</a:t>
            </a:r>
          </a:p>
          <a:p>
            <a:pPr marL="133200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33200">
              <a:spcAft>
                <a:spcPts val="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TARAMA AMAÇLI ODİMETRİDE YAKLAŞIM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1405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SENSORİNÖRAL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TİPİ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 – SNİK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170" name="Picture 2" descr="C:\Users\ahmet\Desktop\Resim7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96" y="1190625"/>
            <a:ext cx="6404627" cy="4619625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6636424" y="3105523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Kemik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Metin kutusu 7"/>
          <p:cNvSpPr txBox="1"/>
          <p:nvPr/>
        </p:nvSpPr>
        <p:spPr>
          <a:xfrm>
            <a:off x="6654269" y="42338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Hava Yolu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6517201" y="3524683"/>
            <a:ext cx="2719452" cy="685983"/>
            <a:chOff x="6507676" y="2667433"/>
            <a:chExt cx="2719452" cy="685983"/>
          </a:xfrm>
        </p:grpSpPr>
        <p:cxnSp>
          <p:nvCxnSpPr>
            <p:cNvPr id="10" name="Düz Ok Bağlayıcısı 9"/>
            <p:cNvCxnSpPr/>
            <p:nvPr/>
          </p:nvCxnSpPr>
          <p:spPr>
            <a:xfrm>
              <a:off x="7849586" y="3137416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Düz Ok Bağlayıcısı 10"/>
            <p:cNvCxnSpPr/>
            <p:nvPr/>
          </p:nvCxnSpPr>
          <p:spPr>
            <a:xfrm flipV="1">
              <a:off x="7837681" y="2667433"/>
              <a:ext cx="0" cy="21600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Metin kutusu 11"/>
            <p:cNvSpPr txBox="1"/>
            <p:nvPr/>
          </p:nvSpPr>
          <p:spPr>
            <a:xfrm>
              <a:off x="6507676" y="2777581"/>
              <a:ext cx="2719452" cy="400110"/>
            </a:xfrm>
            <a:prstGeom prst="rect">
              <a:avLst/>
            </a:prstGeom>
            <a:noFill/>
            <a:ln w="3175"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tr-TR" sz="2000" i="1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air-bone </a:t>
              </a:r>
              <a:r>
                <a:rPr lang="tr-TR" sz="2000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gap </a:t>
              </a:r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&lt;10dB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2" name="Dikdörtgen 1"/>
          <p:cNvSpPr/>
          <p:nvPr/>
        </p:nvSpPr>
        <p:spPr>
          <a:xfrm>
            <a:off x="5267325" y="3587236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sp>
        <p:nvSpPr>
          <p:cNvPr id="16" name="Dikdörtgen 15"/>
          <p:cNvSpPr/>
          <p:nvPr/>
        </p:nvSpPr>
        <p:spPr>
          <a:xfrm>
            <a:off x="5267324" y="3882541"/>
            <a:ext cx="410561" cy="247650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glow rad="38100">
              <a:schemeClr val="tx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  <p:cxnSp>
        <p:nvCxnSpPr>
          <p:cNvPr id="4" name="Düz Bağlayıcı 3"/>
          <p:cNvCxnSpPr/>
          <p:nvPr/>
        </p:nvCxnSpPr>
        <p:spPr>
          <a:xfrm>
            <a:off x="1068443" y="2790701"/>
            <a:ext cx="5544000" cy="0"/>
          </a:xfrm>
          <a:prstGeom prst="line">
            <a:avLst/>
          </a:prstGeom>
          <a:effectLst>
            <a:glow rad="101600">
              <a:schemeClr val="bg1">
                <a:alpha val="6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Metin kutusu 16"/>
          <p:cNvSpPr txBox="1"/>
          <p:nvPr/>
        </p:nvSpPr>
        <p:spPr>
          <a:xfrm>
            <a:off x="6642394" y="257877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20 dB Olmalı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Metin kutusu 18"/>
          <p:cNvSpPr txBox="1"/>
          <p:nvPr/>
        </p:nvSpPr>
        <p:spPr>
          <a:xfrm>
            <a:off x="6650198" y="5272491"/>
            <a:ext cx="2445316" cy="400110"/>
          </a:xfrm>
          <a:prstGeom prst="rect">
            <a:avLst/>
          </a:prstGeom>
          <a:noFill/>
          <a:ln w="317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Hz’de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Çentik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2636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2" grpId="0" animBg="1"/>
      <p:bldP spid="16" grpId="0" animBg="1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 – 2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Sanayileşmeyle birlikte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oranı 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artmıştır.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BD’de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sanayi sektöründe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çalışanların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%25 kadarının aşırı gürültüye maruz kaldığı tahmin edilmektedir.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Ülkemizde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çalışmalarda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oranın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ülkemizde de yüksek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olduğunu göstermektedir.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1691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956263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İşitme Kayıpları</a:t>
            </a:r>
          </a:p>
          <a:p>
            <a:pPr marL="36000" algn="ctr"/>
            <a:r>
              <a:rPr lang="tr-TR" sz="48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(Gürültüye Bağlı İşitme Kayıpları)</a:t>
            </a:r>
            <a:endParaRPr lang="tr-TR" sz="48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483" name="Picture 3" descr="D:\DOKTOR\2-DRUZ\1. EĞİTİM KURUMU\1. İstanbuluzman\2-RESİMLER\Meslekler\receptionis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5962" y="409697"/>
            <a:ext cx="2994561" cy="2994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794496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114301" y="1195387"/>
            <a:ext cx="8868773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114301" y="1555750"/>
            <a:ext cx="4724400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Şiddetli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sesler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öncelikle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organındaki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dış ve iç tüylü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hücreleri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hasara uğratır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bağlı oluşan,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organındaki bu kalıcı hasarlar;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«SNİK (Algı) Tipi İşitme Kaybına»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 olur.</a:t>
            </a:r>
          </a:p>
          <a:p>
            <a:pPr algn="ctr">
              <a:spcAft>
                <a:spcPts val="600"/>
              </a:spcAft>
              <a:buClr>
                <a:srgbClr val="292929"/>
              </a:buClr>
              <a:defRPr/>
            </a:pPr>
            <a:endParaRPr lang="tr-TR" sz="24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4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4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22" name="Picture 2" descr="C:\Users\Ahmet Yiğitap\Desktop\Resim1.jpg"/>
          <p:cNvPicPr preferRelativeResize="0"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7798" y="1574799"/>
            <a:ext cx="4122000" cy="3438000"/>
          </a:xfrm>
          <a:prstGeom prst="rect">
            <a:avLst/>
          </a:prstGeom>
          <a:noFill/>
          <a:ln w="31750">
            <a:solidFill>
              <a:schemeClr val="bg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>
            <a:spLocks noChangeAspect="1"/>
          </p:cNvSpPr>
          <p:nvPr/>
        </p:nvSpPr>
        <p:spPr>
          <a:xfrm>
            <a:off x="5334000" y="4114799"/>
            <a:ext cx="576000" cy="576000"/>
          </a:xfrm>
          <a:prstGeom prst="ellipse">
            <a:avLst/>
          </a:prstGeom>
          <a:solidFill>
            <a:schemeClr val="bg2">
              <a:lumMod val="60000"/>
              <a:lumOff val="40000"/>
              <a:alpha val="43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63409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ses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sonrası 12-24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 içinde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oluşup geri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dönebilir,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Ani gelişen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maruziyetlerde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kaybının olabilmesi için sesin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olması gerekir,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durumlarda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yoğun uyarı sesleri, bazılarında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ise 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patlama ile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meydana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gelebilir,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yüksek  gürültüye kısa bir süre maruz kalan kişilerde geçici algı tipi işitme kaybı görülebilir. Bu etkilenme uzun sürer ise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 kalıcı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hasar stereosilyalı iç hücreler ve dış sıra hücrelerde meydana </a:t>
            </a:r>
            <a:r>
              <a:rPr lang="sv-SE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ayrıca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vasküler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kimyasal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metabolik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değişikliklere de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duyarlıdır) </a:t>
            </a:r>
            <a:r>
              <a:rPr lang="sv-SE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sv-SE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frekanslı sesler düşük frekanslı seslerden daha zararlıdır. Ani sesler daha zararlıdır. Kulağın kendini korumasına imkan vermezler,</a:t>
            </a:r>
          </a:p>
        </p:txBody>
      </p:sp>
    </p:spTree>
    <p:extLst>
      <p:ext uri="{BB962C8B-B14F-4D97-AF65-F5344CB8AC3E}">
        <p14:creationId xmlns:p14="http://schemas.microsoft.com/office/powerpoint/2010/main" val="6232664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7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ortamlarda çalışanlarda her iki kulakta işitme kaybı aynıdır. Yani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her iki kulaktaki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düzeyleri simetriktir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8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zararlı etkileri zamanla birikir ve yıllar geçtikçe 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artar. Ancak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kaybının önemli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bir kısmı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ilk 5-10 yıl içinde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gelişir,</a:t>
            </a:r>
            <a:endParaRPr lang="tr-TR" sz="2000" b="1" i="1" dirty="0">
              <a:solidFill>
                <a:srgbClr val="C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9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maruziyet sonlandığında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işitme kaybı </a:t>
            </a:r>
            <a:r>
              <a:rPr lang="tr-TR" sz="2000" b="1" i="1" dirty="0" err="1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stabilleşir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(ilerlemez),</a:t>
            </a:r>
            <a:endParaRPr lang="tr-TR" sz="2000" b="1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10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GBİK çoğunlukla </a:t>
            </a:r>
            <a:r>
              <a:rPr lang="tr-TR" sz="2000" b="1" i="1" dirty="0" err="1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tinnitusla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 birliktelik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gösterir.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Tinnitusun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olmaması işitme kaybının gürültü ile ilgili olmadığını düşündürmelidir,</a:t>
            </a: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İnsanların %20’si gürültüye karşı aşırı duyarlıdırlar. Kadınlar yüksek frekanslı seslerden erkeklerden daha çok etkilenirler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fonksiyonu 40 yaşından sonra daha çabuk bozulabilir,</a:t>
            </a:r>
          </a:p>
        </p:txBody>
      </p:sp>
    </p:spTree>
    <p:extLst>
      <p:ext uri="{BB962C8B-B14F-4D97-AF65-F5344CB8AC3E}">
        <p14:creationId xmlns:p14="http://schemas.microsoft.com/office/powerpoint/2010/main" val="98988835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 kulağın daha önce geçirdiği hastalıklar; kulak iltihabı ve travmalar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arttırır,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önce gürültülü bir ortamda bulunmak işitme kaybını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hızlandırır,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çok çevredeki gürültüler nedeniyle konuşmaların anlaşılamamasından yakınılır. Sesli harfler sessiz harflerden daha iyi işitilir. 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</p:spTree>
    <p:extLst>
      <p:ext uri="{BB962C8B-B14F-4D97-AF65-F5344CB8AC3E}">
        <p14:creationId xmlns:p14="http://schemas.microsoft.com/office/powerpoint/2010/main" val="42617445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ETKİLENEN FREKANS ARALIĞI (92 dBA)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7" name="Nesne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69670"/>
              </p:ext>
            </p:extLst>
          </p:nvPr>
        </p:nvGraphicFramePr>
        <p:xfrm>
          <a:off x="266700" y="1152525"/>
          <a:ext cx="86868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801" name="Çizelge" r:id="rId4" imgW="8734478" imgH="5610330" progId="MSGraph.Chart.8">
                  <p:embed/>
                </p:oleObj>
              </mc:Choice>
              <mc:Fallback>
                <p:oleObj name="Çizelge" r:id="rId4" imgW="8734478" imgH="5610330" progId="MSGraph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" y="1152525"/>
                        <a:ext cx="8686800" cy="4648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Metin kutusu 7"/>
          <p:cNvSpPr txBox="1"/>
          <p:nvPr/>
        </p:nvSpPr>
        <p:spPr>
          <a:xfrm>
            <a:off x="1567055" y="5401163"/>
            <a:ext cx="703471" cy="3688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250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622262" y="540115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500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3677468" y="5389735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Metin kutusu 10"/>
          <p:cNvSpPr txBox="1"/>
          <p:nvPr/>
        </p:nvSpPr>
        <p:spPr>
          <a:xfrm>
            <a:off x="4723644" y="5401151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3" name="Metin kutusu 12"/>
          <p:cNvSpPr txBox="1"/>
          <p:nvPr/>
        </p:nvSpPr>
        <p:spPr>
          <a:xfrm>
            <a:off x="5778851" y="5420204"/>
            <a:ext cx="70347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</a:t>
            </a:r>
            <a:endParaRPr lang="tr-TR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4" name="Metin kutusu 13"/>
          <p:cNvSpPr txBox="1"/>
          <p:nvPr/>
        </p:nvSpPr>
        <p:spPr>
          <a:xfrm>
            <a:off x="6844719" y="5401147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7000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Metin kutusu 14"/>
          <p:cNvSpPr txBox="1"/>
          <p:nvPr/>
        </p:nvSpPr>
        <p:spPr>
          <a:xfrm>
            <a:off x="7899926" y="5401149"/>
            <a:ext cx="703471" cy="368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8000</a:t>
            </a:r>
            <a:endParaRPr lang="tr-TR" sz="1400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6" name="Grup 15"/>
          <p:cNvGrpSpPr/>
          <p:nvPr/>
        </p:nvGrpSpPr>
        <p:grpSpPr>
          <a:xfrm>
            <a:off x="5857875" y="2343150"/>
            <a:ext cx="542925" cy="3394356"/>
            <a:chOff x="5857875" y="2343150"/>
            <a:chExt cx="542925" cy="3394356"/>
          </a:xfrm>
        </p:grpSpPr>
        <p:sp>
          <p:nvSpPr>
            <p:cNvPr id="17" name="Dikdörtgen 16"/>
            <p:cNvSpPr/>
            <p:nvPr/>
          </p:nvSpPr>
          <p:spPr>
            <a:xfrm>
              <a:off x="6019800" y="2343150"/>
              <a:ext cx="228600" cy="3077063"/>
            </a:xfrm>
            <a:prstGeom prst="rect">
              <a:avLst/>
            </a:prstGeom>
            <a:noFill/>
            <a:ln w="31750">
              <a:solidFill>
                <a:schemeClr val="bg1">
                  <a:lumMod val="85000"/>
                </a:schemeClr>
              </a:solidFill>
            </a:ln>
            <a:effectLst>
              <a:innerShdw blurRad="114300">
                <a:schemeClr val="bg2">
                  <a:lumMod val="60000"/>
                  <a:lumOff val="40000"/>
                </a:scheme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  <p:sp>
          <p:nvSpPr>
            <p:cNvPr id="18" name="Dikdörtgen 17"/>
            <p:cNvSpPr/>
            <p:nvPr/>
          </p:nvSpPr>
          <p:spPr>
            <a:xfrm>
              <a:off x="5857875" y="5429738"/>
              <a:ext cx="542925" cy="30776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>
                <a:solidFill>
                  <a:srgbClr val="FFFFFF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362870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215023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 İşitme Kaybı</a:t>
            </a:r>
          </a:p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(Akustik Travma-Sarsıntı)</a:t>
            </a:r>
          </a:p>
        </p:txBody>
      </p:sp>
      <p:pic>
        <p:nvPicPr>
          <p:cNvPr id="22530" name="Picture 2" descr="C:\Users\Ahmet Yiğitap\Desktop\Check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043" y="1144979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510912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AKUT İŞİTME KAYBI (AKUSTİK TRAVMA)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Akustik travma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120dBA’den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yüksek şiddet düzeyindeki sese, kısa bir süre içinde maruz kalma sonucunda meydana gelir.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şiddetli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gürültüye (patlama gibi),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ısa süren bir maruziyet sonucu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gelişen, ani ve genellikle ağrılı 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kaybıdır.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Korti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Organı tahrip olur. Kulak zarı (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timpanik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zar yırtılır)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orta kulakta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iletim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komponentinde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hasar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oluşabilir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İşitme kaybıyla birlikte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vertigo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gelebilir.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2663361" y="5451679"/>
            <a:ext cx="6162416" cy="663371"/>
            <a:chOff x="2644311" y="5451679"/>
            <a:chExt cx="6162416" cy="663371"/>
          </a:xfrm>
        </p:grpSpPr>
        <p:grpSp>
          <p:nvGrpSpPr>
            <p:cNvPr id="20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22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4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6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7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8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29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30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35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6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31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33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34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32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21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Ezberlenmeli 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pic>
        <p:nvPicPr>
          <p:cNvPr id="38" name="Picture 2" descr="http://militaryaudiology.org/site/wp-content/downloads/boom_ouch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7" y="5084110"/>
            <a:ext cx="2350373" cy="177381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28456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348037"/>
            <a:ext cx="8782476" cy="184147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Geçici/Kalıcı İşitme Kaybı</a:t>
            </a:r>
          </a:p>
          <a:p>
            <a:pPr algn="ctr">
              <a:spcBef>
                <a:spcPts val="0"/>
              </a:spcBef>
            </a:pPr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«Kronik İşitme Kayıpları»</a:t>
            </a: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	</a:t>
            </a:r>
          </a:p>
        </p:txBody>
      </p:sp>
      <p:pic>
        <p:nvPicPr>
          <p:cNvPr id="23554" name="Picture 2" descr="D:\DOKTOR\2-DRUZ\1. EĞİTİM KURUMU\1. İstanbuluzman\2-RESİMLER\Oklar-Yönler\interact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62" y="878775"/>
            <a:ext cx="2613561" cy="261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1713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Kronik işitme kaybı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90dBA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üzerindeki gürültüye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uzun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sonucunda ortaya çıkar.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Klinik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kronik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meydana getirdiği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kayıpları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 grupta toplanır.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Temporary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Sürekli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Permenant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tr-TR" sz="16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PTS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Belirtisiz Eşik Yükselmesi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Asymptomatic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Threshold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16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Shift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-ATS)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KAYIPLARI - GİBİK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94576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 – 3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Kentlerdeki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nüfus yoğunluğunun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artması ile birlikte,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trafik ve inşaat gürültüleri gibi mesleki çalışma alanları dışındaki zararlı çevre gürültülerine maruz kalan kişi sayısı da artmaktadır.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Günümüzde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kirliliği önemli bir çevre sorunu olmaya devam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etmekte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çok kaynaktan gelen değişik şiddetteki gürültü iç kulak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sağlığı için tehdit oluşturmaktadır.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5948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42102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Geçici Eşik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Yüksel</a:t>
            </a:r>
            <a:r>
              <a:rPr lang="en-US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mesi (</a:t>
            </a:r>
            <a:r>
              <a:rPr lang="en-US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Temporary Threshold Shift-TTS)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belli bir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sürede ve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belirli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şiddette kişiyi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etkilemesinin ilk sonucu işitme eşiğinin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yükselmesidir.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Eğer kişiyi gürültü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yeterli şiddet ve sürede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etkilememiş ise, o zaman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eşiğindeki değişim giderek normale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iner.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olaya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geçici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eşik kayması-yükselmesi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0947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42102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GEÇİCİ EŞİK DÜŞMESİ (Temporary Threshold Shift-TTS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 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şiddette gürültüye belli bir süre maruz kalanlarda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Gürültünün süresiyle orantılı olarak dakikalar içinde geri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dönebileceği gibi,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saatlerce veya günlerce de uzayabilir.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Eşik yükselmesi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iyi işitilen, özellikle 3000-6000 Hz’i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içeren orta f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rekanslarda belirginleşir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Ses ne kadar şiddetli ise kayıp o oranda artar. K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linikte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çentiği denilen görüntü oluşur.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endParaRPr lang="tr-TR" sz="8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Tinnitus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diplakuzi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(bir kulakla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tek sesi iki ayrı ses şeklinde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algılama) gibi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semptomları görülür.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64518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en-US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GEÇİCİ EŞİK DÜŞMESİ (Temporary Threshold </a:t>
            </a:r>
            <a:r>
              <a:rPr lang="en-US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Shift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</a:t>
            </a:r>
            <a:endParaRPr lang="en-US" sz="32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7" name="Picture 5" descr="2749_f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495" y="1171609"/>
            <a:ext cx="6781081" cy="5003562"/>
          </a:xfrm>
          <a:prstGeom prst="rect">
            <a:avLst/>
          </a:prstGeom>
          <a:noFill/>
          <a:ln w="31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val 1"/>
          <p:cNvSpPr/>
          <p:nvPr/>
        </p:nvSpPr>
        <p:spPr>
          <a:xfrm>
            <a:off x="5143501" y="2305050"/>
            <a:ext cx="781050" cy="1368340"/>
          </a:xfrm>
          <a:prstGeom prst="ellipse">
            <a:avLst/>
          </a:prstGeom>
          <a:noFill/>
          <a:ln w="793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31625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42102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GEÇİCİ İŞİTME KAYIPLARI VE İYİLEŞME SÜRELERİ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Geçici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kaybında maruziyetin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yaklaşık 10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katı süre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dinlenme ile iyileşme sağlanmaktadır.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İŞİTME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KAYIPLARI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49" y="2673990"/>
            <a:ext cx="6086475" cy="265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349484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42102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KALICI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EŞİK DÜŞMESİ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(Permenant 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Threshold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Shift-PTS</a:t>
            </a: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) </a:t>
            </a:r>
            <a:endParaRPr lang="tr-TR" sz="2000" b="1" noProof="1" smtClean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Gürültüye maruz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kalma uzun süre devam ederse, bir süre sonra kaybolan işitme istirahatle de normale dönmez.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Buna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sürekli işitme </a:t>
            </a:r>
            <a:r>
              <a:rPr lang="tr-TR" sz="2000" b="1" i="1" dirty="0" smtClean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kaybı-kalıcı eşik kayması-yükselmesi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verilir.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kayıp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additiftir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(katma etkilidir),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yani sese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 kadar uzarsa, işitme kaybı da o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oranda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4170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656795"/>
            <a:ext cx="8782476" cy="1841479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>
              <a:spcBef>
                <a:spcPts val="0"/>
              </a:spcBef>
            </a:pPr>
            <a:r>
              <a:rPr lang="tr-TR" sz="60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Klinik – Ölçüler</a:t>
            </a:r>
          </a:p>
        </p:txBody>
      </p:sp>
      <p:pic>
        <p:nvPicPr>
          <p:cNvPr id="27652" name="Picture 4" descr="D:\DOKTOR\2-DRUZ\1. EĞİTİM KURUMU\1. İstanbuluzman\2-RESİMLER\Oklar-Yönler\Down SH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Cement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4670" y="1521031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408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GÜRÜLTÜNÜN KRONİK ETKİLERİ / 1. DÖNEM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Çalışmanın ilk gününden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birinci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ayın sonuna kadarki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dönemdir.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 sıkıntılı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dönemdir,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Kulakta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çınlama, dolgunluk hissi, baş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ağrısı-dönmesi, yorgunluk görülür,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iş günü akşamı birkaç saat süren yorgunluktan sonra kulak yeniden duymaya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başlar,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Birinci ay sonunda yorgunluk devreleri gittikçe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uzar,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72688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GÜRÜLTÜNÜN KRONİK ETKİLERİ / 2. DÖNEM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İlk 1-2 ay içinde ortaya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Kulak çınlaması aralıklı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oluşur,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Öznel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(sübjektif) yakınmalar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kalkar,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dönemde iletişimle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ilişkili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sorunlar olmaz,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dönem gürültü şiddetine ve bireysel yatkınlığa göre yıllarca 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sürebilir,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Odyometrik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Hz frekanslarda hafif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derecede işitme kaybı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olabilir,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444158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GÜRÜLTÜNÜN KRONİK ETKİLERİ / 3. DÖNEM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Bir önceki dönemin aylarca uzamasıyla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normal işitmediğini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fark eder,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4000 Hz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frekanslarda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işitme kaybı 80- 85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desibele ulaşır,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60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Kişi radyo ve TV sesini fazla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açar,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telefonla görüşmede sıkıntı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yaşar,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04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GÜRÜLTÜNÜN KRONİK ETKİLERİ / 4. DÖNEM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8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endParaRPr lang="tr-TR" sz="8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2-15 yıl içinde ortaya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80 dB dolayında bir kayıp,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uğultu ve çınlama vardır,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457200" indent="-288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kaybı konuşma frekanslarını 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tutmuştur,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377950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TANIMLAR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İşitmeyi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inceleyen bilim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dalına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Odioloji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denir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Meslek Yüksek Okulu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dyometri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bölümünden mezun teknikerlere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Odiometrist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Lisans üstü programlarla bu alanda yetişmiş kişilere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Odiolog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Odyometrik değerlendirmeler sonucunda elde edilen verilerin grafiğine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Odiogram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denir.</a:t>
            </a:r>
          </a:p>
          <a:p>
            <a:pPr marL="342900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İşitme ölçümünde kullanılan cihazlara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Odiometre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denir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ORGANI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779025" y="2200915"/>
            <a:ext cx="550682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sz="1400" b="1" i="1" noProof="1" smtClean="0">
                <a:solidFill>
                  <a:srgbClr val="333333"/>
                </a:solidFill>
                <a:latin typeface="Cambria" pitchFamily="18" charset="0"/>
              </a:rPr>
              <a:t>Tanım</a:t>
            </a:r>
            <a:endParaRPr lang="de-DE" sz="1400" b="1" i="1" noProof="1">
              <a:solidFill>
                <a:srgbClr val="333333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4989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7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 Ayırıcı Tanı</a:t>
            </a:r>
            <a:endParaRPr lang="tr-TR" sz="7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481235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AYIRICI TANI</a:t>
            </a:r>
            <a:endParaRPr lang="tr-TR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Özellikle işitme kaybının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asimetrik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 olması durumunda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MR incelemeleri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ayırıcı tanıya gidilmelidir.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İncelemeler </a:t>
            </a:r>
            <a:r>
              <a:rPr lang="tr-TR" sz="2000" i="1" dirty="0">
                <a:latin typeface="Calibri" pitchFamily="34" charset="0"/>
                <a:cs typeface="Calibri" pitchFamily="34" charset="0"/>
              </a:rPr>
              <a:t>sonucunda gürültüye maruz kalma bulgularına ek olarak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başka patolojiler de saptanır ise, işitme kaybını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oluşturan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etken veya etkenlerin </a:t>
            </a:r>
            <a:r>
              <a:rPr lang="tr-TR" sz="2000" b="1" i="1" dirty="0" err="1">
                <a:latin typeface="Calibri" pitchFamily="34" charset="0"/>
                <a:cs typeface="Calibri" pitchFamily="34" charset="0"/>
              </a:rPr>
              <a:t>etyolojide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 ne ölçüde sorumlu olduklarını belirleyebilmek güçleşebilir.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latin typeface="Calibri" pitchFamily="34" charset="0"/>
                <a:cs typeface="Calibri" pitchFamily="34" charset="0"/>
              </a:rPr>
              <a:t>	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KAYIPLARINDA AYIRICI TANI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15310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/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AYIRICI TANI</a:t>
            </a:r>
            <a:endParaRPr lang="tr-TR" sz="2000" b="1" noProof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Benzer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odiogramların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görüldüğü durumlar;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Kafa travmaları, 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Genetik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konjenital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i="1" dirty="0" err="1" smtClean="0">
                <a:latin typeface="Calibri" pitchFamily="34" charset="0"/>
                <a:cs typeface="Calibri" pitchFamily="34" charset="0"/>
              </a:rPr>
              <a:t>postnatal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koklear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anomaliler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, 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 smtClean="0">
                <a:latin typeface="Calibri" pitchFamily="34" charset="0"/>
                <a:cs typeface="Calibri" pitchFamily="34" charset="0"/>
              </a:rPr>
              <a:t>Nongenetik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edinilmiş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koklear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 patolojiler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, </a:t>
            </a:r>
          </a:p>
          <a:p>
            <a:pPr marL="252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İlaç veya kimyasal maddelerle gelişen </a:t>
            </a:r>
            <a:r>
              <a:rPr lang="tr-TR" sz="2000" b="1" i="1" dirty="0" err="1" smtClean="0">
                <a:latin typeface="Calibri" pitchFamily="34" charset="0"/>
                <a:cs typeface="Calibri" pitchFamily="34" charset="0"/>
              </a:rPr>
              <a:t>ototoksitite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,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/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/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KAYIPLARINDA AYIRICI TANI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092802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Kaybında</a:t>
            </a:r>
          </a:p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Tedavi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90657" y="380999"/>
            <a:ext cx="1595718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5519266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100663"/>
            <a:ext cx="654417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1006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İşçinin bilgilendirilmesi;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hekim veya uygun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nitelikli diğer bir kişi tarafından işçi kendisi ile ilgili sonuçlar hakkında bilgilendirilmeli,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191028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191028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maruziyeti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sonlandırılmalı (iş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değiştirme, rotasyonla çalıştırma vb.),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271991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271991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Yapılan risk değerlendirmesi gözden geçirilmeli,</a:t>
            </a: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3529538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3529538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Riskleri önlemek veya azaltmak için alınan önlemler gözden geçirilmeli.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Çalışanlara gürültünün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zararları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korunma hakkında eğitim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verilmeli,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4339163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4339163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sv-SE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Düzenli bir sağlık gözetimi uygulanmalı; Benzer biçimde maruz kalan işçilerin sağlık durumunun gözden geçirilmeli,</a:t>
            </a:r>
          </a:p>
        </p:txBody>
      </p:sp>
      <p:sp>
        <p:nvSpPr>
          <p:cNvPr id="4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GBİK’DA İŞVEREN SORUMLULUĞU - ÖNERİLER</a:t>
            </a:r>
            <a:endParaRPr lang="en-GB" sz="3200" dirty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42" name="Grup 41"/>
          <p:cNvGrpSpPr/>
          <p:nvPr/>
        </p:nvGrpSpPr>
        <p:grpSpPr>
          <a:xfrm>
            <a:off x="231797" y="5885030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İşveren Sorumlulukları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59" name="Rectangle 55"/>
          <p:cNvSpPr>
            <a:spLocks noChangeArrowheads="1"/>
          </p:cNvSpPr>
          <p:nvPr/>
        </p:nvSpPr>
        <p:spPr bwMode="gray">
          <a:xfrm>
            <a:off x="143798" y="5136605"/>
            <a:ext cx="654416" cy="666750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6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60" name="Rectangle 5"/>
          <p:cNvSpPr>
            <a:spLocks noChangeArrowheads="1"/>
          </p:cNvSpPr>
          <p:nvPr/>
        </p:nvSpPr>
        <p:spPr bwMode="gray">
          <a:xfrm>
            <a:off x="865327" y="5136605"/>
            <a:ext cx="8177823" cy="666750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sağlığı uzmanları veya diğer uygun nitelikli kişilerin veya yetkili makamın önerileri dikkate alınmalı,</a:t>
            </a:r>
          </a:p>
        </p:txBody>
      </p:sp>
    </p:spTree>
    <p:extLst>
      <p:ext uri="{BB962C8B-B14F-4D97-AF65-F5344CB8AC3E}">
        <p14:creationId xmlns:p14="http://schemas.microsoft.com/office/powerpoint/2010/main" val="7288023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7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MEDİKAL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06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06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Vitamin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A,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Nikotinik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asit, vitamin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B₁,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hidroklorik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papaverin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nilidrin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tioktik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asit ve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klorpromazin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gibi maddelerin de bir miktar iyileştirici etkileri olduğu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düşünülmektedir.</a:t>
            </a:r>
          </a:p>
          <a:p>
            <a:pPr marL="306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06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Adenosin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trifosfat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(ATP),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efedrin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gingko-biloba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türevleri ve amino-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oksiasetik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asit’inde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iyileştirici etkileri olduğu bildirilmiştir.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306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11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1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19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1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1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16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7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8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2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İŞİTME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KAYBINDA TEDAVİ</a:t>
            </a:r>
          </a:p>
        </p:txBody>
      </p:sp>
    </p:spTree>
    <p:extLst>
      <p:ext uri="{BB962C8B-B14F-4D97-AF65-F5344CB8AC3E}">
        <p14:creationId xmlns:p14="http://schemas.microsoft.com/office/powerpoint/2010/main" val="309285812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Kabuledilebilir  Gürültü Düzeyi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«Kişinin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sessiz bir ortamda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1,5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metreden günlük konuşmaları anlamakta güçlük çekmeye başladığı sınırdır.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sınır 500,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1000,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2000 Hz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frekanslarda ortalama </a:t>
            </a:r>
            <a:r>
              <a:rPr lang="tr-TR" sz="28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25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dB(A)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değerine karşılık gelmektedir. 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»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</a:br>
            <a:endParaRPr lang="tr-TR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 BAĞLI İŞİTME KAYBINDA TEDAVİ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59105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graphicFrame>
        <p:nvGraphicFramePr>
          <p:cNvPr id="7" name="3 İçerik Yer Tutucusu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251161"/>
              </p:ext>
            </p:extLst>
          </p:nvPr>
        </p:nvGraphicFramePr>
        <p:xfrm>
          <a:off x="0" y="1058864"/>
          <a:ext cx="9144000" cy="5213620"/>
        </p:xfrm>
        <a:graphic>
          <a:graphicData uri="http://schemas.openxmlformats.org/drawingml/2006/table">
            <a:tbl>
              <a:tblPr firstRow="1" bandRow="1"/>
              <a:tblGrid>
                <a:gridCol w="2956553"/>
                <a:gridCol w="6187447"/>
              </a:tblGrid>
              <a:tr h="82368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İŞİTME KAYBI</a:t>
                      </a: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ambria" pitchFamily="18" charset="0"/>
                          <a:cs typeface="Calibri" pitchFamily="34" charset="0"/>
                        </a:rPr>
                        <a:t>TEDAVİ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ambria" pitchFamily="18" charset="0"/>
                        <a:cs typeface="Calibri" pitchFamily="34" charset="0"/>
                      </a:endParaRPr>
                    </a:p>
                  </a:txBody>
                  <a:tcPr marL="91439" marR="91439" anchor="ctr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575333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00 – 25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kern="1200" dirty="0" smtClean="0"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Normal</a:t>
                      </a:r>
                      <a:endParaRPr lang="tr-TR" sz="2000" b="1" i="1" kern="1200" dirty="0"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53600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26 – 40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Herhangi Bir Tedaviye Gerek Yok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4189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41 – 55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Sadece Özel Durumlarda İşitme Cihazı Kullanılır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56 – 70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Kullanması Gerekir</a:t>
                      </a:r>
                    </a:p>
                  </a:txBody>
                  <a:tcPr marL="0" marR="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71 – 90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 smtClean="0">
                        <a:effectLst/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cs typeface="Calibri" pitchFamily="34" charset="0"/>
                        </a:rPr>
                        <a:t>91 – 120 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İşitme Cihazı Kullanılması Gerekir</a:t>
                      </a:r>
                    </a:p>
                    <a:p>
                      <a:pPr indent="449580" algn="l">
                        <a:spcAft>
                          <a:spcPts val="0"/>
                        </a:spcAft>
                      </a:pPr>
                      <a:r>
                        <a:rPr lang="tr-TR" sz="2000" b="1" i="1" dirty="0" smtClean="0">
                          <a:effectLst/>
                          <a:latin typeface="Calibri" pitchFamily="34" charset="0"/>
                          <a:cs typeface="Calibri" pitchFamily="34" charset="0"/>
                        </a:rPr>
                        <a:t>Konuşma ve Dudak Okuma Eğitimleri Gerekir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631704">
                <a:tc>
                  <a:txBody>
                    <a:bodyPr/>
                    <a:lstStyle/>
                    <a:p>
                      <a:pPr lvl="1" algn="r">
                        <a:spcAft>
                          <a:spcPts val="0"/>
                        </a:spcAft>
                      </a:pPr>
                      <a:r>
                        <a:rPr lang="tr-TR" sz="24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&gt;120</a:t>
                      </a:r>
                      <a:r>
                        <a:rPr lang="tr-TR" sz="2400" b="1" i="1" baseline="0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" pitchFamily="18" charset="0"/>
                          <a:ea typeface="Times New Roman"/>
                          <a:cs typeface="Calibri" pitchFamily="34" charset="0"/>
                        </a:rPr>
                        <a:t> dB(A)</a:t>
                      </a:r>
                      <a:endParaRPr lang="tr-TR" sz="24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" pitchFamily="18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  <a:tc vMerge="1">
                  <a:txBody>
                    <a:bodyPr/>
                    <a:lstStyle/>
                    <a:p>
                      <a:pPr indent="449580" algn="l">
                        <a:spcAft>
                          <a:spcPts val="0"/>
                        </a:spcAft>
                      </a:pPr>
                      <a:endParaRPr lang="tr-TR" sz="2000" b="1" dirty="0">
                        <a:effectLst/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DF4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81347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5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Kaybında </a:t>
            </a:r>
          </a:p>
          <a:p>
            <a:pPr marL="36000" algn="ctr"/>
            <a:r>
              <a:rPr lang="tr-TR" sz="55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Maluliyet ve Özürlülük Hesabı</a:t>
            </a:r>
            <a:endParaRPr lang="tr-TR" sz="55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4339" name="Picture 3" descr="D:\DOKTOR\2-DRUZ\1. EĞİTİM KURUMU\1. İstanbuluzman\2-RESİMLER\Karekter - Resim\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706" y="775401"/>
            <a:ext cx="2160587" cy="21605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926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ZAMAN AĞIRLIKLI ORTALAMA SES DÜZEYİ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Gürültülü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ortamlarda çalışan kişilerde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GBİK gelişme riski çeşitli çalışmalardan elde edilen sonuçlara dayanarak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hesaplanabilir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hesaplamalarda temel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alınan;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«Zaman ağırlıklı ortalama ses düzeyidir.»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9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Zaman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ağırlıklı ortalama ses düzeyi;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«Günde </a:t>
            </a:r>
            <a:r>
              <a:rPr lang="tr-TR" sz="2000" b="1" i="1" dirty="0">
                <a:latin typeface="Calibri" pitchFamily="34" charset="0"/>
                <a:cs typeface="Calibri" pitchFamily="34" charset="0"/>
              </a:rPr>
              <a:t>8 saat süre ile sürekli olarak ortamda bulunulması durumunda maruz kalınan gürültü </a:t>
            </a:r>
            <a:r>
              <a:rPr lang="tr-TR" sz="2000" b="1" i="1" dirty="0" smtClean="0">
                <a:latin typeface="Calibri" pitchFamily="34" charset="0"/>
                <a:cs typeface="Calibri" pitchFamily="34" charset="0"/>
              </a:rPr>
              <a:t>düzeyidir.»</a:t>
            </a:r>
            <a:r>
              <a:rPr lang="tr-TR" sz="2000" i="1" dirty="0" smtClean="0">
                <a:latin typeface="Calibri" pitchFamily="34" charset="0"/>
                <a:cs typeface="Calibri" pitchFamily="34" charset="0"/>
              </a:rPr>
              <a:t> </a:t>
            </a:r>
            <a:endParaRPr lang="tr-TR" sz="2000" i="1" dirty="0"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5624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5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6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5621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2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5623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İŞİTME KAYIPLARI</a:t>
            </a: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019696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716913"/>
            <a:ext cx="8782476" cy="25027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İşitme Organı</a:t>
            </a:r>
          </a:p>
        </p:txBody>
      </p:sp>
      <p:pic>
        <p:nvPicPr>
          <p:cNvPr id="19458" name="Picture 2" descr="D:\DOKTOR\2-DRUZ\1. EĞİTİM KURUMU\1. İstanbuluzman\2-RESİMLER\Mavi\cochlear-icon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LightScreen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8417" y="762618"/>
            <a:ext cx="2509652" cy="2509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58852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165122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KAYBINDA MALULİYET HESAPLAMASI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451023"/>
              </p:ext>
            </p:extLst>
          </p:nvPr>
        </p:nvGraphicFramePr>
        <p:xfrm>
          <a:off x="85725" y="981085"/>
          <a:ext cx="8972266" cy="5395835"/>
        </p:xfrm>
        <a:graphic>
          <a:graphicData uri="http://schemas.openxmlformats.org/drawingml/2006/table">
            <a:tbl>
              <a:tblPr firstRow="1" firstCol="1" bandRow="1"/>
              <a:tblGrid>
                <a:gridCol w="1404291"/>
                <a:gridCol w="1513595"/>
                <a:gridCol w="1513595"/>
                <a:gridCol w="1513595"/>
                <a:gridCol w="1513595"/>
                <a:gridCol w="1513595"/>
              </a:tblGrid>
              <a:tr h="4475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PTA (dB)</a:t>
                      </a:r>
                      <a:endParaRPr lang="tr-TR" sz="1800" i="0" dirty="0">
                        <a:solidFill>
                          <a:schemeClr val="bg1"/>
                        </a:solidFill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Maluliyet %</a:t>
                      </a:r>
                      <a:endParaRPr lang="tr-TR" sz="1800" i="0" dirty="0">
                        <a:solidFill>
                          <a:schemeClr val="bg1"/>
                        </a:solidFill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PTA (dB)</a:t>
                      </a:r>
                      <a:endParaRPr lang="tr-TR" sz="1800" i="0" dirty="0">
                        <a:solidFill>
                          <a:schemeClr val="bg1"/>
                        </a:solidFill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Maluliyet %</a:t>
                      </a:r>
                      <a:endParaRPr lang="tr-TR" sz="1800" i="0" dirty="0">
                        <a:solidFill>
                          <a:schemeClr val="bg1"/>
                        </a:solidFill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PTA (dB)</a:t>
                      </a:r>
                      <a:endParaRPr lang="tr-TR" sz="1800" i="0" dirty="0">
                        <a:solidFill>
                          <a:schemeClr val="bg1"/>
                        </a:solidFill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i="0" dirty="0" smtClean="0">
                          <a:solidFill>
                            <a:schemeClr val="bg1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Maluliyet %</a:t>
                      </a:r>
                      <a:endParaRPr lang="tr-TR" sz="1800" i="0" dirty="0">
                        <a:solidFill>
                          <a:schemeClr val="bg1"/>
                        </a:solidFill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986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 </a:t>
                      </a:r>
                      <a:r>
                        <a:rPr lang="tr-TR" sz="12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(100/4=25)</a:t>
                      </a:r>
                      <a:endParaRPr lang="tr-TR" sz="11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0,0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(205/4=51,25)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39.4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(310/4=77,5)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78.8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(105/4=26,25)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1,9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(210/4=52,5)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41.2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(315/4=78,75)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80.6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(110/4=27,5)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3.8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215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(215/4=53,75)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43.1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(320/4=80)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82.5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(115/4=28,75)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5,6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(220/4=55)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45.0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325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(325/4=81,25)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84.4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(120/4=30)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7,5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(225/4=53,25)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46.9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(330/4=82,5)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86.2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(125/4=31,25)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9,4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(230/4=57,5)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48.9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(335/4=83,75)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88.1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(130/4=32,5)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11,2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235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(235/4=58,75)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50.6</a:t>
                      </a:r>
                      <a:endParaRPr lang="tr-TR" sz="1100" b="1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(340/4=85)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90.0</a:t>
                      </a:r>
                      <a:endParaRPr lang="tr-TR" sz="1100" b="1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(135/4=33,75)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13.1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(240/4=60)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52.5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345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(345/4=86,25)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90.9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(140/4=35)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15.0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(245/4=61,25)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54.4</a:t>
                      </a:r>
                      <a:endParaRPr lang="tr-TR" sz="1100" b="1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(350/4=87,5)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93.8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145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(145/4=36,25)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(250/4=62,5)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56.2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(355/4=88,75)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95.6</a:t>
                      </a:r>
                      <a:endParaRPr lang="tr-TR" sz="1100" b="1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(150/4=37,5)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18.8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255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(255/4=63,75)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58.1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(360/4=90)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97.5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(155/4=38,75)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20.6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(260/4=65)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60.0</a:t>
                      </a:r>
                      <a:endParaRPr lang="tr-TR" sz="1100" b="1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365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(365/4=91,25)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99.4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(160/4=40)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22.5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(265/4=66,25)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61.9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(370/4=92,5)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100.0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165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(165/4=41,25)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24.4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(270/4=67,5)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63.8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(170/4=42,5)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26.2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275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(275/4=68,75)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65.6</a:t>
                      </a:r>
                      <a:endParaRPr lang="tr-TR" sz="1100" b="1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PTA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mbria" pitchFamily="18" charset="0"/>
                          <a:ea typeface="Calibri"/>
                          <a:cs typeface="Times New Roman"/>
                        </a:rPr>
                        <a:t>500-1000-2000-3000Hz işitme eşik değeri</a:t>
                      </a:r>
                      <a:endParaRPr lang="tr-TR" sz="1100" b="1" i="1" dirty="0">
                        <a:effectLst/>
                        <a:latin typeface="Cambria" pitchFamily="18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175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(175/4=43,75)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28.1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(280/4=70)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67.5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(180/4=45)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285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(2850/4=71,25)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69.3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185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(185/4=46,25)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31.9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(290/4=72,5)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71.2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(190/4=47,5)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33.8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295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(295/4=73,75)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73.1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rowSpan="3"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100" b="1" i="1" dirty="0" smtClean="0">
                          <a:effectLst/>
                          <a:latin typeface="Cambria" pitchFamily="18" charset="0"/>
                          <a:ea typeface="Times New Roman"/>
                          <a:cs typeface="Times New Roman"/>
                        </a:rPr>
                        <a:t>[% Maluliyet=(5/İyi Kulağın % Değeri) + (1/Kötü Kulağın % Değeri) / 6]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rowSpan="3"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195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(195/4=48,75)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35.6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(300/4=75)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75.0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200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(200/4=50)</a:t>
                      </a:r>
                      <a:endParaRPr lang="tr-TR" sz="1050" b="0" i="1" dirty="0" smtClean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37.5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tr-TR" sz="1200" b="1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305 </a:t>
                      </a:r>
                      <a:r>
                        <a:rPr lang="tr-TR" sz="1100" b="0" i="1" dirty="0" smtClean="0">
                          <a:effectLst/>
                          <a:latin typeface="Calibri"/>
                          <a:ea typeface="Calibri"/>
                          <a:cs typeface="Times New Roman"/>
                        </a:rPr>
                        <a:t>(305/4=76,25)</a:t>
                      </a: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200" b="1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76.9</a:t>
                      </a: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 hMerge="1" v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tr-TR" sz="1100" b="1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029987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dirty="0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İŞİTME KAYBINDA ÖZÜRLÜLÜK ORANI</a:t>
            </a:r>
          </a:p>
        </p:txBody>
      </p:sp>
      <p:graphicFrame>
        <p:nvGraphicFramePr>
          <p:cNvPr id="2" name="Tablo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12900313"/>
              </p:ext>
            </p:extLst>
          </p:nvPr>
        </p:nvGraphicFramePr>
        <p:xfrm>
          <a:off x="76201" y="1058862"/>
          <a:ext cx="8972264" cy="5246680"/>
        </p:xfrm>
        <a:graphic>
          <a:graphicData uri="http://schemas.openxmlformats.org/drawingml/2006/table">
            <a:tbl>
              <a:tblPr firstRow="1" firstCol="1" bandRow="1"/>
              <a:tblGrid>
                <a:gridCol w="2588095"/>
                <a:gridCol w="1898037"/>
                <a:gridCol w="2588095"/>
                <a:gridCol w="1898037"/>
              </a:tblGrid>
              <a:tr h="433102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İşitme Engeli (%)</a:t>
                      </a:r>
                      <a:endParaRPr lang="tr-TR" sz="20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Özür Oranı %</a:t>
                      </a:r>
                      <a:endParaRPr lang="tr-TR" sz="20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İşitme Engeli (%)</a:t>
                      </a:r>
                      <a:endParaRPr lang="tr-TR" sz="20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2000" b="1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Özür Oranı %</a:t>
                      </a:r>
                      <a:endParaRPr lang="tr-TR" sz="200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0-1.7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50.0-53.1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1.8-4.2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54.2-55.7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35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4.3-7.4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55.8-58.8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7.5-9.9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58.9-61.4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37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10.0-13.1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61.5-64.5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13.2-15.9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64.6-67.1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16.0-18.8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67.2-70.0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18.9-21.4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70.1-72.8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41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21.5-24.5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16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72.9-75.9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24.6-27.1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18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76.0-78.5</a:t>
                      </a:r>
                      <a:endParaRPr lang="tr-TR" sz="1400" b="0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43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27.2-30.0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78.6-81.7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30.1-32.8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81.8-84.2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45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32.9-35.9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84.3-87.4</a:t>
                      </a:r>
                      <a:endParaRPr lang="tr-TR" sz="1400" b="0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46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36.0-38.5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26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87.5-89.9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47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38.6-41.7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90.0-93.1</a:t>
                      </a:r>
                      <a:endParaRPr lang="tr-TR" sz="1400" b="0" i="1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41.8-44.2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31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93.2-95.7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44.3-.47.4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95.8-98.8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</a:tr>
              <a:tr h="267421"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47.5-49.9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33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98.9-100.0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18288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r-TR" sz="1400" b="0" i="1" kern="1200" dirty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Times New Roman"/>
                          <a:cs typeface="Times New Roman"/>
                        </a:rPr>
                        <a:t>52</a:t>
                      </a:r>
                      <a:endParaRPr lang="tr-TR" sz="1400" b="0" i="1" dirty="0">
                        <a:effectLst/>
                        <a:latin typeface="Comic Sans MS"/>
                        <a:ea typeface="Times New Roman"/>
                        <a:cs typeface="Times New Roman"/>
                      </a:endParaRPr>
                    </a:p>
                  </a:txBody>
                  <a:tcPr marL="60008" marR="60008" marT="0" marB="0" anchor="ctr" anchorCtr="1">
                    <a:lnL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833628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866607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1.xml><?xml version="1.0" encoding="utf-8"?>
<a:theme xmlns:a="http://schemas.openxmlformats.org/drawingml/2006/main" name="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7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8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26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1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9.xml><?xml version="1.0" encoding="utf-8"?>
<a:theme xmlns:a="http://schemas.openxmlformats.org/drawingml/2006/main" name="1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12896</TotalTime>
  <Words>3681</Words>
  <Application>Microsoft Office PowerPoint</Application>
  <PresentationFormat>Ekran Gösterisi (4:3)</PresentationFormat>
  <Paragraphs>1134</Paragraphs>
  <Slides>92</Slides>
  <Notes>92</Notes>
  <HiddenSlides>0</HiddenSlides>
  <MMClips>9</MMClips>
  <ScaleCrop>false</ScaleCrop>
  <HeadingPairs>
    <vt:vector size="6" baseType="variant">
      <vt:variant>
        <vt:lpstr>Tema</vt:lpstr>
      </vt:variant>
      <vt:variant>
        <vt:i4>12</vt:i4>
      </vt:variant>
      <vt:variant>
        <vt:lpstr>Katıştırılmış OLE Hizmet Programları</vt:lpstr>
      </vt:variant>
      <vt:variant>
        <vt:i4>1</vt:i4>
      </vt:variant>
      <vt:variant>
        <vt:lpstr>Slayt Başlıkları</vt:lpstr>
      </vt:variant>
      <vt:variant>
        <vt:i4>92</vt:i4>
      </vt:variant>
    </vt:vector>
  </HeadingPairs>
  <TitlesOfParts>
    <vt:vector size="105" baseType="lpstr">
      <vt:lpstr>1_Standarddesign</vt:lpstr>
      <vt:lpstr>14_Standarddesign</vt:lpstr>
      <vt:lpstr>16_Standarddesign</vt:lpstr>
      <vt:lpstr>17_Standarddesign</vt:lpstr>
      <vt:lpstr>18_Standarddesign</vt:lpstr>
      <vt:lpstr>26_Standarddesign</vt:lpstr>
      <vt:lpstr>2_Standarddesign</vt:lpstr>
      <vt:lpstr>12_Standarddesign</vt:lpstr>
      <vt:lpstr>13_Standarddesign</vt:lpstr>
      <vt:lpstr>4_Standarddesign</vt:lpstr>
      <vt:lpstr>7_Standarddesign</vt:lpstr>
      <vt:lpstr>3_Standarddesign</vt:lpstr>
      <vt:lpstr>Çizelge</vt:lpstr>
      <vt:lpstr>PowerPoint Sunusu</vt:lpstr>
      <vt:lpstr>PowerPoint Sunusu</vt:lpstr>
      <vt:lpstr>MESLEKİ İŞİTME KAYIPLARI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1304</cp:revision>
  <dcterms:created xsi:type="dcterms:W3CDTF">2008-04-16T13:39:00Z</dcterms:created>
  <dcterms:modified xsi:type="dcterms:W3CDTF">2013-02-06T18:42:51Z</dcterms:modified>
</cp:coreProperties>
</file>