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926" r:id="rId2"/>
    <p:sldMasterId id="2147483938" r:id="rId3"/>
    <p:sldMasterId id="2147483950" r:id="rId4"/>
    <p:sldMasterId id="2147484274" r:id="rId5"/>
    <p:sldMasterId id="2147484286" r:id="rId6"/>
    <p:sldMasterId id="2147484346" r:id="rId7"/>
    <p:sldMasterId id="2147484358" r:id="rId8"/>
  </p:sldMasterIdLst>
  <p:notesMasterIdLst>
    <p:notesMasterId r:id="rId45"/>
  </p:notesMasterIdLst>
  <p:handoutMasterIdLst>
    <p:handoutMasterId r:id="rId46"/>
  </p:handoutMasterIdLst>
  <p:sldIdLst>
    <p:sldId id="1759" r:id="rId9"/>
    <p:sldId id="1786" r:id="rId10"/>
    <p:sldId id="1921" r:id="rId11"/>
    <p:sldId id="2028" r:id="rId12"/>
    <p:sldId id="1983" r:id="rId13"/>
    <p:sldId id="2148" r:id="rId14"/>
    <p:sldId id="2121" r:id="rId15"/>
    <p:sldId id="1772" r:id="rId16"/>
    <p:sldId id="1869" r:id="rId17"/>
    <p:sldId id="1773" r:id="rId18"/>
    <p:sldId id="1856" r:id="rId19"/>
    <p:sldId id="1990" r:id="rId20"/>
    <p:sldId id="1891" r:id="rId21"/>
    <p:sldId id="1857" r:id="rId22"/>
    <p:sldId id="1993" r:id="rId23"/>
    <p:sldId id="1937" r:id="rId24"/>
    <p:sldId id="1938" r:id="rId25"/>
    <p:sldId id="1995" r:id="rId26"/>
    <p:sldId id="2130" r:id="rId27"/>
    <p:sldId id="2145" r:id="rId28"/>
    <p:sldId id="2146" r:id="rId29"/>
    <p:sldId id="2147" r:id="rId30"/>
    <p:sldId id="1969" r:id="rId31"/>
    <p:sldId id="1970" r:id="rId32"/>
    <p:sldId id="2013" r:id="rId33"/>
    <p:sldId id="2015" r:id="rId34"/>
    <p:sldId id="2017" r:id="rId35"/>
    <p:sldId id="1965" r:id="rId36"/>
    <p:sldId id="1949" r:id="rId37"/>
    <p:sldId id="1966" r:id="rId38"/>
    <p:sldId id="1955" r:id="rId39"/>
    <p:sldId id="2107" r:id="rId40"/>
    <p:sldId id="2108" r:id="rId41"/>
    <p:sldId id="2141" r:id="rId42"/>
    <p:sldId id="2112" r:id="rId43"/>
    <p:sldId id="1894" r:id="rId4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D0D8E8"/>
    <a:srgbClr val="00A4FF"/>
    <a:srgbClr val="004986"/>
    <a:srgbClr val="5A5A59"/>
    <a:srgbClr val="E9EDF4"/>
    <a:srgbClr val="004074"/>
    <a:srgbClr val="414141"/>
    <a:srgbClr val="575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Orta Stil 4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5053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15378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15.11.2013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3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3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1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06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558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785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6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224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8091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202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7429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6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1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54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665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443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7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41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655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944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5808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2498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67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58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03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2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68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278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0978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29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220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901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624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27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16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58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698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24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652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0373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6382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023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848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1701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06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38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494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2768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  <p:sldLayoutId id="2147484292" r:id="rId6"/>
    <p:sldLayoutId id="2147484293" r:id="rId7"/>
    <p:sldLayoutId id="2147484294" r:id="rId8"/>
    <p:sldLayoutId id="2147484295" r:id="rId9"/>
    <p:sldLayoutId id="2147484296" r:id="rId10"/>
    <p:sldLayoutId id="21474842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4462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49" r:id="rId3"/>
    <p:sldLayoutId id="2147484350" r:id="rId4"/>
    <p:sldLayoutId id="2147484351" r:id="rId5"/>
    <p:sldLayoutId id="2147484352" r:id="rId6"/>
    <p:sldLayoutId id="2147484353" r:id="rId7"/>
    <p:sldLayoutId id="2147484354" r:id="rId8"/>
    <p:sldLayoutId id="2147484355" r:id="rId9"/>
    <p:sldLayoutId id="2147484356" r:id="rId10"/>
    <p:sldLayoutId id="21474843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6589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9" r:id="rId1"/>
    <p:sldLayoutId id="2147484360" r:id="rId2"/>
    <p:sldLayoutId id="2147484361" r:id="rId3"/>
    <p:sldLayoutId id="2147484362" r:id="rId4"/>
    <p:sldLayoutId id="2147484363" r:id="rId5"/>
    <p:sldLayoutId id="2147484364" r:id="rId6"/>
    <p:sldLayoutId id="2147484365" r:id="rId7"/>
    <p:sldLayoutId id="2147484366" r:id="rId8"/>
    <p:sldLayoutId id="2147484367" r:id="rId9"/>
    <p:sldLayoutId id="2147484368" r:id="rId10"/>
    <p:sldLayoutId id="214748436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1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61586"/>
            <a:ext cx="8791574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İşitme Kayıpları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175574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781299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endParaRPr lang="tr-TR" sz="88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endParaRPr lang="tr-TR" sz="16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İTİK</a:t>
            </a:r>
            <a:endParaRPr lang="tr-TR" sz="8800" b="1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«İletim </a:t>
            </a:r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Tipi 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endParaRPr lang="tr-TR" sz="88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Resim 7" descr="Açıklama: iletimtipi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321" y="1037486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81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Tipi İşitme Kayıplarında sorun;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kepçesi,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kulak yolu,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zarları,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 kulak kemikçikleri,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Östaki borusu……………… patolojilerdir.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«Sorun;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dış kulak ve/veya orta kulaktadır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</a:p>
          <a:p>
            <a:pPr marL="171450" indent="-171450" algn="ctr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661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İŞİTME KAYBI – İTİK 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\Desktop\Resim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" y="1177613"/>
            <a:ext cx="6373654" cy="4688794"/>
          </a:xfrm>
          <a:prstGeom prst="rect">
            <a:avLst/>
          </a:prstGeom>
          <a:noFill/>
          <a:ln w="31750" cmpd="sng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517443" y="195744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517444" y="391687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6472051" y="2357558"/>
            <a:ext cx="2719452" cy="1520133"/>
            <a:chOff x="6590801" y="2238808"/>
            <a:chExt cx="2719452" cy="1520133"/>
          </a:xfrm>
        </p:grpSpPr>
        <p:cxnSp>
          <p:nvCxnSpPr>
            <p:cNvPr id="4" name="Düz Ok Bağlayıcısı 3"/>
            <p:cNvCxnSpPr/>
            <p:nvPr/>
          </p:nvCxnSpPr>
          <p:spPr>
            <a:xfrm>
              <a:off x="7932711" y="3146941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920806" y="2238808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590801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var &lt;70dB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0" name="Oval 19"/>
          <p:cNvSpPr>
            <a:spLocks noChangeAspect="1"/>
          </p:cNvSpPr>
          <p:nvPr/>
        </p:nvSpPr>
        <p:spPr>
          <a:xfrm>
            <a:off x="5278327" y="1935378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5980310" y="3877691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5" name="Düz Bağlayıcı 14"/>
          <p:cNvCxnSpPr/>
          <p:nvPr/>
        </p:nvCxnSpPr>
        <p:spPr>
          <a:xfrm>
            <a:off x="973443" y="2826326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6555185" y="2663559"/>
            <a:ext cx="843142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dB Altı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560328" y="5253972"/>
            <a:ext cx="2542897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4.000 Hz Sonra Ölçülmez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2111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0" grpId="0" animBg="1"/>
      <p:bldP spid="21" grpId="0" animBg="1"/>
      <p:bldP spid="16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171825"/>
            <a:ext cx="8782476" cy="26098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(Algı Tipi)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«Sensorinöral Tip 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Resim 6" descr="Açıklama: snoral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705" y="894982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123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 tip işitme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Koklea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siniri (8. Kafa çifti)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«Sorun;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kulağa ait sinirdedir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061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SENSORİNÖRAL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TİPİ 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 – SNİK</a:t>
            </a:r>
          </a:p>
        </p:txBody>
      </p:sp>
      <p:pic>
        <p:nvPicPr>
          <p:cNvPr id="7170" name="Picture 2" descr="C:\Users\ahmet\Desktop\Resim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6" y="1190625"/>
            <a:ext cx="6404627" cy="461962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636424" y="3105523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&lt;10dB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Dikdörtgen 1"/>
          <p:cNvSpPr/>
          <p:nvPr/>
        </p:nvSpPr>
        <p:spPr>
          <a:xfrm>
            <a:off x="5267325" y="3587236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267324" y="3882541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068443" y="2790701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6642394" y="25787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650198" y="527249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Hz’de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Çentik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5227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16" grpId="0" animBg="1"/>
      <p:bldP spid="17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171825"/>
            <a:ext cx="8782476" cy="26098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«Sensorinöral Tip 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Resim 7" descr="Açıklama: mixt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66" y="1120613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02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patolojilerin aynı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kulakta oluşması sonucunda gözlenen işitme kayıplarıdır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Sorun;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orta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kulakta, iç kulaktadır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84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6636424" y="3117398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İletimi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 İletimi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&gt;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7" name="Metin kutusu 16"/>
          <p:cNvSpPr txBox="1"/>
          <p:nvPr/>
        </p:nvSpPr>
        <p:spPr>
          <a:xfrm>
            <a:off x="6642394" y="23412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5602" name="Picture 2" descr="C:\Users\Ahmet Yiğitap\Desktop\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5" y="1358395"/>
            <a:ext cx="6457826" cy="4727205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Düz Bağlayıcı 17"/>
          <p:cNvCxnSpPr/>
          <p:nvPr/>
        </p:nvCxnSpPr>
        <p:spPr>
          <a:xfrm>
            <a:off x="1134019" y="2555021"/>
            <a:ext cx="5436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Dikdörtgen 19"/>
          <p:cNvSpPr/>
          <p:nvPr/>
        </p:nvSpPr>
        <p:spPr>
          <a:xfrm>
            <a:off x="4378563" y="3305578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4378562" y="3871119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6651184" y="5538169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SNİK Tarzı Kayıp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07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ODİOMETRİLERİNE YAKLAŞIM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651072"/>
              </p:ext>
            </p:extLst>
          </p:nvPr>
        </p:nvGraphicFramePr>
        <p:xfrm>
          <a:off x="76201" y="1058863"/>
          <a:ext cx="8944974" cy="5136830"/>
        </p:xfrm>
        <a:graphic>
          <a:graphicData uri="http://schemas.openxmlformats.org/drawingml/2006/table">
            <a:tbl>
              <a:tblPr firstRow="1" bandRow="1"/>
              <a:tblGrid>
                <a:gridCol w="1577807"/>
                <a:gridCol w="1823305"/>
                <a:gridCol w="1823305"/>
                <a:gridCol w="1839820"/>
                <a:gridCol w="1880737"/>
              </a:tblGrid>
              <a:tr h="13228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İŞİTME KAYBI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PATOLOJİNİN YERLEŞİMİ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KEMİK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HAVA-KEMİK YOLU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AÇIKLIĞI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«AIR-BONE GAP»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2853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İTİK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 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Yok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&lt;70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1266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SNİK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26174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MİKST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tr-T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fi-FI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&gt;10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1546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716913"/>
            <a:ext cx="8782476" cy="25027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Organı</a:t>
            </a:r>
          </a:p>
        </p:txBody>
      </p:sp>
      <p:pic>
        <p:nvPicPr>
          <p:cNvPr id="19458" name="Picture 2" descr="D:\DOKTOR\2-DRUZ\1. EĞİTİM KURUMU\1. İstanbuluzman\2-RESİMLER\Mavi\cochlear-ico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417" y="762618"/>
            <a:ext cx="2509652" cy="250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85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SORU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Tarama amaçlı odyometre ölçümlerde;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 frekanslarda ölçüm yapılmalı?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 iletim yolu (hava-kemik) ölçülmelidir?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7224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İŞİTME KAYBI – İTİK 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\Desktop\Resim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" y="1177613"/>
            <a:ext cx="6373654" cy="4688794"/>
          </a:xfrm>
          <a:prstGeom prst="rect">
            <a:avLst/>
          </a:prstGeom>
          <a:noFill/>
          <a:ln w="31750" cmpd="sng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517443" y="195744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517444" y="391687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6472051" y="2357558"/>
            <a:ext cx="2719452" cy="1520133"/>
            <a:chOff x="6590801" y="2238808"/>
            <a:chExt cx="2719452" cy="1520133"/>
          </a:xfrm>
        </p:grpSpPr>
        <p:cxnSp>
          <p:nvCxnSpPr>
            <p:cNvPr id="4" name="Düz Ok Bağlayıcısı 3"/>
            <p:cNvCxnSpPr/>
            <p:nvPr/>
          </p:nvCxnSpPr>
          <p:spPr>
            <a:xfrm>
              <a:off x="7932711" y="3146941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920806" y="2238808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590801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var &lt;70dB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0" name="Oval 19"/>
          <p:cNvSpPr>
            <a:spLocks noChangeAspect="1"/>
          </p:cNvSpPr>
          <p:nvPr/>
        </p:nvSpPr>
        <p:spPr>
          <a:xfrm>
            <a:off x="5278327" y="1935378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5980310" y="3877691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5" name="Düz Bağlayıcı 14"/>
          <p:cNvCxnSpPr/>
          <p:nvPr/>
        </p:nvCxnSpPr>
        <p:spPr>
          <a:xfrm>
            <a:off x="973443" y="2826326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6555185" y="2663559"/>
            <a:ext cx="843142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dB Altı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560328" y="5253972"/>
            <a:ext cx="2542897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4.000 Hz Sonra Ölçülmez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7475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0" grpId="0" animBg="1"/>
      <p:bldP spid="21" grpId="0" animBg="1"/>
      <p:bldP spid="16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SENSORİNÖRAL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TİPİ 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 – SNİK</a:t>
            </a:r>
          </a:p>
        </p:txBody>
      </p:sp>
      <p:pic>
        <p:nvPicPr>
          <p:cNvPr id="7170" name="Picture 2" descr="C:\Users\ahmet\Desktop\Resim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6" y="1190625"/>
            <a:ext cx="6404627" cy="461962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636424" y="3105523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&lt;10dB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Dikdörtgen 1"/>
          <p:cNvSpPr/>
          <p:nvPr/>
        </p:nvSpPr>
        <p:spPr>
          <a:xfrm>
            <a:off x="5267325" y="3587236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267324" y="3882541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068443" y="2790701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6642394" y="25787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650198" y="527249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Hz’de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Çentik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6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16" grpId="0" animBg="1"/>
      <p:bldP spid="17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562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İşitme Kayıpları</a:t>
            </a:r>
          </a:p>
          <a:p>
            <a:pPr marL="36000" algn="ctr"/>
            <a:r>
              <a:rPr lang="tr-TR" sz="48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(Gürültüye Bağlı İşitme Kayıpları)</a:t>
            </a:r>
            <a:endParaRPr lang="tr-TR" sz="48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3" name="Picture 3" descr="D:\DOKTOR\2-DRUZ\1. EĞİTİM KURUMU\1. İstanbuluzman\2-RESİMLER\Meslekler\receptionist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962" y="409697"/>
            <a:ext cx="2994561" cy="299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449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114301" y="1195387"/>
            <a:ext cx="8868773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114301" y="1555750"/>
            <a:ext cx="4724400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öncelikle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organındaki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ve iç tüylü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hücreleri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hasara uğratır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bağlı oluşan,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organındaki bu kalıcı hasarlar;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«SNİK (Algı) Tipi İşitme Kaybına»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 olur.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4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22" name="Picture 2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798" y="1574799"/>
            <a:ext cx="4122000" cy="3438000"/>
          </a:xfrm>
          <a:prstGeom prst="rect">
            <a:avLst/>
          </a:prstGeom>
          <a:noFill/>
          <a:ln w="317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>
            <a:spLocks noChangeAspect="1"/>
          </p:cNvSpPr>
          <p:nvPr/>
        </p:nvSpPr>
        <p:spPr>
          <a:xfrm>
            <a:off x="5334000" y="4114799"/>
            <a:ext cx="576000" cy="576000"/>
          </a:xfrm>
          <a:prstGeom prst="ellipse">
            <a:avLst/>
          </a:prstGeom>
          <a:solidFill>
            <a:schemeClr val="bg2">
              <a:lumMod val="60000"/>
              <a:lumOff val="40000"/>
              <a:alpha val="43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3409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ses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sonrası 12-24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 içinde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oluşup geri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dönebilir,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Ani gelişen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maruziyetlerde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kaybının olabilmesi için 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yüksek olması gerekir,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Bazı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durumlarda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 uyarı sesleri, bazılarında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tek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patlama ile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meydana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gelebilir,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yüksek  gürültüye kısa bir süre maruz kalan kişilerde geçici algı tipi işitme kaybı görülebilir. Bu etkilenme uzun sürer ise 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 kalıcı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çok hasar stereosilyalı iç hücreler ve dış sıra hücrelerde meydana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ayrıca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vasküler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metabolik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değişikliklere 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duyarlıdır)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frekanslı sesler düşük frekanslı seslerden daha zararlıdır. Ani sesler daha zararlıdır. Kulağın kendini korumasına imkan vermezler,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266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ortamlarda çalışanlarda her iki kulakta işitme kaybı aynıdır. Yani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her iki kulaktaki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düzeyleri simetriktir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zararlı etkileri zamanla birikir ve yıllar geçtikçe 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artar. Ancak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işitme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kaybının önemli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bir kısmı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ilk 5-10 yıl içinde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gelişir,</a:t>
            </a: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9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maruziyet sonlandığında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işitme kaybı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stabilleşir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(ilerlemez),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10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GBİK çoğunlukla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tinnitusla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birliktelik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gösterir.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Tinnitusun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olmaması işitme kaybının gürültü ile ilgili olmadığını düşündürmelidir,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İnsanların %20’si gürültüye karşı aşırı duyarlıdırlar. Kadınlar yüksek frekanslı seslerden erkeklerden daha çok etkilenirler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fonksiyonu 40 yaşından sonra daha çabuk bozulabilir,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88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kulağın daha önce geçirdiği hastalıklar; kulak iltihabı ve travmalar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etkilenimi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arttırır,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önce gürültülü bir ortamda bulunmak işitme kaybını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hızlandırır,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çok çevredeki gürültüler nedeniyle konuşmaların anlaşılamamasından yakınılır. Sesli harfler sessiz harflerden daha iyi işitilir. 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7445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348037"/>
            <a:ext cx="8782476" cy="21502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 İşitme Kaybı</a:t>
            </a:r>
          </a:p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(Akustik Travma-Sarsıntı)</a:t>
            </a:r>
          </a:p>
        </p:txBody>
      </p:sp>
      <p:pic>
        <p:nvPicPr>
          <p:cNvPr id="22530" name="Picture 2" descr="C:\Users\Ahmet Yiğitap\Desktop\Check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43" y="1144979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091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AKUT İŞİTME KAYBI (AKUSTİK TRAVMA)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Akustik travma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120dBA’den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yüksek şiddet düzeyindeki sese, kısa bir süre içinde maruz kalma sonucunda meydana gelir.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şiddetli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gürültüye (patlama gibi),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ısa süren bir maruziyet sonucu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gelişen, ani ve genellikle ağrılı 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kaybıdır.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 tahrip olur. Kulak zarı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timpanik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zar yırtılır)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orta kulakta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iletim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komponentinde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İşitme kaybıyla birlikte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vertigo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gelebilir.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Ezberlenmeli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pic>
        <p:nvPicPr>
          <p:cNvPr id="38" name="Picture 2" descr="http://militaryaudiology.org/site/wp-content/downloads/boom_ouch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7" y="5084110"/>
            <a:ext cx="2350373" cy="1773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45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76200" y="1195387"/>
            <a:ext cx="8972266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İŞİTME SİSTEMİ (AUDIOTORY SYSTEM)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76200" y="1555750"/>
            <a:ext cx="4371975" cy="4492625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Dış Kulak Yolu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Orta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Kulak Zarı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 smtClean="0">
                <a:latin typeface="Calibri" pitchFamily="34" charset="0"/>
                <a:cs typeface="Calibri" pitchFamily="34" charset="0"/>
              </a:rPr>
              <a:t>Malleus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Ç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ekiç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İncus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(Örs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Stapes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(Üzengi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Östaki Borusu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İç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Kochlea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Vestibulum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Yarım Daire Kanalları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Merkezi İşitme Yolları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İşitme Merkezi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ORGANI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363" name="Picture 3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577973"/>
            <a:ext cx="4615200" cy="4489200"/>
          </a:xfrm>
          <a:prstGeom prst="rect">
            <a:avLst/>
          </a:prstGeom>
          <a:noFill/>
          <a:ln w="317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996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348037"/>
            <a:ext cx="8782476" cy="1841479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Geçici/Kalıcı İşitme Kaybı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«Kronik İşitme Kayıpları»</a:t>
            </a: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	</a:t>
            </a:r>
          </a:p>
        </p:txBody>
      </p:sp>
      <p:pic>
        <p:nvPicPr>
          <p:cNvPr id="23554" name="Picture 2" descr="D:\DOKTOR\2-DRUZ\1. EĞİTİM KURUMU\1. İstanbuluzman\2-RESİMLER\Oklar-Yönler\interact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62" y="878775"/>
            <a:ext cx="2613561" cy="261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13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Kronik işitme kaybı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90dBA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üzerindeki gürültüye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sonucunda ortaya çıkar.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Klinik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kronik 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getirdiği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kayıpları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grupta toplanır.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Geçici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Temporary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Sürekli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Permenant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Belirtisiz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Asymptomatic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-ATS)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KAYIPLARI - GİBİK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4576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Kaybında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Tedavi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0657" y="380999"/>
            <a:ext cx="1595718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1926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İşçinin bilgilendirilmesi;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 veya 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nitelikli diğer bir kişi tarafından işçi kendisi ile ilgili sonuçlar hakkında bilgilendirilmeli,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sonlandırılmalı (iş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değiştirme, rotasyonla çalıştırma vb.),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risk değerlendirmesi gözden geçirilmeli,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önlemek veya azaltmak için alınan önlemler gözden geçirilmeli.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Çalışanlara 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korunma hakkında eğitim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verilmeli,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Düzenli bir sağlık gözetimi uygulanmalı; Benzer biçimde maruz kalan işçilerin sağlık durumunun gözden geçirilmeli,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GBİK’DA İŞVEREN SORUMLULUĞU - ÖNERİLER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 uzmanları veya diğer uygun nitelikli kişilerin veya yetkili makamın önerileri dikkate alınmalı,</a:t>
            </a: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802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Kabuledilebilir  Gürültü Düzeyi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«Kişinin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sessiz bir ortamda </a:t>
            </a:r>
            <a:r>
              <a:rPr lang="tr-TR" sz="2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1,5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metreden günlük konuşmaları anlamakta güçlük çekmeye başladığı sınırdır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sınır 500,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 Hz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frekanslarda ortalama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25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dB(A)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değerine karşılık gelmektedir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İŞİTME KAYBINDA TEDAVİ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91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251161"/>
              </p:ext>
            </p:extLst>
          </p:nvPr>
        </p:nvGraphicFramePr>
        <p:xfrm>
          <a:off x="0" y="1058864"/>
          <a:ext cx="9144000" cy="5213620"/>
        </p:xfrm>
        <a:graphic>
          <a:graphicData uri="http://schemas.openxmlformats.org/drawingml/2006/table">
            <a:tbl>
              <a:tblPr firstRow="1" bandRow="1"/>
              <a:tblGrid>
                <a:gridCol w="2956553"/>
                <a:gridCol w="6187447"/>
              </a:tblGrid>
              <a:tr h="823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İŞİTME KAYBI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TEDAVİ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75333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00 – 25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Normal</a:t>
                      </a:r>
                      <a:endParaRPr lang="tr-TR" sz="2000" b="1" i="1" kern="12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53600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26 – 40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Herhangi Bir Tedaviye Gerek Yok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4189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41 – 55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Sadece Özel Durumlarda İşitme Cihazı Kullanılır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56 – 70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Cihazı Kullanması Gerekir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71 – 90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endParaRPr lang="tr-TR" sz="2000" b="1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91 – 120 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Cihazı Kullanılması Gerekir</a:t>
                      </a:r>
                    </a:p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Konuşma ve Dudak Okuma Eğitimleri Gerekir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&gt;120</a:t>
                      </a:r>
                      <a:r>
                        <a:rPr lang="tr-TR" sz="2400" b="1" i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endParaRPr lang="tr-TR" sz="2000" b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347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660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2" descr="D:\DOKTOR\1-ISTANBULUZMAN\1-EĞİTİM KURUMU\1. İstanbuluzman\Fiziksel Risk Etmenleri\Yardımcı\Resimler\KKB-Resim\Cochlea (2)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" y="1096963"/>
            <a:ext cx="4502037" cy="2397087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C:\Users\Ahmet Yiğitap\Desktop\2.png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533774"/>
            <a:ext cx="4502037" cy="319397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hmet Yiğitap\Desktop\2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7" y="3533774"/>
            <a:ext cx="4502037" cy="319397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Ahmet Yiğitap\Desktop\2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7" y="1097384"/>
            <a:ext cx="4502037" cy="2396666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861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04275" y="3052577"/>
            <a:ext cx="8935450" cy="144322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8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Saf Ses Odiometrisi</a:t>
            </a:r>
            <a:endParaRPr lang="tr-TR" sz="8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7" name="Picture 3" descr="D:\DOKTOR\2-DRUZ\1. EĞİTİM KURUMU\1. İstanbuluzman\2-RESİMLER\Bilgisayar İkonları\stop_butt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204787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9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6512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FREKANSI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Akış Çizelgesi: Belge 4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34" name="Grup 33"/>
          <p:cNvGrpSpPr/>
          <p:nvPr/>
        </p:nvGrpSpPr>
        <p:grpSpPr>
          <a:xfrm>
            <a:off x="232025" y="1097850"/>
            <a:ext cx="8624541" cy="454725"/>
            <a:chOff x="203450" y="1764600"/>
            <a:chExt cx="8624541" cy="454725"/>
          </a:xfrm>
        </p:grpSpPr>
        <p:sp>
          <p:nvSpPr>
            <p:cNvPr id="26" name="AutoShape 5"/>
            <p:cNvSpPr>
              <a:spLocks noChangeArrowheads="1"/>
            </p:cNvSpPr>
            <p:nvPr/>
          </p:nvSpPr>
          <p:spPr bwMode="auto">
            <a:xfrm>
              <a:off x="1095663" y="1764600"/>
              <a:ext cx="6552912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Genç ve Sağlıklı Kişinin İşitebileceği Frekans Aralığı/Hz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AutoShape 5"/>
            <p:cNvSpPr>
              <a:spLocks noChangeArrowheads="1"/>
            </p:cNvSpPr>
            <p:nvPr/>
          </p:nvSpPr>
          <p:spPr bwMode="auto">
            <a:xfrm>
              <a:off x="203450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 Hz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AutoShape 5"/>
            <p:cNvSpPr>
              <a:spLocks noChangeArrowheads="1"/>
            </p:cNvSpPr>
            <p:nvPr/>
          </p:nvSpPr>
          <p:spPr bwMode="auto">
            <a:xfrm>
              <a:off x="7581901" y="1764600"/>
              <a:ext cx="1246090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20.000 Hz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5" name="Grup 34"/>
          <p:cNvGrpSpPr/>
          <p:nvPr/>
        </p:nvGrpSpPr>
        <p:grpSpPr>
          <a:xfrm>
            <a:off x="771245" y="2755200"/>
            <a:ext cx="7462276" cy="454725"/>
            <a:chOff x="203450" y="1764600"/>
            <a:chExt cx="6719540" cy="454725"/>
          </a:xfrm>
        </p:grpSpPr>
        <p:sp>
          <p:nvSpPr>
            <p:cNvPr id="36" name="AutoShape 5"/>
            <p:cNvSpPr>
              <a:spLocks noChangeArrowheads="1"/>
            </p:cNvSpPr>
            <p:nvPr/>
          </p:nvSpPr>
          <p:spPr bwMode="auto">
            <a:xfrm>
              <a:off x="1095663" y="1764600"/>
              <a:ext cx="4932000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Odyometrede Ölçülebilir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Frekans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Aralığı/Hz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7" name="AutoShape 5"/>
            <p:cNvSpPr>
              <a:spLocks noChangeArrowheads="1"/>
            </p:cNvSpPr>
            <p:nvPr/>
          </p:nvSpPr>
          <p:spPr bwMode="auto">
            <a:xfrm>
              <a:off x="203450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250</a:t>
              </a:r>
            </a:p>
          </p:txBody>
        </p:sp>
        <p:sp>
          <p:nvSpPr>
            <p:cNvPr id="38" name="AutoShape 5"/>
            <p:cNvSpPr>
              <a:spLocks noChangeArrowheads="1"/>
            </p:cNvSpPr>
            <p:nvPr/>
          </p:nvSpPr>
          <p:spPr bwMode="auto">
            <a:xfrm>
              <a:off x="595996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8.000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40" name="Grup 39"/>
          <p:cNvGrpSpPr/>
          <p:nvPr/>
        </p:nvGrpSpPr>
        <p:grpSpPr>
          <a:xfrm>
            <a:off x="1038225" y="3324225"/>
            <a:ext cx="6660560" cy="454725"/>
            <a:chOff x="841625" y="1764600"/>
            <a:chExt cx="4805015" cy="454725"/>
          </a:xfrm>
        </p:grpSpPr>
        <p:sp>
          <p:nvSpPr>
            <p:cNvPr id="41" name="AutoShape 5"/>
            <p:cNvSpPr>
              <a:spLocks noChangeArrowheads="1"/>
            </p:cNvSpPr>
            <p:nvPr/>
          </p:nvSpPr>
          <p:spPr bwMode="auto">
            <a:xfrm>
              <a:off x="1746779" y="1764600"/>
              <a:ext cx="2988000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İnsanın En </a:t>
              </a:r>
              <a:r>
                <a:rPr lang="tr-TR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Duyarlı </a:t>
              </a:r>
              <a:r>
                <a:rPr lang="tr-TR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Olduğu Frekans Aralığı</a:t>
              </a:r>
              <a:endPara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" name="AutoShape 5"/>
            <p:cNvSpPr>
              <a:spLocks noChangeArrowheads="1"/>
            </p:cNvSpPr>
            <p:nvPr/>
          </p:nvSpPr>
          <p:spPr bwMode="auto">
            <a:xfrm>
              <a:off x="84162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500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AutoShape 5"/>
            <p:cNvSpPr>
              <a:spLocks noChangeArrowheads="1"/>
            </p:cNvSpPr>
            <p:nvPr/>
          </p:nvSpPr>
          <p:spPr bwMode="auto">
            <a:xfrm>
              <a:off x="468361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6.000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6" name="Grup 65"/>
          <p:cNvGrpSpPr/>
          <p:nvPr/>
        </p:nvGrpSpPr>
        <p:grpSpPr>
          <a:xfrm>
            <a:off x="4677063" y="1617314"/>
            <a:ext cx="3802436" cy="935386"/>
            <a:chOff x="4763789" y="3931889"/>
            <a:chExt cx="3802436" cy="935386"/>
          </a:xfrm>
        </p:grpSpPr>
        <p:sp>
          <p:nvSpPr>
            <p:cNvPr id="59" name="AutoShape 5"/>
            <p:cNvSpPr>
              <a:spLocks noChangeArrowheads="1"/>
            </p:cNvSpPr>
            <p:nvPr/>
          </p:nvSpPr>
          <p:spPr bwMode="auto">
            <a:xfrm>
              <a:off x="4763789" y="3931889"/>
              <a:ext cx="1620000" cy="935386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 kHz</a:t>
              </a:r>
            </a:p>
            <a:p>
              <a:pPr algn="ctr"/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20.000 Hz</a:t>
              </a:r>
              <a:endPara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0" name="AutoShape 5"/>
            <p:cNvSpPr>
              <a:spLocks noChangeArrowheads="1"/>
            </p:cNvSpPr>
            <p:nvPr/>
          </p:nvSpPr>
          <p:spPr bwMode="auto">
            <a:xfrm>
              <a:off x="6751083" y="3931889"/>
              <a:ext cx="1815142" cy="933450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fr-FR" sz="1600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Ultrasonik</a:t>
              </a:r>
              <a:r>
                <a:rPr lang="fr-F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Ses</a:t>
              </a:r>
            </a:p>
            <a:p>
              <a:pPr algn="ctr"/>
              <a:r>
                <a:rPr lang="fr-F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Ultrason</a:t>
              </a:r>
            </a:p>
            <a:p>
              <a:pPr algn="ctr"/>
              <a:r>
                <a:rPr lang="fr-F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Ses </a:t>
              </a:r>
              <a:r>
                <a:rPr lang="fr-FR" sz="1600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Üstü</a:t>
              </a:r>
              <a:r>
                <a:rPr lang="fr-F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fr-FR" sz="16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Ses</a:t>
              </a:r>
              <a:endParaRPr lang="fr-F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1" name="Köşeli Çift Ayraç 60"/>
            <p:cNvSpPr/>
            <p:nvPr/>
          </p:nvSpPr>
          <p:spPr>
            <a:xfrm>
              <a:off x="6418723" y="4133850"/>
              <a:ext cx="296402" cy="542925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000000"/>
                </a:solidFill>
              </a:endParaRPr>
            </a:p>
          </p:txBody>
        </p:sp>
      </p:grpSp>
      <p:grpSp>
        <p:nvGrpSpPr>
          <p:cNvPr id="65" name="Grup 64"/>
          <p:cNvGrpSpPr/>
          <p:nvPr/>
        </p:nvGrpSpPr>
        <p:grpSpPr>
          <a:xfrm>
            <a:off x="717800" y="1626839"/>
            <a:ext cx="3842060" cy="935386"/>
            <a:chOff x="633076" y="3941414"/>
            <a:chExt cx="3842060" cy="935386"/>
          </a:xfrm>
        </p:grpSpPr>
        <p:sp>
          <p:nvSpPr>
            <p:cNvPr id="29" name="AutoShape 5"/>
            <p:cNvSpPr>
              <a:spLocks noChangeArrowheads="1"/>
            </p:cNvSpPr>
            <p:nvPr/>
          </p:nvSpPr>
          <p:spPr bwMode="auto">
            <a:xfrm>
              <a:off x="633076" y="3943350"/>
              <a:ext cx="1815142" cy="933450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600" i="1" dirty="0" err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İnfrasonik</a:t>
              </a:r>
              <a:endPara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tr-TR" sz="1600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Subsonik</a:t>
              </a:r>
              <a:r>
                <a:rPr lang="tr-T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pPr algn="ctr"/>
              <a:r>
                <a:rPr lang="tr-T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Ses Altı </a:t>
              </a:r>
              <a:r>
                <a:rPr lang="tr-TR" sz="16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Ses</a:t>
              </a:r>
              <a:endPara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AutoShape 5"/>
            <p:cNvSpPr>
              <a:spLocks noChangeArrowheads="1"/>
            </p:cNvSpPr>
            <p:nvPr/>
          </p:nvSpPr>
          <p:spPr bwMode="auto">
            <a:xfrm>
              <a:off x="2855136" y="3941414"/>
              <a:ext cx="1620000" cy="935386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 Hz</a:t>
              </a:r>
              <a:endPara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2" name="Köşeli Çift Ayraç 61"/>
            <p:cNvSpPr/>
            <p:nvPr/>
          </p:nvSpPr>
          <p:spPr>
            <a:xfrm flipH="1">
              <a:off x="2505075" y="4138612"/>
              <a:ext cx="282259" cy="542925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981409" y="4574955"/>
            <a:ext cx="5536902" cy="466972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Bağlı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İlk İşitme Kaybı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nın Görüldüğü Frekans Aralığı</a:t>
            </a:r>
          </a:p>
        </p:txBody>
      </p:sp>
      <p:sp>
        <p:nvSpPr>
          <p:cNvPr id="52" name="AutoShape 5"/>
          <p:cNvSpPr>
            <a:spLocks noChangeArrowheads="1"/>
          </p:cNvSpPr>
          <p:nvPr/>
        </p:nvSpPr>
        <p:spPr bwMode="auto">
          <a:xfrm>
            <a:off x="6450488" y="4574955"/>
            <a:ext cx="1584215" cy="46769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4000ᵃ - 4500</a:t>
            </a:r>
          </a:p>
        </p:txBody>
      </p:sp>
      <p:grpSp>
        <p:nvGrpSpPr>
          <p:cNvPr id="31" name="Grup 30"/>
          <p:cNvGrpSpPr/>
          <p:nvPr/>
        </p:nvGrpSpPr>
        <p:grpSpPr>
          <a:xfrm>
            <a:off x="1034871" y="3924300"/>
            <a:ext cx="6660560" cy="454725"/>
            <a:chOff x="841625" y="1764600"/>
            <a:chExt cx="4805015" cy="454725"/>
          </a:xfrm>
        </p:grpSpPr>
        <p:sp>
          <p:nvSpPr>
            <p:cNvPr id="39" name="AutoShape 5"/>
            <p:cNvSpPr>
              <a:spLocks noChangeArrowheads="1"/>
            </p:cNvSpPr>
            <p:nvPr/>
          </p:nvSpPr>
          <p:spPr bwMode="auto">
            <a:xfrm>
              <a:off x="1746779" y="1764600"/>
              <a:ext cx="2988000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İnsanın Çıkardığı Sesin Frekans Aralığı</a:t>
              </a:r>
              <a:endPara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AutoShape 5"/>
            <p:cNvSpPr>
              <a:spLocks noChangeArrowheads="1"/>
            </p:cNvSpPr>
            <p:nvPr/>
          </p:nvSpPr>
          <p:spPr bwMode="auto">
            <a:xfrm>
              <a:off x="84162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500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AutoShape 5"/>
            <p:cNvSpPr>
              <a:spLocks noChangeArrowheads="1"/>
            </p:cNvSpPr>
            <p:nvPr/>
          </p:nvSpPr>
          <p:spPr bwMode="auto">
            <a:xfrm>
              <a:off x="468361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2.000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6" name="AutoShape 5"/>
          <p:cNvSpPr>
            <a:spLocks noChangeArrowheads="1"/>
          </p:cNvSpPr>
          <p:nvPr/>
        </p:nvSpPr>
        <p:spPr bwMode="auto">
          <a:xfrm>
            <a:off x="981409" y="5099798"/>
            <a:ext cx="5536902" cy="466972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Yaşlılığa Bağlı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İşitme Kaybı (</a:t>
            </a:r>
            <a:r>
              <a:rPr lang="tr-TR" sz="16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Presbycusis-Presbiakuzi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)ᵃ </a:t>
            </a: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Görüldüğü Frekans</a:t>
            </a:r>
          </a:p>
        </p:txBody>
      </p:sp>
      <p:sp>
        <p:nvSpPr>
          <p:cNvPr id="48" name="AutoShape 5"/>
          <p:cNvSpPr>
            <a:spLocks noChangeArrowheads="1"/>
          </p:cNvSpPr>
          <p:nvPr/>
        </p:nvSpPr>
        <p:spPr bwMode="auto">
          <a:xfrm>
            <a:off x="6450488" y="5099798"/>
            <a:ext cx="1584215" cy="46769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8000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679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2" grpId="0" animBg="1"/>
      <p:bldP spid="46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ODİOMETRİDE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KULLANILAN SEMBOLLER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321543"/>
              </p:ext>
            </p:extLst>
          </p:nvPr>
        </p:nvGraphicFramePr>
        <p:xfrm>
          <a:off x="0" y="1038862"/>
          <a:ext cx="9144000" cy="4600673"/>
        </p:xfrm>
        <a:graphic>
          <a:graphicData uri="http://schemas.openxmlformats.org/drawingml/2006/table">
            <a:tbl>
              <a:tblPr firstRow="1" bandRow="1"/>
              <a:tblGrid>
                <a:gridCol w="3861531"/>
                <a:gridCol w="2613049"/>
                <a:gridCol w="2669420"/>
              </a:tblGrid>
              <a:tr h="95186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ODİOMETRİK SEMBOLLER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10967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SEMBOLLER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[MAVİ]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FF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[KIRMIZI]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276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 YOLU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X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1276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KEMİK YOLU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&gt;</a:t>
                      </a:r>
                      <a:endPara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&lt;</a:t>
                      </a:r>
                      <a:endPara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1548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5626" y="2742513"/>
            <a:ext cx="9084624" cy="349202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72000" tIns="72000" rIns="72000" bIns="72000" anchor="ctr"/>
          <a:lstStyle/>
          <a:p>
            <a:pPr marL="36000" algn="ctr"/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</a:t>
            </a:r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Kayıplarının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Sınıflandırılması</a:t>
            </a:r>
          </a:p>
        </p:txBody>
      </p:sp>
      <p:pic>
        <p:nvPicPr>
          <p:cNvPr id="6146" name="Picture 2" descr="D:\DOKTOR\2-DRUZ\1. EĞİTİM KURUMU\1. İstanbuluzman\1-ISTANBULUZMAN\1-İşyeri Risk Etmenleri\Fiziksel Risk Etmenleri\Yardımcı\Resimler\Kulak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523399"/>
            <a:ext cx="2341263" cy="2748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81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PATOLOJİSİNİN YERLEŞTİĞİ YERE GÖRE – 4  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Tipi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 Tip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Mikst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Tip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Fonksiyonel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Nonorganik-Psikojenik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Tip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Santral (Merkezi) Tip İşitme Kaybı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5147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12912</TotalTime>
  <Words>1290</Words>
  <Application>Microsoft Office PowerPoint</Application>
  <PresentationFormat>Ekran Gösterisi (4:3)</PresentationFormat>
  <Paragraphs>391</Paragraphs>
  <Slides>36</Slides>
  <Notes>36</Notes>
  <HiddenSlides>0</HiddenSlides>
  <MMClips>0</MMClips>
  <ScaleCrop>false</ScaleCrop>
  <HeadingPairs>
    <vt:vector size="4" baseType="variant">
      <vt:variant>
        <vt:lpstr>Tema</vt:lpstr>
      </vt:variant>
      <vt:variant>
        <vt:i4>8</vt:i4>
      </vt:variant>
      <vt:variant>
        <vt:lpstr>Slayt Başlıkları</vt:lpstr>
      </vt:variant>
      <vt:variant>
        <vt:i4>36</vt:i4>
      </vt:variant>
    </vt:vector>
  </HeadingPairs>
  <TitlesOfParts>
    <vt:vector size="44" baseType="lpstr">
      <vt:lpstr>1_Standarddesign</vt:lpstr>
      <vt:lpstr>16_Standarddesign</vt:lpstr>
      <vt:lpstr>17_Standarddesign</vt:lpstr>
      <vt:lpstr>18_Standarddesign</vt:lpstr>
      <vt:lpstr>12_Standarddesign</vt:lpstr>
      <vt:lpstr>13_Standarddesign</vt:lpstr>
      <vt:lpstr>7_Standarddesign</vt:lpstr>
      <vt:lpstr>3_Standarddesign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1311</cp:revision>
  <dcterms:created xsi:type="dcterms:W3CDTF">2008-04-16T13:39:00Z</dcterms:created>
  <dcterms:modified xsi:type="dcterms:W3CDTF">2013-11-15T14:20:55Z</dcterms:modified>
</cp:coreProperties>
</file>