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926" r:id="rId2"/>
    <p:sldMasterId id="2147483938" r:id="rId3"/>
    <p:sldMasterId id="2147483950" r:id="rId4"/>
    <p:sldMasterId id="2147484274" r:id="rId5"/>
    <p:sldMasterId id="2147484286" r:id="rId6"/>
    <p:sldMasterId id="2147484346" r:id="rId7"/>
    <p:sldMasterId id="2147484358" r:id="rId8"/>
  </p:sldMasterIdLst>
  <p:notesMasterIdLst>
    <p:notesMasterId r:id="rId45"/>
  </p:notesMasterIdLst>
  <p:handoutMasterIdLst>
    <p:handoutMasterId r:id="rId46"/>
  </p:handoutMasterIdLst>
  <p:sldIdLst>
    <p:sldId id="1759" r:id="rId9"/>
    <p:sldId id="1786" r:id="rId10"/>
    <p:sldId id="1921" r:id="rId11"/>
    <p:sldId id="2028" r:id="rId12"/>
    <p:sldId id="1983" r:id="rId13"/>
    <p:sldId id="2148" r:id="rId14"/>
    <p:sldId id="2121" r:id="rId15"/>
    <p:sldId id="1772" r:id="rId16"/>
    <p:sldId id="1869" r:id="rId17"/>
    <p:sldId id="1773" r:id="rId18"/>
    <p:sldId id="1856" r:id="rId19"/>
    <p:sldId id="1990" r:id="rId20"/>
    <p:sldId id="1891" r:id="rId21"/>
    <p:sldId id="1857" r:id="rId22"/>
    <p:sldId id="1993" r:id="rId23"/>
    <p:sldId id="1937" r:id="rId24"/>
    <p:sldId id="1938" r:id="rId25"/>
    <p:sldId id="1995" r:id="rId26"/>
    <p:sldId id="2130" r:id="rId27"/>
    <p:sldId id="2145" r:id="rId28"/>
    <p:sldId id="2146" r:id="rId29"/>
    <p:sldId id="2147" r:id="rId30"/>
    <p:sldId id="1969" r:id="rId31"/>
    <p:sldId id="1970" r:id="rId32"/>
    <p:sldId id="2013" r:id="rId33"/>
    <p:sldId id="2015" r:id="rId34"/>
    <p:sldId id="2017" r:id="rId35"/>
    <p:sldId id="1965" r:id="rId36"/>
    <p:sldId id="1949" r:id="rId37"/>
    <p:sldId id="1966" r:id="rId38"/>
    <p:sldId id="1955" r:id="rId39"/>
    <p:sldId id="2107" r:id="rId40"/>
    <p:sldId id="2108" r:id="rId41"/>
    <p:sldId id="2141" r:id="rId42"/>
    <p:sldId id="2112" r:id="rId43"/>
    <p:sldId id="1894" r:id="rId4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9B1A"/>
    <a:srgbClr val="3366FF"/>
    <a:srgbClr val="D0D8E8"/>
    <a:srgbClr val="00A4FF"/>
    <a:srgbClr val="004986"/>
    <a:srgbClr val="5A5A59"/>
    <a:srgbClr val="E9EDF4"/>
    <a:srgbClr val="004074"/>
    <a:srgbClr val="414141"/>
    <a:srgbClr val="575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D113A9D2-9D6B-4929-AA2D-F23B5EE8CBE7}" styleName="Tema Uygulanmış Stil 2 - Vurgu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Orta Stil 4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5053" autoAdjust="0"/>
  </p:normalViewPr>
  <p:slideViewPr>
    <p:cSldViewPr snapToGrid="0">
      <p:cViewPr>
        <p:scale>
          <a:sx n="100" d="100"/>
          <a:sy n="100" d="100"/>
        </p:scale>
        <p:origin x="-1944" y="-258"/>
      </p:cViewPr>
      <p:guideLst>
        <p:guide orient="horz" pos="2294"/>
        <p:guide orient="horz" pos="1151"/>
        <p:guide orient="horz" pos="2018"/>
        <p:guide orient="horz" pos="2652"/>
        <p:guide pos="5579"/>
        <p:guide pos="5266"/>
        <p:guide pos="198"/>
        <p:guide pos="3193"/>
        <p:guide pos="49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15378"/>
    </p:cViewPr>
  </p:sorterViewPr>
  <p:notesViewPr>
    <p:cSldViewPr snapToGrid="0">
      <p:cViewPr varScale="1">
        <p:scale>
          <a:sx n="85" d="100"/>
          <a:sy n="85" d="100"/>
        </p:scale>
        <p:origin x="-39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FBF181-6581-4E2F-849B-67FB4221BBBA}" type="datetimeFigureOut">
              <a:rPr lang="de-DE"/>
              <a:pPr>
                <a:defRPr/>
              </a:pPr>
              <a:t>15.11.2013</a:t>
            </a:fld>
            <a:endParaRPr lang="de-DE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2F2CB9-D2A6-4AD7-95AE-4B6DB534C3C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141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5FAF4A-B3D3-49A6-BC24-6E15E10FCEA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9642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noProof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25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25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26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26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27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27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/>
              <a:pPr algn="r"/>
              <a:t>3</a:t>
            </a:fld>
            <a:endParaRPr lang="de-DE" sz="1200" dirty="0"/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/>
              <a:pPr algn="r" defTabSz="947738"/>
              <a:t>3</a:t>
            </a:fld>
            <a:endParaRPr lang="en-GB" sz="1300" dirty="0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33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33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27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14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76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471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19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679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16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13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46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286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134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27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14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768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4719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193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6796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1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1368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461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286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134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27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14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768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4719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193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67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163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1368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461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286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134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717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06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5558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785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767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224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8091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3202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7429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96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19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54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665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8443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77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9416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1655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3944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5808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2498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567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58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03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72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684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4278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978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1290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220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901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624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274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116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258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69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24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2652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0373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6382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00230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9848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17013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06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838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48350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48350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48350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494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42768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84462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7" r:id="rId1"/>
    <p:sldLayoutId id="2147484348" r:id="rId2"/>
    <p:sldLayoutId id="2147484349" r:id="rId3"/>
    <p:sldLayoutId id="2147484350" r:id="rId4"/>
    <p:sldLayoutId id="2147484351" r:id="rId5"/>
    <p:sldLayoutId id="2147484352" r:id="rId6"/>
    <p:sldLayoutId id="2147484353" r:id="rId7"/>
    <p:sldLayoutId id="2147484354" r:id="rId8"/>
    <p:sldLayoutId id="2147484355" r:id="rId9"/>
    <p:sldLayoutId id="2147484356" r:id="rId10"/>
    <p:sldLayoutId id="214748435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6589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  <p:sldLayoutId id="2147484368" r:id="rId10"/>
    <p:sldLayoutId id="214748436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1.xml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Dikdörtgen"/>
          <p:cNvSpPr/>
          <p:nvPr/>
        </p:nvSpPr>
        <p:spPr>
          <a:xfrm>
            <a:off x="176274" y="-261586"/>
            <a:ext cx="8791574" cy="317009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7DC4FF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dkEdge">
            <a:bevelT w="63500" h="63500"/>
            <a:contourClr>
              <a:schemeClr val="bg2">
                <a:lumMod val="20000"/>
                <a:lumOff val="80000"/>
              </a:schemeClr>
            </a:contourClr>
          </a:sp3d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tr-TR" sz="10000" dirty="0" smtClean="0">
                <a:ln w="38100">
                  <a:solidFill>
                    <a:srgbClr val="0061B2">
                      <a:lumMod val="40000"/>
                      <a:lumOff val="6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76200" dist="50800" dir="5400000" algn="tl">
                    <a:srgbClr val="000000"/>
                  </a:outerShdw>
                </a:effectLst>
                <a:latin typeface="Cambria" pitchFamily="18" charset="0"/>
              </a:rPr>
              <a:t>Zinde Eğitim Kurumu</a:t>
            </a:r>
            <a:endParaRPr lang="tr-TR" sz="10000" dirty="0">
              <a:ln w="38100">
                <a:solidFill>
                  <a:srgbClr val="0061B2">
                    <a:lumMod val="40000"/>
                    <a:lumOff val="60000"/>
                  </a:srgbClr>
                </a:solidFill>
                <a:prstDash val="solid"/>
                <a:miter lim="800000"/>
              </a:ln>
              <a:noFill/>
              <a:effectLst>
                <a:outerShdw blurRad="76200" dist="50800" dir="54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66676" y="3406239"/>
            <a:ext cx="8954500" cy="2180107"/>
          </a:xfrm>
          <a:prstGeom prst="rect">
            <a:avLst/>
          </a:prstGeom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schemeClr val="bg1">
                <a:lumMod val="50000"/>
              </a:schemeClr>
            </a:innerShdw>
          </a:effectLst>
          <a:scene3d>
            <a:camera prst="orthographicFront">
              <a:rot lat="1200000" lon="21599987" rev="21594348"/>
            </a:camera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tr-TR" sz="3600" b="1" i="1" kern="10" dirty="0" smtClean="0">
                <a:ln w="9525">
                  <a:round/>
                  <a:headEnd/>
                  <a:tailEnd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Mesleki İşitme Kayıpları</a:t>
            </a:r>
            <a:endParaRPr lang="tr-TR" sz="3600" b="1" i="1" kern="10" dirty="0">
              <a:ln w="9525">
                <a:round/>
                <a:headEnd/>
                <a:tailEnd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/>
            </a:endParaRPr>
          </a:p>
        </p:txBody>
      </p:sp>
    </p:spTree>
    <p:extLst>
      <p:ext uri="{BB962C8B-B14F-4D97-AF65-F5344CB8AC3E}">
        <p14:creationId xmlns:p14="http://schemas.microsoft.com/office/powerpoint/2010/main" val="175574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2781299"/>
            <a:ext cx="8782476" cy="34385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endParaRPr lang="tr-TR" sz="8800" b="1" noProof="1" smtClean="0">
              <a:solidFill>
                <a:srgbClr val="6B9B1A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endParaRPr lang="tr-TR" sz="1600" b="1" noProof="1" smtClean="0">
              <a:solidFill>
                <a:srgbClr val="6B9B1A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r>
              <a:rPr lang="tr-TR" sz="8800" b="1" noProof="1" smtClean="0">
                <a:solidFill>
                  <a:srgbClr val="6B9B1A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İTİK</a:t>
            </a:r>
            <a:endParaRPr lang="tr-TR" sz="8800" b="1" noProof="1">
              <a:solidFill>
                <a:srgbClr val="6B9B1A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«İletim </a:t>
            </a:r>
            <a:r>
              <a:rPr lang="tr-TR" sz="54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Tipi </a:t>
            </a:r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İşitme Kaybı»</a:t>
            </a:r>
            <a:endParaRPr lang="tr-TR" sz="5400" noProof="1">
              <a:solidFill>
                <a:srgbClr val="6B9B1A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6000" algn="ctr"/>
            <a:endParaRPr lang="tr-TR" sz="88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Resim 7" descr="Açıklama: iletimtipi-copy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321" y="1037486"/>
            <a:ext cx="3600000" cy="2160000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8123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TANIM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1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İletim Tipi İşitme Kayıplarında sorun; </a:t>
            </a:r>
          </a:p>
          <a:p>
            <a:pPr marL="612000" indent="-324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Kulak kepçesi, </a:t>
            </a:r>
          </a:p>
          <a:p>
            <a:pPr marL="612000" indent="-324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Dış kulak yolu, </a:t>
            </a:r>
          </a:p>
          <a:p>
            <a:pPr marL="612000" indent="-324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Kulak zarları, </a:t>
            </a:r>
          </a:p>
          <a:p>
            <a:pPr marL="612000" indent="-324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Orta kulak kemikçikleri, </a:t>
            </a:r>
          </a:p>
          <a:p>
            <a:pPr marL="612000" indent="-324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Östaki borusu……………… patolojilerdir.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«Sorun;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dış kulak ve/veya orta kulaktadır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.»</a:t>
            </a:r>
          </a:p>
          <a:p>
            <a:pPr marL="171450" indent="-171450" algn="ctr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v"/>
              <a:defRPr/>
            </a:pPr>
            <a:endParaRPr lang="tr-TR" sz="8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İLETİM TİPİ </a:t>
            </a: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İŞİTME KAYIPLARI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6617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İLETİM TİPİ İŞİTME KAYBI – İTİK 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C:\Users\ahmet\Desktop\Resim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6" y="1177613"/>
            <a:ext cx="6373654" cy="4688794"/>
          </a:xfrm>
          <a:prstGeom prst="rect">
            <a:avLst/>
          </a:prstGeom>
          <a:noFill/>
          <a:ln w="31750" cmpd="sng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6517443" y="1957448"/>
            <a:ext cx="2542897" cy="40011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Kemik Yolu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6517444" y="3916878"/>
            <a:ext cx="2542897" cy="40011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Hava Yolu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4" name="Grup 13"/>
          <p:cNvGrpSpPr/>
          <p:nvPr/>
        </p:nvGrpSpPr>
        <p:grpSpPr>
          <a:xfrm>
            <a:off x="6472051" y="2357558"/>
            <a:ext cx="2719452" cy="1520133"/>
            <a:chOff x="6590801" y="2238808"/>
            <a:chExt cx="2719452" cy="1520133"/>
          </a:xfrm>
        </p:grpSpPr>
        <p:cxnSp>
          <p:nvCxnSpPr>
            <p:cNvPr id="4" name="Düz Ok Bağlayıcısı 3"/>
            <p:cNvCxnSpPr/>
            <p:nvPr/>
          </p:nvCxnSpPr>
          <p:spPr>
            <a:xfrm>
              <a:off x="7932711" y="3146941"/>
              <a:ext cx="0" cy="612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Düz Ok Bağlayıcısı 10"/>
            <p:cNvCxnSpPr/>
            <p:nvPr/>
          </p:nvCxnSpPr>
          <p:spPr>
            <a:xfrm flipV="1">
              <a:off x="7920806" y="2238808"/>
              <a:ext cx="0" cy="612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Metin kutusu 12"/>
            <p:cNvSpPr txBox="1"/>
            <p:nvPr/>
          </p:nvSpPr>
          <p:spPr>
            <a:xfrm>
              <a:off x="6590801" y="2777581"/>
              <a:ext cx="2719452" cy="4001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r-TR" sz="20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air-bone </a:t>
              </a:r>
              <a:r>
                <a:rPr lang="tr-TR" sz="20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gap </a:t>
              </a:r>
              <a:r>
                <a:rPr lang="tr-TR" sz="20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var &lt;70dB</a:t>
              </a:r>
              <a:endPara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0" name="Oval 19"/>
          <p:cNvSpPr>
            <a:spLocks noChangeAspect="1"/>
          </p:cNvSpPr>
          <p:nvPr/>
        </p:nvSpPr>
        <p:spPr>
          <a:xfrm>
            <a:off x="5278327" y="1935378"/>
            <a:ext cx="468000" cy="4680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381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5980310" y="3877691"/>
            <a:ext cx="468000" cy="4680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381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cxnSp>
        <p:nvCxnSpPr>
          <p:cNvPr id="15" name="Düz Bağlayıcı 14"/>
          <p:cNvCxnSpPr/>
          <p:nvPr/>
        </p:nvCxnSpPr>
        <p:spPr>
          <a:xfrm>
            <a:off x="973443" y="2826326"/>
            <a:ext cx="5544000" cy="0"/>
          </a:xfrm>
          <a:prstGeom prst="line">
            <a:avLst/>
          </a:prstGeom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Metin kutusu 15"/>
          <p:cNvSpPr txBox="1"/>
          <p:nvPr/>
        </p:nvSpPr>
        <p:spPr>
          <a:xfrm>
            <a:off x="6555185" y="2663559"/>
            <a:ext cx="843142" cy="276999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2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 dB Altı</a:t>
            </a:r>
            <a:endParaRPr lang="tr-TR" sz="12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6560328" y="5253972"/>
            <a:ext cx="2542897" cy="276999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2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Kemik Yolu 4.000 Hz Sonra Ölçülmez</a:t>
            </a:r>
            <a:endParaRPr lang="tr-TR" sz="12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2111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0" grpId="0" animBg="1"/>
      <p:bldP spid="21" grpId="0" animBg="1"/>
      <p:bldP spid="1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3171825"/>
            <a:ext cx="8782476" cy="26098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tr-TR" sz="8800" b="1" noProof="1" smtClean="0">
                <a:solidFill>
                  <a:srgbClr val="6B9B1A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SNİK (Algı Tipi) </a:t>
            </a:r>
          </a:p>
          <a:p>
            <a:pPr algn="ctr">
              <a:spcBef>
                <a:spcPts val="0"/>
              </a:spcBef>
            </a:pPr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«Sensorinöral Tip İşitme Kaybı»</a:t>
            </a:r>
            <a:endParaRPr lang="tr-TR" sz="5400" noProof="1">
              <a:solidFill>
                <a:srgbClr val="6B9B1A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Resim 6" descr="Açıklama: snoral-copy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705" y="894982"/>
            <a:ext cx="3600000" cy="2160000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123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TANIM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1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Sensorinöral tip işitme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kaybında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sorun; 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Koklea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İşitme siniri (8. Kafa çifti)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«Sorun;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iç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kulak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ve/veya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iç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kulağa ait sinirdedir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.»</a:t>
            </a:r>
            <a:endParaRPr lang="tr-TR" sz="2000" b="1" i="1" dirty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SNİK TİP </a:t>
            </a: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İŞİTME KAYIPLARI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0613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SENSORİNÖRAL </a:t>
            </a: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TİPİ İŞİTME </a:t>
            </a: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KAYBI – SNİK</a:t>
            </a:r>
          </a:p>
        </p:txBody>
      </p:sp>
      <p:pic>
        <p:nvPicPr>
          <p:cNvPr id="7170" name="Picture 2" descr="C:\Users\ahmet\Desktop\Resim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96" y="1190625"/>
            <a:ext cx="6404627" cy="4619625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6636424" y="3105523"/>
            <a:ext cx="2445316" cy="40011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Kemik Yolu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6654269" y="4233871"/>
            <a:ext cx="2445316" cy="40011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Hava Yolu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6517201" y="3524683"/>
            <a:ext cx="2719452" cy="685983"/>
            <a:chOff x="6507676" y="2667433"/>
            <a:chExt cx="2719452" cy="685983"/>
          </a:xfrm>
        </p:grpSpPr>
        <p:cxnSp>
          <p:nvCxnSpPr>
            <p:cNvPr id="10" name="Düz Ok Bağlayıcısı 9"/>
            <p:cNvCxnSpPr/>
            <p:nvPr/>
          </p:nvCxnSpPr>
          <p:spPr>
            <a:xfrm>
              <a:off x="7849586" y="3137416"/>
              <a:ext cx="0" cy="216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Düz Ok Bağlayıcısı 10"/>
            <p:cNvCxnSpPr/>
            <p:nvPr/>
          </p:nvCxnSpPr>
          <p:spPr>
            <a:xfrm flipV="1">
              <a:off x="7837681" y="2667433"/>
              <a:ext cx="0" cy="216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Metin kutusu 11"/>
            <p:cNvSpPr txBox="1"/>
            <p:nvPr/>
          </p:nvSpPr>
          <p:spPr>
            <a:xfrm>
              <a:off x="6507676" y="2777581"/>
              <a:ext cx="2719452" cy="4001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r-TR" sz="20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air-bone </a:t>
              </a:r>
              <a:r>
                <a:rPr lang="tr-TR" sz="20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gap </a:t>
              </a:r>
              <a:r>
                <a:rPr lang="tr-TR" sz="20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&lt;10dB</a:t>
              </a:r>
              <a:endPara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" name="Dikdörtgen 1"/>
          <p:cNvSpPr/>
          <p:nvPr/>
        </p:nvSpPr>
        <p:spPr>
          <a:xfrm>
            <a:off x="5267325" y="3587236"/>
            <a:ext cx="410561" cy="24765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381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5267324" y="3882541"/>
            <a:ext cx="410561" cy="24765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381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1068443" y="2790701"/>
            <a:ext cx="5544000" cy="0"/>
          </a:xfrm>
          <a:prstGeom prst="line">
            <a:avLst/>
          </a:prstGeom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Metin kutusu 16"/>
          <p:cNvSpPr txBox="1"/>
          <p:nvPr/>
        </p:nvSpPr>
        <p:spPr>
          <a:xfrm>
            <a:off x="6642394" y="2578771"/>
            <a:ext cx="2445316" cy="40011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Kayıp 20 dB Olmalı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6650198" y="5272491"/>
            <a:ext cx="2445316" cy="40011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4000 </a:t>
            </a: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Hz’de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Çentik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5227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  <p:bldP spid="16" grpId="0" animBg="1"/>
      <p:bldP spid="17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3171825"/>
            <a:ext cx="8782476" cy="26098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tr-TR" sz="8800" b="1" noProof="1" smtClean="0">
                <a:solidFill>
                  <a:srgbClr val="6B9B1A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MİKST </a:t>
            </a:r>
          </a:p>
          <a:p>
            <a:pPr algn="ctr">
              <a:spcBef>
                <a:spcPts val="0"/>
              </a:spcBef>
            </a:pPr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«Sensorinöral Tip İşitme Kaybı»</a:t>
            </a:r>
            <a:endParaRPr lang="tr-TR" sz="5400" noProof="1">
              <a:solidFill>
                <a:srgbClr val="6B9B1A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Resim 7" descr="Açıklama: mixt-copy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566" y="1120613"/>
            <a:ext cx="3600000" cy="2160000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8026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TANIM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1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İletim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sensorinöral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patolojilerin aynı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kulakta oluşması sonucunda gözlenen işitme kayıplarıdır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«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Sorun;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dış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kulak,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orta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kulakta, iç kulaktadır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.»</a:t>
            </a:r>
            <a:endParaRPr lang="tr-TR" sz="2000" b="1" i="1" dirty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tr-TR" sz="8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MİKST TİPİ </a:t>
            </a: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İŞİTME KAYIPLARI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1848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MİKST TİP </a:t>
            </a: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İŞİTME </a:t>
            </a: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KAYBI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6636424" y="3117398"/>
            <a:ext cx="2445316" cy="40011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Kemik Yolu İletimi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6654269" y="4233871"/>
            <a:ext cx="2445316" cy="40011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Hava Yolu İletimi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6517201" y="3524683"/>
            <a:ext cx="2719452" cy="685983"/>
            <a:chOff x="6507676" y="2667433"/>
            <a:chExt cx="2719452" cy="685983"/>
          </a:xfrm>
        </p:grpSpPr>
        <p:cxnSp>
          <p:nvCxnSpPr>
            <p:cNvPr id="10" name="Düz Ok Bağlayıcısı 9"/>
            <p:cNvCxnSpPr/>
            <p:nvPr/>
          </p:nvCxnSpPr>
          <p:spPr>
            <a:xfrm>
              <a:off x="7849586" y="3137416"/>
              <a:ext cx="0" cy="216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Düz Ok Bağlayıcısı 10"/>
            <p:cNvCxnSpPr/>
            <p:nvPr/>
          </p:nvCxnSpPr>
          <p:spPr>
            <a:xfrm flipV="1">
              <a:off x="7837681" y="2667433"/>
              <a:ext cx="0" cy="216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Metin kutusu 11"/>
            <p:cNvSpPr txBox="1"/>
            <p:nvPr/>
          </p:nvSpPr>
          <p:spPr>
            <a:xfrm>
              <a:off x="6507676" y="2777581"/>
              <a:ext cx="2719452" cy="4001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r-TR" sz="20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air-bone </a:t>
              </a:r>
              <a:r>
                <a:rPr lang="tr-TR" sz="20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gap &gt;</a:t>
              </a:r>
              <a:r>
                <a:rPr lang="tr-TR" sz="20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10dB</a:t>
              </a:r>
              <a:endPara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7" name="Metin kutusu 16"/>
          <p:cNvSpPr txBox="1"/>
          <p:nvPr/>
        </p:nvSpPr>
        <p:spPr>
          <a:xfrm>
            <a:off x="6642394" y="2341271"/>
            <a:ext cx="2445316" cy="40011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Kayıp 20 dB Olmalı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5602" name="Picture 2" descr="C:\Users\Ahmet Yiğitap\Desktop\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5" y="1358395"/>
            <a:ext cx="6457826" cy="4727205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Düz Bağlayıcı 17"/>
          <p:cNvCxnSpPr/>
          <p:nvPr/>
        </p:nvCxnSpPr>
        <p:spPr>
          <a:xfrm>
            <a:off x="1134019" y="2555021"/>
            <a:ext cx="5436000" cy="0"/>
          </a:xfrm>
          <a:prstGeom prst="line">
            <a:avLst/>
          </a:prstGeom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Dikdörtgen 19"/>
          <p:cNvSpPr/>
          <p:nvPr/>
        </p:nvSpPr>
        <p:spPr>
          <a:xfrm>
            <a:off x="4378563" y="3305578"/>
            <a:ext cx="410561" cy="24765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381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4378562" y="3871119"/>
            <a:ext cx="410561" cy="24765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381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6651184" y="5538169"/>
            <a:ext cx="2445316" cy="40011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SNİK Tarzı Kayıp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7070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7" grpId="0" animBg="1"/>
      <p:bldP spid="20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İŞİTME KAYIPLARI </a:t>
            </a: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ODİOMETRİLERİNE YAKLAŞIM</a:t>
            </a:r>
          </a:p>
        </p:txBody>
      </p:sp>
      <p:graphicFrame>
        <p:nvGraphicFramePr>
          <p:cNvPr id="7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7651072"/>
              </p:ext>
            </p:extLst>
          </p:nvPr>
        </p:nvGraphicFramePr>
        <p:xfrm>
          <a:off x="76201" y="1058863"/>
          <a:ext cx="8944974" cy="5136830"/>
        </p:xfrm>
        <a:graphic>
          <a:graphicData uri="http://schemas.openxmlformats.org/drawingml/2006/table">
            <a:tbl>
              <a:tblPr firstRow="1" bandRow="1"/>
              <a:tblGrid>
                <a:gridCol w="1577807"/>
                <a:gridCol w="1823305"/>
                <a:gridCol w="1823305"/>
                <a:gridCol w="1839820"/>
                <a:gridCol w="1880737"/>
              </a:tblGrid>
              <a:tr h="13228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İŞİTME KAYBI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PATOLOJİNİN YERLEŞİMİ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HAVA YOLUNDA KAYIP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KEMİK YOLUNDA KAYIP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HAVA-KEMİK YOLU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AÇIKLIĞI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«AIR-BONE GAP»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12853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İTİK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Dış Kulak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Orta Kulak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Var 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Yok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&lt;70 dB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266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SNİK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İç Kulak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Var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Var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&lt;10 dB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26174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MİKST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Dış Kulak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Orta Kulak</a:t>
                      </a:r>
                      <a:endParaRPr kumimoji="0" lang="tr-TR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İç Kulak</a:t>
                      </a:r>
                      <a:endParaRPr kumimoji="0" lang="fi-FI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Var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Var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&gt;10 dB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1546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2716913"/>
            <a:ext cx="8782476" cy="25027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96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İşitme Organı</a:t>
            </a:r>
          </a:p>
        </p:txBody>
      </p:sp>
      <p:pic>
        <p:nvPicPr>
          <p:cNvPr id="19458" name="Picture 2" descr="D:\DOKTOR\2-DRUZ\1. EĞİTİM KURUMU\1. İstanbuluzman\2-RESİMLER\Mavi\cochlear-icon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417" y="762618"/>
            <a:ext cx="2509652" cy="250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8852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SORU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lvl="1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1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Tarama amaçlı odyometre ölçümlerde;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Hangi frekanslarda ölçüm yapılmalı?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Hangi iletim yolu (hava-kemik) ölçülmelidir? 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İŞİTME KAYIPLARI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7224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İLETİM TİPİ İŞİTME KAYBI – İTİK 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C:\Users\ahmet\Desktop\Resim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6" y="1177613"/>
            <a:ext cx="6373654" cy="4688794"/>
          </a:xfrm>
          <a:prstGeom prst="rect">
            <a:avLst/>
          </a:prstGeom>
          <a:noFill/>
          <a:ln w="31750" cmpd="sng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6517443" y="1957448"/>
            <a:ext cx="2542897" cy="40011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Kemik Yolu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6517444" y="3916878"/>
            <a:ext cx="2542897" cy="40011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Hava Yolu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4" name="Grup 13"/>
          <p:cNvGrpSpPr/>
          <p:nvPr/>
        </p:nvGrpSpPr>
        <p:grpSpPr>
          <a:xfrm>
            <a:off x="6472051" y="2357558"/>
            <a:ext cx="2719452" cy="1520133"/>
            <a:chOff x="6590801" y="2238808"/>
            <a:chExt cx="2719452" cy="1520133"/>
          </a:xfrm>
        </p:grpSpPr>
        <p:cxnSp>
          <p:nvCxnSpPr>
            <p:cNvPr id="4" name="Düz Ok Bağlayıcısı 3"/>
            <p:cNvCxnSpPr/>
            <p:nvPr/>
          </p:nvCxnSpPr>
          <p:spPr>
            <a:xfrm>
              <a:off x="7932711" y="3146941"/>
              <a:ext cx="0" cy="612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Düz Ok Bağlayıcısı 10"/>
            <p:cNvCxnSpPr/>
            <p:nvPr/>
          </p:nvCxnSpPr>
          <p:spPr>
            <a:xfrm flipV="1">
              <a:off x="7920806" y="2238808"/>
              <a:ext cx="0" cy="612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Metin kutusu 12"/>
            <p:cNvSpPr txBox="1"/>
            <p:nvPr/>
          </p:nvSpPr>
          <p:spPr>
            <a:xfrm>
              <a:off x="6590801" y="2777581"/>
              <a:ext cx="2719452" cy="4001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r-TR" sz="20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air-bone </a:t>
              </a:r>
              <a:r>
                <a:rPr lang="tr-TR" sz="20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gap </a:t>
              </a:r>
              <a:r>
                <a:rPr lang="tr-TR" sz="20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var &lt;70dB</a:t>
              </a:r>
              <a:endPara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0" name="Oval 19"/>
          <p:cNvSpPr>
            <a:spLocks noChangeAspect="1"/>
          </p:cNvSpPr>
          <p:nvPr/>
        </p:nvSpPr>
        <p:spPr>
          <a:xfrm>
            <a:off x="5278327" y="1935378"/>
            <a:ext cx="468000" cy="4680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381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5980310" y="3877691"/>
            <a:ext cx="468000" cy="4680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381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cxnSp>
        <p:nvCxnSpPr>
          <p:cNvPr id="15" name="Düz Bağlayıcı 14"/>
          <p:cNvCxnSpPr/>
          <p:nvPr/>
        </p:nvCxnSpPr>
        <p:spPr>
          <a:xfrm>
            <a:off x="973443" y="2826326"/>
            <a:ext cx="5544000" cy="0"/>
          </a:xfrm>
          <a:prstGeom prst="line">
            <a:avLst/>
          </a:prstGeom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Metin kutusu 15"/>
          <p:cNvSpPr txBox="1"/>
          <p:nvPr/>
        </p:nvSpPr>
        <p:spPr>
          <a:xfrm>
            <a:off x="6555185" y="2663559"/>
            <a:ext cx="843142" cy="276999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2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 dB Altı</a:t>
            </a:r>
            <a:endParaRPr lang="tr-TR" sz="12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6560328" y="5253972"/>
            <a:ext cx="2542897" cy="276999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2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Kemik Yolu 4.000 Hz Sonra Ölçülmez</a:t>
            </a:r>
            <a:endParaRPr lang="tr-TR" sz="12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7475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0" grpId="0" animBg="1"/>
      <p:bldP spid="21" grpId="0" animBg="1"/>
      <p:bldP spid="16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SENSORİNÖRAL </a:t>
            </a: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TİPİ İŞİTME </a:t>
            </a: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KAYBI – SNİK</a:t>
            </a:r>
          </a:p>
        </p:txBody>
      </p:sp>
      <p:pic>
        <p:nvPicPr>
          <p:cNvPr id="7170" name="Picture 2" descr="C:\Users\ahmet\Desktop\Resim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96" y="1190625"/>
            <a:ext cx="6404627" cy="4619625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6636424" y="3105523"/>
            <a:ext cx="2445316" cy="40011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Kemik Yolu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6654269" y="4233871"/>
            <a:ext cx="2445316" cy="40011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Hava Yolu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6517201" y="3524683"/>
            <a:ext cx="2719452" cy="685983"/>
            <a:chOff x="6507676" y="2667433"/>
            <a:chExt cx="2719452" cy="685983"/>
          </a:xfrm>
        </p:grpSpPr>
        <p:cxnSp>
          <p:nvCxnSpPr>
            <p:cNvPr id="10" name="Düz Ok Bağlayıcısı 9"/>
            <p:cNvCxnSpPr/>
            <p:nvPr/>
          </p:nvCxnSpPr>
          <p:spPr>
            <a:xfrm>
              <a:off x="7849586" y="3137416"/>
              <a:ext cx="0" cy="216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Düz Ok Bağlayıcısı 10"/>
            <p:cNvCxnSpPr/>
            <p:nvPr/>
          </p:nvCxnSpPr>
          <p:spPr>
            <a:xfrm flipV="1">
              <a:off x="7837681" y="2667433"/>
              <a:ext cx="0" cy="216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Metin kutusu 11"/>
            <p:cNvSpPr txBox="1"/>
            <p:nvPr/>
          </p:nvSpPr>
          <p:spPr>
            <a:xfrm>
              <a:off x="6507676" y="2777581"/>
              <a:ext cx="2719452" cy="4001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r-TR" sz="20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air-bone </a:t>
              </a:r>
              <a:r>
                <a:rPr lang="tr-TR" sz="20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gap </a:t>
              </a:r>
              <a:r>
                <a:rPr lang="tr-TR" sz="20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&lt;10dB</a:t>
              </a:r>
              <a:endPara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" name="Dikdörtgen 1"/>
          <p:cNvSpPr/>
          <p:nvPr/>
        </p:nvSpPr>
        <p:spPr>
          <a:xfrm>
            <a:off x="5267325" y="3587236"/>
            <a:ext cx="410561" cy="24765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381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5267324" y="3882541"/>
            <a:ext cx="410561" cy="24765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381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1068443" y="2790701"/>
            <a:ext cx="5544000" cy="0"/>
          </a:xfrm>
          <a:prstGeom prst="line">
            <a:avLst/>
          </a:prstGeom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Metin kutusu 16"/>
          <p:cNvSpPr txBox="1"/>
          <p:nvPr/>
        </p:nvSpPr>
        <p:spPr>
          <a:xfrm>
            <a:off x="6642394" y="2578771"/>
            <a:ext cx="2445316" cy="40011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Kayıp 20 dB Olmalı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6650198" y="5272491"/>
            <a:ext cx="2445316" cy="40011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4000 </a:t>
            </a: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Hz’de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Çentik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263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  <p:bldP spid="16" grpId="0" animBg="1"/>
      <p:bldP spid="17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2956263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66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 İşitme Kayıpları</a:t>
            </a:r>
          </a:p>
          <a:p>
            <a:pPr marL="36000" algn="ctr"/>
            <a:r>
              <a:rPr lang="tr-TR" sz="48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(Gürültüye Bağlı İşitme Kayıpları)</a:t>
            </a:r>
            <a:endParaRPr lang="tr-TR" sz="48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483" name="Picture 3" descr="D:\DOKTOR\2-DRUZ\1. EĞİTİM KURUMU\1. İstanbuluzman\2-RESİMLER\Meslekler\receptionist.pn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962" y="409697"/>
            <a:ext cx="2994561" cy="299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9449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114301" y="1195387"/>
            <a:ext cx="8868773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TANIM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114301" y="1555750"/>
            <a:ext cx="4724400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Şiddetli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sesler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öncelikle 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korti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organındaki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dış ve iç tüylü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hücreleri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hasara uğratır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Gürültüye bağlı oluşan, 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korti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organındaki bu kalıcı hasarlar;</a:t>
            </a:r>
          </a:p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«SNİK (Algı) Tipi İşitme Kaybına»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neden olur.</a:t>
            </a:r>
          </a:p>
          <a:p>
            <a:pPr algn="ctr">
              <a:spcAft>
                <a:spcPts val="600"/>
              </a:spcAft>
              <a:buClr>
                <a:srgbClr val="292929"/>
              </a:buClr>
              <a:defRPr/>
            </a:pPr>
            <a:endParaRPr lang="tr-TR" sz="24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4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İŞİTME KAYIPLARI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22" name="Picture 2" descr="C:\Users\Ahmet Yiğitap\Desktop\Resim1.jp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798" y="1574799"/>
            <a:ext cx="4122000" cy="3438000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>
            <a:spLocks noChangeAspect="1"/>
          </p:cNvSpPr>
          <p:nvPr/>
        </p:nvSpPr>
        <p:spPr>
          <a:xfrm>
            <a:off x="5334000" y="4114799"/>
            <a:ext cx="576000" cy="576000"/>
          </a:xfrm>
          <a:prstGeom prst="ellipse">
            <a:avLst/>
          </a:prstGeom>
          <a:solidFill>
            <a:schemeClr val="bg2">
              <a:lumMod val="60000"/>
              <a:lumOff val="40000"/>
              <a:alpha val="4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409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143087" y="1100663"/>
            <a:ext cx="654417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843352" y="110066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Yüksek ses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maruziyeti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sonrası 12-24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saat içinde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işitme kaybı oluşup geri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dönebilir,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143089" y="1910288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2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843352" y="1910288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Ani gelişen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maruziyetlerde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işitme kaybının olabilmesi için sesin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çok yüksek olması gerekir,</a:t>
            </a: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143089" y="2719913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3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843352" y="271991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Bazı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durumlarda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yoğun uyarı sesleri, bazılarında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ise tek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patlama ile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işitme kaybı meydana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gelebilir,</a:t>
            </a: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gray">
          <a:xfrm>
            <a:off x="143089" y="3529538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4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gray">
          <a:xfrm>
            <a:off x="843352" y="3529538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Çok yüksek  gürültüye kısa bir süre maruz kalan kişilerde geçici algı tipi işitme kaybı görülebilir. Bu etkilenme uzun sürer ise işitme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kaybı kalıcı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olur,</a:t>
            </a:r>
          </a:p>
        </p:txBody>
      </p:sp>
      <p:sp>
        <p:nvSpPr>
          <p:cNvPr id="37" name="Rectangle 55"/>
          <p:cNvSpPr>
            <a:spLocks noChangeArrowheads="1"/>
          </p:cNvSpPr>
          <p:nvPr/>
        </p:nvSpPr>
        <p:spPr bwMode="gray">
          <a:xfrm>
            <a:off x="143089" y="4339163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5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gray">
          <a:xfrm>
            <a:off x="843352" y="433916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sv-SE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 çok hasar stereosilyalı iç hücreler ve dış sıra hücrelerde meydana </a:t>
            </a:r>
            <a:r>
              <a:rPr lang="sv-SE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gelir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(Bu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organ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ayrıca 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vasküler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kimyasal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metabolik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değişikliklere de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duyarlıdır) </a:t>
            </a:r>
            <a:r>
              <a:rPr lang="sv-SE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sv-SE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İŞİTME KAYIPLARI</a:t>
            </a:r>
          </a:p>
        </p:txBody>
      </p:sp>
      <p:sp>
        <p:nvSpPr>
          <p:cNvPr id="59" name="Rectangle 55"/>
          <p:cNvSpPr>
            <a:spLocks noChangeArrowheads="1"/>
          </p:cNvSpPr>
          <p:nvPr/>
        </p:nvSpPr>
        <p:spPr bwMode="gray">
          <a:xfrm>
            <a:off x="143798" y="5136605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6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gray">
          <a:xfrm>
            <a:off x="865327" y="5136605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nn-NO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Yüksek frekanslı sesler düşük frekanslı seslerden daha zararlıdır. Ani sesler daha zararlıdır. Kulağın kendini korumasına imkan vermezler,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2664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143087" y="1100663"/>
            <a:ext cx="654417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7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843352" y="110066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Gürültülü ortamlarda çalışanlarda her iki kulakta işitme kaybı aynıdır. Yani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her iki kulaktaki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eşik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düzeyleri simetriktir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143089" y="1910288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8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843352" y="1910288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Gürültünün zararlı etkileri zamanla birikir ve yıllar geçtikçe de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artar. Ancak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işitme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kaybının önemli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bir kısmı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ilk 5-10 yıl içinde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gelişir,</a:t>
            </a:r>
            <a:endParaRPr lang="tr-TR" sz="2000" b="1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143089" y="2719913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9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843352" y="271991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Gürültüye maruziyet sonlandığında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işitme kaybı </a:t>
            </a:r>
            <a:r>
              <a:rPr lang="tr-TR" sz="2000" b="1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stabilleşir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(ilerlemez),</a:t>
            </a:r>
            <a:endParaRPr lang="tr-TR" sz="20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gray">
          <a:xfrm>
            <a:off x="143089" y="3529538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10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gray">
          <a:xfrm>
            <a:off x="843352" y="3529538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GBİK çoğunlukla </a:t>
            </a:r>
            <a:r>
              <a:rPr lang="tr-TR" sz="2000" b="1" i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tinnitusla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birliktelik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gösterir.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Tinnitusun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olmaması işitme kaybının gürültü ile ilgili olmadığını düşündürmelidir,</a:t>
            </a:r>
          </a:p>
        </p:txBody>
      </p:sp>
      <p:sp>
        <p:nvSpPr>
          <p:cNvPr id="37" name="Rectangle 55"/>
          <p:cNvSpPr>
            <a:spLocks noChangeArrowheads="1"/>
          </p:cNvSpPr>
          <p:nvPr/>
        </p:nvSpPr>
        <p:spPr bwMode="gray">
          <a:xfrm>
            <a:off x="143089" y="4339163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11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gray">
          <a:xfrm>
            <a:off x="843352" y="433916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İnsanların %20’si gürültüye karşı aşırı duyarlıdırlar. Kadınlar yüksek frekanslı seslerden erkeklerden daha çok etkilenirler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İŞİTME KAYIPLARI</a:t>
            </a:r>
          </a:p>
        </p:txBody>
      </p:sp>
      <p:sp>
        <p:nvSpPr>
          <p:cNvPr id="59" name="Rectangle 55"/>
          <p:cNvSpPr>
            <a:spLocks noChangeArrowheads="1"/>
          </p:cNvSpPr>
          <p:nvPr/>
        </p:nvSpPr>
        <p:spPr bwMode="gray">
          <a:xfrm>
            <a:off x="143798" y="5136605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12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gray">
          <a:xfrm>
            <a:off x="865327" y="5136605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İşitme fonksiyonu 40 yaşından sonra daha çabuk bozulabilir,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8883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143087" y="1100663"/>
            <a:ext cx="654417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13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843352" y="110066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İç kulağın daha önce geçirdiği hastalıklar; kulak iltihabı ve travmalar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etkilenimi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arttırır,</a:t>
            </a: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143089" y="1910288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14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843352" y="1910288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Daha önce gürültülü bir ortamda bulunmak işitme kaybını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hızlandırır,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143089" y="2719913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15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843352" y="271991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 çok çevredeki gürültüler nedeniyle konuşmaların anlaşılamamasından yakınılır. Sesli harfler sessiz harflerden daha iyi işitilir. </a:t>
            </a:r>
          </a:p>
        </p:txBody>
      </p: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İŞİTME KAYIPLARI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7445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3348037"/>
            <a:ext cx="8782476" cy="215023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tr-TR" sz="6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Akut İşitme Kaybı</a:t>
            </a:r>
          </a:p>
          <a:p>
            <a:pPr algn="ctr">
              <a:spcBef>
                <a:spcPts val="0"/>
              </a:spcBef>
            </a:pPr>
            <a:r>
              <a:rPr lang="tr-TR" sz="6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(Akustik Travma-Sarsıntı)</a:t>
            </a:r>
          </a:p>
        </p:txBody>
      </p:sp>
      <p:pic>
        <p:nvPicPr>
          <p:cNvPr id="22530" name="Picture 2" descr="C:\Users\Ahmet Yiğitap\Desktop\Check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043" y="1144979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1091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AKUT İŞİTME KAYBI (AKUSTİK TRAVMA)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Akustik travma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120dBA’den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daha yüksek şiddet düzeyindeki sese, kısa bir süre içinde maruz kalma sonucunda meydana gelir.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şiddetli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gürültüye (patlama gibi),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ısa süren bir maruziyet sonucu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gelişen, ani ve genellikle ağrılı işitme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kaybıdır. 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Korti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Organı tahrip olur. Kulak zarı (</a:t>
            </a: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timpanik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zar yırtılır)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orta kulakta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iletim </a:t>
            </a: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komponentinde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hasar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oluşabilir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İşitme kaybıyla birlikte </a:t>
            </a: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vertigo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meydana gelebilir.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İŞİTME KAYIPLARI</a:t>
            </a:r>
          </a:p>
        </p:txBody>
      </p:sp>
      <p:grpSp>
        <p:nvGrpSpPr>
          <p:cNvPr id="19" name="Grup 18"/>
          <p:cNvGrpSpPr/>
          <p:nvPr/>
        </p:nvGrpSpPr>
        <p:grpSpPr>
          <a:xfrm>
            <a:off x="2663361" y="5451679"/>
            <a:ext cx="6162416" cy="663371"/>
            <a:chOff x="2644311" y="5451679"/>
            <a:chExt cx="6162416" cy="663371"/>
          </a:xfrm>
        </p:grpSpPr>
        <p:grpSp>
          <p:nvGrpSpPr>
            <p:cNvPr id="20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2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0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5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6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31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3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4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32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1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Ezberlenmeli 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pic>
        <p:nvPicPr>
          <p:cNvPr id="38" name="Picture 2" descr="http://militaryaudiology.org/site/wp-content/downloads/boom_ouch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7" y="5084110"/>
            <a:ext cx="2350373" cy="1773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456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76200" y="1195387"/>
            <a:ext cx="8972266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İŞİTME SİSTEMİ (AUDIOTORY SYSTEM)</a:t>
            </a:r>
            <a:endParaRPr lang="de-DE" sz="20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76200" y="1555750"/>
            <a:ext cx="4371975" cy="4492625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Dış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Kulak</a:t>
            </a:r>
          </a:p>
          <a:p>
            <a:pPr marL="800100" lvl="1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>
                <a:latin typeface="Calibri" pitchFamily="34" charset="0"/>
                <a:cs typeface="Calibri" pitchFamily="34" charset="0"/>
              </a:rPr>
              <a:t>Dış Kulak Yolu</a:t>
            </a:r>
          </a:p>
          <a:p>
            <a:pPr marL="3429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latin typeface="Calibri" pitchFamily="34" charset="0"/>
                <a:cs typeface="Calibri" pitchFamily="34" charset="0"/>
              </a:rPr>
              <a:t>Orta Kulak</a:t>
            </a:r>
          </a:p>
          <a:p>
            <a:pPr marL="800100" lvl="1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Kulak Zarı</a:t>
            </a:r>
          </a:p>
          <a:p>
            <a:pPr marL="800100" lvl="1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err="1" smtClean="0">
                <a:latin typeface="Calibri" pitchFamily="34" charset="0"/>
                <a:cs typeface="Calibri" pitchFamily="34" charset="0"/>
              </a:rPr>
              <a:t>Malleus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Ç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ekiç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800100" lvl="1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err="1">
                <a:latin typeface="Calibri" pitchFamily="34" charset="0"/>
                <a:cs typeface="Calibri" pitchFamily="34" charset="0"/>
              </a:rPr>
              <a:t>İncus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(Örs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800100" lvl="1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err="1">
                <a:latin typeface="Calibri" pitchFamily="34" charset="0"/>
                <a:cs typeface="Calibri" pitchFamily="34" charset="0"/>
              </a:rPr>
              <a:t>Stapes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(Üzengi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800100" lvl="1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>
                <a:latin typeface="Calibri" pitchFamily="34" charset="0"/>
                <a:cs typeface="Calibri" pitchFamily="34" charset="0"/>
              </a:rPr>
              <a:t>Östaki Borusu</a:t>
            </a:r>
          </a:p>
          <a:p>
            <a:pPr marL="3429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latin typeface="Calibri" pitchFamily="34" charset="0"/>
                <a:cs typeface="Calibri" pitchFamily="34" charset="0"/>
              </a:rPr>
              <a:t>İç Kulak</a:t>
            </a:r>
          </a:p>
          <a:p>
            <a:pPr marL="800100" lvl="1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err="1">
                <a:latin typeface="Calibri" pitchFamily="34" charset="0"/>
                <a:cs typeface="Calibri" pitchFamily="34" charset="0"/>
              </a:rPr>
              <a:t>Kochlea</a:t>
            </a:r>
            <a:endParaRPr lang="tr-TR" sz="2000" i="1" dirty="0">
              <a:latin typeface="Calibri" pitchFamily="34" charset="0"/>
              <a:cs typeface="Calibri" pitchFamily="34" charset="0"/>
            </a:endParaRPr>
          </a:p>
          <a:p>
            <a:pPr marL="800100" lvl="1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err="1">
                <a:latin typeface="Calibri" pitchFamily="34" charset="0"/>
                <a:cs typeface="Calibri" pitchFamily="34" charset="0"/>
              </a:rPr>
              <a:t>Vestibulum</a:t>
            </a:r>
            <a:endParaRPr lang="tr-TR" sz="2000" i="1" dirty="0">
              <a:latin typeface="Calibri" pitchFamily="34" charset="0"/>
              <a:cs typeface="Calibri" pitchFamily="34" charset="0"/>
            </a:endParaRPr>
          </a:p>
          <a:p>
            <a:pPr marL="800100" lvl="1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>
                <a:latin typeface="Calibri" pitchFamily="34" charset="0"/>
                <a:cs typeface="Calibri" pitchFamily="34" charset="0"/>
              </a:rPr>
              <a:t>Yarım Daire Kanalları</a:t>
            </a:r>
          </a:p>
          <a:p>
            <a:pPr marL="3429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latin typeface="Calibri" pitchFamily="34" charset="0"/>
                <a:cs typeface="Calibri" pitchFamily="34" charset="0"/>
              </a:rPr>
              <a:t>Merkezi İşitme Yolları</a:t>
            </a:r>
          </a:p>
          <a:p>
            <a:pPr marL="3429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latin typeface="Calibri" pitchFamily="34" charset="0"/>
                <a:cs typeface="Calibri" pitchFamily="34" charset="0"/>
              </a:rPr>
              <a:t>İşitme Merkezi</a:t>
            </a:r>
          </a:p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20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/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İŞİTME ORGANI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363" name="Picture 3" descr="C:\Users\Ahmet Yiğitap\Desktop\Resim1.jp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1577973"/>
            <a:ext cx="4615200" cy="4489200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3996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3348037"/>
            <a:ext cx="8782476" cy="1841479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ts val="0"/>
              </a:spcBef>
            </a:pPr>
            <a:r>
              <a:rPr lang="tr-TR" sz="6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Geçici/Kalıcı İşitme Kaybı</a:t>
            </a:r>
          </a:p>
          <a:p>
            <a:pPr algn="ctr">
              <a:spcBef>
                <a:spcPts val="0"/>
              </a:spcBef>
            </a:pPr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«Kronik İşitme Kayıpları»</a:t>
            </a:r>
            <a:r>
              <a:rPr lang="tr-TR" sz="6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	</a:t>
            </a:r>
          </a:p>
        </p:txBody>
      </p:sp>
      <p:pic>
        <p:nvPicPr>
          <p:cNvPr id="23554" name="Picture 2" descr="D:\DOKTOR\2-DRUZ\1. EĞİTİM KURUMU\1. İstanbuluzman\2-RESİMLER\Oklar-Yönler\interact.pn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462" y="878775"/>
            <a:ext cx="2613561" cy="261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7137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TANIM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8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Kronik işitme kaybı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90dBA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üzerindeki gürültüye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uzun süre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kalma sonucunda ortaya çıkar.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Klinik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olarak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kronik gürültünün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meydana getirdiği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işitme kayıpları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 grupta toplanır.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9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52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Geçici Eşik Yükselmesi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Temporary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Threshold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Shift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TTS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252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Sürekli Eşik Yükselmesi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Permenant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Threshold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Shift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PTS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252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Belirtisiz Eşik Yükselmesi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Asymptomatic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Threshold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Shift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-ATS)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GÜRÜLTÜYE BAĞLI </a:t>
            </a: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İŞİTME </a:t>
            </a: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KAYIPLARI - GİBİK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4576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172005" y="251688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İşitme Kaybında</a:t>
            </a:r>
          </a:p>
          <a:p>
            <a:pPr marL="36000"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Tedavi</a:t>
            </a:r>
            <a:endParaRPr lang="tr-TR" sz="9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0657" y="380999"/>
            <a:ext cx="1595718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1926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143087" y="1100663"/>
            <a:ext cx="654417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843352" y="110066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İşçinin bilgilendirilmesi;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hekim veya uygun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nitelikli diğer bir kişi tarafından işçi kendisi ile ilgili sonuçlar hakkında bilgilendirilmeli,</a:t>
            </a: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143089" y="1910288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2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843352" y="1910288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 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maruziyeti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sonlandırılmalı (iş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değiştirme, rotasyonla çalıştırma vb.),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143089" y="2719913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3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843352" y="271991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Yapılan risk değerlendirmesi gözden geçirilmeli,</a:t>
            </a: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gray">
          <a:xfrm>
            <a:off x="143089" y="3529538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4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gray">
          <a:xfrm>
            <a:off x="843352" y="3529538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Riskleri önlemek veya azaltmak için alınan önlemler gözden geçirilmeli.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Çalışanlara gürültünün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zararları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korunma hakkında eğitim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verilmeli,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55"/>
          <p:cNvSpPr>
            <a:spLocks noChangeArrowheads="1"/>
          </p:cNvSpPr>
          <p:nvPr/>
        </p:nvSpPr>
        <p:spPr bwMode="gray">
          <a:xfrm>
            <a:off x="143089" y="4339163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5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gray">
          <a:xfrm>
            <a:off x="843352" y="433916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sv-SE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Düzenli bir sağlık gözetimi uygulanmalı; Benzer biçimde maruz kalan işçilerin sağlık durumunun gözden geçirilmeli,</a:t>
            </a:r>
          </a:p>
        </p:txBody>
      </p: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GBİK’DA İŞVEREN SORUMLULUĞU - ÖNERİLER</a:t>
            </a:r>
            <a:endParaRPr lang="en-GB" sz="3200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Rectangle 55"/>
          <p:cNvSpPr>
            <a:spLocks noChangeArrowheads="1"/>
          </p:cNvSpPr>
          <p:nvPr/>
        </p:nvSpPr>
        <p:spPr bwMode="gray">
          <a:xfrm>
            <a:off x="143798" y="5136605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6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gray">
          <a:xfrm>
            <a:off x="865327" y="5136605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nn-NO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sağlığı uzmanları veya diğer uygun nitelikli kişilerin veya yetkili makamın önerileri dikkate alınmalı,</a:t>
            </a: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8023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Kabuledilebilir  Gürültü Düzeyi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9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«Kişinin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sessiz bir ortamda </a:t>
            </a:r>
            <a:r>
              <a:rPr lang="tr-TR" sz="28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1,5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metreden günlük konuşmaları anlamakta güçlük çekmeye başladığı sınırdır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.»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sınır 500,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1000,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2000 Hz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frekanslarda ortalama 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8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25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dB(A)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değerine karşılık gelmektedir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GÜRÜLTÜYE BAĞLI İŞİTME KAYBINDA TEDAVİ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5910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İŞİTME KAYIPLARI</a:t>
            </a:r>
          </a:p>
        </p:txBody>
      </p:sp>
      <p:graphicFrame>
        <p:nvGraphicFramePr>
          <p:cNvPr id="7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2251161"/>
              </p:ext>
            </p:extLst>
          </p:nvPr>
        </p:nvGraphicFramePr>
        <p:xfrm>
          <a:off x="0" y="1058864"/>
          <a:ext cx="9144000" cy="5213620"/>
        </p:xfrm>
        <a:graphic>
          <a:graphicData uri="http://schemas.openxmlformats.org/drawingml/2006/table">
            <a:tbl>
              <a:tblPr firstRow="1" bandRow="1"/>
              <a:tblGrid>
                <a:gridCol w="2956553"/>
                <a:gridCol w="6187447"/>
              </a:tblGrid>
              <a:tr h="8236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İŞİTME KAYBI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TEDAVİ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75333">
                <a:tc>
                  <a:txBody>
                    <a:bodyPr/>
                    <a:lstStyle/>
                    <a:p>
                      <a:pPr lvl="1" algn="r">
                        <a:spcAft>
                          <a:spcPts val="0"/>
                        </a:spcAft>
                      </a:pPr>
                      <a:r>
                        <a:rPr lang="tr-TR" sz="24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cs typeface="Calibri" pitchFamily="34" charset="0"/>
                        </a:rPr>
                        <a:t>00 – 25 dB(A)</a:t>
                      </a:r>
                      <a:endParaRPr lang="tr-TR" sz="2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l">
                        <a:spcAft>
                          <a:spcPts val="0"/>
                        </a:spcAft>
                      </a:pPr>
                      <a:r>
                        <a:rPr lang="tr-TR" sz="2000" b="1" i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Normal</a:t>
                      </a:r>
                      <a:endParaRPr lang="tr-TR" sz="2000" b="1" i="1" kern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653600">
                <a:tc>
                  <a:txBody>
                    <a:bodyPr/>
                    <a:lstStyle/>
                    <a:p>
                      <a:pPr lvl="1" algn="r">
                        <a:spcAft>
                          <a:spcPts val="0"/>
                        </a:spcAft>
                      </a:pPr>
                      <a:r>
                        <a:rPr lang="tr-TR" sz="24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cs typeface="Calibri" pitchFamily="34" charset="0"/>
                        </a:rPr>
                        <a:t>26 – 40 dB(A)</a:t>
                      </a:r>
                      <a:endParaRPr lang="tr-TR" sz="2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l">
                        <a:spcAft>
                          <a:spcPts val="0"/>
                        </a:spcAft>
                      </a:pPr>
                      <a:r>
                        <a:rPr lang="tr-TR" sz="2000" b="1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Herhangi Bir Tedaviye Gerek Yok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634189">
                <a:tc>
                  <a:txBody>
                    <a:bodyPr/>
                    <a:lstStyle/>
                    <a:p>
                      <a:pPr lvl="1" algn="r">
                        <a:spcAft>
                          <a:spcPts val="0"/>
                        </a:spcAft>
                      </a:pPr>
                      <a:r>
                        <a:rPr lang="tr-TR" sz="24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cs typeface="Calibri" pitchFamily="34" charset="0"/>
                        </a:rPr>
                        <a:t>41 – 55 dB(A)</a:t>
                      </a:r>
                      <a:endParaRPr lang="tr-TR" sz="2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l">
                        <a:spcAft>
                          <a:spcPts val="0"/>
                        </a:spcAft>
                      </a:pPr>
                      <a:r>
                        <a:rPr lang="tr-TR" sz="2000" b="1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Sadece Özel Durumlarda İşitme Cihazı Kullanılır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631704">
                <a:tc>
                  <a:txBody>
                    <a:bodyPr/>
                    <a:lstStyle/>
                    <a:p>
                      <a:pPr lvl="1" algn="r">
                        <a:spcAft>
                          <a:spcPts val="0"/>
                        </a:spcAft>
                      </a:pPr>
                      <a:r>
                        <a:rPr lang="tr-TR" sz="24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cs typeface="Calibri" pitchFamily="34" charset="0"/>
                        </a:rPr>
                        <a:t>56 – 70 dB(A)</a:t>
                      </a:r>
                      <a:endParaRPr lang="tr-TR" sz="2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449580" algn="l">
                        <a:spcAft>
                          <a:spcPts val="0"/>
                        </a:spcAft>
                      </a:pPr>
                      <a:r>
                        <a:rPr lang="tr-TR" sz="2000" b="1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İşitme Cihazı Kullanması Gerekir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631704">
                <a:tc>
                  <a:txBody>
                    <a:bodyPr/>
                    <a:lstStyle/>
                    <a:p>
                      <a:pPr lvl="1" algn="r">
                        <a:spcAft>
                          <a:spcPts val="0"/>
                        </a:spcAft>
                      </a:pPr>
                      <a:r>
                        <a:rPr lang="tr-TR" sz="24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cs typeface="Calibri" pitchFamily="34" charset="0"/>
                        </a:rPr>
                        <a:t>71 – 90 dB(A)</a:t>
                      </a:r>
                      <a:endParaRPr lang="tr-TR" sz="2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indent="449580" algn="l">
                        <a:spcAft>
                          <a:spcPts val="0"/>
                        </a:spcAft>
                      </a:pPr>
                      <a:endParaRPr lang="tr-TR" sz="2000" b="1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631704">
                <a:tc>
                  <a:txBody>
                    <a:bodyPr/>
                    <a:lstStyle/>
                    <a:p>
                      <a:pPr lvl="1" algn="r">
                        <a:spcAft>
                          <a:spcPts val="0"/>
                        </a:spcAft>
                      </a:pPr>
                      <a:r>
                        <a:rPr lang="tr-TR" sz="24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cs typeface="Calibri" pitchFamily="34" charset="0"/>
                        </a:rPr>
                        <a:t>91 – 120  dB(A)</a:t>
                      </a:r>
                      <a:endParaRPr lang="tr-TR" sz="2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449580" algn="l">
                        <a:spcAft>
                          <a:spcPts val="0"/>
                        </a:spcAft>
                      </a:pPr>
                      <a:r>
                        <a:rPr lang="tr-TR" sz="2000" b="1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İşitme Cihazı Kullanılması Gerekir</a:t>
                      </a:r>
                    </a:p>
                    <a:p>
                      <a:pPr indent="449580" algn="l">
                        <a:spcAft>
                          <a:spcPts val="0"/>
                        </a:spcAft>
                      </a:pPr>
                      <a:r>
                        <a:rPr lang="tr-TR" sz="2000" b="1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Konuşma ve Dudak Okuma Eğitimleri Gerekir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631704">
                <a:tc>
                  <a:txBody>
                    <a:bodyPr/>
                    <a:lstStyle/>
                    <a:p>
                      <a:pPr lvl="1" algn="r">
                        <a:spcAft>
                          <a:spcPts val="0"/>
                        </a:spcAft>
                      </a:pPr>
                      <a:r>
                        <a:rPr lang="tr-TR" sz="24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Times New Roman"/>
                          <a:cs typeface="Calibri" pitchFamily="34" charset="0"/>
                        </a:rPr>
                        <a:t>&gt;120</a:t>
                      </a:r>
                      <a:r>
                        <a:rPr lang="tr-TR" sz="2400" b="1" i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Times New Roman"/>
                          <a:cs typeface="Calibri" pitchFamily="34" charset="0"/>
                        </a:rPr>
                        <a:t> dB(A)</a:t>
                      </a:r>
                      <a:endParaRPr lang="tr-TR" sz="2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indent="449580" algn="l">
                        <a:spcAft>
                          <a:spcPts val="0"/>
                        </a:spcAft>
                      </a:pPr>
                      <a:endParaRPr lang="tr-TR" sz="20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1347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251688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Teşekkür Ederim</a:t>
            </a:r>
            <a:endParaRPr lang="tr-TR" sz="9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4842" y="568865"/>
            <a:ext cx="3290888" cy="2465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6607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KOKLEA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Picture 2" descr="D:\DOKTOR\1-ISTANBULUZMAN\1-EĞİTİM KURUMU\1. İstanbuluzman\Fiziksel Risk Etmenleri\Yardımcı\Resimler\KKB-Resim\Cochlea (2).jp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" y="1096963"/>
            <a:ext cx="4502037" cy="2397087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C:\Users\Ahmet Yiğitap\Desktop\2.png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533774"/>
            <a:ext cx="4502037" cy="3193975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hmet Yiğitap\Desktop\2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37" y="3533774"/>
            <a:ext cx="4502037" cy="3193975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C:\Users\Ahmet Yiğitap\Desktop\2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37" y="1097384"/>
            <a:ext cx="4502037" cy="2396666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861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104275" y="3052577"/>
            <a:ext cx="8935450" cy="1443224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8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Saf Ses Odiometrisi</a:t>
            </a:r>
            <a:endParaRPr lang="tr-TR" sz="80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267" name="Picture 3" descr="D:\DOKTOR\2-DRUZ\1. EĞİTİM KURUMU\1. İstanbuluzman\2-RESİMLER\Bilgisayar İkonları\stop_butt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204787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394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165122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SESİN FREKANSI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Akış Çizelgesi: Belge 4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3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34" name="Grup 33"/>
          <p:cNvGrpSpPr/>
          <p:nvPr/>
        </p:nvGrpSpPr>
        <p:grpSpPr>
          <a:xfrm>
            <a:off x="232025" y="1097850"/>
            <a:ext cx="8624541" cy="454725"/>
            <a:chOff x="203450" y="1764600"/>
            <a:chExt cx="8624541" cy="454725"/>
          </a:xfrm>
        </p:grpSpPr>
        <p:sp>
          <p:nvSpPr>
            <p:cNvPr id="26" name="AutoShape 5"/>
            <p:cNvSpPr>
              <a:spLocks noChangeArrowheads="1"/>
            </p:cNvSpPr>
            <p:nvPr/>
          </p:nvSpPr>
          <p:spPr bwMode="auto">
            <a:xfrm>
              <a:off x="1095663" y="1764600"/>
              <a:ext cx="6552912" cy="454725"/>
            </a:xfrm>
            <a:prstGeom prst="roundRect">
              <a:avLst>
                <a:gd name="adj" fmla="val 16667"/>
              </a:avLst>
            </a:prstGeom>
            <a:noFill/>
            <a:ln w="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sz="20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Genç ve Sağlıklı Kişinin İşitebileceği Frekans Aralığı/Hz</a:t>
              </a:r>
              <a:endPara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AutoShape 5"/>
            <p:cNvSpPr>
              <a:spLocks noChangeArrowheads="1"/>
            </p:cNvSpPr>
            <p:nvPr/>
          </p:nvSpPr>
          <p:spPr bwMode="auto">
            <a:xfrm>
              <a:off x="203450" y="1764600"/>
              <a:ext cx="963025" cy="454725"/>
            </a:xfrm>
            <a:prstGeom prst="roundRect">
              <a:avLst>
                <a:gd name="adj" fmla="val 16667"/>
              </a:avLst>
            </a:prstGeom>
            <a:noFill/>
            <a:ln w="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sz="20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20 Hz</a:t>
              </a:r>
              <a:endPara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AutoShape 5"/>
            <p:cNvSpPr>
              <a:spLocks noChangeArrowheads="1"/>
            </p:cNvSpPr>
            <p:nvPr/>
          </p:nvSpPr>
          <p:spPr bwMode="auto">
            <a:xfrm>
              <a:off x="7581901" y="1764600"/>
              <a:ext cx="1246090" cy="454725"/>
            </a:xfrm>
            <a:prstGeom prst="roundRect">
              <a:avLst>
                <a:gd name="adj" fmla="val 16667"/>
              </a:avLst>
            </a:prstGeom>
            <a:noFill/>
            <a:ln w="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sz="2000" b="1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</a:t>
              </a:r>
              <a:r>
                <a:rPr lang="tr-TR" sz="20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20.000 Hz</a:t>
              </a:r>
              <a:endPara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5" name="Grup 34"/>
          <p:cNvGrpSpPr/>
          <p:nvPr/>
        </p:nvGrpSpPr>
        <p:grpSpPr>
          <a:xfrm>
            <a:off x="771245" y="2755200"/>
            <a:ext cx="7462276" cy="454725"/>
            <a:chOff x="203450" y="1764600"/>
            <a:chExt cx="6719540" cy="454725"/>
          </a:xfrm>
        </p:grpSpPr>
        <p:sp>
          <p:nvSpPr>
            <p:cNvPr id="36" name="AutoShape 5"/>
            <p:cNvSpPr>
              <a:spLocks noChangeArrowheads="1"/>
            </p:cNvSpPr>
            <p:nvPr/>
          </p:nvSpPr>
          <p:spPr bwMode="auto">
            <a:xfrm>
              <a:off x="1095663" y="1764600"/>
              <a:ext cx="4932000" cy="454725"/>
            </a:xfrm>
            <a:prstGeom prst="roundRect">
              <a:avLst>
                <a:gd name="adj" fmla="val 16667"/>
              </a:avLst>
            </a:prstGeom>
            <a:noFill/>
            <a:ln w="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sz="20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Odyometrede Ölçülebilir </a:t>
              </a:r>
              <a:r>
                <a:rPr lang="tr-TR" sz="20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Frekans </a:t>
              </a:r>
              <a:r>
                <a:rPr lang="tr-TR" sz="20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Aralığı/Hz</a:t>
              </a:r>
              <a:endPara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" name="AutoShape 5"/>
            <p:cNvSpPr>
              <a:spLocks noChangeArrowheads="1"/>
            </p:cNvSpPr>
            <p:nvPr/>
          </p:nvSpPr>
          <p:spPr bwMode="auto">
            <a:xfrm>
              <a:off x="203450" y="1764600"/>
              <a:ext cx="963025" cy="454725"/>
            </a:xfrm>
            <a:prstGeom prst="roundRect">
              <a:avLst>
                <a:gd name="adj" fmla="val 16667"/>
              </a:avLst>
            </a:prstGeom>
            <a:noFill/>
            <a:ln w="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sz="2000" b="1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250</a:t>
              </a:r>
            </a:p>
          </p:txBody>
        </p:sp>
        <p:sp>
          <p:nvSpPr>
            <p:cNvPr id="38" name="AutoShape 5"/>
            <p:cNvSpPr>
              <a:spLocks noChangeArrowheads="1"/>
            </p:cNvSpPr>
            <p:nvPr/>
          </p:nvSpPr>
          <p:spPr bwMode="auto">
            <a:xfrm>
              <a:off x="5959965" y="1764600"/>
              <a:ext cx="963025" cy="454725"/>
            </a:xfrm>
            <a:prstGeom prst="roundRect">
              <a:avLst>
                <a:gd name="adj" fmla="val 16667"/>
              </a:avLst>
            </a:prstGeom>
            <a:noFill/>
            <a:ln w="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sz="2000" b="1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</a:t>
              </a:r>
              <a:r>
                <a:rPr lang="tr-TR" sz="20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8.000</a:t>
              </a:r>
              <a:endPara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0" name="Grup 39"/>
          <p:cNvGrpSpPr/>
          <p:nvPr/>
        </p:nvGrpSpPr>
        <p:grpSpPr>
          <a:xfrm>
            <a:off x="1038225" y="3324225"/>
            <a:ext cx="6660560" cy="454725"/>
            <a:chOff x="841625" y="1764600"/>
            <a:chExt cx="4805015" cy="454725"/>
          </a:xfrm>
        </p:grpSpPr>
        <p:sp>
          <p:nvSpPr>
            <p:cNvPr id="41" name="AutoShape 5"/>
            <p:cNvSpPr>
              <a:spLocks noChangeArrowheads="1"/>
            </p:cNvSpPr>
            <p:nvPr/>
          </p:nvSpPr>
          <p:spPr bwMode="auto">
            <a:xfrm>
              <a:off x="1746779" y="1764600"/>
              <a:ext cx="2988000" cy="454725"/>
            </a:xfrm>
            <a:prstGeom prst="roundRect">
              <a:avLst>
                <a:gd name="adj" fmla="val 16667"/>
              </a:avLst>
            </a:prstGeom>
            <a:noFill/>
            <a:ln w="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İnsanın En </a:t>
              </a:r>
              <a:r>
                <a:rPr lang="tr-TR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Duyarlı </a:t>
              </a:r>
              <a:r>
                <a:rPr lang="tr-TR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Olduğu Frekans Aralığı</a:t>
              </a:r>
              <a:endPara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" name="AutoShape 5"/>
            <p:cNvSpPr>
              <a:spLocks noChangeArrowheads="1"/>
            </p:cNvSpPr>
            <p:nvPr/>
          </p:nvSpPr>
          <p:spPr bwMode="auto">
            <a:xfrm>
              <a:off x="841625" y="1764600"/>
              <a:ext cx="963025" cy="454725"/>
            </a:xfrm>
            <a:prstGeom prst="roundRect">
              <a:avLst>
                <a:gd name="adj" fmla="val 16667"/>
              </a:avLst>
            </a:prstGeom>
            <a:noFill/>
            <a:ln w="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sz="20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500</a:t>
              </a:r>
              <a:endPara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" name="AutoShape 5"/>
            <p:cNvSpPr>
              <a:spLocks noChangeArrowheads="1"/>
            </p:cNvSpPr>
            <p:nvPr/>
          </p:nvSpPr>
          <p:spPr bwMode="auto">
            <a:xfrm>
              <a:off x="4683615" y="1764600"/>
              <a:ext cx="963025" cy="454725"/>
            </a:xfrm>
            <a:prstGeom prst="roundRect">
              <a:avLst>
                <a:gd name="adj" fmla="val 16667"/>
              </a:avLst>
            </a:prstGeom>
            <a:noFill/>
            <a:ln w="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sz="2000" b="1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</a:t>
              </a:r>
              <a:r>
                <a:rPr lang="tr-TR" sz="20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6.000</a:t>
              </a:r>
              <a:endPara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66" name="Grup 65"/>
          <p:cNvGrpSpPr/>
          <p:nvPr/>
        </p:nvGrpSpPr>
        <p:grpSpPr>
          <a:xfrm>
            <a:off x="4677063" y="1617314"/>
            <a:ext cx="3802436" cy="935386"/>
            <a:chOff x="4763789" y="3931889"/>
            <a:chExt cx="3802436" cy="935386"/>
          </a:xfrm>
        </p:grpSpPr>
        <p:sp>
          <p:nvSpPr>
            <p:cNvPr id="59" name="AutoShape 5"/>
            <p:cNvSpPr>
              <a:spLocks noChangeArrowheads="1"/>
            </p:cNvSpPr>
            <p:nvPr/>
          </p:nvSpPr>
          <p:spPr bwMode="auto">
            <a:xfrm>
              <a:off x="4763789" y="3931889"/>
              <a:ext cx="1620000" cy="935386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sz="20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20 kHz</a:t>
              </a:r>
            </a:p>
            <a:p>
              <a:pPr algn="ctr"/>
              <a:r>
                <a:rPr lang="tr-TR" sz="20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20.000 Hz</a:t>
              </a:r>
              <a:endParaRPr lang="tr-TR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0" name="AutoShape 5"/>
            <p:cNvSpPr>
              <a:spLocks noChangeArrowheads="1"/>
            </p:cNvSpPr>
            <p:nvPr/>
          </p:nvSpPr>
          <p:spPr bwMode="auto">
            <a:xfrm>
              <a:off x="6751083" y="3931889"/>
              <a:ext cx="1815142" cy="933450"/>
            </a:xfrm>
            <a:prstGeom prst="roundRect">
              <a:avLst>
                <a:gd name="adj" fmla="val 16667"/>
              </a:avLst>
            </a:prstGeom>
            <a:noFill/>
            <a:ln w="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600" i="1" dirty="0" err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Ultrasonik</a:t>
              </a:r>
              <a:r>
                <a:rPr lang="fr-FR" sz="16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Ses</a:t>
              </a:r>
            </a:p>
            <a:p>
              <a:pPr algn="ctr"/>
              <a:r>
                <a:rPr lang="fr-FR" sz="16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Ultrason</a:t>
              </a:r>
            </a:p>
            <a:p>
              <a:pPr algn="ctr"/>
              <a:r>
                <a:rPr lang="fr-FR" sz="16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Ses </a:t>
              </a:r>
              <a:r>
                <a:rPr lang="fr-FR" sz="1600" i="1" dirty="0" err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Üstü</a:t>
              </a:r>
              <a:r>
                <a:rPr lang="fr-FR" sz="16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fr-FR" sz="16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Ses</a:t>
              </a:r>
              <a:endParaRPr lang="fr-F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1" name="Köşeli Çift Ayraç 60"/>
            <p:cNvSpPr/>
            <p:nvPr/>
          </p:nvSpPr>
          <p:spPr>
            <a:xfrm>
              <a:off x="6418723" y="4133850"/>
              <a:ext cx="296402" cy="542925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000000"/>
                </a:solidFill>
              </a:endParaRPr>
            </a:p>
          </p:txBody>
        </p:sp>
      </p:grpSp>
      <p:grpSp>
        <p:nvGrpSpPr>
          <p:cNvPr id="65" name="Grup 64"/>
          <p:cNvGrpSpPr/>
          <p:nvPr/>
        </p:nvGrpSpPr>
        <p:grpSpPr>
          <a:xfrm>
            <a:off x="717800" y="1626839"/>
            <a:ext cx="3842060" cy="935386"/>
            <a:chOff x="633076" y="3941414"/>
            <a:chExt cx="3842060" cy="935386"/>
          </a:xfrm>
        </p:grpSpPr>
        <p:sp>
          <p:nvSpPr>
            <p:cNvPr id="29" name="AutoShape 5"/>
            <p:cNvSpPr>
              <a:spLocks noChangeArrowheads="1"/>
            </p:cNvSpPr>
            <p:nvPr/>
          </p:nvSpPr>
          <p:spPr bwMode="auto">
            <a:xfrm>
              <a:off x="633076" y="3943350"/>
              <a:ext cx="1815142" cy="933450"/>
            </a:xfrm>
            <a:prstGeom prst="roundRect">
              <a:avLst>
                <a:gd name="adj" fmla="val 16667"/>
              </a:avLst>
            </a:prstGeom>
            <a:noFill/>
            <a:ln w="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sz="1600" i="1" dirty="0" err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İnfrasonik</a:t>
              </a:r>
              <a:endPara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r>
                <a:rPr lang="tr-TR" sz="1600" i="1" dirty="0" err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Subsonik</a:t>
              </a:r>
              <a:r>
                <a:rPr lang="tr-TR" sz="16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</a:t>
              </a:r>
            </a:p>
            <a:p>
              <a:pPr algn="ctr"/>
              <a:r>
                <a:rPr lang="tr-TR" sz="16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Ses Altı </a:t>
              </a:r>
              <a:r>
                <a:rPr lang="tr-TR" sz="16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Ses</a:t>
              </a:r>
              <a:endPara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7" name="AutoShape 5"/>
            <p:cNvSpPr>
              <a:spLocks noChangeArrowheads="1"/>
            </p:cNvSpPr>
            <p:nvPr/>
          </p:nvSpPr>
          <p:spPr bwMode="auto">
            <a:xfrm>
              <a:off x="2855136" y="3941414"/>
              <a:ext cx="1620000" cy="935386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sz="20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20 Hz</a:t>
              </a:r>
              <a:endParaRPr lang="tr-TR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2" name="Köşeli Çift Ayraç 61"/>
            <p:cNvSpPr/>
            <p:nvPr/>
          </p:nvSpPr>
          <p:spPr>
            <a:xfrm flipH="1">
              <a:off x="2505075" y="4138612"/>
              <a:ext cx="282259" cy="542925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000000"/>
                </a:solidFill>
              </a:endParaRPr>
            </a:p>
          </p:txBody>
        </p:sp>
      </p:grpSp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981409" y="4574955"/>
            <a:ext cx="5536902" cy="466972"/>
          </a:xfrm>
          <a:prstGeom prst="roundRect">
            <a:avLst>
              <a:gd name="adj" fmla="val 16667"/>
            </a:avLst>
          </a:prstGeom>
          <a:noFill/>
          <a:ln w="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Gürültüye Bağlı </a:t>
            </a:r>
            <a:r>
              <a:rPr lang="tr-TR" sz="16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İlk İşitme Kaybı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nın Görüldüğü Frekans Aralığı</a:t>
            </a:r>
          </a:p>
        </p:txBody>
      </p:sp>
      <p:sp>
        <p:nvSpPr>
          <p:cNvPr id="52" name="AutoShape 5"/>
          <p:cNvSpPr>
            <a:spLocks noChangeArrowheads="1"/>
          </p:cNvSpPr>
          <p:nvPr/>
        </p:nvSpPr>
        <p:spPr bwMode="auto">
          <a:xfrm>
            <a:off x="6450488" y="4574955"/>
            <a:ext cx="1584215" cy="467693"/>
          </a:xfrm>
          <a:prstGeom prst="roundRect">
            <a:avLst>
              <a:gd name="adj" fmla="val 16667"/>
            </a:avLst>
          </a:prstGeom>
          <a:noFill/>
          <a:ln w="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4000ᵃ - 4500</a:t>
            </a:r>
          </a:p>
        </p:txBody>
      </p:sp>
      <p:grpSp>
        <p:nvGrpSpPr>
          <p:cNvPr id="31" name="Grup 30"/>
          <p:cNvGrpSpPr/>
          <p:nvPr/>
        </p:nvGrpSpPr>
        <p:grpSpPr>
          <a:xfrm>
            <a:off x="1034871" y="3924300"/>
            <a:ext cx="6660560" cy="454725"/>
            <a:chOff x="841625" y="1764600"/>
            <a:chExt cx="4805015" cy="454725"/>
          </a:xfrm>
        </p:grpSpPr>
        <p:sp>
          <p:nvSpPr>
            <p:cNvPr id="39" name="AutoShape 5"/>
            <p:cNvSpPr>
              <a:spLocks noChangeArrowheads="1"/>
            </p:cNvSpPr>
            <p:nvPr/>
          </p:nvSpPr>
          <p:spPr bwMode="auto">
            <a:xfrm>
              <a:off x="1746779" y="1764600"/>
              <a:ext cx="2988000" cy="454725"/>
            </a:xfrm>
            <a:prstGeom prst="roundRect">
              <a:avLst>
                <a:gd name="adj" fmla="val 16667"/>
              </a:avLst>
            </a:prstGeom>
            <a:noFill/>
            <a:ln w="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İnsanın Çıkardığı Sesin Frekans Aralığı</a:t>
              </a:r>
              <a:endPara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AutoShape 5"/>
            <p:cNvSpPr>
              <a:spLocks noChangeArrowheads="1"/>
            </p:cNvSpPr>
            <p:nvPr/>
          </p:nvSpPr>
          <p:spPr bwMode="auto">
            <a:xfrm>
              <a:off x="841625" y="1764600"/>
              <a:ext cx="963025" cy="454725"/>
            </a:xfrm>
            <a:prstGeom prst="roundRect">
              <a:avLst>
                <a:gd name="adj" fmla="val 16667"/>
              </a:avLst>
            </a:prstGeom>
            <a:noFill/>
            <a:ln w="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sz="20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500</a:t>
              </a:r>
              <a:endPara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5" name="AutoShape 5"/>
            <p:cNvSpPr>
              <a:spLocks noChangeArrowheads="1"/>
            </p:cNvSpPr>
            <p:nvPr/>
          </p:nvSpPr>
          <p:spPr bwMode="auto">
            <a:xfrm>
              <a:off x="4683615" y="1764600"/>
              <a:ext cx="963025" cy="454725"/>
            </a:xfrm>
            <a:prstGeom prst="roundRect">
              <a:avLst>
                <a:gd name="adj" fmla="val 16667"/>
              </a:avLst>
            </a:prstGeom>
            <a:noFill/>
            <a:ln w="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sz="2000" b="1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 </a:t>
              </a:r>
              <a:r>
                <a:rPr lang="tr-TR" sz="20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2.000</a:t>
              </a:r>
              <a:endPara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6" name="AutoShape 5"/>
          <p:cNvSpPr>
            <a:spLocks noChangeArrowheads="1"/>
          </p:cNvSpPr>
          <p:nvPr/>
        </p:nvSpPr>
        <p:spPr bwMode="auto">
          <a:xfrm>
            <a:off x="981409" y="5099798"/>
            <a:ext cx="5536902" cy="466972"/>
          </a:xfrm>
          <a:prstGeom prst="roundRect">
            <a:avLst>
              <a:gd name="adj" fmla="val 16667"/>
            </a:avLst>
          </a:prstGeom>
          <a:noFill/>
          <a:ln w="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Yaşlılığa Bağlı </a:t>
            </a:r>
            <a:r>
              <a:rPr lang="tr-TR" sz="16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İşitme Kaybı (</a:t>
            </a:r>
            <a:r>
              <a:rPr lang="tr-TR" sz="1600" b="1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Presbycusis-Presbiakuzi</a:t>
            </a:r>
            <a:r>
              <a:rPr lang="tr-TR" sz="16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)ᵃ </a:t>
            </a:r>
          </a:p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İlk Görüldüğü Frekans</a:t>
            </a:r>
          </a:p>
        </p:txBody>
      </p:sp>
      <p:sp>
        <p:nvSpPr>
          <p:cNvPr id="48" name="AutoShape 5"/>
          <p:cNvSpPr>
            <a:spLocks noChangeArrowheads="1"/>
          </p:cNvSpPr>
          <p:nvPr/>
        </p:nvSpPr>
        <p:spPr bwMode="auto">
          <a:xfrm>
            <a:off x="6450488" y="5099798"/>
            <a:ext cx="1584215" cy="467693"/>
          </a:xfrm>
          <a:prstGeom prst="roundRect">
            <a:avLst>
              <a:gd name="adj" fmla="val 16667"/>
            </a:avLst>
          </a:prstGeom>
          <a:noFill/>
          <a:ln w="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8000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4679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2" grpId="0" animBg="1"/>
      <p:bldP spid="46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ODİOMETRİDE </a:t>
            </a: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KULLANILAN SEMBOLLER</a:t>
            </a:r>
            <a:endParaRPr lang="tr-TR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321543"/>
              </p:ext>
            </p:extLst>
          </p:nvPr>
        </p:nvGraphicFramePr>
        <p:xfrm>
          <a:off x="0" y="1038862"/>
          <a:ext cx="9144000" cy="4600673"/>
        </p:xfrm>
        <a:graphic>
          <a:graphicData uri="http://schemas.openxmlformats.org/drawingml/2006/table">
            <a:tbl>
              <a:tblPr firstRow="1" bandRow="1"/>
              <a:tblGrid>
                <a:gridCol w="3861531"/>
                <a:gridCol w="2613049"/>
                <a:gridCol w="2669420"/>
              </a:tblGrid>
              <a:tr h="951863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ODİOMETRİK SEMBOLLER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10967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4572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SEMBOLLER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SOL KULAK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[MAVİ]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SAĞ KULAK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[KIRMIZI]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1276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HAVA YOLU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O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1276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KEMİK YOLU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&gt;</a:t>
                      </a:r>
                      <a:endParaRPr kumimoji="0" lang="en-US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&lt;</a:t>
                      </a:r>
                      <a:endParaRPr kumimoji="0" lang="en-US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1548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35626" y="2742513"/>
            <a:ext cx="9084624" cy="3492026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72000" tIns="72000" rIns="72000" bIns="72000" anchor="ctr"/>
          <a:lstStyle/>
          <a:p>
            <a:pPr marL="36000" algn="ctr"/>
            <a:r>
              <a:rPr lang="tr-TR" sz="90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İşitme </a:t>
            </a:r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Kayıplarının</a:t>
            </a:r>
          </a:p>
          <a:p>
            <a:pPr marL="36000"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Sınıflandırılması</a:t>
            </a:r>
          </a:p>
        </p:txBody>
      </p:sp>
      <p:pic>
        <p:nvPicPr>
          <p:cNvPr id="6146" name="Picture 2" descr="D:\DOKTOR\2-DRUZ\1. EĞİTİM KURUMU\1. İstanbuluzman\1-ISTANBULUZMAN\1-İşyeri Risk Etmenleri\Fiziksel Risk Etmenleri\Yardımcı\Resimler\Kulak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523399"/>
            <a:ext cx="2341263" cy="2748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8123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PATOLOJİSİNİN YERLEŞTİĞİ YERE GÖRE – 4   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52000" indent="-216000">
              <a:spcAft>
                <a:spcPts val="6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9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93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İletim Tipi İşitme Kaybı</a:t>
            </a:r>
          </a:p>
          <a:p>
            <a:pPr marL="493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Sensorinöral Tip İşitme Kaybı</a:t>
            </a:r>
          </a:p>
          <a:p>
            <a:pPr marL="493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Mikst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Tip İşitme Kaybı</a:t>
            </a:r>
          </a:p>
          <a:p>
            <a:pPr marL="493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Fonksiyonel (</a:t>
            </a: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Nonorganik-Psikojenik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Tip İşitme Kaybı</a:t>
            </a:r>
          </a:p>
          <a:p>
            <a:pPr marL="493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Santral (Merkezi) Tip İşitme Kaybı 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	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İŞİTME KAYIPLARI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96300" y="63959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5147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6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7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8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2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3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12912</TotalTime>
  <Words>1290</Words>
  <Application>Microsoft Office PowerPoint</Application>
  <PresentationFormat>Ekran Gösterisi (4:3)</PresentationFormat>
  <Paragraphs>391</Paragraphs>
  <Slides>36</Slides>
  <Notes>36</Notes>
  <HiddenSlides>0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Slayt Başlıkları</vt:lpstr>
      </vt:variant>
      <vt:variant>
        <vt:i4>36</vt:i4>
      </vt:variant>
    </vt:vector>
  </HeadingPairs>
  <TitlesOfParts>
    <vt:vector size="44" baseType="lpstr">
      <vt:lpstr>1_Standarddesign</vt:lpstr>
      <vt:lpstr>16_Standarddesign</vt:lpstr>
      <vt:lpstr>17_Standarddesign</vt:lpstr>
      <vt:lpstr>18_Standarddesign</vt:lpstr>
      <vt:lpstr>12_Standarddesign</vt:lpstr>
      <vt:lpstr>13_Standarddesign</vt:lpstr>
      <vt:lpstr>7_Standarddesign</vt:lpstr>
      <vt:lpstr>3_Standarddesign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Inscale GmbH &amp; Co. KG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PresentationPackage</dc:title>
  <dc:creator>DOKTOR</dc:creator>
  <cp:lastModifiedBy>AhmetYigitalp</cp:lastModifiedBy>
  <cp:revision>1311</cp:revision>
  <dcterms:created xsi:type="dcterms:W3CDTF">2008-04-16T13:39:00Z</dcterms:created>
  <dcterms:modified xsi:type="dcterms:W3CDTF">2013-11-15T14:20:55Z</dcterms:modified>
</cp:coreProperties>
</file>