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96" r:id="rId2"/>
    <p:sldMasterId id="2147483708" r:id="rId3"/>
    <p:sldMasterId id="2147483744" r:id="rId4"/>
    <p:sldMasterId id="2147483756" r:id="rId5"/>
  </p:sldMasterIdLst>
  <p:notesMasterIdLst>
    <p:notesMasterId r:id="rId46"/>
  </p:notesMasterIdLst>
  <p:handoutMasterIdLst>
    <p:handoutMasterId r:id="rId47"/>
  </p:handoutMasterIdLst>
  <p:sldIdLst>
    <p:sldId id="1592" r:id="rId6"/>
    <p:sldId id="1504" r:id="rId7"/>
    <p:sldId id="1607" r:id="rId8"/>
    <p:sldId id="1628" r:id="rId9"/>
    <p:sldId id="1580" r:id="rId10"/>
    <p:sldId id="1624" r:id="rId11"/>
    <p:sldId id="1634" r:id="rId12"/>
    <p:sldId id="1578" r:id="rId13"/>
    <p:sldId id="1562" r:id="rId14"/>
    <p:sldId id="1575" r:id="rId15"/>
    <p:sldId id="1577" r:id="rId16"/>
    <p:sldId id="1625" r:id="rId17"/>
    <p:sldId id="1626" r:id="rId18"/>
    <p:sldId id="1627" r:id="rId19"/>
    <p:sldId id="1581" r:id="rId20"/>
    <p:sldId id="1629" r:id="rId21"/>
    <p:sldId id="1570" r:id="rId22"/>
    <p:sldId id="1585" r:id="rId23"/>
    <p:sldId id="1630" r:id="rId24"/>
    <p:sldId id="1631" r:id="rId25"/>
    <p:sldId id="1584" r:id="rId26"/>
    <p:sldId id="1586" r:id="rId27"/>
    <p:sldId id="1635" r:id="rId28"/>
    <p:sldId id="1636" r:id="rId29"/>
    <p:sldId id="1637" r:id="rId30"/>
    <p:sldId id="1638" r:id="rId31"/>
    <p:sldId id="1639" r:id="rId32"/>
    <p:sldId id="1640" r:id="rId33"/>
    <p:sldId id="1641" r:id="rId34"/>
    <p:sldId id="1642" r:id="rId35"/>
    <p:sldId id="1643" r:id="rId36"/>
    <p:sldId id="1644" r:id="rId37"/>
    <p:sldId id="1645" r:id="rId38"/>
    <p:sldId id="1646" r:id="rId39"/>
    <p:sldId id="1647" r:id="rId40"/>
    <p:sldId id="1648" r:id="rId41"/>
    <p:sldId id="1649" r:id="rId42"/>
    <p:sldId id="1650" r:id="rId43"/>
    <p:sldId id="1651" r:id="rId44"/>
    <p:sldId id="1604" r:id="rId4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94">
          <p15:clr>
            <a:srgbClr val="A4A3A4"/>
          </p15:clr>
        </p15:guide>
        <p15:guide id="2" orient="horz" pos="1151">
          <p15:clr>
            <a:srgbClr val="A4A3A4"/>
          </p15:clr>
        </p15:guide>
        <p15:guide id="3" orient="horz" pos="2018">
          <p15:clr>
            <a:srgbClr val="A4A3A4"/>
          </p15:clr>
        </p15:guide>
        <p15:guide id="4" orient="horz" pos="2652">
          <p15:clr>
            <a:srgbClr val="A4A3A4"/>
          </p15:clr>
        </p15:guide>
        <p15:guide id="5" pos="5579">
          <p15:clr>
            <a:srgbClr val="A4A3A4"/>
          </p15:clr>
        </p15:guide>
        <p15:guide id="6" pos="5266">
          <p15:clr>
            <a:srgbClr val="A4A3A4"/>
          </p15:clr>
        </p15:guide>
        <p15:guide id="7" pos="198">
          <p15:clr>
            <a:srgbClr val="A4A3A4"/>
          </p15:clr>
        </p15:guide>
        <p15:guide id="8" pos="3193">
          <p15:clr>
            <a:srgbClr val="A4A3A4"/>
          </p15:clr>
        </p15:guide>
        <p15:guide id="9" pos="49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B1A"/>
    <a:srgbClr val="3366FF"/>
    <a:srgbClr val="5A5A59"/>
    <a:srgbClr val="00A4FF"/>
    <a:srgbClr val="004074"/>
    <a:srgbClr val="004986"/>
    <a:srgbClr val="414141"/>
    <a:srgbClr val="575F57"/>
    <a:srgbClr val="575757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8" autoAdjust="0"/>
    <p:restoredTop sz="94981" autoAdjust="0"/>
  </p:normalViewPr>
  <p:slideViewPr>
    <p:cSldViewPr snapToGrid="0">
      <p:cViewPr>
        <p:scale>
          <a:sx n="100" d="100"/>
          <a:sy n="100" d="100"/>
        </p:scale>
        <p:origin x="1914" y="318"/>
      </p:cViewPr>
      <p:guideLst>
        <p:guide orient="horz" pos="2294"/>
        <p:guide orient="horz" pos="1151"/>
        <p:guide orient="horz" pos="2018"/>
        <p:guide orient="horz" pos="2652"/>
        <p:guide pos="5579"/>
        <p:guide pos="5266"/>
        <p:guide pos="198"/>
        <p:guide pos="3193"/>
        <p:guide pos="49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27090"/>
    </p:cViewPr>
  </p:sorterViewPr>
  <p:notesViewPr>
    <p:cSldViewPr snapToGrid="0">
      <p:cViewPr varScale="1">
        <p:scale>
          <a:sx n="85" d="100"/>
          <a:sy n="85" d="100"/>
        </p:scale>
        <p:origin x="-39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FBF181-6581-4E2F-849B-67FB4221BBBA}" type="datetimeFigureOut">
              <a:rPr lang="de-DE"/>
              <a:pPr>
                <a:defRPr/>
              </a:pPr>
              <a:t>01.09.2014</a:t>
            </a:fld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F2CB9-D2A6-4AD7-95AE-4B6DB534C3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141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5FAF4A-B3D3-49A6-BC24-6E15E10FCE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642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noProof="1" smtClean="0"/>
          </a:p>
        </p:txBody>
      </p:sp>
    </p:spTree>
    <p:extLst>
      <p:ext uri="{BB962C8B-B14F-4D97-AF65-F5344CB8AC3E}">
        <p14:creationId xmlns:p14="http://schemas.microsoft.com/office/powerpoint/2010/main" val="530230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966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5057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5463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6693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6777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304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8476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7169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8258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213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8458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20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20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7081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21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21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3428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22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22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48404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71532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07212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25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25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55180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26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26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94077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01784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28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28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584067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29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29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3720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93996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61079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31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31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91053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15550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33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33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83369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34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34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63036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35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35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14721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36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36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79781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37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37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4254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38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38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32549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39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39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5098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0423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533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8211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174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827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5857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367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37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05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10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64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67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82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13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05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51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4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7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60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0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80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074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48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853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091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365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08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50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694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05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533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820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909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4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0219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47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648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8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34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80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17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066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915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3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113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493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8058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7182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95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8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4145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9618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0704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5857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176274" y="-280636"/>
            <a:ext cx="8954500" cy="317009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7DC4FF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dkEdge">
            <a:bevelT w="63500" h="63500"/>
            <a:contourClr>
              <a:schemeClr val="bg2">
                <a:lumMod val="20000"/>
                <a:lumOff val="80000"/>
              </a:schemeClr>
            </a:contourClr>
          </a:sp3d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tr-TR" sz="10000" dirty="0" smtClean="0">
                <a:ln w="38100">
                  <a:solidFill>
                    <a:srgbClr val="0061B2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76200" dist="50800" dir="5400000" algn="tl">
                    <a:srgbClr val="000000"/>
                  </a:outerShdw>
                </a:effectLst>
                <a:latin typeface="Cambria" pitchFamily="18" charset="0"/>
              </a:rPr>
              <a:t>Zinde Eğitim Kurumu</a:t>
            </a:r>
            <a:endParaRPr lang="tr-TR" sz="10000" dirty="0">
              <a:ln w="38100">
                <a:solidFill>
                  <a:srgbClr val="0061B2">
                    <a:lumMod val="40000"/>
                    <a:lumOff val="60000"/>
                  </a:srgbClr>
                </a:solidFill>
                <a:prstDash val="solid"/>
                <a:miter lim="800000"/>
              </a:ln>
              <a:noFill/>
              <a:effectLst>
                <a:outerShdw blurRad="76200" dist="50800" dir="54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76274" y="2976662"/>
            <a:ext cx="8954500" cy="1694808"/>
          </a:xfrm>
          <a:prstGeom prst="rect">
            <a:avLst/>
          </a:prstGeom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schemeClr val="bg1">
                <a:lumMod val="50000"/>
              </a:schemeClr>
            </a:innerShdw>
          </a:effectLst>
          <a:scene3d>
            <a:camera prst="orthographicFront">
              <a:rot lat="1200000" lon="21599987" rev="21594348"/>
            </a:camera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tr-TR" sz="3600" b="1" i="1" kern="10" dirty="0" smtClean="0">
                <a:ln w="9525">
                  <a:round/>
                  <a:headEnd/>
                  <a:tailEnd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Mesleki Genitoüriner </a:t>
            </a:r>
            <a:endParaRPr lang="tr-TR" sz="3600" b="1" i="1" kern="10" dirty="0">
              <a:ln w="9525">
                <a:round/>
                <a:headEnd/>
                <a:tailEnd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141107" y="4565144"/>
            <a:ext cx="8954500" cy="1705451"/>
          </a:xfrm>
          <a:prstGeom prst="rect">
            <a:avLst/>
          </a:prstGeom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schemeClr val="bg1">
                <a:lumMod val="50000"/>
              </a:schemeClr>
            </a:innerShdw>
          </a:effectLst>
          <a:scene3d>
            <a:camera prst="orthographicFront">
              <a:rot lat="1200000" lon="21599987" rev="21594348"/>
            </a:camera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tr-TR" sz="3600" b="1" i="1" kern="10" dirty="0" smtClean="0">
                <a:ln w="9525">
                  <a:round/>
                  <a:headEnd/>
                  <a:tailEnd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Sistem Hastalıkları</a:t>
            </a:r>
            <a:endParaRPr lang="tr-TR" sz="3600" b="1" i="1" kern="10" dirty="0">
              <a:ln w="9525">
                <a:round/>
                <a:headEnd/>
                <a:tailEnd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val="2847689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PESTİSİT MARUZİYETLERİ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Pestisitlere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(</a:t>
            </a:r>
            <a:r>
              <a:rPr lang="it-IT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chlodecone</a:t>
            </a:r>
            <a:r>
              <a:rPr lang="it-IT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DBCP-</a:t>
            </a:r>
            <a:r>
              <a:rPr lang="it-IT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di </a:t>
            </a:r>
            <a:r>
              <a:rPr lang="it-IT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bromo chloro propana,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DPAA-</a:t>
            </a:r>
            <a:r>
              <a:rPr lang="it-IT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2,4 </a:t>
            </a:r>
            <a:r>
              <a:rPr lang="it-IT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dichloro phenoxy acetic acid </a:t>
            </a:r>
            <a:r>
              <a:rPr lang="it-IT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)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maruz kalan erkeklerde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spermatogenez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olmaktadır.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DBCD çok etkili bir </a:t>
            </a:r>
            <a:r>
              <a:rPr lang="tr-TR" sz="2000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nematosittir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 1956-1977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yılları arasında yoğun olarak kullanılmış,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infertiliteye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neden olduğu saptandıktan sonra yasaklanmıştır. </a:t>
            </a: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GENİTAL SİSTEMİ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697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TRİNİTRO TALUENE  MARUZİYETİ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Kimya sanayinde,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Patlayıcı endüstrisinde,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</a:t>
            </a:r>
            <a:r>
              <a:rPr lang="tr-TR" sz="2000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Trinitro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taluene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maruziyet söz konusudur. Bu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madde spermatogenez ve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cinsel işlev bozukluğu yapar.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GENİTAL SİSTEMİ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01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SENTETİK ESTROJEN-PROGESTERON MARUZİYETİ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İlaç endüstrisinde,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…………sentetik </a:t>
            </a:r>
            <a:r>
              <a:rPr lang="tr-TR" sz="2000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estrojen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progesterona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maruziyet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semen kalitesini düşürmektedir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GENİTAL SİSTEMİ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341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SOLVENTLERE MARUZİYET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Metal endüstrisinde,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Mobilya sanayinde,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oya sanayinde,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…çalışanlar </a:t>
            </a:r>
            <a:r>
              <a:rPr lang="tr-TR" sz="2000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solventlere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(karbon sülfür, etilen glikol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etere)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maruz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kalırlar.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Bu kişilerde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libido azalması,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oligospermi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gibi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etkiler görülebilir.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GENİTAL SİSTEMİ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691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METALLERE MARUZİYET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Kurşun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kü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atbaa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işlerinde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………çalışanlar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metallere (kurşun,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cıva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) maruz kalırlar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 Kurşun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spermatogenezi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azaltır.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GENİTAL SİSTEMİ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832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2819399" y="2830969"/>
            <a:ext cx="6029326" cy="243431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Kadın Genital Sistem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C:\Users\Ahmet Yiğitap\Pictures\RESİMLER\Meslekler\female-user-help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6765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151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KARBONMONOKSİT MARUZİYETİ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Kok fırını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Yüksek fırın,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Garaj,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Rafineri işleri, 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………………..gibi yerlerde çalışanlar maruziyet olur. 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Gebelikte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maruz kalındığında anneden bebeğe geçerek </a:t>
            </a:r>
            <a:r>
              <a:rPr lang="tr-TR" sz="2000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fetusa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ulaşır. </a:t>
            </a:r>
            <a:r>
              <a:rPr lang="tr-TR" sz="2000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Fetusta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anneye oranla 1.5 kat daha fazla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bulunur.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KADIN GENİTAL SİSTEMİ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312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BİYOLOJİK ETKENLERE MARUZİYET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76525" y="18653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Sağlık personeli,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L</a:t>
            </a: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aboratuar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çalışanları,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…………biyolojik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etkenlere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(</a:t>
            </a: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toxoplazma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rubella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herpes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CMV, HBV gibi)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maruz kalırlar. Bu da çalışanlarda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konjenital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anomali ve enfeksiyonlara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neden olur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</a:t>
            </a: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KADIN GENİTAL SİSTEMİ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97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FİZİKSEL ZORLANMA MARUZİYETİ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Ağırlık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kaldırma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işlerinde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çalışanlar,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……..fiziksel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zorlanmaya maruz kalırlar. Bu da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intrauterin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gelişme geriliği ve erken doğuma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neden olur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KADIN GENİTAL SİSTEMİ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482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GÜRÜLTÜ MARUZİYETİ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Tekstilde,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Metal endüstrisinde,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…………….çalışanlar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gürültüye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maruz kalırlar. Bu da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intrauterin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gelişme geriliği ve işitme kaybına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neden olur.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KADIN GENİTAL SİSTEMİ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2652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SINIFLANDIRMA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90500" indent="-1905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800" i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817200" lvl="1" indent="-2880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endParaRPr lang="tr-TR" sz="2000" b="1" i="1" dirty="0" smtClean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817200" lvl="1" indent="-2880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r>
              <a:rPr lang="tr-TR" sz="2000" b="1" i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Genital Sistem Hastalıkları</a:t>
            </a:r>
            <a:r>
              <a:rPr lang="tr-TR" sz="2000" b="1" i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;</a:t>
            </a:r>
            <a:endParaRPr lang="tr-TR" sz="2000" b="1" i="1" dirty="0" smtClean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1443600" lvl="2" indent="-360000">
              <a:spcAft>
                <a:spcPts val="0"/>
              </a:spcAft>
              <a:buClr>
                <a:srgbClr val="292929"/>
              </a:buClr>
              <a:buFont typeface="+mj-lt"/>
              <a:buAutoNum type="alphaLcPeriod"/>
              <a:defRPr/>
            </a:pPr>
            <a:r>
              <a:rPr lang="tr-TR" sz="2000" b="1" i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genital sistem hastalıkları,</a:t>
            </a:r>
          </a:p>
          <a:p>
            <a:pPr marL="1443600" lvl="2" indent="-360000">
              <a:spcAft>
                <a:spcPts val="0"/>
              </a:spcAft>
              <a:buClr>
                <a:srgbClr val="292929"/>
              </a:buClr>
              <a:buFont typeface="+mj-lt"/>
              <a:buAutoNum type="alphaLcPeriod"/>
              <a:defRPr/>
            </a:pPr>
            <a:r>
              <a:rPr lang="tr-TR" sz="2000" b="1" i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Kadın genital sistem hastalıkları,</a:t>
            </a:r>
          </a:p>
          <a:p>
            <a:pPr marL="1443600" lvl="2" indent="-360000">
              <a:spcAft>
                <a:spcPts val="0"/>
              </a:spcAft>
              <a:buClr>
                <a:srgbClr val="292929"/>
              </a:buClr>
              <a:buFont typeface="+mj-lt"/>
              <a:buAutoNum type="alphaLcPeriod"/>
              <a:defRPr/>
            </a:pPr>
            <a:endParaRPr lang="tr-TR" sz="2000" b="1" i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817200" lvl="1" indent="-2880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r>
              <a:rPr lang="tr-TR" sz="2000" b="1" i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Üriner Sistem </a:t>
            </a:r>
            <a:r>
              <a:rPr lang="tr-TR" sz="2000" b="1" i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Hastalıkları</a:t>
            </a:r>
            <a:endParaRPr lang="tr-TR" sz="2000" b="1" i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kern="1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+mn-ea"/>
                <a:cs typeface="Calibri" pitchFamily="34" charset="0"/>
              </a:rPr>
              <a:t>MESLEKİ GENİTOÜRİNER SİSTEM HASTALIKLARI</a:t>
            </a:r>
            <a:endParaRPr lang="en-GB" sz="3200" kern="1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2123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RADYASYONA MARUZİYET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Sağlık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personeli,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ilgisayar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kullanımı,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Elektromagnetik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alanlarda çalışanlar,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…………</a:t>
            </a:r>
            <a:r>
              <a:rPr lang="tr-TR" sz="2000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iyonizan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ve </a:t>
            </a:r>
            <a:r>
              <a:rPr lang="tr-TR" sz="2000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non-iyonizan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radyasyona maruz kalır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«250-500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 dozlar </a:t>
            </a: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steriliteye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yol açar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.»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KADIN GENİTAL SİSTEMİ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418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METALLERE MARUZİYET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Metal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endüstrisi,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imya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sanayi,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lektronik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malzeme üretimi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8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……………gibi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işlerde çalışanlar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metallere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(kurşun, cıva) maruz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kalır.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Kurşun plasentadan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geçer,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sütte de bulunur.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216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Gebede kanda/</a:t>
            </a:r>
            <a:r>
              <a:rPr lang="tr-TR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kord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kanında kurşun düzeyi %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10mgr&lt; olmalı,</a:t>
            </a:r>
            <a:endParaRPr lang="tr-TR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216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Cıva </a:t>
            </a:r>
            <a:r>
              <a:rPr lang="tr-TR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maruziyetinde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bebeklerde </a:t>
            </a:r>
            <a:r>
              <a:rPr lang="tr-TR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mental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-motor gelişme geriliği </a:t>
            </a:r>
            <a:endParaRPr lang="tr-TR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216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Cıva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kromozom 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anomalilerine-</a:t>
            </a:r>
            <a:r>
              <a:rPr lang="tr-TR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fertilite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azalmasına neden olur,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KADIN GENİTAL SİSTEMİ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79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SOLVENT VE HORMON MARUZİYETİ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Kimya sanayi,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Kuru temizleme,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Boya,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İlaç,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Kimya endüstrisin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de,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………çalışanlar </a:t>
            </a:r>
            <a:r>
              <a:rPr lang="tr-TR" sz="2000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solventlere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ve hormonlara maruz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kalırlar.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İnsanda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kromozom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anomalilerine ve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anormal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uterus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kanamaları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na neden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olur. </a:t>
            </a: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KADIN GENİTAL SİSTEMİ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66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2413128" y="3031239"/>
            <a:ext cx="6116031" cy="13693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Üriner Sistem Hastalıkları</a:t>
            </a:r>
            <a:endParaRPr lang="tr-TR" sz="54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 descr="C:\Users\Ahmet Yiğitap\Pictures\RESİMLER\Gemetrik Şekiller\Style XP.pn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2312">
            <a:off x="21520" y="2612342"/>
            <a:ext cx="2019253" cy="220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367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GENİTOÜRİNER SİSTEM HASTALIKLARI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4" descr="C:\Users\ahmet\Desktop\Anatom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6" y="1039813"/>
            <a:ext cx="4581526" cy="49704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hmet\Desktop\Anatom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984" y="1039813"/>
            <a:ext cx="4438649" cy="49704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Yuvarlatılmış Dikdörtgen 12"/>
          <p:cNvSpPr/>
          <p:nvPr/>
        </p:nvSpPr>
        <p:spPr>
          <a:xfrm>
            <a:off x="540046" y="1887279"/>
            <a:ext cx="776177" cy="1483242"/>
          </a:xfrm>
          <a:prstGeom prst="roundRect">
            <a:avLst/>
          </a:prstGeom>
          <a:noFill/>
          <a:ln w="825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Yuvarlatılmış Dikdörtgen 13"/>
          <p:cNvSpPr/>
          <p:nvPr/>
        </p:nvSpPr>
        <p:spPr>
          <a:xfrm>
            <a:off x="1720260" y="1600203"/>
            <a:ext cx="776177" cy="1483242"/>
          </a:xfrm>
          <a:prstGeom prst="roundRect">
            <a:avLst/>
          </a:prstGeom>
          <a:noFill/>
          <a:ln w="825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790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BÖBREKLER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90500" indent="-1905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800" i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Böbrek, işyerinde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akut,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kronik veya son dönem böbrek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yetersizliğine (SDBY)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neden olabilen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toksik maddelere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maruz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kalabilir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marL="396000" indent="-36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Ağır Metaller, </a:t>
            </a:r>
          </a:p>
          <a:p>
            <a:pPr marL="396000" indent="-36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Organik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Kimyasallar, </a:t>
            </a:r>
          </a:p>
          <a:p>
            <a:pPr marL="396000" indent="-36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Pestisitler,</a:t>
            </a:r>
            <a:endParaRPr lang="tr-TR" sz="20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96000" indent="-36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Diğer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Ksenobiotikler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</a:t>
            </a: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GENİTOÜRİNER SİSTEM HASTALIKLARI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9794" name="Picture 2" descr="D:\DOKTOR\2-TIP-ISYERI\1-KONULAR\1.DIYALIZ\1.BİTEN KONULAR\1.B.Böbrek Fizyolojisi\Yardımcı\Resimler\Anatomisi\Human_Kidn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7" y="3067043"/>
            <a:ext cx="3008015" cy="2105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508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143087" y="1646582"/>
            <a:ext cx="654417" cy="7852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843352" y="1646582"/>
            <a:ext cx="8177823" cy="7852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Erken dönemde böbrek hasarını belirlemeye yönelik basit ve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güvenilir bir tetkik yoktur.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(Erken tanı zorluğu),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143089" y="2522882"/>
            <a:ext cx="654416" cy="7852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2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843352" y="2522882"/>
            <a:ext cx="8177823" cy="7852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etkisi, etkilenimden yıllar sonra ortaya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çıkabilir.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(Çoğu zaman asıl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etkilenime ait hiç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bir kanıt bulunamaz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),</a:t>
            </a: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143089" y="3408707"/>
            <a:ext cx="654416" cy="7852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3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843352" y="3408707"/>
            <a:ext cx="8177823" cy="7852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Böbrek çoğunlukla toksik maddeler için hedef organdır.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(Kardiyak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outputun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%25’ini aldığı için toksik maddelere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yüksek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dozlarda maruz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kalır),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143089" y="4294532"/>
            <a:ext cx="654416" cy="7852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4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843352" y="4294532"/>
            <a:ext cx="8177823" cy="7852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Böbrekler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osmotik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gradient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geliştirirler.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(Böbrekler işlevleri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nedeniyle, diğer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organlardan çok daha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fazla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bulundurdukları toksik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maddeleri konsantre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ederler),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143089" y="5189882"/>
            <a:ext cx="654416" cy="7852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5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843352" y="5189882"/>
            <a:ext cx="8177823" cy="7852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nn-NO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Böbreğin idrarı asitleştirme yeteneği nedeniyle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nn-NO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bazı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toksik </a:t>
            </a:r>
            <a:r>
              <a:rPr lang="nn-NO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çözünen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madde</a:t>
            </a:r>
            <a:r>
              <a:rPr lang="nn-NO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lerin </a:t>
            </a:r>
            <a:r>
              <a:rPr lang="nn-NO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diğer dokularda olmayan iyonik formları oluşabilir,</a:t>
            </a:r>
          </a:p>
        </p:txBody>
      </p:sp>
      <p:grpSp>
        <p:nvGrpSpPr>
          <p:cNvPr id="42" name="Grup 41"/>
          <p:cNvGrpSpPr/>
          <p:nvPr/>
        </p:nvGrpSpPr>
        <p:grpSpPr>
          <a:xfrm>
            <a:off x="146072" y="6154725"/>
            <a:ext cx="6162416" cy="663371"/>
            <a:chOff x="2644311" y="5451679"/>
            <a:chExt cx="6162416" cy="663371"/>
          </a:xfrm>
        </p:grpSpPr>
        <p:grpSp>
          <p:nvGrpSpPr>
            <p:cNvPr id="43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45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56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7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52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54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5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53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44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Özellikler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34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GENİTOÜRİNER SİSTEM HASTALIKLARI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3903" y="1040395"/>
            <a:ext cx="3128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Açıklamalar;</a:t>
            </a:r>
            <a:endParaRPr lang="tr-TR" sz="2800" b="1" dirty="0">
              <a:solidFill>
                <a:srgbClr val="6B9B1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0094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1781174" y="2381248"/>
            <a:ext cx="6297025" cy="151243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Halojenlenmiş Hidrokarbonlar</a:t>
            </a:r>
          </a:p>
          <a:p>
            <a:pPr algn="ctr"/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(Organik Çözücüler)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2274"/>
            <a:ext cx="3102623" cy="262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108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28573" y="1053038"/>
            <a:ext cx="2505079" cy="1694858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KARBON</a:t>
            </a:r>
          </a:p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TETRAKLORÜR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2600325" y="1053038"/>
            <a:ext cx="6449425" cy="169485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Endüstriyel çözücü olarak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kullanılır. 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Lipofilik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olduğundan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karaciğer, kemik iliği, kan, beyin ve böbreğe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yüksek konsantrasyonda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dağılır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toksik etki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yapar.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Eğer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etil alkol veya diğer alkollerle tüketilirse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toksisite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gelişir. Dolayısıyla kronik alkolizm bu ajanın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toksisitesini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artırır.</a:t>
            </a: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28575" y="2853263"/>
            <a:ext cx="2505075" cy="1694858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ETİLEN DİKLORİD</a:t>
            </a:r>
            <a:endParaRPr lang="tr-TR" sz="2400" b="1" dirty="0" smtClean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2600325" y="2853263"/>
            <a:ext cx="6449425" cy="169485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Karbon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tetraklorürden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biraz daha az renal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toksiktir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Santral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sinir sitemi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(SSS)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toksisitesi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çok daha fazladır. 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Yeme ya da kuvvetli soluma akut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tubuler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nekroza yol açar.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28575" y="4634438"/>
            <a:ext cx="2505075" cy="1694858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KLOROFORM</a:t>
            </a:r>
            <a:endParaRPr lang="tr-TR" sz="2400" b="1" dirty="0" smtClean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2600325" y="4634438"/>
            <a:ext cx="6449425" cy="169485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Karbontetraklorürden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daha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nefrotoksiktir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Alkol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 da diğer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eksojen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ajanların metabolizmasını artıran maddelere önceden maruz kalma sonucu bu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toksisite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gelişebilir.</a:t>
            </a:r>
          </a:p>
        </p:txBody>
      </p:sp>
      <p:sp>
        <p:nvSpPr>
          <p:cNvPr id="34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GENİTOÜRİNER SİSTEM HASTALIKLARI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21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28573" y="1053037"/>
            <a:ext cx="2505079" cy="13186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TRİKLORETİLEN</a:t>
            </a:r>
            <a:endParaRPr lang="tr-TR" sz="2400" b="1" dirty="0" smtClean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2600325" y="1053037"/>
            <a:ext cx="6449425" cy="13186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Anestezik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ajan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olarak kullanılabildiği gibi endüstriyel kullanımı da vardır. 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ajanın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inhalasyonu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daha çok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temizlik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için çözücü olarak kullanmasına bağlı olur ve renal hasar gelişir. </a:t>
            </a: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28575" y="2472262"/>
            <a:ext cx="2505075" cy="13186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TETRAKLORETAN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2600325" y="2472262"/>
            <a:ext cx="6449425" cy="13186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Selüloz asetat için mükemmel bir çözücüdür ve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en toksik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halojen hidrokarbondur.</a:t>
            </a: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28575" y="3901012"/>
            <a:ext cx="2505075" cy="13186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VİNİL KLORİD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2600325" y="3901012"/>
            <a:ext cx="6449425" cy="13186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Toksisitesi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karbon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tetraklorürünkine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benzer.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Plastik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imalatında kullanılan bir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monomerdir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Çözücü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olarak kullanılmaz. </a:t>
            </a:r>
          </a:p>
        </p:txBody>
      </p:sp>
      <p:sp>
        <p:nvSpPr>
          <p:cNvPr id="34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GENİTOÜRİNER SİSTEM HASTALIKLARI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55"/>
          <p:cNvSpPr>
            <a:spLocks noChangeArrowheads="1"/>
          </p:cNvSpPr>
          <p:nvPr/>
        </p:nvSpPr>
        <p:spPr bwMode="gray">
          <a:xfrm>
            <a:off x="38100" y="5315836"/>
            <a:ext cx="2505075" cy="13186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ETİLEN KLORİDİN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gray">
          <a:xfrm>
            <a:off x="2609850" y="5315836"/>
            <a:ext cx="6449425" cy="13186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Çözücü olarak kullanılır. Diğer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hidrokarbonlardan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daha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toksiktir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Diğerlerinin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aksine deriye kolayca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penetre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olabilir ve lastik eldivenlerden emilebilir. 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24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0" y="3031239"/>
            <a:ext cx="9144000" cy="13693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endParaRPr lang="tr-TR" sz="54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6000" algn="ctr"/>
            <a:r>
              <a:rPr lang="tr-TR" sz="6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Genital Sistem Hastalıkları</a:t>
            </a:r>
            <a:endParaRPr lang="tr-TR" sz="66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Ahmet Yiğitap\Pictures\Siyah\User grou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106" y="885826"/>
            <a:ext cx="2617788" cy="261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33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450011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2828924" y="2982788"/>
            <a:ext cx="6096001" cy="243431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Halojenlenmemiş </a:t>
            </a:r>
          </a:p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Hidrokarbonlar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 descr="C:\Users\DOKTOR\Desktop\220px-Benz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456584"/>
            <a:ext cx="2722171" cy="3217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6652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28573" y="1053037"/>
            <a:ext cx="2505079" cy="167111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DİOKSAN</a:t>
            </a:r>
            <a:endParaRPr lang="tr-TR" sz="2400" b="1" dirty="0" smtClean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2600325" y="1053037"/>
            <a:ext cx="6449425" cy="16711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Renksiz ve hafif kokulu suda kolay çözünebilir. Sinsice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toksisite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oluşturabilir.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 klinik olarak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iştahsızlık bulantı kusma ile gelir. İdrar çıkışı hastalığın 3. gününde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azalır.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drar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kan ve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albumin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içerir. </a:t>
            </a: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28575" y="2824687"/>
            <a:ext cx="2505075" cy="167111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TOLUEN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2600325" y="2824687"/>
            <a:ext cx="6449425" cy="16711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Yapışkan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koklayıcıları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gibi maddenin kötüye kullanımında akut renal hasar ve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distal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renal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tubuler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asidoz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beraber görülür. </a:t>
            </a: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28575" y="4619624"/>
            <a:ext cx="2505075" cy="1709671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FENOL (KARBOLİK ASİT)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2600325" y="4619624"/>
            <a:ext cx="6449425" cy="170967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Akciğerlerden ve deriden emilir. Şiddetli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intoksikasyonda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albumin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atılımı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artabilir. Hastalarda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konvülziyonun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takip ettiği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hipotermi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görülebilir.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İdrar koyulaşabilir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idrarın rengini yeşil veya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kahverengi)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oligüri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gelişebilir. </a:t>
            </a:r>
          </a:p>
        </p:txBody>
      </p:sp>
      <p:sp>
        <p:nvSpPr>
          <p:cNvPr id="34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GENİTOÜRİNER SİSTEM HASTALIKLARI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649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3047999" y="3069095"/>
            <a:ext cx="5973175" cy="1617206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Bazı Özel </a:t>
            </a:r>
          </a:p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Nefrotoksik Ajanlar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C:\Users\Ahmet Yiğitap\Pictures\RESİMLER\Siyah\33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199"/>
            <a:ext cx="32766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4295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MARUZİYET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Arsine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ağır gazdır ve arseniğin en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nefrotoksik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formudur. Genellikle kömür ve metal işleme operasyonları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sırasında arsenik üzerinde asitlerin etkileşimiyle oluşur. </a:t>
            </a: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Arsine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hemotoksiktir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İlk belirti </a:t>
            </a:r>
            <a:r>
              <a:rPr lang="tr-TR" sz="2000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abdominal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kramp, bulantı ve kusmadır. </a:t>
            </a: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Nefrotoksisite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renal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yetmezlik, akut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tubuler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nekroz, sekonder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hemoglobinüri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ile sonuçlanır.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ARSİNE (ARSENİK FORMU)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343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AÇIKLAMA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Sadece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birkaç miligram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fosforun yenmesi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akut karaciğer ve akut renal nekroz yapabilir.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Kronik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maruziyet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proteinüri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ile sonuçlanmasına rağmen böbrek fosfordan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primer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etkilenen organ değildir. </a:t>
            </a: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FOSFOR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77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AÇIKLAMA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9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Benzine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katkı olarak kullanılan organik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kurşun,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nefrotoksik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olmamasına rağmen yanma ürünleri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nefrotoksiktir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 Kronik renal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disfonksiyon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yapar.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Erken dönemde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Fankoni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Sendromu yapar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 (</a:t>
            </a: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Aminoasidüri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fosfatüri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glikozüri)</a:t>
            </a:r>
            <a:endParaRPr lang="tr-TR" sz="20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Son dönem yeni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bulgular;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esansiyel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hipertansiyonu ve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renal hasarı olan bir çok hastada kurşun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intoksikasyonunu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akla getirmektedir.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KURŞUN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843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ÖNLEM – TEDAVİ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Üriner kurşun atılımı periyodik olarak ölçülmelidir.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24 saatlik idrarda kan kurşun düzeyi 80mgr/dl altında olmalıdır. Kan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kurşun seviyesi 40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mikrogram/dl’yi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aşıyor ise dikkatli olunmalıdır.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Eğer tedaviyle kurşun atılımı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bir kere normal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aralığına indirilirse tedaviye devam etmeye gerek kalmaz.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Antidotu «Etilen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Diamin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Tetra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Asetat - </a:t>
            </a: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EDTA’dır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.»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KURŞUN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84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MARUZİYET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Çinko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kurşun ve bakır cevherlerinde bulunur. Gıda yoluyla alınır, alınan kadmiyumun %25 i emilir.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Yaşla birlikte vücuttaki birikimi artar. Biriken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kadmiyum %40-80 karaciğer ve böbrekte saklanır,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üçte biri yalnızca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böbrektedir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Kadmiyumun insanda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10-20 yılı aşkın yarılanma ömrü vardır.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Kadmiyum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yüksek konsantrasyonda sadece bir tek karşılaşılmada akut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tubuler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nekroz yapabilir.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KADMİYUM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343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MARUZİYET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Toksisite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cıva içeren pestisitlere maruziyetten sonra (genellikle cıva dumanı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veya buharının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inhalasyonu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sonucu)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olur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Cıvanın 2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değerli bileşiği yendiğinde tamamen </a:t>
            </a: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nefrotoksiktir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Cıva </a:t>
            </a: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proksimal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tübülde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birikir ve 1mg/kg kadar düşük dozda bile akut renal hasar yapabilir.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Cıva </a:t>
            </a:r>
            <a:r>
              <a:rPr lang="tr-TR" sz="2000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maruziyetini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takiben </a:t>
            </a:r>
            <a:r>
              <a:rPr lang="tr-TR" sz="2000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proliferatif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glomerülonefrit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ve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minimal değişimle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nefrotik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sendrom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rapor edilmiştir. </a:t>
            </a: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CIVA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970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MARUZİYET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Berilyuma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maruziyetine;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Elektronik tüp imalatı,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Seramik imalatı,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Florasan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ışık ampul yapımı,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Metal dökümhanelerinde karşılaşılır. 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…………Bağırsaklardan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zayıf emilir, vücuda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asıl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giriş yolu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solunum yoludur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Uranyum tuzları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intravenöz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verildiğinde çok yüksek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nefrotoksiktir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ve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tubuler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nekroz yapar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</a:t>
            </a:r>
            <a:endParaRPr lang="tr-TR" sz="20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BERİLYUM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361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AÇIKLAMA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Asıl sorun üreme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sağlığı ile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ilgilidir. Üreme sorunları; 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%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50 kadına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bağlı, 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%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30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erkeğe bağlı, 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%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20 erkek ve kadın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bağlıdır.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Gebelik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dönemindeki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etkilenmeler;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Düşüğe, 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intrauterin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gelişme geriliğine, 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Konjenital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anamalilere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Doğum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sonra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maling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hastalıklara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neden olabilir. </a:t>
            </a:r>
          </a:p>
          <a:p>
            <a:pPr marL="800100" lvl="1" indent="-342900">
              <a:spcAft>
                <a:spcPts val="12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GENİTAL SİSTEM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040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Teşekkür Ederim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4842" y="568865"/>
            <a:ext cx="3290888" cy="2465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6215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2876550" y="2992894"/>
            <a:ext cx="6144625" cy="158863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Genital Sistem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C:\Users\Ahmet Yiğitap\Pictures\RESİMLER\Meslekler\emblem-peo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2652145"/>
            <a:ext cx="227012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6835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AÇIKLAMALAR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Erkeğe özel üreme sağlığı </a:t>
            </a:r>
            <a:r>
              <a:rPr lang="tr-TR" sz="2000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etkilenimi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daha çok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spermatogenez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şeklindeki bozukluklardır.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Üretim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sektöründe ve kullanıcılarında ciddi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infertilite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problemleri saptanmıştır.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NIOSH (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 Güvenlik ve Sağlık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Enstitüsü)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en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sık görülen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10 mesleki hastalık ve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yaralanmalar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arasına infertiliteyi almaktadır. </a:t>
            </a: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Toksik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olduğu belirlenen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104.000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’in üzerindeki kimyasal maddenin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%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95’inin üreme sistemine olan etkileri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hala incelenmemiştir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GENİTAL SİSTEMİ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939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AÇIKLAMALAR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üreme sisteminde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(infertilite açısından) mesleksel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maruziyetin takibinde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aşağıdaki parametreler kullanılır;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Testiküler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histoloji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Üreme sağlığı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bilgileri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Kan hormon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seviyeleri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GENİTAL SİSTEMİ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810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RADYASYON ETKİLERİ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Testislerin; </a:t>
            </a:r>
          </a:p>
          <a:p>
            <a:pPr marL="468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15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 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dozda 		: </a:t>
            </a:r>
            <a:r>
              <a:rPr lang="tr-TR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Oligospermi</a:t>
            </a:r>
          </a:p>
          <a:p>
            <a:pPr marL="468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30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 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dozda		: Geçici </a:t>
            </a:r>
            <a:r>
              <a:rPr lang="tr-TR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</a:t>
            </a:r>
            <a:r>
              <a:rPr lang="tr-TR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zospermi</a:t>
            </a:r>
          </a:p>
          <a:p>
            <a:pPr marL="468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200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 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dozda		: 18 ayda geri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dönen 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azospermi</a:t>
            </a:r>
          </a:p>
          <a:p>
            <a:pPr marL="468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600 rad dozda		: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5 y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ılda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geri 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dönen azospermi</a:t>
            </a:r>
          </a:p>
          <a:p>
            <a:pPr marL="468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540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Sağlık sektöründe, </a:t>
            </a:r>
          </a:p>
          <a:p>
            <a:pPr marL="540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Nükleer santrallerde, </a:t>
            </a:r>
          </a:p>
          <a:p>
            <a:pPr marL="540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Maden ve kaynak işlerinde, </a:t>
            </a:r>
            <a:endParaRPr lang="tr-TR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540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      …………çalışan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erkeler </a:t>
            </a:r>
            <a:r>
              <a:rPr lang="tr-TR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iyonizan</a:t>
            </a:r>
            <a:r>
              <a:rPr lang="tr-TR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radyasyona maruz </a:t>
            </a:r>
            <a:r>
              <a:rPr lang="tr-TR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kalırlar.</a:t>
            </a:r>
            <a:endParaRPr lang="tr-TR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252000">
              <a:spcAft>
                <a:spcPts val="0"/>
              </a:spcAft>
              <a:buClr>
                <a:srgbClr val="292929"/>
              </a:buClr>
              <a:defRPr/>
            </a:pPr>
            <a:endParaRPr lang="tr-TR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540000" indent="-252000" algn="ctr">
              <a:spcAft>
                <a:spcPts val="12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GENİTAL SİSTEMİ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580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YÜKSEK ISI MARUZİYETLERİ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«Yüksek ısı maruziyeti erkeklerde spermatogenez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veya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epididimal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fonksiyon bozukluğu  bozabilir.»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Cam ve camdan eşya üretimi,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Seramik işleri,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Metal-döküm endüstrisinde,</a:t>
            </a: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endParaRPr lang="tr-TR" sz="9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………….çalışan erkeler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aşırı sıcaklığa maruz kalırlar.</a:t>
            </a:r>
            <a:endParaRPr lang="tr-TR" sz="20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GENİTAL SİSTEMİ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24546"/>
            <a:ext cx="6201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826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_Standarddesign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9620</TotalTime>
  <Words>1563</Words>
  <Application>Microsoft Office PowerPoint</Application>
  <PresentationFormat>Ekran Gösterisi (4:3)</PresentationFormat>
  <Paragraphs>391</Paragraphs>
  <Slides>40</Slides>
  <Notes>40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5</vt:i4>
      </vt:variant>
      <vt:variant>
        <vt:lpstr>Slayt Başlıkları</vt:lpstr>
      </vt:variant>
      <vt:variant>
        <vt:i4>40</vt:i4>
      </vt:variant>
    </vt:vector>
  </HeadingPairs>
  <TitlesOfParts>
    <vt:vector size="51" baseType="lpstr">
      <vt:lpstr>Arial</vt:lpstr>
      <vt:lpstr>Calibri</vt:lpstr>
      <vt:lpstr>Cambria</vt:lpstr>
      <vt:lpstr>Monotype Corsiva</vt:lpstr>
      <vt:lpstr>Times New Roman</vt:lpstr>
      <vt:lpstr>Wingdings</vt:lpstr>
      <vt:lpstr>1_Standarddesign</vt:lpstr>
      <vt:lpstr>10_Standarddesign</vt:lpstr>
      <vt:lpstr>2_Standarddesign</vt:lpstr>
      <vt:lpstr>5_Standarddesign</vt:lpstr>
      <vt:lpstr>4_Standarddesign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Inscale GmbH &amp; Co. KG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PresentationPackage</dc:title>
  <dc:creator>DOKTOR</dc:creator>
  <cp:lastModifiedBy>Ahmet</cp:lastModifiedBy>
  <cp:revision>969</cp:revision>
  <dcterms:created xsi:type="dcterms:W3CDTF">2008-04-16T13:39:00Z</dcterms:created>
  <dcterms:modified xsi:type="dcterms:W3CDTF">2014-09-01T11:59:55Z</dcterms:modified>
</cp:coreProperties>
</file>