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96" r:id="rId2"/>
    <p:sldMasterId id="2147483708" r:id="rId3"/>
    <p:sldMasterId id="2147483720" r:id="rId4"/>
    <p:sldMasterId id="2147483744" r:id="rId5"/>
    <p:sldMasterId id="2147483756" r:id="rId6"/>
  </p:sldMasterIdLst>
  <p:notesMasterIdLst>
    <p:notesMasterId r:id="rId54"/>
  </p:notesMasterIdLst>
  <p:handoutMasterIdLst>
    <p:handoutMasterId r:id="rId55"/>
  </p:handoutMasterIdLst>
  <p:sldIdLst>
    <p:sldId id="1592" r:id="rId7"/>
    <p:sldId id="1593" r:id="rId8"/>
    <p:sldId id="1594" r:id="rId9"/>
    <p:sldId id="1605" r:id="rId10"/>
    <p:sldId id="1504" r:id="rId11"/>
    <p:sldId id="1607" r:id="rId12"/>
    <p:sldId id="1628" r:id="rId13"/>
    <p:sldId id="1580" r:id="rId14"/>
    <p:sldId id="1624" r:id="rId15"/>
    <p:sldId id="1634" r:id="rId16"/>
    <p:sldId id="1578" r:id="rId17"/>
    <p:sldId id="1562" r:id="rId18"/>
    <p:sldId id="1575" r:id="rId19"/>
    <p:sldId id="1577" r:id="rId20"/>
    <p:sldId id="1625" r:id="rId21"/>
    <p:sldId id="1626" r:id="rId22"/>
    <p:sldId id="1627" r:id="rId23"/>
    <p:sldId id="1581" r:id="rId24"/>
    <p:sldId id="1629" r:id="rId25"/>
    <p:sldId id="1570" r:id="rId26"/>
    <p:sldId id="1585" r:id="rId27"/>
    <p:sldId id="1630" r:id="rId28"/>
    <p:sldId id="1631" r:id="rId29"/>
    <p:sldId id="1584" r:id="rId30"/>
    <p:sldId id="1586" r:id="rId31"/>
    <p:sldId id="1635" r:id="rId32"/>
    <p:sldId id="1636" r:id="rId33"/>
    <p:sldId id="1637" r:id="rId34"/>
    <p:sldId id="1638" r:id="rId35"/>
    <p:sldId id="1639" r:id="rId36"/>
    <p:sldId id="1640" r:id="rId37"/>
    <p:sldId id="1641" r:id="rId38"/>
    <p:sldId id="1642" r:id="rId39"/>
    <p:sldId id="1643" r:id="rId40"/>
    <p:sldId id="1644" r:id="rId41"/>
    <p:sldId id="1645" r:id="rId42"/>
    <p:sldId id="1646" r:id="rId43"/>
    <p:sldId id="1647" r:id="rId44"/>
    <p:sldId id="1648" r:id="rId45"/>
    <p:sldId id="1649" r:id="rId46"/>
    <p:sldId id="1650" r:id="rId47"/>
    <p:sldId id="1651" r:id="rId48"/>
    <p:sldId id="1652" r:id="rId49"/>
    <p:sldId id="1604" r:id="rId50"/>
    <p:sldId id="1653" r:id="rId51"/>
    <p:sldId id="1654" r:id="rId52"/>
    <p:sldId id="1655" r:id="rId53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9B1A"/>
    <a:srgbClr val="3366FF"/>
    <a:srgbClr val="5A5A59"/>
    <a:srgbClr val="00A4FF"/>
    <a:srgbClr val="004074"/>
    <a:srgbClr val="004986"/>
    <a:srgbClr val="414141"/>
    <a:srgbClr val="575F57"/>
    <a:srgbClr val="575757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60" d="100"/>
        <a:sy n="16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slide" Target="slides/slide3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50" Type="http://schemas.openxmlformats.org/officeDocument/2006/relationships/slide" Target="slides/slide44.xml"/><Relationship Id="rId55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9" Type="http://schemas.openxmlformats.org/officeDocument/2006/relationships/slide" Target="slides/slide2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53" Type="http://schemas.openxmlformats.org/officeDocument/2006/relationships/slide" Target="slides/slide47.xml"/><Relationship Id="rId58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presProps" Target="pres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tableStyles" Target="tableStyles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viewProps" Target="viewProps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06.02.2013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18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18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19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19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27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27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28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28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29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29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31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31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32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32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15006A3E-5299-4714-BB51-A9A078E5EE5D}" type="slidenum">
              <a:rPr lang="de-DE" sz="1200">
                <a:solidFill>
                  <a:prstClr val="black"/>
                </a:solidFill>
              </a:rPr>
              <a:pPr algn="r"/>
              <a:t>34</a:t>
            </a:fld>
            <a:endParaRPr lang="de-DE" sz="1200">
              <a:solidFill>
                <a:prstClr val="black"/>
              </a:solidFill>
            </a:endParaRPr>
          </a:p>
        </p:txBody>
      </p:sp>
      <p:sp>
        <p:nvSpPr>
          <p:cNvPr id="78851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3951A9D-2355-445B-90F0-F641AB817D94}" type="slidenum">
              <a:rPr lang="en-GB" sz="1300">
                <a:solidFill>
                  <a:prstClr val="black"/>
                </a:solidFill>
              </a:rPr>
              <a:pPr algn="r" defTabSz="947738"/>
              <a:t>34</a:t>
            </a:fld>
            <a:endParaRPr lang="en-GB" sz="1300">
              <a:solidFill>
                <a:prstClr val="black"/>
              </a:solidFill>
            </a:endParaRPr>
          </a:p>
        </p:txBody>
      </p:sp>
      <p:sp>
        <p:nvSpPr>
          <p:cNvPr id="7885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885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35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35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39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39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40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40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41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41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42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42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43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43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45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45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46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46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47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47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FBEE09E-A10F-497C-A260-22572371C07C}" type="slidenum">
              <a:rPr lang="de-DE" sz="1200">
                <a:solidFill>
                  <a:prstClr val="black"/>
                </a:solidFill>
              </a:rPr>
              <a:pPr algn="r"/>
              <a:t>8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8704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845E737F-FE19-489D-8D83-9E4636FEDF9E}" type="slidenum">
              <a:rPr lang="en-GB" sz="1300">
                <a:solidFill>
                  <a:prstClr val="black"/>
                </a:solidFill>
              </a:rPr>
              <a:pPr algn="r" defTabSz="947738"/>
              <a:t>8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8704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8704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D9AD146D-C36D-4BBA-B3C3-4E5EF381C173}" type="slidenum">
              <a:rPr lang="de-DE" sz="1200">
                <a:solidFill>
                  <a:prstClr val="black"/>
                </a:solidFill>
              </a:rPr>
              <a:pPr algn="r"/>
              <a:t>9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6803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F6B5062F-F2F4-4AC6-BADC-0FE2CC4822C6}" type="slidenum">
              <a:rPr lang="en-GB" sz="1300">
                <a:solidFill>
                  <a:prstClr val="black"/>
                </a:solidFill>
              </a:rPr>
              <a:pPr algn="r" defTabSz="947738"/>
              <a:t>9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680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680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4372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71050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5108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95642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486702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828202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5137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0580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875134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949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6477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2860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00063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658035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0744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24816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58537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42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700914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1365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35080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6250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0119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1290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277585"/>
      </p:ext>
    </p:extLst>
  </p:cSld>
  <p:clrMapOvr>
    <a:masterClrMapping/>
  </p:clrMapOvr>
  <p:transition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8153520"/>
      </p:ext>
    </p:extLst>
  </p:cSld>
  <p:clrMapOvr>
    <a:masterClrMapping/>
  </p:clrMapOvr>
  <p:transition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242532"/>
      </p:ext>
    </p:extLst>
  </p:cSld>
  <p:clrMapOvr>
    <a:masterClrMapping/>
  </p:clrMapOvr>
  <p:transition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630843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1085771"/>
      </p:ext>
    </p:extLst>
  </p:cSld>
  <p:clrMapOvr>
    <a:masterClrMapping/>
  </p:clrMapOvr>
  <p:transition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89480735"/>
      </p:ext>
    </p:extLst>
  </p:cSld>
  <p:clrMapOvr>
    <a:masterClrMapping/>
  </p:clrMapOvr>
  <p:transition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673428"/>
      </p:ext>
    </p:extLst>
  </p:cSld>
  <p:clrMapOvr>
    <a:masterClrMapping/>
  </p:clrMapOvr>
  <p:transition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9452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2380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66943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1053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715333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938208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1909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04178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402195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324728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24648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438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74340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180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73177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720661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9891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7381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111135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734939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08058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07182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1954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16812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2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image" Target="../media/image2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image" Target="../media/image2.png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prstClr val="white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74145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6961816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875781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/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13070432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>
              <a:solidFill>
                <a:srgbClr val="FFFFFF"/>
              </a:solidFill>
            </a:endParaRPr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solidFill>
                <a:srgbClr val="000000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9585757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9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9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9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2.xml"/><Relationship Id="rId4" Type="http://schemas.openxmlformats.org/officeDocument/2006/relationships/image" Target="../media/image11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6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6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0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6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6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6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6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6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6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6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6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6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5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19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51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rgbClr val="0061B2">
                      <a:lumMod val="40000"/>
                      <a:lumOff val="60000"/>
                    </a:srgb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rgbClr val="000000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rgbClr val="0061B2">
                    <a:lumMod val="40000"/>
                    <a:lumOff val="60000"/>
                  </a:srgb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rgbClr val="000000"/>
                </a:outerShd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WordArt 7"/>
          <p:cNvSpPr>
            <a:spLocks noChangeArrowheads="1" noChangeShapeType="1" noTextEdit="1"/>
          </p:cNvSpPr>
          <p:nvPr/>
        </p:nvSpPr>
        <p:spPr bwMode="auto">
          <a:xfrm>
            <a:off x="176274" y="2976662"/>
            <a:ext cx="8954500" cy="1694808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Mesleki Genitoüriner 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  <p:sp>
        <p:nvSpPr>
          <p:cNvPr id="7" name="WordArt 7"/>
          <p:cNvSpPr>
            <a:spLocks noChangeArrowheads="1" noChangeShapeType="1" noTextEdit="1"/>
          </p:cNvSpPr>
          <p:nvPr/>
        </p:nvSpPr>
        <p:spPr bwMode="auto">
          <a:xfrm>
            <a:off x="141107" y="4565144"/>
            <a:ext cx="8954500" cy="1705451"/>
          </a:xfrm>
          <a:prstGeom prst="rect">
            <a:avLst/>
          </a:prstGeom>
          <a:effectLst>
            <a:glow rad="63500">
              <a:schemeClr val="tx1">
                <a:lumMod val="95000"/>
                <a:lumOff val="5000"/>
                <a:alpha val="40000"/>
              </a:schemeClr>
            </a:glow>
            <a:innerShdw blurRad="114300">
              <a:schemeClr val="bg1">
                <a:lumMod val="50000"/>
              </a:schemeClr>
            </a:innerShdw>
          </a:effectLst>
          <a:scene3d>
            <a:camera prst="orthographicFront">
              <a:rot lat="1200000" lon="21599987" rev="21594348"/>
            </a:camera>
            <a:lightRig rig="threePt" dir="t"/>
          </a:scene3d>
        </p:spPr>
        <p:txBody>
          <a:bodyPr wrap="none" fromWordArt="1">
            <a:prstTxWarp prst="textPlain">
              <a:avLst>
                <a:gd name="adj" fmla="val 50000"/>
              </a:avLst>
            </a:prstTxWarp>
            <a:scene3d>
              <a:camera prst="legacyPerspectiveBottomRight">
                <a:rot lat="0" lon="21239990" rev="0"/>
              </a:camera>
              <a:lightRig rig="legacyHarsh3" dir="l"/>
            </a:scene3d>
            <a:sp3d extrusionH="430200" prstMaterial="legacyMatte">
              <a:extrusionClr>
                <a:srgbClr val="C0C0C0"/>
              </a:extrusionClr>
            </a:sp3d>
          </a:bodyPr>
          <a:lstStyle/>
          <a:p>
            <a:pPr algn="ctr"/>
            <a:r>
              <a:rPr lang="tr-TR" sz="3600" b="1" i="1" kern="10" dirty="0" smtClean="0">
                <a:ln w="9525">
                  <a:round/>
                  <a:headEnd/>
                  <a:tailEnd/>
                </a:ln>
                <a:solidFill>
                  <a:srgbClr val="000000">
                    <a:lumMod val="85000"/>
                    <a:lumOff val="1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otype Corsiva"/>
              </a:rPr>
              <a:t>Sistem Hastalıkları</a:t>
            </a:r>
            <a:endParaRPr lang="tr-TR" sz="3600" b="1" i="1" kern="10" dirty="0">
              <a:ln w="9525">
                <a:round/>
                <a:headEnd/>
                <a:tailEnd/>
              </a:ln>
              <a:solidFill>
                <a:srgbClr val="000000">
                  <a:lumMod val="85000"/>
                  <a:lumOff val="15000"/>
                </a:srgb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otype Corsiva"/>
            </a:endParaRPr>
          </a:p>
        </p:txBody>
      </p:sp>
    </p:spTree>
    <p:extLst>
      <p:ext uri="{BB962C8B-B14F-4D97-AF65-F5344CB8AC3E}">
        <p14:creationId xmlns:p14="http://schemas.microsoft.com/office/powerpoint/2010/main" val="28476896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üreme sisteminde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(infertilite açısından) mesleksel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maruziyetin takibinde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aşağıdaki parametreler kullanılır;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Testiküler histoloji,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Üreme sağlığı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bilgileri,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Kan hormon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seviyeleri,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8102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RADYASYON ETKİLERİ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Testislerin; </a:t>
            </a:r>
          </a:p>
          <a:p>
            <a:pPr marL="468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15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dozda 		: </a:t>
            </a:r>
            <a:r>
              <a:rPr lang="tr-TR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Oligospermi</a:t>
            </a:r>
          </a:p>
          <a:p>
            <a:pPr marL="468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30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dozda		: Geçici </a:t>
            </a:r>
            <a:r>
              <a:rPr lang="tr-TR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</a:t>
            </a:r>
            <a:r>
              <a:rPr lang="tr-TR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zospermi</a:t>
            </a:r>
          </a:p>
          <a:p>
            <a:pPr marL="468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200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dozda		: 18 ayda geri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dönen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azospermi</a:t>
            </a:r>
          </a:p>
          <a:p>
            <a:pPr marL="468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600 rad dozda		: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5 y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ılda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geri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dönen azospermi</a:t>
            </a:r>
          </a:p>
          <a:p>
            <a:pPr marL="468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540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Sağlık sektöründe, </a:t>
            </a:r>
          </a:p>
          <a:p>
            <a:pPr marL="540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Nükleer santrallerde, </a:t>
            </a:r>
          </a:p>
          <a:p>
            <a:pPr marL="540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Maden ve kaynak işlerinde, </a:t>
            </a:r>
            <a:endParaRPr lang="tr-TR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540000" indent="-252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      …………çalışan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erkeler </a:t>
            </a:r>
            <a:r>
              <a:rPr lang="tr-TR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iyonizan</a:t>
            </a:r>
            <a:r>
              <a:rPr lang="tr-TR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radyasyona maruz </a:t>
            </a:r>
            <a:r>
              <a:rPr lang="tr-TR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kalırlar.</a:t>
            </a: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252000">
              <a:spcAft>
                <a:spcPts val="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540000" indent="-252000" algn="ctr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</p:spTree>
    <p:extLst>
      <p:ext uri="{BB962C8B-B14F-4D97-AF65-F5344CB8AC3E}">
        <p14:creationId xmlns:p14="http://schemas.microsoft.com/office/powerpoint/2010/main" val="27965809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YÜKSEK ISI MARUZİYETLERİ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«Yüksek ısı maruziyeti erkeklerde spermatogenez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veya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epididimal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fonksiyon bozukluğu  bozabilir.»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Cam ve camdan eşya üretimi,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Seramik işleri,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Metal-döküm endüstrisinde,</a:t>
            </a: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endParaRPr lang="tr-TR" sz="9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………….çalışan erkeler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aşırı sıcaklığa maruz kalırlar.</a:t>
            </a: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</p:spTree>
    <p:extLst>
      <p:ext uri="{BB962C8B-B14F-4D97-AF65-F5344CB8AC3E}">
        <p14:creationId xmlns:p14="http://schemas.microsoft.com/office/powerpoint/2010/main" val="396082687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PESTİSİT MARUZİYETLERİ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Pestisitlere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(</a:t>
            </a:r>
            <a:r>
              <a:rPr lang="it-IT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chlodecone</a:t>
            </a:r>
            <a:r>
              <a:rPr lang="it-IT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DBCP-</a:t>
            </a:r>
            <a:r>
              <a:rPr lang="it-IT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 </a:t>
            </a:r>
            <a:r>
              <a:rPr lang="it-IT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bromo chloro propana,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DPAA-</a:t>
            </a:r>
            <a:r>
              <a:rPr lang="it-IT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2,4 </a:t>
            </a:r>
            <a:r>
              <a:rPr lang="it-IT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dichloro phenoxy acetic acid </a:t>
            </a:r>
            <a:r>
              <a:rPr lang="it-IT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)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maruz kalan erkeklerde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spermatogenez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olmaktadır.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DBCD çok etkili bir 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nematosittir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1956-1977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yılları arasında yoğun olarak kullanılmış,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infertiliteye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neden olduğu saptandıktan sonra yasaklanmıştır. </a:t>
            </a: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</p:spTree>
    <p:extLst>
      <p:ext uri="{BB962C8B-B14F-4D97-AF65-F5344CB8AC3E}">
        <p14:creationId xmlns:p14="http://schemas.microsoft.com/office/powerpoint/2010/main" val="150369709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TRİNİTRO TALUENE  MARUZİYETİ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 sanayinde,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Patlayıcı endüstrisinde,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Trinitro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taluene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maruziyet söz konusudur. Bu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madde spermatogenez ve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cinsel işlev bozukluğu yapar.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</p:spTree>
    <p:extLst>
      <p:ext uri="{BB962C8B-B14F-4D97-AF65-F5344CB8AC3E}">
        <p14:creationId xmlns:p14="http://schemas.microsoft.com/office/powerpoint/2010/main" val="11540110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SENTETİK ESTROJEN-PROGESTERON MARUZİYETİ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İlaç endüstrisinde,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…………sentetik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estrojen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progesterona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semen kalitesini düşürmektedir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</p:spTree>
    <p:extLst>
      <p:ext uri="{BB962C8B-B14F-4D97-AF65-F5344CB8AC3E}">
        <p14:creationId xmlns:p14="http://schemas.microsoft.com/office/powerpoint/2010/main" val="232834104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SOLVENTLERE MARUZİYET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 endüstrisinde,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Mobilya sanayinde,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oya sanayinde,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…çalışanlar 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solventlere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(karbon sülfür, etilen glikol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etere)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kalırlar.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 kişilerde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libido azalması,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oligospermi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gibi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etkiler görülebilir.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</p:spTree>
    <p:extLst>
      <p:ext uri="{BB962C8B-B14F-4D97-AF65-F5344CB8AC3E}">
        <p14:creationId xmlns:p14="http://schemas.microsoft.com/office/powerpoint/2010/main" val="421326911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METALLERE MARUZİYET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kü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atbaa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işlerinde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………çalışanlar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metallere (kurşun,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) maruz kalırlar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Kurşun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spermatogenezi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azaltır.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</a:p>
        </p:txBody>
      </p:sp>
    </p:spTree>
    <p:extLst>
      <p:ext uri="{BB962C8B-B14F-4D97-AF65-F5344CB8AC3E}">
        <p14:creationId xmlns:p14="http://schemas.microsoft.com/office/powerpoint/2010/main" val="247283211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819399" y="2830969"/>
            <a:ext cx="6029326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Kadın Genital Sistem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074" name="Picture 2" descr="C:\Users\Ahmet Yiğitap\Pictures\RESİMLER\Meslekler\female-user-help-ic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2676525"/>
            <a:ext cx="24384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98151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KARBONMONOKSİT MARUZİYETİ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Kok fırını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fırın,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Garaj,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Rafineri işleri, 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………………..gibi yerlerde çalışanlar maruziyet olur. 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Gebelikte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 kalındığında anneden bebeğe geçerek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fetusa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ulaşır. 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Fetusta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anneye oranla 1.5 kat daha fazla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bulunur.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</p:spTree>
    <p:extLst>
      <p:ext uri="{BB962C8B-B14F-4D97-AF65-F5344CB8AC3E}">
        <p14:creationId xmlns:p14="http://schemas.microsoft.com/office/powerpoint/2010/main" val="391453129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3" name="Grup 2"/>
          <p:cNvGrpSpPr/>
          <p:nvPr/>
        </p:nvGrpSpPr>
        <p:grpSpPr>
          <a:xfrm>
            <a:off x="10080" y="940500"/>
            <a:ext cx="9133920" cy="5184075"/>
            <a:chOff x="10080" y="940500"/>
            <a:chExt cx="9133920" cy="5184075"/>
          </a:xfrm>
        </p:grpSpPr>
        <p:sp>
          <p:nvSpPr>
            <p:cNvPr id="12" name="Rechteck 4"/>
            <p:cNvSpPr>
              <a:spLocks noChangeArrowheads="1"/>
            </p:cNvSpPr>
            <p:nvPr/>
          </p:nvSpPr>
          <p:spPr bwMode="auto">
            <a:xfrm>
              <a:off x="10080" y="3202688"/>
              <a:ext cx="9133920" cy="2921887"/>
            </a:xfrm>
            <a:prstGeom prst="rect">
              <a:avLst/>
            </a:prstGeom>
            <a:noFill/>
            <a:ln w="9525" algn="ctr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Amaç &amp; Öğrenme </a:t>
              </a:r>
            </a:p>
            <a:p>
              <a:pPr marL="36000" algn="ctr"/>
              <a:r>
                <a:rPr lang="tr-TR" sz="9000" b="1" noProof="1" smtClean="0">
                  <a:solidFill>
                    <a:srgbClr val="575757"/>
                  </a:solidFill>
                  <a:effectLst>
                    <a:innerShdw blurRad="63500" dist="50800" dir="8100000">
                      <a:prstClr val="black">
                        <a:alpha val="50000"/>
                      </a:prstClr>
                    </a:innerShdw>
                  </a:effectLst>
                  <a:latin typeface="Calibri" pitchFamily="34" charset="0"/>
                  <a:cs typeface="Calibri" pitchFamily="34" charset="0"/>
                </a:rPr>
                <a:t>Hedefleri</a:t>
              </a:r>
              <a:endParaRPr lang="tr-TR" sz="90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endParaRPr>
            </a:p>
          </p:txBody>
        </p:sp>
        <p:pic>
          <p:nvPicPr>
            <p:cNvPr id="1026" name="Picture 2" descr="C:\Users\DOKTOR\Desktop\birds_and_sig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51126" y="940500"/>
              <a:ext cx="5860795" cy="22431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Metin kutusu 1"/>
            <p:cNvSpPr txBox="1"/>
            <p:nvPr/>
          </p:nvSpPr>
          <p:spPr>
            <a:xfrm>
              <a:off x="3190875" y="1943100"/>
              <a:ext cx="3057525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tr-TR" sz="2000" b="1" i="1" dirty="0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Amaç Öğrenme Hedefleri</a:t>
              </a:r>
              <a:endPara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305213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BİYOLOJİK ETKENLERE MARUZİYET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76525" y="18653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Sağlık personeli,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L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aboratuar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çalışanları,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…………biyolojik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etkenlere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(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toxoplazma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rubella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herpes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CMV, HBV gibi)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 kalırlar. Bu da çalışanlarda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konjenital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anomali ve enfeksiyonlara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neden olur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</p:spTree>
    <p:extLst>
      <p:ext uri="{BB962C8B-B14F-4D97-AF65-F5344CB8AC3E}">
        <p14:creationId xmlns:p14="http://schemas.microsoft.com/office/powerpoint/2010/main" val="16228973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FİZİKSEL ZORLANMA MARUZİYETİ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Ağırlık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kaldırma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işlerinde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çalışanlar,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……..fiziksel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zorlanmaya maruz kalırlar. Bu da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intrauterin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gelişme geriliği ve erken doğuma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neden olur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</p:spTree>
    <p:extLst>
      <p:ext uri="{BB962C8B-B14F-4D97-AF65-F5344CB8AC3E}">
        <p14:creationId xmlns:p14="http://schemas.microsoft.com/office/powerpoint/2010/main" val="2343482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GÜRÜLTÜ MARUZİYETİ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Tekstilde,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 endüstrisinde,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…………….çalışanlar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gürültüye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maruz kalırlar. Bu da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intrauterin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gelişme geriliği ve işitme kaybına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neden olur.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</p:spTree>
    <p:extLst>
      <p:ext uri="{BB962C8B-B14F-4D97-AF65-F5344CB8AC3E}">
        <p14:creationId xmlns:p14="http://schemas.microsoft.com/office/powerpoint/2010/main" val="72026520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RADYASYONA 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Sağlık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personeli,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ilgisayar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kullanımı,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Elektromagnetik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alanlarda çalışanlar,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iyonizan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non-iyonizan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radyasyona maruz kalır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«250-500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rad dozlar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steriliteye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yol açar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.»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</p:spTree>
    <p:extLst>
      <p:ext uri="{BB962C8B-B14F-4D97-AF65-F5344CB8AC3E}">
        <p14:creationId xmlns:p14="http://schemas.microsoft.com/office/powerpoint/2010/main" val="207241871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METALLERE 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endüstrisi,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imya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sanayi,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lektronik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malzeme üretimi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8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……………gibi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işlerde çalışanlar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metallere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(kurşun, cıva) maruz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kalır.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 plasentadan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geçer,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sütte de bulunur.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216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Gebede kanda/</a:t>
            </a:r>
            <a:r>
              <a:rPr lang="tr-TR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kord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kanında kurşun düzeyi %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10mgr&lt; olmalı,</a:t>
            </a: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216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 </a:t>
            </a:r>
            <a:r>
              <a:rPr lang="tr-TR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maruziyetinde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bebeklerde </a:t>
            </a:r>
            <a:r>
              <a:rPr lang="tr-TR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mental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-motor gelişme geriliği </a:t>
            </a:r>
            <a:endParaRPr lang="tr-TR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216000" indent="-2160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kromozom 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anomalilerine-</a:t>
            </a:r>
            <a:r>
              <a:rPr lang="tr-TR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fertilite</a:t>
            </a:r>
            <a:r>
              <a:rPr lang="tr-TR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azalmasına neden olur,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</p:spTree>
    <p:extLst>
      <p:ext uri="{BB962C8B-B14F-4D97-AF65-F5344CB8AC3E}">
        <p14:creationId xmlns:p14="http://schemas.microsoft.com/office/powerpoint/2010/main" val="109557943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SOLVENT VE HORMON MARUZİYETİ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 sanayi,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Kuru temizleme,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Boya,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İlaç,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 endüstrisin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de,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………çalışanlar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solventlere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ve hormonlara maruz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kalırlar.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İnsanda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kromozom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anomalilerine ve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anormal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uterus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kanamaları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na neden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olur. </a:t>
            </a: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</p:spTree>
    <p:extLst>
      <p:ext uri="{BB962C8B-B14F-4D97-AF65-F5344CB8AC3E}">
        <p14:creationId xmlns:p14="http://schemas.microsoft.com/office/powerpoint/2010/main" val="21026644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2413128" y="3031239"/>
            <a:ext cx="6116031" cy="13693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54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Üriner Sistem Hastalıkları</a:t>
            </a:r>
            <a:endParaRPr lang="tr-TR" sz="54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1" name="Picture 3" descr="C:\Users\Ahmet Yiğitap\Pictures\RESİMLER\Gemetrik Şekiller\Style XP.png"/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402312">
            <a:off x="21520" y="2612342"/>
            <a:ext cx="2019253" cy="2207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936730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9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" name="Picture 4" descr="C:\Users\ahmet\Desktop\Anatom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66" y="1039813"/>
            <a:ext cx="4581526" cy="497046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5" descr="C:\Users\ahmet\Desktop\Anatom-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5984" y="1039813"/>
            <a:ext cx="4438649" cy="4970462"/>
          </a:xfrm>
          <a:prstGeom prst="rect">
            <a:avLst/>
          </a:prstGeom>
          <a:noFill/>
          <a:ln>
            <a:solidFill>
              <a:schemeClr val="bg1">
                <a:lumMod val="65000"/>
              </a:schemeClr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Yuvarlatılmış Dikdörtgen 12"/>
          <p:cNvSpPr/>
          <p:nvPr/>
        </p:nvSpPr>
        <p:spPr>
          <a:xfrm>
            <a:off x="540046" y="1887279"/>
            <a:ext cx="776177" cy="1483242"/>
          </a:xfrm>
          <a:prstGeom prst="roundRect">
            <a:avLst/>
          </a:prstGeom>
          <a:noFill/>
          <a:ln w="825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Yuvarlatılmış Dikdörtgen 13"/>
          <p:cNvSpPr/>
          <p:nvPr/>
        </p:nvSpPr>
        <p:spPr>
          <a:xfrm>
            <a:off x="1720260" y="1600203"/>
            <a:ext cx="776177" cy="1483242"/>
          </a:xfrm>
          <a:prstGeom prst="roundRect">
            <a:avLst/>
          </a:prstGeom>
          <a:noFill/>
          <a:ln w="8255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737902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BÖBREKLER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0500" indent="-1905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Böbrek, işyerinde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akut,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kronik veya son dönem böbrek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yetersizliğine (SDBY)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neden olabilen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toksik maddelere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kalabilir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  <a:p>
            <a:pPr marL="396000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Ağır Metaller, </a:t>
            </a:r>
          </a:p>
          <a:p>
            <a:pPr marL="396000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Organik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Kimyasallar, </a:t>
            </a:r>
          </a:p>
          <a:p>
            <a:pPr marL="396000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Pestisitler,</a:t>
            </a: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96000" indent="-36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Diğer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Ksenobiotikler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929794" name="Picture 2" descr="D:\DOKTOR\2-TIP-ISYERI\1-KONULAR\1.DIYALIZ\1.BİTEN KONULAR\1.B.Böbrek Fizyolojisi\Yardımcı\Resimler\Anatomisi\Human_Kidne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9287" y="3067043"/>
            <a:ext cx="3008015" cy="21050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350814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97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143087" y="1646582"/>
            <a:ext cx="654417" cy="785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1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843352" y="1646582"/>
            <a:ext cx="8177823" cy="7852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Erken dönemde böbrek hasarını belirlemeye yönelik basit 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güvenilir bir tetkik yoktur.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(Erken tanı zorluğu),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143089" y="2522882"/>
            <a:ext cx="654416" cy="785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2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843352" y="2522882"/>
            <a:ext cx="8177823" cy="7852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Sağlık etkisi, etkilenimden yıllar sonra ortaya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çıkabilir.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(Çoğu zaman asıl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etkilenime ait hiç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bir kanıt bulunamaz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),</a:t>
            </a: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143089" y="3408707"/>
            <a:ext cx="654416" cy="785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3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843352" y="3408707"/>
            <a:ext cx="8177823" cy="7852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Böbrek çoğunlukla toksik maddeler için hedef organdır.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(Kardiyak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outputun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%25’ini aldığı için toksik maddelere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yüksek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dozlarda maruz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kalır), 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Rectangle 55"/>
          <p:cNvSpPr>
            <a:spLocks noChangeArrowheads="1"/>
          </p:cNvSpPr>
          <p:nvPr/>
        </p:nvSpPr>
        <p:spPr bwMode="gray">
          <a:xfrm>
            <a:off x="143089" y="4294532"/>
            <a:ext cx="654416" cy="785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4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gray">
          <a:xfrm>
            <a:off x="843352" y="4294532"/>
            <a:ext cx="8177823" cy="7852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Böbrekler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osmotik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gradient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geliştirirler.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(Böbrekler işlevleri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nedeniyle, diğer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organlardan çok daha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fazla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bulundurdukları toksik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maddeleri konsantre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ederler),</a:t>
            </a:r>
            <a:endParaRPr lang="tr-TR" sz="20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7" name="Rectangle 55"/>
          <p:cNvSpPr>
            <a:spLocks noChangeArrowheads="1"/>
          </p:cNvSpPr>
          <p:nvPr/>
        </p:nvSpPr>
        <p:spPr bwMode="gray">
          <a:xfrm>
            <a:off x="143089" y="5189882"/>
            <a:ext cx="654416" cy="7852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5</a:t>
            </a:r>
            <a:endParaRPr lang="tr-TR" sz="2400" b="1" dirty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8" name="Rectangle 5"/>
          <p:cNvSpPr>
            <a:spLocks noChangeArrowheads="1"/>
          </p:cNvSpPr>
          <p:nvPr/>
        </p:nvSpPr>
        <p:spPr bwMode="gray">
          <a:xfrm>
            <a:off x="843352" y="5189882"/>
            <a:ext cx="8177823" cy="7852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Böbreğin idrarı asitleştirme yeteneği nedeniyle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</a:t>
            </a: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bazı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toksik 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çözünen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madde</a:t>
            </a:r>
            <a:r>
              <a:rPr lang="nn-NO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lerin </a:t>
            </a:r>
            <a:r>
              <a:rPr lang="nn-NO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 dokularda olmayan iyonik formları oluşabilir,</a:t>
            </a:r>
          </a:p>
        </p:txBody>
      </p:sp>
      <p:grpSp>
        <p:nvGrpSpPr>
          <p:cNvPr id="42" name="Grup 41"/>
          <p:cNvGrpSpPr/>
          <p:nvPr/>
        </p:nvGrpSpPr>
        <p:grpSpPr>
          <a:xfrm>
            <a:off x="146072" y="6154725"/>
            <a:ext cx="6162416" cy="663371"/>
            <a:chOff x="2644311" y="5451679"/>
            <a:chExt cx="6162416" cy="663371"/>
          </a:xfrm>
        </p:grpSpPr>
        <p:grpSp>
          <p:nvGrpSpPr>
            <p:cNvPr id="43" name="Group 51"/>
            <p:cNvGrpSpPr>
              <a:grpSpLocks/>
            </p:cNvGrpSpPr>
            <p:nvPr/>
          </p:nvGrpSpPr>
          <p:grpSpPr bwMode="auto">
            <a:xfrm>
              <a:off x="2644311" y="5451679"/>
              <a:ext cx="648968" cy="663371"/>
              <a:chOff x="1868" y="1082"/>
              <a:chExt cx="1942" cy="1942"/>
            </a:xfrm>
          </p:grpSpPr>
          <p:sp>
            <p:nvSpPr>
              <p:cNvPr id="45" name="Freeform 52"/>
              <p:cNvSpPr>
                <a:spLocks noChangeAspect="1"/>
              </p:cNvSpPr>
              <p:nvPr/>
            </p:nvSpPr>
            <p:spPr bwMode="gray">
              <a:xfrm>
                <a:off x="1868" y="1082"/>
                <a:ext cx="1942" cy="1942"/>
              </a:xfrm>
              <a:custGeom>
                <a:avLst/>
                <a:gdLst>
                  <a:gd name="T0" fmla="*/ 1849 w 1675"/>
                  <a:gd name="T1" fmla="*/ 6343 h 1675"/>
                  <a:gd name="T2" fmla="*/ 0 w 1675"/>
                  <a:gd name="T3" fmla="*/ 4480 h 1675"/>
                  <a:gd name="T4" fmla="*/ 0 w 1675"/>
                  <a:gd name="T5" fmla="*/ 1849 h 1675"/>
                  <a:gd name="T6" fmla="*/ 1849 w 1675"/>
                  <a:gd name="T7" fmla="*/ 0 h 1675"/>
                  <a:gd name="T8" fmla="*/ 4481 w 1675"/>
                  <a:gd name="T9" fmla="*/ 0 h 1675"/>
                  <a:gd name="T10" fmla="*/ 6343 w 1675"/>
                  <a:gd name="T11" fmla="*/ 1849 h 1675"/>
                  <a:gd name="T12" fmla="*/ 6343 w 1675"/>
                  <a:gd name="T13" fmla="*/ 4480 h 1675"/>
                  <a:gd name="T14" fmla="*/ 4481 w 1675"/>
                  <a:gd name="T15" fmla="*/ 6343 h 1675"/>
                  <a:gd name="T16" fmla="*/ 1849 w 1675"/>
                  <a:gd name="T17" fmla="*/ 6343 h 167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675"/>
                  <a:gd name="T28" fmla="*/ 0 h 1675"/>
                  <a:gd name="T29" fmla="*/ 1675 w 1675"/>
                  <a:gd name="T30" fmla="*/ 1675 h 167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675" h="1675">
                    <a:moveTo>
                      <a:pt x="489" y="1675"/>
                    </a:moveTo>
                    <a:lnTo>
                      <a:pt x="0" y="1183"/>
                    </a:lnTo>
                    <a:lnTo>
                      <a:pt x="0" y="489"/>
                    </a:lnTo>
                    <a:lnTo>
                      <a:pt x="489" y="0"/>
                    </a:lnTo>
                    <a:lnTo>
                      <a:pt x="1184" y="0"/>
                    </a:lnTo>
                    <a:lnTo>
                      <a:pt x="1675" y="489"/>
                    </a:lnTo>
                    <a:lnTo>
                      <a:pt x="1675" y="1183"/>
                    </a:lnTo>
                    <a:lnTo>
                      <a:pt x="1184" y="1675"/>
                    </a:lnTo>
                    <a:lnTo>
                      <a:pt x="489" y="1675"/>
                    </a:lnTo>
                    <a:close/>
                  </a:path>
                </a:pathLst>
              </a:custGeom>
              <a:solidFill>
                <a:schemeClr val="bg1"/>
              </a:soli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6" name="Freeform 53"/>
              <p:cNvSpPr>
                <a:spLocks noChangeAspect="1"/>
              </p:cNvSpPr>
              <p:nvPr/>
            </p:nvSpPr>
            <p:spPr bwMode="gray">
              <a:xfrm>
                <a:off x="1914" y="1128"/>
                <a:ext cx="1850" cy="1850"/>
              </a:xfrm>
              <a:custGeom>
                <a:avLst/>
                <a:gdLst>
                  <a:gd name="T0" fmla="*/ 1780 w 1595"/>
                  <a:gd name="T1" fmla="*/ 6060 h 1595"/>
                  <a:gd name="T2" fmla="*/ 0 w 1595"/>
                  <a:gd name="T3" fmla="*/ 4281 h 1595"/>
                  <a:gd name="T4" fmla="*/ 0 w 1595"/>
                  <a:gd name="T5" fmla="*/ 1780 h 1595"/>
                  <a:gd name="T6" fmla="*/ 1780 w 1595"/>
                  <a:gd name="T7" fmla="*/ 0 h 1595"/>
                  <a:gd name="T8" fmla="*/ 4281 w 1595"/>
                  <a:gd name="T9" fmla="*/ 0 h 1595"/>
                  <a:gd name="T10" fmla="*/ 6060 w 1595"/>
                  <a:gd name="T11" fmla="*/ 1780 h 1595"/>
                  <a:gd name="T12" fmla="*/ 6060 w 1595"/>
                  <a:gd name="T13" fmla="*/ 4281 h 1595"/>
                  <a:gd name="T14" fmla="*/ 4281 w 1595"/>
                  <a:gd name="T15" fmla="*/ 6060 h 1595"/>
                  <a:gd name="T16" fmla="*/ 1780 w 1595"/>
                  <a:gd name="T17" fmla="*/ 6060 h 1595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595"/>
                  <a:gd name="T28" fmla="*/ 0 h 1595"/>
                  <a:gd name="T29" fmla="*/ 1595 w 1595"/>
                  <a:gd name="T30" fmla="*/ 1595 h 1595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595" h="1595">
                    <a:moveTo>
                      <a:pt x="468" y="1595"/>
                    </a:moveTo>
                    <a:lnTo>
                      <a:pt x="0" y="1127"/>
                    </a:lnTo>
                    <a:lnTo>
                      <a:pt x="0" y="468"/>
                    </a:lnTo>
                    <a:lnTo>
                      <a:pt x="468" y="0"/>
                    </a:lnTo>
                    <a:lnTo>
                      <a:pt x="1127" y="0"/>
                    </a:lnTo>
                    <a:lnTo>
                      <a:pt x="1595" y="468"/>
                    </a:lnTo>
                    <a:lnTo>
                      <a:pt x="1595" y="1127"/>
                    </a:lnTo>
                    <a:lnTo>
                      <a:pt x="1127" y="1595"/>
                    </a:lnTo>
                    <a:lnTo>
                      <a:pt x="468" y="1595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D60000"/>
                  </a:gs>
                  <a:gs pos="100000">
                    <a:srgbClr val="8A0000"/>
                  </a:gs>
                </a:gsLst>
                <a:lin ang="5400000" scaled="1"/>
              </a:gradFill>
              <a:ln w="9525">
                <a:solidFill>
                  <a:srgbClr val="C0C0C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7" name="Freeform 54"/>
              <p:cNvSpPr>
                <a:spLocks noChangeAspect="1"/>
              </p:cNvSpPr>
              <p:nvPr/>
            </p:nvSpPr>
            <p:spPr bwMode="gray">
              <a:xfrm>
                <a:off x="2434" y="1717"/>
                <a:ext cx="334" cy="642"/>
              </a:xfrm>
              <a:custGeom>
                <a:avLst/>
                <a:gdLst>
                  <a:gd name="T0" fmla="*/ 411 w 288"/>
                  <a:gd name="T1" fmla="*/ 2119 h 553"/>
                  <a:gd name="T2" fmla="*/ 411 w 288"/>
                  <a:gd name="T3" fmla="*/ 283 h 553"/>
                  <a:gd name="T4" fmla="*/ 0 w 288"/>
                  <a:gd name="T5" fmla="*/ 283 h 553"/>
                  <a:gd name="T6" fmla="*/ 0 w 288"/>
                  <a:gd name="T7" fmla="*/ 0 h 553"/>
                  <a:gd name="T8" fmla="*/ 1092 w 288"/>
                  <a:gd name="T9" fmla="*/ 0 h 553"/>
                  <a:gd name="T10" fmla="*/ 1092 w 288"/>
                  <a:gd name="T11" fmla="*/ 283 h 553"/>
                  <a:gd name="T12" fmla="*/ 691 w 288"/>
                  <a:gd name="T13" fmla="*/ 283 h 553"/>
                  <a:gd name="T14" fmla="*/ 691 w 288"/>
                  <a:gd name="T15" fmla="*/ 2119 h 553"/>
                  <a:gd name="T16" fmla="*/ 411 w 288"/>
                  <a:gd name="T17" fmla="*/ 2119 h 553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288"/>
                  <a:gd name="T28" fmla="*/ 0 h 553"/>
                  <a:gd name="T29" fmla="*/ 288 w 288"/>
                  <a:gd name="T30" fmla="*/ 553 h 553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288" h="553">
                    <a:moveTo>
                      <a:pt x="109" y="553"/>
                    </a:moveTo>
                    <a:lnTo>
                      <a:pt x="109" y="73"/>
                    </a:lnTo>
                    <a:lnTo>
                      <a:pt x="0" y="73"/>
                    </a:lnTo>
                    <a:lnTo>
                      <a:pt x="0" y="0"/>
                    </a:lnTo>
                    <a:lnTo>
                      <a:pt x="288" y="0"/>
                    </a:lnTo>
                    <a:lnTo>
                      <a:pt x="288" y="73"/>
                    </a:lnTo>
                    <a:lnTo>
                      <a:pt x="182" y="73"/>
                    </a:lnTo>
                    <a:lnTo>
                      <a:pt x="182" y="553"/>
                    </a:lnTo>
                    <a:lnTo>
                      <a:pt x="109" y="553"/>
                    </a:ln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8" name="Freeform 55"/>
              <p:cNvSpPr>
                <a:spLocks noChangeAspect="1"/>
              </p:cNvSpPr>
              <p:nvPr/>
            </p:nvSpPr>
            <p:spPr bwMode="gray">
              <a:xfrm>
                <a:off x="2007" y="1709"/>
                <a:ext cx="384" cy="657"/>
              </a:xfrm>
              <a:custGeom>
                <a:avLst/>
                <a:gdLst>
                  <a:gd name="T0" fmla="*/ 897156 w 140"/>
                  <a:gd name="T1" fmla="*/ 510544 h 240"/>
                  <a:gd name="T2" fmla="*/ 1194761 w 140"/>
                  <a:gd name="T3" fmla="*/ 510544 h 240"/>
                  <a:gd name="T4" fmla="*/ 650611 w 140"/>
                  <a:gd name="T5" fmla="*/ 0 h 240"/>
                  <a:gd name="T6" fmla="*/ 150720 w 140"/>
                  <a:gd name="T7" fmla="*/ 510544 h 240"/>
                  <a:gd name="T8" fmla="*/ 737091 w 140"/>
                  <a:gd name="T9" fmla="*/ 1147601 h 240"/>
                  <a:gd name="T10" fmla="*/ 897156 w 140"/>
                  <a:gd name="T11" fmla="*/ 1485234 h 240"/>
                  <a:gd name="T12" fmla="*/ 605170 w 140"/>
                  <a:gd name="T13" fmla="*/ 1788256 h 240"/>
                  <a:gd name="T14" fmla="*/ 317639 w 140"/>
                  <a:gd name="T15" fmla="*/ 1441415 h 240"/>
                  <a:gd name="T16" fmla="*/ 51566 w 140"/>
                  <a:gd name="T17" fmla="*/ 1441415 h 240"/>
                  <a:gd name="T18" fmla="*/ 599100 w 140"/>
                  <a:gd name="T19" fmla="*/ 2072649 h 240"/>
                  <a:gd name="T20" fmla="*/ 1178625 w 140"/>
                  <a:gd name="T21" fmla="*/ 1459572 h 240"/>
                  <a:gd name="T22" fmla="*/ 790642 w 140"/>
                  <a:gd name="T23" fmla="*/ 854776 h 240"/>
                  <a:gd name="T24" fmla="*/ 439035 w 140"/>
                  <a:gd name="T25" fmla="*/ 510544 h 240"/>
                  <a:gd name="T26" fmla="*/ 650611 w 140"/>
                  <a:gd name="T27" fmla="*/ 268560 h 240"/>
                  <a:gd name="T28" fmla="*/ 897156 w 140"/>
                  <a:gd name="T29" fmla="*/ 510544 h 240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w 140"/>
                  <a:gd name="T46" fmla="*/ 0 h 240"/>
                  <a:gd name="T47" fmla="*/ 140 w 140"/>
                  <a:gd name="T48" fmla="*/ 240 h 240"/>
                </a:gdLst>
                <a:ahLst/>
                <a:cxnLst>
                  <a:cxn ang="T30">
                    <a:pos x="T0" y="T1"/>
                  </a:cxn>
                  <a:cxn ang="T31">
                    <a:pos x="T2" y="T3"/>
                  </a:cxn>
                  <a:cxn ang="T32">
                    <a:pos x="T4" y="T5"/>
                  </a:cxn>
                  <a:cxn ang="T33">
                    <a:pos x="T6" y="T7"/>
                  </a:cxn>
                  <a:cxn ang="T34">
                    <a:pos x="T8" y="T9"/>
                  </a:cxn>
                  <a:cxn ang="T35">
                    <a:pos x="T10" y="T11"/>
                  </a:cxn>
                  <a:cxn ang="T36">
                    <a:pos x="T12" y="T13"/>
                  </a:cxn>
                  <a:cxn ang="T37">
                    <a:pos x="T14" y="T15"/>
                  </a:cxn>
                  <a:cxn ang="T38">
                    <a:pos x="T16" y="T17"/>
                  </a:cxn>
                  <a:cxn ang="T39">
                    <a:pos x="T18" y="T19"/>
                  </a:cxn>
                  <a:cxn ang="T40">
                    <a:pos x="T20" y="T21"/>
                  </a:cxn>
                  <a:cxn ang="T41">
                    <a:pos x="T22" y="T23"/>
                  </a:cxn>
                  <a:cxn ang="T42">
                    <a:pos x="T24" y="T25"/>
                  </a:cxn>
                  <a:cxn ang="T43">
                    <a:pos x="T26" y="T27"/>
                  </a:cxn>
                  <a:cxn ang="T44">
                    <a:pos x="T28" y="T29"/>
                  </a:cxn>
                </a:cxnLst>
                <a:rect l="T45" t="T46" r="T47" b="T48"/>
                <a:pathLst>
                  <a:path w="140" h="240">
                    <a:moveTo>
                      <a:pt x="102" y="59"/>
                    </a:moveTo>
                    <a:cubicBezTo>
                      <a:pt x="136" y="59"/>
                      <a:pt x="136" y="59"/>
                      <a:pt x="136" y="59"/>
                    </a:cubicBezTo>
                    <a:cubicBezTo>
                      <a:pt x="136" y="59"/>
                      <a:pt x="137" y="0"/>
                      <a:pt x="74" y="0"/>
                    </a:cubicBezTo>
                    <a:cubicBezTo>
                      <a:pt x="11" y="0"/>
                      <a:pt x="17" y="59"/>
                      <a:pt x="17" y="59"/>
                    </a:cubicBezTo>
                    <a:cubicBezTo>
                      <a:pt x="17" y="107"/>
                      <a:pt x="57" y="108"/>
                      <a:pt x="84" y="133"/>
                    </a:cubicBezTo>
                    <a:cubicBezTo>
                      <a:pt x="91" y="139"/>
                      <a:pt x="102" y="146"/>
                      <a:pt x="102" y="172"/>
                    </a:cubicBezTo>
                    <a:cubicBezTo>
                      <a:pt x="103" y="198"/>
                      <a:pt x="84" y="207"/>
                      <a:pt x="69" y="207"/>
                    </a:cubicBezTo>
                    <a:cubicBezTo>
                      <a:pt x="54" y="207"/>
                      <a:pt x="36" y="200"/>
                      <a:pt x="36" y="167"/>
                    </a:cubicBezTo>
                    <a:cubicBezTo>
                      <a:pt x="6" y="167"/>
                      <a:pt x="6" y="167"/>
                      <a:pt x="6" y="167"/>
                    </a:cubicBezTo>
                    <a:cubicBezTo>
                      <a:pt x="6" y="167"/>
                      <a:pt x="0" y="240"/>
                      <a:pt x="68" y="240"/>
                    </a:cubicBezTo>
                    <a:cubicBezTo>
                      <a:pt x="136" y="240"/>
                      <a:pt x="134" y="181"/>
                      <a:pt x="134" y="169"/>
                    </a:cubicBezTo>
                    <a:cubicBezTo>
                      <a:pt x="134" y="158"/>
                      <a:pt x="140" y="130"/>
                      <a:pt x="90" y="99"/>
                    </a:cubicBezTo>
                    <a:cubicBezTo>
                      <a:pt x="66" y="85"/>
                      <a:pt x="50" y="77"/>
                      <a:pt x="50" y="59"/>
                    </a:cubicBezTo>
                    <a:cubicBezTo>
                      <a:pt x="50" y="42"/>
                      <a:pt x="62" y="31"/>
                      <a:pt x="74" y="31"/>
                    </a:cubicBezTo>
                    <a:cubicBezTo>
                      <a:pt x="86" y="31"/>
                      <a:pt x="102" y="36"/>
                      <a:pt x="102" y="59"/>
                    </a:cubicBezTo>
                    <a:close/>
                  </a:path>
                </a:pathLst>
              </a:custGeom>
              <a:solidFill>
                <a:schemeClr val="bg1"/>
              </a:solidFill>
              <a:ln w="14288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49" name="Freeform 56"/>
              <p:cNvSpPr>
                <a:spLocks noChangeAspect="1" noEditPoints="1"/>
              </p:cNvSpPr>
              <p:nvPr/>
            </p:nvSpPr>
            <p:spPr bwMode="gray">
              <a:xfrm>
                <a:off x="3312" y="1720"/>
                <a:ext cx="347" cy="657"/>
              </a:xfrm>
              <a:custGeom>
                <a:avLst/>
                <a:gdLst>
                  <a:gd name="T0" fmla="*/ 1200058 w 124"/>
                  <a:gd name="T1" fmla="*/ 251811 h 234"/>
                  <a:gd name="T2" fmla="*/ 959489 w 124"/>
                  <a:gd name="T3" fmla="*/ 30390 h 234"/>
                  <a:gd name="T4" fmla="*/ 549827 w 124"/>
                  <a:gd name="T5" fmla="*/ 0 h 234"/>
                  <a:gd name="T6" fmla="*/ 0 w 124"/>
                  <a:gd name="T7" fmla="*/ 0 h 234"/>
                  <a:gd name="T8" fmla="*/ 0 w 124"/>
                  <a:gd name="T9" fmla="*/ 2537646 h 234"/>
                  <a:gd name="T10" fmla="*/ 345259 w 124"/>
                  <a:gd name="T11" fmla="*/ 2537646 h 234"/>
                  <a:gd name="T12" fmla="*/ 345259 w 124"/>
                  <a:gd name="T13" fmla="*/ 1386438 h 234"/>
                  <a:gd name="T14" fmla="*/ 568537 w 124"/>
                  <a:gd name="T15" fmla="*/ 1386438 h 234"/>
                  <a:gd name="T16" fmla="*/ 924470 w 124"/>
                  <a:gd name="T17" fmla="*/ 1356048 h 234"/>
                  <a:gd name="T18" fmla="*/ 1106046 w 124"/>
                  <a:gd name="T19" fmla="*/ 1258528 h 234"/>
                  <a:gd name="T20" fmla="*/ 1240402 w 124"/>
                  <a:gd name="T21" fmla="*/ 1031706 h 234"/>
                  <a:gd name="T22" fmla="*/ 1304717 w 124"/>
                  <a:gd name="T23" fmla="*/ 683460 h 234"/>
                  <a:gd name="T24" fmla="*/ 1200058 w 124"/>
                  <a:gd name="T25" fmla="*/ 251811 h 234"/>
                  <a:gd name="T26" fmla="*/ 819785 w 124"/>
                  <a:gd name="T27" fmla="*/ 1062032 h 234"/>
                  <a:gd name="T28" fmla="*/ 326544 w 124"/>
                  <a:gd name="T29" fmla="*/ 1062032 h 234"/>
                  <a:gd name="T30" fmla="*/ 326544 w 124"/>
                  <a:gd name="T31" fmla="*/ 335522 h 234"/>
                  <a:gd name="T32" fmla="*/ 801069 w 124"/>
                  <a:gd name="T33" fmla="*/ 335522 h 234"/>
                  <a:gd name="T34" fmla="*/ 999763 w 124"/>
                  <a:gd name="T35" fmla="*/ 707008 h 234"/>
                  <a:gd name="T36" fmla="*/ 819785 w 124"/>
                  <a:gd name="T37" fmla="*/ 1062032 h 234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24"/>
                  <a:gd name="T58" fmla="*/ 0 h 234"/>
                  <a:gd name="T59" fmla="*/ 124 w 124"/>
                  <a:gd name="T60" fmla="*/ 234 h 234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24" h="234">
                    <a:moveTo>
                      <a:pt x="114" y="23"/>
                    </a:moveTo>
                    <a:cubicBezTo>
                      <a:pt x="108" y="13"/>
                      <a:pt x="100" y="6"/>
                      <a:pt x="91" y="3"/>
                    </a:cubicBezTo>
                    <a:cubicBezTo>
                      <a:pt x="85" y="1"/>
                      <a:pt x="72" y="0"/>
                      <a:pt x="52" y="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0" y="234"/>
                      <a:pt x="0" y="234"/>
                      <a:pt x="0" y="234"/>
                    </a:cubicBezTo>
                    <a:cubicBezTo>
                      <a:pt x="33" y="234"/>
                      <a:pt x="33" y="234"/>
                      <a:pt x="33" y="234"/>
                    </a:cubicBezTo>
                    <a:cubicBezTo>
                      <a:pt x="33" y="128"/>
                      <a:pt x="33" y="128"/>
                      <a:pt x="33" y="128"/>
                    </a:cubicBezTo>
                    <a:cubicBezTo>
                      <a:pt x="54" y="128"/>
                      <a:pt x="54" y="128"/>
                      <a:pt x="54" y="128"/>
                    </a:cubicBezTo>
                    <a:cubicBezTo>
                      <a:pt x="69" y="128"/>
                      <a:pt x="80" y="127"/>
                      <a:pt x="88" y="125"/>
                    </a:cubicBezTo>
                    <a:cubicBezTo>
                      <a:pt x="93" y="124"/>
                      <a:pt x="99" y="121"/>
                      <a:pt x="105" y="116"/>
                    </a:cubicBezTo>
                    <a:cubicBezTo>
                      <a:pt x="110" y="111"/>
                      <a:pt x="115" y="104"/>
                      <a:pt x="118" y="95"/>
                    </a:cubicBezTo>
                    <a:cubicBezTo>
                      <a:pt x="122" y="87"/>
                      <a:pt x="124" y="76"/>
                      <a:pt x="124" y="63"/>
                    </a:cubicBezTo>
                    <a:cubicBezTo>
                      <a:pt x="124" y="47"/>
                      <a:pt x="121" y="34"/>
                      <a:pt x="114" y="23"/>
                    </a:cubicBezTo>
                    <a:close/>
                    <a:moveTo>
                      <a:pt x="78" y="98"/>
                    </a:moveTo>
                    <a:cubicBezTo>
                      <a:pt x="31" y="98"/>
                      <a:pt x="31" y="98"/>
                      <a:pt x="31" y="98"/>
                    </a:cubicBezTo>
                    <a:cubicBezTo>
                      <a:pt x="31" y="31"/>
                      <a:pt x="31" y="31"/>
                      <a:pt x="31" y="31"/>
                    </a:cubicBezTo>
                    <a:cubicBezTo>
                      <a:pt x="76" y="31"/>
                      <a:pt x="76" y="31"/>
                      <a:pt x="76" y="31"/>
                    </a:cubicBezTo>
                    <a:cubicBezTo>
                      <a:pt x="80" y="31"/>
                      <a:pt x="94" y="33"/>
                      <a:pt x="95" y="65"/>
                    </a:cubicBezTo>
                    <a:cubicBezTo>
                      <a:pt x="95" y="65"/>
                      <a:pt x="95" y="98"/>
                      <a:pt x="78" y="98"/>
                    </a:cubicBezTo>
                    <a:close/>
                  </a:path>
                </a:pathLst>
              </a:custGeom>
              <a:solidFill>
                <a:schemeClr val="bg1"/>
              </a:solidFill>
              <a:ln w="12700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50" name="Freeform 57"/>
              <p:cNvSpPr>
                <a:spLocks noChangeAspect="1" noEditPoints="1"/>
              </p:cNvSpPr>
              <p:nvPr/>
            </p:nvSpPr>
            <p:spPr bwMode="gray">
              <a:xfrm>
                <a:off x="2836" y="1707"/>
                <a:ext cx="375" cy="670"/>
              </a:xfrm>
              <a:custGeom>
                <a:avLst/>
                <a:gdLst>
                  <a:gd name="T0" fmla="*/ 673505 w 134"/>
                  <a:gd name="T1" fmla="*/ 0 h 239"/>
                  <a:gd name="T2" fmla="*/ 0 w 134"/>
                  <a:gd name="T3" fmla="*/ 651868 h 239"/>
                  <a:gd name="T4" fmla="*/ 0 w 134"/>
                  <a:gd name="T5" fmla="*/ 1827413 h 239"/>
                  <a:gd name="T6" fmla="*/ 715217 w 134"/>
                  <a:gd name="T7" fmla="*/ 2555439 h 239"/>
                  <a:gd name="T8" fmla="*/ 1410268 w 134"/>
                  <a:gd name="T9" fmla="*/ 1850636 h 239"/>
                  <a:gd name="T10" fmla="*/ 1410268 w 134"/>
                  <a:gd name="T11" fmla="*/ 746935 h 239"/>
                  <a:gd name="T12" fmla="*/ 673505 w 134"/>
                  <a:gd name="T13" fmla="*/ 0 h 239"/>
                  <a:gd name="T14" fmla="*/ 1083593 w 134"/>
                  <a:gd name="T15" fmla="*/ 1689939 h 239"/>
                  <a:gd name="T16" fmla="*/ 715217 w 134"/>
                  <a:gd name="T17" fmla="*/ 2201561 h 239"/>
                  <a:gd name="T18" fmla="*/ 326673 w 134"/>
                  <a:gd name="T19" fmla="*/ 1677846 h 239"/>
                  <a:gd name="T20" fmla="*/ 326673 w 134"/>
                  <a:gd name="T21" fmla="*/ 824610 h 239"/>
                  <a:gd name="T22" fmla="*/ 696523 w 134"/>
                  <a:gd name="T23" fmla="*/ 355249 h 239"/>
                  <a:gd name="T24" fmla="*/ 1083593 w 134"/>
                  <a:gd name="T25" fmla="*/ 896502 h 239"/>
                  <a:gd name="T26" fmla="*/ 1083593 w 134"/>
                  <a:gd name="T27" fmla="*/ 1689939 h 239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4"/>
                  <a:gd name="T43" fmla="*/ 0 h 239"/>
                  <a:gd name="T44" fmla="*/ 134 w 134"/>
                  <a:gd name="T45" fmla="*/ 239 h 239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4" h="239">
                    <a:moveTo>
                      <a:pt x="64" y="0"/>
                    </a:moveTo>
                    <a:cubicBezTo>
                      <a:pt x="2" y="0"/>
                      <a:pt x="0" y="61"/>
                      <a:pt x="0" y="61"/>
                    </a:cubicBezTo>
                    <a:cubicBezTo>
                      <a:pt x="0" y="171"/>
                      <a:pt x="0" y="171"/>
                      <a:pt x="0" y="171"/>
                    </a:cubicBezTo>
                    <a:cubicBezTo>
                      <a:pt x="0" y="171"/>
                      <a:pt x="4" y="239"/>
                      <a:pt x="68" y="239"/>
                    </a:cubicBezTo>
                    <a:cubicBezTo>
                      <a:pt x="132" y="239"/>
                      <a:pt x="134" y="173"/>
                      <a:pt x="134" y="173"/>
                    </a:cubicBezTo>
                    <a:cubicBezTo>
                      <a:pt x="134" y="173"/>
                      <a:pt x="134" y="105"/>
                      <a:pt x="134" y="70"/>
                    </a:cubicBezTo>
                    <a:cubicBezTo>
                      <a:pt x="134" y="34"/>
                      <a:pt x="107" y="0"/>
                      <a:pt x="64" y="0"/>
                    </a:cubicBezTo>
                    <a:close/>
                    <a:moveTo>
                      <a:pt x="103" y="158"/>
                    </a:moveTo>
                    <a:cubicBezTo>
                      <a:pt x="103" y="158"/>
                      <a:pt x="102" y="206"/>
                      <a:pt x="68" y="206"/>
                    </a:cubicBezTo>
                    <a:cubicBezTo>
                      <a:pt x="33" y="206"/>
                      <a:pt x="31" y="157"/>
                      <a:pt x="31" y="157"/>
                    </a:cubicBezTo>
                    <a:cubicBezTo>
                      <a:pt x="31" y="77"/>
                      <a:pt x="31" y="77"/>
                      <a:pt x="31" y="77"/>
                    </a:cubicBezTo>
                    <a:cubicBezTo>
                      <a:pt x="31" y="77"/>
                      <a:pt x="32" y="33"/>
                      <a:pt x="66" y="33"/>
                    </a:cubicBezTo>
                    <a:cubicBezTo>
                      <a:pt x="88" y="33"/>
                      <a:pt x="103" y="58"/>
                      <a:pt x="103" y="84"/>
                    </a:cubicBezTo>
                    <a:cubicBezTo>
                      <a:pt x="103" y="109"/>
                      <a:pt x="103" y="158"/>
                      <a:pt x="103" y="158"/>
                    </a:cubicBezTo>
                    <a:close/>
                  </a:path>
                </a:pathLst>
              </a:custGeom>
              <a:solidFill>
                <a:schemeClr val="bg1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grpSp>
            <p:nvGrpSpPr>
              <p:cNvPr id="51" name="Group 58"/>
              <p:cNvGrpSpPr>
                <a:grpSpLocks noChangeAspect="1"/>
              </p:cNvGrpSpPr>
              <p:nvPr/>
            </p:nvGrpSpPr>
            <p:grpSpPr bwMode="auto">
              <a:xfrm>
                <a:off x="2808" y="2807"/>
                <a:ext cx="62" cy="63"/>
                <a:chOff x="1684" y="2400"/>
                <a:chExt cx="41" cy="41"/>
              </a:xfrm>
            </p:grpSpPr>
            <p:sp>
              <p:nvSpPr>
                <p:cNvPr id="56" name="Oval 59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7" name="Oval 60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grpSp>
            <p:nvGrpSpPr>
              <p:cNvPr id="52" name="Group 61"/>
              <p:cNvGrpSpPr>
                <a:grpSpLocks noChangeAspect="1"/>
              </p:cNvGrpSpPr>
              <p:nvPr/>
            </p:nvGrpSpPr>
            <p:grpSpPr bwMode="auto">
              <a:xfrm>
                <a:off x="2808" y="1211"/>
                <a:ext cx="62" cy="63"/>
                <a:chOff x="1684" y="2400"/>
                <a:chExt cx="41" cy="41"/>
              </a:xfrm>
            </p:grpSpPr>
            <p:sp>
              <p:nvSpPr>
                <p:cNvPr id="54" name="Oval 62"/>
                <p:cNvSpPr>
                  <a:spLocks noChangeAspect="1" noChangeArrowheads="1"/>
                </p:cNvSpPr>
                <p:nvPr/>
              </p:nvSpPr>
              <p:spPr bwMode="gray">
                <a:xfrm>
                  <a:off x="1684" y="2400"/>
                  <a:ext cx="41" cy="41"/>
                </a:xfrm>
                <a:prstGeom prst="ellipse">
                  <a:avLst/>
                </a:prstGeom>
                <a:gradFill rotWithShape="1">
                  <a:gsLst>
                    <a:gs pos="0">
                      <a:srgbClr val="E4E4E4"/>
                    </a:gs>
                    <a:gs pos="100000">
                      <a:srgbClr val="C0C0C0"/>
                    </a:gs>
                  </a:gsLst>
                  <a:path path="shape">
                    <a:fillToRect l="50000" t="50000" r="50000" b="50000"/>
                  </a:path>
                </a:gra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55" name="Oval 63"/>
                <p:cNvSpPr>
                  <a:spLocks noChangeAspect="1" noChangeArrowheads="1"/>
                </p:cNvSpPr>
                <p:nvPr/>
              </p:nvSpPr>
              <p:spPr bwMode="gray">
                <a:xfrm>
                  <a:off x="1693" y="2410"/>
                  <a:ext cx="23" cy="23"/>
                </a:xfrm>
                <a:prstGeom prst="ellipse">
                  <a:avLst/>
                </a:prstGeom>
                <a:solidFill>
                  <a:schemeClr val="bg1"/>
                </a:solidFill>
                <a:ln w="11176">
                  <a:noFill/>
                  <a:miter lim="800000"/>
                  <a:headEnd/>
                  <a:tailEnd/>
                </a:ln>
              </p:spPr>
              <p:txBody>
                <a:bodyPr/>
                <a:lstStyle/>
                <a:p>
                  <a:endParaRPr lang="tr-TR">
                    <a:solidFill>
                      <a:srgbClr val="000000"/>
                    </a:solidFill>
                    <a:cs typeface="Arial" pitchFamily="34" charset="0"/>
                  </a:endParaRPr>
                </a:p>
              </p:txBody>
            </p:sp>
          </p:grpSp>
          <p:pic>
            <p:nvPicPr>
              <p:cNvPr id="53" name="Picture 6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gray">
              <a:xfrm>
                <a:off x="1885" y="1124"/>
                <a:ext cx="1644" cy="1060"/>
              </a:xfrm>
              <a:prstGeom prst="rect">
                <a:avLst/>
              </a:prstGeom>
              <a:noFill/>
              <a:ln w="11176">
                <a:noFill/>
                <a:miter lim="800000"/>
                <a:headEnd/>
                <a:tailEnd/>
              </a:ln>
            </p:spPr>
          </p:pic>
        </p:grpSp>
        <p:sp>
          <p:nvSpPr>
            <p:cNvPr id="44" name="53 Metin kutusu"/>
            <p:cNvSpPr txBox="1"/>
            <p:nvPr/>
          </p:nvSpPr>
          <p:spPr>
            <a:xfrm>
              <a:off x="3298727" y="5639162"/>
              <a:ext cx="5508000" cy="288000"/>
            </a:xfrm>
            <a:prstGeom prst="rect">
              <a:avLst/>
            </a:prstGeom>
            <a:noFill/>
            <a:ln w="3175" cmpd="sng">
              <a:solidFill>
                <a:schemeClr val="bg1">
                  <a:lumMod val="75000"/>
                </a:schemeClr>
              </a:solidFill>
            </a:ln>
            <a:effectLst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/>
            </a:fontRef>
          </p:style>
          <p:txBody>
            <a:bodyPr wrap="square" rtlCol="0" anchor="ctr" anchorCtr="0"/>
            <a:lstStyle>
              <a:lvl1pPr marL="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tr-TR" sz="1200" dirty="0" smtClean="0">
                  <a:solidFill>
                    <a:srgbClr val="000000"/>
                  </a:solidFill>
                  <a:latin typeface="Cambria" pitchFamily="18" charset="0"/>
                </a:rPr>
                <a:t>Özellikler</a:t>
              </a:r>
              <a:endParaRPr lang="tr-TR" sz="1000" b="1" dirty="0" smtClean="0">
                <a:solidFill>
                  <a:srgbClr val="000000"/>
                </a:solidFill>
                <a:latin typeface="Cambria" pitchFamily="18" charset="0"/>
              </a:endParaRPr>
            </a:p>
          </p:txBody>
        </p:sp>
      </p:grp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33903" y="1040395"/>
            <a:ext cx="31280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solidFill>
                  <a:srgbClr val="6B9B1A"/>
                </a:solidFill>
                <a:latin typeface="Calibri" pitchFamily="34" charset="0"/>
                <a:cs typeface="Calibri" pitchFamily="34" charset="0"/>
              </a:rPr>
              <a:t>Açıklamalar;</a:t>
            </a:r>
            <a:endParaRPr lang="tr-TR" sz="2800" b="1" dirty="0">
              <a:solidFill>
                <a:srgbClr val="6B9B1A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900943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MESLEKİ GENİTOÜRİNER SİSTEM HASTALIKLARI</a:t>
            </a:r>
            <a:endParaRPr lang="tr-TR" sz="3200" kern="1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grpSp>
        <p:nvGrpSpPr>
          <p:cNvPr id="2" name="Grup 1"/>
          <p:cNvGrpSpPr/>
          <p:nvPr/>
        </p:nvGrpSpPr>
        <p:grpSpPr>
          <a:xfrm>
            <a:off x="112735" y="980705"/>
            <a:ext cx="2878902" cy="5324843"/>
            <a:chOff x="112735" y="1037855"/>
            <a:chExt cx="2878902" cy="5324843"/>
          </a:xfrm>
        </p:grpSpPr>
        <p:sp>
          <p:nvSpPr>
            <p:cNvPr id="20" name="Rectangle 5"/>
            <p:cNvSpPr>
              <a:spLocks noChangeArrowheads="1"/>
            </p:cNvSpPr>
            <p:nvPr/>
          </p:nvSpPr>
          <p:spPr bwMode="gray">
            <a:xfrm>
              <a:off x="112736" y="1926657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342900" indent="-3429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  <a:buFont typeface="+mj-lt"/>
                <a:buAutoNum type="arabicPeriod"/>
              </a:pPr>
              <a:endParaRPr lang="tr-TR" b="1" i="1" noProof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endParaRP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sz="2000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Katılımcıların;</a:t>
              </a:r>
            </a:p>
            <a:p>
              <a:pPr marL="36000" algn="ctr">
                <a:lnSpc>
                  <a:spcPct val="90000"/>
                </a:lnSpc>
                <a:spcAft>
                  <a:spcPct val="20000"/>
                </a:spcAft>
                <a:buClr>
                  <a:srgbClr val="292929"/>
                </a:buClr>
              </a:pPr>
              <a:r>
                <a:rPr lang="tr-TR" sz="2000" b="1" i="1" noProof="1" smtClean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«Genitoüriner sistem </a:t>
              </a:r>
              <a:r>
                <a:rPr lang="tr-TR" sz="2000" b="1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hastalıklarının çalışma hayatındaki önemi, çeşitleri, tanı ve korunma yöntemleri hakkında bilgi sahibi olmalarını sağlamaktır.»</a:t>
              </a:r>
            </a:p>
          </p:txBody>
        </p:sp>
        <p:sp>
          <p:nvSpPr>
            <p:cNvPr id="14" name="Rectangle 11"/>
            <p:cNvSpPr>
              <a:spLocks noChangeArrowheads="1"/>
            </p:cNvSpPr>
            <p:nvPr/>
          </p:nvSpPr>
          <p:spPr bwMode="gray">
            <a:xfrm>
              <a:off x="112735" y="1037855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Genel Amacı</a:t>
              </a:r>
            </a:p>
          </p:txBody>
        </p:sp>
      </p:grpSp>
      <p:grpSp>
        <p:nvGrpSpPr>
          <p:cNvPr id="3" name="Grup 2"/>
          <p:cNvGrpSpPr/>
          <p:nvPr/>
        </p:nvGrpSpPr>
        <p:grpSpPr>
          <a:xfrm>
            <a:off x="3130901" y="980704"/>
            <a:ext cx="2878901" cy="5324845"/>
            <a:chOff x="3130901" y="1037854"/>
            <a:chExt cx="2878901" cy="5324845"/>
          </a:xfrm>
        </p:grpSpPr>
        <p:sp>
          <p:nvSpPr>
            <p:cNvPr id="26" name="Rectangle 5"/>
            <p:cNvSpPr>
              <a:spLocks noChangeArrowheads="1"/>
            </p:cNvSpPr>
            <p:nvPr/>
          </p:nvSpPr>
          <p:spPr bwMode="gray">
            <a:xfrm>
              <a:off x="3130901" y="1926657"/>
              <a:ext cx="2878901" cy="4436042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Mesleki genitoüriner sistem hastalıklarını tanımlar,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Mesleki genitoüriner sistem hastalığına yol açabilecek etmenleri sıralar,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Korunma yöntemlerini belirler,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Erken tanı yöntemlerini belirler,</a:t>
              </a:r>
            </a:p>
          </p:txBody>
        </p:sp>
        <p:sp>
          <p:nvSpPr>
            <p:cNvPr id="23" name="Rectangle 11"/>
            <p:cNvSpPr>
              <a:spLocks noChangeArrowheads="1"/>
            </p:cNvSpPr>
            <p:nvPr/>
          </p:nvSpPr>
          <p:spPr bwMode="gray">
            <a:xfrm>
              <a:off x="3130901" y="1037854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Öğrenme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Hedefleri</a:t>
              </a:r>
            </a:p>
          </p:txBody>
        </p:sp>
      </p:grpSp>
      <p:grpSp>
        <p:nvGrpSpPr>
          <p:cNvPr id="4" name="Grup 3"/>
          <p:cNvGrpSpPr/>
          <p:nvPr/>
        </p:nvGrpSpPr>
        <p:grpSpPr>
          <a:xfrm>
            <a:off x="6140441" y="980703"/>
            <a:ext cx="2878901" cy="5324846"/>
            <a:chOff x="6140441" y="1037853"/>
            <a:chExt cx="2878901" cy="5324846"/>
          </a:xfrm>
        </p:grpSpPr>
        <p:sp>
          <p:nvSpPr>
            <p:cNvPr id="29" name="Rectangle 5"/>
            <p:cNvSpPr>
              <a:spLocks noChangeArrowheads="1"/>
            </p:cNvSpPr>
            <p:nvPr/>
          </p:nvSpPr>
          <p:spPr bwMode="gray">
            <a:xfrm>
              <a:off x="6140441" y="1926658"/>
              <a:ext cx="2878901" cy="4436041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EAEAEA"/>
                </a:gs>
              </a:gsLst>
              <a:lin ang="5400000" scaled="1"/>
            </a:gradFill>
            <a:ln w="12700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lIns="108000" tIns="108000" rIns="144000" bIns="72000"/>
            <a:lstStyle/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Mesleki genitoüriner sistem hastalıkları,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Mesleki genitoüriner sistem hastalığına yol açabilecek etmenler,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Korunma yöntemleri,</a:t>
              </a:r>
            </a:p>
            <a:p>
              <a:pPr marL="216000" indent="-180000">
                <a:lnSpc>
                  <a:spcPct val="90000"/>
                </a:lnSpc>
                <a:spcBef>
                  <a:spcPts val="600"/>
                </a:spcBef>
                <a:spcAft>
                  <a:spcPct val="20000"/>
                </a:spcAft>
                <a:buClr>
                  <a:srgbClr val="292929"/>
                </a:buClr>
                <a:buFont typeface="Wingdings" pitchFamily="2" charset="2"/>
                <a:buChar char="ü"/>
              </a:pPr>
              <a:r>
                <a:rPr lang="tr-TR" i="1" noProof="1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rPr>
                <a:t>Erken tanı yöntemleri,</a:t>
              </a:r>
            </a:p>
          </p:txBody>
        </p:sp>
        <p:sp>
          <p:nvSpPr>
            <p:cNvPr id="30" name="Rectangle 11"/>
            <p:cNvSpPr>
              <a:spLocks noChangeArrowheads="1"/>
            </p:cNvSpPr>
            <p:nvPr/>
          </p:nvSpPr>
          <p:spPr bwMode="gray">
            <a:xfrm>
              <a:off x="6140441" y="1037853"/>
              <a:ext cx="2844000" cy="841179"/>
            </a:xfrm>
            <a:prstGeom prst="rect">
              <a:avLst/>
            </a:prstGeom>
            <a:solidFill>
              <a:schemeClr val="hlink"/>
            </a:solidFill>
            <a:ln w="12700">
              <a:solidFill>
                <a:srgbClr val="DDDDDD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808080">
                  <a:alpha val="50000"/>
                </a:srgbClr>
              </a:outerShdw>
            </a:effectLst>
          </p:spPr>
          <p:txBody>
            <a:bodyPr lIns="0" tIns="0" rIns="0" bIns="0" anchor="ctr"/>
            <a:lstStyle/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Konunun </a:t>
              </a:r>
            </a:p>
            <a:p>
              <a:pPr algn="ctr" defTabSz="801688" eaLnBrk="0" hangingPunct="0">
                <a:defRPr/>
              </a:pPr>
              <a:r>
                <a:rPr lang="tr-TR" sz="2400" b="1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Alt Başlıkları</a:t>
              </a:r>
            </a:p>
          </p:txBody>
        </p:sp>
      </p:grpSp>
      <p:sp>
        <p:nvSpPr>
          <p:cNvPr id="3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61917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1781174" y="2381248"/>
            <a:ext cx="6297025" cy="151243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Halojenlenmiş Hidrokarbonlar</a:t>
            </a:r>
          </a:p>
          <a:p>
            <a:pPr algn="ctr"/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(Organik Çözücüler)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/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62274"/>
            <a:ext cx="3102623" cy="2628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5710880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28573" y="1053038"/>
            <a:ext cx="2505079" cy="169485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KARBON</a:t>
            </a:r>
          </a:p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TETRAKLORÜR</a:t>
            </a: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2600325" y="1053038"/>
            <a:ext cx="6449425" cy="169485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Endüstriyel çözücü olarak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kullanılır. </a:t>
            </a:r>
            <a:r>
              <a:rPr lang="tr-TR" sz="2000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Lipofilik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olduğundan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karaciğer, kemik iliği, kan, beyin ve böbreğe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yüksek konsantrasyonda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dağılır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toksik etki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yapar.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Eğer 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etil alkol veya diğer alkollerle tüketilirse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gelişir. Dolayısıyla kronik alkolizm bu ajanın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toksisitesini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artırır.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28575" y="2853263"/>
            <a:ext cx="2505075" cy="169485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ETİLEN DİKLORİD</a:t>
            </a:r>
            <a:endParaRPr lang="tr-TR" sz="2400" b="1" dirty="0" smtClean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2600325" y="2853263"/>
            <a:ext cx="6449425" cy="169485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Karbon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tetraklorürden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biraz daha az renal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toksiktir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Santral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sinir sitemi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(SSS)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toksisitesi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çok daha fazladır.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Yeme ya da kuvvetli soluma akut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tubuler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nekroza yol açar.</a:t>
            </a:r>
            <a:endParaRPr lang="tr-TR" sz="2000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28575" y="4634438"/>
            <a:ext cx="2505075" cy="1694858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KLOROFORM</a:t>
            </a:r>
            <a:endParaRPr lang="tr-TR" sz="2400" b="1" dirty="0" smtClean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2600325" y="4634438"/>
            <a:ext cx="6449425" cy="1694858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Karbontetraklorürden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daha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nefrotoksiktir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Alkol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 da diğer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eksojen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ajanların metabolizmasını artıran maddelere önceden maruz kalma sonucu bu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gelişebilir.</a:t>
            </a:r>
          </a:p>
        </p:txBody>
      </p: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6218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472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28573" y="1053037"/>
            <a:ext cx="2505079" cy="13186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TRİKLORETİLEN</a:t>
            </a:r>
            <a:endParaRPr lang="tr-TR" sz="2400" b="1" dirty="0" smtClean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2600325" y="1053037"/>
            <a:ext cx="6449425" cy="13186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Anestezik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ajan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kullanılabildiği gibi endüstriyel kullanımı da vardır. 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Bu ajanın </a:t>
            </a:r>
            <a:r>
              <a:rPr lang="tr-TR" sz="2000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inhalasyonu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daha çok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temizlik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için çözücü olarak kullanmasına bağlı olur ve renal hasar gelişir. 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28575" y="2472262"/>
            <a:ext cx="2505075" cy="13186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TETRAKLORETAN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2600325" y="2472262"/>
            <a:ext cx="6449425" cy="13186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Selüloz asetat için mükemmel bir çözücüdür ve </a:t>
            </a:r>
            <a:r>
              <a:rPr lang="tr-TR" sz="2000" b="1" i="1" dirty="0">
                <a:solidFill>
                  <a:srgbClr val="C00000"/>
                </a:solidFill>
                <a:latin typeface="Calibri" pitchFamily="34" charset="0"/>
                <a:cs typeface="Calibri" pitchFamily="34" charset="0"/>
              </a:rPr>
              <a:t>en toksik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halojen hidrokarbondur.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28575" y="3901012"/>
            <a:ext cx="2505075" cy="13186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VİNİL KLORİD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2600325" y="3901012"/>
            <a:ext cx="6449425" cy="13186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Toksisitesi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karbon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tetraklorürünkine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benzer.</a:t>
            </a: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Plastik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imalatında kullanılan bir </a:t>
            </a:r>
            <a:r>
              <a:rPr lang="tr-TR" sz="2000" b="1" i="1" dirty="0" err="1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monomerdir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Çözücü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olarak kullanılmaz. </a:t>
            </a:r>
          </a:p>
        </p:txBody>
      </p: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Rectangle 55"/>
          <p:cNvSpPr>
            <a:spLocks noChangeArrowheads="1"/>
          </p:cNvSpPr>
          <p:nvPr/>
        </p:nvSpPr>
        <p:spPr bwMode="gray">
          <a:xfrm>
            <a:off x="38100" y="5315836"/>
            <a:ext cx="2505075" cy="1318687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ETİLEN KLORİDİN</a:t>
            </a:r>
          </a:p>
        </p:txBody>
      </p:sp>
      <p:sp>
        <p:nvSpPr>
          <p:cNvPr id="12" name="Rectangle 5"/>
          <p:cNvSpPr>
            <a:spLocks noChangeArrowheads="1"/>
          </p:cNvSpPr>
          <p:nvPr/>
        </p:nvSpPr>
        <p:spPr bwMode="gray">
          <a:xfrm>
            <a:off x="2609850" y="5315836"/>
            <a:ext cx="6449425" cy="1318687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Çözücü olarak kullanılır. Diğer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hidrokarbonlardan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daha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toksiktir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Diğerlerinin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aksine deriye kolayca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penetre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olabilir ve lastik eldivenlerden emilebilir. </a:t>
            </a:r>
          </a:p>
        </p:txBody>
      </p:sp>
    </p:spTree>
    <p:extLst>
      <p:ext uri="{BB962C8B-B14F-4D97-AF65-F5344CB8AC3E}">
        <p14:creationId xmlns:p14="http://schemas.microsoft.com/office/powerpoint/2010/main" val="145524256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450011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828924" y="2982788"/>
            <a:ext cx="6096001" cy="2434313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Halojenlenmemiş </a:t>
            </a:r>
          </a:p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Hidrokarbonlar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7" name="Picture 3" descr="C:\Users\DOKTOR\Desktop\220px-Benz1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450" y="2456584"/>
            <a:ext cx="2722171" cy="321711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27066652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2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>
              <a:solidFill>
                <a:srgbClr val="000000"/>
              </a:solidFill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0" name="Rectangle 55"/>
          <p:cNvSpPr>
            <a:spLocks noChangeArrowheads="1"/>
          </p:cNvSpPr>
          <p:nvPr/>
        </p:nvSpPr>
        <p:spPr bwMode="gray">
          <a:xfrm>
            <a:off x="28573" y="1053037"/>
            <a:ext cx="2505079" cy="167111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DİOKSAN</a:t>
            </a:r>
            <a:endParaRPr lang="tr-TR" sz="2400" b="1" dirty="0" smtClean="0">
              <a:solidFill>
                <a:srgbClr val="FFFFFF"/>
              </a:solidFill>
              <a:latin typeface="Cambria" pitchFamily="18" charset="0"/>
              <a:cs typeface="Calibri" pitchFamily="34" charset="0"/>
            </a:endParaRPr>
          </a:p>
        </p:txBody>
      </p:sp>
      <p:sp>
        <p:nvSpPr>
          <p:cNvPr id="31" name="Rectangle 5"/>
          <p:cNvSpPr>
            <a:spLocks noChangeArrowheads="1"/>
          </p:cNvSpPr>
          <p:nvPr/>
        </p:nvSpPr>
        <p:spPr bwMode="gray">
          <a:xfrm>
            <a:off x="2600325" y="1053037"/>
            <a:ext cx="6449425" cy="16711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Renksiz ve hafif kokulu suda kolay çözünebilir. Sinsice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toksisite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oluşturabilir.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 klinik olarak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iştahsızlık bulantı kusma ile gelir. İdrar çıkışı hastalığın 3. gününde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azalır.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drar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kan 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albumin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içerir. </a:t>
            </a:r>
          </a:p>
        </p:txBody>
      </p:sp>
      <p:sp>
        <p:nvSpPr>
          <p:cNvPr id="20" name="Rectangle 55"/>
          <p:cNvSpPr>
            <a:spLocks noChangeArrowheads="1"/>
          </p:cNvSpPr>
          <p:nvPr/>
        </p:nvSpPr>
        <p:spPr bwMode="gray">
          <a:xfrm>
            <a:off x="28575" y="2824687"/>
            <a:ext cx="2505075" cy="167111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 smtClean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TOLUEN</a:t>
            </a:r>
          </a:p>
        </p:txBody>
      </p:sp>
      <p:sp>
        <p:nvSpPr>
          <p:cNvPr id="21" name="Rectangle 5"/>
          <p:cNvSpPr>
            <a:spLocks noChangeArrowheads="1"/>
          </p:cNvSpPr>
          <p:nvPr/>
        </p:nvSpPr>
        <p:spPr bwMode="gray">
          <a:xfrm>
            <a:off x="2600325" y="2824687"/>
            <a:ext cx="6449425" cy="1671113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Yapışkan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koklayıcıları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gibi maddenin kötüye kullanımında akut renal hasar 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distal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renal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tubuler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asidoz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beraber görülür. </a:t>
            </a:r>
          </a:p>
        </p:txBody>
      </p:sp>
      <p:sp>
        <p:nvSpPr>
          <p:cNvPr id="24" name="Rectangle 55"/>
          <p:cNvSpPr>
            <a:spLocks noChangeArrowheads="1"/>
          </p:cNvSpPr>
          <p:nvPr/>
        </p:nvSpPr>
        <p:spPr bwMode="gray">
          <a:xfrm>
            <a:off x="28575" y="4619624"/>
            <a:ext cx="2505075" cy="1709671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0" tIns="0" rIns="0" bIns="0" anchor="ctr"/>
          <a:lstStyle/>
          <a:p>
            <a:pPr algn="ctr" defTabSz="801688" eaLnBrk="0" hangingPunct="0"/>
            <a:r>
              <a:rPr lang="tr-TR" sz="2400" b="1" dirty="0">
                <a:solidFill>
                  <a:srgbClr val="FFFFFF"/>
                </a:solidFill>
                <a:latin typeface="Cambria" pitchFamily="18" charset="0"/>
                <a:cs typeface="Calibri" pitchFamily="34" charset="0"/>
              </a:rPr>
              <a:t>FENOL (KARBOLİK ASİT)</a:t>
            </a:r>
          </a:p>
        </p:txBody>
      </p:sp>
      <p:sp>
        <p:nvSpPr>
          <p:cNvPr id="25" name="Rectangle 5"/>
          <p:cNvSpPr>
            <a:spLocks noChangeArrowheads="1"/>
          </p:cNvSpPr>
          <p:nvPr/>
        </p:nvSpPr>
        <p:spPr bwMode="gray">
          <a:xfrm>
            <a:off x="2600325" y="4619624"/>
            <a:ext cx="6449425" cy="1709671"/>
          </a:xfrm>
          <a:prstGeom prst="rect">
            <a:avLst/>
          </a:prstGeom>
          <a:gradFill rotWithShape="1">
            <a:gsLst>
              <a:gs pos="0">
                <a:srgbClr val="FFFFFF"/>
              </a:gs>
              <a:gs pos="100000">
                <a:srgbClr val="EAEAEA"/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 anchor="ctr" anchorCtr="0"/>
          <a:lstStyle/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Akciğerlerden ve deriden emilir. Şiddetli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intoksikasyonda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albumin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atılımı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artabilir. Hastalarda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konvülziyonun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takip ettiği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hipotermi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görülebilir. </a:t>
            </a:r>
            <a:endParaRPr lang="tr-TR" sz="20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İdrar koyulaşabilir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(</a:t>
            </a:r>
            <a:r>
              <a:rPr lang="tr-TR" sz="20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idrarın rengini yeşil veya </a:t>
            </a:r>
            <a:r>
              <a:rPr lang="tr-TR" sz="20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kahverengi)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 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sz="2000" b="1" i="1" dirty="0" err="1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oligüri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gelişebilir. </a:t>
            </a:r>
          </a:p>
        </p:txBody>
      </p:sp>
      <p:sp>
        <p:nvSpPr>
          <p:cNvPr id="34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MESLEKİ GENİTOÜRİNER SİSTEM HASTALIKLARI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64902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3047999" y="3069095"/>
            <a:ext cx="5973175" cy="1617206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Bazı Özel </a:t>
            </a:r>
          </a:p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 Ajanlar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122" name="Picture 2" descr="C:\Users\Ahmet Yiğitap\Pictures\RESİMLER\Siyah\330.png"/>
          <p:cNvPicPr>
            <a:picLocks noChangeAspect="1" noChangeArrowheads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81199"/>
            <a:ext cx="3276600" cy="362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42959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Arsine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ağır gazdır ve arseniğin en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formudur. Genellikle kömür ve metal işleme operasyonları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sırasında arsenik üzerinde asitlerin etkileşimiyle oluşur. </a:t>
            </a: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Arsine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hemotoksiktir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İlk belirti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abdominal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kramp, bulantı ve kusmadır. </a:t>
            </a: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Nefrotoksisite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renal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yetmezlik, akut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tubuler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nekroz, sekonder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hemoglobinüri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ile sonuçlanır.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ARSİNE (ARSENİK FORMU)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843433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Sadece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birkaç miligram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fosforun yenmesi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akut karaciğer ve akut renal nekroz yapabilir.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Kronik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maruziyet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proteinüri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ile sonuçlanmasına rağmen böbrek fosfordan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primer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etkilenen organ değildir. 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FOSFOR</a:t>
            </a:r>
          </a:p>
        </p:txBody>
      </p:sp>
    </p:spTree>
    <p:extLst>
      <p:ext uri="{BB962C8B-B14F-4D97-AF65-F5344CB8AC3E}">
        <p14:creationId xmlns:p14="http://schemas.microsoft.com/office/powerpoint/2010/main" val="2110777217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9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Benzine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katkı olarak kullanılan organik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kurşun,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olmamasına rağmen yanma ürünleri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nefrotoksiktir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Kronik renal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disfonksiyon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yapar.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Erken dönemde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Fankoni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Sendromu yapar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(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Aminoasidüri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fosfatüri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glikozüri)</a:t>
            </a: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Son dönem yeni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bulgular;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esansiyel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hipertansiyonu ve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renal hasarı olan bir çok hastada kurşun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intoksikasyonunu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akla getirmektedir.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</a:t>
            </a:r>
          </a:p>
        </p:txBody>
      </p:sp>
    </p:spTree>
    <p:extLst>
      <p:ext uri="{BB962C8B-B14F-4D97-AF65-F5344CB8AC3E}">
        <p14:creationId xmlns:p14="http://schemas.microsoft.com/office/powerpoint/2010/main" val="113978432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ÖNLEM – TEDAVİ 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Üriner kurşun atılımı periyodik olarak ölçülmelidir.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24 saatlik idrarda kan kurşun düzeyi 80mgr/dl altında olmalıdır. Kan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 seviyesi 40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mikrogram/dl’yi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aşıyor ise dikkatli olunmalıdır.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Eğer tedaviyle kurşun atılımı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bir kere normal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aralığına indirilirse tedaviye devam etmeye gerek kalmaz.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Antidotu «Etilen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Diamin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Tetra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Asetat -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EDTA’dır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KURŞUN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718473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3267843"/>
            <a:ext cx="8782476" cy="1721736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8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 Genitoüriner</a:t>
            </a:r>
          </a:p>
          <a:p>
            <a:pPr marL="36000" algn="ctr"/>
            <a:r>
              <a:rPr lang="tr-TR" sz="8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Sistem Hastalıkları</a:t>
            </a:r>
          </a:p>
        </p:txBody>
      </p:sp>
      <p:pic>
        <p:nvPicPr>
          <p:cNvPr id="7" name="Resi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3" y="723900"/>
            <a:ext cx="3729037" cy="241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676414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Çinko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 kurşun ve bakır cevherlerinde bulunur. Gıda yoluyla alınır, alınan kadmiyumun %25 i emilir.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Yaşla birlikte vücuttaki birikimi artar. Biriken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kadmiyum %40-80 karaciğer ve böbrekte saklanır,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üçte biri yalnızca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böbrektedir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Kadmiyumun insanda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10-20 yılı aşkın yarılanma ömrü vardır.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Kadmiyum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yüksek konsantrasyonda sadece bir tek karşılaşılmada akut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tubuler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nekroz yapabilir.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KADMİYUM</a:t>
            </a:r>
          </a:p>
        </p:txBody>
      </p:sp>
    </p:spTree>
    <p:extLst>
      <p:ext uri="{BB962C8B-B14F-4D97-AF65-F5344CB8AC3E}">
        <p14:creationId xmlns:p14="http://schemas.microsoft.com/office/powerpoint/2010/main" val="250534367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Toksisite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cıva içeren pestisitlere maruziyetten sonra (genellikle cıva dumanı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veya buharının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inhalasyonu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sonucu)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olur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Cıvanın 2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değerli bileşiği yendiğinde tamamen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nefrotoksiktir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 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proksimal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tübülde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birikir ve 1mg/kg kadar düşük dozda bile akut renal hasar yapabilir.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Cıva </a:t>
            </a:r>
            <a:r>
              <a:rPr lang="tr-TR" sz="2000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maruziyetini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takiben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proliferatif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glomerülonefrit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ve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minimal değişimle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nefrotik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sendrom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rapor edilmiştir. 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CIVA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97065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MARUZİYET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Berilyuma maruziyetine;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Elektronik tüp imalatı,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Seramik imalatı,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err="1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Florasan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ışık ampul yapımı, 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Metal dökümhanelerinde karşılaşılır. 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…………Bağırsaklardan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zayıf emilir, vücuda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asıl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giriş yolu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solunum yoludur.</a:t>
            </a: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BERİLYUM</a:t>
            </a:r>
          </a:p>
        </p:txBody>
      </p:sp>
    </p:spTree>
    <p:extLst>
      <p:ext uri="{BB962C8B-B14F-4D97-AF65-F5344CB8AC3E}">
        <p14:creationId xmlns:p14="http://schemas.microsoft.com/office/powerpoint/2010/main" val="377936157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Uranyum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tuzları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intravenöz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verildiğinde çok yüksek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nefrotoksiktir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ve tubuler nekroz yapar.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URANYUM</a:t>
            </a:r>
          </a:p>
        </p:txBody>
      </p:sp>
    </p:spTree>
    <p:extLst>
      <p:ext uri="{BB962C8B-B14F-4D97-AF65-F5344CB8AC3E}">
        <p14:creationId xmlns:p14="http://schemas.microsoft.com/office/powerpoint/2010/main" val="2970391263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172005" y="2516888"/>
            <a:ext cx="8782476" cy="2921887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Teşekkür Ederim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4842" y="568865"/>
            <a:ext cx="3290888" cy="2465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7362158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0" y="3970361"/>
            <a:ext cx="9144000" cy="1310185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90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Mevzuat</a:t>
            </a:r>
            <a:endParaRPr lang="tr-TR" sz="90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19" name="Grup 18"/>
          <p:cNvGrpSpPr/>
          <p:nvPr/>
        </p:nvGrpSpPr>
        <p:grpSpPr>
          <a:xfrm>
            <a:off x="3002844" y="646049"/>
            <a:ext cx="3072635" cy="3573526"/>
            <a:chOff x="4267200" y="332656"/>
            <a:chExt cx="4876800" cy="4876800"/>
          </a:xfrm>
        </p:grpSpPr>
        <p:pic>
          <p:nvPicPr>
            <p:cNvPr id="21" name="Picture 2" descr="D:\DOKTOR\1-ISTANBULUZMAN\1-EĞİTİM KURUMU\1. İstanbuluzman\2-RESİMLER\Ev-Konut-Fabrika\Goverment-icon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67200" y="332656"/>
              <a:ext cx="4876800" cy="4876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4915272" y="2238642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23" name="Picture 17" descr="Türkei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6228184" y="2891813"/>
              <a:ext cx="324803" cy="4327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  <p:extLst>
      <p:ext uri="{BB962C8B-B14F-4D97-AF65-F5344CB8AC3E}">
        <p14:creationId xmlns:p14="http://schemas.microsoft.com/office/powerpoint/2010/main" val="22386855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KORUNMA ÖNLEMLERİ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Kadın İşçilerin Gece Postalarında Çalıştırılma Koşulları Hakkında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Yönetmelik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(9/8/2004 tarihli ve 25548 sayılı Resmi Gazetede yayımlanmıştır.) </a:t>
            </a: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Gebelik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ve Analık Durumunda Çalıştırılma Yasağı: </a:t>
            </a: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Madde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9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-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Kadın işçiler, gebe olduklarının doktor raporuyla tespitinden itibaren doğuma kadar, emziren kadın işçiler ise doğum tarihinden başlamak üzere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altı ay süre ile gece postalarında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çalıştırılamazlar. Gerekli olduğunda süre 1 yıla uzatılabilir. </a:t>
            </a: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</p:spTree>
    <p:extLst>
      <p:ext uri="{BB962C8B-B14F-4D97-AF65-F5344CB8AC3E}">
        <p14:creationId xmlns:p14="http://schemas.microsoft.com/office/powerpoint/2010/main" val="291564679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DİĞER KORUNMA ÖNLEMLERİ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Çalışma hayatında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cinsiyet ayrımı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yapılması,</a:t>
            </a: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Gebelik ve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analığın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çalışmaya engel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olmaması,</a:t>
            </a: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Gebelikte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ücretin azaltılmaması,</a:t>
            </a: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Gebelerin doğum öncesi ve sonrası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izinlerinin olması,</a:t>
            </a: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Doğum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sonrası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işe dönüş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garantisinin olması,</a:t>
            </a: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İsteğe bağlı olarak ücretsiz izin hakkı verilmesi,</a:t>
            </a:r>
          </a:p>
          <a:p>
            <a:pPr marL="342900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Doğum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sonrası izin bitiminde işe dönmeye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zorlanmaması,</a:t>
            </a: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KADIN GENİTAL SİSTEMİ</a:t>
            </a:r>
          </a:p>
        </p:txBody>
      </p:sp>
    </p:spTree>
    <p:extLst>
      <p:ext uri="{BB962C8B-B14F-4D97-AF65-F5344CB8AC3E}">
        <p14:creationId xmlns:p14="http://schemas.microsoft.com/office/powerpoint/2010/main" val="240561552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SINIFLANDIRMA</a:t>
            </a: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90500" indent="-190500" algn="ctr">
              <a:lnSpc>
                <a:spcPct val="90000"/>
              </a:lnSpc>
              <a:spcAft>
                <a:spcPct val="20000"/>
              </a:spcAft>
              <a:buClr>
                <a:srgbClr val="292929"/>
              </a:buClr>
              <a:defRPr/>
            </a:pPr>
            <a:endParaRPr lang="tr-TR" sz="800" i="1" dirty="0" smtClean="0">
              <a:solidFill>
                <a:srgbClr val="000000"/>
              </a:solidFill>
              <a:cs typeface="Times New Roman" pitchFamily="18" charset="0"/>
            </a:endParaRPr>
          </a:p>
          <a:p>
            <a:pPr marL="817200" lvl="1" indent="-288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endParaRPr lang="tr-TR" sz="2000" b="1" i="1" dirty="0" smtClean="0"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817200" lvl="1" indent="-288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 smtClean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Genital Sistem Hastalıkları</a:t>
            </a:r>
            <a:r>
              <a:rPr lang="tr-TR" sz="2000" b="1" i="1" dirty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;</a:t>
            </a:r>
            <a:endParaRPr lang="tr-TR" sz="2000" b="1" i="1" dirty="0" smtClean="0"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1443600" lvl="2" indent="-360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2000" b="1" i="1" dirty="0" smtClean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genital sistem hastalıkları,</a:t>
            </a:r>
          </a:p>
          <a:p>
            <a:pPr marL="1443600" lvl="2" indent="-360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  <a:defRPr/>
            </a:pPr>
            <a:r>
              <a:rPr lang="tr-TR" sz="2000" b="1" i="1" dirty="0" smtClean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Kadın genital sistem hastalıkları,</a:t>
            </a:r>
          </a:p>
          <a:p>
            <a:pPr marL="1443600" lvl="2" indent="-360000">
              <a:spcAft>
                <a:spcPts val="0"/>
              </a:spcAft>
              <a:buClr>
                <a:srgbClr val="292929"/>
              </a:buClr>
              <a:buFont typeface="+mj-lt"/>
              <a:buAutoNum type="alphaLcPeriod"/>
              <a:defRPr/>
            </a:pPr>
            <a:endParaRPr lang="tr-TR" sz="2000" b="1" i="1" dirty="0"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817200" lvl="1" indent="-2880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000" b="1" i="1" dirty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Üriner Sistem </a:t>
            </a:r>
            <a:r>
              <a:rPr lang="tr-TR" sz="2000" b="1" i="1" dirty="0" smtClean="0"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Hastalıkları</a:t>
            </a:r>
            <a:endParaRPr lang="tr-TR" sz="2000" b="1" i="1" dirty="0"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MESLEKİ GENİTOÜRİNER SİSTEM HASTALIKLARI</a:t>
            </a:r>
            <a:endParaRPr lang="en-GB" sz="3200" kern="1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3212321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Rechteck 4"/>
          <p:cNvSpPr>
            <a:spLocks noChangeArrowheads="1"/>
          </p:cNvSpPr>
          <p:nvPr/>
        </p:nvSpPr>
        <p:spPr bwMode="auto">
          <a:xfrm>
            <a:off x="0" y="3031239"/>
            <a:ext cx="9144000" cy="1369312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marL="36000" algn="ctr"/>
            <a:endParaRPr lang="tr-TR" sz="5400" b="1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marL="36000" algn="ctr"/>
            <a:r>
              <a:rPr lang="tr-TR" sz="66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Genital Sistem Hastalıkları</a:t>
            </a:r>
            <a:endParaRPr lang="tr-TR" sz="6600" b="1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C:\Users\Ahmet Yiğitap\Pictures\Siyah\User grou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3106" y="885826"/>
            <a:ext cx="2617788" cy="26177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13336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Asıl sorun üreme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sağlığı ile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ilgilidir. Üreme sorunları;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%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50 kadına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bağlı,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%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30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erkeğe bağlı,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%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20 erkek ve kadın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bağlıdır.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8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Gebelik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dönemindeki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etkilenmeler;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Düşüğe,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intrauterin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gelişme geriliğine, 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Konjenital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anamalilere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,</a:t>
            </a:r>
          </a:p>
          <a:p>
            <a:pPr marL="800100" lvl="1" indent="-342900">
              <a:spcAft>
                <a:spcPts val="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Doğum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sonra </a:t>
            </a:r>
            <a:r>
              <a:rPr lang="tr-TR" sz="2000" b="1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maling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hastalıklara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neden olabilir. </a:t>
            </a:r>
          </a:p>
          <a:p>
            <a:pPr marL="800100" lvl="1" indent="-342900">
              <a:spcAft>
                <a:spcPts val="1200"/>
              </a:spcAft>
              <a:buClr>
                <a:srgbClr val="292929"/>
              </a:buClr>
              <a:buFont typeface="Wingdings" pitchFamily="2" charset="2"/>
              <a:buChar char="ü"/>
              <a:defRPr/>
            </a:pPr>
            <a:endParaRPr lang="tr-TR" sz="2000" b="1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lvl="1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b="1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GENİTAL SİSTEM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104070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78" name="Rectangle 90"/>
          <p:cNvSpPr>
            <a:spLocks noChangeArrowheads="1"/>
          </p:cNvSpPr>
          <p:nvPr/>
        </p:nvSpPr>
        <p:spPr bwMode="auto">
          <a:xfrm rot="5400000">
            <a:off x="4514850" y="2343150"/>
            <a:ext cx="114300" cy="9144000"/>
          </a:xfrm>
          <a:prstGeom prst="rect">
            <a:avLst/>
          </a:prstGeom>
          <a:solidFill>
            <a:schemeClr val="bg1">
              <a:alpha val="0"/>
            </a:schemeClr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12" name="Rechteck 4"/>
          <p:cNvSpPr>
            <a:spLocks noChangeArrowheads="1"/>
          </p:cNvSpPr>
          <p:nvPr/>
        </p:nvSpPr>
        <p:spPr bwMode="auto">
          <a:xfrm>
            <a:off x="2876550" y="2992894"/>
            <a:ext cx="6144625" cy="1588631"/>
          </a:xfrm>
          <a:prstGeom prst="rect">
            <a:avLst/>
          </a:prstGeom>
          <a:noFill/>
          <a:ln w="9525" algn="ctr">
            <a:noFill/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r-TR" sz="54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Genital Sistem</a:t>
            </a:r>
            <a:endParaRPr lang="tr-TR" sz="54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C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C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prstClr val="white">
                  <a:lumMod val="65000"/>
                </a:prst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098" name="Picture 2" descr="C:\Users\Ahmet Yiğitap\Pictures\RESİMLER\Meslekler\emblem-people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450" y="2652145"/>
            <a:ext cx="2270125" cy="2270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768354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3797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3797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97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AÇIKLAMALAR</a:t>
            </a:r>
            <a:endParaRPr lang="tr-TR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Erkeğe özel üreme sağlığı </a:t>
            </a:r>
            <a:r>
              <a:rPr lang="tr-TR" sz="2000" i="1" dirty="0" err="1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etkilenimi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 daha çok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spermatogenez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şeklindeki bozukluklardır.</a:t>
            </a: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Üretim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sektöründe ve kullanıcılarında ciddi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infertilite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problemleri saptanmıştır.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NIOSH (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Mesleki Güvenlik ve Sağlık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Enstitüsü)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en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sık görülen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10 mesleki hastalık ve </a:t>
            </a:r>
            <a:r>
              <a:rPr lang="tr-TR" sz="2000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yaralanmalar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arasına infertiliteyi almaktadır. </a:t>
            </a:r>
            <a:endParaRPr lang="tr-TR" sz="2000" i="1" dirty="0" smtClean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Toksik 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olduğu belirlenen 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104.000</a:t>
            </a:r>
            <a:r>
              <a:rPr lang="tr-TR" sz="2000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’in üzerindeki kimyasal maddenin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%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95’inin üreme sistemine olan etkileri </a:t>
            </a:r>
            <a:r>
              <a:rPr lang="tr-TR" sz="2000" b="1" i="1" dirty="0" smtClean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hala incelenmemiştir</a:t>
            </a:r>
            <a:r>
              <a:rPr lang="tr-TR" sz="2000" b="1" i="1" dirty="0">
                <a:solidFill>
                  <a:srgbClr val="000000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sz="2000" i="1" dirty="0">
              <a:solidFill>
                <a:srgbClr val="000000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653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710" y="1035"/>
            <a:chExt cx="2316" cy="2316"/>
          </a:xfrm>
        </p:grpSpPr>
        <p:grpSp>
          <p:nvGrpSpPr>
            <p:cNvPr id="4" name="Group 10"/>
            <p:cNvGrpSpPr>
              <a:grpSpLocks/>
            </p:cNvGrpSpPr>
            <p:nvPr/>
          </p:nvGrpSpPr>
          <p:grpSpPr bwMode="auto">
            <a:xfrm rot="3600000">
              <a:off x="1710" y="1035"/>
              <a:ext cx="2316" cy="2316"/>
              <a:chOff x="1710" y="1035"/>
              <a:chExt cx="2316" cy="2316"/>
            </a:xfrm>
          </p:grpSpPr>
          <p:sp>
            <p:nvSpPr>
              <p:cNvPr id="27671" name="Freeform 11"/>
              <p:cNvSpPr>
                <a:spLocks/>
              </p:cNvSpPr>
              <p:nvPr/>
            </p:nvSpPr>
            <p:spPr bwMode="gray">
              <a:xfrm>
                <a:off x="2866" y="1599"/>
                <a:ext cx="1160" cy="1752"/>
              </a:xfrm>
              <a:custGeom>
                <a:avLst/>
                <a:gdLst>
                  <a:gd name="T0" fmla="*/ 688 w 794"/>
                  <a:gd name="T1" fmla="*/ 9 h 1200"/>
                  <a:gd name="T2" fmla="*/ 602 w 794"/>
                  <a:gd name="T3" fmla="*/ 59 h 1200"/>
                  <a:gd name="T4" fmla="*/ 598 w 794"/>
                  <a:gd name="T5" fmla="*/ 57 h 1200"/>
                  <a:gd name="T6" fmla="*/ 592 w 794"/>
                  <a:gd name="T7" fmla="*/ 40 h 1200"/>
                  <a:gd name="T8" fmla="*/ 589 w 794"/>
                  <a:gd name="T9" fmla="*/ 19 h 1200"/>
                  <a:gd name="T10" fmla="*/ 548 w 794"/>
                  <a:gd name="T11" fmla="*/ 8 h 1200"/>
                  <a:gd name="T12" fmla="*/ 537 w 794"/>
                  <a:gd name="T13" fmla="*/ 49 h 1200"/>
                  <a:gd name="T14" fmla="*/ 553 w 794"/>
                  <a:gd name="T15" fmla="*/ 62 h 1200"/>
                  <a:gd name="T16" fmla="*/ 553 w 794"/>
                  <a:gd name="T17" fmla="*/ 62 h 1200"/>
                  <a:gd name="T18" fmla="*/ 565 w 794"/>
                  <a:gd name="T19" fmla="*/ 76 h 1200"/>
                  <a:gd name="T20" fmla="*/ 565 w 794"/>
                  <a:gd name="T21" fmla="*/ 80 h 1200"/>
                  <a:gd name="T22" fmla="*/ 477 w 794"/>
                  <a:gd name="T23" fmla="*/ 131 h 1200"/>
                  <a:gd name="T24" fmla="*/ 551 w 794"/>
                  <a:gd name="T25" fmla="*/ 406 h 1200"/>
                  <a:gd name="T26" fmla="*/ 477 w 794"/>
                  <a:gd name="T27" fmla="*/ 681 h 1200"/>
                  <a:gd name="T28" fmla="*/ 0 w 794"/>
                  <a:gd name="T29" fmla="*/ 957 h 1200"/>
                  <a:gd name="T30" fmla="*/ 0 w 794"/>
                  <a:gd name="T31" fmla="*/ 1047 h 1200"/>
                  <a:gd name="T32" fmla="*/ 0 w 794"/>
                  <a:gd name="T33" fmla="*/ 1058 h 1200"/>
                  <a:gd name="T34" fmla="*/ 4 w 794"/>
                  <a:gd name="T35" fmla="*/ 1060 h 1200"/>
                  <a:gd name="T36" fmla="*/ 22 w 794"/>
                  <a:gd name="T37" fmla="*/ 1056 h 1200"/>
                  <a:gd name="T38" fmla="*/ 22 w 794"/>
                  <a:gd name="T39" fmla="*/ 1056 h 1200"/>
                  <a:gd name="T40" fmla="*/ 42 w 794"/>
                  <a:gd name="T41" fmla="*/ 1049 h 1200"/>
                  <a:gd name="T42" fmla="*/ 71 w 794"/>
                  <a:gd name="T43" fmla="*/ 1079 h 1200"/>
                  <a:gd name="T44" fmla="*/ 42 w 794"/>
                  <a:gd name="T45" fmla="*/ 1110 h 1200"/>
                  <a:gd name="T46" fmla="*/ 22 w 794"/>
                  <a:gd name="T47" fmla="*/ 1102 h 1200"/>
                  <a:gd name="T48" fmla="*/ 4 w 794"/>
                  <a:gd name="T49" fmla="*/ 1099 h 1200"/>
                  <a:gd name="T50" fmla="*/ 0 w 794"/>
                  <a:gd name="T51" fmla="*/ 1101 h 1200"/>
                  <a:gd name="T52" fmla="*/ 0 w 794"/>
                  <a:gd name="T53" fmla="*/ 1108 h 1200"/>
                  <a:gd name="T54" fmla="*/ 0 w 794"/>
                  <a:gd name="T55" fmla="*/ 1200 h 1200"/>
                  <a:gd name="T56" fmla="*/ 688 w 794"/>
                  <a:gd name="T57" fmla="*/ 803 h 1200"/>
                  <a:gd name="T58" fmla="*/ 794 w 794"/>
                  <a:gd name="T59" fmla="*/ 406 h 1200"/>
                  <a:gd name="T60" fmla="*/ 688 w 794"/>
                  <a:gd name="T61" fmla="*/ 9 h 1200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794"/>
                  <a:gd name="T94" fmla="*/ 0 h 1200"/>
                  <a:gd name="T95" fmla="*/ 794 w 794"/>
                  <a:gd name="T96" fmla="*/ 1200 h 1200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794" h="1200">
                    <a:moveTo>
                      <a:pt x="688" y="9"/>
                    </a:moveTo>
                    <a:cubicBezTo>
                      <a:pt x="602" y="59"/>
                      <a:pt x="602" y="59"/>
                      <a:pt x="602" y="59"/>
                    </a:cubicBezTo>
                    <a:cubicBezTo>
                      <a:pt x="601" y="58"/>
                      <a:pt x="600" y="58"/>
                      <a:pt x="598" y="57"/>
                    </a:cubicBezTo>
                    <a:cubicBezTo>
                      <a:pt x="593" y="53"/>
                      <a:pt x="590" y="45"/>
                      <a:pt x="592" y="40"/>
                    </a:cubicBezTo>
                    <a:cubicBezTo>
                      <a:pt x="594" y="33"/>
                      <a:pt x="593" y="25"/>
                      <a:pt x="589" y="19"/>
                    </a:cubicBezTo>
                    <a:cubicBezTo>
                      <a:pt x="581" y="5"/>
                      <a:pt x="563" y="0"/>
                      <a:pt x="548" y="8"/>
                    </a:cubicBezTo>
                    <a:cubicBezTo>
                      <a:pt x="534" y="17"/>
                      <a:pt x="529" y="35"/>
                      <a:pt x="537" y="49"/>
                    </a:cubicBezTo>
                    <a:cubicBezTo>
                      <a:pt x="540" y="56"/>
                      <a:pt x="546" y="60"/>
                      <a:pt x="553" y="62"/>
                    </a:cubicBezTo>
                    <a:cubicBezTo>
                      <a:pt x="553" y="62"/>
                      <a:pt x="553" y="62"/>
                      <a:pt x="553" y="62"/>
                    </a:cubicBezTo>
                    <a:cubicBezTo>
                      <a:pt x="559" y="63"/>
                      <a:pt x="564" y="69"/>
                      <a:pt x="565" y="76"/>
                    </a:cubicBezTo>
                    <a:cubicBezTo>
                      <a:pt x="565" y="78"/>
                      <a:pt x="565" y="79"/>
                      <a:pt x="565" y="80"/>
                    </a:cubicBezTo>
                    <a:cubicBezTo>
                      <a:pt x="477" y="131"/>
                      <a:pt x="477" y="131"/>
                      <a:pt x="477" y="131"/>
                    </a:cubicBezTo>
                    <a:cubicBezTo>
                      <a:pt x="524" y="212"/>
                      <a:pt x="551" y="306"/>
                      <a:pt x="551" y="406"/>
                    </a:cubicBezTo>
                    <a:cubicBezTo>
                      <a:pt x="551" y="507"/>
                      <a:pt x="524" y="601"/>
                      <a:pt x="477" y="681"/>
                    </a:cubicBezTo>
                    <a:cubicBezTo>
                      <a:pt x="382" y="846"/>
                      <a:pt x="204" y="957"/>
                      <a:pt x="0" y="957"/>
                    </a:cubicBezTo>
                    <a:cubicBezTo>
                      <a:pt x="0" y="1047"/>
                      <a:pt x="0" y="1047"/>
                      <a:pt x="0" y="1047"/>
                    </a:cubicBezTo>
                    <a:cubicBezTo>
                      <a:pt x="0" y="1058"/>
                      <a:pt x="0" y="1058"/>
                      <a:pt x="0" y="1058"/>
                    </a:cubicBezTo>
                    <a:cubicBezTo>
                      <a:pt x="2" y="1058"/>
                      <a:pt x="3" y="1059"/>
                      <a:pt x="4" y="1060"/>
                    </a:cubicBezTo>
                    <a:cubicBezTo>
                      <a:pt x="10" y="1063"/>
                      <a:pt x="18" y="1061"/>
                      <a:pt x="22" y="1056"/>
                    </a:cubicBezTo>
                    <a:cubicBezTo>
                      <a:pt x="22" y="1056"/>
                      <a:pt x="22" y="1056"/>
                      <a:pt x="22" y="1056"/>
                    </a:cubicBezTo>
                    <a:cubicBezTo>
                      <a:pt x="27" y="1052"/>
                      <a:pt x="34" y="1049"/>
                      <a:pt x="42" y="1049"/>
                    </a:cubicBezTo>
                    <a:cubicBezTo>
                      <a:pt x="58" y="1049"/>
                      <a:pt x="71" y="1063"/>
                      <a:pt x="71" y="1079"/>
                    </a:cubicBezTo>
                    <a:cubicBezTo>
                      <a:pt x="71" y="1096"/>
                      <a:pt x="58" y="1110"/>
                      <a:pt x="42" y="1110"/>
                    </a:cubicBezTo>
                    <a:cubicBezTo>
                      <a:pt x="34" y="1110"/>
                      <a:pt x="27" y="1107"/>
                      <a:pt x="22" y="1102"/>
                    </a:cubicBezTo>
                    <a:cubicBezTo>
                      <a:pt x="18" y="1097"/>
                      <a:pt x="10" y="1096"/>
                      <a:pt x="4" y="1099"/>
                    </a:cubicBezTo>
                    <a:cubicBezTo>
                      <a:pt x="3" y="1099"/>
                      <a:pt x="2" y="1100"/>
                      <a:pt x="0" y="1101"/>
                    </a:cubicBezTo>
                    <a:cubicBezTo>
                      <a:pt x="0" y="1108"/>
                      <a:pt x="0" y="1108"/>
                      <a:pt x="0" y="1108"/>
                    </a:cubicBezTo>
                    <a:cubicBezTo>
                      <a:pt x="0" y="1200"/>
                      <a:pt x="0" y="1200"/>
                      <a:pt x="0" y="1200"/>
                    </a:cubicBezTo>
                    <a:cubicBezTo>
                      <a:pt x="294" y="1200"/>
                      <a:pt x="551" y="1040"/>
                      <a:pt x="688" y="803"/>
                    </a:cubicBezTo>
                    <a:cubicBezTo>
                      <a:pt x="755" y="686"/>
                      <a:pt x="794" y="551"/>
                      <a:pt x="794" y="406"/>
                    </a:cubicBezTo>
                    <a:cubicBezTo>
                      <a:pt x="794" y="262"/>
                      <a:pt x="755" y="126"/>
                      <a:pt x="688" y="9"/>
                    </a:cubicBezTo>
                    <a:close/>
                  </a:path>
                </a:pathLst>
              </a:custGeom>
              <a:solidFill>
                <a:srgbClr val="A90404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2" name="Freeform 12"/>
              <p:cNvSpPr>
                <a:spLocks/>
              </p:cNvSpPr>
              <p:nvPr/>
            </p:nvSpPr>
            <p:spPr bwMode="gray">
              <a:xfrm>
                <a:off x="1710" y="1612"/>
                <a:ext cx="1262" cy="1739"/>
              </a:xfrm>
              <a:custGeom>
                <a:avLst/>
                <a:gdLst>
                  <a:gd name="T0" fmla="*/ 835 w 864"/>
                  <a:gd name="T1" fmla="*/ 1040 h 1191"/>
                  <a:gd name="T2" fmla="*/ 815 w 864"/>
                  <a:gd name="T3" fmla="*/ 1047 h 1191"/>
                  <a:gd name="T4" fmla="*/ 815 w 864"/>
                  <a:gd name="T5" fmla="*/ 1047 h 1191"/>
                  <a:gd name="T6" fmla="*/ 797 w 864"/>
                  <a:gd name="T7" fmla="*/ 1051 h 1191"/>
                  <a:gd name="T8" fmla="*/ 793 w 864"/>
                  <a:gd name="T9" fmla="*/ 1049 h 1191"/>
                  <a:gd name="T10" fmla="*/ 793 w 864"/>
                  <a:gd name="T11" fmla="*/ 1038 h 1191"/>
                  <a:gd name="T12" fmla="*/ 793 w 864"/>
                  <a:gd name="T13" fmla="*/ 948 h 1191"/>
                  <a:gd name="T14" fmla="*/ 317 w 864"/>
                  <a:gd name="T15" fmla="*/ 672 h 1191"/>
                  <a:gd name="T16" fmla="*/ 243 w 864"/>
                  <a:gd name="T17" fmla="*/ 397 h 1191"/>
                  <a:gd name="T18" fmla="*/ 317 w 864"/>
                  <a:gd name="T19" fmla="*/ 122 h 1191"/>
                  <a:gd name="T20" fmla="*/ 231 w 864"/>
                  <a:gd name="T21" fmla="*/ 73 h 1191"/>
                  <a:gd name="T22" fmla="*/ 228 w 864"/>
                  <a:gd name="T23" fmla="*/ 75 h 1191"/>
                  <a:gd name="T24" fmla="*/ 221 w 864"/>
                  <a:gd name="T25" fmla="*/ 92 h 1191"/>
                  <a:gd name="T26" fmla="*/ 221 w 864"/>
                  <a:gd name="T27" fmla="*/ 92 h 1191"/>
                  <a:gd name="T28" fmla="*/ 218 w 864"/>
                  <a:gd name="T29" fmla="*/ 113 h 1191"/>
                  <a:gd name="T30" fmla="*/ 177 w 864"/>
                  <a:gd name="T31" fmla="*/ 123 h 1191"/>
                  <a:gd name="T32" fmla="*/ 166 w 864"/>
                  <a:gd name="T33" fmla="*/ 82 h 1191"/>
                  <a:gd name="T34" fmla="*/ 182 w 864"/>
                  <a:gd name="T35" fmla="*/ 69 h 1191"/>
                  <a:gd name="T36" fmla="*/ 194 w 864"/>
                  <a:gd name="T37" fmla="*/ 55 h 1191"/>
                  <a:gd name="T38" fmla="*/ 194 w 864"/>
                  <a:gd name="T39" fmla="*/ 51 h 1191"/>
                  <a:gd name="T40" fmla="*/ 106 w 864"/>
                  <a:gd name="T41" fmla="*/ 0 h 1191"/>
                  <a:gd name="T42" fmla="*/ 0 w 864"/>
                  <a:gd name="T43" fmla="*/ 397 h 1191"/>
                  <a:gd name="T44" fmla="*/ 106 w 864"/>
                  <a:gd name="T45" fmla="*/ 794 h 1191"/>
                  <a:gd name="T46" fmla="*/ 793 w 864"/>
                  <a:gd name="T47" fmla="*/ 1191 h 1191"/>
                  <a:gd name="T48" fmla="*/ 793 w 864"/>
                  <a:gd name="T49" fmla="*/ 1099 h 1191"/>
                  <a:gd name="T50" fmla="*/ 793 w 864"/>
                  <a:gd name="T51" fmla="*/ 1092 h 1191"/>
                  <a:gd name="T52" fmla="*/ 797 w 864"/>
                  <a:gd name="T53" fmla="*/ 1090 h 1191"/>
                  <a:gd name="T54" fmla="*/ 815 w 864"/>
                  <a:gd name="T55" fmla="*/ 1093 h 1191"/>
                  <a:gd name="T56" fmla="*/ 835 w 864"/>
                  <a:gd name="T57" fmla="*/ 1101 h 1191"/>
                  <a:gd name="T58" fmla="*/ 864 w 864"/>
                  <a:gd name="T59" fmla="*/ 1070 h 1191"/>
                  <a:gd name="T60" fmla="*/ 835 w 864"/>
                  <a:gd name="T61" fmla="*/ 1040 h 1191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w 864"/>
                  <a:gd name="T94" fmla="*/ 0 h 1191"/>
                  <a:gd name="T95" fmla="*/ 864 w 864"/>
                  <a:gd name="T96" fmla="*/ 1191 h 1191"/>
                </a:gdLst>
                <a:ahLst/>
                <a:cxnLst>
                  <a:cxn ang="T62">
                    <a:pos x="T0" y="T1"/>
                  </a:cxn>
                  <a:cxn ang="T63">
                    <a:pos x="T2" y="T3"/>
                  </a:cxn>
                  <a:cxn ang="T64">
                    <a:pos x="T4" y="T5"/>
                  </a:cxn>
                  <a:cxn ang="T65">
                    <a:pos x="T6" y="T7"/>
                  </a:cxn>
                  <a:cxn ang="T66">
                    <a:pos x="T8" y="T9"/>
                  </a:cxn>
                  <a:cxn ang="T67">
                    <a:pos x="T10" y="T11"/>
                  </a:cxn>
                  <a:cxn ang="T68">
                    <a:pos x="T12" y="T13"/>
                  </a:cxn>
                  <a:cxn ang="T69">
                    <a:pos x="T14" y="T15"/>
                  </a:cxn>
                  <a:cxn ang="T70">
                    <a:pos x="T16" y="T17"/>
                  </a:cxn>
                  <a:cxn ang="T71">
                    <a:pos x="T18" y="T19"/>
                  </a:cxn>
                  <a:cxn ang="T72">
                    <a:pos x="T20" y="T21"/>
                  </a:cxn>
                  <a:cxn ang="T73">
                    <a:pos x="T22" y="T23"/>
                  </a:cxn>
                  <a:cxn ang="T74">
                    <a:pos x="T24" y="T25"/>
                  </a:cxn>
                  <a:cxn ang="T75">
                    <a:pos x="T26" y="T27"/>
                  </a:cxn>
                  <a:cxn ang="T76">
                    <a:pos x="T28" y="T29"/>
                  </a:cxn>
                  <a:cxn ang="T77">
                    <a:pos x="T30" y="T31"/>
                  </a:cxn>
                  <a:cxn ang="T78">
                    <a:pos x="T32" y="T33"/>
                  </a:cxn>
                  <a:cxn ang="T79">
                    <a:pos x="T34" y="T35"/>
                  </a:cxn>
                  <a:cxn ang="T80">
                    <a:pos x="T36" y="T37"/>
                  </a:cxn>
                  <a:cxn ang="T81">
                    <a:pos x="T38" y="T39"/>
                  </a:cxn>
                  <a:cxn ang="T82">
                    <a:pos x="T40" y="T41"/>
                  </a:cxn>
                  <a:cxn ang="T83">
                    <a:pos x="T42" y="T43"/>
                  </a:cxn>
                  <a:cxn ang="T84">
                    <a:pos x="T44" y="T45"/>
                  </a:cxn>
                  <a:cxn ang="T85">
                    <a:pos x="T46" y="T47"/>
                  </a:cxn>
                  <a:cxn ang="T86">
                    <a:pos x="T48" y="T49"/>
                  </a:cxn>
                  <a:cxn ang="T87">
                    <a:pos x="T50" y="T51"/>
                  </a:cxn>
                  <a:cxn ang="T88">
                    <a:pos x="T52" y="T53"/>
                  </a:cxn>
                  <a:cxn ang="T89">
                    <a:pos x="T54" y="T55"/>
                  </a:cxn>
                  <a:cxn ang="T90">
                    <a:pos x="T56" y="T57"/>
                  </a:cxn>
                  <a:cxn ang="T91">
                    <a:pos x="T58" y="T59"/>
                  </a:cxn>
                  <a:cxn ang="T92">
                    <a:pos x="T60" y="T61"/>
                  </a:cxn>
                </a:cxnLst>
                <a:rect l="T93" t="T94" r="T95" b="T96"/>
                <a:pathLst>
                  <a:path w="864" h="1191">
                    <a:moveTo>
                      <a:pt x="835" y="1040"/>
                    </a:moveTo>
                    <a:cubicBezTo>
                      <a:pt x="827" y="1040"/>
                      <a:pt x="820" y="1043"/>
                      <a:pt x="815" y="1047"/>
                    </a:cubicBezTo>
                    <a:cubicBezTo>
                      <a:pt x="815" y="1047"/>
                      <a:pt x="815" y="1047"/>
                      <a:pt x="815" y="1047"/>
                    </a:cubicBezTo>
                    <a:cubicBezTo>
                      <a:pt x="811" y="1052"/>
                      <a:pt x="803" y="1054"/>
                      <a:pt x="797" y="1051"/>
                    </a:cubicBezTo>
                    <a:cubicBezTo>
                      <a:pt x="796" y="1050"/>
                      <a:pt x="795" y="1049"/>
                      <a:pt x="793" y="1049"/>
                    </a:cubicBezTo>
                    <a:cubicBezTo>
                      <a:pt x="793" y="1038"/>
                      <a:pt x="793" y="1038"/>
                      <a:pt x="793" y="1038"/>
                    </a:cubicBezTo>
                    <a:cubicBezTo>
                      <a:pt x="793" y="948"/>
                      <a:pt x="793" y="948"/>
                      <a:pt x="793" y="948"/>
                    </a:cubicBezTo>
                    <a:cubicBezTo>
                      <a:pt x="590" y="948"/>
                      <a:pt x="412" y="837"/>
                      <a:pt x="317" y="672"/>
                    </a:cubicBezTo>
                    <a:cubicBezTo>
                      <a:pt x="270" y="592"/>
                      <a:pt x="243" y="498"/>
                      <a:pt x="243" y="397"/>
                    </a:cubicBezTo>
                    <a:cubicBezTo>
                      <a:pt x="243" y="297"/>
                      <a:pt x="270" y="203"/>
                      <a:pt x="317" y="122"/>
                    </a:cubicBezTo>
                    <a:cubicBezTo>
                      <a:pt x="231" y="73"/>
                      <a:pt x="231" y="73"/>
                      <a:pt x="231" y="73"/>
                    </a:cubicBezTo>
                    <a:cubicBezTo>
                      <a:pt x="230" y="73"/>
                      <a:pt x="229" y="74"/>
                      <a:pt x="228" y="75"/>
                    </a:cubicBezTo>
                    <a:cubicBezTo>
                      <a:pt x="222" y="79"/>
                      <a:pt x="219" y="86"/>
                      <a:pt x="221" y="92"/>
                    </a:cubicBezTo>
                    <a:cubicBezTo>
                      <a:pt x="221" y="92"/>
                      <a:pt x="221" y="92"/>
                      <a:pt x="221" y="92"/>
                    </a:cubicBezTo>
                    <a:cubicBezTo>
                      <a:pt x="223" y="99"/>
                      <a:pt x="222" y="106"/>
                      <a:pt x="218" y="113"/>
                    </a:cubicBezTo>
                    <a:cubicBezTo>
                      <a:pt x="210" y="127"/>
                      <a:pt x="192" y="131"/>
                      <a:pt x="177" y="123"/>
                    </a:cubicBezTo>
                    <a:cubicBezTo>
                      <a:pt x="163" y="115"/>
                      <a:pt x="158" y="96"/>
                      <a:pt x="166" y="82"/>
                    </a:cubicBezTo>
                    <a:cubicBezTo>
                      <a:pt x="169" y="76"/>
                      <a:pt x="175" y="71"/>
                      <a:pt x="182" y="69"/>
                    </a:cubicBezTo>
                    <a:cubicBezTo>
                      <a:pt x="188" y="68"/>
                      <a:pt x="193" y="62"/>
                      <a:pt x="194" y="55"/>
                    </a:cubicBezTo>
                    <a:cubicBezTo>
                      <a:pt x="194" y="54"/>
                      <a:pt x="194" y="52"/>
                      <a:pt x="194" y="51"/>
                    </a:cubicBezTo>
                    <a:cubicBezTo>
                      <a:pt x="106" y="0"/>
                      <a:pt x="106" y="0"/>
                      <a:pt x="106" y="0"/>
                    </a:cubicBezTo>
                    <a:cubicBezTo>
                      <a:pt x="38" y="117"/>
                      <a:pt x="0" y="253"/>
                      <a:pt x="0" y="397"/>
                    </a:cubicBezTo>
                    <a:cubicBezTo>
                      <a:pt x="0" y="542"/>
                      <a:pt x="38" y="677"/>
                      <a:pt x="106" y="794"/>
                    </a:cubicBezTo>
                    <a:cubicBezTo>
                      <a:pt x="243" y="1031"/>
                      <a:pt x="500" y="1191"/>
                      <a:pt x="793" y="1191"/>
                    </a:cubicBezTo>
                    <a:cubicBezTo>
                      <a:pt x="793" y="1099"/>
                      <a:pt x="793" y="1099"/>
                      <a:pt x="793" y="1099"/>
                    </a:cubicBezTo>
                    <a:cubicBezTo>
                      <a:pt x="793" y="1092"/>
                      <a:pt x="793" y="1092"/>
                      <a:pt x="793" y="1092"/>
                    </a:cubicBezTo>
                    <a:cubicBezTo>
                      <a:pt x="795" y="1091"/>
                      <a:pt x="796" y="1090"/>
                      <a:pt x="797" y="1090"/>
                    </a:cubicBezTo>
                    <a:cubicBezTo>
                      <a:pt x="803" y="1087"/>
                      <a:pt x="811" y="1088"/>
                      <a:pt x="815" y="1093"/>
                    </a:cubicBezTo>
                    <a:cubicBezTo>
                      <a:pt x="820" y="1098"/>
                      <a:pt x="827" y="1101"/>
                      <a:pt x="835" y="1101"/>
                    </a:cubicBezTo>
                    <a:cubicBezTo>
                      <a:pt x="851" y="1101"/>
                      <a:pt x="864" y="1087"/>
                      <a:pt x="864" y="1070"/>
                    </a:cubicBezTo>
                    <a:cubicBezTo>
                      <a:pt x="864" y="1054"/>
                      <a:pt x="851" y="1040"/>
                      <a:pt x="835" y="1040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3" name="Freeform 13"/>
              <p:cNvSpPr>
                <a:spLocks/>
              </p:cNvSpPr>
              <p:nvPr/>
            </p:nvSpPr>
            <p:spPr bwMode="gray">
              <a:xfrm>
                <a:off x="1862" y="1035"/>
                <a:ext cx="2010" cy="768"/>
              </a:xfrm>
              <a:custGeom>
                <a:avLst/>
                <a:gdLst>
                  <a:gd name="T0" fmla="*/ 1164 w 1375"/>
                  <a:gd name="T1" fmla="*/ 518 h 527"/>
                  <a:gd name="T2" fmla="*/ 1252 w 1375"/>
                  <a:gd name="T3" fmla="*/ 467 h 527"/>
                  <a:gd name="T4" fmla="*/ 1252 w 1375"/>
                  <a:gd name="T5" fmla="*/ 463 h 527"/>
                  <a:gd name="T6" fmla="*/ 1240 w 1375"/>
                  <a:gd name="T7" fmla="*/ 449 h 527"/>
                  <a:gd name="T8" fmla="*/ 1240 w 1375"/>
                  <a:gd name="T9" fmla="*/ 449 h 527"/>
                  <a:gd name="T10" fmla="*/ 1224 w 1375"/>
                  <a:gd name="T11" fmla="*/ 436 h 527"/>
                  <a:gd name="T12" fmla="*/ 1235 w 1375"/>
                  <a:gd name="T13" fmla="*/ 395 h 527"/>
                  <a:gd name="T14" fmla="*/ 1276 w 1375"/>
                  <a:gd name="T15" fmla="*/ 406 h 527"/>
                  <a:gd name="T16" fmla="*/ 1279 w 1375"/>
                  <a:gd name="T17" fmla="*/ 427 h 527"/>
                  <a:gd name="T18" fmla="*/ 1285 w 1375"/>
                  <a:gd name="T19" fmla="*/ 444 h 527"/>
                  <a:gd name="T20" fmla="*/ 1289 w 1375"/>
                  <a:gd name="T21" fmla="*/ 446 h 527"/>
                  <a:gd name="T22" fmla="*/ 1375 w 1375"/>
                  <a:gd name="T23" fmla="*/ 396 h 527"/>
                  <a:gd name="T24" fmla="*/ 687 w 1375"/>
                  <a:gd name="T25" fmla="*/ 0 h 527"/>
                  <a:gd name="T26" fmla="*/ 0 w 1375"/>
                  <a:gd name="T27" fmla="*/ 396 h 527"/>
                  <a:gd name="T28" fmla="*/ 88 w 1375"/>
                  <a:gd name="T29" fmla="*/ 447 h 527"/>
                  <a:gd name="T30" fmla="*/ 88 w 1375"/>
                  <a:gd name="T31" fmla="*/ 451 h 527"/>
                  <a:gd name="T32" fmla="*/ 76 w 1375"/>
                  <a:gd name="T33" fmla="*/ 465 h 527"/>
                  <a:gd name="T34" fmla="*/ 60 w 1375"/>
                  <a:gd name="T35" fmla="*/ 478 h 527"/>
                  <a:gd name="T36" fmla="*/ 71 w 1375"/>
                  <a:gd name="T37" fmla="*/ 519 h 527"/>
                  <a:gd name="T38" fmla="*/ 112 w 1375"/>
                  <a:gd name="T39" fmla="*/ 509 h 527"/>
                  <a:gd name="T40" fmla="*/ 115 w 1375"/>
                  <a:gd name="T41" fmla="*/ 488 h 527"/>
                  <a:gd name="T42" fmla="*/ 115 w 1375"/>
                  <a:gd name="T43" fmla="*/ 488 h 527"/>
                  <a:gd name="T44" fmla="*/ 122 w 1375"/>
                  <a:gd name="T45" fmla="*/ 471 h 527"/>
                  <a:gd name="T46" fmla="*/ 125 w 1375"/>
                  <a:gd name="T47" fmla="*/ 469 h 527"/>
                  <a:gd name="T48" fmla="*/ 211 w 1375"/>
                  <a:gd name="T49" fmla="*/ 518 h 527"/>
                  <a:gd name="T50" fmla="*/ 687 w 1375"/>
                  <a:gd name="T51" fmla="*/ 243 h 527"/>
                  <a:gd name="T52" fmla="*/ 1164 w 1375"/>
                  <a:gd name="T53" fmla="*/ 518 h 527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1375"/>
                  <a:gd name="T82" fmla="*/ 0 h 527"/>
                  <a:gd name="T83" fmla="*/ 1375 w 1375"/>
                  <a:gd name="T84" fmla="*/ 527 h 527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1375" h="527">
                    <a:moveTo>
                      <a:pt x="1164" y="518"/>
                    </a:moveTo>
                    <a:cubicBezTo>
                      <a:pt x="1252" y="467"/>
                      <a:pt x="1252" y="467"/>
                      <a:pt x="1252" y="467"/>
                    </a:cubicBezTo>
                    <a:cubicBezTo>
                      <a:pt x="1252" y="466"/>
                      <a:pt x="1252" y="465"/>
                      <a:pt x="1252" y="463"/>
                    </a:cubicBezTo>
                    <a:cubicBezTo>
                      <a:pt x="1251" y="456"/>
                      <a:pt x="1246" y="450"/>
                      <a:pt x="1240" y="449"/>
                    </a:cubicBezTo>
                    <a:cubicBezTo>
                      <a:pt x="1240" y="449"/>
                      <a:pt x="1240" y="449"/>
                      <a:pt x="1240" y="449"/>
                    </a:cubicBezTo>
                    <a:cubicBezTo>
                      <a:pt x="1233" y="447"/>
                      <a:pt x="1227" y="443"/>
                      <a:pt x="1224" y="436"/>
                    </a:cubicBezTo>
                    <a:cubicBezTo>
                      <a:pt x="1216" y="422"/>
                      <a:pt x="1221" y="404"/>
                      <a:pt x="1235" y="395"/>
                    </a:cubicBezTo>
                    <a:cubicBezTo>
                      <a:pt x="1250" y="387"/>
                      <a:pt x="1268" y="392"/>
                      <a:pt x="1276" y="406"/>
                    </a:cubicBezTo>
                    <a:cubicBezTo>
                      <a:pt x="1280" y="412"/>
                      <a:pt x="1281" y="420"/>
                      <a:pt x="1279" y="427"/>
                    </a:cubicBezTo>
                    <a:cubicBezTo>
                      <a:pt x="1277" y="432"/>
                      <a:pt x="1280" y="440"/>
                      <a:pt x="1285" y="444"/>
                    </a:cubicBezTo>
                    <a:cubicBezTo>
                      <a:pt x="1287" y="445"/>
                      <a:pt x="1288" y="445"/>
                      <a:pt x="1289" y="446"/>
                    </a:cubicBezTo>
                    <a:cubicBezTo>
                      <a:pt x="1375" y="396"/>
                      <a:pt x="1375" y="396"/>
                      <a:pt x="1375" y="396"/>
                    </a:cubicBezTo>
                    <a:cubicBezTo>
                      <a:pt x="1238" y="159"/>
                      <a:pt x="981" y="0"/>
                      <a:pt x="687" y="0"/>
                    </a:cubicBezTo>
                    <a:cubicBezTo>
                      <a:pt x="394" y="0"/>
                      <a:pt x="137" y="159"/>
                      <a:pt x="0" y="396"/>
                    </a:cubicBezTo>
                    <a:cubicBezTo>
                      <a:pt x="88" y="447"/>
                      <a:pt x="88" y="447"/>
                      <a:pt x="88" y="447"/>
                    </a:cubicBezTo>
                    <a:cubicBezTo>
                      <a:pt x="88" y="448"/>
                      <a:pt x="88" y="450"/>
                      <a:pt x="88" y="451"/>
                    </a:cubicBezTo>
                    <a:cubicBezTo>
                      <a:pt x="87" y="458"/>
                      <a:pt x="82" y="464"/>
                      <a:pt x="76" y="465"/>
                    </a:cubicBezTo>
                    <a:cubicBezTo>
                      <a:pt x="69" y="467"/>
                      <a:pt x="63" y="472"/>
                      <a:pt x="60" y="478"/>
                    </a:cubicBezTo>
                    <a:cubicBezTo>
                      <a:pt x="52" y="492"/>
                      <a:pt x="57" y="511"/>
                      <a:pt x="71" y="519"/>
                    </a:cubicBezTo>
                    <a:cubicBezTo>
                      <a:pt x="86" y="527"/>
                      <a:pt x="104" y="523"/>
                      <a:pt x="112" y="509"/>
                    </a:cubicBezTo>
                    <a:cubicBezTo>
                      <a:pt x="116" y="502"/>
                      <a:pt x="117" y="495"/>
                      <a:pt x="115" y="488"/>
                    </a:cubicBezTo>
                    <a:cubicBezTo>
                      <a:pt x="115" y="488"/>
                      <a:pt x="115" y="488"/>
                      <a:pt x="115" y="488"/>
                    </a:cubicBezTo>
                    <a:cubicBezTo>
                      <a:pt x="113" y="482"/>
                      <a:pt x="116" y="475"/>
                      <a:pt x="122" y="471"/>
                    </a:cubicBezTo>
                    <a:cubicBezTo>
                      <a:pt x="123" y="470"/>
                      <a:pt x="124" y="469"/>
                      <a:pt x="125" y="469"/>
                    </a:cubicBezTo>
                    <a:cubicBezTo>
                      <a:pt x="211" y="518"/>
                      <a:pt x="211" y="518"/>
                      <a:pt x="211" y="518"/>
                    </a:cubicBezTo>
                    <a:cubicBezTo>
                      <a:pt x="306" y="354"/>
                      <a:pt x="484" y="243"/>
                      <a:pt x="687" y="243"/>
                    </a:cubicBezTo>
                    <a:cubicBezTo>
                      <a:pt x="891" y="243"/>
                      <a:pt x="1069" y="354"/>
                      <a:pt x="1164" y="518"/>
                    </a:cubicBezTo>
                    <a:close/>
                  </a:path>
                </a:pathLst>
              </a:custGeom>
              <a:solidFill>
                <a:srgbClr val="9F9F9F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  <p:grpSp>
          <p:nvGrpSpPr>
            <p:cNvPr id="5" name="Group 14"/>
            <p:cNvGrpSpPr>
              <a:grpSpLocks/>
            </p:cNvGrpSpPr>
            <p:nvPr/>
          </p:nvGrpSpPr>
          <p:grpSpPr bwMode="auto">
            <a:xfrm rot="7200000">
              <a:off x="2059" y="1386"/>
              <a:ext cx="1616" cy="1614"/>
              <a:chOff x="2060" y="1387"/>
              <a:chExt cx="1616" cy="1614"/>
            </a:xfrm>
          </p:grpSpPr>
          <p:sp>
            <p:nvSpPr>
              <p:cNvPr id="27668" name="Freeform 15"/>
              <p:cNvSpPr>
                <a:spLocks/>
              </p:cNvSpPr>
              <p:nvPr/>
            </p:nvSpPr>
            <p:spPr bwMode="gray">
              <a:xfrm>
                <a:off x="2060" y="1387"/>
                <a:ext cx="808" cy="1225"/>
              </a:xfrm>
              <a:custGeom>
                <a:avLst/>
                <a:gdLst>
                  <a:gd name="T0" fmla="*/ 550 w 550"/>
                  <a:gd name="T1" fmla="*/ 132 h 836"/>
                  <a:gd name="T2" fmla="*/ 547 w 550"/>
                  <a:gd name="T3" fmla="*/ 130 h 836"/>
                  <a:gd name="T4" fmla="*/ 529 w 550"/>
                  <a:gd name="T5" fmla="*/ 133 h 836"/>
                  <a:gd name="T6" fmla="*/ 529 w 550"/>
                  <a:gd name="T7" fmla="*/ 133 h 836"/>
                  <a:gd name="T8" fmla="*/ 509 w 550"/>
                  <a:gd name="T9" fmla="*/ 141 h 836"/>
                  <a:gd name="T10" fmla="*/ 480 w 550"/>
                  <a:gd name="T11" fmla="*/ 111 h 836"/>
                  <a:gd name="T12" fmla="*/ 509 w 550"/>
                  <a:gd name="T13" fmla="*/ 80 h 836"/>
                  <a:gd name="T14" fmla="*/ 529 w 550"/>
                  <a:gd name="T15" fmla="*/ 88 h 836"/>
                  <a:gd name="T16" fmla="*/ 547 w 550"/>
                  <a:gd name="T17" fmla="*/ 91 h 836"/>
                  <a:gd name="T18" fmla="*/ 550 w 550"/>
                  <a:gd name="T19" fmla="*/ 89 h 836"/>
                  <a:gd name="T20" fmla="*/ 550 w 550"/>
                  <a:gd name="T21" fmla="*/ 82 h 836"/>
                  <a:gd name="T22" fmla="*/ 550 w 550"/>
                  <a:gd name="T23" fmla="*/ 0 h 836"/>
                  <a:gd name="T24" fmla="*/ 0 w 550"/>
                  <a:gd name="T25" fmla="*/ 550 h 836"/>
                  <a:gd name="T26" fmla="*/ 74 w 550"/>
                  <a:gd name="T27" fmla="*/ 825 h 836"/>
                  <a:gd name="T28" fmla="*/ 153 w 550"/>
                  <a:gd name="T29" fmla="*/ 780 h 836"/>
                  <a:gd name="T30" fmla="*/ 158 w 550"/>
                  <a:gd name="T31" fmla="*/ 796 h 836"/>
                  <a:gd name="T32" fmla="*/ 161 w 550"/>
                  <a:gd name="T33" fmla="*/ 817 h 836"/>
                  <a:gd name="T34" fmla="*/ 202 w 550"/>
                  <a:gd name="T35" fmla="*/ 827 h 836"/>
                  <a:gd name="T36" fmla="*/ 214 w 550"/>
                  <a:gd name="T37" fmla="*/ 786 h 836"/>
                  <a:gd name="T38" fmla="*/ 198 w 550"/>
                  <a:gd name="T39" fmla="*/ 773 h 836"/>
                  <a:gd name="T40" fmla="*/ 198 w 550"/>
                  <a:gd name="T41" fmla="*/ 773 h 836"/>
                  <a:gd name="T42" fmla="*/ 186 w 550"/>
                  <a:gd name="T43" fmla="*/ 761 h 836"/>
                  <a:gd name="T44" fmla="*/ 266 w 550"/>
                  <a:gd name="T45" fmla="*/ 714 h 836"/>
                  <a:gd name="T46" fmla="*/ 222 w 550"/>
                  <a:gd name="T47" fmla="*/ 550 h 836"/>
                  <a:gd name="T48" fmla="*/ 550 w 550"/>
                  <a:gd name="T49" fmla="*/ 222 h 836"/>
                  <a:gd name="T50" fmla="*/ 550 w 550"/>
                  <a:gd name="T51" fmla="*/ 143 h 836"/>
                  <a:gd name="T52" fmla="*/ 550 w 550"/>
                  <a:gd name="T53" fmla="*/ 132 h 8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w 550"/>
                  <a:gd name="T82" fmla="*/ 0 h 836"/>
                  <a:gd name="T83" fmla="*/ 550 w 550"/>
                  <a:gd name="T84" fmla="*/ 836 h 836"/>
                </a:gdLst>
                <a:ahLst/>
                <a:cxnLst>
                  <a:cxn ang="T54">
                    <a:pos x="T0" y="T1"/>
                  </a:cxn>
                  <a:cxn ang="T55">
                    <a:pos x="T2" y="T3"/>
                  </a:cxn>
                  <a:cxn ang="T56">
                    <a:pos x="T4" y="T5"/>
                  </a:cxn>
                  <a:cxn ang="T57">
                    <a:pos x="T6" y="T7"/>
                  </a:cxn>
                  <a:cxn ang="T58">
                    <a:pos x="T8" y="T9"/>
                  </a:cxn>
                  <a:cxn ang="T59">
                    <a:pos x="T10" y="T11"/>
                  </a:cxn>
                  <a:cxn ang="T60">
                    <a:pos x="T12" y="T13"/>
                  </a:cxn>
                  <a:cxn ang="T61">
                    <a:pos x="T14" y="T15"/>
                  </a:cxn>
                  <a:cxn ang="T62">
                    <a:pos x="T16" y="T17"/>
                  </a:cxn>
                  <a:cxn ang="T63">
                    <a:pos x="T18" y="T19"/>
                  </a:cxn>
                  <a:cxn ang="T64">
                    <a:pos x="T20" y="T21"/>
                  </a:cxn>
                  <a:cxn ang="T65">
                    <a:pos x="T22" y="T23"/>
                  </a:cxn>
                  <a:cxn ang="T66">
                    <a:pos x="T24" y="T25"/>
                  </a:cxn>
                  <a:cxn ang="T67">
                    <a:pos x="T26" y="T27"/>
                  </a:cxn>
                  <a:cxn ang="T68">
                    <a:pos x="T28" y="T29"/>
                  </a:cxn>
                  <a:cxn ang="T69">
                    <a:pos x="T30" y="T31"/>
                  </a:cxn>
                  <a:cxn ang="T70">
                    <a:pos x="T32" y="T33"/>
                  </a:cxn>
                  <a:cxn ang="T71">
                    <a:pos x="T34" y="T35"/>
                  </a:cxn>
                  <a:cxn ang="T72">
                    <a:pos x="T36" y="T37"/>
                  </a:cxn>
                  <a:cxn ang="T73">
                    <a:pos x="T38" y="T39"/>
                  </a:cxn>
                  <a:cxn ang="T74">
                    <a:pos x="T40" y="T41"/>
                  </a:cxn>
                  <a:cxn ang="T75">
                    <a:pos x="T42" y="T43"/>
                  </a:cxn>
                  <a:cxn ang="T76">
                    <a:pos x="T44" y="T45"/>
                  </a:cxn>
                  <a:cxn ang="T77">
                    <a:pos x="T46" y="T47"/>
                  </a:cxn>
                  <a:cxn ang="T78">
                    <a:pos x="T48" y="T49"/>
                  </a:cxn>
                  <a:cxn ang="T79">
                    <a:pos x="T50" y="T51"/>
                  </a:cxn>
                  <a:cxn ang="T80">
                    <a:pos x="T52" y="T53"/>
                  </a:cxn>
                </a:cxnLst>
                <a:rect l="T81" t="T82" r="T83" b="T84"/>
                <a:pathLst>
                  <a:path w="550" h="836">
                    <a:moveTo>
                      <a:pt x="550" y="132"/>
                    </a:moveTo>
                    <a:cubicBezTo>
                      <a:pt x="549" y="131"/>
                      <a:pt x="548" y="131"/>
                      <a:pt x="547" y="130"/>
                    </a:cubicBezTo>
                    <a:cubicBezTo>
                      <a:pt x="540" y="127"/>
                      <a:pt x="533" y="129"/>
                      <a:pt x="529" y="133"/>
                    </a:cubicBezTo>
                    <a:cubicBezTo>
                      <a:pt x="529" y="133"/>
                      <a:pt x="529" y="133"/>
                      <a:pt x="529" y="133"/>
                    </a:cubicBezTo>
                    <a:cubicBezTo>
                      <a:pt x="523" y="138"/>
                      <a:pt x="517" y="141"/>
                      <a:pt x="509" y="141"/>
                    </a:cubicBezTo>
                    <a:cubicBezTo>
                      <a:pt x="493" y="141"/>
                      <a:pt x="480" y="127"/>
                      <a:pt x="480" y="111"/>
                    </a:cubicBezTo>
                    <a:cubicBezTo>
                      <a:pt x="480" y="94"/>
                      <a:pt x="493" y="80"/>
                      <a:pt x="509" y="80"/>
                    </a:cubicBezTo>
                    <a:cubicBezTo>
                      <a:pt x="517" y="80"/>
                      <a:pt x="524" y="83"/>
                      <a:pt x="529" y="88"/>
                    </a:cubicBezTo>
                    <a:cubicBezTo>
                      <a:pt x="533" y="93"/>
                      <a:pt x="540" y="94"/>
                      <a:pt x="547" y="91"/>
                    </a:cubicBezTo>
                    <a:cubicBezTo>
                      <a:pt x="548" y="91"/>
                      <a:pt x="549" y="90"/>
                      <a:pt x="550" y="89"/>
                    </a:cubicBezTo>
                    <a:cubicBezTo>
                      <a:pt x="550" y="82"/>
                      <a:pt x="550" y="82"/>
                      <a:pt x="550" y="82"/>
                    </a:cubicBezTo>
                    <a:cubicBezTo>
                      <a:pt x="550" y="0"/>
                      <a:pt x="550" y="0"/>
                      <a:pt x="550" y="0"/>
                    </a:cubicBezTo>
                    <a:cubicBezTo>
                      <a:pt x="246" y="0"/>
                      <a:pt x="0" y="246"/>
                      <a:pt x="0" y="550"/>
                    </a:cubicBezTo>
                    <a:cubicBezTo>
                      <a:pt x="0" y="651"/>
                      <a:pt x="27" y="745"/>
                      <a:pt x="74" y="825"/>
                    </a:cubicBezTo>
                    <a:cubicBezTo>
                      <a:pt x="153" y="780"/>
                      <a:pt x="153" y="780"/>
                      <a:pt x="153" y="780"/>
                    </a:cubicBezTo>
                    <a:cubicBezTo>
                      <a:pt x="158" y="784"/>
                      <a:pt x="160" y="791"/>
                      <a:pt x="158" y="796"/>
                    </a:cubicBezTo>
                    <a:cubicBezTo>
                      <a:pt x="157" y="803"/>
                      <a:pt x="158" y="810"/>
                      <a:pt x="161" y="817"/>
                    </a:cubicBezTo>
                    <a:cubicBezTo>
                      <a:pt x="170" y="831"/>
                      <a:pt x="188" y="836"/>
                      <a:pt x="202" y="827"/>
                    </a:cubicBezTo>
                    <a:cubicBezTo>
                      <a:pt x="217" y="819"/>
                      <a:pt x="222" y="801"/>
                      <a:pt x="214" y="786"/>
                    </a:cubicBezTo>
                    <a:cubicBezTo>
                      <a:pt x="210" y="780"/>
                      <a:pt x="204" y="776"/>
                      <a:pt x="198" y="773"/>
                    </a:cubicBezTo>
                    <a:cubicBezTo>
                      <a:pt x="198" y="773"/>
                      <a:pt x="198" y="773"/>
                      <a:pt x="198" y="773"/>
                    </a:cubicBezTo>
                    <a:cubicBezTo>
                      <a:pt x="192" y="772"/>
                      <a:pt x="187" y="767"/>
                      <a:pt x="186" y="761"/>
                    </a:cubicBezTo>
                    <a:cubicBezTo>
                      <a:pt x="266" y="714"/>
                      <a:pt x="266" y="714"/>
                      <a:pt x="266" y="714"/>
                    </a:cubicBezTo>
                    <a:cubicBezTo>
                      <a:pt x="238" y="666"/>
                      <a:pt x="222" y="610"/>
                      <a:pt x="222" y="550"/>
                    </a:cubicBezTo>
                    <a:cubicBezTo>
                      <a:pt x="222" y="369"/>
                      <a:pt x="369" y="222"/>
                      <a:pt x="550" y="222"/>
                    </a:cubicBezTo>
                    <a:cubicBezTo>
                      <a:pt x="550" y="143"/>
                      <a:pt x="550" y="143"/>
                      <a:pt x="550" y="143"/>
                    </a:cubicBezTo>
                    <a:lnTo>
                      <a:pt x="550" y="132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69" name="Freeform 16"/>
              <p:cNvSpPr>
                <a:spLocks/>
              </p:cNvSpPr>
              <p:nvPr/>
            </p:nvSpPr>
            <p:spPr bwMode="gray">
              <a:xfrm>
                <a:off x="2764" y="1387"/>
                <a:ext cx="912" cy="1210"/>
              </a:xfrm>
              <a:custGeom>
                <a:avLst/>
                <a:gdLst>
                  <a:gd name="T0" fmla="*/ 70 w 621"/>
                  <a:gd name="T1" fmla="*/ 0 h 826"/>
                  <a:gd name="T2" fmla="*/ 70 w 621"/>
                  <a:gd name="T3" fmla="*/ 82 h 826"/>
                  <a:gd name="T4" fmla="*/ 70 w 621"/>
                  <a:gd name="T5" fmla="*/ 89 h 826"/>
                  <a:gd name="T6" fmla="*/ 67 w 621"/>
                  <a:gd name="T7" fmla="*/ 91 h 826"/>
                  <a:gd name="T8" fmla="*/ 49 w 621"/>
                  <a:gd name="T9" fmla="*/ 88 h 826"/>
                  <a:gd name="T10" fmla="*/ 29 w 621"/>
                  <a:gd name="T11" fmla="*/ 80 h 826"/>
                  <a:gd name="T12" fmla="*/ 0 w 621"/>
                  <a:gd name="T13" fmla="*/ 111 h 826"/>
                  <a:gd name="T14" fmla="*/ 29 w 621"/>
                  <a:gd name="T15" fmla="*/ 141 h 826"/>
                  <a:gd name="T16" fmla="*/ 49 w 621"/>
                  <a:gd name="T17" fmla="*/ 133 h 826"/>
                  <a:gd name="T18" fmla="*/ 49 w 621"/>
                  <a:gd name="T19" fmla="*/ 133 h 826"/>
                  <a:gd name="T20" fmla="*/ 67 w 621"/>
                  <a:gd name="T21" fmla="*/ 130 h 826"/>
                  <a:gd name="T22" fmla="*/ 70 w 621"/>
                  <a:gd name="T23" fmla="*/ 132 h 826"/>
                  <a:gd name="T24" fmla="*/ 70 w 621"/>
                  <a:gd name="T25" fmla="*/ 143 h 826"/>
                  <a:gd name="T26" fmla="*/ 70 w 621"/>
                  <a:gd name="T27" fmla="*/ 222 h 826"/>
                  <a:gd name="T28" fmla="*/ 70 w 621"/>
                  <a:gd name="T29" fmla="*/ 222 h 826"/>
                  <a:gd name="T30" fmla="*/ 398 w 621"/>
                  <a:gd name="T31" fmla="*/ 550 h 826"/>
                  <a:gd name="T32" fmla="*/ 354 w 621"/>
                  <a:gd name="T33" fmla="*/ 714 h 826"/>
                  <a:gd name="T34" fmla="*/ 433 w 621"/>
                  <a:gd name="T35" fmla="*/ 759 h 826"/>
                  <a:gd name="T36" fmla="*/ 436 w 621"/>
                  <a:gd name="T37" fmla="*/ 758 h 826"/>
                  <a:gd name="T38" fmla="*/ 443 w 621"/>
                  <a:gd name="T39" fmla="*/ 740 h 826"/>
                  <a:gd name="T40" fmla="*/ 443 w 621"/>
                  <a:gd name="T41" fmla="*/ 740 h 826"/>
                  <a:gd name="T42" fmla="*/ 446 w 621"/>
                  <a:gd name="T43" fmla="*/ 720 h 826"/>
                  <a:gd name="T44" fmla="*/ 487 w 621"/>
                  <a:gd name="T45" fmla="*/ 709 h 826"/>
                  <a:gd name="T46" fmla="*/ 498 w 621"/>
                  <a:gd name="T47" fmla="*/ 750 h 826"/>
                  <a:gd name="T48" fmla="*/ 482 w 621"/>
                  <a:gd name="T49" fmla="*/ 763 h 826"/>
                  <a:gd name="T50" fmla="*/ 470 w 621"/>
                  <a:gd name="T51" fmla="*/ 777 h 826"/>
                  <a:gd name="T52" fmla="*/ 470 w 621"/>
                  <a:gd name="T53" fmla="*/ 781 h 826"/>
                  <a:gd name="T54" fmla="*/ 547 w 621"/>
                  <a:gd name="T55" fmla="*/ 826 h 826"/>
                  <a:gd name="T56" fmla="*/ 621 w 621"/>
                  <a:gd name="T57" fmla="*/ 550 h 826"/>
                  <a:gd name="T58" fmla="*/ 70 w 621"/>
                  <a:gd name="T59" fmla="*/ 0 h 82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60000 65536"/>
                  <a:gd name="T76" fmla="*/ 0 60000 65536"/>
                  <a:gd name="T77" fmla="*/ 0 60000 65536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w 621"/>
                  <a:gd name="T91" fmla="*/ 0 h 826"/>
                  <a:gd name="T92" fmla="*/ 621 w 621"/>
                  <a:gd name="T93" fmla="*/ 826 h 826"/>
                </a:gdLst>
                <a:ahLst/>
                <a:cxnLst>
                  <a:cxn ang="T60">
                    <a:pos x="T0" y="T1"/>
                  </a:cxn>
                  <a:cxn ang="T61">
                    <a:pos x="T2" y="T3"/>
                  </a:cxn>
                  <a:cxn ang="T62">
                    <a:pos x="T4" y="T5"/>
                  </a:cxn>
                  <a:cxn ang="T63">
                    <a:pos x="T6" y="T7"/>
                  </a:cxn>
                  <a:cxn ang="T64">
                    <a:pos x="T8" y="T9"/>
                  </a:cxn>
                  <a:cxn ang="T65">
                    <a:pos x="T10" y="T11"/>
                  </a:cxn>
                  <a:cxn ang="T66">
                    <a:pos x="T12" y="T13"/>
                  </a:cxn>
                  <a:cxn ang="T67">
                    <a:pos x="T14" y="T15"/>
                  </a:cxn>
                  <a:cxn ang="T68">
                    <a:pos x="T16" y="T17"/>
                  </a:cxn>
                  <a:cxn ang="T69">
                    <a:pos x="T18" y="T19"/>
                  </a:cxn>
                  <a:cxn ang="T70">
                    <a:pos x="T20" y="T21"/>
                  </a:cxn>
                  <a:cxn ang="T71">
                    <a:pos x="T22" y="T23"/>
                  </a:cxn>
                  <a:cxn ang="T72">
                    <a:pos x="T24" y="T25"/>
                  </a:cxn>
                  <a:cxn ang="T73">
                    <a:pos x="T26" y="T27"/>
                  </a:cxn>
                  <a:cxn ang="T74">
                    <a:pos x="T28" y="T29"/>
                  </a:cxn>
                  <a:cxn ang="T75">
                    <a:pos x="T30" y="T31"/>
                  </a:cxn>
                  <a:cxn ang="T76">
                    <a:pos x="T32" y="T33"/>
                  </a:cxn>
                  <a:cxn ang="T77">
                    <a:pos x="T34" y="T35"/>
                  </a:cxn>
                  <a:cxn ang="T78">
                    <a:pos x="T36" y="T37"/>
                  </a:cxn>
                  <a:cxn ang="T79">
                    <a:pos x="T38" y="T39"/>
                  </a:cxn>
                  <a:cxn ang="T80">
                    <a:pos x="T40" y="T41"/>
                  </a:cxn>
                  <a:cxn ang="T81">
                    <a:pos x="T42" y="T43"/>
                  </a:cxn>
                  <a:cxn ang="T82">
                    <a:pos x="T44" y="T45"/>
                  </a:cxn>
                  <a:cxn ang="T83">
                    <a:pos x="T46" y="T47"/>
                  </a:cxn>
                  <a:cxn ang="T84">
                    <a:pos x="T48" y="T49"/>
                  </a:cxn>
                  <a:cxn ang="T85">
                    <a:pos x="T50" y="T51"/>
                  </a:cxn>
                  <a:cxn ang="T86">
                    <a:pos x="T52" y="T53"/>
                  </a:cxn>
                  <a:cxn ang="T87">
                    <a:pos x="T54" y="T55"/>
                  </a:cxn>
                  <a:cxn ang="T88">
                    <a:pos x="T56" y="T57"/>
                  </a:cxn>
                  <a:cxn ang="T89">
                    <a:pos x="T58" y="T59"/>
                  </a:cxn>
                </a:cxnLst>
                <a:rect l="T90" t="T91" r="T92" b="T93"/>
                <a:pathLst>
                  <a:path w="621" h="826">
                    <a:moveTo>
                      <a:pt x="70" y="0"/>
                    </a:moveTo>
                    <a:cubicBezTo>
                      <a:pt x="70" y="82"/>
                      <a:pt x="70" y="82"/>
                      <a:pt x="70" y="82"/>
                    </a:cubicBezTo>
                    <a:cubicBezTo>
                      <a:pt x="70" y="89"/>
                      <a:pt x="70" y="89"/>
                      <a:pt x="70" y="89"/>
                    </a:cubicBezTo>
                    <a:cubicBezTo>
                      <a:pt x="69" y="90"/>
                      <a:pt x="68" y="91"/>
                      <a:pt x="67" y="91"/>
                    </a:cubicBezTo>
                    <a:cubicBezTo>
                      <a:pt x="60" y="94"/>
                      <a:pt x="53" y="93"/>
                      <a:pt x="49" y="88"/>
                    </a:cubicBezTo>
                    <a:cubicBezTo>
                      <a:pt x="44" y="83"/>
                      <a:pt x="37" y="80"/>
                      <a:pt x="29" y="80"/>
                    </a:cubicBezTo>
                    <a:cubicBezTo>
                      <a:pt x="13" y="80"/>
                      <a:pt x="0" y="94"/>
                      <a:pt x="0" y="111"/>
                    </a:cubicBezTo>
                    <a:cubicBezTo>
                      <a:pt x="0" y="127"/>
                      <a:pt x="13" y="141"/>
                      <a:pt x="29" y="141"/>
                    </a:cubicBezTo>
                    <a:cubicBezTo>
                      <a:pt x="37" y="141"/>
                      <a:pt x="43" y="138"/>
                      <a:pt x="49" y="133"/>
                    </a:cubicBezTo>
                    <a:cubicBezTo>
                      <a:pt x="49" y="133"/>
                      <a:pt x="49" y="133"/>
                      <a:pt x="49" y="133"/>
                    </a:cubicBezTo>
                    <a:cubicBezTo>
                      <a:pt x="53" y="129"/>
                      <a:pt x="60" y="127"/>
                      <a:pt x="67" y="130"/>
                    </a:cubicBezTo>
                    <a:cubicBezTo>
                      <a:pt x="68" y="131"/>
                      <a:pt x="69" y="131"/>
                      <a:pt x="70" y="132"/>
                    </a:cubicBezTo>
                    <a:cubicBezTo>
                      <a:pt x="70" y="143"/>
                      <a:pt x="70" y="143"/>
                      <a:pt x="70" y="143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70" y="222"/>
                      <a:pt x="70" y="222"/>
                      <a:pt x="70" y="222"/>
                    </a:cubicBezTo>
                    <a:cubicBezTo>
                      <a:pt x="252" y="222"/>
                      <a:pt x="398" y="369"/>
                      <a:pt x="398" y="550"/>
                    </a:cubicBezTo>
                    <a:cubicBezTo>
                      <a:pt x="398" y="610"/>
                      <a:pt x="382" y="666"/>
                      <a:pt x="354" y="714"/>
                    </a:cubicBezTo>
                    <a:cubicBezTo>
                      <a:pt x="433" y="759"/>
                      <a:pt x="433" y="759"/>
                      <a:pt x="433" y="759"/>
                    </a:cubicBezTo>
                    <a:cubicBezTo>
                      <a:pt x="434" y="759"/>
                      <a:pt x="435" y="758"/>
                      <a:pt x="436" y="758"/>
                    </a:cubicBezTo>
                    <a:cubicBezTo>
                      <a:pt x="442" y="753"/>
                      <a:pt x="445" y="746"/>
                      <a:pt x="443" y="740"/>
                    </a:cubicBezTo>
                    <a:cubicBezTo>
                      <a:pt x="443" y="740"/>
                      <a:pt x="443" y="740"/>
                      <a:pt x="443" y="740"/>
                    </a:cubicBezTo>
                    <a:cubicBezTo>
                      <a:pt x="441" y="733"/>
                      <a:pt x="442" y="726"/>
                      <a:pt x="446" y="720"/>
                    </a:cubicBezTo>
                    <a:cubicBezTo>
                      <a:pt x="454" y="705"/>
                      <a:pt x="472" y="701"/>
                      <a:pt x="487" y="709"/>
                    </a:cubicBezTo>
                    <a:cubicBezTo>
                      <a:pt x="501" y="717"/>
                      <a:pt x="506" y="736"/>
                      <a:pt x="498" y="750"/>
                    </a:cubicBezTo>
                    <a:cubicBezTo>
                      <a:pt x="494" y="756"/>
                      <a:pt x="489" y="761"/>
                      <a:pt x="482" y="763"/>
                    </a:cubicBezTo>
                    <a:cubicBezTo>
                      <a:pt x="476" y="764"/>
                      <a:pt x="471" y="770"/>
                      <a:pt x="470" y="777"/>
                    </a:cubicBezTo>
                    <a:cubicBezTo>
                      <a:pt x="470" y="778"/>
                      <a:pt x="470" y="780"/>
                      <a:pt x="470" y="781"/>
                    </a:cubicBezTo>
                    <a:cubicBezTo>
                      <a:pt x="547" y="826"/>
                      <a:pt x="547" y="826"/>
                      <a:pt x="547" y="826"/>
                    </a:cubicBezTo>
                    <a:cubicBezTo>
                      <a:pt x="594" y="745"/>
                      <a:pt x="621" y="651"/>
                      <a:pt x="621" y="550"/>
                    </a:cubicBezTo>
                    <a:cubicBezTo>
                      <a:pt x="621" y="246"/>
                      <a:pt x="374" y="0"/>
                      <a:pt x="70" y="0"/>
                    </a:cubicBez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  <p:sp>
            <p:nvSpPr>
              <p:cNvPr id="27670" name="Freeform 17"/>
              <p:cNvSpPr>
                <a:spLocks/>
              </p:cNvSpPr>
              <p:nvPr/>
            </p:nvSpPr>
            <p:spPr bwMode="gray">
              <a:xfrm>
                <a:off x="2169" y="2414"/>
                <a:ext cx="1397" cy="587"/>
              </a:xfrm>
              <a:custGeom>
                <a:avLst/>
                <a:gdLst>
                  <a:gd name="T0" fmla="*/ 876 w 953"/>
                  <a:gd name="T1" fmla="*/ 80 h 400"/>
                  <a:gd name="T2" fmla="*/ 876 w 953"/>
                  <a:gd name="T3" fmla="*/ 76 h 400"/>
                  <a:gd name="T4" fmla="*/ 888 w 953"/>
                  <a:gd name="T5" fmla="*/ 62 h 400"/>
                  <a:gd name="T6" fmla="*/ 904 w 953"/>
                  <a:gd name="T7" fmla="*/ 49 h 400"/>
                  <a:gd name="T8" fmla="*/ 893 w 953"/>
                  <a:gd name="T9" fmla="*/ 8 h 400"/>
                  <a:gd name="T10" fmla="*/ 852 w 953"/>
                  <a:gd name="T11" fmla="*/ 19 h 400"/>
                  <a:gd name="T12" fmla="*/ 849 w 953"/>
                  <a:gd name="T13" fmla="*/ 39 h 400"/>
                  <a:gd name="T14" fmla="*/ 849 w 953"/>
                  <a:gd name="T15" fmla="*/ 39 h 400"/>
                  <a:gd name="T16" fmla="*/ 842 w 953"/>
                  <a:gd name="T17" fmla="*/ 57 h 400"/>
                  <a:gd name="T18" fmla="*/ 839 w 953"/>
                  <a:gd name="T19" fmla="*/ 58 h 400"/>
                  <a:gd name="T20" fmla="*/ 760 w 953"/>
                  <a:gd name="T21" fmla="*/ 13 h 400"/>
                  <a:gd name="T22" fmla="*/ 476 w 953"/>
                  <a:gd name="T23" fmla="*/ 177 h 400"/>
                  <a:gd name="T24" fmla="*/ 192 w 953"/>
                  <a:gd name="T25" fmla="*/ 13 h 400"/>
                  <a:gd name="T26" fmla="*/ 112 w 953"/>
                  <a:gd name="T27" fmla="*/ 60 h 400"/>
                  <a:gd name="T28" fmla="*/ 124 w 953"/>
                  <a:gd name="T29" fmla="*/ 72 h 400"/>
                  <a:gd name="T30" fmla="*/ 124 w 953"/>
                  <a:gd name="T31" fmla="*/ 72 h 400"/>
                  <a:gd name="T32" fmla="*/ 140 w 953"/>
                  <a:gd name="T33" fmla="*/ 85 h 400"/>
                  <a:gd name="T34" fmla="*/ 128 w 953"/>
                  <a:gd name="T35" fmla="*/ 126 h 400"/>
                  <a:gd name="T36" fmla="*/ 87 w 953"/>
                  <a:gd name="T37" fmla="*/ 116 h 400"/>
                  <a:gd name="T38" fmla="*/ 84 w 953"/>
                  <a:gd name="T39" fmla="*/ 95 h 400"/>
                  <a:gd name="T40" fmla="*/ 79 w 953"/>
                  <a:gd name="T41" fmla="*/ 79 h 400"/>
                  <a:gd name="T42" fmla="*/ 0 w 953"/>
                  <a:gd name="T43" fmla="*/ 124 h 400"/>
                  <a:gd name="T44" fmla="*/ 476 w 953"/>
                  <a:gd name="T45" fmla="*/ 400 h 400"/>
                  <a:gd name="T46" fmla="*/ 953 w 953"/>
                  <a:gd name="T47" fmla="*/ 125 h 400"/>
                  <a:gd name="T48" fmla="*/ 876 w 953"/>
                  <a:gd name="T49" fmla="*/ 80 h 400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60000 65536"/>
                  <a:gd name="T67" fmla="*/ 0 60000 65536"/>
                  <a:gd name="T68" fmla="*/ 0 60000 65536"/>
                  <a:gd name="T69" fmla="*/ 0 60000 65536"/>
                  <a:gd name="T70" fmla="*/ 0 60000 65536"/>
                  <a:gd name="T71" fmla="*/ 0 60000 65536"/>
                  <a:gd name="T72" fmla="*/ 0 60000 65536"/>
                  <a:gd name="T73" fmla="*/ 0 60000 65536"/>
                  <a:gd name="T74" fmla="*/ 0 60000 65536"/>
                  <a:gd name="T75" fmla="*/ 0 w 953"/>
                  <a:gd name="T76" fmla="*/ 0 h 400"/>
                  <a:gd name="T77" fmla="*/ 953 w 953"/>
                  <a:gd name="T78" fmla="*/ 400 h 400"/>
                </a:gdLst>
                <a:ahLst/>
                <a:cxnLst>
                  <a:cxn ang="T50">
                    <a:pos x="T0" y="T1"/>
                  </a:cxn>
                  <a:cxn ang="T51">
                    <a:pos x="T2" y="T3"/>
                  </a:cxn>
                  <a:cxn ang="T52">
                    <a:pos x="T4" y="T5"/>
                  </a:cxn>
                  <a:cxn ang="T53">
                    <a:pos x="T6" y="T7"/>
                  </a:cxn>
                  <a:cxn ang="T54">
                    <a:pos x="T8" y="T9"/>
                  </a:cxn>
                  <a:cxn ang="T55">
                    <a:pos x="T10" y="T11"/>
                  </a:cxn>
                  <a:cxn ang="T56">
                    <a:pos x="T12" y="T13"/>
                  </a:cxn>
                  <a:cxn ang="T57">
                    <a:pos x="T14" y="T15"/>
                  </a:cxn>
                  <a:cxn ang="T58">
                    <a:pos x="T16" y="T17"/>
                  </a:cxn>
                  <a:cxn ang="T59">
                    <a:pos x="T18" y="T19"/>
                  </a:cxn>
                  <a:cxn ang="T60">
                    <a:pos x="T20" y="T21"/>
                  </a:cxn>
                  <a:cxn ang="T61">
                    <a:pos x="T22" y="T23"/>
                  </a:cxn>
                  <a:cxn ang="T62">
                    <a:pos x="T24" y="T25"/>
                  </a:cxn>
                  <a:cxn ang="T63">
                    <a:pos x="T26" y="T27"/>
                  </a:cxn>
                  <a:cxn ang="T64">
                    <a:pos x="T28" y="T29"/>
                  </a:cxn>
                  <a:cxn ang="T65">
                    <a:pos x="T30" y="T31"/>
                  </a:cxn>
                  <a:cxn ang="T66">
                    <a:pos x="T32" y="T33"/>
                  </a:cxn>
                  <a:cxn ang="T67">
                    <a:pos x="T34" y="T35"/>
                  </a:cxn>
                  <a:cxn ang="T68">
                    <a:pos x="T36" y="T37"/>
                  </a:cxn>
                  <a:cxn ang="T69">
                    <a:pos x="T38" y="T39"/>
                  </a:cxn>
                  <a:cxn ang="T70">
                    <a:pos x="T40" y="T41"/>
                  </a:cxn>
                  <a:cxn ang="T71">
                    <a:pos x="T42" y="T43"/>
                  </a:cxn>
                  <a:cxn ang="T72">
                    <a:pos x="T44" y="T45"/>
                  </a:cxn>
                  <a:cxn ang="T73">
                    <a:pos x="T46" y="T47"/>
                  </a:cxn>
                  <a:cxn ang="T74">
                    <a:pos x="T48" y="T49"/>
                  </a:cxn>
                </a:cxnLst>
                <a:rect l="T75" t="T76" r="T77" b="T78"/>
                <a:pathLst>
                  <a:path w="953" h="400">
                    <a:moveTo>
                      <a:pt x="876" y="80"/>
                    </a:moveTo>
                    <a:cubicBezTo>
                      <a:pt x="876" y="79"/>
                      <a:pt x="876" y="77"/>
                      <a:pt x="876" y="76"/>
                    </a:cubicBezTo>
                    <a:cubicBezTo>
                      <a:pt x="877" y="69"/>
                      <a:pt x="882" y="63"/>
                      <a:pt x="888" y="62"/>
                    </a:cubicBezTo>
                    <a:cubicBezTo>
                      <a:pt x="895" y="60"/>
                      <a:pt x="900" y="55"/>
                      <a:pt x="904" y="49"/>
                    </a:cubicBezTo>
                    <a:cubicBezTo>
                      <a:pt x="912" y="35"/>
                      <a:pt x="907" y="16"/>
                      <a:pt x="893" y="8"/>
                    </a:cubicBezTo>
                    <a:cubicBezTo>
                      <a:pt x="878" y="0"/>
                      <a:pt x="860" y="4"/>
                      <a:pt x="852" y="19"/>
                    </a:cubicBezTo>
                    <a:cubicBezTo>
                      <a:pt x="848" y="25"/>
                      <a:pt x="847" y="32"/>
                      <a:pt x="849" y="39"/>
                    </a:cubicBezTo>
                    <a:cubicBezTo>
                      <a:pt x="849" y="39"/>
                      <a:pt x="849" y="39"/>
                      <a:pt x="849" y="39"/>
                    </a:cubicBezTo>
                    <a:cubicBezTo>
                      <a:pt x="851" y="45"/>
                      <a:pt x="848" y="52"/>
                      <a:pt x="842" y="57"/>
                    </a:cubicBezTo>
                    <a:cubicBezTo>
                      <a:pt x="841" y="57"/>
                      <a:pt x="840" y="58"/>
                      <a:pt x="839" y="58"/>
                    </a:cubicBezTo>
                    <a:cubicBezTo>
                      <a:pt x="760" y="13"/>
                      <a:pt x="760" y="13"/>
                      <a:pt x="760" y="13"/>
                    </a:cubicBezTo>
                    <a:cubicBezTo>
                      <a:pt x="704" y="111"/>
                      <a:pt x="598" y="177"/>
                      <a:pt x="476" y="177"/>
                    </a:cubicBezTo>
                    <a:cubicBezTo>
                      <a:pt x="355" y="177"/>
                      <a:pt x="249" y="111"/>
                      <a:pt x="192" y="13"/>
                    </a:cubicBezTo>
                    <a:cubicBezTo>
                      <a:pt x="112" y="60"/>
                      <a:pt x="112" y="60"/>
                      <a:pt x="112" y="60"/>
                    </a:cubicBezTo>
                    <a:cubicBezTo>
                      <a:pt x="113" y="66"/>
                      <a:pt x="118" y="71"/>
                      <a:pt x="124" y="72"/>
                    </a:cubicBezTo>
                    <a:cubicBezTo>
                      <a:pt x="124" y="72"/>
                      <a:pt x="124" y="72"/>
                      <a:pt x="124" y="72"/>
                    </a:cubicBezTo>
                    <a:cubicBezTo>
                      <a:pt x="130" y="75"/>
                      <a:pt x="136" y="79"/>
                      <a:pt x="140" y="85"/>
                    </a:cubicBezTo>
                    <a:cubicBezTo>
                      <a:pt x="148" y="100"/>
                      <a:pt x="143" y="118"/>
                      <a:pt x="128" y="126"/>
                    </a:cubicBezTo>
                    <a:cubicBezTo>
                      <a:pt x="114" y="135"/>
                      <a:pt x="96" y="130"/>
                      <a:pt x="87" y="116"/>
                    </a:cubicBezTo>
                    <a:cubicBezTo>
                      <a:pt x="84" y="109"/>
                      <a:pt x="83" y="102"/>
                      <a:pt x="84" y="95"/>
                    </a:cubicBezTo>
                    <a:cubicBezTo>
                      <a:pt x="86" y="90"/>
                      <a:pt x="84" y="83"/>
                      <a:pt x="79" y="79"/>
                    </a:cubicBezTo>
                    <a:cubicBezTo>
                      <a:pt x="0" y="124"/>
                      <a:pt x="0" y="124"/>
                      <a:pt x="0" y="124"/>
                    </a:cubicBezTo>
                    <a:cubicBezTo>
                      <a:pt x="95" y="289"/>
                      <a:pt x="273" y="400"/>
                      <a:pt x="476" y="400"/>
                    </a:cubicBezTo>
                    <a:cubicBezTo>
                      <a:pt x="680" y="400"/>
                      <a:pt x="858" y="289"/>
                      <a:pt x="953" y="125"/>
                    </a:cubicBezTo>
                    <a:lnTo>
                      <a:pt x="876" y="80"/>
                    </a:lnTo>
                    <a:close/>
                  </a:path>
                </a:pathLst>
              </a:custGeom>
              <a:solidFill>
                <a:srgbClr val="D1D1D1"/>
              </a:solidFill>
              <a:ln w="12700">
                <a:solidFill>
                  <a:srgbClr val="FFFF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tr-TR" dirty="0">
                  <a:solidFill>
                    <a:srgbClr val="000000"/>
                  </a:solidFill>
                </a:endParaRPr>
              </a:p>
            </p:txBody>
          </p:sp>
        </p:grpSp>
      </p:grpSp>
      <p:sp>
        <p:nvSpPr>
          <p:cNvPr id="2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ERKEK GENİTAL SİSTEMİ</a:t>
            </a:r>
            <a:endParaRPr lang="tr-TR" sz="3200" noProof="1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993922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0_Standarddesign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5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9523</TotalTime>
  <Words>1799</Words>
  <Application>Microsoft Office PowerPoint</Application>
  <PresentationFormat>Ekran Gösterisi (4:3)</PresentationFormat>
  <Paragraphs>456</Paragraphs>
  <Slides>47</Slides>
  <Notes>47</Notes>
  <HiddenSlides>0</HiddenSlides>
  <MMClips>0</MMClips>
  <ScaleCrop>false</ScaleCrop>
  <HeadingPairs>
    <vt:vector size="4" baseType="variant">
      <vt:variant>
        <vt:lpstr>Tema</vt:lpstr>
      </vt:variant>
      <vt:variant>
        <vt:i4>6</vt:i4>
      </vt:variant>
      <vt:variant>
        <vt:lpstr>Slayt Başlıkları</vt:lpstr>
      </vt:variant>
      <vt:variant>
        <vt:i4>47</vt:i4>
      </vt:variant>
    </vt:vector>
  </HeadingPairs>
  <TitlesOfParts>
    <vt:vector size="53" baseType="lpstr">
      <vt:lpstr>1_Standarddesign</vt:lpstr>
      <vt:lpstr>10_Standarddesign</vt:lpstr>
      <vt:lpstr>2_Standarddesign</vt:lpstr>
      <vt:lpstr>3_Standarddesign</vt:lpstr>
      <vt:lpstr>5_Standarddesign</vt:lpstr>
      <vt:lpstr>4_Standarddesign</vt:lpstr>
      <vt:lpstr>PowerPoint Sunusu</vt:lpstr>
      <vt:lpstr>PowerPoint Sunusu</vt:lpstr>
      <vt:lpstr>MESLEKİ GENİTOÜRİNER SİSTEM HASTALIKLARI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AhmetYigitalp</cp:lastModifiedBy>
  <cp:revision>963</cp:revision>
  <dcterms:created xsi:type="dcterms:W3CDTF">2008-04-16T13:39:00Z</dcterms:created>
  <dcterms:modified xsi:type="dcterms:W3CDTF">2013-02-06T18:42:27Z</dcterms:modified>
</cp:coreProperties>
</file>