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56" r:id="rId2"/>
    <p:sldMasterId id="2147483804" r:id="rId3"/>
  </p:sldMasterIdLst>
  <p:notesMasterIdLst>
    <p:notesMasterId r:id="rId25"/>
  </p:notesMasterIdLst>
  <p:handoutMasterIdLst>
    <p:handoutMasterId r:id="rId26"/>
  </p:handoutMasterIdLst>
  <p:sldIdLst>
    <p:sldId id="1215" r:id="rId4"/>
    <p:sldId id="1230" r:id="rId5"/>
    <p:sldId id="1231" r:id="rId6"/>
    <p:sldId id="1272" r:id="rId7"/>
    <p:sldId id="1191" r:id="rId8"/>
    <p:sldId id="1302" r:id="rId9"/>
    <p:sldId id="1229" r:id="rId10"/>
    <p:sldId id="1266" r:id="rId11"/>
    <p:sldId id="1232" r:id="rId12"/>
    <p:sldId id="1234" r:id="rId13"/>
    <p:sldId id="1238" r:id="rId14"/>
    <p:sldId id="1240" r:id="rId15"/>
    <p:sldId id="1243" r:id="rId16"/>
    <p:sldId id="1271" r:id="rId17"/>
    <p:sldId id="1245" r:id="rId18"/>
    <p:sldId id="1247" r:id="rId19"/>
    <p:sldId id="1303" r:id="rId20"/>
    <p:sldId id="1304" r:id="rId21"/>
    <p:sldId id="1305" r:id="rId22"/>
    <p:sldId id="1306" r:id="rId23"/>
    <p:sldId id="1226" r:id="rId2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0D"/>
    <a:srgbClr val="6B9B1A"/>
    <a:srgbClr val="E9ECF7"/>
    <a:srgbClr val="D0D8EC"/>
    <a:srgbClr val="E9EAF7"/>
    <a:srgbClr val="E9E3E8"/>
    <a:srgbClr val="575F57"/>
    <a:srgbClr val="5A5A59"/>
    <a:srgbClr val="00A4FF"/>
    <a:srgbClr val="004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8" autoAdjust="0"/>
    <p:restoredTop sz="94981" autoAdjust="0"/>
  </p:normalViewPr>
  <p:slideViewPr>
    <p:cSldViewPr snapToGrid="0">
      <p:cViewPr>
        <p:scale>
          <a:sx n="100" d="100"/>
          <a:sy n="100" d="100"/>
        </p:scale>
        <p:origin x="-1944" y="-258"/>
      </p:cViewPr>
      <p:guideLst>
        <p:guide orient="horz" pos="2294"/>
        <p:guide orient="horz" pos="1151"/>
        <p:guide orient="horz" pos="2018"/>
        <p:guide orient="horz" pos="2652"/>
        <p:guide pos="5579"/>
        <p:guide pos="5266"/>
        <p:guide pos="198"/>
        <p:guide pos="3193"/>
        <p:guide pos="4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9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6FBF181-6581-4E2F-849B-67FB4221BBBA}" type="datetimeFigureOut">
              <a:rPr lang="de-DE"/>
              <a:pPr>
                <a:defRPr/>
              </a:pPr>
              <a:t>13.08.2013</a:t>
            </a:fld>
            <a:endParaRPr lang="de-DE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2F2CB9-D2A6-4AD7-95AE-4B6DB534C3C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141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5FAF4A-B3D3-49A6-BC24-6E15E10FCEA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642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10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10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12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12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13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13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14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14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15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15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16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16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17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17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18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18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19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19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2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2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20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20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21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21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3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3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4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4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668607F-2DCF-41FB-A81A-3AC3E46BA777}" type="slidenum">
              <a:rPr lang="de-DE" sz="1200">
                <a:solidFill>
                  <a:prstClr val="black"/>
                </a:solidFill>
              </a:rPr>
              <a:pPr algn="r"/>
              <a:t>5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74755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9D946AE9-4748-455A-A2CB-08CA8180F709}" type="slidenum">
              <a:rPr lang="en-GB" sz="1300">
                <a:solidFill>
                  <a:prstClr val="black"/>
                </a:solidFill>
              </a:rPr>
              <a:pPr algn="r" defTabSz="947738"/>
              <a:t>5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6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6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006A3E-5299-4714-BB51-A9A078E5EE5D}" type="slidenum">
              <a:rPr lang="de-DE" sz="1200">
                <a:solidFill>
                  <a:prstClr val="black"/>
                </a:solidFill>
              </a:rPr>
              <a:pPr algn="r"/>
              <a:t>7</a:t>
            </a:fld>
            <a:endParaRPr lang="de-DE" sz="1200">
              <a:solidFill>
                <a:prstClr val="black"/>
              </a:solidFill>
            </a:endParaRPr>
          </a:p>
        </p:txBody>
      </p:sp>
      <p:sp>
        <p:nvSpPr>
          <p:cNvPr id="78851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F3951A9D-2355-445B-90F0-F641AB817D94}" type="slidenum">
              <a:rPr lang="en-GB" sz="1300">
                <a:solidFill>
                  <a:prstClr val="black"/>
                </a:solidFill>
              </a:rPr>
              <a:pPr algn="r" defTabSz="947738"/>
              <a:t>7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8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8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BEE09E-A10F-497C-A260-22572371C07C}" type="slidenum">
              <a:rPr lang="de-DE" sz="1200">
                <a:solidFill>
                  <a:prstClr val="black"/>
                </a:solidFill>
              </a:rPr>
              <a:pPr algn="r"/>
              <a:t>9</a:t>
            </a:fld>
            <a:endParaRPr lang="de-DE" sz="1200" dirty="0">
              <a:solidFill>
                <a:prstClr val="black"/>
              </a:solidFill>
            </a:endParaRPr>
          </a:p>
        </p:txBody>
      </p:sp>
      <p:sp>
        <p:nvSpPr>
          <p:cNvPr id="87043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845E737F-FE19-489D-8D83-9E4636FEDF9E}" type="slidenum">
              <a:rPr lang="en-GB" sz="1300">
                <a:solidFill>
                  <a:prstClr val="black"/>
                </a:solidFill>
              </a:rPr>
              <a:pPr algn="r" defTabSz="947738"/>
              <a:t>9</a:t>
            </a:fld>
            <a:endParaRPr lang="en-GB" sz="1300" dirty="0">
              <a:solidFill>
                <a:prstClr val="black"/>
              </a:solidFill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355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8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63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20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582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22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5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45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77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8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7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280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41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6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371975"/>
            <a:ext cx="8172450" cy="126682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4099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660400"/>
            <a:ext cx="5629275" cy="1470025"/>
          </a:xfrm>
        </p:spPr>
        <p:txBody>
          <a:bodyPr anchor="ctr"/>
          <a:lstStyle>
            <a:lvl1pPr>
              <a:lnSpc>
                <a:spcPct val="110000"/>
              </a:lnSpc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755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91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26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79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79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094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5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93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15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352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537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5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3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94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68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3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48175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9311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3997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39973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</a:t>
            </a:r>
            <a:r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fld id="{CF825FEF-9EFF-427A-BA79-FFBBF98227EB}" type="slidenum">
              <a:rPr lang="de-DE" sz="10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de-DE" sz="1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6646863" y="6181725"/>
            <a:ext cx="2225675" cy="392113"/>
            <a:chOff x="3316" y="1854"/>
            <a:chExt cx="2110" cy="372"/>
          </a:xfrm>
        </p:grpSpPr>
        <p:pic>
          <p:nvPicPr>
            <p:cNvPr id="4103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-46000" contrast="-12000"/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8323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Dikdörtgen"/>
          <p:cNvSpPr/>
          <p:nvPr/>
        </p:nvSpPr>
        <p:spPr>
          <a:xfrm>
            <a:off x="176274" y="-242536"/>
            <a:ext cx="8967726" cy="3170099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7DC4FF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prstMaterial="dkEdge">
            <a:bevelT w="63500" h="63500"/>
            <a:contourClr>
              <a:schemeClr val="bg2">
                <a:lumMod val="20000"/>
                <a:lumOff val="80000"/>
              </a:schemeClr>
            </a:contourClr>
          </a:sp3d>
        </p:spPr>
        <p:txBody>
          <a:bodyPr wrap="square" anchor="ctr" anchorCtr="1">
            <a:spAutoFit/>
          </a:bodyPr>
          <a:lstStyle/>
          <a:p>
            <a:pPr algn="ctr">
              <a:defRPr/>
            </a:pPr>
            <a:r>
              <a:rPr lang="tr-TR" sz="10000" dirty="0" smtClean="0">
                <a:ln w="38100">
                  <a:solidFill>
                    <a:srgbClr val="0061B2">
                      <a:lumMod val="40000"/>
                      <a:lumOff val="6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76200" dist="50800" dir="5400000" algn="tl">
                    <a:srgbClr val="000000"/>
                  </a:outerShdw>
                </a:effectLst>
                <a:latin typeface="Cambria" pitchFamily="18" charset="0"/>
              </a:rPr>
              <a:t>Zinde Eğitim Kurumu</a:t>
            </a:r>
            <a:endParaRPr lang="tr-TR" sz="10000" dirty="0">
              <a:ln w="38100">
                <a:solidFill>
                  <a:srgbClr val="0061B2">
                    <a:lumMod val="40000"/>
                    <a:lumOff val="60000"/>
                  </a:srgbClr>
                </a:solidFill>
                <a:prstDash val="solid"/>
                <a:miter lim="800000"/>
              </a:ln>
              <a:noFill/>
              <a:effectLst>
                <a:outerShdw blurRad="76200" dist="50800" dir="5400000" algn="tl">
                  <a:srgbClr val="000000"/>
                </a:outerShdw>
              </a:effectLst>
              <a:latin typeface="Cambria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66676" y="3406239"/>
            <a:ext cx="8954500" cy="2180107"/>
          </a:xfrm>
          <a:prstGeom prst="rect">
            <a:avLst/>
          </a:prstGeom>
          <a:effectLst>
            <a:glow rad="63500">
              <a:schemeClr val="tx1">
                <a:lumMod val="95000"/>
                <a:lumOff val="5000"/>
                <a:alpha val="40000"/>
              </a:schemeClr>
            </a:glow>
            <a:innerShdw blurRad="114300">
              <a:schemeClr val="bg1">
                <a:lumMod val="50000"/>
              </a:schemeClr>
            </a:innerShdw>
          </a:effectLst>
          <a:scene3d>
            <a:camera prst="orthographicFront">
              <a:rot lat="1200000" lon="21599987" rev="21594348"/>
            </a:camera>
            <a:lightRig rig="threePt" dir="t"/>
          </a:scene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tr-TR" sz="3600" b="1" i="1" kern="10" dirty="0" smtClean="0">
                <a:ln w="9525">
                  <a:round/>
                  <a:headEnd/>
                  <a:tailEnd/>
                </a:ln>
                <a:solidFill>
                  <a:srgbClr val="000000">
                    <a:lumMod val="85000"/>
                    <a:lumOff val="1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/>
              </a:rPr>
              <a:t>Mesleki Bulaşıcı Hastalıklar</a:t>
            </a:r>
            <a:endParaRPr lang="tr-TR" sz="3600" b="1" i="1" kern="10" dirty="0">
              <a:ln w="9525">
                <a:round/>
                <a:headEnd/>
                <a:tailEnd/>
              </a:ln>
              <a:solidFill>
                <a:srgbClr val="000000">
                  <a:lumMod val="85000"/>
                  <a:lumOff val="1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/>
            </a:endParaRPr>
          </a:p>
        </p:txBody>
      </p:sp>
    </p:spTree>
    <p:extLst>
      <p:ext uri="{BB962C8B-B14F-4D97-AF65-F5344CB8AC3E}">
        <p14:creationId xmlns:p14="http://schemas.microsoft.com/office/powerpoint/2010/main" val="316691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001184"/>
              </p:ext>
            </p:extLst>
          </p:nvPr>
        </p:nvGraphicFramePr>
        <p:xfrm>
          <a:off x="76201" y="1029334"/>
          <a:ext cx="9014636" cy="5488558"/>
        </p:xfrm>
        <a:graphic>
          <a:graphicData uri="http://schemas.openxmlformats.org/drawingml/2006/table">
            <a:tbl>
              <a:tblPr firstRow="1" bandRow="1"/>
              <a:tblGrid>
                <a:gridCol w="2257424"/>
                <a:gridCol w="1791206"/>
                <a:gridCol w="4966006"/>
              </a:tblGrid>
              <a:tr h="45558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D2</a:t>
                      </a:r>
                      <a:r>
                        <a:rPr lang="tr-TR" sz="3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kumimoji="0" lang="tr-T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[TROPİK]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555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Malarya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Bu gibi hastalıkların saptandığı ve tedavi edildiği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sağlık örgütlerinde-kurumlarında,</a:t>
                      </a:r>
                    </a:p>
                    <a:p>
                      <a:pPr marL="10800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Bu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hastalıkların patojen ajanları ile çalışılan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laboratuvarlardaki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sağlık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görevleri ile </a:t>
                      </a:r>
                      <a:r>
                        <a:rPr lang="tr-TR" sz="2000" i="1" dirty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araştırmalarında 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çalışanlarda,</a:t>
                      </a:r>
                      <a:endParaRPr lang="tr-TR" sz="20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Amebiasis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6200">
                        <a:lnSpc>
                          <a:spcPts val="154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effectLst/>
                        <a:latin typeface="Times New Roman"/>
                        <a:ea typeface="Arial Unicode MS"/>
                        <a:cs typeface="Times New Roman"/>
                      </a:endParaRPr>
                    </a:p>
                  </a:txBody>
                  <a:tcPr marL="0" marR="0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Sarı Humma 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Veba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Rekürrent</a:t>
                      </a: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Ateş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Dank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Leishmanioz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7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Frambosie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 Hafta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Lepra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25 Yıl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Lekeli Humma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07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Riketsiöz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811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326099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420029"/>
              </p:ext>
            </p:extLst>
          </p:nvPr>
        </p:nvGraphicFramePr>
        <p:xfrm>
          <a:off x="1" y="860763"/>
          <a:ext cx="9122734" cy="6035040"/>
        </p:xfrm>
        <a:graphic>
          <a:graphicData uri="http://schemas.openxmlformats.org/drawingml/2006/table">
            <a:tbl>
              <a:tblPr firstRow="1" bandRow="1"/>
              <a:tblGrid>
                <a:gridCol w="2524835"/>
                <a:gridCol w="1791206"/>
                <a:gridCol w="4806693"/>
              </a:tblGrid>
              <a:tr h="5094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D3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lang="tr-TR" sz="2800" b="1" dirty="0" smtClean="0">
                          <a:solidFill>
                            <a:srgbClr val="FF0D0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[HAYVANLARDAN İNSANA BULAŞAN]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435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Bruselloz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6 Ay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14">
                  <a:txBody>
                    <a:bodyPr/>
                    <a:lstStyle/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Hayvan gütme, bakma</a:t>
                      </a:r>
                      <a:r>
                        <a:rPr lang="tr-TR" sz="2000" i="1" baseline="0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ve</a:t>
                      </a: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terbiye etme,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Veterinerlik hizmetleri,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b="1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Hayvanlardan elde edilen materyalle veya hayvan artıklarıyla yakın temas, bunların işlenmesi, saklanması, taşınması (ahır, mezbaha, hayvan taşımacılığı, veteriner hastaneleri, kasap sakatatçı, sucukçu, et ve balık </a:t>
                      </a:r>
                      <a:r>
                        <a:rPr lang="tr-TR" sz="2000" b="1" i="1" dirty="0" err="1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konserveciliği</a:t>
                      </a:r>
                      <a:r>
                        <a:rPr lang="tr-TR" sz="2000" b="1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, süt ve süt mamullerinin</a:t>
                      </a:r>
                      <a:r>
                        <a:rPr lang="tr-TR" sz="2000" b="1" i="1" baseline="0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</a:t>
                      </a:r>
                      <a:r>
                        <a:rPr lang="tr-TR" sz="2000" b="1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işlenmesi, mutfak işleri, hayvan derisi, kılı, yelesi, yünü, kemik </a:t>
                      </a:r>
                      <a:r>
                        <a:rPr lang="tr-TR" sz="2000" b="1" i="1" dirty="0" err="1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vb’nin</a:t>
                      </a:r>
                      <a:r>
                        <a:rPr lang="tr-TR" sz="2000" b="1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 işlendiği, toplandığı, yok edildiği yerlerdeki çalışmalar), </a:t>
                      </a:r>
                    </a:p>
                    <a:p>
                      <a:pPr marL="450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tr-TR" sz="2000" i="1" dirty="0" smtClean="0">
                          <a:effectLst/>
                          <a:latin typeface="Calibri" pitchFamily="34" charset="0"/>
                          <a:ea typeface="Arial Unicode MS"/>
                          <a:cs typeface="Calibri" pitchFamily="34" charset="0"/>
                        </a:rPr>
                        <a:t>Laboratuvarlarda bu hastalıkların etkenleriyle veya hastalanmış hayvanlardan alınmış biyolojik materyalle yapılan çalışmalar,</a:t>
                      </a: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Tetanoz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Şarbon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Salmonella </a:t>
                      </a: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İnfeksiyonu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Weill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Hastalığı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14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Kuduz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2 Yıl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Ornithozlar</a:t>
                      </a: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kumimoji="0" lang="tr-TR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Psittakoz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Renkküren Ateş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12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Şap Hastalığı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Çiçek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12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Q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30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Leke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20 Gün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Ekinokok Humması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 Yıl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AF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9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Ruam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dirty="0" smtClean="0">
                          <a:latin typeface="Calibri" pitchFamily="34" charset="0"/>
                          <a:cs typeface="Calibri" pitchFamily="34" charset="0"/>
                        </a:rPr>
                        <a:t>1 Ay</a:t>
                      </a:r>
                      <a:endParaRPr lang="tr-TR" sz="1800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08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tr-TR" sz="1800" i="1" dirty="0">
                        <a:effectLst/>
                        <a:latin typeface="Calibri" pitchFamily="34" charset="0"/>
                        <a:ea typeface="Arial Unicode MS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898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618200"/>
              </p:ext>
            </p:extLst>
          </p:nvPr>
        </p:nvGraphicFramePr>
        <p:xfrm>
          <a:off x="76201" y="1029337"/>
          <a:ext cx="8934449" cy="3067218"/>
        </p:xfrm>
        <a:graphic>
          <a:graphicData uri="http://schemas.openxmlformats.org/drawingml/2006/table">
            <a:tbl>
              <a:tblPr firstRow="1" bandRow="1"/>
              <a:tblGrid>
                <a:gridCol w="2257424"/>
                <a:gridCol w="1813073"/>
                <a:gridCol w="4863952"/>
              </a:tblGrid>
              <a:tr h="76078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D4</a:t>
                      </a:r>
                      <a:r>
                        <a:rPr lang="tr-TR" sz="28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28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lang="tr-TR" sz="2800" b="1" dirty="0" smtClean="0">
                          <a:solidFill>
                            <a:srgbClr val="FF0D0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[MESLEK GEREĞİ ENFEKSİYON HASTALIKLARINA ÖZELLİKLE MARUZ KİŞİLERDEKİ]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60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80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Viral</a:t>
                      </a:r>
                      <a:r>
                        <a:rPr kumimoji="0" lang="tr-T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Hepatit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Hastane, dispanser, poliklinik araştırma laboratuvarı vb. sağlık kurumlarında çalışmalar.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807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Tüberküloz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Yıl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10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7"/>
            <a:ext cx="1812227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905000" y="9577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Typhimurium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S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Newport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S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Enteritidis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gibi Salmonella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türü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bakterilerdir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872187"/>
            <a:ext cx="1812225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Rezervuar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905000" y="18721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Domuz, küçükbaş, kümes ve ev hayvanları,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yumurtalar yumurta tozu, pişmiş kontamine et parçaları, salatalar, enfekte etler, bayat yemek artıkları, süt, süt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ürünleri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786587"/>
            <a:ext cx="1812225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905000" y="27865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Rezervuar ortamlarında çoğalabilen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bunlar tarafından insana bulaşabilen bir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hastalıktır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700987"/>
            <a:ext cx="1812225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905000" y="37009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Karında kramplar, ishal, titreme,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ateş, kusma ve bulantıdır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İshal çoğu kez uzun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sürer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4634437"/>
            <a:ext cx="1812225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Kuluçka Süresi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905000" y="46344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fi-FI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 saatten 72 saate kadar </a:t>
            </a:r>
            <a:r>
              <a:rPr lang="fi-FI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uzayabilir </a:t>
            </a:r>
            <a:r>
              <a:rPr lang="fi-FI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(ortalama 18 saat</a:t>
            </a:r>
            <a:r>
              <a:rPr lang="fi-FI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sv-SE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SALMONELLOZİS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548837"/>
            <a:ext cx="1812225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905000" y="55488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Konserve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ıdala</a:t>
            </a:r>
            <a:r>
              <a:rPr lang="tr-TR" sz="20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rı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korumak, gıdaları özenle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pişirmek,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evlerdeki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kemiricileri ve hayvanları yok etmek.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Portörleri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aramak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Kümeslerin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sağlıklı olmasını temin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etmektir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Aşısı yoktur.</a:t>
            </a:r>
            <a:endParaRPr lang="sv-SE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657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905000" y="9577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Bacillus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anthracis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8721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Rezervuar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905000" y="18721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Şarbon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enfekte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hayvanlarla ya da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kontamine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hayvan ürünleri ile temas sonucu insanlara bulaşan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zoonotik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bir enfeksiyon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hastalığıdır.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İnsandan insana da bulaşma vardır.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7865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905000" y="27865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Temas (deri şarbonu), sindirim yolu (bağırsak şarbonu), solunum yolu (akciğer şarbonu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).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Riskli meslekler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kasaplar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veterinerler ve mezbaha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çalışanları, hayvanlara uğraşanlar.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7009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905000" y="37009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Bağırsak Şarbonu: Bulantı, kusma, iştahsızlık, ateş… Akciğer Şarbonu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: Yüksek ateş-titreme, solunum güçlüğü,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ölüm,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Deri Şarbonu; derideki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siyah renkli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pistül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(Kara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kabarcık)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46344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Kuluçka Süresi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905000" y="46344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fi-FI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Değişik</a:t>
            </a:r>
            <a:endParaRPr lang="sv-SE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ŞARBON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5488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905000" y="55488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Temasın önlenmesi, </a:t>
            </a:r>
            <a:r>
              <a:rPr lang="tr-TR" sz="20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infekte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gıdaların tüketilmemesi, solumanın önlenmesi, hayvanların aşılanması</a:t>
            </a:r>
            <a:endParaRPr lang="sv-SE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27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905000" y="95778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Entamoaba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histolytica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8721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Rezervuar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905000" y="187218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Portörlerin ve enfekte kişilerin gaitaları, belki fareler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7865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905000" y="278658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Su,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gıdalar, enfekte çiğ yenen sebze ve meyveler, sinekler, hamam böcekleri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7009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905000" y="370098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Gizli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belirtisiz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başlangıç, ishal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ya da kabız ya da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hiçbiri, iştahsızlık, karında dolgunluk, kanlı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balgamlı gaita</a:t>
            </a: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46344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Kuluçka Süresi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905000" y="463443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fi-FI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5 günden birkaç aya değişebilir, ortalama 3-4 hafta</a:t>
            </a:r>
            <a:endParaRPr lang="sv-SE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AMİPLİ DİZANTERİ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5488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905000" y="5548837"/>
            <a:ext cx="7113700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Su, gıdalar, kirlenmiş sular için tifoda bahsedilen önlemlerin alınması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Sütün pastörizasyonu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s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ineklerin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edilmesi,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portörlerin izlenmesi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uyun kaynatılması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uyug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arıtımı, 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58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905000" y="9577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Mycobacterium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000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Tuberculosis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(insan ve sığır tipi)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8721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Rezervuar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905000" y="18721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İnsan, seyrek olarak hayvan solunum yolları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7865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905000" y="27865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Temas, aynı şekilde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tabak-çatal, 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gıda ve süt 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70098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905000" y="370098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Öksürük, ateş, yorgunluk ve </a:t>
            </a:r>
            <a:r>
              <a:rPr lang="tr-TR" sz="2000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plörezi</a:t>
            </a:r>
            <a:endParaRPr lang="tr-TR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46344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Kuluçka Süresi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905000" y="46344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fi-FI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Değişik</a:t>
            </a:r>
            <a:endParaRPr lang="sv-SE" sz="20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TÜBERKÜLOZ </a:t>
            </a:r>
            <a:endParaRPr lang="tr-TR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548837"/>
            <a:ext cx="1810800" cy="823387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sz="2000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sz="2000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905000" y="5548837"/>
            <a:ext cx="7123225" cy="82338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Sütün pastörizasyonu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tüberkülozlu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sığırların ortadan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kaldırılması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kontamine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kişilerin röntgen muayenesi ve izlenmesi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v-SE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PPD </a:t>
            </a:r>
            <a:r>
              <a:rPr lang="sv-SE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taraması ile BCG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205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8"/>
            <a:ext cx="1543051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578675" y="9577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İnsan bağışıklık yetersizliği virüsü (Human </a:t>
            </a:r>
            <a:r>
              <a:rPr lang="tr-TR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Immun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Deficiency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Virüs- HIV) 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6912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Epidemiyoloji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578675" y="16912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Sağlık çalışanları için Hepatit-B’ye göre daha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küçük risk. Bir iğne kazasında bile Hepatit-B’nin bulaşma şansı %20-30 iken, EBYS için bu oran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1/650’dır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43416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578675" y="243416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 ve kan ürünleri ile temas, cinsel ilişki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1771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578675" y="31771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 özellikle hücresel savunma sistemini çökertir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Bunun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sonucu oluşan enfeksiyonlar ve/veya bazı kanserler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 tablosuna ve giderek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ölüme yol açar. Virüsün organizmaya girmesi ile ölüm arasında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10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yılı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aşkın süre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olabilir</a:t>
            </a: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391053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Tanı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578675" y="391053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Serumda virüse karşı antikor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gösterilmesi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ile konur.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Kişi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-henüz- sağlam taşıyıcılıktan, ölümcül duruma kadar uzanan bir spektrum içinde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olabilir </a:t>
            </a:r>
            <a:endParaRPr lang="sv-SE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EDİNSEL BAĞIŞIKLIK YETERSİZLİĞİ 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SENDROMU-AIDS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gray">
          <a:xfrm>
            <a:off x="36334" y="466035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Tedavi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gray">
          <a:xfrm>
            <a:off x="1591125" y="466035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Özgün bir tedavi yöntemi yoktur</a:t>
            </a: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41548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578675" y="54154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 </a:t>
            </a: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vücut sıvılarıyla bulaşan hastalıklara karşı alınacak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önlemler</a:t>
            </a:r>
            <a:endParaRPr lang="sv-SE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gray">
          <a:xfrm>
            <a:off x="36334" y="616530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Aşı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gray">
          <a:xfrm>
            <a:off x="1591125" y="616530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Henüz etkin bir aşı geliştirilememiştir </a:t>
            </a:r>
            <a:endParaRPr lang="nn-NO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2" name="Picture 5" descr="Stop-AIDS-H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762" y="991311"/>
            <a:ext cx="584612" cy="599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6030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8"/>
            <a:ext cx="1543051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578675" y="9577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DNA virüsüdür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6912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Epidemiyoloji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578675" y="16912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Kanla sık teması olanlar, homoseksüeller, iv- yolu kullanan ilaç bağımlıları, taşıyıcı anne bebekleri, huzurevi, düşkünler yurdu vb. yerlerde yaşayanlar daha çok risk altında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43416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578675" y="243416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 ve kan ürünleri ile temas, cinsel ilişki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1771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578675" y="31771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Akut enfeksiyonda %90 sarılık gelişmez. %10 kronikleşme olasılığı var. Kronik aktif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hepatit, Siroz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Hepatosellüler karsinom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riski </a:t>
            </a: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391053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Tanı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578675" y="391053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Serum ALT ve AST düzeylerinin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yükselmesi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Virüse </a:t>
            </a: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ait serolojik işaretler </a:t>
            </a: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HEPATİT – B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gray">
          <a:xfrm>
            <a:off x="36334" y="466035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Tedavi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gray">
          <a:xfrm>
            <a:off x="1591125" y="466035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Kişilerin belirli sağlık sorunları ile karşılaşma olasılıklarının, risklerinin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belirlenmesini inceler</a:t>
            </a:r>
            <a:endParaRPr lang="nn-NO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41548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578675" y="54154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Kaynak ve bulaşma yollarına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yönelik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Sağlam </a:t>
            </a: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insanlara yönelik </a:t>
            </a: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gray">
          <a:xfrm>
            <a:off x="36334" y="616530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Aşı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gray">
          <a:xfrm>
            <a:off x="1591125" y="616530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es-ES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0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s-ES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s-ES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6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s-ES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ylarda 20mg </a:t>
            </a:r>
            <a:r>
              <a:rPr lang="es-ES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İ.M</a:t>
            </a:r>
            <a:endParaRPr lang="nn-NO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09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8"/>
            <a:ext cx="1543051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578675" y="9577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DNA virüsüdür</a:t>
            </a: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6912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Epidemiyoloji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578675" y="16912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Kanla sık teması olanlar, homoseksüeller, iv- yolu kullanan ilaç bağımlıları, taşıyıcı anne bebekleri, huzurevi, düşkünler yurdu vb. yerlerde yaşayanlar daha çok risk altında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43416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578675" y="243416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Kan ve kan ürünleri ile temas, cinsel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ilişkiyle. Kan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nakilleriyle bulaşma riski daha yüksektir 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1771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578675" y="31771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Hepatit-B’ye göre kronikleşme hızı daha yüksektir</a:t>
            </a: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391053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Tanı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578675" y="391053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irüse </a:t>
            </a: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karşı serumda antikor gösterilmesiyle konur</a:t>
            </a: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HEPATİT – C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gray">
          <a:xfrm>
            <a:off x="36334" y="466035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Tedavi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gray">
          <a:xfrm>
            <a:off x="1591125" y="466035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Özgün bir tedavi </a:t>
            </a:r>
            <a:r>
              <a:rPr lang="nn-NO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yoktur</a:t>
            </a:r>
            <a:endParaRPr lang="nn-NO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41548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578675" y="54154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Korunma, kan ve vücut sıvılarıyla bulaşan hastalıklara karşı alınacak önlemler çerçevesindedir</a:t>
            </a: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gray">
          <a:xfrm>
            <a:off x="36334" y="616530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Aşı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gray">
          <a:xfrm>
            <a:off x="1591125" y="616530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Özgün bir </a:t>
            </a:r>
            <a:r>
              <a:rPr lang="nn-NO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aşısı </a:t>
            </a: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yoktur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427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1</a:t>
            </a:r>
            <a:endParaRPr lang="de-DE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enfeksiyon hastalığının «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Mesleki Bulaşıcı Hastalık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» olabilmesi için;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Görülen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işin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gereği olarak oluşması,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İşyerinin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özel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koşulların etkisiyle oluşması,</a:t>
            </a:r>
          </a:p>
          <a:p>
            <a:pPr marL="360000" indent="-288000">
              <a:spcAft>
                <a:spcPts val="0"/>
              </a:spcAft>
              <a:buClr>
                <a:srgbClr val="292929"/>
              </a:buClr>
              <a:buFont typeface="+mj-lt"/>
              <a:buAutoNum type="arabicPeriod"/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Enfeksiyonun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laboratuvar bulguları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ile kanıtlanması, </a:t>
            </a:r>
          </a:p>
          <a:p>
            <a:pPr marL="72000">
              <a:spcAft>
                <a:spcPts val="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72000">
              <a:spcAft>
                <a:spcPts val="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                 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…………………………….gereklidir</a:t>
            </a:r>
            <a:r>
              <a: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tr-TR" sz="2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011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sp>
        <p:nvSpPr>
          <p:cNvPr id="30" name="Rectangle 55"/>
          <p:cNvSpPr>
            <a:spLocks noChangeArrowheads="1"/>
          </p:cNvSpPr>
          <p:nvPr/>
        </p:nvSpPr>
        <p:spPr bwMode="gray">
          <a:xfrm>
            <a:off x="35624" y="957788"/>
            <a:ext cx="1543051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Etken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gray">
          <a:xfrm>
            <a:off x="1578675" y="9577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Bir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virüstür</a:t>
            </a:r>
            <a:endParaRPr lang="tr-TR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5"/>
          <p:cNvSpPr>
            <a:spLocks noChangeArrowheads="1"/>
          </p:cNvSpPr>
          <p:nvPr/>
        </p:nvSpPr>
        <p:spPr bwMode="gray">
          <a:xfrm>
            <a:off x="35625" y="16912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Epidemiyoloji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gray">
          <a:xfrm>
            <a:off x="1578675" y="16912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kronik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Hepatit-B hastalarını ve 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HBsAg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taşıyıcılarını tehdit eder</a:t>
            </a:r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gray">
          <a:xfrm>
            <a:off x="35625" y="243416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Bulaşma</a:t>
            </a: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gray">
          <a:xfrm>
            <a:off x="1578675" y="243416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Etken çoğalmak için mutlaka </a:t>
            </a:r>
            <a:r>
              <a:rPr lang="tr-TR" i="1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HBsAG’ye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ihtiyaç gösteren bir virüstür</a:t>
            </a:r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gray">
          <a:xfrm>
            <a:off x="35625" y="3177113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Klinik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gray">
          <a:xfrm>
            <a:off x="1578675" y="3177113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Hepatit-B’ye göre kronikleşme hızı daha yüksektir</a:t>
            </a:r>
          </a:p>
        </p:txBody>
      </p:sp>
      <p:sp>
        <p:nvSpPr>
          <p:cNvPr id="37" name="Rectangle 55"/>
          <p:cNvSpPr>
            <a:spLocks noChangeArrowheads="1"/>
          </p:cNvSpPr>
          <p:nvPr/>
        </p:nvSpPr>
        <p:spPr bwMode="gray">
          <a:xfrm>
            <a:off x="35625" y="391053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Tanı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gray">
          <a:xfrm>
            <a:off x="1578675" y="391053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irüse </a:t>
            </a: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karşı serumda antikor gösterilmesiyle konur</a:t>
            </a:r>
          </a:p>
        </p:txBody>
      </p: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HEPATİT – D (DELTA HEPATİT)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9" name="Rectangle 55"/>
          <p:cNvSpPr>
            <a:spLocks noChangeArrowheads="1"/>
          </p:cNvSpPr>
          <p:nvPr/>
        </p:nvSpPr>
        <p:spPr bwMode="gray">
          <a:xfrm>
            <a:off x="36334" y="466035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Tedavi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gray">
          <a:xfrm>
            <a:off x="1591125" y="466035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Hepatit-B</a:t>
            </a:r>
            <a:r>
              <a:rPr lang="tr-TR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tedavisi</a:t>
            </a:r>
            <a:endParaRPr lang="nn-NO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55"/>
          <p:cNvSpPr>
            <a:spLocks noChangeArrowheads="1"/>
          </p:cNvSpPr>
          <p:nvPr/>
        </p:nvSpPr>
        <p:spPr bwMode="gray">
          <a:xfrm>
            <a:off x="35625" y="5415488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Korunma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gray">
          <a:xfrm>
            <a:off x="1578675" y="5415488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sv-SE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Hepatit-B’ye karşı korunma aynı zamanda Hepatit-D’ye korunma </a:t>
            </a:r>
            <a:r>
              <a:rPr lang="sv-SE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demektir</a:t>
            </a:r>
            <a:endParaRPr lang="sv-SE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ectangle 55"/>
          <p:cNvSpPr>
            <a:spLocks noChangeArrowheads="1"/>
          </p:cNvSpPr>
          <p:nvPr/>
        </p:nvSpPr>
        <p:spPr bwMode="gray">
          <a:xfrm>
            <a:off x="36334" y="6165305"/>
            <a:ext cx="1543049" cy="666750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algn="ctr" defTabSz="801688" eaLnBrk="0" hangingPunct="0"/>
            <a:r>
              <a:rPr lang="tr-TR" b="1" i="1" dirty="0" smtClean="0">
                <a:solidFill>
                  <a:srgbClr val="FFFFFF"/>
                </a:solidFill>
                <a:latin typeface="Cambria" pitchFamily="18" charset="0"/>
                <a:cs typeface="Calibri" pitchFamily="34" charset="0"/>
              </a:rPr>
              <a:t>Aşı</a:t>
            </a:r>
            <a:endParaRPr lang="tr-TR" b="1" i="1" dirty="0">
              <a:solidFill>
                <a:srgbClr val="FFFFFF"/>
              </a:solidFill>
              <a:latin typeface="Cambria" pitchFamily="18" charset="0"/>
              <a:cs typeface="Calibri" pitchFamily="34" charset="0"/>
            </a:endParaRP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gray">
          <a:xfrm>
            <a:off x="1591125" y="6165305"/>
            <a:ext cx="7478125" cy="6667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 anchor="ctr" anchorCtr="0"/>
          <a:lstStyle/>
          <a:p>
            <a:pPr>
              <a:lnSpc>
                <a:spcPct val="90000"/>
              </a:lnSpc>
              <a:spcAft>
                <a:spcPct val="20000"/>
              </a:spcAft>
              <a:buClr>
                <a:srgbClr val="292929"/>
              </a:buClr>
              <a:defRPr/>
            </a:pP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Özgün bir </a:t>
            </a:r>
            <a:r>
              <a:rPr lang="nn-NO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aşısı </a:t>
            </a:r>
            <a:r>
              <a:rPr lang="nn-NO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yoktur</a:t>
            </a: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62949" y="6376921"/>
            <a:ext cx="65822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93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4"/>
          <p:cNvSpPr>
            <a:spLocks noChangeArrowheads="1"/>
          </p:cNvSpPr>
          <p:nvPr/>
        </p:nvSpPr>
        <p:spPr bwMode="auto">
          <a:xfrm>
            <a:off x="172005" y="2516888"/>
            <a:ext cx="8782476" cy="292188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marL="36000"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Teşekkür Ederim</a:t>
            </a:r>
            <a:endParaRPr lang="tr-TR" sz="9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4842" y="568865"/>
            <a:ext cx="3290888" cy="2465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9039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9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hastalıkları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listelerinde yer almayan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fakat görülen iş ve görev icabı olarak alındığı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kesin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olarak tespit edilen diğer enfeksiyon hastalıkları da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hastalığı </a:t>
            </a:r>
            <a:r>
              <a:rPr lang="tr-TR" sz="2000" b="1" i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sayılır.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Bu husustaki teşhisin laboratuvar deneyleriyle teyit edilmesi gereklidir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9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hastalığı teşhisi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yükümlülük süresinden sonra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konsa bile bunun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meslek hastalığı olarak kabul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edileceği yönetmelikle belirlenmiştir.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5433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3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İşten ayrıldıktan en geç ne kadar sonra meydana gelmesi halinde hastalığın, sigortalının mesleğinden ileri geldiğine karar verileceği yönetmelikle belirlenmiştir.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Bulaşıcı Hastalıklarında azami </a:t>
            </a:r>
            <a:r>
              <a:rPr lang="tr-TR" sz="2000" b="1" i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kuluçka süresi yükümlülük süresi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olarak kabul edilir.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432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412750" y="1546225"/>
            <a:ext cx="2244725" cy="3825875"/>
          </a:xfrm>
          <a:custGeom>
            <a:avLst/>
            <a:gdLst>
              <a:gd name="T0" fmla="*/ 0 w 1414"/>
              <a:gd name="T1" fmla="*/ 706 h 2410"/>
              <a:gd name="T2" fmla="*/ 409 w 1414"/>
              <a:gd name="T3" fmla="*/ 0 h 2410"/>
              <a:gd name="T4" fmla="*/ 1414 w 1414"/>
              <a:gd name="T5" fmla="*/ 2 h 2410"/>
              <a:gd name="T6" fmla="*/ 1411 w 1414"/>
              <a:gd name="T7" fmla="*/ 2410 h 2410"/>
              <a:gd name="T8" fmla="*/ 0 w 1414"/>
              <a:gd name="T9" fmla="*/ 706 h 24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14"/>
              <a:gd name="T16" fmla="*/ 0 h 2410"/>
              <a:gd name="T17" fmla="*/ 1414 w 1414"/>
              <a:gd name="T18" fmla="*/ 2410 h 24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14" h="2410">
                <a:moveTo>
                  <a:pt x="0" y="706"/>
                </a:moveTo>
                <a:lnTo>
                  <a:pt x="409" y="0"/>
                </a:lnTo>
                <a:lnTo>
                  <a:pt x="1414" y="2"/>
                </a:lnTo>
                <a:lnTo>
                  <a:pt x="1411" y="2410"/>
                </a:lnTo>
                <a:lnTo>
                  <a:pt x="0" y="706"/>
                </a:lnTo>
                <a:close/>
              </a:path>
            </a:pathLst>
          </a:custGeom>
          <a:solidFill>
            <a:srgbClr val="C0C0C0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58456" name="Rectangle 11"/>
          <p:cNvSpPr>
            <a:spLocks noChangeArrowheads="1"/>
          </p:cNvSpPr>
          <p:nvPr/>
        </p:nvSpPr>
        <p:spPr bwMode="gray">
          <a:xfrm>
            <a:off x="2657475" y="1555750"/>
            <a:ext cx="6143625" cy="360363"/>
          </a:xfrm>
          <a:prstGeom prst="rect">
            <a:avLst/>
          </a:prstGeom>
          <a:gradFill rotWithShape="1">
            <a:gsLst>
              <a:gs pos="0">
                <a:srgbClr val="C6C7C8"/>
              </a:gs>
              <a:gs pos="100000">
                <a:srgbClr val="C6C7C8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288000" tIns="0" rIns="0" bIns="0" anchor="ctr"/>
          <a:lstStyle/>
          <a:p>
            <a:pPr defTabSz="801688" eaLnBrk="0" hangingPunct="0">
              <a:defRPr/>
            </a:pPr>
            <a:r>
              <a:rPr lang="tr-TR" sz="2000" b="1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Açıklamalar – </a:t>
            </a:r>
            <a:r>
              <a:rPr lang="tr-TR" sz="20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endParaRPr lang="tr-TR" sz="2000" b="1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457" name="Rectangle 5"/>
          <p:cNvSpPr>
            <a:spLocks noChangeArrowheads="1"/>
          </p:cNvSpPr>
          <p:nvPr/>
        </p:nvSpPr>
        <p:spPr bwMode="gray">
          <a:xfrm>
            <a:off x="2657475" y="1916113"/>
            <a:ext cx="6143625" cy="3449637"/>
          </a:xfrm>
          <a:prstGeom prst="rect">
            <a:avLst/>
          </a:prstGeom>
          <a:solidFill>
            <a:schemeClr val="bg1"/>
          </a:solidFill>
          <a:ln w="12700">
            <a:solidFill>
              <a:srgbClr val="DDDDDD"/>
            </a:solidFill>
            <a:miter lim="800000"/>
            <a:headEnd/>
            <a:tailEnd/>
          </a:ln>
          <a:effectLst>
            <a:outerShdw dist="53882" dir="2700000" algn="ctr" rotWithShape="0">
              <a:srgbClr val="808080">
                <a:alpha val="50000"/>
              </a:srgbClr>
            </a:outerShdw>
          </a:effectLst>
        </p:spPr>
        <p:txBody>
          <a:bodyPr lIns="108000" tIns="108000" rIns="144000" bIns="72000"/>
          <a:lstStyle/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1000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Ülkelerdeki ilk 10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morbidite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ve </a:t>
            </a:r>
            <a:r>
              <a:rPr lang="tr-TR" sz="2000" b="1" i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mortalite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listesinde e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nfeksiyon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hastalıkları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yer almaktadır. </a:t>
            </a: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Mesleki Bulaşıcı Hastalıklar; günümüz dünyasında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önemli sağlık sorunları </a:t>
            </a:r>
            <a:r>
              <a:rPr lang="tr-TR" sz="2000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içinde yer almaktadır.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Meslek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hastalıkları ve iş kazaları, bir ülkede İSG hizmetlerinin niteliğini değerlendirmede en </a:t>
            </a:r>
            <a:r>
              <a:rPr lang="tr-TR" sz="2000" b="1" i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önemli </a:t>
            </a:r>
            <a:r>
              <a:rPr lang="tr-TR" sz="20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iki kriterdir.</a:t>
            </a: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spcAft>
                <a:spcPts val="1200"/>
              </a:spcAft>
              <a:buClr>
                <a:srgbClr val="292929"/>
              </a:buClr>
              <a:defRPr/>
            </a:pPr>
            <a:endParaRPr lang="tr-TR" sz="2000" b="1" i="1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tr-TR" sz="2000" b="1" noProof="1">
              <a:solidFill>
                <a:srgbClr val="000000"/>
              </a:solidFill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23850" y="1555750"/>
            <a:ext cx="1482725" cy="1482725"/>
            <a:chOff x="1710" y="1035"/>
            <a:chExt cx="2316" cy="231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3600000">
              <a:off x="1710" y="1035"/>
              <a:ext cx="2316" cy="2316"/>
              <a:chOff x="1710" y="1035"/>
              <a:chExt cx="2316" cy="2316"/>
            </a:xfrm>
          </p:grpSpPr>
          <p:sp>
            <p:nvSpPr>
              <p:cNvPr id="25624" name="Freeform 11"/>
              <p:cNvSpPr>
                <a:spLocks/>
              </p:cNvSpPr>
              <p:nvPr/>
            </p:nvSpPr>
            <p:spPr bwMode="gray">
              <a:xfrm>
                <a:off x="2866" y="1599"/>
                <a:ext cx="1160" cy="1752"/>
              </a:xfrm>
              <a:custGeom>
                <a:avLst/>
                <a:gdLst>
                  <a:gd name="T0" fmla="*/ 688 w 794"/>
                  <a:gd name="T1" fmla="*/ 9 h 1200"/>
                  <a:gd name="T2" fmla="*/ 602 w 794"/>
                  <a:gd name="T3" fmla="*/ 59 h 1200"/>
                  <a:gd name="T4" fmla="*/ 598 w 794"/>
                  <a:gd name="T5" fmla="*/ 57 h 1200"/>
                  <a:gd name="T6" fmla="*/ 592 w 794"/>
                  <a:gd name="T7" fmla="*/ 40 h 1200"/>
                  <a:gd name="T8" fmla="*/ 589 w 794"/>
                  <a:gd name="T9" fmla="*/ 19 h 1200"/>
                  <a:gd name="T10" fmla="*/ 548 w 794"/>
                  <a:gd name="T11" fmla="*/ 8 h 1200"/>
                  <a:gd name="T12" fmla="*/ 537 w 794"/>
                  <a:gd name="T13" fmla="*/ 49 h 1200"/>
                  <a:gd name="T14" fmla="*/ 553 w 794"/>
                  <a:gd name="T15" fmla="*/ 62 h 1200"/>
                  <a:gd name="T16" fmla="*/ 553 w 794"/>
                  <a:gd name="T17" fmla="*/ 62 h 1200"/>
                  <a:gd name="T18" fmla="*/ 565 w 794"/>
                  <a:gd name="T19" fmla="*/ 76 h 1200"/>
                  <a:gd name="T20" fmla="*/ 565 w 794"/>
                  <a:gd name="T21" fmla="*/ 80 h 1200"/>
                  <a:gd name="T22" fmla="*/ 477 w 794"/>
                  <a:gd name="T23" fmla="*/ 131 h 1200"/>
                  <a:gd name="T24" fmla="*/ 551 w 794"/>
                  <a:gd name="T25" fmla="*/ 406 h 1200"/>
                  <a:gd name="T26" fmla="*/ 477 w 794"/>
                  <a:gd name="T27" fmla="*/ 681 h 1200"/>
                  <a:gd name="T28" fmla="*/ 0 w 794"/>
                  <a:gd name="T29" fmla="*/ 957 h 1200"/>
                  <a:gd name="T30" fmla="*/ 0 w 794"/>
                  <a:gd name="T31" fmla="*/ 1047 h 1200"/>
                  <a:gd name="T32" fmla="*/ 0 w 794"/>
                  <a:gd name="T33" fmla="*/ 1058 h 1200"/>
                  <a:gd name="T34" fmla="*/ 4 w 794"/>
                  <a:gd name="T35" fmla="*/ 1060 h 1200"/>
                  <a:gd name="T36" fmla="*/ 22 w 794"/>
                  <a:gd name="T37" fmla="*/ 1056 h 1200"/>
                  <a:gd name="T38" fmla="*/ 22 w 794"/>
                  <a:gd name="T39" fmla="*/ 1056 h 1200"/>
                  <a:gd name="T40" fmla="*/ 42 w 794"/>
                  <a:gd name="T41" fmla="*/ 1049 h 1200"/>
                  <a:gd name="T42" fmla="*/ 71 w 794"/>
                  <a:gd name="T43" fmla="*/ 1079 h 1200"/>
                  <a:gd name="T44" fmla="*/ 42 w 794"/>
                  <a:gd name="T45" fmla="*/ 1110 h 1200"/>
                  <a:gd name="T46" fmla="*/ 22 w 794"/>
                  <a:gd name="T47" fmla="*/ 1102 h 1200"/>
                  <a:gd name="T48" fmla="*/ 4 w 794"/>
                  <a:gd name="T49" fmla="*/ 1099 h 1200"/>
                  <a:gd name="T50" fmla="*/ 0 w 794"/>
                  <a:gd name="T51" fmla="*/ 1101 h 1200"/>
                  <a:gd name="T52" fmla="*/ 0 w 794"/>
                  <a:gd name="T53" fmla="*/ 1108 h 1200"/>
                  <a:gd name="T54" fmla="*/ 0 w 794"/>
                  <a:gd name="T55" fmla="*/ 1200 h 1200"/>
                  <a:gd name="T56" fmla="*/ 688 w 794"/>
                  <a:gd name="T57" fmla="*/ 803 h 1200"/>
                  <a:gd name="T58" fmla="*/ 794 w 794"/>
                  <a:gd name="T59" fmla="*/ 406 h 1200"/>
                  <a:gd name="T60" fmla="*/ 688 w 794"/>
                  <a:gd name="T61" fmla="*/ 9 h 12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794"/>
                  <a:gd name="T94" fmla="*/ 0 h 1200"/>
                  <a:gd name="T95" fmla="*/ 794 w 794"/>
                  <a:gd name="T96" fmla="*/ 1200 h 12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794" h="1200">
                    <a:moveTo>
                      <a:pt x="688" y="9"/>
                    </a:moveTo>
                    <a:cubicBezTo>
                      <a:pt x="602" y="59"/>
                      <a:pt x="602" y="59"/>
                      <a:pt x="602" y="59"/>
                    </a:cubicBezTo>
                    <a:cubicBezTo>
                      <a:pt x="601" y="58"/>
                      <a:pt x="600" y="58"/>
                      <a:pt x="598" y="57"/>
                    </a:cubicBezTo>
                    <a:cubicBezTo>
                      <a:pt x="593" y="53"/>
                      <a:pt x="590" y="45"/>
                      <a:pt x="592" y="40"/>
                    </a:cubicBezTo>
                    <a:cubicBezTo>
                      <a:pt x="594" y="33"/>
                      <a:pt x="593" y="25"/>
                      <a:pt x="589" y="19"/>
                    </a:cubicBezTo>
                    <a:cubicBezTo>
                      <a:pt x="581" y="5"/>
                      <a:pt x="563" y="0"/>
                      <a:pt x="548" y="8"/>
                    </a:cubicBezTo>
                    <a:cubicBezTo>
                      <a:pt x="534" y="17"/>
                      <a:pt x="529" y="35"/>
                      <a:pt x="537" y="49"/>
                    </a:cubicBezTo>
                    <a:cubicBezTo>
                      <a:pt x="540" y="56"/>
                      <a:pt x="546" y="60"/>
                      <a:pt x="553" y="62"/>
                    </a:cubicBezTo>
                    <a:cubicBezTo>
                      <a:pt x="553" y="62"/>
                      <a:pt x="553" y="62"/>
                      <a:pt x="553" y="62"/>
                    </a:cubicBezTo>
                    <a:cubicBezTo>
                      <a:pt x="559" y="63"/>
                      <a:pt x="564" y="69"/>
                      <a:pt x="565" y="76"/>
                    </a:cubicBezTo>
                    <a:cubicBezTo>
                      <a:pt x="565" y="78"/>
                      <a:pt x="565" y="79"/>
                      <a:pt x="565" y="80"/>
                    </a:cubicBezTo>
                    <a:cubicBezTo>
                      <a:pt x="477" y="131"/>
                      <a:pt x="477" y="131"/>
                      <a:pt x="477" y="131"/>
                    </a:cubicBezTo>
                    <a:cubicBezTo>
                      <a:pt x="524" y="212"/>
                      <a:pt x="551" y="306"/>
                      <a:pt x="551" y="406"/>
                    </a:cubicBezTo>
                    <a:cubicBezTo>
                      <a:pt x="551" y="507"/>
                      <a:pt x="524" y="601"/>
                      <a:pt x="477" y="681"/>
                    </a:cubicBezTo>
                    <a:cubicBezTo>
                      <a:pt x="382" y="846"/>
                      <a:pt x="204" y="957"/>
                      <a:pt x="0" y="957"/>
                    </a:cubicBezTo>
                    <a:cubicBezTo>
                      <a:pt x="0" y="1047"/>
                      <a:pt x="0" y="1047"/>
                      <a:pt x="0" y="1047"/>
                    </a:cubicBezTo>
                    <a:cubicBezTo>
                      <a:pt x="0" y="1058"/>
                      <a:pt x="0" y="1058"/>
                      <a:pt x="0" y="1058"/>
                    </a:cubicBezTo>
                    <a:cubicBezTo>
                      <a:pt x="2" y="1058"/>
                      <a:pt x="3" y="1059"/>
                      <a:pt x="4" y="1060"/>
                    </a:cubicBezTo>
                    <a:cubicBezTo>
                      <a:pt x="10" y="1063"/>
                      <a:pt x="18" y="1061"/>
                      <a:pt x="22" y="1056"/>
                    </a:cubicBezTo>
                    <a:cubicBezTo>
                      <a:pt x="22" y="1056"/>
                      <a:pt x="22" y="1056"/>
                      <a:pt x="22" y="1056"/>
                    </a:cubicBezTo>
                    <a:cubicBezTo>
                      <a:pt x="27" y="1052"/>
                      <a:pt x="34" y="1049"/>
                      <a:pt x="42" y="1049"/>
                    </a:cubicBezTo>
                    <a:cubicBezTo>
                      <a:pt x="58" y="1049"/>
                      <a:pt x="71" y="1063"/>
                      <a:pt x="71" y="1079"/>
                    </a:cubicBezTo>
                    <a:cubicBezTo>
                      <a:pt x="71" y="1096"/>
                      <a:pt x="58" y="1110"/>
                      <a:pt x="42" y="1110"/>
                    </a:cubicBezTo>
                    <a:cubicBezTo>
                      <a:pt x="34" y="1110"/>
                      <a:pt x="27" y="1107"/>
                      <a:pt x="22" y="1102"/>
                    </a:cubicBezTo>
                    <a:cubicBezTo>
                      <a:pt x="18" y="1097"/>
                      <a:pt x="10" y="1096"/>
                      <a:pt x="4" y="1099"/>
                    </a:cubicBezTo>
                    <a:cubicBezTo>
                      <a:pt x="3" y="1099"/>
                      <a:pt x="2" y="1100"/>
                      <a:pt x="0" y="1101"/>
                    </a:cubicBezTo>
                    <a:cubicBezTo>
                      <a:pt x="0" y="1108"/>
                      <a:pt x="0" y="1108"/>
                      <a:pt x="0" y="1108"/>
                    </a:cubicBezTo>
                    <a:cubicBezTo>
                      <a:pt x="0" y="1200"/>
                      <a:pt x="0" y="1200"/>
                      <a:pt x="0" y="1200"/>
                    </a:cubicBezTo>
                    <a:cubicBezTo>
                      <a:pt x="294" y="1200"/>
                      <a:pt x="551" y="1040"/>
                      <a:pt x="688" y="803"/>
                    </a:cubicBezTo>
                    <a:cubicBezTo>
                      <a:pt x="755" y="686"/>
                      <a:pt x="794" y="551"/>
                      <a:pt x="794" y="406"/>
                    </a:cubicBezTo>
                    <a:cubicBezTo>
                      <a:pt x="794" y="262"/>
                      <a:pt x="755" y="126"/>
                      <a:pt x="688" y="9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5" name="Freeform 12"/>
              <p:cNvSpPr>
                <a:spLocks/>
              </p:cNvSpPr>
              <p:nvPr/>
            </p:nvSpPr>
            <p:spPr bwMode="gray">
              <a:xfrm>
                <a:off x="1710" y="1612"/>
                <a:ext cx="1262" cy="1739"/>
              </a:xfrm>
              <a:custGeom>
                <a:avLst/>
                <a:gdLst>
                  <a:gd name="T0" fmla="*/ 835 w 864"/>
                  <a:gd name="T1" fmla="*/ 1040 h 1191"/>
                  <a:gd name="T2" fmla="*/ 815 w 864"/>
                  <a:gd name="T3" fmla="*/ 1047 h 1191"/>
                  <a:gd name="T4" fmla="*/ 815 w 864"/>
                  <a:gd name="T5" fmla="*/ 1047 h 1191"/>
                  <a:gd name="T6" fmla="*/ 797 w 864"/>
                  <a:gd name="T7" fmla="*/ 1051 h 1191"/>
                  <a:gd name="T8" fmla="*/ 793 w 864"/>
                  <a:gd name="T9" fmla="*/ 1049 h 1191"/>
                  <a:gd name="T10" fmla="*/ 793 w 864"/>
                  <a:gd name="T11" fmla="*/ 1038 h 1191"/>
                  <a:gd name="T12" fmla="*/ 793 w 864"/>
                  <a:gd name="T13" fmla="*/ 948 h 1191"/>
                  <a:gd name="T14" fmla="*/ 317 w 864"/>
                  <a:gd name="T15" fmla="*/ 672 h 1191"/>
                  <a:gd name="T16" fmla="*/ 243 w 864"/>
                  <a:gd name="T17" fmla="*/ 397 h 1191"/>
                  <a:gd name="T18" fmla="*/ 317 w 864"/>
                  <a:gd name="T19" fmla="*/ 122 h 1191"/>
                  <a:gd name="T20" fmla="*/ 231 w 864"/>
                  <a:gd name="T21" fmla="*/ 73 h 1191"/>
                  <a:gd name="T22" fmla="*/ 228 w 864"/>
                  <a:gd name="T23" fmla="*/ 75 h 1191"/>
                  <a:gd name="T24" fmla="*/ 221 w 864"/>
                  <a:gd name="T25" fmla="*/ 92 h 1191"/>
                  <a:gd name="T26" fmla="*/ 221 w 864"/>
                  <a:gd name="T27" fmla="*/ 92 h 1191"/>
                  <a:gd name="T28" fmla="*/ 218 w 864"/>
                  <a:gd name="T29" fmla="*/ 113 h 1191"/>
                  <a:gd name="T30" fmla="*/ 177 w 864"/>
                  <a:gd name="T31" fmla="*/ 123 h 1191"/>
                  <a:gd name="T32" fmla="*/ 166 w 864"/>
                  <a:gd name="T33" fmla="*/ 82 h 1191"/>
                  <a:gd name="T34" fmla="*/ 182 w 864"/>
                  <a:gd name="T35" fmla="*/ 69 h 1191"/>
                  <a:gd name="T36" fmla="*/ 194 w 864"/>
                  <a:gd name="T37" fmla="*/ 55 h 1191"/>
                  <a:gd name="T38" fmla="*/ 194 w 864"/>
                  <a:gd name="T39" fmla="*/ 51 h 1191"/>
                  <a:gd name="T40" fmla="*/ 106 w 864"/>
                  <a:gd name="T41" fmla="*/ 0 h 1191"/>
                  <a:gd name="T42" fmla="*/ 0 w 864"/>
                  <a:gd name="T43" fmla="*/ 397 h 1191"/>
                  <a:gd name="T44" fmla="*/ 106 w 864"/>
                  <a:gd name="T45" fmla="*/ 794 h 1191"/>
                  <a:gd name="T46" fmla="*/ 793 w 864"/>
                  <a:gd name="T47" fmla="*/ 1191 h 1191"/>
                  <a:gd name="T48" fmla="*/ 793 w 864"/>
                  <a:gd name="T49" fmla="*/ 1099 h 1191"/>
                  <a:gd name="T50" fmla="*/ 793 w 864"/>
                  <a:gd name="T51" fmla="*/ 1092 h 1191"/>
                  <a:gd name="T52" fmla="*/ 797 w 864"/>
                  <a:gd name="T53" fmla="*/ 1090 h 1191"/>
                  <a:gd name="T54" fmla="*/ 815 w 864"/>
                  <a:gd name="T55" fmla="*/ 1093 h 1191"/>
                  <a:gd name="T56" fmla="*/ 835 w 864"/>
                  <a:gd name="T57" fmla="*/ 1101 h 1191"/>
                  <a:gd name="T58" fmla="*/ 864 w 864"/>
                  <a:gd name="T59" fmla="*/ 1070 h 1191"/>
                  <a:gd name="T60" fmla="*/ 835 w 864"/>
                  <a:gd name="T61" fmla="*/ 1040 h 1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64"/>
                  <a:gd name="T94" fmla="*/ 0 h 1191"/>
                  <a:gd name="T95" fmla="*/ 864 w 864"/>
                  <a:gd name="T96" fmla="*/ 1191 h 1191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64" h="1191">
                    <a:moveTo>
                      <a:pt x="835" y="1040"/>
                    </a:moveTo>
                    <a:cubicBezTo>
                      <a:pt x="827" y="1040"/>
                      <a:pt x="820" y="1043"/>
                      <a:pt x="815" y="1047"/>
                    </a:cubicBezTo>
                    <a:cubicBezTo>
                      <a:pt x="815" y="1047"/>
                      <a:pt x="815" y="1047"/>
                      <a:pt x="815" y="1047"/>
                    </a:cubicBezTo>
                    <a:cubicBezTo>
                      <a:pt x="811" y="1052"/>
                      <a:pt x="803" y="1054"/>
                      <a:pt x="797" y="1051"/>
                    </a:cubicBezTo>
                    <a:cubicBezTo>
                      <a:pt x="796" y="1050"/>
                      <a:pt x="795" y="1049"/>
                      <a:pt x="793" y="1049"/>
                    </a:cubicBezTo>
                    <a:cubicBezTo>
                      <a:pt x="793" y="1038"/>
                      <a:pt x="793" y="1038"/>
                      <a:pt x="793" y="1038"/>
                    </a:cubicBezTo>
                    <a:cubicBezTo>
                      <a:pt x="793" y="948"/>
                      <a:pt x="793" y="948"/>
                      <a:pt x="793" y="948"/>
                    </a:cubicBezTo>
                    <a:cubicBezTo>
                      <a:pt x="590" y="948"/>
                      <a:pt x="412" y="837"/>
                      <a:pt x="317" y="672"/>
                    </a:cubicBezTo>
                    <a:cubicBezTo>
                      <a:pt x="270" y="592"/>
                      <a:pt x="243" y="498"/>
                      <a:pt x="243" y="397"/>
                    </a:cubicBezTo>
                    <a:cubicBezTo>
                      <a:pt x="243" y="297"/>
                      <a:pt x="270" y="203"/>
                      <a:pt x="317" y="122"/>
                    </a:cubicBezTo>
                    <a:cubicBezTo>
                      <a:pt x="231" y="73"/>
                      <a:pt x="231" y="73"/>
                      <a:pt x="231" y="73"/>
                    </a:cubicBezTo>
                    <a:cubicBezTo>
                      <a:pt x="230" y="73"/>
                      <a:pt x="229" y="74"/>
                      <a:pt x="228" y="75"/>
                    </a:cubicBezTo>
                    <a:cubicBezTo>
                      <a:pt x="222" y="79"/>
                      <a:pt x="219" y="86"/>
                      <a:pt x="221" y="92"/>
                    </a:cubicBezTo>
                    <a:cubicBezTo>
                      <a:pt x="221" y="92"/>
                      <a:pt x="221" y="92"/>
                      <a:pt x="221" y="92"/>
                    </a:cubicBezTo>
                    <a:cubicBezTo>
                      <a:pt x="223" y="99"/>
                      <a:pt x="222" y="106"/>
                      <a:pt x="218" y="113"/>
                    </a:cubicBezTo>
                    <a:cubicBezTo>
                      <a:pt x="210" y="127"/>
                      <a:pt x="192" y="131"/>
                      <a:pt x="177" y="123"/>
                    </a:cubicBezTo>
                    <a:cubicBezTo>
                      <a:pt x="163" y="115"/>
                      <a:pt x="158" y="96"/>
                      <a:pt x="166" y="82"/>
                    </a:cubicBezTo>
                    <a:cubicBezTo>
                      <a:pt x="169" y="76"/>
                      <a:pt x="175" y="71"/>
                      <a:pt x="182" y="69"/>
                    </a:cubicBezTo>
                    <a:cubicBezTo>
                      <a:pt x="188" y="68"/>
                      <a:pt x="193" y="62"/>
                      <a:pt x="194" y="55"/>
                    </a:cubicBezTo>
                    <a:cubicBezTo>
                      <a:pt x="194" y="54"/>
                      <a:pt x="194" y="52"/>
                      <a:pt x="194" y="5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8" y="117"/>
                      <a:pt x="0" y="253"/>
                      <a:pt x="0" y="397"/>
                    </a:cubicBezTo>
                    <a:cubicBezTo>
                      <a:pt x="0" y="542"/>
                      <a:pt x="38" y="677"/>
                      <a:pt x="106" y="794"/>
                    </a:cubicBezTo>
                    <a:cubicBezTo>
                      <a:pt x="243" y="1031"/>
                      <a:pt x="500" y="1191"/>
                      <a:pt x="793" y="1191"/>
                    </a:cubicBezTo>
                    <a:cubicBezTo>
                      <a:pt x="793" y="1099"/>
                      <a:pt x="793" y="1099"/>
                      <a:pt x="793" y="1099"/>
                    </a:cubicBezTo>
                    <a:cubicBezTo>
                      <a:pt x="793" y="1092"/>
                      <a:pt x="793" y="1092"/>
                      <a:pt x="793" y="1092"/>
                    </a:cubicBezTo>
                    <a:cubicBezTo>
                      <a:pt x="795" y="1091"/>
                      <a:pt x="796" y="1090"/>
                      <a:pt x="797" y="1090"/>
                    </a:cubicBezTo>
                    <a:cubicBezTo>
                      <a:pt x="803" y="1087"/>
                      <a:pt x="811" y="1088"/>
                      <a:pt x="815" y="1093"/>
                    </a:cubicBezTo>
                    <a:cubicBezTo>
                      <a:pt x="820" y="1098"/>
                      <a:pt x="827" y="1101"/>
                      <a:pt x="835" y="1101"/>
                    </a:cubicBezTo>
                    <a:cubicBezTo>
                      <a:pt x="851" y="1101"/>
                      <a:pt x="864" y="1087"/>
                      <a:pt x="864" y="1070"/>
                    </a:cubicBezTo>
                    <a:cubicBezTo>
                      <a:pt x="864" y="1054"/>
                      <a:pt x="851" y="1040"/>
                      <a:pt x="835" y="1040"/>
                    </a:cubicBezTo>
                    <a:close/>
                  </a:path>
                </a:pathLst>
              </a:custGeom>
              <a:solidFill>
                <a:srgbClr val="A90404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6" name="Freeform 13"/>
              <p:cNvSpPr>
                <a:spLocks/>
              </p:cNvSpPr>
              <p:nvPr/>
            </p:nvSpPr>
            <p:spPr bwMode="gray">
              <a:xfrm>
                <a:off x="1862" y="1035"/>
                <a:ext cx="2010" cy="768"/>
              </a:xfrm>
              <a:custGeom>
                <a:avLst/>
                <a:gdLst>
                  <a:gd name="T0" fmla="*/ 1164 w 1375"/>
                  <a:gd name="T1" fmla="*/ 518 h 527"/>
                  <a:gd name="T2" fmla="*/ 1252 w 1375"/>
                  <a:gd name="T3" fmla="*/ 467 h 527"/>
                  <a:gd name="T4" fmla="*/ 1252 w 1375"/>
                  <a:gd name="T5" fmla="*/ 463 h 527"/>
                  <a:gd name="T6" fmla="*/ 1240 w 1375"/>
                  <a:gd name="T7" fmla="*/ 449 h 527"/>
                  <a:gd name="T8" fmla="*/ 1240 w 1375"/>
                  <a:gd name="T9" fmla="*/ 449 h 527"/>
                  <a:gd name="T10" fmla="*/ 1224 w 1375"/>
                  <a:gd name="T11" fmla="*/ 436 h 527"/>
                  <a:gd name="T12" fmla="*/ 1235 w 1375"/>
                  <a:gd name="T13" fmla="*/ 395 h 527"/>
                  <a:gd name="T14" fmla="*/ 1276 w 1375"/>
                  <a:gd name="T15" fmla="*/ 406 h 527"/>
                  <a:gd name="T16" fmla="*/ 1279 w 1375"/>
                  <a:gd name="T17" fmla="*/ 427 h 527"/>
                  <a:gd name="T18" fmla="*/ 1285 w 1375"/>
                  <a:gd name="T19" fmla="*/ 444 h 527"/>
                  <a:gd name="T20" fmla="*/ 1289 w 1375"/>
                  <a:gd name="T21" fmla="*/ 446 h 527"/>
                  <a:gd name="T22" fmla="*/ 1375 w 1375"/>
                  <a:gd name="T23" fmla="*/ 396 h 527"/>
                  <a:gd name="T24" fmla="*/ 687 w 1375"/>
                  <a:gd name="T25" fmla="*/ 0 h 527"/>
                  <a:gd name="T26" fmla="*/ 0 w 1375"/>
                  <a:gd name="T27" fmla="*/ 396 h 527"/>
                  <a:gd name="T28" fmla="*/ 88 w 1375"/>
                  <a:gd name="T29" fmla="*/ 447 h 527"/>
                  <a:gd name="T30" fmla="*/ 88 w 1375"/>
                  <a:gd name="T31" fmla="*/ 451 h 527"/>
                  <a:gd name="T32" fmla="*/ 76 w 1375"/>
                  <a:gd name="T33" fmla="*/ 465 h 527"/>
                  <a:gd name="T34" fmla="*/ 60 w 1375"/>
                  <a:gd name="T35" fmla="*/ 478 h 527"/>
                  <a:gd name="T36" fmla="*/ 71 w 1375"/>
                  <a:gd name="T37" fmla="*/ 519 h 527"/>
                  <a:gd name="T38" fmla="*/ 112 w 1375"/>
                  <a:gd name="T39" fmla="*/ 509 h 527"/>
                  <a:gd name="T40" fmla="*/ 115 w 1375"/>
                  <a:gd name="T41" fmla="*/ 488 h 527"/>
                  <a:gd name="T42" fmla="*/ 115 w 1375"/>
                  <a:gd name="T43" fmla="*/ 488 h 527"/>
                  <a:gd name="T44" fmla="*/ 122 w 1375"/>
                  <a:gd name="T45" fmla="*/ 471 h 527"/>
                  <a:gd name="T46" fmla="*/ 125 w 1375"/>
                  <a:gd name="T47" fmla="*/ 469 h 527"/>
                  <a:gd name="T48" fmla="*/ 211 w 1375"/>
                  <a:gd name="T49" fmla="*/ 518 h 527"/>
                  <a:gd name="T50" fmla="*/ 687 w 1375"/>
                  <a:gd name="T51" fmla="*/ 243 h 527"/>
                  <a:gd name="T52" fmla="*/ 1164 w 1375"/>
                  <a:gd name="T53" fmla="*/ 518 h 52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375"/>
                  <a:gd name="T82" fmla="*/ 0 h 527"/>
                  <a:gd name="T83" fmla="*/ 1375 w 1375"/>
                  <a:gd name="T84" fmla="*/ 527 h 52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375" h="527">
                    <a:moveTo>
                      <a:pt x="1164" y="518"/>
                    </a:moveTo>
                    <a:cubicBezTo>
                      <a:pt x="1252" y="467"/>
                      <a:pt x="1252" y="467"/>
                      <a:pt x="1252" y="467"/>
                    </a:cubicBezTo>
                    <a:cubicBezTo>
                      <a:pt x="1252" y="466"/>
                      <a:pt x="1252" y="465"/>
                      <a:pt x="1252" y="463"/>
                    </a:cubicBezTo>
                    <a:cubicBezTo>
                      <a:pt x="1251" y="456"/>
                      <a:pt x="1246" y="450"/>
                      <a:pt x="1240" y="449"/>
                    </a:cubicBezTo>
                    <a:cubicBezTo>
                      <a:pt x="1240" y="449"/>
                      <a:pt x="1240" y="449"/>
                      <a:pt x="1240" y="449"/>
                    </a:cubicBezTo>
                    <a:cubicBezTo>
                      <a:pt x="1233" y="447"/>
                      <a:pt x="1227" y="443"/>
                      <a:pt x="1224" y="436"/>
                    </a:cubicBezTo>
                    <a:cubicBezTo>
                      <a:pt x="1216" y="422"/>
                      <a:pt x="1221" y="404"/>
                      <a:pt x="1235" y="395"/>
                    </a:cubicBezTo>
                    <a:cubicBezTo>
                      <a:pt x="1250" y="387"/>
                      <a:pt x="1268" y="392"/>
                      <a:pt x="1276" y="406"/>
                    </a:cubicBezTo>
                    <a:cubicBezTo>
                      <a:pt x="1280" y="412"/>
                      <a:pt x="1281" y="420"/>
                      <a:pt x="1279" y="427"/>
                    </a:cubicBezTo>
                    <a:cubicBezTo>
                      <a:pt x="1277" y="432"/>
                      <a:pt x="1280" y="440"/>
                      <a:pt x="1285" y="444"/>
                    </a:cubicBezTo>
                    <a:cubicBezTo>
                      <a:pt x="1287" y="445"/>
                      <a:pt x="1288" y="445"/>
                      <a:pt x="1289" y="446"/>
                    </a:cubicBezTo>
                    <a:cubicBezTo>
                      <a:pt x="1375" y="396"/>
                      <a:pt x="1375" y="396"/>
                      <a:pt x="1375" y="396"/>
                    </a:cubicBezTo>
                    <a:cubicBezTo>
                      <a:pt x="1238" y="159"/>
                      <a:pt x="981" y="0"/>
                      <a:pt x="687" y="0"/>
                    </a:cubicBezTo>
                    <a:cubicBezTo>
                      <a:pt x="394" y="0"/>
                      <a:pt x="137" y="159"/>
                      <a:pt x="0" y="396"/>
                    </a:cubicBezTo>
                    <a:cubicBezTo>
                      <a:pt x="88" y="447"/>
                      <a:pt x="88" y="447"/>
                      <a:pt x="88" y="447"/>
                    </a:cubicBezTo>
                    <a:cubicBezTo>
                      <a:pt x="88" y="448"/>
                      <a:pt x="88" y="450"/>
                      <a:pt x="88" y="451"/>
                    </a:cubicBezTo>
                    <a:cubicBezTo>
                      <a:pt x="87" y="458"/>
                      <a:pt x="82" y="464"/>
                      <a:pt x="76" y="465"/>
                    </a:cubicBezTo>
                    <a:cubicBezTo>
                      <a:pt x="69" y="467"/>
                      <a:pt x="63" y="472"/>
                      <a:pt x="60" y="478"/>
                    </a:cubicBezTo>
                    <a:cubicBezTo>
                      <a:pt x="52" y="492"/>
                      <a:pt x="57" y="511"/>
                      <a:pt x="71" y="519"/>
                    </a:cubicBezTo>
                    <a:cubicBezTo>
                      <a:pt x="86" y="527"/>
                      <a:pt x="104" y="523"/>
                      <a:pt x="112" y="509"/>
                    </a:cubicBezTo>
                    <a:cubicBezTo>
                      <a:pt x="116" y="502"/>
                      <a:pt x="117" y="495"/>
                      <a:pt x="115" y="488"/>
                    </a:cubicBezTo>
                    <a:cubicBezTo>
                      <a:pt x="115" y="488"/>
                      <a:pt x="115" y="488"/>
                      <a:pt x="115" y="488"/>
                    </a:cubicBezTo>
                    <a:cubicBezTo>
                      <a:pt x="113" y="482"/>
                      <a:pt x="116" y="475"/>
                      <a:pt x="122" y="471"/>
                    </a:cubicBezTo>
                    <a:cubicBezTo>
                      <a:pt x="123" y="470"/>
                      <a:pt x="124" y="469"/>
                      <a:pt x="125" y="469"/>
                    </a:cubicBezTo>
                    <a:cubicBezTo>
                      <a:pt x="211" y="518"/>
                      <a:pt x="211" y="518"/>
                      <a:pt x="211" y="518"/>
                    </a:cubicBezTo>
                    <a:cubicBezTo>
                      <a:pt x="306" y="354"/>
                      <a:pt x="484" y="243"/>
                      <a:pt x="687" y="243"/>
                    </a:cubicBezTo>
                    <a:cubicBezTo>
                      <a:pt x="891" y="243"/>
                      <a:pt x="1069" y="354"/>
                      <a:pt x="1164" y="518"/>
                    </a:cubicBezTo>
                    <a:close/>
                  </a:path>
                </a:pathLst>
              </a:custGeom>
              <a:solidFill>
                <a:srgbClr val="9F9F9F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7200000">
              <a:off x="2059" y="1386"/>
              <a:ext cx="1616" cy="1614"/>
              <a:chOff x="2060" y="1387"/>
              <a:chExt cx="1616" cy="1614"/>
            </a:xfrm>
          </p:grpSpPr>
          <p:sp>
            <p:nvSpPr>
              <p:cNvPr id="25621" name="Freeform 15"/>
              <p:cNvSpPr>
                <a:spLocks/>
              </p:cNvSpPr>
              <p:nvPr/>
            </p:nvSpPr>
            <p:spPr bwMode="gray">
              <a:xfrm>
                <a:off x="2060" y="1387"/>
                <a:ext cx="808" cy="1225"/>
              </a:xfrm>
              <a:custGeom>
                <a:avLst/>
                <a:gdLst>
                  <a:gd name="T0" fmla="*/ 550 w 550"/>
                  <a:gd name="T1" fmla="*/ 132 h 836"/>
                  <a:gd name="T2" fmla="*/ 547 w 550"/>
                  <a:gd name="T3" fmla="*/ 130 h 836"/>
                  <a:gd name="T4" fmla="*/ 529 w 550"/>
                  <a:gd name="T5" fmla="*/ 133 h 836"/>
                  <a:gd name="T6" fmla="*/ 529 w 550"/>
                  <a:gd name="T7" fmla="*/ 133 h 836"/>
                  <a:gd name="T8" fmla="*/ 509 w 550"/>
                  <a:gd name="T9" fmla="*/ 141 h 836"/>
                  <a:gd name="T10" fmla="*/ 480 w 550"/>
                  <a:gd name="T11" fmla="*/ 111 h 836"/>
                  <a:gd name="T12" fmla="*/ 509 w 550"/>
                  <a:gd name="T13" fmla="*/ 80 h 836"/>
                  <a:gd name="T14" fmla="*/ 529 w 550"/>
                  <a:gd name="T15" fmla="*/ 88 h 836"/>
                  <a:gd name="T16" fmla="*/ 547 w 550"/>
                  <a:gd name="T17" fmla="*/ 91 h 836"/>
                  <a:gd name="T18" fmla="*/ 550 w 550"/>
                  <a:gd name="T19" fmla="*/ 89 h 836"/>
                  <a:gd name="T20" fmla="*/ 550 w 550"/>
                  <a:gd name="T21" fmla="*/ 82 h 836"/>
                  <a:gd name="T22" fmla="*/ 550 w 550"/>
                  <a:gd name="T23" fmla="*/ 0 h 836"/>
                  <a:gd name="T24" fmla="*/ 0 w 550"/>
                  <a:gd name="T25" fmla="*/ 550 h 836"/>
                  <a:gd name="T26" fmla="*/ 74 w 550"/>
                  <a:gd name="T27" fmla="*/ 825 h 836"/>
                  <a:gd name="T28" fmla="*/ 153 w 550"/>
                  <a:gd name="T29" fmla="*/ 780 h 836"/>
                  <a:gd name="T30" fmla="*/ 158 w 550"/>
                  <a:gd name="T31" fmla="*/ 796 h 836"/>
                  <a:gd name="T32" fmla="*/ 161 w 550"/>
                  <a:gd name="T33" fmla="*/ 817 h 836"/>
                  <a:gd name="T34" fmla="*/ 202 w 550"/>
                  <a:gd name="T35" fmla="*/ 827 h 836"/>
                  <a:gd name="T36" fmla="*/ 214 w 550"/>
                  <a:gd name="T37" fmla="*/ 786 h 836"/>
                  <a:gd name="T38" fmla="*/ 198 w 550"/>
                  <a:gd name="T39" fmla="*/ 773 h 836"/>
                  <a:gd name="T40" fmla="*/ 198 w 550"/>
                  <a:gd name="T41" fmla="*/ 773 h 836"/>
                  <a:gd name="T42" fmla="*/ 186 w 550"/>
                  <a:gd name="T43" fmla="*/ 761 h 836"/>
                  <a:gd name="T44" fmla="*/ 266 w 550"/>
                  <a:gd name="T45" fmla="*/ 714 h 836"/>
                  <a:gd name="T46" fmla="*/ 222 w 550"/>
                  <a:gd name="T47" fmla="*/ 550 h 836"/>
                  <a:gd name="T48" fmla="*/ 550 w 550"/>
                  <a:gd name="T49" fmla="*/ 222 h 836"/>
                  <a:gd name="T50" fmla="*/ 550 w 550"/>
                  <a:gd name="T51" fmla="*/ 143 h 836"/>
                  <a:gd name="T52" fmla="*/ 550 w 550"/>
                  <a:gd name="T53" fmla="*/ 132 h 8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50"/>
                  <a:gd name="T82" fmla="*/ 0 h 836"/>
                  <a:gd name="T83" fmla="*/ 550 w 550"/>
                  <a:gd name="T84" fmla="*/ 836 h 8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50" h="836">
                    <a:moveTo>
                      <a:pt x="550" y="132"/>
                    </a:moveTo>
                    <a:cubicBezTo>
                      <a:pt x="549" y="131"/>
                      <a:pt x="548" y="131"/>
                      <a:pt x="547" y="130"/>
                    </a:cubicBezTo>
                    <a:cubicBezTo>
                      <a:pt x="540" y="127"/>
                      <a:pt x="533" y="129"/>
                      <a:pt x="529" y="133"/>
                    </a:cubicBezTo>
                    <a:cubicBezTo>
                      <a:pt x="529" y="133"/>
                      <a:pt x="529" y="133"/>
                      <a:pt x="529" y="133"/>
                    </a:cubicBezTo>
                    <a:cubicBezTo>
                      <a:pt x="523" y="138"/>
                      <a:pt x="517" y="141"/>
                      <a:pt x="509" y="141"/>
                    </a:cubicBezTo>
                    <a:cubicBezTo>
                      <a:pt x="493" y="141"/>
                      <a:pt x="480" y="127"/>
                      <a:pt x="480" y="111"/>
                    </a:cubicBezTo>
                    <a:cubicBezTo>
                      <a:pt x="480" y="94"/>
                      <a:pt x="493" y="80"/>
                      <a:pt x="509" y="80"/>
                    </a:cubicBezTo>
                    <a:cubicBezTo>
                      <a:pt x="517" y="80"/>
                      <a:pt x="524" y="83"/>
                      <a:pt x="529" y="88"/>
                    </a:cubicBezTo>
                    <a:cubicBezTo>
                      <a:pt x="533" y="93"/>
                      <a:pt x="540" y="94"/>
                      <a:pt x="547" y="91"/>
                    </a:cubicBezTo>
                    <a:cubicBezTo>
                      <a:pt x="548" y="91"/>
                      <a:pt x="549" y="90"/>
                      <a:pt x="550" y="89"/>
                    </a:cubicBezTo>
                    <a:cubicBezTo>
                      <a:pt x="550" y="82"/>
                      <a:pt x="550" y="82"/>
                      <a:pt x="550" y="82"/>
                    </a:cubicBezTo>
                    <a:cubicBezTo>
                      <a:pt x="550" y="0"/>
                      <a:pt x="550" y="0"/>
                      <a:pt x="550" y="0"/>
                    </a:cubicBezTo>
                    <a:cubicBezTo>
                      <a:pt x="246" y="0"/>
                      <a:pt x="0" y="246"/>
                      <a:pt x="0" y="550"/>
                    </a:cubicBezTo>
                    <a:cubicBezTo>
                      <a:pt x="0" y="651"/>
                      <a:pt x="27" y="745"/>
                      <a:pt x="74" y="825"/>
                    </a:cubicBezTo>
                    <a:cubicBezTo>
                      <a:pt x="153" y="780"/>
                      <a:pt x="153" y="780"/>
                      <a:pt x="153" y="780"/>
                    </a:cubicBezTo>
                    <a:cubicBezTo>
                      <a:pt x="158" y="784"/>
                      <a:pt x="160" y="791"/>
                      <a:pt x="158" y="796"/>
                    </a:cubicBezTo>
                    <a:cubicBezTo>
                      <a:pt x="157" y="803"/>
                      <a:pt x="158" y="810"/>
                      <a:pt x="161" y="817"/>
                    </a:cubicBezTo>
                    <a:cubicBezTo>
                      <a:pt x="170" y="831"/>
                      <a:pt x="188" y="836"/>
                      <a:pt x="202" y="827"/>
                    </a:cubicBezTo>
                    <a:cubicBezTo>
                      <a:pt x="217" y="819"/>
                      <a:pt x="222" y="801"/>
                      <a:pt x="214" y="786"/>
                    </a:cubicBezTo>
                    <a:cubicBezTo>
                      <a:pt x="210" y="780"/>
                      <a:pt x="204" y="776"/>
                      <a:pt x="198" y="773"/>
                    </a:cubicBezTo>
                    <a:cubicBezTo>
                      <a:pt x="198" y="773"/>
                      <a:pt x="198" y="773"/>
                      <a:pt x="198" y="773"/>
                    </a:cubicBezTo>
                    <a:cubicBezTo>
                      <a:pt x="192" y="772"/>
                      <a:pt x="187" y="767"/>
                      <a:pt x="186" y="761"/>
                    </a:cubicBezTo>
                    <a:cubicBezTo>
                      <a:pt x="266" y="714"/>
                      <a:pt x="266" y="714"/>
                      <a:pt x="266" y="714"/>
                    </a:cubicBezTo>
                    <a:cubicBezTo>
                      <a:pt x="238" y="666"/>
                      <a:pt x="222" y="610"/>
                      <a:pt x="222" y="550"/>
                    </a:cubicBezTo>
                    <a:cubicBezTo>
                      <a:pt x="222" y="369"/>
                      <a:pt x="369" y="222"/>
                      <a:pt x="550" y="222"/>
                    </a:cubicBezTo>
                    <a:cubicBezTo>
                      <a:pt x="550" y="143"/>
                      <a:pt x="550" y="143"/>
                      <a:pt x="550" y="143"/>
                    </a:cubicBezTo>
                    <a:lnTo>
                      <a:pt x="550" y="132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2" name="Freeform 16"/>
              <p:cNvSpPr>
                <a:spLocks/>
              </p:cNvSpPr>
              <p:nvPr/>
            </p:nvSpPr>
            <p:spPr bwMode="gray">
              <a:xfrm>
                <a:off x="2764" y="1387"/>
                <a:ext cx="912" cy="1210"/>
              </a:xfrm>
              <a:custGeom>
                <a:avLst/>
                <a:gdLst>
                  <a:gd name="T0" fmla="*/ 70 w 621"/>
                  <a:gd name="T1" fmla="*/ 0 h 826"/>
                  <a:gd name="T2" fmla="*/ 70 w 621"/>
                  <a:gd name="T3" fmla="*/ 82 h 826"/>
                  <a:gd name="T4" fmla="*/ 70 w 621"/>
                  <a:gd name="T5" fmla="*/ 89 h 826"/>
                  <a:gd name="T6" fmla="*/ 67 w 621"/>
                  <a:gd name="T7" fmla="*/ 91 h 826"/>
                  <a:gd name="T8" fmla="*/ 49 w 621"/>
                  <a:gd name="T9" fmla="*/ 88 h 826"/>
                  <a:gd name="T10" fmla="*/ 29 w 621"/>
                  <a:gd name="T11" fmla="*/ 80 h 826"/>
                  <a:gd name="T12" fmla="*/ 0 w 621"/>
                  <a:gd name="T13" fmla="*/ 111 h 826"/>
                  <a:gd name="T14" fmla="*/ 29 w 621"/>
                  <a:gd name="T15" fmla="*/ 141 h 826"/>
                  <a:gd name="T16" fmla="*/ 49 w 621"/>
                  <a:gd name="T17" fmla="*/ 133 h 826"/>
                  <a:gd name="T18" fmla="*/ 49 w 621"/>
                  <a:gd name="T19" fmla="*/ 133 h 826"/>
                  <a:gd name="T20" fmla="*/ 67 w 621"/>
                  <a:gd name="T21" fmla="*/ 130 h 826"/>
                  <a:gd name="T22" fmla="*/ 70 w 621"/>
                  <a:gd name="T23" fmla="*/ 132 h 826"/>
                  <a:gd name="T24" fmla="*/ 70 w 621"/>
                  <a:gd name="T25" fmla="*/ 143 h 826"/>
                  <a:gd name="T26" fmla="*/ 70 w 621"/>
                  <a:gd name="T27" fmla="*/ 222 h 826"/>
                  <a:gd name="T28" fmla="*/ 70 w 621"/>
                  <a:gd name="T29" fmla="*/ 222 h 826"/>
                  <a:gd name="T30" fmla="*/ 398 w 621"/>
                  <a:gd name="T31" fmla="*/ 550 h 826"/>
                  <a:gd name="T32" fmla="*/ 354 w 621"/>
                  <a:gd name="T33" fmla="*/ 714 h 826"/>
                  <a:gd name="T34" fmla="*/ 433 w 621"/>
                  <a:gd name="T35" fmla="*/ 759 h 826"/>
                  <a:gd name="T36" fmla="*/ 436 w 621"/>
                  <a:gd name="T37" fmla="*/ 758 h 826"/>
                  <a:gd name="T38" fmla="*/ 443 w 621"/>
                  <a:gd name="T39" fmla="*/ 740 h 826"/>
                  <a:gd name="T40" fmla="*/ 443 w 621"/>
                  <a:gd name="T41" fmla="*/ 740 h 826"/>
                  <a:gd name="T42" fmla="*/ 446 w 621"/>
                  <a:gd name="T43" fmla="*/ 720 h 826"/>
                  <a:gd name="T44" fmla="*/ 487 w 621"/>
                  <a:gd name="T45" fmla="*/ 709 h 826"/>
                  <a:gd name="T46" fmla="*/ 498 w 621"/>
                  <a:gd name="T47" fmla="*/ 750 h 826"/>
                  <a:gd name="T48" fmla="*/ 482 w 621"/>
                  <a:gd name="T49" fmla="*/ 763 h 826"/>
                  <a:gd name="T50" fmla="*/ 470 w 621"/>
                  <a:gd name="T51" fmla="*/ 777 h 826"/>
                  <a:gd name="T52" fmla="*/ 470 w 621"/>
                  <a:gd name="T53" fmla="*/ 781 h 826"/>
                  <a:gd name="T54" fmla="*/ 547 w 621"/>
                  <a:gd name="T55" fmla="*/ 826 h 826"/>
                  <a:gd name="T56" fmla="*/ 621 w 621"/>
                  <a:gd name="T57" fmla="*/ 550 h 826"/>
                  <a:gd name="T58" fmla="*/ 70 w 621"/>
                  <a:gd name="T59" fmla="*/ 0 h 82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21"/>
                  <a:gd name="T91" fmla="*/ 0 h 826"/>
                  <a:gd name="T92" fmla="*/ 621 w 621"/>
                  <a:gd name="T93" fmla="*/ 826 h 82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21" h="826">
                    <a:moveTo>
                      <a:pt x="70" y="0"/>
                    </a:moveTo>
                    <a:cubicBezTo>
                      <a:pt x="70" y="82"/>
                      <a:pt x="70" y="82"/>
                      <a:pt x="70" y="82"/>
                    </a:cubicBezTo>
                    <a:cubicBezTo>
                      <a:pt x="70" y="89"/>
                      <a:pt x="70" y="89"/>
                      <a:pt x="70" y="89"/>
                    </a:cubicBezTo>
                    <a:cubicBezTo>
                      <a:pt x="69" y="90"/>
                      <a:pt x="68" y="91"/>
                      <a:pt x="67" y="91"/>
                    </a:cubicBezTo>
                    <a:cubicBezTo>
                      <a:pt x="60" y="94"/>
                      <a:pt x="53" y="93"/>
                      <a:pt x="49" y="88"/>
                    </a:cubicBezTo>
                    <a:cubicBezTo>
                      <a:pt x="44" y="83"/>
                      <a:pt x="37" y="80"/>
                      <a:pt x="29" y="80"/>
                    </a:cubicBezTo>
                    <a:cubicBezTo>
                      <a:pt x="13" y="80"/>
                      <a:pt x="0" y="94"/>
                      <a:pt x="0" y="111"/>
                    </a:cubicBezTo>
                    <a:cubicBezTo>
                      <a:pt x="0" y="127"/>
                      <a:pt x="13" y="141"/>
                      <a:pt x="29" y="141"/>
                    </a:cubicBezTo>
                    <a:cubicBezTo>
                      <a:pt x="37" y="141"/>
                      <a:pt x="43" y="138"/>
                      <a:pt x="49" y="133"/>
                    </a:cubicBezTo>
                    <a:cubicBezTo>
                      <a:pt x="49" y="133"/>
                      <a:pt x="49" y="133"/>
                      <a:pt x="49" y="133"/>
                    </a:cubicBezTo>
                    <a:cubicBezTo>
                      <a:pt x="53" y="129"/>
                      <a:pt x="60" y="127"/>
                      <a:pt x="67" y="130"/>
                    </a:cubicBezTo>
                    <a:cubicBezTo>
                      <a:pt x="68" y="131"/>
                      <a:pt x="69" y="131"/>
                      <a:pt x="70" y="132"/>
                    </a:cubicBezTo>
                    <a:cubicBezTo>
                      <a:pt x="70" y="143"/>
                      <a:pt x="70" y="143"/>
                      <a:pt x="70" y="143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70" y="222"/>
                      <a:pt x="70" y="222"/>
                      <a:pt x="70" y="222"/>
                    </a:cubicBezTo>
                    <a:cubicBezTo>
                      <a:pt x="252" y="222"/>
                      <a:pt x="398" y="369"/>
                      <a:pt x="398" y="550"/>
                    </a:cubicBezTo>
                    <a:cubicBezTo>
                      <a:pt x="398" y="610"/>
                      <a:pt x="382" y="666"/>
                      <a:pt x="354" y="714"/>
                    </a:cubicBezTo>
                    <a:cubicBezTo>
                      <a:pt x="433" y="759"/>
                      <a:pt x="433" y="759"/>
                      <a:pt x="433" y="759"/>
                    </a:cubicBezTo>
                    <a:cubicBezTo>
                      <a:pt x="434" y="759"/>
                      <a:pt x="435" y="758"/>
                      <a:pt x="436" y="758"/>
                    </a:cubicBezTo>
                    <a:cubicBezTo>
                      <a:pt x="442" y="753"/>
                      <a:pt x="445" y="746"/>
                      <a:pt x="443" y="740"/>
                    </a:cubicBezTo>
                    <a:cubicBezTo>
                      <a:pt x="443" y="740"/>
                      <a:pt x="443" y="740"/>
                      <a:pt x="443" y="740"/>
                    </a:cubicBezTo>
                    <a:cubicBezTo>
                      <a:pt x="441" y="733"/>
                      <a:pt x="442" y="726"/>
                      <a:pt x="446" y="720"/>
                    </a:cubicBezTo>
                    <a:cubicBezTo>
                      <a:pt x="454" y="705"/>
                      <a:pt x="472" y="701"/>
                      <a:pt x="487" y="709"/>
                    </a:cubicBezTo>
                    <a:cubicBezTo>
                      <a:pt x="501" y="717"/>
                      <a:pt x="506" y="736"/>
                      <a:pt x="498" y="750"/>
                    </a:cubicBezTo>
                    <a:cubicBezTo>
                      <a:pt x="494" y="756"/>
                      <a:pt x="489" y="761"/>
                      <a:pt x="482" y="763"/>
                    </a:cubicBezTo>
                    <a:cubicBezTo>
                      <a:pt x="476" y="764"/>
                      <a:pt x="471" y="770"/>
                      <a:pt x="470" y="777"/>
                    </a:cubicBezTo>
                    <a:cubicBezTo>
                      <a:pt x="470" y="778"/>
                      <a:pt x="470" y="780"/>
                      <a:pt x="470" y="781"/>
                    </a:cubicBezTo>
                    <a:cubicBezTo>
                      <a:pt x="547" y="826"/>
                      <a:pt x="547" y="826"/>
                      <a:pt x="547" y="826"/>
                    </a:cubicBezTo>
                    <a:cubicBezTo>
                      <a:pt x="594" y="745"/>
                      <a:pt x="621" y="651"/>
                      <a:pt x="621" y="550"/>
                    </a:cubicBezTo>
                    <a:cubicBezTo>
                      <a:pt x="621" y="246"/>
                      <a:pt x="374" y="0"/>
                      <a:pt x="7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623" name="Freeform 17"/>
              <p:cNvSpPr>
                <a:spLocks/>
              </p:cNvSpPr>
              <p:nvPr/>
            </p:nvSpPr>
            <p:spPr bwMode="gray">
              <a:xfrm>
                <a:off x="2169" y="2414"/>
                <a:ext cx="1397" cy="587"/>
              </a:xfrm>
              <a:custGeom>
                <a:avLst/>
                <a:gdLst>
                  <a:gd name="T0" fmla="*/ 876 w 953"/>
                  <a:gd name="T1" fmla="*/ 80 h 400"/>
                  <a:gd name="T2" fmla="*/ 876 w 953"/>
                  <a:gd name="T3" fmla="*/ 76 h 400"/>
                  <a:gd name="T4" fmla="*/ 888 w 953"/>
                  <a:gd name="T5" fmla="*/ 62 h 400"/>
                  <a:gd name="T6" fmla="*/ 904 w 953"/>
                  <a:gd name="T7" fmla="*/ 49 h 400"/>
                  <a:gd name="T8" fmla="*/ 893 w 953"/>
                  <a:gd name="T9" fmla="*/ 8 h 400"/>
                  <a:gd name="T10" fmla="*/ 852 w 953"/>
                  <a:gd name="T11" fmla="*/ 19 h 400"/>
                  <a:gd name="T12" fmla="*/ 849 w 953"/>
                  <a:gd name="T13" fmla="*/ 39 h 400"/>
                  <a:gd name="T14" fmla="*/ 849 w 953"/>
                  <a:gd name="T15" fmla="*/ 39 h 400"/>
                  <a:gd name="T16" fmla="*/ 842 w 953"/>
                  <a:gd name="T17" fmla="*/ 57 h 400"/>
                  <a:gd name="T18" fmla="*/ 839 w 953"/>
                  <a:gd name="T19" fmla="*/ 58 h 400"/>
                  <a:gd name="T20" fmla="*/ 760 w 953"/>
                  <a:gd name="T21" fmla="*/ 13 h 400"/>
                  <a:gd name="T22" fmla="*/ 476 w 953"/>
                  <a:gd name="T23" fmla="*/ 177 h 400"/>
                  <a:gd name="T24" fmla="*/ 192 w 953"/>
                  <a:gd name="T25" fmla="*/ 13 h 400"/>
                  <a:gd name="T26" fmla="*/ 112 w 953"/>
                  <a:gd name="T27" fmla="*/ 60 h 400"/>
                  <a:gd name="T28" fmla="*/ 124 w 953"/>
                  <a:gd name="T29" fmla="*/ 72 h 400"/>
                  <a:gd name="T30" fmla="*/ 124 w 953"/>
                  <a:gd name="T31" fmla="*/ 72 h 400"/>
                  <a:gd name="T32" fmla="*/ 140 w 953"/>
                  <a:gd name="T33" fmla="*/ 85 h 400"/>
                  <a:gd name="T34" fmla="*/ 128 w 953"/>
                  <a:gd name="T35" fmla="*/ 126 h 400"/>
                  <a:gd name="T36" fmla="*/ 87 w 953"/>
                  <a:gd name="T37" fmla="*/ 116 h 400"/>
                  <a:gd name="T38" fmla="*/ 84 w 953"/>
                  <a:gd name="T39" fmla="*/ 95 h 400"/>
                  <a:gd name="T40" fmla="*/ 79 w 953"/>
                  <a:gd name="T41" fmla="*/ 79 h 400"/>
                  <a:gd name="T42" fmla="*/ 0 w 953"/>
                  <a:gd name="T43" fmla="*/ 124 h 400"/>
                  <a:gd name="T44" fmla="*/ 476 w 953"/>
                  <a:gd name="T45" fmla="*/ 400 h 400"/>
                  <a:gd name="T46" fmla="*/ 953 w 953"/>
                  <a:gd name="T47" fmla="*/ 125 h 400"/>
                  <a:gd name="T48" fmla="*/ 876 w 953"/>
                  <a:gd name="T49" fmla="*/ 80 h 4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53"/>
                  <a:gd name="T76" fmla="*/ 0 h 400"/>
                  <a:gd name="T77" fmla="*/ 953 w 953"/>
                  <a:gd name="T78" fmla="*/ 400 h 4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53" h="400">
                    <a:moveTo>
                      <a:pt x="876" y="80"/>
                    </a:moveTo>
                    <a:cubicBezTo>
                      <a:pt x="876" y="79"/>
                      <a:pt x="876" y="77"/>
                      <a:pt x="876" y="76"/>
                    </a:cubicBezTo>
                    <a:cubicBezTo>
                      <a:pt x="877" y="69"/>
                      <a:pt x="882" y="63"/>
                      <a:pt x="888" y="62"/>
                    </a:cubicBezTo>
                    <a:cubicBezTo>
                      <a:pt x="895" y="60"/>
                      <a:pt x="900" y="55"/>
                      <a:pt x="904" y="49"/>
                    </a:cubicBezTo>
                    <a:cubicBezTo>
                      <a:pt x="912" y="35"/>
                      <a:pt x="907" y="16"/>
                      <a:pt x="893" y="8"/>
                    </a:cubicBezTo>
                    <a:cubicBezTo>
                      <a:pt x="878" y="0"/>
                      <a:pt x="860" y="4"/>
                      <a:pt x="852" y="19"/>
                    </a:cubicBezTo>
                    <a:cubicBezTo>
                      <a:pt x="848" y="25"/>
                      <a:pt x="847" y="32"/>
                      <a:pt x="849" y="39"/>
                    </a:cubicBezTo>
                    <a:cubicBezTo>
                      <a:pt x="849" y="39"/>
                      <a:pt x="849" y="39"/>
                      <a:pt x="849" y="39"/>
                    </a:cubicBezTo>
                    <a:cubicBezTo>
                      <a:pt x="851" y="45"/>
                      <a:pt x="848" y="52"/>
                      <a:pt x="842" y="57"/>
                    </a:cubicBezTo>
                    <a:cubicBezTo>
                      <a:pt x="841" y="57"/>
                      <a:pt x="840" y="58"/>
                      <a:pt x="839" y="58"/>
                    </a:cubicBezTo>
                    <a:cubicBezTo>
                      <a:pt x="760" y="13"/>
                      <a:pt x="760" y="13"/>
                      <a:pt x="760" y="13"/>
                    </a:cubicBezTo>
                    <a:cubicBezTo>
                      <a:pt x="704" y="111"/>
                      <a:pt x="598" y="177"/>
                      <a:pt x="476" y="177"/>
                    </a:cubicBezTo>
                    <a:cubicBezTo>
                      <a:pt x="355" y="177"/>
                      <a:pt x="249" y="111"/>
                      <a:pt x="192" y="13"/>
                    </a:cubicBezTo>
                    <a:cubicBezTo>
                      <a:pt x="112" y="60"/>
                      <a:pt x="112" y="60"/>
                      <a:pt x="112" y="60"/>
                    </a:cubicBezTo>
                    <a:cubicBezTo>
                      <a:pt x="113" y="66"/>
                      <a:pt x="118" y="71"/>
                      <a:pt x="124" y="72"/>
                    </a:cubicBezTo>
                    <a:cubicBezTo>
                      <a:pt x="124" y="72"/>
                      <a:pt x="124" y="72"/>
                      <a:pt x="124" y="72"/>
                    </a:cubicBezTo>
                    <a:cubicBezTo>
                      <a:pt x="130" y="75"/>
                      <a:pt x="136" y="79"/>
                      <a:pt x="140" y="85"/>
                    </a:cubicBezTo>
                    <a:cubicBezTo>
                      <a:pt x="148" y="100"/>
                      <a:pt x="143" y="118"/>
                      <a:pt x="128" y="126"/>
                    </a:cubicBezTo>
                    <a:cubicBezTo>
                      <a:pt x="114" y="135"/>
                      <a:pt x="96" y="130"/>
                      <a:pt x="87" y="116"/>
                    </a:cubicBezTo>
                    <a:cubicBezTo>
                      <a:pt x="84" y="109"/>
                      <a:pt x="83" y="102"/>
                      <a:pt x="84" y="95"/>
                    </a:cubicBezTo>
                    <a:cubicBezTo>
                      <a:pt x="86" y="90"/>
                      <a:pt x="84" y="83"/>
                      <a:pt x="79" y="79"/>
                    </a:cubicBezTo>
                    <a:cubicBezTo>
                      <a:pt x="0" y="124"/>
                      <a:pt x="0" y="124"/>
                      <a:pt x="0" y="124"/>
                    </a:cubicBezTo>
                    <a:cubicBezTo>
                      <a:pt x="95" y="289"/>
                      <a:pt x="273" y="400"/>
                      <a:pt x="476" y="400"/>
                    </a:cubicBezTo>
                    <a:cubicBezTo>
                      <a:pt x="680" y="400"/>
                      <a:pt x="858" y="289"/>
                      <a:pt x="953" y="125"/>
                    </a:cubicBezTo>
                    <a:lnTo>
                      <a:pt x="876" y="80"/>
                    </a:lnTo>
                    <a:close/>
                  </a:path>
                </a:pathLst>
              </a:custGeom>
              <a:solidFill>
                <a:srgbClr val="D1D1D1"/>
              </a:solidFill>
              <a:ln w="127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4" name="Rectangle 31"/>
          <p:cNvSpPr txBox="1">
            <a:spLocks noChangeArrowheads="1"/>
          </p:cNvSpPr>
          <p:nvPr/>
        </p:nvSpPr>
        <p:spPr bwMode="gray">
          <a:xfrm>
            <a:off x="178632" y="411163"/>
            <a:ext cx="891220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b="1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573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58456" grpId="0" animBg="1"/>
      <p:bldP spid="58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78" name="Rectangle 90"/>
          <p:cNvSpPr>
            <a:spLocks noChangeArrowheads="1"/>
          </p:cNvSpPr>
          <p:nvPr/>
        </p:nvSpPr>
        <p:spPr bwMode="auto">
          <a:xfrm rot="5400000">
            <a:off x="4514850" y="2343150"/>
            <a:ext cx="114300" cy="9144000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dirty="0">
              <a:solidFill>
                <a:srgbClr val="000000"/>
              </a:solidFill>
            </a:endParaRPr>
          </a:p>
        </p:txBody>
      </p:sp>
      <p:graphicFrame>
        <p:nvGraphicFramePr>
          <p:cNvPr id="4" name="Group 7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967882"/>
              </p:ext>
            </p:extLst>
          </p:nvPr>
        </p:nvGraphicFramePr>
        <p:xfrm>
          <a:off x="95003" y="1548623"/>
          <a:ext cx="8953463" cy="4546604"/>
        </p:xfrm>
        <a:graphic>
          <a:graphicData uri="http://schemas.openxmlformats.org/drawingml/2006/table">
            <a:tbl>
              <a:tblPr/>
              <a:tblGrid>
                <a:gridCol w="6993120"/>
                <a:gridCol w="1960343"/>
              </a:tblGrid>
              <a:tr h="1136651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Aft>
                          <a:spcPct val="20000"/>
                        </a:spcAft>
                        <a:buClr>
                          <a:srgbClr val="292929"/>
                        </a:buClr>
                        <a:defRPr/>
                      </a:pP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Etkenin sağlam </a:t>
                      </a:r>
                      <a:r>
                        <a:rPr lang="tr-TR" sz="2400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kişiye ulaşabilme ve dokulara yerleşip üreyebilme</a:t>
                      </a: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 özelliğine denir.</a:t>
                      </a:r>
                      <a:endParaRPr lang="tr-TR" sz="2400" b="1" i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tr-TR" sz="2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İnfektivite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36651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Aft>
                          <a:spcPct val="20000"/>
                        </a:spcAft>
                        <a:buClr>
                          <a:srgbClr val="292929"/>
                        </a:buClr>
                        <a:defRPr/>
                      </a:pP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Bir enfeksiyon etkeninin </a:t>
                      </a:r>
                      <a:r>
                        <a:rPr lang="tr-TR" sz="2400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hastalık yapabilme </a:t>
                      </a: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yeteneğidir.</a:t>
                      </a:r>
                      <a:endParaRPr lang="tr-TR" sz="2400" b="1" i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Patojenite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36651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Aft>
                          <a:spcPct val="20000"/>
                        </a:spcAft>
                        <a:buClr>
                          <a:srgbClr val="292929"/>
                        </a:buClr>
                        <a:defRPr/>
                      </a:pP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Bir etkenin </a:t>
                      </a:r>
                      <a:r>
                        <a:rPr lang="tr-TR" sz="2400" b="1" i="1" dirty="0" smtClean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ağır veya öldürücü bir hastalık </a:t>
                      </a: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tablosuna yol açma yeteneğidir.</a:t>
                      </a:r>
                      <a:endParaRPr lang="tr-TR" sz="2400" b="1" i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Virülans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36651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Aft>
                          <a:spcPct val="20000"/>
                        </a:spcAft>
                        <a:buClr>
                          <a:srgbClr val="292929"/>
                        </a:buClr>
                        <a:defRPr/>
                      </a:pPr>
                      <a:r>
                        <a:rPr lang="tr-TR" sz="2400" b="1" i="1" dirty="0" smtClean="0">
                          <a:solidFill>
                            <a:srgbClr val="000000"/>
                          </a:solidFill>
                          <a:latin typeface="Calibri" pitchFamily="34" charset="0"/>
                          <a:cs typeface="Calibri" pitchFamily="34" charset="0"/>
                        </a:rPr>
                        <a:t>Etkenin vücuda girip, üreyip hastalık belirtileri vermesidir.</a:t>
                      </a:r>
                      <a:endParaRPr lang="tr-TR" sz="2400" b="1" i="1" dirty="0">
                        <a:solidFill>
                          <a:srgbClr val="0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tx2"/>
                        </a:buClr>
                        <a:buSzTx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lang="tr-TR" sz="2800" b="1" dirty="0" smtClean="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Enfeksiyon Hastalığı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 Box 1193"/>
          <p:cNvSpPr txBox="1">
            <a:spLocks noChangeArrowheads="1"/>
          </p:cNvSpPr>
          <p:nvPr/>
        </p:nvSpPr>
        <p:spPr bwMode="auto">
          <a:xfrm>
            <a:off x="242590" y="984659"/>
            <a:ext cx="4742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tr-TR" sz="2800" b="1" noProof="1" smtClean="0">
                <a:solidFill>
                  <a:srgbClr val="004074"/>
                </a:solidFill>
                <a:latin typeface="Calibri" pitchFamily="34" charset="0"/>
                <a:cs typeface="Calibri" pitchFamily="34" charset="0"/>
              </a:rPr>
              <a:t>Tanımlar</a:t>
            </a:r>
            <a:endParaRPr lang="tr-TR" sz="2800" b="1" noProof="1">
              <a:solidFill>
                <a:srgbClr val="00407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8" name="Grup 19"/>
          <p:cNvGrpSpPr>
            <a:grpSpLocks/>
          </p:cNvGrpSpPr>
          <p:nvPr/>
        </p:nvGrpSpPr>
        <p:grpSpPr bwMode="auto">
          <a:xfrm>
            <a:off x="196172" y="6177050"/>
            <a:ext cx="6162675" cy="663575"/>
            <a:chOff x="2644311" y="5451679"/>
            <a:chExt cx="6162416" cy="663371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11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2144 w 1675"/>
                  <a:gd name="T1" fmla="*/ 7354 h 1675"/>
                  <a:gd name="T2" fmla="*/ 0 w 1675"/>
                  <a:gd name="T3" fmla="*/ 5194 h 1675"/>
                  <a:gd name="T4" fmla="*/ 0 w 1675"/>
                  <a:gd name="T5" fmla="*/ 2144 h 1675"/>
                  <a:gd name="T6" fmla="*/ 2144 w 1675"/>
                  <a:gd name="T7" fmla="*/ 0 h 1675"/>
                  <a:gd name="T8" fmla="*/ 5195 w 1675"/>
                  <a:gd name="T9" fmla="*/ 0 h 1675"/>
                  <a:gd name="T10" fmla="*/ 7354 w 1675"/>
                  <a:gd name="T11" fmla="*/ 2144 h 1675"/>
                  <a:gd name="T12" fmla="*/ 7354 w 1675"/>
                  <a:gd name="T13" fmla="*/ 5194 h 1675"/>
                  <a:gd name="T14" fmla="*/ 5195 w 1675"/>
                  <a:gd name="T15" fmla="*/ 7354 h 1675"/>
                  <a:gd name="T16" fmla="*/ 2144 w 1675"/>
                  <a:gd name="T17" fmla="*/ 7354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2065 w 1595"/>
                  <a:gd name="T1" fmla="*/ 7029 h 1595"/>
                  <a:gd name="T2" fmla="*/ 0 w 1595"/>
                  <a:gd name="T3" fmla="*/ 4965 h 1595"/>
                  <a:gd name="T4" fmla="*/ 0 w 1595"/>
                  <a:gd name="T5" fmla="*/ 2065 h 1595"/>
                  <a:gd name="T6" fmla="*/ 2065 w 1595"/>
                  <a:gd name="T7" fmla="*/ 0 h 1595"/>
                  <a:gd name="T8" fmla="*/ 4965 w 1595"/>
                  <a:gd name="T9" fmla="*/ 0 h 1595"/>
                  <a:gd name="T10" fmla="*/ 7029 w 1595"/>
                  <a:gd name="T11" fmla="*/ 2065 h 1595"/>
                  <a:gd name="T12" fmla="*/ 7029 w 1595"/>
                  <a:gd name="T13" fmla="*/ 4965 h 1595"/>
                  <a:gd name="T14" fmla="*/ 4965 w 1595"/>
                  <a:gd name="T15" fmla="*/ 7029 h 1595"/>
                  <a:gd name="T16" fmla="*/ 2065 w 1595"/>
                  <a:gd name="T17" fmla="*/ 7029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77 w 288"/>
                  <a:gd name="T1" fmla="*/ 2460 h 553"/>
                  <a:gd name="T2" fmla="*/ 477 w 288"/>
                  <a:gd name="T3" fmla="*/ 329 h 553"/>
                  <a:gd name="T4" fmla="*/ 0 w 288"/>
                  <a:gd name="T5" fmla="*/ 329 h 553"/>
                  <a:gd name="T6" fmla="*/ 0 w 288"/>
                  <a:gd name="T7" fmla="*/ 0 h 553"/>
                  <a:gd name="T8" fmla="*/ 1266 w 288"/>
                  <a:gd name="T9" fmla="*/ 0 h 553"/>
                  <a:gd name="T10" fmla="*/ 1266 w 288"/>
                  <a:gd name="T11" fmla="*/ 329 h 553"/>
                  <a:gd name="T12" fmla="*/ 801 w 288"/>
                  <a:gd name="T13" fmla="*/ 329 h 553"/>
                  <a:gd name="T14" fmla="*/ 801 w 288"/>
                  <a:gd name="T15" fmla="*/ 2460 h 553"/>
                  <a:gd name="T16" fmla="*/ 477 w 288"/>
                  <a:gd name="T17" fmla="*/ 2460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2460770 w 140"/>
                  <a:gd name="T1" fmla="*/ 1397614 h 240"/>
                  <a:gd name="T2" fmla="*/ 3277059 w 140"/>
                  <a:gd name="T3" fmla="*/ 1397614 h 240"/>
                  <a:gd name="T4" fmla="*/ 1784533 w 140"/>
                  <a:gd name="T5" fmla="*/ 0 h 240"/>
                  <a:gd name="T6" fmla="*/ 413403 w 140"/>
                  <a:gd name="T7" fmla="*/ 1397614 h 240"/>
                  <a:gd name="T8" fmla="*/ 2021735 w 140"/>
                  <a:gd name="T9" fmla="*/ 3141558 h 240"/>
                  <a:gd name="T10" fmla="*/ 2460770 w 140"/>
                  <a:gd name="T11" fmla="*/ 4065828 h 240"/>
                  <a:gd name="T12" fmla="*/ 1659895 w 140"/>
                  <a:gd name="T13" fmla="*/ 4895351 h 240"/>
                  <a:gd name="T14" fmla="*/ 871238 w 140"/>
                  <a:gd name="T15" fmla="*/ 3945874 h 240"/>
                  <a:gd name="T16" fmla="*/ 141438 w 140"/>
                  <a:gd name="T17" fmla="*/ 3945874 h 240"/>
                  <a:gd name="T18" fmla="*/ 1643246 w 140"/>
                  <a:gd name="T19" fmla="*/ 5673877 h 240"/>
                  <a:gd name="T20" fmla="*/ 3232800 w 140"/>
                  <a:gd name="T21" fmla="*/ 3995579 h 240"/>
                  <a:gd name="T22" fmla="*/ 2168618 w 140"/>
                  <a:gd name="T23" fmla="*/ 2339949 h 240"/>
                  <a:gd name="T24" fmla="*/ 1204210 w 140"/>
                  <a:gd name="T25" fmla="*/ 1397614 h 240"/>
                  <a:gd name="T26" fmla="*/ 1784533 w 140"/>
                  <a:gd name="T27" fmla="*/ 735183 h 240"/>
                  <a:gd name="T28" fmla="*/ 2460770 w 140"/>
                  <a:gd name="T29" fmla="*/ 139761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3358227 w 124"/>
                  <a:gd name="T1" fmla="*/ 707008 h 234"/>
                  <a:gd name="T2" fmla="*/ 2685022 w 124"/>
                  <a:gd name="T3" fmla="*/ 85326 h 234"/>
                  <a:gd name="T4" fmla="*/ 1538629 w 124"/>
                  <a:gd name="T5" fmla="*/ 0 h 234"/>
                  <a:gd name="T6" fmla="*/ 0 w 124"/>
                  <a:gd name="T7" fmla="*/ 0 h 234"/>
                  <a:gd name="T8" fmla="*/ 0 w 124"/>
                  <a:gd name="T9" fmla="*/ 7124930 h 234"/>
                  <a:gd name="T10" fmla="*/ 966168 w 124"/>
                  <a:gd name="T11" fmla="*/ 7124930 h 234"/>
                  <a:gd name="T12" fmla="*/ 966168 w 124"/>
                  <a:gd name="T13" fmla="*/ 3892692 h 234"/>
                  <a:gd name="T14" fmla="*/ 1590987 w 124"/>
                  <a:gd name="T15" fmla="*/ 3892692 h 234"/>
                  <a:gd name="T16" fmla="*/ 2587025 w 124"/>
                  <a:gd name="T17" fmla="*/ 3807366 h 234"/>
                  <a:gd name="T18" fmla="*/ 3095145 w 124"/>
                  <a:gd name="T19" fmla="*/ 3533560 h 234"/>
                  <a:gd name="T20" fmla="*/ 3471125 w 124"/>
                  <a:gd name="T21" fmla="*/ 2896713 h 234"/>
                  <a:gd name="T22" fmla="*/ 3651104 w 124"/>
                  <a:gd name="T23" fmla="*/ 1918946 h 234"/>
                  <a:gd name="T24" fmla="*/ 3358227 w 124"/>
                  <a:gd name="T25" fmla="*/ 707008 h 234"/>
                  <a:gd name="T26" fmla="*/ 2294076 w 124"/>
                  <a:gd name="T27" fmla="*/ 2981860 h 234"/>
                  <a:gd name="T28" fmla="*/ 913797 w 124"/>
                  <a:gd name="T29" fmla="*/ 2981860 h 234"/>
                  <a:gd name="T30" fmla="*/ 913797 w 124"/>
                  <a:gd name="T31" fmla="*/ 942043 h 234"/>
                  <a:gd name="T32" fmla="*/ 2241701 w 124"/>
                  <a:gd name="T33" fmla="*/ 942043 h 234"/>
                  <a:gd name="T34" fmla="*/ 2797724 w 124"/>
                  <a:gd name="T35" fmla="*/ 1985061 h 234"/>
                  <a:gd name="T36" fmla="*/ 2294076 w 124"/>
                  <a:gd name="T37" fmla="*/ 2981860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1884809 w 134"/>
                  <a:gd name="T1" fmla="*/ 0 h 239"/>
                  <a:gd name="T2" fmla="*/ 0 w 134"/>
                  <a:gd name="T3" fmla="*/ 1827413 h 239"/>
                  <a:gd name="T4" fmla="*/ 0 w 134"/>
                  <a:gd name="T5" fmla="*/ 5122873 h 239"/>
                  <a:gd name="T6" fmla="*/ 2001540 w 134"/>
                  <a:gd name="T7" fmla="*/ 7163781 h 239"/>
                  <a:gd name="T8" fmla="*/ 3946645 w 134"/>
                  <a:gd name="T9" fmla="*/ 5187975 h 239"/>
                  <a:gd name="T10" fmla="*/ 3946645 w 134"/>
                  <a:gd name="T11" fmla="*/ 2093918 h 239"/>
                  <a:gd name="T12" fmla="*/ 1884809 w 134"/>
                  <a:gd name="T13" fmla="*/ 0 h 239"/>
                  <a:gd name="T14" fmla="*/ 3032443 w 134"/>
                  <a:gd name="T15" fmla="*/ 4737486 h 239"/>
                  <a:gd name="T16" fmla="*/ 2001540 w 134"/>
                  <a:gd name="T17" fmla="*/ 6171738 h 239"/>
                  <a:gd name="T18" fmla="*/ 914197 w 134"/>
                  <a:gd name="T19" fmla="*/ 4703585 h 239"/>
                  <a:gd name="T20" fmla="*/ 914197 w 134"/>
                  <a:gd name="T21" fmla="*/ 2311668 h 239"/>
                  <a:gd name="T22" fmla="*/ 1949225 w 134"/>
                  <a:gd name="T23" fmla="*/ 995886 h 239"/>
                  <a:gd name="T24" fmla="*/ 3032443 w 134"/>
                  <a:gd name="T25" fmla="*/ 2513207 h 239"/>
                  <a:gd name="T26" fmla="*/ 3032443 w 134"/>
                  <a:gd name="T27" fmla="*/ 4737486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22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8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20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9" name="Picture 6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53 Metin kutusu"/>
            <p:cNvSpPr txBox="1"/>
            <p:nvPr/>
          </p:nvSpPr>
          <p:spPr>
            <a:xfrm>
              <a:off x="3298334" y="5638946"/>
              <a:ext cx="5508393" cy="288836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tr-TR" sz="1200" dirty="0" err="1" smtClean="0">
                  <a:solidFill>
                    <a:srgbClr val="000000"/>
                  </a:solidFill>
                  <a:latin typeface="Cambria" pitchFamily="18" charset="0"/>
                </a:rPr>
                <a:t>İnfektivite</a:t>
              </a:r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 (soru-şık) / Enfeksiyon hastalığı 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8458200" y="6376921"/>
            <a:ext cx="610600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2327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79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79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12"/>
          <p:cNvSpPr>
            <a:spLocks noChangeArrowheads="1"/>
          </p:cNvSpPr>
          <p:nvPr/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endParaRPr lang="en-GB" sz="2000" b="1">
              <a:solidFill>
                <a:srgbClr val="000000"/>
              </a:solidFill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61925" y="1781175"/>
            <a:ext cx="8764743" cy="666750"/>
            <a:chOff x="142875" y="1400175"/>
            <a:chExt cx="8764743" cy="525463"/>
          </a:xfrm>
        </p:grpSpPr>
        <p:sp>
          <p:nvSpPr>
            <p:cNvPr id="30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A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31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Kimyasal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Nedenlerle Olan Meslek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7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1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19" name="Grup 18"/>
          <p:cNvGrpSpPr/>
          <p:nvPr/>
        </p:nvGrpSpPr>
        <p:grpSpPr>
          <a:xfrm>
            <a:off x="161925" y="2590800"/>
            <a:ext cx="8764743" cy="666750"/>
            <a:chOff x="142875" y="1400175"/>
            <a:chExt cx="8764743" cy="525463"/>
          </a:xfrm>
        </p:grpSpPr>
        <p:sp>
          <p:nvSpPr>
            <p:cNvPr id="20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B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Mesleki </a:t>
              </a: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Deri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2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23" name="Grup 22"/>
          <p:cNvGrpSpPr/>
          <p:nvPr/>
        </p:nvGrpSpPr>
        <p:grpSpPr>
          <a:xfrm>
            <a:off x="161925" y="3400425"/>
            <a:ext cx="8764743" cy="666750"/>
            <a:chOff x="142875" y="1400175"/>
            <a:chExt cx="8764743" cy="525463"/>
          </a:xfrm>
        </p:grpSpPr>
        <p:sp>
          <p:nvSpPr>
            <p:cNvPr id="24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C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Pnömokonyozlar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ve Diğer Mesleki </a:t>
              </a:r>
              <a:r>
                <a:rPr lang="tr-TR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Solunum Sistemi </a:t>
              </a:r>
              <a:r>
                <a:rPr lang="tr-TR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6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3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27" name="Grup 26"/>
          <p:cNvGrpSpPr/>
          <p:nvPr/>
        </p:nvGrpSpPr>
        <p:grpSpPr>
          <a:xfrm>
            <a:off x="161925" y="4210050"/>
            <a:ext cx="8764743" cy="666750"/>
            <a:chOff x="142875" y="1400175"/>
            <a:chExt cx="8764743" cy="525463"/>
          </a:xfrm>
        </p:grpSpPr>
        <p:sp>
          <p:nvSpPr>
            <p:cNvPr id="28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D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tr-TR" sz="2000" b="1" i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Calibri" pitchFamily="34" charset="0"/>
                </a:rPr>
                <a:t>Mesleki Bulaşıcı Hastalıklar</a:t>
              </a:r>
              <a:endParaRPr lang="tr-TR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5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4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36" name="Grup 35"/>
          <p:cNvGrpSpPr/>
          <p:nvPr/>
        </p:nvGrpSpPr>
        <p:grpSpPr>
          <a:xfrm>
            <a:off x="161925" y="5019675"/>
            <a:ext cx="8764743" cy="666750"/>
            <a:chOff x="142875" y="1400175"/>
            <a:chExt cx="8764743" cy="525463"/>
          </a:xfrm>
        </p:grpSpPr>
        <p:sp>
          <p:nvSpPr>
            <p:cNvPr id="37" name="Rectangle 55"/>
            <p:cNvSpPr>
              <a:spLocks noChangeArrowheads="1"/>
            </p:cNvSpPr>
            <p:nvPr/>
          </p:nvSpPr>
          <p:spPr bwMode="gray">
            <a:xfrm>
              <a:off x="645055" y="1400175"/>
              <a:ext cx="1412081" cy="525463"/>
            </a:xfrm>
            <a:prstGeom prst="rect">
              <a:avLst/>
            </a:prstGeom>
            <a:gradFill rotWithShape="1">
              <a:gsLst>
                <a:gs pos="0">
                  <a:srgbClr val="C6C7C8"/>
                </a:gs>
                <a:gs pos="100000">
                  <a:srgbClr val="C6C7C8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000" b="1" dirty="0" smtClean="0">
                  <a:solidFill>
                    <a:srgbClr val="FFFFFF"/>
                  </a:solidFill>
                  <a:latin typeface="Cambria" pitchFamily="18" charset="0"/>
                  <a:cs typeface="Calibri" pitchFamily="34" charset="0"/>
                </a:rPr>
                <a:t>E GRUBU</a:t>
              </a:r>
              <a:endParaRPr lang="tr-TR" sz="2000" b="1" dirty="0">
                <a:solidFill>
                  <a:srgbClr val="FFFFFF"/>
                </a:solidFill>
                <a:latin typeface="Cambria" pitchFamily="18" charset="0"/>
                <a:cs typeface="Calibri" pitchFamily="34" charset="0"/>
              </a:endParaRP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gray">
            <a:xfrm>
              <a:off x="2052000" y="1400175"/>
              <a:ext cx="6855618" cy="52546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EAEAEA"/>
                </a:gs>
              </a:gsLst>
              <a:lin ang="5400000" scaled="1"/>
            </a:gra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108000" tIns="108000" rIns="144000" bIns="72000" anchor="ctr" anchorCtr="0"/>
            <a:lstStyle/>
            <a:p>
              <a:pPr>
                <a:lnSpc>
                  <a:spcPct val="90000"/>
                </a:lnSpc>
                <a:spcAft>
                  <a:spcPct val="20000"/>
                </a:spcAft>
                <a:buClr>
                  <a:srgbClr val="292929"/>
                </a:buClr>
                <a:defRPr/>
              </a:pPr>
              <a:r>
                <a:rPr lang="nn-NO" sz="2000" b="1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Fizik</a:t>
              </a:r>
              <a:r>
                <a:rPr lang="nn-NO" sz="2000" i="1" dirty="0" smtClean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 Etkenlerle Olan Meslek Hastalıkları</a:t>
              </a:r>
              <a:endParaRPr lang="tr-TR" sz="20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39" name="Rectangle 55"/>
            <p:cNvSpPr>
              <a:spLocks noChangeArrowheads="1"/>
            </p:cNvSpPr>
            <p:nvPr/>
          </p:nvSpPr>
          <p:spPr bwMode="gray">
            <a:xfrm>
              <a:off x="142875" y="1400175"/>
              <a:ext cx="445030" cy="5254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rgbClr val="DDDDDD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0" tIns="0" rIns="0" bIns="0" anchor="ctr"/>
            <a:lstStyle/>
            <a:p>
              <a:pPr algn="ctr" defTabSz="801688" eaLnBrk="0" hangingPunct="0"/>
              <a:r>
                <a:rPr lang="tr-TR" sz="2400" b="1" dirty="0" smtClean="0">
                  <a:solidFill>
                    <a:srgbClr val="000000"/>
                  </a:solidFill>
                  <a:latin typeface="Cambria" pitchFamily="18" charset="0"/>
                  <a:cs typeface="Calibri" pitchFamily="34" charset="0"/>
                </a:rPr>
                <a:t>5</a:t>
              </a:r>
              <a:endParaRPr lang="tr-TR" sz="2400" b="1" dirty="0">
                <a:solidFill>
                  <a:srgbClr val="000000"/>
                </a:solidFill>
                <a:latin typeface="Cambria" pitchFamily="18" charset="0"/>
                <a:cs typeface="Calibri" pitchFamily="34" charset="0"/>
              </a:endParaRPr>
            </a:p>
          </p:txBody>
        </p:sp>
      </p:grpSp>
      <p:grpSp>
        <p:nvGrpSpPr>
          <p:cNvPr id="4" name="Grup 3"/>
          <p:cNvGrpSpPr/>
          <p:nvPr/>
        </p:nvGrpSpPr>
        <p:grpSpPr>
          <a:xfrm>
            <a:off x="189045" y="1162180"/>
            <a:ext cx="8737623" cy="403609"/>
            <a:chOff x="169995" y="1162180"/>
            <a:chExt cx="8737623" cy="403609"/>
          </a:xfrm>
        </p:grpSpPr>
        <p:sp>
          <p:nvSpPr>
            <p:cNvPr id="40" name="Dikdörtgen 39"/>
            <p:cNvSpPr/>
            <p:nvPr/>
          </p:nvSpPr>
          <p:spPr>
            <a:xfrm>
              <a:off x="587905" y="1179318"/>
              <a:ext cx="8319713" cy="338554"/>
            </a:xfrm>
            <a:prstGeom prst="rect">
              <a:avLst/>
            </a:prstGeom>
            <a:ln>
              <a:solidFill>
                <a:srgbClr val="DDDDDD"/>
              </a:solidFill>
            </a:ln>
          </p:spPr>
          <p:txBody>
            <a:bodyPr wrap="square">
              <a:spAutoFit/>
            </a:bodyPr>
            <a:lstStyle/>
            <a:p>
              <a:pPr algn="ctr" defTabSz="801688" eaLnBrk="0" hangingPunct="0">
                <a:defRPr/>
              </a:pPr>
              <a:r>
                <a:rPr lang="tr-TR" sz="1600" b="1" i="1" noProof="1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Sosyal Sigorta Sağlık İşlemleri Tüzüğü </a:t>
              </a:r>
            </a:p>
          </p:txBody>
        </p:sp>
        <p:pic>
          <p:nvPicPr>
            <p:cNvPr id="1026" name="Picture 2" descr="C:\Users\DOKTOR\Desktop\balanc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995" y="1162180"/>
              <a:ext cx="403609" cy="403609"/>
            </a:xfrm>
            <a:prstGeom prst="rect">
              <a:avLst/>
            </a:prstGeom>
            <a:noFill/>
            <a:ln w="22225">
              <a:solidFill>
                <a:schemeClr val="bg1">
                  <a:lumMod val="50000"/>
                </a:schemeClr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1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tr-TR" sz="3200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 HASTALIKLARINI </a:t>
            </a:r>
            <a:r>
              <a:rPr lang="tr-TR" sz="3200" dirty="0" smtClean="0">
                <a:solidFill>
                  <a:srgbClr val="C00000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SINIFLANDIRMA</a:t>
            </a:r>
            <a:r>
              <a:rPr lang="tr-TR" sz="3200" dirty="0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ŞEKLİ</a:t>
            </a:r>
            <a:endParaRPr lang="en-GB" sz="3200" dirty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2" name="Grup 41"/>
          <p:cNvGrpSpPr/>
          <p:nvPr/>
        </p:nvGrpSpPr>
        <p:grpSpPr>
          <a:xfrm>
            <a:off x="664105" y="5828113"/>
            <a:ext cx="6162416" cy="663371"/>
            <a:chOff x="2644311" y="5451679"/>
            <a:chExt cx="6162416" cy="663371"/>
          </a:xfrm>
        </p:grpSpPr>
        <p:grpSp>
          <p:nvGrpSpPr>
            <p:cNvPr id="43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45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6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7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49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51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56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7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52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54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55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53" name="Picture 6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44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Kaç gruptur / Hangi gruptur / Hastalıktan grup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59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5745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4"/>
          <p:cNvSpPr>
            <a:spLocks noChangeArrowheads="1"/>
          </p:cNvSpPr>
          <p:nvPr/>
        </p:nvSpPr>
        <p:spPr bwMode="auto">
          <a:xfrm>
            <a:off x="0" y="3970361"/>
            <a:ext cx="9144000" cy="1310185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9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D Grubu </a:t>
            </a:r>
          </a:p>
          <a:p>
            <a:pPr algn="ctr"/>
            <a:r>
              <a:rPr lang="tr-TR" sz="6000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 Bulaşıcı Hastalıklar</a:t>
            </a:r>
            <a:endParaRPr lang="tr-TR" sz="6000" b="1" noProof="1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D:\DOKTOR\1-DRUZ\1-EĞİTİM KURUMU\1. İstanbuluzman\2-RESİMLER\Siyah\099358-simpy-logo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091" y="-239232"/>
            <a:ext cx="4780701" cy="478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199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 bwMode="gray">
          <a:xfrm>
            <a:off x="231797" y="411163"/>
            <a:ext cx="8816669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3200" b="1" dirty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latin typeface="Calibri" pitchFamily="34" charset="0"/>
                <a:cs typeface="Calibri" pitchFamily="34" charset="0"/>
              </a:rPr>
              <a:t>MESLEKİ BULAŞICI HASTALIKLAR</a:t>
            </a:r>
            <a:endParaRPr lang="tr-TR" sz="3200" b="1" dirty="0" smtClean="0">
              <a:solidFill>
                <a:srgbClr val="575757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3 İçerik Yer Tutucusu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7414397"/>
              </p:ext>
            </p:extLst>
          </p:nvPr>
        </p:nvGraphicFramePr>
        <p:xfrm>
          <a:off x="76201" y="1029337"/>
          <a:ext cx="8961473" cy="27894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257424"/>
                <a:gridCol w="1791206"/>
                <a:gridCol w="4912843"/>
              </a:tblGrid>
              <a:tr h="79946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D1</a:t>
                      </a:r>
                      <a:r>
                        <a:rPr lang="tr-TR" sz="3000" b="1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GRUBU</a:t>
                      </a:r>
                      <a:r>
                        <a:rPr lang="tr-TR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cs typeface="Calibri" pitchFamily="34" charset="0"/>
                        </a:rPr>
                        <a:t>MBH</a:t>
                      </a:r>
                      <a:r>
                        <a:rPr kumimoji="0" lang="tr-TR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tr-T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[HELMİNTİASİS]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713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HASTALIKLAR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YÜKÜMLÜLÜK 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HASTALIK TEHLİKESİ OLAN BAŞLICA İŞLER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38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Ankilostomiasis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 Ay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Tünel ve yeraltı maden işleri, </a:t>
                      </a:r>
                      <a:endParaRPr kumimoji="0" lang="tr-TR" sz="2000" b="0" i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486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0" lang="tr-TR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Pirinç tarlalarında, killi, nemli toprak zeminde çalışmalar,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638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Necatoriasis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 Ay</a:t>
                      </a:r>
                    </a:p>
                  </a:txBody>
                  <a:tcPr marL="91439" marR="91439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440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grpSp>
        <p:nvGrpSpPr>
          <p:cNvPr id="5" name="Grup 4"/>
          <p:cNvGrpSpPr/>
          <p:nvPr/>
        </p:nvGrpSpPr>
        <p:grpSpPr>
          <a:xfrm>
            <a:off x="244811" y="6148489"/>
            <a:ext cx="6162416" cy="663371"/>
            <a:chOff x="2644311" y="5451679"/>
            <a:chExt cx="6162416" cy="663371"/>
          </a:xfrm>
        </p:grpSpPr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644311" y="5451679"/>
              <a:ext cx="648968" cy="663371"/>
              <a:chOff x="1868" y="1082"/>
              <a:chExt cx="1942" cy="1942"/>
            </a:xfrm>
          </p:grpSpPr>
          <p:sp>
            <p:nvSpPr>
              <p:cNvPr id="10" name="Freeform 52"/>
              <p:cNvSpPr>
                <a:spLocks noChangeAspect="1"/>
              </p:cNvSpPr>
              <p:nvPr/>
            </p:nvSpPr>
            <p:spPr bwMode="gray">
              <a:xfrm>
                <a:off x="1868" y="1082"/>
                <a:ext cx="1942" cy="1942"/>
              </a:xfrm>
              <a:custGeom>
                <a:avLst/>
                <a:gdLst>
                  <a:gd name="T0" fmla="*/ 1849 w 1675"/>
                  <a:gd name="T1" fmla="*/ 6343 h 1675"/>
                  <a:gd name="T2" fmla="*/ 0 w 1675"/>
                  <a:gd name="T3" fmla="*/ 4480 h 1675"/>
                  <a:gd name="T4" fmla="*/ 0 w 1675"/>
                  <a:gd name="T5" fmla="*/ 1849 h 1675"/>
                  <a:gd name="T6" fmla="*/ 1849 w 1675"/>
                  <a:gd name="T7" fmla="*/ 0 h 1675"/>
                  <a:gd name="T8" fmla="*/ 4481 w 1675"/>
                  <a:gd name="T9" fmla="*/ 0 h 1675"/>
                  <a:gd name="T10" fmla="*/ 6343 w 1675"/>
                  <a:gd name="T11" fmla="*/ 1849 h 1675"/>
                  <a:gd name="T12" fmla="*/ 6343 w 1675"/>
                  <a:gd name="T13" fmla="*/ 4480 h 1675"/>
                  <a:gd name="T14" fmla="*/ 4481 w 1675"/>
                  <a:gd name="T15" fmla="*/ 6343 h 1675"/>
                  <a:gd name="T16" fmla="*/ 1849 w 1675"/>
                  <a:gd name="T17" fmla="*/ 6343 h 167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75"/>
                  <a:gd name="T28" fmla="*/ 0 h 1675"/>
                  <a:gd name="T29" fmla="*/ 1675 w 1675"/>
                  <a:gd name="T30" fmla="*/ 1675 h 167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75" h="1675">
                    <a:moveTo>
                      <a:pt x="489" y="1675"/>
                    </a:moveTo>
                    <a:lnTo>
                      <a:pt x="0" y="1183"/>
                    </a:lnTo>
                    <a:lnTo>
                      <a:pt x="0" y="489"/>
                    </a:lnTo>
                    <a:lnTo>
                      <a:pt x="489" y="0"/>
                    </a:lnTo>
                    <a:lnTo>
                      <a:pt x="1184" y="0"/>
                    </a:lnTo>
                    <a:lnTo>
                      <a:pt x="1675" y="489"/>
                    </a:lnTo>
                    <a:lnTo>
                      <a:pt x="1675" y="1183"/>
                    </a:lnTo>
                    <a:lnTo>
                      <a:pt x="1184" y="1675"/>
                    </a:lnTo>
                    <a:lnTo>
                      <a:pt x="489" y="16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Freeform 53"/>
              <p:cNvSpPr>
                <a:spLocks noChangeAspect="1"/>
              </p:cNvSpPr>
              <p:nvPr/>
            </p:nvSpPr>
            <p:spPr bwMode="gray">
              <a:xfrm>
                <a:off x="1914" y="1128"/>
                <a:ext cx="1850" cy="1850"/>
              </a:xfrm>
              <a:custGeom>
                <a:avLst/>
                <a:gdLst>
                  <a:gd name="T0" fmla="*/ 1780 w 1595"/>
                  <a:gd name="T1" fmla="*/ 6060 h 1595"/>
                  <a:gd name="T2" fmla="*/ 0 w 1595"/>
                  <a:gd name="T3" fmla="*/ 4281 h 1595"/>
                  <a:gd name="T4" fmla="*/ 0 w 1595"/>
                  <a:gd name="T5" fmla="*/ 1780 h 1595"/>
                  <a:gd name="T6" fmla="*/ 1780 w 1595"/>
                  <a:gd name="T7" fmla="*/ 0 h 1595"/>
                  <a:gd name="T8" fmla="*/ 4281 w 1595"/>
                  <a:gd name="T9" fmla="*/ 0 h 1595"/>
                  <a:gd name="T10" fmla="*/ 6060 w 1595"/>
                  <a:gd name="T11" fmla="*/ 1780 h 1595"/>
                  <a:gd name="T12" fmla="*/ 6060 w 1595"/>
                  <a:gd name="T13" fmla="*/ 4281 h 1595"/>
                  <a:gd name="T14" fmla="*/ 4281 w 1595"/>
                  <a:gd name="T15" fmla="*/ 6060 h 1595"/>
                  <a:gd name="T16" fmla="*/ 1780 w 1595"/>
                  <a:gd name="T17" fmla="*/ 6060 h 15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95"/>
                  <a:gd name="T28" fmla="*/ 0 h 1595"/>
                  <a:gd name="T29" fmla="*/ 1595 w 1595"/>
                  <a:gd name="T30" fmla="*/ 1595 h 15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95" h="1595">
                    <a:moveTo>
                      <a:pt x="468" y="1595"/>
                    </a:moveTo>
                    <a:lnTo>
                      <a:pt x="0" y="1127"/>
                    </a:lnTo>
                    <a:lnTo>
                      <a:pt x="0" y="468"/>
                    </a:lnTo>
                    <a:lnTo>
                      <a:pt x="468" y="0"/>
                    </a:lnTo>
                    <a:lnTo>
                      <a:pt x="1127" y="0"/>
                    </a:lnTo>
                    <a:lnTo>
                      <a:pt x="1595" y="468"/>
                    </a:lnTo>
                    <a:lnTo>
                      <a:pt x="1595" y="1127"/>
                    </a:lnTo>
                    <a:lnTo>
                      <a:pt x="1127" y="1595"/>
                    </a:lnTo>
                    <a:lnTo>
                      <a:pt x="468" y="159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60000"/>
                  </a:gs>
                  <a:gs pos="100000">
                    <a:srgbClr val="8A0000"/>
                  </a:gs>
                </a:gsLst>
                <a:lin ang="54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Freeform 54"/>
              <p:cNvSpPr>
                <a:spLocks noChangeAspect="1"/>
              </p:cNvSpPr>
              <p:nvPr/>
            </p:nvSpPr>
            <p:spPr bwMode="gray">
              <a:xfrm>
                <a:off x="2434" y="1717"/>
                <a:ext cx="334" cy="642"/>
              </a:xfrm>
              <a:custGeom>
                <a:avLst/>
                <a:gdLst>
                  <a:gd name="T0" fmla="*/ 411 w 288"/>
                  <a:gd name="T1" fmla="*/ 2119 h 553"/>
                  <a:gd name="T2" fmla="*/ 411 w 288"/>
                  <a:gd name="T3" fmla="*/ 283 h 553"/>
                  <a:gd name="T4" fmla="*/ 0 w 288"/>
                  <a:gd name="T5" fmla="*/ 283 h 553"/>
                  <a:gd name="T6" fmla="*/ 0 w 288"/>
                  <a:gd name="T7" fmla="*/ 0 h 553"/>
                  <a:gd name="T8" fmla="*/ 1092 w 288"/>
                  <a:gd name="T9" fmla="*/ 0 h 553"/>
                  <a:gd name="T10" fmla="*/ 1092 w 288"/>
                  <a:gd name="T11" fmla="*/ 283 h 553"/>
                  <a:gd name="T12" fmla="*/ 691 w 288"/>
                  <a:gd name="T13" fmla="*/ 283 h 553"/>
                  <a:gd name="T14" fmla="*/ 691 w 288"/>
                  <a:gd name="T15" fmla="*/ 2119 h 553"/>
                  <a:gd name="T16" fmla="*/ 411 w 288"/>
                  <a:gd name="T17" fmla="*/ 2119 h 55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553"/>
                  <a:gd name="T29" fmla="*/ 288 w 288"/>
                  <a:gd name="T30" fmla="*/ 553 h 55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553">
                    <a:moveTo>
                      <a:pt x="109" y="553"/>
                    </a:moveTo>
                    <a:lnTo>
                      <a:pt x="109" y="73"/>
                    </a:lnTo>
                    <a:lnTo>
                      <a:pt x="0" y="73"/>
                    </a:lnTo>
                    <a:lnTo>
                      <a:pt x="0" y="0"/>
                    </a:lnTo>
                    <a:lnTo>
                      <a:pt x="288" y="0"/>
                    </a:lnTo>
                    <a:lnTo>
                      <a:pt x="288" y="73"/>
                    </a:lnTo>
                    <a:lnTo>
                      <a:pt x="182" y="73"/>
                    </a:lnTo>
                    <a:lnTo>
                      <a:pt x="182" y="553"/>
                    </a:lnTo>
                    <a:lnTo>
                      <a:pt x="109" y="553"/>
                    </a:ln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Freeform 55"/>
              <p:cNvSpPr>
                <a:spLocks noChangeAspect="1"/>
              </p:cNvSpPr>
              <p:nvPr/>
            </p:nvSpPr>
            <p:spPr bwMode="gray">
              <a:xfrm>
                <a:off x="2007" y="1709"/>
                <a:ext cx="384" cy="657"/>
              </a:xfrm>
              <a:custGeom>
                <a:avLst/>
                <a:gdLst>
                  <a:gd name="T0" fmla="*/ 897156 w 140"/>
                  <a:gd name="T1" fmla="*/ 510544 h 240"/>
                  <a:gd name="T2" fmla="*/ 1194761 w 140"/>
                  <a:gd name="T3" fmla="*/ 510544 h 240"/>
                  <a:gd name="T4" fmla="*/ 650611 w 140"/>
                  <a:gd name="T5" fmla="*/ 0 h 240"/>
                  <a:gd name="T6" fmla="*/ 150720 w 140"/>
                  <a:gd name="T7" fmla="*/ 510544 h 240"/>
                  <a:gd name="T8" fmla="*/ 737091 w 140"/>
                  <a:gd name="T9" fmla="*/ 1147601 h 240"/>
                  <a:gd name="T10" fmla="*/ 897156 w 140"/>
                  <a:gd name="T11" fmla="*/ 1485234 h 240"/>
                  <a:gd name="T12" fmla="*/ 605170 w 140"/>
                  <a:gd name="T13" fmla="*/ 1788256 h 240"/>
                  <a:gd name="T14" fmla="*/ 317639 w 140"/>
                  <a:gd name="T15" fmla="*/ 1441415 h 240"/>
                  <a:gd name="T16" fmla="*/ 51566 w 140"/>
                  <a:gd name="T17" fmla="*/ 1441415 h 240"/>
                  <a:gd name="T18" fmla="*/ 599100 w 140"/>
                  <a:gd name="T19" fmla="*/ 2072649 h 240"/>
                  <a:gd name="T20" fmla="*/ 1178625 w 140"/>
                  <a:gd name="T21" fmla="*/ 1459572 h 240"/>
                  <a:gd name="T22" fmla="*/ 790642 w 140"/>
                  <a:gd name="T23" fmla="*/ 854776 h 240"/>
                  <a:gd name="T24" fmla="*/ 439035 w 140"/>
                  <a:gd name="T25" fmla="*/ 510544 h 240"/>
                  <a:gd name="T26" fmla="*/ 650611 w 140"/>
                  <a:gd name="T27" fmla="*/ 268560 h 240"/>
                  <a:gd name="T28" fmla="*/ 897156 w 140"/>
                  <a:gd name="T29" fmla="*/ 510544 h 24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40"/>
                  <a:gd name="T46" fmla="*/ 0 h 240"/>
                  <a:gd name="T47" fmla="*/ 140 w 140"/>
                  <a:gd name="T48" fmla="*/ 240 h 24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40" h="240">
                    <a:moveTo>
                      <a:pt x="102" y="59"/>
                    </a:moveTo>
                    <a:cubicBezTo>
                      <a:pt x="136" y="59"/>
                      <a:pt x="136" y="59"/>
                      <a:pt x="136" y="59"/>
                    </a:cubicBezTo>
                    <a:cubicBezTo>
                      <a:pt x="136" y="59"/>
                      <a:pt x="137" y="0"/>
                      <a:pt x="74" y="0"/>
                    </a:cubicBezTo>
                    <a:cubicBezTo>
                      <a:pt x="11" y="0"/>
                      <a:pt x="17" y="59"/>
                      <a:pt x="17" y="59"/>
                    </a:cubicBezTo>
                    <a:cubicBezTo>
                      <a:pt x="17" y="107"/>
                      <a:pt x="57" y="108"/>
                      <a:pt x="84" y="133"/>
                    </a:cubicBezTo>
                    <a:cubicBezTo>
                      <a:pt x="91" y="139"/>
                      <a:pt x="102" y="146"/>
                      <a:pt x="102" y="172"/>
                    </a:cubicBezTo>
                    <a:cubicBezTo>
                      <a:pt x="103" y="198"/>
                      <a:pt x="84" y="207"/>
                      <a:pt x="69" y="207"/>
                    </a:cubicBezTo>
                    <a:cubicBezTo>
                      <a:pt x="54" y="207"/>
                      <a:pt x="36" y="200"/>
                      <a:pt x="36" y="167"/>
                    </a:cubicBezTo>
                    <a:cubicBezTo>
                      <a:pt x="6" y="167"/>
                      <a:pt x="6" y="167"/>
                      <a:pt x="6" y="167"/>
                    </a:cubicBezTo>
                    <a:cubicBezTo>
                      <a:pt x="6" y="167"/>
                      <a:pt x="0" y="240"/>
                      <a:pt x="68" y="240"/>
                    </a:cubicBezTo>
                    <a:cubicBezTo>
                      <a:pt x="136" y="240"/>
                      <a:pt x="134" y="181"/>
                      <a:pt x="134" y="169"/>
                    </a:cubicBezTo>
                    <a:cubicBezTo>
                      <a:pt x="134" y="158"/>
                      <a:pt x="140" y="130"/>
                      <a:pt x="90" y="99"/>
                    </a:cubicBezTo>
                    <a:cubicBezTo>
                      <a:pt x="66" y="85"/>
                      <a:pt x="50" y="77"/>
                      <a:pt x="50" y="59"/>
                    </a:cubicBezTo>
                    <a:cubicBezTo>
                      <a:pt x="50" y="42"/>
                      <a:pt x="62" y="31"/>
                      <a:pt x="74" y="31"/>
                    </a:cubicBezTo>
                    <a:cubicBezTo>
                      <a:pt x="86" y="31"/>
                      <a:pt x="102" y="36"/>
                      <a:pt x="102" y="59"/>
                    </a:cubicBezTo>
                    <a:close/>
                  </a:path>
                </a:pathLst>
              </a:custGeom>
              <a:solidFill>
                <a:schemeClr val="bg1"/>
              </a:solidFill>
              <a:ln w="14288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Freeform 56"/>
              <p:cNvSpPr>
                <a:spLocks noChangeAspect="1" noEditPoints="1"/>
              </p:cNvSpPr>
              <p:nvPr/>
            </p:nvSpPr>
            <p:spPr bwMode="gray">
              <a:xfrm>
                <a:off x="3312" y="1720"/>
                <a:ext cx="347" cy="657"/>
              </a:xfrm>
              <a:custGeom>
                <a:avLst/>
                <a:gdLst>
                  <a:gd name="T0" fmla="*/ 1200058 w 124"/>
                  <a:gd name="T1" fmla="*/ 251811 h 234"/>
                  <a:gd name="T2" fmla="*/ 959489 w 124"/>
                  <a:gd name="T3" fmla="*/ 30390 h 234"/>
                  <a:gd name="T4" fmla="*/ 549827 w 124"/>
                  <a:gd name="T5" fmla="*/ 0 h 234"/>
                  <a:gd name="T6" fmla="*/ 0 w 124"/>
                  <a:gd name="T7" fmla="*/ 0 h 234"/>
                  <a:gd name="T8" fmla="*/ 0 w 124"/>
                  <a:gd name="T9" fmla="*/ 2537646 h 234"/>
                  <a:gd name="T10" fmla="*/ 345259 w 124"/>
                  <a:gd name="T11" fmla="*/ 2537646 h 234"/>
                  <a:gd name="T12" fmla="*/ 345259 w 124"/>
                  <a:gd name="T13" fmla="*/ 1386438 h 234"/>
                  <a:gd name="T14" fmla="*/ 568537 w 124"/>
                  <a:gd name="T15" fmla="*/ 1386438 h 234"/>
                  <a:gd name="T16" fmla="*/ 924470 w 124"/>
                  <a:gd name="T17" fmla="*/ 1356048 h 234"/>
                  <a:gd name="T18" fmla="*/ 1106046 w 124"/>
                  <a:gd name="T19" fmla="*/ 1258528 h 234"/>
                  <a:gd name="T20" fmla="*/ 1240402 w 124"/>
                  <a:gd name="T21" fmla="*/ 1031706 h 234"/>
                  <a:gd name="T22" fmla="*/ 1304717 w 124"/>
                  <a:gd name="T23" fmla="*/ 683460 h 234"/>
                  <a:gd name="T24" fmla="*/ 1200058 w 124"/>
                  <a:gd name="T25" fmla="*/ 251811 h 234"/>
                  <a:gd name="T26" fmla="*/ 819785 w 124"/>
                  <a:gd name="T27" fmla="*/ 1062032 h 234"/>
                  <a:gd name="T28" fmla="*/ 326544 w 124"/>
                  <a:gd name="T29" fmla="*/ 1062032 h 234"/>
                  <a:gd name="T30" fmla="*/ 326544 w 124"/>
                  <a:gd name="T31" fmla="*/ 335522 h 234"/>
                  <a:gd name="T32" fmla="*/ 801069 w 124"/>
                  <a:gd name="T33" fmla="*/ 335522 h 234"/>
                  <a:gd name="T34" fmla="*/ 999763 w 124"/>
                  <a:gd name="T35" fmla="*/ 707008 h 234"/>
                  <a:gd name="T36" fmla="*/ 819785 w 124"/>
                  <a:gd name="T37" fmla="*/ 1062032 h 23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24"/>
                  <a:gd name="T58" fmla="*/ 0 h 234"/>
                  <a:gd name="T59" fmla="*/ 124 w 124"/>
                  <a:gd name="T60" fmla="*/ 234 h 23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24" h="234">
                    <a:moveTo>
                      <a:pt x="114" y="23"/>
                    </a:moveTo>
                    <a:cubicBezTo>
                      <a:pt x="108" y="13"/>
                      <a:pt x="100" y="6"/>
                      <a:pt x="91" y="3"/>
                    </a:cubicBezTo>
                    <a:cubicBezTo>
                      <a:pt x="85" y="1"/>
                      <a:pt x="72" y="0"/>
                      <a:pt x="5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4"/>
                      <a:pt x="0" y="234"/>
                      <a:pt x="0" y="234"/>
                    </a:cubicBezTo>
                    <a:cubicBezTo>
                      <a:pt x="33" y="234"/>
                      <a:pt x="33" y="234"/>
                      <a:pt x="33" y="234"/>
                    </a:cubicBezTo>
                    <a:cubicBezTo>
                      <a:pt x="33" y="128"/>
                      <a:pt x="33" y="128"/>
                      <a:pt x="33" y="128"/>
                    </a:cubicBezTo>
                    <a:cubicBezTo>
                      <a:pt x="54" y="128"/>
                      <a:pt x="54" y="128"/>
                      <a:pt x="54" y="128"/>
                    </a:cubicBezTo>
                    <a:cubicBezTo>
                      <a:pt x="69" y="128"/>
                      <a:pt x="80" y="127"/>
                      <a:pt x="88" y="125"/>
                    </a:cubicBezTo>
                    <a:cubicBezTo>
                      <a:pt x="93" y="124"/>
                      <a:pt x="99" y="121"/>
                      <a:pt x="105" y="116"/>
                    </a:cubicBezTo>
                    <a:cubicBezTo>
                      <a:pt x="110" y="111"/>
                      <a:pt x="115" y="104"/>
                      <a:pt x="118" y="95"/>
                    </a:cubicBezTo>
                    <a:cubicBezTo>
                      <a:pt x="122" y="87"/>
                      <a:pt x="124" y="76"/>
                      <a:pt x="124" y="63"/>
                    </a:cubicBezTo>
                    <a:cubicBezTo>
                      <a:pt x="124" y="47"/>
                      <a:pt x="121" y="34"/>
                      <a:pt x="114" y="23"/>
                    </a:cubicBezTo>
                    <a:close/>
                    <a:moveTo>
                      <a:pt x="78" y="98"/>
                    </a:moveTo>
                    <a:cubicBezTo>
                      <a:pt x="31" y="98"/>
                      <a:pt x="31" y="98"/>
                      <a:pt x="31" y="98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76" y="31"/>
                      <a:pt x="76" y="31"/>
                      <a:pt x="76" y="31"/>
                    </a:cubicBezTo>
                    <a:cubicBezTo>
                      <a:pt x="80" y="31"/>
                      <a:pt x="94" y="33"/>
                      <a:pt x="95" y="65"/>
                    </a:cubicBezTo>
                    <a:cubicBezTo>
                      <a:pt x="95" y="65"/>
                      <a:pt x="95" y="98"/>
                      <a:pt x="78" y="9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Freeform 57"/>
              <p:cNvSpPr>
                <a:spLocks noChangeAspect="1" noEditPoints="1"/>
              </p:cNvSpPr>
              <p:nvPr/>
            </p:nvSpPr>
            <p:spPr bwMode="gray">
              <a:xfrm>
                <a:off x="2836" y="1707"/>
                <a:ext cx="375" cy="670"/>
              </a:xfrm>
              <a:custGeom>
                <a:avLst/>
                <a:gdLst>
                  <a:gd name="T0" fmla="*/ 673505 w 134"/>
                  <a:gd name="T1" fmla="*/ 0 h 239"/>
                  <a:gd name="T2" fmla="*/ 0 w 134"/>
                  <a:gd name="T3" fmla="*/ 651868 h 239"/>
                  <a:gd name="T4" fmla="*/ 0 w 134"/>
                  <a:gd name="T5" fmla="*/ 1827413 h 239"/>
                  <a:gd name="T6" fmla="*/ 715217 w 134"/>
                  <a:gd name="T7" fmla="*/ 2555439 h 239"/>
                  <a:gd name="T8" fmla="*/ 1410268 w 134"/>
                  <a:gd name="T9" fmla="*/ 1850636 h 239"/>
                  <a:gd name="T10" fmla="*/ 1410268 w 134"/>
                  <a:gd name="T11" fmla="*/ 746935 h 239"/>
                  <a:gd name="T12" fmla="*/ 673505 w 134"/>
                  <a:gd name="T13" fmla="*/ 0 h 239"/>
                  <a:gd name="T14" fmla="*/ 1083593 w 134"/>
                  <a:gd name="T15" fmla="*/ 1689939 h 239"/>
                  <a:gd name="T16" fmla="*/ 715217 w 134"/>
                  <a:gd name="T17" fmla="*/ 2201561 h 239"/>
                  <a:gd name="T18" fmla="*/ 326673 w 134"/>
                  <a:gd name="T19" fmla="*/ 1677846 h 239"/>
                  <a:gd name="T20" fmla="*/ 326673 w 134"/>
                  <a:gd name="T21" fmla="*/ 824610 h 239"/>
                  <a:gd name="T22" fmla="*/ 696523 w 134"/>
                  <a:gd name="T23" fmla="*/ 355249 h 239"/>
                  <a:gd name="T24" fmla="*/ 1083593 w 134"/>
                  <a:gd name="T25" fmla="*/ 896502 h 239"/>
                  <a:gd name="T26" fmla="*/ 1083593 w 134"/>
                  <a:gd name="T27" fmla="*/ 1689939 h 23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4"/>
                  <a:gd name="T43" fmla="*/ 0 h 239"/>
                  <a:gd name="T44" fmla="*/ 134 w 134"/>
                  <a:gd name="T45" fmla="*/ 239 h 23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4" h="239">
                    <a:moveTo>
                      <a:pt x="64" y="0"/>
                    </a:moveTo>
                    <a:cubicBezTo>
                      <a:pt x="2" y="0"/>
                      <a:pt x="0" y="61"/>
                      <a:pt x="0" y="61"/>
                    </a:cubicBezTo>
                    <a:cubicBezTo>
                      <a:pt x="0" y="171"/>
                      <a:pt x="0" y="171"/>
                      <a:pt x="0" y="171"/>
                    </a:cubicBezTo>
                    <a:cubicBezTo>
                      <a:pt x="0" y="171"/>
                      <a:pt x="4" y="239"/>
                      <a:pt x="68" y="239"/>
                    </a:cubicBezTo>
                    <a:cubicBezTo>
                      <a:pt x="132" y="239"/>
                      <a:pt x="134" y="173"/>
                      <a:pt x="134" y="173"/>
                    </a:cubicBezTo>
                    <a:cubicBezTo>
                      <a:pt x="134" y="173"/>
                      <a:pt x="134" y="105"/>
                      <a:pt x="134" y="70"/>
                    </a:cubicBezTo>
                    <a:cubicBezTo>
                      <a:pt x="134" y="34"/>
                      <a:pt x="107" y="0"/>
                      <a:pt x="64" y="0"/>
                    </a:cubicBezTo>
                    <a:close/>
                    <a:moveTo>
                      <a:pt x="103" y="158"/>
                    </a:moveTo>
                    <a:cubicBezTo>
                      <a:pt x="103" y="158"/>
                      <a:pt x="102" y="206"/>
                      <a:pt x="68" y="206"/>
                    </a:cubicBezTo>
                    <a:cubicBezTo>
                      <a:pt x="33" y="206"/>
                      <a:pt x="31" y="157"/>
                      <a:pt x="31" y="157"/>
                    </a:cubicBezTo>
                    <a:cubicBezTo>
                      <a:pt x="31" y="77"/>
                      <a:pt x="31" y="77"/>
                      <a:pt x="31" y="77"/>
                    </a:cubicBezTo>
                    <a:cubicBezTo>
                      <a:pt x="31" y="77"/>
                      <a:pt x="32" y="33"/>
                      <a:pt x="66" y="33"/>
                    </a:cubicBezTo>
                    <a:cubicBezTo>
                      <a:pt x="88" y="33"/>
                      <a:pt x="103" y="58"/>
                      <a:pt x="103" y="84"/>
                    </a:cubicBezTo>
                    <a:cubicBezTo>
                      <a:pt x="103" y="109"/>
                      <a:pt x="103" y="158"/>
                      <a:pt x="103" y="15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6" name="Group 58"/>
              <p:cNvGrpSpPr>
                <a:grpSpLocks noChangeAspect="1"/>
              </p:cNvGrpSpPr>
              <p:nvPr/>
            </p:nvGrpSpPr>
            <p:grpSpPr bwMode="auto">
              <a:xfrm>
                <a:off x="2808" y="2807"/>
                <a:ext cx="62" cy="63"/>
                <a:chOff x="1684" y="2400"/>
                <a:chExt cx="41" cy="41"/>
              </a:xfrm>
            </p:grpSpPr>
            <p:sp>
              <p:nvSpPr>
                <p:cNvPr id="21" name="Oval 59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2" name="Oval 60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grpSp>
            <p:nvGrpSpPr>
              <p:cNvPr id="17" name="Group 61"/>
              <p:cNvGrpSpPr>
                <a:grpSpLocks noChangeAspect="1"/>
              </p:cNvGrpSpPr>
              <p:nvPr/>
            </p:nvGrpSpPr>
            <p:grpSpPr bwMode="auto">
              <a:xfrm>
                <a:off x="2808" y="1211"/>
                <a:ext cx="62" cy="63"/>
                <a:chOff x="1684" y="2400"/>
                <a:chExt cx="41" cy="41"/>
              </a:xfrm>
            </p:grpSpPr>
            <p:sp>
              <p:nvSpPr>
                <p:cNvPr id="19" name="Oval 62"/>
                <p:cNvSpPr>
                  <a:spLocks noChangeAspect="1" noChangeArrowheads="1"/>
                </p:cNvSpPr>
                <p:nvPr/>
              </p:nvSpPr>
              <p:spPr bwMode="gray">
                <a:xfrm>
                  <a:off x="1684" y="2400"/>
                  <a:ext cx="41" cy="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4E4E4"/>
                    </a:gs>
                    <a:gs pos="100000">
                      <a:srgbClr val="C0C0C0"/>
                    </a:gs>
                  </a:gsLst>
                  <a:path path="shape">
                    <a:fillToRect l="50000" t="50000" r="50000" b="50000"/>
                  </a:path>
                </a:gra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  <p:sp>
              <p:nvSpPr>
                <p:cNvPr id="20" name="Oval 63"/>
                <p:cNvSpPr>
                  <a:spLocks noChangeAspect="1" noChangeArrowheads="1"/>
                </p:cNvSpPr>
                <p:nvPr/>
              </p:nvSpPr>
              <p:spPr bwMode="gray">
                <a:xfrm>
                  <a:off x="1693" y="2410"/>
                  <a:ext cx="23" cy="23"/>
                </a:xfrm>
                <a:prstGeom prst="ellipse">
                  <a:avLst/>
                </a:prstGeom>
                <a:solidFill>
                  <a:schemeClr val="bg1"/>
                </a:solidFill>
                <a:ln w="11176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tr-TR">
                    <a:solidFill>
                      <a:srgbClr val="000000"/>
                    </a:solidFill>
                    <a:cs typeface="Arial" pitchFamily="34" charset="0"/>
                  </a:endParaRPr>
                </a:p>
              </p:txBody>
            </p:sp>
          </p:grpSp>
          <p:pic>
            <p:nvPicPr>
              <p:cNvPr id="18" name="Picture 6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gray">
              <a:xfrm>
                <a:off x="1885" y="1124"/>
                <a:ext cx="1644" cy="1060"/>
              </a:xfrm>
              <a:prstGeom prst="rect">
                <a:avLst/>
              </a:prstGeom>
              <a:noFill/>
              <a:ln w="11176">
                <a:noFill/>
                <a:miter lim="800000"/>
                <a:headEnd/>
                <a:tailEnd/>
              </a:ln>
            </p:spPr>
          </p:pic>
        </p:grpSp>
        <p:sp>
          <p:nvSpPr>
            <p:cNvPr id="9" name="53 Metin kutusu"/>
            <p:cNvSpPr txBox="1"/>
            <p:nvPr/>
          </p:nvSpPr>
          <p:spPr>
            <a:xfrm>
              <a:off x="3298727" y="5639162"/>
              <a:ext cx="5508000" cy="288000"/>
            </a:xfrm>
            <a:prstGeom prst="rect">
              <a:avLst/>
            </a:prstGeom>
            <a:noFill/>
            <a:ln w="3175" cmpd="sng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r-TR" sz="1200" dirty="0" smtClean="0">
                  <a:solidFill>
                    <a:srgbClr val="000000"/>
                  </a:solidFill>
                  <a:latin typeface="Cambria" pitchFamily="18" charset="0"/>
                </a:rPr>
                <a:t>Ezberlenmeli</a:t>
              </a:r>
              <a:endParaRPr lang="tr-TR" sz="1000" b="1" dirty="0" smtClean="0">
                <a:solidFill>
                  <a:srgbClr val="000000"/>
                </a:solidFill>
                <a:latin typeface="Cambria" pitchFamily="18" charset="0"/>
              </a:endParaRPr>
            </a:p>
          </p:txBody>
        </p:sp>
      </p:grp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8477249" y="6395971"/>
            <a:ext cx="601075" cy="51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r-TR" b="1" noProof="1" smtClean="0">
                <a:solidFill>
                  <a:srgbClr val="575757"/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ZİN</a:t>
            </a:r>
            <a:r>
              <a:rPr lang="tr-TR" b="1" noProof="1" smtClean="0">
                <a:solidFill>
                  <a:srgbClr val="B10404">
                    <a:lumMod val="60000"/>
                    <a:lumOff val="40000"/>
                  </a:srgbClr>
                </a:soli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  <a:latin typeface="Calibri" pitchFamily="34" charset="0"/>
                <a:cs typeface="Calibri" pitchFamily="34" charset="0"/>
              </a:rPr>
              <a:t>DE</a:t>
            </a:r>
            <a:endParaRPr lang="en-GB" b="1" dirty="0" smtClean="0">
              <a:solidFill>
                <a:srgbClr val="B10404">
                  <a:lumMod val="60000"/>
                  <a:lumOff val="40000"/>
                </a:srgb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  <a:p>
            <a:pPr algn="r">
              <a:spcBef>
                <a:spcPct val="20000"/>
              </a:spcBef>
              <a:buFont typeface="Wingdings" pitchFamily="2" charset="2"/>
              <a:buNone/>
              <a:defRPr/>
            </a:pPr>
            <a:endParaRPr lang="en-GB" b="1" kern="0" dirty="0" smtClean="0">
              <a:solidFill>
                <a:srgbClr val="FFFFFF">
                  <a:lumMod val="65000"/>
                </a:srgbClr>
              </a:solidFill>
              <a:effectLst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29997" dir="5400000" sy="-100000" algn="bl" rotWithShape="0"/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945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8_Standarddesign">
  <a:themeElements>
    <a:clrScheme name="1_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9739</TotalTime>
  <Words>1461</Words>
  <Application>Microsoft Office PowerPoint</Application>
  <PresentationFormat>Ekran Gösterisi (4:3)</PresentationFormat>
  <Paragraphs>331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4_Standarddesign</vt:lpstr>
      <vt:lpstr>2_Standarddesign</vt:lpstr>
      <vt:lpstr>8_Standarddesign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Inscale GmbH &amp;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PresentationPackage</dc:title>
  <dc:creator>DOKTOR</dc:creator>
  <cp:lastModifiedBy>AhmetYigitalp</cp:lastModifiedBy>
  <cp:revision>1049</cp:revision>
  <dcterms:created xsi:type="dcterms:W3CDTF">2008-04-16T13:39:00Z</dcterms:created>
  <dcterms:modified xsi:type="dcterms:W3CDTF">2013-08-13T17:05:14Z</dcterms:modified>
</cp:coreProperties>
</file>