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56" r:id="rId2"/>
    <p:sldMasterId id="2147483804" r:id="rId3"/>
  </p:sldMasterIdLst>
  <p:notesMasterIdLst>
    <p:notesMasterId r:id="rId25"/>
  </p:notesMasterIdLst>
  <p:handoutMasterIdLst>
    <p:handoutMasterId r:id="rId26"/>
  </p:handoutMasterIdLst>
  <p:sldIdLst>
    <p:sldId id="1215" r:id="rId4"/>
    <p:sldId id="1230" r:id="rId5"/>
    <p:sldId id="1231" r:id="rId6"/>
    <p:sldId id="1272" r:id="rId7"/>
    <p:sldId id="1191" r:id="rId8"/>
    <p:sldId id="1302" r:id="rId9"/>
    <p:sldId id="1229" r:id="rId10"/>
    <p:sldId id="1266" r:id="rId11"/>
    <p:sldId id="1232" r:id="rId12"/>
    <p:sldId id="1234" r:id="rId13"/>
    <p:sldId id="1238" r:id="rId14"/>
    <p:sldId id="1240" r:id="rId15"/>
    <p:sldId id="1243" r:id="rId16"/>
    <p:sldId id="1271" r:id="rId17"/>
    <p:sldId id="1245" r:id="rId18"/>
    <p:sldId id="1247" r:id="rId19"/>
    <p:sldId id="1303" r:id="rId20"/>
    <p:sldId id="1304" r:id="rId21"/>
    <p:sldId id="1305" r:id="rId22"/>
    <p:sldId id="1306" r:id="rId23"/>
    <p:sldId id="1226" r:id="rId2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6B9B1A"/>
    <a:srgbClr val="E9ECF7"/>
    <a:srgbClr val="D0D8EC"/>
    <a:srgbClr val="E9EAF7"/>
    <a:srgbClr val="E9E3E8"/>
    <a:srgbClr val="575F57"/>
    <a:srgbClr val="5A5A59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5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6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6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0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8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2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58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45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7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8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28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1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55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9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226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79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799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909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5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39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1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52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3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3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4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6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3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0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17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31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323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42536"/>
            <a:ext cx="8967726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Bulaşıcı Hastalıklar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316691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001184"/>
              </p:ext>
            </p:extLst>
          </p:nvPr>
        </p:nvGraphicFramePr>
        <p:xfrm>
          <a:off x="76201" y="1029334"/>
          <a:ext cx="9014636" cy="548855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791206"/>
                <a:gridCol w="4966006"/>
              </a:tblGrid>
              <a:tr h="4555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D2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[TROPİK]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55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Malarya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gibi hastalıkların saptandığı ve tedavi edildiği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örgütlerinde-kurumlarında,</a:t>
                      </a:r>
                    </a:p>
                    <a:p>
                      <a:pPr marL="108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hastalıkların patojen ajanları ile çalışılan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laboratuvarlardaki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görevleri ile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araştırmalarında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çalışanlarda,</a:t>
                      </a:r>
                      <a:endParaRPr lang="tr-TR" sz="20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Amebiasis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620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Sarı Humma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Veba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Rekürrent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Ateş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Dank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Leishmanioz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Frambosie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 Hafta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Lepra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 Yıl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Lekeli Humma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Riketsiöz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11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326099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420029"/>
              </p:ext>
            </p:extLst>
          </p:nvPr>
        </p:nvGraphicFramePr>
        <p:xfrm>
          <a:off x="1" y="860763"/>
          <a:ext cx="9122734" cy="6035040"/>
        </p:xfrm>
        <a:graphic>
          <a:graphicData uri="http://schemas.openxmlformats.org/drawingml/2006/table">
            <a:tbl>
              <a:tblPr firstRow="1" bandRow="1"/>
              <a:tblGrid>
                <a:gridCol w="2524835"/>
                <a:gridCol w="1791206"/>
                <a:gridCol w="4806693"/>
              </a:tblGrid>
              <a:tr h="5094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D3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[HAYVANLARDAN İNSANA BULAŞAN]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43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Bruselloz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4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 gütme, bakma</a:t>
                      </a:r>
                      <a:r>
                        <a:rPr lang="tr-TR" sz="20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ve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terbiye etme,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Veterinerlik hizmetleri,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Hayvanlardan elde edilen materyalle veya hayvan artıklarıyla yakın temas, bunların işlenmesi, saklanması, taşınması (ahır, mezbaha, hayvan taşımacılığı, veteriner hastaneleri, kasap sakatatçı, sucukçu, et ve balık </a:t>
                      </a:r>
                      <a:r>
                        <a:rPr lang="tr-TR" sz="2000" b="1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konserveciliği</a:t>
                      </a:r>
                      <a:r>
                        <a:rPr lang="tr-TR" sz="20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, süt ve süt mamullerinin</a:t>
                      </a:r>
                      <a:r>
                        <a:rPr lang="tr-TR" sz="2000" b="1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  <a:r>
                        <a:rPr lang="tr-TR" sz="20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işlenmesi, mutfak işleri, hayvan derisi, kılı, yelesi, yünü, kemik </a:t>
                      </a:r>
                      <a:r>
                        <a:rPr lang="tr-TR" sz="2000" b="1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vb’nin</a:t>
                      </a:r>
                      <a:r>
                        <a:rPr lang="tr-TR" sz="2000" b="1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işlendiği, toplandığı, yok edildiği yerlerdeki çalışmalar),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 bu hastalıkların etkenleriyle veya hastalanmış hayvanlardan alınmış biyolojik materyalle yapılan çalışmalar,</a:t>
                      </a: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Tetanoz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Şarbon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Salmonella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İnfeksiyonu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Weill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14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Kuduz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Ornithozlar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Psittakoz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Renkküren Ateş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Şap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Çiçek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Ekinokok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Ruam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898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618200"/>
              </p:ext>
            </p:extLst>
          </p:nvPr>
        </p:nvGraphicFramePr>
        <p:xfrm>
          <a:off x="76201" y="1029337"/>
          <a:ext cx="8934449" cy="306721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813073"/>
                <a:gridCol w="4863952"/>
              </a:tblGrid>
              <a:tr h="76078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D4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[MESLEK GEREĞİ ENFEKSİYON HASTALIKLARINA ÖZELLİKLE MARUZ KİŞİLERDEKİ]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60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Viral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Hepatit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Hastane, dispanser, poliklinik araştırma laboratuvarı vb. sağlık kurumlarında çalışmalar.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2227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Typhimurium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Newport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Enteritidis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Salmonella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bakterilerdir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Domuz, küçükbaş, kümes ve ev hayvanları,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yumurtalar yumurta tozu, pişmiş kontamine et parçaları, salatalar, enfekte etler, bayat yemek artıkları, süt, süt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ürünleri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Rezervuar ortamlarında çoğalabilen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bunlar tarafından insana bulaşabilen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hastalıktır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Karında kramplar, ishal, titreme,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ateş, kusma ve bulantıdır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İshal çoğu kez uzun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saatten 72 saate kadar </a:t>
            </a:r>
            <a:r>
              <a:rPr lang="fi-FI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uzayabilir </a:t>
            </a:r>
            <a:r>
              <a:rPr lang="fi-FI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(ortalama 18 saat</a:t>
            </a:r>
            <a:r>
              <a:rPr lang="fi-FI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SALMONELLOZİS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Konserve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ıdala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rı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korumak, gıdaları özenle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pişirmek,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evlerdeki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kemiricileri ve hayvanları yok etmek.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aramak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Kümeslerin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olmasını temin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etmektir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yoktur.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57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Bacillus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anthracis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Şarbon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hayvanlarla ya da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 ürünleri ile temas sonucu insanlara bulaşan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 enfeksiyon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İnsandan insana da bulaşma vardır.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 (deri şarbonu), sindirim yolu (bağırsak şarbonu), solunum yolu (akciğer şarbonu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Riskli meslekler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kasaplar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veterinerler ve mezbaha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çalışanları, hayvanlara uğraşanlar.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Bağırsak Şarbonu: Bulantı, kusma, iştahsızlık, ateş… Akciğer Şarbonu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Yüksek ateş-titreme, solunum güçlüğü,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Şarbonu; derideki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siyah renkli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pistül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kabarcık)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ŞARBON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Temasın önlenmesi,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infekte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gıdaların tüketilmemesi, solumanın önlenmesi, hayvanların aşılanması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27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Entamoaba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histolytica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Portörlerin ve enfekte kişilerin gaitaları, belki fareler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gıdalar, enfekte çiğ yenen sebze ve meyveler, sinekler, hamam böcekleri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belirtisiz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başlangıç, ishal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kabız ya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hiçbiri, iştahsızlık, karında dolgunluk, kanlı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balgamlı gaita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 günden birkaç aya değişebilir, ortalama 3-4 hafta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AMİPLİ DİZANTERİ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Su, gıdalar, kirlenmiş sular için tifoda bahsedilen önlemlerin alınması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Sütün pastörizasyonu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ineklerin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edilmesi,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portörlerin izlenmesi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uyun kaynatılması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uyug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arıtımı,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58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Mycobacterium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Tuberculosis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(insan ve sığır tipi)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İnsan, seyrek olarak hayvan solunum yolları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Temas, aynı şekilde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tabak-çatal,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 ve süt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Öksürük, ateş, yorgunluk ve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plörezi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TÜBERKÜLOZ 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Sütün pastörizasyonu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tüberkülozlu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sığırların ortadan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kaldırılması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kontamine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röntgen muayenesi ve izlenmesi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PPD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taraması ile BCG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205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bağışıklık yetersizliği virüsü (Human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Immun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Deficiency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Virüs- HIV)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çalışanları için Hepatit-B’ye göre daha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küçük risk. Bir iğne kazasında bile Hepatit-B’nin bulaşma şansı %20-30 iken, EBYS için bu oran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1/650’dır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ilişki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 özellikle hücresel savunma sistemini çökertir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Bunun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sonucu oluşan enfeksiyonlar ve/veya bazı kanserler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tablosuna ve giderek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ölüme yol açar. Virüsün organizmaya girmesi ile ölüm arasında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aşkın süre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Serumda virüse karşı antikor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konur.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-henüz- sağlam taşıyıcılıktan, ölümcül duruma kadar uzanan bir spektrum içinde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 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EDİNSEL BAĞIŞIKLIK YETERSİZLİĞİ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SENDROMU-AIDS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tedavi yöntemi yoktur</a:t>
            </a: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vücut sıvılarıyla bulaşan hastalıklara karşı alınacak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Henüz etkin bir aşı geliştirilememiştir </a:t>
            </a:r>
            <a:endParaRPr lang="nn-NO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5" descr="Stop-AIDS-H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762" y="991311"/>
            <a:ext cx="584612" cy="599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6030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DNA virüsüdür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Kanla sık teması olanlar, homoseksüeller, iv- yolu kullanan ilaç bağımlıları, taşıyıcı anne bebekleri, huzurevi, düşkünler yurdu vb. yerlerde yaşayanlar daha çok risk altında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ilişki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Akut enfeksiyonda %90 sarılık gelişmez. %10 kronikleşme olasılığı var. Kronik aktif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hepatit, Siroz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Hepatosellüler karsinom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riski 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Serum ALT ve AST düzeylerinin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ait serolojik işaretler 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B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belirli sağlık sorunları ile karşılaşma olasılıklarının, risklerinin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belirlenmesini inceler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ve bulaşma yollarına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insanlara yönelik </a:t>
            </a: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ylarda 20mg </a:t>
            </a:r>
            <a:r>
              <a:rPr lang="es-ES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İ.M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09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DNA virüsüdür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Kanla sık teması olanlar, homoseksüeller, iv- yolu kullanan ilaç bağımlıları, taşıyıcı anne bebekleri, huzurevi, düşkünler yurdu vb. yerlerde yaşayanlar daha çok risk altında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ilişkiyle. Kan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nakilleriyle bulaşma riski daha yüksektir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göre kronikleşme hızı daha yüksektir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serumda antikor gösterilmesiyle konur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C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tedavi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Korunma, kan ve vücut sıvılarıyla bulaşan hastalıklara karşı alınacak önlemler çerçevesindedir</a:t>
            </a: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</a:t>
            </a: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277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enfeksiyon hastalığının «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Mesleki Bulaşıcı Hastalık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 olabilmesi için;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gereği olarak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koşulların etkisiyle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bulguları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kanıtlanması, </a:t>
            </a: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     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…………………………….gereklidir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1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virüstür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 hastalarını ve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HBsAg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taşıyıcılarını tehdit eder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çoğalmak için mutlaka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HBsAG’ye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ihtiyaç gösteren bir virüstür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göre kronikleşme hızı daha yüksektir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serumda antikor gösterilmesiyle konur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D (DELTA HEPATİT)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tedavisi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karşı korunma aynı zamanda Hepatit-D’ye korunma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demektir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</a:t>
            </a: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3934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0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listelerinde yer almayan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fakat görülen iş ve görev icabı olarak alındığı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kesin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tespit edilen diğer enfeksiyon hastalıkları 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hastalığı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sayılır.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husustaki teşhisin laboratuvar deneyleriyle teyit edilmesi gereklidir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 teşhisi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yükümlülük süresinden sonra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konsa bile bunun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meslek hastalığı olarak kabul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edileceği yönetmelikle belirlenmiştir.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43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İşten ayrıldıktan en geç ne kadar sonra meydana gelmesi halinde hastalığın, sigortalının mesleğinden ileri geldiğine karar verileceği yönetmelikle belirlenmiştir.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Bulaşıcı Hastalıklarında azami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kuluçka süresi yükümlülük süresi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kabul edilir.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43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Ülkelerdeki ilk 10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morbidite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mortalite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listesinde 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nfeksiyon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almaktadır.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Bulaşıcı Hastalıklar; günümüz dünyasında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sağlık sorunları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içinde yer almaktadır.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ve iş kazaları, bir ülkede İSG hizmetlerinin niteliğini değerlendirmede 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kriterdir.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73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967882"/>
              </p:ext>
            </p:extLst>
          </p:nvPr>
        </p:nvGraphicFramePr>
        <p:xfrm>
          <a:off x="95003" y="1548623"/>
          <a:ext cx="8953463" cy="4546604"/>
        </p:xfrm>
        <a:graphic>
          <a:graphicData uri="http://schemas.openxmlformats.org/drawingml/2006/table">
            <a:tbl>
              <a:tblPr/>
              <a:tblGrid>
                <a:gridCol w="6993120"/>
                <a:gridCol w="1960343"/>
              </a:tblGrid>
              <a:tr h="1136651">
                <a:tc>
                  <a:txBody>
                    <a:bodyPr/>
                    <a:lstStyle/>
                    <a:p>
                      <a:pPr lvl="1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Etkenin sağlam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kişiye ulaşabilme ve dokulara yerleşip üreyebilme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özelliğine denir.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İnfektivite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36651">
                <a:tc>
                  <a:txBody>
                    <a:bodyPr/>
                    <a:lstStyle/>
                    <a:p>
                      <a:pPr lvl="1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enfeksiyon etkeninin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 yapabilme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Patojenite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36651">
                <a:tc>
                  <a:txBody>
                    <a:bodyPr/>
                    <a:lstStyle/>
                    <a:p>
                      <a:pPr lvl="1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etkenin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ağır veya öldürücü bir hastalık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tablosuna yol açma 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Virülans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36651">
                <a:tc>
                  <a:txBody>
                    <a:bodyPr/>
                    <a:lstStyle/>
                    <a:p>
                      <a:pPr lvl="1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Etkenin vücuda girip, üreyip hastalık belirtileri vermesidir.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Enfeksiyon Hastalığı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1193"/>
          <p:cNvSpPr txBox="1">
            <a:spLocks noChangeArrowheads="1"/>
          </p:cNvSpPr>
          <p:nvPr/>
        </p:nvSpPr>
        <p:spPr bwMode="auto">
          <a:xfrm>
            <a:off x="242590" y="98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Tanımlar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19"/>
          <p:cNvGrpSpPr>
            <a:grpSpLocks/>
          </p:cNvGrpSpPr>
          <p:nvPr/>
        </p:nvGrpSpPr>
        <p:grpSpPr bwMode="auto">
          <a:xfrm>
            <a:off x="196172" y="6177050"/>
            <a:ext cx="6162675" cy="663575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err="1" smtClean="0">
                  <a:solidFill>
                    <a:srgbClr val="000000"/>
                  </a:solidFill>
                  <a:latin typeface="Cambria" pitchFamily="18" charset="0"/>
                </a:rPr>
                <a:t>İnfektivite</a:t>
              </a: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 (soru-şık) / Enfeksiyon hastalığı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58200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327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61925" y="1781175"/>
            <a:ext cx="8764743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Kimyasal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Nedenlerle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161925" y="2590800"/>
            <a:ext cx="8764743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Deri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3" name="Grup 22"/>
          <p:cNvGrpSpPr/>
          <p:nvPr/>
        </p:nvGrpSpPr>
        <p:grpSpPr>
          <a:xfrm>
            <a:off x="161925" y="3400425"/>
            <a:ext cx="8764743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Pnömokonyozlar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ve Diğer 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Solunum Sistemi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7" name="Grup 26"/>
          <p:cNvGrpSpPr/>
          <p:nvPr/>
        </p:nvGrpSpPr>
        <p:grpSpPr>
          <a:xfrm>
            <a:off x="161925" y="4210050"/>
            <a:ext cx="8764743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Mesleki Bulaşıcı Hastalıklar</a:t>
              </a:r>
              <a:endPara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161925" y="5019675"/>
            <a:ext cx="8764743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nn-NO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Fizik</a:t>
              </a:r>
              <a:r>
                <a:rPr lang="nn-NO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Etkenlerle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189045" y="1162180"/>
            <a:ext cx="8737623" cy="403609"/>
            <a:chOff x="169995" y="1162180"/>
            <a:chExt cx="8737623" cy="403609"/>
          </a:xfrm>
        </p:grpSpPr>
        <p:sp>
          <p:nvSpPr>
            <p:cNvPr id="40" name="Dikdörtgen 39"/>
            <p:cNvSpPr/>
            <p:nvPr/>
          </p:nvSpPr>
          <p:spPr>
            <a:xfrm>
              <a:off x="587905" y="1179318"/>
              <a:ext cx="8319713" cy="338554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6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664105" y="5828113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Kaç gruptur / Hangi gruptur / Hastalıktan grup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57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 Grubu </a:t>
            </a:r>
          </a:p>
          <a:p>
            <a:pPr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Bulaşıcı Hastalıklar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DRUZ\1-EĞİTİM KURUMU\1. İstanbuluzman\2-RESİMLER\Siyah\099358-simpy-logo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91" y="-239232"/>
            <a:ext cx="4780701" cy="478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19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414397"/>
              </p:ext>
            </p:extLst>
          </p:nvPr>
        </p:nvGraphicFramePr>
        <p:xfrm>
          <a:off x="76201" y="1029337"/>
          <a:ext cx="8961473" cy="27894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2257424"/>
                <a:gridCol w="1791206"/>
                <a:gridCol w="4912843"/>
              </a:tblGrid>
              <a:tr h="7994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D1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[HELMİNTİASİS]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7133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Ankilostomiasis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Tünel ve yeraltı maden işleri, 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Pirinç tarlalarında, killi, nemli toprak zeminde çalışmalar,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Necatoriasis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4400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244811" y="6148489"/>
            <a:ext cx="6162416" cy="663371"/>
            <a:chOff x="2644311" y="5451679"/>
            <a:chExt cx="6162416" cy="663371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94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9739</TotalTime>
  <Words>1461</Words>
  <Application>Microsoft Office PowerPoint</Application>
  <PresentationFormat>Ekran Gösterisi (4:3)</PresentationFormat>
  <Paragraphs>331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4_Standarddesign</vt:lpstr>
      <vt:lpstr>2_Standarddesign</vt:lpstr>
      <vt:lpstr>8_Standarddesign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1049</cp:revision>
  <dcterms:created xsi:type="dcterms:W3CDTF">2008-04-16T13:39:00Z</dcterms:created>
  <dcterms:modified xsi:type="dcterms:W3CDTF">2013-08-13T17:05:14Z</dcterms:modified>
</cp:coreProperties>
</file>