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56" r:id="rId2"/>
  </p:sldMasterIdLst>
  <p:notesMasterIdLst>
    <p:notesMasterId r:id="rId16"/>
  </p:notesMasterIdLst>
  <p:handoutMasterIdLst>
    <p:handoutMasterId r:id="rId17"/>
  </p:handoutMasterIdLst>
  <p:sldIdLst>
    <p:sldId id="1215" r:id="rId3"/>
    <p:sldId id="1228" r:id="rId4"/>
    <p:sldId id="1230" r:id="rId5"/>
    <p:sldId id="1191" r:id="rId6"/>
    <p:sldId id="1231" r:id="rId7"/>
    <p:sldId id="1270" r:id="rId8"/>
    <p:sldId id="1229" r:id="rId9"/>
    <p:sldId id="1266" r:id="rId10"/>
    <p:sldId id="1232" r:id="rId11"/>
    <p:sldId id="1234" r:id="rId12"/>
    <p:sldId id="1238" r:id="rId13"/>
    <p:sldId id="1240" r:id="rId14"/>
    <p:sldId id="1226" r:id="rId15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D0D"/>
    <a:srgbClr val="6B9B1A"/>
    <a:srgbClr val="E9ECF7"/>
    <a:srgbClr val="D0D8EC"/>
    <a:srgbClr val="E9EAF7"/>
    <a:srgbClr val="E9E3E8"/>
    <a:srgbClr val="575F57"/>
    <a:srgbClr val="5A5A59"/>
    <a:srgbClr val="00A4FF"/>
    <a:srgbClr val="004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ema Uygulanmış Stil 1 - Vurgu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Orta Stil 3 - Vurgu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16DA210-FB5B-4158-B5E0-FEB733F419BA}" styleName="Açık Sti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Açık Stil 3 - Vurgu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38" autoAdjust="0"/>
    <p:restoredTop sz="94981" autoAdjust="0"/>
  </p:normalViewPr>
  <p:slideViewPr>
    <p:cSldViewPr snapToGrid="0">
      <p:cViewPr>
        <p:scale>
          <a:sx n="100" d="100"/>
          <a:sy n="100" d="100"/>
        </p:scale>
        <p:origin x="-1944" y="-258"/>
      </p:cViewPr>
      <p:guideLst>
        <p:guide orient="horz" pos="2294"/>
        <p:guide orient="horz" pos="1151"/>
        <p:guide orient="horz" pos="2018"/>
        <p:guide orient="horz" pos="2652"/>
        <p:guide pos="5579"/>
        <p:guide pos="5266"/>
        <p:guide pos="198"/>
        <p:guide pos="3193"/>
        <p:guide pos="49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90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6FBF181-6581-4E2F-849B-67FB4221BBBA}" type="datetimeFigureOut">
              <a:rPr lang="de-DE"/>
              <a:pPr>
                <a:defRPr/>
              </a:pPr>
              <a:t>03.05.2013</a:t>
            </a:fld>
            <a:endParaRPr lang="de-DE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42F2CB9-D2A6-4AD7-95AE-4B6DB534C3C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9141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D5FAF4A-B3D3-49A6-BC24-6E15E10FCEA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9642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noProof="1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10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10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11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11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12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12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13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13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2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2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3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3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4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4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5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5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6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6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5006A3E-5299-4714-BB51-A9A078E5EE5D}" type="slidenum">
              <a:rPr lang="de-DE" sz="1200">
                <a:solidFill>
                  <a:prstClr val="black"/>
                </a:solidFill>
              </a:rPr>
              <a:pPr algn="r"/>
              <a:t>7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78851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F3951A9D-2355-445B-90F0-F641AB817D94}" type="slidenum">
              <a:rPr lang="en-GB" sz="1300">
                <a:solidFill>
                  <a:prstClr val="black"/>
                </a:solidFill>
              </a:rPr>
              <a:pPr algn="r" defTabSz="947738"/>
              <a:t>7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788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88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8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8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9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9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371975"/>
            <a:ext cx="8172450" cy="12668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34099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660400"/>
            <a:ext cx="5629275" cy="1470025"/>
          </a:xfrm>
        </p:spPr>
        <p:txBody>
          <a:bodyPr anchor="ctr"/>
          <a:lstStyle>
            <a:lvl1pPr>
              <a:lnSpc>
                <a:spcPct val="11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355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8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06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371975"/>
            <a:ext cx="8172450" cy="12668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34099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660400"/>
            <a:ext cx="5629275" cy="1470025"/>
          </a:xfrm>
        </p:spPr>
        <p:txBody>
          <a:bodyPr anchor="ctr"/>
          <a:lstStyle>
            <a:lvl1pPr>
              <a:lnSpc>
                <a:spcPct val="11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163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204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582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722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9583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2458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1774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587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79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2280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1417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654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393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033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923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945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36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633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805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3997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339973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Page </a:t>
            </a: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</a:t>
            </a: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fld id="{CF825FEF-9EFF-427A-BA79-FFBBF98227EB}" type="slidenum"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de-DE" sz="10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6646863" y="6181725"/>
            <a:ext cx="2225675" cy="392113"/>
            <a:chOff x="3316" y="1854"/>
            <a:chExt cx="2110" cy="372"/>
          </a:xfrm>
        </p:grpSpPr>
        <p:pic>
          <p:nvPicPr>
            <p:cNvPr id="4103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3316" y="1854"/>
              <a:ext cx="2110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>
              <a:lum bright="-46000" contrast="-12000"/>
            </a:blip>
            <a:srcRect r="30521" b="-2"/>
            <a:stretch>
              <a:fillRect/>
            </a:stretch>
          </p:blipFill>
          <p:spPr bwMode="auto">
            <a:xfrm>
              <a:off x="3316" y="1854"/>
              <a:ext cx="1466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481751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3997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339973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Page </a:t>
            </a: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</a:t>
            </a: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fld id="{CF825FEF-9EFF-427A-BA79-FFBBF98227EB}" type="slidenum"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de-DE" sz="10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6646863" y="6181725"/>
            <a:ext cx="2225675" cy="392113"/>
            <a:chOff x="3316" y="1854"/>
            <a:chExt cx="2110" cy="372"/>
          </a:xfrm>
        </p:grpSpPr>
        <p:pic>
          <p:nvPicPr>
            <p:cNvPr id="4103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3316" y="1854"/>
              <a:ext cx="2110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>
              <a:lum bright="-46000" contrast="-12000"/>
            </a:blip>
            <a:srcRect r="30521" b="-2"/>
            <a:stretch>
              <a:fillRect/>
            </a:stretch>
          </p:blipFill>
          <p:spPr bwMode="auto">
            <a:xfrm>
              <a:off x="3316" y="1854"/>
              <a:ext cx="1466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993114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Dikdörtgen"/>
          <p:cNvSpPr/>
          <p:nvPr/>
        </p:nvSpPr>
        <p:spPr>
          <a:xfrm>
            <a:off x="176274" y="364980"/>
            <a:ext cx="8791574" cy="1631216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7DC4FF"/>
            </a:outerShdw>
            <a:softEdge rad="127000"/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prstMaterial="dkEdge">
            <a:bevelT w="63500" h="63500"/>
            <a:contourClr>
              <a:schemeClr val="bg2">
                <a:lumMod val="20000"/>
                <a:lumOff val="80000"/>
              </a:schemeClr>
            </a:contourClr>
          </a:sp3d>
        </p:spPr>
        <p:txBody>
          <a:bodyPr wrap="square" anchor="ctr" anchorCtr="1">
            <a:spAutoFit/>
          </a:bodyPr>
          <a:lstStyle/>
          <a:p>
            <a:pPr algn="ctr">
              <a:defRPr/>
            </a:pPr>
            <a:r>
              <a:rPr lang="tr-TR" sz="10000" dirty="0" smtClean="0">
                <a:ln w="38100">
                  <a:solidFill>
                    <a:srgbClr val="0061B2">
                      <a:lumMod val="40000"/>
                      <a:lumOff val="6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76200" dist="50800" dir="5400000" algn="tl">
                    <a:srgbClr val="000000"/>
                  </a:outerShdw>
                </a:effectLst>
                <a:latin typeface="Cambria" pitchFamily="18" charset="0"/>
              </a:rPr>
              <a:t>İstanbulUzman</a:t>
            </a:r>
            <a:endParaRPr lang="tr-TR" sz="10000" dirty="0">
              <a:ln w="38100">
                <a:solidFill>
                  <a:srgbClr val="0061B2">
                    <a:lumMod val="40000"/>
                    <a:lumOff val="60000"/>
                  </a:srgbClr>
                </a:solidFill>
                <a:prstDash val="solid"/>
                <a:miter lim="800000"/>
              </a:ln>
              <a:noFill/>
              <a:effectLst>
                <a:outerShdw blurRad="76200" dist="50800" dir="5400000" algn="tl">
                  <a:srgbClr val="000000"/>
                </a:outerShdw>
              </a:effectLst>
              <a:latin typeface="Cambria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8420099" y="637692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DR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WordArt 7"/>
          <p:cNvSpPr>
            <a:spLocks noChangeArrowheads="1" noChangeShapeType="1" noTextEdit="1"/>
          </p:cNvSpPr>
          <p:nvPr/>
        </p:nvSpPr>
        <p:spPr bwMode="auto">
          <a:xfrm>
            <a:off x="66676" y="3406239"/>
            <a:ext cx="8954500" cy="2180107"/>
          </a:xfrm>
          <a:prstGeom prst="rect">
            <a:avLst/>
          </a:prstGeom>
          <a:effectLst>
            <a:glow rad="63500">
              <a:schemeClr val="tx1">
                <a:lumMod val="95000"/>
                <a:lumOff val="5000"/>
                <a:alpha val="40000"/>
              </a:schemeClr>
            </a:glow>
            <a:innerShdw blurRad="114300">
              <a:schemeClr val="bg1">
                <a:lumMod val="50000"/>
              </a:schemeClr>
            </a:innerShdw>
          </a:effectLst>
          <a:scene3d>
            <a:camera prst="orthographicFront">
              <a:rot lat="1200000" lon="21599987" rev="21594348"/>
            </a:camera>
            <a:lightRig rig="threePt" dir="t"/>
          </a:scene3d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0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tr-TR" sz="3600" b="1" i="1" kern="10" dirty="0" smtClean="0">
                <a:ln w="9525">
                  <a:round/>
                  <a:headEnd/>
                  <a:tailEnd/>
                </a:ln>
                <a:solidFill>
                  <a:srgbClr val="000000">
                    <a:lumMod val="85000"/>
                    <a:lumOff val="1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/>
              </a:rPr>
              <a:t>Mesleki Bulaşıcı Hastalıklar</a:t>
            </a:r>
            <a:endParaRPr lang="tr-TR" sz="3600" b="1" i="1" kern="10" dirty="0">
              <a:ln w="9525">
                <a:round/>
                <a:headEnd/>
                <a:tailEnd/>
              </a:ln>
              <a:solidFill>
                <a:srgbClr val="000000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/>
            </a:endParaRPr>
          </a:p>
        </p:txBody>
      </p:sp>
    </p:spTree>
    <p:extLst>
      <p:ext uri="{BB962C8B-B14F-4D97-AF65-F5344CB8AC3E}">
        <p14:creationId xmlns:p14="http://schemas.microsoft.com/office/powerpoint/2010/main" val="3166910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MESLEKİ BULAŞICI HASTALIKLAR</a:t>
            </a:r>
            <a:endParaRPr lang="tr-TR" sz="3200" b="1" dirty="0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7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1001184"/>
              </p:ext>
            </p:extLst>
          </p:nvPr>
        </p:nvGraphicFramePr>
        <p:xfrm>
          <a:off x="76201" y="1029334"/>
          <a:ext cx="9014636" cy="5488558"/>
        </p:xfrm>
        <a:graphic>
          <a:graphicData uri="http://schemas.openxmlformats.org/drawingml/2006/table">
            <a:tbl>
              <a:tblPr firstRow="1" bandRow="1"/>
              <a:tblGrid>
                <a:gridCol w="2257424"/>
                <a:gridCol w="1791206"/>
                <a:gridCol w="4966006"/>
              </a:tblGrid>
              <a:tr h="455581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3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D2</a:t>
                      </a:r>
                      <a:r>
                        <a:rPr lang="tr-TR" sz="30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GRUBU</a:t>
                      </a:r>
                      <a:r>
                        <a:rPr lang="tr-TR" sz="3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MBH</a:t>
                      </a:r>
                      <a:r>
                        <a:rPr kumimoji="0" lang="tr-TR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[TROPİK]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4555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HASTALIKLAR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YÜKÜMLÜLÜK 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HASTALIK TEHLİKESİ OLAN BAŞLICA İŞLER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4076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Malarya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40 Gün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rowSpan="11">
                  <a:txBody>
                    <a:bodyPr/>
                    <a:lstStyle/>
                    <a:p>
                      <a:pPr marL="45090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tr-TR" sz="2000" i="1" dirty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Bu gibi hastalıkların saptandığı ve tedavi edildiği </a:t>
                      </a: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sağlık örgütlerinde-kurumlarında,</a:t>
                      </a:r>
                    </a:p>
                    <a:p>
                      <a:pPr marL="10800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 </a:t>
                      </a:r>
                    </a:p>
                    <a:p>
                      <a:pPr marL="45090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Bu </a:t>
                      </a:r>
                      <a:r>
                        <a:rPr lang="tr-TR" sz="2000" i="1" dirty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hastalıkların patojen ajanları ile çalışılan </a:t>
                      </a: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laboratuvarlardaki </a:t>
                      </a:r>
                      <a:r>
                        <a:rPr lang="tr-TR" sz="2000" i="1" dirty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sağlık </a:t>
                      </a: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görevleri ile </a:t>
                      </a:r>
                      <a:r>
                        <a:rPr lang="tr-TR" sz="2000" i="1" dirty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araştırmalarında </a:t>
                      </a: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çalışanlarda,</a:t>
                      </a:r>
                      <a:endParaRPr lang="tr-TR" sz="2000" i="1" dirty="0">
                        <a:effectLst/>
                        <a:latin typeface="Calibri" pitchFamily="34" charset="0"/>
                        <a:ea typeface="Arial Unicode MS"/>
                        <a:cs typeface="Calibri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4076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Amebiasis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30 Gün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76200">
                        <a:lnSpc>
                          <a:spcPts val="1540"/>
                        </a:lnSpc>
                        <a:spcAft>
                          <a:spcPts val="0"/>
                        </a:spcAft>
                      </a:pPr>
                      <a:endParaRPr lang="tr-TR" sz="1200" dirty="0"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4076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Sarı Humma 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10 Gün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4076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Veba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10 Gün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407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Rekürrent</a:t>
                      </a:r>
                      <a:r>
                        <a:rPr kumimoji="0" lang="tr-TR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Ateş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 Gün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</a:tr>
              <a:tr h="407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Dank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10 Gün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</a:tr>
              <a:tr h="407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Leishmanioz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7 Ay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</a:tr>
              <a:tr h="407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Frambosie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8 Hafta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</a:tr>
              <a:tr h="407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Lepra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25 Yıl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</a:tr>
              <a:tr h="407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Lekeli Humma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 Gün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</a:tr>
              <a:tr h="407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Riketsiöz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 Gün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8420099" y="637692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DR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81186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1"/>
          <p:cNvSpPr txBox="1">
            <a:spLocks noChangeArrowheads="1"/>
          </p:cNvSpPr>
          <p:nvPr/>
        </p:nvSpPr>
        <p:spPr bwMode="gray">
          <a:xfrm>
            <a:off x="231797" y="326099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MESLEKİ BULAŞICI HASTALIKLAR</a:t>
            </a:r>
            <a:endParaRPr lang="tr-TR" sz="3200" b="1" dirty="0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7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6787505"/>
              </p:ext>
            </p:extLst>
          </p:nvPr>
        </p:nvGraphicFramePr>
        <p:xfrm>
          <a:off x="1" y="860763"/>
          <a:ext cx="9122734" cy="6035040"/>
        </p:xfrm>
        <a:graphic>
          <a:graphicData uri="http://schemas.openxmlformats.org/drawingml/2006/table">
            <a:tbl>
              <a:tblPr firstRow="1" bandRow="1"/>
              <a:tblGrid>
                <a:gridCol w="2524835"/>
                <a:gridCol w="1791206"/>
                <a:gridCol w="4806693"/>
              </a:tblGrid>
              <a:tr h="509437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r-TR" sz="2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D3</a:t>
                      </a:r>
                      <a:r>
                        <a:rPr lang="tr-TR" sz="2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GRUBU</a:t>
                      </a:r>
                      <a:r>
                        <a:rPr lang="tr-TR" sz="2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MBH</a:t>
                      </a:r>
                      <a:r>
                        <a:rPr lang="tr-TR" sz="2800" b="1" dirty="0" smtClean="0">
                          <a:solidFill>
                            <a:srgbClr val="FF0D0D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[HAYVANLARDAN İNSANA BULAŞAN]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3435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HASTALIKLAR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YÜKÜMLÜLÜK </a:t>
                      </a: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HASTALIK TEHLİKESİ OLAN BAŞLICA İŞLER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3596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Bruselloz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6 Ay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rowSpan="14">
                  <a:txBody>
                    <a:bodyPr/>
                    <a:lstStyle/>
                    <a:p>
                      <a:pPr marL="45090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Hayvan gütme, bakma</a:t>
                      </a:r>
                      <a:r>
                        <a:rPr lang="tr-TR" sz="2000" i="1" baseline="0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 ve</a:t>
                      </a: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 terbiye etme, </a:t>
                      </a:r>
                    </a:p>
                    <a:p>
                      <a:pPr marL="45090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Veterinerlik hizmetleri,</a:t>
                      </a:r>
                    </a:p>
                    <a:p>
                      <a:pPr marL="45090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Hayvanlardan elde edilen materyalle veya hayvan artıklarıyla yakın temas, bunların işlenmesi, saklanması, taşınması (ahır, mezbaha, hayvan taşımacılığı, veteriner hastaneleri, kasap sakatatçı, sucukçu, et ve balık </a:t>
                      </a:r>
                      <a:r>
                        <a:rPr lang="tr-TR" sz="2000" i="1" dirty="0" err="1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konserveciliği</a:t>
                      </a: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, süt ve süt mamullerinin</a:t>
                      </a:r>
                      <a:r>
                        <a:rPr lang="tr-TR" sz="2000" i="1" baseline="0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 </a:t>
                      </a: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işlenmesi, mutfak işleri, hayvan derisi, kılı, yelesi, yünü, kemik </a:t>
                      </a:r>
                      <a:r>
                        <a:rPr lang="tr-TR" sz="2000" i="1" dirty="0" err="1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vb’nin</a:t>
                      </a: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 işlendiği, toplandığı, yok edildiği yerlerdeki çalışmalar), </a:t>
                      </a:r>
                    </a:p>
                    <a:p>
                      <a:pPr marL="45090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tr-TR" sz="2000" i="1" dirty="0" smtClean="0">
                          <a:effectLst/>
                          <a:latin typeface="Calibri" pitchFamily="34" charset="0"/>
                          <a:ea typeface="Arial Unicode MS"/>
                          <a:cs typeface="Calibri" pitchFamily="34" charset="0"/>
                        </a:rPr>
                        <a:t>Laboratuvarlarda bu hastalıkların etkenleriyle veya hastalanmış hayvanlardan alınmış biyolojik materyalle yapılan çalışmalar,</a:t>
                      </a:r>
                      <a:endParaRPr lang="tr-TR" sz="1800" i="1" dirty="0">
                        <a:effectLst/>
                        <a:latin typeface="Calibri" pitchFamily="34" charset="0"/>
                        <a:ea typeface="Arial Unicode MS"/>
                        <a:cs typeface="Calibri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596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Tetanoz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30 Gün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596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Şarbon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30 Gün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596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Salmonella </a:t>
                      </a:r>
                      <a:r>
                        <a:rPr kumimoji="0" lang="tr-TR" sz="1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İnfeksiyonu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30 Gün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59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Weill</a:t>
                      </a: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Hastalığı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14 Gün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59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Kuduz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2 Yıl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59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Ornithozlar</a:t>
                      </a: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, </a:t>
                      </a:r>
                      <a:r>
                        <a:rPr kumimoji="0" lang="tr-TR" sz="1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Psittakoz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30 Gün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59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Renkküren Ateş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12 Gün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59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Şap Hastalığı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10 Gün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59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Çiçek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12 Gün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59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Q Humması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30 Gün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59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Leke Humması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20 Gün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C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08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tr-TR" sz="1800" i="1" dirty="0">
                        <a:effectLst/>
                        <a:latin typeface="Calibri" pitchFamily="34" charset="0"/>
                        <a:ea typeface="Arial Unicode MS"/>
                        <a:cs typeface="Calibri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59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Ekinokok Humması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1 Yıl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7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08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tr-TR" sz="1800" i="1" dirty="0">
                        <a:effectLst/>
                        <a:latin typeface="Calibri" pitchFamily="34" charset="0"/>
                        <a:ea typeface="Arial Unicode MS"/>
                        <a:cs typeface="Calibri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59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Ruam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i="1" dirty="0" smtClean="0">
                          <a:latin typeface="Calibri" pitchFamily="34" charset="0"/>
                          <a:cs typeface="Calibri" pitchFamily="34" charset="0"/>
                        </a:rPr>
                        <a:t>1 Ay</a:t>
                      </a:r>
                      <a:endParaRPr lang="tr-TR" sz="1800" i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C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080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tr-TR" sz="1800" i="1" dirty="0">
                        <a:effectLst/>
                        <a:latin typeface="Calibri" pitchFamily="34" charset="0"/>
                        <a:ea typeface="Arial Unicode MS"/>
                        <a:cs typeface="Calibri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78982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MESLEKİ BULAŞICI HASTALIKLAR</a:t>
            </a:r>
            <a:endParaRPr lang="en-GB" sz="3200" b="1" dirty="0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7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0618200"/>
              </p:ext>
            </p:extLst>
          </p:nvPr>
        </p:nvGraphicFramePr>
        <p:xfrm>
          <a:off x="76201" y="1029337"/>
          <a:ext cx="8934449" cy="3067218"/>
        </p:xfrm>
        <a:graphic>
          <a:graphicData uri="http://schemas.openxmlformats.org/drawingml/2006/table">
            <a:tbl>
              <a:tblPr firstRow="1" bandRow="1"/>
              <a:tblGrid>
                <a:gridCol w="2257424"/>
                <a:gridCol w="1813073"/>
                <a:gridCol w="4863952"/>
              </a:tblGrid>
              <a:tr h="760786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r-TR" sz="2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D4</a:t>
                      </a:r>
                      <a:r>
                        <a:rPr lang="tr-TR" sz="2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GRUBU</a:t>
                      </a:r>
                      <a:r>
                        <a:rPr lang="tr-TR" sz="2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MBH</a:t>
                      </a:r>
                      <a:r>
                        <a:rPr lang="tr-TR" sz="2800" b="1" dirty="0" smtClean="0">
                          <a:solidFill>
                            <a:srgbClr val="FF0D0D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[MESLEK GEREĞİ ENFEKSİYON HASTALIKLARINA ÖZELLİKLE MARUZ KİŞİLERDEKİ]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7607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HASTALIKLAR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YÜKÜMLÜLÜK 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HASTALIK TEHLİKESİ OLAN BAŞLICA İŞLER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6807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Viral</a:t>
                      </a:r>
                      <a:r>
                        <a:rPr kumimoji="0" lang="tr-TR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Hepatit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6 Ay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486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tr-TR" sz="20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Hastane, dispanser, poliklinik araştırma laboratuvarı vb. sağlık kurumlarında çalışmalar.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6807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Tüberküloz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 Yıl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8420099" y="637692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DR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103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4"/>
          <p:cNvSpPr>
            <a:spLocks noChangeArrowheads="1"/>
          </p:cNvSpPr>
          <p:nvPr/>
        </p:nvSpPr>
        <p:spPr bwMode="auto">
          <a:xfrm>
            <a:off x="172005" y="2516888"/>
            <a:ext cx="8782476" cy="2921887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marL="36000" algn="ctr"/>
            <a:r>
              <a:rPr lang="tr-TR" sz="9000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Teşekkür Ederim</a:t>
            </a:r>
            <a:endParaRPr lang="tr-TR" sz="9000" b="1" noProof="1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4842" y="568865"/>
            <a:ext cx="3290888" cy="24652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420099" y="637692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DR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9039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4"/>
          <p:cNvSpPr>
            <a:spLocks noChangeArrowheads="1"/>
          </p:cNvSpPr>
          <p:nvPr/>
        </p:nvSpPr>
        <p:spPr bwMode="auto">
          <a:xfrm>
            <a:off x="0" y="3227519"/>
            <a:ext cx="9144000" cy="2529905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9000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İnfeksiyon </a:t>
            </a:r>
          </a:p>
          <a:p>
            <a:pPr algn="ctr"/>
            <a:r>
              <a:rPr lang="tr-TR" sz="9000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Hastalıkları</a:t>
            </a:r>
            <a:endParaRPr lang="tr-TR" sz="9000" b="1" noProof="1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2" descr="D:\DOKTOR\9-ISTUZMAN\1-EĞİTİM KURUMU\1. İstanbuluzman\Z.Resim-İkon\virus_definitions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962276" y="-152401"/>
            <a:ext cx="3067050" cy="3714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420099" y="637692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DR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2670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Açıklamalar – 1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Bir enfeksiyon hastalığının «Mesleki Bulaşıcı Hastalık» olabilmesi için;</a:t>
            </a:r>
          </a:p>
          <a:p>
            <a:pPr marL="360000" indent="-288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Görülen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işin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gereği olarak,</a:t>
            </a:r>
          </a:p>
          <a:p>
            <a:pPr marL="360000" indent="-288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İşyerinin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özel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koşulların etkisiyle oluşması,</a:t>
            </a:r>
          </a:p>
          <a:p>
            <a:pPr marL="360000" indent="-288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Enfeksiyonun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laboratuvar bulguları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ile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kanıtlanması gereklidir. </a:t>
            </a:r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4" name="Rectangle 31"/>
          <p:cNvSpPr txBox="1">
            <a:spLocks noChangeArrowheads="1"/>
          </p:cNvSpPr>
          <p:nvPr/>
        </p:nvSpPr>
        <p:spPr bwMode="gray">
          <a:xfrm>
            <a:off x="178632" y="411163"/>
            <a:ext cx="891220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BULAŞICI MESLEK HASTALIKLARI</a:t>
            </a:r>
            <a:endParaRPr lang="en-GB" sz="3200" b="1" dirty="0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8420099" y="637692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DR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0117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Açıklamalar – </a:t>
            </a: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2</a:t>
            </a:r>
            <a:endParaRPr lang="tr-TR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10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>
              <a:spcAft>
                <a:spcPts val="120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Ülkelerdeki ilk 10 </a:t>
            </a:r>
            <a:r>
              <a:rPr lang="tr-TR" sz="2000" b="1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morbidite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ve </a:t>
            </a:r>
            <a:r>
              <a:rPr lang="tr-TR" sz="2000" b="1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mortalite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listesinde </a:t>
            </a:r>
            <a:r>
              <a:rPr lang="tr-TR" sz="2000" b="1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infeksiyon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hastalıkları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yer almaktadır, 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>
              <a:spcAft>
                <a:spcPts val="120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Bulaşıcı Mesleki Hastalıkları; günümüz dünyasında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önemli sağlık sorunları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içinde yer almaktadır,</a:t>
            </a:r>
          </a:p>
          <a:p>
            <a:pPr marL="342900" indent="-342900">
              <a:spcAft>
                <a:spcPts val="120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hastalıkları ve iş kazaları, bir ülkede İSG hizmetlerinin niteliğini değerlendirmede en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önemli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iki kriterdir.</a:t>
            </a: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4" name="Rectangle 31"/>
          <p:cNvSpPr txBox="1">
            <a:spLocks noChangeArrowheads="1"/>
          </p:cNvSpPr>
          <p:nvPr/>
        </p:nvSpPr>
        <p:spPr bwMode="gray">
          <a:xfrm>
            <a:off x="178632" y="411163"/>
            <a:ext cx="891220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BULAŞICI MESLEK HASTALIKLARI</a:t>
            </a:r>
            <a:endParaRPr lang="en-GB" sz="3200" b="1" dirty="0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8420099" y="637692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DR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57319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Açıklamalar – </a:t>
            </a: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3</a:t>
            </a:r>
            <a:endParaRPr lang="tr-TR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342900" indent="-342900">
              <a:spcAft>
                <a:spcPts val="120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 hastalıkları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listelerinde yer almayan ve fakat görülen iş ve görev icabı olarak alındığı kesin olarak tespit edilen diğer enfeksiyon hastalıkları da meslek hastalığı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sayılır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</a:t>
            </a:r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>
              <a:spcAft>
                <a:spcPts val="120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Bu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husustaki teşhisin laboratuvar deneyleriyle teyit edilmesi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gereklidir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</a:t>
            </a:r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>
              <a:spcAft>
                <a:spcPts val="120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Hastalığın azami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kuluçka süresi yükümlülük süresi olarak kabul edilir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4" name="Rectangle 31"/>
          <p:cNvSpPr txBox="1">
            <a:spLocks noChangeArrowheads="1"/>
          </p:cNvSpPr>
          <p:nvPr/>
        </p:nvSpPr>
        <p:spPr bwMode="gray">
          <a:xfrm>
            <a:off x="178632" y="411163"/>
            <a:ext cx="891220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BULAŞICI MESLEK HASTALIKLARI</a:t>
            </a:r>
            <a:endParaRPr lang="en-GB" sz="3200" b="1" dirty="0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8420099" y="637692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DR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54332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Tanımlar / İnfektivite 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spcAft>
                <a:spcPts val="0"/>
              </a:spcAft>
              <a:buClr>
                <a:srgbClr val="292929"/>
              </a:buClr>
              <a:defRPr/>
            </a:pPr>
            <a:endParaRPr lang="tr-TR" b="1" i="1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buClr>
                <a:srgbClr val="292929"/>
              </a:buClr>
              <a:defRPr/>
            </a:pP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«Etkenin sağlam kişiye </a:t>
            </a:r>
            <a:r>
              <a:rPr lang="tr-TR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ulaşabilme ve dokulara yerleşip üreyebilme </a:t>
            </a:r>
            <a:r>
              <a:rPr lang="tr-TR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özelliğine denir.»</a:t>
            </a:r>
            <a:endParaRPr lang="tr-TR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0"/>
              </a:spcAft>
              <a:buClr>
                <a:srgbClr val="292929"/>
              </a:buClr>
              <a:defRPr/>
            </a:pPr>
            <a:endParaRPr lang="tr-TR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>
              <a:spcAft>
                <a:spcPts val="0"/>
              </a:spcAft>
              <a:buClr>
                <a:srgbClr val="292929"/>
              </a:buClr>
              <a:defRPr/>
            </a:pPr>
            <a:endParaRPr lang="tr-TR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4" name="Rectangle 31"/>
          <p:cNvSpPr txBox="1">
            <a:spLocks noChangeArrowheads="1"/>
          </p:cNvSpPr>
          <p:nvPr/>
        </p:nvSpPr>
        <p:spPr bwMode="gray">
          <a:xfrm>
            <a:off x="178632" y="411163"/>
            <a:ext cx="891220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BULAŞICI MESLEK HASTALIKLARI</a:t>
            </a:r>
            <a:endParaRPr lang="tr-TR" sz="3200" b="1" dirty="0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8420099" y="637692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DR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87416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en-GB" sz="2000" b="1">
              <a:solidFill>
                <a:srgbClr val="000000"/>
              </a:solidFill>
            </a:endParaRPr>
          </a:p>
        </p:txBody>
      </p:sp>
      <p:grpSp>
        <p:nvGrpSpPr>
          <p:cNvPr id="3" name="Grup 2"/>
          <p:cNvGrpSpPr/>
          <p:nvPr/>
        </p:nvGrpSpPr>
        <p:grpSpPr>
          <a:xfrm>
            <a:off x="161925" y="1781175"/>
            <a:ext cx="8764743" cy="666750"/>
            <a:chOff x="142875" y="1400175"/>
            <a:chExt cx="8764743" cy="525463"/>
          </a:xfrm>
        </p:grpSpPr>
        <p:sp>
          <p:nvSpPr>
            <p:cNvPr id="30" name="Rectangle 55"/>
            <p:cNvSpPr>
              <a:spLocks noChangeArrowheads="1"/>
            </p:cNvSpPr>
            <p:nvPr/>
          </p:nvSpPr>
          <p:spPr bwMode="gray">
            <a:xfrm>
              <a:off x="645055" y="1400175"/>
              <a:ext cx="1412081" cy="525463"/>
            </a:xfrm>
            <a:prstGeom prst="rect">
              <a:avLst/>
            </a:prstGeom>
            <a:gradFill rotWithShape="1">
              <a:gsLst>
                <a:gs pos="0">
                  <a:srgbClr val="C6C7C8"/>
                </a:gs>
                <a:gs pos="100000">
                  <a:srgbClr val="C6C7C8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0" tIns="0" rIns="0" bIns="0" anchor="ctr"/>
            <a:lstStyle/>
            <a:p>
              <a:pPr algn="ctr" defTabSz="801688" eaLnBrk="0" hangingPunct="0"/>
              <a:r>
                <a:rPr lang="tr-TR" sz="2000" b="1" dirty="0" smtClean="0">
                  <a:solidFill>
                    <a:srgbClr val="FFFFFF"/>
                  </a:solidFill>
                  <a:latin typeface="Cambria" pitchFamily="18" charset="0"/>
                  <a:cs typeface="Calibri" pitchFamily="34" charset="0"/>
                </a:rPr>
                <a:t>A GRUBU</a:t>
              </a:r>
              <a:endParaRPr lang="tr-TR" sz="2000" b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endParaRPr>
            </a:p>
          </p:txBody>
        </p:sp>
        <p:sp>
          <p:nvSpPr>
            <p:cNvPr id="31" name="Rectangle 5"/>
            <p:cNvSpPr>
              <a:spLocks noChangeArrowheads="1"/>
            </p:cNvSpPr>
            <p:nvPr/>
          </p:nvSpPr>
          <p:spPr bwMode="gray">
            <a:xfrm>
              <a:off x="2052000" y="1400175"/>
              <a:ext cx="6855618" cy="525463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EAEAEA"/>
                </a:gs>
              </a:gsLst>
              <a:lin ang="5400000" scaled="1"/>
            </a:gra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108000" tIns="108000" rIns="144000" bIns="72000" anchor="ctr" anchorCtr="0"/>
            <a:lstStyle/>
            <a:p>
              <a:pPr>
                <a:lnSpc>
                  <a:spcPct val="90000"/>
                </a:lnSpc>
                <a:spcAft>
                  <a:spcPct val="20000"/>
                </a:spcAft>
                <a:buClr>
                  <a:srgbClr val="292929"/>
                </a:buClr>
                <a:defRPr/>
              </a:pPr>
              <a:r>
                <a:rPr lang="tr-TR" sz="2000" b="1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Kimyasal</a:t>
              </a:r>
              <a:r>
                <a:rPr lang="tr-TR" sz="2000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 Nedenlerle Olan Meslek Hastalıkları</a:t>
              </a:r>
              <a:endPara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7" name="Rectangle 55"/>
            <p:cNvSpPr>
              <a:spLocks noChangeArrowheads="1"/>
            </p:cNvSpPr>
            <p:nvPr/>
          </p:nvSpPr>
          <p:spPr bwMode="gray">
            <a:xfrm>
              <a:off x="142875" y="1400175"/>
              <a:ext cx="445030" cy="52546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0" tIns="0" rIns="0" bIns="0" anchor="ctr"/>
            <a:lstStyle/>
            <a:p>
              <a:pPr algn="ctr" defTabSz="801688" eaLnBrk="0" hangingPunct="0"/>
              <a:r>
                <a:rPr lang="tr-TR" sz="2400" b="1" dirty="0" smtClean="0">
                  <a:solidFill>
                    <a:srgbClr val="000000"/>
                  </a:solidFill>
                  <a:latin typeface="Cambria" pitchFamily="18" charset="0"/>
                  <a:cs typeface="Calibri" pitchFamily="34" charset="0"/>
                </a:rPr>
                <a:t>1</a:t>
              </a:r>
              <a:endParaRPr lang="tr-TR" sz="2400" b="1" dirty="0">
                <a:solidFill>
                  <a:srgbClr val="000000"/>
                </a:solidFill>
                <a:latin typeface="Cambria" pitchFamily="18" charset="0"/>
                <a:cs typeface="Calibri" pitchFamily="34" charset="0"/>
              </a:endParaRPr>
            </a:p>
          </p:txBody>
        </p:sp>
      </p:grpSp>
      <p:grpSp>
        <p:nvGrpSpPr>
          <p:cNvPr id="19" name="Grup 18"/>
          <p:cNvGrpSpPr/>
          <p:nvPr/>
        </p:nvGrpSpPr>
        <p:grpSpPr>
          <a:xfrm>
            <a:off x="161925" y="2590800"/>
            <a:ext cx="8764743" cy="666750"/>
            <a:chOff x="142875" y="1400175"/>
            <a:chExt cx="8764743" cy="525463"/>
          </a:xfrm>
        </p:grpSpPr>
        <p:sp>
          <p:nvSpPr>
            <p:cNvPr id="20" name="Rectangle 55"/>
            <p:cNvSpPr>
              <a:spLocks noChangeArrowheads="1"/>
            </p:cNvSpPr>
            <p:nvPr/>
          </p:nvSpPr>
          <p:spPr bwMode="gray">
            <a:xfrm>
              <a:off x="645055" y="1400175"/>
              <a:ext cx="1412081" cy="525463"/>
            </a:xfrm>
            <a:prstGeom prst="rect">
              <a:avLst/>
            </a:prstGeom>
            <a:gradFill rotWithShape="1">
              <a:gsLst>
                <a:gs pos="0">
                  <a:srgbClr val="C6C7C8"/>
                </a:gs>
                <a:gs pos="100000">
                  <a:srgbClr val="C6C7C8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0" tIns="0" rIns="0" bIns="0" anchor="ctr"/>
            <a:lstStyle/>
            <a:p>
              <a:pPr algn="ctr" defTabSz="801688" eaLnBrk="0" hangingPunct="0"/>
              <a:r>
                <a:rPr lang="tr-TR" sz="2000" b="1" dirty="0" smtClean="0">
                  <a:solidFill>
                    <a:srgbClr val="FFFFFF"/>
                  </a:solidFill>
                  <a:latin typeface="Cambria" pitchFamily="18" charset="0"/>
                  <a:cs typeface="Calibri" pitchFamily="34" charset="0"/>
                </a:rPr>
                <a:t>B GRUBU</a:t>
              </a:r>
              <a:endParaRPr lang="tr-TR" sz="2000" b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endParaRPr>
            </a:p>
          </p:txBody>
        </p:sp>
        <p:sp>
          <p:nvSpPr>
            <p:cNvPr id="21" name="Rectangle 5"/>
            <p:cNvSpPr>
              <a:spLocks noChangeArrowheads="1"/>
            </p:cNvSpPr>
            <p:nvPr/>
          </p:nvSpPr>
          <p:spPr bwMode="gray">
            <a:xfrm>
              <a:off x="2052000" y="1400175"/>
              <a:ext cx="6855618" cy="525463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EAEAEA"/>
                </a:gs>
              </a:gsLst>
              <a:lin ang="5400000" scaled="1"/>
            </a:gra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108000" tIns="108000" rIns="144000" bIns="72000" anchor="ctr" anchorCtr="0"/>
            <a:lstStyle/>
            <a:p>
              <a:pPr>
                <a:lnSpc>
                  <a:spcPct val="90000"/>
                </a:lnSpc>
                <a:spcAft>
                  <a:spcPct val="20000"/>
                </a:spcAft>
                <a:buClr>
                  <a:srgbClr val="292929"/>
                </a:buClr>
                <a:defRPr/>
              </a:pPr>
              <a:r>
                <a:rPr lang="tr-TR" sz="2000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Mesleki </a:t>
              </a:r>
              <a:r>
                <a:rPr lang="tr-TR" sz="2000" b="1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Deri</a:t>
              </a:r>
              <a:r>
                <a:rPr lang="tr-TR" sz="2000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 Hastalıkları</a:t>
              </a:r>
              <a:endPara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2" name="Rectangle 55"/>
            <p:cNvSpPr>
              <a:spLocks noChangeArrowheads="1"/>
            </p:cNvSpPr>
            <p:nvPr/>
          </p:nvSpPr>
          <p:spPr bwMode="gray">
            <a:xfrm>
              <a:off x="142875" y="1400175"/>
              <a:ext cx="445030" cy="52546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0" tIns="0" rIns="0" bIns="0" anchor="ctr"/>
            <a:lstStyle/>
            <a:p>
              <a:pPr algn="ctr" defTabSz="801688" eaLnBrk="0" hangingPunct="0"/>
              <a:r>
                <a:rPr lang="tr-TR" sz="2400" b="1" dirty="0" smtClean="0">
                  <a:solidFill>
                    <a:srgbClr val="000000"/>
                  </a:solidFill>
                  <a:latin typeface="Cambria" pitchFamily="18" charset="0"/>
                  <a:cs typeface="Calibri" pitchFamily="34" charset="0"/>
                </a:rPr>
                <a:t>2</a:t>
              </a:r>
              <a:endParaRPr lang="tr-TR" sz="2400" b="1" dirty="0">
                <a:solidFill>
                  <a:srgbClr val="000000"/>
                </a:solidFill>
                <a:latin typeface="Cambria" pitchFamily="18" charset="0"/>
                <a:cs typeface="Calibri" pitchFamily="34" charset="0"/>
              </a:endParaRPr>
            </a:p>
          </p:txBody>
        </p:sp>
      </p:grpSp>
      <p:grpSp>
        <p:nvGrpSpPr>
          <p:cNvPr id="23" name="Grup 22"/>
          <p:cNvGrpSpPr/>
          <p:nvPr/>
        </p:nvGrpSpPr>
        <p:grpSpPr>
          <a:xfrm>
            <a:off x="161925" y="3400425"/>
            <a:ext cx="8764743" cy="666750"/>
            <a:chOff x="142875" y="1400175"/>
            <a:chExt cx="8764743" cy="525463"/>
          </a:xfrm>
        </p:grpSpPr>
        <p:sp>
          <p:nvSpPr>
            <p:cNvPr id="24" name="Rectangle 55"/>
            <p:cNvSpPr>
              <a:spLocks noChangeArrowheads="1"/>
            </p:cNvSpPr>
            <p:nvPr/>
          </p:nvSpPr>
          <p:spPr bwMode="gray">
            <a:xfrm>
              <a:off x="645055" y="1400175"/>
              <a:ext cx="1412081" cy="525463"/>
            </a:xfrm>
            <a:prstGeom prst="rect">
              <a:avLst/>
            </a:prstGeom>
            <a:gradFill rotWithShape="1">
              <a:gsLst>
                <a:gs pos="0">
                  <a:srgbClr val="C6C7C8"/>
                </a:gs>
                <a:gs pos="100000">
                  <a:srgbClr val="C6C7C8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0" tIns="0" rIns="0" bIns="0" anchor="ctr"/>
            <a:lstStyle/>
            <a:p>
              <a:pPr algn="ctr" defTabSz="801688" eaLnBrk="0" hangingPunct="0"/>
              <a:r>
                <a:rPr lang="tr-TR" sz="2000" b="1" dirty="0" smtClean="0">
                  <a:solidFill>
                    <a:srgbClr val="FFFFFF"/>
                  </a:solidFill>
                  <a:latin typeface="Cambria" pitchFamily="18" charset="0"/>
                  <a:cs typeface="Calibri" pitchFamily="34" charset="0"/>
                </a:rPr>
                <a:t>C GRUBU</a:t>
              </a:r>
              <a:endParaRPr lang="tr-TR" sz="2000" b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endParaRPr>
            </a:p>
          </p:txBody>
        </p:sp>
        <p:sp>
          <p:nvSpPr>
            <p:cNvPr id="25" name="Rectangle 5"/>
            <p:cNvSpPr>
              <a:spLocks noChangeArrowheads="1"/>
            </p:cNvSpPr>
            <p:nvPr/>
          </p:nvSpPr>
          <p:spPr bwMode="gray">
            <a:xfrm>
              <a:off x="2052000" y="1400175"/>
              <a:ext cx="6855618" cy="525463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EAEAEA"/>
                </a:gs>
              </a:gsLst>
              <a:lin ang="5400000" scaled="1"/>
            </a:gra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108000" tIns="108000" rIns="144000" bIns="72000" anchor="ctr" anchorCtr="0"/>
            <a:lstStyle/>
            <a:p>
              <a:pPr>
                <a:lnSpc>
                  <a:spcPct val="90000"/>
                </a:lnSpc>
                <a:spcAft>
                  <a:spcPct val="20000"/>
                </a:spcAft>
                <a:buClr>
                  <a:srgbClr val="292929"/>
                </a:buClr>
                <a:defRPr/>
              </a:pPr>
              <a:r>
                <a:rPr lang="tr-TR" sz="2000" b="1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Pnömokonyozlar</a:t>
              </a:r>
              <a:r>
                <a:rPr lang="tr-TR" sz="2000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 ve Diğer Mesleki </a:t>
              </a:r>
              <a:r>
                <a:rPr lang="tr-TR" sz="2000" b="1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Solunum Sistemi </a:t>
              </a:r>
              <a:r>
                <a:rPr lang="tr-TR" sz="2000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Hastalıkları</a:t>
              </a:r>
              <a:endPara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6" name="Rectangle 55"/>
            <p:cNvSpPr>
              <a:spLocks noChangeArrowheads="1"/>
            </p:cNvSpPr>
            <p:nvPr/>
          </p:nvSpPr>
          <p:spPr bwMode="gray">
            <a:xfrm>
              <a:off x="142875" y="1400175"/>
              <a:ext cx="445030" cy="52546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0" tIns="0" rIns="0" bIns="0" anchor="ctr"/>
            <a:lstStyle/>
            <a:p>
              <a:pPr algn="ctr" defTabSz="801688" eaLnBrk="0" hangingPunct="0"/>
              <a:r>
                <a:rPr lang="tr-TR" sz="2400" b="1" dirty="0" smtClean="0">
                  <a:solidFill>
                    <a:srgbClr val="000000"/>
                  </a:solidFill>
                  <a:latin typeface="Cambria" pitchFamily="18" charset="0"/>
                  <a:cs typeface="Calibri" pitchFamily="34" charset="0"/>
                </a:rPr>
                <a:t>3</a:t>
              </a:r>
              <a:endParaRPr lang="tr-TR" sz="2400" b="1" dirty="0">
                <a:solidFill>
                  <a:srgbClr val="000000"/>
                </a:solidFill>
                <a:latin typeface="Cambria" pitchFamily="18" charset="0"/>
                <a:cs typeface="Calibri" pitchFamily="34" charset="0"/>
              </a:endParaRPr>
            </a:p>
          </p:txBody>
        </p:sp>
      </p:grpSp>
      <p:grpSp>
        <p:nvGrpSpPr>
          <p:cNvPr id="27" name="Grup 26"/>
          <p:cNvGrpSpPr/>
          <p:nvPr/>
        </p:nvGrpSpPr>
        <p:grpSpPr>
          <a:xfrm>
            <a:off x="161925" y="4210050"/>
            <a:ext cx="8764743" cy="666750"/>
            <a:chOff x="142875" y="1400175"/>
            <a:chExt cx="8764743" cy="525463"/>
          </a:xfrm>
        </p:grpSpPr>
        <p:sp>
          <p:nvSpPr>
            <p:cNvPr id="28" name="Rectangle 55"/>
            <p:cNvSpPr>
              <a:spLocks noChangeArrowheads="1"/>
            </p:cNvSpPr>
            <p:nvPr/>
          </p:nvSpPr>
          <p:spPr bwMode="gray">
            <a:xfrm>
              <a:off x="645055" y="1400175"/>
              <a:ext cx="1412081" cy="525463"/>
            </a:xfrm>
            <a:prstGeom prst="rect">
              <a:avLst/>
            </a:prstGeom>
            <a:gradFill rotWithShape="1">
              <a:gsLst>
                <a:gs pos="0">
                  <a:srgbClr val="C6C7C8"/>
                </a:gs>
                <a:gs pos="100000">
                  <a:srgbClr val="C6C7C8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0" tIns="0" rIns="0" bIns="0" anchor="ctr"/>
            <a:lstStyle/>
            <a:p>
              <a:pPr algn="ctr" defTabSz="801688" eaLnBrk="0" hangingPunct="0"/>
              <a:r>
                <a:rPr lang="tr-TR" sz="2000" b="1" dirty="0" smtClean="0">
                  <a:solidFill>
                    <a:srgbClr val="FFFFFF"/>
                  </a:solidFill>
                  <a:latin typeface="Cambria" pitchFamily="18" charset="0"/>
                  <a:cs typeface="Calibri" pitchFamily="34" charset="0"/>
                </a:rPr>
                <a:t>D GRUBU</a:t>
              </a:r>
              <a:endParaRPr lang="tr-TR" sz="2000" b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endParaRPr>
            </a:p>
          </p:txBody>
        </p:sp>
        <p:sp>
          <p:nvSpPr>
            <p:cNvPr id="29" name="Rectangle 5"/>
            <p:cNvSpPr>
              <a:spLocks noChangeArrowheads="1"/>
            </p:cNvSpPr>
            <p:nvPr/>
          </p:nvSpPr>
          <p:spPr bwMode="gray">
            <a:xfrm>
              <a:off x="2052000" y="1400175"/>
              <a:ext cx="6855618" cy="525463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EAEAEA"/>
                </a:gs>
              </a:gsLst>
              <a:lin ang="5400000" scaled="1"/>
            </a:gra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108000" tIns="108000" rIns="144000" bIns="72000" anchor="ctr" anchorCtr="0"/>
            <a:lstStyle/>
            <a:p>
              <a:pPr>
                <a:lnSpc>
                  <a:spcPct val="90000"/>
                </a:lnSpc>
                <a:spcAft>
                  <a:spcPct val="20000"/>
                </a:spcAft>
                <a:buClr>
                  <a:srgbClr val="292929"/>
                </a:buClr>
                <a:defRPr/>
              </a:pPr>
              <a:r>
                <a:rPr lang="tr-TR" sz="2000" b="1" i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Calibri" pitchFamily="34" charset="0"/>
                </a:rPr>
                <a:t>Mesleki Bulaşıcı Hastalıklar</a:t>
              </a:r>
              <a:endParaRPr lang="tr-TR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5" name="Rectangle 55"/>
            <p:cNvSpPr>
              <a:spLocks noChangeArrowheads="1"/>
            </p:cNvSpPr>
            <p:nvPr/>
          </p:nvSpPr>
          <p:spPr bwMode="gray">
            <a:xfrm>
              <a:off x="142875" y="1400175"/>
              <a:ext cx="445030" cy="52546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0" tIns="0" rIns="0" bIns="0" anchor="ctr"/>
            <a:lstStyle/>
            <a:p>
              <a:pPr algn="ctr" defTabSz="801688" eaLnBrk="0" hangingPunct="0"/>
              <a:r>
                <a:rPr lang="tr-TR" sz="2400" b="1" dirty="0" smtClean="0">
                  <a:solidFill>
                    <a:srgbClr val="000000"/>
                  </a:solidFill>
                  <a:latin typeface="Cambria" pitchFamily="18" charset="0"/>
                  <a:cs typeface="Calibri" pitchFamily="34" charset="0"/>
                </a:rPr>
                <a:t>4</a:t>
              </a:r>
              <a:endParaRPr lang="tr-TR" sz="2400" b="1" dirty="0">
                <a:solidFill>
                  <a:srgbClr val="000000"/>
                </a:solidFill>
                <a:latin typeface="Cambria" pitchFamily="18" charset="0"/>
                <a:cs typeface="Calibri" pitchFamily="34" charset="0"/>
              </a:endParaRPr>
            </a:p>
          </p:txBody>
        </p:sp>
      </p:grpSp>
      <p:grpSp>
        <p:nvGrpSpPr>
          <p:cNvPr id="36" name="Grup 35"/>
          <p:cNvGrpSpPr/>
          <p:nvPr/>
        </p:nvGrpSpPr>
        <p:grpSpPr>
          <a:xfrm>
            <a:off x="161925" y="5019675"/>
            <a:ext cx="8764743" cy="666750"/>
            <a:chOff x="142875" y="1400175"/>
            <a:chExt cx="8764743" cy="525463"/>
          </a:xfrm>
        </p:grpSpPr>
        <p:sp>
          <p:nvSpPr>
            <p:cNvPr id="37" name="Rectangle 55"/>
            <p:cNvSpPr>
              <a:spLocks noChangeArrowheads="1"/>
            </p:cNvSpPr>
            <p:nvPr/>
          </p:nvSpPr>
          <p:spPr bwMode="gray">
            <a:xfrm>
              <a:off x="645055" y="1400175"/>
              <a:ext cx="1412081" cy="525463"/>
            </a:xfrm>
            <a:prstGeom prst="rect">
              <a:avLst/>
            </a:prstGeom>
            <a:gradFill rotWithShape="1">
              <a:gsLst>
                <a:gs pos="0">
                  <a:srgbClr val="C6C7C8"/>
                </a:gs>
                <a:gs pos="100000">
                  <a:srgbClr val="C6C7C8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0" tIns="0" rIns="0" bIns="0" anchor="ctr"/>
            <a:lstStyle/>
            <a:p>
              <a:pPr algn="ctr" defTabSz="801688" eaLnBrk="0" hangingPunct="0"/>
              <a:r>
                <a:rPr lang="tr-TR" sz="2000" b="1" dirty="0" smtClean="0">
                  <a:solidFill>
                    <a:srgbClr val="FFFFFF"/>
                  </a:solidFill>
                  <a:latin typeface="Cambria" pitchFamily="18" charset="0"/>
                  <a:cs typeface="Calibri" pitchFamily="34" charset="0"/>
                </a:rPr>
                <a:t>E GRUBU</a:t>
              </a:r>
              <a:endParaRPr lang="tr-TR" sz="2000" b="1" dirty="0">
                <a:solidFill>
                  <a:srgbClr val="FFFFFF"/>
                </a:solidFill>
                <a:latin typeface="Cambria" pitchFamily="18" charset="0"/>
                <a:cs typeface="Calibri" pitchFamily="34" charset="0"/>
              </a:endParaRPr>
            </a:p>
          </p:txBody>
        </p:sp>
        <p:sp>
          <p:nvSpPr>
            <p:cNvPr id="38" name="Rectangle 5"/>
            <p:cNvSpPr>
              <a:spLocks noChangeArrowheads="1"/>
            </p:cNvSpPr>
            <p:nvPr/>
          </p:nvSpPr>
          <p:spPr bwMode="gray">
            <a:xfrm>
              <a:off x="2052000" y="1400175"/>
              <a:ext cx="6855618" cy="525463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EAEAEA"/>
                </a:gs>
              </a:gsLst>
              <a:lin ang="5400000" scaled="1"/>
            </a:gra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108000" tIns="108000" rIns="144000" bIns="72000" anchor="ctr" anchorCtr="0"/>
            <a:lstStyle/>
            <a:p>
              <a:pPr>
                <a:lnSpc>
                  <a:spcPct val="90000"/>
                </a:lnSpc>
                <a:spcAft>
                  <a:spcPct val="20000"/>
                </a:spcAft>
                <a:buClr>
                  <a:srgbClr val="292929"/>
                </a:buClr>
                <a:defRPr/>
              </a:pPr>
              <a:r>
                <a:rPr lang="nn-NO" sz="2000" b="1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Fizik</a:t>
              </a:r>
              <a:r>
                <a:rPr lang="nn-NO" sz="2000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 Etkenlerle Olan Meslek Hastalıkları</a:t>
              </a:r>
              <a:endPara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9" name="Rectangle 55"/>
            <p:cNvSpPr>
              <a:spLocks noChangeArrowheads="1"/>
            </p:cNvSpPr>
            <p:nvPr/>
          </p:nvSpPr>
          <p:spPr bwMode="gray">
            <a:xfrm>
              <a:off x="142875" y="1400175"/>
              <a:ext cx="445030" cy="52546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rgbClr val="DDDDDD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808080">
                  <a:alpha val="50000"/>
                </a:srgbClr>
              </a:outerShdw>
            </a:effectLst>
          </p:spPr>
          <p:txBody>
            <a:bodyPr lIns="0" tIns="0" rIns="0" bIns="0" anchor="ctr"/>
            <a:lstStyle/>
            <a:p>
              <a:pPr algn="ctr" defTabSz="801688" eaLnBrk="0" hangingPunct="0"/>
              <a:r>
                <a:rPr lang="tr-TR" sz="2400" b="1" dirty="0" smtClean="0">
                  <a:solidFill>
                    <a:srgbClr val="000000"/>
                  </a:solidFill>
                  <a:latin typeface="Cambria" pitchFamily="18" charset="0"/>
                  <a:cs typeface="Calibri" pitchFamily="34" charset="0"/>
                </a:rPr>
                <a:t>5</a:t>
              </a:r>
              <a:endParaRPr lang="tr-TR" sz="2400" b="1" dirty="0">
                <a:solidFill>
                  <a:srgbClr val="000000"/>
                </a:solidFill>
                <a:latin typeface="Cambria" pitchFamily="18" charset="0"/>
                <a:cs typeface="Calibri" pitchFamily="34" charset="0"/>
              </a:endParaRPr>
            </a:p>
          </p:txBody>
        </p:sp>
      </p:grpSp>
      <p:grpSp>
        <p:nvGrpSpPr>
          <p:cNvPr id="4" name="Grup 3"/>
          <p:cNvGrpSpPr/>
          <p:nvPr/>
        </p:nvGrpSpPr>
        <p:grpSpPr>
          <a:xfrm>
            <a:off x="189045" y="1162180"/>
            <a:ext cx="8737623" cy="403609"/>
            <a:chOff x="169995" y="1162180"/>
            <a:chExt cx="8737623" cy="403609"/>
          </a:xfrm>
        </p:grpSpPr>
        <p:sp>
          <p:nvSpPr>
            <p:cNvPr id="40" name="Dikdörtgen 39"/>
            <p:cNvSpPr/>
            <p:nvPr/>
          </p:nvSpPr>
          <p:spPr>
            <a:xfrm>
              <a:off x="587905" y="1179318"/>
              <a:ext cx="8319713" cy="338554"/>
            </a:xfrm>
            <a:prstGeom prst="rect">
              <a:avLst/>
            </a:prstGeom>
            <a:ln>
              <a:solidFill>
                <a:srgbClr val="DDDDDD"/>
              </a:solidFill>
            </a:ln>
          </p:spPr>
          <p:txBody>
            <a:bodyPr wrap="square">
              <a:spAutoFit/>
            </a:bodyPr>
            <a:lstStyle/>
            <a:p>
              <a:pPr algn="ctr" defTabSz="801688" eaLnBrk="0" hangingPunct="0">
                <a:defRPr/>
              </a:pPr>
              <a:r>
                <a:rPr lang="tr-TR" sz="1600" b="1" i="1" noProof="1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Sosyal Sigorta Sağlık İşlemleri Tüzüğü </a:t>
              </a:r>
            </a:p>
          </p:txBody>
        </p:sp>
        <p:pic>
          <p:nvPicPr>
            <p:cNvPr id="1026" name="Picture 2" descr="C:\Users\DOKTOR\Desktop\balanc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9995" y="1162180"/>
              <a:ext cx="403609" cy="403609"/>
            </a:xfrm>
            <a:prstGeom prst="rect">
              <a:avLst/>
            </a:prstGeom>
            <a:noFill/>
            <a:ln w="22225">
              <a:solidFill>
                <a:schemeClr val="bg1">
                  <a:lumMod val="50000"/>
                </a:schemeClr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sz="3200" dirty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MESLEK HASTALIKLARINI </a:t>
            </a:r>
            <a:r>
              <a:rPr lang="tr-TR" sz="3200" dirty="0" smtClean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SINIFLANDIRMA</a:t>
            </a:r>
            <a:r>
              <a:rPr lang="tr-TR" sz="3200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ŞEKLİ</a:t>
            </a:r>
            <a:endParaRPr lang="en-GB" sz="3200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42" name="Grup 41"/>
          <p:cNvGrpSpPr/>
          <p:nvPr/>
        </p:nvGrpSpPr>
        <p:grpSpPr>
          <a:xfrm>
            <a:off x="664105" y="5828113"/>
            <a:ext cx="6162416" cy="663371"/>
            <a:chOff x="2644311" y="5451679"/>
            <a:chExt cx="6162416" cy="663371"/>
          </a:xfrm>
        </p:grpSpPr>
        <p:grpSp>
          <p:nvGrpSpPr>
            <p:cNvPr id="43" name="Group 51"/>
            <p:cNvGrpSpPr>
              <a:grpSpLocks/>
            </p:cNvGrpSpPr>
            <p:nvPr/>
          </p:nvGrpSpPr>
          <p:grpSpPr bwMode="auto">
            <a:xfrm>
              <a:off x="2644311" y="5451679"/>
              <a:ext cx="648968" cy="663371"/>
              <a:chOff x="1868" y="1082"/>
              <a:chExt cx="1942" cy="1942"/>
            </a:xfrm>
          </p:grpSpPr>
          <p:sp>
            <p:nvSpPr>
              <p:cNvPr id="45" name="Freeform 52"/>
              <p:cNvSpPr>
                <a:spLocks noChangeAspect="1"/>
              </p:cNvSpPr>
              <p:nvPr/>
            </p:nvSpPr>
            <p:spPr bwMode="gray">
              <a:xfrm>
                <a:off x="1868" y="1082"/>
                <a:ext cx="1942" cy="1942"/>
              </a:xfrm>
              <a:custGeom>
                <a:avLst/>
                <a:gdLst>
                  <a:gd name="T0" fmla="*/ 1849 w 1675"/>
                  <a:gd name="T1" fmla="*/ 6343 h 1675"/>
                  <a:gd name="T2" fmla="*/ 0 w 1675"/>
                  <a:gd name="T3" fmla="*/ 4480 h 1675"/>
                  <a:gd name="T4" fmla="*/ 0 w 1675"/>
                  <a:gd name="T5" fmla="*/ 1849 h 1675"/>
                  <a:gd name="T6" fmla="*/ 1849 w 1675"/>
                  <a:gd name="T7" fmla="*/ 0 h 1675"/>
                  <a:gd name="T8" fmla="*/ 4481 w 1675"/>
                  <a:gd name="T9" fmla="*/ 0 h 1675"/>
                  <a:gd name="T10" fmla="*/ 6343 w 1675"/>
                  <a:gd name="T11" fmla="*/ 1849 h 1675"/>
                  <a:gd name="T12" fmla="*/ 6343 w 1675"/>
                  <a:gd name="T13" fmla="*/ 4480 h 1675"/>
                  <a:gd name="T14" fmla="*/ 4481 w 1675"/>
                  <a:gd name="T15" fmla="*/ 6343 h 1675"/>
                  <a:gd name="T16" fmla="*/ 1849 w 1675"/>
                  <a:gd name="T17" fmla="*/ 6343 h 167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75"/>
                  <a:gd name="T28" fmla="*/ 0 h 1675"/>
                  <a:gd name="T29" fmla="*/ 1675 w 1675"/>
                  <a:gd name="T30" fmla="*/ 1675 h 167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75" h="1675">
                    <a:moveTo>
                      <a:pt x="489" y="1675"/>
                    </a:moveTo>
                    <a:lnTo>
                      <a:pt x="0" y="1183"/>
                    </a:lnTo>
                    <a:lnTo>
                      <a:pt x="0" y="489"/>
                    </a:lnTo>
                    <a:lnTo>
                      <a:pt x="489" y="0"/>
                    </a:lnTo>
                    <a:lnTo>
                      <a:pt x="1184" y="0"/>
                    </a:lnTo>
                    <a:lnTo>
                      <a:pt x="1675" y="489"/>
                    </a:lnTo>
                    <a:lnTo>
                      <a:pt x="1675" y="1183"/>
                    </a:lnTo>
                    <a:lnTo>
                      <a:pt x="1184" y="1675"/>
                    </a:lnTo>
                    <a:lnTo>
                      <a:pt x="489" y="1675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Freeform 53"/>
              <p:cNvSpPr>
                <a:spLocks noChangeAspect="1"/>
              </p:cNvSpPr>
              <p:nvPr/>
            </p:nvSpPr>
            <p:spPr bwMode="gray">
              <a:xfrm>
                <a:off x="1914" y="1128"/>
                <a:ext cx="1850" cy="1850"/>
              </a:xfrm>
              <a:custGeom>
                <a:avLst/>
                <a:gdLst>
                  <a:gd name="T0" fmla="*/ 1780 w 1595"/>
                  <a:gd name="T1" fmla="*/ 6060 h 1595"/>
                  <a:gd name="T2" fmla="*/ 0 w 1595"/>
                  <a:gd name="T3" fmla="*/ 4281 h 1595"/>
                  <a:gd name="T4" fmla="*/ 0 w 1595"/>
                  <a:gd name="T5" fmla="*/ 1780 h 1595"/>
                  <a:gd name="T6" fmla="*/ 1780 w 1595"/>
                  <a:gd name="T7" fmla="*/ 0 h 1595"/>
                  <a:gd name="T8" fmla="*/ 4281 w 1595"/>
                  <a:gd name="T9" fmla="*/ 0 h 1595"/>
                  <a:gd name="T10" fmla="*/ 6060 w 1595"/>
                  <a:gd name="T11" fmla="*/ 1780 h 1595"/>
                  <a:gd name="T12" fmla="*/ 6060 w 1595"/>
                  <a:gd name="T13" fmla="*/ 4281 h 1595"/>
                  <a:gd name="T14" fmla="*/ 4281 w 1595"/>
                  <a:gd name="T15" fmla="*/ 6060 h 1595"/>
                  <a:gd name="T16" fmla="*/ 1780 w 1595"/>
                  <a:gd name="T17" fmla="*/ 6060 h 159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95"/>
                  <a:gd name="T28" fmla="*/ 0 h 1595"/>
                  <a:gd name="T29" fmla="*/ 1595 w 1595"/>
                  <a:gd name="T30" fmla="*/ 1595 h 159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95" h="1595">
                    <a:moveTo>
                      <a:pt x="468" y="1595"/>
                    </a:moveTo>
                    <a:lnTo>
                      <a:pt x="0" y="1127"/>
                    </a:lnTo>
                    <a:lnTo>
                      <a:pt x="0" y="468"/>
                    </a:lnTo>
                    <a:lnTo>
                      <a:pt x="468" y="0"/>
                    </a:lnTo>
                    <a:lnTo>
                      <a:pt x="1127" y="0"/>
                    </a:lnTo>
                    <a:lnTo>
                      <a:pt x="1595" y="468"/>
                    </a:lnTo>
                    <a:lnTo>
                      <a:pt x="1595" y="1127"/>
                    </a:lnTo>
                    <a:lnTo>
                      <a:pt x="1127" y="1595"/>
                    </a:lnTo>
                    <a:lnTo>
                      <a:pt x="468" y="159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60000"/>
                  </a:gs>
                  <a:gs pos="100000">
                    <a:srgbClr val="8A0000"/>
                  </a:gs>
                </a:gsLst>
                <a:lin ang="54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Freeform 54"/>
              <p:cNvSpPr>
                <a:spLocks noChangeAspect="1"/>
              </p:cNvSpPr>
              <p:nvPr/>
            </p:nvSpPr>
            <p:spPr bwMode="gray">
              <a:xfrm>
                <a:off x="2434" y="1717"/>
                <a:ext cx="334" cy="642"/>
              </a:xfrm>
              <a:custGeom>
                <a:avLst/>
                <a:gdLst>
                  <a:gd name="T0" fmla="*/ 411 w 288"/>
                  <a:gd name="T1" fmla="*/ 2119 h 553"/>
                  <a:gd name="T2" fmla="*/ 411 w 288"/>
                  <a:gd name="T3" fmla="*/ 283 h 553"/>
                  <a:gd name="T4" fmla="*/ 0 w 288"/>
                  <a:gd name="T5" fmla="*/ 283 h 553"/>
                  <a:gd name="T6" fmla="*/ 0 w 288"/>
                  <a:gd name="T7" fmla="*/ 0 h 553"/>
                  <a:gd name="T8" fmla="*/ 1092 w 288"/>
                  <a:gd name="T9" fmla="*/ 0 h 553"/>
                  <a:gd name="T10" fmla="*/ 1092 w 288"/>
                  <a:gd name="T11" fmla="*/ 283 h 553"/>
                  <a:gd name="T12" fmla="*/ 691 w 288"/>
                  <a:gd name="T13" fmla="*/ 283 h 553"/>
                  <a:gd name="T14" fmla="*/ 691 w 288"/>
                  <a:gd name="T15" fmla="*/ 2119 h 553"/>
                  <a:gd name="T16" fmla="*/ 411 w 288"/>
                  <a:gd name="T17" fmla="*/ 2119 h 55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88"/>
                  <a:gd name="T28" fmla="*/ 0 h 553"/>
                  <a:gd name="T29" fmla="*/ 288 w 288"/>
                  <a:gd name="T30" fmla="*/ 553 h 55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88" h="553">
                    <a:moveTo>
                      <a:pt x="109" y="553"/>
                    </a:moveTo>
                    <a:lnTo>
                      <a:pt x="109" y="73"/>
                    </a:lnTo>
                    <a:lnTo>
                      <a:pt x="0" y="73"/>
                    </a:lnTo>
                    <a:lnTo>
                      <a:pt x="0" y="0"/>
                    </a:lnTo>
                    <a:lnTo>
                      <a:pt x="288" y="0"/>
                    </a:lnTo>
                    <a:lnTo>
                      <a:pt x="288" y="73"/>
                    </a:lnTo>
                    <a:lnTo>
                      <a:pt x="182" y="73"/>
                    </a:lnTo>
                    <a:lnTo>
                      <a:pt x="182" y="553"/>
                    </a:lnTo>
                    <a:lnTo>
                      <a:pt x="109" y="553"/>
                    </a:ln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Freeform 55"/>
              <p:cNvSpPr>
                <a:spLocks noChangeAspect="1"/>
              </p:cNvSpPr>
              <p:nvPr/>
            </p:nvSpPr>
            <p:spPr bwMode="gray">
              <a:xfrm>
                <a:off x="2007" y="1709"/>
                <a:ext cx="384" cy="657"/>
              </a:xfrm>
              <a:custGeom>
                <a:avLst/>
                <a:gdLst>
                  <a:gd name="T0" fmla="*/ 897156 w 140"/>
                  <a:gd name="T1" fmla="*/ 510544 h 240"/>
                  <a:gd name="T2" fmla="*/ 1194761 w 140"/>
                  <a:gd name="T3" fmla="*/ 510544 h 240"/>
                  <a:gd name="T4" fmla="*/ 650611 w 140"/>
                  <a:gd name="T5" fmla="*/ 0 h 240"/>
                  <a:gd name="T6" fmla="*/ 150720 w 140"/>
                  <a:gd name="T7" fmla="*/ 510544 h 240"/>
                  <a:gd name="T8" fmla="*/ 737091 w 140"/>
                  <a:gd name="T9" fmla="*/ 1147601 h 240"/>
                  <a:gd name="T10" fmla="*/ 897156 w 140"/>
                  <a:gd name="T11" fmla="*/ 1485234 h 240"/>
                  <a:gd name="T12" fmla="*/ 605170 w 140"/>
                  <a:gd name="T13" fmla="*/ 1788256 h 240"/>
                  <a:gd name="T14" fmla="*/ 317639 w 140"/>
                  <a:gd name="T15" fmla="*/ 1441415 h 240"/>
                  <a:gd name="T16" fmla="*/ 51566 w 140"/>
                  <a:gd name="T17" fmla="*/ 1441415 h 240"/>
                  <a:gd name="T18" fmla="*/ 599100 w 140"/>
                  <a:gd name="T19" fmla="*/ 2072649 h 240"/>
                  <a:gd name="T20" fmla="*/ 1178625 w 140"/>
                  <a:gd name="T21" fmla="*/ 1459572 h 240"/>
                  <a:gd name="T22" fmla="*/ 790642 w 140"/>
                  <a:gd name="T23" fmla="*/ 854776 h 240"/>
                  <a:gd name="T24" fmla="*/ 439035 w 140"/>
                  <a:gd name="T25" fmla="*/ 510544 h 240"/>
                  <a:gd name="T26" fmla="*/ 650611 w 140"/>
                  <a:gd name="T27" fmla="*/ 268560 h 240"/>
                  <a:gd name="T28" fmla="*/ 897156 w 140"/>
                  <a:gd name="T29" fmla="*/ 510544 h 24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40"/>
                  <a:gd name="T46" fmla="*/ 0 h 240"/>
                  <a:gd name="T47" fmla="*/ 140 w 140"/>
                  <a:gd name="T48" fmla="*/ 240 h 240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40" h="240">
                    <a:moveTo>
                      <a:pt x="102" y="59"/>
                    </a:moveTo>
                    <a:cubicBezTo>
                      <a:pt x="136" y="59"/>
                      <a:pt x="136" y="59"/>
                      <a:pt x="136" y="59"/>
                    </a:cubicBezTo>
                    <a:cubicBezTo>
                      <a:pt x="136" y="59"/>
                      <a:pt x="137" y="0"/>
                      <a:pt x="74" y="0"/>
                    </a:cubicBezTo>
                    <a:cubicBezTo>
                      <a:pt x="11" y="0"/>
                      <a:pt x="17" y="59"/>
                      <a:pt x="17" y="59"/>
                    </a:cubicBezTo>
                    <a:cubicBezTo>
                      <a:pt x="17" y="107"/>
                      <a:pt x="57" y="108"/>
                      <a:pt x="84" y="133"/>
                    </a:cubicBezTo>
                    <a:cubicBezTo>
                      <a:pt x="91" y="139"/>
                      <a:pt x="102" y="146"/>
                      <a:pt x="102" y="172"/>
                    </a:cubicBezTo>
                    <a:cubicBezTo>
                      <a:pt x="103" y="198"/>
                      <a:pt x="84" y="207"/>
                      <a:pt x="69" y="207"/>
                    </a:cubicBezTo>
                    <a:cubicBezTo>
                      <a:pt x="54" y="207"/>
                      <a:pt x="36" y="200"/>
                      <a:pt x="36" y="167"/>
                    </a:cubicBezTo>
                    <a:cubicBezTo>
                      <a:pt x="6" y="167"/>
                      <a:pt x="6" y="167"/>
                      <a:pt x="6" y="167"/>
                    </a:cubicBezTo>
                    <a:cubicBezTo>
                      <a:pt x="6" y="167"/>
                      <a:pt x="0" y="240"/>
                      <a:pt x="68" y="240"/>
                    </a:cubicBezTo>
                    <a:cubicBezTo>
                      <a:pt x="136" y="240"/>
                      <a:pt x="134" y="181"/>
                      <a:pt x="134" y="169"/>
                    </a:cubicBezTo>
                    <a:cubicBezTo>
                      <a:pt x="134" y="158"/>
                      <a:pt x="140" y="130"/>
                      <a:pt x="90" y="99"/>
                    </a:cubicBezTo>
                    <a:cubicBezTo>
                      <a:pt x="66" y="85"/>
                      <a:pt x="50" y="77"/>
                      <a:pt x="50" y="59"/>
                    </a:cubicBezTo>
                    <a:cubicBezTo>
                      <a:pt x="50" y="42"/>
                      <a:pt x="62" y="31"/>
                      <a:pt x="74" y="31"/>
                    </a:cubicBezTo>
                    <a:cubicBezTo>
                      <a:pt x="86" y="31"/>
                      <a:pt x="102" y="36"/>
                      <a:pt x="102" y="59"/>
                    </a:cubicBez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Freeform 56"/>
              <p:cNvSpPr>
                <a:spLocks noChangeAspect="1" noEditPoints="1"/>
              </p:cNvSpPr>
              <p:nvPr/>
            </p:nvSpPr>
            <p:spPr bwMode="gray">
              <a:xfrm>
                <a:off x="3312" y="1720"/>
                <a:ext cx="347" cy="657"/>
              </a:xfrm>
              <a:custGeom>
                <a:avLst/>
                <a:gdLst>
                  <a:gd name="T0" fmla="*/ 1200058 w 124"/>
                  <a:gd name="T1" fmla="*/ 251811 h 234"/>
                  <a:gd name="T2" fmla="*/ 959489 w 124"/>
                  <a:gd name="T3" fmla="*/ 30390 h 234"/>
                  <a:gd name="T4" fmla="*/ 549827 w 124"/>
                  <a:gd name="T5" fmla="*/ 0 h 234"/>
                  <a:gd name="T6" fmla="*/ 0 w 124"/>
                  <a:gd name="T7" fmla="*/ 0 h 234"/>
                  <a:gd name="T8" fmla="*/ 0 w 124"/>
                  <a:gd name="T9" fmla="*/ 2537646 h 234"/>
                  <a:gd name="T10" fmla="*/ 345259 w 124"/>
                  <a:gd name="T11" fmla="*/ 2537646 h 234"/>
                  <a:gd name="T12" fmla="*/ 345259 w 124"/>
                  <a:gd name="T13" fmla="*/ 1386438 h 234"/>
                  <a:gd name="T14" fmla="*/ 568537 w 124"/>
                  <a:gd name="T15" fmla="*/ 1386438 h 234"/>
                  <a:gd name="T16" fmla="*/ 924470 w 124"/>
                  <a:gd name="T17" fmla="*/ 1356048 h 234"/>
                  <a:gd name="T18" fmla="*/ 1106046 w 124"/>
                  <a:gd name="T19" fmla="*/ 1258528 h 234"/>
                  <a:gd name="T20" fmla="*/ 1240402 w 124"/>
                  <a:gd name="T21" fmla="*/ 1031706 h 234"/>
                  <a:gd name="T22" fmla="*/ 1304717 w 124"/>
                  <a:gd name="T23" fmla="*/ 683460 h 234"/>
                  <a:gd name="T24" fmla="*/ 1200058 w 124"/>
                  <a:gd name="T25" fmla="*/ 251811 h 234"/>
                  <a:gd name="T26" fmla="*/ 819785 w 124"/>
                  <a:gd name="T27" fmla="*/ 1062032 h 234"/>
                  <a:gd name="T28" fmla="*/ 326544 w 124"/>
                  <a:gd name="T29" fmla="*/ 1062032 h 234"/>
                  <a:gd name="T30" fmla="*/ 326544 w 124"/>
                  <a:gd name="T31" fmla="*/ 335522 h 234"/>
                  <a:gd name="T32" fmla="*/ 801069 w 124"/>
                  <a:gd name="T33" fmla="*/ 335522 h 234"/>
                  <a:gd name="T34" fmla="*/ 999763 w 124"/>
                  <a:gd name="T35" fmla="*/ 707008 h 234"/>
                  <a:gd name="T36" fmla="*/ 819785 w 124"/>
                  <a:gd name="T37" fmla="*/ 1062032 h 23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24"/>
                  <a:gd name="T58" fmla="*/ 0 h 234"/>
                  <a:gd name="T59" fmla="*/ 124 w 124"/>
                  <a:gd name="T60" fmla="*/ 234 h 234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24" h="234">
                    <a:moveTo>
                      <a:pt x="114" y="23"/>
                    </a:moveTo>
                    <a:cubicBezTo>
                      <a:pt x="108" y="13"/>
                      <a:pt x="100" y="6"/>
                      <a:pt x="91" y="3"/>
                    </a:cubicBezTo>
                    <a:cubicBezTo>
                      <a:pt x="85" y="1"/>
                      <a:pt x="72" y="0"/>
                      <a:pt x="5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34"/>
                      <a:pt x="0" y="234"/>
                      <a:pt x="0" y="234"/>
                    </a:cubicBezTo>
                    <a:cubicBezTo>
                      <a:pt x="33" y="234"/>
                      <a:pt x="33" y="234"/>
                      <a:pt x="33" y="234"/>
                    </a:cubicBezTo>
                    <a:cubicBezTo>
                      <a:pt x="33" y="128"/>
                      <a:pt x="33" y="128"/>
                      <a:pt x="33" y="128"/>
                    </a:cubicBezTo>
                    <a:cubicBezTo>
                      <a:pt x="54" y="128"/>
                      <a:pt x="54" y="128"/>
                      <a:pt x="54" y="128"/>
                    </a:cubicBezTo>
                    <a:cubicBezTo>
                      <a:pt x="69" y="128"/>
                      <a:pt x="80" y="127"/>
                      <a:pt x="88" y="125"/>
                    </a:cubicBezTo>
                    <a:cubicBezTo>
                      <a:pt x="93" y="124"/>
                      <a:pt x="99" y="121"/>
                      <a:pt x="105" y="116"/>
                    </a:cubicBezTo>
                    <a:cubicBezTo>
                      <a:pt x="110" y="111"/>
                      <a:pt x="115" y="104"/>
                      <a:pt x="118" y="95"/>
                    </a:cubicBezTo>
                    <a:cubicBezTo>
                      <a:pt x="122" y="87"/>
                      <a:pt x="124" y="76"/>
                      <a:pt x="124" y="63"/>
                    </a:cubicBezTo>
                    <a:cubicBezTo>
                      <a:pt x="124" y="47"/>
                      <a:pt x="121" y="34"/>
                      <a:pt x="114" y="23"/>
                    </a:cubicBezTo>
                    <a:close/>
                    <a:moveTo>
                      <a:pt x="78" y="98"/>
                    </a:moveTo>
                    <a:cubicBezTo>
                      <a:pt x="31" y="98"/>
                      <a:pt x="31" y="98"/>
                      <a:pt x="31" y="98"/>
                    </a:cubicBezTo>
                    <a:cubicBezTo>
                      <a:pt x="31" y="31"/>
                      <a:pt x="31" y="31"/>
                      <a:pt x="31" y="31"/>
                    </a:cubicBezTo>
                    <a:cubicBezTo>
                      <a:pt x="76" y="31"/>
                      <a:pt x="76" y="31"/>
                      <a:pt x="76" y="31"/>
                    </a:cubicBezTo>
                    <a:cubicBezTo>
                      <a:pt x="80" y="31"/>
                      <a:pt x="94" y="33"/>
                      <a:pt x="95" y="65"/>
                    </a:cubicBezTo>
                    <a:cubicBezTo>
                      <a:pt x="95" y="65"/>
                      <a:pt x="95" y="98"/>
                      <a:pt x="78" y="98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50" name="Freeform 57"/>
              <p:cNvSpPr>
                <a:spLocks noChangeAspect="1" noEditPoints="1"/>
              </p:cNvSpPr>
              <p:nvPr/>
            </p:nvSpPr>
            <p:spPr bwMode="gray">
              <a:xfrm>
                <a:off x="2836" y="1707"/>
                <a:ext cx="375" cy="670"/>
              </a:xfrm>
              <a:custGeom>
                <a:avLst/>
                <a:gdLst>
                  <a:gd name="T0" fmla="*/ 673505 w 134"/>
                  <a:gd name="T1" fmla="*/ 0 h 239"/>
                  <a:gd name="T2" fmla="*/ 0 w 134"/>
                  <a:gd name="T3" fmla="*/ 651868 h 239"/>
                  <a:gd name="T4" fmla="*/ 0 w 134"/>
                  <a:gd name="T5" fmla="*/ 1827413 h 239"/>
                  <a:gd name="T6" fmla="*/ 715217 w 134"/>
                  <a:gd name="T7" fmla="*/ 2555439 h 239"/>
                  <a:gd name="T8" fmla="*/ 1410268 w 134"/>
                  <a:gd name="T9" fmla="*/ 1850636 h 239"/>
                  <a:gd name="T10" fmla="*/ 1410268 w 134"/>
                  <a:gd name="T11" fmla="*/ 746935 h 239"/>
                  <a:gd name="T12" fmla="*/ 673505 w 134"/>
                  <a:gd name="T13" fmla="*/ 0 h 239"/>
                  <a:gd name="T14" fmla="*/ 1083593 w 134"/>
                  <a:gd name="T15" fmla="*/ 1689939 h 239"/>
                  <a:gd name="T16" fmla="*/ 715217 w 134"/>
                  <a:gd name="T17" fmla="*/ 2201561 h 239"/>
                  <a:gd name="T18" fmla="*/ 326673 w 134"/>
                  <a:gd name="T19" fmla="*/ 1677846 h 239"/>
                  <a:gd name="T20" fmla="*/ 326673 w 134"/>
                  <a:gd name="T21" fmla="*/ 824610 h 239"/>
                  <a:gd name="T22" fmla="*/ 696523 w 134"/>
                  <a:gd name="T23" fmla="*/ 355249 h 239"/>
                  <a:gd name="T24" fmla="*/ 1083593 w 134"/>
                  <a:gd name="T25" fmla="*/ 896502 h 239"/>
                  <a:gd name="T26" fmla="*/ 1083593 w 134"/>
                  <a:gd name="T27" fmla="*/ 1689939 h 23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34"/>
                  <a:gd name="T43" fmla="*/ 0 h 239"/>
                  <a:gd name="T44" fmla="*/ 134 w 134"/>
                  <a:gd name="T45" fmla="*/ 239 h 239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34" h="239">
                    <a:moveTo>
                      <a:pt x="64" y="0"/>
                    </a:moveTo>
                    <a:cubicBezTo>
                      <a:pt x="2" y="0"/>
                      <a:pt x="0" y="61"/>
                      <a:pt x="0" y="61"/>
                    </a:cubicBezTo>
                    <a:cubicBezTo>
                      <a:pt x="0" y="171"/>
                      <a:pt x="0" y="171"/>
                      <a:pt x="0" y="171"/>
                    </a:cubicBezTo>
                    <a:cubicBezTo>
                      <a:pt x="0" y="171"/>
                      <a:pt x="4" y="239"/>
                      <a:pt x="68" y="239"/>
                    </a:cubicBezTo>
                    <a:cubicBezTo>
                      <a:pt x="132" y="239"/>
                      <a:pt x="134" y="173"/>
                      <a:pt x="134" y="173"/>
                    </a:cubicBezTo>
                    <a:cubicBezTo>
                      <a:pt x="134" y="173"/>
                      <a:pt x="134" y="105"/>
                      <a:pt x="134" y="70"/>
                    </a:cubicBezTo>
                    <a:cubicBezTo>
                      <a:pt x="134" y="34"/>
                      <a:pt x="107" y="0"/>
                      <a:pt x="64" y="0"/>
                    </a:cubicBezTo>
                    <a:close/>
                    <a:moveTo>
                      <a:pt x="103" y="158"/>
                    </a:moveTo>
                    <a:cubicBezTo>
                      <a:pt x="103" y="158"/>
                      <a:pt x="102" y="206"/>
                      <a:pt x="68" y="206"/>
                    </a:cubicBezTo>
                    <a:cubicBezTo>
                      <a:pt x="33" y="206"/>
                      <a:pt x="31" y="157"/>
                      <a:pt x="31" y="157"/>
                    </a:cubicBezTo>
                    <a:cubicBezTo>
                      <a:pt x="31" y="77"/>
                      <a:pt x="31" y="77"/>
                      <a:pt x="31" y="77"/>
                    </a:cubicBezTo>
                    <a:cubicBezTo>
                      <a:pt x="31" y="77"/>
                      <a:pt x="32" y="33"/>
                      <a:pt x="66" y="33"/>
                    </a:cubicBezTo>
                    <a:cubicBezTo>
                      <a:pt x="88" y="33"/>
                      <a:pt x="103" y="58"/>
                      <a:pt x="103" y="84"/>
                    </a:cubicBezTo>
                    <a:cubicBezTo>
                      <a:pt x="103" y="109"/>
                      <a:pt x="103" y="158"/>
                      <a:pt x="103" y="15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51" name="Group 58"/>
              <p:cNvGrpSpPr>
                <a:grpSpLocks noChangeAspect="1"/>
              </p:cNvGrpSpPr>
              <p:nvPr/>
            </p:nvGrpSpPr>
            <p:grpSpPr bwMode="auto">
              <a:xfrm>
                <a:off x="2808" y="2807"/>
                <a:ext cx="62" cy="63"/>
                <a:chOff x="1684" y="2400"/>
                <a:chExt cx="41" cy="41"/>
              </a:xfrm>
            </p:grpSpPr>
            <p:sp>
              <p:nvSpPr>
                <p:cNvPr id="56" name="Oval 59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57" name="Oval 60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  <p:grpSp>
            <p:nvGrpSpPr>
              <p:cNvPr id="52" name="Group 61"/>
              <p:cNvGrpSpPr>
                <a:grpSpLocks noChangeAspect="1"/>
              </p:cNvGrpSpPr>
              <p:nvPr/>
            </p:nvGrpSpPr>
            <p:grpSpPr bwMode="auto">
              <a:xfrm>
                <a:off x="2808" y="1211"/>
                <a:ext cx="62" cy="63"/>
                <a:chOff x="1684" y="2400"/>
                <a:chExt cx="41" cy="41"/>
              </a:xfrm>
            </p:grpSpPr>
            <p:sp>
              <p:nvSpPr>
                <p:cNvPr id="54" name="Oval 62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55" name="Oval 63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  <p:pic>
            <p:nvPicPr>
              <p:cNvPr id="53" name="Picture 6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gray">
              <a:xfrm>
                <a:off x="1885" y="1124"/>
                <a:ext cx="1644" cy="1060"/>
              </a:xfrm>
              <a:prstGeom prst="rect">
                <a:avLst/>
              </a:prstGeom>
              <a:noFill/>
              <a:ln w="11176">
                <a:noFill/>
                <a:miter lim="800000"/>
                <a:headEnd/>
                <a:tailEnd/>
              </a:ln>
            </p:spPr>
          </p:pic>
        </p:grpSp>
        <p:sp>
          <p:nvSpPr>
            <p:cNvPr id="44" name="53 Metin kutusu"/>
            <p:cNvSpPr txBox="1"/>
            <p:nvPr/>
          </p:nvSpPr>
          <p:spPr>
            <a:xfrm>
              <a:off x="3298727" y="5639162"/>
              <a:ext cx="5508000" cy="288000"/>
            </a:xfrm>
            <a:prstGeom prst="rect">
              <a:avLst/>
            </a:prstGeom>
            <a:noFill/>
            <a:ln w="3175" cmpd="sng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tr-TR" sz="1200" dirty="0" smtClean="0">
                  <a:solidFill>
                    <a:srgbClr val="000000"/>
                  </a:solidFill>
                  <a:latin typeface="Cambria" pitchFamily="18" charset="0"/>
                </a:rPr>
                <a:t>Kaç gruptur / Hangi gruptur / Hastalıktan grup</a:t>
              </a:r>
              <a:endParaRPr lang="tr-TR" sz="1000" b="1" dirty="0" smtClean="0">
                <a:solidFill>
                  <a:srgbClr val="000000"/>
                </a:solidFill>
                <a:latin typeface="Cambria" pitchFamily="18" charset="0"/>
              </a:endParaRPr>
            </a:p>
          </p:txBody>
        </p:sp>
      </p:grpSp>
      <p:sp>
        <p:nvSpPr>
          <p:cNvPr id="58" name="Rectangle 3"/>
          <p:cNvSpPr txBox="1">
            <a:spLocks noChangeArrowheads="1"/>
          </p:cNvSpPr>
          <p:nvPr/>
        </p:nvSpPr>
        <p:spPr bwMode="auto">
          <a:xfrm>
            <a:off x="8420099" y="637692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DR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05745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4"/>
          <p:cNvSpPr>
            <a:spLocks noChangeArrowheads="1"/>
          </p:cNvSpPr>
          <p:nvPr/>
        </p:nvSpPr>
        <p:spPr bwMode="auto">
          <a:xfrm>
            <a:off x="0" y="3970361"/>
            <a:ext cx="9144000" cy="1310185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9000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D Grubu </a:t>
            </a:r>
          </a:p>
          <a:p>
            <a:pPr algn="ctr"/>
            <a:r>
              <a:rPr lang="tr-TR" sz="6000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Mesleki Bulaşıcı Hastalıklar</a:t>
            </a:r>
            <a:endParaRPr lang="tr-TR" sz="6000" b="1" noProof="1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D:\DOKTOR\1-DRUZ\1-EĞİTİM KURUMU\1. İstanbuluzman\2-RESİMLER\Siyah\099358-simpy-logo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2091" y="-239232"/>
            <a:ext cx="4780701" cy="478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8420099" y="637692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DR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7199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MESLEKİ BULAŞICI HASTALIKLAR</a:t>
            </a:r>
            <a:endParaRPr lang="tr-TR" sz="3200" b="1" dirty="0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7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7414397"/>
              </p:ext>
            </p:extLst>
          </p:nvPr>
        </p:nvGraphicFramePr>
        <p:xfrm>
          <a:off x="76201" y="1029337"/>
          <a:ext cx="8961473" cy="278941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bg1"/>
                  </a:outerShdw>
                </a:effectLst>
              </a:tblPr>
              <a:tblGrid>
                <a:gridCol w="2257424"/>
                <a:gridCol w="1791206"/>
                <a:gridCol w="4912843"/>
              </a:tblGrid>
              <a:tr h="79946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3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D1</a:t>
                      </a:r>
                      <a:r>
                        <a:rPr lang="tr-TR" sz="30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GRUBU</a:t>
                      </a:r>
                      <a:r>
                        <a:rPr lang="tr-TR" sz="30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itchFamily="34" charset="0"/>
                          <a:cs typeface="Calibri" pitchFamily="34" charset="0"/>
                        </a:rPr>
                        <a:t>MBH</a:t>
                      </a:r>
                      <a:r>
                        <a:rPr kumimoji="0" lang="tr-TR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[HELMİNTİASİS] 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7133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HASTALIKLAR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YÜKÜMLÜLÜK 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HASTALIK TEHLİKESİ OLAN BAŞLICA İŞLER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6383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Ankilostomiasis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3 Ay</a:t>
                      </a:r>
                      <a:endParaRPr kumimoji="0" lang="en-U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486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tr-TR" sz="20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Tünel ve yeraltı maden işleri, </a:t>
                      </a:r>
                      <a:endParaRPr kumimoji="0" lang="tr-TR" sz="2000" b="0" i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  <a:p>
                      <a:pPr marL="486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tr-TR" sz="20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Pirinç tarlalarında, killi, nemli toprak zeminde çalışmalar,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6383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Necatoriasis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3 Ay</a:t>
                      </a:r>
                    </a:p>
                  </a:txBody>
                  <a:tcPr marL="91439" marR="91439" anchor="ctr" horzOverflow="overflow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4400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r-TR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  <p:grpSp>
        <p:nvGrpSpPr>
          <p:cNvPr id="5" name="Grup 4"/>
          <p:cNvGrpSpPr/>
          <p:nvPr/>
        </p:nvGrpSpPr>
        <p:grpSpPr>
          <a:xfrm>
            <a:off x="244811" y="6148489"/>
            <a:ext cx="6162416" cy="663371"/>
            <a:chOff x="2644311" y="5451679"/>
            <a:chExt cx="6162416" cy="663371"/>
          </a:xfrm>
        </p:grpSpPr>
        <p:grpSp>
          <p:nvGrpSpPr>
            <p:cNvPr id="6" name="Group 51"/>
            <p:cNvGrpSpPr>
              <a:grpSpLocks/>
            </p:cNvGrpSpPr>
            <p:nvPr/>
          </p:nvGrpSpPr>
          <p:grpSpPr bwMode="auto">
            <a:xfrm>
              <a:off x="2644311" y="5451679"/>
              <a:ext cx="648968" cy="663371"/>
              <a:chOff x="1868" y="1082"/>
              <a:chExt cx="1942" cy="1942"/>
            </a:xfrm>
          </p:grpSpPr>
          <p:sp>
            <p:nvSpPr>
              <p:cNvPr id="10" name="Freeform 52"/>
              <p:cNvSpPr>
                <a:spLocks noChangeAspect="1"/>
              </p:cNvSpPr>
              <p:nvPr/>
            </p:nvSpPr>
            <p:spPr bwMode="gray">
              <a:xfrm>
                <a:off x="1868" y="1082"/>
                <a:ext cx="1942" cy="1942"/>
              </a:xfrm>
              <a:custGeom>
                <a:avLst/>
                <a:gdLst>
                  <a:gd name="T0" fmla="*/ 1849 w 1675"/>
                  <a:gd name="T1" fmla="*/ 6343 h 1675"/>
                  <a:gd name="T2" fmla="*/ 0 w 1675"/>
                  <a:gd name="T3" fmla="*/ 4480 h 1675"/>
                  <a:gd name="T4" fmla="*/ 0 w 1675"/>
                  <a:gd name="T5" fmla="*/ 1849 h 1675"/>
                  <a:gd name="T6" fmla="*/ 1849 w 1675"/>
                  <a:gd name="T7" fmla="*/ 0 h 1675"/>
                  <a:gd name="T8" fmla="*/ 4481 w 1675"/>
                  <a:gd name="T9" fmla="*/ 0 h 1675"/>
                  <a:gd name="T10" fmla="*/ 6343 w 1675"/>
                  <a:gd name="T11" fmla="*/ 1849 h 1675"/>
                  <a:gd name="T12" fmla="*/ 6343 w 1675"/>
                  <a:gd name="T13" fmla="*/ 4480 h 1675"/>
                  <a:gd name="T14" fmla="*/ 4481 w 1675"/>
                  <a:gd name="T15" fmla="*/ 6343 h 1675"/>
                  <a:gd name="T16" fmla="*/ 1849 w 1675"/>
                  <a:gd name="T17" fmla="*/ 6343 h 167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75"/>
                  <a:gd name="T28" fmla="*/ 0 h 1675"/>
                  <a:gd name="T29" fmla="*/ 1675 w 1675"/>
                  <a:gd name="T30" fmla="*/ 1675 h 167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75" h="1675">
                    <a:moveTo>
                      <a:pt x="489" y="1675"/>
                    </a:moveTo>
                    <a:lnTo>
                      <a:pt x="0" y="1183"/>
                    </a:lnTo>
                    <a:lnTo>
                      <a:pt x="0" y="489"/>
                    </a:lnTo>
                    <a:lnTo>
                      <a:pt x="489" y="0"/>
                    </a:lnTo>
                    <a:lnTo>
                      <a:pt x="1184" y="0"/>
                    </a:lnTo>
                    <a:lnTo>
                      <a:pt x="1675" y="489"/>
                    </a:lnTo>
                    <a:lnTo>
                      <a:pt x="1675" y="1183"/>
                    </a:lnTo>
                    <a:lnTo>
                      <a:pt x="1184" y="1675"/>
                    </a:lnTo>
                    <a:lnTo>
                      <a:pt x="489" y="1675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Freeform 53"/>
              <p:cNvSpPr>
                <a:spLocks noChangeAspect="1"/>
              </p:cNvSpPr>
              <p:nvPr/>
            </p:nvSpPr>
            <p:spPr bwMode="gray">
              <a:xfrm>
                <a:off x="1914" y="1128"/>
                <a:ext cx="1850" cy="1850"/>
              </a:xfrm>
              <a:custGeom>
                <a:avLst/>
                <a:gdLst>
                  <a:gd name="T0" fmla="*/ 1780 w 1595"/>
                  <a:gd name="T1" fmla="*/ 6060 h 1595"/>
                  <a:gd name="T2" fmla="*/ 0 w 1595"/>
                  <a:gd name="T3" fmla="*/ 4281 h 1595"/>
                  <a:gd name="T4" fmla="*/ 0 w 1595"/>
                  <a:gd name="T5" fmla="*/ 1780 h 1595"/>
                  <a:gd name="T6" fmla="*/ 1780 w 1595"/>
                  <a:gd name="T7" fmla="*/ 0 h 1595"/>
                  <a:gd name="T8" fmla="*/ 4281 w 1595"/>
                  <a:gd name="T9" fmla="*/ 0 h 1595"/>
                  <a:gd name="T10" fmla="*/ 6060 w 1595"/>
                  <a:gd name="T11" fmla="*/ 1780 h 1595"/>
                  <a:gd name="T12" fmla="*/ 6060 w 1595"/>
                  <a:gd name="T13" fmla="*/ 4281 h 1595"/>
                  <a:gd name="T14" fmla="*/ 4281 w 1595"/>
                  <a:gd name="T15" fmla="*/ 6060 h 1595"/>
                  <a:gd name="T16" fmla="*/ 1780 w 1595"/>
                  <a:gd name="T17" fmla="*/ 6060 h 159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95"/>
                  <a:gd name="T28" fmla="*/ 0 h 1595"/>
                  <a:gd name="T29" fmla="*/ 1595 w 1595"/>
                  <a:gd name="T30" fmla="*/ 1595 h 159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95" h="1595">
                    <a:moveTo>
                      <a:pt x="468" y="1595"/>
                    </a:moveTo>
                    <a:lnTo>
                      <a:pt x="0" y="1127"/>
                    </a:lnTo>
                    <a:lnTo>
                      <a:pt x="0" y="468"/>
                    </a:lnTo>
                    <a:lnTo>
                      <a:pt x="468" y="0"/>
                    </a:lnTo>
                    <a:lnTo>
                      <a:pt x="1127" y="0"/>
                    </a:lnTo>
                    <a:lnTo>
                      <a:pt x="1595" y="468"/>
                    </a:lnTo>
                    <a:lnTo>
                      <a:pt x="1595" y="1127"/>
                    </a:lnTo>
                    <a:lnTo>
                      <a:pt x="1127" y="1595"/>
                    </a:lnTo>
                    <a:lnTo>
                      <a:pt x="468" y="159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60000"/>
                  </a:gs>
                  <a:gs pos="100000">
                    <a:srgbClr val="8A0000"/>
                  </a:gs>
                </a:gsLst>
                <a:lin ang="54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12" name="Freeform 54"/>
              <p:cNvSpPr>
                <a:spLocks noChangeAspect="1"/>
              </p:cNvSpPr>
              <p:nvPr/>
            </p:nvSpPr>
            <p:spPr bwMode="gray">
              <a:xfrm>
                <a:off x="2434" y="1717"/>
                <a:ext cx="334" cy="642"/>
              </a:xfrm>
              <a:custGeom>
                <a:avLst/>
                <a:gdLst>
                  <a:gd name="T0" fmla="*/ 411 w 288"/>
                  <a:gd name="T1" fmla="*/ 2119 h 553"/>
                  <a:gd name="T2" fmla="*/ 411 w 288"/>
                  <a:gd name="T3" fmla="*/ 283 h 553"/>
                  <a:gd name="T4" fmla="*/ 0 w 288"/>
                  <a:gd name="T5" fmla="*/ 283 h 553"/>
                  <a:gd name="T6" fmla="*/ 0 w 288"/>
                  <a:gd name="T7" fmla="*/ 0 h 553"/>
                  <a:gd name="T8" fmla="*/ 1092 w 288"/>
                  <a:gd name="T9" fmla="*/ 0 h 553"/>
                  <a:gd name="T10" fmla="*/ 1092 w 288"/>
                  <a:gd name="T11" fmla="*/ 283 h 553"/>
                  <a:gd name="T12" fmla="*/ 691 w 288"/>
                  <a:gd name="T13" fmla="*/ 283 h 553"/>
                  <a:gd name="T14" fmla="*/ 691 w 288"/>
                  <a:gd name="T15" fmla="*/ 2119 h 553"/>
                  <a:gd name="T16" fmla="*/ 411 w 288"/>
                  <a:gd name="T17" fmla="*/ 2119 h 55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88"/>
                  <a:gd name="T28" fmla="*/ 0 h 553"/>
                  <a:gd name="T29" fmla="*/ 288 w 288"/>
                  <a:gd name="T30" fmla="*/ 553 h 55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88" h="553">
                    <a:moveTo>
                      <a:pt x="109" y="553"/>
                    </a:moveTo>
                    <a:lnTo>
                      <a:pt x="109" y="73"/>
                    </a:lnTo>
                    <a:lnTo>
                      <a:pt x="0" y="73"/>
                    </a:lnTo>
                    <a:lnTo>
                      <a:pt x="0" y="0"/>
                    </a:lnTo>
                    <a:lnTo>
                      <a:pt x="288" y="0"/>
                    </a:lnTo>
                    <a:lnTo>
                      <a:pt x="288" y="73"/>
                    </a:lnTo>
                    <a:lnTo>
                      <a:pt x="182" y="73"/>
                    </a:lnTo>
                    <a:lnTo>
                      <a:pt x="182" y="553"/>
                    </a:lnTo>
                    <a:lnTo>
                      <a:pt x="109" y="553"/>
                    </a:ln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Freeform 55"/>
              <p:cNvSpPr>
                <a:spLocks noChangeAspect="1"/>
              </p:cNvSpPr>
              <p:nvPr/>
            </p:nvSpPr>
            <p:spPr bwMode="gray">
              <a:xfrm>
                <a:off x="2007" y="1709"/>
                <a:ext cx="384" cy="657"/>
              </a:xfrm>
              <a:custGeom>
                <a:avLst/>
                <a:gdLst>
                  <a:gd name="T0" fmla="*/ 897156 w 140"/>
                  <a:gd name="T1" fmla="*/ 510544 h 240"/>
                  <a:gd name="T2" fmla="*/ 1194761 w 140"/>
                  <a:gd name="T3" fmla="*/ 510544 h 240"/>
                  <a:gd name="T4" fmla="*/ 650611 w 140"/>
                  <a:gd name="T5" fmla="*/ 0 h 240"/>
                  <a:gd name="T6" fmla="*/ 150720 w 140"/>
                  <a:gd name="T7" fmla="*/ 510544 h 240"/>
                  <a:gd name="T8" fmla="*/ 737091 w 140"/>
                  <a:gd name="T9" fmla="*/ 1147601 h 240"/>
                  <a:gd name="T10" fmla="*/ 897156 w 140"/>
                  <a:gd name="T11" fmla="*/ 1485234 h 240"/>
                  <a:gd name="T12" fmla="*/ 605170 w 140"/>
                  <a:gd name="T13" fmla="*/ 1788256 h 240"/>
                  <a:gd name="T14" fmla="*/ 317639 w 140"/>
                  <a:gd name="T15" fmla="*/ 1441415 h 240"/>
                  <a:gd name="T16" fmla="*/ 51566 w 140"/>
                  <a:gd name="T17" fmla="*/ 1441415 h 240"/>
                  <a:gd name="T18" fmla="*/ 599100 w 140"/>
                  <a:gd name="T19" fmla="*/ 2072649 h 240"/>
                  <a:gd name="T20" fmla="*/ 1178625 w 140"/>
                  <a:gd name="T21" fmla="*/ 1459572 h 240"/>
                  <a:gd name="T22" fmla="*/ 790642 w 140"/>
                  <a:gd name="T23" fmla="*/ 854776 h 240"/>
                  <a:gd name="T24" fmla="*/ 439035 w 140"/>
                  <a:gd name="T25" fmla="*/ 510544 h 240"/>
                  <a:gd name="T26" fmla="*/ 650611 w 140"/>
                  <a:gd name="T27" fmla="*/ 268560 h 240"/>
                  <a:gd name="T28" fmla="*/ 897156 w 140"/>
                  <a:gd name="T29" fmla="*/ 510544 h 24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40"/>
                  <a:gd name="T46" fmla="*/ 0 h 240"/>
                  <a:gd name="T47" fmla="*/ 140 w 140"/>
                  <a:gd name="T48" fmla="*/ 240 h 240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40" h="240">
                    <a:moveTo>
                      <a:pt x="102" y="59"/>
                    </a:moveTo>
                    <a:cubicBezTo>
                      <a:pt x="136" y="59"/>
                      <a:pt x="136" y="59"/>
                      <a:pt x="136" y="59"/>
                    </a:cubicBezTo>
                    <a:cubicBezTo>
                      <a:pt x="136" y="59"/>
                      <a:pt x="137" y="0"/>
                      <a:pt x="74" y="0"/>
                    </a:cubicBezTo>
                    <a:cubicBezTo>
                      <a:pt x="11" y="0"/>
                      <a:pt x="17" y="59"/>
                      <a:pt x="17" y="59"/>
                    </a:cubicBezTo>
                    <a:cubicBezTo>
                      <a:pt x="17" y="107"/>
                      <a:pt x="57" y="108"/>
                      <a:pt x="84" y="133"/>
                    </a:cubicBezTo>
                    <a:cubicBezTo>
                      <a:pt x="91" y="139"/>
                      <a:pt x="102" y="146"/>
                      <a:pt x="102" y="172"/>
                    </a:cubicBezTo>
                    <a:cubicBezTo>
                      <a:pt x="103" y="198"/>
                      <a:pt x="84" y="207"/>
                      <a:pt x="69" y="207"/>
                    </a:cubicBezTo>
                    <a:cubicBezTo>
                      <a:pt x="54" y="207"/>
                      <a:pt x="36" y="200"/>
                      <a:pt x="36" y="167"/>
                    </a:cubicBezTo>
                    <a:cubicBezTo>
                      <a:pt x="6" y="167"/>
                      <a:pt x="6" y="167"/>
                      <a:pt x="6" y="167"/>
                    </a:cubicBezTo>
                    <a:cubicBezTo>
                      <a:pt x="6" y="167"/>
                      <a:pt x="0" y="240"/>
                      <a:pt x="68" y="240"/>
                    </a:cubicBezTo>
                    <a:cubicBezTo>
                      <a:pt x="136" y="240"/>
                      <a:pt x="134" y="181"/>
                      <a:pt x="134" y="169"/>
                    </a:cubicBezTo>
                    <a:cubicBezTo>
                      <a:pt x="134" y="158"/>
                      <a:pt x="140" y="130"/>
                      <a:pt x="90" y="99"/>
                    </a:cubicBezTo>
                    <a:cubicBezTo>
                      <a:pt x="66" y="85"/>
                      <a:pt x="50" y="77"/>
                      <a:pt x="50" y="59"/>
                    </a:cubicBezTo>
                    <a:cubicBezTo>
                      <a:pt x="50" y="42"/>
                      <a:pt x="62" y="31"/>
                      <a:pt x="74" y="31"/>
                    </a:cubicBezTo>
                    <a:cubicBezTo>
                      <a:pt x="86" y="31"/>
                      <a:pt x="102" y="36"/>
                      <a:pt x="102" y="59"/>
                    </a:cubicBez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Freeform 56"/>
              <p:cNvSpPr>
                <a:spLocks noChangeAspect="1" noEditPoints="1"/>
              </p:cNvSpPr>
              <p:nvPr/>
            </p:nvSpPr>
            <p:spPr bwMode="gray">
              <a:xfrm>
                <a:off x="3312" y="1720"/>
                <a:ext cx="347" cy="657"/>
              </a:xfrm>
              <a:custGeom>
                <a:avLst/>
                <a:gdLst>
                  <a:gd name="T0" fmla="*/ 1200058 w 124"/>
                  <a:gd name="T1" fmla="*/ 251811 h 234"/>
                  <a:gd name="T2" fmla="*/ 959489 w 124"/>
                  <a:gd name="T3" fmla="*/ 30390 h 234"/>
                  <a:gd name="T4" fmla="*/ 549827 w 124"/>
                  <a:gd name="T5" fmla="*/ 0 h 234"/>
                  <a:gd name="T6" fmla="*/ 0 w 124"/>
                  <a:gd name="T7" fmla="*/ 0 h 234"/>
                  <a:gd name="T8" fmla="*/ 0 w 124"/>
                  <a:gd name="T9" fmla="*/ 2537646 h 234"/>
                  <a:gd name="T10" fmla="*/ 345259 w 124"/>
                  <a:gd name="T11" fmla="*/ 2537646 h 234"/>
                  <a:gd name="T12" fmla="*/ 345259 w 124"/>
                  <a:gd name="T13" fmla="*/ 1386438 h 234"/>
                  <a:gd name="T14" fmla="*/ 568537 w 124"/>
                  <a:gd name="T15" fmla="*/ 1386438 h 234"/>
                  <a:gd name="T16" fmla="*/ 924470 w 124"/>
                  <a:gd name="T17" fmla="*/ 1356048 h 234"/>
                  <a:gd name="T18" fmla="*/ 1106046 w 124"/>
                  <a:gd name="T19" fmla="*/ 1258528 h 234"/>
                  <a:gd name="T20" fmla="*/ 1240402 w 124"/>
                  <a:gd name="T21" fmla="*/ 1031706 h 234"/>
                  <a:gd name="T22" fmla="*/ 1304717 w 124"/>
                  <a:gd name="T23" fmla="*/ 683460 h 234"/>
                  <a:gd name="T24" fmla="*/ 1200058 w 124"/>
                  <a:gd name="T25" fmla="*/ 251811 h 234"/>
                  <a:gd name="T26" fmla="*/ 819785 w 124"/>
                  <a:gd name="T27" fmla="*/ 1062032 h 234"/>
                  <a:gd name="T28" fmla="*/ 326544 w 124"/>
                  <a:gd name="T29" fmla="*/ 1062032 h 234"/>
                  <a:gd name="T30" fmla="*/ 326544 w 124"/>
                  <a:gd name="T31" fmla="*/ 335522 h 234"/>
                  <a:gd name="T32" fmla="*/ 801069 w 124"/>
                  <a:gd name="T33" fmla="*/ 335522 h 234"/>
                  <a:gd name="T34" fmla="*/ 999763 w 124"/>
                  <a:gd name="T35" fmla="*/ 707008 h 234"/>
                  <a:gd name="T36" fmla="*/ 819785 w 124"/>
                  <a:gd name="T37" fmla="*/ 1062032 h 23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24"/>
                  <a:gd name="T58" fmla="*/ 0 h 234"/>
                  <a:gd name="T59" fmla="*/ 124 w 124"/>
                  <a:gd name="T60" fmla="*/ 234 h 234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24" h="234">
                    <a:moveTo>
                      <a:pt x="114" y="23"/>
                    </a:moveTo>
                    <a:cubicBezTo>
                      <a:pt x="108" y="13"/>
                      <a:pt x="100" y="6"/>
                      <a:pt x="91" y="3"/>
                    </a:cubicBezTo>
                    <a:cubicBezTo>
                      <a:pt x="85" y="1"/>
                      <a:pt x="72" y="0"/>
                      <a:pt x="5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34"/>
                      <a:pt x="0" y="234"/>
                      <a:pt x="0" y="234"/>
                    </a:cubicBezTo>
                    <a:cubicBezTo>
                      <a:pt x="33" y="234"/>
                      <a:pt x="33" y="234"/>
                      <a:pt x="33" y="234"/>
                    </a:cubicBezTo>
                    <a:cubicBezTo>
                      <a:pt x="33" y="128"/>
                      <a:pt x="33" y="128"/>
                      <a:pt x="33" y="128"/>
                    </a:cubicBezTo>
                    <a:cubicBezTo>
                      <a:pt x="54" y="128"/>
                      <a:pt x="54" y="128"/>
                      <a:pt x="54" y="128"/>
                    </a:cubicBezTo>
                    <a:cubicBezTo>
                      <a:pt x="69" y="128"/>
                      <a:pt x="80" y="127"/>
                      <a:pt x="88" y="125"/>
                    </a:cubicBezTo>
                    <a:cubicBezTo>
                      <a:pt x="93" y="124"/>
                      <a:pt x="99" y="121"/>
                      <a:pt x="105" y="116"/>
                    </a:cubicBezTo>
                    <a:cubicBezTo>
                      <a:pt x="110" y="111"/>
                      <a:pt x="115" y="104"/>
                      <a:pt x="118" y="95"/>
                    </a:cubicBezTo>
                    <a:cubicBezTo>
                      <a:pt x="122" y="87"/>
                      <a:pt x="124" y="76"/>
                      <a:pt x="124" y="63"/>
                    </a:cubicBezTo>
                    <a:cubicBezTo>
                      <a:pt x="124" y="47"/>
                      <a:pt x="121" y="34"/>
                      <a:pt x="114" y="23"/>
                    </a:cubicBezTo>
                    <a:close/>
                    <a:moveTo>
                      <a:pt x="78" y="98"/>
                    </a:moveTo>
                    <a:cubicBezTo>
                      <a:pt x="31" y="98"/>
                      <a:pt x="31" y="98"/>
                      <a:pt x="31" y="98"/>
                    </a:cubicBezTo>
                    <a:cubicBezTo>
                      <a:pt x="31" y="31"/>
                      <a:pt x="31" y="31"/>
                      <a:pt x="31" y="31"/>
                    </a:cubicBezTo>
                    <a:cubicBezTo>
                      <a:pt x="76" y="31"/>
                      <a:pt x="76" y="31"/>
                      <a:pt x="76" y="31"/>
                    </a:cubicBezTo>
                    <a:cubicBezTo>
                      <a:pt x="80" y="31"/>
                      <a:pt x="94" y="33"/>
                      <a:pt x="95" y="65"/>
                    </a:cubicBezTo>
                    <a:cubicBezTo>
                      <a:pt x="95" y="65"/>
                      <a:pt x="95" y="98"/>
                      <a:pt x="78" y="98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Freeform 57"/>
              <p:cNvSpPr>
                <a:spLocks noChangeAspect="1" noEditPoints="1"/>
              </p:cNvSpPr>
              <p:nvPr/>
            </p:nvSpPr>
            <p:spPr bwMode="gray">
              <a:xfrm>
                <a:off x="2836" y="1707"/>
                <a:ext cx="375" cy="670"/>
              </a:xfrm>
              <a:custGeom>
                <a:avLst/>
                <a:gdLst>
                  <a:gd name="T0" fmla="*/ 673505 w 134"/>
                  <a:gd name="T1" fmla="*/ 0 h 239"/>
                  <a:gd name="T2" fmla="*/ 0 w 134"/>
                  <a:gd name="T3" fmla="*/ 651868 h 239"/>
                  <a:gd name="T4" fmla="*/ 0 w 134"/>
                  <a:gd name="T5" fmla="*/ 1827413 h 239"/>
                  <a:gd name="T6" fmla="*/ 715217 w 134"/>
                  <a:gd name="T7" fmla="*/ 2555439 h 239"/>
                  <a:gd name="T8" fmla="*/ 1410268 w 134"/>
                  <a:gd name="T9" fmla="*/ 1850636 h 239"/>
                  <a:gd name="T10" fmla="*/ 1410268 w 134"/>
                  <a:gd name="T11" fmla="*/ 746935 h 239"/>
                  <a:gd name="T12" fmla="*/ 673505 w 134"/>
                  <a:gd name="T13" fmla="*/ 0 h 239"/>
                  <a:gd name="T14" fmla="*/ 1083593 w 134"/>
                  <a:gd name="T15" fmla="*/ 1689939 h 239"/>
                  <a:gd name="T16" fmla="*/ 715217 w 134"/>
                  <a:gd name="T17" fmla="*/ 2201561 h 239"/>
                  <a:gd name="T18" fmla="*/ 326673 w 134"/>
                  <a:gd name="T19" fmla="*/ 1677846 h 239"/>
                  <a:gd name="T20" fmla="*/ 326673 w 134"/>
                  <a:gd name="T21" fmla="*/ 824610 h 239"/>
                  <a:gd name="T22" fmla="*/ 696523 w 134"/>
                  <a:gd name="T23" fmla="*/ 355249 h 239"/>
                  <a:gd name="T24" fmla="*/ 1083593 w 134"/>
                  <a:gd name="T25" fmla="*/ 896502 h 239"/>
                  <a:gd name="T26" fmla="*/ 1083593 w 134"/>
                  <a:gd name="T27" fmla="*/ 1689939 h 23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34"/>
                  <a:gd name="T43" fmla="*/ 0 h 239"/>
                  <a:gd name="T44" fmla="*/ 134 w 134"/>
                  <a:gd name="T45" fmla="*/ 239 h 239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34" h="239">
                    <a:moveTo>
                      <a:pt x="64" y="0"/>
                    </a:moveTo>
                    <a:cubicBezTo>
                      <a:pt x="2" y="0"/>
                      <a:pt x="0" y="61"/>
                      <a:pt x="0" y="61"/>
                    </a:cubicBezTo>
                    <a:cubicBezTo>
                      <a:pt x="0" y="171"/>
                      <a:pt x="0" y="171"/>
                      <a:pt x="0" y="171"/>
                    </a:cubicBezTo>
                    <a:cubicBezTo>
                      <a:pt x="0" y="171"/>
                      <a:pt x="4" y="239"/>
                      <a:pt x="68" y="239"/>
                    </a:cubicBezTo>
                    <a:cubicBezTo>
                      <a:pt x="132" y="239"/>
                      <a:pt x="134" y="173"/>
                      <a:pt x="134" y="173"/>
                    </a:cubicBezTo>
                    <a:cubicBezTo>
                      <a:pt x="134" y="173"/>
                      <a:pt x="134" y="105"/>
                      <a:pt x="134" y="70"/>
                    </a:cubicBezTo>
                    <a:cubicBezTo>
                      <a:pt x="134" y="34"/>
                      <a:pt x="107" y="0"/>
                      <a:pt x="64" y="0"/>
                    </a:cubicBezTo>
                    <a:close/>
                    <a:moveTo>
                      <a:pt x="103" y="158"/>
                    </a:moveTo>
                    <a:cubicBezTo>
                      <a:pt x="103" y="158"/>
                      <a:pt x="102" y="206"/>
                      <a:pt x="68" y="206"/>
                    </a:cubicBezTo>
                    <a:cubicBezTo>
                      <a:pt x="33" y="206"/>
                      <a:pt x="31" y="157"/>
                      <a:pt x="31" y="157"/>
                    </a:cubicBezTo>
                    <a:cubicBezTo>
                      <a:pt x="31" y="77"/>
                      <a:pt x="31" y="77"/>
                      <a:pt x="31" y="77"/>
                    </a:cubicBezTo>
                    <a:cubicBezTo>
                      <a:pt x="31" y="77"/>
                      <a:pt x="32" y="33"/>
                      <a:pt x="66" y="33"/>
                    </a:cubicBezTo>
                    <a:cubicBezTo>
                      <a:pt x="88" y="33"/>
                      <a:pt x="103" y="58"/>
                      <a:pt x="103" y="84"/>
                    </a:cubicBezTo>
                    <a:cubicBezTo>
                      <a:pt x="103" y="109"/>
                      <a:pt x="103" y="158"/>
                      <a:pt x="103" y="15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6" name="Group 58"/>
              <p:cNvGrpSpPr>
                <a:grpSpLocks noChangeAspect="1"/>
              </p:cNvGrpSpPr>
              <p:nvPr/>
            </p:nvGrpSpPr>
            <p:grpSpPr bwMode="auto">
              <a:xfrm>
                <a:off x="2808" y="2807"/>
                <a:ext cx="62" cy="63"/>
                <a:chOff x="1684" y="2400"/>
                <a:chExt cx="41" cy="41"/>
              </a:xfrm>
            </p:grpSpPr>
            <p:sp>
              <p:nvSpPr>
                <p:cNvPr id="21" name="Oval 59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22" name="Oval 60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  <p:grpSp>
            <p:nvGrpSpPr>
              <p:cNvPr id="17" name="Group 61"/>
              <p:cNvGrpSpPr>
                <a:grpSpLocks noChangeAspect="1"/>
              </p:cNvGrpSpPr>
              <p:nvPr/>
            </p:nvGrpSpPr>
            <p:grpSpPr bwMode="auto">
              <a:xfrm>
                <a:off x="2808" y="1211"/>
                <a:ext cx="62" cy="63"/>
                <a:chOff x="1684" y="2400"/>
                <a:chExt cx="41" cy="41"/>
              </a:xfrm>
            </p:grpSpPr>
            <p:sp>
              <p:nvSpPr>
                <p:cNvPr id="19" name="Oval 62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20" name="Oval 63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  <p:pic>
            <p:nvPicPr>
              <p:cNvPr id="18" name="Picture 64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gray">
              <a:xfrm>
                <a:off x="1885" y="1124"/>
                <a:ext cx="1644" cy="1060"/>
              </a:xfrm>
              <a:prstGeom prst="rect">
                <a:avLst/>
              </a:prstGeom>
              <a:noFill/>
              <a:ln w="11176">
                <a:noFill/>
                <a:miter lim="800000"/>
                <a:headEnd/>
                <a:tailEnd/>
              </a:ln>
            </p:spPr>
          </p:pic>
        </p:grpSp>
        <p:sp>
          <p:nvSpPr>
            <p:cNvPr id="9" name="53 Metin kutusu"/>
            <p:cNvSpPr txBox="1"/>
            <p:nvPr/>
          </p:nvSpPr>
          <p:spPr>
            <a:xfrm>
              <a:off x="3298727" y="5639162"/>
              <a:ext cx="5508000" cy="288000"/>
            </a:xfrm>
            <a:prstGeom prst="rect">
              <a:avLst/>
            </a:prstGeom>
            <a:noFill/>
            <a:ln w="3175" cmpd="sng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tr-TR" sz="1200" dirty="0" smtClean="0">
                  <a:solidFill>
                    <a:srgbClr val="000000"/>
                  </a:solidFill>
                  <a:latin typeface="Cambria" pitchFamily="18" charset="0"/>
                </a:rPr>
                <a:t>Ezberlenmeli</a:t>
              </a:r>
              <a:endParaRPr lang="tr-TR" sz="1000" b="1" dirty="0" smtClean="0">
                <a:solidFill>
                  <a:srgbClr val="000000"/>
                </a:solidFill>
                <a:latin typeface="Cambria" pitchFamily="18" charset="0"/>
              </a:endParaRPr>
            </a:p>
          </p:txBody>
        </p:sp>
      </p:grp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8420099" y="637692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DR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945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Standarddesign">
  <a:themeElements>
    <a:clrScheme name="1_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40505"/>
      </a:accent2>
      <a:accent3>
        <a:srgbClr val="FFFFFF"/>
      </a:accent3>
      <a:accent4>
        <a:srgbClr val="000000"/>
      </a:accent4>
      <a:accent5>
        <a:srgbClr val="FECFAA"/>
      </a:accent5>
      <a:accent6>
        <a:srgbClr val="B10404"/>
      </a:accent6>
      <a:hlink>
        <a:srgbClr val="919191"/>
      </a:hlink>
      <a:folHlink>
        <a:srgbClr val="C9C9C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Standarddesign">
  <a:themeElements>
    <a:clrScheme name="1_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40505"/>
      </a:accent2>
      <a:accent3>
        <a:srgbClr val="FFFFFF"/>
      </a:accent3>
      <a:accent4>
        <a:srgbClr val="000000"/>
      </a:accent4>
      <a:accent5>
        <a:srgbClr val="FECFAA"/>
      </a:accent5>
      <a:accent6>
        <a:srgbClr val="B10404"/>
      </a:accent6>
      <a:hlink>
        <a:srgbClr val="919191"/>
      </a:hlink>
      <a:folHlink>
        <a:srgbClr val="C9C9C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9671</TotalTime>
  <Words>563</Words>
  <Application>Microsoft Office PowerPoint</Application>
  <PresentationFormat>Ekran Gösterisi (4:3)</PresentationFormat>
  <Paragraphs>172</Paragraphs>
  <Slides>13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13</vt:i4>
      </vt:variant>
    </vt:vector>
  </HeadingPairs>
  <TitlesOfParts>
    <vt:vector size="15" baseType="lpstr">
      <vt:lpstr>4_Standarddesign</vt:lpstr>
      <vt:lpstr>2_Standarddesign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Inscale GmbH &amp; Co. KG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PresentationPackage</dc:title>
  <dc:creator>DOKTOR</dc:creator>
  <cp:lastModifiedBy>AhmetYigitalp</cp:lastModifiedBy>
  <cp:revision>1035</cp:revision>
  <dcterms:created xsi:type="dcterms:W3CDTF">2008-04-16T13:39:00Z</dcterms:created>
  <dcterms:modified xsi:type="dcterms:W3CDTF">2013-05-03T19:42:31Z</dcterms:modified>
</cp:coreProperties>
</file>