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56" r:id="rId2"/>
  </p:sldMasterIdLst>
  <p:notesMasterIdLst>
    <p:notesMasterId r:id="rId16"/>
  </p:notesMasterIdLst>
  <p:handoutMasterIdLst>
    <p:handoutMasterId r:id="rId17"/>
  </p:handoutMasterIdLst>
  <p:sldIdLst>
    <p:sldId id="1215" r:id="rId3"/>
    <p:sldId id="1228" r:id="rId4"/>
    <p:sldId id="1230" r:id="rId5"/>
    <p:sldId id="1191" r:id="rId6"/>
    <p:sldId id="1231" r:id="rId7"/>
    <p:sldId id="1270" r:id="rId8"/>
    <p:sldId id="1229" r:id="rId9"/>
    <p:sldId id="1266" r:id="rId10"/>
    <p:sldId id="1232" r:id="rId11"/>
    <p:sldId id="1234" r:id="rId12"/>
    <p:sldId id="1238" r:id="rId13"/>
    <p:sldId id="1240" r:id="rId14"/>
    <p:sldId id="1226" r:id="rId15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D0D"/>
    <a:srgbClr val="6B9B1A"/>
    <a:srgbClr val="E9ECF7"/>
    <a:srgbClr val="D0D8EC"/>
    <a:srgbClr val="E9EAF7"/>
    <a:srgbClr val="E9E3E8"/>
    <a:srgbClr val="575F57"/>
    <a:srgbClr val="5A5A59"/>
    <a:srgbClr val="00A4FF"/>
    <a:srgbClr val="004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Açık Stil 3 - Vurgu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4981" autoAdjust="0"/>
  </p:normalViewPr>
  <p:slideViewPr>
    <p:cSldViewPr snapToGrid="0">
      <p:cViewPr>
        <p:scale>
          <a:sx n="100" d="100"/>
          <a:sy n="100" d="100"/>
        </p:scale>
        <p:origin x="-1944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03.05.2013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355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8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06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163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204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582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722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958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2458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1774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587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9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2280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141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654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393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033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923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945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368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633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805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8175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93114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İstanbulUzman</a:t>
            </a:r>
            <a:endParaRPr lang="tr-TR" sz="100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Mesleki Bulaşıcı Hastalıklar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  <p:extLst>
      <p:ext uri="{BB962C8B-B14F-4D97-AF65-F5344CB8AC3E}">
        <p14:creationId xmlns:p14="http://schemas.microsoft.com/office/powerpoint/2010/main" val="316691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1001184"/>
              </p:ext>
            </p:extLst>
          </p:nvPr>
        </p:nvGraphicFramePr>
        <p:xfrm>
          <a:off x="76201" y="1029334"/>
          <a:ext cx="9014636" cy="5488558"/>
        </p:xfrm>
        <a:graphic>
          <a:graphicData uri="http://schemas.openxmlformats.org/drawingml/2006/table">
            <a:tbl>
              <a:tblPr firstRow="1" bandRow="1"/>
              <a:tblGrid>
                <a:gridCol w="2257424"/>
                <a:gridCol w="1791206"/>
                <a:gridCol w="4966006"/>
              </a:tblGrid>
              <a:tr h="455581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D2</a:t>
                      </a:r>
                      <a:r>
                        <a:rPr lang="tr-TR" sz="30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GRUBU</a:t>
                      </a:r>
                      <a:r>
                        <a:rPr lang="tr-TR" sz="3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MBH</a:t>
                      </a:r>
                      <a:r>
                        <a:rPr kumimoji="0" lang="tr-TR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[TROPİK]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4555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HASTALIKLAR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YÜKÜMLÜLÜK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 TEHLİKESİ OLAN BAŞLICA İŞLER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4076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Malarya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rowSpan="11">
                  <a:txBody>
                    <a:bodyPr/>
                    <a:lstStyle/>
                    <a:p>
                      <a:pPr marL="450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2000" i="1" dirty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Bu gibi hastalıkların saptandığı ve tedavi edildiği 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sağlık örgütlerinde-kurumlarında,</a:t>
                      </a:r>
                    </a:p>
                    <a:p>
                      <a:pPr marL="10800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 </a:t>
                      </a:r>
                    </a:p>
                    <a:p>
                      <a:pPr marL="450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Bu </a:t>
                      </a:r>
                      <a:r>
                        <a:rPr lang="tr-TR" sz="2000" i="1" dirty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hastalıkların patojen ajanları ile çalışılan 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laboratuvarlardaki </a:t>
                      </a:r>
                      <a:r>
                        <a:rPr lang="tr-TR" sz="2000" i="1" dirty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sağlık 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görevleri ile </a:t>
                      </a:r>
                      <a:r>
                        <a:rPr lang="tr-TR" sz="2000" i="1" dirty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araştırmalarında 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çalışanlarda,</a:t>
                      </a:r>
                      <a:endParaRPr lang="tr-TR" sz="2000" i="1" dirty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076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Amebiasis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76200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effectLst/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076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Sarı Humma 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076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Veba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Rekürrent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Ateş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Dank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Leishmanioz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 Ay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Frambosie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 Hafta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Lepra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 Yıl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Lekeli Humma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Riketsiöz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8118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326099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6787505"/>
              </p:ext>
            </p:extLst>
          </p:nvPr>
        </p:nvGraphicFramePr>
        <p:xfrm>
          <a:off x="1" y="860763"/>
          <a:ext cx="9122734" cy="6035040"/>
        </p:xfrm>
        <a:graphic>
          <a:graphicData uri="http://schemas.openxmlformats.org/drawingml/2006/table">
            <a:tbl>
              <a:tblPr firstRow="1" bandRow="1"/>
              <a:tblGrid>
                <a:gridCol w="2524835"/>
                <a:gridCol w="1791206"/>
                <a:gridCol w="4806693"/>
              </a:tblGrid>
              <a:tr h="50943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D3</a:t>
                      </a:r>
                      <a:r>
                        <a:rPr lang="tr-TR" sz="28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GRUBU</a:t>
                      </a:r>
                      <a:r>
                        <a:rPr lang="tr-T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MBH</a:t>
                      </a:r>
                      <a:r>
                        <a:rPr lang="tr-TR" sz="2800" b="1" dirty="0" smtClean="0">
                          <a:solidFill>
                            <a:srgbClr val="FF0D0D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[HAYVANLARDAN İNSANA BULAŞAN]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435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HASTALIKLAR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YÜKÜMLÜLÜK 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 TEHLİKESİ OLAN BAŞLICA İŞLER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59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Bruselloz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6 Ay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rowSpan="14">
                  <a:txBody>
                    <a:bodyPr/>
                    <a:lstStyle/>
                    <a:p>
                      <a:pPr marL="450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Hayvan gütme, bakma</a:t>
                      </a:r>
                      <a:r>
                        <a:rPr lang="tr-TR" sz="2000" i="1" baseline="0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 ve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 terbiye etme, </a:t>
                      </a:r>
                    </a:p>
                    <a:p>
                      <a:pPr marL="450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Veterinerlik hizmetleri,</a:t>
                      </a:r>
                    </a:p>
                    <a:p>
                      <a:pPr marL="450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Hayvanlardan elde edilen materyalle veya hayvan artıklarıyla yakın temas, bunların işlenmesi, saklanması, taşınması (ahır, mezbaha, hayvan taşımacılığı, veteriner hastaneleri, kasap sakatatçı, sucukçu, et ve balık </a:t>
                      </a:r>
                      <a:r>
                        <a:rPr lang="tr-TR" sz="2000" i="1" dirty="0" err="1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konserveciliği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, süt ve süt mamullerinin</a:t>
                      </a:r>
                      <a:r>
                        <a:rPr lang="tr-TR" sz="2000" i="1" baseline="0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 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işlenmesi, mutfak işleri, hayvan derisi, kılı, yelesi, yünü, kemik </a:t>
                      </a:r>
                      <a:r>
                        <a:rPr lang="tr-TR" sz="2000" i="1" dirty="0" err="1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vb’nin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 işlendiği, toplandığı, yok edildiği yerlerdeki çalışmalar), </a:t>
                      </a:r>
                    </a:p>
                    <a:p>
                      <a:pPr marL="450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Laboratuvarlarda bu hastalıkların etkenleriyle veya hastalanmış hayvanlardan alınmış biyolojik materyalle yapılan çalışmalar,</a:t>
                      </a:r>
                      <a:endParaRPr lang="tr-TR" sz="1800" i="1" dirty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59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Tetanoz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Şarbon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Salmonella 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İnfeksiyonu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Weill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Hastalığı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14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Kuduz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2 Yıl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Ornithozlar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Psittakoz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Renkküren Ateş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12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Şap Hastalığı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Çiçek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12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Q Humması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Leke Humması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20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08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i="1" dirty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Ekinokok Humması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 Yıl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08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i="1" dirty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Ruam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 Ay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08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i="1" dirty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78982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0618200"/>
              </p:ext>
            </p:extLst>
          </p:nvPr>
        </p:nvGraphicFramePr>
        <p:xfrm>
          <a:off x="76201" y="1029337"/>
          <a:ext cx="8934449" cy="3067218"/>
        </p:xfrm>
        <a:graphic>
          <a:graphicData uri="http://schemas.openxmlformats.org/drawingml/2006/table">
            <a:tbl>
              <a:tblPr firstRow="1" bandRow="1"/>
              <a:tblGrid>
                <a:gridCol w="2257424"/>
                <a:gridCol w="1813073"/>
                <a:gridCol w="4863952"/>
              </a:tblGrid>
              <a:tr h="760786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D4</a:t>
                      </a:r>
                      <a:r>
                        <a:rPr lang="tr-TR" sz="28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GRUBU</a:t>
                      </a:r>
                      <a:r>
                        <a:rPr lang="tr-T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MBH</a:t>
                      </a:r>
                      <a:r>
                        <a:rPr lang="tr-TR" sz="2800" b="1" dirty="0" smtClean="0">
                          <a:solidFill>
                            <a:srgbClr val="FF0D0D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[MESLEK GEREĞİ ENFEKSİYON HASTALIKLARINA ÖZELLİKLE MARUZ KİŞİLERDEKİ]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7607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HASTALIKLAR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YÜKÜMLÜLÜK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 TEHLİKESİ OLAN BAŞLICA İŞLER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6807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Viral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Hepatit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 Ay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86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Hastane, dispanser, poliklinik araştırma laboratuvarı vb. sağlık kurumlarında çalışmalar.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807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Tüberküloz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 Yıl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103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9039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0" y="3227519"/>
            <a:ext cx="9144000" cy="252990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İnfeksiyon </a:t>
            </a:r>
          </a:p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Hastalıkları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D:\DOKTOR\9-ISTUZMAN\1-EĞİTİM KURUMU\1. İstanbuluzman\Z.Resim-İkon\virus_definitions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962276" y="-152401"/>
            <a:ext cx="3067050" cy="371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2670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Açıklamalar – 1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enfeksiyon hastalığının «Mesleki Bulaşıcı Hastalık» olabilmesi için;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Görülen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gereği olarak,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koşulların etkisiyle oluşması,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Enfeksiyonun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laboratuvar bulguları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kanıtlanması gereklidir.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011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Açıklamalar –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Ülkelerdeki ilk 10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morbidite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mortalite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listesinde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infeksiyon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hastalıkları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yer almaktadır,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Bulaşıcı Mesleki Hastalıkları; günümüz dünyasında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önemli sağlık sorunları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içinde yer almaktadır,</a:t>
            </a: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 ve iş kazaları, bir ülkede İSG hizmetlerinin niteliğini değerlendirmede 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önemli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iki kriterdir.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5731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Açıklamalar –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3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hastalıkları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listelerinde yer almayan ve fakat görülen iş ve görev icabı olarak alındığı kesin olarak tespit edilen diğer enfeksiyon hastalıkları da meslek hastalığı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sayılır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husustaki teşhisin laboratuvar deneyleriyle teyit edilmesi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gereklidir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Hastalığın azami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kuluçka süresi yükümlülük süresi olarak kabul edilir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5433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Tanımlar / İnfektivite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«Etkenin sağlam kişiye </a:t>
            </a:r>
            <a:r>
              <a:rPr lang="tr-TR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ulaşabilme ve dokulara yerleşip üreyebilme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özelliğine denir.»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8741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161925" y="1781175"/>
            <a:ext cx="8764743" cy="666750"/>
            <a:chOff x="142875" y="1400175"/>
            <a:chExt cx="8764743" cy="525463"/>
          </a:xfrm>
        </p:grpSpPr>
        <p:sp>
          <p:nvSpPr>
            <p:cNvPr id="30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A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31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Kimyasal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Nedenlerle Olan Meslek Hastalıkları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1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19" name="Grup 18"/>
          <p:cNvGrpSpPr/>
          <p:nvPr/>
        </p:nvGrpSpPr>
        <p:grpSpPr>
          <a:xfrm>
            <a:off x="161925" y="2590800"/>
            <a:ext cx="8764743" cy="666750"/>
            <a:chOff x="142875" y="1400175"/>
            <a:chExt cx="8764743" cy="525463"/>
          </a:xfrm>
        </p:grpSpPr>
        <p:sp>
          <p:nvSpPr>
            <p:cNvPr id="20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B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21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Mesleki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Deri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Hastalıkları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2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23" name="Grup 22"/>
          <p:cNvGrpSpPr/>
          <p:nvPr/>
        </p:nvGrpSpPr>
        <p:grpSpPr>
          <a:xfrm>
            <a:off x="161925" y="3400425"/>
            <a:ext cx="8764743" cy="666750"/>
            <a:chOff x="142875" y="1400175"/>
            <a:chExt cx="8764743" cy="525463"/>
          </a:xfrm>
        </p:grpSpPr>
        <p:sp>
          <p:nvSpPr>
            <p:cNvPr id="24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C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25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Pnömokonyozlar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ve Diğer Mesleki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Solunum Sistemi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Hastalıkları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3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27" name="Grup 26"/>
          <p:cNvGrpSpPr/>
          <p:nvPr/>
        </p:nvGrpSpPr>
        <p:grpSpPr>
          <a:xfrm>
            <a:off x="161925" y="4210050"/>
            <a:ext cx="8764743" cy="666750"/>
            <a:chOff x="142875" y="1400175"/>
            <a:chExt cx="8764743" cy="525463"/>
          </a:xfrm>
        </p:grpSpPr>
        <p:sp>
          <p:nvSpPr>
            <p:cNvPr id="28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D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29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tr-TR" sz="2000" b="1" i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Mesleki Bulaşıcı Hastalıklar</a:t>
              </a:r>
              <a:endParaRPr lang="tr-TR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5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4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36" name="Grup 35"/>
          <p:cNvGrpSpPr/>
          <p:nvPr/>
        </p:nvGrpSpPr>
        <p:grpSpPr>
          <a:xfrm>
            <a:off x="161925" y="5019675"/>
            <a:ext cx="8764743" cy="666750"/>
            <a:chOff x="142875" y="1400175"/>
            <a:chExt cx="8764743" cy="525463"/>
          </a:xfrm>
        </p:grpSpPr>
        <p:sp>
          <p:nvSpPr>
            <p:cNvPr id="37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E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38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nn-NO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Fizik</a:t>
              </a:r>
              <a:r>
                <a:rPr lang="nn-NO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Etkenlerle Olan Meslek Hastalıkları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9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5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4" name="Grup 3"/>
          <p:cNvGrpSpPr/>
          <p:nvPr/>
        </p:nvGrpSpPr>
        <p:grpSpPr>
          <a:xfrm>
            <a:off x="189045" y="1162180"/>
            <a:ext cx="8737623" cy="403609"/>
            <a:chOff x="169995" y="1162180"/>
            <a:chExt cx="8737623" cy="403609"/>
          </a:xfrm>
        </p:grpSpPr>
        <p:sp>
          <p:nvSpPr>
            <p:cNvPr id="40" name="Dikdörtgen 39"/>
            <p:cNvSpPr/>
            <p:nvPr/>
          </p:nvSpPr>
          <p:spPr>
            <a:xfrm>
              <a:off x="587905" y="1179318"/>
              <a:ext cx="8319713" cy="338554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algn="ctr" defTabSz="801688" eaLnBrk="0" hangingPunct="0">
                <a:defRPr/>
              </a:pPr>
              <a:r>
                <a:rPr lang="tr-TR" sz="1600" b="1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Sosyal Sigorta Sağlık İşlemleri Tüzüğü </a:t>
              </a:r>
            </a:p>
          </p:txBody>
        </p:sp>
        <p:pic>
          <p:nvPicPr>
            <p:cNvPr id="1026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403609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HASTALIKLARINI </a:t>
            </a:r>
            <a:r>
              <a:rPr lang="tr-TR" sz="3200" dirty="0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SINIFLANDIRMA</a:t>
            </a: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ŞEKLİ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2" name="Grup 41"/>
          <p:cNvGrpSpPr/>
          <p:nvPr/>
        </p:nvGrpSpPr>
        <p:grpSpPr>
          <a:xfrm>
            <a:off x="664105" y="5828113"/>
            <a:ext cx="6162416" cy="663371"/>
            <a:chOff x="2644311" y="5451679"/>
            <a:chExt cx="6162416" cy="663371"/>
          </a:xfrm>
        </p:grpSpPr>
        <p:grpSp>
          <p:nvGrpSpPr>
            <p:cNvPr id="4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5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53" name="Picture 6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Kaç gruptur / Hangi gruptur / Hastalıktan grup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58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0574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970361"/>
            <a:ext cx="9144000" cy="131018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 Grubu </a:t>
            </a:r>
          </a:p>
          <a:p>
            <a:pPr algn="ctr"/>
            <a:r>
              <a:rPr lang="tr-TR" sz="6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 Bulaşıcı Hastalıklar</a:t>
            </a:r>
            <a:endParaRPr lang="tr-TR" sz="6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D:\DOKTOR\1-DRUZ\1-EĞİTİM KURUMU\1. İstanbuluzman\2-RESİMLER\Siyah\099358-simpy-logo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091" y="-239232"/>
            <a:ext cx="4780701" cy="478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7199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7414397"/>
              </p:ext>
            </p:extLst>
          </p:nvPr>
        </p:nvGraphicFramePr>
        <p:xfrm>
          <a:off x="76201" y="1029337"/>
          <a:ext cx="8961473" cy="278941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bg1"/>
                  </a:outerShdw>
                </a:effectLst>
              </a:tblPr>
              <a:tblGrid>
                <a:gridCol w="2257424"/>
                <a:gridCol w="1791206"/>
                <a:gridCol w="4912843"/>
              </a:tblGrid>
              <a:tr h="7994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D1</a:t>
                      </a:r>
                      <a:r>
                        <a:rPr lang="tr-TR" sz="30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GRUBU</a:t>
                      </a:r>
                      <a:r>
                        <a:rPr lang="tr-TR" sz="3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MBH</a:t>
                      </a:r>
                      <a:r>
                        <a:rPr kumimoji="0" lang="tr-TR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[HELMİNTİASİS]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7133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HASTALIKLAR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YÜKÜMLÜLÜK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 TEHLİKESİ OLAN BAŞLICA İŞLER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638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Ankilostomiasis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 Ay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86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tr-TR" sz="2000" b="0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Tünel ve yeraltı maden işleri, </a:t>
                      </a:r>
                      <a:endParaRPr kumimoji="0" lang="tr-TR" sz="2000" b="0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  <a:p>
                      <a:pPr marL="486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Pirinç tarlalarında, killi, nemli toprak zeminde çalışmalar,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38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Necatoriasis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 Ay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4400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6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5" name="Grup 4"/>
          <p:cNvGrpSpPr/>
          <p:nvPr/>
        </p:nvGrpSpPr>
        <p:grpSpPr>
          <a:xfrm>
            <a:off x="244811" y="6148489"/>
            <a:ext cx="6162416" cy="663371"/>
            <a:chOff x="2644311" y="5451679"/>
            <a:chExt cx="6162416" cy="663371"/>
          </a:xfrm>
        </p:grpSpPr>
        <p:grpSp>
          <p:nvGrpSpPr>
            <p:cNvPr id="6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6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1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2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17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19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0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18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Ezberlenmeli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8420099" y="637692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945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9671</TotalTime>
  <Words>563</Words>
  <Application>Microsoft Office PowerPoint</Application>
  <PresentationFormat>Ekran Gösterisi (4:3)</PresentationFormat>
  <Paragraphs>172</Paragraphs>
  <Slides>13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13</vt:i4>
      </vt:variant>
    </vt:vector>
  </HeadingPairs>
  <TitlesOfParts>
    <vt:vector size="15" baseType="lpstr">
      <vt:lpstr>4_Standarddesign</vt:lpstr>
      <vt:lpstr>2_Standarddesign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AhmetYigitalp</cp:lastModifiedBy>
  <cp:revision>1035</cp:revision>
  <dcterms:created xsi:type="dcterms:W3CDTF">2008-04-16T13:39:00Z</dcterms:created>
  <dcterms:modified xsi:type="dcterms:W3CDTF">2013-05-03T19:42:31Z</dcterms:modified>
</cp:coreProperties>
</file>