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20" r:id="rId2"/>
    <p:sldMasterId id="2147483756" r:id="rId3"/>
    <p:sldMasterId id="2147483816" r:id="rId4"/>
    <p:sldMasterId id="2147483828" r:id="rId5"/>
  </p:sldMasterIdLst>
  <p:notesMasterIdLst>
    <p:notesMasterId r:id="rId27"/>
  </p:notesMasterIdLst>
  <p:handoutMasterIdLst>
    <p:handoutMasterId r:id="rId28"/>
  </p:handoutMasterIdLst>
  <p:sldIdLst>
    <p:sldId id="1215" r:id="rId6"/>
    <p:sldId id="1308" r:id="rId7"/>
    <p:sldId id="1309" r:id="rId8"/>
    <p:sldId id="1230" r:id="rId9"/>
    <p:sldId id="1231" r:id="rId10"/>
    <p:sldId id="1272" r:id="rId11"/>
    <p:sldId id="1311" r:id="rId12"/>
    <p:sldId id="1312" r:id="rId13"/>
    <p:sldId id="1229" r:id="rId14"/>
    <p:sldId id="1313" r:id="rId15"/>
    <p:sldId id="1317" r:id="rId16"/>
    <p:sldId id="1232" r:id="rId17"/>
    <p:sldId id="1234" r:id="rId18"/>
    <p:sldId id="1238" r:id="rId19"/>
    <p:sldId id="1240" r:id="rId20"/>
    <p:sldId id="1318" r:id="rId21"/>
    <p:sldId id="1243" r:id="rId22"/>
    <p:sldId id="1271" r:id="rId23"/>
    <p:sldId id="1307" r:id="rId24"/>
    <p:sldId id="1319" r:id="rId25"/>
    <p:sldId id="1226" r:id="rId2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94">
          <p15:clr>
            <a:srgbClr val="A4A3A4"/>
          </p15:clr>
        </p15:guide>
        <p15:guide id="2" orient="horz" pos="1151">
          <p15:clr>
            <a:srgbClr val="A4A3A4"/>
          </p15:clr>
        </p15:guide>
        <p15:guide id="3" orient="horz" pos="2018">
          <p15:clr>
            <a:srgbClr val="A4A3A4"/>
          </p15:clr>
        </p15:guide>
        <p15:guide id="4" orient="horz" pos="2652">
          <p15:clr>
            <a:srgbClr val="A4A3A4"/>
          </p15:clr>
        </p15:guide>
        <p15:guide id="5" pos="5579">
          <p15:clr>
            <a:srgbClr val="A4A3A4"/>
          </p15:clr>
        </p15:guide>
        <p15:guide id="6" pos="5266">
          <p15:clr>
            <a:srgbClr val="A4A3A4"/>
          </p15:clr>
        </p15:guide>
        <p15:guide id="7" pos="198">
          <p15:clr>
            <a:srgbClr val="A4A3A4"/>
          </p15:clr>
        </p15:guide>
        <p15:guide id="8" pos="3193">
          <p15:clr>
            <a:srgbClr val="A4A3A4"/>
          </p15:clr>
        </p15:guide>
        <p15:guide id="9" pos="49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D0D"/>
    <a:srgbClr val="6B9B1A"/>
    <a:srgbClr val="E9ECF7"/>
    <a:srgbClr val="D0D8EC"/>
    <a:srgbClr val="E9EAF7"/>
    <a:srgbClr val="E9E3E8"/>
    <a:srgbClr val="575F57"/>
    <a:srgbClr val="5A5A59"/>
    <a:srgbClr val="00A4FF"/>
    <a:srgbClr val="004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8" autoAdjust="0"/>
    <p:restoredTop sz="94981" autoAdjust="0"/>
  </p:normalViewPr>
  <p:slideViewPr>
    <p:cSldViewPr snapToGrid="0">
      <p:cViewPr varScale="1">
        <p:scale>
          <a:sx n="110" d="100"/>
          <a:sy n="110" d="100"/>
        </p:scale>
        <p:origin x="1644" y="78"/>
      </p:cViewPr>
      <p:guideLst>
        <p:guide orient="horz" pos="2294"/>
        <p:guide orient="horz" pos="1151"/>
        <p:guide orient="horz" pos="2018"/>
        <p:guide orient="horz" pos="2652"/>
        <p:guide pos="5579"/>
        <p:guide pos="5266"/>
        <p:guide pos="198"/>
        <p:guide pos="3193"/>
        <p:guide pos="49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9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FBF181-6581-4E2F-849B-67FB4221BBBA}" type="datetimeFigureOut">
              <a:rPr lang="de-DE"/>
              <a:pPr>
                <a:defRPr/>
              </a:pPr>
              <a:t>01.09.2014</a:t>
            </a:fld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F2CB9-D2A6-4AD7-95AE-4B6DB534C3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141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5FAF4A-B3D3-49A6-BC24-6E15E10FCE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642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noProof="1" smtClean="0"/>
          </a:p>
        </p:txBody>
      </p:sp>
    </p:spTree>
    <p:extLst>
      <p:ext uri="{BB962C8B-B14F-4D97-AF65-F5344CB8AC3E}">
        <p14:creationId xmlns:p14="http://schemas.microsoft.com/office/powerpoint/2010/main" val="206058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10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10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86394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11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11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5916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1236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5232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3055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0791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16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16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9936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17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17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0674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18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18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4649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19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19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5651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36A8501-94BC-4E06-BB1E-3DAE6978A9E8}" type="slidenum">
              <a:rPr lang="de-DE" sz="1200">
                <a:solidFill>
                  <a:srgbClr val="000000"/>
                </a:solidFill>
              </a:rPr>
              <a:pPr algn="r" eaLnBrk="1" hangingPunct="1"/>
              <a:t>2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8637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E4013C6-798E-4841-8FA1-C8EF9BA7866B}" type="slidenum">
              <a:rPr lang="en-GB" sz="1300">
                <a:solidFill>
                  <a:srgbClr val="000000"/>
                </a:solidFill>
              </a:rPr>
              <a:pPr algn="r" eaLnBrk="1" hangingPunct="1"/>
              <a:t>2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6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86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518941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20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20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72616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2720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4944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4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2309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536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1348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0002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9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9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7826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55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9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93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33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23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45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368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3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805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06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63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04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8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7222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58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45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7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87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28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41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54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35047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0241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61714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8892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2780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0052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38378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4131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2692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72616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9708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384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96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2319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383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29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96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521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395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742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82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8175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9311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z="1000">
                <a:solidFill>
                  <a:srgbClr val="000000"/>
                </a:solidFill>
              </a:rPr>
              <a:t>Page </a:t>
            </a:r>
            <a:r>
              <a:rPr lang="de-DE" sz="100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</a:rPr>
              <a:t> </a:t>
            </a:r>
            <a:fld id="{327A2A28-1E8D-40C1-AFB1-DA7112BDD150}" type="slidenum">
              <a:rPr lang="de-DE" sz="1000">
                <a:solidFill>
                  <a:srgbClr val="000000"/>
                </a:solidFill>
              </a:rPr>
              <a:pPr/>
              <a:t>‹#›</a:t>
            </a:fld>
            <a:endParaRPr lang="de-DE" sz="1000">
              <a:solidFill>
                <a:srgbClr val="000000"/>
              </a:solidFill>
            </a:endParaRPr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1031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349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3641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176274" y="-242536"/>
            <a:ext cx="8967726" cy="317009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7DC4FF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dkEdge">
            <a:bevelT w="63500" h="63500"/>
            <a:contourClr>
              <a:schemeClr val="bg2">
                <a:lumMod val="20000"/>
                <a:lumOff val="80000"/>
              </a:schemeClr>
            </a:contourClr>
          </a:sp3d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tr-TR" sz="10000" dirty="0" smtClean="0">
                <a:ln w="38100">
                  <a:solidFill>
                    <a:srgbClr val="0061B2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76200" dist="50800" dir="5400000" algn="tl">
                    <a:srgbClr val="000000"/>
                  </a:outerShdw>
                </a:effectLst>
                <a:latin typeface="Cambria" pitchFamily="18" charset="0"/>
              </a:rPr>
              <a:t>Zinde Eğitim Kurumu</a:t>
            </a:r>
            <a:endParaRPr lang="tr-TR" sz="10000" dirty="0">
              <a:ln w="38100">
                <a:solidFill>
                  <a:srgbClr val="0061B2">
                    <a:lumMod val="40000"/>
                    <a:lumOff val="60000"/>
                  </a:srgbClr>
                </a:solidFill>
                <a:prstDash val="solid"/>
                <a:miter lim="800000"/>
              </a:ln>
              <a:noFill/>
              <a:effectLst>
                <a:outerShdw blurRad="76200" dist="50800" dir="54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77249" y="639597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66676" y="3406239"/>
            <a:ext cx="8954500" cy="2180107"/>
          </a:xfrm>
          <a:prstGeom prst="rect">
            <a:avLst/>
          </a:prstGeom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schemeClr val="bg1">
                <a:lumMod val="50000"/>
              </a:schemeClr>
            </a:innerShdw>
          </a:effectLst>
          <a:scene3d>
            <a:camera prst="orthographicFront">
              <a:rot lat="1200000" lon="21599987" rev="21594348"/>
            </a:camera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tr-TR" sz="3600" b="1" i="1" kern="10" dirty="0" smtClean="0">
                <a:ln w="9525">
                  <a:round/>
                  <a:headEnd/>
                  <a:tailEnd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Mesleki Bulaşıcı Hastalıklar</a:t>
            </a:r>
            <a:endParaRPr lang="tr-TR" sz="3600" b="1" i="1" kern="10" dirty="0">
              <a:ln w="9525">
                <a:round/>
                <a:headEnd/>
                <a:tailEnd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val="316691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3752850" y="900112"/>
            <a:ext cx="1638855" cy="1938992"/>
            <a:chOff x="0" y="3729037"/>
            <a:chExt cx="1638855" cy="1938992"/>
          </a:xfrm>
        </p:grpSpPr>
        <p:sp>
          <p:nvSpPr>
            <p:cNvPr id="9" name="Altıgen 8"/>
            <p:cNvSpPr/>
            <p:nvPr/>
          </p:nvSpPr>
          <p:spPr>
            <a:xfrm>
              <a:off x="0" y="4071937"/>
              <a:ext cx="1638855" cy="1409700"/>
            </a:xfrm>
            <a:prstGeom prst="hexagon">
              <a:avLst/>
            </a:prstGeom>
            <a:solidFill>
              <a:srgbClr val="00A4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9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Metin kutusu 9"/>
            <p:cNvSpPr txBox="1"/>
            <p:nvPr/>
          </p:nvSpPr>
          <p:spPr>
            <a:xfrm>
              <a:off x="314325" y="3729037"/>
              <a:ext cx="97155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tr-TR" sz="1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123825" y="2862916"/>
            <a:ext cx="8897350" cy="1709084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6000" algn="ctr"/>
            <a:r>
              <a:rPr lang="tr-TR" sz="6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 Grubu </a:t>
            </a:r>
          </a:p>
          <a:p>
            <a:pPr marL="36000" algn="ctr"/>
            <a:r>
              <a:rPr lang="tr-TR" sz="6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 Bulaşıcı Hastalıklar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343026" y="4835009"/>
            <a:ext cx="6553200" cy="565666"/>
          </a:xfrm>
          <a:prstGeom prst="rect">
            <a:avLst/>
          </a:prstGeom>
          <a:noFill/>
          <a:ln w="158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6000" algn="ctr"/>
            <a:r>
              <a:rPr lang="tr-TR" altLang="tr-TR" sz="3200" i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Sosyal Sigorta Sağlık İşlemleri Tüzüğü</a:t>
            </a:r>
            <a:endParaRPr lang="tr-TR" sz="3200" i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798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878777" y="3300411"/>
            <a:ext cx="8142397" cy="785813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6000" algn="ctr"/>
            <a:r>
              <a:rPr lang="tr-TR" sz="30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Sosyal Sigorta Sağlık İşlemleri Tüzüğü</a:t>
            </a:r>
          </a:p>
          <a:p>
            <a:pPr marL="36000" algn="ctr"/>
            <a:r>
              <a:rPr lang="tr-TR" sz="3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MBH Sınıflandırması</a:t>
            </a:r>
            <a:endParaRPr lang="tr-TR" sz="30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45540" y="3300411"/>
            <a:ext cx="792000" cy="792000"/>
          </a:xfrm>
          <a:prstGeom prst="ellipse">
            <a:avLst/>
          </a:prstGeom>
          <a:noFill/>
          <a:ln w="222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tr-TR" sz="4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2655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BULAŞICI HASTALIKLAR</a:t>
            </a:r>
            <a:endParaRPr lang="tr-TR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062644"/>
              </p:ext>
            </p:extLst>
          </p:nvPr>
        </p:nvGraphicFramePr>
        <p:xfrm>
          <a:off x="76201" y="1029337"/>
          <a:ext cx="8961473" cy="278941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</a:tblPr>
              <a:tblGrid>
                <a:gridCol w="2257424"/>
                <a:gridCol w="1791206"/>
                <a:gridCol w="4912843"/>
              </a:tblGrid>
              <a:tr h="7994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D1</a:t>
                      </a:r>
                      <a:r>
                        <a:rPr lang="tr-TR" sz="3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GRUBU</a:t>
                      </a:r>
                      <a:r>
                        <a:rPr lang="tr-TR" sz="3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MBH</a:t>
                      </a:r>
                      <a:r>
                        <a:rPr kumimoji="0" lang="tr-TR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[HELMİNTİASİS] 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7133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HASTALIKLAR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YÜKÜMLÜLÜK 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HASTALIK TEHLİKESİ OLAN BAŞLICA İŞLER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638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Ankilostomiasis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 Ay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0000" marR="0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tr-TR" sz="1600" i="1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Tünel ve yeraltı maden işleri, </a:t>
                      </a:r>
                      <a:endParaRPr lang="tr-TR" sz="1600" i="1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/>
                        <a:cs typeface="Calibri" pitchFamily="34" charset="0"/>
                      </a:endParaRPr>
                    </a:p>
                    <a:p>
                      <a:pPr marL="360000" marR="0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tr-TR" sz="1600" i="1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/>
                        <a:cs typeface="Calibri" pitchFamily="34" charset="0"/>
                      </a:endParaRPr>
                    </a:p>
                    <a:p>
                      <a:pPr marL="360000" marR="0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tr-TR" sz="1600" i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Pirinç tarlalarında, killi, nemli toprak zeminde çalışmalar,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638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Necatoriasis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 Ay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44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8477249" y="639597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1945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BULAŞICI HASTALIKLAR</a:t>
            </a:r>
            <a:endParaRPr lang="tr-TR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679140"/>
              </p:ext>
            </p:extLst>
          </p:nvPr>
        </p:nvGraphicFramePr>
        <p:xfrm>
          <a:off x="76201" y="1029334"/>
          <a:ext cx="9014636" cy="5488558"/>
        </p:xfrm>
        <a:graphic>
          <a:graphicData uri="http://schemas.openxmlformats.org/drawingml/2006/table">
            <a:tbl>
              <a:tblPr firstRow="1" bandRow="1"/>
              <a:tblGrid>
                <a:gridCol w="2257424"/>
                <a:gridCol w="1791206"/>
                <a:gridCol w="4966006"/>
              </a:tblGrid>
              <a:tr h="45558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D2</a:t>
                      </a:r>
                      <a:r>
                        <a:rPr lang="tr-TR" sz="3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GRUBU</a:t>
                      </a:r>
                      <a:r>
                        <a:rPr lang="tr-TR" sz="3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MBH</a:t>
                      </a:r>
                      <a:r>
                        <a:rPr kumimoji="0" lang="tr-TR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[TROPİK]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555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HASTALIKLAR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YÜKÜMLÜLÜK 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HASTALIK TEHLİKESİ OLAN BAŞLICA İŞLER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076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Malarya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40 Gün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rowSpan="11">
                  <a:txBody>
                    <a:bodyPr/>
                    <a:lstStyle/>
                    <a:p>
                      <a:pPr marL="360000" indent="-216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tr-TR" sz="1600" i="1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Bu gibi hastalıkların saptandığı ve tedavi edildiği </a:t>
                      </a:r>
                      <a:r>
                        <a:rPr lang="tr-TR" sz="1600" i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sağlık örgütlerinde-kurumlarında,</a:t>
                      </a:r>
                    </a:p>
                    <a:p>
                      <a:pPr marL="360000" indent="-216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lang="tr-TR" sz="1600" i="1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/>
                        <a:cs typeface="Calibri" pitchFamily="34" charset="0"/>
                      </a:endParaRPr>
                    </a:p>
                    <a:p>
                      <a:pPr marL="360000" indent="-216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tr-TR" sz="1600" i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Bu </a:t>
                      </a:r>
                      <a:r>
                        <a:rPr lang="tr-TR" sz="1600" i="1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hastalıkların patojen ajanları ile çalışılan </a:t>
                      </a:r>
                      <a:r>
                        <a:rPr lang="tr-TR" sz="1600" i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laboratuvarlardaki </a:t>
                      </a:r>
                      <a:r>
                        <a:rPr lang="tr-TR" sz="1600" i="1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sağlık </a:t>
                      </a:r>
                      <a:r>
                        <a:rPr lang="tr-TR" sz="1600" i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görevleri ile </a:t>
                      </a:r>
                      <a:r>
                        <a:rPr lang="tr-TR" sz="1600" i="1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araştırmalarında </a:t>
                      </a:r>
                      <a:r>
                        <a:rPr lang="tr-TR" sz="1600" i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çalışanlarda,</a:t>
                      </a:r>
                      <a:endParaRPr lang="tr-TR" sz="1600" i="1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076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Amebiasis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 Gün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76200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076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Sarı Humma 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 Gün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076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Veba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 Gün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07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Rekürrent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Ateş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 Gün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407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Dank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 Gün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07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Leishmanioz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 Ay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407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Frambosie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 Hafta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07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Lepra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 Yıl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</a:tr>
              <a:tr h="407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Lekeli Humma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 Gün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07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Riketsiöz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 Gün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77249" y="639597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8118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231797" y="326099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BULAŞICI HASTALIKLAR</a:t>
            </a:r>
            <a:endParaRPr lang="tr-TR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800687"/>
              </p:ext>
            </p:extLst>
          </p:nvPr>
        </p:nvGraphicFramePr>
        <p:xfrm>
          <a:off x="1" y="860763"/>
          <a:ext cx="9122734" cy="6035040"/>
        </p:xfrm>
        <a:graphic>
          <a:graphicData uri="http://schemas.openxmlformats.org/drawingml/2006/table">
            <a:tbl>
              <a:tblPr firstRow="1" bandRow="1"/>
              <a:tblGrid>
                <a:gridCol w="2524835"/>
                <a:gridCol w="1791206"/>
                <a:gridCol w="4806693"/>
              </a:tblGrid>
              <a:tr h="50943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D3</a:t>
                      </a:r>
                      <a:r>
                        <a:rPr lang="tr-TR" sz="2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GRUBU</a:t>
                      </a:r>
                      <a:r>
                        <a:rPr lang="tr-TR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MBH</a:t>
                      </a:r>
                      <a:r>
                        <a:rPr lang="tr-TR" sz="2800" b="1" dirty="0" smtClean="0">
                          <a:solidFill>
                            <a:srgbClr val="FF0D0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[HAYVANLARDAN İNSANA BULAŞAN]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435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HASTALIKLAR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YÜKÜMLÜLÜK 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HASTALIK TEHLİKESİ OLAN BAŞLICA İŞLER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59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Bruselloz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i="1" dirty="0" smtClean="0">
                          <a:latin typeface="Calibri" pitchFamily="34" charset="0"/>
                          <a:cs typeface="Calibri" pitchFamily="34" charset="0"/>
                        </a:rPr>
                        <a:t>6 Ay</a:t>
                      </a:r>
                      <a:endParaRPr lang="tr-TR" sz="18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rowSpan="14">
                  <a:txBody>
                    <a:bodyPr/>
                    <a:lstStyle/>
                    <a:p>
                      <a:pPr marL="360000" indent="-2160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tr-TR" sz="1600" i="1" dirty="0" smtClean="0"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Hayvan gütme, bakma</a:t>
                      </a:r>
                      <a:r>
                        <a:rPr lang="tr-TR" sz="1600" i="1" baseline="0" dirty="0" smtClean="0"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 ve</a:t>
                      </a:r>
                      <a:r>
                        <a:rPr lang="tr-TR" sz="1600" i="1" dirty="0" smtClean="0"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 terbiye etme, </a:t>
                      </a:r>
                    </a:p>
                    <a:p>
                      <a:pPr marL="360000" indent="-2160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lang="tr-TR" sz="1600" i="1" dirty="0" smtClean="0">
                        <a:effectLst/>
                        <a:latin typeface="Calibri" pitchFamily="34" charset="0"/>
                        <a:ea typeface="Arial Unicode MS"/>
                        <a:cs typeface="Calibri" pitchFamily="34" charset="0"/>
                      </a:endParaRPr>
                    </a:p>
                    <a:p>
                      <a:pPr marL="360000" indent="-2160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tr-TR" sz="1600" i="1" dirty="0" smtClean="0"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Veterinerlik hizmetleri,</a:t>
                      </a:r>
                    </a:p>
                    <a:p>
                      <a:pPr marL="360000" indent="-2160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lang="tr-TR" sz="1600" i="1" dirty="0" smtClean="0">
                        <a:effectLst/>
                        <a:latin typeface="Calibri" pitchFamily="34" charset="0"/>
                        <a:ea typeface="Arial Unicode MS"/>
                        <a:cs typeface="Calibri" pitchFamily="34" charset="0"/>
                      </a:endParaRPr>
                    </a:p>
                    <a:p>
                      <a:pPr marL="360000" indent="-2160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tr-TR" sz="1600" b="1" i="1" dirty="0" smtClean="0"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Hayvanlardan elde edilen materyalle veya hayvan artıklarıyla yakın temas, bunların işlenmesi, saklanması, taşınması (ahır, mezbaha, hayvan taşımacılığı, veteriner hastaneleri, kasap sakatatçı, sucukçu, et ve balık </a:t>
                      </a:r>
                      <a:r>
                        <a:rPr lang="tr-TR" sz="1600" b="1" i="1" dirty="0" err="1" smtClean="0"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konserveciliği</a:t>
                      </a:r>
                      <a:r>
                        <a:rPr lang="tr-TR" sz="1600" b="1" i="1" dirty="0" smtClean="0"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, süt ve süt mamullerinin</a:t>
                      </a:r>
                      <a:r>
                        <a:rPr lang="tr-TR" sz="1600" b="1" i="1" baseline="0" dirty="0" smtClean="0"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 </a:t>
                      </a:r>
                      <a:r>
                        <a:rPr lang="tr-TR" sz="1600" b="1" i="1" dirty="0" smtClean="0"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işlenmesi, mutfak işleri, hayvan derisi, kılı, yelesi, yünü, kemik </a:t>
                      </a:r>
                      <a:r>
                        <a:rPr lang="tr-TR" sz="1600" b="1" i="1" dirty="0" err="1" smtClean="0"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vb’nin</a:t>
                      </a:r>
                      <a:r>
                        <a:rPr lang="tr-TR" sz="1600" b="1" i="1" dirty="0" smtClean="0"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 işlendiği, toplandığı, yok edildiği yerlerdeki çalışmalar), </a:t>
                      </a:r>
                    </a:p>
                    <a:p>
                      <a:pPr marL="360000" indent="-2160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lang="tr-TR" sz="1600" b="1" i="1" dirty="0" smtClean="0">
                        <a:effectLst/>
                        <a:latin typeface="Calibri" pitchFamily="34" charset="0"/>
                        <a:ea typeface="Arial Unicode MS"/>
                        <a:cs typeface="Calibri" pitchFamily="34" charset="0"/>
                      </a:endParaRPr>
                    </a:p>
                    <a:p>
                      <a:pPr marL="360000" indent="-2160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tr-TR" sz="1600" i="1" dirty="0" smtClean="0"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Laboratuvarlarda bu hastalıkların etkenleriyle veya hastalanmış hayvanlardan alınmış biyolojik materyalle yapılan çalışmalar,</a:t>
                      </a:r>
                      <a:endParaRPr lang="tr-TR" sz="1600" i="1" dirty="0">
                        <a:effectLst/>
                        <a:latin typeface="Calibri" pitchFamily="34" charset="0"/>
                        <a:ea typeface="Arial Unicode MS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59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Tetanoz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i="1" dirty="0" smtClean="0">
                          <a:latin typeface="Calibri" pitchFamily="34" charset="0"/>
                          <a:cs typeface="Calibri" pitchFamily="34" charset="0"/>
                        </a:rPr>
                        <a:t>30 Gün</a:t>
                      </a:r>
                      <a:endParaRPr lang="tr-TR" sz="18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59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Şarbon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i="1" dirty="0" smtClean="0">
                          <a:latin typeface="Calibri" pitchFamily="34" charset="0"/>
                          <a:cs typeface="Calibri" pitchFamily="34" charset="0"/>
                        </a:rPr>
                        <a:t>30 Gün</a:t>
                      </a:r>
                      <a:endParaRPr lang="tr-TR" sz="18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59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Salmonella </a:t>
                      </a:r>
                      <a:r>
                        <a:rPr kumimoji="0" lang="tr-TR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İnfeksiyonu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i="1" dirty="0" smtClean="0">
                          <a:latin typeface="Calibri" pitchFamily="34" charset="0"/>
                          <a:cs typeface="Calibri" pitchFamily="34" charset="0"/>
                        </a:rPr>
                        <a:t>30 Gün</a:t>
                      </a:r>
                      <a:endParaRPr lang="tr-TR" sz="18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59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Weill</a:t>
                      </a: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Hastalığı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i="1" dirty="0" smtClean="0">
                          <a:latin typeface="Calibri" pitchFamily="34" charset="0"/>
                          <a:cs typeface="Calibri" pitchFamily="34" charset="0"/>
                        </a:rPr>
                        <a:t>14 Gün</a:t>
                      </a:r>
                      <a:endParaRPr lang="tr-TR" sz="18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59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Kuduz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i="1" dirty="0" smtClean="0">
                          <a:latin typeface="Calibri" pitchFamily="34" charset="0"/>
                          <a:cs typeface="Calibri" pitchFamily="34" charset="0"/>
                        </a:rPr>
                        <a:t>2 Yıl</a:t>
                      </a:r>
                      <a:endParaRPr lang="tr-TR" sz="18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59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Ornithozlar</a:t>
                      </a: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kumimoji="0" lang="tr-TR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Psittakoz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i="1" dirty="0" smtClean="0">
                          <a:latin typeface="Calibri" pitchFamily="34" charset="0"/>
                          <a:cs typeface="Calibri" pitchFamily="34" charset="0"/>
                        </a:rPr>
                        <a:t>30 Gün</a:t>
                      </a:r>
                      <a:endParaRPr lang="tr-TR" sz="18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59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Renkküren Ateş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i="1" dirty="0" smtClean="0">
                          <a:latin typeface="Calibri" pitchFamily="34" charset="0"/>
                          <a:cs typeface="Calibri" pitchFamily="34" charset="0"/>
                        </a:rPr>
                        <a:t>12 Gün</a:t>
                      </a:r>
                      <a:endParaRPr lang="tr-TR" sz="18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59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Şap Hastalığı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i="1" dirty="0" smtClean="0">
                          <a:latin typeface="Calibri" pitchFamily="34" charset="0"/>
                          <a:cs typeface="Calibri" pitchFamily="34" charset="0"/>
                        </a:rPr>
                        <a:t>10 Gün</a:t>
                      </a:r>
                      <a:endParaRPr lang="tr-TR" sz="18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59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Çiçek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i="1" dirty="0" smtClean="0">
                          <a:latin typeface="Calibri" pitchFamily="34" charset="0"/>
                          <a:cs typeface="Calibri" pitchFamily="34" charset="0"/>
                        </a:rPr>
                        <a:t>12 Gün</a:t>
                      </a:r>
                      <a:endParaRPr lang="tr-TR" sz="18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59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 Humması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i="1" dirty="0" smtClean="0">
                          <a:latin typeface="Calibri" pitchFamily="34" charset="0"/>
                          <a:cs typeface="Calibri" pitchFamily="34" charset="0"/>
                        </a:rPr>
                        <a:t>30 Gün</a:t>
                      </a:r>
                      <a:endParaRPr lang="tr-TR" sz="18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59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Leke Humması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i="1" dirty="0" smtClean="0">
                          <a:latin typeface="Calibri" pitchFamily="34" charset="0"/>
                          <a:cs typeface="Calibri" pitchFamily="34" charset="0"/>
                        </a:rPr>
                        <a:t>20 Gün</a:t>
                      </a:r>
                      <a:endParaRPr lang="tr-TR" sz="18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i="1" dirty="0">
                        <a:effectLst/>
                        <a:latin typeface="Calibri" pitchFamily="34" charset="0"/>
                        <a:ea typeface="Arial Unicode MS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59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Ekinokok Humması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i="1" dirty="0" smtClean="0">
                          <a:latin typeface="Calibri" pitchFamily="34" charset="0"/>
                          <a:cs typeface="Calibri" pitchFamily="34" charset="0"/>
                        </a:rPr>
                        <a:t>1 Yıl</a:t>
                      </a:r>
                      <a:endParaRPr lang="tr-TR" sz="18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i="1" dirty="0">
                        <a:effectLst/>
                        <a:latin typeface="Calibri" pitchFamily="34" charset="0"/>
                        <a:ea typeface="Arial Unicode MS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59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Ruam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i="1" dirty="0" smtClean="0">
                          <a:latin typeface="Calibri" pitchFamily="34" charset="0"/>
                          <a:cs typeface="Calibri" pitchFamily="34" charset="0"/>
                        </a:rPr>
                        <a:t>1 Ay</a:t>
                      </a:r>
                      <a:endParaRPr lang="tr-TR" sz="1800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08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i="1" dirty="0">
                        <a:effectLst/>
                        <a:latin typeface="Calibri" pitchFamily="34" charset="0"/>
                        <a:ea typeface="Arial Unicode MS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477249" y="639597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898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BULAŞICI HASTALIKLAR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983182"/>
              </p:ext>
            </p:extLst>
          </p:nvPr>
        </p:nvGraphicFramePr>
        <p:xfrm>
          <a:off x="76201" y="1029337"/>
          <a:ext cx="8934449" cy="3067218"/>
        </p:xfrm>
        <a:graphic>
          <a:graphicData uri="http://schemas.openxmlformats.org/drawingml/2006/table">
            <a:tbl>
              <a:tblPr firstRow="1" bandRow="1"/>
              <a:tblGrid>
                <a:gridCol w="2257424"/>
                <a:gridCol w="1813073"/>
                <a:gridCol w="4863952"/>
              </a:tblGrid>
              <a:tr h="76078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D4</a:t>
                      </a:r>
                      <a:r>
                        <a:rPr lang="tr-TR" sz="2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GRUBU</a:t>
                      </a:r>
                      <a:r>
                        <a:rPr lang="tr-TR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MBH</a:t>
                      </a:r>
                      <a:r>
                        <a:rPr lang="tr-TR" sz="2800" b="1" dirty="0" smtClean="0">
                          <a:solidFill>
                            <a:srgbClr val="FF0D0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[MESLEK GEREĞİ ENFEKSİYON HASTALIKLARINA ÖZELLİKLE MARUZ KİŞİLERDEKİ]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7607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HASTALIKLAR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YÜKÜMLÜLÜK 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HASTALIK TEHLİKESİ OLAN BAŞLICA İŞLER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6807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Viral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Hepatit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 Ay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0000" marR="0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tr-TR" sz="1600" i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/>
                          <a:cs typeface="Calibri" pitchFamily="34" charset="0"/>
                        </a:rPr>
                        <a:t>Hastane, dispanser, poliklinik araştırma laboratuvarı vb. sağlık kurumlarında çalışmalar.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6807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Tüberküloz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 Yıl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77249" y="639597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10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878777" y="3300411"/>
            <a:ext cx="8142397" cy="785813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6000" algn="ctr"/>
            <a:r>
              <a:rPr lang="tr-TR" sz="4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Önemli Mesleki Bulaşıcı Hastalıklar</a:t>
            </a:r>
            <a:endParaRPr lang="tr-TR" sz="4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45540" y="3300411"/>
            <a:ext cx="792000" cy="792000"/>
          </a:xfrm>
          <a:prstGeom prst="ellipse">
            <a:avLst/>
          </a:prstGeom>
          <a:noFill/>
          <a:ln w="222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tr-TR" sz="4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6153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SALMONELLOZİS</a:t>
            </a:r>
            <a:endParaRPr lang="tr-TR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35624" y="957787"/>
            <a:ext cx="1812227" cy="8233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Etken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1853244" y="957787"/>
            <a:ext cx="7225080" cy="823387"/>
          </a:xfrm>
          <a:prstGeom prst="rect">
            <a:avLst/>
          </a:prstGeom>
          <a:solidFill>
            <a:schemeClr val="bg2">
              <a:lumMod val="20000"/>
              <a:lumOff val="80000"/>
              <a:alpha val="56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tr-TR" sz="16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Typhimurium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S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tr-TR" sz="16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Newport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S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tr-TR" sz="16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Enteritidis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gibi Salmonella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türü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bakterilerdir</a:t>
            </a:r>
            <a:endParaRPr lang="tr-TR" sz="16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35625" y="1872187"/>
            <a:ext cx="1812225" cy="8233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Rezervuar</a:t>
            </a:r>
            <a:endParaRPr lang="tr-TR" sz="2000" b="1" i="1" dirty="0">
              <a:solidFill>
                <a:srgbClr val="FFFFFF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1853244" y="1872187"/>
            <a:ext cx="7225080" cy="823387"/>
          </a:xfrm>
          <a:prstGeom prst="rect">
            <a:avLst/>
          </a:prstGeom>
          <a:solidFill>
            <a:schemeClr val="bg2">
              <a:lumMod val="20000"/>
              <a:lumOff val="80000"/>
              <a:alpha val="56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Domuz, küçükbaş, kümes ve ev hayvanları,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yumurtalar yumurta tozu, pişmiş kontamine et parçaları, salatalar, enfekte etler, bayat yemek artıkları, süt, süt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ürünleri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35625" y="2786587"/>
            <a:ext cx="1812225" cy="8233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Bulaşma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1853244" y="2786587"/>
            <a:ext cx="7225080" cy="823387"/>
          </a:xfrm>
          <a:prstGeom prst="rect">
            <a:avLst/>
          </a:prstGeom>
          <a:solidFill>
            <a:schemeClr val="bg2">
              <a:lumMod val="20000"/>
              <a:lumOff val="80000"/>
              <a:alpha val="56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Rezervuar ortamlarında çoğalabilen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bunlar tarafından insana bulaşabilen bir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hastalıktır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35625" y="3700987"/>
            <a:ext cx="1812225" cy="8233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Klinik</a:t>
            </a:r>
            <a:endParaRPr lang="tr-TR" sz="2000" b="1" i="1" dirty="0">
              <a:solidFill>
                <a:srgbClr val="FFFFFF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1853244" y="3700987"/>
            <a:ext cx="7225080" cy="823387"/>
          </a:xfrm>
          <a:prstGeom prst="rect">
            <a:avLst/>
          </a:prstGeom>
          <a:solidFill>
            <a:schemeClr val="bg2">
              <a:lumMod val="20000"/>
              <a:lumOff val="80000"/>
              <a:alpha val="56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Karında kramplar, ishal, titreme,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ateş, kusma ve bulantıdır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İshal çoğu kez uzun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sürer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35625" y="4634437"/>
            <a:ext cx="1812225" cy="8233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Kuluçka Süresi</a:t>
            </a:r>
            <a:endParaRPr lang="tr-TR" sz="2000" b="1" i="1" dirty="0">
              <a:solidFill>
                <a:srgbClr val="FFFFFF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1853244" y="4634437"/>
            <a:ext cx="7225080" cy="823387"/>
          </a:xfrm>
          <a:prstGeom prst="rect">
            <a:avLst/>
          </a:prstGeom>
          <a:solidFill>
            <a:schemeClr val="bg2">
              <a:lumMod val="20000"/>
              <a:lumOff val="80000"/>
              <a:alpha val="56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fi-FI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 saatten 72 saate kadar </a:t>
            </a:r>
            <a:r>
              <a:rPr lang="fi-FI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uzayabilir </a:t>
            </a:r>
            <a:r>
              <a:rPr lang="fi-FI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(ortalama 18 saat</a:t>
            </a:r>
            <a:r>
              <a:rPr lang="fi-FI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sv-SE" sz="16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55"/>
          <p:cNvSpPr>
            <a:spLocks noChangeArrowheads="1"/>
          </p:cNvSpPr>
          <p:nvPr/>
        </p:nvSpPr>
        <p:spPr bwMode="gray">
          <a:xfrm>
            <a:off x="35625" y="5548837"/>
            <a:ext cx="1812225" cy="8233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Korunma</a:t>
            </a:r>
            <a:endParaRPr lang="tr-TR" sz="2000" b="1" i="1" dirty="0">
              <a:solidFill>
                <a:srgbClr val="FFFFFF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gray">
          <a:xfrm>
            <a:off x="1853244" y="5548837"/>
            <a:ext cx="7225080" cy="823387"/>
          </a:xfrm>
          <a:prstGeom prst="rect">
            <a:avLst/>
          </a:prstGeom>
          <a:solidFill>
            <a:schemeClr val="bg2">
              <a:lumMod val="20000"/>
              <a:lumOff val="80000"/>
              <a:alpha val="56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sv-SE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Konserve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sv-SE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ıdala</a:t>
            </a:r>
            <a:r>
              <a:rPr lang="tr-TR" sz="16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rı</a:t>
            </a:r>
            <a:r>
              <a:rPr lang="sv-SE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v-SE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korumak, gıdaları özenle </a:t>
            </a:r>
            <a:r>
              <a:rPr lang="sv-SE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pişirmek,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v-SE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evlerdeki </a:t>
            </a:r>
            <a:r>
              <a:rPr lang="sv-SE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kemiricileri ve hayvanları yok etmek. </a:t>
            </a:r>
            <a:r>
              <a:rPr lang="sv-SE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Portörleri </a:t>
            </a:r>
            <a:r>
              <a:rPr lang="sv-SE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aramak</a:t>
            </a:r>
            <a:r>
              <a:rPr lang="sv-SE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v-SE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Kümeslerin </a:t>
            </a:r>
            <a:r>
              <a:rPr lang="sv-SE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sağlıklı olmasını temin </a:t>
            </a:r>
            <a:r>
              <a:rPr lang="sv-SE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etmektir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Aşısı yoktur.</a:t>
            </a:r>
            <a:endParaRPr lang="sv-SE" sz="16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77249" y="639597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Akış Çizelgesi: Belge 25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657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35624" y="938738"/>
            <a:ext cx="1810800" cy="480488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Etken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1857375" y="938738"/>
            <a:ext cx="7220949" cy="480488"/>
          </a:xfrm>
          <a:prstGeom prst="rect">
            <a:avLst/>
          </a:prstGeom>
          <a:solidFill>
            <a:schemeClr val="bg2">
              <a:lumMod val="20000"/>
              <a:lumOff val="80000"/>
              <a:alpha val="56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Bacillus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anthracis</a:t>
            </a:r>
            <a:endParaRPr lang="tr-TR" sz="16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35625" y="1453088"/>
            <a:ext cx="1810800" cy="728138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Rezervuar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1857375" y="1453088"/>
            <a:ext cx="7220949" cy="728138"/>
          </a:xfrm>
          <a:prstGeom prst="rect">
            <a:avLst/>
          </a:prstGeom>
          <a:solidFill>
            <a:schemeClr val="bg2">
              <a:lumMod val="20000"/>
              <a:lumOff val="80000"/>
              <a:alpha val="56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Şarbon, </a:t>
            </a:r>
            <a:r>
              <a:rPr lang="tr-TR" sz="16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enfekte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hayvanlarla ya da </a:t>
            </a:r>
            <a:r>
              <a:rPr lang="tr-TR" sz="16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kontamine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hayvan ürünleri ile temas sonucu insanlara bulaşan </a:t>
            </a:r>
            <a:r>
              <a:rPr lang="tr-TR" sz="16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zoonotik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bir enfeksiyon hastalığıdır.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İnsandan insana da bulaşma vardır.</a:t>
            </a: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35625" y="2215088"/>
            <a:ext cx="1810800" cy="728138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Bulaşma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1857375" y="2215088"/>
            <a:ext cx="7220949" cy="728138"/>
          </a:xfrm>
          <a:prstGeom prst="rect">
            <a:avLst/>
          </a:prstGeom>
          <a:solidFill>
            <a:schemeClr val="bg2">
              <a:lumMod val="20000"/>
              <a:lumOff val="80000"/>
              <a:alpha val="56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Hayvanlarla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yakın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temas veya şarbonlu hayvanın yenmesi,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yün, post, tüy, kıl, deri gibi hayvan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ürünlerini işleme.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Riskli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meslekler Tarım ve Hayvan üretimi ile ilgili işler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yapan; kasaplar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veterinerler ve mezbaha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çalışanlarıdır. 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35625" y="3748613"/>
            <a:ext cx="1810800" cy="728138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Klinik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1857375" y="3748613"/>
            <a:ext cx="7220949" cy="728138"/>
          </a:xfrm>
          <a:prstGeom prst="rect">
            <a:avLst/>
          </a:prstGeom>
          <a:solidFill>
            <a:schemeClr val="bg2">
              <a:lumMod val="20000"/>
              <a:lumOff val="80000"/>
              <a:alpha val="56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Bağırsak Şarbonu: Bulantı, kusma, iştahsızlık,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ateş/Akciğer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Şarbonu: Yüksek ateş-titreme, solunum güçlüğü,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ölüm/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Deri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Şarbonu; derideki siyah renkli </a:t>
            </a:r>
            <a:r>
              <a:rPr lang="tr-TR" sz="16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pistül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(Kara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kabarcık – </a:t>
            </a:r>
            <a:r>
              <a:rPr lang="tr-TR" sz="16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tr-TR" sz="16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üstüla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maligna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35625" y="4514850"/>
            <a:ext cx="1810800" cy="523874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Kuluçka Süresi</a:t>
            </a: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1857375" y="4514850"/>
            <a:ext cx="7220949" cy="523874"/>
          </a:xfrm>
          <a:prstGeom prst="rect">
            <a:avLst/>
          </a:prstGeom>
          <a:solidFill>
            <a:schemeClr val="bg2">
              <a:lumMod val="20000"/>
              <a:lumOff val="80000"/>
              <a:alpha val="56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fi-FI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Değişik</a:t>
            </a:r>
            <a:endParaRPr lang="sv-SE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268288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ŞARBON</a:t>
            </a:r>
            <a:endParaRPr lang="tr-TR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55"/>
          <p:cNvSpPr>
            <a:spLocks noChangeArrowheads="1"/>
          </p:cNvSpPr>
          <p:nvPr/>
        </p:nvSpPr>
        <p:spPr bwMode="gray">
          <a:xfrm>
            <a:off x="35625" y="5072587"/>
            <a:ext cx="1810800" cy="60431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Korunma</a:t>
            </a: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gray">
          <a:xfrm>
            <a:off x="1857375" y="5072587"/>
            <a:ext cx="7220949" cy="604313"/>
          </a:xfrm>
          <a:prstGeom prst="rect">
            <a:avLst/>
          </a:prstGeom>
          <a:solidFill>
            <a:schemeClr val="bg2">
              <a:lumMod val="20000"/>
              <a:lumOff val="80000"/>
              <a:alpha val="56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Temasın önlenmesi,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infekte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gıdaların tüketilmemesi, solumanın önlenmesi,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hayvanların aşılanması,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ölen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hastalıklı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hayvanların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yakılması ya da derin çukurlara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gömülerek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kireç kaymağı ile kapatılması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gereklidir.</a:t>
            </a:r>
            <a:endParaRPr lang="sv-SE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77249" y="639597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Akış Çizelgesi: Belge 17"/>
          <p:cNvSpPr/>
          <p:nvPr/>
        </p:nvSpPr>
        <p:spPr>
          <a:xfrm>
            <a:off x="32056" y="6562725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Rectangle 55"/>
          <p:cNvSpPr>
            <a:spLocks noChangeArrowheads="1"/>
          </p:cNvSpPr>
          <p:nvPr/>
        </p:nvSpPr>
        <p:spPr bwMode="gray">
          <a:xfrm>
            <a:off x="18489" y="2988730"/>
            <a:ext cx="1810800" cy="728138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Tipleri</a:t>
            </a:r>
            <a:endParaRPr lang="tr-TR" sz="2000" b="1" i="1" dirty="0">
              <a:solidFill>
                <a:srgbClr val="FFFFFF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gray">
          <a:xfrm>
            <a:off x="1840239" y="2988730"/>
            <a:ext cx="7220949" cy="728138"/>
          </a:xfrm>
          <a:prstGeom prst="rect">
            <a:avLst/>
          </a:prstGeom>
          <a:solidFill>
            <a:schemeClr val="bg2">
              <a:lumMod val="20000"/>
              <a:lumOff val="80000"/>
              <a:alpha val="56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 marL="360000" indent="-216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</a:pP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Deri şarbonu</a:t>
            </a:r>
          </a:p>
          <a:p>
            <a:pPr marL="360000" indent="-216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</a:pP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Sindirim yolu (bağırsak) şarbonu </a:t>
            </a:r>
          </a:p>
          <a:p>
            <a:pPr marL="360000" indent="-216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</a:pP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Solunum yolu (akciğer) şarbonu</a:t>
            </a:r>
            <a:endParaRPr lang="tr-TR" sz="16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55"/>
          <p:cNvSpPr>
            <a:spLocks noChangeArrowheads="1"/>
          </p:cNvSpPr>
          <p:nvPr/>
        </p:nvSpPr>
        <p:spPr bwMode="gray">
          <a:xfrm>
            <a:off x="35625" y="5710762"/>
            <a:ext cx="1810800" cy="60431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Tedavi </a:t>
            </a:r>
            <a:endParaRPr lang="tr-TR" sz="2000" b="1" i="1" dirty="0">
              <a:solidFill>
                <a:srgbClr val="FFFFFF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gray">
          <a:xfrm>
            <a:off x="1857375" y="5710762"/>
            <a:ext cx="7220949" cy="604313"/>
          </a:xfrm>
          <a:prstGeom prst="rect">
            <a:avLst/>
          </a:prstGeom>
          <a:solidFill>
            <a:schemeClr val="bg2">
              <a:lumMod val="20000"/>
              <a:lumOff val="80000"/>
              <a:alpha val="56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Penisilin ile kolaylıkla tedavi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edilebilir.</a:t>
            </a:r>
            <a:endParaRPr lang="sv-SE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27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35624" y="957788"/>
            <a:ext cx="1600202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Etken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1635825" y="957788"/>
            <a:ext cx="7478125" cy="666750"/>
          </a:xfrm>
          <a:prstGeom prst="rect">
            <a:avLst/>
          </a:prstGeom>
          <a:solidFill>
            <a:schemeClr val="bg2">
              <a:lumMod val="20000"/>
              <a:lumOff val="80000"/>
              <a:alpha val="56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İnsan bağışıklık yetersizliği virüsü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(Human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Immun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Deficiency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Virüs- HIV) </a:t>
            </a: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35625" y="1653113"/>
            <a:ext cx="1600200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Epidemiyoloji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1635825" y="1653113"/>
            <a:ext cx="7478125" cy="666750"/>
          </a:xfrm>
          <a:prstGeom prst="rect">
            <a:avLst/>
          </a:prstGeom>
          <a:solidFill>
            <a:schemeClr val="bg2">
              <a:lumMod val="20000"/>
              <a:lumOff val="80000"/>
              <a:alpha val="56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çalışanları için Hepatit-B’ye göre daha küçük risk. Bir iğne kazasında bile Hepatit-B’nin bulaşma şansı %20-30 iken, EBYS için bu oran 1/650’dır</a:t>
            </a: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35625" y="2348438"/>
            <a:ext cx="1600200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Bulaşma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1635825" y="2348438"/>
            <a:ext cx="7478125" cy="666750"/>
          </a:xfrm>
          <a:prstGeom prst="rect">
            <a:avLst/>
          </a:prstGeom>
          <a:solidFill>
            <a:schemeClr val="bg2">
              <a:lumMod val="20000"/>
              <a:lumOff val="80000"/>
              <a:alpha val="56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Kan ve kan ürünleri ile temas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cinsel ilişki</a:t>
            </a: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35625" y="3043763"/>
            <a:ext cx="1600200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Klinik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1635825" y="3043763"/>
            <a:ext cx="7478125" cy="666750"/>
          </a:xfrm>
          <a:prstGeom prst="rect">
            <a:avLst/>
          </a:prstGeom>
          <a:solidFill>
            <a:schemeClr val="bg2">
              <a:lumMod val="20000"/>
              <a:lumOff val="80000"/>
              <a:alpha val="56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Virüs özellikle hücresel savunma sistemini çökertir. Bunun sonucu oluşan enfeksiyonlar ve/veya bazı kanserler hastalık tablosuna ve giderek ölüme yol açar. Virüsün organizmaya girmesi ile ölüm arasında 10 yılı aşkın süre olabilir</a:t>
            </a: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35625" y="3748613"/>
            <a:ext cx="1600200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Tanı</a:t>
            </a: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1635825" y="3748613"/>
            <a:ext cx="7478125" cy="666750"/>
          </a:xfrm>
          <a:prstGeom prst="rect">
            <a:avLst/>
          </a:prstGeom>
          <a:solidFill>
            <a:schemeClr val="bg2">
              <a:lumMod val="20000"/>
              <a:lumOff val="80000"/>
              <a:alpha val="56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sv-SE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Serumda virüse karşı antikor gösterilmesi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ile konur. Kişi -henüz- sağlam taşıyıcılıktan, ölümcül duruma kadar uzanan bir spektrum içinde olabilir </a:t>
            </a:r>
            <a:endParaRPr lang="sv-SE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EDİNSEL BAĞIŞIKLIK YETERSİZLİĞİ </a:t>
            </a:r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SENDROMU-AIDS</a:t>
            </a:r>
            <a:endParaRPr lang="en-GB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Rectangle 55"/>
          <p:cNvSpPr>
            <a:spLocks noChangeArrowheads="1"/>
          </p:cNvSpPr>
          <p:nvPr/>
        </p:nvSpPr>
        <p:spPr bwMode="gray">
          <a:xfrm>
            <a:off x="36334" y="4450805"/>
            <a:ext cx="1600200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Tedavi</a:t>
            </a: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gray">
          <a:xfrm>
            <a:off x="1648275" y="4450805"/>
            <a:ext cx="7478125" cy="666750"/>
          </a:xfrm>
          <a:prstGeom prst="rect">
            <a:avLst/>
          </a:prstGeom>
          <a:solidFill>
            <a:schemeClr val="bg2">
              <a:lumMod val="20000"/>
              <a:lumOff val="80000"/>
              <a:alpha val="56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nn-NO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Özgün bir tedavi yöntemi yoktur</a:t>
            </a:r>
          </a:p>
        </p:txBody>
      </p:sp>
      <p:sp>
        <p:nvSpPr>
          <p:cNvPr id="34" name="Rectangle 55"/>
          <p:cNvSpPr>
            <a:spLocks noChangeArrowheads="1"/>
          </p:cNvSpPr>
          <p:nvPr/>
        </p:nvSpPr>
        <p:spPr bwMode="gray">
          <a:xfrm>
            <a:off x="35625" y="5139263"/>
            <a:ext cx="1600200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Korunma</a:t>
            </a: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gray">
          <a:xfrm>
            <a:off x="1635825" y="5139263"/>
            <a:ext cx="7478125" cy="666750"/>
          </a:xfrm>
          <a:prstGeom prst="rect">
            <a:avLst/>
          </a:prstGeom>
          <a:solidFill>
            <a:schemeClr val="bg2">
              <a:lumMod val="20000"/>
              <a:lumOff val="80000"/>
              <a:alpha val="56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sv-SE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Kan ve vücut sıvılarıyla bulaşan hastalıklara karşı alınacak önlemler</a:t>
            </a:r>
          </a:p>
        </p:txBody>
      </p:sp>
      <p:sp>
        <p:nvSpPr>
          <p:cNvPr id="36" name="Rectangle 55"/>
          <p:cNvSpPr>
            <a:spLocks noChangeArrowheads="1"/>
          </p:cNvSpPr>
          <p:nvPr/>
        </p:nvSpPr>
        <p:spPr bwMode="gray">
          <a:xfrm>
            <a:off x="36334" y="5841455"/>
            <a:ext cx="1600200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Aşı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gray">
          <a:xfrm>
            <a:off x="1648275" y="5841455"/>
            <a:ext cx="7478125" cy="666750"/>
          </a:xfrm>
          <a:prstGeom prst="rect">
            <a:avLst/>
          </a:prstGeom>
          <a:solidFill>
            <a:schemeClr val="bg2">
              <a:lumMod val="20000"/>
              <a:lumOff val="80000"/>
              <a:alpha val="56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Henüz etkin bir aşı geliştirilememiştir </a:t>
            </a:r>
            <a:endParaRPr lang="nn-NO" sz="16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5" descr="Stop-AIDS-H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49" y="73922"/>
            <a:ext cx="584612" cy="599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420099" y="6453121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Akış Çizelgesi: Belge 25"/>
          <p:cNvSpPr/>
          <p:nvPr/>
        </p:nvSpPr>
        <p:spPr>
          <a:xfrm>
            <a:off x="32056" y="6543675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5639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022548" y="2869217"/>
            <a:ext cx="2286000" cy="6477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Açıklamalar</a:t>
            </a:r>
          </a:p>
          <a:p>
            <a:pPr algn="ctr">
              <a:defRPr/>
            </a:pPr>
            <a:r>
              <a:rPr lang="tr-TR" altLang="zh-CN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Tanımlar</a:t>
            </a: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SUNUMUN İÇERİĞİ VE SORU DAĞILIMI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912256" y="2869217"/>
            <a:ext cx="2286000" cy="6477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tr-TR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tr-TR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 Grubu MBH</a:t>
            </a:r>
            <a:endParaRPr lang="tr-TR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>
              <a:defRPr/>
            </a:pPr>
            <a:endParaRPr lang="zh-CN" altLang="zh-CN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Freeform 7"/>
          <p:cNvSpPr>
            <a:spLocks/>
          </p:cNvSpPr>
          <p:nvPr/>
        </p:nvSpPr>
        <p:spPr bwMode="gray">
          <a:xfrm rot="16393577">
            <a:off x="5411731" y="1793874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gray">
          <a:xfrm rot="5400000" flipH="1">
            <a:off x="2890308" y="1759356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" name="Aşağı Ok 14"/>
          <p:cNvSpPr/>
          <p:nvPr/>
        </p:nvSpPr>
        <p:spPr>
          <a:xfrm>
            <a:off x="5617106" y="3555017"/>
            <a:ext cx="876300" cy="420687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8439149" y="6405496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Akış Çizelgesi: Belge 16"/>
          <p:cNvSpPr/>
          <p:nvPr/>
        </p:nvSpPr>
        <p:spPr>
          <a:xfrm>
            <a:off x="1692213" y="1904446"/>
            <a:ext cx="601020" cy="314325"/>
          </a:xfrm>
          <a:prstGeom prst="flowChartDocument">
            <a:avLst/>
          </a:prstGeom>
          <a:solidFill>
            <a:srgbClr val="6B9B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9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" name="Akış Çizelgesi: Belge 20"/>
          <p:cNvSpPr/>
          <p:nvPr/>
        </p:nvSpPr>
        <p:spPr>
          <a:xfrm>
            <a:off x="5035004" y="3516917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7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1571625" y="1257300"/>
            <a:ext cx="5953125" cy="6477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Mesleki Bulaşıcı Hastalıklar</a:t>
            </a:r>
          </a:p>
        </p:txBody>
      </p:sp>
      <p:sp>
        <p:nvSpPr>
          <p:cNvPr id="25" name="Akış Çizelgesi: Belge 24"/>
          <p:cNvSpPr/>
          <p:nvPr/>
        </p:nvSpPr>
        <p:spPr>
          <a:xfrm>
            <a:off x="2126378" y="3516917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5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1692213" y="6224949"/>
            <a:ext cx="5675303" cy="542924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İlave Çalışma Notları</a:t>
            </a:r>
            <a:endParaRPr lang="zh-CN" altLang="zh-CN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041488" y="3013067"/>
            <a:ext cx="360000" cy="360000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tr-TR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922616" y="3013067"/>
            <a:ext cx="360000" cy="360000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tr-TR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AutoShape 5"/>
          <p:cNvSpPr>
            <a:spLocks noChangeArrowheads="1"/>
          </p:cNvSpPr>
          <p:nvPr/>
        </p:nvSpPr>
        <p:spPr bwMode="auto">
          <a:xfrm>
            <a:off x="7354366" y="4210049"/>
            <a:ext cx="680827" cy="361950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r-TR" altLang="zh-CN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İHE</a:t>
            </a:r>
            <a:endParaRPr lang="zh-CN" altLang="zh-CN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7354365" y="4591049"/>
            <a:ext cx="680827" cy="361950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r-TR" altLang="zh-CN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İGU-C</a:t>
            </a:r>
            <a:endParaRPr lang="zh-CN" altLang="zh-CN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AutoShape 5"/>
          <p:cNvSpPr>
            <a:spLocks noChangeArrowheads="1"/>
          </p:cNvSpPr>
          <p:nvPr/>
        </p:nvSpPr>
        <p:spPr bwMode="auto">
          <a:xfrm>
            <a:off x="7354366" y="4970462"/>
            <a:ext cx="680827" cy="361950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r-TR" altLang="zh-CN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İGU-B</a:t>
            </a:r>
            <a:endParaRPr lang="zh-CN" altLang="zh-CN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AutoShape 5"/>
          <p:cNvSpPr>
            <a:spLocks noChangeArrowheads="1"/>
          </p:cNvSpPr>
          <p:nvPr/>
        </p:nvSpPr>
        <p:spPr bwMode="auto">
          <a:xfrm>
            <a:off x="7354365" y="5351462"/>
            <a:ext cx="680827" cy="361950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r-TR" altLang="zh-CN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İGU-A</a:t>
            </a:r>
            <a:endParaRPr lang="zh-CN" altLang="zh-CN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AutoShape 5"/>
          <p:cNvSpPr>
            <a:spLocks noChangeArrowheads="1"/>
          </p:cNvSpPr>
          <p:nvPr/>
        </p:nvSpPr>
        <p:spPr bwMode="auto">
          <a:xfrm>
            <a:off x="8079643" y="4210049"/>
            <a:ext cx="640261" cy="361950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9</a:t>
            </a:r>
            <a:endParaRPr lang="zh-CN" altLang="zh-CN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AutoShape 5"/>
          <p:cNvSpPr>
            <a:spLocks noChangeArrowheads="1"/>
          </p:cNvSpPr>
          <p:nvPr/>
        </p:nvSpPr>
        <p:spPr bwMode="auto">
          <a:xfrm>
            <a:off x="8079642" y="4591049"/>
            <a:ext cx="640261" cy="361950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</a:t>
            </a:r>
            <a:endParaRPr lang="zh-CN" altLang="zh-CN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AutoShape 5"/>
          <p:cNvSpPr>
            <a:spLocks noChangeArrowheads="1"/>
          </p:cNvSpPr>
          <p:nvPr/>
        </p:nvSpPr>
        <p:spPr bwMode="auto">
          <a:xfrm>
            <a:off x="8079643" y="4970462"/>
            <a:ext cx="640261" cy="361950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</a:t>
            </a:r>
            <a:endParaRPr lang="zh-CN" altLang="zh-CN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AutoShape 5"/>
          <p:cNvSpPr>
            <a:spLocks noChangeArrowheads="1"/>
          </p:cNvSpPr>
          <p:nvPr/>
        </p:nvSpPr>
        <p:spPr bwMode="auto">
          <a:xfrm>
            <a:off x="8079642" y="5351462"/>
            <a:ext cx="640261" cy="361950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</a:t>
            </a:r>
            <a:endParaRPr lang="zh-CN" altLang="zh-CN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Akış Çizelgesi: Belge 46"/>
          <p:cNvSpPr/>
          <p:nvPr/>
        </p:nvSpPr>
        <p:spPr>
          <a:xfrm>
            <a:off x="7394268" y="3895724"/>
            <a:ext cx="601020" cy="314325"/>
          </a:xfrm>
          <a:prstGeom prst="flowChartDocument">
            <a:avLst/>
          </a:prstGeom>
          <a:solidFill>
            <a:srgbClr val="6B9B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50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8" name="Akış Çizelgesi: Belge 47"/>
          <p:cNvSpPr/>
          <p:nvPr/>
        </p:nvSpPr>
        <p:spPr>
          <a:xfrm>
            <a:off x="8086019" y="3886199"/>
            <a:ext cx="601020" cy="314325"/>
          </a:xfrm>
          <a:prstGeom prst="flowChartDocument">
            <a:avLst/>
          </a:prstGeom>
          <a:solidFill>
            <a:srgbClr val="6B9B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7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9" name="Akış Çizelgesi: Belge 48"/>
          <p:cNvSpPr/>
          <p:nvPr/>
        </p:nvSpPr>
        <p:spPr>
          <a:xfrm>
            <a:off x="7779133" y="5731667"/>
            <a:ext cx="601020" cy="314325"/>
          </a:xfrm>
          <a:prstGeom prst="flowChartDocument">
            <a:avLst/>
          </a:prstGeom>
          <a:solidFill>
            <a:srgbClr val="6B9B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0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0" name="AutoShape 5"/>
          <p:cNvSpPr>
            <a:spLocks noChangeArrowheads="1"/>
          </p:cNvSpPr>
          <p:nvPr/>
        </p:nvSpPr>
        <p:spPr bwMode="auto">
          <a:xfrm>
            <a:off x="8752507" y="4190999"/>
            <a:ext cx="320130" cy="361950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zh-CN" altLang="zh-CN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AutoShape 5"/>
          <p:cNvSpPr>
            <a:spLocks noChangeArrowheads="1"/>
          </p:cNvSpPr>
          <p:nvPr/>
        </p:nvSpPr>
        <p:spPr bwMode="auto">
          <a:xfrm>
            <a:off x="8752506" y="4571999"/>
            <a:ext cx="320130" cy="361950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</a:t>
            </a:r>
            <a:endParaRPr lang="zh-CN" altLang="zh-CN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AutoShape 5"/>
          <p:cNvSpPr>
            <a:spLocks noChangeArrowheads="1"/>
          </p:cNvSpPr>
          <p:nvPr/>
        </p:nvSpPr>
        <p:spPr bwMode="auto">
          <a:xfrm>
            <a:off x="8752507" y="4951412"/>
            <a:ext cx="320130" cy="361950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</a:t>
            </a:r>
            <a:endParaRPr lang="zh-CN" altLang="zh-CN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AutoShape 5"/>
          <p:cNvSpPr>
            <a:spLocks noChangeArrowheads="1"/>
          </p:cNvSpPr>
          <p:nvPr/>
        </p:nvSpPr>
        <p:spPr bwMode="auto">
          <a:xfrm>
            <a:off x="8752506" y="5332412"/>
            <a:ext cx="320130" cy="361950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</a:t>
            </a:r>
            <a:endParaRPr lang="zh-CN" altLang="zh-CN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7551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35624" y="938738"/>
            <a:ext cx="1810800" cy="480488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Etken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1857375" y="938738"/>
            <a:ext cx="7220949" cy="480488"/>
          </a:xfrm>
          <a:prstGeom prst="rect">
            <a:avLst/>
          </a:prstGeom>
          <a:solidFill>
            <a:schemeClr val="bg2">
              <a:lumMod val="20000"/>
              <a:lumOff val="80000"/>
              <a:alpha val="56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Brusella’nın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 sık görülen formu, hem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koyunlarda,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hem insanlarda görülen ve </a:t>
            </a:r>
            <a:r>
              <a:rPr lang="tr-TR" sz="16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Brusella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melitensis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tarafından meydana getirilen formdur</a:t>
            </a: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35625" y="1453088"/>
            <a:ext cx="1810800" cy="728138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Rezervuar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1857375" y="1453088"/>
            <a:ext cx="7220949" cy="728138"/>
          </a:xfrm>
          <a:prstGeom prst="rect">
            <a:avLst/>
          </a:prstGeom>
          <a:solidFill>
            <a:schemeClr val="bg2">
              <a:lumMod val="20000"/>
              <a:lumOff val="80000"/>
              <a:alpha val="56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Brusella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laboratuvarda görülen </a:t>
            </a:r>
            <a:r>
              <a:rPr lang="tr-TR" sz="16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bakterial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infeksiyonlar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arasında ilk sırada yer alır.</a:t>
            </a: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35625" y="2215088"/>
            <a:ext cx="1810800" cy="728138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Bulaşma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1857375" y="2215088"/>
            <a:ext cx="7220949" cy="728138"/>
          </a:xfrm>
          <a:prstGeom prst="rect">
            <a:avLst/>
          </a:prstGeom>
          <a:solidFill>
            <a:schemeClr val="bg2">
              <a:lumMod val="20000"/>
              <a:lumOff val="80000"/>
              <a:alpha val="56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</a:pP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Özellikle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kaynatılmadan, pastörize edilmeden içilen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koyun, keçi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inek, manda sütleri ile ve bu sütlerden üretilen kaymak,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tereyağı,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peynir gibi ürünlerle bulaşır.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Temasla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deri yolundan da bulaşır, ahır ve ağıl tozlarının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solunumuyla</a:t>
            </a:r>
            <a:endParaRPr lang="tr-TR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35625" y="2977088"/>
            <a:ext cx="1810800" cy="728138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Klinik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1857375" y="2977088"/>
            <a:ext cx="7220949" cy="728138"/>
          </a:xfrm>
          <a:prstGeom prst="rect">
            <a:avLst/>
          </a:prstGeom>
          <a:solidFill>
            <a:schemeClr val="bg2">
              <a:lumMod val="20000"/>
              <a:lumOff val="80000"/>
              <a:alpha val="56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Yüksek 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ateş, aşırı terleme ve eklem ağrılarıdır</a:t>
            </a:r>
            <a:endParaRPr lang="tr-TR" sz="16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35625" y="3743325"/>
            <a:ext cx="1810800" cy="523874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Kuluçka Süresi</a:t>
            </a: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1857375" y="3743325"/>
            <a:ext cx="7220949" cy="523874"/>
          </a:xfrm>
          <a:prstGeom prst="rect">
            <a:avLst/>
          </a:prstGeom>
          <a:solidFill>
            <a:schemeClr val="bg2">
              <a:lumMod val="20000"/>
              <a:lumOff val="80000"/>
              <a:alpha val="56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fi-FI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Değişik</a:t>
            </a:r>
            <a:endParaRPr lang="sv-SE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268288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BRUSELLOZ</a:t>
            </a:r>
            <a:endParaRPr lang="tr-TR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55"/>
          <p:cNvSpPr>
            <a:spLocks noChangeArrowheads="1"/>
          </p:cNvSpPr>
          <p:nvPr/>
        </p:nvSpPr>
        <p:spPr bwMode="gray">
          <a:xfrm>
            <a:off x="35625" y="4301061"/>
            <a:ext cx="1810800" cy="981076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Korunma</a:t>
            </a: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gray">
          <a:xfrm>
            <a:off x="1857375" y="4301061"/>
            <a:ext cx="7220949" cy="981076"/>
          </a:xfrm>
          <a:prstGeom prst="rect">
            <a:avLst/>
          </a:prstGeom>
          <a:solidFill>
            <a:schemeClr val="bg2">
              <a:lumMod val="20000"/>
              <a:lumOff val="80000"/>
              <a:alpha val="56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 etkili korunma hayvanların aşılanması ile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mümkündür. </a:t>
            </a:r>
            <a:r>
              <a:rPr lang="sv-SE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Kişisel korunma, uygun elbise, ayakkabı ve eldiven kullanımı, etkili el yıkama ile sağlanabilir. Ayrıca çalışma alanının temiz tutulması, çalışma alanında yeme içmenin, sigara içmenin yasaklanması gerekir</a:t>
            </a:r>
            <a:r>
              <a:rPr lang="sv-SE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Risk grubundaki kişilerin aşılanması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gerekir.</a:t>
            </a:r>
            <a:endParaRPr lang="sv-SE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77249" y="64435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55"/>
          <p:cNvSpPr>
            <a:spLocks noChangeArrowheads="1"/>
          </p:cNvSpPr>
          <p:nvPr/>
        </p:nvSpPr>
        <p:spPr bwMode="gray">
          <a:xfrm>
            <a:off x="35625" y="5329762"/>
            <a:ext cx="1810800" cy="60431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000" b="1" i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Tedavi </a:t>
            </a:r>
            <a:endParaRPr lang="tr-TR" sz="2000" b="1" i="1" dirty="0">
              <a:solidFill>
                <a:srgbClr val="FFFFFF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gray">
          <a:xfrm>
            <a:off x="1857375" y="5329762"/>
            <a:ext cx="7220949" cy="604313"/>
          </a:xfrm>
          <a:prstGeom prst="rect">
            <a:avLst/>
          </a:prstGeom>
          <a:solidFill>
            <a:schemeClr val="bg2">
              <a:lumMod val="20000"/>
              <a:lumOff val="80000"/>
              <a:alpha val="56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Penisilin ile kolaylıkla tedavi </a:t>
            </a:r>
            <a:r>
              <a:rPr lang="tr-TR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edilebilir.</a:t>
            </a:r>
            <a:endParaRPr lang="sv-SE" sz="16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8986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Teşekkür Ederim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4842" y="568865"/>
            <a:ext cx="3290888" cy="2465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77249" y="639597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903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3752850" y="900112"/>
            <a:ext cx="1638855" cy="1938992"/>
            <a:chOff x="0" y="3729037"/>
            <a:chExt cx="1638855" cy="1938992"/>
          </a:xfrm>
        </p:grpSpPr>
        <p:sp>
          <p:nvSpPr>
            <p:cNvPr id="9" name="Altıgen 8"/>
            <p:cNvSpPr/>
            <p:nvPr/>
          </p:nvSpPr>
          <p:spPr>
            <a:xfrm>
              <a:off x="0" y="4071937"/>
              <a:ext cx="1638855" cy="1409700"/>
            </a:xfrm>
            <a:prstGeom prst="hexagon">
              <a:avLst/>
            </a:prstGeom>
            <a:solidFill>
              <a:srgbClr val="00A4F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9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Metin kutusu 9"/>
            <p:cNvSpPr txBox="1"/>
            <p:nvPr/>
          </p:nvSpPr>
          <p:spPr>
            <a:xfrm>
              <a:off x="314325" y="3729037"/>
              <a:ext cx="97155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tr-TR" sz="1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123825" y="2862916"/>
            <a:ext cx="8897350" cy="1385234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6000" algn="ctr"/>
            <a:r>
              <a:rPr lang="tr-TR" sz="6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Açıklamalar ve Tanımlar</a:t>
            </a:r>
          </a:p>
        </p:txBody>
      </p:sp>
    </p:spTree>
    <p:extLst>
      <p:ext uri="{BB962C8B-B14F-4D97-AF65-F5344CB8AC3E}">
        <p14:creationId xmlns:p14="http://schemas.microsoft.com/office/powerpoint/2010/main" val="37772490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Açıklamalar – 1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enfeksiyon hastalığının «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Mesleki Bulaşıcı Hastalık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» olabilmesi için;</a:t>
            </a:r>
          </a:p>
          <a:p>
            <a:pPr marL="360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Görülen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işin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gereği olarak oluşması,</a:t>
            </a:r>
          </a:p>
          <a:p>
            <a:pPr marL="360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İşyerinin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özel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koşulların etkisiyle oluşması,</a:t>
            </a:r>
          </a:p>
          <a:p>
            <a:pPr marL="360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Enfeksiyonun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laboratuvar bulguları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 kanıtlanması, </a:t>
            </a:r>
          </a:p>
          <a:p>
            <a:pPr marL="72000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              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…………………………….gereklidir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BULAŞICI HASTALIKLAR</a:t>
            </a:r>
            <a:endParaRPr lang="en-GB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77249" y="639597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011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Açıklamalar –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9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 hastalıkları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listelerinde yer almayan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fakat görülen iş ve görev icabı olarak alındığı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kesin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olarak tespit edilen diğer enfeksiyon hastalıkları da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meslek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hastalığı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sayılır.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husustaki teşhisin laboratuvar deneyleriyle teyit edilmesi gereklidir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9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hastalığı teşhisi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yükümlülük süresinden sonra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konsa bile bunun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meslek hastalığı olarak kabul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edileceği yönetmelikle belirlenmiştir.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BULAŞICI HASTALIKLAR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77249" y="639597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5433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Açıklamalar –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İşten ayrıldıktan en geç ne kadar sonra meydana gelmesi halinde hastalığın, sigortalının mesleğinden ileri geldiğine karar verileceği yönetmelikle belirlenmiştir.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Mesleki Bulaşıcı Hastalıklarında azami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kuluçka süresi yükümlülük süresi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olarak kabul edilir.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1"/>
          <p:cNvSpPr txBox="1">
            <a:spLocks noChangeArrowheads="1"/>
          </p:cNvSpPr>
          <p:nvPr/>
        </p:nvSpPr>
        <p:spPr bwMode="gray">
          <a:xfrm>
            <a:off x="178632" y="411163"/>
            <a:ext cx="891220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BULAŞICI HASTALIKLAR</a:t>
            </a:r>
            <a:endParaRPr lang="en-GB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77249" y="639597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9432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aphicFrame>
        <p:nvGraphicFramePr>
          <p:cNvPr id="4" name="Group 7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258280"/>
              </p:ext>
            </p:extLst>
          </p:nvPr>
        </p:nvGraphicFramePr>
        <p:xfrm>
          <a:off x="13115" y="989055"/>
          <a:ext cx="9083384" cy="3905673"/>
        </p:xfrm>
        <a:graphic>
          <a:graphicData uri="http://schemas.openxmlformats.org/drawingml/2006/table">
            <a:tbl>
              <a:tblPr/>
              <a:tblGrid>
                <a:gridCol w="2679995"/>
                <a:gridCol w="6403389"/>
              </a:tblGrid>
              <a:tr h="1301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İnfektivite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0000"/>
                        </a:lnSpc>
                        <a:spcAft>
                          <a:spcPct val="20000"/>
                        </a:spcAft>
                        <a:buClr>
                          <a:srgbClr val="292929"/>
                        </a:buClr>
                        <a:defRPr/>
                      </a:pPr>
                      <a:r>
                        <a:rPr lang="tr-TR" sz="24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Etkenin sağlam </a:t>
                      </a:r>
                      <a:r>
                        <a:rPr lang="tr-TR" sz="2400" b="1" i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kişiye ulaşabilme ve dokulara yerleşip üreyebilme</a:t>
                      </a:r>
                      <a:r>
                        <a:rPr lang="tr-TR" sz="24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özelliğine denir.</a:t>
                      </a:r>
                      <a:endParaRPr lang="tr-TR" sz="2400" b="1" i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301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lang="tr-TR" sz="28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Patojenite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0000"/>
                        </a:lnSpc>
                        <a:spcAft>
                          <a:spcPct val="20000"/>
                        </a:spcAft>
                        <a:buClr>
                          <a:srgbClr val="292929"/>
                        </a:buClr>
                        <a:defRPr/>
                      </a:pPr>
                      <a:r>
                        <a:rPr lang="tr-TR" sz="24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Bir enfeksiyon etkeninin </a:t>
                      </a:r>
                      <a:r>
                        <a:rPr lang="tr-TR" sz="2400" b="1" i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hastalık yapabilme </a:t>
                      </a:r>
                      <a:r>
                        <a:rPr lang="tr-TR" sz="24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yeteneğidir.</a:t>
                      </a:r>
                      <a:endParaRPr lang="tr-TR" sz="2400" b="1" i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01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lang="tr-TR" sz="2800" b="1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Virülans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0000"/>
                        </a:lnSpc>
                        <a:spcAft>
                          <a:spcPct val="20000"/>
                        </a:spcAft>
                        <a:buClr>
                          <a:srgbClr val="292929"/>
                        </a:buClr>
                        <a:defRPr/>
                      </a:pPr>
                      <a:r>
                        <a:rPr lang="tr-TR" sz="24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Bir etkenin </a:t>
                      </a:r>
                      <a:r>
                        <a:rPr lang="tr-TR" sz="2400" b="1" i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ağır veya öldürücü bir hastalık </a:t>
                      </a:r>
                      <a:r>
                        <a:rPr lang="tr-TR" sz="2400" b="1" i="1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tablosuna yol açma yeteneğidir.</a:t>
                      </a:r>
                      <a:endParaRPr lang="tr-TR" sz="2400" b="1" i="1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BULAŞICI HASTALIKLAR</a:t>
            </a:r>
          </a:p>
        </p:txBody>
      </p:sp>
    </p:spTree>
    <p:extLst>
      <p:ext uri="{BB962C8B-B14F-4D97-AF65-F5344CB8AC3E}">
        <p14:creationId xmlns:p14="http://schemas.microsoft.com/office/powerpoint/2010/main" val="27528484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44"/>
          <p:cNvGrpSpPr/>
          <p:nvPr/>
        </p:nvGrpSpPr>
        <p:grpSpPr>
          <a:xfrm>
            <a:off x="2376781" y="523770"/>
            <a:ext cx="4787981" cy="5162171"/>
            <a:chOff x="4937130" y="2033588"/>
            <a:chExt cx="2782887" cy="3000375"/>
          </a:xfrm>
          <a:solidFill>
            <a:schemeClr val="bg1">
              <a:lumMod val="65000"/>
            </a:schemeClr>
          </a:solidFill>
          <a:effectLst>
            <a:outerShdw blurRad="635000" dist="50800" dir="6720000" algn="ctr" rotWithShape="0">
              <a:srgbClr val="000000">
                <a:alpha val="80000"/>
              </a:srgbClr>
            </a:outerShdw>
          </a:effectLst>
          <a:scene3d>
            <a:camera prst="perspectiveFront" fov="5400000">
              <a:rot lat="18609801" lon="17965058" rev="3904819"/>
            </a:camera>
            <a:lightRig rig="threePt" dir="t"/>
          </a:scene3d>
        </p:grpSpPr>
        <p:sp>
          <p:nvSpPr>
            <p:cNvPr id="15" name="Freeform 50"/>
            <p:cNvSpPr>
              <a:spLocks/>
            </p:cNvSpPr>
            <p:nvPr/>
          </p:nvSpPr>
          <p:spPr bwMode="gray">
            <a:xfrm>
              <a:off x="4937130" y="2033588"/>
              <a:ext cx="1730375" cy="2087562"/>
            </a:xfrm>
            <a:custGeom>
              <a:avLst/>
              <a:gdLst>
                <a:gd name="T0" fmla="*/ 2147483647 w 365"/>
                <a:gd name="T1" fmla="*/ 1004079605 h 437"/>
                <a:gd name="T2" fmla="*/ 2147483647 w 365"/>
                <a:gd name="T3" fmla="*/ 502042191 h 437"/>
                <a:gd name="T4" fmla="*/ 2147483647 w 365"/>
                <a:gd name="T5" fmla="*/ 0 h 437"/>
                <a:gd name="T6" fmla="*/ 2147483647 w 365"/>
                <a:gd name="T7" fmla="*/ 981259729 h 437"/>
                <a:gd name="T8" fmla="*/ 0 w 365"/>
                <a:gd name="T9" fmla="*/ 2147483647 h 437"/>
                <a:gd name="T10" fmla="*/ 404547466 w 365"/>
                <a:gd name="T11" fmla="*/ 2147483647 h 437"/>
                <a:gd name="T12" fmla="*/ 898989068 w 365"/>
                <a:gd name="T13" fmla="*/ 2147483647 h 437"/>
                <a:gd name="T14" fmla="*/ 2147483647 w 365"/>
                <a:gd name="T15" fmla="*/ 2147483647 h 437"/>
                <a:gd name="T16" fmla="*/ 2147483647 w 365"/>
                <a:gd name="T17" fmla="*/ 2147483647 h 437"/>
                <a:gd name="T18" fmla="*/ 2147483647 w 365"/>
                <a:gd name="T19" fmla="*/ 2147483647 h 437"/>
                <a:gd name="T20" fmla="*/ 2147483647 w 365"/>
                <a:gd name="T21" fmla="*/ 2147483647 h 437"/>
                <a:gd name="T22" fmla="*/ 2147483647 w 365"/>
                <a:gd name="T23" fmla="*/ 2147483647 h 437"/>
                <a:gd name="T24" fmla="*/ 2147483647 w 365"/>
                <a:gd name="T25" fmla="*/ 2147483647 h 437"/>
                <a:gd name="T26" fmla="*/ 2147483647 w 365"/>
                <a:gd name="T27" fmla="*/ 2147483647 h 437"/>
                <a:gd name="T28" fmla="*/ 2147483647 w 365"/>
                <a:gd name="T29" fmla="*/ 1004079605 h 4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5"/>
                <a:gd name="T46" fmla="*/ 0 h 437"/>
                <a:gd name="T47" fmla="*/ 365 w 365"/>
                <a:gd name="T48" fmla="*/ 437 h 4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5" h="437">
                  <a:moveTo>
                    <a:pt x="322" y="44"/>
                  </a:moveTo>
                  <a:cubicBezTo>
                    <a:pt x="304" y="22"/>
                    <a:pt x="304" y="22"/>
                    <a:pt x="304" y="22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127" y="46"/>
                    <a:pt x="0" y="176"/>
                    <a:pt x="0" y="335"/>
                  </a:cubicBezTo>
                  <a:cubicBezTo>
                    <a:pt x="0" y="371"/>
                    <a:pt x="6" y="405"/>
                    <a:pt x="18" y="437"/>
                  </a:cubicBezTo>
                  <a:cubicBezTo>
                    <a:pt x="40" y="377"/>
                    <a:pt x="40" y="377"/>
                    <a:pt x="40" y="377"/>
                  </a:cubicBezTo>
                  <a:cubicBezTo>
                    <a:pt x="115" y="389"/>
                    <a:pt x="115" y="389"/>
                    <a:pt x="115" y="389"/>
                  </a:cubicBezTo>
                  <a:cubicBezTo>
                    <a:pt x="100" y="342"/>
                    <a:pt x="105" y="289"/>
                    <a:pt x="132" y="242"/>
                  </a:cubicBezTo>
                  <a:cubicBezTo>
                    <a:pt x="165" y="185"/>
                    <a:pt x="224" y="152"/>
                    <a:pt x="286" y="149"/>
                  </a:cubicBezTo>
                  <a:cubicBezTo>
                    <a:pt x="286" y="191"/>
                    <a:pt x="286" y="191"/>
                    <a:pt x="286" y="191"/>
                  </a:cubicBezTo>
                  <a:cubicBezTo>
                    <a:pt x="304" y="169"/>
                    <a:pt x="304" y="169"/>
                    <a:pt x="304" y="169"/>
                  </a:cubicBezTo>
                  <a:cubicBezTo>
                    <a:pt x="319" y="151"/>
                    <a:pt x="319" y="151"/>
                    <a:pt x="319" y="151"/>
                  </a:cubicBezTo>
                  <a:cubicBezTo>
                    <a:pt x="365" y="96"/>
                    <a:pt x="365" y="96"/>
                    <a:pt x="365" y="96"/>
                  </a:cubicBezTo>
                  <a:lnTo>
                    <a:pt x="322" y="44"/>
                  </a:ln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i="1" noProof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6" name="Freeform 51"/>
            <p:cNvSpPr>
              <a:spLocks/>
            </p:cNvSpPr>
            <p:nvPr/>
          </p:nvSpPr>
          <p:spPr bwMode="gray">
            <a:xfrm>
              <a:off x="4965705" y="3906838"/>
              <a:ext cx="2428874" cy="1127125"/>
            </a:xfrm>
            <a:custGeom>
              <a:avLst/>
              <a:gdLst>
                <a:gd name="T0" fmla="*/ 2147483647 w 512"/>
                <a:gd name="T1" fmla="*/ 2147483647 h 236"/>
                <a:gd name="T2" fmla="*/ 2147483647 w 512"/>
                <a:gd name="T3" fmla="*/ 1596682593 h 236"/>
                <a:gd name="T4" fmla="*/ 2147483647 w 512"/>
                <a:gd name="T5" fmla="*/ 2147483647 h 236"/>
                <a:gd name="T6" fmla="*/ 2147483647 w 512"/>
                <a:gd name="T7" fmla="*/ 958008541 h 236"/>
                <a:gd name="T8" fmla="*/ 2147483647 w 512"/>
                <a:gd name="T9" fmla="*/ 479004271 h 236"/>
                <a:gd name="T10" fmla="*/ 2147483647 w 512"/>
                <a:gd name="T11" fmla="*/ 364954533 h 236"/>
                <a:gd name="T12" fmla="*/ 2147483647 w 512"/>
                <a:gd name="T13" fmla="*/ 273714669 h 236"/>
                <a:gd name="T14" fmla="*/ 967697791 w 512"/>
                <a:gd name="T15" fmla="*/ 0 h 236"/>
                <a:gd name="T16" fmla="*/ 450091344 w 512"/>
                <a:gd name="T17" fmla="*/ 1459822909 h 236"/>
                <a:gd name="T18" fmla="*/ 225045672 w 512"/>
                <a:gd name="T19" fmla="*/ 2052876767 h 236"/>
                <a:gd name="T20" fmla="*/ 0 w 512"/>
                <a:gd name="T21" fmla="*/ 2147483647 h 236"/>
                <a:gd name="T22" fmla="*/ 810162552 w 512"/>
                <a:gd name="T23" fmla="*/ 2147483647 h 236"/>
                <a:gd name="T24" fmla="*/ 2147483647 w 512"/>
                <a:gd name="T25" fmla="*/ 2147483647 h 236"/>
                <a:gd name="T26" fmla="*/ 2147483647 w 512"/>
                <a:gd name="T27" fmla="*/ 2147483647 h 236"/>
                <a:gd name="T28" fmla="*/ 2147483647 w 512"/>
                <a:gd name="T29" fmla="*/ 2147483647 h 2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2"/>
                <a:gd name="T46" fmla="*/ 0 h 236"/>
                <a:gd name="T47" fmla="*/ 512 w 512"/>
                <a:gd name="T48" fmla="*/ 236 h 2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2" h="236">
                  <a:moveTo>
                    <a:pt x="449" y="141"/>
                  </a:moveTo>
                  <a:cubicBezTo>
                    <a:pt x="422" y="70"/>
                    <a:pt x="422" y="70"/>
                    <a:pt x="422" y="70"/>
                  </a:cubicBezTo>
                  <a:cubicBezTo>
                    <a:pt x="365" y="132"/>
                    <a:pt x="270" y="148"/>
                    <a:pt x="194" y="104"/>
                  </a:cubicBezTo>
                  <a:cubicBezTo>
                    <a:pt x="166" y="89"/>
                    <a:pt x="145" y="67"/>
                    <a:pt x="129" y="42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88" y="180"/>
                    <a:pt x="181" y="236"/>
                    <a:pt x="287" y="236"/>
                  </a:cubicBezTo>
                  <a:cubicBezTo>
                    <a:pt x="377" y="236"/>
                    <a:pt x="458" y="195"/>
                    <a:pt x="512" y="130"/>
                  </a:cubicBezTo>
                  <a:lnTo>
                    <a:pt x="449" y="141"/>
                  </a:lnTo>
                  <a:close/>
                </a:path>
              </a:pathLst>
            </a:custGeom>
            <a:solidFill>
              <a:srgbClr val="0061B2"/>
            </a:solidFill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i="1" noProof="1">
                <a:solidFill>
                  <a:prstClr val="black"/>
                </a:solidFill>
              </a:endParaRPr>
            </a:p>
          </p:txBody>
        </p:sp>
        <p:sp>
          <p:nvSpPr>
            <p:cNvPr id="17" name="Freeform 52"/>
            <p:cNvSpPr>
              <a:spLocks/>
            </p:cNvSpPr>
            <p:nvPr/>
          </p:nvSpPr>
          <p:spPr bwMode="gray">
            <a:xfrm>
              <a:off x="6521455" y="2259013"/>
              <a:ext cx="1198562" cy="2244725"/>
            </a:xfrm>
            <a:custGeom>
              <a:avLst/>
              <a:gdLst>
                <a:gd name="T0" fmla="*/ 2147483647 w 252"/>
                <a:gd name="T1" fmla="*/ 2147483647 h 470"/>
                <a:gd name="T2" fmla="*/ 2147483647 w 252"/>
                <a:gd name="T3" fmla="*/ 2147483647 h 470"/>
                <a:gd name="T4" fmla="*/ 180973380 w 252"/>
                <a:gd name="T5" fmla="*/ 0 h 470"/>
                <a:gd name="T6" fmla="*/ 1108451094 w 252"/>
                <a:gd name="T7" fmla="*/ 1117705898 h 470"/>
                <a:gd name="T8" fmla="*/ 0 w 252"/>
                <a:gd name="T9" fmla="*/ 2147483647 h 470"/>
                <a:gd name="T10" fmla="*/ 1176312516 w 252"/>
                <a:gd name="T11" fmla="*/ 2147483647 h 470"/>
                <a:gd name="T12" fmla="*/ 2147483647 w 252"/>
                <a:gd name="T13" fmla="*/ 2147483647 h 470"/>
                <a:gd name="T14" fmla="*/ 1968062703 w 252"/>
                <a:gd name="T15" fmla="*/ 2147483647 h 470"/>
                <a:gd name="T16" fmla="*/ 2147483647 w 252"/>
                <a:gd name="T17" fmla="*/ 2147483647 h 470"/>
                <a:gd name="T18" fmla="*/ 2147483647 w 252"/>
                <a:gd name="T19" fmla="*/ 2147483647 h 470"/>
                <a:gd name="T20" fmla="*/ 2147483647 w 252"/>
                <a:gd name="T21" fmla="*/ 2147483647 h 470"/>
                <a:gd name="T22" fmla="*/ 2147483647 w 252"/>
                <a:gd name="T23" fmla="*/ 2147483647 h 470"/>
                <a:gd name="T24" fmla="*/ 2147483647 w 252"/>
                <a:gd name="T25" fmla="*/ 2147483647 h 470"/>
                <a:gd name="T26" fmla="*/ 2147483647 w 252"/>
                <a:gd name="T27" fmla="*/ 2147483647 h 470"/>
                <a:gd name="T28" fmla="*/ 2147483647 w 252"/>
                <a:gd name="T29" fmla="*/ 2147483647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2"/>
                <a:gd name="T46" fmla="*/ 0 h 470"/>
                <a:gd name="T47" fmla="*/ 252 w 252"/>
                <a:gd name="T48" fmla="*/ 470 h 4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2" h="470">
                  <a:moveTo>
                    <a:pt x="216" y="429"/>
                  </a:moveTo>
                  <a:cubicBezTo>
                    <a:pt x="238" y="387"/>
                    <a:pt x="251" y="339"/>
                    <a:pt x="251" y="288"/>
                  </a:cubicBezTo>
                  <a:cubicBezTo>
                    <a:pt x="251" y="144"/>
                    <a:pt x="146" y="23"/>
                    <a:pt x="8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8" y="111"/>
                    <a:pt x="35" y="118"/>
                    <a:pt x="52" y="127"/>
                  </a:cubicBezTo>
                  <a:cubicBezTo>
                    <a:pt x="139" y="177"/>
                    <a:pt x="170" y="287"/>
                    <a:pt x="123" y="375"/>
                  </a:cubicBezTo>
                  <a:cubicBezTo>
                    <a:pt x="87" y="354"/>
                    <a:pt x="87" y="354"/>
                    <a:pt x="87" y="354"/>
                  </a:cubicBezTo>
                  <a:cubicBezTo>
                    <a:pt x="97" y="381"/>
                    <a:pt x="97" y="381"/>
                    <a:pt x="97" y="381"/>
                  </a:cubicBezTo>
                  <a:cubicBezTo>
                    <a:pt x="105" y="403"/>
                    <a:pt x="105" y="403"/>
                    <a:pt x="105" y="403"/>
                  </a:cubicBezTo>
                  <a:cubicBezTo>
                    <a:pt x="130" y="470"/>
                    <a:pt x="130" y="470"/>
                    <a:pt x="130" y="470"/>
                  </a:cubicBezTo>
                  <a:cubicBezTo>
                    <a:pt x="197" y="459"/>
                    <a:pt x="197" y="459"/>
                    <a:pt x="197" y="459"/>
                  </a:cubicBezTo>
                  <a:cubicBezTo>
                    <a:pt x="224" y="454"/>
                    <a:pt x="224" y="454"/>
                    <a:pt x="224" y="454"/>
                  </a:cubicBezTo>
                  <a:cubicBezTo>
                    <a:pt x="252" y="450"/>
                    <a:pt x="252" y="450"/>
                    <a:pt x="252" y="450"/>
                  </a:cubicBezTo>
                  <a:lnTo>
                    <a:pt x="216" y="429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i="1" noProof="1">
                <a:solidFill>
                  <a:prstClr val="black"/>
                </a:solidFill>
              </a:endParaRPr>
            </a:p>
          </p:txBody>
        </p:sp>
      </p:grpSp>
      <p:sp>
        <p:nvSpPr>
          <p:cNvPr id="1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ENFEKSİYON ZİNCİRİ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1" name="Grup 20"/>
          <p:cNvGrpSpPr/>
          <p:nvPr/>
        </p:nvGrpSpPr>
        <p:grpSpPr>
          <a:xfrm>
            <a:off x="3860827" y="1172278"/>
            <a:ext cx="5283173" cy="1650162"/>
            <a:chOff x="3041452" y="1006028"/>
            <a:chExt cx="5283173" cy="1650162"/>
          </a:xfrm>
        </p:grpSpPr>
        <p:cxnSp>
          <p:nvCxnSpPr>
            <p:cNvPr id="13" name="Gerade Verbindung 20"/>
            <p:cNvCxnSpPr/>
            <p:nvPr/>
          </p:nvCxnSpPr>
          <p:spPr>
            <a:xfrm rot="5400000" flipH="1" flipV="1">
              <a:off x="4248504" y="1902440"/>
              <a:ext cx="10800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up 18"/>
            <p:cNvGrpSpPr/>
            <p:nvPr/>
          </p:nvGrpSpPr>
          <p:grpSpPr>
            <a:xfrm>
              <a:off x="3041452" y="1006028"/>
              <a:ext cx="5283173" cy="1650162"/>
              <a:chOff x="3041452" y="1006028"/>
              <a:chExt cx="5283173" cy="1650162"/>
            </a:xfrm>
          </p:grpSpPr>
          <p:sp>
            <p:nvSpPr>
              <p:cNvPr id="6" name="Rectangle 5"/>
              <p:cNvSpPr>
                <a:spLocks noChangeArrowheads="1"/>
              </p:cNvSpPr>
              <p:nvPr/>
            </p:nvSpPr>
            <p:spPr bwMode="gray">
              <a:xfrm>
                <a:off x="4737704" y="1006028"/>
                <a:ext cx="3586921" cy="15234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08000" tIns="108000" rIns="144000" bIns="72000"/>
              <a:lstStyle/>
              <a:p>
                <a:pPr>
                  <a:lnSpc>
                    <a:spcPct val="95000"/>
                  </a:lnSpc>
                  <a:spcAft>
                    <a:spcPts val="0"/>
                  </a:spcAft>
                  <a:buClr>
                    <a:srgbClr val="292929"/>
                  </a:buClr>
                </a:pPr>
                <a:r>
                  <a:rPr lang="tr-TR" sz="2000" b="1" i="1" noProof="1" smtClean="0">
                    <a:solidFill>
                      <a:srgbClr val="575757"/>
                    </a:solidFill>
                    <a:effectLst>
                      <a:innerShdw blurRad="63500" dist="50800" dir="8100000">
                        <a:prstClr val="black">
                          <a:alpha val="50000"/>
                        </a:prstClr>
                      </a:innerShdw>
                    </a:effectLst>
                    <a:latin typeface="Calibri" pitchFamily="34" charset="0"/>
                    <a:cs typeface="Calibri" pitchFamily="34" charset="0"/>
                  </a:rPr>
                  <a:t>2. BULAŞMA YOLU</a:t>
                </a:r>
              </a:p>
              <a:p>
                <a:pPr marL="216000" indent="-180000">
                  <a:lnSpc>
                    <a:spcPct val="95000"/>
                  </a:lnSpc>
                  <a:spcAft>
                    <a:spcPts val="0"/>
                  </a:spcAft>
                  <a:buClr>
                    <a:srgbClr val="292929"/>
                  </a:buClr>
                  <a:buFont typeface="+mj-lt"/>
                  <a:buAutoNum type="arabicPeriod"/>
                </a:pPr>
                <a:r>
                  <a:rPr lang="tr-TR" i="1" noProof="1" smtClean="0">
                    <a:solidFill>
                      <a:srgbClr val="575757"/>
                    </a:solidFill>
                    <a:effectLst>
                      <a:innerShdw blurRad="63500" dist="50800" dir="8100000">
                        <a:prstClr val="black">
                          <a:alpha val="50000"/>
                        </a:prstClr>
                      </a:innerShdw>
                    </a:effectLst>
                    <a:latin typeface="Calibri" pitchFamily="34" charset="0"/>
                    <a:cs typeface="Calibri" pitchFamily="34" charset="0"/>
                  </a:rPr>
                  <a:t>Temas </a:t>
                </a:r>
              </a:p>
              <a:p>
                <a:pPr marL="216000" indent="-180000">
                  <a:lnSpc>
                    <a:spcPct val="95000"/>
                  </a:lnSpc>
                  <a:spcAft>
                    <a:spcPts val="0"/>
                  </a:spcAft>
                  <a:buClr>
                    <a:srgbClr val="292929"/>
                  </a:buClr>
                  <a:buFont typeface="+mj-lt"/>
                  <a:buAutoNum type="arabicPeriod"/>
                </a:pPr>
                <a:r>
                  <a:rPr lang="tr-TR" i="1" noProof="1" smtClean="0">
                    <a:solidFill>
                      <a:srgbClr val="575757"/>
                    </a:solidFill>
                    <a:effectLst>
                      <a:innerShdw blurRad="63500" dist="50800" dir="8100000">
                        <a:prstClr val="black">
                          <a:alpha val="50000"/>
                        </a:prstClr>
                      </a:innerShdw>
                    </a:effectLst>
                    <a:latin typeface="Calibri" pitchFamily="34" charset="0"/>
                    <a:cs typeface="Calibri" pitchFamily="34" charset="0"/>
                  </a:rPr>
                  <a:t>Ortak Kullanılan Cansız Maddeler </a:t>
                </a:r>
              </a:p>
              <a:p>
                <a:pPr marL="216000" indent="-180000">
                  <a:lnSpc>
                    <a:spcPct val="95000"/>
                  </a:lnSpc>
                  <a:spcAft>
                    <a:spcPts val="0"/>
                  </a:spcAft>
                  <a:buClr>
                    <a:srgbClr val="292929"/>
                  </a:buClr>
                  <a:buFont typeface="+mj-lt"/>
                  <a:buAutoNum type="arabicPeriod"/>
                </a:pPr>
                <a:r>
                  <a:rPr lang="tr-TR" i="1" noProof="1" smtClean="0">
                    <a:solidFill>
                      <a:srgbClr val="575757"/>
                    </a:solidFill>
                    <a:effectLst>
                      <a:innerShdw blurRad="63500" dist="50800" dir="8100000">
                        <a:prstClr val="black">
                          <a:alpha val="50000"/>
                        </a:prstClr>
                      </a:innerShdw>
                    </a:effectLst>
                    <a:latin typeface="Calibri" pitchFamily="34" charset="0"/>
                    <a:cs typeface="Calibri" pitchFamily="34" charset="0"/>
                  </a:rPr>
                  <a:t>Hava </a:t>
                </a:r>
              </a:p>
              <a:p>
                <a:pPr marL="216000" indent="-180000">
                  <a:lnSpc>
                    <a:spcPct val="95000"/>
                  </a:lnSpc>
                  <a:spcAft>
                    <a:spcPts val="0"/>
                  </a:spcAft>
                  <a:buClr>
                    <a:srgbClr val="292929"/>
                  </a:buClr>
                  <a:buFont typeface="+mj-lt"/>
                  <a:buAutoNum type="arabicPeriod"/>
                </a:pPr>
                <a:r>
                  <a:rPr lang="tr-TR" i="1" noProof="1" smtClean="0">
                    <a:solidFill>
                      <a:srgbClr val="575757"/>
                    </a:solidFill>
                    <a:effectLst>
                      <a:innerShdw blurRad="63500" dist="50800" dir="8100000">
                        <a:prstClr val="black">
                          <a:alpha val="50000"/>
                        </a:prstClr>
                      </a:innerShdw>
                    </a:effectLst>
                    <a:latin typeface="Calibri" pitchFamily="34" charset="0"/>
                    <a:cs typeface="Calibri" pitchFamily="34" charset="0"/>
                  </a:rPr>
                  <a:t>Vektörler (mekanik, biyolojik)</a:t>
                </a:r>
                <a:endParaRPr lang="de-DE" i="1" noProof="1">
                  <a:solidFill>
                    <a:srgbClr val="575F57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5" name="Grup 4"/>
              <p:cNvGrpSpPr/>
              <p:nvPr/>
            </p:nvGrpSpPr>
            <p:grpSpPr>
              <a:xfrm>
                <a:off x="3041452" y="1383859"/>
                <a:ext cx="1725653" cy="1272331"/>
                <a:chOff x="-2535996" y="2182801"/>
                <a:chExt cx="1725653" cy="1272331"/>
              </a:xfrm>
            </p:grpSpPr>
            <p:pic>
              <p:nvPicPr>
                <p:cNvPr id="3" name="Resim 2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345866" y="2490789"/>
                  <a:ext cx="1149024" cy="964343"/>
                </a:xfrm>
                <a:prstGeom prst="rect">
                  <a:avLst/>
                </a:prstGeom>
              </p:spPr>
            </p:pic>
            <p:pic>
              <p:nvPicPr>
                <p:cNvPr id="2" name="Resim 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535996" y="2182801"/>
                  <a:ext cx="517190" cy="615976"/>
                </a:xfrm>
                <a:prstGeom prst="rect">
                  <a:avLst/>
                </a:prstGeom>
              </p:spPr>
            </p:pic>
            <p:pic>
              <p:nvPicPr>
                <p:cNvPr id="5123" name="Picture 3" descr="D:\DOKTOR\9-ISTUZMAN\1-EĞİTİM KURUMU\1. İstanbuluzman\Z.Resim-İkon\İçecek-Yiyecek\Donut_2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173184" y="2244223"/>
                  <a:ext cx="587215" cy="5872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25" name="Picture 5" descr="C:\Users\ahmet\Desktop\Hail_Heavy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00004" y="2309116"/>
                  <a:ext cx="489661" cy="48966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26" name="Picture 6" descr="D:\DOKTOR\9-ISTUZMAN\1-EĞİTİM KURUMU\1. İstanbuluzman\Z.Resim-İkon\virus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1667995" y="2314860"/>
                  <a:ext cx="471153" cy="4711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28" name="Metin kutusu 27"/>
          <p:cNvSpPr txBox="1"/>
          <p:nvPr/>
        </p:nvSpPr>
        <p:spPr>
          <a:xfrm>
            <a:off x="4050957" y="2991327"/>
            <a:ext cx="1779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ENFEKSİYON ZİNCİRİ</a:t>
            </a:r>
            <a:endParaRPr lang="tr-TR" sz="20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8362949" y="6376921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Akış Çizelgesi: Belge 45"/>
          <p:cNvSpPr/>
          <p:nvPr/>
        </p:nvSpPr>
        <p:spPr>
          <a:xfrm>
            <a:off x="28742" y="652486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tr-TR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12" name="Grup 11"/>
          <p:cNvGrpSpPr/>
          <p:nvPr/>
        </p:nvGrpSpPr>
        <p:grpSpPr>
          <a:xfrm>
            <a:off x="-94999" y="3426309"/>
            <a:ext cx="2358297" cy="2048648"/>
            <a:chOff x="1" y="3295684"/>
            <a:chExt cx="2358297" cy="2048648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gray">
            <a:xfrm>
              <a:off x="1" y="3295684"/>
              <a:ext cx="2334548" cy="4349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08000" tIns="108000" rIns="144000" bIns="72000"/>
            <a:lstStyle/>
            <a:p>
              <a:pPr algn="ctr">
                <a:lnSpc>
                  <a:spcPct val="95000"/>
                </a:lnSpc>
                <a:spcAft>
                  <a:spcPts val="0"/>
                </a:spcAft>
                <a:buClr>
                  <a:srgbClr val="292929"/>
                </a:buClr>
              </a:pPr>
              <a:r>
                <a:rPr lang="tr-TR" sz="2000" b="1" i="1" noProof="1" smtClean="0">
                  <a:solidFill>
                    <a:srgbClr val="575757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Calibri" pitchFamily="34" charset="0"/>
                  <a:cs typeface="Calibri" pitchFamily="34" charset="0"/>
                </a:rPr>
                <a:t>1. KAYNAK-ETKEN</a:t>
              </a:r>
            </a:p>
          </p:txBody>
        </p:sp>
        <p:cxnSp>
          <p:nvCxnSpPr>
            <p:cNvPr id="10" name="Gerade Verbindung 17"/>
            <p:cNvCxnSpPr/>
            <p:nvPr/>
          </p:nvCxnSpPr>
          <p:spPr>
            <a:xfrm>
              <a:off x="325116" y="3343182"/>
              <a:ext cx="195418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up 6"/>
            <p:cNvGrpSpPr/>
            <p:nvPr/>
          </p:nvGrpSpPr>
          <p:grpSpPr>
            <a:xfrm>
              <a:off x="679351" y="3616088"/>
              <a:ext cx="1301218" cy="1301218"/>
              <a:chOff x="-621867" y="4594089"/>
              <a:chExt cx="1301218" cy="1301218"/>
            </a:xfrm>
          </p:grpSpPr>
          <p:pic>
            <p:nvPicPr>
              <p:cNvPr id="4098" name="Picture 2" descr="C:\Users\ahmet\Desktop\virus1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0269" y="4852000"/>
                <a:ext cx="524132" cy="5241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" name="Picture 2" descr="D:\DOKTOR\1-ISTANBULUZMAN\1-EĞİTİM KURUMU\1. İstanbuluzman\2-RESİMLER\Meslekler\african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21867" y="4594089"/>
                <a:ext cx="1301218" cy="1301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6" name="Rectangle 5"/>
            <p:cNvSpPr>
              <a:spLocks noChangeArrowheads="1"/>
            </p:cNvSpPr>
            <p:nvPr/>
          </p:nvSpPr>
          <p:spPr bwMode="gray">
            <a:xfrm>
              <a:off x="23750" y="4725870"/>
              <a:ext cx="2334548" cy="6184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08000" tIns="108000" rIns="144000" bIns="72000"/>
            <a:lstStyle/>
            <a:p>
              <a:pPr algn="ctr">
                <a:lnSpc>
                  <a:spcPct val="95000"/>
                </a:lnSpc>
                <a:spcAft>
                  <a:spcPts val="0"/>
                </a:spcAft>
                <a:buClr>
                  <a:srgbClr val="292929"/>
                </a:buClr>
              </a:pPr>
              <a:r>
                <a:rPr lang="tr-TR" i="1" noProof="1" smtClean="0">
                  <a:solidFill>
                    <a:srgbClr val="575757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Calibri" pitchFamily="34" charset="0"/>
                  <a:cs typeface="Calibri" pitchFamily="34" charset="0"/>
                </a:rPr>
                <a:t>Rezervuar</a:t>
              </a:r>
            </a:p>
            <a:p>
              <a:pPr algn="ctr">
                <a:lnSpc>
                  <a:spcPct val="95000"/>
                </a:lnSpc>
                <a:spcAft>
                  <a:spcPts val="0"/>
                </a:spcAft>
                <a:buClr>
                  <a:srgbClr val="292929"/>
                </a:buClr>
              </a:pPr>
              <a:r>
                <a:rPr lang="tr-TR" i="1" noProof="1" smtClean="0">
                  <a:solidFill>
                    <a:srgbClr val="575757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Calibri" pitchFamily="34" charset="0"/>
                  <a:cs typeface="Calibri" pitchFamily="34" charset="0"/>
                </a:rPr>
                <a:t>(Patojenite-Virülans)</a:t>
              </a:r>
              <a:endParaRPr lang="de-DE" i="1" noProof="1">
                <a:solidFill>
                  <a:srgbClr val="575F57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2" name="Grup 21"/>
          <p:cNvGrpSpPr/>
          <p:nvPr/>
        </p:nvGrpSpPr>
        <p:grpSpPr>
          <a:xfrm>
            <a:off x="6712453" y="4240012"/>
            <a:ext cx="2062171" cy="1734105"/>
            <a:chOff x="6807453" y="4109387"/>
            <a:chExt cx="2062171" cy="1734105"/>
          </a:xfrm>
        </p:grpSpPr>
        <p:cxnSp>
          <p:nvCxnSpPr>
            <p:cNvPr id="11" name="Gerade Verbindung 18"/>
            <p:cNvCxnSpPr/>
            <p:nvPr/>
          </p:nvCxnSpPr>
          <p:spPr>
            <a:xfrm>
              <a:off x="7091291" y="4199351"/>
              <a:ext cx="1544457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 19"/>
            <p:cNvGrpSpPr/>
            <p:nvPr/>
          </p:nvGrpSpPr>
          <p:grpSpPr>
            <a:xfrm>
              <a:off x="6807453" y="4109387"/>
              <a:ext cx="2062171" cy="1734105"/>
              <a:chOff x="6807453" y="4109387"/>
              <a:chExt cx="2062171" cy="1734105"/>
            </a:xfrm>
          </p:grpSpPr>
          <p:sp>
            <p:nvSpPr>
              <p:cNvPr id="9" name="Rectangle 5"/>
              <p:cNvSpPr>
                <a:spLocks noChangeArrowheads="1"/>
              </p:cNvSpPr>
              <p:nvPr/>
            </p:nvSpPr>
            <p:spPr bwMode="gray">
              <a:xfrm>
                <a:off x="6807453" y="4109387"/>
                <a:ext cx="2062171" cy="47631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08000" tIns="108000" rIns="144000" bIns="72000"/>
              <a:lstStyle/>
              <a:p>
                <a:pPr algn="ctr">
                  <a:lnSpc>
                    <a:spcPct val="95000"/>
                  </a:lnSpc>
                  <a:spcAft>
                    <a:spcPts val="0"/>
                  </a:spcAft>
                  <a:buClr>
                    <a:srgbClr val="292929"/>
                  </a:buClr>
                </a:pPr>
                <a:r>
                  <a:rPr lang="tr-TR" sz="2000" b="1" i="1" noProof="1" smtClean="0">
                    <a:solidFill>
                      <a:srgbClr val="575757"/>
                    </a:solidFill>
                    <a:effectLst>
                      <a:innerShdw blurRad="63500" dist="50800" dir="8100000">
                        <a:prstClr val="black">
                          <a:alpha val="50000"/>
                        </a:prstClr>
                      </a:innerShdw>
                    </a:effectLst>
                    <a:latin typeface="Calibri" pitchFamily="34" charset="0"/>
                    <a:cs typeface="Calibri" pitchFamily="34" charset="0"/>
                  </a:rPr>
                  <a:t>3. KONAK</a:t>
                </a:r>
                <a:endParaRPr lang="de-DE" sz="1400" i="1" noProof="1">
                  <a:solidFill>
                    <a:srgbClr val="575F57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pic>
            <p:nvPicPr>
              <p:cNvPr id="5127" name="Picture 7" descr="D:\DOKTOR\9-ISTUZMAN\1-EĞİTİM KURUMU\1. İstanbuluzman\Z.Resim-İkon\Meslekler\network_search.pn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6637" y="4514452"/>
                <a:ext cx="1338799" cy="11510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Rectangle 5"/>
              <p:cNvSpPr>
                <a:spLocks noChangeArrowheads="1"/>
              </p:cNvSpPr>
              <p:nvPr/>
            </p:nvSpPr>
            <p:spPr bwMode="gray">
              <a:xfrm>
                <a:off x="7244517" y="5535251"/>
                <a:ext cx="1364419" cy="30824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08000" tIns="108000" rIns="144000" bIns="72000"/>
              <a:lstStyle/>
              <a:p>
                <a:pPr algn="ctr">
                  <a:lnSpc>
                    <a:spcPct val="95000"/>
                  </a:lnSpc>
                  <a:spcAft>
                    <a:spcPts val="0"/>
                  </a:spcAft>
                  <a:buClr>
                    <a:srgbClr val="292929"/>
                  </a:buClr>
                </a:pPr>
                <a:r>
                  <a:rPr lang="tr-TR" i="1" noProof="1" smtClean="0">
                    <a:solidFill>
                      <a:srgbClr val="575757"/>
                    </a:solidFill>
                    <a:effectLst>
                      <a:innerShdw blurRad="63500" dist="50800" dir="8100000">
                        <a:prstClr val="black">
                          <a:alpha val="50000"/>
                        </a:prstClr>
                      </a:innerShdw>
                    </a:effectLst>
                    <a:latin typeface="Calibri" pitchFamily="34" charset="0"/>
                    <a:cs typeface="Calibri" pitchFamily="34" charset="0"/>
                  </a:rPr>
                  <a:t>Duyarlılık</a:t>
                </a:r>
                <a:endParaRPr lang="de-DE" i="1" noProof="1">
                  <a:solidFill>
                    <a:srgbClr val="575F57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41626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161925" y="1781175"/>
            <a:ext cx="8764743" cy="666750"/>
            <a:chOff x="142875" y="1400175"/>
            <a:chExt cx="8764743" cy="525463"/>
          </a:xfrm>
        </p:grpSpPr>
        <p:sp>
          <p:nvSpPr>
            <p:cNvPr id="30" name="Rectangle 55"/>
            <p:cNvSpPr>
              <a:spLocks noChangeArrowheads="1"/>
            </p:cNvSpPr>
            <p:nvPr/>
          </p:nvSpPr>
          <p:spPr bwMode="gray">
            <a:xfrm>
              <a:off x="645055" y="1400175"/>
              <a:ext cx="1412081" cy="525463"/>
            </a:xfrm>
            <a:prstGeom prst="rect">
              <a:avLst/>
            </a:prstGeom>
            <a:gradFill rotWithShape="1">
              <a:gsLst>
                <a:gs pos="0">
                  <a:srgbClr val="C6C7C8"/>
                </a:gs>
                <a:gs pos="100000">
                  <a:srgbClr val="C6C7C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/>
              <a:r>
                <a:rPr lang="tr-TR" sz="2000" b="1" dirty="0" smtClean="0">
                  <a:solidFill>
                    <a:srgbClr val="FFFFFF"/>
                  </a:solidFill>
                  <a:latin typeface="Cambria" pitchFamily="18" charset="0"/>
                  <a:cs typeface="Calibri" pitchFamily="34" charset="0"/>
                </a:rPr>
                <a:t>A GRUBU</a:t>
              </a:r>
              <a:endParaRPr lang="tr-TR" sz="20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31" name="Rectangle 5"/>
            <p:cNvSpPr>
              <a:spLocks noChangeArrowheads="1"/>
            </p:cNvSpPr>
            <p:nvPr/>
          </p:nvSpPr>
          <p:spPr bwMode="gray">
            <a:xfrm>
              <a:off x="2052000" y="1400175"/>
              <a:ext cx="6855618" cy="5254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108000" tIns="108000" rIns="144000" bIns="72000" anchor="ctr" anchorCtr="0"/>
            <a:lstStyle/>
            <a:p>
              <a:pPr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defRPr/>
              </a:pPr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Kimyasal</a:t>
              </a:r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Nedenlerle Olan Meslek Hastalıkları</a:t>
              </a:r>
              <a:endPara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Rectangle 55"/>
            <p:cNvSpPr>
              <a:spLocks noChangeArrowheads="1"/>
            </p:cNvSpPr>
            <p:nvPr/>
          </p:nvSpPr>
          <p:spPr bwMode="gray">
            <a:xfrm>
              <a:off x="142875" y="1400175"/>
              <a:ext cx="445030" cy="5254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/>
              <a:r>
                <a:rPr lang="tr-TR" sz="2400" b="1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1</a:t>
              </a:r>
              <a:endParaRPr lang="tr-TR" sz="2400" b="1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grpSp>
        <p:nvGrpSpPr>
          <p:cNvPr id="19" name="Grup 18"/>
          <p:cNvGrpSpPr/>
          <p:nvPr/>
        </p:nvGrpSpPr>
        <p:grpSpPr>
          <a:xfrm>
            <a:off x="161925" y="2590800"/>
            <a:ext cx="8764743" cy="666750"/>
            <a:chOff x="142875" y="1400175"/>
            <a:chExt cx="8764743" cy="525463"/>
          </a:xfrm>
        </p:grpSpPr>
        <p:sp>
          <p:nvSpPr>
            <p:cNvPr id="20" name="Rectangle 55"/>
            <p:cNvSpPr>
              <a:spLocks noChangeArrowheads="1"/>
            </p:cNvSpPr>
            <p:nvPr/>
          </p:nvSpPr>
          <p:spPr bwMode="gray">
            <a:xfrm>
              <a:off x="645055" y="1400175"/>
              <a:ext cx="1412081" cy="525463"/>
            </a:xfrm>
            <a:prstGeom prst="rect">
              <a:avLst/>
            </a:prstGeom>
            <a:gradFill rotWithShape="1">
              <a:gsLst>
                <a:gs pos="0">
                  <a:srgbClr val="C6C7C8"/>
                </a:gs>
                <a:gs pos="100000">
                  <a:srgbClr val="C6C7C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/>
              <a:r>
                <a:rPr lang="tr-TR" sz="2000" b="1" dirty="0" smtClean="0">
                  <a:solidFill>
                    <a:srgbClr val="FFFFFF"/>
                  </a:solidFill>
                  <a:latin typeface="Cambria" pitchFamily="18" charset="0"/>
                  <a:cs typeface="Calibri" pitchFamily="34" charset="0"/>
                </a:rPr>
                <a:t>B GRUBU</a:t>
              </a:r>
              <a:endParaRPr lang="tr-TR" sz="20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gray">
            <a:xfrm>
              <a:off x="2052000" y="1400175"/>
              <a:ext cx="6855618" cy="5254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108000" tIns="108000" rIns="144000" bIns="72000" anchor="ctr" anchorCtr="0"/>
            <a:lstStyle/>
            <a:p>
              <a:pPr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defRPr/>
              </a:pPr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Mesleki </a:t>
              </a:r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Deri</a:t>
              </a:r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Hastalıkları</a:t>
              </a:r>
              <a:endPara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Rectangle 55"/>
            <p:cNvSpPr>
              <a:spLocks noChangeArrowheads="1"/>
            </p:cNvSpPr>
            <p:nvPr/>
          </p:nvSpPr>
          <p:spPr bwMode="gray">
            <a:xfrm>
              <a:off x="142875" y="1400175"/>
              <a:ext cx="445030" cy="5254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/>
              <a:r>
                <a:rPr lang="tr-TR" sz="2400" b="1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2</a:t>
              </a:r>
              <a:endParaRPr lang="tr-TR" sz="2400" b="1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grpSp>
        <p:nvGrpSpPr>
          <p:cNvPr id="23" name="Grup 22"/>
          <p:cNvGrpSpPr/>
          <p:nvPr/>
        </p:nvGrpSpPr>
        <p:grpSpPr>
          <a:xfrm>
            <a:off x="161925" y="3400425"/>
            <a:ext cx="8764743" cy="666750"/>
            <a:chOff x="142875" y="1400175"/>
            <a:chExt cx="8764743" cy="525463"/>
          </a:xfrm>
        </p:grpSpPr>
        <p:sp>
          <p:nvSpPr>
            <p:cNvPr id="24" name="Rectangle 55"/>
            <p:cNvSpPr>
              <a:spLocks noChangeArrowheads="1"/>
            </p:cNvSpPr>
            <p:nvPr/>
          </p:nvSpPr>
          <p:spPr bwMode="gray">
            <a:xfrm>
              <a:off x="645055" y="1400175"/>
              <a:ext cx="1412081" cy="525463"/>
            </a:xfrm>
            <a:prstGeom prst="rect">
              <a:avLst/>
            </a:prstGeom>
            <a:gradFill rotWithShape="1">
              <a:gsLst>
                <a:gs pos="0">
                  <a:srgbClr val="C6C7C8"/>
                </a:gs>
                <a:gs pos="100000">
                  <a:srgbClr val="C6C7C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/>
              <a:r>
                <a:rPr lang="tr-TR" sz="2000" b="1" dirty="0" smtClean="0">
                  <a:solidFill>
                    <a:srgbClr val="FFFFFF"/>
                  </a:solidFill>
                  <a:latin typeface="Cambria" pitchFamily="18" charset="0"/>
                  <a:cs typeface="Calibri" pitchFamily="34" charset="0"/>
                </a:rPr>
                <a:t>C GRUBU</a:t>
              </a:r>
              <a:endParaRPr lang="tr-TR" sz="20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25" name="Rectangle 5"/>
            <p:cNvSpPr>
              <a:spLocks noChangeArrowheads="1"/>
            </p:cNvSpPr>
            <p:nvPr/>
          </p:nvSpPr>
          <p:spPr bwMode="gray">
            <a:xfrm>
              <a:off x="2052000" y="1400175"/>
              <a:ext cx="6855618" cy="5254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108000" tIns="108000" rIns="144000" bIns="72000" anchor="ctr" anchorCtr="0"/>
            <a:lstStyle/>
            <a:p>
              <a:pPr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defRPr/>
              </a:pPr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Pnömokonyozlar</a:t>
              </a:r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ve Diğer Mesleki </a:t>
              </a:r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Solunum Sistemi </a:t>
              </a:r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Hastalıkları</a:t>
              </a:r>
              <a:endPara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55"/>
            <p:cNvSpPr>
              <a:spLocks noChangeArrowheads="1"/>
            </p:cNvSpPr>
            <p:nvPr/>
          </p:nvSpPr>
          <p:spPr bwMode="gray">
            <a:xfrm>
              <a:off x="142875" y="1400175"/>
              <a:ext cx="445030" cy="5254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/>
              <a:r>
                <a:rPr lang="tr-TR" sz="2400" b="1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3</a:t>
              </a:r>
              <a:endParaRPr lang="tr-TR" sz="2400" b="1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grpSp>
        <p:nvGrpSpPr>
          <p:cNvPr id="27" name="Grup 26"/>
          <p:cNvGrpSpPr/>
          <p:nvPr/>
        </p:nvGrpSpPr>
        <p:grpSpPr>
          <a:xfrm>
            <a:off x="161925" y="4210050"/>
            <a:ext cx="8764743" cy="666750"/>
            <a:chOff x="142875" y="1400175"/>
            <a:chExt cx="8764743" cy="525463"/>
          </a:xfrm>
        </p:grpSpPr>
        <p:sp>
          <p:nvSpPr>
            <p:cNvPr id="28" name="Rectangle 55"/>
            <p:cNvSpPr>
              <a:spLocks noChangeArrowheads="1"/>
            </p:cNvSpPr>
            <p:nvPr/>
          </p:nvSpPr>
          <p:spPr bwMode="gray">
            <a:xfrm>
              <a:off x="645055" y="1400175"/>
              <a:ext cx="1412081" cy="525463"/>
            </a:xfrm>
            <a:prstGeom prst="rect">
              <a:avLst/>
            </a:prstGeom>
            <a:gradFill rotWithShape="1">
              <a:gsLst>
                <a:gs pos="0">
                  <a:srgbClr val="C6C7C8"/>
                </a:gs>
                <a:gs pos="100000">
                  <a:srgbClr val="C6C7C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/>
              <a:r>
                <a:rPr lang="tr-TR" sz="2000" b="1" dirty="0" smtClean="0">
                  <a:solidFill>
                    <a:srgbClr val="FFFFFF"/>
                  </a:solidFill>
                  <a:latin typeface="Cambria" pitchFamily="18" charset="0"/>
                  <a:cs typeface="Calibri" pitchFamily="34" charset="0"/>
                </a:rPr>
                <a:t>D GRUBU</a:t>
              </a:r>
              <a:endParaRPr lang="tr-TR" sz="20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29" name="Rectangle 5"/>
            <p:cNvSpPr>
              <a:spLocks noChangeArrowheads="1"/>
            </p:cNvSpPr>
            <p:nvPr/>
          </p:nvSpPr>
          <p:spPr bwMode="gray">
            <a:xfrm>
              <a:off x="2052000" y="1400175"/>
              <a:ext cx="6855618" cy="5254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108000" tIns="108000" rIns="144000" bIns="72000" anchor="ctr" anchorCtr="0"/>
            <a:lstStyle/>
            <a:p>
              <a:pPr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defRPr/>
              </a:pPr>
              <a:r>
                <a:rPr lang="tr-TR" sz="20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Mesleki Bulaşıcı Hastalıklar</a:t>
              </a:r>
              <a:endParaRPr lang="tr-TR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Rectangle 55"/>
            <p:cNvSpPr>
              <a:spLocks noChangeArrowheads="1"/>
            </p:cNvSpPr>
            <p:nvPr/>
          </p:nvSpPr>
          <p:spPr bwMode="gray">
            <a:xfrm>
              <a:off x="142875" y="1400175"/>
              <a:ext cx="445030" cy="5254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/>
              <a:r>
                <a:rPr lang="tr-TR" sz="2400" b="1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4</a:t>
              </a:r>
              <a:endParaRPr lang="tr-TR" sz="2400" b="1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grpSp>
        <p:nvGrpSpPr>
          <p:cNvPr id="36" name="Grup 35"/>
          <p:cNvGrpSpPr/>
          <p:nvPr/>
        </p:nvGrpSpPr>
        <p:grpSpPr>
          <a:xfrm>
            <a:off x="161925" y="5019675"/>
            <a:ext cx="8764743" cy="666750"/>
            <a:chOff x="142875" y="1400175"/>
            <a:chExt cx="8764743" cy="525463"/>
          </a:xfrm>
        </p:grpSpPr>
        <p:sp>
          <p:nvSpPr>
            <p:cNvPr id="37" name="Rectangle 55"/>
            <p:cNvSpPr>
              <a:spLocks noChangeArrowheads="1"/>
            </p:cNvSpPr>
            <p:nvPr/>
          </p:nvSpPr>
          <p:spPr bwMode="gray">
            <a:xfrm>
              <a:off x="645055" y="1400175"/>
              <a:ext cx="1412081" cy="525463"/>
            </a:xfrm>
            <a:prstGeom prst="rect">
              <a:avLst/>
            </a:prstGeom>
            <a:gradFill rotWithShape="1">
              <a:gsLst>
                <a:gs pos="0">
                  <a:srgbClr val="C6C7C8"/>
                </a:gs>
                <a:gs pos="100000">
                  <a:srgbClr val="C6C7C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/>
              <a:r>
                <a:rPr lang="tr-TR" sz="2000" b="1" dirty="0" smtClean="0">
                  <a:solidFill>
                    <a:srgbClr val="FFFFFF"/>
                  </a:solidFill>
                  <a:latin typeface="Cambria" pitchFamily="18" charset="0"/>
                  <a:cs typeface="Calibri" pitchFamily="34" charset="0"/>
                </a:rPr>
                <a:t>E GRUBU</a:t>
              </a:r>
              <a:endParaRPr lang="tr-TR" sz="20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38" name="Rectangle 5"/>
            <p:cNvSpPr>
              <a:spLocks noChangeArrowheads="1"/>
            </p:cNvSpPr>
            <p:nvPr/>
          </p:nvSpPr>
          <p:spPr bwMode="gray">
            <a:xfrm>
              <a:off x="2052000" y="1400175"/>
              <a:ext cx="6855618" cy="5254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108000" tIns="108000" rIns="144000" bIns="72000" anchor="ctr" anchorCtr="0"/>
            <a:lstStyle/>
            <a:p>
              <a:pPr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defRPr/>
              </a:pPr>
              <a:r>
                <a:rPr lang="nn-NO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Fizik</a:t>
              </a:r>
              <a:r>
                <a:rPr lang="nn-NO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Etkenlerle Olan Meslek Hastalıkları</a:t>
              </a:r>
              <a:endPara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Rectangle 55"/>
            <p:cNvSpPr>
              <a:spLocks noChangeArrowheads="1"/>
            </p:cNvSpPr>
            <p:nvPr/>
          </p:nvSpPr>
          <p:spPr bwMode="gray">
            <a:xfrm>
              <a:off x="142875" y="1400175"/>
              <a:ext cx="445030" cy="5254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/>
              <a:r>
                <a:rPr lang="tr-TR" sz="2400" b="1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5</a:t>
              </a:r>
              <a:endParaRPr lang="tr-TR" sz="2400" b="1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89045" y="1162180"/>
            <a:ext cx="8737623" cy="403609"/>
            <a:chOff x="169995" y="1162180"/>
            <a:chExt cx="8737623" cy="403609"/>
          </a:xfrm>
        </p:grpSpPr>
        <p:sp>
          <p:nvSpPr>
            <p:cNvPr id="40" name="Dikdörtgen 39"/>
            <p:cNvSpPr/>
            <p:nvPr/>
          </p:nvSpPr>
          <p:spPr>
            <a:xfrm>
              <a:off x="587905" y="1179318"/>
              <a:ext cx="8319713" cy="338554"/>
            </a:xfrm>
            <a:prstGeom prst="rect">
              <a:avLst/>
            </a:prstGeom>
            <a:ln>
              <a:solidFill>
                <a:srgbClr val="DDDDDD"/>
              </a:solidFill>
            </a:ln>
          </p:spPr>
          <p:txBody>
            <a:bodyPr wrap="square">
              <a:spAutoFit/>
            </a:bodyPr>
            <a:lstStyle/>
            <a:p>
              <a:pPr algn="ctr" defTabSz="801688" eaLnBrk="0" hangingPunct="0">
                <a:defRPr/>
              </a:pPr>
              <a:r>
                <a:rPr lang="tr-TR" sz="1600" b="1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Sosyal Sigorta Sağlık İşlemleri Tüzüğü </a:t>
              </a:r>
            </a:p>
          </p:txBody>
        </p:sp>
        <p:pic>
          <p:nvPicPr>
            <p:cNvPr id="1026" name="Picture 2" descr="C:\Users\DOKTOR\Desktop\balanc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95" y="1162180"/>
              <a:ext cx="403609" cy="403609"/>
            </a:xfrm>
            <a:prstGeom prst="rect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HASTALIKLARINI </a:t>
            </a:r>
            <a:r>
              <a:rPr lang="tr-TR" sz="3200" dirty="0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SINIFLANDIRMA</a:t>
            </a:r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ŞEKLİ</a:t>
            </a:r>
            <a:endParaRPr lang="en-GB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8477249" y="639597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574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Standarddesign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9992</TotalTime>
  <Words>1243</Words>
  <Application>Microsoft Office PowerPoint</Application>
  <PresentationFormat>Ekran Gösterisi (4:3)</PresentationFormat>
  <Paragraphs>318</Paragraphs>
  <Slides>21</Slides>
  <Notes>21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5</vt:i4>
      </vt:variant>
      <vt:variant>
        <vt:lpstr>Slayt Başlıkları</vt:lpstr>
      </vt:variant>
      <vt:variant>
        <vt:i4>21</vt:i4>
      </vt:variant>
    </vt:vector>
  </HeadingPairs>
  <TitlesOfParts>
    <vt:vector size="34" baseType="lpstr">
      <vt:lpstr>Arial Unicode MS</vt:lpstr>
      <vt:lpstr>Arial</vt:lpstr>
      <vt:lpstr>Calibri</vt:lpstr>
      <vt:lpstr>Cambria</vt:lpstr>
      <vt:lpstr>Monotype Corsiva</vt:lpstr>
      <vt:lpstr>Times New Roman</vt:lpstr>
      <vt:lpstr>Wingdings</vt:lpstr>
      <vt:lpstr>Wingdings 2</vt:lpstr>
      <vt:lpstr>1_Standarddesign</vt:lpstr>
      <vt:lpstr>4_Standarddesign</vt:lpstr>
      <vt:lpstr>2_Standarddesign</vt:lpstr>
      <vt:lpstr>7_Standarddesign</vt:lpstr>
      <vt:lpstr>5_Standarddesign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Inscale GmbH &amp; Co. KG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PresentationPackage</dc:title>
  <dc:creator>DOKTOR</dc:creator>
  <cp:lastModifiedBy>Ahmet</cp:lastModifiedBy>
  <cp:revision>1076</cp:revision>
  <dcterms:created xsi:type="dcterms:W3CDTF">2008-04-16T13:39:00Z</dcterms:created>
  <dcterms:modified xsi:type="dcterms:W3CDTF">2014-09-01T11:57:34Z</dcterms:modified>
</cp:coreProperties>
</file>