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720" r:id="rId2"/>
    <p:sldMasterId id="2147483732" r:id="rId3"/>
    <p:sldMasterId id="2147483744" r:id="rId4"/>
    <p:sldMasterId id="2147483756" r:id="rId5"/>
  </p:sldMasterIdLst>
  <p:notesMasterIdLst>
    <p:notesMasterId r:id="rId45"/>
  </p:notesMasterIdLst>
  <p:handoutMasterIdLst>
    <p:handoutMasterId r:id="rId46"/>
  </p:handoutMasterIdLst>
  <p:sldIdLst>
    <p:sldId id="1215" r:id="rId6"/>
    <p:sldId id="1216" r:id="rId7"/>
    <p:sldId id="1217" r:id="rId8"/>
    <p:sldId id="1228" r:id="rId9"/>
    <p:sldId id="1230" r:id="rId10"/>
    <p:sldId id="1191" r:id="rId11"/>
    <p:sldId id="1231" r:id="rId12"/>
    <p:sldId id="1272" r:id="rId13"/>
    <p:sldId id="1270" r:id="rId14"/>
    <p:sldId id="1229" r:id="rId15"/>
    <p:sldId id="1266" r:id="rId16"/>
    <p:sldId id="1232" r:id="rId17"/>
    <p:sldId id="1234" r:id="rId18"/>
    <p:sldId id="1238" r:id="rId19"/>
    <p:sldId id="1240" r:id="rId20"/>
    <p:sldId id="1269" r:id="rId21"/>
    <p:sldId id="1243" r:id="rId22"/>
    <p:sldId id="1271" r:id="rId23"/>
    <p:sldId id="1245" r:id="rId24"/>
    <p:sldId id="1247" r:id="rId25"/>
    <p:sldId id="1263" r:id="rId26"/>
    <p:sldId id="1166" r:id="rId27"/>
    <p:sldId id="1193" r:id="rId28"/>
    <p:sldId id="1196" r:id="rId29"/>
    <p:sldId id="1195" r:id="rId30"/>
    <p:sldId id="1201" r:id="rId31"/>
    <p:sldId id="1202" r:id="rId32"/>
    <p:sldId id="1200" r:id="rId33"/>
    <p:sldId id="1261" r:id="rId34"/>
    <p:sldId id="1210" r:id="rId35"/>
    <p:sldId id="1208" r:id="rId36"/>
    <p:sldId id="1207" r:id="rId37"/>
    <p:sldId id="1211" r:id="rId38"/>
    <p:sldId id="1250" r:id="rId39"/>
    <p:sldId id="1252" r:id="rId40"/>
    <p:sldId id="1251" r:id="rId41"/>
    <p:sldId id="1209" r:id="rId42"/>
    <p:sldId id="1213" r:id="rId43"/>
    <p:sldId id="1226" r:id="rId4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6B9B1A"/>
    <a:srgbClr val="E9ECF7"/>
    <a:srgbClr val="D0D8EC"/>
    <a:srgbClr val="E9EAF7"/>
    <a:srgbClr val="E9E3E8"/>
    <a:srgbClr val="575F57"/>
    <a:srgbClr val="5A5A59"/>
    <a:srgbClr val="00A4FF"/>
    <a:srgbClr val="004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ema Uygulanmış Stil 1 - Vurgu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Orta Stil 3 - Vurgu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Açık Stil 3 - Vurgu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28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09.02.2013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22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22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/>
              <a:pPr algn="r"/>
              <a:t>32</a:t>
            </a:fld>
            <a:endParaRPr lang="de-DE" sz="1200" dirty="0"/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/>
              <a:pPr algn="r" defTabSz="947738"/>
              <a:t>32</a:t>
            </a:fld>
            <a:endParaRPr lang="en-GB" sz="1300" dirty="0"/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553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5797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3939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033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923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945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68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633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805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8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06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443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85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671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0801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5141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358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823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537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8049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236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5214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509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9077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25573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59999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70103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89821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247448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361929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1266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885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0884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163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04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5825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222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95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2458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1774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458795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2280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141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654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81751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02957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3047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93114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Bulaşıcı Hastalıklar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3166910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61925" y="1781175"/>
            <a:ext cx="8764743" cy="666750"/>
            <a:chOff x="142875" y="1400175"/>
            <a:chExt cx="8764743" cy="525463"/>
          </a:xfrm>
        </p:grpSpPr>
        <p:sp>
          <p:nvSpPr>
            <p:cNvPr id="30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A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31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Kimyasal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Nedenlerle Olan Meslek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1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19" name="Grup 18"/>
          <p:cNvGrpSpPr/>
          <p:nvPr/>
        </p:nvGrpSpPr>
        <p:grpSpPr>
          <a:xfrm>
            <a:off x="161925" y="2590800"/>
            <a:ext cx="8764743" cy="666750"/>
            <a:chOff x="142875" y="1400175"/>
            <a:chExt cx="8764743" cy="525463"/>
          </a:xfrm>
        </p:grpSpPr>
        <p:sp>
          <p:nvSpPr>
            <p:cNvPr id="20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B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Deri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2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23" name="Grup 22"/>
          <p:cNvGrpSpPr/>
          <p:nvPr/>
        </p:nvGrpSpPr>
        <p:grpSpPr>
          <a:xfrm>
            <a:off x="161925" y="3400425"/>
            <a:ext cx="8764743" cy="666750"/>
            <a:chOff x="142875" y="1400175"/>
            <a:chExt cx="8764743" cy="525463"/>
          </a:xfrm>
        </p:grpSpPr>
        <p:sp>
          <p:nvSpPr>
            <p:cNvPr id="24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C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5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Pnömokonyozlar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ve Diğer Mesleki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Solunum Sistemi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6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3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27" name="Grup 26"/>
          <p:cNvGrpSpPr/>
          <p:nvPr/>
        </p:nvGrpSpPr>
        <p:grpSpPr>
          <a:xfrm>
            <a:off x="161925" y="4210050"/>
            <a:ext cx="8764743" cy="666750"/>
            <a:chOff x="142875" y="1400175"/>
            <a:chExt cx="8764743" cy="525463"/>
          </a:xfrm>
        </p:grpSpPr>
        <p:sp>
          <p:nvSpPr>
            <p:cNvPr id="28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D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tr-TR" sz="20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  <a:cs typeface="Calibri" pitchFamily="34" charset="0"/>
                </a:rPr>
                <a:t>Mesleki Bulaşıcı Hastalıklar</a:t>
              </a:r>
              <a:endParaRPr lang="tr-TR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5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4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36" name="Grup 35"/>
          <p:cNvGrpSpPr/>
          <p:nvPr/>
        </p:nvGrpSpPr>
        <p:grpSpPr>
          <a:xfrm>
            <a:off x="161925" y="5019675"/>
            <a:ext cx="8764743" cy="666750"/>
            <a:chOff x="142875" y="1400175"/>
            <a:chExt cx="8764743" cy="525463"/>
          </a:xfrm>
        </p:grpSpPr>
        <p:sp>
          <p:nvSpPr>
            <p:cNvPr id="37" name="Rectangle 55"/>
            <p:cNvSpPr>
              <a:spLocks noChangeArrowheads="1"/>
            </p:cNvSpPr>
            <p:nvPr/>
          </p:nvSpPr>
          <p:spPr bwMode="gray">
            <a:xfrm>
              <a:off x="645055" y="1400175"/>
              <a:ext cx="1412081" cy="525463"/>
            </a:xfrm>
            <a:prstGeom prst="rect">
              <a:avLst/>
            </a:prstGeom>
            <a:gradFill rotWithShape="1">
              <a:gsLst>
                <a:gs pos="0">
                  <a:srgbClr val="C6C7C8"/>
                </a:gs>
                <a:gs pos="100000">
                  <a:srgbClr val="C6C7C8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000" b="1" dirty="0" smtClean="0">
                  <a:solidFill>
                    <a:srgbClr val="FFFFFF"/>
                  </a:solidFill>
                  <a:latin typeface="Cambria" pitchFamily="18" charset="0"/>
                  <a:cs typeface="Calibri" pitchFamily="34" charset="0"/>
                </a:rPr>
                <a:t>E GRUBU</a:t>
              </a:r>
              <a:endParaRPr lang="tr-TR" sz="20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endParaRP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gray">
            <a:xfrm>
              <a:off x="2052000" y="1400175"/>
              <a:ext cx="6855618" cy="525463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108000" tIns="108000" rIns="144000" bIns="72000" anchor="ctr" anchorCtr="0"/>
            <a:lstStyle/>
            <a:p>
              <a:pPr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defRPr/>
              </a:pPr>
              <a:r>
                <a:rPr lang="nn-NO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Fizik</a:t>
              </a:r>
              <a:r>
                <a:rPr lang="nn-NO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 Etkenlerle Olan Meslek Hastalıkları</a:t>
              </a:r>
              <a:endPara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9" name="Rectangle 55"/>
            <p:cNvSpPr>
              <a:spLocks noChangeArrowheads="1"/>
            </p:cNvSpPr>
            <p:nvPr/>
          </p:nvSpPr>
          <p:spPr bwMode="gray">
            <a:xfrm>
              <a:off x="142875" y="1400175"/>
              <a:ext cx="445030" cy="52546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/>
              <a:r>
                <a:rPr lang="tr-TR" sz="2400" b="1" dirty="0" smtClean="0">
                  <a:solidFill>
                    <a:srgbClr val="000000"/>
                  </a:solidFill>
                  <a:latin typeface="Cambria" pitchFamily="18" charset="0"/>
                  <a:cs typeface="Calibri" pitchFamily="34" charset="0"/>
                </a:rPr>
                <a:t>5</a:t>
              </a:r>
              <a:endParaRPr lang="tr-TR" sz="2400" b="1" dirty="0">
                <a:solidFill>
                  <a:srgbClr val="000000"/>
                </a:solidFill>
                <a:latin typeface="Cambria" pitchFamily="18" charset="0"/>
                <a:cs typeface="Calibri" pitchFamily="34" charset="0"/>
              </a:endParaRP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189045" y="1162180"/>
            <a:ext cx="8737623" cy="403609"/>
            <a:chOff x="169995" y="1162180"/>
            <a:chExt cx="8737623" cy="403609"/>
          </a:xfrm>
        </p:grpSpPr>
        <p:sp>
          <p:nvSpPr>
            <p:cNvPr id="40" name="Dikdörtgen 39"/>
            <p:cNvSpPr/>
            <p:nvPr/>
          </p:nvSpPr>
          <p:spPr>
            <a:xfrm>
              <a:off x="587905" y="1179318"/>
              <a:ext cx="8319713" cy="338554"/>
            </a:xfrm>
            <a:prstGeom prst="rect">
              <a:avLst/>
            </a:prstGeom>
            <a:ln>
              <a:solidFill>
                <a:srgbClr val="DDDDDD"/>
              </a:solidFill>
            </a:ln>
          </p:spPr>
          <p:txBody>
            <a:bodyPr wrap="square">
              <a:spAutoFit/>
            </a:bodyPr>
            <a:lstStyle/>
            <a:p>
              <a:pPr algn="ctr" defTabSz="801688" eaLnBrk="0" hangingPunct="0">
                <a:defRPr/>
              </a:pPr>
              <a:r>
                <a:rPr lang="tr-TR" sz="1600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Sosyal Sigorta Sağlık İşlemleri Tüzüğü </a:t>
              </a:r>
            </a:p>
          </p:txBody>
        </p:sp>
        <p:pic>
          <p:nvPicPr>
            <p:cNvPr id="1026" name="Picture 2" descr="C:\Users\DOKTOR\Desktop\balanc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9995" y="1162180"/>
              <a:ext cx="403609" cy="403609"/>
            </a:xfrm>
            <a:prstGeom prst="rect">
              <a:avLst/>
            </a:prstGeom>
            <a:noFill/>
            <a:ln w="22225">
              <a:solidFill>
                <a:schemeClr val="bg1">
                  <a:lumMod val="5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 HASTALIKLARINI </a:t>
            </a:r>
            <a:r>
              <a:rPr lang="tr-TR" sz="3200" dirty="0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SINIFLANDIRMA</a:t>
            </a:r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664105" y="5828113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Kaç gruptur / Hangi gruptur / Hastalıktan grup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30574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 Grubu </a:t>
            </a:r>
          </a:p>
          <a:p>
            <a:pPr algn="ctr"/>
            <a:r>
              <a:rPr lang="tr-TR" sz="6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Bulaşıcı Hastalıklar</a:t>
            </a:r>
            <a:endParaRPr lang="tr-TR" sz="6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1-DRUZ\1-EĞİTİM KURUMU\1. İstanbuluzman\2-RESİMLER\Siyah\099358-simpy-logo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091" y="-239232"/>
            <a:ext cx="4780701" cy="478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7199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7414397"/>
              </p:ext>
            </p:extLst>
          </p:nvPr>
        </p:nvGraphicFramePr>
        <p:xfrm>
          <a:off x="76201" y="1029337"/>
          <a:ext cx="8961473" cy="2789415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50800" dir="5400000" algn="ctr" rotWithShape="0">
                    <a:schemeClr val="bg1"/>
                  </a:outerShdw>
                </a:effectLst>
              </a:tblPr>
              <a:tblGrid>
                <a:gridCol w="2257424"/>
                <a:gridCol w="1791206"/>
                <a:gridCol w="4912843"/>
              </a:tblGrid>
              <a:tr h="79946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D1</a:t>
                      </a:r>
                      <a:r>
                        <a:rPr lang="tr-TR" sz="30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kumimoji="0" lang="tr-TR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[HELMİNTİASİS]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7133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3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Ankilostomiasis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86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tr-TR" sz="2000" b="0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Tünel ve yeraltı maden işleri, </a:t>
                      </a:r>
                      <a:endParaRPr kumimoji="0" lang="tr-TR" sz="2000" b="0" i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  <a:p>
                      <a:pPr marL="486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Pirinç tarlalarında, killi, nemli toprak zeminde çalışmalar,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83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Necatoriasis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 Ay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4400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tr-TR" sz="16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" name="Grup 4"/>
          <p:cNvGrpSpPr/>
          <p:nvPr/>
        </p:nvGrpSpPr>
        <p:grpSpPr>
          <a:xfrm>
            <a:off x="244811" y="6148489"/>
            <a:ext cx="6162416" cy="663371"/>
            <a:chOff x="2644311" y="5451679"/>
            <a:chExt cx="6162416" cy="663371"/>
          </a:xfrm>
        </p:grpSpPr>
        <p:grpSp>
          <p:nvGrpSpPr>
            <p:cNvPr id="6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10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1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2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16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21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2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17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19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18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9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Ezberlenmeli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01945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1001184"/>
              </p:ext>
            </p:extLst>
          </p:nvPr>
        </p:nvGraphicFramePr>
        <p:xfrm>
          <a:off x="76201" y="1029334"/>
          <a:ext cx="9014636" cy="5488558"/>
        </p:xfrm>
        <a:graphic>
          <a:graphicData uri="http://schemas.openxmlformats.org/drawingml/2006/table">
            <a:tbl>
              <a:tblPr firstRow="1" bandRow="1"/>
              <a:tblGrid>
                <a:gridCol w="2257424"/>
                <a:gridCol w="1791206"/>
                <a:gridCol w="4966006"/>
              </a:tblGrid>
              <a:tr h="455581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D2</a:t>
                      </a:r>
                      <a:r>
                        <a:rPr lang="tr-TR" sz="30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3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kumimoji="0" lang="tr-TR" sz="3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[TROPİK]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45558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Malarya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11">
                  <a:txBody>
                    <a:bodyPr/>
                    <a:lstStyle/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Bu gibi hastalıkların saptandığı ve tedavi edildiği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sağlık örgütlerinde-kurumlarında,</a:t>
                      </a:r>
                    </a:p>
                    <a:p>
                      <a:pPr marL="10800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Bu </a:t>
                      </a: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hastalıkların patojen ajanları ile çalışılan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laboratuvarlardaki </a:t>
                      </a: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sağlık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görevleri ile </a:t>
                      </a:r>
                      <a:r>
                        <a:rPr lang="tr-TR" sz="2000" i="1" dirty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araştırmalarında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çalışanlarda,</a:t>
                      </a:r>
                      <a:endParaRPr lang="tr-TR" sz="20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Amebiasis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7620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endParaRPr lang="tr-TR" sz="1200" dirty="0">
                        <a:effectLst/>
                        <a:latin typeface="Times New Roman"/>
                        <a:ea typeface="Arial Unicode MS"/>
                        <a:cs typeface="Times New Roman"/>
                      </a:endParaRPr>
                    </a:p>
                  </a:txBody>
                  <a:tcPr marL="0" marR="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Sarı Humma 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Veba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Rekürrent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Ateş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Dank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Leishmanioz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7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Frambosie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 Hafta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Lepra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 Yıl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Lekeli Humma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407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Riketsiöz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</a:tbl>
          </a:graphicData>
        </a:graphic>
      </p:graphicFrame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68118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326099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46787505"/>
              </p:ext>
            </p:extLst>
          </p:nvPr>
        </p:nvGraphicFramePr>
        <p:xfrm>
          <a:off x="1" y="860763"/>
          <a:ext cx="9122734" cy="6035040"/>
        </p:xfrm>
        <a:graphic>
          <a:graphicData uri="http://schemas.openxmlformats.org/drawingml/2006/table">
            <a:tbl>
              <a:tblPr firstRow="1" bandRow="1"/>
              <a:tblGrid>
                <a:gridCol w="2524835"/>
                <a:gridCol w="1791206"/>
                <a:gridCol w="4806693"/>
              </a:tblGrid>
              <a:tr h="509437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D3</a:t>
                      </a:r>
                      <a:r>
                        <a:rPr lang="tr-TR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lang="tr-TR" sz="2800" b="1" dirty="0" smtClean="0">
                          <a:solidFill>
                            <a:srgbClr val="FF0D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[HAYVANLARDAN İNSANA BULAŞAN]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435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Bruselloz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6 Ay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14">
                  <a:txBody>
                    <a:bodyPr/>
                    <a:lstStyle/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Hayvan gütme, bakma</a:t>
                      </a:r>
                      <a:r>
                        <a:rPr lang="tr-TR" sz="2000" i="1" baseline="0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ve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terbiye etme, 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Veterinerlik hizmetleri,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Hayvanlardan elde edilen materyalle veya hayvan artıklarıyla yakın temas, bunların işlenmesi, saklanması, taşınması (ahır, mezbaha, hayvan taşımacılığı, veteriner hastaneleri, kasap sakatatçı, sucukçu, et ve balık </a:t>
                      </a:r>
                      <a:r>
                        <a:rPr lang="tr-TR" sz="2000" i="1" dirty="0" err="1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konserveciliği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, süt ve süt mamullerinin</a:t>
                      </a:r>
                      <a:r>
                        <a:rPr lang="tr-TR" sz="2000" i="1" baseline="0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işlenmesi, mutfak işleri, hayvan derisi, kılı, yelesi, yünü, kemik </a:t>
                      </a:r>
                      <a:r>
                        <a:rPr lang="tr-TR" sz="2000" i="1" dirty="0" err="1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vb’nin</a:t>
                      </a: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 işlendiği, toplandığı, yok edildiği yerlerdeki çalışmalar), </a:t>
                      </a:r>
                    </a:p>
                    <a:p>
                      <a:pPr marL="45090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ü"/>
                      </a:pPr>
                      <a:r>
                        <a:rPr lang="tr-TR" sz="2000" i="1" dirty="0" smtClean="0">
                          <a:effectLst/>
                          <a:latin typeface="Calibri" pitchFamily="34" charset="0"/>
                          <a:ea typeface="Arial Unicode MS"/>
                          <a:cs typeface="Calibri" pitchFamily="34" charset="0"/>
                        </a:rPr>
                        <a:t>Laboratuvarlarda bu hastalıkların etkenleriyle veya hastalanmış hayvanlardan alınmış biyolojik materyalle yapılan çalışmalar,</a:t>
                      </a: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Tetanoz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Şarbon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Salmonella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İnfeksiyonu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Weill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Hastalığı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14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Kuduz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2 Yıl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Ornithozlar</a:t>
                      </a: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, </a:t>
                      </a:r>
                      <a:r>
                        <a:rPr kumimoji="0" lang="tr-TR" sz="18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Psittakoz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Renkküren Ateş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12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Şap Hastalığı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Çiçek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12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Q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30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Leke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20 Gün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Ekinokok Humması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 Yıl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596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Ruam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i="1" dirty="0" smtClean="0">
                          <a:latin typeface="Calibri" pitchFamily="34" charset="0"/>
                          <a:cs typeface="Calibri" pitchFamily="34" charset="0"/>
                        </a:rPr>
                        <a:t>1 Ay</a:t>
                      </a:r>
                      <a:endParaRPr lang="tr-TR" sz="1800" i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108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tr-TR" sz="1800" i="1" dirty="0">
                        <a:effectLst/>
                        <a:latin typeface="Calibri" pitchFamily="34" charset="0"/>
                        <a:ea typeface="Arial Unicode MS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8982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HASTALIKLAR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0618200"/>
              </p:ext>
            </p:extLst>
          </p:nvPr>
        </p:nvGraphicFramePr>
        <p:xfrm>
          <a:off x="76201" y="1029337"/>
          <a:ext cx="8934449" cy="3067218"/>
        </p:xfrm>
        <a:graphic>
          <a:graphicData uri="http://schemas.openxmlformats.org/drawingml/2006/table">
            <a:tbl>
              <a:tblPr firstRow="1" bandRow="1"/>
              <a:tblGrid>
                <a:gridCol w="2257424"/>
                <a:gridCol w="1813073"/>
                <a:gridCol w="4863952"/>
              </a:tblGrid>
              <a:tr h="760786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D4</a:t>
                      </a:r>
                      <a:r>
                        <a:rPr lang="tr-TR" sz="28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GRUBU</a:t>
                      </a:r>
                      <a:r>
                        <a:rPr lang="tr-TR" sz="28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MBH</a:t>
                      </a:r>
                      <a:r>
                        <a:rPr lang="tr-TR" sz="2800" b="1" dirty="0" smtClean="0">
                          <a:solidFill>
                            <a:srgbClr val="FF0D0D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 </a:t>
                      </a: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[MESLEK GEREĞİ ENFEKSİYON HASTALIKLARINA ÖZELLİKLE MARUZ KİŞİLERDEKİ]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7607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HASTALIKLAR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YÜKÜMLÜLÜK 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HASTALIK TEHLİKESİ OLAN BAŞLICA İŞLER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680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Viral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 Hepatit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 Ay</a:t>
                      </a:r>
                      <a:endParaRPr kumimoji="0" lang="en-US" sz="2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86900" marR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  <a:defRPr/>
                      </a:pPr>
                      <a:r>
                        <a:rPr kumimoji="0" lang="tr-TR" sz="200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Hastane, dispanser, poliklinik araştırma laboratuvarı vb. sağlık kurumlarında çalışmalar.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80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Tüberküloz</a:t>
                      </a:r>
                      <a:endParaRPr kumimoji="0" lang="en-US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 Yıl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103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57366" y="347365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BULAŞICI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HASTALIKLAR / TR EN SIK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9848914"/>
              </p:ext>
            </p:extLst>
          </p:nvPr>
        </p:nvGraphicFramePr>
        <p:xfrm>
          <a:off x="-3" y="977726"/>
          <a:ext cx="9144003" cy="5836529"/>
        </p:xfrm>
        <a:graphic>
          <a:graphicData uri="http://schemas.openxmlformats.org/drawingml/2006/table">
            <a:tbl>
              <a:tblPr firstRow="1" bandRow="1"/>
              <a:tblGrid>
                <a:gridCol w="1405054"/>
                <a:gridCol w="867987"/>
                <a:gridCol w="867987"/>
                <a:gridCol w="867987"/>
                <a:gridCol w="867987"/>
                <a:gridCol w="867987"/>
                <a:gridCol w="3399014"/>
              </a:tblGrid>
              <a:tr h="39313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Hastalık</a:t>
                      </a: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Su-Besin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Vektör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Temas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Plasenta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1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Türkiye’de En Sık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Şarbon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400" b="0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400" b="0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400" b="0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?</a:t>
                      </a:r>
                      <a:endParaRPr kumimoji="0" lang="de-DE" sz="1400" b="0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400" b="0" i="1" u="none" strike="noStrike" kern="1200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endParaRPr kumimoji="0" lang="de-DE" sz="1400" b="0" i="1" u="none" strike="noStrike" kern="1200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+mn-ea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Enfekte et ve deriye dokunma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Kuduz 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 hayvan tarafından ısırılma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Bruselloz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?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Kaynamamış süt, taze beyaz peynir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Toksoplazmozis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Kedi dışkısı, plasenter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Psittakozis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Ev kuşlarından solunum yoluyla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Listeriozis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Süt ve besin maddeleri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Ruam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Direkt tenas ile deri ve mukozadan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Tularemi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Su kemiricileri, kene yoluyla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Dönek Humma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Kemiricilerden kene yoluyla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Leptospirozis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?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Kontamine sularda yüzme, çıplak ayak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Veba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Fareden pire aracılığıyla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Dermatofitler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Doğrudan temas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Salmonella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Kontamine et-yumurtayı pişirmeden y.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AF7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Hidatiidoz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Et yiyen köpeğin enfekte dışkısı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C"/>
                    </a:solidFill>
                  </a:tcPr>
                </a:tc>
              </a:tr>
              <a:tr h="3628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i="1" u="none" strike="noStrike" cap="none" normalizeH="0" baseline="0" noProof="1" smtClean="0">
                          <a:ln>
                            <a:noFill/>
                          </a:ln>
                          <a:effectLst/>
                          <a:latin typeface="Cambria" pitchFamily="18" charset="0"/>
                          <a:cs typeface="Calibri" pitchFamily="34" charset="0"/>
                        </a:rPr>
                        <a:t>Tetanoz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X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40000"/>
                        </a:spcAft>
                        <a:buClr>
                          <a:schemeClr val="tx2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tr-TR" sz="1400" b="0" i="1" u="none" strike="noStrike" cap="none" normalizeH="0" baseline="0" noProof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Kirli gereçlerle yaralanma</a:t>
                      </a:r>
                      <a:endParaRPr kumimoji="0" lang="de-DE" sz="1400" b="0" i="1" u="none" strike="noStrike" cap="none" normalizeH="0" baseline="0" noProof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CF7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450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7"/>
            <a:ext cx="1812227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905000" y="9577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Typhimurium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Newport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Enteritidis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gibi Salmonella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türü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bakterilerdir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87218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Rezervuar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905000" y="18721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Domuz, küçükbaş, kümes ve ev hayvanları,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yumurtalar yumurta tozu, pişmiş kontamine et parçaları, salatalar, enfekte etler, bayat yemek artıkları, süt, süt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ürünleri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78658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905000" y="27865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Rezervuar ortamlarında çoğalabilen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bunlar tarafından insana bulaşabilen bir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hastalıktır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0098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905000" y="37009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Karında kramplar, ishal, titreme,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ateş, kusma ve bulantıdır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İshal çoğu kez uzun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63443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Kuluçka Süresi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905000" y="46344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fi-FI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 saatten 72 saate kadar </a:t>
            </a:r>
            <a:r>
              <a:rPr lang="fi-FI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uzayabilir </a:t>
            </a:r>
            <a:r>
              <a:rPr lang="fi-FI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(ortalama 18 saat</a:t>
            </a:r>
            <a:r>
              <a:rPr lang="fi-FI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sv-SE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SALMONELLOZİS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548837"/>
            <a:ext cx="1812225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905000" y="55488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Konserve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ıdala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rı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korumak, gıdaları özenle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pişirmek,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evlerdeki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kemiricileri ve hayvanları yok etmek.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Portörleri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aramak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Kümeslerin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olmasını temin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etmektir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Aşısı yoktur.</a:t>
            </a:r>
            <a:endParaRPr lang="sv-SE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6572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905000" y="9577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Bacillus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anthracis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8721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Rezervuar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905000" y="18721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Şarbon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hayvanlarla ya da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kontamine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hayvan ürünleri ile temas sonucu insanlara bulaşan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zoonotik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bir enfeksiyon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hastalığıdır.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İnsandan insana da bulaşma vardır.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7865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905000" y="27865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 (deri şarbonu), sindirim yolu (bağırsak şarbonu), solunum yolu (akciğer şarbonu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Riskli meslekler kasaplar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veterinerler ve mezbaha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çalışanları, hayvanlara uğraşanlar.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009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905000" y="37009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Bağırsak Şarbonu: Bulantı, kusma, iştahsızlık, ateş… Akciğer Şarbonu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: Yüksek ateş-titreme, solunum güçlüğü, ölüm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6344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Kuluçka Süresi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905000" y="46344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fi-FI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ŞARBON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5488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905000" y="55488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Temasın önlenmesi,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infekte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gıdaların tüketilmemesi,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solumanın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önlenmesi, hayvanların aşılanması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9271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905000" y="95778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Entamoaba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histolytica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8721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Rezervuar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905000" y="187218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Portörlerin ve enfekte kişilerin gaitaları, belki fareler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7865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905000" y="278658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gıdalar, enfekte çiğ yenen sebze ve meyveler, sinekler, hamam böcekleri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009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905000" y="370098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Gizli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belirtisiz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başlangıç, ishal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 da kabız ya 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hiçbiri, iştahsızlık, karında dolgunluk, kanlı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balgamlı gaita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6344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Kuluçka Süresi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905000" y="463443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fi-FI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 günden birkaç aya değişebilir, ortalama 3-4 hafta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AMİPLİ DİZANTERİ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5488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905000" y="5548837"/>
            <a:ext cx="7113700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Su, gıdalar, kirlenmiş sular için tifoda bahsedilen önlemlerin alınması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Sütün pastörizasyonu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ineklerin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yok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edilmesi,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portörlerin izlenmesi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uyun kaynatılması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/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uyug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arıtımı, </a:t>
            </a:r>
          </a:p>
        </p:txBody>
      </p:sp>
    </p:spTree>
    <p:extLst>
      <p:ext uri="{BB962C8B-B14F-4D97-AF65-F5344CB8AC3E}">
        <p14:creationId xmlns:p14="http://schemas.microsoft.com/office/powerpoint/2010/main" val="7848581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190875" y="194310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98625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35624" y="9577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Etken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1905000" y="9577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Mycobacterium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Tuberculosis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(insan ve sığır tipi)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35625" y="18721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Rezervuar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1905000" y="18721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İnsan, seyrek olarak hayvan solunum yolları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35625" y="27865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Bulaşma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1905000" y="27865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Temas, aynı şekilde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tabak-çatal,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gıda ve süt 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35625" y="370098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Klinik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1905000" y="370098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Öksürük, ateş, yorgunluk ve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plörezi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35625" y="46344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Kuluçka Süresi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1905000" y="46344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fi-FI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Değişik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TÜBERKÜLOZ </a:t>
            </a:r>
            <a:endParaRPr lang="tr-TR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55"/>
          <p:cNvSpPr>
            <a:spLocks noChangeArrowheads="1"/>
          </p:cNvSpPr>
          <p:nvPr/>
        </p:nvSpPr>
        <p:spPr bwMode="gray">
          <a:xfrm>
            <a:off x="35625" y="5548837"/>
            <a:ext cx="1810800" cy="8233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000" b="1" i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Korunma</a:t>
            </a:r>
            <a:endParaRPr lang="tr-TR" sz="2000" b="1" i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1905000" y="5548837"/>
            <a:ext cx="7123225" cy="8233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Sütün pastörizasyonu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tüberkülozlu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sığırların ortadan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kaldırılması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kontamine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kişilerin röntgen muayenesi ve izlenmesi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PPD </a:t>
            </a:r>
            <a:r>
              <a:rPr lang="sv-SE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taraması ile BCG</a:t>
            </a:r>
          </a:p>
        </p:txBody>
      </p:sp>
    </p:spTree>
    <p:extLst>
      <p:ext uri="{BB962C8B-B14F-4D97-AF65-F5344CB8AC3E}">
        <p14:creationId xmlns:p14="http://schemas.microsoft.com/office/powerpoint/2010/main" val="22780205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13899" y="3528754"/>
            <a:ext cx="8782476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Enfeksiyon </a:t>
            </a:r>
          </a:p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Zinciri</a:t>
            </a:r>
          </a:p>
        </p:txBody>
      </p:sp>
      <p:pic>
        <p:nvPicPr>
          <p:cNvPr id="5" name="Picture 2" descr="C:\Users\ahmet\Desktop\Kurum tanıtımı\hyperlink blu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959533">
            <a:off x="5185159" y="647700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D:\DOKTOR\1-ISTANBULUZMAN\1-EĞİTİM KURUMU\1. İstanbuluzman\2-RESİMLER\Mikrobiyoloji\seo_optimiza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-128846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8371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4464579" y="2028825"/>
            <a:ext cx="4442296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BULAŞMA YOLU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(Temas, Ortak Kullanılan Maddeler, Hava ve Vektörler)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0" y="3156213"/>
            <a:ext cx="2061423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ETKEN-KAYNAK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(Patojenite - Virülans)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7330524" y="4355036"/>
            <a:ext cx="184785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KONAK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(Duyarlılık)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0" name="Gerade Verbindung 17"/>
          <p:cNvCxnSpPr/>
          <p:nvPr/>
        </p:nvCxnSpPr>
        <p:spPr>
          <a:xfrm>
            <a:off x="244475" y="3251211"/>
            <a:ext cx="195418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8"/>
          <p:cNvCxnSpPr/>
          <p:nvPr/>
        </p:nvCxnSpPr>
        <p:spPr>
          <a:xfrm>
            <a:off x="7293166" y="4445000"/>
            <a:ext cx="154445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20"/>
          <p:cNvCxnSpPr/>
          <p:nvPr/>
        </p:nvCxnSpPr>
        <p:spPr>
          <a:xfrm rot="5400000" flipH="1" flipV="1">
            <a:off x="4137554" y="2368550"/>
            <a:ext cx="7556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44"/>
          <p:cNvGrpSpPr/>
          <p:nvPr/>
        </p:nvGrpSpPr>
        <p:grpSpPr>
          <a:xfrm>
            <a:off x="2198656" y="806831"/>
            <a:ext cx="4787981" cy="5162171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15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endParaRPr>
            </a:p>
          </p:txBody>
        </p:sp>
        <p:sp>
          <p:nvSpPr>
            <p:cNvPr id="16" name="Freeform 51"/>
            <p:cNvSpPr>
              <a:spLocks/>
            </p:cNvSpPr>
            <p:nvPr/>
          </p:nvSpPr>
          <p:spPr bwMode="gray">
            <a:xfrm>
              <a:off x="4965705" y="3906838"/>
              <a:ext cx="2428874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rgbClr val="0061B2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/>
            </a:p>
          </p:txBody>
        </p:sp>
        <p:sp>
          <p:nvSpPr>
            <p:cNvPr id="17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/>
            </a:p>
          </p:txBody>
        </p:sp>
      </p:grpSp>
      <p:sp>
        <p:nvSpPr>
          <p:cNvPr id="1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ENFEKSİYON ZİNCİRİ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49" y="556112"/>
            <a:ext cx="1928686" cy="192868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792" y="1406931"/>
            <a:ext cx="929874" cy="1107485"/>
          </a:xfrm>
          <a:prstGeom prst="rect">
            <a:avLst/>
          </a:prstGeom>
        </p:spPr>
      </p:pic>
      <p:pic>
        <p:nvPicPr>
          <p:cNvPr id="4098" name="Picture 2" descr="C:\Users\ahmet\Desktop\virus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96" y="3937569"/>
            <a:ext cx="2238351" cy="22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DOKTOR\9-ISTUZMAN\1-EĞİTİM KURUMU\1. İstanbuluzman\Z.Resim-İkon\virus_definitions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314" y="1501090"/>
            <a:ext cx="962710" cy="96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reeform 12"/>
          <p:cNvSpPr>
            <a:spLocks/>
          </p:cNvSpPr>
          <p:nvPr/>
        </p:nvSpPr>
        <p:spPr bwMode="gray">
          <a:xfrm rot="19769801">
            <a:off x="535765" y="1770856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2" name="Freeform 12"/>
          <p:cNvSpPr>
            <a:spLocks/>
          </p:cNvSpPr>
          <p:nvPr/>
        </p:nvSpPr>
        <p:spPr bwMode="gray">
          <a:xfrm rot="943968">
            <a:off x="2868305" y="694347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1393057" y="1028516"/>
            <a:ext cx="2061423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YENİ 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KONAKÇI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3" name="Picture 3" descr="D:\DOKTOR\9-ISTUZMAN\1-EĞİTİM KURUMU\1. İstanbuluzman\Z.Resim-İkon\İçecek-Yiyecek\Donut_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988" y="805069"/>
            <a:ext cx="779215" cy="77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hmet\Desktop\Hail_Heavy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459" y="1000174"/>
            <a:ext cx="1168219" cy="11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DOKTOR\9-ISTUZMAN\1-EĞİTİM KURUMU\1. İstanbuluzman\Z.Resim-İkon\viru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04691" y="1744154"/>
            <a:ext cx="642415" cy="6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DOKTOR\9-ISTUZMAN\1-EĞİTİM KURUMU\1. İstanbuluzman\Z.Resim-İkon\Meslekler\network_search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595" y="4775722"/>
            <a:ext cx="1724025" cy="14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DOKTOR\9-ISTUZMAN\1-EĞİTİM KURUMU\1. İstanbuluzman\Z.Resim-İkon\Meslekler\CharlieandtheChocolateFactory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81" y="1397315"/>
            <a:ext cx="952185" cy="95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9365" y="5307012"/>
            <a:ext cx="950913" cy="950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5270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İNFEKSİYON KAYNAĞI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İnfeksiyon kaynağının yaşadığı ve çoğaldığı ortamdır. Bu etkenler insan, hayvan,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artropot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bitki ve benzeri ortamlarda yaşarlar.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9" name="Picture 2" descr="C:\Users\ahmet\Desktop\virus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084" y="3634581"/>
            <a:ext cx="1866572" cy="173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0551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İNFEKSİYONUN BULAŞMASI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İnfeksiyon etkeninin ya çevre yoluyla ya da insandan insana yayılmasıdır. Bulaşmada temel mekanizmalar;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Doğrudan temas,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Plasental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yol,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Fekal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yol,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Vektörler,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yolu,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" name="Grup 5"/>
          <p:cNvGrpSpPr/>
          <p:nvPr/>
        </p:nvGrpSpPr>
        <p:grpSpPr>
          <a:xfrm>
            <a:off x="6013588" y="3336873"/>
            <a:ext cx="1388974" cy="1381925"/>
            <a:chOff x="6013588" y="3336873"/>
            <a:chExt cx="1388974" cy="1381925"/>
          </a:xfrm>
        </p:grpSpPr>
        <p:pic>
          <p:nvPicPr>
            <p:cNvPr id="19" name="Resim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8751" y="3640931"/>
              <a:ext cx="661884" cy="1077867"/>
            </a:xfrm>
            <a:prstGeom prst="rect">
              <a:avLst/>
            </a:prstGeom>
          </p:spPr>
        </p:pic>
        <p:pic>
          <p:nvPicPr>
            <p:cNvPr id="20" name="Resim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2995" y="3911160"/>
              <a:ext cx="319113" cy="618930"/>
            </a:xfrm>
            <a:prstGeom prst="rect">
              <a:avLst/>
            </a:prstGeom>
          </p:spPr>
        </p:pic>
        <p:pic>
          <p:nvPicPr>
            <p:cNvPr id="21" name="Picture 3" descr="D:\DOKTOR\9-ISTUZMAN\1-EĞİTİM KURUMU\1. İstanbuluzman\Z.Resim-İkon\İçecek-Yiyecek\Donut_2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9693" y="3350016"/>
              <a:ext cx="267410" cy="435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5" descr="C:\Users\ahmet\Desktop\Hail_Heavy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01654" y="3336873"/>
              <a:ext cx="400908" cy="652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6" descr="D:\DOKTOR\9-ISTUZMAN\1-EĞİTİM KURUMU\1. İstanbuluzman\Z.Resim-İkon\virus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013588" y="3426468"/>
              <a:ext cx="330061" cy="3590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50749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İNFEKSİYON HASTALIKLARI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Mesleksel infeksiyon hastalıkları, işle ilgili olarak karşılaşılan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mikrobial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etkenlerin oluşturduğu hastalıklardır.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" name="Picture 7" descr="D:\DOKTOR\9-ISTUZMAN\1-EĞİTİM KURUMU\1. İstanbuluzman\Z.Resim-İkon\Meslekler\network_searc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2570" y="3459162"/>
            <a:ext cx="1724025" cy="14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2400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İNFEKSİYONUN İNSANDAN İNSANA BULAŞMASI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120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Doğrudan Bulaşma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(Tokalaşma, dokunma, sarılma, öpüşme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</a:p>
          <a:p>
            <a:pPr marL="360000" indent="-288000">
              <a:spcAft>
                <a:spcPts val="120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Dolaylı Bulaşma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(Hapşırma, öksürme, sümkürme gibi damlacık yoluyla ya da hastanın giysilerini, mendilini, tabağını, çatalını, bıçak ve kaşığını kullanma),	</a:t>
            </a: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716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8" name="Grup 7"/>
          <p:cNvGrpSpPr/>
          <p:nvPr/>
        </p:nvGrpSpPr>
        <p:grpSpPr>
          <a:xfrm>
            <a:off x="3908936" y="4043056"/>
            <a:ext cx="3000249" cy="1365226"/>
            <a:chOff x="3908935" y="4064557"/>
            <a:chExt cx="3000249" cy="1365226"/>
          </a:xfrm>
        </p:grpSpPr>
        <p:pic>
          <p:nvPicPr>
            <p:cNvPr id="9218" name="Picture 2" descr="D:\DOKTOR\9-ISTUZMAN\1-EĞİTİM KURUMU\1. İstanbuluzman\Z.Resim-İkon\Meslekler\administrator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670933" y="4064557"/>
              <a:ext cx="1238251" cy="13652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19" name="Picture 3" descr="D:\DOKTOR\9-ISTUZMAN\1-EĞİTİM KURUMU\1. İstanbuluzman\Z.Resim-İkon\Meslekler\administrator (3)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08935" y="4064557"/>
              <a:ext cx="1302318" cy="130231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721339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İNFEKSİYONUN MADDELERLE BULAŞMASI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16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 yoluyla bulaşma,</a:t>
            </a:r>
          </a:p>
          <a:p>
            <a:pPr marL="324000" indent="-216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Gıdalar yoluyla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16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yoluyla bulaşma,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16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Toprak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yoluyla bulaşma,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24000" indent="-216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Kan, serum, idrar, dışkı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yoluyla bulaşma,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1200"/>
              </a:spcAft>
              <a:buClr>
                <a:srgbClr val="292929"/>
              </a:buClr>
              <a:buAutoNum type="arabicPeriod"/>
              <a:defRPr/>
            </a:pP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71600" lvl="2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3800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İNFEKSİYONUN VEKTÖRLE BULAŞMASI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Vektörle bulaşma «mekanik veya biyolojik» olabilir.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6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14400" lvl="1" indent="-4572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" name="Grup 6"/>
          <p:cNvGrpSpPr/>
          <p:nvPr/>
        </p:nvGrpSpPr>
        <p:grpSpPr>
          <a:xfrm>
            <a:off x="3048000" y="2919309"/>
            <a:ext cx="5391149" cy="2314291"/>
            <a:chOff x="3048000" y="2919309"/>
            <a:chExt cx="5391149" cy="2314291"/>
          </a:xfrm>
        </p:grpSpPr>
        <p:pic>
          <p:nvPicPr>
            <p:cNvPr id="6146" name="Picture 2" descr="C:\Users\ahmet\Desktop\imagesCAV4N1QU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7804" y="2919309"/>
              <a:ext cx="2331345" cy="1905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pic>
          <p:nvPicPr>
            <p:cNvPr id="6147" name="Picture 3" descr="C:\Users\ahmet\Desktop\imagesCA89PAC2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8000" y="2919309"/>
              <a:ext cx="2400300" cy="19050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6" name="Metin kutusu 5"/>
            <p:cNvSpPr txBox="1"/>
            <p:nvPr/>
          </p:nvSpPr>
          <p:spPr>
            <a:xfrm>
              <a:off x="3171825" y="4956601"/>
              <a:ext cx="21621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dirty="0" smtClean="0">
                  <a:latin typeface="Calibri" pitchFamily="34" charset="0"/>
                  <a:cs typeface="Calibri" pitchFamily="34" charset="0"/>
                </a:rPr>
                <a:t>Mekanik Vektör</a:t>
              </a:r>
              <a:endParaRPr lang="tr-TR" sz="1200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6192388" y="4956600"/>
              <a:ext cx="21621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200" dirty="0" smtClean="0">
                  <a:latin typeface="Calibri" pitchFamily="34" charset="0"/>
                  <a:cs typeface="Calibri" pitchFamily="34" charset="0"/>
                </a:rPr>
                <a:t>Biyolojik Vektör</a:t>
              </a:r>
              <a:endParaRPr lang="tr-TR" sz="1200" dirty="0"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294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hteck 4"/>
          <p:cNvSpPr>
            <a:spLocks noChangeArrowheads="1"/>
          </p:cNvSpPr>
          <p:nvPr/>
        </p:nvSpPr>
        <p:spPr bwMode="auto">
          <a:xfrm>
            <a:off x="313899" y="3528754"/>
            <a:ext cx="8782476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Vaka Çalışması</a:t>
            </a:r>
          </a:p>
        </p:txBody>
      </p:sp>
      <p:pic>
        <p:nvPicPr>
          <p:cNvPr id="8" name="Picture 2" descr="D:\DOKTOR\9-ISTUZMAN\1-EĞİTİM KURUMU\1. İstanbuluzman\Z.Resim-İkon\virus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5" y="14287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85718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MESLEKİ BULAŞICI HASTALIKLAR</a:t>
            </a:r>
            <a:endParaRPr lang="tr-TR" sz="3200" kern="1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12735" y="980705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sz="2000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«Katılımcıların, mesleki bulaşıcı hastalıkların çalışma hayatındaki önemi, çeşitleri, tanı ve korunma yöntemleri hakkında bilgi sahibi olmalarını </a:t>
              </a:r>
              <a:r>
                <a:rPr lang="tr-TR" sz="20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sağlamaktır.»</a:t>
              </a:r>
              <a:endParaRPr lang="tr-TR" sz="2000" b="1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bulaşıcı hastalıkları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tanımlar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bulaşıcı hastalıklara yol açabilecek etmenleri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sıralar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Korunma yöntemlerini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belirler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Erken tanı yöntemlerini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belirler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bulaşıcı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hastalıklar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bulaşıcı hastalıklara yol açabilecek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etmenler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Korunma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yöntemleri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Erken tanı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yöntemleri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İlgili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mevzuat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Örnek vaka </a:t>
              </a:r>
              <a:r>
                <a:rPr lang="tr-TR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çalışması</a:t>
              </a:r>
              <a:endParaRPr lang="tr-TR" i="1" noProof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2938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4464579" y="2028825"/>
            <a:ext cx="4442296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BULAŞMA YOLU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(Temas, Ortak Kullanılan Maddeler, Hava ve Vektörler)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0" y="3156213"/>
            <a:ext cx="2061423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ETKEN-KAYNAK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(Patojenite - Virülans)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7330524" y="4355036"/>
            <a:ext cx="184785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KONAK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(Duyarlılık)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0" name="Gerade Verbindung 17"/>
          <p:cNvCxnSpPr/>
          <p:nvPr/>
        </p:nvCxnSpPr>
        <p:spPr>
          <a:xfrm>
            <a:off x="244475" y="3251211"/>
            <a:ext cx="195418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8"/>
          <p:cNvCxnSpPr/>
          <p:nvPr/>
        </p:nvCxnSpPr>
        <p:spPr>
          <a:xfrm>
            <a:off x="7293166" y="4445000"/>
            <a:ext cx="154445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20"/>
          <p:cNvCxnSpPr/>
          <p:nvPr/>
        </p:nvCxnSpPr>
        <p:spPr>
          <a:xfrm rot="5400000" flipH="1" flipV="1">
            <a:off x="4137554" y="2368550"/>
            <a:ext cx="7556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44"/>
          <p:cNvGrpSpPr/>
          <p:nvPr/>
        </p:nvGrpSpPr>
        <p:grpSpPr>
          <a:xfrm>
            <a:off x="2198656" y="806831"/>
            <a:ext cx="4787981" cy="5162171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15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endParaRPr>
            </a:p>
          </p:txBody>
        </p:sp>
        <p:sp>
          <p:nvSpPr>
            <p:cNvPr id="16" name="Freeform 51"/>
            <p:cNvSpPr>
              <a:spLocks/>
            </p:cNvSpPr>
            <p:nvPr/>
          </p:nvSpPr>
          <p:spPr bwMode="gray">
            <a:xfrm>
              <a:off x="4965705" y="3906838"/>
              <a:ext cx="2428874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rgbClr val="0061B2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prstClr val="black"/>
                </a:solidFill>
              </a:endParaRPr>
            </a:p>
          </p:txBody>
        </p:sp>
        <p:sp>
          <p:nvSpPr>
            <p:cNvPr id="17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solidFill>
                  <a:prstClr val="black"/>
                </a:solidFill>
              </a:endParaRPr>
            </a:p>
          </p:txBody>
        </p:sp>
      </p:grpSp>
      <p:sp>
        <p:nvSpPr>
          <p:cNvPr id="1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ENFEKSİYON ZİNCİRİ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49" y="556112"/>
            <a:ext cx="1928686" cy="1928686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792" y="1406931"/>
            <a:ext cx="929874" cy="1107485"/>
          </a:xfrm>
          <a:prstGeom prst="rect">
            <a:avLst/>
          </a:prstGeom>
        </p:spPr>
      </p:pic>
      <p:pic>
        <p:nvPicPr>
          <p:cNvPr id="4098" name="Picture 2" descr="C:\Users\ahmet\Desktop\virus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96" y="3937569"/>
            <a:ext cx="2238351" cy="223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D:\DOKTOR\9-ISTUZMAN\1-EĞİTİM KURUMU\1. İstanbuluzman\Z.Resim-İkon\virus_definitions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314" y="1501090"/>
            <a:ext cx="962710" cy="96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Freeform 12"/>
          <p:cNvSpPr>
            <a:spLocks/>
          </p:cNvSpPr>
          <p:nvPr/>
        </p:nvSpPr>
        <p:spPr bwMode="gray">
          <a:xfrm rot="19769801">
            <a:off x="535765" y="1770856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2" name="Freeform 12"/>
          <p:cNvSpPr>
            <a:spLocks/>
          </p:cNvSpPr>
          <p:nvPr/>
        </p:nvSpPr>
        <p:spPr bwMode="gray">
          <a:xfrm rot="943968">
            <a:off x="2868305" y="694347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gray">
          <a:xfrm>
            <a:off x="1393057" y="1028516"/>
            <a:ext cx="2061423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YENİ 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KONAKÇI</a:t>
            </a:r>
            <a:endParaRPr lang="de-DE" sz="1400" noProof="1">
              <a:solidFill>
                <a:srgbClr val="575F57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3" name="Picture 3" descr="D:\DOKTOR\9-ISTUZMAN\1-EĞİTİM KURUMU\1. İstanbuluzman\Z.Resim-İkon\İçecek-Yiyecek\Donut_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988" y="805069"/>
            <a:ext cx="779215" cy="77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hmet\Desktop\Hail_Heavy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459" y="1000174"/>
            <a:ext cx="1168219" cy="116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DOKTOR\9-ISTUZMAN\1-EĞİTİM KURUMU\1. İstanbuluzman\Z.Resim-İkon\virus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04691" y="1744154"/>
            <a:ext cx="642415" cy="64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DOKTOR\9-ISTUZMAN\1-EĞİTİM KURUMU\1. İstanbuluzman\Z.Resim-İkon\Meslekler\network_search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6595" y="4775722"/>
            <a:ext cx="1724025" cy="148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DOKTOR\9-ISTUZMAN\1-EĞİTİM KURUMU\1. İstanbuluzman\Z.Resim-İkon\Meslekler\CharlieandtheChocolateFactory2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881" y="1397315"/>
            <a:ext cx="952185" cy="952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16863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ZİNCİRİ KIRMAK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İnfeksiyon hastalıklarından en önemli konu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«infeksiyon zincirinin»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kırılmasıdır.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 strateji, bulaşıcı hastalık çıkmadan önce ve/veya çıktıktan sonra bu zincir halkalarının bir yada birkaç yerinden kırılmasıdır.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İnfeksiyon hastalığı ile savaşın mantığı bu zincirin en zayıf halkasının kırılmasıdır.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</a:p>
        </p:txBody>
      </p:sp>
    </p:spTree>
    <p:extLst>
      <p:ext uri="{BB962C8B-B14F-4D97-AF65-F5344CB8AC3E}">
        <p14:creationId xmlns:p14="http://schemas.microsoft.com/office/powerpoint/2010/main" val="21049743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gray">
          <a:xfrm>
            <a:off x="4464579" y="2028825"/>
            <a:ext cx="4442296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BULAŞMA YOL</a:t>
            </a:r>
          </a:p>
          <a:p>
            <a:pPr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      (Vektör)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0" y="3156213"/>
            <a:ext cx="2198656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KAYNAK </a:t>
            </a: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(Hasta Kişi)</a:t>
            </a:r>
          </a:p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</a:t>
            </a: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(Plazmodium)</a:t>
            </a: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gray">
          <a:xfrm>
            <a:off x="6986637" y="4383611"/>
            <a:ext cx="2191737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08000" tIns="108000" rIns="144000" bIns="72000"/>
          <a:lstStyle/>
          <a:p>
            <a:pPr algn="ctr">
              <a:lnSpc>
                <a:spcPct val="95000"/>
              </a:lnSpc>
              <a:spcAft>
                <a:spcPts val="0"/>
              </a:spcAft>
              <a:buClr>
                <a:srgbClr val="292929"/>
              </a:buClr>
            </a:pPr>
            <a:r>
              <a:rPr lang="tr-TR" sz="2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KONAK </a:t>
            </a:r>
            <a:r>
              <a:rPr lang="tr-TR" sz="1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(Sağlam Kişi)</a:t>
            </a:r>
          </a:p>
        </p:txBody>
      </p:sp>
      <p:cxnSp>
        <p:nvCxnSpPr>
          <p:cNvPr id="10" name="Gerade Verbindung 17"/>
          <p:cNvCxnSpPr/>
          <p:nvPr/>
        </p:nvCxnSpPr>
        <p:spPr>
          <a:xfrm>
            <a:off x="244475" y="3251211"/>
            <a:ext cx="195418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8"/>
          <p:cNvCxnSpPr/>
          <p:nvPr/>
        </p:nvCxnSpPr>
        <p:spPr>
          <a:xfrm>
            <a:off x="7293166" y="4445000"/>
            <a:ext cx="1544457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 Verbindung 20"/>
          <p:cNvCxnSpPr/>
          <p:nvPr/>
        </p:nvCxnSpPr>
        <p:spPr>
          <a:xfrm rot="5400000" flipH="1" flipV="1">
            <a:off x="4137554" y="2368550"/>
            <a:ext cx="755650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uppieren 44"/>
          <p:cNvGrpSpPr/>
          <p:nvPr/>
        </p:nvGrpSpPr>
        <p:grpSpPr>
          <a:xfrm>
            <a:off x="2198656" y="806831"/>
            <a:ext cx="4787981" cy="5162171"/>
            <a:chOff x="4937130" y="2033588"/>
            <a:chExt cx="2782887" cy="3000375"/>
          </a:xfrm>
          <a:solidFill>
            <a:schemeClr val="bg1">
              <a:lumMod val="65000"/>
            </a:schemeClr>
          </a:solidFill>
          <a:effectLst>
            <a:outerShdw blurRad="635000" dist="50800" dir="6720000" algn="ctr" rotWithShape="0">
              <a:srgbClr val="000000">
                <a:alpha val="80000"/>
              </a:srgbClr>
            </a:outerShdw>
          </a:effectLst>
          <a:scene3d>
            <a:camera prst="perspectiveFront" fov="5400000">
              <a:rot lat="18609801" lon="17965058" rev="3904819"/>
            </a:camera>
            <a:lightRig rig="threePt" dir="t"/>
          </a:scene3d>
        </p:grpSpPr>
        <p:sp>
          <p:nvSpPr>
            <p:cNvPr id="15" name="Freeform 50"/>
            <p:cNvSpPr>
              <a:spLocks/>
            </p:cNvSpPr>
            <p:nvPr/>
          </p:nvSpPr>
          <p:spPr bwMode="gray">
            <a:xfrm>
              <a:off x="4937130" y="2033588"/>
              <a:ext cx="1730375" cy="2087562"/>
            </a:xfrm>
            <a:custGeom>
              <a:avLst/>
              <a:gdLst>
                <a:gd name="T0" fmla="*/ 2147483647 w 365"/>
                <a:gd name="T1" fmla="*/ 1004079605 h 437"/>
                <a:gd name="T2" fmla="*/ 2147483647 w 365"/>
                <a:gd name="T3" fmla="*/ 502042191 h 437"/>
                <a:gd name="T4" fmla="*/ 2147483647 w 365"/>
                <a:gd name="T5" fmla="*/ 0 h 437"/>
                <a:gd name="T6" fmla="*/ 2147483647 w 365"/>
                <a:gd name="T7" fmla="*/ 981259729 h 437"/>
                <a:gd name="T8" fmla="*/ 0 w 365"/>
                <a:gd name="T9" fmla="*/ 2147483647 h 437"/>
                <a:gd name="T10" fmla="*/ 404547466 w 365"/>
                <a:gd name="T11" fmla="*/ 2147483647 h 437"/>
                <a:gd name="T12" fmla="*/ 898989068 w 365"/>
                <a:gd name="T13" fmla="*/ 2147483647 h 437"/>
                <a:gd name="T14" fmla="*/ 2147483647 w 365"/>
                <a:gd name="T15" fmla="*/ 2147483647 h 437"/>
                <a:gd name="T16" fmla="*/ 2147483647 w 365"/>
                <a:gd name="T17" fmla="*/ 2147483647 h 437"/>
                <a:gd name="T18" fmla="*/ 2147483647 w 365"/>
                <a:gd name="T19" fmla="*/ 2147483647 h 437"/>
                <a:gd name="T20" fmla="*/ 2147483647 w 365"/>
                <a:gd name="T21" fmla="*/ 2147483647 h 437"/>
                <a:gd name="T22" fmla="*/ 2147483647 w 365"/>
                <a:gd name="T23" fmla="*/ 2147483647 h 437"/>
                <a:gd name="T24" fmla="*/ 2147483647 w 365"/>
                <a:gd name="T25" fmla="*/ 2147483647 h 437"/>
                <a:gd name="T26" fmla="*/ 2147483647 w 365"/>
                <a:gd name="T27" fmla="*/ 2147483647 h 437"/>
                <a:gd name="T28" fmla="*/ 2147483647 w 365"/>
                <a:gd name="T29" fmla="*/ 1004079605 h 43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65"/>
                <a:gd name="T46" fmla="*/ 0 h 437"/>
                <a:gd name="T47" fmla="*/ 365 w 365"/>
                <a:gd name="T48" fmla="*/ 437 h 43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65" h="437">
                  <a:moveTo>
                    <a:pt x="322" y="44"/>
                  </a:moveTo>
                  <a:cubicBezTo>
                    <a:pt x="304" y="22"/>
                    <a:pt x="304" y="22"/>
                    <a:pt x="304" y="22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286" y="43"/>
                    <a:pt x="286" y="43"/>
                    <a:pt x="286" y="43"/>
                  </a:cubicBezTo>
                  <a:cubicBezTo>
                    <a:pt x="127" y="46"/>
                    <a:pt x="0" y="176"/>
                    <a:pt x="0" y="335"/>
                  </a:cubicBezTo>
                  <a:cubicBezTo>
                    <a:pt x="0" y="371"/>
                    <a:pt x="6" y="405"/>
                    <a:pt x="18" y="437"/>
                  </a:cubicBezTo>
                  <a:cubicBezTo>
                    <a:pt x="40" y="377"/>
                    <a:pt x="40" y="377"/>
                    <a:pt x="40" y="377"/>
                  </a:cubicBezTo>
                  <a:cubicBezTo>
                    <a:pt x="115" y="389"/>
                    <a:pt x="115" y="389"/>
                    <a:pt x="115" y="389"/>
                  </a:cubicBezTo>
                  <a:cubicBezTo>
                    <a:pt x="100" y="342"/>
                    <a:pt x="105" y="289"/>
                    <a:pt x="132" y="242"/>
                  </a:cubicBezTo>
                  <a:cubicBezTo>
                    <a:pt x="165" y="185"/>
                    <a:pt x="224" y="152"/>
                    <a:pt x="286" y="149"/>
                  </a:cubicBezTo>
                  <a:cubicBezTo>
                    <a:pt x="286" y="191"/>
                    <a:pt x="286" y="191"/>
                    <a:pt x="286" y="191"/>
                  </a:cubicBezTo>
                  <a:cubicBezTo>
                    <a:pt x="304" y="169"/>
                    <a:pt x="304" y="169"/>
                    <a:pt x="304" y="169"/>
                  </a:cubicBezTo>
                  <a:cubicBezTo>
                    <a:pt x="319" y="151"/>
                    <a:pt x="319" y="151"/>
                    <a:pt x="319" y="151"/>
                  </a:cubicBezTo>
                  <a:cubicBezTo>
                    <a:pt x="365" y="96"/>
                    <a:pt x="365" y="96"/>
                    <a:pt x="365" y="96"/>
                  </a:cubicBezTo>
                  <a:lnTo>
                    <a:pt x="322" y="44"/>
                  </a:lnTo>
                  <a:close/>
                </a:path>
              </a:pathLst>
            </a:custGeom>
            <a:solidFill>
              <a:srgbClr val="C00000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endParaRPr>
            </a:p>
          </p:txBody>
        </p:sp>
        <p:sp>
          <p:nvSpPr>
            <p:cNvPr id="16" name="Freeform 51"/>
            <p:cNvSpPr>
              <a:spLocks/>
            </p:cNvSpPr>
            <p:nvPr/>
          </p:nvSpPr>
          <p:spPr bwMode="gray">
            <a:xfrm>
              <a:off x="4965705" y="3906838"/>
              <a:ext cx="2428874" cy="1127125"/>
            </a:xfrm>
            <a:custGeom>
              <a:avLst/>
              <a:gdLst>
                <a:gd name="T0" fmla="*/ 2147483647 w 512"/>
                <a:gd name="T1" fmla="*/ 2147483647 h 236"/>
                <a:gd name="T2" fmla="*/ 2147483647 w 512"/>
                <a:gd name="T3" fmla="*/ 1596682593 h 236"/>
                <a:gd name="T4" fmla="*/ 2147483647 w 512"/>
                <a:gd name="T5" fmla="*/ 2147483647 h 236"/>
                <a:gd name="T6" fmla="*/ 2147483647 w 512"/>
                <a:gd name="T7" fmla="*/ 958008541 h 236"/>
                <a:gd name="T8" fmla="*/ 2147483647 w 512"/>
                <a:gd name="T9" fmla="*/ 479004271 h 236"/>
                <a:gd name="T10" fmla="*/ 2147483647 w 512"/>
                <a:gd name="T11" fmla="*/ 364954533 h 236"/>
                <a:gd name="T12" fmla="*/ 2147483647 w 512"/>
                <a:gd name="T13" fmla="*/ 273714669 h 236"/>
                <a:gd name="T14" fmla="*/ 967697791 w 512"/>
                <a:gd name="T15" fmla="*/ 0 h 236"/>
                <a:gd name="T16" fmla="*/ 450091344 w 512"/>
                <a:gd name="T17" fmla="*/ 1459822909 h 236"/>
                <a:gd name="T18" fmla="*/ 225045672 w 512"/>
                <a:gd name="T19" fmla="*/ 2052876767 h 236"/>
                <a:gd name="T20" fmla="*/ 0 w 512"/>
                <a:gd name="T21" fmla="*/ 2147483647 h 236"/>
                <a:gd name="T22" fmla="*/ 810162552 w 512"/>
                <a:gd name="T23" fmla="*/ 2147483647 h 236"/>
                <a:gd name="T24" fmla="*/ 2147483647 w 512"/>
                <a:gd name="T25" fmla="*/ 2147483647 h 236"/>
                <a:gd name="T26" fmla="*/ 2147483647 w 512"/>
                <a:gd name="T27" fmla="*/ 2147483647 h 236"/>
                <a:gd name="T28" fmla="*/ 2147483647 w 512"/>
                <a:gd name="T29" fmla="*/ 2147483647 h 2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12"/>
                <a:gd name="T46" fmla="*/ 0 h 236"/>
                <a:gd name="T47" fmla="*/ 512 w 512"/>
                <a:gd name="T48" fmla="*/ 236 h 2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12" h="236">
                  <a:moveTo>
                    <a:pt x="449" y="141"/>
                  </a:moveTo>
                  <a:cubicBezTo>
                    <a:pt x="422" y="70"/>
                    <a:pt x="422" y="70"/>
                    <a:pt x="422" y="70"/>
                  </a:cubicBezTo>
                  <a:cubicBezTo>
                    <a:pt x="365" y="132"/>
                    <a:pt x="270" y="148"/>
                    <a:pt x="194" y="104"/>
                  </a:cubicBezTo>
                  <a:cubicBezTo>
                    <a:pt x="166" y="89"/>
                    <a:pt x="145" y="67"/>
                    <a:pt x="129" y="42"/>
                  </a:cubicBezTo>
                  <a:cubicBezTo>
                    <a:pt x="165" y="21"/>
                    <a:pt x="165" y="21"/>
                    <a:pt x="165" y="21"/>
                  </a:cubicBezTo>
                  <a:cubicBezTo>
                    <a:pt x="137" y="16"/>
                    <a:pt x="137" y="16"/>
                    <a:pt x="137" y="16"/>
                  </a:cubicBezTo>
                  <a:cubicBezTo>
                    <a:pt x="114" y="12"/>
                    <a:pt x="114" y="12"/>
                    <a:pt x="114" y="12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10" y="90"/>
                    <a:pt x="10" y="90"/>
                    <a:pt x="10" y="90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88" y="180"/>
                    <a:pt x="181" y="236"/>
                    <a:pt x="287" y="236"/>
                  </a:cubicBezTo>
                  <a:cubicBezTo>
                    <a:pt x="377" y="236"/>
                    <a:pt x="458" y="195"/>
                    <a:pt x="512" y="130"/>
                  </a:cubicBezTo>
                  <a:lnTo>
                    <a:pt x="449" y="141"/>
                  </a:lnTo>
                  <a:close/>
                </a:path>
              </a:pathLst>
            </a:custGeom>
            <a:solidFill>
              <a:srgbClr val="0061B2"/>
            </a:solidFill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/>
            </a:p>
          </p:txBody>
        </p:sp>
        <p:sp>
          <p:nvSpPr>
            <p:cNvPr id="17" name="Freeform 52"/>
            <p:cNvSpPr>
              <a:spLocks/>
            </p:cNvSpPr>
            <p:nvPr/>
          </p:nvSpPr>
          <p:spPr bwMode="gray">
            <a:xfrm>
              <a:off x="6521455" y="2259013"/>
              <a:ext cx="1198562" cy="2244725"/>
            </a:xfrm>
            <a:custGeom>
              <a:avLst/>
              <a:gdLst>
                <a:gd name="T0" fmla="*/ 2147483647 w 252"/>
                <a:gd name="T1" fmla="*/ 2147483647 h 470"/>
                <a:gd name="T2" fmla="*/ 2147483647 w 252"/>
                <a:gd name="T3" fmla="*/ 2147483647 h 470"/>
                <a:gd name="T4" fmla="*/ 180973380 w 252"/>
                <a:gd name="T5" fmla="*/ 0 h 470"/>
                <a:gd name="T6" fmla="*/ 1108451094 w 252"/>
                <a:gd name="T7" fmla="*/ 1117705898 h 470"/>
                <a:gd name="T8" fmla="*/ 0 w 252"/>
                <a:gd name="T9" fmla="*/ 2147483647 h 470"/>
                <a:gd name="T10" fmla="*/ 1176312516 w 252"/>
                <a:gd name="T11" fmla="*/ 2147483647 h 470"/>
                <a:gd name="T12" fmla="*/ 2147483647 w 252"/>
                <a:gd name="T13" fmla="*/ 2147483647 h 470"/>
                <a:gd name="T14" fmla="*/ 1968062703 w 252"/>
                <a:gd name="T15" fmla="*/ 2147483647 h 470"/>
                <a:gd name="T16" fmla="*/ 2147483647 w 252"/>
                <a:gd name="T17" fmla="*/ 2147483647 h 470"/>
                <a:gd name="T18" fmla="*/ 2147483647 w 252"/>
                <a:gd name="T19" fmla="*/ 2147483647 h 470"/>
                <a:gd name="T20" fmla="*/ 2147483647 w 252"/>
                <a:gd name="T21" fmla="*/ 2147483647 h 470"/>
                <a:gd name="T22" fmla="*/ 2147483647 w 252"/>
                <a:gd name="T23" fmla="*/ 2147483647 h 470"/>
                <a:gd name="T24" fmla="*/ 2147483647 w 252"/>
                <a:gd name="T25" fmla="*/ 2147483647 h 470"/>
                <a:gd name="T26" fmla="*/ 2147483647 w 252"/>
                <a:gd name="T27" fmla="*/ 2147483647 h 470"/>
                <a:gd name="T28" fmla="*/ 2147483647 w 252"/>
                <a:gd name="T29" fmla="*/ 2147483647 h 47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52"/>
                <a:gd name="T46" fmla="*/ 0 h 470"/>
                <a:gd name="T47" fmla="*/ 252 w 252"/>
                <a:gd name="T48" fmla="*/ 470 h 47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52" h="470">
                  <a:moveTo>
                    <a:pt x="216" y="429"/>
                  </a:moveTo>
                  <a:cubicBezTo>
                    <a:pt x="238" y="387"/>
                    <a:pt x="251" y="339"/>
                    <a:pt x="251" y="288"/>
                  </a:cubicBezTo>
                  <a:cubicBezTo>
                    <a:pt x="251" y="144"/>
                    <a:pt x="146" y="23"/>
                    <a:pt x="8" y="0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18" y="111"/>
                    <a:pt x="35" y="118"/>
                    <a:pt x="52" y="127"/>
                  </a:cubicBezTo>
                  <a:cubicBezTo>
                    <a:pt x="139" y="177"/>
                    <a:pt x="170" y="287"/>
                    <a:pt x="123" y="375"/>
                  </a:cubicBezTo>
                  <a:cubicBezTo>
                    <a:pt x="87" y="354"/>
                    <a:pt x="87" y="354"/>
                    <a:pt x="87" y="354"/>
                  </a:cubicBezTo>
                  <a:cubicBezTo>
                    <a:pt x="97" y="381"/>
                    <a:pt x="97" y="381"/>
                    <a:pt x="97" y="381"/>
                  </a:cubicBezTo>
                  <a:cubicBezTo>
                    <a:pt x="105" y="403"/>
                    <a:pt x="105" y="403"/>
                    <a:pt x="105" y="403"/>
                  </a:cubicBezTo>
                  <a:cubicBezTo>
                    <a:pt x="130" y="470"/>
                    <a:pt x="130" y="470"/>
                    <a:pt x="130" y="470"/>
                  </a:cubicBezTo>
                  <a:cubicBezTo>
                    <a:pt x="197" y="459"/>
                    <a:pt x="197" y="459"/>
                    <a:pt x="197" y="459"/>
                  </a:cubicBezTo>
                  <a:cubicBezTo>
                    <a:pt x="224" y="454"/>
                    <a:pt x="224" y="454"/>
                    <a:pt x="224" y="454"/>
                  </a:cubicBezTo>
                  <a:cubicBezTo>
                    <a:pt x="252" y="450"/>
                    <a:pt x="252" y="450"/>
                    <a:pt x="252" y="450"/>
                  </a:cubicBezTo>
                  <a:lnTo>
                    <a:pt x="216" y="429"/>
                  </a:lnTo>
                  <a:close/>
                </a:path>
              </a:pathLst>
            </a:custGeom>
            <a:grpFill/>
            <a:ln w="0">
              <a:solidFill>
                <a:srgbClr val="FFFFFF"/>
              </a:solidFill>
              <a:round/>
              <a:headEnd/>
              <a:tailEnd/>
            </a:ln>
            <a:effectLst>
              <a:outerShdw blurRad="317500" dir="2700000" algn="ctr">
                <a:srgbClr val="000000">
                  <a:alpha val="43000"/>
                </a:srgbClr>
              </a:outerShdw>
            </a:effectLst>
            <a:sp3d extrusionH="127000" prstMaterial="matte">
              <a:bevelT w="0" h="0" prst="softRound"/>
              <a:bevelB w="0" h="0" prst="softRound"/>
              <a:contourClr>
                <a:schemeClr val="bg1"/>
              </a:contourClr>
            </a:sp3d>
          </p:spPr>
          <p:txBody>
            <a:bodyPr/>
            <a:lstStyle/>
            <a:p>
              <a:pPr>
                <a:defRPr/>
              </a:pPr>
              <a:endParaRPr lang="de-DE" noProof="1"/>
            </a:p>
          </p:txBody>
        </p:sp>
      </p:grpSp>
      <p:sp>
        <p:nvSpPr>
          <p:cNvPr id="1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SITMANIN ENFEKSİYON ZİNCİRİ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5" name="Picture 3" descr="C:\Users\ahmet\Desktop\imagesCAVN6NO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426" y="1409932"/>
            <a:ext cx="1822422" cy="133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DOKTOR\9-ISTUZMAN\1-EĞİTİM KURUMU\1. İstanbuluzman\Z.Resim-İkon\Meslekler\User (3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736" y="4805817"/>
            <a:ext cx="1270142" cy="127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Freeform 12"/>
          <p:cNvSpPr>
            <a:spLocks/>
          </p:cNvSpPr>
          <p:nvPr/>
        </p:nvSpPr>
        <p:spPr bwMode="gray">
          <a:xfrm rot="21025112">
            <a:off x="2202638" y="1097256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2" name="Freeform 12"/>
          <p:cNvSpPr>
            <a:spLocks/>
          </p:cNvSpPr>
          <p:nvPr/>
        </p:nvSpPr>
        <p:spPr bwMode="gray">
          <a:xfrm rot="4791042">
            <a:off x="7711745" y="2024021"/>
            <a:ext cx="1466850" cy="1157288"/>
          </a:xfrm>
          <a:custGeom>
            <a:avLst/>
            <a:gdLst/>
            <a:ahLst/>
            <a:cxnLst>
              <a:cxn ang="0">
                <a:pos x="0" y="774"/>
              </a:cxn>
              <a:cxn ang="0">
                <a:pos x="2" y="770"/>
              </a:cxn>
              <a:cxn ang="0">
                <a:pos x="8" y="754"/>
              </a:cxn>
              <a:cxn ang="0">
                <a:pos x="16" y="730"/>
              </a:cxn>
              <a:cxn ang="0">
                <a:pos x="32" y="698"/>
              </a:cxn>
              <a:cxn ang="0">
                <a:pos x="50" y="660"/>
              </a:cxn>
              <a:cxn ang="0">
                <a:pos x="76" y="618"/>
              </a:cxn>
              <a:cxn ang="0">
                <a:pos x="106" y="574"/>
              </a:cxn>
              <a:cxn ang="0">
                <a:pos x="142" y="528"/>
              </a:cxn>
              <a:cxn ang="0">
                <a:pos x="186" y="482"/>
              </a:cxn>
              <a:cxn ang="0">
                <a:pos x="236" y="438"/>
              </a:cxn>
              <a:cxn ang="0">
                <a:pos x="294" y="398"/>
              </a:cxn>
              <a:cxn ang="0">
                <a:pos x="360" y="360"/>
              </a:cxn>
              <a:cxn ang="0">
                <a:pos x="426" y="332"/>
              </a:cxn>
              <a:cxn ang="0">
                <a:pos x="488" y="314"/>
              </a:cxn>
              <a:cxn ang="0">
                <a:pos x="544" y="304"/>
              </a:cxn>
              <a:cxn ang="0">
                <a:pos x="594" y="300"/>
              </a:cxn>
              <a:cxn ang="0">
                <a:pos x="638" y="300"/>
              </a:cxn>
              <a:cxn ang="0">
                <a:pos x="678" y="304"/>
              </a:cxn>
              <a:cxn ang="0">
                <a:pos x="710" y="312"/>
              </a:cxn>
              <a:cxn ang="0">
                <a:pos x="736" y="320"/>
              </a:cxn>
              <a:cxn ang="0">
                <a:pos x="754" y="326"/>
              </a:cxn>
              <a:cxn ang="0">
                <a:pos x="766" y="332"/>
              </a:cxn>
              <a:cxn ang="0">
                <a:pos x="770" y="334"/>
              </a:cxn>
              <a:cxn ang="0">
                <a:pos x="680" y="476"/>
              </a:cxn>
              <a:cxn ang="0">
                <a:pos x="982" y="370"/>
              </a:cxn>
              <a:cxn ang="0">
                <a:pos x="912" y="0"/>
              </a:cxn>
              <a:cxn ang="0">
                <a:pos x="854" y="150"/>
              </a:cxn>
              <a:cxn ang="0">
                <a:pos x="850" y="148"/>
              </a:cxn>
              <a:cxn ang="0">
                <a:pos x="838" y="142"/>
              </a:cxn>
              <a:cxn ang="0">
                <a:pos x="822" y="134"/>
              </a:cxn>
              <a:cxn ang="0">
                <a:pos x="798" y="126"/>
              </a:cxn>
              <a:cxn ang="0">
                <a:pos x="768" y="120"/>
              </a:cxn>
              <a:cxn ang="0">
                <a:pos x="732" y="114"/>
              </a:cxn>
              <a:cxn ang="0">
                <a:pos x="692" y="110"/>
              </a:cxn>
              <a:cxn ang="0">
                <a:pos x="646" y="110"/>
              </a:cxn>
              <a:cxn ang="0">
                <a:pos x="596" y="116"/>
              </a:cxn>
              <a:cxn ang="0">
                <a:pos x="540" y="126"/>
              </a:cxn>
              <a:cxn ang="0">
                <a:pos x="482" y="146"/>
              </a:cxn>
              <a:cxn ang="0">
                <a:pos x="422" y="172"/>
              </a:cxn>
              <a:cxn ang="0">
                <a:pos x="356" y="210"/>
              </a:cxn>
              <a:cxn ang="0">
                <a:pos x="290" y="258"/>
              </a:cxn>
              <a:cxn ang="0">
                <a:pos x="230" y="310"/>
              </a:cxn>
              <a:cxn ang="0">
                <a:pos x="178" y="364"/>
              </a:cxn>
              <a:cxn ang="0">
                <a:pos x="136" y="422"/>
              </a:cxn>
              <a:cxn ang="0">
                <a:pos x="100" y="480"/>
              </a:cxn>
              <a:cxn ang="0">
                <a:pos x="72" y="536"/>
              </a:cxn>
              <a:cxn ang="0">
                <a:pos x="48" y="590"/>
              </a:cxn>
              <a:cxn ang="0">
                <a:pos x="30" y="640"/>
              </a:cxn>
              <a:cxn ang="0">
                <a:pos x="18" y="684"/>
              </a:cxn>
              <a:cxn ang="0">
                <a:pos x="8" y="722"/>
              </a:cxn>
              <a:cxn ang="0">
                <a:pos x="4" y="750"/>
              </a:cxn>
              <a:cxn ang="0">
                <a:pos x="0" y="768"/>
              </a:cxn>
              <a:cxn ang="0">
                <a:pos x="0" y="774"/>
              </a:cxn>
            </a:cxnLst>
            <a:rect l="0" t="0" r="r" b="b"/>
            <a:pathLst>
              <a:path w="982" h="774">
                <a:moveTo>
                  <a:pt x="0" y="774"/>
                </a:moveTo>
                <a:lnTo>
                  <a:pt x="2" y="770"/>
                </a:lnTo>
                <a:lnTo>
                  <a:pt x="8" y="754"/>
                </a:lnTo>
                <a:lnTo>
                  <a:pt x="16" y="730"/>
                </a:lnTo>
                <a:lnTo>
                  <a:pt x="32" y="698"/>
                </a:lnTo>
                <a:lnTo>
                  <a:pt x="50" y="660"/>
                </a:lnTo>
                <a:lnTo>
                  <a:pt x="76" y="618"/>
                </a:lnTo>
                <a:lnTo>
                  <a:pt x="106" y="574"/>
                </a:lnTo>
                <a:lnTo>
                  <a:pt x="142" y="528"/>
                </a:lnTo>
                <a:lnTo>
                  <a:pt x="186" y="482"/>
                </a:lnTo>
                <a:lnTo>
                  <a:pt x="236" y="438"/>
                </a:lnTo>
                <a:lnTo>
                  <a:pt x="294" y="398"/>
                </a:lnTo>
                <a:lnTo>
                  <a:pt x="360" y="360"/>
                </a:lnTo>
                <a:lnTo>
                  <a:pt x="426" y="332"/>
                </a:lnTo>
                <a:lnTo>
                  <a:pt x="488" y="314"/>
                </a:lnTo>
                <a:lnTo>
                  <a:pt x="544" y="304"/>
                </a:lnTo>
                <a:lnTo>
                  <a:pt x="594" y="300"/>
                </a:lnTo>
                <a:lnTo>
                  <a:pt x="638" y="300"/>
                </a:lnTo>
                <a:lnTo>
                  <a:pt x="678" y="304"/>
                </a:lnTo>
                <a:lnTo>
                  <a:pt x="710" y="312"/>
                </a:lnTo>
                <a:lnTo>
                  <a:pt x="736" y="320"/>
                </a:lnTo>
                <a:lnTo>
                  <a:pt x="754" y="326"/>
                </a:lnTo>
                <a:lnTo>
                  <a:pt x="766" y="332"/>
                </a:lnTo>
                <a:lnTo>
                  <a:pt x="770" y="334"/>
                </a:lnTo>
                <a:lnTo>
                  <a:pt x="680" y="476"/>
                </a:lnTo>
                <a:lnTo>
                  <a:pt x="982" y="370"/>
                </a:lnTo>
                <a:lnTo>
                  <a:pt x="912" y="0"/>
                </a:lnTo>
                <a:lnTo>
                  <a:pt x="854" y="150"/>
                </a:lnTo>
                <a:lnTo>
                  <a:pt x="850" y="148"/>
                </a:lnTo>
                <a:lnTo>
                  <a:pt x="838" y="142"/>
                </a:lnTo>
                <a:lnTo>
                  <a:pt x="822" y="134"/>
                </a:lnTo>
                <a:lnTo>
                  <a:pt x="798" y="126"/>
                </a:lnTo>
                <a:lnTo>
                  <a:pt x="768" y="120"/>
                </a:lnTo>
                <a:lnTo>
                  <a:pt x="732" y="114"/>
                </a:lnTo>
                <a:lnTo>
                  <a:pt x="692" y="110"/>
                </a:lnTo>
                <a:lnTo>
                  <a:pt x="646" y="110"/>
                </a:lnTo>
                <a:lnTo>
                  <a:pt x="596" y="116"/>
                </a:lnTo>
                <a:lnTo>
                  <a:pt x="540" y="126"/>
                </a:lnTo>
                <a:lnTo>
                  <a:pt x="482" y="146"/>
                </a:lnTo>
                <a:lnTo>
                  <a:pt x="422" y="172"/>
                </a:lnTo>
                <a:lnTo>
                  <a:pt x="356" y="210"/>
                </a:lnTo>
                <a:lnTo>
                  <a:pt x="290" y="258"/>
                </a:lnTo>
                <a:lnTo>
                  <a:pt x="230" y="310"/>
                </a:lnTo>
                <a:lnTo>
                  <a:pt x="178" y="364"/>
                </a:lnTo>
                <a:lnTo>
                  <a:pt x="136" y="422"/>
                </a:lnTo>
                <a:lnTo>
                  <a:pt x="100" y="480"/>
                </a:lnTo>
                <a:lnTo>
                  <a:pt x="72" y="536"/>
                </a:lnTo>
                <a:lnTo>
                  <a:pt x="48" y="590"/>
                </a:lnTo>
                <a:lnTo>
                  <a:pt x="30" y="640"/>
                </a:lnTo>
                <a:lnTo>
                  <a:pt x="18" y="684"/>
                </a:lnTo>
                <a:lnTo>
                  <a:pt x="8" y="722"/>
                </a:lnTo>
                <a:lnTo>
                  <a:pt x="4" y="750"/>
                </a:lnTo>
                <a:lnTo>
                  <a:pt x="0" y="768"/>
                </a:lnTo>
                <a:lnTo>
                  <a:pt x="0" y="774"/>
                </a:lnTo>
              </a:path>
            </a:pathLst>
          </a:custGeom>
          <a:gradFill rotWithShape="1">
            <a:gsLst>
              <a:gs pos="0">
                <a:schemeClr val="folHlink">
                  <a:gamma/>
                  <a:tint val="57647"/>
                  <a:invGamma/>
                  <a:alpha val="32001"/>
                </a:schemeClr>
              </a:gs>
              <a:gs pos="100000">
                <a:schemeClr val="folHlink"/>
              </a:gs>
            </a:gsLst>
            <a:lin ang="0" scaled="1"/>
          </a:gradFill>
          <a:ln w="1270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pic>
        <p:nvPicPr>
          <p:cNvPr id="8197" name="Picture 5" descr="D:\DOKTOR\9-ISTUZMAN\1-EĞİTİM KURUMU\1. İstanbuluzman\Z.Resim-İkon\Meslekler\CharlieandtheChocolateFactory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80" y="1539886"/>
            <a:ext cx="1711325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63155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HEDEF; KAYNAK İSE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sıtmalı insanların uygun yöntemlerle tedavi edilmesi, hasta tarama-bulma çalışmaları, izolasyon ve erken tanı</a:t>
            </a: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hayvanların aranması ve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tedavi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gereken durumlarda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itlafı,</a:t>
            </a: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Kaynağın bulunması, yeni </a:t>
            </a:r>
            <a:r>
              <a:rPr lang="tr-TR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bulaşların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önlenmesi, kaynağa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bulaşma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yollarına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yönelik önlemlerin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alınması,</a:t>
            </a: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Eğitimi ile erken tanı ve tedaviye katkı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sağlanması,</a:t>
            </a: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 bildirim sistemi ile, hastaların erken ve doğru tanının konmasını ve hastalığın yayılmasını önlemek,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</a:p>
        </p:txBody>
      </p:sp>
      <p:pic>
        <p:nvPicPr>
          <p:cNvPr id="21" name="Picture 2" descr="D:\DOKTOR\9-ISTUZMAN\1-EĞİTİM KURUMU\1. İstanbuluzman\Z.Resim-İkon\Meslekler\emblem-peop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91" y="3716307"/>
            <a:ext cx="1800194" cy="1800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095625" y="5434194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72000"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durumda anofelin ortamda olması sıtma açısından risk taşımaz. Bir başka ifadeyle sivrisinekler sıtmanın biyolojik vektörü olmaktan çıkarlar.</a:t>
            </a:r>
          </a:p>
        </p:txBody>
      </p:sp>
    </p:spTree>
    <p:extLst>
      <p:ext uri="{BB962C8B-B14F-4D97-AF65-F5344CB8AC3E}">
        <p14:creationId xmlns:p14="http://schemas.microsoft.com/office/powerpoint/2010/main" val="53098952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HEDEF; BULAŞMA YOLLARI İSE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Vektöre Yönelik;</a:t>
            </a: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Öncelikle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vektörlerin, üreme ve yaşama alanlarının saptanması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gerekir,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Vektörlerin yaşama ve üreme alanlarına yönelik çevre sağlığı (barınma, atık, ve gıda hijyeni)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önlemleri,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Fizikobiyolojik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(kapan, tuzak, UV elektrikli lamba, larva yiyen bakteriler, kedi beslemek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vb.) önlemler,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kimyasal maddeler (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pestisitler) ile vektör mücadelesi,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</a:p>
        </p:txBody>
      </p:sp>
      <p:pic>
        <p:nvPicPr>
          <p:cNvPr id="19" name="Picture 3" descr="C:\Users\ahmet\Desktop\imagesCAVN6NO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9431" y="5458925"/>
            <a:ext cx="2544872" cy="1356371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41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HEDEF; BULAŞMA YOLLARI İSE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62926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Kaynaktan Çıkış Yoluna Yönelik;</a:t>
            </a: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insanların vektörlerle temasını ve ısırılmayı önlemek amacıyla; Uzun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kollu giysiler, kaçırıcı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kimyasallar,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cibinlik ve sinek telleri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kullanmak,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Hayvan barınaklarının ilaçlanması, vektörleri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uzaklaştırıcı kimyasalların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kullanılması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</a:p>
        </p:txBody>
      </p:sp>
    </p:spTree>
    <p:extLst>
      <p:ext uri="{BB962C8B-B14F-4D97-AF65-F5344CB8AC3E}">
        <p14:creationId xmlns:p14="http://schemas.microsoft.com/office/powerpoint/2010/main" val="11021911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HEDEF; BULAŞMA YOLLARI İSE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62926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Konakçıya Giriş Yoluna Yönelik;</a:t>
            </a: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 insanların vektörlerle temasını ve ısırılmayı önlemek amacıyla; Uzun kollu giysiler, kaçırıcı kimyasallar, cibinlik ve sinek telleri kullanmak,</a:t>
            </a:r>
          </a:p>
          <a:p>
            <a:pPr marL="3600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eğitimi ile kişisel önlemleri önemsetmek,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</a:p>
        </p:txBody>
      </p:sp>
      <p:sp>
        <p:nvSpPr>
          <p:cNvPr id="2" name="Dikdörtgen 1"/>
          <p:cNvSpPr/>
          <p:nvPr/>
        </p:nvSpPr>
        <p:spPr>
          <a:xfrm>
            <a:off x="2657475" y="4620310"/>
            <a:ext cx="6143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durumunda «sıtmalı insanların varlığı»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infeksiyon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açısından önemsiz olur.</a:t>
            </a:r>
          </a:p>
        </p:txBody>
      </p:sp>
    </p:spTree>
    <p:extLst>
      <p:ext uri="{BB962C8B-B14F-4D97-AF65-F5344CB8AC3E}">
        <p14:creationId xmlns:p14="http://schemas.microsoft.com/office/powerpoint/2010/main" val="7290017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HEDEF; KONAKÇI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lvl="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Sağlamların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ilaçla korunması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ve/veya aşılanmaları,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 ve dengeli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beslenme,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eğitimi ve kişisel hijyen önlemlerinin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alınması,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lvl="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Toplumun sosyoekonomik ve sosyokültürel düzeyinin yükseltilmesi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(en önemli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</a:p>
          <a:p>
            <a:pPr marL="360000" lvl="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Konakçının ilaçlanması, yeterli ve dengeli beslenmesi, sağlık eğitimi, sosyoekonomik düzeyin artırılması gibi çalışmalarla konakçının direncini artırmak.</a:t>
            </a:r>
          </a:p>
          <a:p>
            <a:pPr marL="72000" lvl="0"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</a:p>
        </p:txBody>
      </p:sp>
      <p:pic>
        <p:nvPicPr>
          <p:cNvPr id="17" name="Picture 4" descr="D:\DOKTOR\9-ISTUZMAN\1-EĞİTİM KURUMU\1. İstanbuluzman\Z.Resim-İkon\Meslekler\User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887" y="4276002"/>
            <a:ext cx="1270142" cy="1270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58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HEDEF; ETKEN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«Etkenin antijen yapısının ve immünolojik özelliklerinin laboratuvar ortamında incelenmesi»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</a:p>
        </p:txBody>
      </p:sp>
      <p:grpSp>
        <p:nvGrpSpPr>
          <p:cNvPr id="6" name="Grup 5"/>
          <p:cNvGrpSpPr/>
          <p:nvPr/>
        </p:nvGrpSpPr>
        <p:grpSpPr>
          <a:xfrm>
            <a:off x="3829050" y="3066223"/>
            <a:ext cx="4136130" cy="2114550"/>
            <a:chOff x="3829050" y="3066223"/>
            <a:chExt cx="4136130" cy="2114550"/>
          </a:xfrm>
        </p:grpSpPr>
        <p:pic>
          <p:nvPicPr>
            <p:cNvPr id="10242" name="Picture 2" descr="D:\DOKTOR\9-ISTUZMAN\1-EĞİTİM KURUMU\1. İstanbuluzman\Z.Resim-İkon\Tıbbi\microscope (3)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9050" y="3066223"/>
              <a:ext cx="2114550" cy="21145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43" name="Picture 3" descr="D:\DOKTOR\9-ISTUZMAN\1-EĞİTİM KURUMU\1. İstanbuluzman\Z.Resim-İkon\virus2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86775" y="3180523"/>
              <a:ext cx="1978405" cy="1978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315862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29039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0" y="3227519"/>
            <a:ext cx="9144000" cy="252990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İnfeksiyon </a:t>
            </a:r>
          </a:p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Hastalıkları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9-ISTUZMAN\1-EĞİTİM KURUMU\1. İstanbuluzman\Z.Resim-İkon\virus_definitions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62276" y="-152401"/>
            <a:ext cx="3067050" cy="371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267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1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enfeksiyon hastalığının «Mesleki Bulaşıcı Hastalık» olabilmesi için;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Görülen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gereği olarak,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koşulların etkisiyle oluşması,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laboratuvar bulguları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kanıtlanması gereklidir.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011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2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Ülkelerdeki ilk 10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morbidite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mortalite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listesinde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infeksiyon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hastalıkları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yer almaktadır,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Bulaşıcı Mesleki Hastalıkları; günümüz dünyasında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 sağlık sorunları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içinde yer almaktadır,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ve iş kazaları, bir ülkede İSG hizmetlerinin niteliğini değerlendirmede 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önemli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iki kriterdir.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5731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Açıklamalar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hastalıkları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listelerinde yer almayan ve fakat görülen iş ve görev icabı olarak alındığı kesin olarak tespit edilen diğer enfeksiyon hastalıkları da meslek hastalığı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sayılır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husustaki teşhisin laboratuvar deneyleriyle teyit edilmesi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gereklidir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Hastalığın azami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kuluçka süresi yükümlülük süresi olarak kabul edilir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5433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400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İşten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ayrıldıktan en geç ne kadar sonra meydana gelmesi halinde hastalığın, sigortalının mesleğinden ileri geldiğine karar verileceği yönetmelikle belirlenmiştir.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hastalığı teşhisi yükümlülük süresinden sonra konsa bile bunun meslek hastalığı olarak kabul edileceği yönetmelikle belirlenmiştir.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İNFEKSİYON HASTALIKLARI</a:t>
            </a:r>
            <a:endParaRPr lang="tr-TR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9432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Tanımlar / İnfektivite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«Etkenin sağlam kişiye </a:t>
            </a:r>
            <a:r>
              <a:rPr lang="tr-TR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ulaşabilme ve dokulara yerleşip üreyebilme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özelliğine denir.»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31"/>
          <p:cNvSpPr txBox="1">
            <a:spLocks noChangeArrowheads="1"/>
          </p:cNvSpPr>
          <p:nvPr/>
        </p:nvSpPr>
        <p:spPr bwMode="gray">
          <a:xfrm>
            <a:off x="178632" y="411163"/>
            <a:ext cx="891220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BULAŞICI MESLEK HASTALIKLARI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8741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theme/theme1.xml><?xml version="1.0" encoding="utf-8"?>
<a:theme xmlns:a="http://schemas.openxmlformats.org/drawingml/2006/main" name="1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5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9667</TotalTime>
  <Words>1904</Words>
  <Application>Microsoft Office PowerPoint</Application>
  <PresentationFormat>Ekran Gösterisi (4:3)</PresentationFormat>
  <Paragraphs>521</Paragraphs>
  <Slides>39</Slides>
  <Notes>39</Notes>
  <HiddenSlides>0</HiddenSlides>
  <MMClips>0</MMClips>
  <ScaleCrop>false</ScaleCrop>
  <HeadingPairs>
    <vt:vector size="4" baseType="variant">
      <vt:variant>
        <vt:lpstr>Tema</vt:lpstr>
      </vt:variant>
      <vt:variant>
        <vt:i4>5</vt:i4>
      </vt:variant>
      <vt:variant>
        <vt:lpstr>Slayt Başlıkları</vt:lpstr>
      </vt:variant>
      <vt:variant>
        <vt:i4>39</vt:i4>
      </vt:variant>
    </vt:vector>
  </HeadingPairs>
  <TitlesOfParts>
    <vt:vector size="44" baseType="lpstr">
      <vt:lpstr>1_Standarddesign</vt:lpstr>
      <vt:lpstr>4_Standarddesign</vt:lpstr>
      <vt:lpstr>5_Standarddesign</vt:lpstr>
      <vt:lpstr>6_Standarddesign</vt:lpstr>
      <vt:lpstr>2_Standarddesign</vt:lpstr>
      <vt:lpstr>PowerPoint Sunusu</vt:lpstr>
      <vt:lpstr>PowerPoint Sunusu</vt:lpstr>
      <vt:lpstr>MESLEKİ BULAŞICI HASTALIKLAR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1033</cp:revision>
  <dcterms:created xsi:type="dcterms:W3CDTF">2008-04-16T13:39:00Z</dcterms:created>
  <dcterms:modified xsi:type="dcterms:W3CDTF">2013-02-09T10:56:07Z</dcterms:modified>
</cp:coreProperties>
</file>