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45"/>
  </p:notesMasterIdLst>
  <p:handoutMasterIdLst>
    <p:handoutMasterId r:id="rId46"/>
  </p:handoutMasterIdLst>
  <p:sldIdLst>
    <p:sldId id="1215" r:id="rId6"/>
    <p:sldId id="1216" r:id="rId7"/>
    <p:sldId id="1217" r:id="rId8"/>
    <p:sldId id="1228" r:id="rId9"/>
    <p:sldId id="1230" r:id="rId10"/>
    <p:sldId id="1191" r:id="rId11"/>
    <p:sldId id="1231" r:id="rId12"/>
    <p:sldId id="1272" r:id="rId13"/>
    <p:sldId id="1270" r:id="rId14"/>
    <p:sldId id="1229" r:id="rId15"/>
    <p:sldId id="1266" r:id="rId16"/>
    <p:sldId id="1232" r:id="rId17"/>
    <p:sldId id="1234" r:id="rId18"/>
    <p:sldId id="1238" r:id="rId19"/>
    <p:sldId id="1240" r:id="rId20"/>
    <p:sldId id="1269" r:id="rId21"/>
    <p:sldId id="1243" r:id="rId22"/>
    <p:sldId id="1271" r:id="rId23"/>
    <p:sldId id="1245" r:id="rId24"/>
    <p:sldId id="1247" r:id="rId25"/>
    <p:sldId id="1263" r:id="rId26"/>
    <p:sldId id="1166" r:id="rId27"/>
    <p:sldId id="1193" r:id="rId28"/>
    <p:sldId id="1196" r:id="rId29"/>
    <p:sldId id="1195" r:id="rId30"/>
    <p:sldId id="1201" r:id="rId31"/>
    <p:sldId id="1202" r:id="rId32"/>
    <p:sldId id="1200" r:id="rId33"/>
    <p:sldId id="1261" r:id="rId34"/>
    <p:sldId id="1210" r:id="rId35"/>
    <p:sldId id="1208" r:id="rId36"/>
    <p:sldId id="1207" r:id="rId37"/>
    <p:sldId id="1211" r:id="rId38"/>
    <p:sldId id="1250" r:id="rId39"/>
    <p:sldId id="1252" r:id="rId40"/>
    <p:sldId id="1251" r:id="rId41"/>
    <p:sldId id="1209" r:id="rId42"/>
    <p:sldId id="1213" r:id="rId43"/>
    <p:sldId id="1226" r:id="rId4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  <a:srgbClr val="6B9B1A"/>
    <a:srgbClr val="E9ECF7"/>
    <a:srgbClr val="D0D8EC"/>
    <a:srgbClr val="E9EAF7"/>
    <a:srgbClr val="E9E3E8"/>
    <a:srgbClr val="575F57"/>
    <a:srgbClr val="5A5A59"/>
    <a:srgbClr val="00A4FF"/>
    <a:srgbClr val="004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28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09.02.2013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22</a:t>
            </a:fld>
            <a:endParaRPr lang="de-DE" sz="1200" dirty="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22</a:t>
            </a:fld>
            <a:endParaRPr lang="en-GB" sz="1300" dirty="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32</a:t>
            </a:fld>
            <a:endParaRPr lang="de-DE" sz="1200" dirty="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32</a:t>
            </a:fld>
            <a:endParaRPr lang="en-GB" sz="1300" dirty="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5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93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3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23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45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6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3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05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4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7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80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14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58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2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3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04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3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2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09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7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557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999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701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98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4744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192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126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88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88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6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0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82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22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5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45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77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87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28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4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5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175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295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3047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9311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İstanbulUzman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Mesleki Bulaşıcı Hastalıklar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316691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61925" y="1781175"/>
            <a:ext cx="8764743" cy="666750"/>
            <a:chOff x="142875" y="1400175"/>
            <a:chExt cx="8764743" cy="525463"/>
          </a:xfrm>
        </p:grpSpPr>
        <p:sp>
          <p:nvSpPr>
            <p:cNvPr id="30" name="Rectangle 55"/>
            <p:cNvSpPr>
              <a:spLocks noChangeArrowheads="1"/>
            </p:cNvSpPr>
            <p:nvPr/>
          </p:nvSpPr>
          <p:spPr bwMode="gray">
            <a:xfrm>
              <a:off x="645055" y="1400175"/>
              <a:ext cx="1412081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000" b="1" dirty="0" smtClean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A GRUBU</a:t>
              </a:r>
              <a:endParaRPr lang="tr-TR" sz="20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gray">
            <a:xfrm>
              <a:off x="2052000" y="1400175"/>
              <a:ext cx="6855618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 anchorCtr="0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defRPr/>
              </a:pP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Kimyasal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Nedenlerle Olan Meslek Hastalıkları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5030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4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1</a:t>
              </a:r>
              <a:endParaRPr lang="tr-TR" sz="24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161925" y="2590800"/>
            <a:ext cx="8764743" cy="666750"/>
            <a:chOff x="142875" y="1400175"/>
            <a:chExt cx="8764743" cy="525463"/>
          </a:xfrm>
        </p:grpSpPr>
        <p:sp>
          <p:nvSpPr>
            <p:cNvPr id="20" name="Rectangle 55"/>
            <p:cNvSpPr>
              <a:spLocks noChangeArrowheads="1"/>
            </p:cNvSpPr>
            <p:nvPr/>
          </p:nvSpPr>
          <p:spPr bwMode="gray">
            <a:xfrm>
              <a:off x="645055" y="1400175"/>
              <a:ext cx="1412081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000" b="1" dirty="0" smtClean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B GRUBU</a:t>
              </a:r>
              <a:endParaRPr lang="tr-TR" sz="20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gray">
            <a:xfrm>
              <a:off x="2052000" y="1400175"/>
              <a:ext cx="6855618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 anchorCtr="0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defRPr/>
              </a:pP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Mesleki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Deri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Hastalıkları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5030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4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2</a:t>
              </a:r>
              <a:endParaRPr lang="tr-TR" sz="24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23" name="Grup 22"/>
          <p:cNvGrpSpPr/>
          <p:nvPr/>
        </p:nvGrpSpPr>
        <p:grpSpPr>
          <a:xfrm>
            <a:off x="161925" y="3400425"/>
            <a:ext cx="8764743" cy="666750"/>
            <a:chOff x="142875" y="1400175"/>
            <a:chExt cx="8764743" cy="525463"/>
          </a:xfrm>
        </p:grpSpPr>
        <p:sp>
          <p:nvSpPr>
            <p:cNvPr id="24" name="Rectangle 55"/>
            <p:cNvSpPr>
              <a:spLocks noChangeArrowheads="1"/>
            </p:cNvSpPr>
            <p:nvPr/>
          </p:nvSpPr>
          <p:spPr bwMode="gray">
            <a:xfrm>
              <a:off x="645055" y="1400175"/>
              <a:ext cx="1412081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000" b="1" dirty="0" smtClean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C GRUBU</a:t>
              </a:r>
              <a:endParaRPr lang="tr-TR" sz="20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gray">
            <a:xfrm>
              <a:off x="2052000" y="1400175"/>
              <a:ext cx="6855618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 anchorCtr="0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defRPr/>
              </a:pP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Pnömokonyozlar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ve Diğer Mesleki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Solunum Sistemi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Hastalıkları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5030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4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3</a:t>
              </a:r>
              <a:endParaRPr lang="tr-TR" sz="24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27" name="Grup 26"/>
          <p:cNvGrpSpPr/>
          <p:nvPr/>
        </p:nvGrpSpPr>
        <p:grpSpPr>
          <a:xfrm>
            <a:off x="161925" y="4210050"/>
            <a:ext cx="8764743" cy="666750"/>
            <a:chOff x="142875" y="1400175"/>
            <a:chExt cx="8764743" cy="525463"/>
          </a:xfrm>
        </p:grpSpPr>
        <p:sp>
          <p:nvSpPr>
            <p:cNvPr id="28" name="Rectangle 55"/>
            <p:cNvSpPr>
              <a:spLocks noChangeArrowheads="1"/>
            </p:cNvSpPr>
            <p:nvPr/>
          </p:nvSpPr>
          <p:spPr bwMode="gray">
            <a:xfrm>
              <a:off x="645055" y="1400175"/>
              <a:ext cx="1412081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000" b="1" dirty="0" smtClean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D GRUBU</a:t>
              </a:r>
              <a:endParaRPr lang="tr-TR" sz="20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2052000" y="1400175"/>
              <a:ext cx="6855618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 anchorCtr="0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defRPr/>
              </a:pPr>
              <a:r>
                <a:rPr lang="tr-TR" sz="20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Mesleki Bulaşıcı Hastalıklar</a:t>
              </a:r>
              <a:endParaRPr lang="tr-T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5030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4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4</a:t>
              </a:r>
              <a:endParaRPr lang="tr-TR" sz="24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36" name="Grup 35"/>
          <p:cNvGrpSpPr/>
          <p:nvPr/>
        </p:nvGrpSpPr>
        <p:grpSpPr>
          <a:xfrm>
            <a:off x="161925" y="5019675"/>
            <a:ext cx="8764743" cy="666750"/>
            <a:chOff x="142875" y="1400175"/>
            <a:chExt cx="8764743" cy="525463"/>
          </a:xfrm>
        </p:grpSpPr>
        <p:sp>
          <p:nvSpPr>
            <p:cNvPr id="37" name="Rectangle 55"/>
            <p:cNvSpPr>
              <a:spLocks noChangeArrowheads="1"/>
            </p:cNvSpPr>
            <p:nvPr/>
          </p:nvSpPr>
          <p:spPr bwMode="gray">
            <a:xfrm>
              <a:off x="645055" y="1400175"/>
              <a:ext cx="1412081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000" b="1" dirty="0" smtClean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E GRUBU</a:t>
              </a:r>
              <a:endParaRPr lang="tr-TR" sz="20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gray">
            <a:xfrm>
              <a:off x="2052000" y="1400175"/>
              <a:ext cx="6855618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 anchorCtr="0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defRPr/>
              </a:pPr>
              <a:r>
                <a:rPr lang="nn-NO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Fizik</a:t>
              </a:r>
              <a:r>
                <a:rPr lang="nn-NO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Etkenlerle Olan Meslek Hastalıkları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5030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4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5</a:t>
              </a:r>
              <a:endParaRPr lang="tr-TR" sz="24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89045" y="1162180"/>
            <a:ext cx="8737623" cy="403609"/>
            <a:chOff x="169995" y="1162180"/>
            <a:chExt cx="8737623" cy="403609"/>
          </a:xfrm>
        </p:grpSpPr>
        <p:sp>
          <p:nvSpPr>
            <p:cNvPr id="40" name="Dikdörtgen 39"/>
            <p:cNvSpPr/>
            <p:nvPr/>
          </p:nvSpPr>
          <p:spPr>
            <a:xfrm>
              <a:off x="587905" y="1179318"/>
              <a:ext cx="8319713" cy="338554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tr-TR" sz="1600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Sosyal Sigorta Sağlık İşlemleri Tüzüğü </a:t>
              </a:r>
            </a:p>
          </p:txBody>
        </p:sp>
        <p:pic>
          <p:nvPicPr>
            <p:cNvPr id="1026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403609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HASTALIKLARINI </a:t>
            </a:r>
            <a:r>
              <a:rPr lang="tr-TR" sz="3200" dirty="0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SINIFLANDIRMA</a:t>
            </a: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ŞEKLİ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up 41"/>
          <p:cNvGrpSpPr/>
          <p:nvPr/>
        </p:nvGrpSpPr>
        <p:grpSpPr>
          <a:xfrm>
            <a:off x="664105" y="5828113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Kaç gruptur / Hangi gruptur / Hastalıktan grup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057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970361"/>
            <a:ext cx="9144000" cy="131018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 Grubu </a:t>
            </a:r>
          </a:p>
          <a:p>
            <a:pPr algn="ctr"/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 Bulaşıcı Hastalıklar</a:t>
            </a:r>
            <a:endParaRPr lang="tr-TR" sz="6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D:\DOKTOR\1-DRUZ\1-EĞİTİM KURUMU\1. İstanbuluzman\2-RESİMLER\Siyah\099358-simpy-logo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91" y="-239232"/>
            <a:ext cx="4780701" cy="47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19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BULAŞICI HASTALIKLAR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414397"/>
              </p:ext>
            </p:extLst>
          </p:nvPr>
        </p:nvGraphicFramePr>
        <p:xfrm>
          <a:off x="76201" y="1029337"/>
          <a:ext cx="8961473" cy="27894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2257424"/>
                <a:gridCol w="1791206"/>
                <a:gridCol w="4912843"/>
              </a:tblGrid>
              <a:tr h="7994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D1</a:t>
                      </a:r>
                      <a:r>
                        <a:rPr lang="tr-TR" sz="3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GRUBU</a:t>
                      </a:r>
                      <a:r>
                        <a:rPr lang="tr-TR" sz="3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MBH</a:t>
                      </a:r>
                      <a:r>
                        <a:rPr kumimoji="0" lang="tr-TR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[HELMİNTİASİS]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133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HASTALIKLAR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YÜKÜMLÜLÜK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 TEHLİKESİ OLAN BAŞLICA İŞLER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38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Ankilostomiasis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Ay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86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tr-TR" sz="2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Tünel ve yeraltı maden işleri, </a:t>
                      </a:r>
                      <a:endParaRPr kumimoji="0" lang="tr-TR" sz="20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486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Pirinç tarlalarında, killi, nemli toprak zeminde çalışmalar,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38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Necatoriasis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Ay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4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244811" y="6148489"/>
            <a:ext cx="6162416" cy="663371"/>
            <a:chOff x="2644311" y="5451679"/>
            <a:chExt cx="6162416" cy="663371"/>
          </a:xfrm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1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2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7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19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18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Ezberlenmeli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194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BULAŞICI HASTALIKLAR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001184"/>
              </p:ext>
            </p:extLst>
          </p:nvPr>
        </p:nvGraphicFramePr>
        <p:xfrm>
          <a:off x="76201" y="1029334"/>
          <a:ext cx="9014636" cy="5488558"/>
        </p:xfrm>
        <a:graphic>
          <a:graphicData uri="http://schemas.openxmlformats.org/drawingml/2006/table">
            <a:tbl>
              <a:tblPr firstRow="1" bandRow="1"/>
              <a:tblGrid>
                <a:gridCol w="2257424"/>
                <a:gridCol w="1791206"/>
                <a:gridCol w="4966006"/>
              </a:tblGrid>
              <a:tr h="45558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D2</a:t>
                      </a:r>
                      <a:r>
                        <a:rPr lang="tr-TR" sz="3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GRUBU</a:t>
                      </a:r>
                      <a:r>
                        <a:rPr lang="tr-TR" sz="3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MBH</a:t>
                      </a:r>
                      <a:r>
                        <a:rPr kumimoji="0" lang="tr-TR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[TROPİK]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555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HASTALIKLAR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YÜKÜMLÜLÜK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 TEHLİKESİ OLAN BAŞLICA İŞLER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07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Malarya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450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2000" i="1" dirty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Bu gibi hastalıkların saptandığı ve tedavi edildiği </a:t>
                      </a: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sağlık örgütlerinde-kurumlarında,</a:t>
                      </a:r>
                    </a:p>
                    <a:p>
                      <a:pPr marL="108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 </a:t>
                      </a:r>
                    </a:p>
                    <a:p>
                      <a:pPr marL="450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Bu </a:t>
                      </a:r>
                      <a:r>
                        <a:rPr lang="tr-TR" sz="2000" i="1" dirty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hastalıkların patojen ajanları ile çalışılan </a:t>
                      </a: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laboratuvarlardaki </a:t>
                      </a:r>
                      <a:r>
                        <a:rPr lang="tr-TR" sz="2000" i="1" dirty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sağlık </a:t>
                      </a: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görevleri ile </a:t>
                      </a:r>
                      <a:r>
                        <a:rPr lang="tr-TR" sz="2000" i="1" dirty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araştırmalarında </a:t>
                      </a: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çalışanlarda,</a:t>
                      </a:r>
                      <a:endParaRPr lang="tr-TR" sz="2000" i="1" dirty="0"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7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Amebiasis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6200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7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Sarı Humma 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7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Veba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Rekürrent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Ateş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Dank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Leishmanioz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 Ay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Frambosie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 Hafta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Lepra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 Yıl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Lekeli Humma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Riketsiöz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11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326099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BULAŞICI HASTALIKLAR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787505"/>
              </p:ext>
            </p:extLst>
          </p:nvPr>
        </p:nvGraphicFramePr>
        <p:xfrm>
          <a:off x="1" y="860763"/>
          <a:ext cx="9122734" cy="6035040"/>
        </p:xfrm>
        <a:graphic>
          <a:graphicData uri="http://schemas.openxmlformats.org/drawingml/2006/table">
            <a:tbl>
              <a:tblPr firstRow="1" bandRow="1"/>
              <a:tblGrid>
                <a:gridCol w="2524835"/>
                <a:gridCol w="1791206"/>
                <a:gridCol w="4806693"/>
              </a:tblGrid>
              <a:tr h="50943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D3</a:t>
                      </a:r>
                      <a:r>
                        <a:rPr lang="tr-TR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GRUBU</a:t>
                      </a:r>
                      <a:r>
                        <a:rPr lang="tr-T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MBH</a:t>
                      </a:r>
                      <a:r>
                        <a:rPr lang="tr-TR" sz="2800" b="1" dirty="0" smtClean="0">
                          <a:solidFill>
                            <a:srgbClr val="FF0D0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[HAYVANLARDAN İNSANA BULAŞAN]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43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HASTALIKLAR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YÜKÜMLÜLÜK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 TEHLİKESİ OLAN BAŞLICA İŞLER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9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Bruselloz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6 Ay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450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Hayvan gütme, bakma</a:t>
                      </a:r>
                      <a:r>
                        <a:rPr lang="tr-TR" sz="2000" i="1" baseline="0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 ve</a:t>
                      </a: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 terbiye etme, </a:t>
                      </a:r>
                    </a:p>
                    <a:p>
                      <a:pPr marL="450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Veterinerlik hizmetleri,</a:t>
                      </a:r>
                    </a:p>
                    <a:p>
                      <a:pPr marL="450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Hayvanlardan elde edilen materyalle veya hayvan artıklarıyla yakın temas, bunların işlenmesi, saklanması, taşınması (ahır, mezbaha, hayvan taşımacılığı, veteriner hastaneleri, kasap sakatatçı, sucukçu, et ve balık </a:t>
                      </a:r>
                      <a:r>
                        <a:rPr lang="tr-TR" sz="2000" i="1" dirty="0" err="1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konserveciliği</a:t>
                      </a: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, süt ve süt mamullerinin</a:t>
                      </a:r>
                      <a:r>
                        <a:rPr lang="tr-TR" sz="2000" i="1" baseline="0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 </a:t>
                      </a: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işlenmesi, mutfak işleri, hayvan derisi, kılı, yelesi, yünü, kemik </a:t>
                      </a:r>
                      <a:r>
                        <a:rPr lang="tr-TR" sz="2000" i="1" dirty="0" err="1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vb’nin</a:t>
                      </a: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 işlendiği, toplandığı, yok edildiği yerlerdeki çalışmalar), </a:t>
                      </a:r>
                    </a:p>
                    <a:p>
                      <a:pPr marL="450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20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Laboratuvarlarda bu hastalıkların etkenleriyle veya hastalanmış hayvanlardan alınmış biyolojik materyalle yapılan çalışmalar,</a:t>
                      </a:r>
                      <a:endParaRPr lang="tr-TR" sz="1800" i="1" dirty="0"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9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Tetanoz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30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Şarbon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30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Salmonella 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İnfeksiyonu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30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Weill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Hastalığı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14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Kuduz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2 Yıl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Ornithozlar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Psittakoz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30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Renkküren Ateş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12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Şap Hastalığı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10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Çiçek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12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 Humması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30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Leke Humması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20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i="1" dirty="0"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Ekinokok Humması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1 Yıl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i="1" dirty="0"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Ruam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1 Ay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i="1" dirty="0"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898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BULAŞICI HASTALIKLAR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618200"/>
              </p:ext>
            </p:extLst>
          </p:nvPr>
        </p:nvGraphicFramePr>
        <p:xfrm>
          <a:off x="76201" y="1029337"/>
          <a:ext cx="8934449" cy="3067218"/>
        </p:xfrm>
        <a:graphic>
          <a:graphicData uri="http://schemas.openxmlformats.org/drawingml/2006/table">
            <a:tbl>
              <a:tblPr firstRow="1" bandRow="1"/>
              <a:tblGrid>
                <a:gridCol w="2257424"/>
                <a:gridCol w="1813073"/>
                <a:gridCol w="4863952"/>
              </a:tblGrid>
              <a:tr h="76078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D4</a:t>
                      </a:r>
                      <a:r>
                        <a:rPr lang="tr-TR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GRUBU</a:t>
                      </a:r>
                      <a:r>
                        <a:rPr lang="tr-T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MBH</a:t>
                      </a:r>
                      <a:r>
                        <a:rPr lang="tr-TR" sz="2800" b="1" dirty="0" smtClean="0">
                          <a:solidFill>
                            <a:srgbClr val="FF0D0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[MESLEK GEREĞİ ENFEKSİYON HASTALIKLARINA ÖZELLİKLE MARUZ KİŞİLERDEKİ]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60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HASTALIKLAR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YÜKÜMLÜLÜK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 TEHLİKESİ OLAN BAŞLICA İŞLER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80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Viral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Hepatit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 Ay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86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Hastane, dispanser, poliklinik araştırma laboratuvarı vb. sağlık kurumlarında çalışmalar.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80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Tüberküloz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 Yıl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0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57366" y="347365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BULAŞICI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HASTALIKLAR / TR EN SIK</a:t>
            </a: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848914"/>
              </p:ext>
            </p:extLst>
          </p:nvPr>
        </p:nvGraphicFramePr>
        <p:xfrm>
          <a:off x="-3" y="977726"/>
          <a:ext cx="9144003" cy="5836529"/>
        </p:xfrm>
        <a:graphic>
          <a:graphicData uri="http://schemas.openxmlformats.org/drawingml/2006/table">
            <a:tbl>
              <a:tblPr firstRow="1" bandRow="1"/>
              <a:tblGrid>
                <a:gridCol w="1405054"/>
                <a:gridCol w="867987"/>
                <a:gridCol w="867987"/>
                <a:gridCol w="867987"/>
                <a:gridCol w="867987"/>
                <a:gridCol w="867987"/>
                <a:gridCol w="3399014"/>
              </a:tblGrid>
              <a:tr h="393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Hastalık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Su-Besin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Hava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Vektör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Temas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Plasenta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Türkiye’de En Sık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Şarbon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400" b="0" i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400" b="0" i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400" b="0" i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?</a:t>
                      </a:r>
                      <a:endParaRPr kumimoji="0" lang="de-DE" sz="1400" b="0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400" b="0" i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de-DE" sz="1400" b="0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Enfekte et ve deriye dokunma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Kuduz 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 hayvan tarafından ısırılma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Bruselloz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?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Kaynamamış süt, taze beyaz peynir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Toksoplazmozis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Kedi dışkısı, plasenter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Psittakozis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Ev kuşlarından solunum yoluyla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Listeriozis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Süt ve besin maddeleri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Ruam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Direkt tenas ile deri ve mukozadan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Tularemi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 kemiricileri, kene yoluyla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Dönek Humma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Kemiricilerden kene yoluyla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Leptospirozis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?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Kontamine sularda yüzme, çıplak ayak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Veba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Fareden pire aracılığıyla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Dermatofitler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Doğrudan temas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Salmonella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Kontamine et-yumurtayı pişirmeden y.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Hidatiidoz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Et yiyen köpeğin enfekte dışkısı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Tetanoz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Kirli gereçlerle yaralanma</a:t>
                      </a:r>
                      <a:endParaRPr kumimoji="0" lang="de-DE" sz="14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450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957787"/>
            <a:ext cx="1812227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Etken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1905000" y="95778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Typhimurium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S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Newport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S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Enteritidis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gibi Salmonella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türü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bakterilerdir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1872187"/>
            <a:ext cx="1812225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Rezervuar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905000" y="187218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Domuz, küçükbaş, kümes ve ev hayvanları,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yumurtalar yumurta tozu, pişmiş kontamine et parçaları, salatalar, enfekte etler, bayat yemek artıkları, süt, süt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ürünleri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2786587"/>
            <a:ext cx="1812225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Bulaşma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905000" y="278658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Rezervuar ortamlarında çoğalabilen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bunlar tarafından insana bulaşabilen bir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hastalıktır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3700987"/>
            <a:ext cx="1812225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Klinik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1905000" y="370098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Karında kramplar, ishal, titreme,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ateş, kusma ve bulantıdır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İshal çoğu kez uzun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35625" y="4634437"/>
            <a:ext cx="1812225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Kuluçka Süresi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1905000" y="463443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fi-FI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 saatten 72 saate kadar </a:t>
            </a:r>
            <a:r>
              <a:rPr lang="fi-FI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uzayabilir </a:t>
            </a:r>
            <a:r>
              <a:rPr lang="fi-FI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(ortalama 18 saat</a:t>
            </a:r>
            <a:r>
              <a:rPr lang="fi-FI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sv-SE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SALMONELLOZİS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gray">
          <a:xfrm>
            <a:off x="35625" y="5548837"/>
            <a:ext cx="1812225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Korunma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1905000" y="554883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Konserve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ıdala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rı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korumak, gıdaları özenle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pişirmek,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evlerdeki </a:t>
            </a:r>
            <a:r>
              <a:rPr lang="sv-SE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kemiricileri ve hayvanları yok etmek.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Portörleri </a:t>
            </a:r>
            <a:r>
              <a:rPr lang="sv-SE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aramak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Kümeslerin </a:t>
            </a:r>
            <a:r>
              <a:rPr lang="sv-SE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sağlıklı olmasını temin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etmektir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Aşısı yoktur.</a:t>
            </a:r>
            <a:endParaRPr lang="sv-SE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57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95778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Etken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1905000" y="95778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Bacillus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anthracis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187218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Rezervuar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905000" y="187218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Şarbon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enfekte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hayvanlarla ya da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kontamine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hayvan ürünleri ile temas sonucu insanlara bulaşan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zoonotik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bir enfeksiyon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hastalığıdır.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İnsandan insana da bulaşma vardır.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278658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Bulaşma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905000" y="278658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Temas (deri şarbonu), sindirim yolu (bağırsak şarbonu), solunum yolu (akciğer şarbonu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Riskli meslekler kasaplar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veterinerler ve mezbaha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çalışanları, hayvanlara uğraşanlar.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370098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Klinik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1905000" y="370098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Bağırsak Şarbonu: Bulantı, kusma, iştahsızlık, ateş… Akciğer Şarbonu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Yüksek ateş-titreme, solunum güçlüğü, ölüm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35625" y="463443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Kuluçka Süresi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1905000" y="463443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fi-FI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Değişik</a:t>
            </a:r>
            <a:endParaRPr lang="sv-SE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ŞARBON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gray">
          <a:xfrm>
            <a:off x="35625" y="554883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Korunma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1905000" y="554883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Temasın önlenmesi,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infekte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gıdaların tüketilmemesi,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solumanın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önlenmesi, hayvanların aşılanması</a:t>
            </a:r>
            <a:endParaRPr lang="sv-SE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27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95778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Etken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1905000" y="957787"/>
            <a:ext cx="7113700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Entamoaba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histolytica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187218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Rezervuar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905000" y="1872187"/>
            <a:ext cx="7113700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Portörlerin ve enfekte kişilerin gaitaları, belki fareler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278658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Bulaşma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905000" y="2786587"/>
            <a:ext cx="7113700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gıdalar, enfekte çiğ yenen sebze ve meyveler, sinekler, hamam böcekleri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370098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Klinik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1905000" y="3700987"/>
            <a:ext cx="7113700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Gizli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belirtisiz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başlangıç, ishal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 da kabız ya 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hiçbiri, iştahsızlık, karında dolgunluk, kanlı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balgamlı gaita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35625" y="463443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Kuluçka Süresi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1905000" y="4634437"/>
            <a:ext cx="7113700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fi-FI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 günden birkaç aya değişebilir, ortalama 3-4 hafta</a:t>
            </a:r>
            <a:endParaRPr lang="sv-SE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AMİPLİ DİZANTERİ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gray">
          <a:xfrm>
            <a:off x="35625" y="554883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Korunma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1905000" y="5548837"/>
            <a:ext cx="7113700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Su, gıdalar, kirlenmiş sular için tifoda bahsedilen önlemlerin alınması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Sütün pastörizasyonu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s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ineklerin </a:t>
            </a:r>
            <a:r>
              <a:rPr lang="sv-SE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edilmesi,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portörlerin izlenmesi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uyun kaynatılması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uyug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sv-SE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arıtımı, </a:t>
            </a:r>
          </a:p>
        </p:txBody>
      </p:sp>
    </p:spTree>
    <p:extLst>
      <p:ext uri="{BB962C8B-B14F-4D97-AF65-F5344CB8AC3E}">
        <p14:creationId xmlns:p14="http://schemas.microsoft.com/office/powerpoint/2010/main" val="784858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0080" y="940500"/>
            <a:ext cx="9133920" cy="5184075"/>
            <a:chOff x="10080" y="940500"/>
            <a:chExt cx="9133920" cy="5184075"/>
          </a:xfrm>
        </p:grpSpPr>
        <p:sp>
          <p:nvSpPr>
            <p:cNvPr id="12" name="Rechteck 4"/>
            <p:cNvSpPr>
              <a:spLocks noChangeArrowheads="1"/>
            </p:cNvSpPr>
            <p:nvPr/>
          </p:nvSpPr>
          <p:spPr bwMode="auto">
            <a:xfrm>
              <a:off x="10080" y="3202688"/>
              <a:ext cx="9133920" cy="292188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Amaç &amp; Öğrenme </a:t>
              </a:r>
            </a:p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Hedefleri</a:t>
              </a:r>
              <a:endPara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6" name="Picture 2" descr="C:\Users\DOKTOR\Desktop\birds_and_sig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126" y="940500"/>
              <a:ext cx="5860795" cy="2243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>
              <a:off x="3190875" y="1943100"/>
              <a:ext cx="3057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Amaç Öğrenme Hedefleri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86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95778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Etken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1905000" y="95778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Mycobacterium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Tuberculosis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(insan ve sığır tipi)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187218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Rezervuar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905000" y="187218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İnsan, seyrek olarak hayvan solunum yolları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278658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Bulaşma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905000" y="278658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Temas, aynı şekilde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tabak-çatal,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gıda ve süt 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370098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Klinik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1905000" y="370098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Öksürük, ateş, yorgunluk ve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plörezi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35625" y="463443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Kuluçka Süresi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1905000" y="463443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fi-FI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Değişik</a:t>
            </a:r>
            <a:endParaRPr lang="sv-SE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TÜBERKÜLOZ 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gray">
          <a:xfrm>
            <a:off x="35625" y="5548837"/>
            <a:ext cx="1810800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Korunma</a:t>
            </a:r>
            <a:endParaRPr lang="tr-TR" sz="2000" b="1" i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1905000" y="5548837"/>
            <a:ext cx="7123225" cy="823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Sütün pastörizasyonu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tüberkülozlu </a:t>
            </a:r>
            <a:r>
              <a:rPr lang="sv-SE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sığırların ortadan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kaldırılması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kontamine </a:t>
            </a:r>
            <a:r>
              <a:rPr lang="sv-SE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kişilerin röntgen muayenesi ve izlenmesi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PPD </a:t>
            </a:r>
            <a:r>
              <a:rPr lang="sv-SE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taraması ile BCG</a:t>
            </a:r>
          </a:p>
        </p:txBody>
      </p:sp>
    </p:spTree>
    <p:extLst>
      <p:ext uri="{BB962C8B-B14F-4D97-AF65-F5344CB8AC3E}">
        <p14:creationId xmlns:p14="http://schemas.microsoft.com/office/powerpoint/2010/main" val="2278020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13899" y="3528754"/>
            <a:ext cx="8782476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Enfeksiyon </a:t>
            </a:r>
          </a:p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Zinciri</a:t>
            </a:r>
          </a:p>
        </p:txBody>
      </p:sp>
      <p:pic>
        <p:nvPicPr>
          <p:cNvPr id="5" name="Picture 2" descr="C:\Users\ahmet\Desktop\Kurum tanıtımı\hyperlink 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9533">
            <a:off x="5185159" y="6477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OKTOR\1-ISTANBULUZMAN\1-EĞİTİM KURUMU\1. İstanbuluzman\2-RESİMLER\Mikrobiyoloji\seo_optimiz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-12884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71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4464579" y="2028825"/>
            <a:ext cx="4442296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BULAŞMA YOLU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(Temas, Ortak Kullanılan Maddeler, Hava ve Vektörler)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0" y="3156213"/>
            <a:ext cx="2061423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ETKEN-KAYNAK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(Patojenite - Virülans)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7330524" y="4355036"/>
            <a:ext cx="1847850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KONAK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(Duyarlılık)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Gerade Verbindung 17"/>
          <p:cNvCxnSpPr/>
          <p:nvPr/>
        </p:nvCxnSpPr>
        <p:spPr>
          <a:xfrm>
            <a:off x="244475" y="3251211"/>
            <a:ext cx="19541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8"/>
          <p:cNvCxnSpPr/>
          <p:nvPr/>
        </p:nvCxnSpPr>
        <p:spPr>
          <a:xfrm>
            <a:off x="7293166" y="4445000"/>
            <a:ext cx="15444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0"/>
          <p:cNvCxnSpPr/>
          <p:nvPr/>
        </p:nvCxnSpPr>
        <p:spPr>
          <a:xfrm rot="5400000" flipH="1" flipV="1">
            <a:off x="4137554" y="2368550"/>
            <a:ext cx="755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44"/>
          <p:cNvGrpSpPr/>
          <p:nvPr/>
        </p:nvGrpSpPr>
        <p:grpSpPr>
          <a:xfrm>
            <a:off x="2198656" y="806831"/>
            <a:ext cx="4787981" cy="5162171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15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6" name="Freeform 51"/>
            <p:cNvSpPr>
              <a:spLocks/>
            </p:cNvSpPr>
            <p:nvPr/>
          </p:nvSpPr>
          <p:spPr bwMode="gray">
            <a:xfrm>
              <a:off x="4965705" y="3906838"/>
              <a:ext cx="2428874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0061B2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/>
            </a:p>
          </p:txBody>
        </p:sp>
        <p:sp>
          <p:nvSpPr>
            <p:cNvPr id="17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/>
            </a:p>
          </p:txBody>
        </p:sp>
      </p:grpSp>
      <p:sp>
        <p:nvSpPr>
          <p:cNvPr id="1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ENFEKSİYON ZİNCİRİ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9" y="556112"/>
            <a:ext cx="1928686" cy="19286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92" y="1406931"/>
            <a:ext cx="929874" cy="1107485"/>
          </a:xfrm>
          <a:prstGeom prst="rect">
            <a:avLst/>
          </a:prstGeom>
        </p:spPr>
      </p:pic>
      <p:pic>
        <p:nvPicPr>
          <p:cNvPr id="4098" name="Picture 2" descr="C:\Users\ahmet\Desktop\viru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96" y="3937569"/>
            <a:ext cx="2238351" cy="2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OKTOR\9-ISTUZMAN\1-EĞİTİM KURUMU\1. İstanbuluzman\Z.Resim-İkon\virus_definitions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14" y="1501090"/>
            <a:ext cx="962710" cy="9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12"/>
          <p:cNvSpPr>
            <a:spLocks/>
          </p:cNvSpPr>
          <p:nvPr/>
        </p:nvSpPr>
        <p:spPr bwMode="gray">
          <a:xfrm rot="19769801">
            <a:off x="535765" y="1770856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2"/>
          <p:cNvSpPr>
            <a:spLocks/>
          </p:cNvSpPr>
          <p:nvPr/>
        </p:nvSpPr>
        <p:spPr bwMode="gray">
          <a:xfrm rot="943968">
            <a:off x="2868305" y="694347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1393057" y="1028516"/>
            <a:ext cx="2061423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YENİ 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KONAKÇI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 descr="D:\DOKTOR\9-ISTUZMAN\1-EĞİTİM KURUMU\1. İstanbuluzman\Z.Resim-İkon\İçecek-Yiyecek\Donut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88" y="805069"/>
            <a:ext cx="779215" cy="7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hmet\Desktop\Hail_Heav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59" y="1000174"/>
            <a:ext cx="1168219" cy="11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DOKTOR\9-ISTUZMAN\1-EĞİTİM KURUMU\1. İstanbuluzman\Z.Resim-İkon\viru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4691" y="1744154"/>
            <a:ext cx="642415" cy="6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DOKTOR\9-ISTUZMAN\1-EĞİTİM KURUMU\1. İstanbuluzman\Z.Resim-İkon\Meslekler\network_searc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95" y="4775722"/>
            <a:ext cx="1724025" cy="14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DOKTOR\9-ISTUZMAN\1-EĞİTİM KURUMU\1. İstanbuluzman\Z.Resim-İkon\Meslekler\CharlieandtheChocolateFactory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1" y="1397315"/>
            <a:ext cx="952185" cy="9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5" y="5307012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27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İNFEKSİYON KAYNAĞI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İnfeksiyon kaynağının yaşadığı ve çoğaldığı ortamdır. Bu etkenler insan, hayvan,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artropot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bitki ve benzeri ortamlarda yaşarlar.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2" descr="C:\Users\ahmet\Desktop\viru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84" y="3634581"/>
            <a:ext cx="1866572" cy="17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055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İNFEKSİYONUN BULAŞMASI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İnfeksiyon etkeninin ya çevre yoluyla ya da insandan insana yayılmasıdır. Bulaşmada temel mekanizmalar;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v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Doğrudan temas,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v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Plasental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yol,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v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Fekal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yol,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v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Vektörler,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v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yolu,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6013588" y="3336873"/>
            <a:ext cx="1388974" cy="1381925"/>
            <a:chOff x="6013588" y="3336873"/>
            <a:chExt cx="1388974" cy="138192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751" y="3640931"/>
              <a:ext cx="661884" cy="1077867"/>
            </a:xfrm>
            <a:prstGeom prst="rect">
              <a:avLst/>
            </a:prstGeom>
          </p:spPr>
        </p:pic>
        <p:pic>
          <p:nvPicPr>
            <p:cNvPr id="20" name="Resim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995" y="3911160"/>
              <a:ext cx="319113" cy="618930"/>
            </a:xfrm>
            <a:prstGeom prst="rect">
              <a:avLst/>
            </a:prstGeom>
          </p:spPr>
        </p:pic>
        <p:pic>
          <p:nvPicPr>
            <p:cNvPr id="21" name="Picture 3" descr="D:\DOKTOR\9-ISTUZMAN\1-EĞİTİM KURUMU\1. İstanbuluzman\Z.Resim-İkon\İçecek-Yiyecek\Donut_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693" y="3350016"/>
              <a:ext cx="267410" cy="43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ahmet\Desktop\Hail_Heav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654" y="3336873"/>
              <a:ext cx="400908" cy="652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D:\DOKTOR\9-ISTUZMAN\1-EĞİTİM KURUMU\1. İstanbuluzman\Z.Resim-İkon\viru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13588" y="3426468"/>
              <a:ext cx="330061" cy="359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74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İNFEKSİYON HASTALIKLARI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Mesleksel infeksiyon hastalıkları, işle ilgili olarak karşılaşılan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mikrobial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etkenlerin oluşturduğu hastalıklardır.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7" descr="D:\DOKTOR\9-ISTUZMAN\1-EĞİTİM KURUMU\1. İstanbuluzman\Z.Resim-İkon\Meslekler\network_sear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70" y="3459162"/>
            <a:ext cx="1724025" cy="14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40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İNFEKSİYONUN İNSANDAN İNSANA BULAŞMASI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120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Doğrudan Bulaşma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(Tokalaşma, dokunma, sarılma, öpüşme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vb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</a:t>
            </a:r>
          </a:p>
          <a:p>
            <a:pPr marL="360000" indent="-288000">
              <a:spcAft>
                <a:spcPts val="120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Dolaylı Bulaşma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(Hapşırma, öksürme, sümkürme gibi damlacık yoluyla ya da hastanın giysilerini, mendilini, tabağını, çatalını, bıçak ve kaşığını kullanma),	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3716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3908936" y="4043056"/>
            <a:ext cx="3000249" cy="1365226"/>
            <a:chOff x="3908935" y="4064557"/>
            <a:chExt cx="3000249" cy="1365226"/>
          </a:xfrm>
        </p:grpSpPr>
        <p:pic>
          <p:nvPicPr>
            <p:cNvPr id="9218" name="Picture 2" descr="D:\DOKTOR\9-ISTUZMAN\1-EĞİTİM KURUMU\1. İstanbuluzman\Z.Resim-İkon\Meslekler\administrator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70933" y="4064557"/>
              <a:ext cx="1238251" cy="1365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" name="Picture 3" descr="D:\DOKTOR\9-ISTUZMAN\1-EĞİTİM KURUMU\1. İstanbuluzman\Z.Resim-İkon\Meslekler\administrator (3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935" y="4064557"/>
              <a:ext cx="1302318" cy="130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2133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İNFEKSİYONUN MADDELERLE BULAŞMASI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16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 yoluyla bulaşma,</a:t>
            </a:r>
          </a:p>
          <a:p>
            <a:pPr marL="324000" indent="-216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Gıdalar yoluyla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bulaşma,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16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yoluyla bulaşma,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16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Toprak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yoluyla bulaşma,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16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Kan, serum, idrar, dışkı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yoluyla bulaşma,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1200"/>
              </a:spcAft>
              <a:buClr>
                <a:srgbClr val="292929"/>
              </a:buClr>
              <a:buAutoNum type="arabicPeriod"/>
              <a:defRPr/>
            </a:pP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3716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80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İNFEKSİYONUN VEKTÖRLE BULAŞMASI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Vektörle bulaşma «mekanik veya biyolojik» olabilir.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048000" y="2919309"/>
            <a:ext cx="5391149" cy="2314291"/>
            <a:chOff x="3048000" y="2919309"/>
            <a:chExt cx="5391149" cy="2314291"/>
          </a:xfrm>
        </p:grpSpPr>
        <p:pic>
          <p:nvPicPr>
            <p:cNvPr id="6146" name="Picture 2" descr="C:\Users\ahmet\Desktop\imagesCAV4N1Q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804" y="2919309"/>
              <a:ext cx="2331345" cy="1905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147" name="Picture 3" descr="C:\Users\ahmet\Desktop\imagesCA89PAC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919309"/>
              <a:ext cx="2400300" cy="1905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6" name="Metin kutusu 5"/>
            <p:cNvSpPr txBox="1"/>
            <p:nvPr/>
          </p:nvSpPr>
          <p:spPr>
            <a:xfrm>
              <a:off x="3171825" y="4956601"/>
              <a:ext cx="21621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dirty="0" smtClean="0">
                  <a:latin typeface="Calibri" pitchFamily="34" charset="0"/>
                  <a:cs typeface="Calibri" pitchFamily="34" charset="0"/>
                </a:rPr>
                <a:t>Mekanik Vektör</a:t>
              </a:r>
              <a:endParaRPr lang="tr-TR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6192388" y="4956600"/>
              <a:ext cx="21621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dirty="0" smtClean="0">
                  <a:latin typeface="Calibri" pitchFamily="34" charset="0"/>
                  <a:cs typeface="Calibri" pitchFamily="34" charset="0"/>
                </a:rPr>
                <a:t>Biyolojik Vektör</a:t>
              </a:r>
              <a:endParaRPr lang="tr-TR" sz="12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29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hteck 4"/>
          <p:cNvSpPr>
            <a:spLocks noChangeArrowheads="1"/>
          </p:cNvSpPr>
          <p:nvPr/>
        </p:nvSpPr>
        <p:spPr bwMode="auto">
          <a:xfrm>
            <a:off x="313899" y="3528754"/>
            <a:ext cx="8782476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Çalışması</a:t>
            </a:r>
          </a:p>
        </p:txBody>
      </p:sp>
      <p:pic>
        <p:nvPicPr>
          <p:cNvPr id="8" name="Picture 2" descr="D:\DOKTOR\9-ISTUZMAN\1-EĞİTİM KURUMU\1. İstanbuluzman\Z.Resim-İkon\virus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4287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57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MESLEKİ BULAŞICI HASTALIKLAR</a:t>
            </a:r>
            <a:endParaRPr lang="tr-TR" sz="3200" kern="1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12735" y="980705"/>
            <a:ext cx="2878902" cy="5324843"/>
            <a:chOff x="112735" y="1037855"/>
            <a:chExt cx="2878902" cy="5324843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112736" y="1926657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342900" indent="-3429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+mj-lt"/>
                <a:buAutoNum type="arabicPeriod"/>
              </a:pPr>
              <a:endParaRPr lang="tr-TR" sz="2000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Katılımcıların;</a:t>
              </a: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«Katılımcıların, mesleki bulaşıcı hastalıkların çalışma hayatındaki önemi, çeşitleri, tanı ve korunma yöntemleri hakkında bilgi sahibi olmalarını </a:t>
              </a:r>
              <a:r>
                <a:rPr lang="tr-TR" sz="2000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sağlamaktır.»</a:t>
              </a:r>
              <a:endParaRPr lang="tr-TR" sz="20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112735" y="1037855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Genel Amacı</a:t>
              </a: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130901" y="980704"/>
            <a:ext cx="2878901" cy="5324845"/>
            <a:chOff x="3130901" y="1037854"/>
            <a:chExt cx="2878901" cy="5324845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3130901" y="1926657"/>
              <a:ext cx="2878901" cy="443604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Mesleki bulaşıcı hastalıkları </a:t>
              </a: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tanımlar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Mesleki bulaşıcı hastalıklara yol açabilecek etmenleri </a:t>
              </a: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sıralar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Korunma yöntemlerini </a:t>
              </a: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belirler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Erken tanı yöntemlerini </a:t>
              </a: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belirler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gray">
            <a:xfrm>
              <a:off x="3130901" y="1037854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Öğrenme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Hedefleri</a:t>
              </a: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6140441" y="980703"/>
            <a:ext cx="2878901" cy="5324846"/>
            <a:chOff x="6140441" y="1037853"/>
            <a:chExt cx="2878901" cy="5324846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6140441" y="1926658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Mesleki bulaşıcı </a:t>
              </a: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hastalıklar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Mesleki bulaşıcı hastalıklara yol açabilecek </a:t>
              </a: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etmenler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Korunma </a:t>
              </a: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yöntemleri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Erken tanı </a:t>
              </a: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yöntemleri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İlgili </a:t>
              </a: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mevzuat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Örnek vaka </a:t>
              </a:r>
              <a:r>
                <a:rPr lang="tr-TR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çalışması</a:t>
              </a:r>
              <a:endParaRPr lang="tr-TR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6140441" y="1037853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Alt Başlıkları</a:t>
              </a: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93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4464579" y="2028825"/>
            <a:ext cx="4442296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BULAŞMA YOLU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(Temas, Ortak Kullanılan Maddeler, Hava ve Vektörler)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0" y="3156213"/>
            <a:ext cx="2061423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ETKEN-KAYNAK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(Patojenite - Virülans)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7330524" y="4355036"/>
            <a:ext cx="1847850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KONAK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(Duyarlılık)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Gerade Verbindung 17"/>
          <p:cNvCxnSpPr/>
          <p:nvPr/>
        </p:nvCxnSpPr>
        <p:spPr>
          <a:xfrm>
            <a:off x="244475" y="3251211"/>
            <a:ext cx="19541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8"/>
          <p:cNvCxnSpPr/>
          <p:nvPr/>
        </p:nvCxnSpPr>
        <p:spPr>
          <a:xfrm>
            <a:off x="7293166" y="4445000"/>
            <a:ext cx="15444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0"/>
          <p:cNvCxnSpPr/>
          <p:nvPr/>
        </p:nvCxnSpPr>
        <p:spPr>
          <a:xfrm rot="5400000" flipH="1" flipV="1">
            <a:off x="4137554" y="2368550"/>
            <a:ext cx="755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44"/>
          <p:cNvGrpSpPr/>
          <p:nvPr/>
        </p:nvGrpSpPr>
        <p:grpSpPr>
          <a:xfrm>
            <a:off x="2198656" y="806831"/>
            <a:ext cx="4787981" cy="5162171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15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6" name="Freeform 51"/>
            <p:cNvSpPr>
              <a:spLocks/>
            </p:cNvSpPr>
            <p:nvPr/>
          </p:nvSpPr>
          <p:spPr bwMode="gray">
            <a:xfrm>
              <a:off x="4965705" y="3906838"/>
              <a:ext cx="2428874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0061B2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prstClr val="black"/>
                </a:solidFill>
              </a:endParaRPr>
            </a:p>
          </p:txBody>
        </p:sp>
        <p:sp>
          <p:nvSpPr>
            <p:cNvPr id="17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ENFEKSİYON ZİNCİRİ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9" y="556112"/>
            <a:ext cx="1928686" cy="19286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92" y="1406931"/>
            <a:ext cx="929874" cy="1107485"/>
          </a:xfrm>
          <a:prstGeom prst="rect">
            <a:avLst/>
          </a:prstGeom>
        </p:spPr>
      </p:pic>
      <p:pic>
        <p:nvPicPr>
          <p:cNvPr id="4098" name="Picture 2" descr="C:\Users\ahmet\Desktop\viru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96" y="3937569"/>
            <a:ext cx="2238351" cy="2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OKTOR\9-ISTUZMAN\1-EĞİTİM KURUMU\1. İstanbuluzman\Z.Resim-İkon\virus_definitions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14" y="1501090"/>
            <a:ext cx="962710" cy="9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12"/>
          <p:cNvSpPr>
            <a:spLocks/>
          </p:cNvSpPr>
          <p:nvPr/>
        </p:nvSpPr>
        <p:spPr bwMode="gray">
          <a:xfrm rot="19769801">
            <a:off x="535765" y="1770856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12"/>
          <p:cNvSpPr>
            <a:spLocks/>
          </p:cNvSpPr>
          <p:nvPr/>
        </p:nvSpPr>
        <p:spPr bwMode="gray">
          <a:xfrm rot="943968">
            <a:off x="2868305" y="694347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1393057" y="1028516"/>
            <a:ext cx="2061423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YENİ 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KONAKÇI</a:t>
            </a:r>
            <a:endParaRPr lang="de-DE" sz="1400" noProof="1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 descr="D:\DOKTOR\9-ISTUZMAN\1-EĞİTİM KURUMU\1. İstanbuluzman\Z.Resim-İkon\İçecek-Yiyecek\Donut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88" y="805069"/>
            <a:ext cx="779215" cy="7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hmet\Desktop\Hail_Heav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59" y="1000174"/>
            <a:ext cx="1168219" cy="11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DOKTOR\9-ISTUZMAN\1-EĞİTİM KURUMU\1. İstanbuluzman\Z.Resim-İkon\viru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4691" y="1744154"/>
            <a:ext cx="642415" cy="6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DOKTOR\9-ISTUZMAN\1-EĞİTİM KURUMU\1. İstanbuluzman\Z.Resim-İkon\Meslekler\network_searc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95" y="4775722"/>
            <a:ext cx="1724025" cy="14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DOKTOR\9-ISTUZMAN\1-EĞİTİM KURUMU\1. İstanbuluzman\Z.Resim-İkon\Meslekler\CharlieandtheChocolateFactory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1" y="1397315"/>
            <a:ext cx="952185" cy="9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68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ZİNCİRİ KIRMAK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İnfeksiyon hastalıklarından en önemli konu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«infeksiyon zincirinin»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kırılmasıdır.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 strateji, bulaşıcı hastalık çıkmadan önce ve/veya çıktıktan sonra bu zincir halkalarının bir yada birkaç yerinden kırılmasıdır.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İnfeksiyon hastalığı ile savaşın mantığı bu zincirin en zayıf halkasının kırılmasıdır.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</a:p>
        </p:txBody>
      </p:sp>
    </p:spTree>
    <p:extLst>
      <p:ext uri="{BB962C8B-B14F-4D97-AF65-F5344CB8AC3E}">
        <p14:creationId xmlns:p14="http://schemas.microsoft.com/office/powerpoint/2010/main" val="2104974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4464579" y="2028825"/>
            <a:ext cx="4442296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BULAŞMA YOL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      (Vektör)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0" y="3156213"/>
            <a:ext cx="2198656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KAYNAK </a:t>
            </a: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(Hasta Kişi)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ETKEN</a:t>
            </a: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(Plazmodium)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6986637" y="4383611"/>
            <a:ext cx="2191737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KONAK </a:t>
            </a:r>
            <a:r>
              <a:rPr lang="tr-TR" sz="1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(Sağlam Kişi)</a:t>
            </a:r>
          </a:p>
        </p:txBody>
      </p:sp>
      <p:cxnSp>
        <p:nvCxnSpPr>
          <p:cNvPr id="10" name="Gerade Verbindung 17"/>
          <p:cNvCxnSpPr/>
          <p:nvPr/>
        </p:nvCxnSpPr>
        <p:spPr>
          <a:xfrm>
            <a:off x="244475" y="3251211"/>
            <a:ext cx="19541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8"/>
          <p:cNvCxnSpPr/>
          <p:nvPr/>
        </p:nvCxnSpPr>
        <p:spPr>
          <a:xfrm>
            <a:off x="7293166" y="4445000"/>
            <a:ext cx="15444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0"/>
          <p:cNvCxnSpPr/>
          <p:nvPr/>
        </p:nvCxnSpPr>
        <p:spPr>
          <a:xfrm rot="5400000" flipH="1" flipV="1">
            <a:off x="4137554" y="2368550"/>
            <a:ext cx="755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44"/>
          <p:cNvGrpSpPr/>
          <p:nvPr/>
        </p:nvGrpSpPr>
        <p:grpSpPr>
          <a:xfrm>
            <a:off x="2198656" y="806831"/>
            <a:ext cx="4787981" cy="5162171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15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6" name="Freeform 51"/>
            <p:cNvSpPr>
              <a:spLocks/>
            </p:cNvSpPr>
            <p:nvPr/>
          </p:nvSpPr>
          <p:spPr bwMode="gray">
            <a:xfrm>
              <a:off x="4965705" y="3906838"/>
              <a:ext cx="2428874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0061B2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/>
            </a:p>
          </p:txBody>
        </p:sp>
        <p:sp>
          <p:nvSpPr>
            <p:cNvPr id="17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/>
            </a:p>
          </p:txBody>
        </p:sp>
      </p:grpSp>
      <p:sp>
        <p:nvSpPr>
          <p:cNvPr id="1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SITMANIN ENFEKSİYON ZİNCİRİ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5" name="Picture 3" descr="C:\Users\ahmet\Desktop\imagesCAVN6N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26" y="1409932"/>
            <a:ext cx="1822422" cy="13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OKTOR\9-ISTUZMAN\1-EĞİTİM KURUMU\1. İstanbuluzman\Z.Resim-İkon\Meslekler\User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6" y="4805817"/>
            <a:ext cx="1270142" cy="12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eform 12"/>
          <p:cNvSpPr>
            <a:spLocks/>
          </p:cNvSpPr>
          <p:nvPr/>
        </p:nvSpPr>
        <p:spPr bwMode="gray">
          <a:xfrm rot="21025112">
            <a:off x="2202638" y="1097256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12"/>
          <p:cNvSpPr>
            <a:spLocks/>
          </p:cNvSpPr>
          <p:nvPr/>
        </p:nvSpPr>
        <p:spPr bwMode="gray">
          <a:xfrm rot="4791042">
            <a:off x="7711745" y="2024021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197" name="Picture 5" descr="D:\DOKTOR\9-ISTUZMAN\1-EĞİTİM KURUMU\1. İstanbuluzman\Z.Resim-İkon\Meslekler\CharlieandtheChocolateFactor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0" y="1539886"/>
            <a:ext cx="17113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31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HEDEF; KAYNAK İSE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Tüm sıtmalı insanların uygun yöntemlerle tedavi edilmesi, hasta tarama-bulma çalışmaları, izolasyon ve erken tanı</a:t>
            </a:r>
          </a:p>
          <a:p>
            <a:pPr marL="36000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hayvanların aranması ve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gereken durumlarda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itlafı,</a:t>
            </a:r>
          </a:p>
          <a:p>
            <a:pPr marL="36000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Kaynağın bulunması, yeni </a:t>
            </a: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bulaşların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önlenmesi, kaynağa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bulaşma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yollarına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yönelik önlemlerin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alınması,</a:t>
            </a:r>
          </a:p>
          <a:p>
            <a:pPr marL="36000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Eğitimi ile erken tanı ve tedaviye katkı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sağlanması,</a:t>
            </a:r>
          </a:p>
          <a:p>
            <a:pPr marL="36000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bildirim sistemi ile, hastaların erken ve doğru tanının konmasını ve hastalığın yayılmasını önlemek,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</a:p>
        </p:txBody>
      </p:sp>
      <p:pic>
        <p:nvPicPr>
          <p:cNvPr id="21" name="Picture 2" descr="D:\DOKTOR\9-ISTUZMAN\1-EĞİTİM KURUMU\1. İstanbuluzman\Z.Resim-İkon\Meslekler\emblem-peo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91" y="3716307"/>
            <a:ext cx="1800194" cy="180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095625" y="54341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00"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durumda anofelin ortamda olması sıtma açısından risk taşımaz. Bir başka ifadeyle sivrisinekler sıtmanın biyolojik vektörü olmaktan çıkarlar.</a:t>
            </a:r>
          </a:p>
        </p:txBody>
      </p:sp>
    </p:spTree>
    <p:extLst>
      <p:ext uri="{BB962C8B-B14F-4D97-AF65-F5344CB8AC3E}">
        <p14:creationId xmlns:p14="http://schemas.microsoft.com/office/powerpoint/2010/main" val="530989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HEDEF; BULAŞMA YOLLARI İSE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Vektöre Yönelik;</a:t>
            </a:r>
          </a:p>
          <a:p>
            <a:pPr marL="36000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Öncelikle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vektörlerin, üreme ve yaşama alanlarının saptanması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gerekir,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Vektörlerin yaşama ve üreme alanlarına yönelik çevre sağlığı (barınma, atık, ve gıda hijyeni)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önlemleri,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Fizikobiyolojik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(kapan, tuzak, UV elektrikli lamba, larva yiyen bakteriler, kedi beslemek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vb.) önlemler,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kimyasal maddeler (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pestisitler) ile vektör mücadelesi,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</a:p>
        </p:txBody>
      </p:sp>
      <p:pic>
        <p:nvPicPr>
          <p:cNvPr id="19" name="Picture 3" descr="C:\Users\ahmet\Desktop\imagesCAVN6N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31" y="5458925"/>
            <a:ext cx="2544872" cy="13563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HEDEF; BULAŞMA YOLLARI İSE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62926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Kaynaktan Çıkış Yoluna Yönelik;</a:t>
            </a:r>
          </a:p>
          <a:p>
            <a:pPr marL="36000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 insanların vektörlerle temasını ve ısırılmayı önlemek amacıyla; Uzun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kollu giysiler, kaçırıcı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kimyasallar,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cibinlik ve sinek telleri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kullanmak,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Hayvan barınaklarının ilaçlanması, vektörleri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uzaklaştırıcı kimyasalların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kullanılması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</a:p>
        </p:txBody>
      </p:sp>
    </p:spTree>
    <p:extLst>
      <p:ext uri="{BB962C8B-B14F-4D97-AF65-F5344CB8AC3E}">
        <p14:creationId xmlns:p14="http://schemas.microsoft.com/office/powerpoint/2010/main" val="1102191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HEDEF; BULAŞMA YOLLARI İSE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62926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Konakçıya Giriş Yoluna Yönelik;</a:t>
            </a:r>
          </a:p>
          <a:p>
            <a:pPr marL="36000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Sağlam insanların vektörlerle temasını ve ısırılmayı önlemek amacıyla; Uzun kollu giysiler, kaçırıcı kimyasallar, cibinlik ve sinek telleri kullanmak,</a:t>
            </a:r>
          </a:p>
          <a:p>
            <a:pPr marL="36000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eğitimi ile kişisel önlemleri önemsetmek,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657475" y="4620310"/>
            <a:ext cx="6143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durumunda «sıtmalı insanların varlığı»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infeksiyon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açısından önemsiz olur.</a:t>
            </a:r>
          </a:p>
        </p:txBody>
      </p:sp>
    </p:spTree>
    <p:extLst>
      <p:ext uri="{BB962C8B-B14F-4D97-AF65-F5344CB8AC3E}">
        <p14:creationId xmlns:p14="http://schemas.microsoft.com/office/powerpoint/2010/main" val="729001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HEDEF; KONAKÇI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lvl="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Sağlamların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ilaçla korunması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ve/veya aşılanmaları,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Yeterli ve dengeli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beslenme,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eğitimi ve kişisel hijyen önlemlerinin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alınması,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Toplumun sosyoekonomik ve sosyokültürel düzeyinin yükseltilmesi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(en önemli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</a:t>
            </a:r>
          </a:p>
          <a:p>
            <a:pPr marL="360000" lvl="0" indent="-288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Konakçının ilaçlanması, yeterli ve dengeli beslenmesi, sağlık eğitimi, sosyoekonomik düzeyin artırılması gibi çalışmalarla konakçının direncini artırmak.</a:t>
            </a:r>
          </a:p>
          <a:p>
            <a:pPr marL="72000" lvl="0"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</a:p>
        </p:txBody>
      </p:sp>
      <p:pic>
        <p:nvPicPr>
          <p:cNvPr id="17" name="Picture 4" descr="D:\DOKTOR\9-ISTUZMAN\1-EĞİTİM KURUMU\1. İstanbuluzman\Z.Resim-İkon\Meslekler\User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7" y="4276002"/>
            <a:ext cx="1270142" cy="12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HEDEF; ETKEN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«Etkenin antijen yapısının ve immünolojik özelliklerinin laboratuvar ortamında incelenmesi»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3829050" y="3066223"/>
            <a:ext cx="4136130" cy="2114550"/>
            <a:chOff x="3829050" y="3066223"/>
            <a:chExt cx="4136130" cy="2114550"/>
          </a:xfrm>
        </p:grpSpPr>
        <p:pic>
          <p:nvPicPr>
            <p:cNvPr id="10242" name="Picture 2" descr="D:\DOKTOR\9-ISTUZMAN\1-EĞİTİM KURUMU\1. İstanbuluzman\Z.Resim-İkon\Tıbbi\microscope (3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050" y="3066223"/>
              <a:ext cx="2114550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 descr="D:\DOKTOR\9-ISTUZMAN\1-EĞİTİM KURUMU\1. İstanbuluzman\Z.Resim-İkon\virus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775" y="3180523"/>
              <a:ext cx="1978405" cy="1978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1586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2903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0" y="3227519"/>
            <a:ext cx="9144000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İnfeksiyon </a:t>
            </a:r>
          </a:p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Hastalıkları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D:\DOKTOR\9-ISTUZMAN\1-EĞİTİM KURUMU\1. İstanbuluzman\Z.Resim-İkon\virus_definition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2276" y="-152401"/>
            <a:ext cx="3067050" cy="37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67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Açıklamalar – 1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enfeksiyon hastalığının «Mesleki Bulaşıcı Hastalık» olabilmesi için;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Görülen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gereği olarak,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koşulların etkisiyle oluşması,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Enfeksiyonun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laboratuvar bulguları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kanıtlanması gereklidir.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1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Açıklamalar –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Ülkelerdeki ilk 10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morbidite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mortalite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listesinde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infeksiyon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hastalıkları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 almaktadır,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Bulaşıcı Mesleki Hastalıkları; günümüz dünyasında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önemli sağlık sorunları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içinde yer almaktadır,</a:t>
            </a:r>
          </a:p>
          <a:p>
            <a:pPr marL="342900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 ve iş kazaları, bir ülkede İSG hizmetlerinin niteliğini değerlendirmede 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önemli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iki kriterdir.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73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Açıklamalar –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listelerinde yer almayan ve fakat görülen iş ve görev icabı olarak alındığı kesin olarak tespit edilen diğer enfeksiyon hastalıkları da meslek hastalığı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sayılır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husustaki teşhisin laboratuvar deneyleriyle teyit edilmesi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gereklidir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azami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kuluçka süresi yükümlülük süresi olarak kabul edilir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43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İşten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ayrıldıktan en geç ne kadar sonra meydana gelmesi halinde hastalığın, sigortalının mesleğinden ileri geldiğine karar verileceği yönetmelikle belirlenmiştir.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hastalığı teşhisi yükümlülük süresinden sonra konsa bile bunun meslek hastalığı olarak kabul edileceği yönetmelikle belirlenmiştir.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İNFEKSİYON HASTALIKLARI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43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Tanımlar / İnfektivite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«Etkenin sağlam kişiye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ulaşabilme ve dokulara yerleşip üreyebilme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özelliğine denir.»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BULAŞICI MESLEK HASTALIKLARI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74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9667</TotalTime>
  <Words>1904</Words>
  <Application>Microsoft Office PowerPoint</Application>
  <PresentationFormat>Ekran Gösterisi (4:3)</PresentationFormat>
  <Paragraphs>521</Paragraphs>
  <Slides>39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Slayt Başlıkları</vt:lpstr>
      </vt:variant>
      <vt:variant>
        <vt:i4>39</vt:i4>
      </vt:variant>
    </vt:vector>
  </HeadingPairs>
  <TitlesOfParts>
    <vt:vector size="44" baseType="lpstr">
      <vt:lpstr>1_Standarddesign</vt:lpstr>
      <vt:lpstr>4_Standarddesign</vt:lpstr>
      <vt:lpstr>5_Standarddesign</vt:lpstr>
      <vt:lpstr>6_Standarddesign</vt:lpstr>
      <vt:lpstr>2_Standarddesign</vt:lpstr>
      <vt:lpstr>PowerPoint Sunusu</vt:lpstr>
      <vt:lpstr>PowerPoint Sunusu</vt:lpstr>
      <vt:lpstr>MESLEKİ BULAŞICI HASTALIKLAR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1033</cp:revision>
  <dcterms:created xsi:type="dcterms:W3CDTF">2008-04-16T13:39:00Z</dcterms:created>
  <dcterms:modified xsi:type="dcterms:W3CDTF">2013-02-09T10:56:07Z</dcterms:modified>
</cp:coreProperties>
</file>