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92" r:id="rId2"/>
    <p:sldMasterId id="2147483828" r:id="rId3"/>
    <p:sldMasterId id="2147483840" r:id="rId4"/>
    <p:sldMasterId id="2147483852" r:id="rId5"/>
    <p:sldMasterId id="2147483864" r:id="rId6"/>
    <p:sldMasterId id="2147483876" r:id="rId7"/>
    <p:sldMasterId id="2147483888" r:id="rId8"/>
    <p:sldMasterId id="2147483900" r:id="rId9"/>
    <p:sldMasterId id="2147483912" r:id="rId10"/>
    <p:sldMasterId id="2147483936" r:id="rId11"/>
    <p:sldMasterId id="2147483960" r:id="rId12"/>
    <p:sldMasterId id="2147483972" r:id="rId13"/>
    <p:sldMasterId id="2147484068" r:id="rId14"/>
    <p:sldMasterId id="2147484080" r:id="rId15"/>
    <p:sldMasterId id="2147484092" r:id="rId16"/>
    <p:sldMasterId id="2147484104" r:id="rId17"/>
    <p:sldMasterId id="2147484116" r:id="rId18"/>
    <p:sldMasterId id="2147484128" r:id="rId19"/>
    <p:sldMasterId id="2147484140" r:id="rId20"/>
    <p:sldMasterId id="2147484152" r:id="rId21"/>
    <p:sldMasterId id="2147484164" r:id="rId22"/>
    <p:sldMasterId id="2147484176" r:id="rId23"/>
    <p:sldMasterId id="2147484651" r:id="rId24"/>
    <p:sldMasterId id="2147484663" r:id="rId25"/>
    <p:sldMasterId id="2147484675" r:id="rId26"/>
    <p:sldMasterId id="2147484723" r:id="rId27"/>
    <p:sldMasterId id="2147484735" r:id="rId28"/>
    <p:sldMasterId id="2147484747" r:id="rId29"/>
  </p:sldMasterIdLst>
  <p:notesMasterIdLst>
    <p:notesMasterId r:id="rId117"/>
  </p:notesMasterIdLst>
  <p:handoutMasterIdLst>
    <p:handoutMasterId r:id="rId118"/>
  </p:handoutMasterIdLst>
  <p:sldIdLst>
    <p:sldId id="461" r:id="rId30"/>
    <p:sldId id="1353" r:id="rId31"/>
    <p:sldId id="1354" r:id="rId32"/>
    <p:sldId id="1355" r:id="rId33"/>
    <p:sldId id="1464" r:id="rId34"/>
    <p:sldId id="1457" r:id="rId35"/>
    <p:sldId id="1458" r:id="rId36"/>
    <p:sldId id="1361" r:id="rId37"/>
    <p:sldId id="1469" r:id="rId38"/>
    <p:sldId id="1474" r:id="rId39"/>
    <p:sldId id="1466" r:id="rId40"/>
    <p:sldId id="1473" r:id="rId41"/>
    <p:sldId id="1467" r:id="rId42"/>
    <p:sldId id="1162" r:id="rId43"/>
    <p:sldId id="1236" r:id="rId44"/>
    <p:sldId id="1450" r:id="rId45"/>
    <p:sldId id="1452" r:id="rId46"/>
    <p:sldId id="1476" r:id="rId47"/>
    <p:sldId id="1485" r:id="rId48"/>
    <p:sldId id="1477" r:id="rId49"/>
    <p:sldId id="1451" r:id="rId50"/>
    <p:sldId id="1401" r:id="rId51"/>
    <p:sldId id="1221" r:id="rId52"/>
    <p:sldId id="1453" r:id="rId53"/>
    <p:sldId id="1238" r:id="rId54"/>
    <p:sldId id="1465" r:id="rId55"/>
    <p:sldId id="1163" r:id="rId56"/>
    <p:sldId id="1328" r:id="rId57"/>
    <p:sldId id="1329" r:id="rId58"/>
    <p:sldId id="1463" r:id="rId59"/>
    <p:sldId id="1471" r:id="rId60"/>
    <p:sldId id="1322" r:id="rId61"/>
    <p:sldId id="1223" r:id="rId62"/>
    <p:sldId id="1224" r:id="rId63"/>
    <p:sldId id="1454" r:id="rId64"/>
    <p:sldId id="1475" r:id="rId65"/>
    <p:sldId id="1402" r:id="rId66"/>
    <p:sldId id="1448" r:id="rId67"/>
    <p:sldId id="1455" r:id="rId68"/>
    <p:sldId id="1470" r:id="rId69"/>
    <p:sldId id="1404" r:id="rId70"/>
    <p:sldId id="1456" r:id="rId71"/>
    <p:sldId id="1403" r:id="rId72"/>
    <p:sldId id="1449" r:id="rId73"/>
    <p:sldId id="1405" r:id="rId74"/>
    <p:sldId id="1193" r:id="rId75"/>
    <p:sldId id="1431" r:id="rId76"/>
    <p:sldId id="1281" r:id="rId77"/>
    <p:sldId id="1406" r:id="rId78"/>
    <p:sldId id="1432" r:id="rId79"/>
    <p:sldId id="1283" r:id="rId80"/>
    <p:sldId id="1285" r:id="rId81"/>
    <p:sldId id="1407" r:id="rId82"/>
    <p:sldId id="1408" r:id="rId83"/>
    <p:sldId id="1288" r:id="rId84"/>
    <p:sldId id="1409" r:id="rId85"/>
    <p:sldId id="1433" r:id="rId86"/>
    <p:sldId id="1434" r:id="rId87"/>
    <p:sldId id="1435" r:id="rId88"/>
    <p:sldId id="1436" r:id="rId89"/>
    <p:sldId id="1437" r:id="rId90"/>
    <p:sldId id="1411" r:id="rId91"/>
    <p:sldId id="1438" r:id="rId92"/>
    <p:sldId id="1439" r:id="rId93"/>
    <p:sldId id="1440" r:id="rId94"/>
    <p:sldId id="1441" r:id="rId95"/>
    <p:sldId id="1442" r:id="rId96"/>
    <p:sldId id="1413" r:id="rId97"/>
    <p:sldId id="1414" r:id="rId98"/>
    <p:sldId id="1422" r:id="rId99"/>
    <p:sldId id="1443" r:id="rId100"/>
    <p:sldId id="1423" r:id="rId101"/>
    <p:sldId id="1424" r:id="rId102"/>
    <p:sldId id="1425" r:id="rId103"/>
    <p:sldId id="1426" r:id="rId104"/>
    <p:sldId id="1427" r:id="rId105"/>
    <p:sldId id="1444" r:id="rId106"/>
    <p:sldId id="1428" r:id="rId107"/>
    <p:sldId id="1489" r:id="rId108"/>
    <p:sldId id="1488" r:id="rId109"/>
    <p:sldId id="1429" r:id="rId110"/>
    <p:sldId id="1486" r:id="rId111"/>
    <p:sldId id="1468" r:id="rId112"/>
    <p:sldId id="1472" r:id="rId113"/>
    <p:sldId id="1359" r:id="rId114"/>
    <p:sldId id="1364" r:id="rId115"/>
    <p:sldId id="1487" r:id="rId11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B1A"/>
    <a:srgbClr val="004986"/>
    <a:srgbClr val="575F57"/>
    <a:srgbClr val="3366FF"/>
    <a:srgbClr val="5A5A59"/>
    <a:srgbClr val="00A4FF"/>
    <a:srgbClr val="004074"/>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981" autoAdjust="0"/>
  </p:normalViewPr>
  <p:slideViewPr>
    <p:cSldViewPr snapToGrid="0">
      <p:cViewPr>
        <p:scale>
          <a:sx n="100" d="100"/>
          <a:sy n="100" d="100"/>
        </p:scale>
        <p:origin x="-1944" y="-258"/>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notesMaster" Target="notesMasters/notesMaster1.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12" Type="http://schemas.openxmlformats.org/officeDocument/2006/relationships/slide" Target="slides/slide83.xml"/><Relationship Id="rId16" Type="http://schemas.openxmlformats.org/officeDocument/2006/relationships/slideMaster" Target="slideMasters/slideMaster16.xml"/><Relationship Id="rId107" Type="http://schemas.openxmlformats.org/officeDocument/2006/relationships/slide" Target="slides/slide78.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102"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slide" Target="slides/slide53.xml"/><Relationship Id="rId90" Type="http://schemas.openxmlformats.org/officeDocument/2006/relationships/slide" Target="slides/slide61.xml"/><Relationship Id="rId95" Type="http://schemas.openxmlformats.org/officeDocument/2006/relationships/slide" Target="slides/slide6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slide" Target="slides/slide76.xml"/><Relationship Id="rId113" Type="http://schemas.openxmlformats.org/officeDocument/2006/relationships/slide" Target="slides/slide84.xml"/><Relationship Id="rId11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93" Type="http://schemas.openxmlformats.org/officeDocument/2006/relationships/slide" Target="slides/slide64.xml"/><Relationship Id="rId98" Type="http://schemas.openxmlformats.org/officeDocument/2006/relationships/slide" Target="slides/slide69.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103" Type="http://schemas.openxmlformats.org/officeDocument/2006/relationships/slide" Target="slides/slide74.xml"/><Relationship Id="rId108" Type="http://schemas.openxmlformats.org/officeDocument/2006/relationships/slide" Target="slides/slide79.xml"/><Relationship Id="rId116" Type="http://schemas.openxmlformats.org/officeDocument/2006/relationships/slide" Target="slides/slide87.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slide" Target="slides/slide59.xml"/><Relationship Id="rId91" Type="http://schemas.openxmlformats.org/officeDocument/2006/relationships/slide" Target="slides/slide62.xml"/><Relationship Id="rId96" Type="http://schemas.openxmlformats.org/officeDocument/2006/relationships/slide" Target="slides/slide67.xml"/><Relationship Id="rId111"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6" Type="http://schemas.openxmlformats.org/officeDocument/2006/relationships/slide" Target="slides/slide77.xml"/><Relationship Id="rId114" Type="http://schemas.openxmlformats.org/officeDocument/2006/relationships/slide" Target="slides/slide85.xml"/><Relationship Id="rId119"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slide" Target="slides/slide8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slide" Target="slides/slide58.xml"/><Relationship Id="rId110" Type="http://schemas.openxmlformats.org/officeDocument/2006/relationships/slide" Target="slides/slide81.xml"/><Relationship Id="rId115"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68E0C52F-A189-40AD-98F9-71073AA9F9A3}" type="datetimeFigureOut">
              <a:rPr lang="de-DE"/>
              <a:pPr>
                <a:defRPr/>
              </a:pPr>
              <a:t>21.01.2012</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A9988335-BD36-47EE-ABAD-FB42AF24BF8B}" type="slidenum">
              <a:rPr lang="de-DE"/>
              <a:pPr>
                <a:defRPr/>
              </a:pPr>
              <a:t>‹#›</a:t>
            </a:fld>
            <a:endParaRPr lang="de-DE"/>
          </a:p>
        </p:txBody>
      </p:sp>
    </p:spTree>
    <p:extLst>
      <p:ext uri="{BB962C8B-B14F-4D97-AF65-F5344CB8AC3E}">
        <p14:creationId xmlns:p14="http://schemas.microsoft.com/office/powerpoint/2010/main" val="1709087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394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C64A2A6E-1877-4AA8-B7E9-8F63A5AB952A}" type="slidenum">
              <a:rPr lang="de-DE"/>
              <a:pPr>
                <a:defRPr/>
              </a:pPr>
              <a:t>‹#›</a:t>
            </a:fld>
            <a:endParaRPr lang="de-DE"/>
          </a:p>
        </p:txBody>
      </p:sp>
    </p:spTree>
    <p:extLst>
      <p:ext uri="{BB962C8B-B14F-4D97-AF65-F5344CB8AC3E}">
        <p14:creationId xmlns:p14="http://schemas.microsoft.com/office/powerpoint/2010/main" val="914952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2"/>
          <p:cNvSpPr>
            <a:spLocks noGrp="1" noRot="1" noChangeAspect="1" noChangeArrowheads="1" noTextEdit="1"/>
          </p:cNvSpPr>
          <p:nvPr>
            <p:ph type="sldImg"/>
          </p:nvPr>
        </p:nvSpPr>
        <p:spPr>
          <a:ln/>
        </p:spPr>
      </p:sp>
      <p:sp>
        <p:nvSpPr>
          <p:cNvPr id="397314"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9F3424-AF41-4D7E-9FA3-0306058D1310}" type="slidenum">
              <a:rPr lang="de-DE" sz="1200">
                <a:solidFill>
                  <a:srgbClr val="000000"/>
                </a:solidFill>
              </a:rPr>
              <a:pPr algn="r"/>
              <a:t>11</a:t>
            </a:fld>
            <a:endParaRPr lang="de-DE" sz="1200">
              <a:solidFill>
                <a:srgbClr val="000000"/>
              </a:solidFill>
            </a:endParaRPr>
          </a:p>
        </p:txBody>
      </p:sp>
      <p:sp>
        <p:nvSpPr>
          <p:cNvPr id="40550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353EEE5C-EAFB-4442-800B-E7399F6E4141}" type="slidenum">
              <a:rPr lang="en-GB" sz="1300">
                <a:solidFill>
                  <a:srgbClr val="000000"/>
                </a:solidFill>
              </a:rPr>
              <a:pPr algn="r" defTabSz="947738"/>
              <a:t>11</a:t>
            </a:fld>
            <a:endParaRPr lang="en-GB" sz="1300">
              <a:solidFill>
                <a:srgbClr val="000000"/>
              </a:solidFill>
            </a:endParaRPr>
          </a:p>
        </p:txBody>
      </p:sp>
      <p:sp>
        <p:nvSpPr>
          <p:cNvPr id="405507" name="Rectangle 2"/>
          <p:cNvSpPr>
            <a:spLocks noGrp="1" noRot="1" noChangeAspect="1" noChangeArrowheads="1" noTextEdit="1"/>
          </p:cNvSpPr>
          <p:nvPr>
            <p:ph type="sldImg"/>
          </p:nvPr>
        </p:nvSpPr>
        <p:spPr>
          <a:xfrm>
            <a:off x="1143000" y="685800"/>
            <a:ext cx="4573588" cy="3430588"/>
          </a:xfrm>
          <a:ln/>
        </p:spPr>
      </p:sp>
      <p:sp>
        <p:nvSpPr>
          <p:cNvPr id="40550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07E6C0-B44A-454A-A7CA-EF40B5F8F933}" type="slidenum">
              <a:rPr lang="de-DE" sz="1200">
                <a:solidFill>
                  <a:srgbClr val="000000"/>
                </a:solidFill>
              </a:rPr>
              <a:pPr algn="r"/>
              <a:t>13</a:t>
            </a:fld>
            <a:endParaRPr lang="de-DE" sz="1200">
              <a:solidFill>
                <a:srgbClr val="000000"/>
              </a:solidFill>
            </a:endParaRPr>
          </a:p>
        </p:txBody>
      </p:sp>
      <p:sp>
        <p:nvSpPr>
          <p:cNvPr id="40960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F92420-52D7-44D7-A0AE-5217479517E4}" type="slidenum">
              <a:rPr lang="en-GB" sz="1300">
                <a:solidFill>
                  <a:srgbClr val="000000"/>
                </a:solidFill>
              </a:rPr>
              <a:pPr algn="r" defTabSz="947738"/>
              <a:t>13</a:t>
            </a:fld>
            <a:endParaRPr lang="en-GB" sz="1300">
              <a:solidFill>
                <a:srgbClr val="000000"/>
              </a:solidFill>
            </a:endParaRPr>
          </a:p>
        </p:txBody>
      </p:sp>
      <p:sp>
        <p:nvSpPr>
          <p:cNvPr id="409603" name="Rectangle 2"/>
          <p:cNvSpPr>
            <a:spLocks noGrp="1" noRot="1" noChangeAspect="1" noChangeArrowheads="1" noTextEdit="1"/>
          </p:cNvSpPr>
          <p:nvPr>
            <p:ph type="sldImg"/>
          </p:nvPr>
        </p:nvSpPr>
        <p:spPr>
          <a:xfrm>
            <a:off x="1143000" y="685800"/>
            <a:ext cx="4573588" cy="3430588"/>
          </a:xfrm>
          <a:ln/>
        </p:spPr>
      </p:sp>
      <p:sp>
        <p:nvSpPr>
          <p:cNvPr id="40960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65B222F-6A49-49BC-99BB-685FCC1B0FA6}" type="slidenum">
              <a:rPr lang="de-DE" sz="1200">
                <a:solidFill>
                  <a:srgbClr val="000000"/>
                </a:solidFill>
              </a:rPr>
              <a:pPr algn="r"/>
              <a:t>14</a:t>
            </a:fld>
            <a:endParaRPr lang="de-DE" sz="1200">
              <a:solidFill>
                <a:srgbClr val="000000"/>
              </a:solidFill>
            </a:endParaRPr>
          </a:p>
        </p:txBody>
      </p:sp>
      <p:sp>
        <p:nvSpPr>
          <p:cNvPr id="41165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77573FAB-7044-4032-8BA7-C84740013279}" type="slidenum">
              <a:rPr lang="en-GB" sz="1300">
                <a:solidFill>
                  <a:srgbClr val="000000"/>
                </a:solidFill>
              </a:rPr>
              <a:pPr algn="r" defTabSz="947738"/>
              <a:t>14</a:t>
            </a:fld>
            <a:endParaRPr lang="en-GB" sz="1300">
              <a:solidFill>
                <a:srgbClr val="000000"/>
              </a:solidFill>
            </a:endParaRPr>
          </a:p>
        </p:txBody>
      </p:sp>
      <p:sp>
        <p:nvSpPr>
          <p:cNvPr id="411651" name="Rectangle 2"/>
          <p:cNvSpPr>
            <a:spLocks noGrp="1" noRot="1" noChangeAspect="1" noChangeArrowheads="1" noTextEdit="1"/>
          </p:cNvSpPr>
          <p:nvPr>
            <p:ph type="sldImg"/>
          </p:nvPr>
        </p:nvSpPr>
        <p:spPr>
          <a:xfrm>
            <a:off x="1143000" y="685800"/>
            <a:ext cx="4573588" cy="3430588"/>
          </a:xfrm>
          <a:ln/>
        </p:spPr>
      </p:sp>
      <p:sp>
        <p:nvSpPr>
          <p:cNvPr id="41165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5CFE40-7484-49BC-A58F-45315F129E31}" type="slidenum">
              <a:rPr lang="de-DE" sz="1200">
                <a:solidFill>
                  <a:srgbClr val="000000"/>
                </a:solidFill>
              </a:rPr>
              <a:pPr algn="r"/>
              <a:t>15</a:t>
            </a:fld>
            <a:endParaRPr lang="de-DE" sz="1200">
              <a:solidFill>
                <a:srgbClr val="000000"/>
              </a:solidFill>
            </a:endParaRPr>
          </a:p>
        </p:txBody>
      </p:sp>
      <p:sp>
        <p:nvSpPr>
          <p:cNvPr id="41369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32A5000-C3DE-4286-BDDB-2DE189057AB7}" type="slidenum">
              <a:rPr lang="en-GB" sz="1300">
                <a:solidFill>
                  <a:srgbClr val="000000"/>
                </a:solidFill>
              </a:rPr>
              <a:pPr algn="r" defTabSz="947738"/>
              <a:t>15</a:t>
            </a:fld>
            <a:endParaRPr lang="en-GB" sz="1300">
              <a:solidFill>
                <a:srgbClr val="000000"/>
              </a:solidFill>
            </a:endParaRPr>
          </a:p>
        </p:txBody>
      </p:sp>
      <p:sp>
        <p:nvSpPr>
          <p:cNvPr id="413699" name="Rectangle 2"/>
          <p:cNvSpPr>
            <a:spLocks noGrp="1" noRot="1" noChangeAspect="1" noChangeArrowheads="1" noTextEdit="1"/>
          </p:cNvSpPr>
          <p:nvPr>
            <p:ph type="sldImg"/>
          </p:nvPr>
        </p:nvSpPr>
        <p:spPr>
          <a:xfrm>
            <a:off x="1143000" y="685800"/>
            <a:ext cx="4573588" cy="3430588"/>
          </a:xfrm>
          <a:ln/>
        </p:spPr>
      </p:sp>
      <p:sp>
        <p:nvSpPr>
          <p:cNvPr id="41370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DF5B7C-C101-437F-A48C-382F5557BAD3}" type="slidenum">
              <a:rPr lang="de-DE" sz="1200">
                <a:solidFill>
                  <a:srgbClr val="000000"/>
                </a:solidFill>
              </a:rPr>
              <a:pPr algn="r"/>
              <a:t>16</a:t>
            </a:fld>
            <a:endParaRPr lang="de-DE" sz="1200">
              <a:solidFill>
                <a:srgbClr val="000000"/>
              </a:solidFill>
            </a:endParaRPr>
          </a:p>
        </p:txBody>
      </p:sp>
      <p:sp>
        <p:nvSpPr>
          <p:cNvPr id="41779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B34007-307E-44E8-B3BA-221F40F4E198}" type="slidenum">
              <a:rPr lang="en-GB" sz="1300">
                <a:solidFill>
                  <a:srgbClr val="000000"/>
                </a:solidFill>
              </a:rPr>
              <a:pPr algn="r" defTabSz="947738"/>
              <a:t>16</a:t>
            </a:fld>
            <a:endParaRPr lang="en-GB" sz="1300">
              <a:solidFill>
                <a:srgbClr val="000000"/>
              </a:solidFill>
            </a:endParaRPr>
          </a:p>
        </p:txBody>
      </p:sp>
      <p:sp>
        <p:nvSpPr>
          <p:cNvPr id="417795" name="Rectangle 2"/>
          <p:cNvSpPr>
            <a:spLocks noGrp="1" noRot="1" noChangeAspect="1" noChangeArrowheads="1" noTextEdit="1"/>
          </p:cNvSpPr>
          <p:nvPr>
            <p:ph type="sldImg"/>
          </p:nvPr>
        </p:nvSpPr>
        <p:spPr>
          <a:xfrm>
            <a:off x="1143000" y="685800"/>
            <a:ext cx="4573588" cy="3430588"/>
          </a:xfrm>
          <a:ln/>
        </p:spPr>
      </p:sp>
      <p:sp>
        <p:nvSpPr>
          <p:cNvPr id="41779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DF5B7C-C101-437F-A48C-382F5557BAD3}" type="slidenum">
              <a:rPr lang="de-DE" sz="1200">
                <a:solidFill>
                  <a:srgbClr val="000000"/>
                </a:solidFill>
              </a:rPr>
              <a:pPr algn="r"/>
              <a:t>17</a:t>
            </a:fld>
            <a:endParaRPr lang="de-DE" sz="1200">
              <a:solidFill>
                <a:srgbClr val="000000"/>
              </a:solidFill>
            </a:endParaRPr>
          </a:p>
        </p:txBody>
      </p:sp>
      <p:sp>
        <p:nvSpPr>
          <p:cNvPr id="41779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B34007-307E-44E8-B3BA-221F40F4E198}" type="slidenum">
              <a:rPr lang="en-GB" sz="1300">
                <a:solidFill>
                  <a:srgbClr val="000000"/>
                </a:solidFill>
              </a:rPr>
              <a:pPr algn="r" defTabSz="947738"/>
              <a:t>17</a:t>
            </a:fld>
            <a:endParaRPr lang="en-GB" sz="1300">
              <a:solidFill>
                <a:srgbClr val="000000"/>
              </a:solidFill>
            </a:endParaRPr>
          </a:p>
        </p:txBody>
      </p:sp>
      <p:sp>
        <p:nvSpPr>
          <p:cNvPr id="417795" name="Rectangle 2"/>
          <p:cNvSpPr>
            <a:spLocks noGrp="1" noRot="1" noChangeAspect="1" noChangeArrowheads="1" noTextEdit="1"/>
          </p:cNvSpPr>
          <p:nvPr>
            <p:ph type="sldImg"/>
          </p:nvPr>
        </p:nvSpPr>
        <p:spPr>
          <a:xfrm>
            <a:off x="1143000" y="685800"/>
            <a:ext cx="4573588" cy="3430588"/>
          </a:xfrm>
          <a:ln/>
        </p:spPr>
      </p:sp>
      <p:sp>
        <p:nvSpPr>
          <p:cNvPr id="41779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DF5B7C-C101-437F-A48C-382F5557BAD3}" type="slidenum">
              <a:rPr lang="de-DE" sz="1200">
                <a:solidFill>
                  <a:srgbClr val="000000"/>
                </a:solidFill>
              </a:rPr>
              <a:pPr algn="r"/>
              <a:t>18</a:t>
            </a:fld>
            <a:endParaRPr lang="de-DE" sz="1200">
              <a:solidFill>
                <a:srgbClr val="000000"/>
              </a:solidFill>
            </a:endParaRPr>
          </a:p>
        </p:txBody>
      </p:sp>
      <p:sp>
        <p:nvSpPr>
          <p:cNvPr id="41779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B34007-307E-44E8-B3BA-221F40F4E198}" type="slidenum">
              <a:rPr lang="en-GB" sz="1300">
                <a:solidFill>
                  <a:srgbClr val="000000"/>
                </a:solidFill>
              </a:rPr>
              <a:pPr algn="r" defTabSz="947738"/>
              <a:t>18</a:t>
            </a:fld>
            <a:endParaRPr lang="en-GB" sz="1300">
              <a:solidFill>
                <a:srgbClr val="000000"/>
              </a:solidFill>
            </a:endParaRPr>
          </a:p>
        </p:txBody>
      </p:sp>
      <p:sp>
        <p:nvSpPr>
          <p:cNvPr id="417795" name="Rectangle 2"/>
          <p:cNvSpPr>
            <a:spLocks noGrp="1" noRot="1" noChangeAspect="1" noChangeArrowheads="1" noTextEdit="1"/>
          </p:cNvSpPr>
          <p:nvPr>
            <p:ph type="sldImg"/>
          </p:nvPr>
        </p:nvSpPr>
        <p:spPr>
          <a:xfrm>
            <a:off x="1143000" y="685800"/>
            <a:ext cx="4573588" cy="3430588"/>
          </a:xfrm>
          <a:ln/>
        </p:spPr>
      </p:sp>
      <p:sp>
        <p:nvSpPr>
          <p:cNvPr id="41779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47682D-6297-43EB-849C-6075DB7E0B8D}" type="slidenum">
              <a:rPr lang="de-DE" sz="1200">
                <a:solidFill>
                  <a:srgbClr val="000000"/>
                </a:solidFill>
              </a:rPr>
              <a:pPr algn="r"/>
              <a:t>19</a:t>
            </a:fld>
            <a:endParaRPr lang="de-DE" sz="1200">
              <a:solidFill>
                <a:srgbClr val="000000"/>
              </a:solidFill>
            </a:endParaRPr>
          </a:p>
        </p:txBody>
      </p:sp>
      <p:sp>
        <p:nvSpPr>
          <p:cNvPr id="61952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A2D6DFE5-398E-4176-AC0E-AFC3511C244C}" type="slidenum">
              <a:rPr lang="en-GB" sz="1300">
                <a:solidFill>
                  <a:srgbClr val="000000"/>
                </a:solidFill>
              </a:rPr>
              <a:pPr algn="r" defTabSz="947738"/>
              <a:t>19</a:t>
            </a:fld>
            <a:endParaRPr lang="en-GB" sz="1300">
              <a:solidFill>
                <a:srgbClr val="000000"/>
              </a:solidFill>
            </a:endParaRPr>
          </a:p>
        </p:txBody>
      </p:sp>
      <p:sp>
        <p:nvSpPr>
          <p:cNvPr id="619523" name="Rectangle 2"/>
          <p:cNvSpPr>
            <a:spLocks noGrp="1" noRot="1" noChangeAspect="1" noChangeArrowheads="1" noTextEdit="1"/>
          </p:cNvSpPr>
          <p:nvPr>
            <p:ph type="sldImg"/>
          </p:nvPr>
        </p:nvSpPr>
        <p:spPr>
          <a:xfrm>
            <a:off x="1143000" y="685800"/>
            <a:ext cx="4573588" cy="3430588"/>
          </a:xfrm>
          <a:ln/>
        </p:spPr>
      </p:sp>
      <p:sp>
        <p:nvSpPr>
          <p:cNvPr id="61952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904731-07AE-4F86-972A-F21F7A27EA3D}" type="slidenum">
              <a:rPr lang="de-DE" sz="1200">
                <a:solidFill>
                  <a:srgbClr val="000000"/>
                </a:solidFill>
              </a:rPr>
              <a:pPr algn="r"/>
              <a:t>2</a:t>
            </a:fld>
            <a:endParaRPr lang="de-DE" sz="1200">
              <a:solidFill>
                <a:srgbClr val="000000"/>
              </a:solidFill>
            </a:endParaRPr>
          </a:p>
        </p:txBody>
      </p:sp>
      <p:sp>
        <p:nvSpPr>
          <p:cNvPr id="399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63BA1F16-78E7-472D-B995-EFF28E1C55D5}" type="slidenum">
              <a:rPr lang="en-GB" sz="1300">
                <a:solidFill>
                  <a:srgbClr val="000000"/>
                </a:solidFill>
              </a:rPr>
              <a:pPr algn="r" defTabSz="947738"/>
              <a:t>2</a:t>
            </a:fld>
            <a:endParaRPr lang="en-GB" sz="1300">
              <a:solidFill>
                <a:srgbClr val="000000"/>
              </a:solidFill>
            </a:endParaRPr>
          </a:p>
        </p:txBody>
      </p:sp>
      <p:sp>
        <p:nvSpPr>
          <p:cNvPr id="399363" name="Rectangle 2"/>
          <p:cNvSpPr>
            <a:spLocks noGrp="1" noRot="1" noChangeAspect="1" noChangeArrowheads="1" noTextEdit="1"/>
          </p:cNvSpPr>
          <p:nvPr>
            <p:ph type="sldImg"/>
          </p:nvPr>
        </p:nvSpPr>
        <p:spPr>
          <a:xfrm>
            <a:off x="1143000" y="685800"/>
            <a:ext cx="4573588" cy="3430588"/>
          </a:xfrm>
          <a:ln/>
        </p:spPr>
      </p:sp>
      <p:sp>
        <p:nvSpPr>
          <p:cNvPr id="399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07E6C0-B44A-454A-A7CA-EF40B5F8F933}" type="slidenum">
              <a:rPr lang="de-DE" sz="1200">
                <a:solidFill>
                  <a:srgbClr val="000000"/>
                </a:solidFill>
              </a:rPr>
              <a:pPr algn="r"/>
              <a:t>20</a:t>
            </a:fld>
            <a:endParaRPr lang="de-DE" sz="1200">
              <a:solidFill>
                <a:srgbClr val="000000"/>
              </a:solidFill>
            </a:endParaRPr>
          </a:p>
        </p:txBody>
      </p:sp>
      <p:sp>
        <p:nvSpPr>
          <p:cNvPr id="40960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F92420-52D7-44D7-A0AE-5217479517E4}" type="slidenum">
              <a:rPr lang="en-GB" sz="1300">
                <a:solidFill>
                  <a:srgbClr val="000000"/>
                </a:solidFill>
              </a:rPr>
              <a:pPr algn="r" defTabSz="947738"/>
              <a:t>20</a:t>
            </a:fld>
            <a:endParaRPr lang="en-GB" sz="1300">
              <a:solidFill>
                <a:srgbClr val="000000"/>
              </a:solidFill>
            </a:endParaRPr>
          </a:p>
        </p:txBody>
      </p:sp>
      <p:sp>
        <p:nvSpPr>
          <p:cNvPr id="409603" name="Rectangle 2"/>
          <p:cNvSpPr>
            <a:spLocks noGrp="1" noRot="1" noChangeAspect="1" noChangeArrowheads="1" noTextEdit="1"/>
          </p:cNvSpPr>
          <p:nvPr>
            <p:ph type="sldImg"/>
          </p:nvPr>
        </p:nvSpPr>
        <p:spPr>
          <a:xfrm>
            <a:off x="1143000" y="685800"/>
            <a:ext cx="4573588" cy="3430588"/>
          </a:xfrm>
          <a:ln/>
        </p:spPr>
      </p:sp>
      <p:sp>
        <p:nvSpPr>
          <p:cNvPr id="40960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DF5B7C-C101-437F-A48C-382F5557BAD3}" type="slidenum">
              <a:rPr lang="de-DE" sz="1200">
                <a:solidFill>
                  <a:srgbClr val="000000"/>
                </a:solidFill>
              </a:rPr>
              <a:pPr algn="r"/>
              <a:t>21</a:t>
            </a:fld>
            <a:endParaRPr lang="de-DE" sz="1200">
              <a:solidFill>
                <a:srgbClr val="000000"/>
              </a:solidFill>
            </a:endParaRPr>
          </a:p>
        </p:txBody>
      </p:sp>
      <p:sp>
        <p:nvSpPr>
          <p:cNvPr id="41779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B34007-307E-44E8-B3BA-221F40F4E198}" type="slidenum">
              <a:rPr lang="en-GB" sz="1300">
                <a:solidFill>
                  <a:srgbClr val="000000"/>
                </a:solidFill>
              </a:rPr>
              <a:pPr algn="r" defTabSz="947738"/>
              <a:t>21</a:t>
            </a:fld>
            <a:endParaRPr lang="en-GB" sz="1300">
              <a:solidFill>
                <a:srgbClr val="000000"/>
              </a:solidFill>
            </a:endParaRPr>
          </a:p>
        </p:txBody>
      </p:sp>
      <p:sp>
        <p:nvSpPr>
          <p:cNvPr id="417795" name="Rectangle 2"/>
          <p:cNvSpPr>
            <a:spLocks noGrp="1" noRot="1" noChangeAspect="1" noChangeArrowheads="1" noTextEdit="1"/>
          </p:cNvSpPr>
          <p:nvPr>
            <p:ph type="sldImg"/>
          </p:nvPr>
        </p:nvSpPr>
        <p:spPr>
          <a:xfrm>
            <a:off x="1143000" y="685800"/>
            <a:ext cx="4573588" cy="3430588"/>
          </a:xfrm>
          <a:ln/>
        </p:spPr>
      </p:sp>
      <p:sp>
        <p:nvSpPr>
          <p:cNvPr id="41779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25FF4C-E1CC-471B-BEC9-AF26EFDC9ADF}" type="slidenum">
              <a:rPr lang="de-DE" sz="1200">
                <a:solidFill>
                  <a:srgbClr val="000000"/>
                </a:solidFill>
              </a:rPr>
              <a:pPr algn="r"/>
              <a:t>22</a:t>
            </a:fld>
            <a:endParaRPr lang="de-DE" sz="1200">
              <a:solidFill>
                <a:srgbClr val="000000"/>
              </a:solidFill>
            </a:endParaRPr>
          </a:p>
        </p:txBody>
      </p:sp>
      <p:sp>
        <p:nvSpPr>
          <p:cNvPr id="41574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CFBD211C-6134-43AF-A2C1-9F79E255C678}" type="slidenum">
              <a:rPr lang="en-GB" sz="1300">
                <a:solidFill>
                  <a:srgbClr val="000000"/>
                </a:solidFill>
              </a:rPr>
              <a:pPr algn="r" defTabSz="947738"/>
              <a:t>22</a:t>
            </a:fld>
            <a:endParaRPr lang="en-GB" sz="1300">
              <a:solidFill>
                <a:srgbClr val="000000"/>
              </a:solidFill>
            </a:endParaRPr>
          </a:p>
        </p:txBody>
      </p:sp>
      <p:sp>
        <p:nvSpPr>
          <p:cNvPr id="415747" name="Rectangle 2"/>
          <p:cNvSpPr>
            <a:spLocks noGrp="1" noRot="1" noChangeAspect="1" noChangeArrowheads="1" noTextEdit="1"/>
          </p:cNvSpPr>
          <p:nvPr>
            <p:ph type="sldImg"/>
          </p:nvPr>
        </p:nvSpPr>
        <p:spPr>
          <a:xfrm>
            <a:off x="1143000" y="685800"/>
            <a:ext cx="4573588" cy="3430588"/>
          </a:xfrm>
          <a:ln/>
        </p:spPr>
      </p:sp>
      <p:sp>
        <p:nvSpPr>
          <p:cNvPr id="41574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DF5B7C-C101-437F-A48C-382F5557BAD3}" type="slidenum">
              <a:rPr lang="de-DE" sz="1200">
                <a:solidFill>
                  <a:srgbClr val="000000"/>
                </a:solidFill>
              </a:rPr>
              <a:pPr algn="r"/>
              <a:t>23</a:t>
            </a:fld>
            <a:endParaRPr lang="de-DE" sz="1200">
              <a:solidFill>
                <a:srgbClr val="000000"/>
              </a:solidFill>
            </a:endParaRPr>
          </a:p>
        </p:txBody>
      </p:sp>
      <p:sp>
        <p:nvSpPr>
          <p:cNvPr id="41779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B34007-307E-44E8-B3BA-221F40F4E198}" type="slidenum">
              <a:rPr lang="en-GB" sz="1300">
                <a:solidFill>
                  <a:srgbClr val="000000"/>
                </a:solidFill>
              </a:rPr>
              <a:pPr algn="r" defTabSz="947738"/>
              <a:t>23</a:t>
            </a:fld>
            <a:endParaRPr lang="en-GB" sz="1300">
              <a:solidFill>
                <a:srgbClr val="000000"/>
              </a:solidFill>
            </a:endParaRPr>
          </a:p>
        </p:txBody>
      </p:sp>
      <p:sp>
        <p:nvSpPr>
          <p:cNvPr id="417795" name="Rectangle 2"/>
          <p:cNvSpPr>
            <a:spLocks noGrp="1" noRot="1" noChangeAspect="1" noChangeArrowheads="1" noTextEdit="1"/>
          </p:cNvSpPr>
          <p:nvPr>
            <p:ph type="sldImg"/>
          </p:nvPr>
        </p:nvSpPr>
        <p:spPr>
          <a:xfrm>
            <a:off x="1143000" y="685800"/>
            <a:ext cx="4573588" cy="3430588"/>
          </a:xfrm>
          <a:ln/>
        </p:spPr>
      </p:sp>
      <p:sp>
        <p:nvSpPr>
          <p:cNvPr id="41779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006A3E-5299-4714-BB51-A9A078E5EE5D}" type="slidenum">
              <a:rPr lang="de-DE" sz="1200">
                <a:solidFill>
                  <a:prstClr val="black"/>
                </a:solidFill>
              </a:rPr>
              <a:pPr algn="r"/>
              <a:t>24</a:t>
            </a:fld>
            <a:endParaRPr lang="de-DE" sz="1200">
              <a:solidFill>
                <a:prstClr val="black"/>
              </a:solidFill>
            </a:endParaRPr>
          </a:p>
        </p:txBody>
      </p:sp>
      <p:sp>
        <p:nvSpPr>
          <p:cNvPr id="78851"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3951A9D-2355-445B-90F0-F641AB817D94}" type="slidenum">
              <a:rPr lang="en-GB" sz="1300">
                <a:solidFill>
                  <a:prstClr val="black"/>
                </a:solidFill>
              </a:rPr>
              <a:pPr algn="r" defTabSz="947738"/>
              <a:t>24</a:t>
            </a:fld>
            <a:endParaRPr lang="en-GB" sz="1300">
              <a:solidFill>
                <a:prstClr val="black"/>
              </a:solidFill>
            </a:endParaRPr>
          </a:p>
        </p:txBody>
      </p:sp>
      <p:sp>
        <p:nvSpPr>
          <p:cNvPr id="78852" name="Rectangle 2"/>
          <p:cNvSpPr>
            <a:spLocks noGrp="1" noRot="1" noChangeAspect="1" noChangeArrowheads="1" noTextEdit="1"/>
          </p:cNvSpPr>
          <p:nvPr>
            <p:ph type="sldImg"/>
          </p:nvPr>
        </p:nvSpPr>
        <p:spPr>
          <a:xfrm>
            <a:off x="1143000" y="685800"/>
            <a:ext cx="4573588" cy="3430588"/>
          </a:xfrm>
          <a:ln/>
        </p:spPr>
      </p:sp>
      <p:sp>
        <p:nvSpPr>
          <p:cNvPr id="78853"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F4F2A01-E8A7-4D5B-827F-EDB40FFB6762}" type="slidenum">
              <a:rPr lang="de-DE" sz="1200">
                <a:solidFill>
                  <a:srgbClr val="000000"/>
                </a:solidFill>
              </a:rPr>
              <a:pPr algn="r"/>
              <a:t>25</a:t>
            </a:fld>
            <a:endParaRPr lang="de-DE" sz="1200">
              <a:solidFill>
                <a:srgbClr val="000000"/>
              </a:solidFill>
            </a:endParaRPr>
          </a:p>
        </p:txBody>
      </p:sp>
      <p:sp>
        <p:nvSpPr>
          <p:cNvPr id="42189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72E86574-AE9F-4C4A-A4DC-636398E8505D}" type="slidenum">
              <a:rPr lang="en-GB" sz="1300">
                <a:solidFill>
                  <a:srgbClr val="000000"/>
                </a:solidFill>
              </a:rPr>
              <a:pPr algn="r" defTabSz="947738"/>
              <a:t>25</a:t>
            </a:fld>
            <a:endParaRPr lang="en-GB" sz="1300">
              <a:solidFill>
                <a:srgbClr val="000000"/>
              </a:solidFill>
            </a:endParaRPr>
          </a:p>
        </p:txBody>
      </p:sp>
      <p:sp>
        <p:nvSpPr>
          <p:cNvPr id="421891" name="Rectangle 2"/>
          <p:cNvSpPr>
            <a:spLocks noGrp="1" noRot="1" noChangeAspect="1" noChangeArrowheads="1" noTextEdit="1"/>
          </p:cNvSpPr>
          <p:nvPr>
            <p:ph type="sldImg"/>
          </p:nvPr>
        </p:nvSpPr>
        <p:spPr>
          <a:xfrm>
            <a:off x="1143000" y="685800"/>
            <a:ext cx="4573588" cy="3430588"/>
          </a:xfrm>
          <a:ln/>
        </p:spPr>
      </p:sp>
      <p:sp>
        <p:nvSpPr>
          <p:cNvPr id="42189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F505FB-8A87-443A-B9E6-006CAFEF3084}" type="slidenum">
              <a:rPr lang="de-DE" sz="1200">
                <a:solidFill>
                  <a:srgbClr val="000000"/>
                </a:solidFill>
              </a:rPr>
              <a:pPr algn="r"/>
              <a:t>27</a:t>
            </a:fld>
            <a:endParaRPr lang="de-DE" sz="1200">
              <a:solidFill>
                <a:srgbClr val="000000"/>
              </a:solidFill>
            </a:endParaRPr>
          </a:p>
        </p:txBody>
      </p:sp>
      <p:sp>
        <p:nvSpPr>
          <p:cNvPr id="42393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36AD49D9-1254-4B77-84CC-2DA8F941B498}" type="slidenum">
              <a:rPr lang="en-GB" sz="1300">
                <a:solidFill>
                  <a:srgbClr val="000000"/>
                </a:solidFill>
              </a:rPr>
              <a:pPr algn="r" defTabSz="947738"/>
              <a:t>27</a:t>
            </a:fld>
            <a:endParaRPr lang="en-GB" sz="1300">
              <a:solidFill>
                <a:srgbClr val="000000"/>
              </a:solidFill>
            </a:endParaRPr>
          </a:p>
        </p:txBody>
      </p:sp>
      <p:sp>
        <p:nvSpPr>
          <p:cNvPr id="423939" name="Rectangle 2"/>
          <p:cNvSpPr>
            <a:spLocks noGrp="1" noRot="1" noChangeAspect="1" noChangeArrowheads="1" noTextEdit="1"/>
          </p:cNvSpPr>
          <p:nvPr>
            <p:ph type="sldImg"/>
          </p:nvPr>
        </p:nvSpPr>
        <p:spPr>
          <a:xfrm>
            <a:off x="1143000" y="685800"/>
            <a:ext cx="4573588" cy="3430588"/>
          </a:xfrm>
          <a:ln/>
        </p:spPr>
      </p:sp>
      <p:sp>
        <p:nvSpPr>
          <p:cNvPr id="42394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58A861-68A2-4940-8F61-788945104F80}" type="slidenum">
              <a:rPr lang="de-DE" sz="1200">
                <a:solidFill>
                  <a:srgbClr val="000000"/>
                </a:solidFill>
              </a:rPr>
              <a:pPr algn="r"/>
              <a:t>28</a:t>
            </a:fld>
            <a:endParaRPr lang="de-DE" sz="1200">
              <a:solidFill>
                <a:srgbClr val="000000"/>
              </a:solidFill>
            </a:endParaRPr>
          </a:p>
        </p:txBody>
      </p:sp>
      <p:sp>
        <p:nvSpPr>
          <p:cNvPr id="42598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A86D12E6-89FF-4401-980D-5ADCF9C8296F}" type="slidenum">
              <a:rPr lang="en-GB" sz="1300">
                <a:solidFill>
                  <a:srgbClr val="000000"/>
                </a:solidFill>
              </a:rPr>
              <a:pPr algn="r" defTabSz="947738"/>
              <a:t>28</a:t>
            </a:fld>
            <a:endParaRPr lang="en-GB" sz="1300">
              <a:solidFill>
                <a:srgbClr val="000000"/>
              </a:solidFill>
            </a:endParaRPr>
          </a:p>
        </p:txBody>
      </p:sp>
      <p:sp>
        <p:nvSpPr>
          <p:cNvPr id="425987" name="Rectangle 2"/>
          <p:cNvSpPr>
            <a:spLocks noGrp="1" noRot="1" noChangeAspect="1" noChangeArrowheads="1" noTextEdit="1"/>
          </p:cNvSpPr>
          <p:nvPr>
            <p:ph type="sldImg"/>
          </p:nvPr>
        </p:nvSpPr>
        <p:spPr>
          <a:xfrm>
            <a:off x="1143000" y="685800"/>
            <a:ext cx="4573588" cy="3430588"/>
          </a:xfrm>
          <a:ln/>
        </p:spPr>
      </p:sp>
      <p:sp>
        <p:nvSpPr>
          <p:cNvPr id="42598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576D77A-ECCC-45AC-A8DE-1CD887AD380E}" type="slidenum">
              <a:rPr lang="de-DE" sz="1200">
                <a:solidFill>
                  <a:srgbClr val="000000"/>
                </a:solidFill>
              </a:rPr>
              <a:pPr algn="r"/>
              <a:t>29</a:t>
            </a:fld>
            <a:endParaRPr lang="de-DE" sz="1200">
              <a:solidFill>
                <a:srgbClr val="000000"/>
              </a:solidFill>
            </a:endParaRPr>
          </a:p>
        </p:txBody>
      </p:sp>
      <p:sp>
        <p:nvSpPr>
          <p:cNvPr id="42803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A0D4C46-C0DB-4374-8250-EAAADE8F0BB1}" type="slidenum">
              <a:rPr lang="en-GB" sz="1300">
                <a:solidFill>
                  <a:srgbClr val="000000"/>
                </a:solidFill>
              </a:rPr>
              <a:pPr algn="r" defTabSz="947738"/>
              <a:t>29</a:t>
            </a:fld>
            <a:endParaRPr lang="en-GB" sz="1300">
              <a:solidFill>
                <a:srgbClr val="000000"/>
              </a:solidFill>
            </a:endParaRPr>
          </a:p>
        </p:txBody>
      </p:sp>
      <p:sp>
        <p:nvSpPr>
          <p:cNvPr id="428035" name="Rectangle 2"/>
          <p:cNvSpPr>
            <a:spLocks noGrp="1" noRot="1" noChangeAspect="1" noChangeArrowheads="1" noTextEdit="1"/>
          </p:cNvSpPr>
          <p:nvPr>
            <p:ph type="sldImg"/>
          </p:nvPr>
        </p:nvSpPr>
        <p:spPr>
          <a:xfrm>
            <a:off x="1143000" y="685800"/>
            <a:ext cx="4573588" cy="3430588"/>
          </a:xfrm>
          <a:ln/>
        </p:spPr>
      </p:sp>
      <p:sp>
        <p:nvSpPr>
          <p:cNvPr id="42803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52AEDF-2C29-4F1B-BA76-231E16AC3827}" type="slidenum">
              <a:rPr lang="de-DE" sz="1200">
                <a:solidFill>
                  <a:srgbClr val="000000"/>
                </a:solidFill>
              </a:rPr>
              <a:pPr algn="r"/>
              <a:t>3</a:t>
            </a:fld>
            <a:endParaRPr lang="de-DE" sz="1200">
              <a:solidFill>
                <a:srgbClr val="000000"/>
              </a:solidFill>
            </a:endParaRPr>
          </a:p>
        </p:txBody>
      </p:sp>
      <p:sp>
        <p:nvSpPr>
          <p:cNvPr id="40141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E8775E99-8054-4625-B0E4-E72CE83DE54F}" type="slidenum">
              <a:rPr lang="en-GB" sz="1300">
                <a:solidFill>
                  <a:srgbClr val="000000"/>
                </a:solidFill>
              </a:rPr>
              <a:pPr algn="r" defTabSz="947738"/>
              <a:t>3</a:t>
            </a:fld>
            <a:endParaRPr lang="en-GB" sz="1300">
              <a:solidFill>
                <a:srgbClr val="000000"/>
              </a:solidFill>
            </a:endParaRPr>
          </a:p>
        </p:txBody>
      </p:sp>
      <p:sp>
        <p:nvSpPr>
          <p:cNvPr id="401411" name="Rectangle 2"/>
          <p:cNvSpPr>
            <a:spLocks noGrp="1" noRot="1" noChangeAspect="1" noChangeArrowheads="1" noTextEdit="1"/>
          </p:cNvSpPr>
          <p:nvPr>
            <p:ph type="sldImg"/>
          </p:nvPr>
        </p:nvSpPr>
        <p:spPr>
          <a:xfrm>
            <a:off x="1143000" y="685800"/>
            <a:ext cx="4573588" cy="3430588"/>
          </a:xfrm>
          <a:ln/>
        </p:spPr>
      </p:sp>
      <p:sp>
        <p:nvSpPr>
          <p:cNvPr id="40141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CAC94F-8E3C-426F-BA3B-604898C8E18C}" type="slidenum">
              <a:rPr lang="de-DE" sz="1200">
                <a:solidFill>
                  <a:srgbClr val="000000"/>
                </a:solidFill>
              </a:rPr>
              <a:pPr algn="r"/>
              <a:t>32</a:t>
            </a:fld>
            <a:endParaRPr lang="de-DE" sz="1200">
              <a:solidFill>
                <a:srgbClr val="000000"/>
              </a:solidFill>
            </a:endParaRPr>
          </a:p>
        </p:txBody>
      </p:sp>
      <p:sp>
        <p:nvSpPr>
          <p:cNvPr id="43008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82B3127-1517-4F64-842F-7F8A8AC3EAF8}" type="slidenum">
              <a:rPr lang="en-GB" sz="1300">
                <a:solidFill>
                  <a:srgbClr val="000000"/>
                </a:solidFill>
              </a:rPr>
              <a:pPr algn="r" defTabSz="947738"/>
              <a:t>32</a:t>
            </a:fld>
            <a:endParaRPr lang="en-GB" sz="1300">
              <a:solidFill>
                <a:srgbClr val="000000"/>
              </a:solidFill>
            </a:endParaRPr>
          </a:p>
        </p:txBody>
      </p:sp>
      <p:sp>
        <p:nvSpPr>
          <p:cNvPr id="430083" name="Rectangle 2"/>
          <p:cNvSpPr>
            <a:spLocks noGrp="1" noRot="1" noChangeAspect="1" noChangeArrowheads="1" noTextEdit="1"/>
          </p:cNvSpPr>
          <p:nvPr>
            <p:ph type="sldImg"/>
          </p:nvPr>
        </p:nvSpPr>
        <p:spPr>
          <a:xfrm>
            <a:off x="1143000" y="685800"/>
            <a:ext cx="4573588" cy="3430588"/>
          </a:xfrm>
          <a:ln/>
        </p:spPr>
      </p:sp>
      <p:sp>
        <p:nvSpPr>
          <p:cNvPr id="43008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F5B6D7-9F6F-4E24-9212-96136C7DD4FF}" type="slidenum">
              <a:rPr lang="de-DE" sz="1200">
                <a:solidFill>
                  <a:srgbClr val="000000"/>
                </a:solidFill>
              </a:rPr>
              <a:pPr algn="r"/>
              <a:t>33</a:t>
            </a:fld>
            <a:endParaRPr lang="de-DE" sz="1200">
              <a:solidFill>
                <a:srgbClr val="000000"/>
              </a:solidFill>
            </a:endParaRPr>
          </a:p>
        </p:txBody>
      </p:sp>
      <p:sp>
        <p:nvSpPr>
          <p:cNvPr id="43213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32D7570-20D3-42FB-BA94-8EDAAC609E60}" type="slidenum">
              <a:rPr lang="en-GB" sz="1300">
                <a:solidFill>
                  <a:srgbClr val="000000"/>
                </a:solidFill>
              </a:rPr>
              <a:pPr algn="r" defTabSz="947738"/>
              <a:t>33</a:t>
            </a:fld>
            <a:endParaRPr lang="en-GB" sz="1300">
              <a:solidFill>
                <a:srgbClr val="000000"/>
              </a:solidFill>
            </a:endParaRPr>
          </a:p>
        </p:txBody>
      </p:sp>
      <p:sp>
        <p:nvSpPr>
          <p:cNvPr id="432131" name="Rectangle 2"/>
          <p:cNvSpPr>
            <a:spLocks noGrp="1" noRot="1" noChangeAspect="1" noChangeArrowheads="1" noTextEdit="1"/>
          </p:cNvSpPr>
          <p:nvPr>
            <p:ph type="sldImg"/>
          </p:nvPr>
        </p:nvSpPr>
        <p:spPr>
          <a:xfrm>
            <a:off x="1143000" y="685800"/>
            <a:ext cx="4573588" cy="3430588"/>
          </a:xfrm>
          <a:ln/>
        </p:spPr>
      </p:sp>
      <p:sp>
        <p:nvSpPr>
          <p:cNvPr id="43213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1B7D59-2F3B-48F0-87FD-F79C6BE23E36}" type="slidenum">
              <a:rPr lang="de-DE" sz="1200">
                <a:solidFill>
                  <a:srgbClr val="000000"/>
                </a:solidFill>
              </a:rPr>
              <a:pPr algn="r"/>
              <a:t>34</a:t>
            </a:fld>
            <a:endParaRPr lang="de-DE" sz="1200">
              <a:solidFill>
                <a:srgbClr val="000000"/>
              </a:solidFill>
            </a:endParaRPr>
          </a:p>
        </p:txBody>
      </p:sp>
      <p:sp>
        <p:nvSpPr>
          <p:cNvPr id="43417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94980E2-8C1A-4C1D-8D3F-34C1164DB734}" type="slidenum">
              <a:rPr lang="en-GB" sz="1300">
                <a:solidFill>
                  <a:srgbClr val="000000"/>
                </a:solidFill>
              </a:rPr>
              <a:pPr algn="r" defTabSz="947738"/>
              <a:t>34</a:t>
            </a:fld>
            <a:endParaRPr lang="en-GB" sz="1300">
              <a:solidFill>
                <a:srgbClr val="000000"/>
              </a:solidFill>
            </a:endParaRPr>
          </a:p>
        </p:txBody>
      </p:sp>
      <p:sp>
        <p:nvSpPr>
          <p:cNvPr id="434179" name="Rectangle 2"/>
          <p:cNvSpPr>
            <a:spLocks noGrp="1" noRot="1" noChangeAspect="1" noChangeArrowheads="1" noTextEdit="1"/>
          </p:cNvSpPr>
          <p:nvPr>
            <p:ph type="sldImg"/>
          </p:nvPr>
        </p:nvSpPr>
        <p:spPr>
          <a:xfrm>
            <a:off x="1143000" y="685800"/>
            <a:ext cx="4573588" cy="3430588"/>
          </a:xfrm>
          <a:ln/>
        </p:spPr>
      </p:sp>
      <p:sp>
        <p:nvSpPr>
          <p:cNvPr id="43418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006A3E-5299-4714-BB51-A9A078E5EE5D}" type="slidenum">
              <a:rPr lang="de-DE" sz="1200">
                <a:solidFill>
                  <a:prstClr val="black"/>
                </a:solidFill>
              </a:rPr>
              <a:pPr algn="r"/>
              <a:t>35</a:t>
            </a:fld>
            <a:endParaRPr lang="de-DE" sz="1200">
              <a:solidFill>
                <a:prstClr val="black"/>
              </a:solidFill>
            </a:endParaRPr>
          </a:p>
        </p:txBody>
      </p:sp>
      <p:sp>
        <p:nvSpPr>
          <p:cNvPr id="78851"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3951A9D-2355-445B-90F0-F641AB817D94}" type="slidenum">
              <a:rPr lang="en-GB" sz="1300">
                <a:solidFill>
                  <a:prstClr val="black"/>
                </a:solidFill>
              </a:rPr>
              <a:pPr algn="r" defTabSz="947738"/>
              <a:t>35</a:t>
            </a:fld>
            <a:endParaRPr lang="en-GB" sz="1300">
              <a:solidFill>
                <a:prstClr val="black"/>
              </a:solidFill>
            </a:endParaRPr>
          </a:p>
        </p:txBody>
      </p:sp>
      <p:sp>
        <p:nvSpPr>
          <p:cNvPr id="78852" name="Rectangle 2"/>
          <p:cNvSpPr>
            <a:spLocks noGrp="1" noRot="1" noChangeAspect="1" noChangeArrowheads="1" noTextEdit="1"/>
          </p:cNvSpPr>
          <p:nvPr>
            <p:ph type="sldImg"/>
          </p:nvPr>
        </p:nvSpPr>
        <p:spPr>
          <a:xfrm>
            <a:off x="1143000" y="685800"/>
            <a:ext cx="4573588" cy="3430588"/>
          </a:xfrm>
          <a:ln/>
        </p:spPr>
      </p:sp>
      <p:sp>
        <p:nvSpPr>
          <p:cNvPr id="78853"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F71880-3759-4DA6-8C5A-0DC20D8CDC94}" type="slidenum">
              <a:rPr lang="de-DE" sz="1200">
                <a:solidFill>
                  <a:srgbClr val="000000"/>
                </a:solidFill>
              </a:rPr>
              <a:pPr algn="r"/>
              <a:t>37</a:t>
            </a:fld>
            <a:endParaRPr lang="de-DE" sz="1200">
              <a:solidFill>
                <a:srgbClr val="000000"/>
              </a:solidFill>
            </a:endParaRPr>
          </a:p>
        </p:txBody>
      </p:sp>
      <p:sp>
        <p:nvSpPr>
          <p:cNvPr id="43827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C2D1CB17-A74A-49DA-BDCB-3CE28DB7892E}" type="slidenum">
              <a:rPr lang="en-GB" sz="1300">
                <a:solidFill>
                  <a:srgbClr val="000000"/>
                </a:solidFill>
              </a:rPr>
              <a:pPr algn="r" defTabSz="947738"/>
              <a:t>37</a:t>
            </a:fld>
            <a:endParaRPr lang="en-GB" sz="1300">
              <a:solidFill>
                <a:srgbClr val="000000"/>
              </a:solidFill>
            </a:endParaRPr>
          </a:p>
        </p:txBody>
      </p:sp>
      <p:sp>
        <p:nvSpPr>
          <p:cNvPr id="438275" name="Rectangle 2"/>
          <p:cNvSpPr>
            <a:spLocks noGrp="1" noRot="1" noChangeAspect="1" noChangeArrowheads="1" noTextEdit="1"/>
          </p:cNvSpPr>
          <p:nvPr>
            <p:ph type="sldImg"/>
          </p:nvPr>
        </p:nvSpPr>
        <p:spPr>
          <a:xfrm>
            <a:off x="1143000" y="685800"/>
            <a:ext cx="4573588" cy="3430588"/>
          </a:xfrm>
          <a:ln/>
        </p:spPr>
      </p:sp>
      <p:sp>
        <p:nvSpPr>
          <p:cNvPr id="43827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94F6A63-F86D-4F90-997D-2E86E9919D65}" type="slidenum">
              <a:rPr lang="de-DE" sz="1200">
                <a:solidFill>
                  <a:srgbClr val="000000"/>
                </a:solidFill>
              </a:rPr>
              <a:pPr algn="r"/>
              <a:t>38</a:t>
            </a:fld>
            <a:endParaRPr lang="de-DE" sz="1200">
              <a:solidFill>
                <a:srgbClr val="000000"/>
              </a:solidFill>
            </a:endParaRPr>
          </a:p>
        </p:txBody>
      </p:sp>
      <p:sp>
        <p:nvSpPr>
          <p:cNvPr id="75059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7D6216F-9E2C-47B5-8A77-A861223B84FE}" type="slidenum">
              <a:rPr lang="en-GB" sz="1300">
                <a:solidFill>
                  <a:srgbClr val="000000"/>
                </a:solidFill>
              </a:rPr>
              <a:pPr algn="r" defTabSz="947738"/>
              <a:t>38</a:t>
            </a:fld>
            <a:endParaRPr lang="en-GB" sz="1300">
              <a:solidFill>
                <a:srgbClr val="000000"/>
              </a:solidFill>
            </a:endParaRPr>
          </a:p>
        </p:txBody>
      </p:sp>
      <p:sp>
        <p:nvSpPr>
          <p:cNvPr id="750596" name="Rectangle 2"/>
          <p:cNvSpPr>
            <a:spLocks noGrp="1" noRot="1" noChangeAspect="1" noChangeArrowheads="1" noTextEdit="1"/>
          </p:cNvSpPr>
          <p:nvPr>
            <p:ph type="sldImg"/>
          </p:nvPr>
        </p:nvSpPr>
        <p:spPr>
          <a:xfrm>
            <a:off x="1143000" y="685800"/>
            <a:ext cx="4573588" cy="3430588"/>
          </a:xfrm>
          <a:ln/>
        </p:spPr>
      </p:sp>
      <p:sp>
        <p:nvSpPr>
          <p:cNvPr id="75059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5CFE40-7484-49BC-A58F-45315F129E31}" type="slidenum">
              <a:rPr lang="de-DE" sz="1200">
                <a:solidFill>
                  <a:srgbClr val="000000"/>
                </a:solidFill>
              </a:rPr>
              <a:pPr algn="r"/>
              <a:t>39</a:t>
            </a:fld>
            <a:endParaRPr lang="de-DE" sz="1200">
              <a:solidFill>
                <a:srgbClr val="000000"/>
              </a:solidFill>
            </a:endParaRPr>
          </a:p>
        </p:txBody>
      </p:sp>
      <p:sp>
        <p:nvSpPr>
          <p:cNvPr id="41369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32A5000-C3DE-4286-BDDB-2DE189057AB7}" type="slidenum">
              <a:rPr lang="en-GB" sz="1300">
                <a:solidFill>
                  <a:srgbClr val="000000"/>
                </a:solidFill>
              </a:rPr>
              <a:pPr algn="r" defTabSz="947738"/>
              <a:t>39</a:t>
            </a:fld>
            <a:endParaRPr lang="en-GB" sz="1300">
              <a:solidFill>
                <a:srgbClr val="000000"/>
              </a:solidFill>
            </a:endParaRPr>
          </a:p>
        </p:txBody>
      </p:sp>
      <p:sp>
        <p:nvSpPr>
          <p:cNvPr id="413699" name="Rectangle 2"/>
          <p:cNvSpPr>
            <a:spLocks noGrp="1" noRot="1" noChangeAspect="1" noChangeArrowheads="1" noTextEdit="1"/>
          </p:cNvSpPr>
          <p:nvPr>
            <p:ph type="sldImg"/>
          </p:nvPr>
        </p:nvSpPr>
        <p:spPr>
          <a:xfrm>
            <a:off x="1143000" y="685800"/>
            <a:ext cx="4573588" cy="3430588"/>
          </a:xfrm>
          <a:ln/>
        </p:spPr>
      </p:sp>
      <p:sp>
        <p:nvSpPr>
          <p:cNvPr id="41370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F435A9C-6D43-45F7-A77A-A1585197541E}" type="slidenum">
              <a:rPr lang="de-DE" sz="1200">
                <a:solidFill>
                  <a:srgbClr val="000000"/>
                </a:solidFill>
              </a:rPr>
              <a:pPr algn="r"/>
              <a:t>4</a:t>
            </a:fld>
            <a:endParaRPr lang="de-DE" sz="1200">
              <a:solidFill>
                <a:srgbClr val="000000"/>
              </a:solidFill>
            </a:endParaRPr>
          </a:p>
        </p:txBody>
      </p:sp>
      <p:sp>
        <p:nvSpPr>
          <p:cNvPr id="40345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C6C2EF3-C7FB-4F53-8122-64B999FA7260}" type="slidenum">
              <a:rPr lang="en-GB" sz="1300">
                <a:solidFill>
                  <a:srgbClr val="000000"/>
                </a:solidFill>
              </a:rPr>
              <a:pPr algn="r" defTabSz="947738"/>
              <a:t>4</a:t>
            </a:fld>
            <a:endParaRPr lang="en-GB" sz="1300">
              <a:solidFill>
                <a:srgbClr val="000000"/>
              </a:solidFill>
            </a:endParaRPr>
          </a:p>
        </p:txBody>
      </p:sp>
      <p:sp>
        <p:nvSpPr>
          <p:cNvPr id="403459" name="Rectangle 2"/>
          <p:cNvSpPr>
            <a:spLocks noGrp="1" noRot="1" noChangeAspect="1" noChangeArrowheads="1" noTextEdit="1"/>
          </p:cNvSpPr>
          <p:nvPr>
            <p:ph type="sldImg"/>
          </p:nvPr>
        </p:nvSpPr>
        <p:spPr>
          <a:xfrm>
            <a:off x="1143000" y="685800"/>
            <a:ext cx="4573588" cy="3430588"/>
          </a:xfrm>
          <a:ln/>
        </p:spPr>
      </p:sp>
      <p:sp>
        <p:nvSpPr>
          <p:cNvPr id="40346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88C2E03-3139-4E92-9305-08ECBE5C113B}" type="slidenum">
              <a:rPr lang="de-DE" sz="1200">
                <a:solidFill>
                  <a:srgbClr val="000000"/>
                </a:solidFill>
              </a:rPr>
              <a:pPr algn="r"/>
              <a:t>40</a:t>
            </a:fld>
            <a:endParaRPr lang="de-DE" sz="1200">
              <a:solidFill>
                <a:srgbClr val="000000"/>
              </a:solidFill>
            </a:endParaRPr>
          </a:p>
        </p:txBody>
      </p:sp>
      <p:sp>
        <p:nvSpPr>
          <p:cNvPr id="54374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F33E2FB-6F63-4DCC-BCA4-23431AD6F03C}" type="slidenum">
              <a:rPr lang="en-GB" sz="1300">
                <a:solidFill>
                  <a:srgbClr val="000000"/>
                </a:solidFill>
              </a:rPr>
              <a:pPr algn="r" defTabSz="947738"/>
              <a:t>40</a:t>
            </a:fld>
            <a:endParaRPr lang="en-GB" sz="1300">
              <a:solidFill>
                <a:srgbClr val="000000"/>
              </a:solidFill>
            </a:endParaRPr>
          </a:p>
        </p:txBody>
      </p:sp>
      <p:sp>
        <p:nvSpPr>
          <p:cNvPr id="543747" name="Rectangle 2"/>
          <p:cNvSpPr>
            <a:spLocks noGrp="1" noRot="1" noChangeAspect="1" noChangeArrowheads="1" noTextEdit="1"/>
          </p:cNvSpPr>
          <p:nvPr>
            <p:ph type="sldImg"/>
          </p:nvPr>
        </p:nvSpPr>
        <p:spPr>
          <a:xfrm>
            <a:off x="1143000" y="685800"/>
            <a:ext cx="4573588" cy="3430588"/>
          </a:xfrm>
          <a:ln/>
        </p:spPr>
      </p:sp>
      <p:sp>
        <p:nvSpPr>
          <p:cNvPr id="54374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0B6527-7EEA-422B-92FE-A92AA0A74283}" type="slidenum">
              <a:rPr lang="de-DE" sz="1200">
                <a:solidFill>
                  <a:srgbClr val="000000"/>
                </a:solidFill>
              </a:rPr>
              <a:pPr algn="r"/>
              <a:t>41</a:t>
            </a:fld>
            <a:endParaRPr lang="de-DE" sz="1200">
              <a:solidFill>
                <a:srgbClr val="000000"/>
              </a:solidFill>
            </a:endParaRPr>
          </a:p>
        </p:txBody>
      </p:sp>
      <p:sp>
        <p:nvSpPr>
          <p:cNvPr id="44032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FCADB99-3E80-4217-8755-3830D1018427}" type="slidenum">
              <a:rPr lang="en-GB" sz="1300">
                <a:solidFill>
                  <a:srgbClr val="000000"/>
                </a:solidFill>
              </a:rPr>
              <a:pPr algn="r" defTabSz="947738"/>
              <a:t>41</a:t>
            </a:fld>
            <a:endParaRPr lang="en-GB" sz="1300">
              <a:solidFill>
                <a:srgbClr val="000000"/>
              </a:solidFill>
            </a:endParaRPr>
          </a:p>
        </p:txBody>
      </p:sp>
      <p:sp>
        <p:nvSpPr>
          <p:cNvPr id="440323" name="Rectangle 2"/>
          <p:cNvSpPr>
            <a:spLocks noGrp="1" noRot="1" noChangeAspect="1" noChangeArrowheads="1" noTextEdit="1"/>
          </p:cNvSpPr>
          <p:nvPr>
            <p:ph type="sldImg"/>
          </p:nvPr>
        </p:nvSpPr>
        <p:spPr>
          <a:xfrm>
            <a:off x="1143000" y="685800"/>
            <a:ext cx="4573588" cy="3430588"/>
          </a:xfrm>
          <a:ln/>
        </p:spPr>
      </p:sp>
      <p:sp>
        <p:nvSpPr>
          <p:cNvPr id="44032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1F312CE-A85B-449F-B5E9-8AF745960119}" type="slidenum">
              <a:rPr lang="de-DE" sz="1200">
                <a:solidFill>
                  <a:srgbClr val="000000"/>
                </a:solidFill>
              </a:rPr>
              <a:pPr algn="r"/>
              <a:t>42</a:t>
            </a:fld>
            <a:endParaRPr lang="de-DE" sz="1200">
              <a:solidFill>
                <a:srgbClr val="000000"/>
              </a:solidFill>
            </a:endParaRPr>
          </a:p>
        </p:txBody>
      </p:sp>
      <p:sp>
        <p:nvSpPr>
          <p:cNvPr id="7526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A98AD9E-CF0D-4DBE-802B-A39E977454AB}" type="slidenum">
              <a:rPr lang="en-GB" sz="1300">
                <a:solidFill>
                  <a:srgbClr val="000000"/>
                </a:solidFill>
              </a:rPr>
              <a:pPr algn="r" defTabSz="947738"/>
              <a:t>42</a:t>
            </a:fld>
            <a:endParaRPr lang="en-GB" sz="1300">
              <a:solidFill>
                <a:srgbClr val="000000"/>
              </a:solidFill>
            </a:endParaRPr>
          </a:p>
        </p:txBody>
      </p:sp>
      <p:sp>
        <p:nvSpPr>
          <p:cNvPr id="752644" name="Rectangle 2"/>
          <p:cNvSpPr>
            <a:spLocks noGrp="1" noRot="1" noChangeAspect="1" noChangeArrowheads="1" noTextEdit="1"/>
          </p:cNvSpPr>
          <p:nvPr>
            <p:ph type="sldImg"/>
          </p:nvPr>
        </p:nvSpPr>
        <p:spPr>
          <a:xfrm>
            <a:off x="1143000" y="685800"/>
            <a:ext cx="4573588" cy="3430588"/>
          </a:xfrm>
          <a:ln/>
        </p:spPr>
      </p:sp>
      <p:sp>
        <p:nvSpPr>
          <p:cNvPr id="7526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4EE1A47-8618-4EA2-AC86-CE62FAA52058}" type="slidenum">
              <a:rPr lang="de-DE" sz="1200">
                <a:solidFill>
                  <a:srgbClr val="000000"/>
                </a:solidFill>
              </a:rPr>
              <a:pPr algn="r"/>
              <a:t>43</a:t>
            </a:fld>
            <a:endParaRPr lang="de-DE" sz="1200">
              <a:solidFill>
                <a:srgbClr val="000000"/>
              </a:solidFill>
            </a:endParaRPr>
          </a:p>
        </p:txBody>
      </p:sp>
      <p:sp>
        <p:nvSpPr>
          <p:cNvPr id="44237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854E882-191C-40C4-AAB2-EEB50FDF39A0}" type="slidenum">
              <a:rPr lang="en-GB" sz="1300">
                <a:solidFill>
                  <a:srgbClr val="000000"/>
                </a:solidFill>
              </a:rPr>
              <a:pPr algn="r" defTabSz="947738"/>
              <a:t>43</a:t>
            </a:fld>
            <a:endParaRPr lang="en-GB" sz="1300">
              <a:solidFill>
                <a:srgbClr val="000000"/>
              </a:solidFill>
            </a:endParaRPr>
          </a:p>
        </p:txBody>
      </p:sp>
      <p:sp>
        <p:nvSpPr>
          <p:cNvPr id="442371" name="Rectangle 2"/>
          <p:cNvSpPr>
            <a:spLocks noGrp="1" noRot="1" noChangeAspect="1" noChangeArrowheads="1" noTextEdit="1"/>
          </p:cNvSpPr>
          <p:nvPr>
            <p:ph type="sldImg"/>
          </p:nvPr>
        </p:nvSpPr>
        <p:spPr>
          <a:xfrm>
            <a:off x="1143000" y="685800"/>
            <a:ext cx="4573588" cy="3430588"/>
          </a:xfrm>
          <a:ln/>
        </p:spPr>
      </p:sp>
      <p:sp>
        <p:nvSpPr>
          <p:cNvPr id="44237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1F312CE-A85B-449F-B5E9-8AF745960119}" type="slidenum">
              <a:rPr lang="de-DE" sz="1200">
                <a:solidFill>
                  <a:srgbClr val="000000"/>
                </a:solidFill>
              </a:rPr>
              <a:pPr algn="r"/>
              <a:t>44</a:t>
            </a:fld>
            <a:endParaRPr lang="de-DE" sz="1200">
              <a:solidFill>
                <a:srgbClr val="000000"/>
              </a:solidFill>
            </a:endParaRPr>
          </a:p>
        </p:txBody>
      </p:sp>
      <p:sp>
        <p:nvSpPr>
          <p:cNvPr id="7526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A98AD9E-CF0D-4DBE-802B-A39E977454AB}" type="slidenum">
              <a:rPr lang="en-GB" sz="1300">
                <a:solidFill>
                  <a:srgbClr val="000000"/>
                </a:solidFill>
              </a:rPr>
              <a:pPr algn="r" defTabSz="947738"/>
              <a:t>44</a:t>
            </a:fld>
            <a:endParaRPr lang="en-GB" sz="1300">
              <a:solidFill>
                <a:srgbClr val="000000"/>
              </a:solidFill>
            </a:endParaRPr>
          </a:p>
        </p:txBody>
      </p:sp>
      <p:sp>
        <p:nvSpPr>
          <p:cNvPr id="752644" name="Rectangle 2"/>
          <p:cNvSpPr>
            <a:spLocks noGrp="1" noRot="1" noChangeAspect="1" noChangeArrowheads="1" noTextEdit="1"/>
          </p:cNvSpPr>
          <p:nvPr>
            <p:ph type="sldImg"/>
          </p:nvPr>
        </p:nvSpPr>
        <p:spPr>
          <a:xfrm>
            <a:off x="1143000" y="685800"/>
            <a:ext cx="4573588" cy="3430588"/>
          </a:xfrm>
          <a:ln/>
        </p:spPr>
      </p:sp>
      <p:sp>
        <p:nvSpPr>
          <p:cNvPr id="7526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98A314-293F-4DA6-BD58-A54C199C2F61}" type="slidenum">
              <a:rPr lang="de-DE" sz="1200">
                <a:solidFill>
                  <a:srgbClr val="000000"/>
                </a:solidFill>
              </a:rPr>
              <a:pPr algn="r"/>
              <a:t>45</a:t>
            </a:fld>
            <a:endParaRPr lang="de-DE" sz="1200">
              <a:solidFill>
                <a:srgbClr val="000000"/>
              </a:solidFill>
            </a:endParaRPr>
          </a:p>
        </p:txBody>
      </p:sp>
      <p:sp>
        <p:nvSpPr>
          <p:cNvPr id="44441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B87FAD7-BD89-4F5F-95F8-2BB4A1813525}" type="slidenum">
              <a:rPr lang="en-GB" sz="1300">
                <a:solidFill>
                  <a:srgbClr val="000000"/>
                </a:solidFill>
              </a:rPr>
              <a:pPr algn="r" defTabSz="947738"/>
              <a:t>45</a:t>
            </a:fld>
            <a:endParaRPr lang="en-GB" sz="1300">
              <a:solidFill>
                <a:srgbClr val="000000"/>
              </a:solidFill>
            </a:endParaRPr>
          </a:p>
        </p:txBody>
      </p:sp>
      <p:sp>
        <p:nvSpPr>
          <p:cNvPr id="444419" name="Rectangle 2"/>
          <p:cNvSpPr>
            <a:spLocks noGrp="1" noRot="1" noChangeAspect="1" noChangeArrowheads="1" noTextEdit="1"/>
          </p:cNvSpPr>
          <p:nvPr>
            <p:ph type="sldImg"/>
          </p:nvPr>
        </p:nvSpPr>
        <p:spPr>
          <a:xfrm>
            <a:off x="1143000" y="685800"/>
            <a:ext cx="4573588" cy="3430588"/>
          </a:xfrm>
          <a:ln/>
        </p:spPr>
      </p:sp>
      <p:sp>
        <p:nvSpPr>
          <p:cNvPr id="44442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61A45D1-1769-48F6-B96B-D4B20F8D9D21}" type="slidenum">
              <a:rPr lang="de-DE" sz="1200">
                <a:solidFill>
                  <a:srgbClr val="000000"/>
                </a:solidFill>
              </a:rPr>
              <a:pPr algn="r"/>
              <a:t>46</a:t>
            </a:fld>
            <a:endParaRPr lang="de-DE" sz="1200">
              <a:solidFill>
                <a:srgbClr val="000000"/>
              </a:solidFill>
            </a:endParaRPr>
          </a:p>
        </p:txBody>
      </p:sp>
      <p:sp>
        <p:nvSpPr>
          <p:cNvPr id="44646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2D2DEF4-64C9-4316-B340-E0157D162143}" type="slidenum">
              <a:rPr lang="en-GB" sz="1300">
                <a:solidFill>
                  <a:srgbClr val="000000"/>
                </a:solidFill>
              </a:rPr>
              <a:pPr algn="r" defTabSz="947738"/>
              <a:t>46</a:t>
            </a:fld>
            <a:endParaRPr lang="en-GB" sz="1300">
              <a:solidFill>
                <a:srgbClr val="000000"/>
              </a:solidFill>
            </a:endParaRPr>
          </a:p>
        </p:txBody>
      </p:sp>
      <p:sp>
        <p:nvSpPr>
          <p:cNvPr id="446467" name="Rectangle 2"/>
          <p:cNvSpPr>
            <a:spLocks noGrp="1" noRot="1" noChangeAspect="1" noChangeArrowheads="1" noTextEdit="1"/>
          </p:cNvSpPr>
          <p:nvPr>
            <p:ph type="sldImg"/>
          </p:nvPr>
        </p:nvSpPr>
        <p:spPr>
          <a:xfrm>
            <a:off x="1143000" y="685800"/>
            <a:ext cx="4573588" cy="3430588"/>
          </a:xfrm>
          <a:ln/>
        </p:spPr>
      </p:sp>
      <p:sp>
        <p:nvSpPr>
          <p:cNvPr id="44646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6E66A1A-7207-4F96-AE53-3A91F9026D3A}" type="slidenum">
              <a:rPr lang="de-DE" sz="1200">
                <a:solidFill>
                  <a:srgbClr val="000000"/>
                </a:solidFill>
              </a:rPr>
              <a:pPr algn="r"/>
              <a:t>47</a:t>
            </a:fld>
            <a:endParaRPr lang="de-DE" sz="1200">
              <a:solidFill>
                <a:srgbClr val="000000"/>
              </a:solidFill>
            </a:endParaRPr>
          </a:p>
        </p:txBody>
      </p:sp>
      <p:sp>
        <p:nvSpPr>
          <p:cNvPr id="44851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E41BE31-5653-4114-BC7C-1ADA08EF1458}" type="slidenum">
              <a:rPr lang="en-GB" sz="1300">
                <a:solidFill>
                  <a:srgbClr val="000000"/>
                </a:solidFill>
              </a:rPr>
              <a:pPr algn="r" defTabSz="947738"/>
              <a:t>47</a:t>
            </a:fld>
            <a:endParaRPr lang="en-GB" sz="1300">
              <a:solidFill>
                <a:srgbClr val="000000"/>
              </a:solidFill>
            </a:endParaRPr>
          </a:p>
        </p:txBody>
      </p:sp>
      <p:sp>
        <p:nvSpPr>
          <p:cNvPr id="448515" name="Rectangle 2"/>
          <p:cNvSpPr>
            <a:spLocks noGrp="1" noRot="1" noChangeAspect="1" noChangeArrowheads="1" noTextEdit="1"/>
          </p:cNvSpPr>
          <p:nvPr>
            <p:ph type="sldImg"/>
          </p:nvPr>
        </p:nvSpPr>
        <p:spPr>
          <a:xfrm>
            <a:off x="1143000" y="685800"/>
            <a:ext cx="4573588" cy="3430588"/>
          </a:xfrm>
          <a:ln/>
        </p:spPr>
      </p:sp>
      <p:sp>
        <p:nvSpPr>
          <p:cNvPr id="44851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C8040D5-284E-4D58-A958-524DDFEECF59}" type="slidenum">
              <a:rPr lang="de-DE" sz="1200">
                <a:solidFill>
                  <a:srgbClr val="000000"/>
                </a:solidFill>
              </a:rPr>
              <a:pPr algn="r"/>
              <a:t>48</a:t>
            </a:fld>
            <a:endParaRPr lang="de-DE" sz="1200">
              <a:solidFill>
                <a:srgbClr val="000000"/>
              </a:solidFill>
            </a:endParaRPr>
          </a:p>
        </p:txBody>
      </p:sp>
      <p:sp>
        <p:nvSpPr>
          <p:cNvPr id="4505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6AAAFD21-6490-473E-8858-0FFFC9EB8720}" type="slidenum">
              <a:rPr lang="en-GB" sz="1300">
                <a:solidFill>
                  <a:srgbClr val="000000"/>
                </a:solidFill>
              </a:rPr>
              <a:pPr algn="r" defTabSz="947738"/>
              <a:t>48</a:t>
            </a:fld>
            <a:endParaRPr lang="en-GB" sz="1300">
              <a:solidFill>
                <a:srgbClr val="000000"/>
              </a:solidFill>
            </a:endParaRPr>
          </a:p>
        </p:txBody>
      </p:sp>
      <p:sp>
        <p:nvSpPr>
          <p:cNvPr id="450563" name="Rectangle 2"/>
          <p:cNvSpPr>
            <a:spLocks noGrp="1" noRot="1" noChangeAspect="1" noChangeArrowheads="1" noTextEdit="1"/>
          </p:cNvSpPr>
          <p:nvPr>
            <p:ph type="sldImg"/>
          </p:nvPr>
        </p:nvSpPr>
        <p:spPr>
          <a:xfrm>
            <a:off x="1143000" y="685800"/>
            <a:ext cx="4573588" cy="3430588"/>
          </a:xfrm>
          <a:ln/>
        </p:spPr>
      </p:sp>
      <p:sp>
        <p:nvSpPr>
          <p:cNvPr id="4505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F9D9F96-C057-4B91-B299-6CAC671A5290}" type="slidenum">
              <a:rPr lang="de-DE" sz="1200">
                <a:solidFill>
                  <a:srgbClr val="000000"/>
                </a:solidFill>
              </a:rPr>
              <a:pPr algn="r"/>
              <a:t>49</a:t>
            </a:fld>
            <a:endParaRPr lang="de-DE" sz="1200">
              <a:solidFill>
                <a:srgbClr val="000000"/>
              </a:solidFill>
            </a:endParaRPr>
          </a:p>
        </p:txBody>
      </p:sp>
      <p:sp>
        <p:nvSpPr>
          <p:cNvPr id="45261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9A68226-61DF-4374-A453-DFF7C691C5F7}" type="slidenum">
              <a:rPr lang="en-GB" sz="1300">
                <a:solidFill>
                  <a:srgbClr val="000000"/>
                </a:solidFill>
              </a:rPr>
              <a:pPr algn="r" defTabSz="947738"/>
              <a:t>49</a:t>
            </a:fld>
            <a:endParaRPr lang="en-GB" sz="1300">
              <a:solidFill>
                <a:srgbClr val="000000"/>
              </a:solidFill>
            </a:endParaRPr>
          </a:p>
        </p:txBody>
      </p:sp>
      <p:sp>
        <p:nvSpPr>
          <p:cNvPr id="452611" name="Rectangle 2"/>
          <p:cNvSpPr>
            <a:spLocks noGrp="1" noRot="1" noChangeAspect="1" noChangeArrowheads="1" noTextEdit="1"/>
          </p:cNvSpPr>
          <p:nvPr>
            <p:ph type="sldImg"/>
          </p:nvPr>
        </p:nvSpPr>
        <p:spPr>
          <a:xfrm>
            <a:off x="1143000" y="685800"/>
            <a:ext cx="4573588" cy="3430588"/>
          </a:xfrm>
          <a:ln/>
        </p:spPr>
      </p:sp>
      <p:sp>
        <p:nvSpPr>
          <p:cNvPr id="45261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3FFC4A6-F64C-4085-81A2-C22C6F48BDD9}" type="slidenum">
              <a:rPr lang="de-DE" sz="1200">
                <a:solidFill>
                  <a:srgbClr val="000000"/>
                </a:solidFill>
              </a:rPr>
              <a:pPr algn="r"/>
              <a:t>50</a:t>
            </a:fld>
            <a:endParaRPr lang="de-DE" sz="1200">
              <a:solidFill>
                <a:srgbClr val="000000"/>
              </a:solidFill>
            </a:endParaRPr>
          </a:p>
        </p:txBody>
      </p:sp>
      <p:sp>
        <p:nvSpPr>
          <p:cNvPr id="45465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C13951E-E690-4866-A040-2A2DB50909D9}" type="slidenum">
              <a:rPr lang="en-GB" sz="1300">
                <a:solidFill>
                  <a:srgbClr val="000000"/>
                </a:solidFill>
              </a:rPr>
              <a:pPr algn="r" defTabSz="947738"/>
              <a:t>50</a:t>
            </a:fld>
            <a:endParaRPr lang="en-GB" sz="1300">
              <a:solidFill>
                <a:srgbClr val="000000"/>
              </a:solidFill>
            </a:endParaRPr>
          </a:p>
        </p:txBody>
      </p:sp>
      <p:sp>
        <p:nvSpPr>
          <p:cNvPr id="454659" name="Rectangle 2"/>
          <p:cNvSpPr>
            <a:spLocks noGrp="1" noRot="1" noChangeAspect="1" noChangeArrowheads="1" noTextEdit="1"/>
          </p:cNvSpPr>
          <p:nvPr>
            <p:ph type="sldImg"/>
          </p:nvPr>
        </p:nvSpPr>
        <p:spPr>
          <a:xfrm>
            <a:off x="1143000" y="685800"/>
            <a:ext cx="4573588" cy="3430588"/>
          </a:xfrm>
          <a:ln/>
        </p:spPr>
      </p:sp>
      <p:sp>
        <p:nvSpPr>
          <p:cNvPr id="45466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63A3A59-3D21-486F-A277-CDD14C17CCCA}" type="slidenum">
              <a:rPr lang="de-DE" sz="1200">
                <a:solidFill>
                  <a:srgbClr val="000000"/>
                </a:solidFill>
              </a:rPr>
              <a:pPr algn="r"/>
              <a:t>51</a:t>
            </a:fld>
            <a:endParaRPr lang="de-DE" sz="1200">
              <a:solidFill>
                <a:srgbClr val="000000"/>
              </a:solidFill>
            </a:endParaRPr>
          </a:p>
        </p:txBody>
      </p:sp>
      <p:sp>
        <p:nvSpPr>
          <p:cNvPr id="45670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2A4792DD-1248-428D-84B8-DDC2C0550BA1}" type="slidenum">
              <a:rPr lang="en-GB" sz="1300">
                <a:solidFill>
                  <a:srgbClr val="000000"/>
                </a:solidFill>
              </a:rPr>
              <a:pPr algn="r" defTabSz="947738"/>
              <a:t>51</a:t>
            </a:fld>
            <a:endParaRPr lang="en-GB" sz="1300">
              <a:solidFill>
                <a:srgbClr val="000000"/>
              </a:solidFill>
            </a:endParaRPr>
          </a:p>
        </p:txBody>
      </p:sp>
      <p:sp>
        <p:nvSpPr>
          <p:cNvPr id="456707" name="Rectangle 2"/>
          <p:cNvSpPr>
            <a:spLocks noGrp="1" noRot="1" noChangeAspect="1" noChangeArrowheads="1" noTextEdit="1"/>
          </p:cNvSpPr>
          <p:nvPr>
            <p:ph type="sldImg"/>
          </p:nvPr>
        </p:nvSpPr>
        <p:spPr>
          <a:xfrm>
            <a:off x="1143000" y="685800"/>
            <a:ext cx="4573588" cy="3430588"/>
          </a:xfrm>
          <a:ln/>
        </p:spPr>
      </p:sp>
      <p:sp>
        <p:nvSpPr>
          <p:cNvPr id="45670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E201862-7130-4B8C-8F4B-06AEACE23E95}" type="slidenum">
              <a:rPr lang="de-DE" sz="1200">
                <a:solidFill>
                  <a:srgbClr val="000000"/>
                </a:solidFill>
              </a:rPr>
              <a:pPr algn="r"/>
              <a:t>52</a:t>
            </a:fld>
            <a:endParaRPr lang="de-DE" sz="1200">
              <a:solidFill>
                <a:srgbClr val="000000"/>
              </a:solidFill>
            </a:endParaRPr>
          </a:p>
        </p:txBody>
      </p:sp>
      <p:sp>
        <p:nvSpPr>
          <p:cNvPr id="45875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F9F1A21-C154-4669-9B14-BB1D3F365B70}" type="slidenum">
              <a:rPr lang="en-GB" sz="1300">
                <a:solidFill>
                  <a:srgbClr val="000000"/>
                </a:solidFill>
              </a:rPr>
              <a:pPr algn="r" defTabSz="947738"/>
              <a:t>52</a:t>
            </a:fld>
            <a:endParaRPr lang="en-GB" sz="1300">
              <a:solidFill>
                <a:srgbClr val="000000"/>
              </a:solidFill>
            </a:endParaRPr>
          </a:p>
        </p:txBody>
      </p:sp>
      <p:sp>
        <p:nvSpPr>
          <p:cNvPr id="458755" name="Rectangle 2"/>
          <p:cNvSpPr>
            <a:spLocks noGrp="1" noRot="1" noChangeAspect="1" noChangeArrowheads="1" noTextEdit="1"/>
          </p:cNvSpPr>
          <p:nvPr>
            <p:ph type="sldImg"/>
          </p:nvPr>
        </p:nvSpPr>
        <p:spPr>
          <a:xfrm>
            <a:off x="1143000" y="685800"/>
            <a:ext cx="4573588" cy="3430588"/>
          </a:xfrm>
          <a:ln/>
        </p:spPr>
      </p:sp>
      <p:sp>
        <p:nvSpPr>
          <p:cNvPr id="45875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C04AFA1-7365-497E-9394-D5F222120A03}" type="slidenum">
              <a:rPr lang="de-DE" sz="1200">
                <a:solidFill>
                  <a:srgbClr val="000000"/>
                </a:solidFill>
              </a:rPr>
              <a:pPr algn="r"/>
              <a:t>53</a:t>
            </a:fld>
            <a:endParaRPr lang="de-DE" sz="1200">
              <a:solidFill>
                <a:srgbClr val="000000"/>
              </a:solidFill>
            </a:endParaRPr>
          </a:p>
        </p:txBody>
      </p:sp>
      <p:sp>
        <p:nvSpPr>
          <p:cNvPr id="46080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9145310-7AE4-4EFE-8E31-7B853F8ADA3B}" type="slidenum">
              <a:rPr lang="en-GB" sz="1300">
                <a:solidFill>
                  <a:srgbClr val="000000"/>
                </a:solidFill>
              </a:rPr>
              <a:pPr algn="r" defTabSz="947738"/>
              <a:t>53</a:t>
            </a:fld>
            <a:endParaRPr lang="en-GB" sz="1300">
              <a:solidFill>
                <a:srgbClr val="000000"/>
              </a:solidFill>
            </a:endParaRPr>
          </a:p>
        </p:txBody>
      </p:sp>
      <p:sp>
        <p:nvSpPr>
          <p:cNvPr id="460803" name="Rectangle 2"/>
          <p:cNvSpPr>
            <a:spLocks noGrp="1" noRot="1" noChangeAspect="1" noChangeArrowheads="1" noTextEdit="1"/>
          </p:cNvSpPr>
          <p:nvPr>
            <p:ph type="sldImg"/>
          </p:nvPr>
        </p:nvSpPr>
        <p:spPr>
          <a:xfrm>
            <a:off x="1143000" y="685800"/>
            <a:ext cx="4573588" cy="3430588"/>
          </a:xfrm>
          <a:ln/>
        </p:spPr>
      </p:sp>
      <p:sp>
        <p:nvSpPr>
          <p:cNvPr id="46080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E43E52-53BA-4442-A2CA-0F6AC01735E9}" type="slidenum">
              <a:rPr lang="de-DE" sz="1200">
                <a:solidFill>
                  <a:srgbClr val="000000"/>
                </a:solidFill>
              </a:rPr>
              <a:pPr algn="r"/>
              <a:t>54</a:t>
            </a:fld>
            <a:endParaRPr lang="de-DE" sz="1200">
              <a:solidFill>
                <a:srgbClr val="000000"/>
              </a:solidFill>
            </a:endParaRPr>
          </a:p>
        </p:txBody>
      </p:sp>
      <p:sp>
        <p:nvSpPr>
          <p:cNvPr id="46285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741C251-4264-4652-93C1-0DD8DB4881BE}" type="slidenum">
              <a:rPr lang="en-GB" sz="1300">
                <a:solidFill>
                  <a:srgbClr val="000000"/>
                </a:solidFill>
              </a:rPr>
              <a:pPr algn="r" defTabSz="947738"/>
              <a:t>54</a:t>
            </a:fld>
            <a:endParaRPr lang="en-GB" sz="1300">
              <a:solidFill>
                <a:srgbClr val="000000"/>
              </a:solidFill>
            </a:endParaRPr>
          </a:p>
        </p:txBody>
      </p:sp>
      <p:sp>
        <p:nvSpPr>
          <p:cNvPr id="462851" name="Rectangle 2"/>
          <p:cNvSpPr>
            <a:spLocks noGrp="1" noRot="1" noChangeAspect="1" noChangeArrowheads="1" noTextEdit="1"/>
          </p:cNvSpPr>
          <p:nvPr>
            <p:ph type="sldImg"/>
          </p:nvPr>
        </p:nvSpPr>
        <p:spPr>
          <a:xfrm>
            <a:off x="1143000" y="685800"/>
            <a:ext cx="4573588" cy="3430588"/>
          </a:xfrm>
          <a:ln/>
        </p:spPr>
      </p:sp>
      <p:sp>
        <p:nvSpPr>
          <p:cNvPr id="46285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9D68371-F8DE-4F14-BA7E-60D4C7686BD6}" type="slidenum">
              <a:rPr lang="de-DE" sz="1200">
                <a:solidFill>
                  <a:srgbClr val="000000"/>
                </a:solidFill>
              </a:rPr>
              <a:pPr algn="r"/>
              <a:t>55</a:t>
            </a:fld>
            <a:endParaRPr lang="de-DE" sz="1200">
              <a:solidFill>
                <a:srgbClr val="000000"/>
              </a:solidFill>
            </a:endParaRPr>
          </a:p>
        </p:txBody>
      </p:sp>
      <p:sp>
        <p:nvSpPr>
          <p:cNvPr id="46489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082DE05-6C0D-4BEC-8845-73BD0AB67DF9}" type="slidenum">
              <a:rPr lang="en-GB" sz="1300">
                <a:solidFill>
                  <a:srgbClr val="000000"/>
                </a:solidFill>
              </a:rPr>
              <a:pPr algn="r" defTabSz="947738"/>
              <a:t>55</a:t>
            </a:fld>
            <a:endParaRPr lang="en-GB" sz="1300">
              <a:solidFill>
                <a:srgbClr val="000000"/>
              </a:solidFill>
            </a:endParaRPr>
          </a:p>
        </p:txBody>
      </p:sp>
      <p:sp>
        <p:nvSpPr>
          <p:cNvPr id="464899" name="Rectangle 2"/>
          <p:cNvSpPr>
            <a:spLocks noGrp="1" noRot="1" noChangeAspect="1" noChangeArrowheads="1" noTextEdit="1"/>
          </p:cNvSpPr>
          <p:nvPr>
            <p:ph type="sldImg"/>
          </p:nvPr>
        </p:nvSpPr>
        <p:spPr>
          <a:xfrm>
            <a:off x="1143000" y="685800"/>
            <a:ext cx="4573588" cy="3430588"/>
          </a:xfrm>
          <a:ln/>
        </p:spPr>
      </p:sp>
      <p:sp>
        <p:nvSpPr>
          <p:cNvPr id="46490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3709531-FB36-4F54-9F01-B3AA92026AE6}" type="slidenum">
              <a:rPr lang="de-DE" sz="1200">
                <a:solidFill>
                  <a:srgbClr val="000000"/>
                </a:solidFill>
              </a:rPr>
              <a:pPr algn="r"/>
              <a:t>56</a:t>
            </a:fld>
            <a:endParaRPr lang="de-DE" sz="1200">
              <a:solidFill>
                <a:srgbClr val="000000"/>
              </a:solidFill>
            </a:endParaRPr>
          </a:p>
        </p:txBody>
      </p:sp>
      <p:sp>
        <p:nvSpPr>
          <p:cNvPr id="46694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CD171624-FD30-4363-8690-E297A76857CA}" type="slidenum">
              <a:rPr lang="en-GB" sz="1300">
                <a:solidFill>
                  <a:srgbClr val="000000"/>
                </a:solidFill>
              </a:rPr>
              <a:pPr algn="r" defTabSz="947738"/>
              <a:t>56</a:t>
            </a:fld>
            <a:endParaRPr lang="en-GB" sz="1300">
              <a:solidFill>
                <a:srgbClr val="000000"/>
              </a:solidFill>
            </a:endParaRPr>
          </a:p>
        </p:txBody>
      </p:sp>
      <p:sp>
        <p:nvSpPr>
          <p:cNvPr id="466947" name="Rectangle 2"/>
          <p:cNvSpPr>
            <a:spLocks noGrp="1" noRot="1" noChangeAspect="1" noChangeArrowheads="1" noTextEdit="1"/>
          </p:cNvSpPr>
          <p:nvPr>
            <p:ph type="sldImg"/>
          </p:nvPr>
        </p:nvSpPr>
        <p:spPr>
          <a:xfrm>
            <a:off x="1143000" y="685800"/>
            <a:ext cx="4573588" cy="3430588"/>
          </a:xfrm>
          <a:ln/>
        </p:spPr>
      </p:sp>
      <p:sp>
        <p:nvSpPr>
          <p:cNvPr id="46694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D4C95F7-234E-4F26-84C1-062362BEA86A}" type="slidenum">
              <a:rPr lang="de-DE" sz="1200">
                <a:solidFill>
                  <a:srgbClr val="000000"/>
                </a:solidFill>
              </a:rPr>
              <a:pPr algn="r"/>
              <a:t>57</a:t>
            </a:fld>
            <a:endParaRPr lang="de-DE" sz="1200">
              <a:solidFill>
                <a:srgbClr val="000000"/>
              </a:solidFill>
            </a:endParaRPr>
          </a:p>
        </p:txBody>
      </p:sp>
      <p:sp>
        <p:nvSpPr>
          <p:cNvPr id="46899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3AA418C-63FA-4518-A546-4D66DF49B74F}" type="slidenum">
              <a:rPr lang="en-GB" sz="1300">
                <a:solidFill>
                  <a:srgbClr val="000000"/>
                </a:solidFill>
              </a:rPr>
              <a:pPr algn="r" defTabSz="947738"/>
              <a:t>57</a:t>
            </a:fld>
            <a:endParaRPr lang="en-GB" sz="1300">
              <a:solidFill>
                <a:srgbClr val="000000"/>
              </a:solidFill>
            </a:endParaRPr>
          </a:p>
        </p:txBody>
      </p:sp>
      <p:sp>
        <p:nvSpPr>
          <p:cNvPr id="468995" name="Rectangle 2"/>
          <p:cNvSpPr>
            <a:spLocks noGrp="1" noRot="1" noChangeAspect="1" noChangeArrowheads="1" noTextEdit="1"/>
          </p:cNvSpPr>
          <p:nvPr>
            <p:ph type="sldImg"/>
          </p:nvPr>
        </p:nvSpPr>
        <p:spPr>
          <a:xfrm>
            <a:off x="1143000" y="685800"/>
            <a:ext cx="4573588" cy="3430588"/>
          </a:xfrm>
          <a:ln/>
        </p:spPr>
      </p:sp>
      <p:sp>
        <p:nvSpPr>
          <p:cNvPr id="46899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46E6191-FE5E-4FB1-9F8C-0E2F0B08C431}" type="slidenum">
              <a:rPr lang="de-DE" sz="1200">
                <a:solidFill>
                  <a:srgbClr val="000000"/>
                </a:solidFill>
              </a:rPr>
              <a:pPr algn="r"/>
              <a:t>58</a:t>
            </a:fld>
            <a:endParaRPr lang="de-DE" sz="1200">
              <a:solidFill>
                <a:srgbClr val="000000"/>
              </a:solidFill>
            </a:endParaRPr>
          </a:p>
        </p:txBody>
      </p:sp>
      <p:sp>
        <p:nvSpPr>
          <p:cNvPr id="47104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479EBC3-F3A7-4C97-9879-299F824F55BE}" type="slidenum">
              <a:rPr lang="en-GB" sz="1300">
                <a:solidFill>
                  <a:srgbClr val="000000"/>
                </a:solidFill>
              </a:rPr>
              <a:pPr algn="r" defTabSz="947738"/>
              <a:t>58</a:t>
            </a:fld>
            <a:endParaRPr lang="en-GB" sz="1300">
              <a:solidFill>
                <a:srgbClr val="000000"/>
              </a:solidFill>
            </a:endParaRPr>
          </a:p>
        </p:txBody>
      </p:sp>
      <p:sp>
        <p:nvSpPr>
          <p:cNvPr id="471043" name="Rectangle 2"/>
          <p:cNvSpPr>
            <a:spLocks noGrp="1" noRot="1" noChangeAspect="1" noChangeArrowheads="1" noTextEdit="1"/>
          </p:cNvSpPr>
          <p:nvPr>
            <p:ph type="sldImg"/>
          </p:nvPr>
        </p:nvSpPr>
        <p:spPr>
          <a:xfrm>
            <a:off x="1143000" y="685800"/>
            <a:ext cx="4573588" cy="3430588"/>
          </a:xfrm>
          <a:ln/>
        </p:spPr>
      </p:sp>
      <p:sp>
        <p:nvSpPr>
          <p:cNvPr id="47104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571A0AD-16A7-4F29-BF09-3ECC2AC498CC}" type="slidenum">
              <a:rPr lang="de-DE" sz="1200">
                <a:solidFill>
                  <a:srgbClr val="000000"/>
                </a:solidFill>
              </a:rPr>
              <a:pPr algn="r"/>
              <a:t>59</a:t>
            </a:fld>
            <a:endParaRPr lang="de-DE" sz="1200">
              <a:solidFill>
                <a:srgbClr val="000000"/>
              </a:solidFill>
            </a:endParaRPr>
          </a:p>
        </p:txBody>
      </p:sp>
      <p:sp>
        <p:nvSpPr>
          <p:cNvPr id="47309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E805F54E-56C7-444B-9899-3446D31FCB4A}" type="slidenum">
              <a:rPr lang="en-GB" sz="1300">
                <a:solidFill>
                  <a:srgbClr val="000000"/>
                </a:solidFill>
              </a:rPr>
              <a:pPr algn="r" defTabSz="947738"/>
              <a:t>59</a:t>
            </a:fld>
            <a:endParaRPr lang="en-GB" sz="1300">
              <a:solidFill>
                <a:srgbClr val="000000"/>
              </a:solidFill>
            </a:endParaRPr>
          </a:p>
        </p:txBody>
      </p:sp>
      <p:sp>
        <p:nvSpPr>
          <p:cNvPr id="473091" name="Rectangle 2"/>
          <p:cNvSpPr>
            <a:spLocks noGrp="1" noRot="1" noChangeAspect="1" noChangeArrowheads="1" noTextEdit="1"/>
          </p:cNvSpPr>
          <p:nvPr>
            <p:ph type="sldImg"/>
          </p:nvPr>
        </p:nvSpPr>
        <p:spPr>
          <a:xfrm>
            <a:off x="1143000" y="685800"/>
            <a:ext cx="4573588" cy="3430588"/>
          </a:xfrm>
          <a:ln/>
        </p:spPr>
      </p:sp>
      <p:sp>
        <p:nvSpPr>
          <p:cNvPr id="47309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B8B4D26-919D-4CF4-BDCC-400A3B3F7165}" type="slidenum">
              <a:rPr lang="de-DE" sz="1200">
                <a:solidFill>
                  <a:srgbClr val="000000"/>
                </a:solidFill>
              </a:rPr>
              <a:pPr algn="r"/>
              <a:t>60</a:t>
            </a:fld>
            <a:endParaRPr lang="de-DE" sz="1200">
              <a:solidFill>
                <a:srgbClr val="000000"/>
              </a:solidFill>
            </a:endParaRPr>
          </a:p>
        </p:txBody>
      </p:sp>
      <p:sp>
        <p:nvSpPr>
          <p:cNvPr id="47513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FA2757E-2F3E-49E8-93D5-F14FC7AC7FC0}" type="slidenum">
              <a:rPr lang="en-GB" sz="1300">
                <a:solidFill>
                  <a:srgbClr val="000000"/>
                </a:solidFill>
              </a:rPr>
              <a:pPr algn="r" defTabSz="947738"/>
              <a:t>60</a:t>
            </a:fld>
            <a:endParaRPr lang="en-GB" sz="1300">
              <a:solidFill>
                <a:srgbClr val="000000"/>
              </a:solidFill>
            </a:endParaRPr>
          </a:p>
        </p:txBody>
      </p:sp>
      <p:sp>
        <p:nvSpPr>
          <p:cNvPr id="475139" name="Rectangle 2"/>
          <p:cNvSpPr>
            <a:spLocks noGrp="1" noRot="1" noChangeAspect="1" noChangeArrowheads="1" noTextEdit="1"/>
          </p:cNvSpPr>
          <p:nvPr>
            <p:ph type="sldImg"/>
          </p:nvPr>
        </p:nvSpPr>
        <p:spPr>
          <a:xfrm>
            <a:off x="1143000" y="685800"/>
            <a:ext cx="4573588" cy="3430588"/>
          </a:xfrm>
          <a:ln/>
        </p:spPr>
      </p:sp>
      <p:sp>
        <p:nvSpPr>
          <p:cNvPr id="47514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698649F-64A4-4104-920F-1FDA8A1205AC}" type="slidenum">
              <a:rPr lang="de-DE" sz="1200">
                <a:solidFill>
                  <a:srgbClr val="000000"/>
                </a:solidFill>
              </a:rPr>
              <a:pPr algn="r"/>
              <a:t>61</a:t>
            </a:fld>
            <a:endParaRPr lang="de-DE" sz="1200">
              <a:solidFill>
                <a:srgbClr val="000000"/>
              </a:solidFill>
            </a:endParaRPr>
          </a:p>
        </p:txBody>
      </p:sp>
      <p:sp>
        <p:nvSpPr>
          <p:cNvPr id="47718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2E2F2B4C-1A6B-4499-95F1-902E2BD6634D}" type="slidenum">
              <a:rPr lang="en-GB" sz="1300">
                <a:solidFill>
                  <a:srgbClr val="000000"/>
                </a:solidFill>
              </a:rPr>
              <a:pPr algn="r" defTabSz="947738"/>
              <a:t>61</a:t>
            </a:fld>
            <a:endParaRPr lang="en-GB" sz="1300">
              <a:solidFill>
                <a:srgbClr val="000000"/>
              </a:solidFill>
            </a:endParaRPr>
          </a:p>
        </p:txBody>
      </p:sp>
      <p:sp>
        <p:nvSpPr>
          <p:cNvPr id="477187" name="Rectangle 2"/>
          <p:cNvSpPr>
            <a:spLocks noGrp="1" noRot="1" noChangeAspect="1" noChangeArrowheads="1" noTextEdit="1"/>
          </p:cNvSpPr>
          <p:nvPr>
            <p:ph type="sldImg"/>
          </p:nvPr>
        </p:nvSpPr>
        <p:spPr>
          <a:xfrm>
            <a:off x="1143000" y="685800"/>
            <a:ext cx="4573588" cy="3430588"/>
          </a:xfrm>
          <a:ln/>
        </p:spPr>
      </p:sp>
      <p:sp>
        <p:nvSpPr>
          <p:cNvPr id="47718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F9FC199-F4B4-4E30-8930-4DD0DEC34B77}" type="slidenum">
              <a:rPr lang="de-DE" sz="1200">
                <a:solidFill>
                  <a:srgbClr val="000000"/>
                </a:solidFill>
              </a:rPr>
              <a:pPr algn="r"/>
              <a:t>62</a:t>
            </a:fld>
            <a:endParaRPr lang="de-DE" sz="1200">
              <a:solidFill>
                <a:srgbClr val="000000"/>
              </a:solidFill>
            </a:endParaRPr>
          </a:p>
        </p:txBody>
      </p:sp>
      <p:sp>
        <p:nvSpPr>
          <p:cNvPr id="47923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39DCBA0B-EF8C-462F-A3E8-0B885AA5E03E}" type="slidenum">
              <a:rPr lang="en-GB" sz="1300">
                <a:solidFill>
                  <a:srgbClr val="000000"/>
                </a:solidFill>
              </a:rPr>
              <a:pPr algn="r" defTabSz="947738"/>
              <a:t>62</a:t>
            </a:fld>
            <a:endParaRPr lang="en-GB" sz="1300">
              <a:solidFill>
                <a:srgbClr val="000000"/>
              </a:solidFill>
            </a:endParaRPr>
          </a:p>
        </p:txBody>
      </p:sp>
      <p:sp>
        <p:nvSpPr>
          <p:cNvPr id="479235" name="Rectangle 2"/>
          <p:cNvSpPr>
            <a:spLocks noGrp="1" noRot="1" noChangeAspect="1" noChangeArrowheads="1" noTextEdit="1"/>
          </p:cNvSpPr>
          <p:nvPr>
            <p:ph type="sldImg"/>
          </p:nvPr>
        </p:nvSpPr>
        <p:spPr>
          <a:xfrm>
            <a:off x="1143000" y="685800"/>
            <a:ext cx="4573588" cy="3430588"/>
          </a:xfrm>
          <a:ln/>
        </p:spPr>
      </p:sp>
      <p:sp>
        <p:nvSpPr>
          <p:cNvPr id="47923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6B7A87F-8624-44D2-8F6F-0C1803AA5611}" type="slidenum">
              <a:rPr lang="de-DE" sz="1200">
                <a:solidFill>
                  <a:srgbClr val="000000"/>
                </a:solidFill>
              </a:rPr>
              <a:pPr algn="r"/>
              <a:t>63</a:t>
            </a:fld>
            <a:endParaRPr lang="de-DE" sz="1200">
              <a:solidFill>
                <a:srgbClr val="000000"/>
              </a:solidFill>
            </a:endParaRPr>
          </a:p>
        </p:txBody>
      </p:sp>
      <p:sp>
        <p:nvSpPr>
          <p:cNvPr id="48128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A92A195-BDCB-4BFA-B8F5-E8B99CB4D3FD}" type="slidenum">
              <a:rPr lang="en-GB" sz="1300">
                <a:solidFill>
                  <a:srgbClr val="000000"/>
                </a:solidFill>
              </a:rPr>
              <a:pPr algn="r" defTabSz="947738"/>
              <a:t>63</a:t>
            </a:fld>
            <a:endParaRPr lang="en-GB" sz="1300">
              <a:solidFill>
                <a:srgbClr val="000000"/>
              </a:solidFill>
            </a:endParaRPr>
          </a:p>
        </p:txBody>
      </p:sp>
      <p:sp>
        <p:nvSpPr>
          <p:cNvPr id="481283" name="Rectangle 2"/>
          <p:cNvSpPr>
            <a:spLocks noGrp="1" noRot="1" noChangeAspect="1" noChangeArrowheads="1" noTextEdit="1"/>
          </p:cNvSpPr>
          <p:nvPr>
            <p:ph type="sldImg"/>
          </p:nvPr>
        </p:nvSpPr>
        <p:spPr>
          <a:xfrm>
            <a:off x="1143000" y="685800"/>
            <a:ext cx="4573588" cy="3430588"/>
          </a:xfrm>
          <a:ln/>
        </p:spPr>
      </p:sp>
      <p:sp>
        <p:nvSpPr>
          <p:cNvPr id="48128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59BA758-F49F-466D-BD53-093019A63EFA}" type="slidenum">
              <a:rPr lang="de-DE" sz="1200">
                <a:solidFill>
                  <a:srgbClr val="000000"/>
                </a:solidFill>
              </a:rPr>
              <a:pPr algn="r"/>
              <a:t>64</a:t>
            </a:fld>
            <a:endParaRPr lang="de-DE" sz="1200">
              <a:solidFill>
                <a:srgbClr val="000000"/>
              </a:solidFill>
            </a:endParaRPr>
          </a:p>
        </p:txBody>
      </p:sp>
      <p:sp>
        <p:nvSpPr>
          <p:cNvPr id="48333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088A449-91F9-4566-825D-53299F86E475}" type="slidenum">
              <a:rPr lang="en-GB" sz="1300">
                <a:solidFill>
                  <a:srgbClr val="000000"/>
                </a:solidFill>
              </a:rPr>
              <a:pPr algn="r" defTabSz="947738"/>
              <a:t>64</a:t>
            </a:fld>
            <a:endParaRPr lang="en-GB" sz="1300">
              <a:solidFill>
                <a:srgbClr val="000000"/>
              </a:solidFill>
            </a:endParaRPr>
          </a:p>
        </p:txBody>
      </p:sp>
      <p:sp>
        <p:nvSpPr>
          <p:cNvPr id="483331" name="Rectangle 2"/>
          <p:cNvSpPr>
            <a:spLocks noGrp="1" noRot="1" noChangeAspect="1" noChangeArrowheads="1" noTextEdit="1"/>
          </p:cNvSpPr>
          <p:nvPr>
            <p:ph type="sldImg"/>
          </p:nvPr>
        </p:nvSpPr>
        <p:spPr>
          <a:xfrm>
            <a:off x="1143000" y="685800"/>
            <a:ext cx="4573588" cy="3430588"/>
          </a:xfrm>
          <a:ln/>
        </p:spPr>
      </p:sp>
      <p:sp>
        <p:nvSpPr>
          <p:cNvPr id="48333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2EDD2F-35BD-4A08-88B3-1C2EC8866178}" type="slidenum">
              <a:rPr lang="de-DE" sz="1200">
                <a:solidFill>
                  <a:srgbClr val="000000"/>
                </a:solidFill>
              </a:rPr>
              <a:pPr algn="r"/>
              <a:t>65</a:t>
            </a:fld>
            <a:endParaRPr lang="de-DE" sz="1200">
              <a:solidFill>
                <a:srgbClr val="000000"/>
              </a:solidFill>
            </a:endParaRPr>
          </a:p>
        </p:txBody>
      </p:sp>
      <p:sp>
        <p:nvSpPr>
          <p:cNvPr id="48537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8D736F4-B17C-4952-82DB-5C251CC71273}" type="slidenum">
              <a:rPr lang="en-GB" sz="1300">
                <a:solidFill>
                  <a:srgbClr val="000000"/>
                </a:solidFill>
              </a:rPr>
              <a:pPr algn="r" defTabSz="947738"/>
              <a:t>65</a:t>
            </a:fld>
            <a:endParaRPr lang="en-GB" sz="1300">
              <a:solidFill>
                <a:srgbClr val="000000"/>
              </a:solidFill>
            </a:endParaRPr>
          </a:p>
        </p:txBody>
      </p:sp>
      <p:sp>
        <p:nvSpPr>
          <p:cNvPr id="485379" name="Rectangle 2"/>
          <p:cNvSpPr>
            <a:spLocks noGrp="1" noRot="1" noChangeAspect="1" noChangeArrowheads="1" noTextEdit="1"/>
          </p:cNvSpPr>
          <p:nvPr>
            <p:ph type="sldImg"/>
          </p:nvPr>
        </p:nvSpPr>
        <p:spPr>
          <a:xfrm>
            <a:off x="1143000" y="685800"/>
            <a:ext cx="4573588" cy="3430588"/>
          </a:xfrm>
          <a:ln/>
        </p:spPr>
      </p:sp>
      <p:sp>
        <p:nvSpPr>
          <p:cNvPr id="48538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59E114F-EEE3-4AE3-B7EE-AF34288C3245}" type="slidenum">
              <a:rPr lang="de-DE" sz="1200">
                <a:solidFill>
                  <a:srgbClr val="000000"/>
                </a:solidFill>
              </a:rPr>
              <a:pPr algn="r"/>
              <a:t>66</a:t>
            </a:fld>
            <a:endParaRPr lang="de-DE" sz="1200">
              <a:solidFill>
                <a:srgbClr val="000000"/>
              </a:solidFill>
            </a:endParaRPr>
          </a:p>
        </p:txBody>
      </p:sp>
      <p:sp>
        <p:nvSpPr>
          <p:cNvPr id="48742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7EAD3845-BE5F-432B-8631-50F1A97D160B}" type="slidenum">
              <a:rPr lang="en-GB" sz="1300">
                <a:solidFill>
                  <a:srgbClr val="000000"/>
                </a:solidFill>
              </a:rPr>
              <a:pPr algn="r" defTabSz="947738"/>
              <a:t>66</a:t>
            </a:fld>
            <a:endParaRPr lang="en-GB" sz="1300">
              <a:solidFill>
                <a:srgbClr val="000000"/>
              </a:solidFill>
            </a:endParaRPr>
          </a:p>
        </p:txBody>
      </p:sp>
      <p:sp>
        <p:nvSpPr>
          <p:cNvPr id="487427" name="Rectangle 2"/>
          <p:cNvSpPr>
            <a:spLocks noGrp="1" noRot="1" noChangeAspect="1" noChangeArrowheads="1" noTextEdit="1"/>
          </p:cNvSpPr>
          <p:nvPr>
            <p:ph type="sldImg"/>
          </p:nvPr>
        </p:nvSpPr>
        <p:spPr>
          <a:xfrm>
            <a:off x="1143000" y="685800"/>
            <a:ext cx="4573588" cy="3430588"/>
          </a:xfrm>
          <a:ln/>
        </p:spPr>
      </p:sp>
      <p:sp>
        <p:nvSpPr>
          <p:cNvPr id="48742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AA81FF-08D9-4E5E-9C7F-16B42B048164}" type="slidenum">
              <a:rPr lang="de-DE" sz="1200">
                <a:solidFill>
                  <a:srgbClr val="000000"/>
                </a:solidFill>
              </a:rPr>
              <a:pPr algn="r"/>
              <a:t>67</a:t>
            </a:fld>
            <a:endParaRPr lang="de-DE" sz="1200">
              <a:solidFill>
                <a:srgbClr val="000000"/>
              </a:solidFill>
            </a:endParaRPr>
          </a:p>
        </p:txBody>
      </p:sp>
      <p:sp>
        <p:nvSpPr>
          <p:cNvPr id="48947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3317A0D3-EF30-403A-8616-1D71E11B5672}" type="slidenum">
              <a:rPr lang="en-GB" sz="1300">
                <a:solidFill>
                  <a:srgbClr val="000000"/>
                </a:solidFill>
              </a:rPr>
              <a:pPr algn="r" defTabSz="947738"/>
              <a:t>67</a:t>
            </a:fld>
            <a:endParaRPr lang="en-GB" sz="1300">
              <a:solidFill>
                <a:srgbClr val="000000"/>
              </a:solidFill>
            </a:endParaRPr>
          </a:p>
        </p:txBody>
      </p:sp>
      <p:sp>
        <p:nvSpPr>
          <p:cNvPr id="489475" name="Rectangle 2"/>
          <p:cNvSpPr>
            <a:spLocks noGrp="1" noRot="1" noChangeAspect="1" noChangeArrowheads="1" noTextEdit="1"/>
          </p:cNvSpPr>
          <p:nvPr>
            <p:ph type="sldImg"/>
          </p:nvPr>
        </p:nvSpPr>
        <p:spPr>
          <a:xfrm>
            <a:off x="1143000" y="685800"/>
            <a:ext cx="4573588" cy="3430588"/>
          </a:xfrm>
          <a:ln/>
        </p:spPr>
      </p:sp>
      <p:sp>
        <p:nvSpPr>
          <p:cNvPr id="48947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DC9216B-9873-4197-A9E4-8958DA8AEA61}" type="slidenum">
              <a:rPr lang="de-DE" sz="1200">
                <a:solidFill>
                  <a:srgbClr val="000000"/>
                </a:solidFill>
              </a:rPr>
              <a:pPr algn="r"/>
              <a:t>68</a:t>
            </a:fld>
            <a:endParaRPr lang="de-DE" sz="1200">
              <a:solidFill>
                <a:srgbClr val="000000"/>
              </a:solidFill>
            </a:endParaRPr>
          </a:p>
        </p:txBody>
      </p:sp>
      <p:sp>
        <p:nvSpPr>
          <p:cNvPr id="49152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CC4EDE2-7C8F-426B-9FD8-471EB9FDA3BA}" type="slidenum">
              <a:rPr lang="en-GB" sz="1300">
                <a:solidFill>
                  <a:srgbClr val="000000"/>
                </a:solidFill>
              </a:rPr>
              <a:pPr algn="r" defTabSz="947738"/>
              <a:t>68</a:t>
            </a:fld>
            <a:endParaRPr lang="en-GB" sz="1300">
              <a:solidFill>
                <a:srgbClr val="000000"/>
              </a:solidFill>
            </a:endParaRPr>
          </a:p>
        </p:txBody>
      </p:sp>
      <p:sp>
        <p:nvSpPr>
          <p:cNvPr id="491523" name="Rectangle 2"/>
          <p:cNvSpPr>
            <a:spLocks noGrp="1" noRot="1" noChangeAspect="1" noChangeArrowheads="1" noTextEdit="1"/>
          </p:cNvSpPr>
          <p:nvPr>
            <p:ph type="sldImg"/>
          </p:nvPr>
        </p:nvSpPr>
        <p:spPr>
          <a:xfrm>
            <a:off x="1143000" y="685800"/>
            <a:ext cx="4573588" cy="3430588"/>
          </a:xfrm>
          <a:ln/>
        </p:spPr>
      </p:sp>
      <p:sp>
        <p:nvSpPr>
          <p:cNvPr id="49152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9F5E0A-92CD-4095-97A7-1B4809A34B02}" type="slidenum">
              <a:rPr lang="de-DE" sz="1200">
                <a:solidFill>
                  <a:srgbClr val="000000"/>
                </a:solidFill>
              </a:rPr>
              <a:pPr algn="r"/>
              <a:t>69</a:t>
            </a:fld>
            <a:endParaRPr lang="de-DE" sz="1200">
              <a:solidFill>
                <a:srgbClr val="000000"/>
              </a:solidFill>
            </a:endParaRPr>
          </a:p>
        </p:txBody>
      </p:sp>
      <p:sp>
        <p:nvSpPr>
          <p:cNvPr id="49357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DF51442-3776-4DB9-B6F5-57D6A22277A4}" type="slidenum">
              <a:rPr lang="en-GB" sz="1300">
                <a:solidFill>
                  <a:srgbClr val="000000"/>
                </a:solidFill>
              </a:rPr>
              <a:pPr algn="r" defTabSz="947738"/>
              <a:t>69</a:t>
            </a:fld>
            <a:endParaRPr lang="en-GB" sz="1300">
              <a:solidFill>
                <a:srgbClr val="000000"/>
              </a:solidFill>
            </a:endParaRPr>
          </a:p>
        </p:txBody>
      </p:sp>
      <p:sp>
        <p:nvSpPr>
          <p:cNvPr id="493571" name="Rectangle 2"/>
          <p:cNvSpPr>
            <a:spLocks noGrp="1" noRot="1" noChangeAspect="1" noChangeArrowheads="1" noTextEdit="1"/>
          </p:cNvSpPr>
          <p:nvPr>
            <p:ph type="sldImg"/>
          </p:nvPr>
        </p:nvSpPr>
        <p:spPr>
          <a:xfrm>
            <a:off x="1143000" y="685800"/>
            <a:ext cx="4573588" cy="3430588"/>
          </a:xfrm>
          <a:ln/>
        </p:spPr>
      </p:sp>
      <p:sp>
        <p:nvSpPr>
          <p:cNvPr id="49357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A99A48-CEB0-42BD-8B07-0F829EF859A1}" type="slidenum">
              <a:rPr lang="de-DE" sz="1200">
                <a:solidFill>
                  <a:srgbClr val="000000"/>
                </a:solidFill>
              </a:rPr>
              <a:pPr algn="r"/>
              <a:t>70</a:t>
            </a:fld>
            <a:endParaRPr lang="de-DE" sz="1200">
              <a:solidFill>
                <a:srgbClr val="000000"/>
              </a:solidFill>
            </a:endParaRPr>
          </a:p>
        </p:txBody>
      </p:sp>
      <p:sp>
        <p:nvSpPr>
          <p:cNvPr id="50995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8CAA956-03E2-4863-8816-2238AE43478E}" type="slidenum">
              <a:rPr lang="en-GB" sz="1300">
                <a:solidFill>
                  <a:srgbClr val="000000"/>
                </a:solidFill>
              </a:rPr>
              <a:pPr algn="r" defTabSz="947738"/>
              <a:t>70</a:t>
            </a:fld>
            <a:endParaRPr lang="en-GB" sz="1300">
              <a:solidFill>
                <a:srgbClr val="000000"/>
              </a:solidFill>
            </a:endParaRPr>
          </a:p>
        </p:txBody>
      </p:sp>
      <p:sp>
        <p:nvSpPr>
          <p:cNvPr id="509955" name="Rectangle 2"/>
          <p:cNvSpPr>
            <a:spLocks noGrp="1" noRot="1" noChangeAspect="1" noChangeArrowheads="1" noTextEdit="1"/>
          </p:cNvSpPr>
          <p:nvPr>
            <p:ph type="sldImg"/>
          </p:nvPr>
        </p:nvSpPr>
        <p:spPr>
          <a:xfrm>
            <a:off x="1143000" y="685800"/>
            <a:ext cx="4573588" cy="3430588"/>
          </a:xfrm>
          <a:ln/>
        </p:spPr>
      </p:sp>
      <p:sp>
        <p:nvSpPr>
          <p:cNvPr id="50995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Rectangle 2"/>
          <p:cNvSpPr>
            <a:spLocks noGrp="1" noRot="1" noChangeAspect="1" noChangeArrowheads="1" noTextEdit="1"/>
          </p:cNvSpPr>
          <p:nvPr>
            <p:ph type="sldImg"/>
          </p:nvPr>
        </p:nvSpPr>
        <p:spPr>
          <a:ln/>
        </p:spPr>
      </p:sp>
      <p:sp>
        <p:nvSpPr>
          <p:cNvPr id="51200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986C84-58D5-468B-A1C5-2E98A011A785}" type="slidenum">
              <a:rPr lang="de-DE" sz="1200">
                <a:solidFill>
                  <a:srgbClr val="000000"/>
                </a:solidFill>
              </a:rPr>
              <a:pPr algn="r"/>
              <a:t>72</a:t>
            </a:fld>
            <a:endParaRPr lang="de-DE" sz="1200">
              <a:solidFill>
                <a:srgbClr val="000000"/>
              </a:solidFill>
            </a:endParaRPr>
          </a:p>
        </p:txBody>
      </p:sp>
      <p:sp>
        <p:nvSpPr>
          <p:cNvPr id="51405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040728D-6D76-4998-B2E5-53EF55C6AD3F}" type="slidenum">
              <a:rPr lang="en-GB" sz="1300">
                <a:solidFill>
                  <a:srgbClr val="000000"/>
                </a:solidFill>
              </a:rPr>
              <a:pPr algn="r" defTabSz="947738"/>
              <a:t>72</a:t>
            </a:fld>
            <a:endParaRPr lang="en-GB" sz="1300">
              <a:solidFill>
                <a:srgbClr val="000000"/>
              </a:solidFill>
            </a:endParaRPr>
          </a:p>
        </p:txBody>
      </p:sp>
      <p:sp>
        <p:nvSpPr>
          <p:cNvPr id="514051" name="Rectangle 2"/>
          <p:cNvSpPr>
            <a:spLocks noGrp="1" noRot="1" noChangeAspect="1" noChangeArrowheads="1" noTextEdit="1"/>
          </p:cNvSpPr>
          <p:nvPr>
            <p:ph type="sldImg"/>
          </p:nvPr>
        </p:nvSpPr>
        <p:spPr>
          <a:xfrm>
            <a:off x="1143000" y="685800"/>
            <a:ext cx="4573588" cy="3430588"/>
          </a:xfrm>
          <a:ln/>
        </p:spPr>
      </p:sp>
      <p:sp>
        <p:nvSpPr>
          <p:cNvPr id="51405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7C86762-D4FE-453D-9C49-2D42E3EACCB6}" type="slidenum">
              <a:rPr lang="de-DE" sz="1200">
                <a:solidFill>
                  <a:srgbClr val="000000"/>
                </a:solidFill>
              </a:rPr>
              <a:pPr algn="r"/>
              <a:t>73</a:t>
            </a:fld>
            <a:endParaRPr lang="de-DE" sz="1200">
              <a:solidFill>
                <a:srgbClr val="000000"/>
              </a:solidFill>
            </a:endParaRPr>
          </a:p>
        </p:txBody>
      </p:sp>
      <p:sp>
        <p:nvSpPr>
          <p:cNvPr id="51609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FEF990E-9818-401A-BC52-7D283E7EF716}" type="slidenum">
              <a:rPr lang="en-GB" sz="1300">
                <a:solidFill>
                  <a:srgbClr val="000000"/>
                </a:solidFill>
              </a:rPr>
              <a:pPr algn="r" defTabSz="947738"/>
              <a:t>73</a:t>
            </a:fld>
            <a:endParaRPr lang="en-GB" sz="1300">
              <a:solidFill>
                <a:srgbClr val="000000"/>
              </a:solidFill>
            </a:endParaRPr>
          </a:p>
        </p:txBody>
      </p:sp>
      <p:sp>
        <p:nvSpPr>
          <p:cNvPr id="516099" name="Rectangle 2"/>
          <p:cNvSpPr>
            <a:spLocks noGrp="1" noRot="1" noChangeAspect="1" noChangeArrowheads="1" noTextEdit="1"/>
          </p:cNvSpPr>
          <p:nvPr>
            <p:ph type="sldImg"/>
          </p:nvPr>
        </p:nvSpPr>
        <p:spPr>
          <a:xfrm>
            <a:off x="1143000" y="685800"/>
            <a:ext cx="4573588" cy="3430588"/>
          </a:xfrm>
          <a:ln/>
        </p:spPr>
      </p:sp>
      <p:sp>
        <p:nvSpPr>
          <p:cNvPr id="51610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5722A8-4EB0-4940-825A-13FB26774F6F}" type="slidenum">
              <a:rPr lang="de-DE" sz="1200">
                <a:solidFill>
                  <a:srgbClr val="000000"/>
                </a:solidFill>
              </a:rPr>
              <a:pPr algn="r"/>
              <a:t>74</a:t>
            </a:fld>
            <a:endParaRPr lang="de-DE" sz="1200">
              <a:solidFill>
                <a:srgbClr val="000000"/>
              </a:solidFill>
            </a:endParaRPr>
          </a:p>
        </p:txBody>
      </p:sp>
      <p:sp>
        <p:nvSpPr>
          <p:cNvPr id="51814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40A77E5-08D5-4826-B708-25B8AF9B63B7}" type="slidenum">
              <a:rPr lang="en-GB" sz="1300">
                <a:solidFill>
                  <a:srgbClr val="000000"/>
                </a:solidFill>
              </a:rPr>
              <a:pPr algn="r" defTabSz="947738"/>
              <a:t>74</a:t>
            </a:fld>
            <a:endParaRPr lang="en-GB" sz="1300">
              <a:solidFill>
                <a:srgbClr val="000000"/>
              </a:solidFill>
            </a:endParaRPr>
          </a:p>
        </p:txBody>
      </p:sp>
      <p:sp>
        <p:nvSpPr>
          <p:cNvPr id="518147" name="Rectangle 2"/>
          <p:cNvSpPr>
            <a:spLocks noGrp="1" noRot="1" noChangeAspect="1" noChangeArrowheads="1" noTextEdit="1"/>
          </p:cNvSpPr>
          <p:nvPr>
            <p:ph type="sldImg"/>
          </p:nvPr>
        </p:nvSpPr>
        <p:spPr>
          <a:xfrm>
            <a:off x="1143000" y="685800"/>
            <a:ext cx="4573588" cy="3430588"/>
          </a:xfrm>
          <a:ln/>
        </p:spPr>
      </p:sp>
      <p:sp>
        <p:nvSpPr>
          <p:cNvPr id="51814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5D0365E-1238-4ED7-B691-B08A4C69B010}" type="slidenum">
              <a:rPr lang="de-DE" sz="1200">
                <a:solidFill>
                  <a:srgbClr val="000000"/>
                </a:solidFill>
              </a:rPr>
              <a:pPr algn="r"/>
              <a:t>75</a:t>
            </a:fld>
            <a:endParaRPr lang="de-DE" sz="1200">
              <a:solidFill>
                <a:srgbClr val="000000"/>
              </a:solidFill>
            </a:endParaRPr>
          </a:p>
        </p:txBody>
      </p:sp>
      <p:sp>
        <p:nvSpPr>
          <p:cNvPr id="52019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2B08DE0-4928-4440-A054-B3F4F0DCD4F1}" type="slidenum">
              <a:rPr lang="en-GB" sz="1300">
                <a:solidFill>
                  <a:srgbClr val="000000"/>
                </a:solidFill>
              </a:rPr>
              <a:pPr algn="r" defTabSz="947738"/>
              <a:t>75</a:t>
            </a:fld>
            <a:endParaRPr lang="en-GB" sz="1300">
              <a:solidFill>
                <a:srgbClr val="000000"/>
              </a:solidFill>
            </a:endParaRPr>
          </a:p>
        </p:txBody>
      </p:sp>
      <p:sp>
        <p:nvSpPr>
          <p:cNvPr id="520195" name="Rectangle 2"/>
          <p:cNvSpPr>
            <a:spLocks noGrp="1" noRot="1" noChangeAspect="1" noChangeArrowheads="1" noTextEdit="1"/>
          </p:cNvSpPr>
          <p:nvPr>
            <p:ph type="sldImg"/>
          </p:nvPr>
        </p:nvSpPr>
        <p:spPr>
          <a:xfrm>
            <a:off x="1143000" y="685800"/>
            <a:ext cx="4573588" cy="3430588"/>
          </a:xfrm>
          <a:ln/>
        </p:spPr>
      </p:sp>
      <p:sp>
        <p:nvSpPr>
          <p:cNvPr id="52019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9C7A59-18B9-485B-AC86-C4DB4FB8EB63}" type="slidenum">
              <a:rPr lang="de-DE" sz="1200">
                <a:solidFill>
                  <a:srgbClr val="000000"/>
                </a:solidFill>
              </a:rPr>
              <a:pPr algn="r"/>
              <a:t>76</a:t>
            </a:fld>
            <a:endParaRPr lang="de-DE" sz="1200">
              <a:solidFill>
                <a:srgbClr val="000000"/>
              </a:solidFill>
            </a:endParaRPr>
          </a:p>
        </p:txBody>
      </p:sp>
      <p:sp>
        <p:nvSpPr>
          <p:cNvPr id="52224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0C51FDD-8AD5-4DD9-BF9D-D46D214946F1}" type="slidenum">
              <a:rPr lang="en-GB" sz="1300">
                <a:solidFill>
                  <a:srgbClr val="000000"/>
                </a:solidFill>
              </a:rPr>
              <a:pPr algn="r" defTabSz="947738"/>
              <a:t>76</a:t>
            </a:fld>
            <a:endParaRPr lang="en-GB" sz="1300">
              <a:solidFill>
                <a:srgbClr val="000000"/>
              </a:solidFill>
            </a:endParaRPr>
          </a:p>
        </p:txBody>
      </p:sp>
      <p:sp>
        <p:nvSpPr>
          <p:cNvPr id="522243" name="Rectangle 2"/>
          <p:cNvSpPr>
            <a:spLocks noGrp="1" noRot="1" noChangeAspect="1" noChangeArrowheads="1" noTextEdit="1"/>
          </p:cNvSpPr>
          <p:nvPr>
            <p:ph type="sldImg"/>
          </p:nvPr>
        </p:nvSpPr>
        <p:spPr>
          <a:xfrm>
            <a:off x="1143000" y="685800"/>
            <a:ext cx="4573588" cy="3430588"/>
          </a:xfrm>
          <a:ln/>
        </p:spPr>
      </p:sp>
      <p:sp>
        <p:nvSpPr>
          <p:cNvPr id="52224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2"/>
          <p:cNvSpPr>
            <a:spLocks noGrp="1" noRot="1" noChangeAspect="1" noChangeArrowheads="1" noTextEdit="1"/>
          </p:cNvSpPr>
          <p:nvPr>
            <p:ph type="sldImg"/>
          </p:nvPr>
        </p:nvSpPr>
        <p:spPr>
          <a:ln/>
        </p:spPr>
      </p:sp>
      <p:sp>
        <p:nvSpPr>
          <p:cNvPr id="5242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FDA170F-873D-4465-861B-DEB8626AA7B3}" type="slidenum">
              <a:rPr lang="de-DE" sz="1200">
                <a:solidFill>
                  <a:srgbClr val="000000"/>
                </a:solidFill>
              </a:rPr>
              <a:pPr algn="r"/>
              <a:t>78</a:t>
            </a:fld>
            <a:endParaRPr lang="de-DE" sz="1200">
              <a:solidFill>
                <a:srgbClr val="000000"/>
              </a:solidFill>
            </a:endParaRPr>
          </a:p>
        </p:txBody>
      </p:sp>
      <p:sp>
        <p:nvSpPr>
          <p:cNvPr id="52838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3968CDC2-E2B7-4D1A-B6F5-E7C8CB06C01D}" type="slidenum">
              <a:rPr lang="en-GB" sz="1300">
                <a:solidFill>
                  <a:srgbClr val="000000"/>
                </a:solidFill>
              </a:rPr>
              <a:pPr algn="r" defTabSz="947738"/>
              <a:t>78</a:t>
            </a:fld>
            <a:endParaRPr lang="en-GB" sz="1300">
              <a:solidFill>
                <a:srgbClr val="000000"/>
              </a:solidFill>
            </a:endParaRPr>
          </a:p>
        </p:txBody>
      </p:sp>
      <p:sp>
        <p:nvSpPr>
          <p:cNvPr id="528387" name="Rectangle 2"/>
          <p:cNvSpPr>
            <a:spLocks noGrp="1" noRot="1" noChangeAspect="1" noChangeArrowheads="1" noTextEdit="1"/>
          </p:cNvSpPr>
          <p:nvPr>
            <p:ph type="sldImg"/>
          </p:nvPr>
        </p:nvSpPr>
        <p:spPr>
          <a:xfrm>
            <a:off x="1143000" y="685800"/>
            <a:ext cx="4573588" cy="3430588"/>
          </a:xfrm>
          <a:ln/>
        </p:spPr>
      </p:sp>
      <p:sp>
        <p:nvSpPr>
          <p:cNvPr id="52838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2"/>
          <p:cNvSpPr>
            <a:spLocks noGrp="1" noRot="1" noChangeAspect="1" noChangeArrowheads="1" noTextEdit="1"/>
          </p:cNvSpPr>
          <p:nvPr>
            <p:ph type="sldImg"/>
          </p:nvPr>
        </p:nvSpPr>
        <p:spPr>
          <a:ln/>
        </p:spPr>
      </p:sp>
      <p:sp>
        <p:nvSpPr>
          <p:cNvPr id="5242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6EAC192-980C-4716-8713-F71AC5B312CE}" type="slidenum">
              <a:rPr lang="de-DE" sz="1200">
                <a:solidFill>
                  <a:srgbClr val="000000"/>
                </a:solidFill>
              </a:rPr>
              <a:pPr algn="r"/>
              <a:t>8</a:t>
            </a:fld>
            <a:endParaRPr lang="de-DE" sz="1200">
              <a:solidFill>
                <a:srgbClr val="000000"/>
              </a:solidFill>
            </a:endParaRPr>
          </a:p>
        </p:txBody>
      </p:sp>
      <p:sp>
        <p:nvSpPr>
          <p:cNvPr id="40755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DB7660E-4270-43E6-967F-B96DB713A007}" type="slidenum">
              <a:rPr lang="en-GB" sz="1300">
                <a:solidFill>
                  <a:srgbClr val="000000"/>
                </a:solidFill>
              </a:rPr>
              <a:pPr algn="r" defTabSz="947738"/>
              <a:t>8</a:t>
            </a:fld>
            <a:endParaRPr lang="en-GB" sz="1300">
              <a:solidFill>
                <a:srgbClr val="000000"/>
              </a:solidFill>
            </a:endParaRPr>
          </a:p>
        </p:txBody>
      </p:sp>
      <p:sp>
        <p:nvSpPr>
          <p:cNvPr id="407555" name="Rectangle 2"/>
          <p:cNvSpPr>
            <a:spLocks noGrp="1" noRot="1" noChangeAspect="1" noChangeArrowheads="1" noTextEdit="1"/>
          </p:cNvSpPr>
          <p:nvPr>
            <p:ph type="sldImg"/>
          </p:nvPr>
        </p:nvSpPr>
        <p:spPr>
          <a:xfrm>
            <a:off x="1143000" y="685800"/>
            <a:ext cx="4573588" cy="3430588"/>
          </a:xfrm>
          <a:ln/>
        </p:spPr>
      </p:sp>
      <p:sp>
        <p:nvSpPr>
          <p:cNvPr id="40755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779075-62DA-423D-8D20-2EE46B8D4BB6}" type="slidenum">
              <a:rPr lang="de-DE" sz="1200">
                <a:solidFill>
                  <a:srgbClr val="000000"/>
                </a:solidFill>
              </a:rPr>
              <a:pPr algn="r"/>
              <a:t>80</a:t>
            </a:fld>
            <a:endParaRPr lang="de-DE" sz="1200">
              <a:solidFill>
                <a:srgbClr val="000000"/>
              </a:solidFill>
            </a:endParaRPr>
          </a:p>
        </p:txBody>
      </p:sp>
      <p:sp>
        <p:nvSpPr>
          <p:cNvPr id="53965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9815287-4375-4E3A-866B-F4164BA99C9A}" type="slidenum">
              <a:rPr lang="en-GB" sz="1300">
                <a:solidFill>
                  <a:srgbClr val="000000"/>
                </a:solidFill>
              </a:rPr>
              <a:pPr algn="r" defTabSz="947738"/>
              <a:t>80</a:t>
            </a:fld>
            <a:endParaRPr lang="en-GB" sz="1300">
              <a:solidFill>
                <a:srgbClr val="000000"/>
              </a:solidFill>
            </a:endParaRPr>
          </a:p>
        </p:txBody>
      </p:sp>
      <p:sp>
        <p:nvSpPr>
          <p:cNvPr id="539651" name="Rectangle 2"/>
          <p:cNvSpPr>
            <a:spLocks noGrp="1" noRot="1" noChangeAspect="1" noChangeArrowheads="1" noTextEdit="1"/>
          </p:cNvSpPr>
          <p:nvPr>
            <p:ph type="sldImg"/>
          </p:nvPr>
        </p:nvSpPr>
        <p:spPr>
          <a:xfrm>
            <a:off x="1143000" y="685800"/>
            <a:ext cx="4573588" cy="3430588"/>
          </a:xfrm>
          <a:ln/>
        </p:spPr>
      </p:sp>
      <p:sp>
        <p:nvSpPr>
          <p:cNvPr id="53965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32A66CA-5CBF-45EE-B405-3A3C73E8BF8E}" type="slidenum">
              <a:rPr lang="de-DE" sz="1200">
                <a:solidFill>
                  <a:srgbClr val="000000"/>
                </a:solidFill>
              </a:rPr>
              <a:pPr algn="r"/>
              <a:t>81</a:t>
            </a:fld>
            <a:endParaRPr lang="de-DE" sz="1200">
              <a:solidFill>
                <a:srgbClr val="000000"/>
              </a:solidFill>
            </a:endParaRPr>
          </a:p>
        </p:txBody>
      </p:sp>
      <p:sp>
        <p:nvSpPr>
          <p:cNvPr id="53555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70CADE81-599F-437C-9C9A-6CEE3C352C59}" type="slidenum">
              <a:rPr lang="en-GB" sz="1300">
                <a:solidFill>
                  <a:srgbClr val="000000"/>
                </a:solidFill>
              </a:rPr>
              <a:pPr algn="r" defTabSz="947738"/>
              <a:t>81</a:t>
            </a:fld>
            <a:endParaRPr lang="en-GB" sz="1300">
              <a:solidFill>
                <a:srgbClr val="000000"/>
              </a:solidFill>
            </a:endParaRPr>
          </a:p>
        </p:txBody>
      </p:sp>
      <p:sp>
        <p:nvSpPr>
          <p:cNvPr id="535555" name="Rectangle 2"/>
          <p:cNvSpPr>
            <a:spLocks noGrp="1" noRot="1" noChangeAspect="1" noChangeArrowheads="1" noTextEdit="1"/>
          </p:cNvSpPr>
          <p:nvPr>
            <p:ph type="sldImg"/>
          </p:nvPr>
        </p:nvSpPr>
        <p:spPr>
          <a:xfrm>
            <a:off x="1143000" y="685800"/>
            <a:ext cx="4573588" cy="3430588"/>
          </a:xfrm>
          <a:ln/>
        </p:spPr>
      </p:sp>
      <p:sp>
        <p:nvSpPr>
          <p:cNvPr id="53555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779075-62DA-423D-8D20-2EE46B8D4BB6}" type="slidenum">
              <a:rPr lang="de-DE" sz="1200">
                <a:solidFill>
                  <a:srgbClr val="000000"/>
                </a:solidFill>
              </a:rPr>
              <a:pPr algn="r"/>
              <a:t>82</a:t>
            </a:fld>
            <a:endParaRPr lang="de-DE" sz="1200">
              <a:solidFill>
                <a:srgbClr val="000000"/>
              </a:solidFill>
            </a:endParaRPr>
          </a:p>
        </p:txBody>
      </p:sp>
      <p:sp>
        <p:nvSpPr>
          <p:cNvPr id="53965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9815287-4375-4E3A-866B-F4164BA99C9A}" type="slidenum">
              <a:rPr lang="en-GB" sz="1300">
                <a:solidFill>
                  <a:srgbClr val="000000"/>
                </a:solidFill>
              </a:rPr>
              <a:pPr algn="r" defTabSz="947738"/>
              <a:t>82</a:t>
            </a:fld>
            <a:endParaRPr lang="en-GB" sz="1300">
              <a:solidFill>
                <a:srgbClr val="000000"/>
              </a:solidFill>
            </a:endParaRPr>
          </a:p>
        </p:txBody>
      </p:sp>
      <p:sp>
        <p:nvSpPr>
          <p:cNvPr id="539651" name="Rectangle 2"/>
          <p:cNvSpPr>
            <a:spLocks noGrp="1" noRot="1" noChangeAspect="1" noChangeArrowheads="1" noTextEdit="1"/>
          </p:cNvSpPr>
          <p:nvPr>
            <p:ph type="sldImg"/>
          </p:nvPr>
        </p:nvSpPr>
        <p:spPr>
          <a:xfrm>
            <a:off x="1143000" y="685800"/>
            <a:ext cx="4573588" cy="3430588"/>
          </a:xfrm>
          <a:ln/>
        </p:spPr>
      </p:sp>
      <p:sp>
        <p:nvSpPr>
          <p:cNvPr id="53965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6EAC192-980C-4716-8713-F71AC5B312CE}" type="slidenum">
              <a:rPr lang="de-DE" sz="1200">
                <a:solidFill>
                  <a:srgbClr val="000000"/>
                </a:solidFill>
              </a:rPr>
              <a:pPr algn="r"/>
              <a:t>83</a:t>
            </a:fld>
            <a:endParaRPr lang="de-DE" sz="1200">
              <a:solidFill>
                <a:srgbClr val="000000"/>
              </a:solidFill>
            </a:endParaRPr>
          </a:p>
        </p:txBody>
      </p:sp>
      <p:sp>
        <p:nvSpPr>
          <p:cNvPr id="40755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DB7660E-4270-43E6-967F-B96DB713A007}" type="slidenum">
              <a:rPr lang="en-GB" sz="1300">
                <a:solidFill>
                  <a:srgbClr val="000000"/>
                </a:solidFill>
              </a:rPr>
              <a:pPr algn="r" defTabSz="947738"/>
              <a:t>83</a:t>
            </a:fld>
            <a:endParaRPr lang="en-GB" sz="1300">
              <a:solidFill>
                <a:srgbClr val="000000"/>
              </a:solidFill>
            </a:endParaRPr>
          </a:p>
        </p:txBody>
      </p:sp>
      <p:sp>
        <p:nvSpPr>
          <p:cNvPr id="407555" name="Rectangle 2"/>
          <p:cNvSpPr>
            <a:spLocks noGrp="1" noRot="1" noChangeAspect="1" noChangeArrowheads="1" noTextEdit="1"/>
          </p:cNvSpPr>
          <p:nvPr>
            <p:ph type="sldImg"/>
          </p:nvPr>
        </p:nvSpPr>
        <p:spPr>
          <a:xfrm>
            <a:off x="1143000" y="685800"/>
            <a:ext cx="4573588" cy="3430588"/>
          </a:xfrm>
          <a:ln/>
        </p:spPr>
      </p:sp>
      <p:sp>
        <p:nvSpPr>
          <p:cNvPr id="40755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329EDDA-E139-4AD0-98E8-C4FADB04B58B}" type="slidenum">
              <a:rPr lang="de-DE" sz="1200">
                <a:solidFill>
                  <a:srgbClr val="000000"/>
                </a:solidFill>
              </a:rPr>
              <a:pPr algn="r"/>
              <a:t>85</a:t>
            </a:fld>
            <a:endParaRPr lang="de-DE" sz="1200">
              <a:solidFill>
                <a:srgbClr val="000000"/>
              </a:solidFill>
            </a:endParaRPr>
          </a:p>
        </p:txBody>
      </p:sp>
      <p:sp>
        <p:nvSpPr>
          <p:cNvPr id="54169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394E0FA-6379-4D24-8F4D-BEA094329921}" type="slidenum">
              <a:rPr lang="en-GB" sz="1300">
                <a:solidFill>
                  <a:srgbClr val="000000"/>
                </a:solidFill>
              </a:rPr>
              <a:pPr algn="r" defTabSz="947738"/>
              <a:t>85</a:t>
            </a:fld>
            <a:endParaRPr lang="en-GB" sz="1300">
              <a:solidFill>
                <a:srgbClr val="000000"/>
              </a:solidFill>
            </a:endParaRPr>
          </a:p>
        </p:txBody>
      </p:sp>
      <p:sp>
        <p:nvSpPr>
          <p:cNvPr id="541699" name="Rectangle 2"/>
          <p:cNvSpPr>
            <a:spLocks noGrp="1" noRot="1" noChangeAspect="1" noChangeArrowheads="1" noTextEdit="1"/>
          </p:cNvSpPr>
          <p:nvPr>
            <p:ph type="sldImg"/>
          </p:nvPr>
        </p:nvSpPr>
        <p:spPr>
          <a:xfrm>
            <a:off x="1143000" y="685800"/>
            <a:ext cx="4573588" cy="3430588"/>
          </a:xfrm>
          <a:ln/>
        </p:spPr>
      </p:sp>
      <p:sp>
        <p:nvSpPr>
          <p:cNvPr id="54170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0E41EF-1F41-456D-8D50-A758A26CC428}" type="slidenum">
              <a:rPr lang="de-DE" sz="1200">
                <a:solidFill>
                  <a:srgbClr val="000000"/>
                </a:solidFill>
              </a:rPr>
              <a:pPr algn="r"/>
              <a:t>86</a:t>
            </a:fld>
            <a:endParaRPr lang="de-DE" sz="1200">
              <a:solidFill>
                <a:srgbClr val="000000"/>
              </a:solidFill>
            </a:endParaRPr>
          </a:p>
        </p:txBody>
      </p:sp>
      <p:sp>
        <p:nvSpPr>
          <p:cNvPr id="54681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8FB2538-DA92-44C7-9BC9-D4F28DAA171D}" type="slidenum">
              <a:rPr lang="en-GB" sz="1300">
                <a:solidFill>
                  <a:srgbClr val="000000"/>
                </a:solidFill>
              </a:rPr>
              <a:pPr algn="r" defTabSz="947738"/>
              <a:t>86</a:t>
            </a:fld>
            <a:endParaRPr lang="en-GB" sz="1300">
              <a:solidFill>
                <a:srgbClr val="000000"/>
              </a:solidFill>
            </a:endParaRPr>
          </a:p>
        </p:txBody>
      </p:sp>
      <p:sp>
        <p:nvSpPr>
          <p:cNvPr id="546819" name="Rectangle 2"/>
          <p:cNvSpPr>
            <a:spLocks noGrp="1" noRot="1" noChangeAspect="1" noChangeArrowheads="1" noTextEdit="1"/>
          </p:cNvSpPr>
          <p:nvPr>
            <p:ph type="sldImg"/>
          </p:nvPr>
        </p:nvSpPr>
        <p:spPr>
          <a:xfrm>
            <a:off x="1143000" y="685800"/>
            <a:ext cx="4573588" cy="3430588"/>
          </a:xfrm>
          <a:ln/>
        </p:spPr>
      </p:sp>
      <p:sp>
        <p:nvSpPr>
          <p:cNvPr id="54682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779075-62DA-423D-8D20-2EE46B8D4BB6}" type="slidenum">
              <a:rPr lang="de-DE" sz="1200">
                <a:solidFill>
                  <a:srgbClr val="000000"/>
                </a:solidFill>
              </a:rPr>
              <a:pPr algn="r"/>
              <a:t>87</a:t>
            </a:fld>
            <a:endParaRPr lang="de-DE" sz="1200">
              <a:solidFill>
                <a:srgbClr val="000000"/>
              </a:solidFill>
            </a:endParaRPr>
          </a:p>
        </p:txBody>
      </p:sp>
      <p:sp>
        <p:nvSpPr>
          <p:cNvPr id="53965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9815287-4375-4E3A-866B-F4164BA99C9A}" type="slidenum">
              <a:rPr lang="en-GB" sz="1300">
                <a:solidFill>
                  <a:srgbClr val="000000"/>
                </a:solidFill>
              </a:rPr>
              <a:pPr algn="r" defTabSz="947738"/>
              <a:t>87</a:t>
            </a:fld>
            <a:endParaRPr lang="en-GB" sz="1300">
              <a:solidFill>
                <a:srgbClr val="000000"/>
              </a:solidFill>
            </a:endParaRPr>
          </a:p>
        </p:txBody>
      </p:sp>
      <p:sp>
        <p:nvSpPr>
          <p:cNvPr id="539651" name="Rectangle 2"/>
          <p:cNvSpPr>
            <a:spLocks noGrp="1" noRot="1" noChangeAspect="1" noChangeArrowheads="1" noTextEdit="1"/>
          </p:cNvSpPr>
          <p:nvPr>
            <p:ph type="sldImg"/>
          </p:nvPr>
        </p:nvSpPr>
        <p:spPr>
          <a:xfrm>
            <a:off x="1143000" y="685800"/>
            <a:ext cx="4573588" cy="3430588"/>
          </a:xfrm>
          <a:ln/>
        </p:spPr>
      </p:sp>
      <p:sp>
        <p:nvSpPr>
          <p:cNvPr id="53965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88C2E03-3139-4E92-9305-08ECBE5C113B}" type="slidenum">
              <a:rPr lang="de-DE" sz="1200">
                <a:solidFill>
                  <a:srgbClr val="000000"/>
                </a:solidFill>
              </a:rPr>
              <a:pPr algn="r"/>
              <a:t>9</a:t>
            </a:fld>
            <a:endParaRPr lang="de-DE" sz="1200">
              <a:solidFill>
                <a:srgbClr val="000000"/>
              </a:solidFill>
            </a:endParaRPr>
          </a:p>
        </p:txBody>
      </p:sp>
      <p:sp>
        <p:nvSpPr>
          <p:cNvPr id="54374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F33E2FB-6F63-4DCC-BCA4-23431AD6F03C}" type="slidenum">
              <a:rPr lang="en-GB" sz="1300">
                <a:solidFill>
                  <a:srgbClr val="000000"/>
                </a:solidFill>
              </a:rPr>
              <a:pPr algn="r" defTabSz="947738"/>
              <a:t>9</a:t>
            </a:fld>
            <a:endParaRPr lang="en-GB" sz="1300">
              <a:solidFill>
                <a:srgbClr val="000000"/>
              </a:solidFill>
            </a:endParaRPr>
          </a:p>
        </p:txBody>
      </p:sp>
      <p:sp>
        <p:nvSpPr>
          <p:cNvPr id="543747" name="Rectangle 2"/>
          <p:cNvSpPr>
            <a:spLocks noGrp="1" noRot="1" noChangeAspect="1" noChangeArrowheads="1" noTextEdit="1"/>
          </p:cNvSpPr>
          <p:nvPr>
            <p:ph type="sldImg"/>
          </p:nvPr>
        </p:nvSpPr>
        <p:spPr>
          <a:xfrm>
            <a:off x="1143000" y="685800"/>
            <a:ext cx="4573588" cy="3430588"/>
          </a:xfrm>
          <a:ln/>
        </p:spPr>
      </p:sp>
      <p:sp>
        <p:nvSpPr>
          <p:cNvPr id="54374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dirty="0">
              <a:solidFill>
                <a:srgbClr val="000000"/>
              </a:solidFill>
            </a:endParaRPr>
          </a:p>
        </p:txBody>
      </p:sp>
    </p:spTree>
    <p:extLst>
      <p:ext uri="{BB962C8B-B14F-4D97-AF65-F5344CB8AC3E}">
        <p14:creationId xmlns:p14="http://schemas.microsoft.com/office/powerpoint/2010/main" val="428940336"/>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956340718"/>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50324263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4833461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57368710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538262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25862569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06846130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00504475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962919455"/>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82101913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471977497"/>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11148625"/>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9641230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3239218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68548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3981718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52833688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9715834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637306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21270037"/>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10651360"/>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233927042"/>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39640770"/>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9817177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02618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5944397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9348171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3363969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6461767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5397350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94216293"/>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76227999"/>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689675232"/>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06996534"/>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16331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9326043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8149244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7662022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84709304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4056203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1933943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73819151"/>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2799934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197620884"/>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4162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0326335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8819341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1694192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3860835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6702181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29086207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1599767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9766345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2046625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2693926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8751584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526583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222797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856959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3301128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2642126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6720046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8840748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6289873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22443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p>
        </p:txBody>
      </p:sp>
      <p:sp>
        <p:nvSpPr>
          <p:cNvPr id="1331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EAC91D69-1894-4F19-B00C-468FAC2F6F0E}"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13318" name="Group 6"/>
          <p:cNvGrpSpPr>
            <a:grpSpLocks/>
          </p:cNvGrpSpPr>
          <p:nvPr/>
        </p:nvGrpSpPr>
        <p:grpSpPr bwMode="auto">
          <a:xfrm>
            <a:off x="6646863" y="6181725"/>
            <a:ext cx="2225675" cy="392113"/>
            <a:chOff x="3316" y="1854"/>
            <a:chExt cx="2110" cy="372"/>
          </a:xfrm>
        </p:grpSpPr>
        <p:pic>
          <p:nvPicPr>
            <p:cNvPr id="1331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332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30" r:id="rId1"/>
    <p:sldLayoutId id="2147484315" r:id="rId2"/>
    <p:sldLayoutId id="2147484314" r:id="rId3"/>
    <p:sldLayoutId id="2147484531" r:id="rId4"/>
    <p:sldLayoutId id="2147484313" r:id="rId5"/>
    <p:sldLayoutId id="2147484532" r:id="rId6"/>
    <p:sldLayoutId id="2147484533" r:id="rId7"/>
    <p:sldLayoutId id="2147484312" r:id="rId8"/>
    <p:sldLayoutId id="2147484311" r:id="rId9"/>
    <p:sldLayoutId id="2147484310" r:id="rId10"/>
    <p:sldLayoutId id="214748430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3619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492466E6-E37E-4739-9855-F370368D8A12}"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36198" name="Group 6"/>
          <p:cNvGrpSpPr>
            <a:grpSpLocks/>
          </p:cNvGrpSpPr>
          <p:nvPr/>
        </p:nvGrpSpPr>
        <p:grpSpPr bwMode="auto">
          <a:xfrm>
            <a:off x="6646863" y="6181725"/>
            <a:ext cx="2225675" cy="392113"/>
            <a:chOff x="3316" y="1854"/>
            <a:chExt cx="2110" cy="372"/>
          </a:xfrm>
        </p:grpSpPr>
        <p:pic>
          <p:nvPicPr>
            <p:cNvPr id="13619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3620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67" r:id="rId1"/>
    <p:sldLayoutId id="2147484388" r:id="rId2"/>
    <p:sldLayoutId id="2147484387" r:id="rId3"/>
    <p:sldLayoutId id="2147484568" r:id="rId4"/>
    <p:sldLayoutId id="2147484386" r:id="rId5"/>
    <p:sldLayoutId id="2147484569" r:id="rId6"/>
    <p:sldLayoutId id="2147484570" r:id="rId7"/>
    <p:sldLayoutId id="2147484385" r:id="rId8"/>
    <p:sldLayoutId id="2147484384" r:id="rId9"/>
    <p:sldLayoutId id="2147484383" r:id="rId10"/>
    <p:sldLayoutId id="214748438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8482"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48484"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EF162E5E-DC7C-47D0-82B2-0471D7D03E3E}"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48486" name="Group 6"/>
          <p:cNvGrpSpPr>
            <a:grpSpLocks/>
          </p:cNvGrpSpPr>
          <p:nvPr/>
        </p:nvGrpSpPr>
        <p:grpSpPr bwMode="auto">
          <a:xfrm>
            <a:off x="6646863" y="6181725"/>
            <a:ext cx="2225675" cy="392113"/>
            <a:chOff x="3316" y="1854"/>
            <a:chExt cx="2110" cy="372"/>
          </a:xfrm>
        </p:grpSpPr>
        <p:pic>
          <p:nvPicPr>
            <p:cNvPr id="148487"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48488"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71" r:id="rId1"/>
    <p:sldLayoutId id="2147484395" r:id="rId2"/>
    <p:sldLayoutId id="2147484394" r:id="rId3"/>
    <p:sldLayoutId id="2147484572" r:id="rId4"/>
    <p:sldLayoutId id="2147484393" r:id="rId5"/>
    <p:sldLayoutId id="2147484573" r:id="rId6"/>
    <p:sldLayoutId id="2147484574" r:id="rId7"/>
    <p:sldLayoutId id="2147484392" r:id="rId8"/>
    <p:sldLayoutId id="2147484391" r:id="rId9"/>
    <p:sldLayoutId id="2147484390" r:id="rId10"/>
    <p:sldLayoutId id="214748438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077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6077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8F01D893-6DD7-459E-8DEE-D39E7E24736A}"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60774" name="Group 6"/>
          <p:cNvGrpSpPr>
            <a:grpSpLocks/>
          </p:cNvGrpSpPr>
          <p:nvPr/>
        </p:nvGrpSpPr>
        <p:grpSpPr bwMode="auto">
          <a:xfrm>
            <a:off x="6646863" y="6181725"/>
            <a:ext cx="2225675" cy="392113"/>
            <a:chOff x="3316" y="1854"/>
            <a:chExt cx="2110" cy="372"/>
          </a:xfrm>
        </p:grpSpPr>
        <p:pic>
          <p:nvPicPr>
            <p:cNvPr id="16077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6077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75" r:id="rId1"/>
    <p:sldLayoutId id="2147484402" r:id="rId2"/>
    <p:sldLayoutId id="2147484401" r:id="rId3"/>
    <p:sldLayoutId id="2147484576" r:id="rId4"/>
    <p:sldLayoutId id="2147484400" r:id="rId5"/>
    <p:sldLayoutId id="2147484577" r:id="rId6"/>
    <p:sldLayoutId id="2147484578" r:id="rId7"/>
    <p:sldLayoutId id="2147484399" r:id="rId8"/>
    <p:sldLayoutId id="2147484398" r:id="rId9"/>
    <p:sldLayoutId id="2147484397" r:id="rId10"/>
    <p:sldLayoutId id="214748439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7306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EA4E574B-E189-43BF-A3EB-EB8FB9F25312}"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73062" name="Group 6"/>
          <p:cNvGrpSpPr>
            <a:grpSpLocks/>
          </p:cNvGrpSpPr>
          <p:nvPr/>
        </p:nvGrpSpPr>
        <p:grpSpPr bwMode="auto">
          <a:xfrm>
            <a:off x="6646863" y="6181725"/>
            <a:ext cx="2225675" cy="392113"/>
            <a:chOff x="3316" y="1854"/>
            <a:chExt cx="2110" cy="372"/>
          </a:xfrm>
        </p:grpSpPr>
        <p:pic>
          <p:nvPicPr>
            <p:cNvPr id="173063"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73064"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79" r:id="rId1"/>
    <p:sldLayoutId id="2147484409" r:id="rId2"/>
    <p:sldLayoutId id="2147484408" r:id="rId3"/>
    <p:sldLayoutId id="2147484580" r:id="rId4"/>
    <p:sldLayoutId id="2147484407" r:id="rId5"/>
    <p:sldLayoutId id="2147484581" r:id="rId6"/>
    <p:sldLayoutId id="2147484582" r:id="rId7"/>
    <p:sldLayoutId id="2147484406" r:id="rId8"/>
    <p:sldLayoutId id="2147484405" r:id="rId9"/>
    <p:sldLayoutId id="2147484404" r:id="rId10"/>
    <p:sldLayoutId id="214748440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1362"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71364"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00CA8585-21AB-47FC-B0D3-613B42DCCE46}"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271366" name="Group 6"/>
          <p:cNvGrpSpPr>
            <a:grpSpLocks/>
          </p:cNvGrpSpPr>
          <p:nvPr/>
        </p:nvGrpSpPr>
        <p:grpSpPr bwMode="auto">
          <a:xfrm>
            <a:off x="6646863" y="6181725"/>
            <a:ext cx="2225675" cy="392113"/>
            <a:chOff x="3316" y="1854"/>
            <a:chExt cx="2110" cy="372"/>
          </a:xfrm>
        </p:grpSpPr>
        <p:pic>
          <p:nvPicPr>
            <p:cNvPr id="271367"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271368"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11" r:id="rId1"/>
    <p:sldLayoutId id="2147484465" r:id="rId2"/>
    <p:sldLayoutId id="2147484464" r:id="rId3"/>
    <p:sldLayoutId id="2147484612" r:id="rId4"/>
    <p:sldLayoutId id="2147484463" r:id="rId5"/>
    <p:sldLayoutId id="2147484613" r:id="rId6"/>
    <p:sldLayoutId id="2147484614" r:id="rId7"/>
    <p:sldLayoutId id="2147484462" r:id="rId8"/>
    <p:sldLayoutId id="2147484461" r:id="rId9"/>
    <p:sldLayoutId id="2147484460" r:id="rId10"/>
    <p:sldLayoutId id="214748445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365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8365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13AB33CD-898D-463B-9F6D-76543EBA4152}"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283654" name="Group 6"/>
          <p:cNvGrpSpPr>
            <a:grpSpLocks/>
          </p:cNvGrpSpPr>
          <p:nvPr/>
        </p:nvGrpSpPr>
        <p:grpSpPr bwMode="auto">
          <a:xfrm>
            <a:off x="6646863" y="6181725"/>
            <a:ext cx="2225675" cy="392113"/>
            <a:chOff x="3316" y="1854"/>
            <a:chExt cx="2110" cy="372"/>
          </a:xfrm>
        </p:grpSpPr>
        <p:pic>
          <p:nvPicPr>
            <p:cNvPr id="28365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28365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15" r:id="rId1"/>
    <p:sldLayoutId id="2147484472" r:id="rId2"/>
    <p:sldLayoutId id="2147484471" r:id="rId3"/>
    <p:sldLayoutId id="2147484616" r:id="rId4"/>
    <p:sldLayoutId id="2147484470" r:id="rId5"/>
    <p:sldLayoutId id="2147484617" r:id="rId6"/>
    <p:sldLayoutId id="2147484618" r:id="rId7"/>
    <p:sldLayoutId id="2147484469" r:id="rId8"/>
    <p:sldLayoutId id="2147484468" r:id="rId9"/>
    <p:sldLayoutId id="2147484467" r:id="rId10"/>
    <p:sldLayoutId id="214748446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593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9594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5D14785C-C4BA-4D5E-91B8-50CF7A0F2031}"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295942" name="Group 6"/>
          <p:cNvGrpSpPr>
            <a:grpSpLocks/>
          </p:cNvGrpSpPr>
          <p:nvPr/>
        </p:nvGrpSpPr>
        <p:grpSpPr bwMode="auto">
          <a:xfrm>
            <a:off x="6646863" y="6181725"/>
            <a:ext cx="2225675" cy="392113"/>
            <a:chOff x="3316" y="1854"/>
            <a:chExt cx="2110" cy="372"/>
          </a:xfrm>
        </p:grpSpPr>
        <p:pic>
          <p:nvPicPr>
            <p:cNvPr id="295943"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295944"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19" r:id="rId1"/>
    <p:sldLayoutId id="2147484479" r:id="rId2"/>
    <p:sldLayoutId id="2147484478" r:id="rId3"/>
    <p:sldLayoutId id="2147484620" r:id="rId4"/>
    <p:sldLayoutId id="2147484477" r:id="rId5"/>
    <p:sldLayoutId id="2147484621" r:id="rId6"/>
    <p:sldLayoutId id="2147484622" r:id="rId7"/>
    <p:sldLayoutId id="2147484476" r:id="rId8"/>
    <p:sldLayoutId id="2147484475" r:id="rId9"/>
    <p:sldLayoutId id="2147484474" r:id="rId10"/>
    <p:sldLayoutId id="214748447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822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08228"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471B31B6-7492-4232-AA56-9BC6A3B71BC0}"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08230" name="Group 6"/>
          <p:cNvGrpSpPr>
            <a:grpSpLocks/>
          </p:cNvGrpSpPr>
          <p:nvPr/>
        </p:nvGrpSpPr>
        <p:grpSpPr bwMode="auto">
          <a:xfrm>
            <a:off x="6646863" y="6181725"/>
            <a:ext cx="2225675" cy="392113"/>
            <a:chOff x="3316" y="1854"/>
            <a:chExt cx="2110" cy="372"/>
          </a:xfrm>
        </p:grpSpPr>
        <p:pic>
          <p:nvPicPr>
            <p:cNvPr id="308231"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08232"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23" r:id="rId1"/>
    <p:sldLayoutId id="2147484486" r:id="rId2"/>
    <p:sldLayoutId id="2147484485" r:id="rId3"/>
    <p:sldLayoutId id="2147484624" r:id="rId4"/>
    <p:sldLayoutId id="2147484484" r:id="rId5"/>
    <p:sldLayoutId id="2147484625" r:id="rId6"/>
    <p:sldLayoutId id="2147484626" r:id="rId7"/>
    <p:sldLayoutId id="2147484483" r:id="rId8"/>
    <p:sldLayoutId id="2147484482" r:id="rId9"/>
    <p:sldLayoutId id="2147484481" r:id="rId10"/>
    <p:sldLayoutId id="214748448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051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2051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443B76BD-D3C4-4091-BFD6-3E4D64084C6E}"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20518" name="Group 6"/>
          <p:cNvGrpSpPr>
            <a:grpSpLocks/>
          </p:cNvGrpSpPr>
          <p:nvPr/>
        </p:nvGrpSpPr>
        <p:grpSpPr bwMode="auto">
          <a:xfrm>
            <a:off x="6646863" y="6181725"/>
            <a:ext cx="2225675" cy="392113"/>
            <a:chOff x="3316" y="1854"/>
            <a:chExt cx="2110" cy="372"/>
          </a:xfrm>
        </p:grpSpPr>
        <p:pic>
          <p:nvPicPr>
            <p:cNvPr id="32051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2052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27" r:id="rId1"/>
    <p:sldLayoutId id="2147484493" r:id="rId2"/>
    <p:sldLayoutId id="2147484492" r:id="rId3"/>
    <p:sldLayoutId id="2147484628" r:id="rId4"/>
    <p:sldLayoutId id="2147484491" r:id="rId5"/>
    <p:sldLayoutId id="2147484629" r:id="rId6"/>
    <p:sldLayoutId id="2147484630" r:id="rId7"/>
    <p:sldLayoutId id="2147484490" r:id="rId8"/>
    <p:sldLayoutId id="2147484489" r:id="rId9"/>
    <p:sldLayoutId id="2147484488" r:id="rId10"/>
    <p:sldLayoutId id="214748448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2802"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32804"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9F272994-A832-4254-9BC5-2FD7B699E304}"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32806" name="Group 6"/>
          <p:cNvGrpSpPr>
            <a:grpSpLocks/>
          </p:cNvGrpSpPr>
          <p:nvPr/>
        </p:nvGrpSpPr>
        <p:grpSpPr bwMode="auto">
          <a:xfrm>
            <a:off x="6646863" y="6181725"/>
            <a:ext cx="2225675" cy="392113"/>
            <a:chOff x="3316" y="1854"/>
            <a:chExt cx="2110" cy="372"/>
          </a:xfrm>
        </p:grpSpPr>
        <p:pic>
          <p:nvPicPr>
            <p:cNvPr id="332807"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32808"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31" r:id="rId1"/>
    <p:sldLayoutId id="2147484500" r:id="rId2"/>
    <p:sldLayoutId id="2147484499" r:id="rId3"/>
    <p:sldLayoutId id="2147484632" r:id="rId4"/>
    <p:sldLayoutId id="2147484498" r:id="rId5"/>
    <p:sldLayoutId id="2147484633" r:id="rId6"/>
    <p:sldLayoutId id="2147484634" r:id="rId7"/>
    <p:sldLayoutId id="2147484497" r:id="rId8"/>
    <p:sldLayoutId id="2147484496" r:id="rId9"/>
    <p:sldLayoutId id="2147484495" r:id="rId10"/>
    <p:sldLayoutId id="214748449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789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ED29DA58-D0BE-4123-9FE1-652FB0303D16}"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7894" name="Group 6"/>
          <p:cNvGrpSpPr>
            <a:grpSpLocks/>
          </p:cNvGrpSpPr>
          <p:nvPr/>
        </p:nvGrpSpPr>
        <p:grpSpPr bwMode="auto">
          <a:xfrm>
            <a:off x="6646863" y="6181725"/>
            <a:ext cx="2225675" cy="392113"/>
            <a:chOff x="3316" y="1854"/>
            <a:chExt cx="2110" cy="372"/>
          </a:xfrm>
        </p:grpSpPr>
        <p:pic>
          <p:nvPicPr>
            <p:cNvPr id="3789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789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35" r:id="rId1"/>
    <p:sldLayoutId id="2147484332" r:id="rId2"/>
    <p:sldLayoutId id="2147484331" r:id="rId3"/>
    <p:sldLayoutId id="2147484536" r:id="rId4"/>
    <p:sldLayoutId id="2147484330" r:id="rId5"/>
    <p:sldLayoutId id="2147484537" r:id="rId6"/>
    <p:sldLayoutId id="2147484538" r:id="rId7"/>
    <p:sldLayoutId id="2147484329" r:id="rId8"/>
    <p:sldLayoutId id="2147484328" r:id="rId9"/>
    <p:sldLayoutId id="2147484327" r:id="rId10"/>
    <p:sldLayoutId id="214748432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509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4509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828A3AED-AC60-4325-AFA5-65FCA53506AF}"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45094" name="Group 6"/>
          <p:cNvGrpSpPr>
            <a:grpSpLocks/>
          </p:cNvGrpSpPr>
          <p:nvPr/>
        </p:nvGrpSpPr>
        <p:grpSpPr bwMode="auto">
          <a:xfrm>
            <a:off x="6646863" y="6181725"/>
            <a:ext cx="2225675" cy="392113"/>
            <a:chOff x="3316" y="1854"/>
            <a:chExt cx="2110" cy="372"/>
          </a:xfrm>
        </p:grpSpPr>
        <p:pic>
          <p:nvPicPr>
            <p:cNvPr id="34509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4509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35" r:id="rId1"/>
    <p:sldLayoutId id="2147484507" r:id="rId2"/>
    <p:sldLayoutId id="2147484506" r:id="rId3"/>
    <p:sldLayoutId id="2147484636" r:id="rId4"/>
    <p:sldLayoutId id="2147484505" r:id="rId5"/>
    <p:sldLayoutId id="2147484637" r:id="rId6"/>
    <p:sldLayoutId id="2147484638" r:id="rId7"/>
    <p:sldLayoutId id="2147484504" r:id="rId8"/>
    <p:sldLayoutId id="2147484503" r:id="rId9"/>
    <p:sldLayoutId id="2147484502" r:id="rId10"/>
    <p:sldLayoutId id="214748450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737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5738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90BA35E1-38EA-44E2-8B33-69A381FAB073}"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57382" name="Group 6"/>
          <p:cNvGrpSpPr>
            <a:grpSpLocks/>
          </p:cNvGrpSpPr>
          <p:nvPr/>
        </p:nvGrpSpPr>
        <p:grpSpPr bwMode="auto">
          <a:xfrm>
            <a:off x="6646863" y="6181725"/>
            <a:ext cx="2225675" cy="392113"/>
            <a:chOff x="3316" y="1854"/>
            <a:chExt cx="2110" cy="372"/>
          </a:xfrm>
        </p:grpSpPr>
        <p:pic>
          <p:nvPicPr>
            <p:cNvPr id="357383"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57384"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39" r:id="rId1"/>
    <p:sldLayoutId id="2147484514" r:id="rId2"/>
    <p:sldLayoutId id="2147484513" r:id="rId3"/>
    <p:sldLayoutId id="2147484640" r:id="rId4"/>
    <p:sldLayoutId id="2147484512" r:id="rId5"/>
    <p:sldLayoutId id="2147484641" r:id="rId6"/>
    <p:sldLayoutId id="2147484642" r:id="rId7"/>
    <p:sldLayoutId id="2147484511" r:id="rId8"/>
    <p:sldLayoutId id="2147484510" r:id="rId9"/>
    <p:sldLayoutId id="2147484509" r:id="rId10"/>
    <p:sldLayoutId id="214748450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966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69668"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0416C14E-81B9-47EC-9ECF-D417D75B5AEA}"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69670" name="Group 6"/>
          <p:cNvGrpSpPr>
            <a:grpSpLocks/>
          </p:cNvGrpSpPr>
          <p:nvPr/>
        </p:nvGrpSpPr>
        <p:grpSpPr bwMode="auto">
          <a:xfrm>
            <a:off x="6646863" y="6181725"/>
            <a:ext cx="2225675" cy="392113"/>
            <a:chOff x="3316" y="1854"/>
            <a:chExt cx="2110" cy="372"/>
          </a:xfrm>
        </p:grpSpPr>
        <p:pic>
          <p:nvPicPr>
            <p:cNvPr id="369671"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69672"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43" r:id="rId1"/>
    <p:sldLayoutId id="2147484521" r:id="rId2"/>
    <p:sldLayoutId id="2147484520" r:id="rId3"/>
    <p:sldLayoutId id="2147484644" r:id="rId4"/>
    <p:sldLayoutId id="2147484519" r:id="rId5"/>
    <p:sldLayoutId id="2147484645" r:id="rId6"/>
    <p:sldLayoutId id="2147484646" r:id="rId7"/>
    <p:sldLayoutId id="2147484518" r:id="rId8"/>
    <p:sldLayoutId id="2147484517" r:id="rId9"/>
    <p:sldLayoutId id="2147484516" r:id="rId10"/>
    <p:sldLayoutId id="214748451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195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8195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D8BFED60-ECF2-41F6-91AD-24B8AA579855}"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81958" name="Group 6"/>
          <p:cNvGrpSpPr>
            <a:grpSpLocks/>
          </p:cNvGrpSpPr>
          <p:nvPr/>
        </p:nvGrpSpPr>
        <p:grpSpPr bwMode="auto">
          <a:xfrm>
            <a:off x="6646863" y="6181725"/>
            <a:ext cx="2225675" cy="392113"/>
            <a:chOff x="3316" y="1854"/>
            <a:chExt cx="2110" cy="372"/>
          </a:xfrm>
        </p:grpSpPr>
        <p:pic>
          <p:nvPicPr>
            <p:cNvPr id="38195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8196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47" r:id="rId1"/>
    <p:sldLayoutId id="2147484528" r:id="rId2"/>
    <p:sldLayoutId id="2147484527" r:id="rId3"/>
    <p:sldLayoutId id="2147484648" r:id="rId4"/>
    <p:sldLayoutId id="2147484526" r:id="rId5"/>
    <p:sldLayoutId id="2147484649" r:id="rId6"/>
    <p:sldLayoutId id="2147484650" r:id="rId7"/>
    <p:sldLayoutId id="2147484525" r:id="rId8"/>
    <p:sldLayoutId id="2147484524" r:id="rId9"/>
    <p:sldLayoutId id="2147484523" r:id="rId10"/>
    <p:sldLayoutId id="214748452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dirty="0">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dirty="0">
                <a:solidFill>
                  <a:srgbClr val="000000"/>
                </a:solidFill>
                <a:latin typeface="Arial" pitchFamily="34" charset="0"/>
                <a:cs typeface="Arial" pitchFamily="34" charset="0"/>
              </a:rPr>
              <a:t>Page </a:t>
            </a:r>
            <a:r>
              <a:rPr lang="de-DE" sz="1000" dirty="0">
                <a:solidFill>
                  <a:srgbClr val="000000"/>
                </a:solidFill>
                <a:latin typeface="Arial" pitchFamily="34" charset="0"/>
                <a:cs typeface="Arial" pitchFamily="34" charset="0"/>
                <a:sym typeface="Wingdings" pitchFamily="2" charset="2"/>
              </a:rPr>
              <a:t></a:t>
            </a:r>
            <a:r>
              <a:rPr lang="de-DE" sz="1000" dirty="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dirty="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92572677"/>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3385024646"/>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283132996"/>
      </p:ext>
    </p:extLst>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3459842881"/>
      </p:ext>
    </p:extLst>
  </p:cSld>
  <p:clrMap bg1="lt1" tx1="dk1" bg2="lt2" tx2="dk2" accent1="accent1" accent2="accent2" accent3="accent3" accent4="accent4" accent5="accent5" accent6="accent6" hlink="hlink" folHlink="folHlink"/>
  <p:sldLayoutIdLst>
    <p:sldLayoutId id="2147484724" r:id="rId1"/>
    <p:sldLayoutId id="2147484725" r:id="rId2"/>
    <p:sldLayoutId id="2147484726" r:id="rId3"/>
    <p:sldLayoutId id="2147484727" r:id="rId4"/>
    <p:sldLayoutId id="2147484728" r:id="rId5"/>
    <p:sldLayoutId id="2147484729" r:id="rId6"/>
    <p:sldLayoutId id="2147484730" r:id="rId7"/>
    <p:sldLayoutId id="2147484731" r:id="rId8"/>
    <p:sldLayoutId id="2147484732" r:id="rId9"/>
    <p:sldLayoutId id="2147484733" r:id="rId10"/>
    <p:sldLayoutId id="214748473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1331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EAC91D69-1894-4F19-B00C-468FAC2F6F0E}"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3318" name="Group 6"/>
          <p:cNvGrpSpPr>
            <a:grpSpLocks/>
          </p:cNvGrpSpPr>
          <p:nvPr/>
        </p:nvGrpSpPr>
        <p:grpSpPr bwMode="auto">
          <a:xfrm>
            <a:off x="6646863" y="6181725"/>
            <a:ext cx="2225675" cy="392113"/>
            <a:chOff x="3316" y="1854"/>
            <a:chExt cx="2110" cy="372"/>
          </a:xfrm>
        </p:grpSpPr>
        <p:pic>
          <p:nvPicPr>
            <p:cNvPr id="1331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332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10990663"/>
      </p:ext>
    </p:extLst>
  </p:cSld>
  <p:clrMap bg1="lt1" tx1="dk1" bg2="lt2" tx2="dk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1331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EAC91D69-1894-4F19-B00C-468FAC2F6F0E}"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3318" name="Group 6"/>
          <p:cNvGrpSpPr>
            <a:grpSpLocks/>
          </p:cNvGrpSpPr>
          <p:nvPr/>
        </p:nvGrpSpPr>
        <p:grpSpPr bwMode="auto">
          <a:xfrm>
            <a:off x="6646863" y="6181725"/>
            <a:ext cx="2225675" cy="392113"/>
            <a:chOff x="3316" y="1854"/>
            <a:chExt cx="2110" cy="372"/>
          </a:xfrm>
        </p:grpSpPr>
        <p:pic>
          <p:nvPicPr>
            <p:cNvPr id="1331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332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928060613"/>
      </p:ext>
    </p:extLst>
  </p:cSld>
  <p:clrMap bg1="lt1" tx1="dk1" bg2="lt2" tx2="dk2" accent1="accent1" accent2="accent2" accent3="accent3" accent4="accent4" accent5="accent5" accent6="accent6" hlink="hlink" folHlink="folHlink"/>
  <p:sldLayoutIdLst>
    <p:sldLayoutId id="2147484748" r:id="rId1"/>
    <p:sldLayoutId id="2147484749" r:id="rId2"/>
    <p:sldLayoutId id="2147484750" r:id="rId3"/>
    <p:sldLayoutId id="2147484751" r:id="rId4"/>
    <p:sldLayoutId id="2147484752" r:id="rId5"/>
    <p:sldLayoutId id="2147484753" r:id="rId6"/>
    <p:sldLayoutId id="2147484754" r:id="rId7"/>
    <p:sldLayoutId id="2147484755" r:id="rId8"/>
    <p:sldLayoutId id="2147484756" r:id="rId9"/>
    <p:sldLayoutId id="2147484757" r:id="rId10"/>
    <p:sldLayoutId id="214748475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5018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79486DA8-D688-46B6-84D6-FD6217F02FCE}"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50182" name="Group 6"/>
          <p:cNvGrpSpPr>
            <a:grpSpLocks/>
          </p:cNvGrpSpPr>
          <p:nvPr/>
        </p:nvGrpSpPr>
        <p:grpSpPr bwMode="auto">
          <a:xfrm>
            <a:off x="6646863" y="6181725"/>
            <a:ext cx="2225675" cy="392113"/>
            <a:chOff x="3316" y="1854"/>
            <a:chExt cx="2110" cy="372"/>
          </a:xfrm>
        </p:grpSpPr>
        <p:pic>
          <p:nvPicPr>
            <p:cNvPr id="50183"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50184"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39" r:id="rId1"/>
    <p:sldLayoutId id="2147484339" r:id="rId2"/>
    <p:sldLayoutId id="2147484338" r:id="rId3"/>
    <p:sldLayoutId id="2147484540" r:id="rId4"/>
    <p:sldLayoutId id="2147484337" r:id="rId5"/>
    <p:sldLayoutId id="2147484541" r:id="rId6"/>
    <p:sldLayoutId id="2147484542" r:id="rId7"/>
    <p:sldLayoutId id="2147484336" r:id="rId8"/>
    <p:sldLayoutId id="2147484335" r:id="rId9"/>
    <p:sldLayoutId id="2147484334" r:id="rId10"/>
    <p:sldLayoutId id="2147484333"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62468"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DD998236-6CF6-4D69-8EB8-81B42EECB873}"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62470" name="Group 6"/>
          <p:cNvGrpSpPr>
            <a:grpSpLocks/>
          </p:cNvGrpSpPr>
          <p:nvPr/>
        </p:nvGrpSpPr>
        <p:grpSpPr bwMode="auto">
          <a:xfrm>
            <a:off x="6646863" y="6181725"/>
            <a:ext cx="2225675" cy="392113"/>
            <a:chOff x="3316" y="1854"/>
            <a:chExt cx="2110" cy="372"/>
          </a:xfrm>
        </p:grpSpPr>
        <p:pic>
          <p:nvPicPr>
            <p:cNvPr id="62471"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62472"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43" r:id="rId1"/>
    <p:sldLayoutId id="2147484346" r:id="rId2"/>
    <p:sldLayoutId id="2147484345" r:id="rId3"/>
    <p:sldLayoutId id="2147484544" r:id="rId4"/>
    <p:sldLayoutId id="2147484344" r:id="rId5"/>
    <p:sldLayoutId id="2147484545" r:id="rId6"/>
    <p:sldLayoutId id="2147484546" r:id="rId7"/>
    <p:sldLayoutId id="2147484343" r:id="rId8"/>
    <p:sldLayoutId id="2147484342" r:id="rId9"/>
    <p:sldLayoutId id="2147484341" r:id="rId10"/>
    <p:sldLayoutId id="214748434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7475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66D26CF0-A962-4B11-9D4E-845CEB43D2B0}"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74758" name="Group 6"/>
          <p:cNvGrpSpPr>
            <a:grpSpLocks/>
          </p:cNvGrpSpPr>
          <p:nvPr/>
        </p:nvGrpSpPr>
        <p:grpSpPr bwMode="auto">
          <a:xfrm>
            <a:off x="6646863" y="6181725"/>
            <a:ext cx="2225675" cy="392113"/>
            <a:chOff x="3316" y="1854"/>
            <a:chExt cx="2110" cy="372"/>
          </a:xfrm>
        </p:grpSpPr>
        <p:pic>
          <p:nvPicPr>
            <p:cNvPr id="7475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7476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47" r:id="rId1"/>
    <p:sldLayoutId id="2147484353" r:id="rId2"/>
    <p:sldLayoutId id="2147484352" r:id="rId3"/>
    <p:sldLayoutId id="2147484548" r:id="rId4"/>
    <p:sldLayoutId id="2147484351" r:id="rId5"/>
    <p:sldLayoutId id="2147484549" r:id="rId6"/>
    <p:sldLayoutId id="2147484550" r:id="rId7"/>
    <p:sldLayoutId id="2147484350" r:id="rId8"/>
    <p:sldLayoutId id="2147484349" r:id="rId9"/>
    <p:sldLayoutId id="2147484348" r:id="rId10"/>
    <p:sldLayoutId id="214748434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87044"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3D6C3BC3-282B-4C9E-9DE5-86F7758DED39}"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87046" name="Group 6"/>
          <p:cNvGrpSpPr>
            <a:grpSpLocks/>
          </p:cNvGrpSpPr>
          <p:nvPr/>
        </p:nvGrpSpPr>
        <p:grpSpPr bwMode="auto">
          <a:xfrm>
            <a:off x="6646863" y="6181725"/>
            <a:ext cx="2225675" cy="392113"/>
            <a:chOff x="3316" y="1854"/>
            <a:chExt cx="2110" cy="372"/>
          </a:xfrm>
        </p:grpSpPr>
        <p:pic>
          <p:nvPicPr>
            <p:cNvPr id="87047"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87048"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51" r:id="rId1"/>
    <p:sldLayoutId id="2147484360" r:id="rId2"/>
    <p:sldLayoutId id="2147484359" r:id="rId3"/>
    <p:sldLayoutId id="2147484552" r:id="rId4"/>
    <p:sldLayoutId id="2147484358" r:id="rId5"/>
    <p:sldLayoutId id="2147484553" r:id="rId6"/>
    <p:sldLayoutId id="2147484554" r:id="rId7"/>
    <p:sldLayoutId id="2147484357" r:id="rId8"/>
    <p:sldLayoutId id="2147484356" r:id="rId9"/>
    <p:sldLayoutId id="2147484355" r:id="rId10"/>
    <p:sldLayoutId id="214748435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9933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A8889000-2AF9-4819-B3A4-9562ADBB3253}"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99334" name="Group 6"/>
          <p:cNvGrpSpPr>
            <a:grpSpLocks/>
          </p:cNvGrpSpPr>
          <p:nvPr/>
        </p:nvGrpSpPr>
        <p:grpSpPr bwMode="auto">
          <a:xfrm>
            <a:off x="6646863" y="6181725"/>
            <a:ext cx="2225675" cy="392113"/>
            <a:chOff x="3316" y="1854"/>
            <a:chExt cx="2110" cy="372"/>
          </a:xfrm>
        </p:grpSpPr>
        <p:pic>
          <p:nvPicPr>
            <p:cNvPr id="9933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9933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55" r:id="rId1"/>
    <p:sldLayoutId id="2147484367" r:id="rId2"/>
    <p:sldLayoutId id="2147484366" r:id="rId3"/>
    <p:sldLayoutId id="2147484556" r:id="rId4"/>
    <p:sldLayoutId id="2147484365" r:id="rId5"/>
    <p:sldLayoutId id="2147484557" r:id="rId6"/>
    <p:sldLayoutId id="2147484558" r:id="rId7"/>
    <p:sldLayoutId id="2147484364" r:id="rId8"/>
    <p:sldLayoutId id="2147484363" r:id="rId9"/>
    <p:sldLayoutId id="2147484362" r:id="rId10"/>
    <p:sldLayoutId id="214748436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1162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AA4B71B2-3005-412C-9F9E-F240EF6267F1}"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11622" name="Group 6"/>
          <p:cNvGrpSpPr>
            <a:grpSpLocks/>
          </p:cNvGrpSpPr>
          <p:nvPr/>
        </p:nvGrpSpPr>
        <p:grpSpPr bwMode="auto">
          <a:xfrm>
            <a:off x="6646863" y="6181725"/>
            <a:ext cx="2225675" cy="392113"/>
            <a:chOff x="3316" y="1854"/>
            <a:chExt cx="2110" cy="372"/>
          </a:xfrm>
        </p:grpSpPr>
        <p:pic>
          <p:nvPicPr>
            <p:cNvPr id="111623"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11624"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59" r:id="rId1"/>
    <p:sldLayoutId id="2147484374" r:id="rId2"/>
    <p:sldLayoutId id="2147484373" r:id="rId3"/>
    <p:sldLayoutId id="2147484560" r:id="rId4"/>
    <p:sldLayoutId id="2147484372" r:id="rId5"/>
    <p:sldLayoutId id="2147484561" r:id="rId6"/>
    <p:sldLayoutId id="2147484562" r:id="rId7"/>
    <p:sldLayoutId id="2147484371" r:id="rId8"/>
    <p:sldLayoutId id="2147484370" r:id="rId9"/>
    <p:sldLayoutId id="2147484369" r:id="rId10"/>
    <p:sldLayoutId id="214748436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23908"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873A4640-DA6C-4881-84F1-B098B73828A9}"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23910" name="Group 6"/>
          <p:cNvGrpSpPr>
            <a:grpSpLocks/>
          </p:cNvGrpSpPr>
          <p:nvPr/>
        </p:nvGrpSpPr>
        <p:grpSpPr bwMode="auto">
          <a:xfrm>
            <a:off x="6646863" y="6181725"/>
            <a:ext cx="2225675" cy="392113"/>
            <a:chOff x="3316" y="1854"/>
            <a:chExt cx="2110" cy="372"/>
          </a:xfrm>
        </p:grpSpPr>
        <p:pic>
          <p:nvPicPr>
            <p:cNvPr id="123911"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23912"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63" r:id="rId1"/>
    <p:sldLayoutId id="2147484381" r:id="rId2"/>
    <p:sldLayoutId id="2147484380" r:id="rId3"/>
    <p:sldLayoutId id="2147484564" r:id="rId4"/>
    <p:sldLayoutId id="2147484379" r:id="rId5"/>
    <p:sldLayoutId id="2147484565" r:id="rId6"/>
    <p:sldLayoutId id="2147484566" r:id="rId7"/>
    <p:sldLayoutId id="2147484378" r:id="rId8"/>
    <p:sldLayoutId id="2147484377" r:id="rId9"/>
    <p:sldLayoutId id="2147484376" r:id="rId10"/>
    <p:sldLayoutId id="214748437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6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0.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0.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49.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3.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4.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9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10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1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1.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1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7.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2.xml"/><Relationship Id="rId1" Type="http://schemas.openxmlformats.org/officeDocument/2006/relationships/slideLayout" Target="../slideLayouts/slideLayout1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9.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8.xml"/><Relationship Id="rId1" Type="http://schemas.openxmlformats.org/officeDocument/2006/relationships/slideLayout" Target="../slideLayouts/slideLayout12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2.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0.xml"/><Relationship Id="rId1" Type="http://schemas.openxmlformats.org/officeDocument/2006/relationships/slideLayout" Target="../slideLayouts/slideLayout15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2.xml"/><Relationship Id="rId1" Type="http://schemas.openxmlformats.org/officeDocument/2006/relationships/slideLayout" Target="../slideLayouts/slideLayout161.xml"/></Relationships>
</file>

<file path=ppt/slides/_rels/slide7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3.xml"/><Relationship Id="rId1" Type="http://schemas.openxmlformats.org/officeDocument/2006/relationships/slideLayout" Target="../slideLayouts/slideLayout17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4.xml"/><Relationship Id="rId1" Type="http://schemas.openxmlformats.org/officeDocument/2006/relationships/slideLayout" Target="../slideLayouts/slideLayout183.xml"/><Relationship Id="rId4" Type="http://schemas.openxmlformats.org/officeDocument/2006/relationships/image" Target="../media/image39.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4.xml"/></Relationships>
</file>

<file path=ppt/slides/_rels/slide7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notesSlide" Target="../notesSlides/notesSlide76.xml"/><Relationship Id="rId1" Type="http://schemas.openxmlformats.org/officeDocument/2006/relationships/slideLayout" Target="../slideLayouts/slideLayout20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7.png"/><Relationship Id="rId9" Type="http://schemas.openxmlformats.org/officeDocument/2006/relationships/image" Target="../media/image44.png"/></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7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8.xml"/><Relationship Id="rId1" Type="http://schemas.openxmlformats.org/officeDocument/2006/relationships/slideLayout" Target="../slideLayouts/slideLayout216.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9.xml"/><Relationship Id="rId1" Type="http://schemas.openxmlformats.org/officeDocument/2006/relationships/slideLayout" Target="../slideLayouts/slideLayout3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0.xml"/><Relationship Id="rId1" Type="http://schemas.openxmlformats.org/officeDocument/2006/relationships/slideLayout" Target="../slideLayouts/slideLayout23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1.xml"/><Relationship Id="rId1" Type="http://schemas.openxmlformats.org/officeDocument/2006/relationships/slideLayout" Target="../slideLayouts/slideLayout227.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2.xml"/><Relationship Id="rId1" Type="http://schemas.openxmlformats.org/officeDocument/2006/relationships/slideLayout" Target="../slideLayouts/slideLayout23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5.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60.xml"/></Relationships>
</file>

<file path=ppt/slides/_rels/slide8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5.xml"/><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6.xml"/><Relationship Id="rId1" Type="http://schemas.openxmlformats.org/officeDocument/2006/relationships/slideLayout" Target="../slideLayouts/slideLayout51.xml"/><Relationship Id="rId5" Type="http://schemas.openxmlformats.org/officeDocument/2006/relationships/image" Target="../media/image59.png"/><Relationship Id="rId4" Type="http://schemas.openxmlformats.org/officeDocument/2006/relationships/image" Target="../media/image58.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anchor="ctr" anchorCtr="1">
            <a:spAutoFit/>
          </a:bodyPr>
          <a:lstStyle/>
          <a:p>
            <a:pPr algn="ctr">
              <a:defRPr/>
            </a:pPr>
            <a:r>
              <a:rPr lang="tr-TR" sz="10000" dirty="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rPr>
              <a:t>İstanbulUzman</a:t>
            </a: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WordArt 7"/>
          <p:cNvSpPr>
            <a:spLocks noChangeArrowheads="1" noChangeShapeType="1" noTextEdit="1"/>
          </p:cNvSpPr>
          <p:nvPr/>
        </p:nvSpPr>
        <p:spPr bwMode="auto">
          <a:xfrm>
            <a:off x="66676" y="34062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defRPr/>
            </a:pPr>
            <a:r>
              <a:rPr lang="tr-TR" sz="3600" b="1" i="1" kern="10" dirty="0">
                <a:ln w="9525">
                  <a:round/>
                  <a:headEnd/>
                  <a:tailEnd/>
                </a:ln>
                <a:solidFill>
                  <a:schemeClr val="tx1">
                    <a:lumMod val="85000"/>
                    <a:lumOff val="15000"/>
                  </a:schemeClr>
                </a:solidFill>
                <a:effectLst>
                  <a:outerShdw blurRad="38100" dist="38100" dir="2700000" algn="tl">
                    <a:srgbClr val="000000">
                      <a:alpha val="43137"/>
                    </a:srgbClr>
                  </a:outerShdw>
                </a:effectLst>
                <a:latin typeface="Monotype Corsiva"/>
              </a:rPr>
              <a:t>Meslek Hastalıkları</a:t>
            </a:r>
          </a:p>
          <a:p>
            <a:pPr algn="ctr">
              <a:defRPr/>
            </a:pPr>
            <a:r>
              <a:rPr lang="tr-TR" sz="3600" b="1" i="1" kern="10" dirty="0">
                <a:ln w="9525">
                  <a:round/>
                  <a:headEnd/>
                  <a:tailEnd/>
                </a:ln>
                <a:solidFill>
                  <a:schemeClr val="tx1">
                    <a:lumMod val="85000"/>
                    <a:lumOff val="15000"/>
                  </a:schemeClr>
                </a:solidFill>
                <a:effectLst>
                  <a:outerShdw blurRad="38100" dist="38100" dir="2700000" algn="tl">
                    <a:srgbClr val="000000">
                      <a:alpha val="43137"/>
                    </a:srgbClr>
                  </a:outerShdw>
                </a:effectLst>
                <a:latin typeface="Monotype Corsiva"/>
              </a:rPr>
              <a:t>İşle İlgili Hastalıklar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İşle İlgili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Hastalıklar</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İşle </a:t>
            </a:r>
            <a:r>
              <a:rPr lang="tr-TR" sz="2000" b="1" i="1" dirty="0">
                <a:solidFill>
                  <a:srgbClr val="000000"/>
                </a:solidFill>
                <a:latin typeface="Calibri" pitchFamily="34" charset="0"/>
                <a:cs typeface="Calibri" pitchFamily="34" charset="0"/>
              </a:rPr>
              <a:t>ilgili hastalıklara ilişkin olarak </a:t>
            </a:r>
            <a:r>
              <a:rPr lang="tr-TR" sz="2000" b="1" i="1" dirty="0" smtClean="0">
                <a:solidFill>
                  <a:srgbClr val="000000"/>
                </a:solidFill>
                <a:latin typeface="Calibri" pitchFamily="34" charset="0"/>
                <a:cs typeface="Calibri" pitchFamily="34" charset="0"/>
              </a:rPr>
              <a:t>aşağıdakilerden </a:t>
            </a:r>
            <a:r>
              <a:rPr lang="tr-TR" sz="2000" b="1" i="1" dirty="0">
                <a:solidFill>
                  <a:srgbClr val="000000"/>
                </a:solidFill>
                <a:latin typeface="Calibri" pitchFamily="34" charset="0"/>
                <a:cs typeface="Calibri" pitchFamily="34" charset="0"/>
              </a:rPr>
              <a:t>hangisi yanlıştır?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İşyeri ortam faktörleri hastalığın ilerleyişini değiştirebilir.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Meslek hastalıklarından farklı olarak hastalık için riskli işi yapmayanlarda da ortaya çıkabilir.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İşyeri ortam faktörleri hastalığın ortaya çıkmasında kolaylaştırıcı olabilir.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Mesleki kurşun zehirlenmesi işle ilgili hastalıklara uygun bir örnektir.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2011 </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Oval 18"/>
          <p:cNvSpPr/>
          <p:nvPr/>
        </p:nvSpPr>
        <p:spPr>
          <a:xfrm>
            <a:off x="3152775" y="4264026"/>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
        <p:nvSpPr>
          <p:cNvPr id="20"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İH-75</a:t>
            </a:r>
          </a:p>
        </p:txBody>
      </p:sp>
    </p:spTree>
    <p:extLst>
      <p:ext uri="{BB962C8B-B14F-4D97-AF65-F5344CB8AC3E}">
        <p14:creationId xmlns:p14="http://schemas.microsoft.com/office/powerpoint/2010/main" val="3090293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Meslek </a:t>
            </a:r>
            <a:r>
              <a:rPr lang="tr-TR" sz="2000" b="1" noProof="1" smtClean="0">
                <a:solidFill>
                  <a:srgbClr val="FFFFFF"/>
                </a:solidFill>
                <a:effectLst>
                  <a:outerShdw blurRad="38100" dist="38100" dir="2700000" algn="tl">
                    <a:srgbClr val="000000"/>
                  </a:outerShdw>
                </a:effectLst>
                <a:latin typeface="Calibri" pitchFamily="34" charset="0"/>
              </a:rPr>
              <a:t>Hastalıkları</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buClr>
                <a:srgbClr val="292929"/>
              </a:buClr>
            </a:pPr>
            <a:r>
              <a:rPr lang="tr-TR" sz="2000" b="1" i="1" dirty="0">
                <a:solidFill>
                  <a:srgbClr val="000000"/>
                </a:solidFill>
                <a:latin typeface="Calibri" pitchFamily="34" charset="0"/>
              </a:rPr>
              <a:t>Ülkemizde Sosyal Güvenlik Kurumu tarafından a</a:t>
            </a:r>
            <a:r>
              <a:rPr lang="tr-TR" sz="2000" b="1" i="1" dirty="0" smtClean="0">
                <a:solidFill>
                  <a:srgbClr val="000000"/>
                </a:solidFill>
                <a:latin typeface="Calibri" pitchFamily="34" charset="0"/>
              </a:rPr>
              <a:t>çıklanan </a:t>
            </a:r>
            <a:r>
              <a:rPr lang="tr-TR" sz="2000" b="1" i="1" dirty="0">
                <a:solidFill>
                  <a:srgbClr val="000000"/>
                </a:solidFill>
                <a:latin typeface="Calibri" pitchFamily="34" charset="0"/>
              </a:rPr>
              <a:t>meslek hastalığı tanısı alan kişi sayısı beklenene göre ne düzeydedir? </a:t>
            </a:r>
          </a:p>
          <a:p>
            <a:pPr>
              <a:buClr>
                <a:srgbClr val="292929"/>
              </a:buClr>
            </a:pPr>
            <a:endParaRPr lang="tr-TR" sz="1000" b="1" i="1" dirty="0">
              <a:solidFill>
                <a:srgbClr val="FF0000"/>
              </a:solidFill>
              <a:latin typeface="Calibri" pitchFamily="34" charset="0"/>
            </a:endParaRPr>
          </a:p>
          <a:p>
            <a:pPr marL="719138" lvl="1" indent="-250825">
              <a:buClr>
                <a:srgbClr val="292929"/>
              </a:buClr>
              <a:buFont typeface="Arial" charset="0"/>
              <a:buAutoNum type="alphaUcPeriod"/>
            </a:pPr>
            <a:r>
              <a:rPr lang="tr-TR" i="1" dirty="0">
                <a:solidFill>
                  <a:srgbClr val="000000"/>
                </a:solidFill>
                <a:latin typeface="Calibri" pitchFamily="34" charset="0"/>
              </a:rPr>
              <a:t>Beklenenden çok fazladır</a:t>
            </a:r>
          </a:p>
          <a:p>
            <a:pPr marL="719138" lvl="1" indent="-250825">
              <a:buClr>
                <a:srgbClr val="292929"/>
              </a:buClr>
              <a:buFont typeface="Arial" charset="0"/>
              <a:buAutoNum type="alphaUcPeriod"/>
            </a:pPr>
            <a:r>
              <a:rPr lang="tr-TR" i="1" dirty="0">
                <a:solidFill>
                  <a:srgbClr val="000000"/>
                </a:solidFill>
                <a:latin typeface="Calibri" pitchFamily="34" charset="0"/>
              </a:rPr>
              <a:t>Beklenenden çok düşüktür</a:t>
            </a:r>
          </a:p>
          <a:p>
            <a:pPr marL="719138" lvl="1" indent="-250825">
              <a:buClr>
                <a:srgbClr val="292929"/>
              </a:buClr>
              <a:buFont typeface="Arial" charset="0"/>
              <a:buAutoNum type="alphaUcPeriod"/>
            </a:pPr>
            <a:r>
              <a:rPr lang="tr-TR" i="1" dirty="0">
                <a:solidFill>
                  <a:srgbClr val="000000"/>
                </a:solidFill>
                <a:latin typeface="Calibri" pitchFamily="34" charset="0"/>
              </a:rPr>
              <a:t>Beklenenden biraz fazladır</a:t>
            </a:r>
          </a:p>
          <a:p>
            <a:pPr marL="719138" lvl="1" indent="-250825">
              <a:buClr>
                <a:srgbClr val="292929"/>
              </a:buClr>
              <a:buFont typeface="Arial" charset="0"/>
              <a:buAutoNum type="alphaUcPeriod"/>
            </a:pPr>
            <a:r>
              <a:rPr lang="tr-TR" i="1" dirty="0">
                <a:solidFill>
                  <a:srgbClr val="000000"/>
                </a:solidFill>
                <a:latin typeface="Calibri" pitchFamily="34" charset="0"/>
              </a:rPr>
              <a:t>Beklenenle benzer düzeydedir</a:t>
            </a:r>
          </a:p>
        </p:txBody>
      </p:sp>
      <p:sp>
        <p:nvSpPr>
          <p:cNvPr id="404484"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04485" name="Group 9"/>
          <p:cNvGrpSpPr>
            <a:grpSpLocks/>
          </p:cNvGrpSpPr>
          <p:nvPr/>
        </p:nvGrpSpPr>
        <p:grpSpPr bwMode="auto">
          <a:xfrm>
            <a:off x="323850" y="1555750"/>
            <a:ext cx="1482725" cy="1482725"/>
            <a:chOff x="1710" y="1035"/>
            <a:chExt cx="2316" cy="2316"/>
          </a:xfrm>
        </p:grpSpPr>
        <p:grpSp>
          <p:nvGrpSpPr>
            <p:cNvPr id="404489" name="Group 10"/>
            <p:cNvGrpSpPr>
              <a:grpSpLocks/>
            </p:cNvGrpSpPr>
            <p:nvPr/>
          </p:nvGrpSpPr>
          <p:grpSpPr bwMode="auto">
            <a:xfrm rot="3600000">
              <a:off x="1710" y="1035"/>
              <a:ext cx="2316" cy="2316"/>
              <a:chOff x="1710" y="1035"/>
              <a:chExt cx="2316" cy="2316"/>
            </a:xfrm>
          </p:grpSpPr>
          <p:sp>
            <p:nvSpPr>
              <p:cNvPr id="40449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40449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40449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404490" name="Group 14"/>
            <p:cNvGrpSpPr>
              <a:grpSpLocks/>
            </p:cNvGrpSpPr>
            <p:nvPr/>
          </p:nvGrpSpPr>
          <p:grpSpPr bwMode="auto">
            <a:xfrm rot="7200000">
              <a:off x="2059" y="1386"/>
              <a:ext cx="1616" cy="1614"/>
              <a:chOff x="2060" y="1387"/>
              <a:chExt cx="1616" cy="1614"/>
            </a:xfrm>
          </p:grpSpPr>
          <p:sp>
            <p:nvSpPr>
              <p:cNvPr id="40449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0449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0449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Oval 18"/>
          <p:cNvSpPr/>
          <p:nvPr/>
        </p:nvSpPr>
        <p:spPr>
          <a:xfrm>
            <a:off x="3152775" y="3338513"/>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
        <p:nvSpPr>
          <p:cNvPr id="18"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a:t>
            </a:r>
          </a:p>
        </p:txBody>
      </p:sp>
    </p:spTree>
    <p:extLst>
      <p:ext uri="{BB962C8B-B14F-4D97-AF65-F5344CB8AC3E}">
        <p14:creationId xmlns:p14="http://schemas.microsoft.com/office/powerpoint/2010/main" val="3141350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Meslek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Hastalıkları</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Ülkemizde </a:t>
            </a:r>
            <a:r>
              <a:rPr lang="tr-TR" sz="2000" b="1" i="1" dirty="0">
                <a:solidFill>
                  <a:srgbClr val="000000"/>
                </a:solidFill>
                <a:latin typeface="Calibri" pitchFamily="34" charset="0"/>
                <a:cs typeface="Calibri" pitchFamily="34" charset="0"/>
              </a:rPr>
              <a:t>meslek hastalıklarının tahmin </a:t>
            </a:r>
            <a:r>
              <a:rPr lang="tr-TR" sz="2000" b="1" i="1" dirty="0" smtClean="0">
                <a:solidFill>
                  <a:srgbClr val="000000"/>
                </a:solidFill>
                <a:latin typeface="Calibri" pitchFamily="34" charset="0"/>
                <a:cs typeface="Calibri" pitchFamily="34" charset="0"/>
              </a:rPr>
              <a:t>edilen </a:t>
            </a:r>
            <a:r>
              <a:rPr lang="tr-TR" sz="2000" b="1" i="1" dirty="0">
                <a:solidFill>
                  <a:srgbClr val="000000"/>
                </a:solidFill>
                <a:latin typeface="Calibri" pitchFamily="34" charset="0"/>
                <a:cs typeface="Calibri" pitchFamily="34" charset="0"/>
              </a:rPr>
              <a:t>sayıların altında saptanmasında rol </a:t>
            </a:r>
            <a:r>
              <a:rPr lang="tr-TR" sz="2000" b="1" i="1" dirty="0" smtClean="0">
                <a:solidFill>
                  <a:srgbClr val="000000"/>
                </a:solidFill>
                <a:latin typeface="Calibri" pitchFamily="34" charset="0"/>
                <a:cs typeface="Calibri" pitchFamily="34" charset="0"/>
              </a:rPr>
              <a:t>oynayan </a:t>
            </a:r>
            <a:r>
              <a:rPr lang="tr-TR" sz="2000" b="1" i="1" dirty="0">
                <a:solidFill>
                  <a:srgbClr val="000000"/>
                </a:solidFill>
                <a:latin typeface="Calibri" pitchFamily="34" charset="0"/>
                <a:cs typeface="Calibri" pitchFamily="34" charset="0"/>
              </a:rPr>
              <a:t>etkenler için aşağıdaki ifadelerden hangisi yanlıştır?</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Meslek </a:t>
            </a:r>
            <a:r>
              <a:rPr lang="tr-TR" i="1" dirty="0">
                <a:solidFill>
                  <a:srgbClr val="000000"/>
                </a:solidFill>
                <a:latin typeface="Calibri" pitchFamily="34" charset="0"/>
                <a:cs typeface="Calibri" pitchFamily="34" charset="0"/>
              </a:rPr>
              <a:t>hastalıkları konusunda bilgi düzeyinin beklenen düzeyde olmaması</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Bazı </a:t>
            </a:r>
            <a:r>
              <a:rPr lang="tr-TR" i="1" dirty="0">
                <a:solidFill>
                  <a:srgbClr val="000000"/>
                </a:solidFill>
                <a:latin typeface="Calibri" pitchFamily="34" charset="0"/>
                <a:cs typeface="Calibri" pitchFamily="34" charset="0"/>
              </a:rPr>
              <a:t>meslek hastalıklarının önemsenmemesi, ihmal edilmesi</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Meslek </a:t>
            </a:r>
            <a:r>
              <a:rPr lang="tr-TR" i="1" dirty="0" err="1">
                <a:solidFill>
                  <a:srgbClr val="000000"/>
                </a:solidFill>
                <a:latin typeface="Calibri" pitchFamily="34" charset="0"/>
                <a:cs typeface="Calibri" pitchFamily="34" charset="0"/>
              </a:rPr>
              <a:t>anamnezinin</a:t>
            </a:r>
            <a:r>
              <a:rPr lang="tr-TR" i="1" dirty="0">
                <a:solidFill>
                  <a:srgbClr val="000000"/>
                </a:solidFill>
                <a:latin typeface="Calibri" pitchFamily="34" charset="0"/>
                <a:cs typeface="Calibri" pitchFamily="34" charset="0"/>
              </a:rPr>
              <a:t> yeteri kadar ayrıntılı alınmaması</a:t>
            </a:r>
          </a:p>
          <a:p>
            <a:pPr marL="457200" indent="-4572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İşyerlerinde </a:t>
            </a:r>
            <a:r>
              <a:rPr lang="tr-TR" i="1" dirty="0">
                <a:solidFill>
                  <a:srgbClr val="000000"/>
                </a:solidFill>
                <a:latin typeface="Calibri" pitchFamily="34" charset="0"/>
                <a:cs typeface="Calibri" pitchFamily="34" charset="0"/>
              </a:rPr>
              <a:t>uygun korunma önlemlerinin </a:t>
            </a:r>
            <a:r>
              <a:rPr lang="tr-TR" i="1" dirty="0" smtClean="0">
                <a:solidFill>
                  <a:srgbClr val="000000"/>
                </a:solidFill>
                <a:latin typeface="Calibri" pitchFamily="34" charset="0"/>
                <a:cs typeface="Calibri" pitchFamily="34" charset="0"/>
              </a:rPr>
              <a:t>alınmış </a:t>
            </a:r>
            <a:r>
              <a:rPr lang="tr-TR" i="1" dirty="0">
                <a:solidFill>
                  <a:srgbClr val="000000"/>
                </a:solidFill>
                <a:latin typeface="Calibri" pitchFamily="34" charset="0"/>
                <a:cs typeface="Calibri" pitchFamily="34" charset="0"/>
              </a:rPr>
              <a:t>olması</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2011 </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Oval 18"/>
          <p:cNvSpPr/>
          <p:nvPr/>
        </p:nvSpPr>
        <p:spPr>
          <a:xfrm>
            <a:off x="2695575" y="4313238"/>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
        <p:nvSpPr>
          <p:cNvPr id="20"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İH-64</a:t>
            </a:r>
          </a:p>
        </p:txBody>
      </p:sp>
    </p:spTree>
    <p:extLst>
      <p:ext uri="{BB962C8B-B14F-4D97-AF65-F5344CB8AC3E}">
        <p14:creationId xmlns:p14="http://schemas.microsoft.com/office/powerpoint/2010/main" val="1034651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Meslek </a:t>
            </a:r>
            <a:r>
              <a:rPr lang="tr-TR" sz="2000" b="1" noProof="1" smtClean="0">
                <a:solidFill>
                  <a:srgbClr val="FFFFFF"/>
                </a:solidFill>
                <a:effectLst>
                  <a:outerShdw blurRad="38100" dist="38100" dir="2700000" algn="tl">
                    <a:srgbClr val="000000"/>
                  </a:outerShdw>
                </a:effectLst>
                <a:latin typeface="Calibri" pitchFamily="34" charset="0"/>
              </a:rPr>
              <a:t>Hastalıkları</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buClr>
                <a:srgbClr val="292929"/>
              </a:buClr>
            </a:pPr>
            <a:r>
              <a:rPr lang="tr-TR" sz="2000" b="1" i="1" dirty="0">
                <a:solidFill>
                  <a:srgbClr val="000000"/>
                </a:solidFill>
                <a:latin typeface="Calibri" pitchFamily="34" charset="0"/>
              </a:rPr>
              <a:t>Sigortalının Meslek Hastalığına sebep olan işinden filen ayrıldığı tarih ile Meslek Hastalığının meydana çıktığı tarih arasında geçen en uzun süre aşağıdakilerden hangisini ifade eder? </a:t>
            </a:r>
          </a:p>
          <a:p>
            <a:pPr>
              <a:buClr>
                <a:srgbClr val="292929"/>
              </a:buClr>
            </a:pPr>
            <a:endParaRPr lang="tr-TR" sz="1000" b="1" i="1" dirty="0">
              <a:solidFill>
                <a:srgbClr val="FF0000"/>
              </a:solidFill>
              <a:latin typeface="Calibri" pitchFamily="34" charset="0"/>
            </a:endParaRPr>
          </a:p>
          <a:p>
            <a:pPr marL="719138" lvl="1" indent="-250825">
              <a:buClr>
                <a:srgbClr val="292929"/>
              </a:buClr>
              <a:buFont typeface="Arial" charset="0"/>
              <a:buAutoNum type="alphaUcPeriod"/>
            </a:pPr>
            <a:r>
              <a:rPr lang="tr-TR" i="1" dirty="0">
                <a:solidFill>
                  <a:srgbClr val="000000"/>
                </a:solidFill>
                <a:latin typeface="Calibri" pitchFamily="34" charset="0"/>
              </a:rPr>
              <a:t>Yükümlülük süresi</a:t>
            </a:r>
          </a:p>
          <a:p>
            <a:pPr marL="719138" lvl="1" indent="-250825">
              <a:buClr>
                <a:srgbClr val="292929"/>
              </a:buClr>
              <a:buFont typeface="Arial" charset="0"/>
              <a:buAutoNum type="alphaUcPeriod"/>
            </a:pPr>
            <a:r>
              <a:rPr lang="tr-TR" i="1" dirty="0">
                <a:solidFill>
                  <a:srgbClr val="000000"/>
                </a:solidFill>
                <a:latin typeface="Calibri" pitchFamily="34" charset="0"/>
              </a:rPr>
              <a:t>Sigortalılık süresi</a:t>
            </a:r>
          </a:p>
          <a:p>
            <a:pPr marL="719138" lvl="1" indent="-250825">
              <a:buClr>
                <a:srgbClr val="292929"/>
              </a:buClr>
              <a:buFont typeface="Arial" charset="0"/>
              <a:buAutoNum type="alphaUcPeriod"/>
            </a:pPr>
            <a:r>
              <a:rPr lang="tr-TR" i="1" dirty="0" err="1">
                <a:solidFill>
                  <a:srgbClr val="000000"/>
                </a:solidFill>
                <a:latin typeface="Calibri" pitchFamily="34" charset="0"/>
              </a:rPr>
              <a:t>Maruziyet</a:t>
            </a:r>
            <a:r>
              <a:rPr lang="tr-TR" i="1" dirty="0">
                <a:solidFill>
                  <a:srgbClr val="000000"/>
                </a:solidFill>
                <a:latin typeface="Calibri" pitchFamily="34" charset="0"/>
              </a:rPr>
              <a:t> süresi</a:t>
            </a:r>
          </a:p>
          <a:p>
            <a:pPr marL="719138" lvl="1" indent="-250825">
              <a:buClr>
                <a:srgbClr val="292929"/>
              </a:buClr>
              <a:buFont typeface="Arial" charset="0"/>
              <a:buAutoNum type="alphaUcPeriod"/>
            </a:pPr>
            <a:r>
              <a:rPr lang="tr-TR" i="1" dirty="0">
                <a:solidFill>
                  <a:srgbClr val="000000"/>
                </a:solidFill>
                <a:latin typeface="Calibri" pitchFamily="34" charset="0"/>
              </a:rPr>
              <a:t>Tanı süresi</a:t>
            </a:r>
          </a:p>
        </p:txBody>
      </p:sp>
      <p:sp>
        <p:nvSpPr>
          <p:cNvPr id="40858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08581" name="Group 9"/>
          <p:cNvGrpSpPr>
            <a:grpSpLocks/>
          </p:cNvGrpSpPr>
          <p:nvPr/>
        </p:nvGrpSpPr>
        <p:grpSpPr bwMode="auto">
          <a:xfrm>
            <a:off x="323850" y="1555750"/>
            <a:ext cx="1482725" cy="1482725"/>
            <a:chOff x="1710" y="1035"/>
            <a:chExt cx="2316" cy="2316"/>
          </a:xfrm>
        </p:grpSpPr>
        <p:grpSp>
          <p:nvGrpSpPr>
            <p:cNvPr id="408585" name="Group 10"/>
            <p:cNvGrpSpPr>
              <a:grpSpLocks/>
            </p:cNvGrpSpPr>
            <p:nvPr/>
          </p:nvGrpSpPr>
          <p:grpSpPr bwMode="auto">
            <a:xfrm rot="3600000">
              <a:off x="1710" y="1035"/>
              <a:ext cx="2316" cy="2316"/>
              <a:chOff x="1710" y="1035"/>
              <a:chExt cx="2316" cy="2316"/>
            </a:xfrm>
          </p:grpSpPr>
          <p:sp>
            <p:nvSpPr>
              <p:cNvPr id="40859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40859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40859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408586" name="Group 14"/>
            <p:cNvGrpSpPr>
              <a:grpSpLocks/>
            </p:cNvGrpSpPr>
            <p:nvPr/>
          </p:nvGrpSpPr>
          <p:grpSpPr bwMode="auto">
            <a:xfrm rot="7200000">
              <a:off x="2059" y="1386"/>
              <a:ext cx="1616" cy="1614"/>
              <a:chOff x="2060" y="1387"/>
              <a:chExt cx="1616" cy="1614"/>
            </a:xfrm>
          </p:grpSpPr>
          <p:sp>
            <p:nvSpPr>
              <p:cNvPr id="40858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0858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0858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Oval 18"/>
          <p:cNvSpPr/>
          <p:nvPr/>
        </p:nvSpPr>
        <p:spPr>
          <a:xfrm>
            <a:off x="3143250" y="3389313"/>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
        <p:nvSpPr>
          <p:cNvPr id="18"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a:t>
            </a:r>
          </a:p>
        </p:txBody>
      </p:sp>
    </p:spTree>
    <p:extLst>
      <p:ext uri="{BB962C8B-B14F-4D97-AF65-F5344CB8AC3E}">
        <p14:creationId xmlns:p14="http://schemas.microsoft.com/office/powerpoint/2010/main" val="685320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2" name="Rechteck 4"/>
          <p:cNvSpPr>
            <a:spLocks noChangeArrowheads="1"/>
          </p:cNvSpPr>
          <p:nvPr/>
        </p:nvSpPr>
        <p:spPr bwMode="auto">
          <a:xfrm>
            <a:off x="-19049" y="3814763"/>
            <a:ext cx="9143999" cy="1914525"/>
          </a:xfrm>
          <a:prstGeom prst="rect">
            <a:avLst/>
          </a:prstGeom>
          <a:noFill/>
          <a:ln w="9525" algn="ctr">
            <a:noFill/>
            <a:round/>
            <a:headEnd/>
            <a:tailEnd/>
          </a:ln>
        </p:spPr>
        <p:txBody>
          <a:bodyPr wrap="none" anchor="ctr"/>
          <a:lstStyle/>
          <a:p>
            <a:pPr algn="ctr">
              <a:defRPr/>
            </a:pPr>
            <a:r>
              <a:rPr lang="tr-TR" sz="8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Çalışanlarda Görülen</a:t>
            </a:r>
          </a:p>
          <a:p>
            <a:pPr algn="ctr">
              <a:defRPr/>
            </a:pPr>
            <a:r>
              <a:rPr lang="tr-TR" sz="8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Sağlık Sorunları?</a:t>
            </a:r>
            <a:endParaRPr lang="tr-TR" sz="8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1026" name="Picture 2" descr="D:\DOKTOR\1-DRUZ\1-EĞİTİM KURUMU\1. İstanbuluzman\2-RESİMLER\Meslekler\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2" y="481012"/>
            <a:ext cx="3495675" cy="31622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ÇALIŞANLARDA GÖRÜLEN SAĞLIK SORUNLARI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400" dirty="0">
              <a:solidFill>
                <a:srgbClr val="000000"/>
              </a:solidFill>
              <a:latin typeface="Calibri" pitchFamily="34" charset="0"/>
            </a:endParaRPr>
          </a:p>
          <a:p>
            <a:pPr marL="800100" lvl="1" indent="-342900">
              <a:lnSpc>
                <a:spcPct val="90000"/>
              </a:lnSpc>
              <a:spcAft>
                <a:spcPct val="20000"/>
              </a:spcAft>
              <a:buClr>
                <a:srgbClr val="292929"/>
              </a:buClr>
              <a:buFontTx/>
              <a:buAutoNum type="arabicPeriod"/>
            </a:pPr>
            <a:r>
              <a:rPr lang="tr-TR" sz="2400" b="1" i="1" dirty="0">
                <a:solidFill>
                  <a:srgbClr val="000000"/>
                </a:solidFill>
                <a:latin typeface="Calibri" pitchFamily="34" charset="0"/>
              </a:rPr>
              <a:t>Genel Sağlık Sorunları	: En sık</a:t>
            </a:r>
          </a:p>
          <a:p>
            <a:pPr marL="800100" lvl="1" indent="-342900">
              <a:lnSpc>
                <a:spcPct val="90000"/>
              </a:lnSpc>
              <a:spcAft>
                <a:spcPct val="20000"/>
              </a:spcAft>
              <a:buClr>
                <a:srgbClr val="292929"/>
              </a:buClr>
              <a:buFontTx/>
              <a:buAutoNum type="arabicPeriod"/>
            </a:pPr>
            <a:r>
              <a:rPr lang="tr-TR" sz="2400" b="1" i="1" dirty="0">
                <a:solidFill>
                  <a:srgbClr val="000000"/>
                </a:solidFill>
                <a:latin typeface="Calibri" pitchFamily="34" charset="0"/>
              </a:rPr>
              <a:t>İşle İlgili Hastalıklar	: Sık</a:t>
            </a:r>
          </a:p>
          <a:p>
            <a:pPr marL="800100" lvl="1" indent="-342900">
              <a:lnSpc>
                <a:spcPct val="90000"/>
              </a:lnSpc>
              <a:spcAft>
                <a:spcPct val="20000"/>
              </a:spcAft>
              <a:buClr>
                <a:srgbClr val="292929"/>
              </a:buClr>
              <a:buFontTx/>
              <a:buAutoNum type="arabicPeriod"/>
            </a:pPr>
            <a:r>
              <a:rPr lang="tr-TR" sz="2400" b="1" i="1" dirty="0">
                <a:solidFill>
                  <a:srgbClr val="000000"/>
                </a:solidFill>
                <a:latin typeface="Calibri" pitchFamily="34" charset="0"/>
              </a:rPr>
              <a:t>Meslek Hastalıkları	: Seyrek</a:t>
            </a:r>
          </a:p>
          <a:p>
            <a:pPr algn="ctr">
              <a:lnSpc>
                <a:spcPct val="90000"/>
              </a:lnSpc>
              <a:spcAft>
                <a:spcPct val="20000"/>
              </a:spcAft>
              <a:buClr>
                <a:srgbClr val="292929"/>
              </a:buClr>
            </a:pPr>
            <a:endParaRPr lang="tr-TR" sz="2400" b="1" i="1" dirty="0">
              <a:solidFill>
                <a:srgbClr val="000000"/>
              </a:solidFill>
              <a:latin typeface="Calibri" pitchFamily="34" charset="0"/>
            </a:endParaRPr>
          </a:p>
          <a:p>
            <a:pPr algn="ctr">
              <a:lnSpc>
                <a:spcPct val="90000"/>
              </a:lnSpc>
              <a:spcAft>
                <a:spcPct val="20000"/>
              </a:spcAft>
              <a:buClr>
                <a:srgbClr val="292929"/>
              </a:buClr>
            </a:pPr>
            <a:endParaRPr lang="tr-TR" sz="2400" dirty="0">
              <a:solidFill>
                <a:srgbClr val="000000"/>
              </a:solidFill>
              <a:latin typeface="Calibri" pitchFamily="34" charset="0"/>
            </a:endParaRPr>
          </a:p>
          <a:p>
            <a:pPr algn="ctr">
              <a:lnSpc>
                <a:spcPct val="90000"/>
              </a:lnSpc>
              <a:spcAft>
                <a:spcPct val="20000"/>
              </a:spcAft>
              <a:buClr>
                <a:srgbClr val="292929"/>
              </a:buClr>
            </a:pPr>
            <a:endParaRPr lang="tr-TR" sz="2400" dirty="0">
              <a:solidFill>
                <a:srgbClr val="000000"/>
              </a:solidFill>
              <a:latin typeface="Calibri" pitchFamily="34" charset="0"/>
            </a:endParaRPr>
          </a:p>
        </p:txBody>
      </p:sp>
      <p:sp>
        <p:nvSpPr>
          <p:cNvPr id="41267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12677" name="Group 9"/>
          <p:cNvGrpSpPr>
            <a:grpSpLocks/>
          </p:cNvGrpSpPr>
          <p:nvPr/>
        </p:nvGrpSpPr>
        <p:grpSpPr bwMode="auto">
          <a:xfrm>
            <a:off x="323850" y="1555750"/>
            <a:ext cx="1482725" cy="1482725"/>
            <a:chOff x="1710" y="1035"/>
            <a:chExt cx="2316" cy="2316"/>
          </a:xfrm>
        </p:grpSpPr>
        <p:grpSp>
          <p:nvGrpSpPr>
            <p:cNvPr id="412680" name="Group 10"/>
            <p:cNvGrpSpPr>
              <a:grpSpLocks/>
            </p:cNvGrpSpPr>
            <p:nvPr/>
          </p:nvGrpSpPr>
          <p:grpSpPr bwMode="auto">
            <a:xfrm rot="3600000">
              <a:off x="1710" y="1035"/>
              <a:ext cx="2316" cy="2316"/>
              <a:chOff x="1710" y="1035"/>
              <a:chExt cx="2316" cy="2316"/>
            </a:xfrm>
          </p:grpSpPr>
          <p:sp>
            <p:nvSpPr>
              <p:cNvPr id="412685"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12686"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12687"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12681" name="Group 14"/>
            <p:cNvGrpSpPr>
              <a:grpSpLocks/>
            </p:cNvGrpSpPr>
            <p:nvPr/>
          </p:nvGrpSpPr>
          <p:grpSpPr bwMode="auto">
            <a:xfrm rot="7200000">
              <a:off x="2059" y="1386"/>
              <a:ext cx="1616" cy="1614"/>
              <a:chOff x="2060" y="1387"/>
              <a:chExt cx="1616" cy="1614"/>
            </a:xfrm>
          </p:grpSpPr>
          <p:sp>
            <p:nvSpPr>
              <p:cNvPr id="412682"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12683"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12684"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7" name="Grup 19"/>
          <p:cNvGrpSpPr>
            <a:grpSpLocks/>
          </p:cNvGrpSpPr>
          <p:nvPr/>
        </p:nvGrpSpPr>
        <p:grpSpPr bwMode="auto">
          <a:xfrm>
            <a:off x="2657475" y="5416550"/>
            <a:ext cx="6162675" cy="663575"/>
            <a:chOff x="2644311" y="5451679"/>
            <a:chExt cx="6162416" cy="663371"/>
          </a:xfrm>
        </p:grpSpPr>
        <p:grpSp>
          <p:nvGrpSpPr>
            <p:cNvPr id="18" name="Group 51"/>
            <p:cNvGrpSpPr>
              <a:grpSpLocks/>
            </p:cNvGrpSpPr>
            <p:nvPr/>
          </p:nvGrpSpPr>
          <p:grpSpPr bwMode="auto">
            <a:xfrm>
              <a:off x="2644311" y="5451679"/>
              <a:ext cx="648968" cy="663371"/>
              <a:chOff x="1868" y="1082"/>
              <a:chExt cx="1942" cy="1942"/>
            </a:xfrm>
          </p:grpSpPr>
          <p:sp>
            <p:nvSpPr>
              <p:cNvPr id="2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2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24"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p>
            </p:txBody>
          </p:sp>
          <p:sp>
            <p:nvSpPr>
              <p:cNvPr id="25"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p>
            </p:txBody>
          </p:sp>
          <p:sp>
            <p:nvSpPr>
              <p:cNvPr id="26"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p>
            </p:txBody>
          </p:sp>
          <p:sp>
            <p:nvSpPr>
              <p:cNvPr id="27"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p>
            </p:txBody>
          </p:sp>
          <p:grpSp>
            <p:nvGrpSpPr>
              <p:cNvPr id="28" name="Group 58"/>
              <p:cNvGrpSpPr>
                <a:grpSpLocks noChangeAspect="1"/>
              </p:cNvGrpSpPr>
              <p:nvPr/>
            </p:nvGrpSpPr>
            <p:grpSpPr bwMode="auto">
              <a:xfrm>
                <a:off x="2808" y="2807"/>
                <a:ext cx="62" cy="63"/>
                <a:chOff x="1684" y="2400"/>
                <a:chExt cx="41" cy="41"/>
              </a:xfrm>
            </p:grpSpPr>
            <p:sp>
              <p:nvSpPr>
                <p:cNvPr id="33"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34"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29" name="Group 61"/>
              <p:cNvGrpSpPr>
                <a:grpSpLocks noChangeAspect="1"/>
              </p:cNvGrpSpPr>
              <p:nvPr/>
            </p:nvGrpSpPr>
            <p:grpSpPr bwMode="auto">
              <a:xfrm>
                <a:off x="2808" y="1211"/>
                <a:ext cx="62" cy="63"/>
                <a:chOff x="1684" y="2400"/>
                <a:chExt cx="41" cy="41"/>
              </a:xfrm>
            </p:grpSpPr>
            <p:sp>
              <p:nvSpPr>
                <p:cNvPr id="31"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32"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30"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2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Sıklık sırası?</a:t>
              </a:r>
              <a:endParaRPr lang="tr-TR" sz="1000" b="1" dirty="0" smtClean="0">
                <a:solidFill>
                  <a:srgbClr val="000000"/>
                </a:solidFill>
                <a:latin typeface="Cambria" pitchFamily="18" charset="0"/>
              </a:endParaRP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GENEL SAĞLIK SORUNLARI</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r>
              <a:rPr lang="tr-TR" sz="2000" i="1" dirty="0" smtClean="0">
                <a:solidFill>
                  <a:srgbClr val="000000"/>
                </a:solidFill>
                <a:latin typeface="Calibri" pitchFamily="34" charset="0"/>
              </a:rPr>
              <a:t>Çalışma </a:t>
            </a:r>
            <a:r>
              <a:rPr lang="tr-TR" sz="2000" i="1" dirty="0">
                <a:solidFill>
                  <a:srgbClr val="000000"/>
                </a:solidFill>
                <a:latin typeface="Calibri" pitchFamily="34" charset="0"/>
              </a:rPr>
              <a:t>koşulları insanın fiziki ve </a:t>
            </a:r>
            <a:r>
              <a:rPr lang="tr-TR" sz="2000" i="1" dirty="0" err="1">
                <a:solidFill>
                  <a:srgbClr val="000000"/>
                </a:solidFill>
                <a:latin typeface="Calibri" pitchFamily="34" charset="0"/>
              </a:rPr>
              <a:t>mental</a:t>
            </a:r>
            <a:r>
              <a:rPr lang="tr-TR" sz="2000" i="1" dirty="0">
                <a:solidFill>
                  <a:srgbClr val="000000"/>
                </a:solidFill>
                <a:latin typeface="Calibri" pitchFamily="34" charset="0"/>
              </a:rPr>
              <a:t> yeteneklerine uygun ise ve sağlıkla ilgili riskler kontrol altına alınmışsa, fiziksel çalışma, sağlığı destekleyici ve yükseltici bir </a:t>
            </a:r>
            <a:r>
              <a:rPr lang="tr-TR" sz="2000" i="1" dirty="0" smtClean="0">
                <a:solidFill>
                  <a:srgbClr val="000000"/>
                </a:solidFill>
                <a:latin typeface="Calibri" pitchFamily="34" charset="0"/>
              </a:rPr>
              <a:t>faktör olur. Bu durum </a:t>
            </a:r>
            <a:r>
              <a:rPr lang="tr-TR" sz="2000" i="1" dirty="0">
                <a:solidFill>
                  <a:srgbClr val="000000"/>
                </a:solidFill>
                <a:latin typeface="Calibri" pitchFamily="34" charset="0"/>
              </a:rPr>
              <a:t>çalışmanın sağlıkla ilgili pozitif yönüdür</a:t>
            </a:r>
            <a:r>
              <a:rPr lang="tr-TR" sz="2000" i="1" dirty="0" smtClean="0">
                <a:solidFill>
                  <a:srgbClr val="000000"/>
                </a:solidFill>
                <a:latin typeface="Calibri" pitchFamily="34" charset="0"/>
              </a:rPr>
              <a:t>.</a:t>
            </a:r>
          </a:p>
          <a:p>
            <a:pPr algn="ctr">
              <a:lnSpc>
                <a:spcPct val="90000"/>
              </a:lnSpc>
              <a:spcAft>
                <a:spcPct val="20000"/>
              </a:spcAft>
              <a:buClr>
                <a:srgbClr val="292929"/>
              </a:buClr>
            </a:pPr>
            <a:endParaRPr lang="tr-TR" sz="2000" i="1" dirty="0" smtClean="0">
              <a:solidFill>
                <a:srgbClr val="000000"/>
              </a:solidFill>
              <a:latin typeface="Calibri" pitchFamily="34" charset="0"/>
            </a:endParaRPr>
          </a:p>
          <a:p>
            <a:pPr algn="ctr">
              <a:lnSpc>
                <a:spcPct val="90000"/>
              </a:lnSpc>
              <a:spcAft>
                <a:spcPct val="20000"/>
              </a:spcAft>
              <a:buClr>
                <a:srgbClr val="292929"/>
              </a:buClr>
            </a:pPr>
            <a:r>
              <a:rPr lang="tr-TR" sz="2000" i="1" dirty="0">
                <a:solidFill>
                  <a:srgbClr val="000000"/>
                </a:solidFill>
                <a:latin typeface="Calibri" pitchFamily="34" charset="0"/>
              </a:rPr>
              <a:t>Toplumda görülen hastalıklara çalışanlarda aynı oranda yakalanabilirler. Bu hastalıkların ortaya çıkmasında çalışma hayatının özel bir önemi yoktur.</a:t>
            </a: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p:txBody>
      </p:sp>
      <p:sp>
        <p:nvSpPr>
          <p:cNvPr id="41677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16793" name="Group 9"/>
          <p:cNvGrpSpPr>
            <a:grpSpLocks/>
          </p:cNvGrpSpPr>
          <p:nvPr/>
        </p:nvGrpSpPr>
        <p:grpSpPr bwMode="auto">
          <a:xfrm>
            <a:off x="323850" y="1555750"/>
            <a:ext cx="1482725" cy="1482725"/>
            <a:chOff x="1710" y="1035"/>
            <a:chExt cx="2316" cy="2316"/>
          </a:xfrm>
        </p:grpSpPr>
        <p:grpSp>
          <p:nvGrpSpPr>
            <p:cNvPr id="416795" name="Group 10"/>
            <p:cNvGrpSpPr>
              <a:grpSpLocks/>
            </p:cNvGrpSpPr>
            <p:nvPr/>
          </p:nvGrpSpPr>
          <p:grpSpPr bwMode="auto">
            <a:xfrm rot="3600000">
              <a:off x="1710" y="1035"/>
              <a:ext cx="2316" cy="2316"/>
              <a:chOff x="1710" y="1035"/>
              <a:chExt cx="2316" cy="2316"/>
            </a:xfrm>
          </p:grpSpPr>
          <p:sp>
            <p:nvSpPr>
              <p:cNvPr id="41680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41680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41680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416796" name="Group 14"/>
            <p:cNvGrpSpPr>
              <a:grpSpLocks/>
            </p:cNvGrpSpPr>
            <p:nvPr/>
          </p:nvGrpSpPr>
          <p:grpSpPr bwMode="auto">
            <a:xfrm rot="7200000">
              <a:off x="2059" y="1386"/>
              <a:ext cx="1616" cy="1614"/>
              <a:chOff x="2060" y="1387"/>
              <a:chExt cx="1616" cy="1614"/>
            </a:xfrm>
          </p:grpSpPr>
          <p:sp>
            <p:nvSpPr>
              <p:cNvPr id="41679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679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679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3499995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MESLEK </a:t>
            </a:r>
            <a:r>
              <a:rPr lang="tr-TR" sz="2000" b="1" noProof="1" smtClean="0">
                <a:solidFill>
                  <a:srgbClr val="FFFFFF"/>
                </a:solidFill>
                <a:latin typeface="Calibri" pitchFamily="34" charset="0"/>
              </a:rPr>
              <a:t>HASTALIKLARI</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r>
              <a:rPr lang="tr-TR" sz="2000" i="1" dirty="0" smtClean="0">
                <a:solidFill>
                  <a:srgbClr val="000000"/>
                </a:solidFill>
                <a:latin typeface="Calibri" pitchFamily="34" charset="0"/>
              </a:rPr>
              <a:t>Çalışma </a:t>
            </a:r>
            <a:r>
              <a:rPr lang="tr-TR" sz="2000" i="1" dirty="0">
                <a:solidFill>
                  <a:srgbClr val="000000"/>
                </a:solidFill>
                <a:latin typeface="Calibri" pitchFamily="34" charset="0"/>
              </a:rPr>
              <a:t>koşullarının riskleri, belirli bir düzeyi aşarsa meslek </a:t>
            </a:r>
            <a:r>
              <a:rPr lang="tr-TR" sz="2000" i="1" dirty="0" smtClean="0">
                <a:solidFill>
                  <a:srgbClr val="000000"/>
                </a:solidFill>
                <a:latin typeface="Calibri" pitchFamily="34" charset="0"/>
              </a:rPr>
              <a:t>hastalıkları </a:t>
            </a:r>
            <a:r>
              <a:rPr lang="tr-TR" sz="2000" i="1" dirty="0">
                <a:solidFill>
                  <a:srgbClr val="000000"/>
                </a:solidFill>
                <a:latin typeface="Calibri" pitchFamily="34" charset="0"/>
              </a:rPr>
              <a:t>oluşur. Bu vakalarda hastalıkla risk arasında nesnellik veya diğer bir deyişle sebep-sonuç ilişkisi vardır.</a:t>
            </a: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p:txBody>
      </p:sp>
      <p:sp>
        <p:nvSpPr>
          <p:cNvPr id="41677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16793" name="Group 9"/>
          <p:cNvGrpSpPr>
            <a:grpSpLocks/>
          </p:cNvGrpSpPr>
          <p:nvPr/>
        </p:nvGrpSpPr>
        <p:grpSpPr bwMode="auto">
          <a:xfrm>
            <a:off x="323850" y="1555750"/>
            <a:ext cx="1482725" cy="1482725"/>
            <a:chOff x="1710" y="1035"/>
            <a:chExt cx="2316" cy="2316"/>
          </a:xfrm>
        </p:grpSpPr>
        <p:grpSp>
          <p:nvGrpSpPr>
            <p:cNvPr id="416795" name="Group 10"/>
            <p:cNvGrpSpPr>
              <a:grpSpLocks/>
            </p:cNvGrpSpPr>
            <p:nvPr/>
          </p:nvGrpSpPr>
          <p:grpSpPr bwMode="auto">
            <a:xfrm rot="3600000">
              <a:off x="1710" y="1035"/>
              <a:ext cx="2316" cy="2316"/>
              <a:chOff x="1710" y="1035"/>
              <a:chExt cx="2316" cy="2316"/>
            </a:xfrm>
          </p:grpSpPr>
          <p:sp>
            <p:nvSpPr>
              <p:cNvPr id="41680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41680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41680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416796" name="Group 14"/>
            <p:cNvGrpSpPr>
              <a:grpSpLocks/>
            </p:cNvGrpSpPr>
            <p:nvPr/>
          </p:nvGrpSpPr>
          <p:grpSpPr bwMode="auto">
            <a:xfrm rot="7200000">
              <a:off x="2059" y="1386"/>
              <a:ext cx="1616" cy="1614"/>
              <a:chOff x="2060" y="1387"/>
              <a:chExt cx="1616" cy="1614"/>
            </a:xfrm>
          </p:grpSpPr>
          <p:sp>
            <p:nvSpPr>
              <p:cNvPr id="41679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679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679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67302899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YÜKÜMLÜLÜK SÜRESİ</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800" b="1" i="1" dirty="0" smtClean="0">
              <a:solidFill>
                <a:srgbClr val="000000"/>
              </a:solidFill>
              <a:latin typeface="Calibri" pitchFamily="34" charset="0"/>
            </a:endParaRPr>
          </a:p>
          <a:p>
            <a:pPr algn="ctr">
              <a:lnSpc>
                <a:spcPct val="90000"/>
              </a:lnSpc>
              <a:spcAft>
                <a:spcPct val="20000"/>
              </a:spcAft>
              <a:buClr>
                <a:srgbClr val="292929"/>
              </a:buClr>
            </a:pPr>
            <a:r>
              <a:rPr lang="tr-TR" sz="2000" b="1" i="1" dirty="0" smtClean="0">
                <a:solidFill>
                  <a:srgbClr val="000000"/>
                </a:solidFill>
                <a:latin typeface="Calibri" pitchFamily="34" charset="0"/>
              </a:rPr>
              <a:t>«Sigortalının </a:t>
            </a:r>
            <a:r>
              <a:rPr lang="tr-TR" sz="2000" b="1" i="1" dirty="0">
                <a:solidFill>
                  <a:srgbClr val="000000"/>
                </a:solidFill>
                <a:latin typeface="Calibri" pitchFamily="34" charset="0"/>
              </a:rPr>
              <a:t>Meslek Hastalığına sebep olan işinden filen ayrıldığı tarih ile Meslek Hastalığının meydana çıktığı tarih arasında geçen en uzun </a:t>
            </a:r>
            <a:r>
              <a:rPr lang="tr-TR" sz="2000" b="1" i="1" dirty="0" smtClean="0">
                <a:solidFill>
                  <a:srgbClr val="000000"/>
                </a:solidFill>
                <a:latin typeface="Calibri" pitchFamily="34" charset="0"/>
              </a:rPr>
              <a:t>süreye Yükümlülük Süresi denir.»</a:t>
            </a: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r>
              <a:rPr lang="tr-TR" sz="2000" i="1" dirty="0" smtClean="0">
                <a:solidFill>
                  <a:srgbClr val="000000"/>
                </a:solidFill>
                <a:latin typeface="Calibri" pitchFamily="34" charset="0"/>
              </a:rPr>
              <a:t>Bu süre aynı zamanda meslek hastalığına yakalanan kişinin yasal yollarla hakkını arayabileceği süredir.</a:t>
            </a:r>
          </a:p>
          <a:p>
            <a:pPr algn="ctr">
              <a:lnSpc>
                <a:spcPct val="90000"/>
              </a:lnSpc>
              <a:spcAft>
                <a:spcPct val="20000"/>
              </a:spcAft>
              <a:buClr>
                <a:srgbClr val="292929"/>
              </a:buClr>
            </a:pPr>
            <a:endParaRPr lang="tr-TR" sz="1100" i="1" dirty="0">
              <a:solidFill>
                <a:srgbClr val="000000"/>
              </a:solidFill>
              <a:latin typeface="Calibri" pitchFamily="34" charset="0"/>
            </a:endParaRPr>
          </a:p>
          <a:p>
            <a:pPr algn="ctr">
              <a:lnSpc>
                <a:spcPct val="90000"/>
              </a:lnSpc>
              <a:spcAft>
                <a:spcPct val="20000"/>
              </a:spcAft>
              <a:buClr>
                <a:srgbClr val="292929"/>
              </a:buClr>
            </a:pPr>
            <a:r>
              <a:rPr lang="tr-TR" sz="2000" i="1" dirty="0" smtClean="0">
                <a:solidFill>
                  <a:srgbClr val="000000"/>
                </a:solidFill>
                <a:latin typeface="Calibri" pitchFamily="34" charset="0"/>
              </a:rPr>
              <a:t>İstisna; Yasal süre aşımından sonra da hakkını üst mahkemelerde arayabilir.</a:t>
            </a: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p:txBody>
      </p:sp>
      <p:sp>
        <p:nvSpPr>
          <p:cNvPr id="41677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16793" name="Group 9"/>
          <p:cNvGrpSpPr>
            <a:grpSpLocks/>
          </p:cNvGrpSpPr>
          <p:nvPr/>
        </p:nvGrpSpPr>
        <p:grpSpPr bwMode="auto">
          <a:xfrm>
            <a:off x="323850" y="1555750"/>
            <a:ext cx="1482725" cy="1482725"/>
            <a:chOff x="1710" y="1035"/>
            <a:chExt cx="2316" cy="2316"/>
          </a:xfrm>
        </p:grpSpPr>
        <p:grpSp>
          <p:nvGrpSpPr>
            <p:cNvPr id="416795" name="Group 10"/>
            <p:cNvGrpSpPr>
              <a:grpSpLocks/>
            </p:cNvGrpSpPr>
            <p:nvPr/>
          </p:nvGrpSpPr>
          <p:grpSpPr bwMode="auto">
            <a:xfrm rot="3600000">
              <a:off x="1710" y="1035"/>
              <a:ext cx="2316" cy="2316"/>
              <a:chOff x="1710" y="1035"/>
              <a:chExt cx="2316" cy="2316"/>
            </a:xfrm>
          </p:grpSpPr>
          <p:sp>
            <p:nvSpPr>
              <p:cNvPr id="41680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41680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41680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416796" name="Group 14"/>
            <p:cNvGrpSpPr>
              <a:grpSpLocks/>
            </p:cNvGrpSpPr>
            <p:nvPr/>
          </p:nvGrpSpPr>
          <p:grpSpPr bwMode="auto">
            <a:xfrm rot="7200000">
              <a:off x="2059" y="1386"/>
              <a:ext cx="1616" cy="1614"/>
              <a:chOff x="2060" y="1387"/>
              <a:chExt cx="1616" cy="1614"/>
            </a:xfrm>
          </p:grpSpPr>
          <p:sp>
            <p:nvSpPr>
              <p:cNvPr id="41679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679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679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81050" y="2181225"/>
            <a:ext cx="550863" cy="215900"/>
          </a:xfrm>
          <a:prstGeom prst="rect">
            <a:avLst/>
          </a:prstGeom>
          <a:noFill/>
          <a:ln w="9525">
            <a:noFill/>
            <a:miter lim="800000"/>
            <a:headEnd/>
            <a:tailEnd/>
          </a:ln>
        </p:spPr>
        <p:txBody>
          <a:bodyPr lIns="0" tIns="0" rIns="0" bIns="0">
            <a:spAutoFit/>
          </a:bodyPr>
          <a:lstStyle/>
          <a:p>
            <a:pPr algn="ctr" defTabSz="801688">
              <a:spcBef>
                <a:spcPct val="20000"/>
              </a:spcBef>
            </a:pPr>
            <a:r>
              <a:rPr lang="tr-TR" sz="1400" noProof="1">
                <a:solidFill>
                  <a:srgbClr val="333333"/>
                </a:solidFill>
                <a:latin typeface="Calibri" pitchFamily="34" charset="0"/>
                <a:cs typeface="Calibri" pitchFamily="34" charset="0"/>
              </a:rPr>
              <a:t>Tanım</a:t>
            </a:r>
          </a:p>
        </p:txBody>
      </p:sp>
    </p:spTree>
    <p:extLst>
      <p:ext uri="{BB962C8B-B14F-4D97-AF65-F5344CB8AC3E}">
        <p14:creationId xmlns:p14="http://schemas.microsoft.com/office/powerpoint/2010/main" val="23687773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7"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İŞYERİ (1475 Sayılı İş Kanunu Madde 1)</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r>
              <a:rPr lang="tr-TR" sz="2000" b="1" i="1" dirty="0">
                <a:solidFill>
                  <a:srgbClr val="000000"/>
                </a:solidFill>
                <a:latin typeface="Calibri" pitchFamily="34" charset="0"/>
              </a:rPr>
              <a:t>Bir işverenin maddi olan ve olmayan araçlarla belirli bir teknik amacı gerçekleştirmesine yarayan ve süreklilik gösteren organize bir bütündür.</a:t>
            </a:r>
          </a:p>
          <a:p>
            <a:pPr algn="ctr">
              <a:lnSpc>
                <a:spcPct val="90000"/>
              </a:lnSpc>
              <a:spcAft>
                <a:spcPct val="20000"/>
              </a:spcAft>
              <a:buClr>
                <a:srgbClr val="292929"/>
              </a:buClr>
            </a:pPr>
            <a:r>
              <a:rPr lang="tr-TR" sz="2000" b="1" i="1" dirty="0">
                <a:solidFill>
                  <a:srgbClr val="000000"/>
                </a:solidFill>
                <a:latin typeface="Calibri" pitchFamily="34" charset="0"/>
              </a:rPr>
              <a:t>                                                                     </a:t>
            </a: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p:txBody>
      </p:sp>
      <p:sp>
        <p:nvSpPr>
          <p:cNvPr id="61850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618505" name="Group 9"/>
          <p:cNvGrpSpPr>
            <a:grpSpLocks/>
          </p:cNvGrpSpPr>
          <p:nvPr/>
        </p:nvGrpSpPr>
        <p:grpSpPr bwMode="auto">
          <a:xfrm>
            <a:off x="323850" y="1555750"/>
            <a:ext cx="1482725" cy="1482725"/>
            <a:chOff x="1710" y="1035"/>
            <a:chExt cx="2316" cy="2316"/>
          </a:xfrm>
        </p:grpSpPr>
        <p:grpSp>
          <p:nvGrpSpPr>
            <p:cNvPr id="618507" name="Group 10"/>
            <p:cNvGrpSpPr>
              <a:grpSpLocks/>
            </p:cNvGrpSpPr>
            <p:nvPr/>
          </p:nvGrpSpPr>
          <p:grpSpPr bwMode="auto">
            <a:xfrm rot="3600000">
              <a:off x="1710" y="1035"/>
              <a:ext cx="2316" cy="2316"/>
              <a:chOff x="1710" y="1035"/>
              <a:chExt cx="2316" cy="2316"/>
            </a:xfrm>
          </p:grpSpPr>
          <p:sp>
            <p:nvSpPr>
              <p:cNvPr id="61851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61851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61851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618508" name="Group 14"/>
            <p:cNvGrpSpPr>
              <a:grpSpLocks/>
            </p:cNvGrpSpPr>
            <p:nvPr/>
          </p:nvGrpSpPr>
          <p:grpSpPr bwMode="auto">
            <a:xfrm rot="7200000">
              <a:off x="2059" y="1386"/>
              <a:ext cx="1616" cy="1614"/>
              <a:chOff x="2060" y="1387"/>
              <a:chExt cx="1616" cy="1614"/>
            </a:xfrm>
          </p:grpSpPr>
          <p:sp>
            <p:nvSpPr>
              <p:cNvPr id="61850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61851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61851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618502" name="Text Box 45"/>
          <p:cNvSpPr txBox="1">
            <a:spLocks noChangeArrowheads="1"/>
          </p:cNvSpPr>
          <p:nvPr/>
        </p:nvSpPr>
        <p:spPr bwMode="auto">
          <a:xfrm>
            <a:off x="769919" y="2168718"/>
            <a:ext cx="550863" cy="215900"/>
          </a:xfrm>
          <a:prstGeom prst="rect">
            <a:avLst/>
          </a:prstGeom>
          <a:noFill/>
          <a:ln w="9525">
            <a:noFill/>
            <a:miter lim="800000"/>
            <a:headEnd/>
            <a:tailEnd/>
          </a:ln>
        </p:spPr>
        <p:txBody>
          <a:bodyPr lIns="0" tIns="0" rIns="0" bIns="0">
            <a:spAutoFit/>
          </a:bodyPr>
          <a:lstStyle/>
          <a:p>
            <a:pPr algn="ctr" defTabSz="801688">
              <a:spcBef>
                <a:spcPct val="20000"/>
              </a:spcBef>
            </a:pPr>
            <a:r>
              <a:rPr lang="tr-TR" sz="1400" noProof="1">
                <a:solidFill>
                  <a:srgbClr val="333333"/>
                </a:solidFill>
                <a:latin typeface="Calibri" pitchFamily="34" charset="0"/>
                <a:cs typeface="Calibri" pitchFamily="34" charset="0"/>
              </a:rPr>
              <a:t>Tanım</a:t>
            </a: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5104756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98339" name="Grup 2"/>
          <p:cNvGrpSpPr>
            <a:grpSpLocks/>
          </p:cNvGrpSpPr>
          <p:nvPr/>
        </p:nvGrpSpPr>
        <p:grpSpPr bwMode="auto">
          <a:xfrm>
            <a:off x="9525" y="939800"/>
            <a:ext cx="9134475" cy="5184775"/>
            <a:chOff x="10080" y="940500"/>
            <a:chExt cx="9133920" cy="5184075"/>
          </a:xfrm>
        </p:grpSpPr>
        <p:sp>
          <p:nvSpPr>
            <p:cNvPr id="12" name="Rechteck 4"/>
            <p:cNvSpPr>
              <a:spLocks noChangeArrowheads="1"/>
            </p:cNvSpPr>
            <p:nvPr/>
          </p:nvSpPr>
          <p:spPr bwMode="auto">
            <a:xfrm>
              <a:off x="10080" y="3202688"/>
              <a:ext cx="9133920"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Amaç &amp; Öğrenme </a:t>
              </a:r>
            </a:p>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Hedefleri</a:t>
              </a:r>
            </a:p>
          </p:txBody>
        </p:sp>
        <p:pic>
          <p:nvPicPr>
            <p:cNvPr id="398341" name="Picture 2" descr="C:\Users\DOKTOR\Desktop\birds_and_sign.png"/>
            <p:cNvPicPr>
              <a:picLocks noChangeAspect="1" noChangeArrowheads="1"/>
            </p:cNvPicPr>
            <p:nvPr/>
          </p:nvPicPr>
          <p:blipFill>
            <a:blip r:embed="rId3"/>
            <a:srcRect/>
            <a:stretch>
              <a:fillRect/>
            </a:stretch>
          </p:blipFill>
          <p:spPr bwMode="auto">
            <a:xfrm>
              <a:off x="1651126" y="940500"/>
              <a:ext cx="5860795" cy="2243138"/>
            </a:xfrm>
            <a:prstGeom prst="rect">
              <a:avLst/>
            </a:prstGeom>
            <a:noFill/>
            <a:ln w="9525">
              <a:noFill/>
              <a:miter lim="800000"/>
              <a:headEnd/>
              <a:tailEnd/>
            </a:ln>
          </p:spPr>
        </p:pic>
        <p:sp>
          <p:nvSpPr>
            <p:cNvPr id="398342" name="Metin kutusu 1"/>
            <p:cNvSpPr txBox="1">
              <a:spLocks noChangeArrowheads="1"/>
            </p:cNvSpPr>
            <p:nvPr/>
          </p:nvSpPr>
          <p:spPr bwMode="auto">
            <a:xfrm>
              <a:off x="3190875" y="1943100"/>
              <a:ext cx="3057525" cy="400110"/>
            </a:xfrm>
            <a:prstGeom prst="rect">
              <a:avLst/>
            </a:prstGeom>
            <a:noFill/>
            <a:ln w="9525">
              <a:noFill/>
              <a:miter lim="800000"/>
              <a:headEnd/>
              <a:tailEnd/>
            </a:ln>
          </p:spPr>
          <p:txBody>
            <a:bodyPr>
              <a:spAutoFit/>
            </a:bodyPr>
            <a:lstStyle/>
            <a:p>
              <a:pPr algn="ctr"/>
              <a:r>
                <a:rPr lang="tr-TR" sz="2000" b="1" i="1">
                  <a:solidFill>
                    <a:srgbClr val="000000"/>
                  </a:solidFill>
                  <a:latin typeface="Calibri" pitchFamily="34" charset="0"/>
                </a:rPr>
                <a:t>Amaç Öğrenme Hedefleri</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Meslek </a:t>
            </a:r>
            <a:r>
              <a:rPr lang="tr-TR" sz="2000" b="1" noProof="1" smtClean="0">
                <a:solidFill>
                  <a:srgbClr val="FFFFFF"/>
                </a:solidFill>
                <a:effectLst>
                  <a:outerShdw blurRad="38100" dist="38100" dir="2700000" algn="tl">
                    <a:srgbClr val="000000"/>
                  </a:outerShdw>
                </a:effectLst>
                <a:latin typeface="Calibri" pitchFamily="34" charset="0"/>
              </a:rPr>
              <a:t>Hastalıkları</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buClr>
                <a:srgbClr val="292929"/>
              </a:buClr>
            </a:pPr>
            <a:r>
              <a:rPr lang="tr-TR" sz="2000" b="1" i="1" dirty="0">
                <a:solidFill>
                  <a:srgbClr val="000000"/>
                </a:solidFill>
                <a:latin typeface="Calibri" pitchFamily="34" charset="0"/>
              </a:rPr>
              <a:t>Sigortalının Meslek Hastalığına sebep olan işinden filen ayrıldığı tarih ile Meslek Hastalığının meydana çıktığı tarih arasında geçen en uzun süre aşağıdakilerden hangisini ifade eder? </a:t>
            </a:r>
          </a:p>
          <a:p>
            <a:pPr>
              <a:buClr>
                <a:srgbClr val="292929"/>
              </a:buClr>
            </a:pPr>
            <a:endParaRPr lang="tr-TR" sz="1000" b="1" i="1" dirty="0">
              <a:solidFill>
                <a:srgbClr val="FF0000"/>
              </a:solidFill>
              <a:latin typeface="Calibri" pitchFamily="34" charset="0"/>
            </a:endParaRPr>
          </a:p>
          <a:p>
            <a:pPr marL="719138" lvl="1" indent="-250825">
              <a:buClr>
                <a:srgbClr val="292929"/>
              </a:buClr>
              <a:buFont typeface="Arial" charset="0"/>
              <a:buAutoNum type="alphaUcPeriod"/>
            </a:pPr>
            <a:r>
              <a:rPr lang="tr-TR" b="1" i="1" dirty="0">
                <a:solidFill>
                  <a:srgbClr val="C00000"/>
                </a:solidFill>
                <a:latin typeface="Calibri" pitchFamily="34" charset="0"/>
              </a:rPr>
              <a:t>Yükümlülük süresi</a:t>
            </a:r>
          </a:p>
          <a:p>
            <a:pPr marL="719138" lvl="1" indent="-250825">
              <a:buClr>
                <a:srgbClr val="292929"/>
              </a:buClr>
              <a:buFont typeface="Arial" charset="0"/>
              <a:buAutoNum type="alphaUcPeriod"/>
            </a:pPr>
            <a:r>
              <a:rPr lang="tr-TR" i="1" dirty="0">
                <a:solidFill>
                  <a:srgbClr val="000000"/>
                </a:solidFill>
                <a:latin typeface="Calibri" pitchFamily="34" charset="0"/>
              </a:rPr>
              <a:t>Sigortalılık süresi</a:t>
            </a:r>
          </a:p>
          <a:p>
            <a:pPr marL="719138" lvl="1" indent="-250825">
              <a:buClr>
                <a:srgbClr val="292929"/>
              </a:buClr>
              <a:buFont typeface="Arial" charset="0"/>
              <a:buAutoNum type="alphaUcPeriod"/>
            </a:pPr>
            <a:r>
              <a:rPr lang="tr-TR" i="1" dirty="0" err="1">
                <a:solidFill>
                  <a:srgbClr val="000000"/>
                </a:solidFill>
                <a:latin typeface="Calibri" pitchFamily="34" charset="0"/>
              </a:rPr>
              <a:t>Maruziyet</a:t>
            </a:r>
            <a:r>
              <a:rPr lang="tr-TR" i="1" dirty="0">
                <a:solidFill>
                  <a:srgbClr val="000000"/>
                </a:solidFill>
                <a:latin typeface="Calibri" pitchFamily="34" charset="0"/>
              </a:rPr>
              <a:t> süresi</a:t>
            </a:r>
          </a:p>
          <a:p>
            <a:pPr marL="719138" lvl="1" indent="-250825">
              <a:buClr>
                <a:srgbClr val="292929"/>
              </a:buClr>
              <a:buFont typeface="Arial" charset="0"/>
              <a:buAutoNum type="alphaUcPeriod"/>
            </a:pPr>
            <a:r>
              <a:rPr lang="tr-TR" i="1" dirty="0">
                <a:solidFill>
                  <a:srgbClr val="000000"/>
                </a:solidFill>
                <a:latin typeface="Calibri" pitchFamily="34" charset="0"/>
              </a:rPr>
              <a:t>Tanı süresi</a:t>
            </a:r>
          </a:p>
        </p:txBody>
      </p:sp>
      <p:sp>
        <p:nvSpPr>
          <p:cNvPr id="40858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08581" name="Group 9"/>
          <p:cNvGrpSpPr>
            <a:grpSpLocks/>
          </p:cNvGrpSpPr>
          <p:nvPr/>
        </p:nvGrpSpPr>
        <p:grpSpPr bwMode="auto">
          <a:xfrm>
            <a:off x="323850" y="1555750"/>
            <a:ext cx="1482725" cy="1482725"/>
            <a:chOff x="1710" y="1035"/>
            <a:chExt cx="2316" cy="2316"/>
          </a:xfrm>
        </p:grpSpPr>
        <p:grpSp>
          <p:nvGrpSpPr>
            <p:cNvPr id="408585" name="Group 10"/>
            <p:cNvGrpSpPr>
              <a:grpSpLocks/>
            </p:cNvGrpSpPr>
            <p:nvPr/>
          </p:nvGrpSpPr>
          <p:grpSpPr bwMode="auto">
            <a:xfrm rot="3600000">
              <a:off x="1710" y="1035"/>
              <a:ext cx="2316" cy="2316"/>
              <a:chOff x="1710" y="1035"/>
              <a:chExt cx="2316" cy="2316"/>
            </a:xfrm>
          </p:grpSpPr>
          <p:sp>
            <p:nvSpPr>
              <p:cNvPr id="40859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40859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40859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408586" name="Group 14"/>
            <p:cNvGrpSpPr>
              <a:grpSpLocks/>
            </p:cNvGrpSpPr>
            <p:nvPr/>
          </p:nvGrpSpPr>
          <p:grpSpPr bwMode="auto">
            <a:xfrm rot="7200000">
              <a:off x="2059" y="1386"/>
              <a:ext cx="1616" cy="1614"/>
              <a:chOff x="2060" y="1387"/>
              <a:chExt cx="1616" cy="1614"/>
            </a:xfrm>
          </p:grpSpPr>
          <p:sp>
            <p:nvSpPr>
              <p:cNvPr id="40858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0858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0858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8"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a:t>
            </a:r>
          </a:p>
        </p:txBody>
      </p:sp>
    </p:spTree>
    <p:extLst>
      <p:ext uri="{BB962C8B-B14F-4D97-AF65-F5344CB8AC3E}">
        <p14:creationId xmlns:p14="http://schemas.microsoft.com/office/powerpoint/2010/main" val="2961534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İŞLE İLGİLİ HASTALIKLAR</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r>
              <a:rPr lang="tr-TR" sz="2000" i="1" dirty="0" err="1">
                <a:solidFill>
                  <a:srgbClr val="000000"/>
                </a:solidFill>
                <a:latin typeface="Calibri" pitchFamily="34" charset="0"/>
              </a:rPr>
              <a:t>Etyolojisi</a:t>
            </a:r>
            <a:r>
              <a:rPr lang="tr-TR" sz="2000" i="1" dirty="0">
                <a:solidFill>
                  <a:srgbClr val="000000"/>
                </a:solidFill>
                <a:latin typeface="Calibri" pitchFamily="34" charset="0"/>
              </a:rPr>
              <a:t> </a:t>
            </a:r>
            <a:r>
              <a:rPr lang="tr-TR" sz="2000" i="1" dirty="0" smtClean="0">
                <a:solidFill>
                  <a:srgbClr val="000000"/>
                </a:solidFill>
                <a:latin typeface="Calibri" pitchFamily="34" charset="0"/>
              </a:rPr>
              <a:t>kompleks </a:t>
            </a:r>
            <a:r>
              <a:rPr lang="tr-TR" sz="2000" i="1" dirty="0">
                <a:solidFill>
                  <a:srgbClr val="000000"/>
                </a:solidFill>
                <a:latin typeface="Calibri" pitchFamily="34" charset="0"/>
              </a:rPr>
              <a:t>olan bazı hastalıklarda çalışma </a:t>
            </a:r>
            <a:r>
              <a:rPr lang="tr-TR" sz="2000" i="1" dirty="0" smtClean="0">
                <a:solidFill>
                  <a:srgbClr val="000000"/>
                </a:solidFill>
                <a:latin typeface="Calibri" pitchFamily="34" charset="0"/>
              </a:rPr>
              <a:t>koşulları da, </a:t>
            </a:r>
            <a:r>
              <a:rPr lang="tr-TR" sz="2000" i="1" dirty="0">
                <a:solidFill>
                  <a:srgbClr val="000000"/>
                </a:solidFill>
                <a:latin typeface="Calibri" pitchFamily="34" charset="0"/>
              </a:rPr>
              <a:t>diğer risk faktörleriyle </a:t>
            </a:r>
            <a:r>
              <a:rPr lang="tr-TR" sz="2000" i="1" dirty="0" smtClean="0">
                <a:solidFill>
                  <a:srgbClr val="000000"/>
                </a:solidFill>
                <a:latin typeface="Calibri" pitchFamily="34" charset="0"/>
              </a:rPr>
              <a:t>birlikte </a:t>
            </a:r>
            <a:r>
              <a:rPr lang="tr-TR" sz="2000" i="1" dirty="0">
                <a:solidFill>
                  <a:srgbClr val="000000"/>
                </a:solidFill>
                <a:latin typeface="Calibri" pitchFamily="34" charset="0"/>
              </a:rPr>
              <a:t>hastalıkların gelişmesinde rol oynarlar</a:t>
            </a:r>
            <a:r>
              <a:rPr lang="tr-TR" sz="2000" i="1" dirty="0" smtClean="0">
                <a:solidFill>
                  <a:srgbClr val="000000"/>
                </a:solidFill>
                <a:latin typeface="Calibri" pitchFamily="34" charset="0"/>
              </a:rPr>
              <a:t>. Bu tip hastalıklara işle ilgili hastalıklar denir. </a:t>
            </a: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r>
              <a:rPr lang="tr-TR" sz="2000" i="1" dirty="0" smtClean="0">
                <a:solidFill>
                  <a:srgbClr val="000000"/>
                </a:solidFill>
                <a:latin typeface="Calibri" pitchFamily="34" charset="0"/>
              </a:rPr>
              <a:t>Bu </a:t>
            </a:r>
            <a:r>
              <a:rPr lang="tr-TR" sz="2000" i="1" dirty="0">
                <a:solidFill>
                  <a:srgbClr val="000000"/>
                </a:solidFill>
                <a:latin typeface="Calibri" pitchFamily="34" charset="0"/>
              </a:rPr>
              <a:t>risk </a:t>
            </a:r>
            <a:r>
              <a:rPr lang="tr-TR" sz="2000" i="1" dirty="0" smtClean="0">
                <a:solidFill>
                  <a:srgbClr val="000000"/>
                </a:solidFill>
                <a:latin typeface="Calibri" pitchFamily="34" charset="0"/>
              </a:rPr>
              <a:t>faktörlerine örnek olarak </a:t>
            </a:r>
            <a:r>
              <a:rPr lang="tr-TR" sz="2000" i="1" dirty="0">
                <a:solidFill>
                  <a:srgbClr val="000000"/>
                </a:solidFill>
                <a:latin typeface="Calibri" pitchFamily="34" charset="0"/>
              </a:rPr>
              <a:t>fiziksel, kimyasal, psikososyal </a:t>
            </a:r>
            <a:r>
              <a:rPr lang="tr-TR" sz="2000" i="1" dirty="0" smtClean="0">
                <a:solidFill>
                  <a:srgbClr val="000000"/>
                </a:solidFill>
                <a:latin typeface="Calibri" pitchFamily="34" charset="0"/>
              </a:rPr>
              <a:t>ve </a:t>
            </a:r>
            <a:r>
              <a:rPr lang="tr-TR" sz="2000" i="1" dirty="0">
                <a:solidFill>
                  <a:srgbClr val="000000"/>
                </a:solidFill>
                <a:latin typeface="Calibri" pitchFamily="34" charset="0"/>
              </a:rPr>
              <a:t>ergonomik </a:t>
            </a:r>
            <a:r>
              <a:rPr lang="tr-TR" sz="2000" i="1" dirty="0" smtClean="0">
                <a:solidFill>
                  <a:srgbClr val="000000"/>
                </a:solidFill>
                <a:latin typeface="Calibri" pitchFamily="34" charset="0"/>
              </a:rPr>
              <a:t>sorunlar gösterilebilir</a:t>
            </a:r>
            <a:r>
              <a:rPr lang="tr-TR" sz="2000" i="1" dirty="0">
                <a:solidFill>
                  <a:srgbClr val="000000"/>
                </a:solidFill>
                <a:latin typeface="Calibri" pitchFamily="34" charset="0"/>
              </a:rPr>
              <a:t>. Ayrıca ailevi ve genetik faktörlere bağlı duyarlılıklar, alışkanlıklar, davranışlar, beslenme önemli </a:t>
            </a:r>
            <a:r>
              <a:rPr lang="tr-TR" sz="2000" i="1" dirty="0" smtClean="0">
                <a:solidFill>
                  <a:srgbClr val="000000"/>
                </a:solidFill>
                <a:latin typeface="Calibri" pitchFamily="34" charset="0"/>
              </a:rPr>
              <a:t>diğer faktörlerdir</a:t>
            </a:r>
            <a:r>
              <a:rPr lang="tr-TR" sz="2000" i="1" dirty="0">
                <a:solidFill>
                  <a:srgbClr val="000000"/>
                </a:solidFill>
                <a:latin typeface="Calibri" pitchFamily="34" charset="0"/>
              </a:rPr>
              <a:t>.</a:t>
            </a: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p:txBody>
      </p:sp>
      <p:sp>
        <p:nvSpPr>
          <p:cNvPr id="41677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16793" name="Group 9"/>
          <p:cNvGrpSpPr>
            <a:grpSpLocks/>
          </p:cNvGrpSpPr>
          <p:nvPr/>
        </p:nvGrpSpPr>
        <p:grpSpPr bwMode="auto">
          <a:xfrm>
            <a:off x="323850" y="1555750"/>
            <a:ext cx="1482725" cy="1482725"/>
            <a:chOff x="1710" y="1035"/>
            <a:chExt cx="2316" cy="2316"/>
          </a:xfrm>
        </p:grpSpPr>
        <p:grpSp>
          <p:nvGrpSpPr>
            <p:cNvPr id="416795" name="Group 10"/>
            <p:cNvGrpSpPr>
              <a:grpSpLocks/>
            </p:cNvGrpSpPr>
            <p:nvPr/>
          </p:nvGrpSpPr>
          <p:grpSpPr bwMode="auto">
            <a:xfrm rot="3600000">
              <a:off x="1710" y="1035"/>
              <a:ext cx="2316" cy="2316"/>
              <a:chOff x="1710" y="1035"/>
              <a:chExt cx="2316" cy="2316"/>
            </a:xfrm>
          </p:grpSpPr>
          <p:sp>
            <p:nvSpPr>
              <p:cNvPr id="41680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41680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41680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416796" name="Group 14"/>
            <p:cNvGrpSpPr>
              <a:grpSpLocks/>
            </p:cNvGrpSpPr>
            <p:nvPr/>
          </p:nvGrpSpPr>
          <p:grpSpPr bwMode="auto">
            <a:xfrm rot="7200000">
              <a:off x="2059" y="1386"/>
              <a:ext cx="1616" cy="1614"/>
              <a:chOff x="2060" y="1387"/>
              <a:chExt cx="1616" cy="1614"/>
            </a:xfrm>
          </p:grpSpPr>
          <p:sp>
            <p:nvSpPr>
              <p:cNvPr id="41679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679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679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3113119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2" name="Rechteck 4"/>
          <p:cNvSpPr>
            <a:spLocks noChangeArrowheads="1"/>
          </p:cNvSpPr>
          <p:nvPr/>
        </p:nvSpPr>
        <p:spPr bwMode="auto">
          <a:xfrm>
            <a:off x="0" y="3305175"/>
            <a:ext cx="9144000" cy="2476500"/>
          </a:xfrm>
          <a:prstGeom prst="rect">
            <a:avLst/>
          </a:prstGeom>
          <a:noFill/>
          <a:ln w="9525" algn="ctr">
            <a:noFill/>
            <a:round/>
            <a:headEnd/>
            <a:tailEnd/>
          </a:ln>
        </p:spPr>
        <p:txBody>
          <a:bodyPr wrap="none" anchor="ctr"/>
          <a:lstStyle/>
          <a:p>
            <a:pP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Meslek Hastalıkları</a:t>
            </a: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414724" name="Picture 2" descr="D:\DOKTOR\1-DRUZ\1-EĞİTİM KURUMU\1. İstanbuluzman\2-RESİMLER\Meslekler\technical12.png"/>
          <p:cNvPicPr>
            <a:picLocks noChangeAspect="1" noChangeArrowheads="1"/>
          </p:cNvPicPr>
          <p:nvPr/>
        </p:nvPicPr>
        <p:blipFill>
          <a:blip r:embed="rId3"/>
          <a:srcRect/>
          <a:stretch>
            <a:fillRect/>
          </a:stretch>
        </p:blipFill>
        <p:spPr bwMode="auto">
          <a:xfrm>
            <a:off x="2986088" y="642938"/>
            <a:ext cx="2981325" cy="300513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MESLEK HASTALIĞI (506 Sayılı SSK Kanunu )</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r>
              <a:rPr lang="tr-TR" sz="2000" b="1" i="1" dirty="0">
                <a:solidFill>
                  <a:srgbClr val="000000"/>
                </a:solidFill>
                <a:latin typeface="Calibri" pitchFamily="34" charset="0"/>
              </a:rPr>
              <a:t>“İşçinin çalıştığı işin niteliğine göre </a:t>
            </a:r>
            <a:r>
              <a:rPr lang="tr-TR" sz="2000" b="1" i="1" dirty="0">
                <a:solidFill>
                  <a:srgbClr val="004986"/>
                </a:solidFill>
                <a:latin typeface="Calibri" pitchFamily="34" charset="0"/>
              </a:rPr>
              <a:t>tekrarlanan bir sebeple </a:t>
            </a:r>
            <a:r>
              <a:rPr lang="tr-TR" sz="2000" b="1" i="1" dirty="0">
                <a:solidFill>
                  <a:srgbClr val="000000"/>
                </a:solidFill>
                <a:latin typeface="Calibri" pitchFamily="34" charset="0"/>
              </a:rPr>
              <a:t>veya </a:t>
            </a:r>
            <a:r>
              <a:rPr lang="tr-TR" sz="2000" b="1" i="1" dirty="0">
                <a:solidFill>
                  <a:srgbClr val="004986"/>
                </a:solidFill>
                <a:latin typeface="Calibri" pitchFamily="34" charset="0"/>
              </a:rPr>
              <a:t>işin yürütüm şartları yüzünden </a:t>
            </a:r>
            <a:r>
              <a:rPr lang="tr-TR" sz="2000" b="1" i="1" dirty="0">
                <a:solidFill>
                  <a:srgbClr val="000000"/>
                </a:solidFill>
                <a:latin typeface="Calibri" pitchFamily="34" charset="0"/>
              </a:rPr>
              <a:t>uğradığı geçici veya sürekli hastalık, sakatlık veya arıza halleridir.”</a:t>
            </a: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r>
              <a:rPr lang="tr-TR" sz="2000" b="1" i="1" dirty="0">
                <a:solidFill>
                  <a:srgbClr val="000000"/>
                </a:solidFill>
                <a:latin typeface="Calibri" pitchFamily="34" charset="0"/>
              </a:rPr>
              <a:t>“Belirli bir meslekte çalışma esnasında sık görülen ve </a:t>
            </a:r>
            <a:r>
              <a:rPr lang="tr-TR" sz="2000" b="1" i="1" dirty="0" smtClean="0">
                <a:solidFill>
                  <a:srgbClr val="000000"/>
                </a:solidFill>
                <a:latin typeface="Calibri" pitchFamily="34" charset="0"/>
              </a:rPr>
              <a:t>aynı şartlar altında deneysel olarak meydana getirilebilen hastalık meslek hastalığıdır.”</a:t>
            </a: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p:txBody>
      </p:sp>
      <p:sp>
        <p:nvSpPr>
          <p:cNvPr id="41677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16773" name="Group 8"/>
          <p:cNvGrpSpPr>
            <a:grpSpLocks/>
          </p:cNvGrpSpPr>
          <p:nvPr/>
        </p:nvGrpSpPr>
        <p:grpSpPr bwMode="auto">
          <a:xfrm>
            <a:off x="323850" y="1555750"/>
            <a:ext cx="1482725" cy="1482725"/>
            <a:chOff x="1166" y="1342"/>
            <a:chExt cx="934" cy="934"/>
          </a:xfrm>
        </p:grpSpPr>
        <p:grpSp>
          <p:nvGrpSpPr>
            <p:cNvPr id="416793" name="Group 9"/>
            <p:cNvGrpSpPr>
              <a:grpSpLocks/>
            </p:cNvGrpSpPr>
            <p:nvPr/>
          </p:nvGrpSpPr>
          <p:grpSpPr bwMode="auto">
            <a:xfrm>
              <a:off x="1166" y="1342"/>
              <a:ext cx="934" cy="934"/>
              <a:chOff x="1710" y="1035"/>
              <a:chExt cx="2316" cy="2316"/>
            </a:xfrm>
          </p:grpSpPr>
          <p:grpSp>
            <p:nvGrpSpPr>
              <p:cNvPr id="416795" name="Group 10"/>
              <p:cNvGrpSpPr>
                <a:grpSpLocks/>
              </p:cNvGrpSpPr>
              <p:nvPr/>
            </p:nvGrpSpPr>
            <p:grpSpPr bwMode="auto">
              <a:xfrm rot="3600000">
                <a:off x="1710" y="1035"/>
                <a:ext cx="2316" cy="2316"/>
                <a:chOff x="1710" y="1035"/>
                <a:chExt cx="2316" cy="2316"/>
              </a:xfrm>
            </p:grpSpPr>
            <p:sp>
              <p:nvSpPr>
                <p:cNvPr id="41680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1680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1680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16796" name="Group 14"/>
              <p:cNvGrpSpPr>
                <a:grpSpLocks/>
              </p:cNvGrpSpPr>
              <p:nvPr/>
            </p:nvGrpSpPr>
            <p:grpSpPr bwMode="auto">
              <a:xfrm rot="7200000">
                <a:off x="2059" y="1386"/>
                <a:ext cx="1616" cy="1614"/>
                <a:chOff x="2060" y="1387"/>
                <a:chExt cx="1616" cy="1614"/>
              </a:xfrm>
            </p:grpSpPr>
            <p:sp>
              <p:nvSpPr>
                <p:cNvPr id="41679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1679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1679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416794"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416774" name="Text Box 45"/>
          <p:cNvSpPr txBox="1">
            <a:spLocks noChangeArrowheads="1"/>
          </p:cNvSpPr>
          <p:nvPr/>
        </p:nvSpPr>
        <p:spPr bwMode="auto">
          <a:xfrm>
            <a:off x="781050" y="2181225"/>
            <a:ext cx="550863" cy="215900"/>
          </a:xfrm>
          <a:prstGeom prst="rect">
            <a:avLst/>
          </a:prstGeom>
          <a:noFill/>
          <a:ln w="9525">
            <a:noFill/>
            <a:miter lim="800000"/>
            <a:headEnd/>
            <a:tailEnd/>
          </a:ln>
        </p:spPr>
        <p:txBody>
          <a:bodyPr lIns="0" tIns="0" rIns="0" bIns="0">
            <a:spAutoFit/>
          </a:bodyPr>
          <a:lstStyle/>
          <a:p>
            <a:pPr algn="ctr" defTabSz="801688">
              <a:spcBef>
                <a:spcPct val="20000"/>
              </a:spcBef>
            </a:pPr>
            <a:r>
              <a:rPr lang="tr-TR" sz="1400" noProof="1">
                <a:solidFill>
                  <a:srgbClr val="333333"/>
                </a:solidFill>
                <a:latin typeface="Calibri" pitchFamily="34" charset="0"/>
              </a:rPr>
              <a:t>Tanım</a:t>
            </a: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416777" name="Grup 19"/>
          <p:cNvGrpSpPr>
            <a:grpSpLocks/>
          </p:cNvGrpSpPr>
          <p:nvPr/>
        </p:nvGrpSpPr>
        <p:grpSpPr bwMode="auto">
          <a:xfrm>
            <a:off x="2657475" y="5416550"/>
            <a:ext cx="6162675" cy="663575"/>
            <a:chOff x="2644311" y="5451679"/>
            <a:chExt cx="6162416" cy="663371"/>
          </a:xfrm>
        </p:grpSpPr>
        <p:grpSp>
          <p:nvGrpSpPr>
            <p:cNvPr id="416778" name="Group 51"/>
            <p:cNvGrpSpPr>
              <a:grpSpLocks/>
            </p:cNvGrpSpPr>
            <p:nvPr/>
          </p:nvGrpSpPr>
          <p:grpSpPr bwMode="auto">
            <a:xfrm>
              <a:off x="2644311" y="5451679"/>
              <a:ext cx="648968" cy="663371"/>
              <a:chOff x="1868" y="1082"/>
              <a:chExt cx="1942" cy="1942"/>
            </a:xfrm>
          </p:grpSpPr>
          <p:sp>
            <p:nvSpPr>
              <p:cNvPr id="416780"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416781"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416782"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p>
            </p:txBody>
          </p:sp>
          <p:sp>
            <p:nvSpPr>
              <p:cNvPr id="416783"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p>
            </p:txBody>
          </p:sp>
          <p:sp>
            <p:nvSpPr>
              <p:cNvPr id="416784"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p>
            </p:txBody>
          </p:sp>
          <p:sp>
            <p:nvSpPr>
              <p:cNvPr id="416785"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p>
            </p:txBody>
          </p:sp>
          <p:grpSp>
            <p:nvGrpSpPr>
              <p:cNvPr id="416786" name="Group 58"/>
              <p:cNvGrpSpPr>
                <a:grpSpLocks noChangeAspect="1"/>
              </p:cNvGrpSpPr>
              <p:nvPr/>
            </p:nvGrpSpPr>
            <p:grpSpPr bwMode="auto">
              <a:xfrm>
                <a:off x="2808" y="2807"/>
                <a:ext cx="62" cy="63"/>
                <a:chOff x="1684" y="2400"/>
                <a:chExt cx="41" cy="41"/>
              </a:xfrm>
            </p:grpSpPr>
            <p:sp>
              <p:nvSpPr>
                <p:cNvPr id="416791"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416792"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416787" name="Group 61"/>
              <p:cNvGrpSpPr>
                <a:grpSpLocks noChangeAspect="1"/>
              </p:cNvGrpSpPr>
              <p:nvPr/>
            </p:nvGrpSpPr>
            <p:grpSpPr bwMode="auto">
              <a:xfrm>
                <a:off x="2808" y="1211"/>
                <a:ext cx="62" cy="63"/>
                <a:chOff x="1684" y="2400"/>
                <a:chExt cx="41" cy="41"/>
              </a:xfrm>
            </p:grpSpPr>
            <p:sp>
              <p:nvSpPr>
                <p:cNvPr id="416789"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416790"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416788"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22"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Tanımlar Ezberlenmeli</a:t>
              </a:r>
              <a:endParaRPr lang="tr-TR" sz="1000" b="1" dirty="0" smtClean="0">
                <a:solidFill>
                  <a:srgbClr val="000000"/>
                </a:solidFill>
                <a:latin typeface="Cambria" pitchFamily="18" charset="0"/>
              </a:endParaRP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0" name="Rectangle 55"/>
          <p:cNvSpPr>
            <a:spLocks noChangeArrowheads="1"/>
          </p:cNvSpPr>
          <p:nvPr/>
        </p:nvSpPr>
        <p:spPr bwMode="gray">
          <a:xfrm>
            <a:off x="143087" y="1081613"/>
            <a:ext cx="654417"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a:t>
            </a:r>
            <a:endParaRPr lang="tr-TR" sz="2400" b="1" dirty="0">
              <a:solidFill>
                <a:srgbClr val="FFFFFF"/>
              </a:solidFill>
              <a:latin typeface="Cambria" pitchFamily="18" charset="0"/>
              <a:cs typeface="Calibri" pitchFamily="34" charset="0"/>
            </a:endParaRPr>
          </a:p>
        </p:txBody>
      </p:sp>
      <p:sp>
        <p:nvSpPr>
          <p:cNvPr id="31" name="Rectangle 5"/>
          <p:cNvSpPr>
            <a:spLocks noChangeArrowheads="1"/>
          </p:cNvSpPr>
          <p:nvPr/>
        </p:nvSpPr>
        <p:spPr bwMode="gray">
          <a:xfrm>
            <a:off x="843352" y="1081613"/>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Yapılan iş ile hastalık arasında </a:t>
            </a:r>
            <a:r>
              <a:rPr lang="tr-TR" sz="2000" b="1" i="1" dirty="0" smtClean="0">
                <a:solidFill>
                  <a:srgbClr val="C00000"/>
                </a:solidFill>
                <a:latin typeface="Calibri" pitchFamily="34" charset="0"/>
                <a:cs typeface="Calibri" pitchFamily="34" charset="0"/>
              </a:rPr>
              <a:t>neden-sonuç </a:t>
            </a:r>
            <a:r>
              <a:rPr lang="tr-TR" sz="2000" b="1" i="1" dirty="0">
                <a:solidFill>
                  <a:srgbClr val="C00000"/>
                </a:solidFill>
                <a:latin typeface="Calibri" pitchFamily="34" charset="0"/>
                <a:cs typeface="Calibri" pitchFamily="34" charset="0"/>
              </a:rPr>
              <a:t>ilişki </a:t>
            </a:r>
            <a:r>
              <a:rPr lang="tr-TR" sz="2000" b="1" i="1" dirty="0">
                <a:solidFill>
                  <a:srgbClr val="000000"/>
                </a:solidFill>
                <a:latin typeface="Calibri" pitchFamily="34" charset="0"/>
                <a:cs typeface="Calibri" pitchFamily="34" charset="0"/>
              </a:rPr>
              <a:t>söz konusudur. </a:t>
            </a: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Hastalıkla </a:t>
            </a:r>
            <a:r>
              <a:rPr lang="tr-TR" sz="2000" b="1" i="1" dirty="0">
                <a:solidFill>
                  <a:srgbClr val="000000"/>
                </a:solidFill>
                <a:latin typeface="Calibri" pitchFamily="34" charset="0"/>
                <a:cs typeface="Calibri" pitchFamily="34" charset="0"/>
              </a:rPr>
              <a:t>etken arasında spesifik bir ilişki vardır. </a:t>
            </a:r>
          </a:p>
        </p:txBody>
      </p:sp>
      <p:sp>
        <p:nvSpPr>
          <p:cNvPr id="20" name="Rectangle 55"/>
          <p:cNvSpPr>
            <a:spLocks noChangeArrowheads="1"/>
          </p:cNvSpPr>
          <p:nvPr/>
        </p:nvSpPr>
        <p:spPr bwMode="gray">
          <a:xfrm>
            <a:off x="143089" y="2224613"/>
            <a:ext cx="654416"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a:t>
            </a:r>
            <a:endParaRPr lang="tr-TR" sz="2400" b="1" dirty="0">
              <a:solidFill>
                <a:srgbClr val="FFFFFF"/>
              </a:solidFill>
              <a:latin typeface="Cambria" pitchFamily="18" charset="0"/>
              <a:cs typeface="Calibri" pitchFamily="34" charset="0"/>
            </a:endParaRPr>
          </a:p>
        </p:txBody>
      </p:sp>
      <p:sp>
        <p:nvSpPr>
          <p:cNvPr id="21" name="Rectangle 5"/>
          <p:cNvSpPr>
            <a:spLocks noChangeArrowheads="1"/>
          </p:cNvSpPr>
          <p:nvPr/>
        </p:nvSpPr>
        <p:spPr bwMode="gray">
          <a:xfrm>
            <a:off x="843352" y="2224613"/>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Çalışma koşulları hastalığın </a:t>
            </a:r>
            <a:r>
              <a:rPr lang="tr-TR" sz="2000" b="1" i="1" dirty="0">
                <a:solidFill>
                  <a:srgbClr val="C00000"/>
                </a:solidFill>
                <a:latin typeface="Calibri" pitchFamily="34" charset="0"/>
                <a:cs typeface="Calibri" pitchFamily="34" charset="0"/>
              </a:rPr>
              <a:t>doğrudan doğruya ve vazgeçilmez tek etkenidir.</a:t>
            </a:r>
            <a:r>
              <a:rPr lang="tr-TR" sz="2000" b="1" i="1" dirty="0">
                <a:solidFill>
                  <a:srgbClr val="000000"/>
                </a:solidFill>
                <a:latin typeface="Calibri" pitchFamily="34" charset="0"/>
                <a:cs typeface="Calibri" pitchFamily="34" charset="0"/>
              </a:rPr>
              <a:t> Dolayısıyla etken </a:t>
            </a:r>
            <a:r>
              <a:rPr lang="tr-TR" sz="2000" b="1" i="1" dirty="0" smtClean="0">
                <a:solidFill>
                  <a:srgbClr val="000000"/>
                </a:solidFill>
                <a:latin typeface="Calibri" pitchFamily="34" charset="0"/>
                <a:cs typeface="Calibri" pitchFamily="34" charset="0"/>
              </a:rPr>
              <a:t>tektir ve ortamda </a:t>
            </a:r>
            <a:r>
              <a:rPr lang="tr-TR" sz="2000" b="1" i="1" dirty="0">
                <a:solidFill>
                  <a:srgbClr val="000000"/>
                </a:solidFill>
                <a:latin typeface="Calibri" pitchFamily="34" charset="0"/>
                <a:cs typeface="Calibri" pitchFamily="34" charset="0"/>
              </a:rPr>
              <a:t>yoksa, hastalık da yoktur.</a:t>
            </a:r>
          </a:p>
        </p:txBody>
      </p:sp>
      <p:sp>
        <p:nvSpPr>
          <p:cNvPr id="24" name="Rectangle 55"/>
          <p:cNvSpPr>
            <a:spLocks noChangeArrowheads="1"/>
          </p:cNvSpPr>
          <p:nvPr/>
        </p:nvSpPr>
        <p:spPr bwMode="gray">
          <a:xfrm>
            <a:off x="143089" y="3367613"/>
            <a:ext cx="654416"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3</a:t>
            </a:r>
            <a:endParaRPr lang="tr-TR" sz="2400" b="1" dirty="0">
              <a:solidFill>
                <a:srgbClr val="FFFFFF"/>
              </a:solidFill>
              <a:latin typeface="Cambria" pitchFamily="18" charset="0"/>
              <a:cs typeface="Calibri" pitchFamily="34" charset="0"/>
            </a:endParaRPr>
          </a:p>
        </p:txBody>
      </p:sp>
      <p:sp>
        <p:nvSpPr>
          <p:cNvPr id="25" name="Rectangle 5"/>
          <p:cNvSpPr>
            <a:spLocks noChangeArrowheads="1"/>
          </p:cNvSpPr>
          <p:nvPr/>
        </p:nvSpPr>
        <p:spPr bwMode="gray">
          <a:xfrm>
            <a:off x="843352" y="3367613"/>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Kişi söz konusu işte çalışmıyor olsaydı bu hastalık da </a:t>
            </a:r>
            <a:r>
              <a:rPr lang="tr-TR" sz="2000" b="1" i="1" dirty="0" smtClean="0">
                <a:solidFill>
                  <a:srgbClr val="000000"/>
                </a:solidFill>
                <a:latin typeface="Calibri" pitchFamily="34" charset="0"/>
                <a:cs typeface="Calibri" pitchFamily="34" charset="0"/>
              </a:rPr>
              <a:t>oluşmayacaktır.</a:t>
            </a:r>
            <a:endParaRPr lang="tr-TR" sz="2000" b="1" i="1" dirty="0">
              <a:solidFill>
                <a:srgbClr val="000000"/>
              </a:solidFill>
              <a:latin typeface="Calibri" pitchFamily="34" charset="0"/>
              <a:cs typeface="Calibri" pitchFamily="34" charset="0"/>
            </a:endParaRPr>
          </a:p>
        </p:txBody>
      </p:sp>
      <p:sp>
        <p:nvSpPr>
          <p:cNvPr id="28" name="Rectangle 55"/>
          <p:cNvSpPr>
            <a:spLocks noChangeArrowheads="1"/>
          </p:cNvSpPr>
          <p:nvPr/>
        </p:nvSpPr>
        <p:spPr bwMode="gray">
          <a:xfrm>
            <a:off x="143089" y="4539188"/>
            <a:ext cx="654416"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4</a:t>
            </a:r>
            <a:endParaRPr lang="tr-TR" sz="2400" b="1" dirty="0">
              <a:solidFill>
                <a:srgbClr val="FFFFFF"/>
              </a:solidFill>
              <a:latin typeface="Cambria" pitchFamily="18" charset="0"/>
              <a:cs typeface="Calibri" pitchFamily="34" charset="0"/>
            </a:endParaRPr>
          </a:p>
        </p:txBody>
      </p:sp>
      <p:sp>
        <p:nvSpPr>
          <p:cNvPr id="29" name="Rectangle 5"/>
          <p:cNvSpPr>
            <a:spLocks noChangeArrowheads="1"/>
          </p:cNvSpPr>
          <p:nvPr/>
        </p:nvSpPr>
        <p:spPr bwMode="gray">
          <a:xfrm>
            <a:off x="843352" y="4539188"/>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Aynı </a:t>
            </a:r>
            <a:r>
              <a:rPr lang="tr-TR" sz="2000" b="1" i="1" dirty="0">
                <a:solidFill>
                  <a:srgbClr val="000000"/>
                </a:solidFill>
                <a:latin typeface="Calibri" pitchFamily="34" charset="0"/>
                <a:cs typeface="Calibri" pitchFamily="34" charset="0"/>
              </a:rPr>
              <a:t>şartlar altında deneysel olarak meydana getirilebilen </a:t>
            </a:r>
            <a:r>
              <a:rPr lang="tr-TR" sz="2000" b="1" i="1" dirty="0" smtClean="0">
                <a:solidFill>
                  <a:srgbClr val="000000"/>
                </a:solidFill>
                <a:latin typeface="Calibri" pitchFamily="34" charset="0"/>
                <a:cs typeface="Calibri" pitchFamily="34" charset="0"/>
              </a:rPr>
              <a:t>hastalıktır.</a:t>
            </a:r>
            <a:endParaRPr lang="tr-TR" sz="2000" b="1" i="1" dirty="0">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MESLEK </a:t>
            </a: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HASTALIKLARININ ÖZELLİKLERİ</a:t>
            </a:r>
          </a:p>
        </p:txBody>
      </p:sp>
      <p:grpSp>
        <p:nvGrpSpPr>
          <p:cNvPr id="42" name="Grup 41"/>
          <p:cNvGrpSpPr/>
          <p:nvPr/>
        </p:nvGrpSpPr>
        <p:grpSpPr>
          <a:xfrm>
            <a:off x="231797" y="5885030"/>
            <a:ext cx="6162416" cy="663371"/>
            <a:chOff x="2644311" y="5451679"/>
            <a:chExt cx="6162416" cy="663371"/>
          </a:xfrm>
        </p:grpSpPr>
        <p:grpSp>
          <p:nvGrpSpPr>
            <p:cNvPr id="43" name="Group 51"/>
            <p:cNvGrpSpPr>
              <a:grpSpLocks/>
            </p:cNvGrpSpPr>
            <p:nvPr/>
          </p:nvGrpSpPr>
          <p:grpSpPr bwMode="auto">
            <a:xfrm>
              <a:off x="2644311" y="5451679"/>
              <a:ext cx="648968" cy="663371"/>
              <a:chOff x="1868" y="1082"/>
              <a:chExt cx="1942" cy="1942"/>
            </a:xfrm>
          </p:grpSpPr>
          <p:sp>
            <p:nvSpPr>
              <p:cNvPr id="45"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46"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47"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48"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49"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50"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51" name="Group 58"/>
              <p:cNvGrpSpPr>
                <a:grpSpLocks noChangeAspect="1"/>
              </p:cNvGrpSpPr>
              <p:nvPr/>
            </p:nvGrpSpPr>
            <p:grpSpPr bwMode="auto">
              <a:xfrm>
                <a:off x="2808" y="2807"/>
                <a:ext cx="62" cy="63"/>
                <a:chOff x="1684" y="2400"/>
                <a:chExt cx="41" cy="41"/>
              </a:xfrm>
            </p:grpSpPr>
            <p:sp>
              <p:nvSpPr>
                <p:cNvPr id="56"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57"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52" name="Group 61"/>
              <p:cNvGrpSpPr>
                <a:grpSpLocks noChangeAspect="1"/>
              </p:cNvGrpSpPr>
              <p:nvPr/>
            </p:nvGrpSpPr>
            <p:grpSpPr bwMode="auto">
              <a:xfrm>
                <a:off x="2808" y="1211"/>
                <a:ext cx="62" cy="63"/>
                <a:chOff x="1684" y="2400"/>
                <a:chExt cx="41" cy="41"/>
              </a:xfrm>
            </p:grpSpPr>
            <p:sp>
              <p:nvSpPr>
                <p:cNvPr id="54"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55"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53"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44"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Özelliklerdendir-değildir</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3423933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ÖRNEK</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buClr>
                <a:srgbClr val="292929"/>
              </a:buClr>
            </a:pPr>
            <a:r>
              <a:rPr lang="tr-TR" sz="2000" b="1" i="1" dirty="0">
                <a:solidFill>
                  <a:srgbClr val="000000"/>
                </a:solidFill>
                <a:latin typeface="Calibri" pitchFamily="34" charset="0"/>
              </a:rPr>
              <a:t>Silis, silikoz, kurşun oksit </a:t>
            </a:r>
            <a:r>
              <a:rPr lang="tr-TR" sz="2000" b="1" i="1" dirty="0" smtClean="0">
                <a:solidFill>
                  <a:srgbClr val="000000"/>
                </a:solidFill>
                <a:latin typeface="Calibri" pitchFamily="34" charset="0"/>
              </a:rPr>
              <a:t>buharları, kurşun, tozlar, gürültü vb. işyeri risk faktörleri </a:t>
            </a:r>
            <a:r>
              <a:rPr lang="tr-TR" sz="2000" b="1" i="1" dirty="0">
                <a:solidFill>
                  <a:srgbClr val="000000"/>
                </a:solidFill>
                <a:latin typeface="Calibri" pitchFamily="34" charset="0"/>
              </a:rPr>
              <a:t>ortamda yoksa </a:t>
            </a:r>
            <a:r>
              <a:rPr lang="tr-TR" sz="2000" b="1" i="1" dirty="0" smtClean="0">
                <a:solidFill>
                  <a:srgbClr val="000000"/>
                </a:solidFill>
                <a:latin typeface="Calibri" pitchFamily="34" charset="0"/>
              </a:rPr>
              <a:t>meslek hastalıkları </a:t>
            </a:r>
            <a:r>
              <a:rPr lang="tr-TR" sz="2000" b="1" i="1" dirty="0">
                <a:solidFill>
                  <a:srgbClr val="000000"/>
                </a:solidFill>
                <a:latin typeface="Calibri" pitchFamily="34" charset="0"/>
              </a:rPr>
              <a:t>da </a:t>
            </a:r>
            <a:r>
              <a:rPr lang="tr-TR" sz="2000" b="1" i="1" dirty="0" smtClean="0">
                <a:solidFill>
                  <a:srgbClr val="000000"/>
                </a:solidFill>
                <a:latin typeface="Calibri" pitchFamily="34" charset="0"/>
              </a:rPr>
              <a:t>yoktur.</a:t>
            </a:r>
          </a:p>
          <a:p>
            <a:pPr algn="ctr">
              <a:lnSpc>
                <a:spcPct val="90000"/>
              </a:lnSpc>
              <a:buClr>
                <a:srgbClr val="292929"/>
              </a:buClr>
            </a:pPr>
            <a:endParaRPr lang="tr-TR" sz="2000" b="1" i="1" dirty="0">
              <a:solidFill>
                <a:srgbClr val="000000"/>
              </a:solidFill>
              <a:latin typeface="Calibri" pitchFamily="34" charset="0"/>
            </a:endParaRPr>
          </a:p>
          <a:p>
            <a:pPr algn="ctr">
              <a:lnSpc>
                <a:spcPct val="90000"/>
              </a:lnSpc>
              <a:buClr>
                <a:srgbClr val="292929"/>
              </a:buClr>
            </a:pPr>
            <a:endParaRPr lang="tr-TR" sz="2000" b="1" i="1" dirty="0">
              <a:solidFill>
                <a:srgbClr val="000000"/>
              </a:solidFill>
              <a:latin typeface="Calibri" pitchFamily="34" charset="0"/>
            </a:endParaRPr>
          </a:p>
          <a:p>
            <a:pPr>
              <a:lnSpc>
                <a:spcPct val="90000"/>
              </a:lnSpc>
              <a:buClr>
                <a:srgbClr val="292929"/>
              </a:buClr>
            </a:pPr>
            <a:r>
              <a:rPr lang="tr-TR" sz="2000" b="1" i="1" dirty="0" smtClean="0">
                <a:solidFill>
                  <a:srgbClr val="000000"/>
                </a:solidFill>
                <a:latin typeface="Calibri" pitchFamily="34" charset="0"/>
              </a:rPr>
              <a:t>Kurşun yoksa	: Kurşun zehirlenmesi yoktur,</a:t>
            </a:r>
            <a:endParaRPr lang="tr-TR" sz="2000" b="1" i="1" dirty="0">
              <a:solidFill>
                <a:srgbClr val="000000"/>
              </a:solidFill>
              <a:latin typeface="Calibri" pitchFamily="34" charset="0"/>
            </a:endParaRPr>
          </a:p>
          <a:p>
            <a:pPr>
              <a:lnSpc>
                <a:spcPct val="90000"/>
              </a:lnSpc>
              <a:buClr>
                <a:srgbClr val="292929"/>
              </a:buClr>
            </a:pPr>
            <a:r>
              <a:rPr lang="tr-TR" sz="2000" b="1" i="1" dirty="0" smtClean="0">
                <a:solidFill>
                  <a:srgbClr val="000000"/>
                </a:solidFill>
                <a:latin typeface="Calibri" pitchFamily="34" charset="0"/>
              </a:rPr>
              <a:t>Toz yoksa	: Pnömokonyoz  hastalığı yoktur,</a:t>
            </a:r>
          </a:p>
          <a:p>
            <a:pPr>
              <a:lnSpc>
                <a:spcPct val="90000"/>
              </a:lnSpc>
              <a:buClr>
                <a:srgbClr val="292929"/>
              </a:buClr>
            </a:pPr>
            <a:r>
              <a:rPr lang="tr-TR" sz="2000" b="1" i="1" dirty="0" smtClean="0">
                <a:solidFill>
                  <a:srgbClr val="000000"/>
                </a:solidFill>
                <a:latin typeface="Calibri" pitchFamily="34" charset="0"/>
              </a:rPr>
              <a:t>Gürültü yoksa	: Gürültüye bağlı işitme kaybı yoktur,</a:t>
            </a:r>
          </a:p>
          <a:p>
            <a:pPr>
              <a:lnSpc>
                <a:spcPct val="90000"/>
              </a:lnSpc>
              <a:buClr>
                <a:srgbClr val="292929"/>
              </a:buClr>
            </a:pPr>
            <a:endParaRPr lang="tr-TR" sz="2000" b="1" i="1" dirty="0" smtClean="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p:txBody>
      </p:sp>
      <p:sp>
        <p:nvSpPr>
          <p:cNvPr id="420868"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20872" name="Group 9"/>
          <p:cNvGrpSpPr>
            <a:grpSpLocks/>
          </p:cNvGrpSpPr>
          <p:nvPr/>
        </p:nvGrpSpPr>
        <p:grpSpPr bwMode="auto">
          <a:xfrm>
            <a:off x="323850" y="1555750"/>
            <a:ext cx="1482725" cy="1482725"/>
            <a:chOff x="1710" y="1035"/>
            <a:chExt cx="2316" cy="2316"/>
          </a:xfrm>
        </p:grpSpPr>
        <p:grpSp>
          <p:nvGrpSpPr>
            <p:cNvPr id="420874" name="Group 10"/>
            <p:cNvGrpSpPr>
              <a:grpSpLocks/>
            </p:cNvGrpSpPr>
            <p:nvPr/>
          </p:nvGrpSpPr>
          <p:grpSpPr bwMode="auto">
            <a:xfrm rot="3600000">
              <a:off x="1710" y="1035"/>
              <a:ext cx="2316" cy="2316"/>
              <a:chOff x="1710" y="1035"/>
              <a:chExt cx="2316" cy="2316"/>
            </a:xfrm>
          </p:grpSpPr>
          <p:sp>
            <p:nvSpPr>
              <p:cNvPr id="420879"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20880"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20881"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20875" name="Group 14"/>
            <p:cNvGrpSpPr>
              <a:grpSpLocks/>
            </p:cNvGrpSpPr>
            <p:nvPr/>
          </p:nvGrpSpPr>
          <p:grpSpPr bwMode="auto">
            <a:xfrm rot="7200000">
              <a:off x="2059" y="1386"/>
              <a:ext cx="1616" cy="1614"/>
              <a:chOff x="2060" y="1387"/>
              <a:chExt cx="1616" cy="1614"/>
            </a:xfrm>
          </p:grpSpPr>
          <p:sp>
            <p:nvSpPr>
              <p:cNvPr id="420876"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20877"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20878"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Meslek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ve İşle İlgili Hastalıklar</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İşle </a:t>
            </a:r>
            <a:r>
              <a:rPr lang="tr-TR" sz="2000" b="1" i="1" dirty="0">
                <a:solidFill>
                  <a:srgbClr val="000000"/>
                </a:solidFill>
                <a:latin typeface="Calibri" pitchFamily="34" charset="0"/>
                <a:cs typeface="Calibri" pitchFamily="34" charset="0"/>
              </a:rPr>
              <a:t>ilgili hastalıklara ilişkin olarak </a:t>
            </a:r>
            <a:r>
              <a:rPr lang="tr-TR" sz="2000" b="1" i="1" dirty="0" smtClean="0">
                <a:solidFill>
                  <a:srgbClr val="000000"/>
                </a:solidFill>
                <a:latin typeface="Calibri" pitchFamily="34" charset="0"/>
                <a:cs typeface="Calibri" pitchFamily="34" charset="0"/>
              </a:rPr>
              <a:t>aşağıdakilerden </a:t>
            </a:r>
            <a:r>
              <a:rPr lang="tr-TR" sz="2000" b="1" i="1" dirty="0">
                <a:solidFill>
                  <a:srgbClr val="000000"/>
                </a:solidFill>
                <a:latin typeface="Calibri" pitchFamily="34" charset="0"/>
                <a:cs typeface="Calibri" pitchFamily="34" charset="0"/>
              </a:rPr>
              <a:t>hangisi yanlıştır?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İşyeri ortam faktörleri hastalığın ilerleyişini değiştirebilir.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Meslek hastalıklarından farklı olarak hastalık için riskli işi yapmayanlarda da ortaya çıkabilir.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İşyeri ortam faktörleri hastalığın ortaya çıkmasında kolaylaştırıcı olabilir.</a:t>
            </a:r>
          </a:p>
          <a:p>
            <a:pPr marL="914400" lvl="1" indent="-457200">
              <a:spcAft>
                <a:spcPts val="0"/>
              </a:spcAft>
              <a:buClr>
                <a:srgbClr val="292929"/>
              </a:buClr>
              <a:buFont typeface="+mj-lt"/>
              <a:buAutoNum type="alphaUcPeriod"/>
              <a:defRPr/>
            </a:pPr>
            <a:r>
              <a:rPr lang="tr-TR" b="1" i="1" dirty="0">
                <a:solidFill>
                  <a:srgbClr val="C00000"/>
                </a:solidFill>
                <a:latin typeface="Calibri" pitchFamily="34" charset="0"/>
                <a:cs typeface="Calibri" pitchFamily="34" charset="0"/>
              </a:rPr>
              <a:t>Mesleki kurşun zehirlenmesi işle ilgili hastalıklara uygun bir örnektir.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2011 </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0"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İH-75</a:t>
            </a:r>
          </a:p>
        </p:txBody>
      </p:sp>
    </p:spTree>
    <p:extLst>
      <p:ext uri="{BB962C8B-B14F-4D97-AF65-F5344CB8AC3E}">
        <p14:creationId xmlns:p14="http://schemas.microsoft.com/office/powerpoint/2010/main" val="3764646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İSTİSNALAR</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buClr>
                <a:srgbClr val="292929"/>
              </a:buClr>
            </a:pPr>
            <a:r>
              <a:rPr lang="tr-TR" sz="2000" i="1" dirty="0">
                <a:solidFill>
                  <a:srgbClr val="000000"/>
                </a:solidFill>
                <a:latin typeface="Calibri" pitchFamily="34" charset="0"/>
              </a:rPr>
              <a:t>Normal şartlarda meslek hastalıkları işyeri risklerine doğrudan karşılaşanlarda oluşur</a:t>
            </a:r>
            <a:r>
              <a:rPr lang="tr-TR" sz="2000" i="1" dirty="0" smtClean="0">
                <a:solidFill>
                  <a:srgbClr val="000000"/>
                </a:solidFill>
                <a:latin typeface="Calibri" pitchFamily="34" charset="0"/>
              </a:rPr>
              <a:t>. </a:t>
            </a:r>
            <a:r>
              <a:rPr lang="tr-TR" sz="2000" i="1" dirty="0">
                <a:solidFill>
                  <a:srgbClr val="000000"/>
                </a:solidFill>
                <a:latin typeface="Calibri" pitchFamily="34" charset="0"/>
              </a:rPr>
              <a:t>Ancak bazı durumlarda toplumun diğer kesimlerinde de görülebilir. </a:t>
            </a:r>
          </a:p>
          <a:p>
            <a:pPr algn="ctr">
              <a:lnSpc>
                <a:spcPct val="90000"/>
              </a:lnSpc>
              <a:buClr>
                <a:srgbClr val="292929"/>
              </a:buClr>
            </a:pPr>
            <a:endParaRPr lang="tr-TR" sz="2000" i="1" dirty="0">
              <a:solidFill>
                <a:srgbClr val="000000"/>
              </a:solidFill>
              <a:latin typeface="Calibri" pitchFamily="34" charset="0"/>
            </a:endParaRPr>
          </a:p>
          <a:p>
            <a:pPr algn="ctr">
              <a:lnSpc>
                <a:spcPct val="90000"/>
              </a:lnSpc>
              <a:buClr>
                <a:srgbClr val="292929"/>
              </a:buClr>
            </a:pPr>
            <a:endParaRPr lang="tr-TR" sz="2000" i="1" dirty="0">
              <a:solidFill>
                <a:srgbClr val="000000"/>
              </a:solidFill>
              <a:latin typeface="Calibri" pitchFamily="34" charset="0"/>
            </a:endParaRPr>
          </a:p>
          <a:p>
            <a:pPr algn="ctr">
              <a:lnSpc>
                <a:spcPct val="90000"/>
              </a:lnSpc>
              <a:buClr>
                <a:srgbClr val="292929"/>
              </a:buClr>
            </a:pPr>
            <a:r>
              <a:rPr lang="tr-TR" sz="2000" i="1" dirty="0" smtClean="0">
                <a:solidFill>
                  <a:srgbClr val="000000"/>
                </a:solidFill>
                <a:latin typeface="Calibri" pitchFamily="34" charset="0"/>
              </a:rPr>
              <a:t>Örneğin; </a:t>
            </a:r>
            <a:r>
              <a:rPr lang="tr-TR" sz="2000" i="1" dirty="0" err="1" smtClean="0">
                <a:solidFill>
                  <a:srgbClr val="000000"/>
                </a:solidFill>
                <a:latin typeface="Calibri" pitchFamily="34" charset="0"/>
              </a:rPr>
              <a:t>Asbestozis</a:t>
            </a:r>
            <a:r>
              <a:rPr lang="tr-TR" sz="2000" i="1" dirty="0">
                <a:solidFill>
                  <a:srgbClr val="000000"/>
                </a:solidFill>
                <a:latin typeface="Calibri" pitchFamily="34" charset="0"/>
              </a:rPr>
              <a:t>, ev halkında </a:t>
            </a:r>
            <a:r>
              <a:rPr lang="tr-TR" sz="2000" i="1" dirty="0" smtClean="0">
                <a:solidFill>
                  <a:srgbClr val="000000"/>
                </a:solidFill>
                <a:latin typeface="Calibri" pitchFamily="34" charset="0"/>
              </a:rPr>
              <a:t>(eve taşınmasına bağlı) veya </a:t>
            </a:r>
            <a:r>
              <a:rPr lang="tr-TR" sz="2000" i="1" dirty="0">
                <a:solidFill>
                  <a:srgbClr val="000000"/>
                </a:solidFill>
                <a:latin typeface="Calibri" pitchFamily="34" charset="0"/>
              </a:rPr>
              <a:t>işyeri yakınlarında yaşayanlarda </a:t>
            </a:r>
            <a:r>
              <a:rPr lang="tr-TR" sz="2000" i="1" dirty="0" smtClean="0">
                <a:solidFill>
                  <a:srgbClr val="000000"/>
                </a:solidFill>
                <a:latin typeface="Calibri" pitchFamily="34" charset="0"/>
              </a:rPr>
              <a:t>(çevreye yayılmasına bağlı) görülebilir.</a:t>
            </a: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p:txBody>
      </p:sp>
      <p:sp>
        <p:nvSpPr>
          <p:cNvPr id="42291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22920" name="Group 9"/>
          <p:cNvGrpSpPr>
            <a:grpSpLocks/>
          </p:cNvGrpSpPr>
          <p:nvPr/>
        </p:nvGrpSpPr>
        <p:grpSpPr bwMode="auto">
          <a:xfrm>
            <a:off x="323850" y="1555750"/>
            <a:ext cx="1482725" cy="1482725"/>
            <a:chOff x="1710" y="1035"/>
            <a:chExt cx="2316" cy="2316"/>
          </a:xfrm>
        </p:grpSpPr>
        <p:grpSp>
          <p:nvGrpSpPr>
            <p:cNvPr id="422922" name="Group 10"/>
            <p:cNvGrpSpPr>
              <a:grpSpLocks/>
            </p:cNvGrpSpPr>
            <p:nvPr/>
          </p:nvGrpSpPr>
          <p:grpSpPr bwMode="auto">
            <a:xfrm rot="3600000">
              <a:off x="1710" y="1035"/>
              <a:ext cx="2316" cy="2316"/>
              <a:chOff x="1710" y="1035"/>
              <a:chExt cx="2316" cy="2316"/>
            </a:xfrm>
          </p:grpSpPr>
          <p:sp>
            <p:nvSpPr>
              <p:cNvPr id="42292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2292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2292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22923" name="Group 14"/>
            <p:cNvGrpSpPr>
              <a:grpSpLocks/>
            </p:cNvGrpSpPr>
            <p:nvPr/>
          </p:nvGrpSpPr>
          <p:grpSpPr bwMode="auto">
            <a:xfrm rot="7200000">
              <a:off x="2059" y="1386"/>
              <a:ext cx="1616" cy="1614"/>
              <a:chOff x="2060" y="1387"/>
              <a:chExt cx="1616" cy="1614"/>
            </a:xfrm>
          </p:grpSpPr>
          <p:sp>
            <p:nvSpPr>
              <p:cNvPr id="42292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2292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2292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8" name="Rectangle 31"/>
          <p:cNvSpPr txBox="1">
            <a:spLocks noChangeArrowheads="1"/>
          </p:cNvSpPr>
          <p:nvPr/>
        </p:nvSpPr>
        <p:spPr bwMode="gray">
          <a:xfrm>
            <a:off x="300038" y="411163"/>
            <a:ext cx="8520112" cy="647700"/>
          </a:xfrm>
          <a:prstGeom prst="rect">
            <a:avLst/>
          </a:prstGeom>
          <a:noFill/>
          <a:ln w="9525">
            <a:noFill/>
            <a:miter lim="800000"/>
            <a:headEnd/>
            <a:tailEnd/>
          </a:ln>
        </p:spPr>
        <p:txBody>
          <a:bodyPr lIns="0" rIns="0"/>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HASTALIKLARINI </a:t>
            </a:r>
            <a:r>
              <a:rPr lang="tr-TR" sz="3200" dirty="0">
                <a:solidFill>
                  <a:srgbClr val="C00000"/>
                </a:solidFill>
                <a:effectLst>
                  <a:innerShdw blurRad="63500" dist="50800" dir="8100000">
                    <a:prstClr val="black">
                      <a:alpha val="50000"/>
                    </a:prstClr>
                  </a:innerShdw>
                </a:effectLst>
                <a:latin typeface="Calibri" pitchFamily="34" charset="0"/>
                <a:cs typeface="Calibri" pitchFamily="34" charset="0"/>
              </a:rPr>
              <a:t>SINIFLANDIRMA</a:t>
            </a: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ŞEKLİ</a:t>
            </a:r>
            <a:endParaRPr lang="en-GB"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424964" name="Grup 8"/>
          <p:cNvGrpSpPr>
            <a:grpSpLocks/>
          </p:cNvGrpSpPr>
          <p:nvPr/>
        </p:nvGrpSpPr>
        <p:grpSpPr bwMode="auto">
          <a:xfrm>
            <a:off x="323850" y="1231900"/>
            <a:ext cx="4175125" cy="2292350"/>
            <a:chOff x="323850" y="1069975"/>
            <a:chExt cx="4175125" cy="2292350"/>
          </a:xfrm>
        </p:grpSpPr>
        <p:sp>
          <p:nvSpPr>
            <p:cNvPr id="424971" name="Rectangle 19"/>
            <p:cNvSpPr>
              <a:spLocks noChangeArrowheads="1"/>
            </p:cNvSpPr>
            <p:nvPr/>
          </p:nvSpPr>
          <p:spPr bwMode="gray">
            <a:xfrm>
              <a:off x="323850" y="1069975"/>
              <a:ext cx="4175125"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defTabSz="801688" eaLnBrk="0" hangingPunct="0"/>
              <a:r>
                <a:rPr lang="tr-TR" b="1" noProof="1">
                  <a:solidFill>
                    <a:srgbClr val="FFFFFF"/>
                  </a:solidFill>
                  <a:latin typeface="Calibri" pitchFamily="34" charset="0"/>
                </a:rPr>
                <a:t>Etkene (Faktöre) Göre</a:t>
              </a:r>
            </a:p>
          </p:txBody>
        </p:sp>
        <p:sp>
          <p:nvSpPr>
            <p:cNvPr id="424972" name="Rectangle 5"/>
            <p:cNvSpPr>
              <a:spLocks noChangeArrowheads="1"/>
            </p:cNvSpPr>
            <p:nvPr/>
          </p:nvSpPr>
          <p:spPr bwMode="gray">
            <a:xfrm>
              <a:off x="323850" y="1430337"/>
              <a:ext cx="4175125" cy="1931988"/>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Fiziksel Nedenli Meslek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Kimyasal Nedenli Meslek Hastalıkları </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Toz Nedenli Meslek Hastalıkları </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Biyolojik Nedenli Meslek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Ergonomik Nedenli Meslek Hastalıkları</a:t>
              </a:r>
            </a:p>
            <a:p>
              <a:pPr marL="190500" indent="-190500">
                <a:lnSpc>
                  <a:spcPct val="95000"/>
                </a:lnSpc>
                <a:spcAft>
                  <a:spcPct val="40000"/>
                </a:spcAft>
                <a:buClr>
                  <a:srgbClr val="292929"/>
                </a:buClr>
                <a:buFont typeface="Wingdings" pitchFamily="2" charset="2"/>
                <a:buChar char="§"/>
              </a:pPr>
              <a:endParaRPr lang="tr-TR" sz="1600" noProof="1">
                <a:solidFill>
                  <a:srgbClr val="7F7F7F"/>
                </a:solidFill>
                <a:latin typeface="Calibri" pitchFamily="34" charset="0"/>
              </a:endParaRPr>
            </a:p>
            <a:p>
              <a:pPr marL="190500" indent="-190500">
                <a:lnSpc>
                  <a:spcPct val="95000"/>
                </a:lnSpc>
                <a:spcAft>
                  <a:spcPct val="40000"/>
                </a:spcAft>
                <a:buClr>
                  <a:srgbClr val="292929"/>
                </a:buClr>
                <a:buFont typeface="Wingdings" pitchFamily="2" charset="2"/>
                <a:buChar char="§"/>
              </a:pPr>
              <a:endParaRPr lang="tr-TR" sz="1600" noProof="1">
                <a:solidFill>
                  <a:srgbClr val="7F7F7F"/>
                </a:solidFill>
                <a:latin typeface="Calibri" pitchFamily="34" charset="0"/>
              </a:endParaRPr>
            </a:p>
          </p:txBody>
        </p:sp>
      </p:grpSp>
      <p:grpSp>
        <p:nvGrpSpPr>
          <p:cNvPr id="424965" name="Grup 12"/>
          <p:cNvGrpSpPr>
            <a:grpSpLocks/>
          </p:cNvGrpSpPr>
          <p:nvPr/>
        </p:nvGrpSpPr>
        <p:grpSpPr bwMode="auto">
          <a:xfrm>
            <a:off x="4643438" y="1231900"/>
            <a:ext cx="4175125" cy="2292350"/>
            <a:chOff x="4643438" y="1555750"/>
            <a:chExt cx="4175125" cy="2292350"/>
          </a:xfrm>
        </p:grpSpPr>
        <p:sp>
          <p:nvSpPr>
            <p:cNvPr id="424969" name="Rectangle 19"/>
            <p:cNvSpPr>
              <a:spLocks noChangeArrowheads="1"/>
            </p:cNvSpPr>
            <p:nvPr/>
          </p:nvSpPr>
          <p:spPr bwMode="gray">
            <a:xfrm>
              <a:off x="4643438" y="1555750"/>
              <a:ext cx="4175125"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defTabSz="801688" eaLnBrk="0" hangingPunct="0"/>
              <a:r>
                <a:rPr lang="tr-TR" b="1" noProof="1">
                  <a:solidFill>
                    <a:srgbClr val="FFFFFF"/>
                  </a:solidFill>
                  <a:latin typeface="Calibri" pitchFamily="34" charset="0"/>
                </a:rPr>
                <a:t>Etkilenen (Zarar Gören) Sisteme Göre</a:t>
              </a:r>
            </a:p>
          </p:txBody>
        </p:sp>
        <p:sp>
          <p:nvSpPr>
            <p:cNvPr id="424970" name="Rectangle 5"/>
            <p:cNvSpPr>
              <a:spLocks noChangeArrowheads="1"/>
            </p:cNvSpPr>
            <p:nvPr/>
          </p:nvSpPr>
          <p:spPr bwMode="gray">
            <a:xfrm>
              <a:off x="4643438" y="1916112"/>
              <a:ext cx="4175125" cy="1931988"/>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Mesleki Cilt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Mesleki Solunum Sistemi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Mesleki Kalp-Damar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Mesleki Sinir Sistemi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Meslekki Genitoüriner Sistem Hastalıkları</a:t>
              </a:r>
            </a:p>
          </p:txBody>
        </p:sp>
      </p:grpSp>
      <p:grpSp>
        <p:nvGrpSpPr>
          <p:cNvPr id="424966" name="Grup 15"/>
          <p:cNvGrpSpPr>
            <a:grpSpLocks/>
          </p:cNvGrpSpPr>
          <p:nvPr/>
        </p:nvGrpSpPr>
        <p:grpSpPr bwMode="auto">
          <a:xfrm>
            <a:off x="2484438" y="3679825"/>
            <a:ext cx="4175125" cy="2292350"/>
            <a:chOff x="323850" y="1555750"/>
            <a:chExt cx="4175125" cy="2292350"/>
          </a:xfrm>
        </p:grpSpPr>
        <p:sp>
          <p:nvSpPr>
            <p:cNvPr id="424967" name="Rectangle 19"/>
            <p:cNvSpPr>
              <a:spLocks noChangeArrowheads="1"/>
            </p:cNvSpPr>
            <p:nvPr/>
          </p:nvSpPr>
          <p:spPr bwMode="gray">
            <a:xfrm>
              <a:off x="323850" y="1555750"/>
              <a:ext cx="4175125" cy="360363"/>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b="1" noProof="1">
                  <a:solidFill>
                    <a:srgbClr val="000000"/>
                  </a:solidFill>
                  <a:latin typeface="Calibri" pitchFamily="34" charset="0"/>
                </a:rPr>
                <a:t>Mesleklere Göre</a:t>
              </a:r>
            </a:p>
          </p:txBody>
        </p:sp>
        <p:sp>
          <p:nvSpPr>
            <p:cNvPr id="424968" name="Rectangle 5"/>
            <p:cNvSpPr>
              <a:spLocks noChangeArrowheads="1"/>
            </p:cNvSpPr>
            <p:nvPr/>
          </p:nvSpPr>
          <p:spPr bwMode="gray">
            <a:xfrm>
              <a:off x="323850" y="1916112"/>
              <a:ext cx="4175125" cy="1931988"/>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Madencilerin Meslek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Kaynakçıların Meslek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Yüksekte Çalışanların Meslek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Sağlıkçıların Meslek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Boyacıların Meslek Hastalıkları</a:t>
              </a:r>
            </a:p>
            <a:p>
              <a:pPr marL="190500" indent="-190500">
                <a:lnSpc>
                  <a:spcPct val="95000"/>
                </a:lnSpc>
                <a:spcAft>
                  <a:spcPct val="40000"/>
                </a:spcAft>
                <a:buClr>
                  <a:srgbClr val="292929"/>
                </a:buClr>
                <a:buFont typeface="Wingdings" pitchFamily="2" charset="2"/>
                <a:buChar char="§"/>
              </a:pPr>
              <a:endParaRPr lang="tr-TR" sz="1600" noProof="1">
                <a:solidFill>
                  <a:srgbClr val="7F7F7F"/>
                </a:solidFill>
                <a:latin typeface="Calibri" pitchFamily="34" charset="0"/>
              </a:endParaRPr>
            </a:p>
            <a:p>
              <a:pPr marL="190500" indent="-190500">
                <a:lnSpc>
                  <a:spcPct val="95000"/>
                </a:lnSpc>
                <a:spcAft>
                  <a:spcPct val="40000"/>
                </a:spcAft>
                <a:buClr>
                  <a:srgbClr val="292929"/>
                </a:buClr>
                <a:buFont typeface="Wingdings" pitchFamily="2" charset="2"/>
                <a:buChar char="§"/>
              </a:pPr>
              <a:endParaRPr lang="tr-TR" sz="1600" noProof="1">
                <a:solidFill>
                  <a:srgbClr val="7F7F7F"/>
                </a:solidFill>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up 2"/>
          <p:cNvGrpSpPr>
            <a:grpSpLocks/>
          </p:cNvGrpSpPr>
          <p:nvPr/>
        </p:nvGrpSpPr>
        <p:grpSpPr bwMode="auto">
          <a:xfrm>
            <a:off x="161925" y="1781175"/>
            <a:ext cx="8764588" cy="666750"/>
            <a:chOff x="142875" y="1400175"/>
            <a:chExt cx="8764743" cy="525463"/>
          </a:xfrm>
        </p:grpSpPr>
        <p:sp>
          <p:nvSpPr>
            <p:cNvPr id="30" name="Rectangle 55"/>
            <p:cNvSpPr>
              <a:spLocks noChangeArrowheads="1"/>
            </p:cNvSpPr>
            <p:nvPr/>
          </p:nvSpPr>
          <p:spPr bwMode="gray">
            <a:xfrm>
              <a:off x="644534" y="1400175"/>
              <a:ext cx="1412900"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pitchFamily="18" charset="0"/>
                  <a:cs typeface="Calibri" pitchFamily="34" charset="0"/>
                </a:rPr>
                <a:t>A GRUBU</a:t>
              </a:r>
            </a:p>
          </p:txBody>
        </p:sp>
        <p:sp>
          <p:nvSpPr>
            <p:cNvPr id="31" name="Rectangle 5"/>
            <p:cNvSpPr>
              <a:spLocks noChangeArrowheads="1"/>
            </p:cNvSpPr>
            <p:nvPr/>
          </p:nvSpPr>
          <p:spPr bwMode="gray">
            <a:xfrm>
              <a:off x="2052672" y="1400175"/>
              <a:ext cx="6854946" cy="52546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rPr>
                <a:t>Kimyasal</a:t>
              </a:r>
              <a:r>
                <a:rPr lang="tr-TR" sz="2000" i="1">
                  <a:solidFill>
                    <a:srgbClr val="000000"/>
                  </a:solidFill>
                  <a:latin typeface="Calibri" pitchFamily="34" charset="0"/>
                </a:rPr>
                <a:t> Nedenlerle Olan Meslek Hastalıkları</a:t>
              </a:r>
            </a:p>
          </p:txBody>
        </p:sp>
        <p:sp>
          <p:nvSpPr>
            <p:cNvPr id="17" name="Rectangle 55"/>
            <p:cNvSpPr>
              <a:spLocks noChangeArrowheads="1"/>
            </p:cNvSpPr>
            <p:nvPr/>
          </p:nvSpPr>
          <p:spPr bwMode="gray">
            <a:xfrm>
              <a:off x="142875" y="1400175"/>
              <a:ext cx="444508" cy="525463"/>
            </a:xfrm>
            <a:prstGeom prst="rect">
              <a:avLst/>
            </a:prstGeom>
            <a:solidFill>
              <a:schemeClr val="bg1">
                <a:lumMod val="8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latin typeface="Cambria" pitchFamily="18" charset="0"/>
                  <a:cs typeface="Calibri" pitchFamily="34" charset="0"/>
                </a:rPr>
                <a:t>1</a:t>
              </a:r>
            </a:p>
          </p:txBody>
        </p:sp>
      </p:grpSp>
      <p:grpSp>
        <p:nvGrpSpPr>
          <p:cNvPr id="19" name="Grup 18"/>
          <p:cNvGrpSpPr>
            <a:grpSpLocks/>
          </p:cNvGrpSpPr>
          <p:nvPr/>
        </p:nvGrpSpPr>
        <p:grpSpPr bwMode="auto">
          <a:xfrm>
            <a:off x="161925" y="2590800"/>
            <a:ext cx="8764588" cy="666750"/>
            <a:chOff x="142875" y="1400175"/>
            <a:chExt cx="8764743" cy="525463"/>
          </a:xfrm>
        </p:grpSpPr>
        <p:sp>
          <p:nvSpPr>
            <p:cNvPr id="20" name="Rectangle 55"/>
            <p:cNvSpPr>
              <a:spLocks noChangeArrowheads="1"/>
            </p:cNvSpPr>
            <p:nvPr/>
          </p:nvSpPr>
          <p:spPr bwMode="gray">
            <a:xfrm>
              <a:off x="644534" y="1400175"/>
              <a:ext cx="1412900"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pitchFamily="18" charset="0"/>
                  <a:cs typeface="Calibri" pitchFamily="34" charset="0"/>
                </a:rPr>
                <a:t>B GRUBU</a:t>
              </a:r>
            </a:p>
          </p:txBody>
        </p:sp>
        <p:sp>
          <p:nvSpPr>
            <p:cNvPr id="21" name="Rectangle 5"/>
            <p:cNvSpPr>
              <a:spLocks noChangeArrowheads="1"/>
            </p:cNvSpPr>
            <p:nvPr/>
          </p:nvSpPr>
          <p:spPr bwMode="gray">
            <a:xfrm>
              <a:off x="2052672" y="1400175"/>
              <a:ext cx="6854946" cy="52546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rPr>
                <a:t>Mesleki </a:t>
              </a:r>
              <a:r>
                <a:rPr lang="tr-TR" sz="2000" b="1" i="1">
                  <a:solidFill>
                    <a:srgbClr val="000000"/>
                  </a:solidFill>
                  <a:latin typeface="Calibri" pitchFamily="34" charset="0"/>
                </a:rPr>
                <a:t>Deri</a:t>
              </a:r>
              <a:r>
                <a:rPr lang="tr-TR" sz="2000" i="1">
                  <a:solidFill>
                    <a:srgbClr val="000000"/>
                  </a:solidFill>
                  <a:latin typeface="Calibri" pitchFamily="34" charset="0"/>
                </a:rPr>
                <a:t> Hastalıkları</a:t>
              </a:r>
            </a:p>
          </p:txBody>
        </p:sp>
        <p:sp>
          <p:nvSpPr>
            <p:cNvPr id="22" name="Rectangle 55"/>
            <p:cNvSpPr>
              <a:spLocks noChangeArrowheads="1"/>
            </p:cNvSpPr>
            <p:nvPr/>
          </p:nvSpPr>
          <p:spPr bwMode="gray">
            <a:xfrm>
              <a:off x="142875" y="1400175"/>
              <a:ext cx="444508" cy="525463"/>
            </a:xfrm>
            <a:prstGeom prst="rect">
              <a:avLst/>
            </a:prstGeom>
            <a:solidFill>
              <a:schemeClr val="bg1">
                <a:lumMod val="8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latin typeface="Cambria" pitchFamily="18" charset="0"/>
                  <a:cs typeface="Calibri" pitchFamily="34" charset="0"/>
                </a:rPr>
                <a:t>2</a:t>
              </a:r>
            </a:p>
          </p:txBody>
        </p:sp>
      </p:grpSp>
      <p:grpSp>
        <p:nvGrpSpPr>
          <p:cNvPr id="23" name="Grup 22"/>
          <p:cNvGrpSpPr>
            <a:grpSpLocks/>
          </p:cNvGrpSpPr>
          <p:nvPr/>
        </p:nvGrpSpPr>
        <p:grpSpPr bwMode="auto">
          <a:xfrm>
            <a:off x="161925" y="3400425"/>
            <a:ext cx="8764588" cy="666750"/>
            <a:chOff x="142875" y="1400175"/>
            <a:chExt cx="8764743" cy="525463"/>
          </a:xfrm>
        </p:grpSpPr>
        <p:sp>
          <p:nvSpPr>
            <p:cNvPr id="24" name="Rectangle 55"/>
            <p:cNvSpPr>
              <a:spLocks noChangeArrowheads="1"/>
            </p:cNvSpPr>
            <p:nvPr/>
          </p:nvSpPr>
          <p:spPr bwMode="gray">
            <a:xfrm>
              <a:off x="644534" y="1400175"/>
              <a:ext cx="1412900"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pitchFamily="18" charset="0"/>
                  <a:cs typeface="Calibri" pitchFamily="34" charset="0"/>
                </a:rPr>
                <a:t>C GRUBU</a:t>
              </a:r>
            </a:p>
          </p:txBody>
        </p:sp>
        <p:sp>
          <p:nvSpPr>
            <p:cNvPr id="25" name="Rectangle 5"/>
            <p:cNvSpPr>
              <a:spLocks noChangeArrowheads="1"/>
            </p:cNvSpPr>
            <p:nvPr/>
          </p:nvSpPr>
          <p:spPr bwMode="gray">
            <a:xfrm>
              <a:off x="2052672" y="1400175"/>
              <a:ext cx="6854946" cy="52546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rPr>
                <a:t>Pnömokonyozlar</a:t>
              </a:r>
              <a:r>
                <a:rPr lang="tr-TR" sz="2000" i="1">
                  <a:solidFill>
                    <a:srgbClr val="000000"/>
                  </a:solidFill>
                  <a:latin typeface="Calibri" pitchFamily="34" charset="0"/>
                </a:rPr>
                <a:t> ve Diğer Mesleki </a:t>
              </a:r>
              <a:r>
                <a:rPr lang="tr-TR" sz="2000" b="1" i="1">
                  <a:solidFill>
                    <a:srgbClr val="000000"/>
                  </a:solidFill>
                  <a:latin typeface="Calibri" pitchFamily="34" charset="0"/>
                </a:rPr>
                <a:t>Solunum Sistemi </a:t>
              </a:r>
              <a:r>
                <a:rPr lang="tr-TR" sz="2000" i="1">
                  <a:solidFill>
                    <a:srgbClr val="000000"/>
                  </a:solidFill>
                  <a:latin typeface="Calibri" pitchFamily="34" charset="0"/>
                </a:rPr>
                <a:t>Hastalıkları</a:t>
              </a:r>
            </a:p>
          </p:txBody>
        </p:sp>
        <p:sp>
          <p:nvSpPr>
            <p:cNvPr id="26" name="Rectangle 55"/>
            <p:cNvSpPr>
              <a:spLocks noChangeArrowheads="1"/>
            </p:cNvSpPr>
            <p:nvPr/>
          </p:nvSpPr>
          <p:spPr bwMode="gray">
            <a:xfrm>
              <a:off x="142875" y="1400175"/>
              <a:ext cx="444508" cy="525463"/>
            </a:xfrm>
            <a:prstGeom prst="rect">
              <a:avLst/>
            </a:prstGeom>
            <a:solidFill>
              <a:schemeClr val="bg1">
                <a:lumMod val="8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latin typeface="Cambria" pitchFamily="18" charset="0"/>
                  <a:cs typeface="Calibri" pitchFamily="34" charset="0"/>
                </a:rPr>
                <a:t>3</a:t>
              </a:r>
            </a:p>
          </p:txBody>
        </p:sp>
      </p:grpSp>
      <p:grpSp>
        <p:nvGrpSpPr>
          <p:cNvPr id="27" name="Grup 26"/>
          <p:cNvGrpSpPr>
            <a:grpSpLocks/>
          </p:cNvGrpSpPr>
          <p:nvPr/>
        </p:nvGrpSpPr>
        <p:grpSpPr bwMode="auto">
          <a:xfrm>
            <a:off x="161925" y="4210050"/>
            <a:ext cx="8764588" cy="666750"/>
            <a:chOff x="142875" y="1400175"/>
            <a:chExt cx="8764743" cy="525463"/>
          </a:xfrm>
        </p:grpSpPr>
        <p:sp>
          <p:nvSpPr>
            <p:cNvPr id="28" name="Rectangle 55"/>
            <p:cNvSpPr>
              <a:spLocks noChangeArrowheads="1"/>
            </p:cNvSpPr>
            <p:nvPr/>
          </p:nvSpPr>
          <p:spPr bwMode="gray">
            <a:xfrm>
              <a:off x="644534" y="1400175"/>
              <a:ext cx="1412900"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pitchFamily="18" charset="0"/>
                  <a:cs typeface="Calibri" pitchFamily="34" charset="0"/>
                </a:rPr>
                <a:t>D GRUBU</a:t>
              </a:r>
            </a:p>
          </p:txBody>
        </p:sp>
        <p:sp>
          <p:nvSpPr>
            <p:cNvPr id="29" name="Rectangle 5"/>
            <p:cNvSpPr>
              <a:spLocks noChangeArrowheads="1"/>
            </p:cNvSpPr>
            <p:nvPr/>
          </p:nvSpPr>
          <p:spPr bwMode="gray">
            <a:xfrm>
              <a:off x="2052672" y="1400175"/>
              <a:ext cx="6854946" cy="52546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rPr>
                <a:t>Mesleki </a:t>
              </a:r>
              <a:r>
                <a:rPr lang="tr-TR" sz="2000" b="1" i="1">
                  <a:solidFill>
                    <a:srgbClr val="000000"/>
                  </a:solidFill>
                  <a:latin typeface="Calibri" pitchFamily="34" charset="0"/>
                </a:rPr>
                <a:t>Bulaşıcı</a:t>
              </a:r>
              <a:r>
                <a:rPr lang="tr-TR" sz="2000" i="1">
                  <a:solidFill>
                    <a:srgbClr val="000000"/>
                  </a:solidFill>
                  <a:latin typeface="Calibri" pitchFamily="34" charset="0"/>
                </a:rPr>
                <a:t> Hastalıklar</a:t>
              </a:r>
            </a:p>
          </p:txBody>
        </p:sp>
        <p:sp>
          <p:nvSpPr>
            <p:cNvPr id="35" name="Rectangle 55"/>
            <p:cNvSpPr>
              <a:spLocks noChangeArrowheads="1"/>
            </p:cNvSpPr>
            <p:nvPr/>
          </p:nvSpPr>
          <p:spPr bwMode="gray">
            <a:xfrm>
              <a:off x="142875" y="1400175"/>
              <a:ext cx="444508" cy="525463"/>
            </a:xfrm>
            <a:prstGeom prst="rect">
              <a:avLst/>
            </a:prstGeom>
            <a:solidFill>
              <a:schemeClr val="bg1">
                <a:lumMod val="8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latin typeface="Cambria" pitchFamily="18" charset="0"/>
                  <a:cs typeface="Calibri" pitchFamily="34" charset="0"/>
                </a:rPr>
                <a:t>4</a:t>
              </a:r>
            </a:p>
          </p:txBody>
        </p:sp>
      </p:grpSp>
      <p:grpSp>
        <p:nvGrpSpPr>
          <p:cNvPr id="36" name="Grup 35"/>
          <p:cNvGrpSpPr>
            <a:grpSpLocks/>
          </p:cNvGrpSpPr>
          <p:nvPr/>
        </p:nvGrpSpPr>
        <p:grpSpPr bwMode="auto">
          <a:xfrm>
            <a:off x="161925" y="5019675"/>
            <a:ext cx="8764588" cy="666750"/>
            <a:chOff x="142875" y="1400175"/>
            <a:chExt cx="8764743" cy="525463"/>
          </a:xfrm>
        </p:grpSpPr>
        <p:sp>
          <p:nvSpPr>
            <p:cNvPr id="37" name="Rectangle 55"/>
            <p:cNvSpPr>
              <a:spLocks noChangeArrowheads="1"/>
            </p:cNvSpPr>
            <p:nvPr/>
          </p:nvSpPr>
          <p:spPr bwMode="gray">
            <a:xfrm>
              <a:off x="644534" y="1400175"/>
              <a:ext cx="1412900"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pitchFamily="18" charset="0"/>
                  <a:cs typeface="Calibri" pitchFamily="34" charset="0"/>
                </a:rPr>
                <a:t>E GRUBU</a:t>
              </a:r>
            </a:p>
          </p:txBody>
        </p:sp>
        <p:sp>
          <p:nvSpPr>
            <p:cNvPr id="38" name="Rectangle 5"/>
            <p:cNvSpPr>
              <a:spLocks noChangeArrowheads="1"/>
            </p:cNvSpPr>
            <p:nvPr/>
          </p:nvSpPr>
          <p:spPr bwMode="gray">
            <a:xfrm>
              <a:off x="2052672" y="1400175"/>
              <a:ext cx="6854946" cy="52546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b="1" i="1">
                  <a:solidFill>
                    <a:srgbClr val="000000"/>
                  </a:solidFill>
                  <a:latin typeface="Calibri" pitchFamily="34" charset="0"/>
                </a:rPr>
                <a:t>Fizik</a:t>
              </a:r>
              <a:r>
                <a:rPr lang="nn-NO" sz="2000" i="1">
                  <a:solidFill>
                    <a:srgbClr val="000000"/>
                  </a:solidFill>
                  <a:latin typeface="Calibri" pitchFamily="34" charset="0"/>
                </a:rPr>
                <a:t> Etkenlerle Olan Meslek Hastalıkları</a:t>
              </a:r>
              <a:endParaRPr lang="tr-TR" sz="2000" i="1">
                <a:solidFill>
                  <a:srgbClr val="000000"/>
                </a:solidFill>
                <a:latin typeface="Calibri" pitchFamily="34" charset="0"/>
              </a:endParaRPr>
            </a:p>
          </p:txBody>
        </p:sp>
        <p:sp>
          <p:nvSpPr>
            <p:cNvPr id="39" name="Rectangle 55"/>
            <p:cNvSpPr>
              <a:spLocks noChangeArrowheads="1"/>
            </p:cNvSpPr>
            <p:nvPr/>
          </p:nvSpPr>
          <p:spPr bwMode="gray">
            <a:xfrm>
              <a:off x="142875" y="1400175"/>
              <a:ext cx="444508" cy="525463"/>
            </a:xfrm>
            <a:prstGeom prst="rect">
              <a:avLst/>
            </a:prstGeom>
            <a:solidFill>
              <a:schemeClr val="bg1">
                <a:lumMod val="8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latin typeface="Cambria" pitchFamily="18" charset="0"/>
                  <a:cs typeface="Calibri" pitchFamily="34" charset="0"/>
                </a:rPr>
                <a:t>5</a:t>
              </a:r>
            </a:p>
          </p:txBody>
        </p:sp>
      </p:grpSp>
      <p:grpSp>
        <p:nvGrpSpPr>
          <p:cNvPr id="4" name="Grup 3"/>
          <p:cNvGrpSpPr>
            <a:grpSpLocks/>
          </p:cNvGrpSpPr>
          <p:nvPr/>
        </p:nvGrpSpPr>
        <p:grpSpPr bwMode="auto">
          <a:xfrm>
            <a:off x="188913" y="1162050"/>
            <a:ext cx="8737600" cy="403225"/>
            <a:chOff x="169995" y="1162180"/>
            <a:chExt cx="8737623" cy="403609"/>
          </a:xfrm>
        </p:grpSpPr>
        <p:sp>
          <p:nvSpPr>
            <p:cNvPr id="427035" name="Dikdörtgen 39"/>
            <p:cNvSpPr>
              <a:spLocks noChangeArrowheads="1"/>
            </p:cNvSpPr>
            <p:nvPr/>
          </p:nvSpPr>
          <p:spPr bwMode="auto">
            <a:xfrm>
              <a:off x="587905" y="1179318"/>
              <a:ext cx="8319713" cy="338554"/>
            </a:xfrm>
            <a:prstGeom prst="rect">
              <a:avLst/>
            </a:prstGeom>
            <a:noFill/>
            <a:ln w="9525">
              <a:solidFill>
                <a:srgbClr val="DDDDDD"/>
              </a:solidFill>
              <a:miter lim="800000"/>
              <a:headEnd/>
              <a:tailEnd/>
            </a:ln>
          </p:spPr>
          <p:txBody>
            <a:bodyPr>
              <a:spAutoFit/>
            </a:bodyPr>
            <a:lstStyle/>
            <a:p>
              <a:pPr algn="ctr" defTabSz="801688" eaLnBrk="0" hangingPunct="0"/>
              <a:r>
                <a:rPr lang="tr-TR" sz="1600" b="1" i="1" noProof="1">
                  <a:latin typeface="Calibri" pitchFamily="34" charset="0"/>
                </a:rPr>
                <a:t>Sosyal Sigorta Sağlık İşlemleri Tüzüğü </a:t>
              </a:r>
            </a:p>
          </p:txBody>
        </p:sp>
        <p:pic>
          <p:nvPicPr>
            <p:cNvPr id="1026" name="Picture 2" descr="C:\Users\DOKTOR\Desktop\balance.png"/>
            <p:cNvPicPr>
              <a:picLocks noChangeAspect="1" noChangeArrowheads="1"/>
            </p:cNvPicPr>
            <p:nvPr/>
          </p:nvPicPr>
          <p:blipFill>
            <a:blip r:embed="rId3"/>
            <a:srcRect/>
            <a:stretch>
              <a:fillRect/>
            </a:stretch>
          </p:blipFill>
          <p:spPr bwMode="auto">
            <a:xfrm>
              <a:off x="169995" y="1162180"/>
              <a:ext cx="403226" cy="403609"/>
            </a:xfrm>
            <a:prstGeom prst="rect">
              <a:avLst/>
            </a:prstGeom>
            <a:noFill/>
            <a:ln w="22225">
              <a:solidFill>
                <a:schemeClr val="bg1">
                  <a:lumMod val="50000"/>
                </a:schemeClr>
              </a:solidFill>
            </a:ln>
            <a:extLst/>
          </p:spPr>
        </p:pic>
      </p:gr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HASTALIKLARINI </a:t>
            </a:r>
            <a:r>
              <a:rPr lang="tr-TR" sz="3200" dirty="0" smtClean="0">
                <a:solidFill>
                  <a:srgbClr val="C00000"/>
                </a:solidFill>
                <a:effectLst>
                  <a:innerShdw blurRad="63500" dist="50800" dir="8100000">
                    <a:prstClr val="black">
                      <a:alpha val="50000"/>
                    </a:prstClr>
                  </a:innerShdw>
                </a:effectLst>
                <a:latin typeface="Calibri" pitchFamily="34" charset="0"/>
                <a:cs typeface="Calibri" pitchFamily="34" charset="0"/>
              </a:rPr>
              <a:t>SINIFLANDIRMA</a:t>
            </a: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ŞEKLİ</a:t>
            </a:r>
            <a:endParaRPr lang="en-GB"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427019" name="Grup 41"/>
          <p:cNvGrpSpPr>
            <a:grpSpLocks/>
          </p:cNvGrpSpPr>
          <p:nvPr/>
        </p:nvGrpSpPr>
        <p:grpSpPr bwMode="auto">
          <a:xfrm>
            <a:off x="663575" y="5827713"/>
            <a:ext cx="6162675" cy="663575"/>
            <a:chOff x="2644311" y="5451679"/>
            <a:chExt cx="6162416" cy="663371"/>
          </a:xfrm>
        </p:grpSpPr>
        <p:grpSp>
          <p:nvGrpSpPr>
            <p:cNvPr id="427020" name="Group 51"/>
            <p:cNvGrpSpPr>
              <a:grpSpLocks/>
            </p:cNvGrpSpPr>
            <p:nvPr/>
          </p:nvGrpSpPr>
          <p:grpSpPr bwMode="auto">
            <a:xfrm>
              <a:off x="2644311" y="5451679"/>
              <a:ext cx="648968" cy="663371"/>
              <a:chOff x="1868" y="1082"/>
              <a:chExt cx="1942" cy="1942"/>
            </a:xfrm>
          </p:grpSpPr>
          <p:sp>
            <p:nvSpPr>
              <p:cNvPr id="427022"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427023"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427024"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p>
            </p:txBody>
          </p:sp>
          <p:sp>
            <p:nvSpPr>
              <p:cNvPr id="427025"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p>
            </p:txBody>
          </p:sp>
          <p:sp>
            <p:nvSpPr>
              <p:cNvPr id="427026"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p>
            </p:txBody>
          </p:sp>
          <p:sp>
            <p:nvSpPr>
              <p:cNvPr id="427027"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p>
            </p:txBody>
          </p:sp>
          <p:grpSp>
            <p:nvGrpSpPr>
              <p:cNvPr id="427028" name="Group 58"/>
              <p:cNvGrpSpPr>
                <a:grpSpLocks noChangeAspect="1"/>
              </p:cNvGrpSpPr>
              <p:nvPr/>
            </p:nvGrpSpPr>
            <p:grpSpPr bwMode="auto">
              <a:xfrm>
                <a:off x="2808" y="2807"/>
                <a:ext cx="62" cy="63"/>
                <a:chOff x="1684" y="2400"/>
                <a:chExt cx="41" cy="41"/>
              </a:xfrm>
            </p:grpSpPr>
            <p:sp>
              <p:nvSpPr>
                <p:cNvPr id="427033"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p>
              </p:txBody>
            </p:sp>
            <p:sp>
              <p:nvSpPr>
                <p:cNvPr id="427034"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p>
              </p:txBody>
            </p:sp>
          </p:grpSp>
          <p:grpSp>
            <p:nvGrpSpPr>
              <p:cNvPr id="427029" name="Group 61"/>
              <p:cNvGrpSpPr>
                <a:grpSpLocks noChangeAspect="1"/>
              </p:cNvGrpSpPr>
              <p:nvPr/>
            </p:nvGrpSpPr>
            <p:grpSpPr bwMode="auto">
              <a:xfrm>
                <a:off x="2808" y="1211"/>
                <a:ext cx="62" cy="63"/>
                <a:chOff x="1684" y="2400"/>
                <a:chExt cx="41" cy="41"/>
              </a:xfrm>
            </p:grpSpPr>
            <p:sp>
              <p:nvSpPr>
                <p:cNvPr id="427031"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p>
              </p:txBody>
            </p:sp>
            <p:sp>
              <p:nvSpPr>
                <p:cNvPr id="427032"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p>
              </p:txBody>
            </p:sp>
          </p:grpSp>
          <p:pic>
            <p:nvPicPr>
              <p:cNvPr id="427030" name="Picture 64"/>
              <p:cNvPicPr>
                <a:picLocks noChangeAspect="1" noChangeArrowheads="1"/>
              </p:cNvPicPr>
              <p:nvPr/>
            </p:nvPicPr>
            <p:blipFill>
              <a:blip r:embed="rId4"/>
              <a:srcRect/>
              <a:stretch>
                <a:fillRect/>
              </a:stretch>
            </p:blipFill>
            <p:spPr bwMode="gray">
              <a:xfrm>
                <a:off x="1885" y="1124"/>
                <a:ext cx="1644" cy="1060"/>
              </a:xfrm>
              <a:prstGeom prst="rect">
                <a:avLst/>
              </a:prstGeom>
              <a:noFill/>
              <a:ln w="11176">
                <a:noFill/>
                <a:miter lim="800000"/>
                <a:headEnd/>
                <a:tailEnd/>
              </a:ln>
            </p:spPr>
          </p:pic>
        </p:grpSp>
        <p:sp>
          <p:nvSpPr>
            <p:cNvPr id="44"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latin typeface="Cambria" pitchFamily="18" charset="0"/>
                </a:rPr>
                <a:t>Kaç gruptur / Hangi gruptur / Hastalıktan grup</a:t>
              </a:r>
              <a:endParaRPr lang="tr-TR" sz="1000" b="1" dirty="0" smtClean="0">
                <a:latin typeface="Cambria"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circle(in)">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circle(in)">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Grp="1" noChangeArrowheads="1"/>
          </p:cNvSpPr>
          <p:nvPr>
            <p:ph type="title" idx="4294967295"/>
          </p:nvPr>
        </p:nvSpPr>
        <p:spPr>
          <a:xfrm>
            <a:off x="231797" y="411163"/>
            <a:ext cx="8816669" cy="647700"/>
          </a:xfrm>
        </p:spPr>
        <p:txBody>
          <a:bodyPr anchor="ctr"/>
          <a:lstStyle/>
          <a:p>
            <a:pPr>
              <a:defRPr/>
            </a:pPr>
            <a:r>
              <a:rPr lang="tr-TR" sz="3200" kern="1200" noProof="1">
                <a:solidFill>
                  <a:srgbClr val="575757"/>
                </a:solidFill>
                <a:effectLst>
                  <a:innerShdw blurRad="63500" dist="50800" dir="8100000">
                    <a:prstClr val="black">
                      <a:alpha val="50000"/>
                    </a:prstClr>
                  </a:innerShdw>
                </a:effectLst>
                <a:latin typeface="Calibri" pitchFamily="34" charset="0"/>
                <a:ea typeface="+mn-ea"/>
                <a:cs typeface="Calibri" pitchFamily="34" charset="0"/>
              </a:rPr>
              <a:t>MESLEK HASTALIKLARI</a:t>
            </a:r>
          </a:p>
        </p:txBody>
      </p:sp>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grpSp>
        <p:nvGrpSpPr>
          <p:cNvPr id="400387" name="Grup 1"/>
          <p:cNvGrpSpPr>
            <a:grpSpLocks/>
          </p:cNvGrpSpPr>
          <p:nvPr/>
        </p:nvGrpSpPr>
        <p:grpSpPr bwMode="auto">
          <a:xfrm>
            <a:off x="112713" y="981075"/>
            <a:ext cx="2878137" cy="5324475"/>
            <a:chOff x="112735" y="1037855"/>
            <a:chExt cx="2878902" cy="5324843"/>
          </a:xfrm>
        </p:grpSpPr>
        <p:sp>
          <p:nvSpPr>
            <p:cNvPr id="20" name="Rectangle 5"/>
            <p:cNvSpPr>
              <a:spLocks noChangeArrowheads="1"/>
            </p:cNvSpPr>
            <p:nvPr/>
          </p:nvSpPr>
          <p:spPr bwMode="gray">
            <a:xfrm>
              <a:off x="112735" y="1926916"/>
              <a:ext cx="2878902" cy="4435782"/>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342900" indent="-342900" algn="ctr">
                <a:lnSpc>
                  <a:spcPct val="90000"/>
                </a:lnSpc>
                <a:spcAft>
                  <a:spcPct val="20000"/>
                </a:spcAft>
                <a:buClr>
                  <a:srgbClr val="292929"/>
                </a:buClr>
                <a:buFont typeface="Arial" charset="0"/>
                <a:buAutoNum type="arabicPeriod"/>
              </a:pPr>
              <a:endParaRPr lang="tr-TR" b="1" i="1" noProof="1">
                <a:solidFill>
                  <a:srgbClr val="000000"/>
                </a:solidFill>
                <a:latin typeface="Calibri" pitchFamily="34" charset="0"/>
              </a:endParaRPr>
            </a:p>
            <a:p>
              <a:pPr marL="342900" indent="-342900" algn="ctr">
                <a:lnSpc>
                  <a:spcPct val="90000"/>
                </a:lnSpc>
                <a:spcAft>
                  <a:spcPct val="20000"/>
                </a:spcAft>
                <a:buClr>
                  <a:srgbClr val="292929"/>
                </a:buClr>
              </a:pPr>
              <a:r>
                <a:rPr lang="tr-TR" b="1" i="1" noProof="1">
                  <a:solidFill>
                    <a:srgbClr val="000000"/>
                  </a:solidFill>
                  <a:latin typeface="Calibri" pitchFamily="34" charset="0"/>
                </a:rPr>
                <a:t>Katılımcıların;</a:t>
              </a:r>
            </a:p>
            <a:p>
              <a:pPr marL="342900" indent="-342900" algn="ctr">
                <a:lnSpc>
                  <a:spcPct val="90000"/>
                </a:lnSpc>
                <a:spcAft>
                  <a:spcPct val="20000"/>
                </a:spcAft>
                <a:buClr>
                  <a:srgbClr val="292929"/>
                </a:buClr>
              </a:pPr>
              <a:r>
                <a:rPr lang="tr-TR" b="1" i="1" noProof="1">
                  <a:solidFill>
                    <a:srgbClr val="000000"/>
                  </a:solidFill>
                  <a:latin typeface="Calibri" pitchFamily="34" charset="0"/>
                </a:rPr>
                <a:t>«Çalışma ortamından kaynaklanan nedenlerle meydana gelen özel bir hastalık grubu olan meslek hastalıkları konularında sebep-sonuç ilişkilerini bilmelerine ve kavramalarına yardımcı olmaktır...»</a:t>
              </a:r>
            </a:p>
          </p:txBody>
        </p:sp>
        <p:sp>
          <p:nvSpPr>
            <p:cNvPr id="14" name="Rectangle 11"/>
            <p:cNvSpPr>
              <a:spLocks noChangeArrowheads="1"/>
            </p:cNvSpPr>
            <p:nvPr/>
          </p:nvSpPr>
          <p:spPr bwMode="gray">
            <a:xfrm>
              <a:off x="112735" y="1037855"/>
              <a:ext cx="2843968" cy="84143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libri" pitchFamily="34" charset="0"/>
                </a:rPr>
                <a:t>Konunun </a:t>
              </a:r>
            </a:p>
            <a:p>
              <a:pPr algn="ctr" defTabSz="801688" eaLnBrk="0" hangingPunct="0"/>
              <a:r>
                <a:rPr lang="tr-TR" sz="2400" b="1">
                  <a:solidFill>
                    <a:srgbClr val="FFFFFF"/>
                  </a:solidFill>
                  <a:latin typeface="Calibri" pitchFamily="34" charset="0"/>
                </a:rPr>
                <a:t>Genel Amacı</a:t>
              </a:r>
            </a:p>
          </p:txBody>
        </p:sp>
      </p:grpSp>
      <p:grpSp>
        <p:nvGrpSpPr>
          <p:cNvPr id="400388" name="Grup 2"/>
          <p:cNvGrpSpPr>
            <a:grpSpLocks/>
          </p:cNvGrpSpPr>
          <p:nvPr/>
        </p:nvGrpSpPr>
        <p:grpSpPr bwMode="auto">
          <a:xfrm>
            <a:off x="3130550" y="981075"/>
            <a:ext cx="2879725" cy="5324475"/>
            <a:chOff x="3130901" y="1037854"/>
            <a:chExt cx="2878901" cy="5324845"/>
          </a:xfrm>
        </p:grpSpPr>
        <p:sp>
          <p:nvSpPr>
            <p:cNvPr id="400393" name="Rectangle 5"/>
            <p:cNvSpPr>
              <a:spLocks noChangeArrowheads="1"/>
            </p:cNvSpPr>
            <p:nvPr/>
          </p:nvSpPr>
          <p:spPr bwMode="gray">
            <a:xfrm>
              <a:off x="3130901" y="1926657"/>
              <a:ext cx="2878901" cy="4436042"/>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hastalığı tanımını yapar</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hastalıkları sınıflandırmasını sıralar</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hastalıkları tıbbi ve yasal tanı sürecini gösterir</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hastalıklarından korunmayı açıklar</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Türkiye'de ve dünyada meslek hastalıkları istatistiklerini karşılaştırır</a:t>
              </a:r>
            </a:p>
          </p:txBody>
        </p:sp>
        <p:sp>
          <p:nvSpPr>
            <p:cNvPr id="23" name="Rectangle 11"/>
            <p:cNvSpPr>
              <a:spLocks noChangeArrowheads="1"/>
            </p:cNvSpPr>
            <p:nvPr/>
          </p:nvSpPr>
          <p:spPr bwMode="gray">
            <a:xfrm>
              <a:off x="3130901" y="1037854"/>
              <a:ext cx="2843986" cy="84143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libri" pitchFamily="34" charset="0"/>
                </a:rPr>
                <a:t>Öğrenme </a:t>
              </a:r>
            </a:p>
            <a:p>
              <a:pPr algn="ctr" defTabSz="801688" eaLnBrk="0" hangingPunct="0"/>
              <a:r>
                <a:rPr lang="tr-TR" sz="2400" b="1">
                  <a:solidFill>
                    <a:srgbClr val="FFFFFF"/>
                  </a:solidFill>
                  <a:latin typeface="Calibri" pitchFamily="34" charset="0"/>
                </a:rPr>
                <a:t>Hedefleri</a:t>
              </a:r>
            </a:p>
          </p:txBody>
        </p:sp>
      </p:grpSp>
      <p:grpSp>
        <p:nvGrpSpPr>
          <p:cNvPr id="400389" name="Grup 3"/>
          <p:cNvGrpSpPr>
            <a:grpSpLocks/>
          </p:cNvGrpSpPr>
          <p:nvPr/>
        </p:nvGrpSpPr>
        <p:grpSpPr bwMode="auto">
          <a:xfrm>
            <a:off x="6140450" y="981075"/>
            <a:ext cx="2878138" cy="5324475"/>
            <a:chOff x="6140441" y="1037853"/>
            <a:chExt cx="2878901" cy="5324846"/>
          </a:xfrm>
        </p:grpSpPr>
        <p:sp>
          <p:nvSpPr>
            <p:cNvPr id="400391" name="Rectangle 5"/>
            <p:cNvSpPr>
              <a:spLocks noChangeArrowheads="1"/>
            </p:cNvSpPr>
            <p:nvPr/>
          </p:nvSpPr>
          <p:spPr bwMode="gray">
            <a:xfrm>
              <a:off x="6140441" y="1926658"/>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hastalığı tanımı</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hastalıkları sınıflandırması</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hastalıkları tıbbi ve yasal tanı süreci</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hastalıklarından korunma</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Türkiye'de ve dünyada meslek hastalıkları istatistikleri</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İlgili mevzuat</a:t>
              </a:r>
            </a:p>
            <a:p>
              <a:pPr marL="719138" lvl="1" indent="-179388">
                <a:lnSpc>
                  <a:spcPct val="90000"/>
                </a:lnSpc>
                <a:buClr>
                  <a:srgbClr val="292929"/>
                </a:buClr>
                <a:buFont typeface="Wingdings" pitchFamily="2" charset="2"/>
                <a:buChar char="§"/>
              </a:pPr>
              <a:r>
                <a:rPr lang="tr-TR" sz="1400" i="1" noProof="1">
                  <a:solidFill>
                    <a:srgbClr val="000000"/>
                  </a:solidFill>
                  <a:latin typeface="Calibri" pitchFamily="34" charset="0"/>
                </a:rPr>
                <a:t>Meslek Hastalıkları Tespiti İşlemleri Genelgesi (2008-113)</a:t>
              </a:r>
            </a:p>
          </p:txBody>
        </p:sp>
        <p:sp>
          <p:nvSpPr>
            <p:cNvPr id="30" name="Rectangle 11"/>
            <p:cNvSpPr>
              <a:spLocks noChangeArrowheads="1"/>
            </p:cNvSpPr>
            <p:nvPr/>
          </p:nvSpPr>
          <p:spPr bwMode="gray">
            <a:xfrm>
              <a:off x="6140441" y="1037853"/>
              <a:ext cx="2843967" cy="841434"/>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libri" pitchFamily="34" charset="0"/>
                </a:rPr>
                <a:t>Konunun </a:t>
              </a:r>
            </a:p>
            <a:p>
              <a:pPr algn="ctr" defTabSz="801688" eaLnBrk="0" hangingPunct="0"/>
              <a:r>
                <a:rPr lang="tr-TR" sz="2400" b="1">
                  <a:solidFill>
                    <a:srgbClr val="FFFFFF"/>
                  </a:solidFill>
                  <a:latin typeface="Calibri" pitchFamily="34" charset="0"/>
                </a:rPr>
                <a:t>Alt Başlıkları</a:t>
              </a:r>
            </a:p>
          </p:txBody>
        </p:sp>
      </p:grpSp>
      <p:sp>
        <p:nvSpPr>
          <p:cNvPr id="3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Meslek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ve İşle İlgili Hastalıklar</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Meslek </a:t>
            </a:r>
            <a:r>
              <a:rPr lang="tr-TR" sz="2000" b="1" i="1" dirty="0">
                <a:solidFill>
                  <a:srgbClr val="000000"/>
                </a:solidFill>
                <a:latin typeface="Calibri" pitchFamily="34" charset="0"/>
                <a:cs typeface="Calibri" pitchFamily="34" charset="0"/>
              </a:rPr>
              <a:t>hastalıkları sınıflandırması göz önüne</a:t>
            </a:r>
          </a:p>
          <a:p>
            <a:pPr>
              <a:spcAft>
                <a:spcPts val="0"/>
              </a:spcAft>
              <a:buClr>
                <a:srgbClr val="292929"/>
              </a:buClr>
              <a:defRPr/>
            </a:pPr>
            <a:r>
              <a:rPr lang="tr-TR" sz="2000" b="1" i="1" dirty="0">
                <a:solidFill>
                  <a:srgbClr val="000000"/>
                </a:solidFill>
                <a:latin typeface="Calibri" pitchFamily="34" charset="0"/>
                <a:cs typeface="Calibri" pitchFamily="34" charset="0"/>
              </a:rPr>
              <a:t>alındığında; "</a:t>
            </a:r>
            <a:r>
              <a:rPr lang="tr-TR" sz="2000" b="1" i="1" dirty="0" err="1">
                <a:solidFill>
                  <a:srgbClr val="000000"/>
                </a:solidFill>
                <a:latin typeface="Calibri" pitchFamily="34" charset="0"/>
                <a:cs typeface="Calibri" pitchFamily="34" charset="0"/>
              </a:rPr>
              <a:t>Salmonella</a:t>
            </a:r>
            <a:r>
              <a:rPr lang="tr-TR" sz="2000" b="1" i="1" dirty="0">
                <a:solidFill>
                  <a:srgbClr val="000000"/>
                </a:solidFill>
                <a:latin typeface="Calibri" pitchFamily="34" charset="0"/>
                <a:cs typeface="Calibri" pitchFamily="34" charset="0"/>
              </a:rPr>
              <a:t> enfeksiyonları" </a:t>
            </a:r>
            <a:r>
              <a:rPr lang="tr-TR" sz="2000" b="1" i="1" dirty="0" smtClean="0">
                <a:solidFill>
                  <a:srgbClr val="000000"/>
                </a:solidFill>
                <a:latin typeface="Calibri" pitchFamily="34" charset="0"/>
                <a:cs typeface="Calibri" pitchFamily="34" charset="0"/>
              </a:rPr>
              <a:t>hangi </a:t>
            </a:r>
            <a:r>
              <a:rPr lang="tr-TR" sz="2000" b="1" i="1" dirty="0">
                <a:solidFill>
                  <a:srgbClr val="000000"/>
                </a:solidFill>
                <a:latin typeface="Calibri" pitchFamily="34" charset="0"/>
                <a:cs typeface="Calibri" pitchFamily="34" charset="0"/>
              </a:rPr>
              <a:t>grupta yer alan enfeksiyonlardan biridir?</a:t>
            </a:r>
          </a:p>
          <a:p>
            <a:pPr marL="914400" lvl="1" indent="-457200">
              <a:spcAft>
                <a:spcPts val="0"/>
              </a:spcAft>
              <a:buClr>
                <a:srgbClr val="292929"/>
              </a:buClr>
              <a:buFont typeface="+mj-lt"/>
              <a:buAutoNum type="alphaLcParenR"/>
              <a:defRPr/>
            </a:pPr>
            <a:r>
              <a:rPr lang="tr-TR" i="1" dirty="0" smtClean="0">
                <a:solidFill>
                  <a:srgbClr val="000000"/>
                </a:solidFill>
                <a:latin typeface="Calibri" pitchFamily="34" charset="0"/>
                <a:cs typeface="Calibri" pitchFamily="34" charset="0"/>
              </a:rPr>
              <a:t>A </a:t>
            </a:r>
            <a:r>
              <a:rPr lang="tr-TR" i="1" dirty="0">
                <a:solidFill>
                  <a:srgbClr val="000000"/>
                </a:solidFill>
                <a:latin typeface="Calibri" pitchFamily="34" charset="0"/>
                <a:cs typeface="Calibri" pitchFamily="34" charset="0"/>
              </a:rPr>
              <a:t>grubu	</a:t>
            </a:r>
          </a:p>
          <a:p>
            <a:pPr marL="914400" lvl="1" indent="-457200">
              <a:spcAft>
                <a:spcPts val="0"/>
              </a:spcAft>
              <a:buClr>
                <a:srgbClr val="292929"/>
              </a:buClr>
              <a:buFont typeface="+mj-lt"/>
              <a:buAutoNum type="alphaLcParenR"/>
              <a:defRPr/>
            </a:pPr>
            <a:r>
              <a:rPr lang="tr-TR" i="1" dirty="0">
                <a:solidFill>
                  <a:srgbClr val="000000"/>
                </a:solidFill>
                <a:latin typeface="Calibri" pitchFamily="34" charset="0"/>
                <a:cs typeface="Calibri" pitchFamily="34" charset="0"/>
              </a:rPr>
              <a:t>B grubu</a:t>
            </a:r>
          </a:p>
          <a:p>
            <a:pPr marL="914400" lvl="1" indent="-457200">
              <a:spcAft>
                <a:spcPts val="0"/>
              </a:spcAft>
              <a:buClr>
                <a:srgbClr val="292929"/>
              </a:buClr>
              <a:buFont typeface="+mj-lt"/>
              <a:buAutoNum type="alphaLcParenR"/>
              <a:defRPr/>
            </a:pPr>
            <a:r>
              <a:rPr lang="tr-TR" i="1" dirty="0">
                <a:solidFill>
                  <a:srgbClr val="000000"/>
                </a:solidFill>
                <a:latin typeface="Calibri" pitchFamily="34" charset="0"/>
                <a:cs typeface="Calibri" pitchFamily="34" charset="0"/>
              </a:rPr>
              <a:t>C grubu	</a:t>
            </a:r>
          </a:p>
          <a:p>
            <a:pPr marL="914400" lvl="1" indent="-457200">
              <a:spcAft>
                <a:spcPts val="0"/>
              </a:spcAft>
              <a:buClr>
                <a:srgbClr val="292929"/>
              </a:buClr>
              <a:buFont typeface="+mj-lt"/>
              <a:buAutoNum type="alphaLcParenR"/>
              <a:defRPr/>
            </a:pPr>
            <a:r>
              <a:rPr lang="tr-TR" b="1" i="1" dirty="0">
                <a:solidFill>
                  <a:srgbClr val="FF0000"/>
                </a:solidFill>
                <a:latin typeface="Calibri" pitchFamily="34" charset="0"/>
                <a:cs typeface="Calibri" pitchFamily="34" charset="0"/>
              </a:rPr>
              <a:t>D grubu</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ARALIK 2011 </a:t>
            </a:r>
          </a:p>
        </p:txBody>
      </p:sp>
      <p:sp>
        <p:nvSpPr>
          <p:cNvPr id="19"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İH-76</a:t>
            </a:r>
          </a:p>
        </p:txBody>
      </p:sp>
    </p:spTree>
    <p:extLst>
      <p:ext uri="{BB962C8B-B14F-4D97-AF65-F5344CB8AC3E}">
        <p14:creationId xmlns:p14="http://schemas.microsoft.com/office/powerpoint/2010/main" val="2382416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Meslek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ve İşle İlgili Hastalıklar</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Ülkemizde </a:t>
            </a:r>
            <a:r>
              <a:rPr lang="tr-TR" sz="2000" b="1" i="1" dirty="0">
                <a:solidFill>
                  <a:srgbClr val="000000"/>
                </a:solidFill>
                <a:latin typeface="Calibri" pitchFamily="34" charset="0"/>
                <a:cs typeface="Calibri" pitchFamily="34" charset="0"/>
              </a:rPr>
              <a:t>ilgili mevzuat kapsamında yer alan Meslek Hastalıkları Listesinde meslek </a:t>
            </a:r>
            <a:r>
              <a:rPr lang="tr-TR" sz="2000" b="1" i="1" dirty="0" smtClean="0">
                <a:solidFill>
                  <a:srgbClr val="000000"/>
                </a:solidFill>
                <a:latin typeface="Calibri" pitchFamily="34" charset="0"/>
                <a:cs typeface="Calibri" pitchFamily="34" charset="0"/>
              </a:rPr>
              <a:t>hastalıkları </a:t>
            </a:r>
            <a:r>
              <a:rPr lang="tr-TR" sz="2000" b="1" i="1" dirty="0">
                <a:solidFill>
                  <a:srgbClr val="000000"/>
                </a:solidFill>
                <a:latin typeface="Calibri" pitchFamily="34" charset="0"/>
                <a:cs typeface="Calibri" pitchFamily="34" charset="0"/>
              </a:rPr>
              <a:t>beş grupta toplanmıştır</a:t>
            </a:r>
            <a:r>
              <a:rPr lang="tr-TR" sz="2000" b="1" i="1" dirty="0" smtClean="0">
                <a:solidFill>
                  <a:srgbClr val="000000"/>
                </a:solidFill>
                <a:latin typeface="Calibri" pitchFamily="34" charset="0"/>
                <a:cs typeface="Calibri" pitchFamily="34" charset="0"/>
              </a:rPr>
              <a:t>. Aşağıdakilerden </a:t>
            </a:r>
            <a:r>
              <a:rPr lang="tr-TR" sz="2000" b="1" i="1" dirty="0">
                <a:solidFill>
                  <a:srgbClr val="000000"/>
                </a:solidFill>
                <a:latin typeface="Calibri" pitchFamily="34" charset="0"/>
                <a:cs typeface="Calibri" pitchFamily="34" charset="0"/>
              </a:rPr>
              <a:t>hangisi bu gruplardan biri değildir?</a:t>
            </a:r>
          </a:p>
          <a:p>
            <a:pPr marL="914400" lvl="1" indent="-457200">
              <a:spcAft>
                <a:spcPts val="0"/>
              </a:spcAft>
              <a:buClr>
                <a:srgbClr val="292929"/>
              </a:buClr>
              <a:buFont typeface="+mj-lt"/>
              <a:buAutoNum type="alphaUcPeriod"/>
              <a:defRPr/>
            </a:pPr>
            <a:r>
              <a:rPr lang="tr-TR" b="1" i="1" dirty="0">
                <a:solidFill>
                  <a:srgbClr val="C00000"/>
                </a:solidFill>
                <a:latin typeface="Calibri" pitchFamily="34" charset="0"/>
                <a:cs typeface="Calibri" pitchFamily="34" charset="0"/>
              </a:rPr>
              <a:t>Mesleki kanserler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Mesleki bulaşıcı hastalıklar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Kimyasal maddelerle olan meslek hastalıkları</a:t>
            </a:r>
          </a:p>
          <a:p>
            <a:pPr marL="914400" lvl="1" indent="-457200">
              <a:spcAft>
                <a:spcPts val="0"/>
              </a:spcAft>
              <a:buClr>
                <a:srgbClr val="292929"/>
              </a:buClr>
              <a:buFont typeface="+mj-lt"/>
              <a:buAutoNum type="alphaUcPeriod"/>
              <a:defRPr/>
            </a:pPr>
            <a:r>
              <a:rPr lang="tr-TR" i="1" dirty="0" err="1">
                <a:solidFill>
                  <a:srgbClr val="000000"/>
                </a:solidFill>
                <a:latin typeface="Calibri" pitchFamily="34" charset="0"/>
                <a:cs typeface="Calibri" pitchFamily="34" charset="0"/>
              </a:rPr>
              <a:t>Pnömokonyozlar</a:t>
            </a:r>
            <a:r>
              <a:rPr lang="tr-TR" i="1" dirty="0">
                <a:solidFill>
                  <a:srgbClr val="000000"/>
                </a:solidFill>
                <a:latin typeface="Calibri" pitchFamily="34" charset="0"/>
                <a:cs typeface="Calibri" pitchFamily="34" charset="0"/>
              </a:rPr>
              <a:t> ve diğer mesleki solunum sistemi hastalıkları</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2011 </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0"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İH-62</a:t>
            </a:r>
          </a:p>
        </p:txBody>
      </p:sp>
    </p:spTree>
    <p:extLst>
      <p:ext uri="{BB962C8B-B14F-4D97-AF65-F5344CB8AC3E}">
        <p14:creationId xmlns:p14="http://schemas.microsoft.com/office/powerpoint/2010/main" val="1788636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28727" name="Rectangle 55"/>
          <p:cNvSpPr>
            <a:spLocks noChangeArrowheads="1"/>
          </p:cNvSpPr>
          <p:nvPr/>
        </p:nvSpPr>
        <p:spPr bwMode="gray">
          <a:xfrm>
            <a:off x="3138488" y="1390650"/>
            <a:ext cx="2824162"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1600" b="1" i="1">
                <a:solidFill>
                  <a:srgbClr val="FFFFFF"/>
                </a:solidFill>
                <a:latin typeface="Calibri" pitchFamily="34" charset="0"/>
              </a:rPr>
              <a:t>Mesleki </a:t>
            </a:r>
          </a:p>
          <a:p>
            <a:pPr algn="ctr" defTabSz="801688" eaLnBrk="0" hangingPunct="0"/>
            <a:r>
              <a:rPr lang="tr-TR" sz="1600" b="1" i="1">
                <a:solidFill>
                  <a:srgbClr val="FFFFFF"/>
                </a:solidFill>
                <a:latin typeface="Calibri" pitchFamily="34" charset="0"/>
              </a:rPr>
              <a:t>Deri Hastalıkları</a:t>
            </a:r>
          </a:p>
        </p:txBody>
      </p:sp>
      <p:sp>
        <p:nvSpPr>
          <p:cNvPr id="28728" name="Rectangle 5"/>
          <p:cNvSpPr>
            <a:spLocks noChangeArrowheads="1"/>
          </p:cNvSpPr>
          <p:nvPr/>
        </p:nvSpPr>
        <p:spPr bwMode="gray">
          <a:xfrm>
            <a:off x="3138488" y="19161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pPr>
            <a:r>
              <a:rPr lang="tr-TR" sz="1400" i="1">
                <a:solidFill>
                  <a:srgbClr val="000000"/>
                </a:solidFill>
                <a:latin typeface="Calibri" pitchFamily="34" charset="0"/>
              </a:rPr>
              <a:t>Deri kanserleri</a:t>
            </a:r>
          </a:p>
          <a:p>
            <a:pPr>
              <a:lnSpc>
                <a:spcPct val="90000"/>
              </a:lnSpc>
              <a:spcAft>
                <a:spcPct val="20000"/>
              </a:spcAft>
              <a:buClr>
                <a:srgbClr val="292929"/>
              </a:buClr>
            </a:pPr>
            <a:r>
              <a:rPr lang="tr-TR" sz="1400" i="1">
                <a:solidFill>
                  <a:srgbClr val="000000"/>
                </a:solidFill>
                <a:latin typeface="Calibri" pitchFamily="34" charset="0"/>
              </a:rPr>
              <a:t>Kanserleşmeyen deri hastalıkları</a:t>
            </a:r>
          </a:p>
        </p:txBody>
      </p:sp>
      <p:sp>
        <p:nvSpPr>
          <p:cNvPr id="28730" name="Rectangle 58"/>
          <p:cNvSpPr>
            <a:spLocks noChangeArrowheads="1"/>
          </p:cNvSpPr>
          <p:nvPr/>
        </p:nvSpPr>
        <p:spPr bwMode="gray">
          <a:xfrm>
            <a:off x="4681538" y="3743325"/>
            <a:ext cx="2824162" cy="52228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nn-NO" sz="1600" b="1" i="1" dirty="0">
                <a:solidFill>
                  <a:srgbClr val="FFFFFF"/>
                </a:solidFill>
                <a:latin typeface="Calibri" pitchFamily="34" charset="0"/>
              </a:rPr>
              <a:t>Fizik Etkenlerle Olan </a:t>
            </a:r>
            <a:endParaRPr lang="tr-TR" sz="1600" b="1" i="1" dirty="0" smtClean="0">
              <a:solidFill>
                <a:srgbClr val="FFFFFF"/>
              </a:solidFill>
              <a:latin typeface="Calibri" pitchFamily="34" charset="0"/>
            </a:endParaRPr>
          </a:p>
          <a:p>
            <a:pPr algn="ctr" defTabSz="801688" eaLnBrk="0" hangingPunct="0"/>
            <a:r>
              <a:rPr lang="nn-NO" sz="1600" b="1" i="1" dirty="0" smtClean="0">
                <a:solidFill>
                  <a:srgbClr val="FFFFFF"/>
                </a:solidFill>
                <a:latin typeface="Calibri" pitchFamily="34" charset="0"/>
              </a:rPr>
              <a:t>Meslek </a:t>
            </a:r>
            <a:r>
              <a:rPr lang="nn-NO" sz="1600" b="1" i="1" dirty="0">
                <a:solidFill>
                  <a:srgbClr val="FFFFFF"/>
                </a:solidFill>
                <a:latin typeface="Calibri" pitchFamily="34" charset="0"/>
              </a:rPr>
              <a:t>Hastalıkları</a:t>
            </a:r>
            <a:endParaRPr lang="tr-TR" sz="1600" b="1" i="1" dirty="0">
              <a:solidFill>
                <a:srgbClr val="FFFFFF"/>
              </a:solidFill>
              <a:latin typeface="Calibri" pitchFamily="34" charset="0"/>
            </a:endParaRPr>
          </a:p>
        </p:txBody>
      </p:sp>
      <p:sp>
        <p:nvSpPr>
          <p:cNvPr id="28731" name="Rectangle 5"/>
          <p:cNvSpPr>
            <a:spLocks noChangeArrowheads="1"/>
          </p:cNvSpPr>
          <p:nvPr/>
        </p:nvSpPr>
        <p:spPr bwMode="gray">
          <a:xfrm>
            <a:off x="4681538" y="42656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pPr>
            <a:r>
              <a:rPr lang="tr-TR" sz="1400" i="1">
                <a:solidFill>
                  <a:srgbClr val="000000"/>
                </a:solidFill>
                <a:latin typeface="Calibri" pitchFamily="34" charset="0"/>
              </a:rPr>
              <a:t>Gürültü</a:t>
            </a:r>
          </a:p>
          <a:p>
            <a:pPr>
              <a:lnSpc>
                <a:spcPct val="90000"/>
              </a:lnSpc>
              <a:spcAft>
                <a:spcPct val="20000"/>
              </a:spcAft>
              <a:buClr>
                <a:srgbClr val="292929"/>
              </a:buClr>
            </a:pPr>
            <a:r>
              <a:rPr lang="tr-TR" sz="1400" i="1">
                <a:solidFill>
                  <a:srgbClr val="000000"/>
                </a:solidFill>
                <a:latin typeface="Calibri" pitchFamily="34" charset="0"/>
              </a:rPr>
              <a:t>Basınç (Caison)</a:t>
            </a:r>
          </a:p>
          <a:p>
            <a:pPr>
              <a:lnSpc>
                <a:spcPct val="90000"/>
              </a:lnSpc>
              <a:spcAft>
                <a:spcPct val="20000"/>
              </a:spcAft>
              <a:buClr>
                <a:srgbClr val="292929"/>
              </a:buClr>
            </a:pPr>
            <a:r>
              <a:rPr lang="tr-TR" sz="1400" i="1">
                <a:solidFill>
                  <a:srgbClr val="000000"/>
                </a:solidFill>
                <a:latin typeface="Calibri" pitchFamily="34" charset="0"/>
              </a:rPr>
              <a:t>Vibrasyon (Titreşim)</a:t>
            </a:r>
          </a:p>
          <a:p>
            <a:pPr>
              <a:lnSpc>
                <a:spcPct val="90000"/>
              </a:lnSpc>
              <a:spcAft>
                <a:spcPct val="20000"/>
              </a:spcAft>
              <a:buClr>
                <a:srgbClr val="292929"/>
              </a:buClr>
            </a:pPr>
            <a:r>
              <a:rPr lang="tr-TR" sz="1400" i="1">
                <a:solidFill>
                  <a:srgbClr val="000000"/>
                </a:solidFill>
                <a:latin typeface="Calibri" pitchFamily="34" charset="0"/>
              </a:rPr>
              <a:t>İyonize Radyasyon</a:t>
            </a:r>
          </a:p>
          <a:p>
            <a:pPr>
              <a:lnSpc>
                <a:spcPct val="90000"/>
              </a:lnSpc>
              <a:spcAft>
                <a:spcPct val="20000"/>
              </a:spcAft>
              <a:buClr>
                <a:srgbClr val="292929"/>
              </a:buClr>
            </a:pPr>
            <a:r>
              <a:rPr lang="tr-TR" sz="1400" i="1">
                <a:solidFill>
                  <a:srgbClr val="000000"/>
                </a:solidFill>
                <a:latin typeface="Calibri" pitchFamily="34" charset="0"/>
              </a:rPr>
              <a:t>Noniyonize Radyasyon</a:t>
            </a:r>
          </a:p>
          <a:p>
            <a:pPr>
              <a:lnSpc>
                <a:spcPct val="90000"/>
              </a:lnSpc>
              <a:spcAft>
                <a:spcPct val="20000"/>
              </a:spcAft>
              <a:buClr>
                <a:srgbClr val="292929"/>
              </a:buClr>
            </a:pPr>
            <a:r>
              <a:rPr lang="tr-TR" sz="1400" i="1">
                <a:solidFill>
                  <a:srgbClr val="000000"/>
                </a:solidFill>
                <a:latin typeface="Calibri" pitchFamily="34" charset="0"/>
              </a:rPr>
              <a:t>Termal Faktörler (Sıcak-Soğuk)</a:t>
            </a: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30" name="Rectangle 55"/>
          <p:cNvSpPr>
            <a:spLocks noChangeArrowheads="1"/>
          </p:cNvSpPr>
          <p:nvPr/>
        </p:nvSpPr>
        <p:spPr bwMode="gray">
          <a:xfrm>
            <a:off x="128588" y="1390650"/>
            <a:ext cx="2824162"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1600" b="1" i="1" dirty="0">
                <a:solidFill>
                  <a:srgbClr val="FFFFFF"/>
                </a:solidFill>
                <a:latin typeface="Calibri" pitchFamily="34" charset="0"/>
              </a:rPr>
              <a:t>Kimyasal Nedenlerle Olan </a:t>
            </a:r>
            <a:endParaRPr lang="tr-TR" sz="1600" b="1" i="1" dirty="0" smtClean="0">
              <a:solidFill>
                <a:srgbClr val="FFFFFF"/>
              </a:solidFill>
              <a:latin typeface="Calibri" pitchFamily="34" charset="0"/>
            </a:endParaRPr>
          </a:p>
          <a:p>
            <a:pPr algn="ctr" defTabSz="801688" eaLnBrk="0" hangingPunct="0"/>
            <a:r>
              <a:rPr lang="tr-TR" sz="1600" b="1" i="1" dirty="0" smtClean="0">
                <a:solidFill>
                  <a:srgbClr val="FFFFFF"/>
                </a:solidFill>
                <a:latin typeface="Calibri" pitchFamily="34" charset="0"/>
              </a:rPr>
              <a:t>Meslek </a:t>
            </a:r>
            <a:r>
              <a:rPr lang="tr-TR" sz="1600" b="1" i="1" dirty="0">
                <a:solidFill>
                  <a:srgbClr val="FFFFFF"/>
                </a:solidFill>
                <a:latin typeface="Calibri" pitchFamily="34" charset="0"/>
              </a:rPr>
              <a:t>Hastalıkları</a:t>
            </a:r>
          </a:p>
        </p:txBody>
      </p:sp>
      <p:sp>
        <p:nvSpPr>
          <p:cNvPr id="31" name="Rectangle 5"/>
          <p:cNvSpPr>
            <a:spLocks noChangeArrowheads="1"/>
          </p:cNvSpPr>
          <p:nvPr/>
        </p:nvSpPr>
        <p:spPr bwMode="gray">
          <a:xfrm>
            <a:off x="128588" y="19161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pPr>
            <a:r>
              <a:rPr lang="tr-TR" sz="1400" i="1">
                <a:solidFill>
                  <a:srgbClr val="000000"/>
                </a:solidFill>
                <a:latin typeface="Calibri" pitchFamily="34" charset="0"/>
              </a:rPr>
              <a:t>Arsenik	     Organik Fosfor</a:t>
            </a:r>
          </a:p>
          <a:p>
            <a:pPr>
              <a:lnSpc>
                <a:spcPct val="90000"/>
              </a:lnSpc>
              <a:spcAft>
                <a:spcPct val="20000"/>
              </a:spcAft>
              <a:buClr>
                <a:srgbClr val="292929"/>
              </a:buClr>
            </a:pPr>
            <a:r>
              <a:rPr lang="tr-TR" sz="1400" i="1">
                <a:solidFill>
                  <a:srgbClr val="000000"/>
                </a:solidFill>
                <a:latin typeface="Calibri" pitchFamily="34" charset="0"/>
              </a:rPr>
              <a:t>Krom	     Kurşun,</a:t>
            </a:r>
          </a:p>
          <a:p>
            <a:pPr>
              <a:lnSpc>
                <a:spcPct val="90000"/>
              </a:lnSpc>
              <a:spcAft>
                <a:spcPct val="20000"/>
              </a:spcAft>
              <a:buClr>
                <a:srgbClr val="292929"/>
              </a:buClr>
            </a:pPr>
            <a:r>
              <a:rPr lang="tr-TR" sz="1400" i="1">
                <a:solidFill>
                  <a:srgbClr val="000000"/>
                </a:solidFill>
                <a:latin typeface="Calibri" pitchFamily="34" charset="0"/>
              </a:rPr>
              <a:t>Solventler	     Aldehitler</a:t>
            </a:r>
          </a:p>
          <a:p>
            <a:pPr>
              <a:lnSpc>
                <a:spcPct val="90000"/>
              </a:lnSpc>
              <a:spcAft>
                <a:spcPct val="20000"/>
              </a:spcAft>
              <a:buClr>
                <a:srgbClr val="292929"/>
              </a:buClr>
            </a:pPr>
            <a:r>
              <a:rPr lang="tr-TR" sz="1400" i="1">
                <a:solidFill>
                  <a:srgbClr val="000000"/>
                </a:solidFill>
                <a:latin typeface="Calibri" pitchFamily="34" charset="0"/>
              </a:rPr>
              <a:t>Cıva	     Nikel,</a:t>
            </a:r>
          </a:p>
          <a:p>
            <a:pPr>
              <a:lnSpc>
                <a:spcPct val="90000"/>
              </a:lnSpc>
              <a:spcAft>
                <a:spcPct val="20000"/>
              </a:spcAft>
              <a:buClr>
                <a:srgbClr val="292929"/>
              </a:buClr>
            </a:pPr>
            <a:r>
              <a:rPr lang="tr-TR" sz="1400" i="1">
                <a:solidFill>
                  <a:srgbClr val="000000"/>
                </a:solidFill>
                <a:latin typeface="Calibri" pitchFamily="34" charset="0"/>
              </a:rPr>
              <a:t>Amonyak</a:t>
            </a:r>
          </a:p>
          <a:p>
            <a:pPr>
              <a:lnSpc>
                <a:spcPct val="90000"/>
              </a:lnSpc>
              <a:spcAft>
                <a:spcPct val="20000"/>
              </a:spcAft>
              <a:buClr>
                <a:srgbClr val="292929"/>
              </a:buClr>
            </a:pPr>
            <a:endParaRPr lang="tr-TR" sz="1400" i="1">
              <a:solidFill>
                <a:srgbClr val="000000"/>
              </a:solidFill>
              <a:latin typeface="Calibri" pitchFamily="34" charset="0"/>
            </a:endParaRPr>
          </a:p>
        </p:txBody>
      </p:sp>
      <p:sp>
        <p:nvSpPr>
          <p:cNvPr id="32" name="Rectangle 58"/>
          <p:cNvSpPr>
            <a:spLocks noChangeArrowheads="1"/>
          </p:cNvSpPr>
          <p:nvPr/>
        </p:nvSpPr>
        <p:spPr bwMode="gray">
          <a:xfrm>
            <a:off x="1652588" y="3743325"/>
            <a:ext cx="2824162" cy="52228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1600" b="1" i="1">
                <a:solidFill>
                  <a:srgbClr val="FFFFFF"/>
                </a:solidFill>
                <a:latin typeface="Calibri" pitchFamily="34" charset="0"/>
              </a:rPr>
              <a:t>Mesleki </a:t>
            </a:r>
          </a:p>
          <a:p>
            <a:pPr algn="ctr" defTabSz="801688" eaLnBrk="0" hangingPunct="0"/>
            <a:r>
              <a:rPr lang="tr-TR" sz="1600" b="1" i="1">
                <a:solidFill>
                  <a:srgbClr val="FFFFFF"/>
                </a:solidFill>
                <a:latin typeface="Calibri" pitchFamily="34" charset="0"/>
              </a:rPr>
              <a:t>Bulaşıcı Hastalıklar</a:t>
            </a:r>
            <a:endParaRPr lang="en-GB" sz="1600" b="1" i="1">
              <a:solidFill>
                <a:srgbClr val="FFFFFF"/>
              </a:solidFill>
              <a:latin typeface="Calibri" pitchFamily="34" charset="0"/>
            </a:endParaRPr>
          </a:p>
        </p:txBody>
      </p:sp>
      <p:sp>
        <p:nvSpPr>
          <p:cNvPr id="33" name="Rectangle 5"/>
          <p:cNvSpPr>
            <a:spLocks noChangeArrowheads="1"/>
          </p:cNvSpPr>
          <p:nvPr/>
        </p:nvSpPr>
        <p:spPr bwMode="gray">
          <a:xfrm>
            <a:off x="1652588" y="42656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pPr>
            <a:r>
              <a:rPr lang="tr-TR" sz="1400" i="1">
                <a:solidFill>
                  <a:srgbClr val="000000"/>
                </a:solidFill>
                <a:latin typeface="Calibri" pitchFamily="34" charset="0"/>
              </a:rPr>
              <a:t>Viral Hepatit</a:t>
            </a:r>
          </a:p>
          <a:p>
            <a:pPr>
              <a:lnSpc>
                <a:spcPct val="90000"/>
              </a:lnSpc>
              <a:spcAft>
                <a:spcPct val="20000"/>
              </a:spcAft>
              <a:buClr>
                <a:srgbClr val="292929"/>
              </a:buClr>
            </a:pPr>
            <a:r>
              <a:rPr lang="tr-TR" sz="1400" i="1">
                <a:solidFill>
                  <a:srgbClr val="000000"/>
                </a:solidFill>
                <a:latin typeface="Calibri" pitchFamily="34" charset="0"/>
              </a:rPr>
              <a:t>Şarbon</a:t>
            </a:r>
          </a:p>
          <a:p>
            <a:pPr>
              <a:lnSpc>
                <a:spcPct val="90000"/>
              </a:lnSpc>
              <a:spcAft>
                <a:spcPct val="20000"/>
              </a:spcAft>
              <a:buClr>
                <a:srgbClr val="292929"/>
              </a:buClr>
            </a:pPr>
            <a:r>
              <a:rPr lang="tr-TR" sz="1400" i="1">
                <a:solidFill>
                  <a:srgbClr val="000000"/>
                </a:solidFill>
                <a:latin typeface="Calibri" pitchFamily="34" charset="0"/>
              </a:rPr>
              <a:t>Amibiazis</a:t>
            </a:r>
          </a:p>
          <a:p>
            <a:pPr>
              <a:lnSpc>
                <a:spcPct val="90000"/>
              </a:lnSpc>
              <a:spcAft>
                <a:spcPct val="20000"/>
              </a:spcAft>
              <a:buClr>
                <a:srgbClr val="292929"/>
              </a:buClr>
            </a:pPr>
            <a:r>
              <a:rPr lang="tr-TR" sz="1400" i="1">
                <a:solidFill>
                  <a:srgbClr val="000000"/>
                </a:solidFill>
                <a:latin typeface="Calibri" pitchFamily="34" charset="0"/>
              </a:rPr>
              <a:t>Bruselloz</a:t>
            </a:r>
          </a:p>
          <a:p>
            <a:pPr>
              <a:lnSpc>
                <a:spcPct val="90000"/>
              </a:lnSpc>
              <a:spcAft>
                <a:spcPct val="20000"/>
              </a:spcAft>
              <a:buClr>
                <a:srgbClr val="292929"/>
              </a:buClr>
            </a:pPr>
            <a:r>
              <a:rPr lang="tr-TR" sz="1400" i="1">
                <a:solidFill>
                  <a:srgbClr val="000000"/>
                </a:solidFill>
                <a:latin typeface="Calibri" pitchFamily="34" charset="0"/>
              </a:rPr>
              <a:t>Salmonella İnfeksiyonları</a:t>
            </a:r>
          </a:p>
          <a:p>
            <a:pPr>
              <a:lnSpc>
                <a:spcPct val="90000"/>
              </a:lnSpc>
              <a:spcAft>
                <a:spcPct val="20000"/>
              </a:spcAft>
              <a:buClr>
                <a:srgbClr val="292929"/>
              </a:buClr>
            </a:pPr>
            <a:r>
              <a:rPr lang="tr-TR" sz="1400" i="1">
                <a:solidFill>
                  <a:srgbClr val="000000"/>
                </a:solidFill>
                <a:latin typeface="Calibri" pitchFamily="34" charset="0"/>
              </a:rPr>
              <a:t>Kuduz</a:t>
            </a:r>
          </a:p>
          <a:p>
            <a:pPr>
              <a:lnSpc>
                <a:spcPct val="90000"/>
              </a:lnSpc>
              <a:spcAft>
                <a:spcPct val="20000"/>
              </a:spcAft>
              <a:buClr>
                <a:srgbClr val="292929"/>
              </a:buClr>
            </a:pPr>
            <a:r>
              <a:rPr lang="tr-TR" sz="1400" i="1">
                <a:solidFill>
                  <a:srgbClr val="000000"/>
                </a:solidFill>
                <a:latin typeface="Calibri" pitchFamily="34" charset="0"/>
              </a:rPr>
              <a:t>Malaria </a:t>
            </a:r>
          </a:p>
        </p:txBody>
      </p:sp>
      <p:sp>
        <p:nvSpPr>
          <p:cNvPr id="3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HASTALIKLARINI </a:t>
            </a:r>
            <a:r>
              <a:rPr lang="tr-TR" sz="3200" dirty="0">
                <a:solidFill>
                  <a:srgbClr val="C00000"/>
                </a:solidFill>
                <a:effectLst>
                  <a:innerShdw blurRad="63500" dist="50800" dir="8100000">
                    <a:prstClr val="black">
                      <a:alpha val="50000"/>
                    </a:prstClr>
                  </a:innerShdw>
                </a:effectLst>
                <a:latin typeface="Calibri" pitchFamily="34" charset="0"/>
                <a:cs typeface="Calibri" pitchFamily="34" charset="0"/>
              </a:rPr>
              <a:t>SINIFLANDIRMA</a:t>
            </a: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ŞEKLİ</a:t>
            </a:r>
            <a:endParaRPr lang="en-GB"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4" name="Rectangle 55"/>
          <p:cNvSpPr>
            <a:spLocks noChangeArrowheads="1"/>
          </p:cNvSpPr>
          <p:nvPr/>
        </p:nvSpPr>
        <p:spPr bwMode="gray">
          <a:xfrm>
            <a:off x="6159500" y="1390650"/>
            <a:ext cx="2824163"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1600" b="1" i="1">
                <a:solidFill>
                  <a:srgbClr val="FFFFFF"/>
                </a:solidFill>
                <a:latin typeface="Calibri" pitchFamily="34" charset="0"/>
              </a:rPr>
              <a:t>Pnömokonyozlar ve Diğer Mesleki Solunum Sistemi Hast.</a:t>
            </a:r>
          </a:p>
        </p:txBody>
      </p:sp>
      <p:sp>
        <p:nvSpPr>
          <p:cNvPr id="15" name="Rectangle 5"/>
          <p:cNvSpPr>
            <a:spLocks noChangeArrowheads="1"/>
          </p:cNvSpPr>
          <p:nvPr/>
        </p:nvSpPr>
        <p:spPr bwMode="gray">
          <a:xfrm>
            <a:off x="6159500" y="1916113"/>
            <a:ext cx="2824163"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pPr>
            <a:r>
              <a:rPr lang="tr-TR" sz="1400" i="1" dirty="0" err="1">
                <a:solidFill>
                  <a:srgbClr val="000000"/>
                </a:solidFill>
                <a:latin typeface="Calibri" pitchFamily="34" charset="0"/>
              </a:rPr>
              <a:t>Slikozis</a:t>
            </a:r>
            <a:endParaRPr lang="tr-TR" sz="1400" i="1" dirty="0">
              <a:solidFill>
                <a:srgbClr val="000000"/>
              </a:solidFill>
              <a:latin typeface="Calibri" pitchFamily="34" charset="0"/>
            </a:endParaRPr>
          </a:p>
          <a:p>
            <a:pPr>
              <a:lnSpc>
                <a:spcPct val="90000"/>
              </a:lnSpc>
              <a:spcAft>
                <a:spcPct val="20000"/>
              </a:spcAft>
              <a:buClr>
                <a:srgbClr val="292929"/>
              </a:buClr>
            </a:pPr>
            <a:r>
              <a:rPr lang="tr-TR" sz="1400" i="1" dirty="0" err="1">
                <a:solidFill>
                  <a:srgbClr val="000000"/>
                </a:solidFill>
                <a:latin typeface="Calibri" pitchFamily="34" charset="0"/>
              </a:rPr>
              <a:t>Asbestozis</a:t>
            </a:r>
            <a:endParaRPr lang="tr-TR" sz="1400" i="1" dirty="0">
              <a:solidFill>
                <a:srgbClr val="000000"/>
              </a:solidFill>
              <a:latin typeface="Calibri" pitchFamily="34" charset="0"/>
            </a:endParaRPr>
          </a:p>
          <a:p>
            <a:pPr>
              <a:lnSpc>
                <a:spcPct val="90000"/>
              </a:lnSpc>
              <a:spcAft>
                <a:spcPct val="20000"/>
              </a:spcAft>
              <a:buClr>
                <a:srgbClr val="292929"/>
              </a:buClr>
            </a:pPr>
            <a:r>
              <a:rPr lang="tr-TR" sz="1400" i="1" dirty="0" err="1">
                <a:solidFill>
                  <a:srgbClr val="000000"/>
                </a:solidFill>
                <a:latin typeface="Calibri" pitchFamily="34" charset="0"/>
              </a:rPr>
              <a:t>Bissinozis</a:t>
            </a:r>
            <a:endParaRPr lang="tr-TR" sz="1400" i="1" dirty="0">
              <a:solidFill>
                <a:srgbClr val="000000"/>
              </a:solidFill>
              <a:latin typeface="Calibri" pitchFamily="34" charset="0"/>
            </a:endParaRPr>
          </a:p>
          <a:p>
            <a:pPr>
              <a:lnSpc>
                <a:spcPct val="90000"/>
              </a:lnSpc>
              <a:spcAft>
                <a:spcPct val="20000"/>
              </a:spcAft>
              <a:buClr>
                <a:srgbClr val="292929"/>
              </a:buClr>
            </a:pPr>
            <a:r>
              <a:rPr lang="tr-TR" sz="1400" i="1" dirty="0" err="1">
                <a:solidFill>
                  <a:srgbClr val="000000"/>
                </a:solidFill>
                <a:latin typeface="Calibri" pitchFamily="34" charset="0"/>
              </a:rPr>
              <a:t>Bronşial</a:t>
            </a:r>
            <a:r>
              <a:rPr lang="tr-TR" sz="1400" i="1" dirty="0">
                <a:solidFill>
                  <a:srgbClr val="000000"/>
                </a:solidFill>
                <a:latin typeface="Calibri" pitchFamily="34" charset="0"/>
              </a:rPr>
              <a:t> Astım</a:t>
            </a:r>
          </a:p>
          <a:p>
            <a:pPr>
              <a:lnSpc>
                <a:spcPct val="90000"/>
              </a:lnSpc>
              <a:spcAft>
                <a:spcPct val="20000"/>
              </a:spcAft>
              <a:buClr>
                <a:srgbClr val="292929"/>
              </a:buClr>
            </a:pPr>
            <a:r>
              <a:rPr lang="tr-TR" sz="1400" i="1" dirty="0" err="1">
                <a:solidFill>
                  <a:srgbClr val="000000"/>
                </a:solidFill>
                <a:latin typeface="Calibri" pitchFamily="34" charset="0"/>
              </a:rPr>
              <a:t>Slikotüberkuloz</a:t>
            </a:r>
            <a:r>
              <a:rPr lang="tr-TR" sz="1400" i="1" dirty="0">
                <a:solidFill>
                  <a:srgbClr val="000000"/>
                </a:solidFill>
                <a:latin typeface="Calibri" pitchFamily="34" charset="0"/>
              </a:rPr>
              <a:t> </a:t>
            </a:r>
          </a:p>
          <a:p>
            <a:pPr>
              <a:lnSpc>
                <a:spcPct val="90000"/>
              </a:lnSpc>
              <a:spcAft>
                <a:spcPct val="20000"/>
              </a:spcAft>
              <a:buClr>
                <a:srgbClr val="292929"/>
              </a:buClr>
            </a:pPr>
            <a:r>
              <a:rPr lang="tr-TR" sz="1400" i="1" dirty="0">
                <a:solidFill>
                  <a:srgbClr val="000000"/>
                </a:solidFill>
                <a:latin typeface="Calibri" pitchFamily="34" charset="0"/>
              </a:rPr>
              <a:t>Kömür İşçisi </a:t>
            </a:r>
            <a:r>
              <a:rPr lang="tr-TR" sz="1400" i="1" dirty="0" err="1">
                <a:solidFill>
                  <a:srgbClr val="000000"/>
                </a:solidFill>
                <a:latin typeface="Calibri" pitchFamily="34" charset="0"/>
              </a:rPr>
              <a:t>Pnömokonyozu</a:t>
            </a:r>
            <a:r>
              <a:rPr lang="tr-TR" sz="1400" i="1" dirty="0">
                <a:solidFill>
                  <a:srgbClr val="000000"/>
                </a:solidFill>
                <a:latin typeface="Calibri" pitchFamily="34" charset="0"/>
              </a:rPr>
              <a:t> (KİP)</a:t>
            </a:r>
          </a:p>
          <a:p>
            <a:pPr>
              <a:lnSpc>
                <a:spcPct val="90000"/>
              </a:lnSpc>
              <a:spcAft>
                <a:spcPct val="20000"/>
              </a:spcAft>
              <a:buClr>
                <a:srgbClr val="292929"/>
              </a:buClr>
            </a:pPr>
            <a:r>
              <a:rPr lang="tr-TR" sz="1400" i="1" dirty="0" err="1">
                <a:solidFill>
                  <a:srgbClr val="000000"/>
                </a:solidFill>
                <a:latin typeface="Calibri" pitchFamily="34" charset="0"/>
              </a:rPr>
              <a:t>Siderozis</a:t>
            </a:r>
            <a:endParaRPr lang="tr-TR" sz="1400" i="1" dirty="0">
              <a:solidFill>
                <a:srgbClr val="000000"/>
              </a:solidFill>
              <a:latin typeface="Calibri" pitchFamily="34" charset="0"/>
            </a:endParaRPr>
          </a:p>
          <a:p>
            <a:pPr>
              <a:lnSpc>
                <a:spcPct val="90000"/>
              </a:lnSpc>
              <a:spcAft>
                <a:spcPct val="20000"/>
              </a:spcAft>
              <a:buClr>
                <a:srgbClr val="292929"/>
              </a:buClr>
            </a:pPr>
            <a:endParaRPr lang="tr-TR" sz="1400" i="1" dirty="0">
              <a:solidFill>
                <a:srgbClr val="000000"/>
              </a:solidFill>
              <a:latin typeface="Calibri" pitchFamily="34" charset="0"/>
            </a:endParaRPr>
          </a:p>
        </p:txBody>
      </p:sp>
      <p:grpSp>
        <p:nvGrpSpPr>
          <p:cNvPr id="429071" name="Grup 16"/>
          <p:cNvGrpSpPr>
            <a:grpSpLocks/>
          </p:cNvGrpSpPr>
          <p:nvPr/>
        </p:nvGrpSpPr>
        <p:grpSpPr bwMode="auto">
          <a:xfrm>
            <a:off x="987425" y="5865813"/>
            <a:ext cx="6555581" cy="663575"/>
            <a:chOff x="2644311" y="5451679"/>
            <a:chExt cx="6162416" cy="663371"/>
          </a:xfrm>
        </p:grpSpPr>
        <p:grpSp>
          <p:nvGrpSpPr>
            <p:cNvPr id="429075" name="Group 51"/>
            <p:cNvGrpSpPr>
              <a:grpSpLocks/>
            </p:cNvGrpSpPr>
            <p:nvPr/>
          </p:nvGrpSpPr>
          <p:grpSpPr bwMode="auto">
            <a:xfrm>
              <a:off x="2644311" y="5451679"/>
              <a:ext cx="648968" cy="663371"/>
              <a:chOff x="1868" y="1082"/>
              <a:chExt cx="1942" cy="1942"/>
            </a:xfrm>
          </p:grpSpPr>
          <p:sp>
            <p:nvSpPr>
              <p:cNvPr id="429077"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429078"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429079"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p>
            </p:txBody>
          </p:sp>
          <p:sp>
            <p:nvSpPr>
              <p:cNvPr id="429080"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p>
            </p:txBody>
          </p:sp>
          <p:sp>
            <p:nvSpPr>
              <p:cNvPr id="429081"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p>
            </p:txBody>
          </p:sp>
          <p:sp>
            <p:nvSpPr>
              <p:cNvPr id="429082"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p>
            </p:txBody>
          </p:sp>
          <p:grpSp>
            <p:nvGrpSpPr>
              <p:cNvPr id="429083" name="Group 58"/>
              <p:cNvGrpSpPr>
                <a:grpSpLocks noChangeAspect="1"/>
              </p:cNvGrpSpPr>
              <p:nvPr/>
            </p:nvGrpSpPr>
            <p:grpSpPr bwMode="auto">
              <a:xfrm>
                <a:off x="2808" y="2807"/>
                <a:ext cx="62" cy="63"/>
                <a:chOff x="1684" y="2400"/>
                <a:chExt cx="41" cy="41"/>
              </a:xfrm>
            </p:grpSpPr>
            <p:sp>
              <p:nvSpPr>
                <p:cNvPr id="429088"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p>
              </p:txBody>
            </p:sp>
            <p:sp>
              <p:nvSpPr>
                <p:cNvPr id="429089"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p>
              </p:txBody>
            </p:sp>
          </p:grpSp>
          <p:grpSp>
            <p:nvGrpSpPr>
              <p:cNvPr id="429084" name="Group 61"/>
              <p:cNvGrpSpPr>
                <a:grpSpLocks noChangeAspect="1"/>
              </p:cNvGrpSpPr>
              <p:nvPr/>
            </p:nvGrpSpPr>
            <p:grpSpPr bwMode="auto">
              <a:xfrm>
                <a:off x="2808" y="1211"/>
                <a:ext cx="62" cy="63"/>
                <a:chOff x="1684" y="2400"/>
                <a:chExt cx="41" cy="41"/>
              </a:xfrm>
            </p:grpSpPr>
            <p:sp>
              <p:nvSpPr>
                <p:cNvPr id="429086"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p>
              </p:txBody>
            </p:sp>
            <p:sp>
              <p:nvSpPr>
                <p:cNvPr id="429087"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p>
              </p:txBody>
            </p:sp>
          </p:grpSp>
          <p:pic>
            <p:nvPicPr>
              <p:cNvPr id="429085"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19"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latin typeface="Cambria" pitchFamily="18" charset="0"/>
                </a:rPr>
                <a:t>Gruptaki Nedenler / Hangi Tip</a:t>
              </a:r>
              <a:endParaRPr lang="tr-TR" sz="1000" b="1" dirty="0" smtClean="0">
                <a:latin typeface="Cambria" pitchFamily="18" charset="0"/>
              </a:endParaRPr>
            </a:p>
          </p:txBody>
        </p:sp>
      </p:grpSp>
      <p:grpSp>
        <p:nvGrpSpPr>
          <p:cNvPr id="38" name="Grup 37"/>
          <p:cNvGrpSpPr>
            <a:grpSpLocks/>
          </p:cNvGrpSpPr>
          <p:nvPr/>
        </p:nvGrpSpPr>
        <p:grpSpPr bwMode="auto">
          <a:xfrm>
            <a:off x="188913" y="952500"/>
            <a:ext cx="8737600" cy="403225"/>
            <a:chOff x="169995" y="1162180"/>
            <a:chExt cx="8737623" cy="403609"/>
          </a:xfrm>
        </p:grpSpPr>
        <p:sp>
          <p:nvSpPr>
            <p:cNvPr id="429073" name="Dikdörtgen 38"/>
            <p:cNvSpPr>
              <a:spLocks noChangeArrowheads="1"/>
            </p:cNvSpPr>
            <p:nvPr/>
          </p:nvSpPr>
          <p:spPr bwMode="auto">
            <a:xfrm>
              <a:off x="587905" y="1179318"/>
              <a:ext cx="8319713" cy="338554"/>
            </a:xfrm>
            <a:prstGeom prst="rect">
              <a:avLst/>
            </a:prstGeom>
            <a:noFill/>
            <a:ln w="9525">
              <a:solidFill>
                <a:srgbClr val="DDDDDD"/>
              </a:solidFill>
              <a:miter lim="800000"/>
              <a:headEnd/>
              <a:tailEnd/>
            </a:ln>
          </p:spPr>
          <p:txBody>
            <a:bodyPr>
              <a:spAutoFit/>
            </a:bodyPr>
            <a:lstStyle/>
            <a:p>
              <a:pPr algn="ctr" defTabSz="801688" eaLnBrk="0" hangingPunct="0"/>
              <a:r>
                <a:rPr lang="tr-TR" sz="1600" b="1" i="1" noProof="1">
                  <a:latin typeface="Calibri" pitchFamily="34" charset="0"/>
                </a:rPr>
                <a:t>Sosyal Sigorta Sağlık İşlemleri Tüzüğü </a:t>
              </a:r>
            </a:p>
          </p:txBody>
        </p:sp>
        <p:pic>
          <p:nvPicPr>
            <p:cNvPr id="40" name="Picture 2" descr="C:\Users\DOKTOR\Desktop\balance.png"/>
            <p:cNvPicPr>
              <a:picLocks noChangeAspect="1" noChangeArrowheads="1"/>
            </p:cNvPicPr>
            <p:nvPr/>
          </p:nvPicPr>
          <p:blipFill>
            <a:blip r:embed="rId4"/>
            <a:srcRect/>
            <a:stretch>
              <a:fillRect/>
            </a:stretch>
          </p:blipFill>
          <p:spPr bwMode="auto">
            <a:xfrm>
              <a:off x="169995" y="1162180"/>
              <a:ext cx="403226" cy="403609"/>
            </a:xfrm>
            <a:prstGeom prst="rect">
              <a:avLst/>
            </a:prstGeom>
            <a:noFill/>
            <a:ln w="22225">
              <a:solidFill>
                <a:schemeClr val="bg1">
                  <a:lumMod val="50000"/>
                </a:schemeClr>
              </a:solidFill>
            </a:ln>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200"/>
                                        <p:tgtEl>
                                          <p:spTgt spid="30"/>
                                        </p:tgtEl>
                                      </p:cBhvr>
                                    </p:animEffect>
                                  </p:childTnLst>
                                </p:cTn>
                              </p:par>
                            </p:childTnLst>
                          </p:cTn>
                        </p:par>
                        <p:par>
                          <p:cTn id="8" fill="hold">
                            <p:stCondLst>
                              <p:cond delay="4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200"/>
                                        <p:tgtEl>
                                          <p:spTgt spid="31"/>
                                        </p:tgtEl>
                                      </p:cBhvr>
                                    </p:animEffect>
                                  </p:childTnLst>
                                </p:cTn>
                              </p:par>
                            </p:childTnLst>
                          </p:cTn>
                        </p:par>
                        <p:par>
                          <p:cTn id="12" fill="hold">
                            <p:stCondLst>
                              <p:cond delay="600"/>
                            </p:stCondLst>
                            <p:childTnLst>
                              <p:par>
                                <p:cTn id="13" presetID="22" presetClass="entr" presetSubtype="1" fill="hold" grpId="0" nodeType="afterEffect">
                                  <p:stCondLst>
                                    <p:cond delay="0"/>
                                  </p:stCondLst>
                                  <p:childTnLst>
                                    <p:set>
                                      <p:cBhvr>
                                        <p:cTn id="14" dur="1" fill="hold">
                                          <p:stCondLst>
                                            <p:cond delay="0"/>
                                          </p:stCondLst>
                                        </p:cTn>
                                        <p:tgtEl>
                                          <p:spTgt spid="28727"/>
                                        </p:tgtEl>
                                        <p:attrNameLst>
                                          <p:attrName>style.visibility</p:attrName>
                                        </p:attrNameLst>
                                      </p:cBhvr>
                                      <p:to>
                                        <p:strVal val="visible"/>
                                      </p:to>
                                    </p:set>
                                    <p:animEffect transition="in" filter="wipe(up)">
                                      <p:cBhvr>
                                        <p:cTn id="15" dur="200"/>
                                        <p:tgtEl>
                                          <p:spTgt spid="28727"/>
                                        </p:tgtEl>
                                      </p:cBhvr>
                                    </p:animEffect>
                                  </p:childTnLst>
                                </p:cTn>
                              </p:par>
                            </p:childTnLst>
                          </p:cTn>
                        </p:par>
                        <p:par>
                          <p:cTn id="16" fill="hold">
                            <p:stCondLst>
                              <p:cond delay="800"/>
                            </p:stCondLst>
                            <p:childTnLst>
                              <p:par>
                                <p:cTn id="17" presetID="22" presetClass="entr" presetSubtype="1" fill="hold" grpId="0" nodeType="afterEffect">
                                  <p:stCondLst>
                                    <p:cond delay="0"/>
                                  </p:stCondLst>
                                  <p:childTnLst>
                                    <p:set>
                                      <p:cBhvr>
                                        <p:cTn id="18" dur="1" fill="hold">
                                          <p:stCondLst>
                                            <p:cond delay="0"/>
                                          </p:stCondLst>
                                        </p:cTn>
                                        <p:tgtEl>
                                          <p:spTgt spid="28728"/>
                                        </p:tgtEl>
                                        <p:attrNameLst>
                                          <p:attrName>style.visibility</p:attrName>
                                        </p:attrNameLst>
                                      </p:cBhvr>
                                      <p:to>
                                        <p:strVal val="visible"/>
                                      </p:to>
                                    </p:set>
                                    <p:animEffect transition="in" filter="wipe(up)">
                                      <p:cBhvr>
                                        <p:cTn id="19" dur="200"/>
                                        <p:tgtEl>
                                          <p:spTgt spid="28728"/>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200"/>
                                        <p:tgtEl>
                                          <p:spTgt spid="14"/>
                                        </p:tgtEl>
                                      </p:cBhvr>
                                    </p:animEffect>
                                  </p:childTnLst>
                                </p:cTn>
                              </p:par>
                            </p:childTnLst>
                          </p:cTn>
                        </p:par>
                        <p:par>
                          <p:cTn id="24" fill="hold">
                            <p:stCondLst>
                              <p:cond delay="12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200"/>
                                        <p:tgtEl>
                                          <p:spTgt spid="15"/>
                                        </p:tgtEl>
                                      </p:cBhvr>
                                    </p:animEffect>
                                  </p:childTnLst>
                                </p:cTn>
                              </p:par>
                            </p:childTnLst>
                          </p:cTn>
                        </p:par>
                        <p:par>
                          <p:cTn id="28" fill="hold">
                            <p:stCondLst>
                              <p:cond delay="1400"/>
                            </p:stCondLst>
                            <p:childTnLst>
                              <p:par>
                                <p:cTn id="29" presetID="22" presetClass="entr" presetSubtype="1"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200"/>
                                        <p:tgtEl>
                                          <p:spTgt spid="32"/>
                                        </p:tgtEl>
                                      </p:cBhvr>
                                    </p:animEffect>
                                  </p:childTnLst>
                                </p:cTn>
                              </p:par>
                            </p:childTnLst>
                          </p:cTn>
                        </p:par>
                        <p:par>
                          <p:cTn id="32" fill="hold">
                            <p:stCondLst>
                              <p:cond delay="160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200"/>
                                        <p:tgtEl>
                                          <p:spTgt spid="33"/>
                                        </p:tgtEl>
                                      </p:cBhvr>
                                    </p:animEffect>
                                  </p:childTnLst>
                                </p:cTn>
                              </p:par>
                            </p:childTnLst>
                          </p:cTn>
                        </p:par>
                        <p:par>
                          <p:cTn id="36" fill="hold">
                            <p:stCondLst>
                              <p:cond delay="1800"/>
                            </p:stCondLst>
                            <p:childTnLst>
                              <p:par>
                                <p:cTn id="37" presetID="22" presetClass="entr" presetSubtype="1" fill="hold" grpId="0" nodeType="afterEffect">
                                  <p:stCondLst>
                                    <p:cond delay="0"/>
                                  </p:stCondLst>
                                  <p:childTnLst>
                                    <p:set>
                                      <p:cBhvr>
                                        <p:cTn id="38" dur="1" fill="hold">
                                          <p:stCondLst>
                                            <p:cond delay="0"/>
                                          </p:stCondLst>
                                        </p:cTn>
                                        <p:tgtEl>
                                          <p:spTgt spid="28730"/>
                                        </p:tgtEl>
                                        <p:attrNameLst>
                                          <p:attrName>style.visibility</p:attrName>
                                        </p:attrNameLst>
                                      </p:cBhvr>
                                      <p:to>
                                        <p:strVal val="visible"/>
                                      </p:to>
                                    </p:set>
                                    <p:animEffect transition="in" filter="wipe(up)">
                                      <p:cBhvr>
                                        <p:cTn id="39" dur="200"/>
                                        <p:tgtEl>
                                          <p:spTgt spid="28730"/>
                                        </p:tgtEl>
                                      </p:cBhvr>
                                    </p:animEffect>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28731"/>
                                        </p:tgtEl>
                                        <p:attrNameLst>
                                          <p:attrName>style.visibility</p:attrName>
                                        </p:attrNameLst>
                                      </p:cBhvr>
                                      <p:to>
                                        <p:strVal val="visible"/>
                                      </p:to>
                                    </p:set>
                                    <p:animEffect transition="in" filter="wipe(up)">
                                      <p:cBhvr>
                                        <p:cTn id="43" dur="200"/>
                                        <p:tgtEl>
                                          <p:spTgt spid="28731"/>
                                        </p:tgtEl>
                                      </p:cBhvr>
                                    </p:animEffect>
                                  </p:childTnLst>
                                </p:cTn>
                              </p:par>
                            </p:childTnLst>
                          </p:cTn>
                        </p:par>
                        <p:par>
                          <p:cTn id="44" fill="hold">
                            <p:stCondLst>
                              <p:cond delay="2200"/>
                            </p:stCondLst>
                            <p:childTnLst>
                              <p:par>
                                <p:cTn id="45" presetID="26" presetClass="emph" presetSubtype="0" fill="hold" grpId="0" nodeType="afterEffect">
                                  <p:stCondLst>
                                    <p:cond delay="0"/>
                                  </p:stCondLst>
                                  <p:childTnLst>
                                    <p:animEffect transition="out" filter="fade">
                                      <p:cBhvr>
                                        <p:cTn id="46" dur="3000" tmFilter="0, 0; .2, .5; .8, .5; 1, 0"/>
                                        <p:tgtEl>
                                          <p:spTgt spid="28739"/>
                                        </p:tgtEl>
                                      </p:cBhvr>
                                    </p:animEffect>
                                    <p:animScale>
                                      <p:cBhvr>
                                        <p:cTn id="47" dur="1500" autoRev="1" fill="hold"/>
                                        <p:tgtEl>
                                          <p:spTgt spid="28739"/>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27" grpId="0" animBg="1"/>
      <p:bldP spid="28728" grpId="0" animBg="1"/>
      <p:bldP spid="28730" grpId="0" animBg="1"/>
      <p:bldP spid="28731" grpId="0" animBg="1"/>
      <p:bldP spid="28739" grpId="0" animBg="1"/>
      <p:bldP spid="30" grpId="0" animBg="1"/>
      <p:bldP spid="31" grpId="0" animBg="1"/>
      <p:bldP spid="32" grpId="0" animBg="1"/>
      <p:bldP spid="3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2" name="Rechteck 4"/>
          <p:cNvSpPr>
            <a:spLocks noChangeArrowheads="1"/>
          </p:cNvSpPr>
          <p:nvPr/>
        </p:nvSpPr>
        <p:spPr bwMode="auto">
          <a:xfrm>
            <a:off x="0" y="3305175"/>
            <a:ext cx="9144000" cy="2476500"/>
          </a:xfrm>
          <a:prstGeom prst="rect">
            <a:avLst/>
          </a:prstGeom>
          <a:noFill/>
          <a:ln w="9525" algn="ctr">
            <a:noFill/>
            <a:round/>
            <a:headEnd/>
            <a:tailEnd/>
          </a:ln>
        </p:spPr>
        <p:txBody>
          <a:bodyPr wrap="none" anchor="ctr"/>
          <a:lstStyle/>
          <a:p>
            <a:pPr algn="ctr">
              <a:defRPr/>
            </a:pPr>
            <a:r>
              <a:rPr lang="tr-TR" sz="8500" b="1" noProof="1">
                <a:solidFill>
                  <a:srgbClr val="575757"/>
                </a:solidFill>
                <a:effectLst>
                  <a:innerShdw blurRad="63500" dist="50800" dir="8100000">
                    <a:prstClr val="black">
                      <a:alpha val="50000"/>
                    </a:prstClr>
                  </a:innerShdw>
                </a:effectLst>
                <a:latin typeface="Calibri" pitchFamily="34" charset="0"/>
                <a:cs typeface="Calibri" pitchFamily="34" charset="0"/>
              </a:rPr>
              <a:t>İşle İlgili Hastalıklar</a:t>
            </a: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431108" name="Picture 3" descr="D:\DOKTOR\1-DRUZ\1-EĞİTİM KURUMU\1. İstanbuluzman\2-RESİMLER\Meslekler\18.png"/>
          <p:cNvPicPr>
            <a:picLocks noChangeAspect="1" noChangeArrowheads="1"/>
          </p:cNvPicPr>
          <p:nvPr/>
        </p:nvPicPr>
        <p:blipFill>
          <a:blip r:embed="rId3"/>
          <a:srcRect/>
          <a:stretch>
            <a:fillRect/>
          </a:stretch>
        </p:blipFill>
        <p:spPr bwMode="auto">
          <a:xfrm>
            <a:off x="2266950" y="104775"/>
            <a:ext cx="3810000" cy="3810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İŞLE İLGİLİ HASTALIK– WHO  </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b="1">
              <a:solidFill>
                <a:srgbClr val="000000"/>
              </a:solidFill>
              <a:latin typeface="Calibri" pitchFamily="34" charset="0"/>
            </a:endParaRPr>
          </a:p>
          <a:p>
            <a:pPr algn="ctr">
              <a:lnSpc>
                <a:spcPct val="90000"/>
              </a:lnSpc>
              <a:spcAft>
                <a:spcPct val="20000"/>
              </a:spcAft>
              <a:buClr>
                <a:srgbClr val="292929"/>
              </a:buClr>
            </a:pPr>
            <a:r>
              <a:rPr lang="tr-TR" sz="2000" i="1">
                <a:solidFill>
                  <a:srgbClr val="000000"/>
                </a:solidFill>
                <a:latin typeface="Calibri" pitchFamily="34" charset="0"/>
              </a:rPr>
              <a:t>“Yalnızca bilinen ve kabul edilen meslek hastalıkları değil, fakat</a:t>
            </a:r>
            <a:r>
              <a:rPr lang="tr-TR" sz="2000" b="1" i="1">
                <a:solidFill>
                  <a:srgbClr val="000000"/>
                </a:solidFill>
                <a:latin typeface="Calibri" pitchFamily="34" charset="0"/>
              </a:rPr>
              <a:t> oluşmasında ve gelişmesinde, çalışma ortamı ve şeklinin diğer nedenlere göre önemli bir faktör olduğu hastalıklardır.”</a:t>
            </a:r>
          </a:p>
          <a:p>
            <a:pPr algn="ctr">
              <a:lnSpc>
                <a:spcPct val="90000"/>
              </a:lnSpc>
              <a:spcAft>
                <a:spcPct val="20000"/>
              </a:spcAft>
              <a:buClr>
                <a:srgbClr val="292929"/>
              </a:buClr>
            </a:pPr>
            <a:endParaRPr lang="tr-TR" sz="2000" b="1">
              <a:solidFill>
                <a:srgbClr val="000000"/>
              </a:solidFill>
              <a:latin typeface="Calibri" pitchFamily="34" charset="0"/>
            </a:endParaRPr>
          </a:p>
        </p:txBody>
      </p:sp>
      <p:sp>
        <p:nvSpPr>
          <p:cNvPr id="43315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33157" name="Group 8"/>
          <p:cNvGrpSpPr>
            <a:grpSpLocks/>
          </p:cNvGrpSpPr>
          <p:nvPr/>
        </p:nvGrpSpPr>
        <p:grpSpPr bwMode="auto">
          <a:xfrm>
            <a:off x="323850" y="1555750"/>
            <a:ext cx="1482725" cy="1482725"/>
            <a:chOff x="1166" y="1342"/>
            <a:chExt cx="934" cy="934"/>
          </a:xfrm>
        </p:grpSpPr>
        <p:grpSp>
          <p:nvGrpSpPr>
            <p:cNvPr id="433161" name="Group 9"/>
            <p:cNvGrpSpPr>
              <a:grpSpLocks/>
            </p:cNvGrpSpPr>
            <p:nvPr/>
          </p:nvGrpSpPr>
          <p:grpSpPr bwMode="auto">
            <a:xfrm>
              <a:off x="1166" y="1342"/>
              <a:ext cx="934" cy="934"/>
              <a:chOff x="1710" y="1035"/>
              <a:chExt cx="2316" cy="2316"/>
            </a:xfrm>
          </p:grpSpPr>
          <p:grpSp>
            <p:nvGrpSpPr>
              <p:cNvPr id="433163" name="Group 10"/>
              <p:cNvGrpSpPr>
                <a:grpSpLocks/>
              </p:cNvGrpSpPr>
              <p:nvPr/>
            </p:nvGrpSpPr>
            <p:grpSpPr bwMode="auto">
              <a:xfrm rot="3600000">
                <a:off x="1710" y="1035"/>
                <a:ext cx="2316" cy="2316"/>
                <a:chOff x="1710" y="1035"/>
                <a:chExt cx="2316" cy="2316"/>
              </a:xfrm>
            </p:grpSpPr>
            <p:sp>
              <p:nvSpPr>
                <p:cNvPr id="43316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3316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3317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33164" name="Group 14"/>
              <p:cNvGrpSpPr>
                <a:grpSpLocks/>
              </p:cNvGrpSpPr>
              <p:nvPr/>
            </p:nvGrpSpPr>
            <p:grpSpPr bwMode="auto">
              <a:xfrm rot="7200000">
                <a:off x="2059" y="1386"/>
                <a:ext cx="1616" cy="1614"/>
                <a:chOff x="2060" y="1387"/>
                <a:chExt cx="1616" cy="1614"/>
              </a:xfrm>
            </p:grpSpPr>
            <p:sp>
              <p:nvSpPr>
                <p:cNvPr id="43316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3316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3316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433162"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433158" name="Text Box 45"/>
          <p:cNvSpPr txBox="1">
            <a:spLocks noChangeArrowheads="1"/>
          </p:cNvSpPr>
          <p:nvPr/>
        </p:nvSpPr>
        <p:spPr bwMode="auto">
          <a:xfrm>
            <a:off x="771525" y="2190750"/>
            <a:ext cx="550863" cy="215900"/>
          </a:xfrm>
          <a:prstGeom prst="rect">
            <a:avLst/>
          </a:prstGeom>
          <a:noFill/>
          <a:ln w="9525">
            <a:noFill/>
            <a:miter lim="800000"/>
            <a:headEnd/>
            <a:tailEnd/>
          </a:ln>
        </p:spPr>
        <p:txBody>
          <a:bodyPr lIns="0" tIns="0" rIns="0" bIns="0">
            <a:spAutoFit/>
          </a:bodyPr>
          <a:lstStyle/>
          <a:p>
            <a:pPr algn="ctr" defTabSz="801688">
              <a:spcBef>
                <a:spcPct val="20000"/>
              </a:spcBef>
            </a:pPr>
            <a:r>
              <a:rPr lang="tr-TR" sz="1400" noProof="1">
                <a:solidFill>
                  <a:srgbClr val="333333"/>
                </a:solidFill>
                <a:latin typeface="Calibri" pitchFamily="34" charset="0"/>
              </a:rPr>
              <a:t>Tanım</a:t>
            </a: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İŞLE İLGİLİ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HASTALIKLAR (work-related diseases)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0" name="Rectangle 55"/>
          <p:cNvSpPr>
            <a:spLocks noChangeArrowheads="1"/>
          </p:cNvSpPr>
          <p:nvPr/>
        </p:nvSpPr>
        <p:spPr bwMode="gray">
          <a:xfrm>
            <a:off x="143087" y="1081613"/>
            <a:ext cx="654417"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a:t>
            </a:r>
            <a:endParaRPr lang="tr-TR" sz="2400" b="1" dirty="0">
              <a:solidFill>
                <a:srgbClr val="FFFFFF"/>
              </a:solidFill>
              <a:latin typeface="Cambria" pitchFamily="18" charset="0"/>
              <a:cs typeface="Calibri" pitchFamily="34" charset="0"/>
            </a:endParaRPr>
          </a:p>
        </p:txBody>
      </p:sp>
      <p:sp>
        <p:nvSpPr>
          <p:cNvPr id="31" name="Rectangle 5"/>
          <p:cNvSpPr>
            <a:spLocks noChangeArrowheads="1"/>
          </p:cNvSpPr>
          <p:nvPr/>
        </p:nvSpPr>
        <p:spPr bwMode="gray">
          <a:xfrm>
            <a:off x="843352" y="1081613"/>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Yapılan iş ile hastalık arasında </a:t>
            </a:r>
            <a:r>
              <a:rPr lang="tr-TR" sz="2000" b="1" i="1" dirty="0" smtClean="0">
                <a:solidFill>
                  <a:srgbClr val="C00000"/>
                </a:solidFill>
                <a:latin typeface="Calibri" pitchFamily="34" charset="0"/>
                <a:cs typeface="Calibri" pitchFamily="34" charset="0"/>
              </a:rPr>
              <a:t>neden-sonuç </a:t>
            </a:r>
            <a:r>
              <a:rPr lang="tr-TR" sz="2000" b="1" i="1" dirty="0">
                <a:solidFill>
                  <a:srgbClr val="C00000"/>
                </a:solidFill>
                <a:latin typeface="Calibri" pitchFamily="34" charset="0"/>
                <a:cs typeface="Calibri" pitchFamily="34" charset="0"/>
              </a:rPr>
              <a:t>ilişki söz konusu değildir. </a:t>
            </a:r>
            <a:r>
              <a:rPr lang="tr-TR" sz="2000" b="1" i="1" dirty="0">
                <a:solidFill>
                  <a:srgbClr val="000000"/>
                </a:solidFill>
                <a:latin typeface="Calibri" pitchFamily="34" charset="0"/>
                <a:cs typeface="Calibri" pitchFamily="34" charset="0"/>
              </a:rPr>
              <a:t>Aralarında spesifik bir ilişki yoktur,</a:t>
            </a:r>
          </a:p>
        </p:txBody>
      </p:sp>
      <p:sp>
        <p:nvSpPr>
          <p:cNvPr id="20" name="Rectangle 55"/>
          <p:cNvSpPr>
            <a:spLocks noChangeArrowheads="1"/>
          </p:cNvSpPr>
          <p:nvPr/>
        </p:nvSpPr>
        <p:spPr bwMode="gray">
          <a:xfrm>
            <a:off x="143089" y="2224613"/>
            <a:ext cx="654416"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a:t>
            </a:r>
            <a:endParaRPr lang="tr-TR" sz="2400" b="1" dirty="0">
              <a:solidFill>
                <a:srgbClr val="FFFFFF"/>
              </a:solidFill>
              <a:latin typeface="Cambria" pitchFamily="18" charset="0"/>
              <a:cs typeface="Calibri" pitchFamily="34" charset="0"/>
            </a:endParaRPr>
          </a:p>
        </p:txBody>
      </p:sp>
      <p:sp>
        <p:nvSpPr>
          <p:cNvPr id="21" name="Rectangle 5"/>
          <p:cNvSpPr>
            <a:spLocks noChangeArrowheads="1"/>
          </p:cNvSpPr>
          <p:nvPr/>
        </p:nvSpPr>
        <p:spPr bwMode="gray">
          <a:xfrm>
            <a:off x="843352" y="2224613"/>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Çalışma koşulları, hastalığın ortaya çıkmasını </a:t>
            </a:r>
            <a:r>
              <a:rPr lang="tr-TR" sz="2000" b="1" i="1" dirty="0">
                <a:solidFill>
                  <a:srgbClr val="C00000"/>
                </a:solidFill>
                <a:latin typeface="Calibri" pitchFamily="34" charset="0"/>
                <a:cs typeface="Calibri" pitchFamily="34" charset="0"/>
              </a:rPr>
              <a:t>kolaylaştırıcı veya gelişmesini hızlandırıcı </a:t>
            </a:r>
            <a:r>
              <a:rPr lang="tr-TR" sz="2000" b="1" i="1" dirty="0">
                <a:solidFill>
                  <a:srgbClr val="000000"/>
                </a:solidFill>
                <a:latin typeface="Calibri" pitchFamily="34" charset="0"/>
                <a:cs typeface="Calibri" pitchFamily="34" charset="0"/>
              </a:rPr>
              <a:t>nedendir. </a:t>
            </a:r>
          </a:p>
        </p:txBody>
      </p:sp>
      <p:sp>
        <p:nvSpPr>
          <p:cNvPr id="24" name="Rectangle 55"/>
          <p:cNvSpPr>
            <a:spLocks noChangeArrowheads="1"/>
          </p:cNvSpPr>
          <p:nvPr/>
        </p:nvSpPr>
        <p:spPr bwMode="gray">
          <a:xfrm>
            <a:off x="143089" y="3367613"/>
            <a:ext cx="654416"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3</a:t>
            </a:r>
            <a:endParaRPr lang="tr-TR" sz="2400" b="1" dirty="0">
              <a:solidFill>
                <a:srgbClr val="FFFFFF"/>
              </a:solidFill>
              <a:latin typeface="Cambria" pitchFamily="18" charset="0"/>
              <a:cs typeface="Calibri" pitchFamily="34" charset="0"/>
            </a:endParaRPr>
          </a:p>
        </p:txBody>
      </p:sp>
      <p:sp>
        <p:nvSpPr>
          <p:cNvPr id="25" name="Rectangle 5"/>
          <p:cNvSpPr>
            <a:spLocks noChangeArrowheads="1"/>
          </p:cNvSpPr>
          <p:nvPr/>
        </p:nvSpPr>
        <p:spPr bwMode="gray">
          <a:xfrm>
            <a:off x="843352" y="3367613"/>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es-ES" sz="2000" b="1" i="1" dirty="0">
                <a:solidFill>
                  <a:srgbClr val="000000"/>
                </a:solidFill>
                <a:latin typeface="Calibri" pitchFamily="34" charset="0"/>
                <a:cs typeface="Calibri" pitchFamily="34" charset="0"/>
              </a:rPr>
              <a:t>Etken ortamda olmasa da hastalık olacaktır,</a:t>
            </a:r>
          </a:p>
        </p:txBody>
      </p:sp>
      <p:sp>
        <p:nvSpPr>
          <p:cNvPr id="28" name="Rectangle 55"/>
          <p:cNvSpPr>
            <a:spLocks noChangeArrowheads="1"/>
          </p:cNvSpPr>
          <p:nvPr/>
        </p:nvSpPr>
        <p:spPr bwMode="gray">
          <a:xfrm>
            <a:off x="143089" y="4539188"/>
            <a:ext cx="654416"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4</a:t>
            </a:r>
            <a:endParaRPr lang="tr-TR" sz="2400" b="1" dirty="0">
              <a:solidFill>
                <a:srgbClr val="FFFFFF"/>
              </a:solidFill>
              <a:latin typeface="Cambria" pitchFamily="18" charset="0"/>
              <a:cs typeface="Calibri" pitchFamily="34" charset="0"/>
            </a:endParaRPr>
          </a:p>
        </p:txBody>
      </p:sp>
      <p:sp>
        <p:nvSpPr>
          <p:cNvPr id="29" name="Rectangle 5"/>
          <p:cNvSpPr>
            <a:spLocks noChangeArrowheads="1"/>
          </p:cNvSpPr>
          <p:nvPr/>
        </p:nvSpPr>
        <p:spPr bwMode="gray">
          <a:xfrm>
            <a:off x="843352" y="4539188"/>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a:solidFill>
                  <a:srgbClr val="C00000"/>
                </a:solidFill>
                <a:latin typeface="Calibri" pitchFamily="34" charset="0"/>
                <a:cs typeface="Calibri" pitchFamily="34" charset="0"/>
              </a:rPr>
              <a:t>Kompleks bir </a:t>
            </a:r>
            <a:r>
              <a:rPr lang="tr-TR" sz="2000" b="1" i="1" dirty="0" err="1">
                <a:solidFill>
                  <a:srgbClr val="C00000"/>
                </a:solidFill>
                <a:latin typeface="Calibri" pitchFamily="34" charset="0"/>
                <a:cs typeface="Calibri" pitchFamily="34" charset="0"/>
              </a:rPr>
              <a:t>etyolojiye</a:t>
            </a:r>
            <a:r>
              <a:rPr lang="tr-TR" sz="2000" b="1" i="1" dirty="0">
                <a:solidFill>
                  <a:srgbClr val="C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sahiptir,</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sz="3200" dirty="0">
                <a:solidFill>
                  <a:srgbClr val="575757"/>
                </a:solidFill>
                <a:effectLst>
                  <a:innerShdw blurRad="63500" dist="50800" dir="8100000">
                    <a:prstClr val="black">
                      <a:alpha val="50000"/>
                    </a:prstClr>
                  </a:innerShdw>
                </a:effectLst>
                <a:latin typeface="Calibri" pitchFamily="34" charset="0"/>
                <a:cs typeface="Calibri" pitchFamily="34" charset="0"/>
              </a:rPr>
              <a:t>İŞLE İLGİLİ </a:t>
            </a:r>
            <a:r>
              <a:rPr lang="en-US"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HASTALIKLAR</a:t>
            </a: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IN ÖZELLİKLERİ</a:t>
            </a:r>
            <a:endParaRPr lang="en-US"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42" name="Grup 41"/>
          <p:cNvGrpSpPr/>
          <p:nvPr/>
        </p:nvGrpSpPr>
        <p:grpSpPr>
          <a:xfrm>
            <a:off x="231797" y="5885030"/>
            <a:ext cx="6162416" cy="663371"/>
            <a:chOff x="2644311" y="5451679"/>
            <a:chExt cx="6162416" cy="663371"/>
          </a:xfrm>
        </p:grpSpPr>
        <p:grpSp>
          <p:nvGrpSpPr>
            <p:cNvPr id="43" name="Group 51"/>
            <p:cNvGrpSpPr>
              <a:grpSpLocks/>
            </p:cNvGrpSpPr>
            <p:nvPr/>
          </p:nvGrpSpPr>
          <p:grpSpPr bwMode="auto">
            <a:xfrm>
              <a:off x="2644311" y="5451679"/>
              <a:ext cx="648968" cy="663371"/>
              <a:chOff x="1868" y="1082"/>
              <a:chExt cx="1942" cy="1942"/>
            </a:xfrm>
          </p:grpSpPr>
          <p:sp>
            <p:nvSpPr>
              <p:cNvPr id="45"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46"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47"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48"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49"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50"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51" name="Group 58"/>
              <p:cNvGrpSpPr>
                <a:grpSpLocks noChangeAspect="1"/>
              </p:cNvGrpSpPr>
              <p:nvPr/>
            </p:nvGrpSpPr>
            <p:grpSpPr bwMode="auto">
              <a:xfrm>
                <a:off x="2808" y="2807"/>
                <a:ext cx="62" cy="63"/>
                <a:chOff x="1684" y="2400"/>
                <a:chExt cx="41" cy="41"/>
              </a:xfrm>
            </p:grpSpPr>
            <p:sp>
              <p:nvSpPr>
                <p:cNvPr id="56"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57"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52" name="Group 61"/>
              <p:cNvGrpSpPr>
                <a:grpSpLocks noChangeAspect="1"/>
              </p:cNvGrpSpPr>
              <p:nvPr/>
            </p:nvGrpSpPr>
            <p:grpSpPr bwMode="auto">
              <a:xfrm>
                <a:off x="2808" y="1211"/>
                <a:ext cx="62" cy="63"/>
                <a:chOff x="1684" y="2400"/>
                <a:chExt cx="41" cy="41"/>
              </a:xfrm>
            </p:grpSpPr>
            <p:sp>
              <p:nvSpPr>
                <p:cNvPr id="54"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55"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53"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44"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Özelliklerdendir-değildir</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699479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İşle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İlgili Hastalıklar</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İşle </a:t>
            </a:r>
            <a:r>
              <a:rPr lang="tr-TR" sz="2000" b="1" i="1" dirty="0">
                <a:solidFill>
                  <a:srgbClr val="000000"/>
                </a:solidFill>
                <a:latin typeface="Calibri" pitchFamily="34" charset="0"/>
                <a:cs typeface="Calibri" pitchFamily="34" charset="0"/>
              </a:rPr>
              <a:t>ilgili hastalıklara ilişkin olarak </a:t>
            </a:r>
            <a:r>
              <a:rPr lang="tr-TR" sz="2000" b="1" i="1" dirty="0" smtClean="0">
                <a:solidFill>
                  <a:srgbClr val="000000"/>
                </a:solidFill>
                <a:latin typeface="Calibri" pitchFamily="34" charset="0"/>
                <a:cs typeface="Calibri" pitchFamily="34" charset="0"/>
              </a:rPr>
              <a:t>aşağıdakilerden </a:t>
            </a:r>
            <a:r>
              <a:rPr lang="tr-TR" sz="2000" b="1" i="1" dirty="0">
                <a:solidFill>
                  <a:srgbClr val="000000"/>
                </a:solidFill>
                <a:latin typeface="Calibri" pitchFamily="34" charset="0"/>
                <a:cs typeface="Calibri" pitchFamily="34" charset="0"/>
              </a:rPr>
              <a:t>hangisi yanlıştır?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İşyeri ortam faktörleri hastalığın ilerleyişini değiştirebilir.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Meslek hastalıklarından farklı olarak hastalık için riskli işi yapmayanlarda da ortaya çıkabilir.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İşyeri ortam faktörleri hastalığın ortaya çıkmasında kolaylaştırıcı olabilir.</a:t>
            </a:r>
          </a:p>
          <a:p>
            <a:pPr marL="914400" lvl="1" indent="-457200">
              <a:spcAft>
                <a:spcPts val="0"/>
              </a:spcAft>
              <a:buClr>
                <a:srgbClr val="292929"/>
              </a:buClr>
              <a:buFont typeface="+mj-lt"/>
              <a:buAutoNum type="alphaUcPeriod"/>
              <a:defRPr/>
            </a:pPr>
            <a:r>
              <a:rPr lang="tr-TR" b="1" i="1" dirty="0">
                <a:solidFill>
                  <a:srgbClr val="C00000"/>
                </a:solidFill>
                <a:latin typeface="Calibri" pitchFamily="34" charset="0"/>
                <a:cs typeface="Calibri" pitchFamily="34" charset="0"/>
              </a:rPr>
              <a:t>Mesleki kurşun zehirlenmesi işle ilgili hastalıklara uygun bir örnektir.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2011 </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0"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İH-75</a:t>
            </a:r>
          </a:p>
        </p:txBody>
      </p:sp>
    </p:spTree>
    <p:extLst>
      <p:ext uri="{BB962C8B-B14F-4D97-AF65-F5344CB8AC3E}">
        <p14:creationId xmlns:p14="http://schemas.microsoft.com/office/powerpoint/2010/main" val="1665994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8" name="Group 19"/>
          <p:cNvGrpSpPr>
            <a:grpSpLocks/>
          </p:cNvGrpSpPr>
          <p:nvPr/>
        </p:nvGrpSpPr>
        <p:grpSpPr bwMode="auto">
          <a:xfrm>
            <a:off x="95250" y="2555875"/>
            <a:ext cx="2400300" cy="2081213"/>
            <a:chOff x="720" y="1998"/>
            <a:chExt cx="1440" cy="1332"/>
          </a:xfrm>
        </p:grpSpPr>
        <p:sp>
          <p:nvSpPr>
            <p:cNvPr id="437284" name="AutoShape 5"/>
            <p:cNvSpPr>
              <a:spLocks noChangeArrowheads="1"/>
            </p:cNvSpPr>
            <p:nvPr/>
          </p:nvSpPr>
          <p:spPr bwMode="auto">
            <a:xfrm>
              <a:off x="720" y="1998"/>
              <a:ext cx="1440" cy="1332"/>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sz="2000" i="1">
                <a:solidFill>
                  <a:srgbClr val="000000"/>
                </a:solidFill>
                <a:latin typeface="Verdana" pitchFamily="34" charset="0"/>
                <a:ea typeface="宋体" charset="-122"/>
              </a:endParaRPr>
            </a:p>
          </p:txBody>
        </p:sp>
        <p:sp>
          <p:nvSpPr>
            <p:cNvPr id="437285" name="Text Box 6"/>
            <p:cNvSpPr txBox="1">
              <a:spLocks noChangeArrowheads="1"/>
            </p:cNvSpPr>
            <p:nvPr/>
          </p:nvSpPr>
          <p:spPr bwMode="auto">
            <a:xfrm>
              <a:off x="780" y="2027"/>
              <a:ext cx="1380" cy="1242"/>
            </a:xfrm>
            <a:prstGeom prst="rect">
              <a:avLst/>
            </a:prstGeom>
            <a:noFill/>
            <a:ln w="9525">
              <a:noFill/>
              <a:miter lim="800000"/>
              <a:headEnd/>
              <a:tailEnd/>
            </a:ln>
          </p:spPr>
          <p:txBody>
            <a:bodyPr>
              <a:spAutoFit/>
            </a:bodyPr>
            <a:lstStyle/>
            <a:p>
              <a:pPr eaLnBrk="0" hangingPunct="0"/>
              <a:r>
                <a:rPr lang="tr-TR" altLang="zh-CN" sz="2000" b="1" i="1">
                  <a:solidFill>
                    <a:srgbClr val="000000"/>
                  </a:solidFill>
                  <a:latin typeface="Calibri" pitchFamily="34" charset="0"/>
                  <a:ea typeface="宋体" charset="-122"/>
                  <a:cs typeface="Calibri" pitchFamily="34" charset="0"/>
                </a:rPr>
                <a:t>İşyerindeki;</a:t>
              </a:r>
            </a:p>
            <a:p>
              <a:pPr eaLnBrk="0" hangingPunct="0"/>
              <a:r>
                <a:rPr lang="tr-TR" altLang="zh-CN" sz="2000" i="1">
                  <a:solidFill>
                    <a:srgbClr val="000000"/>
                  </a:solidFill>
                  <a:latin typeface="Calibri" pitchFamily="34" charset="0"/>
                  <a:ea typeface="宋体" charset="-122"/>
                  <a:cs typeface="Calibri" pitchFamily="34" charset="0"/>
                </a:rPr>
                <a:t>1.Fiziksel,</a:t>
              </a:r>
            </a:p>
            <a:p>
              <a:pPr eaLnBrk="0" hangingPunct="0"/>
              <a:r>
                <a:rPr lang="tr-TR" altLang="zh-CN" sz="2000" i="1">
                  <a:solidFill>
                    <a:srgbClr val="000000"/>
                  </a:solidFill>
                  <a:latin typeface="Calibri" pitchFamily="34" charset="0"/>
                  <a:ea typeface="宋体" charset="-122"/>
                  <a:cs typeface="Calibri" pitchFamily="34" charset="0"/>
                </a:rPr>
                <a:t>2.Kimyasal,</a:t>
              </a:r>
            </a:p>
            <a:p>
              <a:pPr eaLnBrk="0" hangingPunct="0"/>
              <a:r>
                <a:rPr lang="tr-TR" altLang="zh-CN" sz="2000" i="1">
                  <a:solidFill>
                    <a:srgbClr val="000000"/>
                  </a:solidFill>
                  <a:latin typeface="Calibri" pitchFamily="34" charset="0"/>
                  <a:ea typeface="宋体" charset="-122"/>
                  <a:cs typeface="Calibri" pitchFamily="34" charset="0"/>
                </a:rPr>
                <a:t>3.Biyolojik, </a:t>
              </a:r>
            </a:p>
            <a:p>
              <a:pPr eaLnBrk="0" hangingPunct="0"/>
              <a:r>
                <a:rPr lang="tr-TR" altLang="zh-CN" sz="2000" i="1">
                  <a:solidFill>
                    <a:srgbClr val="000000"/>
                  </a:solidFill>
                  <a:latin typeface="Calibri" pitchFamily="34" charset="0"/>
                  <a:ea typeface="宋体" charset="-122"/>
                  <a:cs typeface="Calibri" pitchFamily="34" charset="0"/>
                </a:rPr>
                <a:t>4.Psikososyal,</a:t>
              </a:r>
            </a:p>
            <a:p>
              <a:pPr eaLnBrk="0" hangingPunct="0"/>
              <a:r>
                <a:rPr lang="tr-TR" altLang="zh-CN" sz="2000" i="1">
                  <a:solidFill>
                    <a:srgbClr val="000000"/>
                  </a:solidFill>
                  <a:latin typeface="Calibri" pitchFamily="34" charset="0"/>
                  <a:ea typeface="宋体" charset="-122"/>
                  <a:cs typeface="Calibri" pitchFamily="34" charset="0"/>
                </a:rPr>
                <a:t>                …faktörler</a:t>
              </a:r>
              <a:endParaRPr lang="en-US" altLang="zh-CN" sz="2000" i="1">
                <a:solidFill>
                  <a:srgbClr val="000000"/>
                </a:solidFill>
                <a:latin typeface="Calibri" pitchFamily="34" charset="0"/>
                <a:ea typeface="宋体" charset="-122"/>
                <a:cs typeface="Calibri" pitchFamily="34" charset="0"/>
              </a:endParaRPr>
            </a:p>
          </p:txBody>
        </p:sp>
      </p:grpSp>
      <p:sp>
        <p:nvSpPr>
          <p:cNvPr id="11" name="Freeform 7"/>
          <p:cNvSpPr>
            <a:spLocks/>
          </p:cNvSpPr>
          <p:nvPr/>
        </p:nvSpPr>
        <p:spPr bwMode="gray">
          <a:xfrm>
            <a:off x="2536825" y="26177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zh-CN" altLang="en-US" i="1">
              <a:solidFill>
                <a:srgbClr val="000000"/>
              </a:solidFill>
            </a:endParaRPr>
          </a:p>
        </p:txBody>
      </p:sp>
      <p:sp>
        <p:nvSpPr>
          <p:cNvPr id="437253" name="AutoShape 8"/>
          <p:cNvSpPr>
            <a:spLocks noChangeAspect="1" noChangeArrowheads="1" noTextEdit="1"/>
          </p:cNvSpPr>
          <p:nvPr/>
        </p:nvSpPr>
        <p:spPr bwMode="gray">
          <a:xfrm flipH="1">
            <a:off x="3773488" y="2614613"/>
            <a:ext cx="909637" cy="1244600"/>
          </a:xfrm>
          <a:prstGeom prst="rect">
            <a:avLst/>
          </a:prstGeom>
          <a:noFill/>
          <a:ln w="9525">
            <a:noFill/>
            <a:miter lim="800000"/>
            <a:headEnd/>
            <a:tailEnd/>
          </a:ln>
        </p:spPr>
        <p:txBody>
          <a:bodyPr/>
          <a:lstStyle/>
          <a:p>
            <a:endParaRPr lang="tr-TR"/>
          </a:p>
        </p:txBody>
      </p:sp>
      <p:sp>
        <p:nvSpPr>
          <p:cNvPr id="14" name="Freeform 9"/>
          <p:cNvSpPr>
            <a:spLocks/>
          </p:cNvSpPr>
          <p:nvPr/>
        </p:nvSpPr>
        <p:spPr bwMode="gray">
          <a:xfrm flipH="1">
            <a:off x="3455988" y="26177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i="1">
              <a:solidFill>
                <a:srgbClr val="000000"/>
              </a:solidFill>
            </a:endParaRPr>
          </a:p>
        </p:txBody>
      </p:sp>
      <p:grpSp>
        <p:nvGrpSpPr>
          <p:cNvPr id="15" name="Group 21"/>
          <p:cNvGrpSpPr>
            <a:grpSpLocks/>
          </p:cNvGrpSpPr>
          <p:nvPr/>
        </p:nvGrpSpPr>
        <p:grpSpPr bwMode="auto">
          <a:xfrm>
            <a:off x="1952625" y="990600"/>
            <a:ext cx="2998788" cy="1601788"/>
            <a:chOff x="1920" y="912"/>
            <a:chExt cx="1889" cy="1009"/>
          </a:xfrm>
        </p:grpSpPr>
        <p:grpSp>
          <p:nvGrpSpPr>
            <p:cNvPr id="437275" name="Group 10"/>
            <p:cNvGrpSpPr>
              <a:grpSpLocks/>
            </p:cNvGrpSpPr>
            <p:nvPr/>
          </p:nvGrpSpPr>
          <p:grpSpPr bwMode="auto">
            <a:xfrm>
              <a:off x="1920" y="912"/>
              <a:ext cx="1889" cy="1009"/>
              <a:chOff x="1997" y="1314"/>
              <a:chExt cx="1889" cy="1009"/>
            </a:xfrm>
          </p:grpSpPr>
          <p:grpSp>
            <p:nvGrpSpPr>
              <p:cNvPr id="437277" name="Group 11"/>
              <p:cNvGrpSpPr>
                <a:grpSpLocks/>
              </p:cNvGrpSpPr>
              <p:nvPr/>
            </p:nvGrpSpPr>
            <p:grpSpPr bwMode="auto">
              <a:xfrm>
                <a:off x="1997" y="1404"/>
                <a:ext cx="1889" cy="919"/>
                <a:chOff x="1973" y="1027"/>
                <a:chExt cx="1926" cy="937"/>
              </a:xfrm>
            </p:grpSpPr>
            <p:sp>
              <p:nvSpPr>
                <p:cNvPr id="23"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i="1">
                    <a:solidFill>
                      <a:srgbClr val="000000"/>
                    </a:solidFill>
                  </a:endParaRPr>
                </a:p>
              </p:txBody>
            </p:sp>
            <p:sp>
              <p:nvSpPr>
                <p:cNvPr id="24"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zh-CN" altLang="en-US" i="1">
                    <a:solidFill>
                      <a:srgbClr val="000000"/>
                    </a:solidFill>
                  </a:endParaRPr>
                </a:p>
              </p:txBody>
            </p:sp>
          </p:grpSp>
          <p:sp>
            <p:nvSpPr>
              <p:cNvPr id="19"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zh-CN" altLang="en-US" i="1">
                  <a:solidFill>
                    <a:srgbClr val="000000"/>
                  </a:solidFill>
                </a:endParaRPr>
              </a:p>
            </p:txBody>
          </p:sp>
          <p:sp>
            <p:nvSpPr>
              <p:cNvPr id="20"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zh-CN" altLang="en-US" i="1">
                  <a:solidFill>
                    <a:srgbClr val="000000"/>
                  </a:solidFill>
                </a:endParaRPr>
              </a:p>
            </p:txBody>
          </p:sp>
          <p:sp>
            <p:nvSpPr>
              <p:cNvPr id="21"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zh-CN" altLang="en-US" i="1">
                  <a:solidFill>
                    <a:srgbClr val="000000"/>
                  </a:solidFill>
                </a:endParaRPr>
              </a:p>
            </p:txBody>
          </p:sp>
          <p:sp>
            <p:nvSpPr>
              <p:cNvPr id="22"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zh-CN" altLang="en-US" i="1">
                  <a:solidFill>
                    <a:srgbClr val="000000"/>
                  </a:solidFill>
                </a:endParaRPr>
              </a:p>
            </p:txBody>
          </p:sp>
        </p:grpSp>
        <p:sp>
          <p:nvSpPr>
            <p:cNvPr id="437276" name="Text Box 18"/>
            <p:cNvSpPr txBox="1">
              <a:spLocks noChangeArrowheads="1"/>
            </p:cNvSpPr>
            <p:nvPr/>
          </p:nvSpPr>
          <p:spPr bwMode="auto">
            <a:xfrm>
              <a:off x="2232" y="1038"/>
              <a:ext cx="1236" cy="523"/>
            </a:xfrm>
            <a:prstGeom prst="rect">
              <a:avLst/>
            </a:prstGeom>
            <a:noFill/>
            <a:ln w="9525" algn="ctr">
              <a:noFill/>
              <a:miter lim="800000"/>
              <a:headEnd/>
              <a:tailEnd/>
            </a:ln>
          </p:spPr>
          <p:txBody>
            <a:bodyPr>
              <a:spAutoFit/>
            </a:bodyPr>
            <a:lstStyle/>
            <a:p>
              <a:pPr algn="ctr" eaLnBrk="0" hangingPunct="0"/>
              <a:r>
                <a:rPr lang="tr-TR" altLang="zh-CN" sz="2400" b="1" i="1">
                  <a:solidFill>
                    <a:srgbClr val="000000"/>
                  </a:solidFill>
                  <a:latin typeface="Cambria" pitchFamily="18" charset="0"/>
                  <a:ea typeface="宋体" charset="-122"/>
                  <a:cs typeface="Calibri" pitchFamily="34" charset="0"/>
                </a:rPr>
                <a:t>AYIRICI </a:t>
              </a:r>
            </a:p>
            <a:p>
              <a:pPr algn="ctr" eaLnBrk="0" hangingPunct="0"/>
              <a:r>
                <a:rPr lang="tr-TR" altLang="zh-CN" sz="2400" b="1" i="1">
                  <a:solidFill>
                    <a:srgbClr val="000000"/>
                  </a:solidFill>
                  <a:latin typeface="Cambria" pitchFamily="18" charset="0"/>
                  <a:ea typeface="宋体" charset="-122"/>
                  <a:cs typeface="Calibri" pitchFamily="34" charset="0"/>
                </a:rPr>
                <a:t>TANI</a:t>
              </a:r>
              <a:endParaRPr lang="en-US" altLang="zh-CN" sz="2400" b="1" i="1">
                <a:solidFill>
                  <a:srgbClr val="000000"/>
                </a:solidFill>
                <a:latin typeface="Cambria" pitchFamily="18" charset="0"/>
                <a:ea typeface="宋体" charset="-122"/>
                <a:cs typeface="Calibri" pitchFamily="34" charset="0"/>
              </a:endParaRPr>
            </a:p>
          </p:txBody>
        </p:sp>
      </p:grpSp>
      <p:grpSp>
        <p:nvGrpSpPr>
          <p:cNvPr id="2" name="Grup 1"/>
          <p:cNvGrpSpPr>
            <a:grpSpLocks/>
          </p:cNvGrpSpPr>
          <p:nvPr/>
        </p:nvGrpSpPr>
        <p:grpSpPr bwMode="auto">
          <a:xfrm>
            <a:off x="4410075" y="2714625"/>
            <a:ext cx="2038350" cy="1922463"/>
            <a:chOff x="4410074" y="2714625"/>
            <a:chExt cx="2038349" cy="1922463"/>
          </a:xfrm>
        </p:grpSpPr>
        <p:sp>
          <p:nvSpPr>
            <p:cNvPr id="437273" name="AutoShape 3"/>
            <p:cNvSpPr>
              <a:spLocks noChangeArrowheads="1"/>
            </p:cNvSpPr>
            <p:nvPr/>
          </p:nvSpPr>
          <p:spPr bwMode="auto">
            <a:xfrm>
              <a:off x="4410074" y="2714625"/>
              <a:ext cx="2038349" cy="1922463"/>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i="1">
                <a:solidFill>
                  <a:srgbClr val="000000"/>
                </a:solidFill>
                <a:latin typeface="Verdana" pitchFamily="34" charset="0"/>
                <a:ea typeface="宋体" charset="-122"/>
              </a:endParaRPr>
            </a:p>
          </p:txBody>
        </p:sp>
        <p:sp>
          <p:nvSpPr>
            <p:cNvPr id="437274" name="Text Box 6"/>
            <p:cNvSpPr txBox="1">
              <a:spLocks noChangeArrowheads="1"/>
            </p:cNvSpPr>
            <p:nvPr/>
          </p:nvSpPr>
          <p:spPr bwMode="auto">
            <a:xfrm>
              <a:off x="4591049" y="3067050"/>
              <a:ext cx="1679797" cy="1323439"/>
            </a:xfrm>
            <a:prstGeom prst="rect">
              <a:avLst/>
            </a:prstGeom>
            <a:noFill/>
            <a:ln w="9525">
              <a:noFill/>
              <a:miter lim="800000"/>
              <a:headEnd/>
              <a:tailEnd/>
            </a:ln>
          </p:spPr>
          <p:txBody>
            <a:bodyPr>
              <a:spAutoFit/>
            </a:bodyPr>
            <a:lstStyle/>
            <a:p>
              <a:pPr eaLnBrk="0" hangingPunct="0"/>
              <a:r>
                <a:rPr lang="tr-TR" altLang="zh-CN" sz="2000" b="1" i="1">
                  <a:solidFill>
                    <a:srgbClr val="000000"/>
                  </a:solidFill>
                  <a:latin typeface="Calibri" pitchFamily="34" charset="0"/>
                  <a:ea typeface="宋体" charset="-122"/>
                  <a:cs typeface="Calibri" pitchFamily="34" charset="0"/>
                </a:rPr>
                <a:t>İş Dışında;</a:t>
              </a:r>
            </a:p>
            <a:p>
              <a:pPr eaLnBrk="0" hangingPunct="0"/>
              <a:r>
                <a:rPr lang="tr-TR" altLang="zh-CN" sz="2000" i="1">
                  <a:solidFill>
                    <a:srgbClr val="000000"/>
                  </a:solidFill>
                  <a:latin typeface="Calibri" pitchFamily="34" charset="0"/>
                  <a:ea typeface="宋体" charset="-122"/>
                  <a:cs typeface="Calibri" pitchFamily="34" charset="0"/>
                </a:rPr>
                <a:t>1.Kişisel,</a:t>
              </a:r>
            </a:p>
            <a:p>
              <a:pPr eaLnBrk="0" hangingPunct="0"/>
              <a:r>
                <a:rPr lang="tr-TR" altLang="zh-CN" sz="2000" i="1">
                  <a:solidFill>
                    <a:srgbClr val="000000"/>
                  </a:solidFill>
                  <a:latin typeface="Calibri" pitchFamily="34" charset="0"/>
                  <a:ea typeface="宋体" charset="-122"/>
                  <a:cs typeface="Calibri" pitchFamily="34" charset="0"/>
                </a:rPr>
                <a:t>2.Çevresel,</a:t>
              </a:r>
            </a:p>
            <a:p>
              <a:pPr eaLnBrk="0" hangingPunct="0"/>
              <a:r>
                <a:rPr lang="tr-TR" altLang="zh-CN" sz="2000" i="1">
                  <a:solidFill>
                    <a:srgbClr val="000000"/>
                  </a:solidFill>
                  <a:latin typeface="Calibri" pitchFamily="34" charset="0"/>
                  <a:ea typeface="宋体" charset="-122"/>
                  <a:cs typeface="Calibri" pitchFamily="34" charset="0"/>
                </a:rPr>
                <a:t>          faktörler</a:t>
              </a:r>
              <a:endParaRPr lang="en-US" altLang="zh-CN" sz="2000" i="1">
                <a:solidFill>
                  <a:srgbClr val="000000"/>
                </a:solidFill>
                <a:latin typeface="Calibri" pitchFamily="34" charset="0"/>
                <a:ea typeface="宋体" charset="-122"/>
                <a:cs typeface="Calibri" pitchFamily="34" charset="0"/>
              </a:endParaRPr>
            </a:p>
          </p:txBody>
        </p:sp>
      </p:grpSp>
      <p:grpSp>
        <p:nvGrpSpPr>
          <p:cNvPr id="3" name="Grup 2"/>
          <p:cNvGrpSpPr>
            <a:grpSpLocks/>
          </p:cNvGrpSpPr>
          <p:nvPr/>
        </p:nvGrpSpPr>
        <p:grpSpPr bwMode="auto">
          <a:xfrm>
            <a:off x="6510338" y="719138"/>
            <a:ext cx="2005012" cy="2046287"/>
            <a:chOff x="6510337" y="719139"/>
            <a:chExt cx="2005012" cy="2046290"/>
          </a:xfrm>
        </p:grpSpPr>
        <p:sp>
          <p:nvSpPr>
            <p:cNvPr id="437271" name="AutoShape 3"/>
            <p:cNvSpPr>
              <a:spLocks noChangeArrowheads="1"/>
            </p:cNvSpPr>
            <p:nvPr/>
          </p:nvSpPr>
          <p:spPr bwMode="auto">
            <a:xfrm>
              <a:off x="6510337" y="719139"/>
              <a:ext cx="1947862" cy="2012949"/>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i="1">
                <a:solidFill>
                  <a:srgbClr val="000000"/>
                </a:solidFill>
                <a:latin typeface="Verdana" pitchFamily="34" charset="0"/>
                <a:ea typeface="宋体" charset="-122"/>
              </a:endParaRPr>
            </a:p>
          </p:txBody>
        </p:sp>
        <p:sp>
          <p:nvSpPr>
            <p:cNvPr id="437272" name="Text Box 6"/>
            <p:cNvSpPr txBox="1">
              <a:spLocks noChangeArrowheads="1"/>
            </p:cNvSpPr>
            <p:nvPr/>
          </p:nvSpPr>
          <p:spPr bwMode="auto">
            <a:xfrm>
              <a:off x="6510337" y="826437"/>
              <a:ext cx="2005012" cy="1938992"/>
            </a:xfrm>
            <a:prstGeom prst="rect">
              <a:avLst/>
            </a:prstGeom>
            <a:noFill/>
            <a:ln w="9525">
              <a:noFill/>
              <a:miter lim="800000"/>
              <a:headEnd/>
              <a:tailEnd/>
            </a:ln>
          </p:spPr>
          <p:txBody>
            <a:bodyPr>
              <a:spAutoFit/>
            </a:bodyPr>
            <a:lstStyle/>
            <a:p>
              <a:pPr eaLnBrk="0" hangingPunct="0"/>
              <a:r>
                <a:rPr lang="tr-TR" altLang="zh-CN" sz="2000" b="1" i="1">
                  <a:solidFill>
                    <a:srgbClr val="000000"/>
                  </a:solidFill>
                  <a:latin typeface="Calibri" pitchFamily="34" charset="0"/>
                  <a:ea typeface="宋体" charset="-122"/>
                  <a:cs typeface="Calibri" pitchFamily="34" charset="0"/>
                </a:rPr>
                <a:t>İşyerindeki;</a:t>
              </a:r>
            </a:p>
            <a:p>
              <a:pPr eaLnBrk="0" hangingPunct="0"/>
              <a:r>
                <a:rPr lang="tr-TR" altLang="zh-CN" sz="2000" i="1">
                  <a:solidFill>
                    <a:srgbClr val="000000"/>
                  </a:solidFill>
                  <a:latin typeface="Calibri" pitchFamily="34" charset="0"/>
                  <a:ea typeface="宋体" charset="-122"/>
                  <a:cs typeface="Calibri" pitchFamily="34" charset="0"/>
                </a:rPr>
                <a:t>1.Fiziksel,</a:t>
              </a:r>
            </a:p>
            <a:p>
              <a:pPr eaLnBrk="0" hangingPunct="0"/>
              <a:r>
                <a:rPr lang="tr-TR" altLang="zh-CN" sz="2000" i="1">
                  <a:solidFill>
                    <a:srgbClr val="000000"/>
                  </a:solidFill>
                  <a:latin typeface="Calibri" pitchFamily="34" charset="0"/>
                  <a:ea typeface="宋体" charset="-122"/>
                  <a:cs typeface="Calibri" pitchFamily="34" charset="0"/>
                </a:rPr>
                <a:t>2.Kimyasal,</a:t>
              </a:r>
            </a:p>
            <a:p>
              <a:pPr eaLnBrk="0" hangingPunct="0"/>
              <a:r>
                <a:rPr lang="tr-TR" altLang="zh-CN" sz="2000" i="1">
                  <a:solidFill>
                    <a:srgbClr val="000000"/>
                  </a:solidFill>
                  <a:latin typeface="Calibri" pitchFamily="34" charset="0"/>
                  <a:ea typeface="宋体" charset="-122"/>
                  <a:cs typeface="Calibri" pitchFamily="34" charset="0"/>
                </a:rPr>
                <a:t>3.Biyolojik, </a:t>
              </a:r>
            </a:p>
            <a:p>
              <a:pPr eaLnBrk="0" hangingPunct="0"/>
              <a:r>
                <a:rPr lang="tr-TR" altLang="zh-CN" sz="2000" i="1">
                  <a:solidFill>
                    <a:srgbClr val="000000"/>
                  </a:solidFill>
                  <a:latin typeface="Calibri" pitchFamily="34" charset="0"/>
                  <a:ea typeface="宋体" charset="-122"/>
                  <a:cs typeface="Calibri" pitchFamily="34" charset="0"/>
                </a:rPr>
                <a:t>4.Psikososyal,</a:t>
              </a:r>
            </a:p>
            <a:p>
              <a:pPr eaLnBrk="0" hangingPunct="0"/>
              <a:r>
                <a:rPr lang="tr-TR" altLang="zh-CN" sz="2000" i="1">
                  <a:solidFill>
                    <a:srgbClr val="000000"/>
                  </a:solidFill>
                  <a:latin typeface="Calibri" pitchFamily="34" charset="0"/>
                  <a:ea typeface="宋体" charset="-122"/>
                  <a:cs typeface="Calibri" pitchFamily="34" charset="0"/>
                </a:rPr>
                <a:t>         …faktörler</a:t>
              </a:r>
              <a:endParaRPr lang="en-US" altLang="zh-CN" sz="2000" i="1">
                <a:solidFill>
                  <a:srgbClr val="000000"/>
                </a:solidFill>
                <a:latin typeface="Calibri" pitchFamily="34" charset="0"/>
                <a:ea typeface="宋体" charset="-122"/>
                <a:cs typeface="Calibri" pitchFamily="34" charset="0"/>
              </a:endParaRPr>
            </a:p>
          </p:txBody>
        </p:sp>
      </p:grpSp>
      <p:sp>
        <p:nvSpPr>
          <p:cNvPr id="29" name="Sağ Ok 28"/>
          <p:cNvSpPr/>
          <p:nvPr/>
        </p:nvSpPr>
        <p:spPr>
          <a:xfrm rot="5400000">
            <a:off x="7121526" y="2757487"/>
            <a:ext cx="755650" cy="777875"/>
          </a:xfrm>
          <a:prstGeom prst="right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tr-TR">
              <a:solidFill>
                <a:srgbClr val="000000"/>
              </a:solidFill>
            </a:endParaRPr>
          </a:p>
        </p:txBody>
      </p:sp>
      <p:sp>
        <p:nvSpPr>
          <p:cNvPr id="30" name="Bükülü Ok 29"/>
          <p:cNvSpPr/>
          <p:nvPr/>
        </p:nvSpPr>
        <p:spPr>
          <a:xfrm rot="5400000">
            <a:off x="6641306" y="3398044"/>
            <a:ext cx="1547813" cy="1819275"/>
          </a:xfrm>
          <a:prstGeom prst="bent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tr-TR" i="1">
              <a:solidFill>
                <a:srgbClr val="000000"/>
              </a:solidFill>
            </a:endParaRPr>
          </a:p>
        </p:txBody>
      </p:sp>
      <p:grpSp>
        <p:nvGrpSpPr>
          <p:cNvPr id="4" name="Grup 3"/>
          <p:cNvGrpSpPr>
            <a:grpSpLocks/>
          </p:cNvGrpSpPr>
          <p:nvPr/>
        </p:nvGrpSpPr>
        <p:grpSpPr bwMode="auto">
          <a:xfrm>
            <a:off x="6619875" y="5153025"/>
            <a:ext cx="2433638" cy="808038"/>
            <a:chOff x="6619874" y="5153025"/>
            <a:chExt cx="2433638" cy="808038"/>
          </a:xfrm>
        </p:grpSpPr>
        <p:sp>
          <p:nvSpPr>
            <p:cNvPr id="437269" name="AutoShape 5"/>
            <p:cNvSpPr>
              <a:spLocks noChangeArrowheads="1"/>
            </p:cNvSpPr>
            <p:nvPr/>
          </p:nvSpPr>
          <p:spPr bwMode="auto">
            <a:xfrm>
              <a:off x="6710362" y="5153025"/>
              <a:ext cx="2286000" cy="808038"/>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i="1">
                <a:solidFill>
                  <a:srgbClr val="000000"/>
                </a:solidFill>
                <a:latin typeface="Verdana" pitchFamily="34" charset="0"/>
                <a:ea typeface="宋体" charset="-122"/>
              </a:endParaRPr>
            </a:p>
          </p:txBody>
        </p:sp>
        <p:sp>
          <p:nvSpPr>
            <p:cNvPr id="437270" name="Text Box 6"/>
            <p:cNvSpPr txBox="1">
              <a:spLocks noChangeArrowheads="1"/>
            </p:cNvSpPr>
            <p:nvPr/>
          </p:nvSpPr>
          <p:spPr bwMode="auto">
            <a:xfrm>
              <a:off x="6619874" y="5356989"/>
              <a:ext cx="2433638" cy="461665"/>
            </a:xfrm>
            <a:prstGeom prst="rect">
              <a:avLst/>
            </a:prstGeom>
            <a:noFill/>
            <a:ln w="9525">
              <a:noFill/>
              <a:miter lim="800000"/>
              <a:headEnd/>
              <a:tailEnd/>
            </a:ln>
          </p:spPr>
          <p:txBody>
            <a:bodyPr>
              <a:spAutoFit/>
            </a:bodyPr>
            <a:lstStyle/>
            <a:p>
              <a:pPr algn="ctr" eaLnBrk="0" hangingPunct="0"/>
              <a:r>
                <a:rPr lang="tr-TR" altLang="zh-CN" sz="2400" b="1" i="1">
                  <a:solidFill>
                    <a:srgbClr val="000000"/>
                  </a:solidFill>
                  <a:latin typeface="Calibri" pitchFamily="34" charset="0"/>
                  <a:ea typeface="宋体" charset="-122"/>
                  <a:cs typeface="Calibri" pitchFamily="34" charset="0"/>
                </a:rPr>
                <a:t>İşle İlgili Hastalık</a:t>
              </a:r>
              <a:endParaRPr lang="en-US" altLang="zh-CN" sz="2400" i="1">
                <a:solidFill>
                  <a:srgbClr val="000000"/>
                </a:solidFill>
                <a:latin typeface="Calibri" pitchFamily="34" charset="0"/>
                <a:ea typeface="宋体" charset="-122"/>
                <a:cs typeface="Calibri" pitchFamily="34" charset="0"/>
              </a:endParaRPr>
            </a:p>
          </p:txBody>
        </p:sp>
      </p:grpSp>
      <p:grpSp>
        <p:nvGrpSpPr>
          <p:cNvPr id="5" name="Grup 4"/>
          <p:cNvGrpSpPr>
            <a:grpSpLocks/>
          </p:cNvGrpSpPr>
          <p:nvPr/>
        </p:nvGrpSpPr>
        <p:grpSpPr bwMode="auto">
          <a:xfrm>
            <a:off x="114300" y="5153025"/>
            <a:ext cx="2309813" cy="808038"/>
            <a:chOff x="66675" y="5153025"/>
            <a:chExt cx="2309462" cy="808038"/>
          </a:xfrm>
        </p:grpSpPr>
        <p:sp>
          <p:nvSpPr>
            <p:cNvPr id="437267" name="AutoShape 5"/>
            <p:cNvSpPr>
              <a:spLocks noChangeArrowheads="1"/>
            </p:cNvSpPr>
            <p:nvPr/>
          </p:nvSpPr>
          <p:spPr bwMode="auto">
            <a:xfrm>
              <a:off x="66675" y="5153025"/>
              <a:ext cx="2286000" cy="808038"/>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sz="2000" i="1">
                <a:solidFill>
                  <a:srgbClr val="000000"/>
                </a:solidFill>
                <a:latin typeface="Verdana" pitchFamily="34" charset="0"/>
                <a:ea typeface="宋体" charset="-122"/>
              </a:endParaRPr>
            </a:p>
          </p:txBody>
        </p:sp>
        <p:sp>
          <p:nvSpPr>
            <p:cNvPr id="437268" name="Text Box 6"/>
            <p:cNvSpPr txBox="1">
              <a:spLocks noChangeArrowheads="1"/>
            </p:cNvSpPr>
            <p:nvPr/>
          </p:nvSpPr>
          <p:spPr bwMode="auto">
            <a:xfrm>
              <a:off x="90137" y="5370513"/>
              <a:ext cx="2286000" cy="461665"/>
            </a:xfrm>
            <a:prstGeom prst="rect">
              <a:avLst/>
            </a:prstGeom>
            <a:noFill/>
            <a:ln w="9525">
              <a:noFill/>
              <a:miter lim="800000"/>
              <a:headEnd/>
              <a:tailEnd/>
            </a:ln>
          </p:spPr>
          <p:txBody>
            <a:bodyPr>
              <a:spAutoFit/>
            </a:bodyPr>
            <a:lstStyle/>
            <a:p>
              <a:pPr algn="ctr" eaLnBrk="0" hangingPunct="0"/>
              <a:r>
                <a:rPr lang="tr-TR" altLang="zh-CN" sz="2400" b="1" i="1">
                  <a:solidFill>
                    <a:srgbClr val="000000"/>
                  </a:solidFill>
                  <a:latin typeface="Calibri" pitchFamily="34" charset="0"/>
                  <a:ea typeface="宋体" charset="-122"/>
                  <a:cs typeface="Calibri" pitchFamily="34" charset="0"/>
                </a:rPr>
                <a:t>Meslek Hastalığı</a:t>
              </a:r>
              <a:endParaRPr lang="en-US" altLang="zh-CN" sz="2400" i="1">
                <a:solidFill>
                  <a:srgbClr val="000000"/>
                </a:solidFill>
                <a:latin typeface="Calibri" pitchFamily="34" charset="0"/>
                <a:ea typeface="宋体" charset="-122"/>
                <a:cs typeface="Calibri" pitchFamily="34" charset="0"/>
              </a:endParaRPr>
            </a:p>
          </p:txBody>
        </p:sp>
      </p:grpSp>
      <p:sp>
        <p:nvSpPr>
          <p:cNvPr id="34" name="Rectangle 31"/>
          <p:cNvSpPr txBox="1">
            <a:spLocks noChangeArrowheads="1"/>
          </p:cNvSpPr>
          <p:nvPr/>
        </p:nvSpPr>
        <p:spPr bwMode="gray">
          <a:xfrm>
            <a:off x="184172"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AYIRICI TANI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5" name="Sağ Ok 34"/>
          <p:cNvSpPr/>
          <p:nvPr/>
        </p:nvSpPr>
        <p:spPr>
          <a:xfrm rot="5400000">
            <a:off x="973931" y="4055269"/>
            <a:ext cx="395288" cy="1657350"/>
          </a:xfrm>
          <a:prstGeom prst="rightArrow">
            <a:avLst/>
          </a:pr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tr-TR" i="1" dirty="0">
              <a:solidFill>
                <a:srgbClr val="000000"/>
              </a:solidFill>
            </a:endParaRPr>
          </a:p>
        </p:txBody>
      </p:sp>
      <p:grpSp>
        <p:nvGrpSpPr>
          <p:cNvPr id="36" name="Grup 35"/>
          <p:cNvGrpSpPr>
            <a:grpSpLocks/>
          </p:cNvGrpSpPr>
          <p:nvPr/>
        </p:nvGrpSpPr>
        <p:grpSpPr bwMode="auto">
          <a:xfrm>
            <a:off x="1149350" y="6196013"/>
            <a:ext cx="6080125" cy="417512"/>
            <a:chOff x="169995" y="1162180"/>
            <a:chExt cx="8919287" cy="417248"/>
          </a:xfrm>
        </p:grpSpPr>
        <p:sp>
          <p:nvSpPr>
            <p:cNvPr id="437265" name="Dikdörtgen 36"/>
            <p:cNvSpPr>
              <a:spLocks noChangeArrowheads="1"/>
            </p:cNvSpPr>
            <p:nvPr/>
          </p:nvSpPr>
          <p:spPr bwMode="auto">
            <a:xfrm>
              <a:off x="769570" y="1179318"/>
              <a:ext cx="8319712" cy="400110"/>
            </a:xfrm>
            <a:prstGeom prst="rect">
              <a:avLst/>
            </a:prstGeom>
            <a:noFill/>
            <a:ln w="9525">
              <a:solidFill>
                <a:srgbClr val="DDDDDD"/>
              </a:solidFill>
              <a:miter lim="800000"/>
              <a:headEnd/>
              <a:tailEnd/>
            </a:ln>
          </p:spPr>
          <p:txBody>
            <a:bodyPr>
              <a:spAutoFit/>
            </a:bodyPr>
            <a:lstStyle/>
            <a:p>
              <a:pPr algn="ctr" defTabSz="801688" eaLnBrk="0" hangingPunct="0"/>
              <a:r>
                <a:rPr lang="tr-TR" sz="2000" b="1" i="1" noProof="1">
                  <a:latin typeface="Calibri" pitchFamily="34" charset="0"/>
                </a:rPr>
                <a:t>Ayırıcı tanı hukuki açıdan ömenli!!!</a:t>
              </a:r>
            </a:p>
          </p:txBody>
        </p:sp>
        <p:pic>
          <p:nvPicPr>
            <p:cNvPr id="38" name="Picture 2" descr="C:\Users\DOKTOR\Desktop\balance.png"/>
            <p:cNvPicPr>
              <a:picLocks noChangeAspect="1" noChangeArrowheads="1"/>
            </p:cNvPicPr>
            <p:nvPr/>
          </p:nvPicPr>
          <p:blipFill>
            <a:blip r:embed="rId3"/>
            <a:srcRect/>
            <a:stretch>
              <a:fillRect/>
            </a:stretch>
          </p:blipFill>
          <p:spPr bwMode="auto">
            <a:xfrm>
              <a:off x="169995" y="1162180"/>
              <a:ext cx="563569" cy="402970"/>
            </a:xfrm>
            <a:prstGeom prst="rect">
              <a:avLst/>
            </a:prstGeom>
            <a:noFill/>
            <a:ln w="22225">
              <a:solidFill>
                <a:schemeClr val="bg1">
                  <a:lumMod val="50000"/>
                </a:schemeClr>
              </a:solidFill>
            </a:ln>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childTnLst>
                          </p:cTn>
                        </p:par>
                        <p:par>
                          <p:cTn id="29" fill="hold">
                            <p:stCondLst>
                              <p:cond delay="500"/>
                            </p:stCondLst>
                            <p:childTnLst>
                              <p:par>
                                <p:cTn id="30" presetID="21" presetClass="entr" presetSubtype="1"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par>
                          <p:cTn id="38" fill="hold">
                            <p:stCondLst>
                              <p:cond delay="500"/>
                            </p:stCondLst>
                            <p:childTnLst>
                              <p:par>
                                <p:cTn id="39" presetID="16" presetClass="entr" presetSubtype="2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circle(in)">
                                      <p:cBhvr>
                                        <p:cTn id="46" dur="500"/>
                                        <p:tgtEl>
                                          <p:spTgt spid="30"/>
                                        </p:tgtEl>
                                      </p:cBhvr>
                                    </p:animEffect>
                                  </p:childTnLst>
                                </p:cTn>
                              </p:par>
                            </p:childTnLst>
                          </p:cTn>
                        </p:par>
                        <p:par>
                          <p:cTn id="47" fill="hold">
                            <p:stCondLst>
                              <p:cond delay="500"/>
                            </p:stCondLst>
                            <p:childTnLst>
                              <p:par>
                                <p:cTn id="48" presetID="6"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circle(in)">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circle(in)">
                                      <p:cBhvr>
                                        <p:cTn id="55" dur="500"/>
                                        <p:tgtEl>
                                          <p:spTgt spid="3"/>
                                        </p:tgtEl>
                                      </p:cBhvr>
                                    </p:animEffect>
                                  </p:childTnLst>
                                </p:cTn>
                              </p:par>
                            </p:childTnLst>
                          </p:cTn>
                        </p:par>
                        <p:par>
                          <p:cTn id="56" fill="hold">
                            <p:stCondLst>
                              <p:cond delay="500"/>
                            </p:stCondLst>
                            <p:childTnLst>
                              <p:par>
                                <p:cTn id="57" presetID="21" presetClass="entr" presetSubtype="1"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heel(1)">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29" grpId="0" animBg="1"/>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7" name="Rechteck 4"/>
          <p:cNvSpPr>
            <a:spLocks noChangeArrowheads="1"/>
          </p:cNvSpPr>
          <p:nvPr/>
        </p:nvSpPr>
        <p:spPr bwMode="auto">
          <a:xfrm>
            <a:off x="0" y="3386072"/>
            <a:ext cx="9144000" cy="2476500"/>
          </a:xfrm>
          <a:prstGeom prst="rect">
            <a:avLst/>
          </a:prstGeom>
          <a:noFill/>
          <a:ln w="9525" algn="ctr">
            <a:noFill/>
            <a:round/>
            <a:headEnd/>
            <a:tailEnd/>
          </a:ln>
        </p:spPr>
        <p:txBody>
          <a:bodyPr wrap="none" anchor="ctr"/>
          <a:lstStyle/>
          <a:p>
            <a:pPr algn="ctr">
              <a:defRPr/>
            </a:pPr>
            <a:r>
              <a:rPr lang="tr-TR" sz="85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Sık Görülen </a:t>
            </a:r>
          </a:p>
          <a:p>
            <a:pPr algn="ctr">
              <a:defRPr/>
            </a:pPr>
            <a:r>
              <a:rPr lang="tr-TR" sz="85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İşle İlgili Hastalıklar</a:t>
            </a:r>
            <a:endParaRPr lang="tr-TR" sz="85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050" name="Picture 2" descr="D:\DOKTOR\1-DRUZ\1-EĞİTİM KURUMU\1. İstanbuluzman\2-RESİMLER\Meslekler\accept-female-us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4" y="352423"/>
            <a:ext cx="3133725" cy="3133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SIK GÖRÜLEN İŞLE İLGİLİ HASTALIKLAR</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400" dirty="0">
              <a:solidFill>
                <a:srgbClr val="000000"/>
              </a:solidFill>
              <a:latin typeface="Calibri" pitchFamily="34" charset="0"/>
            </a:endParaRPr>
          </a:p>
          <a:p>
            <a:pPr marL="800100" lvl="1" indent="-342900">
              <a:lnSpc>
                <a:spcPct val="90000"/>
              </a:lnSpc>
              <a:spcAft>
                <a:spcPct val="20000"/>
              </a:spcAft>
              <a:buClr>
                <a:srgbClr val="292929"/>
              </a:buClr>
              <a:buFontTx/>
              <a:buAutoNum type="arabicPeriod"/>
            </a:pPr>
            <a:r>
              <a:rPr lang="tr-TR" sz="2400" b="1" i="1" dirty="0" smtClean="0">
                <a:solidFill>
                  <a:srgbClr val="000000"/>
                </a:solidFill>
                <a:latin typeface="Calibri" pitchFamily="34" charset="0"/>
              </a:rPr>
              <a:t>Koroner Kalp Hastalıkları</a:t>
            </a:r>
          </a:p>
          <a:p>
            <a:pPr marL="800100" lvl="1" indent="-342900">
              <a:lnSpc>
                <a:spcPct val="90000"/>
              </a:lnSpc>
              <a:spcAft>
                <a:spcPct val="20000"/>
              </a:spcAft>
              <a:buClr>
                <a:srgbClr val="292929"/>
              </a:buClr>
              <a:buFontTx/>
              <a:buAutoNum type="arabicPeriod"/>
            </a:pPr>
            <a:r>
              <a:rPr lang="tr-TR" sz="2400" b="1" i="1" dirty="0" smtClean="0">
                <a:solidFill>
                  <a:srgbClr val="000000"/>
                </a:solidFill>
                <a:latin typeface="Calibri" pitchFamily="34" charset="0"/>
              </a:rPr>
              <a:t>KOAH</a:t>
            </a:r>
          </a:p>
          <a:p>
            <a:pPr marL="800100" lvl="1" indent="-342900">
              <a:lnSpc>
                <a:spcPct val="90000"/>
              </a:lnSpc>
              <a:spcAft>
                <a:spcPct val="20000"/>
              </a:spcAft>
              <a:buClr>
                <a:srgbClr val="292929"/>
              </a:buClr>
              <a:buFontTx/>
              <a:buAutoNum type="arabicPeriod"/>
            </a:pPr>
            <a:r>
              <a:rPr lang="tr-TR" sz="2400" b="1" i="1" dirty="0" smtClean="0">
                <a:solidFill>
                  <a:srgbClr val="000000"/>
                </a:solidFill>
                <a:latin typeface="Calibri" pitchFamily="34" charset="0"/>
              </a:rPr>
              <a:t>Kas-İskelet sistemi hastalıkları</a:t>
            </a:r>
          </a:p>
          <a:p>
            <a:pPr algn="ctr">
              <a:lnSpc>
                <a:spcPct val="90000"/>
              </a:lnSpc>
              <a:spcAft>
                <a:spcPct val="20000"/>
              </a:spcAft>
              <a:buClr>
                <a:srgbClr val="292929"/>
              </a:buClr>
            </a:pPr>
            <a:endParaRPr lang="tr-TR" sz="2400" b="1" i="1" dirty="0">
              <a:solidFill>
                <a:srgbClr val="000000"/>
              </a:solidFill>
              <a:latin typeface="Calibri" pitchFamily="34" charset="0"/>
            </a:endParaRPr>
          </a:p>
          <a:p>
            <a:pPr algn="ctr">
              <a:lnSpc>
                <a:spcPct val="90000"/>
              </a:lnSpc>
              <a:spcAft>
                <a:spcPct val="20000"/>
              </a:spcAft>
              <a:buClr>
                <a:srgbClr val="292929"/>
              </a:buClr>
            </a:pPr>
            <a:endParaRPr lang="tr-TR" sz="2400" dirty="0">
              <a:solidFill>
                <a:srgbClr val="000000"/>
              </a:solidFill>
              <a:latin typeface="Calibri" pitchFamily="34" charset="0"/>
            </a:endParaRPr>
          </a:p>
          <a:p>
            <a:pPr algn="ctr">
              <a:lnSpc>
                <a:spcPct val="90000"/>
              </a:lnSpc>
              <a:spcAft>
                <a:spcPct val="20000"/>
              </a:spcAft>
              <a:buClr>
                <a:srgbClr val="292929"/>
              </a:buClr>
            </a:pPr>
            <a:endParaRPr lang="tr-TR" sz="2400" dirty="0">
              <a:solidFill>
                <a:srgbClr val="000000"/>
              </a:solidFill>
              <a:latin typeface="Calibri" pitchFamily="34" charset="0"/>
            </a:endParaRPr>
          </a:p>
        </p:txBody>
      </p:sp>
      <p:sp>
        <p:nvSpPr>
          <p:cNvPr id="41267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12677" name="Group 9"/>
          <p:cNvGrpSpPr>
            <a:grpSpLocks/>
          </p:cNvGrpSpPr>
          <p:nvPr/>
        </p:nvGrpSpPr>
        <p:grpSpPr bwMode="auto">
          <a:xfrm>
            <a:off x="323850" y="1555750"/>
            <a:ext cx="1482725" cy="1482725"/>
            <a:chOff x="1710" y="1035"/>
            <a:chExt cx="2316" cy="2316"/>
          </a:xfrm>
        </p:grpSpPr>
        <p:grpSp>
          <p:nvGrpSpPr>
            <p:cNvPr id="412680" name="Group 10"/>
            <p:cNvGrpSpPr>
              <a:grpSpLocks/>
            </p:cNvGrpSpPr>
            <p:nvPr/>
          </p:nvGrpSpPr>
          <p:grpSpPr bwMode="auto">
            <a:xfrm rot="3600000">
              <a:off x="1710" y="1035"/>
              <a:ext cx="2316" cy="2316"/>
              <a:chOff x="1710" y="1035"/>
              <a:chExt cx="2316" cy="2316"/>
            </a:xfrm>
          </p:grpSpPr>
          <p:sp>
            <p:nvSpPr>
              <p:cNvPr id="412685"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412686"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412687"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412681" name="Group 14"/>
            <p:cNvGrpSpPr>
              <a:grpSpLocks/>
            </p:cNvGrpSpPr>
            <p:nvPr/>
          </p:nvGrpSpPr>
          <p:grpSpPr bwMode="auto">
            <a:xfrm rot="7200000">
              <a:off x="2059" y="1386"/>
              <a:ext cx="1616" cy="1614"/>
              <a:chOff x="2060" y="1387"/>
              <a:chExt cx="1616" cy="1614"/>
            </a:xfrm>
          </p:grpSpPr>
          <p:sp>
            <p:nvSpPr>
              <p:cNvPr id="412682"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2683"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2684"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İŞLE İLGİLİ HASTALIKLAR</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7" name="Grup 19"/>
          <p:cNvGrpSpPr>
            <a:grpSpLocks/>
          </p:cNvGrpSpPr>
          <p:nvPr/>
        </p:nvGrpSpPr>
        <p:grpSpPr bwMode="auto">
          <a:xfrm>
            <a:off x="2657475" y="5416550"/>
            <a:ext cx="6162675" cy="663575"/>
            <a:chOff x="2644311" y="5451679"/>
            <a:chExt cx="6162416" cy="663371"/>
          </a:xfrm>
        </p:grpSpPr>
        <p:grpSp>
          <p:nvGrpSpPr>
            <p:cNvPr id="18" name="Group 51"/>
            <p:cNvGrpSpPr>
              <a:grpSpLocks/>
            </p:cNvGrpSpPr>
            <p:nvPr/>
          </p:nvGrpSpPr>
          <p:grpSpPr bwMode="auto">
            <a:xfrm>
              <a:off x="2644311" y="5451679"/>
              <a:ext cx="648968" cy="663371"/>
              <a:chOff x="1868" y="1082"/>
              <a:chExt cx="1942" cy="1942"/>
            </a:xfrm>
          </p:grpSpPr>
          <p:sp>
            <p:nvSpPr>
              <p:cNvPr id="2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2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24"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25"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26"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27"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28" name="Group 58"/>
              <p:cNvGrpSpPr>
                <a:grpSpLocks noChangeAspect="1"/>
              </p:cNvGrpSpPr>
              <p:nvPr/>
            </p:nvGrpSpPr>
            <p:grpSpPr bwMode="auto">
              <a:xfrm>
                <a:off x="2808" y="2807"/>
                <a:ext cx="62" cy="63"/>
                <a:chOff x="1684" y="2400"/>
                <a:chExt cx="41" cy="41"/>
              </a:xfrm>
            </p:grpSpPr>
            <p:sp>
              <p:nvSpPr>
                <p:cNvPr id="33"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34"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29" name="Group 61"/>
              <p:cNvGrpSpPr>
                <a:grpSpLocks noChangeAspect="1"/>
              </p:cNvGrpSpPr>
              <p:nvPr/>
            </p:nvGrpSpPr>
            <p:grpSpPr bwMode="auto">
              <a:xfrm>
                <a:off x="2808" y="1211"/>
                <a:ext cx="62" cy="63"/>
                <a:chOff x="1684" y="2400"/>
                <a:chExt cx="41" cy="41"/>
              </a:xfrm>
            </p:grpSpPr>
            <p:sp>
              <p:nvSpPr>
                <p:cNvPr id="31"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32"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30"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2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Sıklık sırası?</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293360281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2" name="Rechteck 4"/>
          <p:cNvSpPr>
            <a:spLocks noChangeArrowheads="1"/>
          </p:cNvSpPr>
          <p:nvPr/>
        </p:nvSpPr>
        <p:spPr bwMode="auto">
          <a:xfrm>
            <a:off x="10080" y="3155064"/>
            <a:ext cx="9133920" cy="1359786"/>
          </a:xfrm>
          <a:prstGeom prst="rect">
            <a:avLst/>
          </a:prstGeom>
          <a:noFill/>
          <a:ln w="9525" algn="ctr">
            <a:noFill/>
            <a:round/>
            <a:headEnd/>
            <a:tailEnd/>
          </a:ln>
        </p:spPr>
        <p:txBody>
          <a:bodyPr wrap="none" lIns="0" tIns="0" rIns="0" bIns="0"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Çıkmış Sorular</a:t>
            </a:r>
          </a:p>
        </p:txBody>
      </p:sp>
      <p:pic>
        <p:nvPicPr>
          <p:cNvPr id="402436" name="Picture 2" descr="D:\DOKTOR\1-ISTANBULUZMAN\1-EĞİTİM KURUMU\1. İstanbuluzman\2-RESİMLER\z.Diğer\Gnome-Help-Faq-64.png"/>
          <p:cNvPicPr>
            <a:picLocks noChangeAspect="1" noChangeArrowheads="1"/>
          </p:cNvPicPr>
          <p:nvPr/>
        </p:nvPicPr>
        <p:blipFill>
          <a:blip r:embed="rId3"/>
          <a:srcRect/>
          <a:stretch>
            <a:fillRect/>
          </a:stretch>
        </p:blipFill>
        <p:spPr bwMode="auto">
          <a:xfrm>
            <a:off x="4314825" y="2771775"/>
            <a:ext cx="676275" cy="676275"/>
          </a:xfrm>
          <a:prstGeom prst="rect">
            <a:avLst/>
          </a:prstGeom>
          <a:noFill/>
          <a:ln w="9525">
            <a:noFill/>
            <a:miter lim="800000"/>
            <a:headEnd/>
            <a:tailEnd/>
          </a:ln>
        </p:spPr>
      </p:pic>
      <p:grpSp>
        <p:nvGrpSpPr>
          <p:cNvPr id="402437" name="Group 82"/>
          <p:cNvGrpSpPr>
            <a:grpSpLocks/>
          </p:cNvGrpSpPr>
          <p:nvPr/>
        </p:nvGrpSpPr>
        <p:grpSpPr bwMode="auto">
          <a:xfrm>
            <a:off x="3338513" y="704850"/>
            <a:ext cx="2476500" cy="2586038"/>
            <a:chOff x="1671" y="1171"/>
            <a:chExt cx="2321" cy="2628"/>
          </a:xfrm>
        </p:grpSpPr>
        <p:pic>
          <p:nvPicPr>
            <p:cNvPr id="402438" name="Picture 27"/>
            <p:cNvPicPr>
              <a:picLocks noChangeAspect="1" noChangeArrowheads="1"/>
            </p:cNvPicPr>
            <p:nvPr/>
          </p:nvPicPr>
          <p:blipFill>
            <a:blip r:embed="rId4"/>
            <a:srcRect/>
            <a:stretch>
              <a:fillRect/>
            </a:stretch>
          </p:blipFill>
          <p:spPr bwMode="auto">
            <a:xfrm>
              <a:off x="1671" y="3199"/>
              <a:ext cx="2321" cy="600"/>
            </a:xfrm>
            <a:prstGeom prst="rect">
              <a:avLst/>
            </a:prstGeom>
            <a:noFill/>
            <a:ln w="9525">
              <a:noFill/>
              <a:miter lim="800000"/>
              <a:headEnd/>
              <a:tailEnd/>
            </a:ln>
          </p:spPr>
        </p:pic>
        <p:sp>
          <p:nvSpPr>
            <p:cNvPr id="402439" name="Freeform 15"/>
            <p:cNvSpPr>
              <a:spLocks noChangeAspect="1"/>
            </p:cNvSpPr>
            <p:nvPr/>
          </p:nvSpPr>
          <p:spPr bwMode="auto">
            <a:xfrm>
              <a:off x="1700" y="1171"/>
              <a:ext cx="2292" cy="1980"/>
            </a:xfrm>
            <a:custGeom>
              <a:avLst/>
              <a:gdLst>
                <a:gd name="T0" fmla="*/ 46374 w 365"/>
                <a:gd name="T1" fmla="*/ 557852 h 316"/>
                <a:gd name="T2" fmla="*/ 15893 w 365"/>
                <a:gd name="T3" fmla="*/ 506773 h 316"/>
                <a:gd name="T4" fmla="*/ 293489 w 365"/>
                <a:gd name="T5" fmla="*/ 28190 h 316"/>
                <a:gd name="T6" fmla="*/ 356026 w 365"/>
                <a:gd name="T7" fmla="*/ 28190 h 316"/>
                <a:gd name="T8" fmla="*/ 633628 w 365"/>
                <a:gd name="T9" fmla="*/ 506773 h 316"/>
                <a:gd name="T10" fmla="*/ 603141 w 365"/>
                <a:gd name="T11" fmla="*/ 557852 h 316"/>
                <a:gd name="T12" fmla="*/ 46374 w 365"/>
                <a:gd name="T13" fmla="*/ 557852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solidFill>
              <a:srgbClr val="FFFFFF"/>
            </a:solidFill>
            <a:ln w="9525">
              <a:noFill/>
              <a:round/>
              <a:headEnd/>
              <a:tailEnd/>
            </a:ln>
          </p:spPr>
          <p:txBody>
            <a:bodyPr/>
            <a:lstStyle/>
            <a:p>
              <a:endParaRPr lang="tr-TR"/>
            </a:p>
          </p:txBody>
        </p:sp>
        <p:sp>
          <p:nvSpPr>
            <p:cNvPr id="402440" name="Freeform 16"/>
            <p:cNvSpPr>
              <a:spLocks noChangeAspect="1"/>
            </p:cNvSpPr>
            <p:nvPr/>
          </p:nvSpPr>
          <p:spPr bwMode="auto">
            <a:xfrm>
              <a:off x="1700" y="1171"/>
              <a:ext cx="2292" cy="1980"/>
            </a:xfrm>
            <a:custGeom>
              <a:avLst/>
              <a:gdLst>
                <a:gd name="T0" fmla="*/ 46374 w 365"/>
                <a:gd name="T1" fmla="*/ 557852 h 316"/>
                <a:gd name="T2" fmla="*/ 15893 w 365"/>
                <a:gd name="T3" fmla="*/ 506773 h 316"/>
                <a:gd name="T4" fmla="*/ 293489 w 365"/>
                <a:gd name="T5" fmla="*/ 28190 h 316"/>
                <a:gd name="T6" fmla="*/ 356026 w 365"/>
                <a:gd name="T7" fmla="*/ 28190 h 316"/>
                <a:gd name="T8" fmla="*/ 633628 w 365"/>
                <a:gd name="T9" fmla="*/ 506773 h 316"/>
                <a:gd name="T10" fmla="*/ 603141 w 365"/>
                <a:gd name="T11" fmla="*/ 557852 h 316"/>
                <a:gd name="T12" fmla="*/ 46374 w 365"/>
                <a:gd name="T13" fmla="*/ 557852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gradFill rotWithShape="1">
              <a:gsLst>
                <a:gs pos="0">
                  <a:srgbClr val="860000"/>
                </a:gs>
                <a:gs pos="100000">
                  <a:srgbClr val="D60000"/>
                </a:gs>
              </a:gsLst>
              <a:lin ang="5400000" scaled="1"/>
            </a:gradFill>
            <a:ln w="9525">
              <a:solidFill>
                <a:srgbClr val="C0C0C0"/>
              </a:solidFill>
              <a:miter lim="800000"/>
              <a:headEnd/>
              <a:tailEnd/>
            </a:ln>
          </p:spPr>
          <p:txBody>
            <a:bodyPr/>
            <a:lstStyle/>
            <a:p>
              <a:endParaRPr lang="tr-TR"/>
            </a:p>
          </p:txBody>
        </p:sp>
        <p:sp>
          <p:nvSpPr>
            <p:cNvPr id="402441" name="Freeform 17"/>
            <p:cNvSpPr>
              <a:spLocks noChangeAspect="1"/>
            </p:cNvSpPr>
            <p:nvPr/>
          </p:nvSpPr>
          <p:spPr bwMode="auto">
            <a:xfrm>
              <a:off x="1950" y="1439"/>
              <a:ext cx="1789" cy="1555"/>
            </a:xfrm>
            <a:custGeom>
              <a:avLst/>
              <a:gdLst>
                <a:gd name="T0" fmla="*/ 14306 w 285"/>
                <a:gd name="T1" fmla="*/ 438949 h 248"/>
                <a:gd name="T2" fmla="*/ 5279 w 285"/>
                <a:gd name="T3" fmla="*/ 421261 h 248"/>
                <a:gd name="T4" fmla="*/ 243473 w 285"/>
                <a:gd name="T5" fmla="*/ 8966 h 248"/>
                <a:gd name="T6" fmla="*/ 263014 w 285"/>
                <a:gd name="T7" fmla="*/ 8966 h 248"/>
                <a:gd name="T8" fmla="*/ 501209 w 285"/>
                <a:gd name="T9" fmla="*/ 421261 h 248"/>
                <a:gd name="T10" fmla="*/ 492182 w 285"/>
                <a:gd name="T11" fmla="*/ 438949 h 248"/>
                <a:gd name="T12" fmla="*/ 14306 w 285"/>
                <a:gd name="T13" fmla="*/ 438949 h 248"/>
                <a:gd name="T14" fmla="*/ 0 60000 65536"/>
                <a:gd name="T15" fmla="*/ 0 60000 65536"/>
                <a:gd name="T16" fmla="*/ 0 60000 65536"/>
                <a:gd name="T17" fmla="*/ 0 60000 65536"/>
                <a:gd name="T18" fmla="*/ 0 60000 65536"/>
                <a:gd name="T19" fmla="*/ 0 60000 65536"/>
                <a:gd name="T20" fmla="*/ 0 60000 65536"/>
                <a:gd name="T21" fmla="*/ 0 w 285"/>
                <a:gd name="T22" fmla="*/ 0 h 248"/>
                <a:gd name="T23" fmla="*/ 285 w 285"/>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solidFill>
              <a:srgbClr val="FFFFFF"/>
            </a:solidFill>
            <a:ln w="9525">
              <a:noFill/>
              <a:round/>
              <a:headEnd/>
              <a:tailEnd/>
            </a:ln>
          </p:spPr>
          <p:txBody>
            <a:bodyPr/>
            <a:lstStyle/>
            <a:p>
              <a:endParaRPr lang="tr-TR"/>
            </a:p>
          </p:txBody>
        </p:sp>
        <p:sp>
          <p:nvSpPr>
            <p:cNvPr id="16" name="Freeform 18"/>
            <p:cNvSpPr>
              <a:spLocks noChangeAspect="1"/>
            </p:cNvSpPr>
            <p:nvPr/>
          </p:nvSpPr>
          <p:spPr bwMode="auto">
            <a:xfrm>
              <a:off x="1951" y="1440"/>
              <a:ext cx="1788" cy="1555"/>
            </a:xfrm>
            <a:custGeom>
              <a:avLst/>
              <a:gdLst/>
              <a:ahLst/>
              <a:cxnLst>
                <a:cxn ang="0">
                  <a:pos x="8" y="248"/>
                </a:cxn>
                <a:cxn ang="0">
                  <a:pos x="3" y="238"/>
                </a:cxn>
                <a:cxn ang="0">
                  <a:pos x="137" y="5"/>
                </a:cxn>
                <a:cxn ang="0">
                  <a:pos x="148" y="5"/>
                </a:cxn>
                <a:cxn ang="0">
                  <a:pos x="282" y="238"/>
                </a:cxn>
                <a:cxn ang="0">
                  <a:pos x="277" y="248"/>
                </a:cxn>
                <a:cxn ang="0">
                  <a:pos x="8" y="248"/>
                </a:cxn>
              </a:cxnLst>
              <a:rect l="0" t="0" r="r" b="b"/>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gradFill rotWithShape="1">
              <a:gsLst>
                <a:gs pos="0">
                  <a:schemeClr val="bg1">
                    <a:gamma/>
                    <a:shade val="76863"/>
                    <a:invGamma/>
                  </a:schemeClr>
                </a:gs>
                <a:gs pos="50000">
                  <a:schemeClr val="bg1"/>
                </a:gs>
                <a:gs pos="100000">
                  <a:schemeClr val="bg1">
                    <a:gamma/>
                    <a:shade val="76863"/>
                    <a:invGamma/>
                  </a:schemeClr>
                </a:gs>
              </a:gsLst>
              <a:lin ang="5400000" scaled="1"/>
            </a:gradFill>
            <a:ln w="9525">
              <a:solidFill>
                <a:srgbClr val="C0C0C0"/>
              </a:solidFill>
              <a:miter lim="800000"/>
              <a:headEnd/>
              <a:tailEnd/>
            </a:ln>
          </p:spPr>
          <p:txBody>
            <a:bodyPr/>
            <a:lstStyle/>
            <a:p>
              <a:pPr>
                <a:defRPr/>
              </a:pPr>
              <a:endParaRPr lang="de-DE">
                <a:solidFill>
                  <a:srgbClr val="000000"/>
                </a:solidFill>
              </a:endParaRPr>
            </a:p>
          </p:txBody>
        </p:sp>
        <p:sp>
          <p:nvSpPr>
            <p:cNvPr id="402443" name="Freeform 19"/>
            <p:cNvSpPr>
              <a:spLocks noChangeAspect="1"/>
            </p:cNvSpPr>
            <p:nvPr/>
          </p:nvSpPr>
          <p:spPr bwMode="auto">
            <a:xfrm>
              <a:off x="2728" y="1736"/>
              <a:ext cx="234" cy="784"/>
            </a:xfrm>
            <a:custGeom>
              <a:avLst/>
              <a:gdLst>
                <a:gd name="T0" fmla="*/ 4 w 720"/>
                <a:gd name="T1" fmla="*/ 0 h 2437"/>
                <a:gd name="T2" fmla="*/ 8 w 720"/>
                <a:gd name="T3" fmla="*/ 1 h 2437"/>
                <a:gd name="T4" fmla="*/ 9 w 720"/>
                <a:gd name="T5" fmla="*/ 5 h 2437"/>
                <a:gd name="T6" fmla="*/ 7 w 720"/>
                <a:gd name="T7" fmla="*/ 29 h 2437"/>
                <a:gd name="T8" fmla="*/ 5 w 720"/>
                <a:gd name="T9" fmla="*/ 30 h 2437"/>
                <a:gd name="T10" fmla="*/ 4 w 720"/>
                <a:gd name="T11" fmla="*/ 30 h 2437"/>
                <a:gd name="T12" fmla="*/ 2 w 720"/>
                <a:gd name="T13" fmla="*/ 29 h 2437"/>
                <a:gd name="T14" fmla="*/ 0 w 720"/>
                <a:gd name="T15" fmla="*/ 5 h 2437"/>
                <a:gd name="T16" fmla="*/ 1 w 720"/>
                <a:gd name="T17" fmla="*/ 1 h 2437"/>
                <a:gd name="T18" fmla="*/ 5 w 720"/>
                <a:gd name="T19" fmla="*/ 0 h 2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0"/>
                <a:gd name="T31" fmla="*/ 0 h 2437"/>
                <a:gd name="T32" fmla="*/ 720 w 720"/>
                <a:gd name="T33" fmla="*/ 2437 h 2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0" h="2437">
                  <a:moveTo>
                    <a:pt x="339" y="0"/>
                  </a:moveTo>
                  <a:cubicBezTo>
                    <a:pt x="445" y="0"/>
                    <a:pt x="551" y="42"/>
                    <a:pt x="614" y="106"/>
                  </a:cubicBezTo>
                  <a:cubicBezTo>
                    <a:pt x="678" y="191"/>
                    <a:pt x="720" y="297"/>
                    <a:pt x="720" y="424"/>
                  </a:cubicBezTo>
                  <a:cubicBezTo>
                    <a:pt x="710" y="795"/>
                    <a:pt x="607" y="1996"/>
                    <a:pt x="551" y="2331"/>
                  </a:cubicBezTo>
                  <a:cubicBezTo>
                    <a:pt x="508" y="2416"/>
                    <a:pt x="445" y="2437"/>
                    <a:pt x="381" y="2437"/>
                  </a:cubicBezTo>
                  <a:cubicBezTo>
                    <a:pt x="339" y="2437"/>
                    <a:pt x="339" y="2437"/>
                    <a:pt x="339" y="2437"/>
                  </a:cubicBezTo>
                  <a:cubicBezTo>
                    <a:pt x="254" y="2437"/>
                    <a:pt x="212" y="2418"/>
                    <a:pt x="169" y="2331"/>
                  </a:cubicBezTo>
                  <a:cubicBezTo>
                    <a:pt x="113" y="1996"/>
                    <a:pt x="10" y="795"/>
                    <a:pt x="0" y="424"/>
                  </a:cubicBezTo>
                  <a:cubicBezTo>
                    <a:pt x="0" y="297"/>
                    <a:pt x="42" y="191"/>
                    <a:pt x="106" y="106"/>
                  </a:cubicBezTo>
                  <a:cubicBezTo>
                    <a:pt x="169" y="42"/>
                    <a:pt x="254" y="0"/>
                    <a:pt x="360" y="0"/>
                  </a:cubicBezTo>
                </a:path>
              </a:pathLst>
            </a:custGeom>
            <a:solidFill>
              <a:srgbClr val="000000"/>
            </a:solidFill>
            <a:ln w="9525">
              <a:noFill/>
              <a:round/>
              <a:headEnd/>
              <a:tailEnd/>
            </a:ln>
          </p:spPr>
          <p:txBody>
            <a:bodyPr/>
            <a:lstStyle/>
            <a:p>
              <a:endParaRPr lang="tr-TR"/>
            </a:p>
          </p:txBody>
        </p:sp>
        <p:pic>
          <p:nvPicPr>
            <p:cNvPr id="402444" name="Picture 20"/>
            <p:cNvPicPr>
              <a:picLocks noChangeAspect="1" noChangeArrowheads="1"/>
            </p:cNvPicPr>
            <p:nvPr/>
          </p:nvPicPr>
          <p:blipFill>
            <a:blip r:embed="rId5"/>
            <a:srcRect/>
            <a:stretch>
              <a:fillRect/>
            </a:stretch>
          </p:blipFill>
          <p:spPr bwMode="auto">
            <a:xfrm>
              <a:off x="2037" y="1203"/>
              <a:ext cx="1298" cy="1330"/>
            </a:xfrm>
            <a:prstGeom prst="rect">
              <a:avLst/>
            </a:prstGeom>
            <a:noFill/>
            <a:ln w="11176">
              <a:noFill/>
              <a:miter lim="800000"/>
              <a:headEnd/>
              <a:tailEnd/>
            </a:ln>
          </p:spPr>
        </p:pic>
        <p:sp>
          <p:nvSpPr>
            <p:cNvPr id="402445" name="Oval 21"/>
            <p:cNvSpPr>
              <a:spLocks noChangeAspect="1" noChangeArrowheads="1"/>
            </p:cNvSpPr>
            <p:nvPr/>
          </p:nvSpPr>
          <p:spPr bwMode="auto">
            <a:xfrm>
              <a:off x="2751" y="2644"/>
              <a:ext cx="190" cy="190"/>
            </a:xfrm>
            <a:prstGeom prst="ellipse">
              <a:avLst/>
            </a:prstGeom>
            <a:solidFill>
              <a:schemeClr val="tx1"/>
            </a:solidFill>
            <a:ln w="11176">
              <a:solidFill>
                <a:srgbClr val="161316"/>
              </a:solidFill>
              <a:round/>
              <a:headEnd/>
              <a:tailEnd/>
            </a:ln>
          </p:spPr>
          <p:txBody>
            <a:bodyPr wrap="none" anchor="ctr"/>
            <a:lstStyle/>
            <a:p>
              <a:endParaRPr lang="en-US">
                <a:solidFill>
                  <a:srgbClr val="000000"/>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İşle İlgili Hastalıklar</a:t>
            </a: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buClr>
                <a:srgbClr val="292929"/>
              </a:buClr>
            </a:pPr>
            <a:r>
              <a:rPr lang="tr-TR" sz="2000" b="1" i="1" dirty="0">
                <a:solidFill>
                  <a:srgbClr val="000000"/>
                </a:solidFill>
                <a:latin typeface="Calibri" pitchFamily="34" charset="0"/>
              </a:rPr>
              <a:t>Aşağıda yer alanlardan hangisi işle ilgili hastalıklar arasında yer alır? </a:t>
            </a:r>
          </a:p>
          <a:p>
            <a:pPr>
              <a:buClr>
                <a:srgbClr val="292929"/>
              </a:buClr>
            </a:pPr>
            <a:endParaRPr lang="tr-TR" sz="1000" b="1" i="1" dirty="0">
              <a:solidFill>
                <a:srgbClr val="FF0000"/>
              </a:solidFill>
              <a:latin typeface="Calibri" pitchFamily="34" charset="0"/>
            </a:endParaRPr>
          </a:p>
          <a:p>
            <a:pPr marL="719138" lvl="1" indent="-250825">
              <a:buClr>
                <a:srgbClr val="292929"/>
              </a:buClr>
              <a:buFont typeface="Arial" charset="0"/>
              <a:buAutoNum type="alphaUcPeriod"/>
            </a:pPr>
            <a:r>
              <a:rPr lang="tr-TR" i="1" dirty="0" err="1">
                <a:solidFill>
                  <a:srgbClr val="000000"/>
                </a:solidFill>
                <a:latin typeface="Calibri" pitchFamily="34" charset="0"/>
              </a:rPr>
              <a:t>Asbestozis</a:t>
            </a:r>
            <a:r>
              <a:rPr lang="tr-TR" i="1" dirty="0">
                <a:solidFill>
                  <a:srgbClr val="000000"/>
                </a:solidFill>
                <a:latin typeface="Calibri" pitchFamily="34" charset="0"/>
              </a:rPr>
              <a:t> </a:t>
            </a:r>
          </a:p>
          <a:p>
            <a:pPr marL="719138" lvl="1" indent="-250825">
              <a:buClr>
                <a:srgbClr val="292929"/>
              </a:buClr>
              <a:buFont typeface="Arial" charset="0"/>
              <a:buAutoNum type="alphaUcPeriod"/>
            </a:pPr>
            <a:r>
              <a:rPr lang="tr-TR" i="1" dirty="0" err="1">
                <a:solidFill>
                  <a:srgbClr val="000000"/>
                </a:solidFill>
                <a:latin typeface="Calibri" pitchFamily="34" charset="0"/>
              </a:rPr>
              <a:t>Silikozis</a:t>
            </a:r>
            <a:endParaRPr lang="tr-TR" i="1" dirty="0">
              <a:solidFill>
                <a:srgbClr val="000000"/>
              </a:solidFill>
              <a:latin typeface="Calibri" pitchFamily="34" charset="0"/>
            </a:endParaRPr>
          </a:p>
          <a:p>
            <a:pPr marL="719138" lvl="1" indent="-250825">
              <a:buClr>
                <a:srgbClr val="292929"/>
              </a:buClr>
              <a:buFont typeface="Arial" charset="0"/>
              <a:buAutoNum type="alphaUcPeriod"/>
            </a:pPr>
            <a:r>
              <a:rPr lang="tr-TR" b="1" i="1" dirty="0">
                <a:solidFill>
                  <a:srgbClr val="C00000"/>
                </a:solidFill>
                <a:latin typeface="Calibri" pitchFamily="34" charset="0"/>
              </a:rPr>
              <a:t>Kronik bronşit</a:t>
            </a:r>
          </a:p>
          <a:p>
            <a:pPr marL="719138" lvl="1" indent="-250825">
              <a:buClr>
                <a:srgbClr val="292929"/>
              </a:buClr>
              <a:buFont typeface="Arial" charset="0"/>
              <a:buAutoNum type="alphaUcPeriod"/>
            </a:pPr>
            <a:r>
              <a:rPr lang="tr-TR" i="1" dirty="0" err="1">
                <a:solidFill>
                  <a:srgbClr val="000000"/>
                </a:solidFill>
                <a:latin typeface="Calibri" pitchFamily="34" charset="0"/>
              </a:rPr>
              <a:t>Bisinozis</a:t>
            </a:r>
            <a:r>
              <a:rPr lang="tr-TR" i="1" dirty="0">
                <a:solidFill>
                  <a:srgbClr val="000000"/>
                </a:solidFill>
                <a:latin typeface="Calibri" pitchFamily="34" charset="0"/>
              </a:rPr>
              <a:t>	</a:t>
            </a:r>
          </a:p>
        </p:txBody>
      </p:sp>
      <p:sp>
        <p:nvSpPr>
          <p:cNvPr id="542724"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542725" name="Group 9"/>
          <p:cNvGrpSpPr>
            <a:grpSpLocks/>
          </p:cNvGrpSpPr>
          <p:nvPr/>
        </p:nvGrpSpPr>
        <p:grpSpPr bwMode="auto">
          <a:xfrm>
            <a:off x="323850" y="1555750"/>
            <a:ext cx="1482725" cy="1482725"/>
            <a:chOff x="1710" y="1035"/>
            <a:chExt cx="2316" cy="2316"/>
          </a:xfrm>
        </p:grpSpPr>
        <p:grpSp>
          <p:nvGrpSpPr>
            <p:cNvPr id="542729" name="Group 10"/>
            <p:cNvGrpSpPr>
              <a:grpSpLocks/>
            </p:cNvGrpSpPr>
            <p:nvPr/>
          </p:nvGrpSpPr>
          <p:grpSpPr bwMode="auto">
            <a:xfrm rot="3600000">
              <a:off x="1710" y="1035"/>
              <a:ext cx="2316" cy="2316"/>
              <a:chOff x="1710" y="1035"/>
              <a:chExt cx="2316" cy="2316"/>
            </a:xfrm>
          </p:grpSpPr>
          <p:sp>
            <p:nvSpPr>
              <p:cNvPr id="54273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54273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54273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542730" name="Group 14"/>
            <p:cNvGrpSpPr>
              <a:grpSpLocks/>
            </p:cNvGrpSpPr>
            <p:nvPr/>
          </p:nvGrpSpPr>
          <p:grpSpPr bwMode="auto">
            <a:xfrm rot="7200000">
              <a:off x="2059" y="1386"/>
              <a:ext cx="1616" cy="1614"/>
              <a:chOff x="2060" y="1387"/>
              <a:chExt cx="1616" cy="1614"/>
            </a:xfrm>
          </p:grpSpPr>
          <p:sp>
            <p:nvSpPr>
              <p:cNvPr id="54273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54273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54273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095347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1"/>
          <p:cNvSpPr>
            <a:spLocks noChangeArrowheads="1"/>
          </p:cNvSpPr>
          <p:nvPr/>
        </p:nvSpPr>
        <p:spPr bwMode="gray">
          <a:xfrm>
            <a:off x="5062538" y="1257300"/>
            <a:ext cx="3757612" cy="6588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libri" pitchFamily="34" charset="0"/>
              </a:rPr>
              <a:t>İşyerinde Var Olan</a:t>
            </a:r>
            <a:endParaRPr lang="tr-TR" sz="2800" b="1" i="1" noProof="1">
              <a:solidFill>
                <a:srgbClr val="FFFFFF"/>
              </a:solidFill>
              <a:latin typeface="Calibri" pitchFamily="34" charset="0"/>
            </a:endParaRPr>
          </a:p>
        </p:txBody>
      </p:sp>
      <p:sp>
        <p:nvSpPr>
          <p:cNvPr id="5" name="Rectangle 13"/>
          <p:cNvSpPr>
            <a:spLocks noChangeArrowheads="1"/>
          </p:cNvSpPr>
          <p:nvPr/>
        </p:nvSpPr>
        <p:spPr bwMode="gray">
          <a:xfrm>
            <a:off x="323850" y="1257300"/>
            <a:ext cx="3757613" cy="6588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libri" pitchFamily="34" charset="0"/>
              </a:rPr>
              <a:t>İşyeri Dışında Var Olan</a:t>
            </a:r>
            <a:endParaRPr lang="tr-TR" sz="2800" b="1" i="1" noProof="1">
              <a:solidFill>
                <a:srgbClr val="FFFFFF"/>
              </a:solidFill>
              <a:latin typeface="Calibri" pitchFamily="34" charset="0"/>
            </a:endParaRPr>
          </a:p>
        </p:txBody>
      </p:sp>
      <p:sp>
        <p:nvSpPr>
          <p:cNvPr id="7" name="Rectangle 5"/>
          <p:cNvSpPr>
            <a:spLocks noChangeArrowheads="1"/>
          </p:cNvSpPr>
          <p:nvPr/>
        </p:nvSpPr>
        <p:spPr bwMode="gray">
          <a:xfrm>
            <a:off x="5062538" y="1916113"/>
            <a:ext cx="3757612" cy="38433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endParaRPr lang="tr-TR" sz="2000" b="1" i="1" noProof="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Fiziksel </a:t>
            </a:r>
            <a:r>
              <a:rPr lang="tr-TR" sz="2000" b="1" i="1" dirty="0">
                <a:solidFill>
                  <a:srgbClr val="000000"/>
                </a:solidFill>
                <a:latin typeface="Calibri" pitchFamily="34" charset="0"/>
              </a:rPr>
              <a:t>(gürültü, ısı, nem)</a:t>
            </a:r>
            <a:r>
              <a:rPr lang="tr-TR" sz="2000" b="1" i="1" noProof="1">
                <a:solidFill>
                  <a:srgbClr val="000000"/>
                </a:solidFill>
                <a:latin typeface="Calibri" pitchFamily="34" charset="0"/>
              </a:rPr>
              <a:t>,</a:t>
            </a: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Kimyasal </a:t>
            </a:r>
            <a:r>
              <a:rPr lang="tr-TR" sz="2000" b="1" i="1" dirty="0">
                <a:solidFill>
                  <a:srgbClr val="000000"/>
                </a:solidFill>
                <a:latin typeface="Calibri" pitchFamily="34" charset="0"/>
              </a:rPr>
              <a:t>(arsenik, kurşun),</a:t>
            </a:r>
            <a:r>
              <a:rPr lang="tr-TR" sz="2000" b="1" i="1" noProof="1">
                <a:solidFill>
                  <a:srgbClr val="000000"/>
                </a:solidFill>
                <a:latin typeface="Calibri" pitchFamily="34" charset="0"/>
              </a:rPr>
              <a:t> </a:t>
            </a:r>
          </a:p>
          <a:p>
            <a:pPr marL="190500" indent="-190500">
              <a:lnSpc>
                <a:spcPct val="90000"/>
              </a:lnSpc>
              <a:spcAft>
                <a:spcPct val="20000"/>
              </a:spcAft>
              <a:buClr>
                <a:srgbClr val="292929"/>
              </a:buClr>
              <a:buFont typeface="Wingdings" pitchFamily="2" charset="2"/>
              <a:buChar char="§"/>
            </a:pPr>
            <a:r>
              <a:rPr lang="tr-TR" sz="2000" b="1" i="1" dirty="0">
                <a:solidFill>
                  <a:srgbClr val="000000"/>
                </a:solidFill>
                <a:latin typeface="Calibri" pitchFamily="34" charset="0"/>
              </a:rPr>
              <a:t>Psikososyal (stres…),</a:t>
            </a: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Fizik</a:t>
            </a:r>
            <a:r>
              <a:rPr lang="tr-TR" sz="2000" b="1" i="1" dirty="0">
                <a:solidFill>
                  <a:srgbClr val="000000"/>
                </a:solidFill>
                <a:latin typeface="Calibri" pitchFamily="34" charset="0"/>
              </a:rPr>
              <a:t>sel</a:t>
            </a:r>
            <a:r>
              <a:rPr lang="tr-TR" sz="2000" b="1" i="1" noProof="1">
                <a:solidFill>
                  <a:srgbClr val="000000"/>
                </a:solidFill>
                <a:latin typeface="Calibri" pitchFamily="34" charset="0"/>
              </a:rPr>
              <a:t> inaktivete,</a:t>
            </a:r>
            <a:endParaRPr lang="tr-TR" sz="2000" b="1" i="1" dirty="0">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endParaRPr lang="tr-TR" sz="2000" b="1" i="1" noProof="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…………………..vb.</a:t>
            </a:r>
            <a:r>
              <a:rPr lang="tr-TR" sz="2000" b="1" i="1" dirty="0">
                <a:solidFill>
                  <a:srgbClr val="000000"/>
                </a:solidFill>
                <a:latin typeface="Calibri" pitchFamily="34" charset="0"/>
              </a:rPr>
              <a:t> riskler</a:t>
            </a:r>
            <a:r>
              <a:rPr lang="tr-TR" sz="2000" b="1" i="1" noProof="1">
                <a:solidFill>
                  <a:srgbClr val="000000"/>
                </a:solidFill>
                <a:latin typeface="Calibri" pitchFamily="34" charset="0"/>
              </a:rPr>
              <a:t> </a:t>
            </a:r>
          </a:p>
        </p:txBody>
      </p:sp>
      <p:sp>
        <p:nvSpPr>
          <p:cNvPr id="8" name="Rectangle 14"/>
          <p:cNvSpPr>
            <a:spLocks noChangeArrowheads="1"/>
          </p:cNvSpPr>
          <p:nvPr/>
        </p:nvSpPr>
        <p:spPr bwMode="gray">
          <a:xfrm>
            <a:off x="323850" y="1916113"/>
            <a:ext cx="3757613" cy="38433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endParaRPr lang="tr-TR" sz="2000" b="1" i="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Hipertansiyon,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Hiperkolesterolemi,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Sigara kullanımı,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Diyabetes Mellitus,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Fiziksel inaktivite</a:t>
            </a:r>
            <a:r>
              <a:rPr lang="tr-TR" sz="2000" b="1" i="1">
                <a:solidFill>
                  <a:srgbClr val="000000"/>
                </a:solidFill>
                <a:latin typeface="Calibri" pitchFamily="34" charset="0"/>
              </a:rPr>
              <a:t>,</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Genetik yatkınlık,</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Stres</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………………………vb.</a:t>
            </a:r>
            <a:endParaRPr lang="fr-FR" sz="2000" i="1">
              <a:solidFill>
                <a:srgbClr val="000000"/>
              </a:solidFill>
              <a:latin typeface="Calibri" pitchFamily="34" charset="0"/>
            </a:endParaRPr>
          </a:p>
        </p:txBody>
      </p:sp>
      <p:sp>
        <p:nvSpPr>
          <p:cNvPr id="9" name="AutoShape 41"/>
          <p:cNvSpPr>
            <a:spLocks noChangeArrowheads="1"/>
          </p:cNvSpPr>
          <p:nvPr/>
        </p:nvSpPr>
        <p:spPr bwMode="auto">
          <a:xfrm flipH="1">
            <a:off x="3825875" y="15589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0" name="AutoShape 18"/>
          <p:cNvSpPr>
            <a:spLocks noChangeArrowheads="1"/>
          </p:cNvSpPr>
          <p:nvPr/>
        </p:nvSpPr>
        <p:spPr bwMode="auto">
          <a:xfrm>
            <a:off x="4635500" y="15589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3" name="AutoShape 41"/>
          <p:cNvSpPr>
            <a:spLocks noChangeArrowheads="1"/>
          </p:cNvSpPr>
          <p:nvPr/>
        </p:nvSpPr>
        <p:spPr bwMode="auto">
          <a:xfrm flipH="1">
            <a:off x="3825875" y="15589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4" name="AutoShape 18"/>
          <p:cNvSpPr>
            <a:spLocks noChangeArrowheads="1"/>
          </p:cNvSpPr>
          <p:nvPr/>
        </p:nvSpPr>
        <p:spPr bwMode="auto">
          <a:xfrm>
            <a:off x="4635500" y="1558925"/>
            <a:ext cx="661988" cy="879475"/>
          </a:xfrm>
          <a:prstGeom prst="rightArrow">
            <a:avLst>
              <a:gd name="adj1" fmla="val 50111"/>
              <a:gd name="adj2" fmla="val 63157"/>
            </a:avLst>
          </a:prstGeom>
          <a:gradFill rotWithShape="1">
            <a:gsLst>
              <a:gs pos="0">
                <a:srgbClr val="C40505"/>
              </a:gs>
              <a:gs pos="100000">
                <a:srgbClr val="C40505">
                  <a:gamma/>
                  <a:shade val="46275"/>
                  <a:invGamma/>
                </a:srgbClr>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İŞLE İLGİ HASTALIKLARI – KORONER KALP HASTALIĞI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39308" name="Metin kutusu 15"/>
          <p:cNvSpPr txBox="1">
            <a:spLocks noChangeArrowheads="1"/>
          </p:cNvSpPr>
          <p:nvPr/>
        </p:nvSpPr>
        <p:spPr bwMode="auto">
          <a:xfrm>
            <a:off x="323850" y="5067300"/>
            <a:ext cx="3757613" cy="400050"/>
          </a:xfrm>
          <a:prstGeom prst="rect">
            <a:avLst/>
          </a:prstGeom>
          <a:noFill/>
          <a:ln w="9525">
            <a:noFill/>
            <a:miter lim="800000"/>
            <a:headEnd/>
            <a:tailEnd/>
          </a:ln>
        </p:spPr>
        <p:txBody>
          <a:bodyPr>
            <a:spAutoFit/>
          </a:bodyPr>
          <a:lstStyle/>
          <a:p>
            <a:pPr algn="ctr"/>
            <a:r>
              <a:rPr lang="tr-TR" sz="2000" b="1" i="1">
                <a:solidFill>
                  <a:srgbClr val="C00000"/>
                </a:solidFill>
                <a:latin typeface="Calibri" pitchFamily="34" charset="0"/>
              </a:rPr>
              <a:t>«KKH Riskini Artırır»</a:t>
            </a:r>
          </a:p>
        </p:txBody>
      </p:sp>
      <p:sp>
        <p:nvSpPr>
          <p:cNvPr id="17" name="Metin kutusu 16"/>
          <p:cNvSpPr txBox="1"/>
          <p:nvPr/>
        </p:nvSpPr>
        <p:spPr>
          <a:xfrm>
            <a:off x="5062538" y="5067300"/>
            <a:ext cx="3757612" cy="400050"/>
          </a:xfrm>
          <a:prstGeom prst="rect">
            <a:avLst/>
          </a:prstGeom>
          <a:noFill/>
        </p:spPr>
        <p:txBody>
          <a:bodyPr>
            <a:spAutoFit/>
          </a:bodyPr>
          <a:lstStyle/>
          <a:p>
            <a:pPr algn="ctr"/>
            <a:r>
              <a:rPr lang="tr-TR" sz="2000" b="1" i="1">
                <a:solidFill>
                  <a:srgbClr val="39540E"/>
                </a:solidFill>
                <a:latin typeface="Calibri" pitchFamily="34" charset="0"/>
              </a:rPr>
              <a:t>«KKH Riskini Daha da Artırır»</a:t>
            </a:r>
          </a:p>
        </p:txBody>
      </p:sp>
      <p:grpSp>
        <p:nvGrpSpPr>
          <p:cNvPr id="439312" name="Grup 16"/>
          <p:cNvGrpSpPr>
            <a:grpSpLocks/>
          </p:cNvGrpSpPr>
          <p:nvPr/>
        </p:nvGrpSpPr>
        <p:grpSpPr bwMode="auto">
          <a:xfrm>
            <a:off x="1371600" y="5837238"/>
            <a:ext cx="6162675" cy="663575"/>
            <a:chOff x="2644311" y="5451679"/>
            <a:chExt cx="6162416" cy="663371"/>
          </a:xfrm>
        </p:grpSpPr>
        <p:grpSp>
          <p:nvGrpSpPr>
            <p:cNvPr id="439313" name="Group 51"/>
            <p:cNvGrpSpPr>
              <a:grpSpLocks/>
            </p:cNvGrpSpPr>
            <p:nvPr/>
          </p:nvGrpSpPr>
          <p:grpSpPr bwMode="auto">
            <a:xfrm>
              <a:off x="2644311" y="5451679"/>
              <a:ext cx="648968" cy="663371"/>
              <a:chOff x="1868" y="1082"/>
              <a:chExt cx="1942" cy="1942"/>
            </a:xfrm>
          </p:grpSpPr>
          <p:sp>
            <p:nvSpPr>
              <p:cNvPr id="439314"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439315"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439316"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p>
            </p:txBody>
          </p:sp>
          <p:sp>
            <p:nvSpPr>
              <p:cNvPr id="439317"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p>
            </p:txBody>
          </p:sp>
          <p:sp>
            <p:nvSpPr>
              <p:cNvPr id="439318"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p>
            </p:txBody>
          </p:sp>
          <p:sp>
            <p:nvSpPr>
              <p:cNvPr id="439319"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p>
            </p:txBody>
          </p:sp>
          <p:grpSp>
            <p:nvGrpSpPr>
              <p:cNvPr id="439320" name="Group 58"/>
              <p:cNvGrpSpPr>
                <a:grpSpLocks noChangeAspect="1"/>
              </p:cNvGrpSpPr>
              <p:nvPr/>
            </p:nvGrpSpPr>
            <p:grpSpPr bwMode="auto">
              <a:xfrm>
                <a:off x="2808" y="2807"/>
                <a:ext cx="62" cy="63"/>
                <a:chOff x="1684" y="2400"/>
                <a:chExt cx="41" cy="41"/>
              </a:xfrm>
            </p:grpSpPr>
            <p:sp>
              <p:nvSpPr>
                <p:cNvPr id="439321"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p>
              </p:txBody>
            </p:sp>
            <p:sp>
              <p:nvSpPr>
                <p:cNvPr id="439322"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p>
              </p:txBody>
            </p:sp>
          </p:grpSp>
          <p:grpSp>
            <p:nvGrpSpPr>
              <p:cNvPr id="439323" name="Group 61"/>
              <p:cNvGrpSpPr>
                <a:grpSpLocks noChangeAspect="1"/>
              </p:cNvGrpSpPr>
              <p:nvPr/>
            </p:nvGrpSpPr>
            <p:grpSpPr bwMode="auto">
              <a:xfrm>
                <a:off x="2808" y="1211"/>
                <a:ext cx="62" cy="63"/>
                <a:chOff x="1684" y="2400"/>
                <a:chExt cx="41" cy="41"/>
              </a:xfrm>
            </p:grpSpPr>
            <p:sp>
              <p:nvSpPr>
                <p:cNvPr id="439324"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p>
              </p:txBody>
            </p:sp>
            <p:sp>
              <p:nvSpPr>
                <p:cNvPr id="439325"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p>
              </p:txBody>
            </p:sp>
          </p:grpSp>
          <p:pic>
            <p:nvPicPr>
              <p:cNvPr id="439326"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19"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p>
              <a:r>
                <a:rPr lang="tr-TR" sz="1200">
                  <a:solidFill>
                    <a:srgbClr val="000000"/>
                  </a:solidFill>
                  <a:latin typeface="Cambria" pitchFamily="18" charset="0"/>
                </a:rPr>
                <a:t>En sık görülen</a:t>
              </a:r>
              <a:endParaRPr lang="tr-TR" sz="1000" b="1">
                <a:solidFill>
                  <a:srgbClr val="000000"/>
                </a:solidFill>
                <a:latin typeface="Cambria"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a:solidFill>
                  <a:srgbClr val="FFFFFF"/>
                </a:solidFill>
                <a:latin typeface="Calibri" pitchFamily="34" charset="0"/>
              </a:rPr>
              <a:t>KORUNMA</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79413" indent="-342900">
              <a:lnSpc>
                <a:spcPct val="90000"/>
              </a:lnSpc>
              <a:buClr>
                <a:srgbClr val="292929"/>
              </a:buClr>
              <a:buFont typeface="Arial" charset="0"/>
              <a:buAutoNum type="arabicPeriod"/>
            </a:pPr>
            <a:endParaRPr lang="tr-TR" sz="2000" b="1" i="1" dirty="0">
              <a:solidFill>
                <a:srgbClr val="000000"/>
              </a:solidFill>
              <a:latin typeface="Calibri" pitchFamily="34" charset="0"/>
            </a:endParaRPr>
          </a:p>
          <a:p>
            <a:pPr marL="379413" indent="-342900">
              <a:buFontTx/>
              <a:buAutoNum type="arabicPeriod"/>
            </a:pPr>
            <a:r>
              <a:rPr lang="tr-TR" sz="2000" i="1" dirty="0">
                <a:solidFill>
                  <a:srgbClr val="000000"/>
                </a:solidFill>
                <a:latin typeface="Calibri" pitchFamily="34" charset="0"/>
              </a:rPr>
              <a:t>Çalışma ortamındaki olumsuz koşulları belirleyip, ortadan </a:t>
            </a:r>
            <a:r>
              <a:rPr lang="tr-TR" sz="2000" i="1" dirty="0" smtClean="0">
                <a:solidFill>
                  <a:srgbClr val="000000"/>
                </a:solidFill>
                <a:latin typeface="Calibri" pitchFamily="34" charset="0"/>
              </a:rPr>
              <a:t>kaldırmak,</a:t>
            </a:r>
          </a:p>
          <a:p>
            <a:pPr marL="379413" indent="-342900">
              <a:buFontTx/>
              <a:buAutoNum type="arabicPeriod"/>
            </a:pPr>
            <a:endParaRPr lang="tr-TR" sz="2000" i="1" dirty="0" smtClean="0">
              <a:solidFill>
                <a:srgbClr val="000000"/>
              </a:solidFill>
              <a:latin typeface="Calibri" pitchFamily="34" charset="0"/>
            </a:endParaRPr>
          </a:p>
          <a:p>
            <a:pPr marL="379413" indent="-342900">
              <a:buFontTx/>
              <a:buAutoNum type="arabicPeriod"/>
            </a:pPr>
            <a:r>
              <a:rPr lang="tr-TR" sz="2000" i="1" dirty="0">
                <a:solidFill>
                  <a:srgbClr val="000000"/>
                </a:solidFill>
                <a:latin typeface="Calibri" pitchFamily="34" charset="0"/>
              </a:rPr>
              <a:t>İşçilerin </a:t>
            </a:r>
            <a:r>
              <a:rPr lang="tr-TR" sz="2000" i="1" dirty="0" smtClean="0">
                <a:solidFill>
                  <a:srgbClr val="000000"/>
                </a:solidFill>
                <a:latin typeface="Calibri" pitchFamily="34" charset="0"/>
              </a:rPr>
              <a:t>kontrollerini </a:t>
            </a:r>
            <a:r>
              <a:rPr lang="tr-TR" sz="2000" i="1" dirty="0">
                <a:solidFill>
                  <a:srgbClr val="000000"/>
                </a:solidFill>
                <a:latin typeface="Calibri" pitchFamily="34" charset="0"/>
              </a:rPr>
              <a:t>(işe giriş ve periyodik muayene) </a:t>
            </a:r>
            <a:r>
              <a:rPr lang="tr-TR" sz="2000" i="1" dirty="0" smtClean="0">
                <a:solidFill>
                  <a:srgbClr val="000000"/>
                </a:solidFill>
                <a:latin typeface="Calibri" pitchFamily="34" charset="0"/>
              </a:rPr>
              <a:t>düzenli </a:t>
            </a:r>
            <a:r>
              <a:rPr lang="tr-TR" sz="2000" i="1" dirty="0">
                <a:solidFill>
                  <a:srgbClr val="000000"/>
                </a:solidFill>
                <a:latin typeface="Calibri" pitchFamily="34" charset="0"/>
              </a:rPr>
              <a:t>yapmak. </a:t>
            </a:r>
            <a:endParaRPr lang="tr-TR" sz="2000" i="1" dirty="0" smtClean="0">
              <a:solidFill>
                <a:srgbClr val="000000"/>
              </a:solidFill>
              <a:latin typeface="Calibri" pitchFamily="34" charset="0"/>
            </a:endParaRPr>
          </a:p>
          <a:p>
            <a:pPr marL="836613" lvl="1" indent="-342900">
              <a:buFont typeface="Wingdings" pitchFamily="2" charset="2"/>
              <a:buChar char="ü"/>
            </a:pPr>
            <a:r>
              <a:rPr lang="tr-TR" sz="2000" i="1" dirty="0" smtClean="0">
                <a:solidFill>
                  <a:srgbClr val="000000"/>
                </a:solidFill>
                <a:latin typeface="Calibri" pitchFamily="34" charset="0"/>
              </a:rPr>
              <a:t>İşe </a:t>
            </a:r>
            <a:r>
              <a:rPr lang="tr-TR" sz="2000" i="1" dirty="0">
                <a:solidFill>
                  <a:srgbClr val="000000"/>
                </a:solidFill>
                <a:latin typeface="Calibri" pitchFamily="34" charset="0"/>
              </a:rPr>
              <a:t>giriş muayenesinde kalp hastalığı olanların bu tip işlerde çalıştırılmayacağı gibi, periyodik muayenelerde kalp hastalığı olduğu anlaşılanlar için iş değiştirme </a:t>
            </a:r>
            <a:r>
              <a:rPr lang="tr-TR" sz="2000" i="1" dirty="0" smtClean="0">
                <a:solidFill>
                  <a:srgbClr val="000000"/>
                </a:solidFill>
                <a:latin typeface="Calibri" pitchFamily="34" charset="0"/>
              </a:rPr>
              <a:t>imkanları </a:t>
            </a:r>
            <a:r>
              <a:rPr lang="tr-TR" sz="2000" i="1" dirty="0">
                <a:solidFill>
                  <a:srgbClr val="000000"/>
                </a:solidFill>
                <a:latin typeface="Calibri" pitchFamily="34" charset="0"/>
              </a:rPr>
              <a:t>aranır.</a:t>
            </a:r>
          </a:p>
        </p:txBody>
      </p:sp>
      <p:sp>
        <p:nvSpPr>
          <p:cNvPr id="751621"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751622" name="Group 9"/>
          <p:cNvGrpSpPr>
            <a:grpSpLocks/>
          </p:cNvGrpSpPr>
          <p:nvPr/>
        </p:nvGrpSpPr>
        <p:grpSpPr bwMode="auto">
          <a:xfrm>
            <a:off x="323850" y="1555750"/>
            <a:ext cx="1482725" cy="1482725"/>
            <a:chOff x="1710" y="1035"/>
            <a:chExt cx="2316" cy="2316"/>
          </a:xfrm>
        </p:grpSpPr>
        <p:grpSp>
          <p:nvGrpSpPr>
            <p:cNvPr id="751623" name="Group 10"/>
            <p:cNvGrpSpPr>
              <a:grpSpLocks/>
            </p:cNvGrpSpPr>
            <p:nvPr/>
          </p:nvGrpSpPr>
          <p:grpSpPr bwMode="auto">
            <a:xfrm rot="3600000">
              <a:off x="1710" y="1035"/>
              <a:ext cx="2316" cy="2316"/>
              <a:chOff x="1710" y="1035"/>
              <a:chExt cx="2316" cy="2316"/>
            </a:xfrm>
          </p:grpSpPr>
          <p:sp>
            <p:nvSpPr>
              <p:cNvPr id="75162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75162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75162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751627" name="Group 14"/>
            <p:cNvGrpSpPr>
              <a:grpSpLocks/>
            </p:cNvGrpSpPr>
            <p:nvPr/>
          </p:nvGrpSpPr>
          <p:grpSpPr bwMode="auto">
            <a:xfrm rot="7200000">
              <a:off x="2059" y="1386"/>
              <a:ext cx="1616" cy="1614"/>
              <a:chOff x="2060" y="1387"/>
              <a:chExt cx="1616" cy="1614"/>
            </a:xfrm>
          </p:grpSpPr>
          <p:sp>
            <p:nvSpPr>
              <p:cNvPr id="75162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75162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75163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en-US"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KORONER KALP HASTALIKLARI</a:t>
            </a:r>
            <a:endParaRPr lang="en-US"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4803796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1"/>
          <p:cNvSpPr>
            <a:spLocks noChangeArrowheads="1"/>
          </p:cNvSpPr>
          <p:nvPr/>
        </p:nvSpPr>
        <p:spPr bwMode="gray">
          <a:xfrm>
            <a:off x="5062538" y="1257300"/>
            <a:ext cx="3757612" cy="6588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libri" pitchFamily="34" charset="0"/>
              </a:rPr>
              <a:t>İşyerinde Var Olan</a:t>
            </a:r>
            <a:endParaRPr lang="tr-TR" sz="2800" b="1" i="1" noProof="1">
              <a:solidFill>
                <a:srgbClr val="FFFFFF"/>
              </a:solidFill>
              <a:latin typeface="Calibri" pitchFamily="34" charset="0"/>
            </a:endParaRPr>
          </a:p>
        </p:txBody>
      </p:sp>
      <p:sp>
        <p:nvSpPr>
          <p:cNvPr id="5" name="Rectangle 13"/>
          <p:cNvSpPr>
            <a:spLocks noChangeArrowheads="1"/>
          </p:cNvSpPr>
          <p:nvPr/>
        </p:nvSpPr>
        <p:spPr bwMode="gray">
          <a:xfrm>
            <a:off x="323850" y="1257300"/>
            <a:ext cx="3757613" cy="6588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libri" pitchFamily="34" charset="0"/>
              </a:rPr>
              <a:t>İşyeri Dışında Var Olan</a:t>
            </a:r>
            <a:endParaRPr lang="tr-TR" sz="2800" b="1" i="1" noProof="1">
              <a:solidFill>
                <a:srgbClr val="FFFFFF"/>
              </a:solidFill>
              <a:latin typeface="Calibri" pitchFamily="34" charset="0"/>
            </a:endParaRPr>
          </a:p>
        </p:txBody>
      </p:sp>
      <p:sp>
        <p:nvSpPr>
          <p:cNvPr id="7" name="Rectangle 5"/>
          <p:cNvSpPr>
            <a:spLocks noChangeArrowheads="1"/>
          </p:cNvSpPr>
          <p:nvPr/>
        </p:nvSpPr>
        <p:spPr bwMode="gray">
          <a:xfrm>
            <a:off x="5062538" y="1916113"/>
            <a:ext cx="3757612" cy="39322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endParaRPr lang="tr-TR" sz="2000" b="1" i="1" noProof="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Endüstriyel gazlar,</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Kimyasal dumanlar,</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Bitkisel tozlar,</a:t>
            </a: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…………....vb. </a:t>
            </a:r>
            <a:r>
              <a:rPr lang="tr-TR" sz="2000" b="1" i="1">
                <a:solidFill>
                  <a:srgbClr val="000000"/>
                </a:solidFill>
                <a:latin typeface="Calibri" pitchFamily="34" charset="0"/>
              </a:rPr>
              <a:t>riskler</a:t>
            </a:r>
            <a:endParaRPr lang="tr-TR" sz="2000" b="1" i="1" noProof="1">
              <a:solidFill>
                <a:srgbClr val="000000"/>
              </a:solidFill>
              <a:latin typeface="Calibri" pitchFamily="34" charset="0"/>
            </a:endParaRPr>
          </a:p>
        </p:txBody>
      </p:sp>
      <p:sp>
        <p:nvSpPr>
          <p:cNvPr id="8" name="Rectangle 14"/>
          <p:cNvSpPr>
            <a:spLocks noChangeArrowheads="1"/>
          </p:cNvSpPr>
          <p:nvPr/>
        </p:nvSpPr>
        <p:spPr bwMode="gray">
          <a:xfrm>
            <a:off x="323850" y="1916113"/>
            <a:ext cx="3757613" cy="39322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endParaRPr lang="tr-TR" sz="2000" b="1" i="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Kronik bronşit,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Bronşiyal astım,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Amfizem,</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………………vb.</a:t>
            </a:r>
            <a:endParaRPr lang="fr-FR" sz="2000" i="1">
              <a:solidFill>
                <a:srgbClr val="000000"/>
              </a:solidFill>
              <a:latin typeface="Calibri" pitchFamily="34" charset="0"/>
            </a:endParaRPr>
          </a:p>
        </p:txBody>
      </p:sp>
      <p:sp>
        <p:nvSpPr>
          <p:cNvPr id="9" name="AutoShape 41"/>
          <p:cNvSpPr>
            <a:spLocks noChangeArrowheads="1"/>
          </p:cNvSpPr>
          <p:nvPr/>
        </p:nvSpPr>
        <p:spPr bwMode="auto">
          <a:xfrm flipH="1">
            <a:off x="3825875" y="15589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0" name="AutoShape 18"/>
          <p:cNvSpPr>
            <a:spLocks noChangeArrowheads="1"/>
          </p:cNvSpPr>
          <p:nvPr/>
        </p:nvSpPr>
        <p:spPr bwMode="auto">
          <a:xfrm>
            <a:off x="4635500" y="15589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3" name="AutoShape 41"/>
          <p:cNvSpPr>
            <a:spLocks noChangeArrowheads="1"/>
          </p:cNvSpPr>
          <p:nvPr/>
        </p:nvSpPr>
        <p:spPr bwMode="auto">
          <a:xfrm flipH="1">
            <a:off x="3825875" y="15589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4" name="AutoShape 18"/>
          <p:cNvSpPr>
            <a:spLocks noChangeArrowheads="1"/>
          </p:cNvSpPr>
          <p:nvPr/>
        </p:nvSpPr>
        <p:spPr bwMode="auto">
          <a:xfrm>
            <a:off x="4635500" y="1558925"/>
            <a:ext cx="661988" cy="879475"/>
          </a:xfrm>
          <a:prstGeom prst="rightArrow">
            <a:avLst>
              <a:gd name="adj1" fmla="val 50111"/>
              <a:gd name="adj2" fmla="val 63157"/>
            </a:avLst>
          </a:prstGeom>
          <a:gradFill rotWithShape="1">
            <a:gsLst>
              <a:gs pos="0">
                <a:srgbClr val="C40505"/>
              </a:gs>
              <a:gs pos="100000">
                <a:srgbClr val="C40505">
                  <a:gamma/>
                  <a:shade val="46275"/>
                  <a:invGamma/>
                </a:srgbClr>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İŞLE İLGİ HASTALIKLAR - KOAH</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41356" name="Metin kutusu 15"/>
          <p:cNvSpPr txBox="1">
            <a:spLocks noChangeArrowheads="1"/>
          </p:cNvSpPr>
          <p:nvPr/>
        </p:nvSpPr>
        <p:spPr bwMode="auto">
          <a:xfrm>
            <a:off x="323850" y="4597400"/>
            <a:ext cx="3757613" cy="1046440"/>
          </a:xfrm>
          <a:prstGeom prst="rect">
            <a:avLst/>
          </a:prstGeom>
          <a:noFill/>
          <a:ln w="9525">
            <a:noFill/>
            <a:miter lim="800000"/>
            <a:headEnd/>
            <a:tailEnd/>
          </a:ln>
        </p:spPr>
        <p:txBody>
          <a:bodyPr>
            <a:spAutoFit/>
          </a:bodyPr>
          <a:lstStyle/>
          <a:p>
            <a:pPr algn="ctr"/>
            <a:r>
              <a:rPr lang="tr-TR" sz="2000" b="1" i="1" dirty="0">
                <a:solidFill>
                  <a:srgbClr val="C00000"/>
                </a:solidFill>
                <a:latin typeface="Calibri" pitchFamily="34" charset="0"/>
              </a:rPr>
              <a:t>«KOAH Riskini Artırır»</a:t>
            </a:r>
          </a:p>
          <a:p>
            <a:pPr algn="ctr"/>
            <a:r>
              <a:rPr lang="tr-TR" sz="1400" i="1" dirty="0">
                <a:latin typeface="Calibri" pitchFamily="34" charset="0"/>
              </a:rPr>
              <a:t>WHO; Kronik balgam oluşumu ve/veya </a:t>
            </a:r>
            <a:r>
              <a:rPr lang="tr-TR" sz="1400" i="1" dirty="0" err="1">
                <a:latin typeface="Calibri" pitchFamily="34" charset="0"/>
              </a:rPr>
              <a:t>istirahatta</a:t>
            </a:r>
            <a:r>
              <a:rPr lang="tr-TR" sz="1400" i="1" dirty="0">
                <a:latin typeface="Calibri" pitchFamily="34" charset="0"/>
              </a:rPr>
              <a:t> veya eforda çoğalan nefes darlığı. Meslek hastalıklarının %10’unu oluşturur.</a:t>
            </a:r>
            <a:endParaRPr lang="tr-TR" sz="1400" dirty="0">
              <a:latin typeface="Calibri" pitchFamily="34" charset="0"/>
            </a:endParaRPr>
          </a:p>
        </p:txBody>
      </p:sp>
      <p:sp>
        <p:nvSpPr>
          <p:cNvPr id="17" name="Metin kutusu 16"/>
          <p:cNvSpPr txBox="1"/>
          <p:nvPr/>
        </p:nvSpPr>
        <p:spPr>
          <a:xfrm>
            <a:off x="5062538" y="4597400"/>
            <a:ext cx="3757612" cy="1261884"/>
          </a:xfrm>
          <a:prstGeom prst="rect">
            <a:avLst/>
          </a:prstGeom>
          <a:noFill/>
        </p:spPr>
        <p:txBody>
          <a:bodyPr>
            <a:spAutoFit/>
          </a:bodyPr>
          <a:lstStyle/>
          <a:p>
            <a:pPr algn="ctr"/>
            <a:r>
              <a:rPr lang="tr-TR" sz="2000" b="1" i="1" dirty="0">
                <a:solidFill>
                  <a:srgbClr val="39540E"/>
                </a:solidFill>
                <a:latin typeface="Calibri" pitchFamily="34" charset="0"/>
              </a:rPr>
              <a:t>«KOAH Riskini Daha da Artırır»</a:t>
            </a:r>
          </a:p>
          <a:p>
            <a:pPr algn="ctr"/>
            <a:r>
              <a:rPr lang="tr-TR" sz="1400" i="1" dirty="0">
                <a:latin typeface="Calibri" pitchFamily="34" charset="0"/>
              </a:rPr>
              <a:t>KOAH riskinin yüksek olduğu meslekler arasında maden işçiliği, ulaşım sektörü, kağıt imalatında çalışma, metal işçiliği, tahıl, çimento ve tekstil işçiliği gelmektedir.</a:t>
            </a:r>
            <a:r>
              <a:rPr lang="tr-TR" sz="1400" dirty="0">
                <a:latin typeface="Calibri"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a:solidFill>
                  <a:srgbClr val="FFFFFF"/>
                </a:solidFill>
                <a:latin typeface="Calibri" pitchFamily="34" charset="0"/>
              </a:rPr>
              <a:t>KORUNMA</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79413" indent="-342900">
              <a:buFontTx/>
              <a:buAutoNum type="arabicPeriod"/>
            </a:pPr>
            <a:r>
              <a:rPr lang="tr-TR" sz="2000" i="1" dirty="0" smtClean="0">
                <a:latin typeface="Calibri" pitchFamily="34" charset="0"/>
              </a:rPr>
              <a:t>Nedeni </a:t>
            </a:r>
            <a:r>
              <a:rPr lang="tr-TR" sz="2000" i="1" dirty="0">
                <a:latin typeface="Calibri" pitchFamily="34" charset="0"/>
              </a:rPr>
              <a:t>ortadan kaldırmak (Alerjik madde yerine alerjik olmayan maddeyi kullanmak en iyi </a:t>
            </a:r>
            <a:r>
              <a:rPr lang="tr-TR" sz="2000" i="1" dirty="0" smtClean="0">
                <a:latin typeface="Calibri" pitchFamily="34" charset="0"/>
              </a:rPr>
              <a:t>korunma),</a:t>
            </a:r>
            <a:endParaRPr lang="tr-TR" sz="2000" i="1" dirty="0">
              <a:latin typeface="Calibri" pitchFamily="34" charset="0"/>
            </a:endParaRPr>
          </a:p>
          <a:p>
            <a:pPr marL="379413" indent="-342900">
              <a:buFontTx/>
              <a:buAutoNum type="arabicPeriod"/>
            </a:pPr>
            <a:r>
              <a:rPr lang="tr-TR" sz="2000" i="1" dirty="0">
                <a:latin typeface="Calibri" pitchFamily="34" charset="0"/>
              </a:rPr>
              <a:t>Kapalı sistemde çalışmak, </a:t>
            </a:r>
          </a:p>
          <a:p>
            <a:pPr marL="379413" indent="-342900">
              <a:buFontTx/>
              <a:buAutoNum type="arabicPeriod"/>
            </a:pPr>
            <a:r>
              <a:rPr lang="tr-TR" sz="2000" i="1" dirty="0">
                <a:latin typeface="Calibri" pitchFamily="34" charset="0"/>
              </a:rPr>
              <a:t>Etkin havalandırma sağlamak,</a:t>
            </a:r>
          </a:p>
          <a:p>
            <a:pPr marL="379413" indent="-342900">
              <a:buFontTx/>
              <a:buAutoNum type="arabicPeriod"/>
            </a:pPr>
            <a:r>
              <a:rPr lang="tr-TR" sz="2000" i="1" dirty="0">
                <a:latin typeface="Calibri" pitchFamily="34" charset="0"/>
              </a:rPr>
              <a:t>Gerektiğinde kişisel koruyucular kullanmak, </a:t>
            </a:r>
          </a:p>
          <a:p>
            <a:pPr marL="379413" indent="-342900">
              <a:buFontTx/>
              <a:buAutoNum type="arabicPeriod"/>
            </a:pPr>
            <a:r>
              <a:rPr lang="tr-TR" sz="2000" i="1" dirty="0">
                <a:latin typeface="Calibri" pitchFamily="34" charset="0"/>
              </a:rPr>
              <a:t>Tıbbi korumada, işe giriş ve periyodik muayeneler yapmak. İşe giriş muayenesinde riskli kişiler önceden belirlenebilir. Periyodik muayenede ise sağlık sorunu erken dönemde saptanabilir ve gerektiğinde hastanın iş değiştirmesi sağlanabilir.</a:t>
            </a:r>
            <a:r>
              <a:rPr lang="tr-TR" sz="2000" dirty="0">
                <a:latin typeface="Calibri" pitchFamily="34" charset="0"/>
              </a:rPr>
              <a:t> </a:t>
            </a:r>
          </a:p>
        </p:txBody>
      </p:sp>
      <p:sp>
        <p:nvSpPr>
          <p:cNvPr id="751621"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751622" name="Group 9"/>
          <p:cNvGrpSpPr>
            <a:grpSpLocks/>
          </p:cNvGrpSpPr>
          <p:nvPr/>
        </p:nvGrpSpPr>
        <p:grpSpPr bwMode="auto">
          <a:xfrm>
            <a:off x="323850" y="1555750"/>
            <a:ext cx="1482725" cy="1482725"/>
            <a:chOff x="1710" y="1035"/>
            <a:chExt cx="2316" cy="2316"/>
          </a:xfrm>
        </p:grpSpPr>
        <p:grpSp>
          <p:nvGrpSpPr>
            <p:cNvPr id="751623" name="Group 10"/>
            <p:cNvGrpSpPr>
              <a:grpSpLocks/>
            </p:cNvGrpSpPr>
            <p:nvPr/>
          </p:nvGrpSpPr>
          <p:grpSpPr bwMode="auto">
            <a:xfrm rot="3600000">
              <a:off x="1710" y="1035"/>
              <a:ext cx="2316" cy="2316"/>
              <a:chOff x="1710" y="1035"/>
              <a:chExt cx="2316" cy="2316"/>
            </a:xfrm>
          </p:grpSpPr>
          <p:sp>
            <p:nvSpPr>
              <p:cNvPr id="75162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75162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75162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751627" name="Group 14"/>
            <p:cNvGrpSpPr>
              <a:grpSpLocks/>
            </p:cNvGrpSpPr>
            <p:nvPr/>
          </p:nvGrpSpPr>
          <p:grpSpPr bwMode="auto">
            <a:xfrm rot="7200000">
              <a:off x="2059" y="1386"/>
              <a:ext cx="1616" cy="1614"/>
              <a:chOff x="2060" y="1387"/>
              <a:chExt cx="1616" cy="1614"/>
            </a:xfrm>
          </p:grpSpPr>
          <p:sp>
            <p:nvSpPr>
              <p:cNvPr id="75162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75162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75163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en-US" sz="3200" noProof="1">
                <a:solidFill>
                  <a:srgbClr val="575757"/>
                </a:solidFill>
                <a:effectLst>
                  <a:innerShdw blurRad="63500" dist="50800" dir="8100000">
                    <a:prstClr val="black">
                      <a:alpha val="50000"/>
                    </a:prstClr>
                  </a:innerShdw>
                </a:effectLst>
                <a:latin typeface="Calibri" pitchFamily="34" charset="0"/>
                <a:cs typeface="Calibri" pitchFamily="34" charset="0"/>
              </a:rPr>
              <a:t>KOAH</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1"/>
          <p:cNvSpPr>
            <a:spLocks noChangeArrowheads="1"/>
          </p:cNvSpPr>
          <p:nvPr/>
        </p:nvSpPr>
        <p:spPr bwMode="gray">
          <a:xfrm>
            <a:off x="5062538" y="1257300"/>
            <a:ext cx="3757612" cy="6588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libri" pitchFamily="34" charset="0"/>
              </a:rPr>
              <a:t>İşyerinde Var Olan</a:t>
            </a:r>
            <a:endParaRPr lang="tr-TR" sz="2800" b="1" i="1" noProof="1">
              <a:solidFill>
                <a:srgbClr val="FFFFFF"/>
              </a:solidFill>
              <a:latin typeface="Calibri" pitchFamily="34" charset="0"/>
            </a:endParaRPr>
          </a:p>
        </p:txBody>
      </p:sp>
      <p:sp>
        <p:nvSpPr>
          <p:cNvPr id="5" name="Rectangle 13"/>
          <p:cNvSpPr>
            <a:spLocks noChangeArrowheads="1"/>
          </p:cNvSpPr>
          <p:nvPr/>
        </p:nvSpPr>
        <p:spPr bwMode="gray">
          <a:xfrm>
            <a:off x="323850" y="1257300"/>
            <a:ext cx="3757613" cy="6588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libri" pitchFamily="34" charset="0"/>
              </a:rPr>
              <a:t>İşyeri Dışında Var Olan</a:t>
            </a:r>
            <a:endParaRPr lang="tr-TR" sz="2800" b="1" i="1" noProof="1">
              <a:solidFill>
                <a:srgbClr val="FFFFFF"/>
              </a:solidFill>
              <a:latin typeface="Calibri" pitchFamily="34" charset="0"/>
            </a:endParaRPr>
          </a:p>
        </p:txBody>
      </p:sp>
      <p:sp>
        <p:nvSpPr>
          <p:cNvPr id="7" name="Rectangle 5"/>
          <p:cNvSpPr>
            <a:spLocks noChangeArrowheads="1"/>
          </p:cNvSpPr>
          <p:nvPr/>
        </p:nvSpPr>
        <p:spPr bwMode="gray">
          <a:xfrm>
            <a:off x="5062538" y="1916113"/>
            <a:ext cx="3757612" cy="39322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endParaRPr lang="tr-TR" sz="2000" b="1" i="1" noProof="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Tekrarlayıcı-zorlayıcı hareketler, </a:t>
            </a: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Kötü postürde çalışma, </a:t>
            </a:r>
          </a:p>
          <a:p>
            <a:pPr marL="190500" indent="-190500">
              <a:lnSpc>
                <a:spcPct val="90000"/>
              </a:lnSpc>
              <a:spcAft>
                <a:spcPct val="20000"/>
              </a:spcAft>
              <a:buClr>
                <a:srgbClr val="292929"/>
              </a:buClr>
              <a:buFont typeface="Wingdings" pitchFamily="2" charset="2"/>
              <a:buChar char="§"/>
            </a:pPr>
            <a:r>
              <a:rPr lang="tr-TR" sz="2000" b="1" i="1" noProof="1" smtClean="0">
                <a:solidFill>
                  <a:srgbClr val="000000"/>
                </a:solidFill>
                <a:latin typeface="Calibri" pitchFamily="34" charset="0"/>
              </a:rPr>
              <a:t>Stres</a:t>
            </a:r>
            <a:r>
              <a:rPr lang="tr-TR" sz="2000" b="1" i="1" noProof="1">
                <a:solidFill>
                  <a:srgbClr val="000000"/>
                </a:solidFill>
                <a:latin typeface="Calibri" pitchFamily="34" charset="0"/>
              </a:rPr>
              <a:t>,</a:t>
            </a: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Kesintisiz çalışmalar, </a:t>
            </a: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Kötü ergonomi</a:t>
            </a:r>
            <a:r>
              <a:rPr lang="tr-TR" sz="2000" b="1" i="1" noProof="1" smtClean="0">
                <a:solidFill>
                  <a:srgbClr val="000000"/>
                </a:solidFill>
                <a:latin typeface="Calibri" pitchFamily="34" charset="0"/>
              </a:rPr>
              <a:t>,</a:t>
            </a:r>
          </a:p>
          <a:p>
            <a:pPr marL="190500" indent="-190500">
              <a:lnSpc>
                <a:spcPct val="90000"/>
              </a:lnSpc>
              <a:spcAft>
                <a:spcPct val="20000"/>
              </a:spcAft>
              <a:buClr>
                <a:srgbClr val="292929"/>
              </a:buClr>
              <a:buFont typeface="Wingdings" pitchFamily="2" charset="2"/>
              <a:buChar char="§"/>
            </a:pPr>
            <a:r>
              <a:rPr lang="tr-TR" sz="2000" b="1" i="1" noProof="1" smtClean="0">
                <a:solidFill>
                  <a:srgbClr val="000000"/>
                </a:solidFill>
                <a:latin typeface="Calibri" pitchFamily="34" charset="0"/>
              </a:rPr>
              <a:t>Vibrasyon, ısı</a:t>
            </a:r>
            <a:endParaRPr lang="tr-TR" sz="2000" b="1" i="1" noProof="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………………....vb. </a:t>
            </a:r>
          </a:p>
        </p:txBody>
      </p:sp>
      <p:sp>
        <p:nvSpPr>
          <p:cNvPr id="8" name="Rectangle 14"/>
          <p:cNvSpPr>
            <a:spLocks noChangeArrowheads="1"/>
          </p:cNvSpPr>
          <p:nvPr/>
        </p:nvSpPr>
        <p:spPr bwMode="gray">
          <a:xfrm>
            <a:off x="323850" y="1916113"/>
            <a:ext cx="3757613" cy="39322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endParaRPr lang="tr-TR" sz="2000" b="1" i="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Bilinçsiz spor yapma,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Düzensiz beslenme,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Kronik hastalıklar,</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……..………………vb.</a:t>
            </a:r>
            <a:endParaRPr lang="fr-FR" sz="2000" i="1">
              <a:solidFill>
                <a:srgbClr val="000000"/>
              </a:solidFill>
              <a:latin typeface="Calibri" pitchFamily="34" charset="0"/>
            </a:endParaRPr>
          </a:p>
        </p:txBody>
      </p:sp>
      <p:sp>
        <p:nvSpPr>
          <p:cNvPr id="9" name="AutoShape 41"/>
          <p:cNvSpPr>
            <a:spLocks noChangeArrowheads="1"/>
          </p:cNvSpPr>
          <p:nvPr/>
        </p:nvSpPr>
        <p:spPr bwMode="auto">
          <a:xfrm flipH="1">
            <a:off x="3825875" y="15589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0" name="AutoShape 18"/>
          <p:cNvSpPr>
            <a:spLocks noChangeArrowheads="1"/>
          </p:cNvSpPr>
          <p:nvPr/>
        </p:nvSpPr>
        <p:spPr bwMode="auto">
          <a:xfrm>
            <a:off x="4635500" y="15589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3" name="AutoShape 41"/>
          <p:cNvSpPr>
            <a:spLocks noChangeArrowheads="1"/>
          </p:cNvSpPr>
          <p:nvPr/>
        </p:nvSpPr>
        <p:spPr bwMode="auto">
          <a:xfrm flipH="1">
            <a:off x="3825875" y="15589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4" name="AutoShape 18"/>
          <p:cNvSpPr>
            <a:spLocks noChangeArrowheads="1"/>
          </p:cNvSpPr>
          <p:nvPr/>
        </p:nvSpPr>
        <p:spPr bwMode="auto">
          <a:xfrm>
            <a:off x="4635500" y="1558925"/>
            <a:ext cx="661988" cy="879475"/>
          </a:xfrm>
          <a:prstGeom prst="rightArrow">
            <a:avLst>
              <a:gd name="adj1" fmla="val 50111"/>
              <a:gd name="adj2" fmla="val 63157"/>
            </a:avLst>
          </a:prstGeom>
          <a:gradFill rotWithShape="1">
            <a:gsLst>
              <a:gs pos="0">
                <a:srgbClr val="C40505"/>
              </a:gs>
              <a:gs pos="100000">
                <a:srgbClr val="C40505">
                  <a:gamma/>
                  <a:shade val="46275"/>
                  <a:invGamma/>
                </a:srgbClr>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İŞLE İLGİ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HASTALIKLAR -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KAS-İSKELET SİSTEMİ HAST</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43404" name="Metin kutusu 15"/>
          <p:cNvSpPr txBox="1">
            <a:spLocks noChangeArrowheads="1"/>
          </p:cNvSpPr>
          <p:nvPr/>
        </p:nvSpPr>
        <p:spPr bwMode="auto">
          <a:xfrm>
            <a:off x="323850" y="5067300"/>
            <a:ext cx="3757613" cy="400050"/>
          </a:xfrm>
          <a:prstGeom prst="rect">
            <a:avLst/>
          </a:prstGeom>
          <a:noFill/>
          <a:ln w="9525">
            <a:noFill/>
            <a:miter lim="800000"/>
            <a:headEnd/>
            <a:tailEnd/>
          </a:ln>
        </p:spPr>
        <p:txBody>
          <a:bodyPr>
            <a:spAutoFit/>
          </a:bodyPr>
          <a:lstStyle/>
          <a:p>
            <a:pPr algn="ctr"/>
            <a:r>
              <a:rPr lang="tr-TR" sz="2000" b="1" i="1">
                <a:solidFill>
                  <a:srgbClr val="C00000"/>
                </a:solidFill>
                <a:latin typeface="Calibri" pitchFamily="34" charset="0"/>
              </a:rPr>
              <a:t>«KİSH Riskini Artırır»</a:t>
            </a:r>
          </a:p>
        </p:txBody>
      </p:sp>
      <p:sp>
        <p:nvSpPr>
          <p:cNvPr id="17" name="Metin kutusu 16"/>
          <p:cNvSpPr txBox="1"/>
          <p:nvPr/>
        </p:nvSpPr>
        <p:spPr>
          <a:xfrm>
            <a:off x="5062538" y="5067300"/>
            <a:ext cx="3757612" cy="400050"/>
          </a:xfrm>
          <a:prstGeom prst="rect">
            <a:avLst/>
          </a:prstGeom>
          <a:noFill/>
        </p:spPr>
        <p:txBody>
          <a:bodyPr>
            <a:spAutoFit/>
          </a:bodyPr>
          <a:lstStyle/>
          <a:p>
            <a:pPr algn="ctr"/>
            <a:r>
              <a:rPr lang="tr-TR" sz="2000" b="1" i="1">
                <a:solidFill>
                  <a:srgbClr val="39540E"/>
                </a:solidFill>
                <a:latin typeface="Calibri" pitchFamily="34" charset="0"/>
              </a:rPr>
              <a:t>«KİSH Riskini Daha da Artırır»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2" name="Rechteck 4"/>
          <p:cNvSpPr>
            <a:spLocks noChangeArrowheads="1"/>
          </p:cNvSpPr>
          <p:nvPr/>
        </p:nvSpPr>
        <p:spPr bwMode="auto">
          <a:xfrm>
            <a:off x="-9525" y="2800350"/>
            <a:ext cx="9153525" cy="2476500"/>
          </a:xfrm>
          <a:prstGeom prst="rect">
            <a:avLst/>
          </a:prstGeom>
          <a:noFill/>
          <a:ln w="9525" algn="ctr">
            <a:noFill/>
            <a:round/>
            <a:headEnd/>
            <a:tailEnd/>
          </a:ln>
        </p:spPr>
        <p:txBody>
          <a:bodyPr wrap="none" anchor="ctr"/>
          <a:lstStyle/>
          <a:p>
            <a:pPr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En Sık Görülen </a:t>
            </a:r>
          </a:p>
          <a:p>
            <a:pPr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Meslek Hastalıkları</a:t>
            </a: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445444" name="Picture 2" descr="D:\DOKTOR\1-ISTANBULUZMAN\1-EĞİTİM KURUMU\1. İstanbuluzman\2-RESİMLER\Meslekler\network_reload.png"/>
          <p:cNvPicPr>
            <a:picLocks noChangeAspect="1" noChangeArrowheads="1"/>
          </p:cNvPicPr>
          <p:nvPr/>
        </p:nvPicPr>
        <p:blipFill>
          <a:blip r:embed="rId3"/>
          <a:srcRect/>
          <a:stretch>
            <a:fillRect/>
          </a:stretch>
        </p:blipFill>
        <p:spPr bwMode="auto">
          <a:xfrm>
            <a:off x="3348038" y="361950"/>
            <a:ext cx="2438400" cy="2438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Line 5"/>
          <p:cNvSpPr>
            <a:spLocks noChangeShapeType="1"/>
          </p:cNvSpPr>
          <p:nvPr/>
        </p:nvSpPr>
        <p:spPr bwMode="auto">
          <a:xfrm>
            <a:off x="314325" y="2392363"/>
            <a:ext cx="8626475" cy="0"/>
          </a:xfrm>
          <a:prstGeom prst="line">
            <a:avLst/>
          </a:prstGeom>
          <a:noFill/>
          <a:ln w="12700">
            <a:solidFill>
              <a:srgbClr val="777777"/>
            </a:solidFill>
            <a:prstDash val="sysDot"/>
            <a:round/>
            <a:headEnd/>
            <a:tailEnd/>
          </a:ln>
        </p:spPr>
        <p:txBody>
          <a:bodyPr/>
          <a:lstStyle/>
          <a:p>
            <a:endParaRPr lang="tr-TR"/>
          </a:p>
        </p:txBody>
      </p:sp>
      <p:sp>
        <p:nvSpPr>
          <p:cNvPr id="5" name="Line 6"/>
          <p:cNvSpPr>
            <a:spLocks noChangeShapeType="1"/>
          </p:cNvSpPr>
          <p:nvPr/>
        </p:nvSpPr>
        <p:spPr bwMode="auto">
          <a:xfrm>
            <a:off x="314325" y="3184525"/>
            <a:ext cx="8626475" cy="0"/>
          </a:xfrm>
          <a:prstGeom prst="line">
            <a:avLst/>
          </a:prstGeom>
          <a:noFill/>
          <a:ln w="12700">
            <a:solidFill>
              <a:srgbClr val="777777"/>
            </a:solidFill>
            <a:prstDash val="sysDot"/>
            <a:round/>
            <a:headEnd/>
            <a:tailEnd/>
          </a:ln>
        </p:spPr>
        <p:txBody>
          <a:bodyPr/>
          <a:lstStyle/>
          <a:p>
            <a:endParaRPr lang="tr-TR"/>
          </a:p>
        </p:txBody>
      </p:sp>
      <p:sp>
        <p:nvSpPr>
          <p:cNvPr id="7" name="Line 7"/>
          <p:cNvSpPr>
            <a:spLocks noChangeShapeType="1"/>
          </p:cNvSpPr>
          <p:nvPr/>
        </p:nvSpPr>
        <p:spPr bwMode="auto">
          <a:xfrm>
            <a:off x="314325" y="3976688"/>
            <a:ext cx="8626475" cy="0"/>
          </a:xfrm>
          <a:prstGeom prst="line">
            <a:avLst/>
          </a:prstGeom>
          <a:noFill/>
          <a:ln w="12700">
            <a:solidFill>
              <a:srgbClr val="777777"/>
            </a:solidFill>
            <a:prstDash val="sysDot"/>
            <a:round/>
            <a:headEnd/>
            <a:tailEnd/>
          </a:ln>
        </p:spPr>
        <p:txBody>
          <a:bodyPr/>
          <a:lstStyle/>
          <a:p>
            <a:endParaRPr lang="tr-TR"/>
          </a:p>
        </p:txBody>
      </p:sp>
      <p:sp>
        <p:nvSpPr>
          <p:cNvPr id="8" name="Line 8"/>
          <p:cNvSpPr>
            <a:spLocks noChangeShapeType="1"/>
          </p:cNvSpPr>
          <p:nvPr/>
        </p:nvSpPr>
        <p:spPr bwMode="auto">
          <a:xfrm>
            <a:off x="314325" y="4768850"/>
            <a:ext cx="8626475" cy="0"/>
          </a:xfrm>
          <a:prstGeom prst="line">
            <a:avLst/>
          </a:prstGeom>
          <a:noFill/>
          <a:ln w="12700">
            <a:solidFill>
              <a:srgbClr val="777777"/>
            </a:solidFill>
            <a:prstDash val="sysDot"/>
            <a:round/>
            <a:headEnd/>
            <a:tailEnd/>
          </a:ln>
        </p:spPr>
        <p:txBody>
          <a:bodyPr/>
          <a:lstStyle/>
          <a:p>
            <a:endParaRPr lang="tr-TR"/>
          </a:p>
        </p:txBody>
      </p:sp>
      <p:sp>
        <p:nvSpPr>
          <p:cNvPr id="9" name="Line 9"/>
          <p:cNvSpPr>
            <a:spLocks noChangeShapeType="1"/>
          </p:cNvSpPr>
          <p:nvPr/>
        </p:nvSpPr>
        <p:spPr bwMode="auto">
          <a:xfrm>
            <a:off x="314325" y="1600200"/>
            <a:ext cx="8626475" cy="0"/>
          </a:xfrm>
          <a:prstGeom prst="line">
            <a:avLst/>
          </a:prstGeom>
          <a:noFill/>
          <a:ln w="12700">
            <a:solidFill>
              <a:srgbClr val="777777"/>
            </a:solidFill>
            <a:prstDash val="sysDot"/>
            <a:round/>
            <a:headEnd/>
            <a:tailEnd/>
          </a:ln>
        </p:spPr>
        <p:txBody>
          <a:bodyPr/>
          <a:lstStyle/>
          <a:p>
            <a:endParaRPr lang="tr-TR"/>
          </a:p>
        </p:txBody>
      </p:sp>
      <p:sp>
        <p:nvSpPr>
          <p:cNvPr id="10" name="Line 10"/>
          <p:cNvSpPr>
            <a:spLocks noChangeShapeType="1"/>
          </p:cNvSpPr>
          <p:nvPr/>
        </p:nvSpPr>
        <p:spPr bwMode="auto">
          <a:xfrm>
            <a:off x="314325" y="5561013"/>
            <a:ext cx="8626475" cy="0"/>
          </a:xfrm>
          <a:prstGeom prst="line">
            <a:avLst/>
          </a:prstGeom>
          <a:noFill/>
          <a:ln w="12700">
            <a:solidFill>
              <a:srgbClr val="777777"/>
            </a:solidFill>
            <a:prstDash val="sysDot"/>
            <a:round/>
            <a:headEnd/>
            <a:tailEnd/>
          </a:ln>
        </p:spPr>
        <p:txBody>
          <a:bodyPr/>
          <a:lstStyle/>
          <a:p>
            <a:endParaRPr lang="tr-TR"/>
          </a:p>
        </p:txBody>
      </p:sp>
      <p:sp>
        <p:nvSpPr>
          <p:cNvPr id="11" name="Text Box 16"/>
          <p:cNvSpPr txBox="1">
            <a:spLocks noChangeArrowheads="1"/>
          </p:cNvSpPr>
          <p:nvPr/>
        </p:nvSpPr>
        <p:spPr bwMode="auto">
          <a:xfrm>
            <a:off x="219075" y="2597150"/>
            <a:ext cx="2728913" cy="428625"/>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a:solidFill>
                  <a:srgbClr val="000000"/>
                </a:solidFill>
                <a:latin typeface="Calibri" pitchFamily="34" charset="0"/>
              </a:rPr>
              <a:t>Kas-İskelet Sistemi Hastalıkları</a:t>
            </a:r>
          </a:p>
        </p:txBody>
      </p:sp>
      <p:sp>
        <p:nvSpPr>
          <p:cNvPr id="12" name="Text Box 17"/>
          <p:cNvSpPr txBox="1">
            <a:spLocks noChangeArrowheads="1"/>
          </p:cNvSpPr>
          <p:nvPr/>
        </p:nvSpPr>
        <p:spPr bwMode="auto">
          <a:xfrm>
            <a:off x="219075" y="3381375"/>
            <a:ext cx="1728788" cy="428625"/>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a:solidFill>
                  <a:srgbClr val="000000"/>
                </a:solidFill>
                <a:latin typeface="Calibri" pitchFamily="34" charset="0"/>
              </a:rPr>
              <a:t>Mesleki Kanserler</a:t>
            </a:r>
          </a:p>
        </p:txBody>
      </p:sp>
      <p:sp>
        <p:nvSpPr>
          <p:cNvPr id="13" name="Text Box 18"/>
          <p:cNvSpPr txBox="1">
            <a:spLocks noChangeArrowheads="1"/>
          </p:cNvSpPr>
          <p:nvPr/>
        </p:nvSpPr>
        <p:spPr bwMode="auto">
          <a:xfrm>
            <a:off x="219075" y="4165600"/>
            <a:ext cx="2049463" cy="428625"/>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a:solidFill>
                  <a:srgbClr val="000000"/>
                </a:solidFill>
                <a:latin typeface="Calibri" pitchFamily="34" charset="0"/>
              </a:rPr>
              <a:t>Akut (Şiddetli) Travma</a:t>
            </a:r>
          </a:p>
        </p:txBody>
      </p:sp>
      <p:sp>
        <p:nvSpPr>
          <p:cNvPr id="14" name="Text Box 19"/>
          <p:cNvSpPr txBox="1">
            <a:spLocks noChangeArrowheads="1"/>
          </p:cNvSpPr>
          <p:nvPr/>
        </p:nvSpPr>
        <p:spPr bwMode="auto">
          <a:xfrm>
            <a:off x="219075" y="4949825"/>
            <a:ext cx="1531938" cy="428625"/>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a:solidFill>
                  <a:srgbClr val="000000"/>
                </a:solidFill>
                <a:latin typeface="Calibri" pitchFamily="34" charset="0"/>
              </a:rPr>
              <a:t>Kalp Hastalıkları</a:t>
            </a:r>
          </a:p>
        </p:txBody>
      </p:sp>
      <p:sp>
        <p:nvSpPr>
          <p:cNvPr id="15" name="Text Box 20"/>
          <p:cNvSpPr txBox="1">
            <a:spLocks noChangeArrowheads="1"/>
          </p:cNvSpPr>
          <p:nvPr/>
        </p:nvSpPr>
        <p:spPr bwMode="auto">
          <a:xfrm>
            <a:off x="4821238" y="1830388"/>
            <a:ext cx="2316162" cy="428625"/>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a:solidFill>
                  <a:srgbClr val="000000"/>
                </a:solidFill>
                <a:latin typeface="Calibri" pitchFamily="34" charset="0"/>
              </a:rPr>
              <a:t>Üriner Sistem Hastalıkları</a:t>
            </a:r>
          </a:p>
        </p:txBody>
      </p:sp>
      <p:sp>
        <p:nvSpPr>
          <p:cNvPr id="16" name="Rectangle 13"/>
          <p:cNvSpPr>
            <a:spLocks noChangeArrowheads="1"/>
          </p:cNvSpPr>
          <p:nvPr/>
        </p:nvSpPr>
        <p:spPr bwMode="auto">
          <a:xfrm>
            <a:off x="219075" y="1893888"/>
            <a:ext cx="1787525" cy="428625"/>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a:solidFill>
                  <a:srgbClr val="000000"/>
                </a:solidFill>
                <a:latin typeface="Calibri" pitchFamily="34" charset="0"/>
              </a:rPr>
              <a:t>Akciğer Hastalıkları</a:t>
            </a:r>
            <a:endParaRPr lang="en-GB" sz="1600" b="1">
              <a:solidFill>
                <a:srgbClr val="000000"/>
              </a:solidFill>
              <a:latin typeface="Calibri" pitchFamily="34" charset="0"/>
            </a:endParaRPr>
          </a:p>
        </p:txBody>
      </p:sp>
      <p:sp>
        <p:nvSpPr>
          <p:cNvPr id="1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EN SIK GÖRÜLEN MESLEK HASTALIKLARI (NIOSH)</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8" name="Text Box 16"/>
          <p:cNvSpPr txBox="1">
            <a:spLocks noChangeArrowheads="1"/>
          </p:cNvSpPr>
          <p:nvPr/>
        </p:nvSpPr>
        <p:spPr bwMode="auto">
          <a:xfrm>
            <a:off x="4821238" y="3367088"/>
            <a:ext cx="2836862" cy="428625"/>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a:solidFill>
                  <a:srgbClr val="000000"/>
                </a:solidFill>
                <a:latin typeface="Calibri" pitchFamily="34" charset="0"/>
              </a:rPr>
              <a:t>Gürültüye Bağlı İşitme Kayıpları</a:t>
            </a:r>
          </a:p>
        </p:txBody>
      </p:sp>
      <p:sp>
        <p:nvSpPr>
          <p:cNvPr id="19" name="Text Box 17"/>
          <p:cNvSpPr txBox="1">
            <a:spLocks noChangeArrowheads="1"/>
          </p:cNvSpPr>
          <p:nvPr/>
        </p:nvSpPr>
        <p:spPr bwMode="auto">
          <a:xfrm>
            <a:off x="4821238" y="4151313"/>
            <a:ext cx="2222500" cy="428625"/>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a:solidFill>
                  <a:srgbClr val="000000"/>
                </a:solidFill>
                <a:latin typeface="Calibri" pitchFamily="34" charset="0"/>
              </a:rPr>
              <a:t>Dermatolojik Hastalıklar</a:t>
            </a:r>
          </a:p>
        </p:txBody>
      </p:sp>
      <p:sp>
        <p:nvSpPr>
          <p:cNvPr id="20" name="Text Box 18"/>
          <p:cNvSpPr txBox="1">
            <a:spLocks noChangeArrowheads="1"/>
          </p:cNvSpPr>
          <p:nvPr/>
        </p:nvSpPr>
        <p:spPr bwMode="auto">
          <a:xfrm>
            <a:off x="4821238" y="4935538"/>
            <a:ext cx="1912937" cy="428625"/>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a:solidFill>
                  <a:srgbClr val="000000"/>
                </a:solidFill>
                <a:latin typeface="Calibri" pitchFamily="34" charset="0"/>
              </a:rPr>
              <a:t>Psikolojik Hastalıklar</a:t>
            </a:r>
          </a:p>
        </p:txBody>
      </p:sp>
      <p:sp>
        <p:nvSpPr>
          <p:cNvPr id="21" name="Rectangle 13"/>
          <p:cNvSpPr>
            <a:spLocks noChangeArrowheads="1"/>
          </p:cNvSpPr>
          <p:nvPr/>
        </p:nvSpPr>
        <p:spPr bwMode="auto">
          <a:xfrm>
            <a:off x="4821238" y="2559050"/>
            <a:ext cx="2203450" cy="428625"/>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a:solidFill>
                  <a:srgbClr val="000000"/>
                </a:solidFill>
                <a:latin typeface="Calibri" pitchFamily="34" charset="0"/>
              </a:rPr>
              <a:t>Sinir Sistemi Hastalıkları</a:t>
            </a:r>
            <a:endParaRPr lang="en-GB" sz="1600" b="1">
              <a:solidFill>
                <a:srgbClr val="000000"/>
              </a:solidFill>
              <a:latin typeface="Calibri" pitchFamily="34" charset="0"/>
            </a:endParaRPr>
          </a:p>
        </p:txBody>
      </p:sp>
      <p:pic>
        <p:nvPicPr>
          <p:cNvPr id="22" name="Resim 21"/>
          <p:cNvPicPr>
            <a:picLocks noChangeAspect="1"/>
          </p:cNvPicPr>
          <p:nvPr/>
        </p:nvPicPr>
        <p:blipFill>
          <a:blip r:embed="rId3"/>
          <a:srcRect/>
          <a:stretch>
            <a:fillRect/>
          </a:stretch>
        </p:blipFill>
        <p:spPr bwMode="auto">
          <a:xfrm>
            <a:off x="3409950" y="1647825"/>
            <a:ext cx="828675" cy="674688"/>
          </a:xfrm>
          <a:prstGeom prst="rect">
            <a:avLst/>
          </a:prstGeom>
          <a:noFill/>
          <a:ln w="9525">
            <a:noFill/>
            <a:miter lim="800000"/>
            <a:headEnd/>
            <a:tailEnd/>
          </a:ln>
        </p:spPr>
      </p:pic>
      <p:pic>
        <p:nvPicPr>
          <p:cNvPr id="23" name="Resim 22"/>
          <p:cNvPicPr>
            <a:picLocks noChangeAspect="1"/>
          </p:cNvPicPr>
          <p:nvPr/>
        </p:nvPicPr>
        <p:blipFill>
          <a:blip r:embed="rId4"/>
          <a:srcRect/>
          <a:stretch>
            <a:fillRect/>
          </a:stretch>
        </p:blipFill>
        <p:spPr bwMode="auto">
          <a:xfrm>
            <a:off x="3409950" y="2433638"/>
            <a:ext cx="828675" cy="679450"/>
          </a:xfrm>
          <a:prstGeom prst="rect">
            <a:avLst/>
          </a:prstGeom>
          <a:noFill/>
          <a:ln w="9525">
            <a:noFill/>
            <a:miter lim="800000"/>
            <a:headEnd/>
            <a:tailEnd/>
          </a:ln>
        </p:spPr>
      </p:pic>
      <p:pic>
        <p:nvPicPr>
          <p:cNvPr id="24" name="Resim 23"/>
          <p:cNvPicPr>
            <a:picLocks noChangeAspect="1"/>
          </p:cNvPicPr>
          <p:nvPr/>
        </p:nvPicPr>
        <p:blipFill>
          <a:blip r:embed="rId5"/>
          <a:srcRect/>
          <a:stretch>
            <a:fillRect/>
          </a:stretch>
        </p:blipFill>
        <p:spPr bwMode="auto">
          <a:xfrm>
            <a:off x="3414713" y="3232150"/>
            <a:ext cx="823912" cy="673100"/>
          </a:xfrm>
          <a:prstGeom prst="rect">
            <a:avLst/>
          </a:prstGeom>
          <a:noFill/>
          <a:ln w="9525">
            <a:noFill/>
            <a:miter lim="800000"/>
            <a:headEnd/>
            <a:tailEnd/>
          </a:ln>
        </p:spPr>
      </p:pic>
      <p:pic>
        <p:nvPicPr>
          <p:cNvPr id="25" name="Resim 24"/>
          <p:cNvPicPr>
            <a:picLocks noChangeAspect="1"/>
          </p:cNvPicPr>
          <p:nvPr/>
        </p:nvPicPr>
        <p:blipFill>
          <a:blip r:embed="rId6"/>
          <a:srcRect/>
          <a:stretch>
            <a:fillRect/>
          </a:stretch>
        </p:blipFill>
        <p:spPr bwMode="auto">
          <a:xfrm>
            <a:off x="3414713" y="4016375"/>
            <a:ext cx="823912" cy="752475"/>
          </a:xfrm>
          <a:prstGeom prst="rect">
            <a:avLst/>
          </a:prstGeom>
          <a:noFill/>
          <a:ln w="9525">
            <a:noFill/>
            <a:miter lim="800000"/>
            <a:headEnd/>
            <a:tailEnd/>
          </a:ln>
        </p:spPr>
      </p:pic>
      <p:pic>
        <p:nvPicPr>
          <p:cNvPr id="26" name="Resim 25"/>
          <p:cNvPicPr>
            <a:picLocks noChangeAspect="1"/>
          </p:cNvPicPr>
          <p:nvPr/>
        </p:nvPicPr>
        <p:blipFill>
          <a:blip r:embed="rId7"/>
          <a:srcRect/>
          <a:stretch>
            <a:fillRect/>
          </a:stretch>
        </p:blipFill>
        <p:spPr bwMode="auto">
          <a:xfrm>
            <a:off x="3430588" y="4870450"/>
            <a:ext cx="808037" cy="585788"/>
          </a:xfrm>
          <a:prstGeom prst="rect">
            <a:avLst/>
          </a:prstGeom>
          <a:noFill/>
          <a:ln w="9525">
            <a:noFill/>
            <a:miter lim="800000"/>
            <a:headEnd/>
            <a:tailEnd/>
          </a:ln>
        </p:spPr>
      </p:pic>
      <p:pic>
        <p:nvPicPr>
          <p:cNvPr id="27" name="Resim 26"/>
          <p:cNvPicPr>
            <a:picLocks noChangeAspect="1"/>
          </p:cNvPicPr>
          <p:nvPr/>
        </p:nvPicPr>
        <p:blipFill>
          <a:blip r:embed="rId8"/>
          <a:srcRect/>
          <a:stretch>
            <a:fillRect/>
          </a:stretch>
        </p:blipFill>
        <p:spPr bwMode="auto">
          <a:xfrm>
            <a:off x="8102600" y="1647825"/>
            <a:ext cx="838200" cy="704850"/>
          </a:xfrm>
          <a:prstGeom prst="rect">
            <a:avLst/>
          </a:prstGeom>
          <a:noFill/>
          <a:ln w="9525">
            <a:noFill/>
            <a:miter lim="800000"/>
            <a:headEnd/>
            <a:tailEnd/>
          </a:ln>
        </p:spPr>
      </p:pic>
      <p:pic>
        <p:nvPicPr>
          <p:cNvPr id="28" name="Resim 27"/>
          <p:cNvPicPr>
            <a:picLocks noChangeAspect="1"/>
          </p:cNvPicPr>
          <p:nvPr/>
        </p:nvPicPr>
        <p:blipFill>
          <a:blip r:embed="rId9"/>
          <a:srcRect/>
          <a:stretch>
            <a:fillRect/>
          </a:stretch>
        </p:blipFill>
        <p:spPr bwMode="auto">
          <a:xfrm>
            <a:off x="8264525" y="2424113"/>
            <a:ext cx="676275" cy="688975"/>
          </a:xfrm>
          <a:prstGeom prst="rect">
            <a:avLst/>
          </a:prstGeom>
          <a:noFill/>
          <a:ln w="9525">
            <a:noFill/>
            <a:miter lim="800000"/>
            <a:headEnd/>
            <a:tailEnd/>
          </a:ln>
        </p:spPr>
      </p:pic>
      <p:pic>
        <p:nvPicPr>
          <p:cNvPr id="29" name="Resim 28"/>
          <p:cNvPicPr>
            <a:picLocks noChangeAspect="1"/>
          </p:cNvPicPr>
          <p:nvPr/>
        </p:nvPicPr>
        <p:blipFill>
          <a:blip r:embed="rId10"/>
          <a:srcRect/>
          <a:stretch>
            <a:fillRect/>
          </a:stretch>
        </p:blipFill>
        <p:spPr bwMode="auto">
          <a:xfrm>
            <a:off x="8180388" y="3176588"/>
            <a:ext cx="842962" cy="800100"/>
          </a:xfrm>
          <a:prstGeom prst="rect">
            <a:avLst/>
          </a:prstGeom>
          <a:noFill/>
          <a:ln w="9525">
            <a:noFill/>
            <a:miter lim="800000"/>
            <a:headEnd/>
            <a:tailEnd/>
          </a:ln>
        </p:spPr>
      </p:pic>
      <p:pic>
        <p:nvPicPr>
          <p:cNvPr id="30" name="Resim 29"/>
          <p:cNvPicPr>
            <a:picLocks noChangeAspect="1"/>
          </p:cNvPicPr>
          <p:nvPr/>
        </p:nvPicPr>
        <p:blipFill>
          <a:blip r:embed="rId11"/>
          <a:srcRect/>
          <a:stretch>
            <a:fillRect/>
          </a:stretch>
        </p:blipFill>
        <p:spPr bwMode="auto">
          <a:xfrm>
            <a:off x="8264525" y="4016375"/>
            <a:ext cx="676275" cy="650875"/>
          </a:xfrm>
          <a:prstGeom prst="rect">
            <a:avLst/>
          </a:prstGeom>
          <a:noFill/>
          <a:ln w="9525">
            <a:noFill/>
            <a:miter lim="800000"/>
            <a:headEnd/>
            <a:tailEnd/>
          </a:ln>
        </p:spPr>
      </p:pic>
      <p:pic>
        <p:nvPicPr>
          <p:cNvPr id="31" name="Resim 30"/>
          <p:cNvPicPr>
            <a:picLocks noChangeAspect="1"/>
          </p:cNvPicPr>
          <p:nvPr/>
        </p:nvPicPr>
        <p:blipFill>
          <a:blip r:embed="rId12"/>
          <a:srcRect/>
          <a:stretch>
            <a:fillRect/>
          </a:stretch>
        </p:blipFill>
        <p:spPr bwMode="auto">
          <a:xfrm>
            <a:off x="8264525" y="4821238"/>
            <a:ext cx="666750" cy="684212"/>
          </a:xfrm>
          <a:prstGeom prst="rect">
            <a:avLst/>
          </a:prstGeom>
          <a:noFill/>
          <a:ln w="9525">
            <a:noFill/>
            <a:miter lim="800000"/>
            <a:headEnd/>
            <a:tailEnd/>
          </a:ln>
        </p:spPr>
      </p:pic>
      <p:sp>
        <p:nvSpPr>
          <p:cNvPr id="447518" name="Dikdörtgen 31"/>
          <p:cNvSpPr>
            <a:spLocks noChangeArrowheads="1"/>
          </p:cNvSpPr>
          <p:nvPr/>
        </p:nvSpPr>
        <p:spPr bwMode="auto">
          <a:xfrm>
            <a:off x="0" y="5743575"/>
            <a:ext cx="9144000" cy="338138"/>
          </a:xfrm>
          <a:prstGeom prst="rect">
            <a:avLst/>
          </a:prstGeom>
          <a:noFill/>
          <a:ln w="9525">
            <a:noFill/>
            <a:miter lim="800000"/>
            <a:headEnd/>
            <a:tailEnd/>
          </a:ln>
        </p:spPr>
        <p:txBody>
          <a:bodyPr>
            <a:spAutoFit/>
          </a:bodyPr>
          <a:lstStyle/>
          <a:p>
            <a:pPr algn="ctr"/>
            <a:r>
              <a:rPr lang="tr-TR" sz="1600" i="1">
                <a:latin typeface="Calibri" pitchFamily="34" charset="0"/>
              </a:rPr>
              <a:t>«Amerikan Ulusal İş Güvenliği ve Sağlığı Enstitüsü (National Institute for Occupational Safety and Health)»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
                                        <p:tgtEl>
                                          <p:spTgt spid="9"/>
                                        </p:tgtEl>
                                      </p:cBhvr>
                                    </p:animEffect>
                                  </p:childTnLst>
                                </p:cTn>
                              </p:par>
                            </p:childTnLst>
                          </p:cTn>
                        </p:par>
                        <p:par>
                          <p:cTn id="12" fill="hold">
                            <p:stCondLst>
                              <p:cond delay="6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
                                        <p:tgtEl>
                                          <p:spTgt spid="4"/>
                                        </p:tgtEl>
                                      </p:cBhvr>
                                    </p:animEffect>
                                  </p:childTnLst>
                                </p:cTn>
                              </p:par>
                            </p:childTnLst>
                          </p:cTn>
                        </p:par>
                        <p:par>
                          <p:cTn id="16" fill="hold">
                            <p:stCondLst>
                              <p:cond delay="7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
                                        <p:tgtEl>
                                          <p:spTgt spid="5"/>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
                                        <p:tgtEl>
                                          <p:spTgt spid="7"/>
                                        </p:tgtEl>
                                      </p:cBhvr>
                                    </p:animEffect>
                                  </p:childTnLst>
                                </p:cTn>
                              </p:par>
                            </p:childTnLst>
                          </p:cTn>
                        </p:par>
                        <p:par>
                          <p:cTn id="24" fill="hold">
                            <p:stCondLst>
                              <p:cond delay="9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
                                        <p:tgtEl>
                                          <p:spTgt spid="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100"/>
                                        <p:tgtEl>
                                          <p:spTgt spid="10"/>
                                        </p:tgtEl>
                                      </p:cBhvr>
                                    </p:animEffect>
                                  </p:childTnLst>
                                </p:cTn>
                              </p:par>
                            </p:childTnLst>
                          </p:cTn>
                        </p:par>
                        <p:par>
                          <p:cTn id="32" fill="hold">
                            <p:stCondLst>
                              <p:cond delay="11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3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16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par>
                          <p:cTn id="45" fill="hold">
                            <p:stCondLst>
                              <p:cond delay="26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par>
                          <p:cTn id="51" fill="hold">
                            <p:stCondLst>
                              <p:cond delay="36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par>
                          <p:cTn id="57" fill="hold">
                            <p:stCondLst>
                              <p:cond delay="4600"/>
                            </p:stCondLst>
                            <p:childTnLst>
                              <p:par>
                                <p:cTn id="58" presetID="10"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childTnLst>
                                </p:cTn>
                              </p:par>
                              <p:par>
                                <p:cTn id="61" presetID="1"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par>
                          <p:cTn id="63" fill="hold">
                            <p:stCondLst>
                              <p:cond delay="5600"/>
                            </p:stCondLst>
                            <p:childTnLst>
                              <p:par>
                                <p:cTn id="64" presetID="10"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childTnLst>
                                </p:cTn>
                              </p:par>
                              <p:par>
                                <p:cTn id="67" presetID="1"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par>
                          <p:cTn id="71" fill="hold">
                            <p:stCondLst>
                              <p:cond delay="6600"/>
                            </p:stCondLst>
                            <p:childTnLst>
                              <p:par>
                                <p:cTn id="72" presetID="10"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300"/>
                                        <p:tgtEl>
                                          <p:spTgt spid="21"/>
                                        </p:tgtEl>
                                      </p:cBhvr>
                                    </p:animEffect>
                                  </p:childTnLst>
                                </p:cTn>
                              </p:par>
                              <p:par>
                                <p:cTn id="75" presetID="1" presetClass="entr" presetSubtype="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par>
                          <p:cTn id="77" fill="hold">
                            <p:stCondLst>
                              <p:cond delay="6900"/>
                            </p:stCondLst>
                            <p:childTnLst>
                              <p:par>
                                <p:cTn id="78" presetID="10"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childTnLst>
                                </p:cTn>
                              </p:par>
                              <p:par>
                                <p:cTn id="81" presetID="1"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par>
                          <p:cTn id="83" fill="hold">
                            <p:stCondLst>
                              <p:cond delay="7900"/>
                            </p:stCondLst>
                            <p:childTnLst>
                              <p:par>
                                <p:cTn id="84" presetID="10" presetClass="entr" presetSubtype="0"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childTnLst>
                                </p:cTn>
                              </p:par>
                              <p:par>
                                <p:cTn id="87" presetID="1" presetClass="entr" presetSubtype="0"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par>
                          <p:cTn id="89" fill="hold">
                            <p:stCondLst>
                              <p:cond delay="8900"/>
                            </p:stCondLst>
                            <p:childTnLst>
                              <p:par>
                                <p:cTn id="90" presetID="10" presetClass="entr" presetSubtype="0"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4" grpId="0" animBg="1"/>
      <p:bldP spid="5" grpId="0" animBg="1"/>
      <p:bldP spid="7" grpId="0" animBg="1"/>
      <p:bldP spid="8" grpId="0" animBg="1"/>
      <p:bldP spid="9" grpId="0" animBg="1"/>
      <p:bldP spid="10" grpId="0" animBg="1"/>
      <p:bldP spid="11" grpId="0"/>
      <p:bldP spid="12" grpId="0"/>
      <p:bldP spid="13" grpId="0"/>
      <p:bldP spid="14" grpId="0"/>
      <p:bldP spid="15" grpId="0"/>
      <p:bldP spid="16" grpId="0"/>
      <p:bldP spid="18" grpId="0"/>
      <p:bldP spid="19"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2" name="Rechteck 4"/>
          <p:cNvSpPr>
            <a:spLocks noChangeArrowheads="1"/>
          </p:cNvSpPr>
          <p:nvPr/>
        </p:nvSpPr>
        <p:spPr bwMode="auto">
          <a:xfrm>
            <a:off x="-9525" y="2971800"/>
            <a:ext cx="9153525" cy="2476500"/>
          </a:xfrm>
          <a:prstGeom prst="rect">
            <a:avLst/>
          </a:prstGeom>
          <a:noFill/>
          <a:ln w="9525" algn="ctr">
            <a:noFill/>
            <a:round/>
            <a:headEnd/>
            <a:tailEnd/>
          </a:ln>
        </p:spPr>
        <p:txBody>
          <a:bodyPr wrap="none" anchor="ctr"/>
          <a:lstStyle/>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Mesleki</a:t>
            </a:r>
          </a:p>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Akciğer Hastalıkları</a:t>
            </a: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1026" name="Picture 2"/>
          <p:cNvPicPr>
            <a:picLocks noChangeAspect="1" noChangeArrowheads="1"/>
          </p:cNvPicPr>
          <p:nvPr/>
        </p:nvPicPr>
        <p:blipFill>
          <a:blip r:embed="rId3">
            <a:extLst/>
          </a:blip>
          <a:srcRect/>
          <a:stretch>
            <a:fillRect/>
          </a:stretch>
        </p:blipFill>
        <p:spPr bwMode="auto">
          <a:xfrm>
            <a:off x="3132120" y="533400"/>
            <a:ext cx="2887679" cy="2566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51587"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5" name="Rectangle 55"/>
          <p:cNvSpPr>
            <a:spLocks noChangeArrowheads="1"/>
          </p:cNvSpPr>
          <p:nvPr/>
        </p:nvSpPr>
        <p:spPr bwMode="gray">
          <a:xfrm>
            <a:off x="3176588" y="1555750"/>
            <a:ext cx="28241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1600" b="1" dirty="0" err="1">
                <a:solidFill>
                  <a:srgbClr val="FFFFFF"/>
                </a:solidFill>
                <a:latin typeface="Calibri" pitchFamily="34" charset="0"/>
                <a:cs typeface="Calibri" pitchFamily="34" charset="0"/>
              </a:rPr>
              <a:t>Bisinosis</a:t>
            </a:r>
            <a:r>
              <a:rPr lang="tr-TR" sz="1600" b="1" dirty="0">
                <a:solidFill>
                  <a:srgbClr val="FFFFFF"/>
                </a:solidFill>
                <a:latin typeface="Calibri" pitchFamily="34" charset="0"/>
                <a:cs typeface="Calibri" pitchFamily="34" charset="0"/>
              </a:rPr>
              <a:t> (</a:t>
            </a:r>
            <a:r>
              <a:rPr lang="tr-TR" sz="1600" b="1" dirty="0" err="1">
                <a:solidFill>
                  <a:srgbClr val="FFFFFF"/>
                </a:solidFill>
                <a:latin typeface="Calibri" pitchFamily="34" charset="0"/>
                <a:cs typeface="Calibri" pitchFamily="34" charset="0"/>
              </a:rPr>
              <a:t>Bisinoz</a:t>
            </a:r>
            <a:r>
              <a:rPr lang="tr-TR" sz="1600" b="1" dirty="0">
                <a:solidFill>
                  <a:srgbClr val="FFFFFF"/>
                </a:solidFill>
                <a:latin typeface="Calibri" pitchFamily="34" charset="0"/>
                <a:cs typeface="Calibri" pitchFamily="34" charset="0"/>
              </a:rPr>
              <a:t>)</a:t>
            </a:r>
          </a:p>
        </p:txBody>
      </p:sp>
      <p:sp>
        <p:nvSpPr>
          <p:cNvPr id="7" name="Rectangle 5"/>
          <p:cNvSpPr>
            <a:spLocks noChangeArrowheads="1"/>
          </p:cNvSpPr>
          <p:nvPr/>
        </p:nvSpPr>
        <p:spPr bwMode="gray">
          <a:xfrm>
            <a:off x="3176588" y="19161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Göğüste sıkışma, öksürük ve solunum yollarında tıkanıklık olur. Bu etkiler akut-kronik olabilir. </a:t>
            </a:r>
          </a:p>
          <a:p>
            <a:pPr algn="ctr">
              <a:lnSpc>
                <a:spcPct val="90000"/>
              </a:lnSpc>
              <a:spcAft>
                <a:spcPct val="20000"/>
              </a:spcAft>
              <a:buClr>
                <a:srgbClr val="292929"/>
              </a:buClr>
            </a:pPr>
            <a:endParaRPr lang="tr-TR" sz="800">
              <a:solidFill>
                <a:srgbClr val="000000"/>
              </a:solidFill>
              <a:latin typeface="Calibri" pitchFamily="34" charset="0"/>
            </a:endParaRPr>
          </a:p>
          <a:p>
            <a:pPr algn="ctr">
              <a:lnSpc>
                <a:spcPct val="90000"/>
              </a:lnSpc>
              <a:spcAft>
                <a:spcPct val="20000"/>
              </a:spcAft>
              <a:buClr>
                <a:srgbClr val="292929"/>
              </a:buClr>
            </a:pPr>
            <a:r>
              <a:rPr lang="tr-TR" sz="1200">
                <a:solidFill>
                  <a:srgbClr val="000000"/>
                </a:solidFill>
                <a:latin typeface="Calibri" pitchFamily="34" charset="0"/>
              </a:rPr>
              <a:t>Bu hastalığa </a:t>
            </a:r>
            <a:r>
              <a:rPr lang="tr-TR" sz="1200" b="1">
                <a:solidFill>
                  <a:srgbClr val="000000"/>
                </a:solidFill>
                <a:latin typeface="Calibri" pitchFamily="34" charset="0"/>
              </a:rPr>
              <a:t>pamuk, keten ve kendir  </a:t>
            </a:r>
            <a:r>
              <a:rPr lang="tr-TR" sz="1200">
                <a:solidFill>
                  <a:srgbClr val="000000"/>
                </a:solidFill>
                <a:latin typeface="Calibri" pitchFamily="34" charset="0"/>
              </a:rPr>
              <a:t>(kenevir) tozları sebep olur ve hastalık bu maddelerden en çok etkilenen </a:t>
            </a:r>
            <a:r>
              <a:rPr lang="tr-TR" sz="1200" b="1">
                <a:solidFill>
                  <a:srgbClr val="000000"/>
                </a:solidFill>
                <a:latin typeface="Calibri" pitchFamily="34" charset="0"/>
              </a:rPr>
              <a:t>tekstil işçileri</a:t>
            </a:r>
            <a:r>
              <a:rPr lang="tr-TR" sz="1200">
                <a:solidFill>
                  <a:srgbClr val="000000"/>
                </a:solidFill>
                <a:latin typeface="Calibri" pitchFamily="34" charset="0"/>
              </a:rPr>
              <a:t>nde daha sık görülür. </a:t>
            </a:r>
          </a:p>
        </p:txBody>
      </p:sp>
      <p:sp>
        <p:nvSpPr>
          <p:cNvPr id="8" name="Rectangle 58"/>
          <p:cNvSpPr>
            <a:spLocks noChangeArrowheads="1"/>
          </p:cNvSpPr>
          <p:nvPr/>
        </p:nvSpPr>
        <p:spPr bwMode="gray">
          <a:xfrm>
            <a:off x="3176588" y="3752850"/>
            <a:ext cx="28241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1600" b="1">
                <a:solidFill>
                  <a:srgbClr val="FFFFFF"/>
                </a:solidFill>
                <a:latin typeface="Calibri" pitchFamily="34" charset="0"/>
              </a:rPr>
              <a:t>Akciğer Kanseri (Lung Cancer)</a:t>
            </a:r>
          </a:p>
        </p:txBody>
      </p:sp>
      <p:sp>
        <p:nvSpPr>
          <p:cNvPr id="9" name="Rectangle 5"/>
          <p:cNvSpPr>
            <a:spLocks noChangeArrowheads="1"/>
          </p:cNvSpPr>
          <p:nvPr/>
        </p:nvSpPr>
        <p:spPr bwMode="gray">
          <a:xfrm>
            <a:off x="3176588" y="41132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Birçok belirtisi ve türü vardır. </a:t>
            </a:r>
            <a:r>
              <a:rPr lang="tr-TR" sz="1200" b="1">
                <a:solidFill>
                  <a:srgbClr val="000000"/>
                </a:solidFill>
                <a:latin typeface="Calibri" pitchFamily="34" charset="0"/>
              </a:rPr>
              <a:t>Kromatlar, arsenik, asbest, kloroeterler, radyasyon, nikel ve polinükleer aromatik hidrokarbon bileşikleri </a:t>
            </a:r>
            <a:r>
              <a:rPr lang="tr-TR" sz="1200">
                <a:solidFill>
                  <a:srgbClr val="000000"/>
                </a:solidFill>
                <a:latin typeface="Calibri" pitchFamily="34" charset="0"/>
              </a:rPr>
              <a:t>gibi maddeler bu hastalığa yol açar. </a:t>
            </a:r>
          </a:p>
          <a:p>
            <a:pPr algn="ctr">
              <a:lnSpc>
                <a:spcPct val="90000"/>
              </a:lnSpc>
              <a:spcAft>
                <a:spcPct val="20000"/>
              </a:spcAft>
              <a:buClr>
                <a:srgbClr val="292929"/>
              </a:buClr>
            </a:pPr>
            <a:endParaRPr lang="tr-TR" sz="800">
              <a:solidFill>
                <a:srgbClr val="000000"/>
              </a:solidFill>
              <a:latin typeface="Calibri" pitchFamily="34" charset="0"/>
            </a:endParaRPr>
          </a:p>
          <a:p>
            <a:pPr algn="ctr">
              <a:lnSpc>
                <a:spcPct val="90000"/>
              </a:lnSpc>
              <a:spcAft>
                <a:spcPct val="20000"/>
              </a:spcAft>
              <a:buClr>
                <a:srgbClr val="292929"/>
              </a:buClr>
            </a:pPr>
            <a:r>
              <a:rPr lang="tr-TR" sz="1200" b="1">
                <a:solidFill>
                  <a:srgbClr val="000000"/>
                </a:solidFill>
                <a:latin typeface="Calibri" pitchFamily="34" charset="0"/>
              </a:rPr>
              <a:t>Birçok sanayi kolundaki çalışanlar </a:t>
            </a:r>
            <a:r>
              <a:rPr lang="tr-TR" sz="1200">
                <a:solidFill>
                  <a:srgbClr val="000000"/>
                </a:solidFill>
                <a:latin typeface="Calibri" pitchFamily="34" charset="0"/>
              </a:rPr>
              <a:t>bu maddelerden etkilenmektedirler. </a:t>
            </a:r>
          </a:p>
        </p:txBody>
      </p:sp>
      <p:sp>
        <p:nvSpPr>
          <p:cNvPr id="10" name="Rectangle 55"/>
          <p:cNvSpPr>
            <a:spLocks noChangeArrowheads="1"/>
          </p:cNvSpPr>
          <p:nvPr/>
        </p:nvSpPr>
        <p:spPr bwMode="gray">
          <a:xfrm>
            <a:off x="166688" y="1555750"/>
            <a:ext cx="28241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1600" b="1" dirty="0" err="1">
                <a:solidFill>
                  <a:srgbClr val="FFFFFF"/>
                </a:solidFill>
                <a:latin typeface="Calibri" pitchFamily="34" charset="0"/>
                <a:cs typeface="Calibri" pitchFamily="34" charset="0"/>
              </a:rPr>
              <a:t>Asbestosis</a:t>
            </a:r>
            <a:r>
              <a:rPr lang="tr-TR" sz="1600" b="1" dirty="0">
                <a:solidFill>
                  <a:srgbClr val="FFFFFF"/>
                </a:solidFill>
                <a:latin typeface="Calibri" pitchFamily="34" charset="0"/>
                <a:cs typeface="Calibri" pitchFamily="34" charset="0"/>
              </a:rPr>
              <a:t> (</a:t>
            </a:r>
            <a:r>
              <a:rPr lang="tr-TR" sz="1600" b="1" dirty="0" err="1">
                <a:solidFill>
                  <a:srgbClr val="FFFFFF"/>
                </a:solidFill>
                <a:latin typeface="Calibri" pitchFamily="34" charset="0"/>
                <a:cs typeface="Calibri" pitchFamily="34" charset="0"/>
              </a:rPr>
              <a:t>Asbestoz</a:t>
            </a:r>
            <a:r>
              <a:rPr lang="tr-TR" sz="1600" b="1" dirty="0">
                <a:solidFill>
                  <a:srgbClr val="FFFFFF"/>
                </a:solidFill>
                <a:latin typeface="Calibri" pitchFamily="34" charset="0"/>
                <a:cs typeface="Calibri" pitchFamily="34" charset="0"/>
              </a:rPr>
              <a:t>)</a:t>
            </a:r>
          </a:p>
        </p:txBody>
      </p:sp>
      <p:sp>
        <p:nvSpPr>
          <p:cNvPr id="11" name="Rectangle 5"/>
          <p:cNvSpPr>
            <a:spLocks noChangeArrowheads="1"/>
          </p:cNvSpPr>
          <p:nvPr/>
        </p:nvSpPr>
        <p:spPr bwMode="gray">
          <a:xfrm>
            <a:off x="147638" y="19161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Özel bir </a:t>
            </a:r>
            <a:r>
              <a:rPr lang="tr-TR" sz="1200" b="1">
                <a:solidFill>
                  <a:srgbClr val="000000"/>
                </a:solidFill>
                <a:latin typeface="Calibri" pitchFamily="34" charset="0"/>
              </a:rPr>
              <a:t>tedavisi yoktur. </a:t>
            </a:r>
            <a:r>
              <a:rPr lang="tr-TR" sz="1200">
                <a:solidFill>
                  <a:srgbClr val="000000"/>
                </a:solidFill>
                <a:latin typeface="Calibri" pitchFamily="34" charset="0"/>
              </a:rPr>
              <a:t>Hastalık 10-20 yıllık bir süre sonunda ortaya çıkar. </a:t>
            </a:r>
          </a:p>
          <a:p>
            <a:pPr algn="ctr">
              <a:lnSpc>
                <a:spcPct val="90000"/>
              </a:lnSpc>
              <a:spcAft>
                <a:spcPct val="20000"/>
              </a:spcAft>
              <a:buClr>
                <a:srgbClr val="292929"/>
              </a:buClr>
            </a:pPr>
            <a:endParaRPr lang="tr-TR" sz="800">
              <a:solidFill>
                <a:srgbClr val="000000"/>
              </a:solidFill>
              <a:latin typeface="Calibri" pitchFamily="34" charset="0"/>
            </a:endParaRPr>
          </a:p>
          <a:p>
            <a:pPr algn="ctr">
              <a:lnSpc>
                <a:spcPct val="90000"/>
              </a:lnSpc>
              <a:spcAft>
                <a:spcPct val="20000"/>
              </a:spcAft>
              <a:buClr>
                <a:srgbClr val="292929"/>
              </a:buClr>
            </a:pPr>
            <a:r>
              <a:rPr lang="tr-TR" sz="1200">
                <a:solidFill>
                  <a:srgbClr val="000000"/>
                </a:solidFill>
                <a:latin typeface="Calibri" pitchFamily="34" charset="0"/>
              </a:rPr>
              <a:t>Asbestin yol açtığı bu hastalığa en çok </a:t>
            </a:r>
            <a:r>
              <a:rPr lang="tr-TR" sz="1200" b="1">
                <a:solidFill>
                  <a:srgbClr val="000000"/>
                </a:solidFill>
                <a:latin typeface="Calibri" pitchFamily="34" charset="0"/>
              </a:rPr>
              <a:t>izolasyon ve tersane işçileri </a:t>
            </a:r>
            <a:r>
              <a:rPr lang="tr-TR" sz="1200">
                <a:solidFill>
                  <a:srgbClr val="000000"/>
                </a:solidFill>
                <a:latin typeface="Calibri" pitchFamily="34" charset="0"/>
              </a:rPr>
              <a:t>yakalanmaktadır. </a:t>
            </a:r>
          </a:p>
        </p:txBody>
      </p:sp>
      <p:sp>
        <p:nvSpPr>
          <p:cNvPr id="12" name="Rectangle 58"/>
          <p:cNvSpPr>
            <a:spLocks noChangeArrowheads="1"/>
          </p:cNvSpPr>
          <p:nvPr/>
        </p:nvSpPr>
        <p:spPr bwMode="gray">
          <a:xfrm>
            <a:off x="147638" y="3752850"/>
            <a:ext cx="28241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1600" b="1">
                <a:solidFill>
                  <a:srgbClr val="FFFFFF"/>
                </a:solidFill>
                <a:latin typeface="Calibri" pitchFamily="34" charset="0"/>
              </a:rPr>
              <a:t>Kömür Tozu Hastalığı</a:t>
            </a:r>
            <a:endParaRPr lang="en-GB" sz="1600" b="1">
              <a:solidFill>
                <a:srgbClr val="FFFFFF"/>
              </a:solidFill>
              <a:latin typeface="Calibri" pitchFamily="34" charset="0"/>
            </a:endParaRPr>
          </a:p>
        </p:txBody>
      </p:sp>
      <p:sp>
        <p:nvSpPr>
          <p:cNvPr id="13" name="Rectangle 5"/>
          <p:cNvSpPr>
            <a:spLocks noChangeArrowheads="1"/>
          </p:cNvSpPr>
          <p:nvPr/>
        </p:nvSpPr>
        <p:spPr bwMode="gray">
          <a:xfrm>
            <a:off x="147638" y="41132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Bu hastalığa </a:t>
            </a:r>
            <a:r>
              <a:rPr lang="tr-TR" sz="1200" b="1">
                <a:solidFill>
                  <a:srgbClr val="000000"/>
                </a:solidFill>
                <a:latin typeface="Calibri" pitchFamily="34" charset="0"/>
              </a:rPr>
              <a:t>kömür tozları </a:t>
            </a:r>
            <a:r>
              <a:rPr lang="tr-TR" sz="1200">
                <a:solidFill>
                  <a:srgbClr val="000000"/>
                </a:solidFill>
                <a:latin typeface="Calibri" pitchFamily="34" charset="0"/>
              </a:rPr>
              <a:t>yol açar. </a:t>
            </a:r>
          </a:p>
          <a:p>
            <a:pPr algn="ctr">
              <a:lnSpc>
                <a:spcPct val="90000"/>
              </a:lnSpc>
              <a:spcAft>
                <a:spcPct val="20000"/>
              </a:spcAft>
              <a:buClr>
                <a:srgbClr val="292929"/>
              </a:buClr>
            </a:pPr>
            <a:r>
              <a:rPr lang="tr-TR" sz="1200" b="1">
                <a:solidFill>
                  <a:srgbClr val="000000"/>
                </a:solidFill>
                <a:latin typeface="Calibri" pitchFamily="34" charset="0"/>
              </a:rPr>
              <a:t>Kömür madeni işçileri</a:t>
            </a:r>
            <a:r>
              <a:rPr lang="tr-TR" sz="1200">
                <a:solidFill>
                  <a:srgbClr val="000000"/>
                </a:solidFill>
                <a:latin typeface="Calibri" pitchFamily="34" charset="0"/>
              </a:rPr>
              <a:t>nin yaklaşık %5’inin bu hastalığa yakalandığı tahmin ediliyor. </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r>
              <a:rPr lang="tr-TR" sz="1200">
                <a:solidFill>
                  <a:srgbClr val="000000"/>
                </a:solidFill>
                <a:latin typeface="Calibri" pitchFamily="34" charset="0"/>
              </a:rPr>
              <a:t>Kömür Tozu Hastalığı (Antrako-Siliko )</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endParaRPr lang="tr-TR" sz="1200">
              <a:solidFill>
                <a:srgbClr val="000000"/>
              </a:solidFill>
              <a:latin typeface="Calibri" pitchFamily="34" charset="0"/>
            </a:endParaRPr>
          </a:p>
        </p:txBody>
      </p:sp>
      <p:sp>
        <p:nvSpPr>
          <p:cNvPr id="1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AKCİĞER HASTALIĞI</a:t>
            </a:r>
          </a:p>
        </p:txBody>
      </p:sp>
      <p:sp>
        <p:nvSpPr>
          <p:cNvPr id="15" name="Rectangle 55"/>
          <p:cNvSpPr>
            <a:spLocks noChangeArrowheads="1"/>
          </p:cNvSpPr>
          <p:nvPr/>
        </p:nvSpPr>
        <p:spPr bwMode="gray">
          <a:xfrm>
            <a:off x="6159500" y="1555750"/>
            <a:ext cx="2824163"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1600" b="1" dirty="0" err="1">
                <a:solidFill>
                  <a:srgbClr val="FFFFFF"/>
                </a:solidFill>
                <a:latin typeface="Calibri" pitchFamily="34" charset="0"/>
                <a:cs typeface="Calibri" pitchFamily="34" charset="0"/>
              </a:rPr>
              <a:t>Silikosis</a:t>
            </a:r>
            <a:r>
              <a:rPr lang="tr-TR" sz="1600" b="1" dirty="0">
                <a:solidFill>
                  <a:srgbClr val="FFFFFF"/>
                </a:solidFill>
                <a:latin typeface="Calibri" pitchFamily="34" charset="0"/>
                <a:cs typeface="Calibri" pitchFamily="34" charset="0"/>
              </a:rPr>
              <a:t> (</a:t>
            </a:r>
            <a:r>
              <a:rPr lang="tr-TR" sz="1600" b="1" dirty="0" err="1">
                <a:solidFill>
                  <a:srgbClr val="FFFFFF"/>
                </a:solidFill>
                <a:latin typeface="Calibri" pitchFamily="34" charset="0"/>
                <a:cs typeface="Calibri" pitchFamily="34" charset="0"/>
              </a:rPr>
              <a:t>Slikoz</a:t>
            </a:r>
            <a:r>
              <a:rPr lang="tr-TR" sz="1600" b="1" dirty="0">
                <a:solidFill>
                  <a:srgbClr val="FFFFFF"/>
                </a:solidFill>
                <a:latin typeface="Calibri" pitchFamily="34" charset="0"/>
                <a:cs typeface="Calibri" pitchFamily="34" charset="0"/>
              </a:rPr>
              <a:t>)</a:t>
            </a:r>
          </a:p>
        </p:txBody>
      </p:sp>
      <p:sp>
        <p:nvSpPr>
          <p:cNvPr id="16" name="Rectangle 5"/>
          <p:cNvSpPr>
            <a:spLocks noChangeArrowheads="1"/>
          </p:cNvSpPr>
          <p:nvPr/>
        </p:nvSpPr>
        <p:spPr bwMode="gray">
          <a:xfrm>
            <a:off x="6159500" y="1916113"/>
            <a:ext cx="2824163"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İlerleyen bir hastalıktır ve solunumu engeller. </a:t>
            </a:r>
          </a:p>
          <a:p>
            <a:pPr algn="ctr">
              <a:lnSpc>
                <a:spcPct val="90000"/>
              </a:lnSpc>
              <a:spcAft>
                <a:spcPct val="20000"/>
              </a:spcAft>
              <a:buClr>
                <a:srgbClr val="292929"/>
              </a:buClr>
            </a:pPr>
            <a:endParaRPr lang="tr-TR" sz="800">
              <a:solidFill>
                <a:srgbClr val="000000"/>
              </a:solidFill>
              <a:latin typeface="Calibri" pitchFamily="34" charset="0"/>
            </a:endParaRPr>
          </a:p>
          <a:p>
            <a:pPr algn="ctr">
              <a:lnSpc>
                <a:spcPct val="90000"/>
              </a:lnSpc>
              <a:spcAft>
                <a:spcPct val="20000"/>
              </a:spcAft>
              <a:buClr>
                <a:srgbClr val="292929"/>
              </a:buClr>
            </a:pPr>
            <a:r>
              <a:rPr lang="tr-TR" sz="1200">
                <a:solidFill>
                  <a:srgbClr val="000000"/>
                </a:solidFill>
                <a:latin typeface="Calibri" pitchFamily="34" charset="0"/>
              </a:rPr>
              <a:t>Bu hastalığa </a:t>
            </a:r>
            <a:r>
              <a:rPr lang="tr-TR" sz="1200" b="1">
                <a:solidFill>
                  <a:srgbClr val="000000"/>
                </a:solidFill>
                <a:latin typeface="Calibri" pitchFamily="34" charset="0"/>
              </a:rPr>
              <a:t>silica kristalleri </a:t>
            </a:r>
            <a:r>
              <a:rPr lang="tr-TR" sz="1200">
                <a:solidFill>
                  <a:srgbClr val="000000"/>
                </a:solidFill>
                <a:latin typeface="Calibri" pitchFamily="34" charset="0"/>
              </a:rPr>
              <a:t>sebep olur ve bu maddeden en çok </a:t>
            </a:r>
            <a:r>
              <a:rPr lang="tr-TR" sz="1200" b="1">
                <a:solidFill>
                  <a:srgbClr val="000000"/>
                </a:solidFill>
                <a:latin typeface="Calibri" pitchFamily="34" charset="0"/>
              </a:rPr>
              <a:t>madenciler, döküm işçileri, taş, kil ve cam işleyenler </a:t>
            </a:r>
            <a:r>
              <a:rPr lang="tr-TR" sz="1200">
                <a:solidFill>
                  <a:srgbClr val="000000"/>
                </a:solidFill>
                <a:latin typeface="Calibri" pitchFamily="34" charset="0"/>
              </a:rPr>
              <a:t>etkilenir. </a:t>
            </a:r>
          </a:p>
        </p:txBody>
      </p:sp>
      <p:sp>
        <p:nvSpPr>
          <p:cNvPr id="17" name="Rectangle 58"/>
          <p:cNvSpPr>
            <a:spLocks noChangeArrowheads="1"/>
          </p:cNvSpPr>
          <p:nvPr/>
        </p:nvSpPr>
        <p:spPr bwMode="gray">
          <a:xfrm>
            <a:off x="6159500" y="3752850"/>
            <a:ext cx="2824163"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1600" b="1">
                <a:solidFill>
                  <a:srgbClr val="FFFFFF"/>
                </a:solidFill>
                <a:latin typeface="Calibri" pitchFamily="34" charset="0"/>
              </a:rPr>
              <a:t>Astım</a:t>
            </a:r>
          </a:p>
        </p:txBody>
      </p:sp>
      <p:sp>
        <p:nvSpPr>
          <p:cNvPr id="18" name="Rectangle 5"/>
          <p:cNvSpPr>
            <a:spLocks noChangeArrowheads="1"/>
          </p:cNvSpPr>
          <p:nvPr/>
        </p:nvSpPr>
        <p:spPr bwMode="gray">
          <a:xfrm>
            <a:off x="6159500" y="4113213"/>
            <a:ext cx="2824163"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Bu hastalığa yol açan maddeler </a:t>
            </a:r>
            <a:r>
              <a:rPr lang="tr-TR" sz="1200" b="1">
                <a:solidFill>
                  <a:srgbClr val="000000"/>
                </a:solidFill>
                <a:latin typeface="Calibri" pitchFamily="34" charset="0"/>
              </a:rPr>
              <a:t>hububat tozları, un, metaller, inorganik kimyasal maddeler, izosiyonat, enzimler ve mantarlardır. </a:t>
            </a:r>
          </a:p>
          <a:p>
            <a:pPr algn="ctr">
              <a:lnSpc>
                <a:spcPct val="90000"/>
              </a:lnSpc>
              <a:spcAft>
                <a:spcPct val="20000"/>
              </a:spcAft>
              <a:buClr>
                <a:srgbClr val="292929"/>
              </a:buClr>
            </a:pPr>
            <a:r>
              <a:rPr lang="tr-TR" sz="1200">
                <a:solidFill>
                  <a:srgbClr val="000000"/>
                </a:solidFill>
                <a:latin typeface="Calibri" pitchFamily="34" charset="0"/>
              </a:rPr>
              <a:t>Bu maddelerden tarım, üretim ve montaj gibi geniş bir alandaki çalışanların etkilendiği görülür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200"/>
                                        <p:tgtEl>
                                          <p:spTgt spid="10"/>
                                        </p:tgtEl>
                                      </p:cBhvr>
                                    </p:animEffect>
                                  </p:childTnLst>
                                </p:cTn>
                              </p:par>
                            </p:childTnLst>
                          </p:cTn>
                        </p:par>
                        <p:par>
                          <p:cTn id="12" fill="hold">
                            <p:stCondLst>
                              <p:cond delay="7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200"/>
                                        <p:tgtEl>
                                          <p:spTgt spid="11"/>
                                        </p:tgtEl>
                                      </p:cBhvr>
                                    </p:animEffect>
                                  </p:childTnLst>
                                </p:cTn>
                              </p:par>
                            </p:childTnLst>
                          </p:cTn>
                        </p:par>
                        <p:par>
                          <p:cTn id="16" fill="hold">
                            <p:stCondLst>
                              <p:cond delay="9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200"/>
                                        <p:tgtEl>
                                          <p:spTgt spid="5"/>
                                        </p:tgtEl>
                                      </p:cBhvr>
                                    </p:animEffect>
                                  </p:childTnLst>
                                </p:cTn>
                              </p:par>
                            </p:childTnLst>
                          </p:cTn>
                        </p:par>
                        <p:par>
                          <p:cTn id="20" fill="hold">
                            <p:stCondLst>
                              <p:cond delay="11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200"/>
                                        <p:tgtEl>
                                          <p:spTgt spid="7"/>
                                        </p:tgtEl>
                                      </p:cBhvr>
                                    </p:animEffect>
                                  </p:childTnLst>
                                </p:cTn>
                              </p:par>
                            </p:childTnLst>
                          </p:cTn>
                        </p:par>
                        <p:par>
                          <p:cTn id="24" fill="hold">
                            <p:stCondLst>
                              <p:cond delay="13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200"/>
                                        <p:tgtEl>
                                          <p:spTgt spid="15"/>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200"/>
                                        <p:tgtEl>
                                          <p:spTgt spid="16"/>
                                        </p:tgtEl>
                                      </p:cBhvr>
                                    </p:animEffect>
                                  </p:childTnLst>
                                </p:cTn>
                              </p:par>
                            </p:childTnLst>
                          </p:cTn>
                        </p:par>
                        <p:par>
                          <p:cTn id="32" fill="hold">
                            <p:stCondLst>
                              <p:cond delay="17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00"/>
                                        <p:tgtEl>
                                          <p:spTgt spid="12"/>
                                        </p:tgtEl>
                                      </p:cBhvr>
                                    </p:animEffect>
                                  </p:childTnLst>
                                </p:cTn>
                              </p:par>
                            </p:childTnLst>
                          </p:cTn>
                        </p:par>
                        <p:par>
                          <p:cTn id="36" fill="hold">
                            <p:stCondLst>
                              <p:cond delay="19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200"/>
                                        <p:tgtEl>
                                          <p:spTgt spid="13"/>
                                        </p:tgtEl>
                                      </p:cBhvr>
                                    </p:animEffect>
                                  </p:childTnLst>
                                </p:cTn>
                              </p:par>
                            </p:childTnLst>
                          </p:cTn>
                        </p:par>
                        <p:par>
                          <p:cTn id="40" fill="hold">
                            <p:stCondLst>
                              <p:cond delay="2100"/>
                            </p:stCondLst>
                            <p:childTnLst>
                              <p:par>
                                <p:cTn id="41" presetID="22" presetClass="entr" presetSubtype="1"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200"/>
                                        <p:tgtEl>
                                          <p:spTgt spid="8"/>
                                        </p:tgtEl>
                                      </p:cBhvr>
                                    </p:animEffect>
                                  </p:childTnLst>
                                </p:cTn>
                              </p:par>
                            </p:childTnLst>
                          </p:cTn>
                        </p:par>
                        <p:par>
                          <p:cTn id="44" fill="hold">
                            <p:stCondLst>
                              <p:cond delay="2300"/>
                            </p:stCondLst>
                            <p:childTnLst>
                              <p:par>
                                <p:cTn id="45" presetID="22" presetClass="entr" presetSubtype="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200"/>
                                        <p:tgtEl>
                                          <p:spTgt spid="9"/>
                                        </p:tgtEl>
                                      </p:cBhvr>
                                    </p:animEffect>
                                  </p:childTnLst>
                                </p:cTn>
                              </p:par>
                            </p:childTnLst>
                          </p:cTn>
                        </p:par>
                        <p:par>
                          <p:cTn id="48" fill="hold">
                            <p:stCondLst>
                              <p:cond delay="2500"/>
                            </p:stCondLst>
                            <p:childTnLst>
                              <p:par>
                                <p:cTn id="49" presetID="22" presetClass="entr" presetSubtype="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up)">
                                      <p:cBhvr>
                                        <p:cTn id="51" dur="200"/>
                                        <p:tgtEl>
                                          <p:spTgt spid="17"/>
                                        </p:tgtEl>
                                      </p:cBhvr>
                                    </p:animEffect>
                                  </p:childTnLst>
                                </p:cTn>
                              </p:par>
                            </p:childTnLst>
                          </p:cTn>
                        </p:par>
                        <p:par>
                          <p:cTn id="52" fill="hold">
                            <p:stCondLst>
                              <p:cond delay="2700"/>
                            </p:stCondLst>
                            <p:childTnLst>
                              <p:par>
                                <p:cTn id="53" presetID="22" presetClass="entr" presetSubtype="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2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5"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Meslek Hastalıkları</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Meslek </a:t>
            </a:r>
            <a:r>
              <a:rPr lang="tr-TR" sz="2000" b="1" i="1" dirty="0">
                <a:solidFill>
                  <a:srgbClr val="000000"/>
                </a:solidFill>
                <a:latin typeface="Calibri" pitchFamily="34" charset="0"/>
                <a:cs typeface="Calibri" pitchFamily="34" charset="0"/>
              </a:rPr>
              <a:t>hastalıkları sınıflandırması göz önüne</a:t>
            </a:r>
          </a:p>
          <a:p>
            <a:pPr>
              <a:spcAft>
                <a:spcPts val="0"/>
              </a:spcAft>
              <a:buClr>
                <a:srgbClr val="292929"/>
              </a:buClr>
              <a:defRPr/>
            </a:pPr>
            <a:r>
              <a:rPr lang="tr-TR" sz="2000" b="1" i="1" dirty="0">
                <a:solidFill>
                  <a:srgbClr val="000000"/>
                </a:solidFill>
                <a:latin typeface="Calibri" pitchFamily="34" charset="0"/>
                <a:cs typeface="Calibri" pitchFamily="34" charset="0"/>
              </a:rPr>
              <a:t>alındığında; "</a:t>
            </a:r>
            <a:r>
              <a:rPr lang="tr-TR" sz="2000" b="1" i="1" dirty="0" err="1">
                <a:solidFill>
                  <a:srgbClr val="000000"/>
                </a:solidFill>
                <a:latin typeface="Calibri" pitchFamily="34" charset="0"/>
                <a:cs typeface="Calibri" pitchFamily="34" charset="0"/>
              </a:rPr>
              <a:t>Salmonella</a:t>
            </a:r>
            <a:r>
              <a:rPr lang="tr-TR" sz="2000" b="1" i="1" dirty="0">
                <a:solidFill>
                  <a:srgbClr val="000000"/>
                </a:solidFill>
                <a:latin typeface="Calibri" pitchFamily="34" charset="0"/>
                <a:cs typeface="Calibri" pitchFamily="34" charset="0"/>
              </a:rPr>
              <a:t> enfeksiyonları" </a:t>
            </a:r>
            <a:r>
              <a:rPr lang="tr-TR" sz="2000" b="1" i="1" dirty="0" smtClean="0">
                <a:solidFill>
                  <a:srgbClr val="000000"/>
                </a:solidFill>
                <a:latin typeface="Calibri" pitchFamily="34" charset="0"/>
                <a:cs typeface="Calibri" pitchFamily="34" charset="0"/>
              </a:rPr>
              <a:t>hangi </a:t>
            </a:r>
            <a:r>
              <a:rPr lang="tr-TR" sz="2000" b="1" i="1" dirty="0">
                <a:solidFill>
                  <a:srgbClr val="000000"/>
                </a:solidFill>
                <a:latin typeface="Calibri" pitchFamily="34" charset="0"/>
                <a:cs typeface="Calibri" pitchFamily="34" charset="0"/>
              </a:rPr>
              <a:t>grupta yer alan enfeksiyonlardan biridir?</a:t>
            </a:r>
          </a:p>
          <a:p>
            <a:pPr marL="914400" lvl="1" indent="-457200">
              <a:spcAft>
                <a:spcPts val="0"/>
              </a:spcAft>
              <a:buClr>
                <a:srgbClr val="292929"/>
              </a:buClr>
              <a:buFont typeface="+mj-lt"/>
              <a:buAutoNum type="alphaLcParenR"/>
              <a:defRPr/>
            </a:pPr>
            <a:r>
              <a:rPr lang="tr-TR" i="1" dirty="0" smtClean="0">
                <a:solidFill>
                  <a:srgbClr val="000000"/>
                </a:solidFill>
                <a:latin typeface="Calibri" pitchFamily="34" charset="0"/>
                <a:cs typeface="Calibri" pitchFamily="34" charset="0"/>
              </a:rPr>
              <a:t>A </a:t>
            </a:r>
            <a:r>
              <a:rPr lang="tr-TR" i="1" dirty="0">
                <a:solidFill>
                  <a:srgbClr val="000000"/>
                </a:solidFill>
                <a:latin typeface="Calibri" pitchFamily="34" charset="0"/>
                <a:cs typeface="Calibri" pitchFamily="34" charset="0"/>
              </a:rPr>
              <a:t>grubu	</a:t>
            </a:r>
          </a:p>
          <a:p>
            <a:pPr marL="914400" lvl="1" indent="-457200">
              <a:spcAft>
                <a:spcPts val="0"/>
              </a:spcAft>
              <a:buClr>
                <a:srgbClr val="292929"/>
              </a:buClr>
              <a:buFont typeface="+mj-lt"/>
              <a:buAutoNum type="alphaLcParenR"/>
              <a:defRPr/>
            </a:pPr>
            <a:r>
              <a:rPr lang="tr-TR" i="1" dirty="0">
                <a:solidFill>
                  <a:srgbClr val="000000"/>
                </a:solidFill>
                <a:latin typeface="Calibri" pitchFamily="34" charset="0"/>
                <a:cs typeface="Calibri" pitchFamily="34" charset="0"/>
              </a:rPr>
              <a:t>B grubu</a:t>
            </a:r>
          </a:p>
          <a:p>
            <a:pPr marL="914400" lvl="1" indent="-457200">
              <a:spcAft>
                <a:spcPts val="0"/>
              </a:spcAft>
              <a:buClr>
                <a:srgbClr val="292929"/>
              </a:buClr>
              <a:buFont typeface="+mj-lt"/>
              <a:buAutoNum type="alphaLcParenR"/>
              <a:defRPr/>
            </a:pPr>
            <a:r>
              <a:rPr lang="tr-TR" i="1" dirty="0">
                <a:solidFill>
                  <a:srgbClr val="000000"/>
                </a:solidFill>
                <a:latin typeface="Calibri" pitchFamily="34" charset="0"/>
                <a:cs typeface="Calibri" pitchFamily="34" charset="0"/>
              </a:rPr>
              <a:t>C grubu	</a:t>
            </a:r>
          </a:p>
          <a:p>
            <a:pPr marL="914400" lvl="1" indent="-457200">
              <a:spcAft>
                <a:spcPts val="0"/>
              </a:spcAft>
              <a:buClr>
                <a:srgbClr val="292929"/>
              </a:buClr>
              <a:buFont typeface="+mj-lt"/>
              <a:buAutoNum type="alphaLcParenR"/>
              <a:defRPr/>
            </a:pPr>
            <a:r>
              <a:rPr lang="tr-TR" i="1" dirty="0">
                <a:latin typeface="Calibri" pitchFamily="34" charset="0"/>
                <a:cs typeface="Calibri" pitchFamily="34" charset="0"/>
              </a:rPr>
              <a:t>D grubu</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ARALIK 2011 </a:t>
            </a:r>
          </a:p>
        </p:txBody>
      </p:sp>
      <p:sp>
        <p:nvSpPr>
          <p:cNvPr id="19"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İH-76</a:t>
            </a:r>
          </a:p>
        </p:txBody>
      </p:sp>
      <p:sp>
        <p:nvSpPr>
          <p:cNvPr id="18" name="Oval 17"/>
          <p:cNvSpPr/>
          <p:nvPr/>
        </p:nvSpPr>
        <p:spPr>
          <a:xfrm>
            <a:off x="3152775" y="3751263"/>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Tree>
    <p:extLst>
      <p:ext uri="{BB962C8B-B14F-4D97-AF65-F5344CB8AC3E}">
        <p14:creationId xmlns:p14="http://schemas.microsoft.com/office/powerpoint/2010/main" val="3924331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25" y="3381375"/>
            <a:ext cx="9153525" cy="2476500"/>
          </a:xfrm>
          <a:prstGeom prst="rect">
            <a:avLst/>
          </a:prstGeom>
          <a:noFill/>
          <a:ln w="9525" algn="ctr">
            <a:noFill/>
            <a:round/>
            <a:headEnd/>
            <a:tailEnd/>
          </a:ln>
        </p:spPr>
        <p:txBody>
          <a:bodyPr wrap="none" anchor="ctr"/>
          <a:lstStyle/>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Mesleki </a:t>
            </a:r>
          </a:p>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Kas-İskelet Sistemi</a:t>
            </a:r>
          </a:p>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 Hastalıkları</a:t>
            </a:r>
          </a:p>
        </p:txBody>
      </p:sp>
      <p:pic>
        <p:nvPicPr>
          <p:cNvPr id="5" name="Picture 2"/>
          <p:cNvPicPr>
            <a:picLocks noChangeAspect="1" noChangeArrowheads="1"/>
          </p:cNvPicPr>
          <p:nvPr/>
        </p:nvPicPr>
        <p:blipFill>
          <a:blip r:embed="rId3">
            <a:extLst/>
          </a:blip>
          <a:srcRect/>
          <a:stretch>
            <a:fillRect/>
          </a:stretch>
        </p:blipFill>
        <p:spPr bwMode="auto">
          <a:xfrm>
            <a:off x="2971800" y="447675"/>
            <a:ext cx="2961743" cy="275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ETYOLOJİ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50825" indent="-179388" algn="ctr">
              <a:lnSpc>
                <a:spcPct val="90000"/>
              </a:lnSpc>
              <a:spcAft>
                <a:spcPct val="20000"/>
              </a:spcAft>
              <a:buClr>
                <a:srgbClr val="292929"/>
              </a:buClr>
              <a:buFont typeface="Arial" charset="0"/>
              <a:buAutoNum type="arabicPeriod"/>
            </a:pPr>
            <a:endParaRPr lang="tr-TR" i="1">
              <a:solidFill>
                <a:srgbClr val="000000"/>
              </a:solidFill>
              <a:latin typeface="Calibri" pitchFamily="34" charset="0"/>
            </a:endParaRPr>
          </a:p>
          <a:p>
            <a:pPr marL="250825" indent="-179388" algn="ctr">
              <a:lnSpc>
                <a:spcPct val="90000"/>
              </a:lnSpc>
              <a:spcAft>
                <a:spcPct val="20000"/>
              </a:spcAft>
              <a:buClr>
                <a:srgbClr val="292929"/>
              </a:buClr>
            </a:pPr>
            <a:r>
              <a:rPr lang="tr-TR" i="1">
                <a:solidFill>
                  <a:srgbClr val="000000"/>
                </a:solidFill>
                <a:latin typeface="Calibri" pitchFamily="34" charset="0"/>
              </a:rPr>
              <a:t>Kas-iskelet sistemi problemleri oldukça geniş bir spektrumdur. </a:t>
            </a:r>
          </a:p>
          <a:p>
            <a:pPr marL="250825" indent="-179388">
              <a:lnSpc>
                <a:spcPct val="90000"/>
              </a:lnSpc>
              <a:spcAft>
                <a:spcPct val="20000"/>
              </a:spcAft>
              <a:buClr>
                <a:srgbClr val="292929"/>
              </a:buClr>
            </a:pPr>
            <a:r>
              <a:rPr lang="tr-TR" i="1">
                <a:solidFill>
                  <a:srgbClr val="000000"/>
                </a:solidFill>
                <a:latin typeface="Calibri" pitchFamily="34" charset="0"/>
              </a:rPr>
              <a:t>Nedenleri:</a:t>
            </a:r>
          </a:p>
          <a:p>
            <a:pPr marL="250825" indent="-179388">
              <a:lnSpc>
                <a:spcPct val="90000"/>
              </a:lnSpc>
              <a:buClr>
                <a:srgbClr val="292929"/>
              </a:buClr>
              <a:buFont typeface="Arial" charset="0"/>
              <a:buAutoNum type="arabicPeriod"/>
            </a:pPr>
            <a:r>
              <a:rPr lang="tr-TR" i="1">
                <a:solidFill>
                  <a:srgbClr val="000000"/>
                </a:solidFill>
                <a:latin typeface="Calibri" pitchFamily="34" charset="0"/>
              </a:rPr>
              <a:t>Kullanılan araçların ergonomik yetersizliği, </a:t>
            </a:r>
          </a:p>
          <a:p>
            <a:pPr marL="250825" indent="-179388">
              <a:lnSpc>
                <a:spcPct val="90000"/>
              </a:lnSpc>
              <a:buClr>
                <a:srgbClr val="292929"/>
              </a:buClr>
              <a:buFont typeface="Arial" charset="0"/>
              <a:buAutoNum type="arabicPeriod"/>
            </a:pPr>
            <a:r>
              <a:rPr lang="tr-TR" i="1">
                <a:solidFill>
                  <a:srgbClr val="000000"/>
                </a:solidFill>
                <a:latin typeface="Calibri" pitchFamily="34" charset="0"/>
              </a:rPr>
              <a:t>Çalışanların duruş ve oturuşundaki hataları,</a:t>
            </a:r>
          </a:p>
          <a:p>
            <a:pPr marL="250825" indent="-179388">
              <a:lnSpc>
                <a:spcPct val="90000"/>
              </a:lnSpc>
              <a:buClr>
                <a:srgbClr val="292929"/>
              </a:buClr>
              <a:buFont typeface="Arial" charset="0"/>
              <a:buAutoNum type="arabicPeriod"/>
            </a:pPr>
            <a:r>
              <a:rPr lang="tr-TR" i="1">
                <a:solidFill>
                  <a:srgbClr val="000000"/>
                </a:solidFill>
                <a:latin typeface="Calibri" pitchFamily="34" charset="0"/>
              </a:rPr>
              <a:t>Uzun çalışma saatleri,</a:t>
            </a:r>
          </a:p>
          <a:p>
            <a:pPr marL="250825" indent="-179388">
              <a:lnSpc>
                <a:spcPct val="90000"/>
              </a:lnSpc>
              <a:spcAft>
                <a:spcPct val="20000"/>
              </a:spcAft>
              <a:buClr>
                <a:srgbClr val="292929"/>
              </a:buClr>
            </a:pPr>
            <a:endParaRPr lang="tr-TR" i="1">
              <a:solidFill>
                <a:srgbClr val="000000"/>
              </a:solidFill>
              <a:latin typeface="Calibri" pitchFamily="34" charset="0"/>
            </a:endParaRPr>
          </a:p>
          <a:p>
            <a:pPr marL="250825" indent="-179388">
              <a:lnSpc>
                <a:spcPct val="90000"/>
              </a:lnSpc>
              <a:spcAft>
                <a:spcPct val="20000"/>
              </a:spcAft>
              <a:buClr>
                <a:srgbClr val="292929"/>
              </a:buClr>
            </a:pPr>
            <a:r>
              <a:rPr lang="tr-TR" i="1">
                <a:solidFill>
                  <a:srgbClr val="000000"/>
                </a:solidFill>
                <a:latin typeface="Calibri" pitchFamily="34" charset="0"/>
              </a:rPr>
              <a:t> </a:t>
            </a:r>
          </a:p>
        </p:txBody>
      </p:sp>
      <p:sp>
        <p:nvSpPr>
          <p:cNvPr id="455684"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55685" name="Group 8"/>
          <p:cNvGrpSpPr>
            <a:grpSpLocks/>
          </p:cNvGrpSpPr>
          <p:nvPr/>
        </p:nvGrpSpPr>
        <p:grpSpPr bwMode="auto">
          <a:xfrm>
            <a:off x="323850" y="1555750"/>
            <a:ext cx="1482725" cy="1482725"/>
            <a:chOff x="1166" y="1342"/>
            <a:chExt cx="934" cy="934"/>
          </a:xfrm>
        </p:grpSpPr>
        <p:grpSp>
          <p:nvGrpSpPr>
            <p:cNvPr id="455688" name="Group 9"/>
            <p:cNvGrpSpPr>
              <a:grpSpLocks/>
            </p:cNvGrpSpPr>
            <p:nvPr/>
          </p:nvGrpSpPr>
          <p:grpSpPr bwMode="auto">
            <a:xfrm>
              <a:off x="1166" y="1342"/>
              <a:ext cx="934" cy="934"/>
              <a:chOff x="1710" y="1035"/>
              <a:chExt cx="2316" cy="2316"/>
            </a:xfrm>
          </p:grpSpPr>
          <p:grpSp>
            <p:nvGrpSpPr>
              <p:cNvPr id="455690" name="Group 10"/>
              <p:cNvGrpSpPr>
                <a:grpSpLocks/>
              </p:cNvGrpSpPr>
              <p:nvPr/>
            </p:nvGrpSpPr>
            <p:grpSpPr bwMode="auto">
              <a:xfrm rot="3600000">
                <a:off x="1710" y="1035"/>
                <a:ext cx="2316" cy="2316"/>
                <a:chOff x="1710" y="1035"/>
                <a:chExt cx="2316" cy="2316"/>
              </a:xfrm>
            </p:grpSpPr>
            <p:sp>
              <p:nvSpPr>
                <p:cNvPr id="455695"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55696"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55697"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55691" name="Group 14"/>
              <p:cNvGrpSpPr>
                <a:grpSpLocks/>
              </p:cNvGrpSpPr>
              <p:nvPr/>
            </p:nvGrpSpPr>
            <p:grpSpPr bwMode="auto">
              <a:xfrm rot="7200000">
                <a:off x="2059" y="1386"/>
                <a:ext cx="1616" cy="1614"/>
                <a:chOff x="2060" y="1387"/>
                <a:chExt cx="1616" cy="1614"/>
              </a:xfrm>
            </p:grpSpPr>
            <p:sp>
              <p:nvSpPr>
                <p:cNvPr id="455692"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55693"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55694"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455689"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KAS-İSKELET SİSTEMİ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ÖNLEM</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438">
              <a:lnSpc>
                <a:spcPct val="90000"/>
              </a:lnSpc>
              <a:spcAft>
                <a:spcPct val="20000"/>
              </a:spcAft>
              <a:buClr>
                <a:srgbClr val="292929"/>
              </a:buClr>
            </a:pPr>
            <a:r>
              <a:rPr lang="tr-TR" i="1">
                <a:solidFill>
                  <a:srgbClr val="000000"/>
                </a:solidFill>
                <a:latin typeface="Calibri" pitchFamily="34" charset="0"/>
              </a:rPr>
              <a:t>Kas-iskelet sisteminde ağrılara neden olur. Bu tür bozuklukların önlenmesinde </a:t>
            </a:r>
          </a:p>
          <a:p>
            <a:pPr marL="71438">
              <a:lnSpc>
                <a:spcPct val="90000"/>
              </a:lnSpc>
              <a:buClr>
                <a:srgbClr val="292929"/>
              </a:buClr>
              <a:buFontTx/>
              <a:buAutoNum type="arabicPeriod"/>
            </a:pPr>
            <a:r>
              <a:rPr lang="tr-TR" i="1">
                <a:solidFill>
                  <a:srgbClr val="000000"/>
                </a:solidFill>
                <a:latin typeface="Calibri" pitchFamily="34" charset="0"/>
              </a:rPr>
              <a:t>Yeterince dinlenme,</a:t>
            </a:r>
          </a:p>
          <a:p>
            <a:pPr marL="71438">
              <a:lnSpc>
                <a:spcPct val="90000"/>
              </a:lnSpc>
              <a:buClr>
                <a:srgbClr val="292929"/>
              </a:buClr>
              <a:buFontTx/>
              <a:buAutoNum type="arabicPeriod"/>
            </a:pPr>
            <a:r>
              <a:rPr lang="tr-TR" i="1">
                <a:solidFill>
                  <a:srgbClr val="000000"/>
                </a:solidFill>
                <a:latin typeface="Calibri" pitchFamily="34" charset="0"/>
              </a:rPr>
              <a:t>Daha iyi çalışma koşulları, </a:t>
            </a:r>
          </a:p>
          <a:p>
            <a:pPr marL="71438">
              <a:lnSpc>
                <a:spcPct val="90000"/>
              </a:lnSpc>
              <a:buClr>
                <a:srgbClr val="292929"/>
              </a:buClr>
              <a:buFontTx/>
              <a:buAutoNum type="arabicPeriod"/>
            </a:pPr>
            <a:r>
              <a:rPr lang="tr-TR" i="1">
                <a:solidFill>
                  <a:srgbClr val="000000"/>
                </a:solidFill>
                <a:latin typeface="Calibri" pitchFamily="34" charset="0"/>
              </a:rPr>
              <a:t>Fiziksel egzersiz eğitimleri (Asıl hedef, insanların hem günlük yaşamlarında hem de iş sırasında yaptığı değişik hareketlerin postür ve iskelet sistemleri üzerinde biriken stresini azaltmak olmalıdır),</a:t>
            </a:r>
          </a:p>
          <a:p>
            <a:pPr marL="71438">
              <a:lnSpc>
                <a:spcPct val="90000"/>
              </a:lnSpc>
              <a:buClr>
                <a:srgbClr val="292929"/>
              </a:buClr>
            </a:pPr>
            <a:endParaRPr lang="tr-TR" i="1">
              <a:solidFill>
                <a:srgbClr val="000000"/>
              </a:solidFill>
              <a:latin typeface="Calibri" pitchFamily="34" charset="0"/>
            </a:endParaRPr>
          </a:p>
          <a:p>
            <a:pPr marL="71438" algn="ctr">
              <a:lnSpc>
                <a:spcPct val="90000"/>
              </a:lnSpc>
              <a:buClr>
                <a:srgbClr val="292929"/>
              </a:buClr>
            </a:pPr>
            <a:r>
              <a:rPr lang="tr-TR" b="1" i="1">
                <a:solidFill>
                  <a:srgbClr val="000000"/>
                </a:solidFill>
                <a:latin typeface="Calibri" pitchFamily="34" charset="0"/>
              </a:rPr>
              <a:t>«İşin fiziksel gerekleri, kas-iskelet sisteminde aşırı yorgunluğa, akut/kronik hastalık ve yaralanmalara yol açabilmektedir. Bu rahatsızlıkların en önemlileri sırt-bel ve birikimli (kümülatif) travma hastalıklarıdır.»</a:t>
            </a:r>
          </a:p>
        </p:txBody>
      </p:sp>
      <p:sp>
        <p:nvSpPr>
          <p:cNvPr id="45773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57733" name="Group 8"/>
          <p:cNvGrpSpPr>
            <a:grpSpLocks/>
          </p:cNvGrpSpPr>
          <p:nvPr/>
        </p:nvGrpSpPr>
        <p:grpSpPr bwMode="auto">
          <a:xfrm>
            <a:off x="323850" y="1555750"/>
            <a:ext cx="1482725" cy="1482725"/>
            <a:chOff x="1166" y="1342"/>
            <a:chExt cx="934" cy="934"/>
          </a:xfrm>
        </p:grpSpPr>
        <p:grpSp>
          <p:nvGrpSpPr>
            <p:cNvPr id="457736" name="Group 9"/>
            <p:cNvGrpSpPr>
              <a:grpSpLocks/>
            </p:cNvGrpSpPr>
            <p:nvPr/>
          </p:nvGrpSpPr>
          <p:grpSpPr bwMode="auto">
            <a:xfrm>
              <a:off x="1166" y="1342"/>
              <a:ext cx="934" cy="934"/>
              <a:chOff x="1710" y="1035"/>
              <a:chExt cx="2316" cy="2316"/>
            </a:xfrm>
          </p:grpSpPr>
          <p:grpSp>
            <p:nvGrpSpPr>
              <p:cNvPr id="457738" name="Group 10"/>
              <p:cNvGrpSpPr>
                <a:grpSpLocks/>
              </p:cNvGrpSpPr>
              <p:nvPr/>
            </p:nvGrpSpPr>
            <p:grpSpPr bwMode="auto">
              <a:xfrm rot="3600000">
                <a:off x="1710" y="1035"/>
                <a:ext cx="2316" cy="2316"/>
                <a:chOff x="1710" y="1035"/>
                <a:chExt cx="2316" cy="2316"/>
              </a:xfrm>
            </p:grpSpPr>
            <p:sp>
              <p:nvSpPr>
                <p:cNvPr id="45774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5774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5774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57739" name="Group 14"/>
              <p:cNvGrpSpPr>
                <a:grpSpLocks/>
              </p:cNvGrpSpPr>
              <p:nvPr/>
            </p:nvGrpSpPr>
            <p:grpSpPr bwMode="auto">
              <a:xfrm rot="7200000">
                <a:off x="2059" y="1386"/>
                <a:ext cx="1616" cy="1614"/>
                <a:chOff x="2060" y="1387"/>
                <a:chExt cx="1616" cy="1614"/>
              </a:xfrm>
            </p:grpSpPr>
            <p:sp>
              <p:nvSpPr>
                <p:cNvPr id="45774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5774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5774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457737"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KAS-İSKELET SİSTEMİ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59779"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5" name="Rectangle 55"/>
          <p:cNvSpPr>
            <a:spLocks noChangeArrowheads="1"/>
          </p:cNvSpPr>
          <p:nvPr/>
        </p:nvSpPr>
        <p:spPr bwMode="gray">
          <a:xfrm>
            <a:off x="4586288" y="1419225"/>
            <a:ext cx="2824162" cy="49688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1600" b="1">
                <a:solidFill>
                  <a:srgbClr val="FFFFFF"/>
                </a:solidFill>
                <a:latin typeface="Calibri" pitchFamily="34" charset="0"/>
              </a:rPr>
              <a:t>Birikimli Travma Hastalıkları</a:t>
            </a:r>
          </a:p>
          <a:p>
            <a:pPr defTabSz="801688" eaLnBrk="0" hangingPunct="0"/>
            <a:r>
              <a:rPr lang="tr-TR" sz="1200" b="1">
                <a:solidFill>
                  <a:srgbClr val="FFFFFF"/>
                </a:solidFill>
                <a:latin typeface="Calibri" pitchFamily="34" charset="0"/>
              </a:rPr>
              <a:t>«Cumulative Trauma Disorders-CTD»</a:t>
            </a:r>
          </a:p>
        </p:txBody>
      </p:sp>
      <p:sp>
        <p:nvSpPr>
          <p:cNvPr id="7" name="Rectangle 5"/>
          <p:cNvSpPr>
            <a:spLocks noChangeArrowheads="1"/>
          </p:cNvSpPr>
          <p:nvPr/>
        </p:nvSpPr>
        <p:spPr bwMode="gray">
          <a:xfrm>
            <a:off x="4586288" y="1916113"/>
            <a:ext cx="2824162" cy="2179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Kas-iskelet sistemi hastalıklarının bu sınıfı, ortaya çıktığı anda yaralanmaya yol açmayan </a:t>
            </a:r>
            <a:r>
              <a:rPr lang="tr-TR" sz="1200" b="1">
                <a:solidFill>
                  <a:srgbClr val="000000"/>
                </a:solidFill>
                <a:latin typeface="Calibri" pitchFamily="34" charset="0"/>
              </a:rPr>
              <a:t>mikro travmaların çok sayıda tekrarı sonucu ortaya çıkar. </a:t>
            </a:r>
            <a:r>
              <a:rPr lang="tr-TR" sz="1200">
                <a:solidFill>
                  <a:srgbClr val="000000"/>
                </a:solidFill>
                <a:latin typeface="Calibri" pitchFamily="34" charset="0"/>
              </a:rPr>
              <a:t>Bu tekrarların etkileri vücutta birleşerek ciddi zararlara yol açabilir. </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r>
              <a:rPr lang="tr-TR" sz="1200" b="1">
                <a:solidFill>
                  <a:srgbClr val="000000"/>
                </a:solidFill>
                <a:latin typeface="Calibri" pitchFamily="34" charset="0"/>
              </a:rPr>
              <a:t>Tekrarlı</a:t>
            </a:r>
            <a:r>
              <a:rPr lang="tr-TR" sz="1200">
                <a:solidFill>
                  <a:srgbClr val="000000"/>
                </a:solidFill>
                <a:latin typeface="Calibri" pitchFamily="34" charset="0"/>
              </a:rPr>
              <a:t> hareketler, </a:t>
            </a:r>
            <a:r>
              <a:rPr lang="tr-TR" sz="1200" b="1">
                <a:solidFill>
                  <a:srgbClr val="000000"/>
                </a:solidFill>
                <a:latin typeface="Calibri" pitchFamily="34" charset="0"/>
              </a:rPr>
              <a:t>zorlayıcı</a:t>
            </a:r>
            <a:r>
              <a:rPr lang="tr-TR" sz="1200">
                <a:solidFill>
                  <a:srgbClr val="000000"/>
                </a:solidFill>
                <a:latin typeface="Calibri" pitchFamily="34" charset="0"/>
              </a:rPr>
              <a:t> hareketler, vücut duruşundaki bozukluklar ve kısmi </a:t>
            </a:r>
            <a:r>
              <a:rPr lang="tr-TR" sz="1200" b="1">
                <a:solidFill>
                  <a:srgbClr val="000000"/>
                </a:solidFill>
                <a:latin typeface="Calibri" pitchFamily="34" charset="0"/>
              </a:rPr>
              <a:t>titreşim</a:t>
            </a:r>
            <a:r>
              <a:rPr lang="tr-TR" sz="1200">
                <a:solidFill>
                  <a:srgbClr val="000000"/>
                </a:solidFill>
                <a:latin typeface="Calibri" pitchFamily="34" charset="0"/>
              </a:rPr>
              <a:t> bu hastalıkların başlıca sebebidir. </a:t>
            </a:r>
          </a:p>
        </p:txBody>
      </p:sp>
      <p:sp>
        <p:nvSpPr>
          <p:cNvPr id="8" name="Rectangle 55"/>
          <p:cNvSpPr>
            <a:spLocks noChangeArrowheads="1"/>
          </p:cNvSpPr>
          <p:nvPr/>
        </p:nvSpPr>
        <p:spPr bwMode="gray">
          <a:xfrm>
            <a:off x="1576388" y="1419225"/>
            <a:ext cx="2824162" cy="49688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1600" b="1">
                <a:solidFill>
                  <a:srgbClr val="FFFFFF"/>
                </a:solidFill>
                <a:latin typeface="Calibri" pitchFamily="34" charset="0"/>
              </a:rPr>
              <a:t>Sırt-Bel Ağrıları</a:t>
            </a:r>
          </a:p>
        </p:txBody>
      </p:sp>
      <p:sp>
        <p:nvSpPr>
          <p:cNvPr id="9" name="Rectangle 5"/>
          <p:cNvSpPr>
            <a:spLocks noChangeArrowheads="1"/>
          </p:cNvSpPr>
          <p:nvPr/>
        </p:nvSpPr>
        <p:spPr bwMode="gray">
          <a:xfrm>
            <a:off x="1557338" y="1916113"/>
            <a:ext cx="2824162" cy="21796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Sırt ve bel hastalıkları </a:t>
            </a:r>
            <a:r>
              <a:rPr lang="tr-TR" sz="1200" b="1">
                <a:solidFill>
                  <a:srgbClr val="000000"/>
                </a:solidFill>
                <a:latin typeface="Calibri" pitchFamily="34" charset="0"/>
              </a:rPr>
              <a:t>en sık görülen meslek hastalıklarıdır ve toplam yaralanmaların yaklaşık %20’sini </a:t>
            </a:r>
            <a:r>
              <a:rPr lang="tr-TR" sz="1200">
                <a:solidFill>
                  <a:srgbClr val="000000"/>
                </a:solidFill>
                <a:latin typeface="Calibri" pitchFamily="34" charset="0"/>
              </a:rPr>
              <a:t>oluşturmaktadır. </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r>
              <a:rPr lang="tr-TR" sz="1200">
                <a:solidFill>
                  <a:srgbClr val="000000"/>
                </a:solidFill>
                <a:latin typeface="Calibri" pitchFamily="34" charset="0"/>
              </a:rPr>
              <a:t>Başlıca sebebi </a:t>
            </a:r>
            <a:r>
              <a:rPr lang="tr-TR" sz="1200" b="1">
                <a:solidFill>
                  <a:srgbClr val="000000"/>
                </a:solidFill>
                <a:latin typeface="Calibri" pitchFamily="34" charset="0"/>
              </a:rPr>
              <a:t>malzeme taşımanın </a:t>
            </a:r>
            <a:r>
              <a:rPr lang="tr-TR" sz="1200">
                <a:solidFill>
                  <a:srgbClr val="000000"/>
                </a:solidFill>
                <a:latin typeface="Calibri" pitchFamily="34" charset="0"/>
              </a:rPr>
              <a:t>uygun olmayan bir şekilde yapılması ve tüm vücut </a:t>
            </a:r>
            <a:r>
              <a:rPr lang="tr-TR" sz="1200" b="1">
                <a:solidFill>
                  <a:srgbClr val="000000"/>
                </a:solidFill>
                <a:latin typeface="Calibri" pitchFamily="34" charset="0"/>
              </a:rPr>
              <a:t>titreşim</a:t>
            </a:r>
            <a:r>
              <a:rPr lang="tr-TR" sz="1200">
                <a:solidFill>
                  <a:srgbClr val="000000"/>
                </a:solidFill>
                <a:latin typeface="Calibri" pitchFamily="34" charset="0"/>
              </a:rPr>
              <a:t>idir.</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r>
              <a:rPr lang="tr-TR" sz="1200">
                <a:solidFill>
                  <a:srgbClr val="000000"/>
                </a:solidFill>
                <a:latin typeface="Calibri" pitchFamily="34" charset="0"/>
              </a:rPr>
              <a:t>(ABD'de son 20 yılda ödenen tazminat gerekçelerinin de %25’ini) </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endParaRPr lang="tr-TR" sz="1200">
              <a:solidFill>
                <a:srgbClr val="000000"/>
              </a:solidFill>
              <a:latin typeface="Calibri" pitchFamily="34" charset="0"/>
            </a:endParaRP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KAS-İSKELET SİSTEMİ HASTALIKLAR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
                                        <p:tgtEl>
                                          <p:spTgt spid="8"/>
                                        </p:tgtEl>
                                      </p:cBhvr>
                                    </p:animEffect>
                                  </p:childTnLst>
                                </p:cTn>
                              </p:par>
                            </p:childTnLst>
                          </p:cTn>
                        </p:par>
                        <p:par>
                          <p:cTn id="12" fill="hold">
                            <p:stCondLst>
                              <p:cond delay="7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200"/>
                                        <p:tgtEl>
                                          <p:spTgt spid="9"/>
                                        </p:tgtEl>
                                      </p:cBhvr>
                                    </p:animEffect>
                                  </p:childTnLst>
                                </p:cTn>
                              </p:par>
                            </p:childTnLst>
                          </p:cTn>
                        </p:par>
                        <p:par>
                          <p:cTn id="16" fill="hold">
                            <p:stCondLst>
                              <p:cond delay="9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200"/>
                                        <p:tgtEl>
                                          <p:spTgt spid="5"/>
                                        </p:tgtEl>
                                      </p:cBhvr>
                                    </p:animEffect>
                                  </p:childTnLst>
                                </p:cTn>
                              </p:par>
                            </p:childTnLst>
                          </p:cTn>
                        </p:par>
                        <p:par>
                          <p:cTn id="20" fill="hold">
                            <p:stCondLst>
                              <p:cond delay="11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5" grpId="0" animBg="1"/>
      <p:bldP spid="7"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25" y="3429000"/>
            <a:ext cx="9153525" cy="2476500"/>
          </a:xfrm>
          <a:prstGeom prst="rect">
            <a:avLst/>
          </a:prstGeom>
          <a:noFill/>
          <a:ln w="9525" algn="ctr">
            <a:noFill/>
            <a:round/>
            <a:headEnd/>
            <a:tailEnd/>
          </a:ln>
        </p:spPr>
        <p:txBody>
          <a:bodyPr wrap="none" anchor="ctr"/>
          <a:lstStyle/>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Mesleki </a:t>
            </a:r>
          </a:p>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Kanserler</a:t>
            </a:r>
          </a:p>
        </p:txBody>
      </p:sp>
      <p:pic>
        <p:nvPicPr>
          <p:cNvPr id="5" name="Picture 2"/>
          <p:cNvPicPr>
            <a:picLocks noChangeAspect="1" noChangeArrowheads="1"/>
          </p:cNvPicPr>
          <p:nvPr/>
        </p:nvPicPr>
        <p:blipFill>
          <a:blip r:embed="rId3">
            <a:extLst/>
          </a:blip>
          <a:srcRect/>
          <a:stretch>
            <a:fillRect/>
          </a:stretch>
        </p:blipFill>
        <p:spPr bwMode="auto">
          <a:xfrm>
            <a:off x="2884488" y="604838"/>
            <a:ext cx="3202434" cy="2633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ETYOLOJİ – KANSER TİPLERİ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50825" indent="-179388" algn="ctr">
              <a:lnSpc>
                <a:spcPct val="90000"/>
              </a:lnSpc>
              <a:spcAft>
                <a:spcPct val="20000"/>
              </a:spcAft>
              <a:buClr>
                <a:srgbClr val="292929"/>
              </a:buClr>
              <a:buFont typeface="Arial" charset="0"/>
              <a:buAutoNum type="arabicPeriod"/>
            </a:pPr>
            <a:endParaRPr lang="tr-TR" i="1">
              <a:solidFill>
                <a:srgbClr val="000000"/>
              </a:solidFill>
              <a:latin typeface="Calibri" pitchFamily="34" charset="0"/>
            </a:endParaRPr>
          </a:p>
          <a:p>
            <a:pPr marL="250825" indent="-179388" algn="ctr">
              <a:lnSpc>
                <a:spcPct val="90000"/>
              </a:lnSpc>
              <a:spcAft>
                <a:spcPct val="20000"/>
              </a:spcAft>
              <a:buClr>
                <a:srgbClr val="292929"/>
              </a:buClr>
            </a:pPr>
            <a:r>
              <a:rPr lang="tr-TR" i="1">
                <a:solidFill>
                  <a:srgbClr val="000000"/>
                </a:solidFill>
                <a:latin typeface="Calibri" pitchFamily="34" charset="0"/>
              </a:rPr>
              <a:t>Kansere sebep olan etkilerin (%4-20 arası bir bölümünün) çalışma ortamından kaynaklandığı ve bu etkilerin kansere yol açtığı belirlenmiştir. </a:t>
            </a:r>
          </a:p>
          <a:p>
            <a:pPr marL="250825" indent="-179388" algn="ctr">
              <a:lnSpc>
                <a:spcPct val="90000"/>
              </a:lnSpc>
              <a:spcAft>
                <a:spcPct val="20000"/>
              </a:spcAft>
              <a:buClr>
                <a:srgbClr val="292929"/>
              </a:buClr>
            </a:pPr>
            <a:endParaRPr lang="tr-TR" sz="1100" i="1">
              <a:solidFill>
                <a:srgbClr val="000000"/>
              </a:solidFill>
              <a:latin typeface="Calibri" pitchFamily="34" charset="0"/>
            </a:endParaRPr>
          </a:p>
          <a:p>
            <a:pPr marL="250825" indent="-179388" algn="ctr">
              <a:lnSpc>
                <a:spcPct val="90000"/>
              </a:lnSpc>
              <a:spcAft>
                <a:spcPct val="20000"/>
              </a:spcAft>
              <a:buClr>
                <a:srgbClr val="292929"/>
              </a:buClr>
            </a:pPr>
            <a:r>
              <a:rPr lang="tr-TR" i="1">
                <a:solidFill>
                  <a:srgbClr val="000000"/>
                </a:solidFill>
                <a:latin typeface="Calibri" pitchFamily="34" charset="0"/>
              </a:rPr>
              <a:t>Çalışma yeri şartlarına bağlı olarak birçok kanser çeşidi vardır. Deri, akciğer, karaciğer, burun, kemik, gırtlak, mesane, böbrek ve kan kanseri gibi. </a:t>
            </a:r>
          </a:p>
          <a:p>
            <a:pPr marL="250825" indent="-179388" algn="ctr">
              <a:lnSpc>
                <a:spcPct val="90000"/>
              </a:lnSpc>
              <a:spcAft>
                <a:spcPct val="20000"/>
              </a:spcAft>
              <a:buClr>
                <a:srgbClr val="292929"/>
              </a:buClr>
            </a:pPr>
            <a:endParaRPr lang="tr-TR" sz="1100" i="1">
              <a:solidFill>
                <a:srgbClr val="000000"/>
              </a:solidFill>
              <a:latin typeface="Calibri" pitchFamily="34" charset="0"/>
            </a:endParaRPr>
          </a:p>
          <a:p>
            <a:pPr marL="250825" indent="-179388" algn="ctr">
              <a:lnSpc>
                <a:spcPct val="90000"/>
              </a:lnSpc>
              <a:spcAft>
                <a:spcPct val="20000"/>
              </a:spcAft>
              <a:buClr>
                <a:srgbClr val="292929"/>
              </a:buClr>
            </a:pPr>
            <a:r>
              <a:rPr lang="tr-TR" i="1">
                <a:solidFill>
                  <a:srgbClr val="000000"/>
                </a:solidFill>
                <a:latin typeface="Calibri" pitchFamily="34" charset="0"/>
              </a:rPr>
              <a:t>Kansere neden olduğu belirlenen yani kanserojen veya kanserojen olduğundan şüphelenilen maddeler çok çeşitlidir ve bunlar iş güvenliği ve sağlığıyla ilgili kuruluşlar tarafından listelenmiştir.</a:t>
            </a:r>
          </a:p>
        </p:txBody>
      </p:sp>
      <p:sp>
        <p:nvSpPr>
          <p:cNvPr id="46387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63877" name="Group 8"/>
          <p:cNvGrpSpPr>
            <a:grpSpLocks/>
          </p:cNvGrpSpPr>
          <p:nvPr/>
        </p:nvGrpSpPr>
        <p:grpSpPr bwMode="auto">
          <a:xfrm>
            <a:off x="323850" y="1555750"/>
            <a:ext cx="1482725" cy="1482725"/>
            <a:chOff x="1166" y="1342"/>
            <a:chExt cx="934" cy="934"/>
          </a:xfrm>
        </p:grpSpPr>
        <p:grpSp>
          <p:nvGrpSpPr>
            <p:cNvPr id="463880" name="Group 9"/>
            <p:cNvGrpSpPr>
              <a:grpSpLocks/>
            </p:cNvGrpSpPr>
            <p:nvPr/>
          </p:nvGrpSpPr>
          <p:grpSpPr bwMode="auto">
            <a:xfrm>
              <a:off x="1166" y="1342"/>
              <a:ext cx="934" cy="934"/>
              <a:chOff x="1710" y="1035"/>
              <a:chExt cx="2316" cy="2316"/>
            </a:xfrm>
          </p:grpSpPr>
          <p:grpSp>
            <p:nvGrpSpPr>
              <p:cNvPr id="463882" name="Group 10"/>
              <p:cNvGrpSpPr>
                <a:grpSpLocks/>
              </p:cNvGrpSpPr>
              <p:nvPr/>
            </p:nvGrpSpPr>
            <p:grpSpPr bwMode="auto">
              <a:xfrm rot="3600000">
                <a:off x="1710" y="1035"/>
                <a:ext cx="2316" cy="2316"/>
                <a:chOff x="1710" y="1035"/>
                <a:chExt cx="2316" cy="2316"/>
              </a:xfrm>
            </p:grpSpPr>
            <p:sp>
              <p:nvSpPr>
                <p:cNvPr id="46388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6388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6388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63883" name="Group 14"/>
              <p:cNvGrpSpPr>
                <a:grpSpLocks/>
              </p:cNvGrpSpPr>
              <p:nvPr/>
            </p:nvGrpSpPr>
            <p:grpSpPr bwMode="auto">
              <a:xfrm rot="7200000">
                <a:off x="2059" y="1386"/>
                <a:ext cx="1616" cy="1614"/>
                <a:chOff x="2060" y="1387"/>
                <a:chExt cx="1616" cy="1614"/>
              </a:xfrm>
            </p:grpSpPr>
            <p:sp>
              <p:nvSpPr>
                <p:cNvPr id="46388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6388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6388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463881"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KANSERLER</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25" y="2895600"/>
            <a:ext cx="9153525" cy="2476500"/>
          </a:xfrm>
          <a:prstGeom prst="rect">
            <a:avLst/>
          </a:prstGeom>
          <a:noFill/>
          <a:ln w="9525" algn="ctr">
            <a:noFill/>
            <a:round/>
            <a:headEnd/>
            <a:tailEnd/>
          </a:ln>
        </p:spPr>
        <p:txBody>
          <a:bodyPr wrap="none" anchor="ctr"/>
          <a:lstStyle/>
          <a:p>
            <a:pPr algn="ctr">
              <a:defRPr/>
            </a:pPr>
            <a:r>
              <a:rPr lang="tr-TR" sz="8000" b="1" noProof="1">
                <a:solidFill>
                  <a:srgbClr val="575757"/>
                </a:solidFill>
                <a:effectLst>
                  <a:innerShdw blurRad="63500" dist="50800" dir="8100000">
                    <a:prstClr val="black">
                      <a:alpha val="50000"/>
                    </a:prstClr>
                  </a:innerShdw>
                </a:effectLst>
                <a:latin typeface="Calibri" pitchFamily="34" charset="0"/>
                <a:cs typeface="Calibri" pitchFamily="34" charset="0"/>
              </a:rPr>
              <a:t>Mesleki</a:t>
            </a:r>
          </a:p>
          <a:p>
            <a:pPr algn="ctr">
              <a:defRPr/>
            </a:pPr>
            <a:r>
              <a:rPr lang="tr-TR" sz="8000" b="1" noProof="1">
                <a:solidFill>
                  <a:srgbClr val="575757"/>
                </a:solidFill>
                <a:effectLst>
                  <a:innerShdw blurRad="63500" dist="50800" dir="8100000">
                    <a:prstClr val="black">
                      <a:alpha val="50000"/>
                    </a:prstClr>
                  </a:innerShdw>
                </a:effectLst>
                <a:latin typeface="Calibri" pitchFamily="34" charset="0"/>
                <a:cs typeface="Calibri" pitchFamily="34" charset="0"/>
              </a:rPr>
              <a:t>Travma Hastalıkları</a:t>
            </a:r>
          </a:p>
        </p:txBody>
      </p:sp>
      <p:pic>
        <p:nvPicPr>
          <p:cNvPr id="5" name="Picture 2"/>
          <p:cNvPicPr>
            <a:picLocks noChangeAspect="1" noChangeArrowheads="1"/>
          </p:cNvPicPr>
          <p:nvPr/>
        </p:nvPicPr>
        <p:blipFill>
          <a:blip r:embed="rId3">
            <a:extLst/>
          </a:blip>
          <a:srcRect/>
          <a:stretch>
            <a:fillRect/>
          </a:stretch>
        </p:blipFill>
        <p:spPr bwMode="auto">
          <a:xfrm>
            <a:off x="2943225" y="381000"/>
            <a:ext cx="3261063" cy="270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55"/>
          <p:cNvSpPr>
            <a:spLocks noChangeArrowheads="1"/>
          </p:cNvSpPr>
          <p:nvPr/>
        </p:nvSpPr>
        <p:spPr bwMode="gray">
          <a:xfrm>
            <a:off x="3138488" y="1555750"/>
            <a:ext cx="28241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1600" b="1" dirty="0">
                <a:solidFill>
                  <a:srgbClr val="FFFFFF"/>
                </a:solidFill>
                <a:latin typeface="Calibri" pitchFamily="34" charset="0"/>
                <a:cs typeface="Calibri" pitchFamily="34" charset="0"/>
              </a:rPr>
              <a:t>Kopmalar</a:t>
            </a:r>
          </a:p>
        </p:txBody>
      </p:sp>
      <p:sp>
        <p:nvSpPr>
          <p:cNvPr id="5" name="Rectangle 5"/>
          <p:cNvSpPr>
            <a:spLocks noChangeArrowheads="1"/>
          </p:cNvSpPr>
          <p:nvPr/>
        </p:nvSpPr>
        <p:spPr bwMode="gray">
          <a:xfrm>
            <a:off x="3138488" y="19161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En sık </a:t>
            </a:r>
            <a:r>
              <a:rPr lang="tr-TR" sz="1200" b="1">
                <a:solidFill>
                  <a:srgbClr val="000000"/>
                </a:solidFill>
                <a:latin typeface="Calibri" pitchFamily="34" charset="0"/>
              </a:rPr>
              <a:t>parmak kopması </a:t>
            </a:r>
            <a:r>
              <a:rPr lang="tr-TR" sz="1200">
                <a:solidFill>
                  <a:srgbClr val="000000"/>
                </a:solidFill>
                <a:latin typeface="Calibri" pitchFamily="34" charset="0"/>
              </a:rPr>
              <a:t>şeklinde görülür. </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r>
              <a:rPr lang="tr-TR" sz="1200" b="1">
                <a:solidFill>
                  <a:srgbClr val="000000"/>
                </a:solidFill>
                <a:latin typeface="Calibri" pitchFamily="34" charset="0"/>
              </a:rPr>
              <a:t>Elektrikli el aletleri ve makinalar </a:t>
            </a:r>
            <a:r>
              <a:rPr lang="tr-TR" sz="1200">
                <a:solidFill>
                  <a:srgbClr val="000000"/>
                </a:solidFill>
                <a:latin typeface="Calibri" pitchFamily="34" charset="0"/>
              </a:rPr>
              <a:t>başlıca sebepleridir. </a:t>
            </a:r>
            <a:r>
              <a:rPr lang="tr-TR" sz="1200" b="1">
                <a:solidFill>
                  <a:srgbClr val="000000"/>
                </a:solidFill>
                <a:latin typeface="Calibri" pitchFamily="34" charset="0"/>
              </a:rPr>
              <a:t>Makina operatörleri </a:t>
            </a:r>
            <a:r>
              <a:rPr lang="tr-TR" sz="1200">
                <a:solidFill>
                  <a:srgbClr val="000000"/>
                </a:solidFill>
                <a:latin typeface="Calibri" pitchFamily="34" charset="0"/>
              </a:rPr>
              <a:t>bu kazalara en çok maruz kalan çalışanlardır.</a:t>
            </a:r>
          </a:p>
        </p:txBody>
      </p:sp>
      <p:sp>
        <p:nvSpPr>
          <p:cNvPr id="7" name="Rectangle 58"/>
          <p:cNvSpPr>
            <a:spLocks noChangeArrowheads="1"/>
          </p:cNvSpPr>
          <p:nvPr/>
        </p:nvSpPr>
        <p:spPr bwMode="gray">
          <a:xfrm>
            <a:off x="4681538" y="3752850"/>
            <a:ext cx="28241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1600" b="1" dirty="0">
                <a:solidFill>
                  <a:srgbClr val="FFFFFF"/>
                </a:solidFill>
                <a:latin typeface="Calibri" pitchFamily="34" charset="0"/>
                <a:cs typeface="Calibri" pitchFamily="34" charset="0"/>
              </a:rPr>
              <a:t>Kesikler</a:t>
            </a:r>
          </a:p>
        </p:txBody>
      </p:sp>
      <p:sp>
        <p:nvSpPr>
          <p:cNvPr id="8" name="Rectangle 5"/>
          <p:cNvSpPr>
            <a:spLocks noChangeArrowheads="1"/>
          </p:cNvSpPr>
          <p:nvPr/>
        </p:nvSpPr>
        <p:spPr bwMode="gray">
          <a:xfrm>
            <a:off x="4681538" y="41132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b="1">
                <a:solidFill>
                  <a:srgbClr val="000000"/>
                </a:solidFill>
                <a:latin typeface="Calibri" pitchFamily="34" charset="0"/>
              </a:rPr>
              <a:t>Parmak kesilmesi</a:t>
            </a:r>
            <a:r>
              <a:rPr lang="tr-TR" sz="1200">
                <a:solidFill>
                  <a:srgbClr val="000000"/>
                </a:solidFill>
                <a:latin typeface="Calibri" pitchFamily="34" charset="0"/>
              </a:rPr>
              <a:t>, kol, bacak, baş, boyun ve boğaz kesilmeleri.</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r>
              <a:rPr lang="tr-TR" sz="1200">
                <a:solidFill>
                  <a:srgbClr val="000000"/>
                </a:solidFill>
                <a:latin typeface="Calibri" pitchFamily="34" charset="0"/>
              </a:rPr>
              <a:t>En çok </a:t>
            </a:r>
            <a:r>
              <a:rPr lang="tr-TR" sz="1200" b="1">
                <a:solidFill>
                  <a:srgbClr val="000000"/>
                </a:solidFill>
                <a:latin typeface="Calibri" pitchFamily="34" charset="0"/>
              </a:rPr>
              <a:t>yiyecek ve içecek üreten, et işleme ve inşaat sektöründe </a:t>
            </a:r>
            <a:r>
              <a:rPr lang="tr-TR" sz="1200">
                <a:solidFill>
                  <a:srgbClr val="000000"/>
                </a:solidFill>
                <a:latin typeface="Calibri" pitchFamily="34" charset="0"/>
              </a:rPr>
              <a:t>görülmektedir.</a:t>
            </a:r>
          </a:p>
        </p:txBody>
      </p:sp>
      <p:sp>
        <p:nvSpPr>
          <p:cNvPr id="9" name="Rectangle 55"/>
          <p:cNvSpPr>
            <a:spLocks noChangeArrowheads="1"/>
          </p:cNvSpPr>
          <p:nvPr/>
        </p:nvSpPr>
        <p:spPr bwMode="gray">
          <a:xfrm>
            <a:off x="128588" y="1555750"/>
            <a:ext cx="28241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1600" b="1" dirty="0" err="1">
                <a:solidFill>
                  <a:srgbClr val="FFFFFF"/>
                </a:solidFill>
                <a:latin typeface="Calibri" pitchFamily="34" charset="0"/>
                <a:cs typeface="Calibri" pitchFamily="34" charset="0"/>
              </a:rPr>
              <a:t>Travmatik</a:t>
            </a:r>
            <a:r>
              <a:rPr lang="tr-TR" sz="1600" b="1" dirty="0">
                <a:solidFill>
                  <a:srgbClr val="FFFFFF"/>
                </a:solidFill>
                <a:latin typeface="Calibri" pitchFamily="34" charset="0"/>
                <a:cs typeface="Calibri" pitchFamily="34" charset="0"/>
              </a:rPr>
              <a:t> Ölümler </a:t>
            </a:r>
          </a:p>
        </p:txBody>
      </p:sp>
      <p:sp>
        <p:nvSpPr>
          <p:cNvPr id="10" name="Rectangle 5"/>
          <p:cNvSpPr>
            <a:spLocks noChangeArrowheads="1"/>
          </p:cNvSpPr>
          <p:nvPr/>
        </p:nvSpPr>
        <p:spPr bwMode="gray">
          <a:xfrm>
            <a:off x="128588" y="19161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Trafik kazaları, düşmeler, endüstri araçlarının kazaları, darbeler ve elektrik çarpmaları. </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r>
              <a:rPr lang="tr-TR" sz="1200" b="1">
                <a:solidFill>
                  <a:srgbClr val="000000"/>
                </a:solidFill>
                <a:latin typeface="Calibri" pitchFamily="34" charset="0"/>
              </a:rPr>
              <a:t>Maden, tarım ve inşaat endüstrileri </a:t>
            </a:r>
            <a:r>
              <a:rPr lang="tr-TR" sz="1200">
                <a:solidFill>
                  <a:srgbClr val="000000"/>
                </a:solidFill>
                <a:latin typeface="Calibri" pitchFamily="34" charset="0"/>
              </a:rPr>
              <a:t>bu tip iş kazaları sonucu ölümlerin en çok görüldüğü alanlardır.</a:t>
            </a:r>
          </a:p>
        </p:txBody>
      </p:sp>
      <p:sp>
        <p:nvSpPr>
          <p:cNvPr id="11" name="Rectangle 58"/>
          <p:cNvSpPr>
            <a:spLocks noChangeArrowheads="1"/>
          </p:cNvSpPr>
          <p:nvPr/>
        </p:nvSpPr>
        <p:spPr bwMode="gray">
          <a:xfrm>
            <a:off x="1652588" y="3752850"/>
            <a:ext cx="28241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1600" b="1">
                <a:solidFill>
                  <a:srgbClr val="FFFFFF"/>
                </a:solidFill>
                <a:latin typeface="Calibri" pitchFamily="34" charset="0"/>
              </a:rPr>
              <a:t>Göz Kaybı</a:t>
            </a:r>
            <a:endParaRPr lang="en-GB" sz="1600" b="1">
              <a:solidFill>
                <a:srgbClr val="FFFFFF"/>
              </a:solidFill>
              <a:latin typeface="Calibri" pitchFamily="34" charset="0"/>
            </a:endParaRPr>
          </a:p>
        </p:txBody>
      </p:sp>
      <p:sp>
        <p:nvSpPr>
          <p:cNvPr id="12" name="Rectangle 5"/>
          <p:cNvSpPr>
            <a:spLocks noChangeArrowheads="1"/>
          </p:cNvSpPr>
          <p:nvPr/>
        </p:nvSpPr>
        <p:spPr bwMode="gray">
          <a:xfrm>
            <a:off x="1652588" y="41132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Göze metal, tahta veya cam parçası kaçması sonucu meydana gelir, bir kısmına da göze kaçan kimyasal maddeler neden olur. </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r>
              <a:rPr lang="tr-TR" sz="1200" b="1">
                <a:solidFill>
                  <a:srgbClr val="000000"/>
                </a:solidFill>
                <a:latin typeface="Calibri" pitchFamily="34" charset="0"/>
              </a:rPr>
              <a:t>Ağaç işleri, metal işleri ve tarım alanlarında</a:t>
            </a:r>
            <a:r>
              <a:rPr lang="tr-TR" sz="1200">
                <a:solidFill>
                  <a:srgbClr val="000000"/>
                </a:solidFill>
                <a:latin typeface="Calibri" pitchFamily="34" charset="0"/>
              </a:rPr>
              <a:t> çalışanlar en çok etkilenenlerdir.</a:t>
            </a:r>
          </a:p>
        </p:txBody>
      </p:sp>
      <p:sp>
        <p:nvSpPr>
          <p:cNvPr id="1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ŞİDDETLİ TRAVMAYA BAĞLI MESLEK HASTALIKLARI</a:t>
            </a:r>
          </a:p>
        </p:txBody>
      </p:sp>
      <p:sp>
        <p:nvSpPr>
          <p:cNvPr id="14" name="Rectangle 55"/>
          <p:cNvSpPr>
            <a:spLocks noChangeArrowheads="1"/>
          </p:cNvSpPr>
          <p:nvPr/>
        </p:nvSpPr>
        <p:spPr bwMode="gray">
          <a:xfrm>
            <a:off x="6159500" y="1555750"/>
            <a:ext cx="2824163"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1600" b="1">
                <a:solidFill>
                  <a:srgbClr val="FFFFFF"/>
                </a:solidFill>
                <a:latin typeface="Calibri" pitchFamily="34" charset="0"/>
              </a:rPr>
              <a:t>Kırıklar</a:t>
            </a:r>
          </a:p>
        </p:txBody>
      </p:sp>
      <p:sp>
        <p:nvSpPr>
          <p:cNvPr id="15" name="Rectangle 5"/>
          <p:cNvSpPr>
            <a:spLocks noChangeArrowheads="1"/>
          </p:cNvSpPr>
          <p:nvPr/>
        </p:nvSpPr>
        <p:spPr bwMode="gray">
          <a:xfrm>
            <a:off x="6159500" y="1916113"/>
            <a:ext cx="2824163"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b="1">
                <a:solidFill>
                  <a:srgbClr val="000000"/>
                </a:solidFill>
                <a:latin typeface="Calibri" pitchFamily="34" charset="0"/>
              </a:rPr>
              <a:t>Düşme ve darbeler</a:t>
            </a:r>
            <a:r>
              <a:rPr lang="tr-TR" sz="1200">
                <a:solidFill>
                  <a:srgbClr val="000000"/>
                </a:solidFill>
                <a:latin typeface="Calibri" pitchFamily="34" charset="0"/>
              </a:rPr>
              <a:t>. Bir yerden düşme veya bir şeyin çarpması kırılmaların ana sebepleridir. </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r>
              <a:rPr lang="tr-TR" sz="1200" b="1">
                <a:solidFill>
                  <a:srgbClr val="000000"/>
                </a:solidFill>
                <a:latin typeface="Calibri" pitchFamily="34" charset="0"/>
              </a:rPr>
              <a:t>Şoförler, vasıfsız işçiler ve inşaat işçileri </a:t>
            </a:r>
            <a:r>
              <a:rPr lang="tr-TR" sz="1200">
                <a:solidFill>
                  <a:srgbClr val="000000"/>
                </a:solidFill>
                <a:latin typeface="Calibri" pitchFamily="34" charset="0"/>
              </a:rPr>
              <a:t>kırılma ile sonuçlanan kazaların en çok görüldüğü çalışanlardır.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00"/>
                                        <p:tgtEl>
                                          <p:spTgt spid="9"/>
                                        </p:tgtEl>
                                      </p:cBhvr>
                                    </p:animEffect>
                                  </p:childTnLst>
                                </p:cTn>
                              </p:par>
                            </p:childTnLst>
                          </p:cTn>
                        </p:par>
                        <p:par>
                          <p:cTn id="12" fill="hold">
                            <p:stCondLst>
                              <p:cond delay="7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200"/>
                                        <p:tgtEl>
                                          <p:spTgt spid="10"/>
                                        </p:tgtEl>
                                      </p:cBhvr>
                                    </p:animEffect>
                                  </p:childTnLst>
                                </p:cTn>
                              </p:par>
                            </p:childTnLst>
                          </p:cTn>
                        </p:par>
                        <p:par>
                          <p:cTn id="16" fill="hold">
                            <p:stCondLst>
                              <p:cond delay="9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00"/>
                                        <p:tgtEl>
                                          <p:spTgt spid="4"/>
                                        </p:tgtEl>
                                      </p:cBhvr>
                                    </p:animEffect>
                                  </p:childTnLst>
                                </p:cTn>
                              </p:par>
                            </p:childTnLst>
                          </p:cTn>
                        </p:par>
                        <p:par>
                          <p:cTn id="20" fill="hold">
                            <p:stCondLst>
                              <p:cond delay="11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200"/>
                                        <p:tgtEl>
                                          <p:spTgt spid="5"/>
                                        </p:tgtEl>
                                      </p:cBhvr>
                                    </p:animEffect>
                                  </p:childTnLst>
                                </p:cTn>
                              </p:par>
                            </p:childTnLst>
                          </p:cTn>
                        </p:par>
                        <p:par>
                          <p:cTn id="24" fill="hold">
                            <p:stCondLst>
                              <p:cond delay="13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200"/>
                                        <p:tgtEl>
                                          <p:spTgt spid="14"/>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200"/>
                                        <p:tgtEl>
                                          <p:spTgt spid="15"/>
                                        </p:tgtEl>
                                      </p:cBhvr>
                                    </p:animEffect>
                                  </p:childTnLst>
                                </p:cTn>
                              </p:par>
                            </p:childTnLst>
                          </p:cTn>
                        </p:par>
                        <p:par>
                          <p:cTn id="32" fill="hold">
                            <p:stCondLst>
                              <p:cond delay="17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200"/>
                                        <p:tgtEl>
                                          <p:spTgt spid="11"/>
                                        </p:tgtEl>
                                      </p:cBhvr>
                                    </p:animEffect>
                                  </p:childTnLst>
                                </p:cTn>
                              </p:par>
                            </p:childTnLst>
                          </p:cTn>
                        </p:par>
                        <p:par>
                          <p:cTn id="36" fill="hold">
                            <p:stCondLst>
                              <p:cond delay="190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200"/>
                                        <p:tgtEl>
                                          <p:spTgt spid="12"/>
                                        </p:tgtEl>
                                      </p:cBhvr>
                                    </p:animEffect>
                                  </p:childTnLst>
                                </p:cTn>
                              </p:par>
                            </p:childTnLst>
                          </p:cTn>
                        </p:par>
                        <p:par>
                          <p:cTn id="40" fill="hold">
                            <p:stCondLst>
                              <p:cond delay="2100"/>
                            </p:stCondLst>
                            <p:childTnLst>
                              <p:par>
                                <p:cTn id="41" presetID="22" presetClass="entr" presetSubtype="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200"/>
                                        <p:tgtEl>
                                          <p:spTgt spid="7"/>
                                        </p:tgtEl>
                                      </p:cBhvr>
                                    </p:animEffect>
                                  </p:childTnLst>
                                </p:cTn>
                              </p:par>
                            </p:childTnLst>
                          </p:cTn>
                        </p:par>
                        <p:par>
                          <p:cTn id="44" fill="hold">
                            <p:stCondLst>
                              <p:cond delay="2300"/>
                            </p:stCondLst>
                            <p:childTnLst>
                              <p:par>
                                <p:cTn id="45" presetID="22" presetClass="entr" presetSubtype="1"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4" grpId="0" animBg="1"/>
      <p:bldP spid="5" grpId="0" animBg="1"/>
      <p:bldP spid="7" grpId="0" animBg="1"/>
      <p:bldP spid="8" grpId="0" animBg="1"/>
      <p:bldP spid="9" grpId="0" animBg="1"/>
      <p:bldP spid="10" grpId="0" animBg="1"/>
      <p:bldP spid="11" grpId="0" animBg="1"/>
      <p:bldP spid="12" grpId="0" animBg="1"/>
      <p:bldP spid="14"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85725" y="2943225"/>
            <a:ext cx="9153525" cy="2476500"/>
          </a:xfrm>
          <a:prstGeom prst="rect">
            <a:avLst/>
          </a:prstGeom>
          <a:noFill/>
          <a:ln w="9525" algn="ctr">
            <a:noFill/>
            <a:round/>
            <a:headEnd/>
            <a:tailEnd/>
          </a:ln>
        </p:spPr>
        <p:txBody>
          <a:bodyPr wrap="none" anchor="ctr"/>
          <a:lstStyle/>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Mesleki </a:t>
            </a:r>
          </a:p>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Kalp Hastalıkları</a:t>
            </a:r>
          </a:p>
        </p:txBody>
      </p:sp>
      <p:pic>
        <p:nvPicPr>
          <p:cNvPr id="5" name="Resim 4"/>
          <p:cNvPicPr>
            <a:picLocks noChangeAspect="1"/>
          </p:cNvPicPr>
          <p:nvPr/>
        </p:nvPicPr>
        <p:blipFill>
          <a:blip r:embed="rId3">
            <a:extLst/>
          </a:blip>
          <a:stretch>
            <a:fillRect/>
          </a:stretch>
        </p:blipFill>
        <p:spPr>
          <a:xfrm>
            <a:off x="2992343" y="460845"/>
            <a:ext cx="3122707" cy="2720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72067"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5" name="Rectangle 55"/>
          <p:cNvSpPr>
            <a:spLocks noChangeArrowheads="1"/>
          </p:cNvSpPr>
          <p:nvPr/>
        </p:nvSpPr>
        <p:spPr bwMode="gray">
          <a:xfrm>
            <a:off x="3138488" y="1447800"/>
            <a:ext cx="2824162" cy="4683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1600" b="1" dirty="0">
                <a:solidFill>
                  <a:srgbClr val="FFFFFF"/>
                </a:solidFill>
                <a:latin typeface="Calibri" pitchFamily="34" charset="0"/>
                <a:cs typeface="Calibri" pitchFamily="34" charset="0"/>
              </a:rPr>
              <a:t>Kimyasal Maddeler (</a:t>
            </a:r>
            <a:r>
              <a:rPr lang="tr-TR" sz="1600" b="1" dirty="0" err="1">
                <a:solidFill>
                  <a:srgbClr val="FFFFFF"/>
                </a:solidFill>
                <a:latin typeface="Calibri" pitchFamily="34" charset="0"/>
                <a:cs typeface="Calibri" pitchFamily="34" charset="0"/>
              </a:rPr>
              <a:t>Chemicals</a:t>
            </a:r>
            <a:r>
              <a:rPr lang="tr-TR" sz="1600" b="1" dirty="0">
                <a:solidFill>
                  <a:srgbClr val="FFFFFF"/>
                </a:solidFill>
                <a:latin typeface="Calibri" pitchFamily="34" charset="0"/>
                <a:cs typeface="Calibri" pitchFamily="34" charset="0"/>
              </a:rPr>
              <a:t>)</a:t>
            </a:r>
          </a:p>
        </p:txBody>
      </p:sp>
      <p:sp>
        <p:nvSpPr>
          <p:cNvPr id="7" name="Rectangle 5"/>
          <p:cNvSpPr>
            <a:spLocks noChangeArrowheads="1"/>
          </p:cNvSpPr>
          <p:nvPr/>
        </p:nvSpPr>
        <p:spPr bwMode="gray">
          <a:xfrm>
            <a:off x="3148013" y="19161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Bazı kimyasal maddeler kalp kaslarını ve kan damarlarının düz kaslarını etkileyerek duyarlılaştırmakta, bazıları da kanın oksijen taşıma kapasitesini azaltmaktadır. </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r>
              <a:rPr lang="tr-TR" sz="1200">
                <a:solidFill>
                  <a:srgbClr val="000000"/>
                </a:solidFill>
                <a:latin typeface="Calibri" pitchFamily="34" charset="0"/>
              </a:rPr>
              <a:t>Bunlar </a:t>
            </a:r>
            <a:r>
              <a:rPr lang="tr-TR" sz="1200" b="1">
                <a:solidFill>
                  <a:srgbClr val="000000"/>
                </a:solidFill>
                <a:latin typeface="Calibri" pitchFamily="34" charset="0"/>
              </a:rPr>
              <a:t>nitrogliserin, karbonmonoksit, karbon disülfit ve halojenli hidrokarbonlar </a:t>
            </a:r>
            <a:r>
              <a:rPr lang="tr-TR" sz="1200">
                <a:solidFill>
                  <a:srgbClr val="000000"/>
                </a:solidFill>
                <a:latin typeface="Calibri" pitchFamily="34" charset="0"/>
              </a:rPr>
              <a:t>gibi maddelerdir.</a:t>
            </a:r>
          </a:p>
        </p:txBody>
      </p:sp>
      <p:sp>
        <p:nvSpPr>
          <p:cNvPr id="8" name="Rectangle 55"/>
          <p:cNvSpPr>
            <a:spLocks noChangeArrowheads="1"/>
          </p:cNvSpPr>
          <p:nvPr/>
        </p:nvSpPr>
        <p:spPr bwMode="gray">
          <a:xfrm>
            <a:off x="128588" y="1447800"/>
            <a:ext cx="2824162" cy="4683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1600" b="1" dirty="0" err="1">
                <a:solidFill>
                  <a:srgbClr val="FFFFFF"/>
                </a:solidFill>
                <a:latin typeface="Calibri" pitchFamily="34" charset="0"/>
                <a:cs typeface="Calibri" pitchFamily="34" charset="0"/>
              </a:rPr>
              <a:t>Kardiyopulmonar</a:t>
            </a:r>
            <a:r>
              <a:rPr lang="tr-TR" sz="1600" b="1" dirty="0">
                <a:solidFill>
                  <a:srgbClr val="FFFFFF"/>
                </a:solidFill>
                <a:latin typeface="Calibri" pitchFamily="34" charset="0"/>
                <a:cs typeface="Calibri" pitchFamily="34" charset="0"/>
              </a:rPr>
              <a:t> Kapasiteyi Etkileyen Maddeler </a:t>
            </a:r>
          </a:p>
        </p:txBody>
      </p:sp>
      <p:sp>
        <p:nvSpPr>
          <p:cNvPr id="9" name="Rectangle 5"/>
          <p:cNvSpPr>
            <a:spLocks noChangeArrowheads="1"/>
          </p:cNvSpPr>
          <p:nvPr/>
        </p:nvSpPr>
        <p:spPr bwMode="gray">
          <a:xfrm>
            <a:off x="128588" y="1916113"/>
            <a:ext cx="28241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Berilyum, antimon, kurşun, kobalt, silika ve asbest kalp hastalıklarına yol açabilmektedir. </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r>
              <a:rPr lang="tr-TR" sz="1200">
                <a:solidFill>
                  <a:srgbClr val="000000"/>
                </a:solidFill>
                <a:latin typeface="Calibri" pitchFamily="34" charset="0"/>
              </a:rPr>
              <a:t>Toz, sis, ağır metaller, silika ve diğer daha az rastlanan maddeler akciğerlerin normalden daha fazla çalışmasına ve kalp hastalıklarına sebep olabilmektedir.</a:t>
            </a:r>
          </a:p>
        </p:txBody>
      </p:sp>
      <p:sp>
        <p:nvSpPr>
          <p:cNvPr id="10" name="Rectangle 58"/>
          <p:cNvSpPr>
            <a:spLocks noChangeArrowheads="1"/>
          </p:cNvSpPr>
          <p:nvPr/>
        </p:nvSpPr>
        <p:spPr bwMode="gray">
          <a:xfrm>
            <a:off x="1585913" y="3752850"/>
            <a:ext cx="59864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1600" b="1" dirty="0">
                <a:solidFill>
                  <a:srgbClr val="FFFFFF"/>
                </a:solidFill>
                <a:latin typeface="Calibri" pitchFamily="34" charset="0"/>
                <a:cs typeface="Calibri" pitchFamily="34" charset="0"/>
              </a:rPr>
              <a:t>Stres (</a:t>
            </a:r>
            <a:r>
              <a:rPr lang="tr-TR" sz="1600" b="1" dirty="0" err="1">
                <a:solidFill>
                  <a:srgbClr val="FFFFFF"/>
                </a:solidFill>
                <a:latin typeface="Calibri" pitchFamily="34" charset="0"/>
                <a:cs typeface="Calibri" pitchFamily="34" charset="0"/>
              </a:rPr>
              <a:t>Psychosocial</a:t>
            </a:r>
            <a:r>
              <a:rPr lang="tr-TR" sz="1600" b="1" dirty="0">
                <a:solidFill>
                  <a:srgbClr val="FFFFFF"/>
                </a:solidFill>
                <a:latin typeface="Calibri" pitchFamily="34" charset="0"/>
                <a:cs typeface="Calibri" pitchFamily="34" charset="0"/>
              </a:rPr>
              <a:t> </a:t>
            </a:r>
            <a:r>
              <a:rPr lang="tr-TR" sz="1600" b="1" dirty="0" err="1">
                <a:solidFill>
                  <a:srgbClr val="FFFFFF"/>
                </a:solidFill>
                <a:latin typeface="Calibri" pitchFamily="34" charset="0"/>
                <a:cs typeface="Calibri" pitchFamily="34" charset="0"/>
              </a:rPr>
              <a:t>Stress</a:t>
            </a:r>
            <a:r>
              <a:rPr lang="tr-TR" sz="1600" b="1" dirty="0">
                <a:solidFill>
                  <a:srgbClr val="FFFFFF"/>
                </a:solidFill>
                <a:latin typeface="Calibri" pitchFamily="34" charset="0"/>
                <a:cs typeface="Calibri" pitchFamily="34" charset="0"/>
              </a:rPr>
              <a:t>)</a:t>
            </a:r>
            <a:endParaRPr lang="en-GB" sz="1600" b="1" dirty="0">
              <a:solidFill>
                <a:srgbClr val="FFFFFF"/>
              </a:solidFill>
              <a:latin typeface="Calibri" pitchFamily="34" charset="0"/>
              <a:cs typeface="Calibri" pitchFamily="34" charset="0"/>
            </a:endParaRPr>
          </a:p>
        </p:txBody>
      </p:sp>
      <p:sp>
        <p:nvSpPr>
          <p:cNvPr id="11" name="Rectangle 5"/>
          <p:cNvSpPr>
            <a:spLocks noChangeArrowheads="1"/>
          </p:cNvSpPr>
          <p:nvPr/>
        </p:nvSpPr>
        <p:spPr bwMode="gray">
          <a:xfrm>
            <a:off x="1585913" y="4113213"/>
            <a:ext cx="5986462"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İş memnuniyeti ve stresi ile kardiyovasküler hastalıklar arasında bir ilişki olduğunu gösterilmiştir. Yüksek talepli özel karakteristiklere sahip bazı meslek çalışanlarında koroner kalp hastalıklarına yakalanma riski daha yüksektir. </a:t>
            </a:r>
          </a:p>
          <a:p>
            <a:pPr algn="ctr">
              <a:lnSpc>
                <a:spcPct val="90000"/>
              </a:lnSpc>
              <a:spcAft>
                <a:spcPct val="20000"/>
              </a:spcAft>
              <a:buClr>
                <a:srgbClr val="292929"/>
              </a:buClr>
            </a:pPr>
            <a:endParaRPr lang="tr-TR" sz="1200">
              <a:solidFill>
                <a:srgbClr val="000000"/>
              </a:solidFill>
              <a:latin typeface="Calibri" pitchFamily="34" charset="0"/>
            </a:endParaRPr>
          </a:p>
          <a:p>
            <a:pPr algn="ctr">
              <a:lnSpc>
                <a:spcPct val="90000"/>
              </a:lnSpc>
              <a:spcAft>
                <a:spcPct val="20000"/>
              </a:spcAft>
              <a:buClr>
                <a:srgbClr val="292929"/>
              </a:buClr>
            </a:pPr>
            <a:r>
              <a:rPr lang="tr-TR" sz="1200">
                <a:solidFill>
                  <a:srgbClr val="000000"/>
                </a:solidFill>
                <a:latin typeface="Calibri" pitchFamily="34" charset="0"/>
              </a:rPr>
              <a:t>Stresli işlerde çalışan kişilerde kan basıncında artış olur. Bazı iş karakteristikleri strese yol açar. Bunlar organizasyondan kaynaklanan talepler ve ilişkiler, iş talepleri, işyerindeki sosyal ilişkiler, iş çizelgeleri, işin içeriği ile ilgili özellikler, kişisel kontrol ve katılım ile fiziksel çalışma şartlarıdır. Bunların tümünün iş stresi düzeyini etkilediği belirlenmiştir.</a:t>
            </a:r>
          </a:p>
        </p:txBody>
      </p:sp>
      <p:sp>
        <p:nvSpPr>
          <p:cNvPr id="12"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KALP HASTALIKLARINA BAĞLI MESLEK HASTALIKLARI</a:t>
            </a:r>
          </a:p>
        </p:txBody>
      </p:sp>
      <p:sp>
        <p:nvSpPr>
          <p:cNvPr id="13" name="Rectangle 55"/>
          <p:cNvSpPr>
            <a:spLocks noChangeArrowheads="1"/>
          </p:cNvSpPr>
          <p:nvPr/>
        </p:nvSpPr>
        <p:spPr bwMode="gray">
          <a:xfrm>
            <a:off x="6159500" y="1447800"/>
            <a:ext cx="2824163" cy="4683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1600" b="1" dirty="0">
                <a:solidFill>
                  <a:srgbClr val="FFFFFF"/>
                </a:solidFill>
                <a:latin typeface="Calibri" pitchFamily="34" charset="0"/>
                <a:cs typeface="Calibri" pitchFamily="34" charset="0"/>
              </a:rPr>
              <a:t>Gürültü (</a:t>
            </a:r>
            <a:r>
              <a:rPr lang="tr-TR" sz="1600" b="1" dirty="0" err="1">
                <a:solidFill>
                  <a:srgbClr val="FFFFFF"/>
                </a:solidFill>
                <a:latin typeface="Calibri" pitchFamily="34" charset="0"/>
                <a:cs typeface="Calibri" pitchFamily="34" charset="0"/>
              </a:rPr>
              <a:t>Noise</a:t>
            </a:r>
            <a:r>
              <a:rPr lang="tr-TR" sz="1600" b="1" dirty="0">
                <a:solidFill>
                  <a:srgbClr val="FFFFFF"/>
                </a:solidFill>
                <a:latin typeface="Calibri" pitchFamily="34" charset="0"/>
                <a:cs typeface="Calibri" pitchFamily="34" charset="0"/>
              </a:rPr>
              <a:t>)</a:t>
            </a:r>
          </a:p>
        </p:txBody>
      </p:sp>
      <p:sp>
        <p:nvSpPr>
          <p:cNvPr id="14" name="Rectangle 5"/>
          <p:cNvSpPr>
            <a:spLocks noChangeArrowheads="1"/>
          </p:cNvSpPr>
          <p:nvPr/>
        </p:nvSpPr>
        <p:spPr bwMode="gray">
          <a:xfrm>
            <a:off x="6159500" y="1916113"/>
            <a:ext cx="2824163" cy="1689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200">
                <a:solidFill>
                  <a:srgbClr val="000000"/>
                </a:solidFill>
                <a:latin typeface="Calibri" pitchFamily="34" charset="0"/>
              </a:rPr>
              <a:t>Yapılan çalışmalar, gürültünün kan basıncında geçici artışlara sebep olduğunu ve bunun da kardiyovasküler hastalıklara sebep olabileceğini göstermektedir.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
                                        <p:tgtEl>
                                          <p:spTgt spid="8"/>
                                        </p:tgtEl>
                                      </p:cBhvr>
                                    </p:animEffect>
                                  </p:childTnLst>
                                </p:cTn>
                              </p:par>
                            </p:childTnLst>
                          </p:cTn>
                        </p:par>
                        <p:par>
                          <p:cTn id="12" fill="hold">
                            <p:stCondLst>
                              <p:cond delay="7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200"/>
                                        <p:tgtEl>
                                          <p:spTgt spid="9"/>
                                        </p:tgtEl>
                                      </p:cBhvr>
                                    </p:animEffect>
                                  </p:childTnLst>
                                </p:cTn>
                              </p:par>
                            </p:childTnLst>
                          </p:cTn>
                        </p:par>
                        <p:par>
                          <p:cTn id="16" fill="hold">
                            <p:stCondLst>
                              <p:cond delay="9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200"/>
                                        <p:tgtEl>
                                          <p:spTgt spid="5"/>
                                        </p:tgtEl>
                                      </p:cBhvr>
                                    </p:animEffect>
                                  </p:childTnLst>
                                </p:cTn>
                              </p:par>
                            </p:childTnLst>
                          </p:cTn>
                        </p:par>
                        <p:par>
                          <p:cTn id="20" fill="hold">
                            <p:stCondLst>
                              <p:cond delay="11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200"/>
                                        <p:tgtEl>
                                          <p:spTgt spid="7"/>
                                        </p:tgtEl>
                                      </p:cBhvr>
                                    </p:animEffect>
                                  </p:childTnLst>
                                </p:cTn>
                              </p:par>
                            </p:childTnLst>
                          </p:cTn>
                        </p:par>
                        <p:par>
                          <p:cTn id="24" fill="hold">
                            <p:stCondLst>
                              <p:cond delay="13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200"/>
                                        <p:tgtEl>
                                          <p:spTgt spid="13"/>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200"/>
                                        <p:tgtEl>
                                          <p:spTgt spid="14"/>
                                        </p:tgtEl>
                                      </p:cBhvr>
                                    </p:animEffect>
                                  </p:childTnLst>
                                </p:cTn>
                              </p:par>
                            </p:childTnLst>
                          </p:cTn>
                        </p:par>
                        <p:par>
                          <p:cTn id="32" fill="hold">
                            <p:stCondLst>
                              <p:cond delay="1700"/>
                            </p:stCondLst>
                            <p:childTnLst>
                              <p:par>
                                <p:cTn id="33" presetID="22" presetClass="entr" presetSubtype="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200"/>
                                        <p:tgtEl>
                                          <p:spTgt spid="10"/>
                                        </p:tgtEl>
                                      </p:cBhvr>
                                    </p:animEffect>
                                  </p:childTnLst>
                                </p:cTn>
                              </p:par>
                            </p:childTnLst>
                          </p:cTn>
                        </p:par>
                        <p:par>
                          <p:cTn id="36" fill="hold">
                            <p:stCondLst>
                              <p:cond delay="19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5" grpId="0" animBg="1"/>
      <p:bldP spid="7" grpId="0" animBg="1"/>
      <p:bldP spid="8" grpId="0" animBg="1"/>
      <p:bldP spid="9" grpId="0" animBg="1"/>
      <p:bldP spid="10" grpId="0" animBg="1"/>
      <p:bldP spid="1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Meslek Hastalıkları</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Ülkemizde </a:t>
            </a:r>
            <a:r>
              <a:rPr lang="tr-TR" sz="2000" b="1" i="1" dirty="0">
                <a:solidFill>
                  <a:srgbClr val="000000"/>
                </a:solidFill>
                <a:latin typeface="Calibri" pitchFamily="34" charset="0"/>
                <a:cs typeface="Calibri" pitchFamily="34" charset="0"/>
              </a:rPr>
              <a:t>ilgili mevzuat kapsamında yer alan Meslek Hastalıkları Listesinde meslek </a:t>
            </a:r>
            <a:r>
              <a:rPr lang="tr-TR" sz="2000" b="1" i="1" dirty="0" smtClean="0">
                <a:solidFill>
                  <a:srgbClr val="000000"/>
                </a:solidFill>
                <a:latin typeface="Calibri" pitchFamily="34" charset="0"/>
                <a:cs typeface="Calibri" pitchFamily="34" charset="0"/>
              </a:rPr>
              <a:t>hastalıkları </a:t>
            </a:r>
            <a:r>
              <a:rPr lang="tr-TR" sz="2000" b="1" i="1" dirty="0">
                <a:solidFill>
                  <a:srgbClr val="000000"/>
                </a:solidFill>
                <a:latin typeface="Calibri" pitchFamily="34" charset="0"/>
                <a:cs typeface="Calibri" pitchFamily="34" charset="0"/>
              </a:rPr>
              <a:t>beş grupta toplanmıştır</a:t>
            </a:r>
            <a:r>
              <a:rPr lang="tr-TR" sz="2000" b="1" i="1" dirty="0" smtClean="0">
                <a:solidFill>
                  <a:srgbClr val="000000"/>
                </a:solidFill>
                <a:latin typeface="Calibri" pitchFamily="34" charset="0"/>
                <a:cs typeface="Calibri" pitchFamily="34" charset="0"/>
              </a:rPr>
              <a:t>. Aşağıdakilerden </a:t>
            </a:r>
            <a:r>
              <a:rPr lang="tr-TR" sz="2000" b="1" i="1" dirty="0">
                <a:solidFill>
                  <a:srgbClr val="000000"/>
                </a:solidFill>
                <a:latin typeface="Calibri" pitchFamily="34" charset="0"/>
                <a:cs typeface="Calibri" pitchFamily="34" charset="0"/>
              </a:rPr>
              <a:t>hangisi bu gruplardan biri değildir?</a:t>
            </a:r>
          </a:p>
          <a:p>
            <a:pPr marL="914400" lvl="1" indent="-457200">
              <a:spcAft>
                <a:spcPts val="0"/>
              </a:spcAft>
              <a:buClr>
                <a:srgbClr val="292929"/>
              </a:buClr>
              <a:buFont typeface="+mj-lt"/>
              <a:buAutoNum type="alphaUcPeriod"/>
              <a:defRPr/>
            </a:pPr>
            <a:r>
              <a:rPr lang="tr-TR" i="1" dirty="0">
                <a:latin typeface="Calibri" pitchFamily="34" charset="0"/>
                <a:cs typeface="Calibri" pitchFamily="34" charset="0"/>
              </a:rPr>
              <a:t>Mesleki kanserler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Mesleki bulaşıcı hastalıklar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Kimyasal maddelerle olan meslek hastalıkları</a:t>
            </a:r>
          </a:p>
          <a:p>
            <a:pPr marL="914400" lvl="1" indent="-457200">
              <a:spcAft>
                <a:spcPts val="0"/>
              </a:spcAft>
              <a:buClr>
                <a:srgbClr val="292929"/>
              </a:buClr>
              <a:buFont typeface="+mj-lt"/>
              <a:buAutoNum type="alphaUcPeriod"/>
              <a:defRPr/>
            </a:pPr>
            <a:r>
              <a:rPr lang="tr-TR" i="1" dirty="0" err="1">
                <a:solidFill>
                  <a:srgbClr val="000000"/>
                </a:solidFill>
                <a:latin typeface="Calibri" pitchFamily="34" charset="0"/>
                <a:cs typeface="Calibri" pitchFamily="34" charset="0"/>
              </a:rPr>
              <a:t>Pnömokonyozlar</a:t>
            </a:r>
            <a:r>
              <a:rPr lang="tr-TR" i="1" dirty="0">
                <a:solidFill>
                  <a:srgbClr val="000000"/>
                </a:solidFill>
                <a:latin typeface="Calibri" pitchFamily="34" charset="0"/>
                <a:cs typeface="Calibri" pitchFamily="34" charset="0"/>
              </a:rPr>
              <a:t> ve diğer mesleki solunum sistemi hastalıkları</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2011 </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Oval 18"/>
          <p:cNvSpPr/>
          <p:nvPr/>
        </p:nvSpPr>
        <p:spPr>
          <a:xfrm>
            <a:off x="3143250" y="3246438"/>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
        <p:nvSpPr>
          <p:cNvPr id="20"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İH-62</a:t>
            </a:r>
          </a:p>
        </p:txBody>
      </p:sp>
    </p:spTree>
    <p:extLst>
      <p:ext uri="{BB962C8B-B14F-4D97-AF65-F5344CB8AC3E}">
        <p14:creationId xmlns:p14="http://schemas.microsoft.com/office/powerpoint/2010/main" val="1368247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85725" y="2809875"/>
            <a:ext cx="9153525" cy="2476500"/>
          </a:xfrm>
          <a:prstGeom prst="rect">
            <a:avLst/>
          </a:prstGeom>
          <a:noFill/>
          <a:ln w="9525" algn="ctr">
            <a:noFill/>
            <a:round/>
            <a:headEnd/>
            <a:tailEnd/>
          </a:ln>
        </p:spPr>
        <p:txBody>
          <a:bodyPr wrap="none" anchor="ctr"/>
          <a:lstStyle/>
          <a:p>
            <a:pPr algn="ctr">
              <a:defRPr/>
            </a:pPr>
            <a:r>
              <a:rPr lang="tr-TR" sz="6600" b="1" noProof="1">
                <a:solidFill>
                  <a:srgbClr val="575757"/>
                </a:solidFill>
                <a:effectLst>
                  <a:innerShdw blurRad="63500" dist="50800" dir="8100000">
                    <a:prstClr val="black">
                      <a:alpha val="50000"/>
                    </a:prstClr>
                  </a:innerShdw>
                </a:effectLst>
                <a:latin typeface="Calibri" pitchFamily="34" charset="0"/>
                <a:cs typeface="Calibri" pitchFamily="34" charset="0"/>
              </a:rPr>
              <a:t>Mesleki </a:t>
            </a:r>
          </a:p>
          <a:p>
            <a:pPr algn="ctr">
              <a:defRPr/>
            </a:pPr>
            <a:r>
              <a:rPr lang="tr-TR" sz="6600" b="1" noProof="1">
                <a:solidFill>
                  <a:srgbClr val="575757"/>
                </a:solidFill>
                <a:effectLst>
                  <a:innerShdw blurRad="63500" dist="50800" dir="8100000">
                    <a:prstClr val="black">
                      <a:alpha val="50000"/>
                    </a:prstClr>
                  </a:innerShdw>
                </a:effectLst>
                <a:latin typeface="Calibri" pitchFamily="34" charset="0"/>
                <a:cs typeface="Calibri" pitchFamily="34" charset="0"/>
              </a:rPr>
              <a:t>Üriner Sistem Hastalıkları</a:t>
            </a:r>
          </a:p>
        </p:txBody>
      </p:sp>
      <p:pic>
        <p:nvPicPr>
          <p:cNvPr id="5" name="Resim 4"/>
          <p:cNvPicPr>
            <a:picLocks noChangeAspect="1"/>
          </p:cNvPicPr>
          <p:nvPr/>
        </p:nvPicPr>
        <p:blipFill>
          <a:blip r:embed="rId3">
            <a:extLst/>
          </a:blip>
          <a:stretch>
            <a:fillRect/>
          </a:stretch>
        </p:blipFill>
        <p:spPr>
          <a:xfrm>
            <a:off x="3071039" y="495299"/>
            <a:ext cx="3182895" cy="2676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76163"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KLİNİK </a:t>
            </a: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438" algn="ctr">
              <a:lnSpc>
                <a:spcPct val="90000"/>
              </a:lnSpc>
              <a:spcAft>
                <a:spcPct val="20000"/>
              </a:spcAft>
              <a:buClr>
                <a:srgbClr val="292929"/>
              </a:buClr>
            </a:pPr>
            <a:endParaRPr lang="tr-TR" i="1">
              <a:solidFill>
                <a:srgbClr val="000000"/>
              </a:solidFill>
              <a:latin typeface="Calibri" pitchFamily="34" charset="0"/>
            </a:endParaRPr>
          </a:p>
          <a:p>
            <a:pPr marL="71438" algn="ctr">
              <a:lnSpc>
                <a:spcPct val="90000"/>
              </a:lnSpc>
              <a:spcAft>
                <a:spcPct val="20000"/>
              </a:spcAft>
              <a:buClr>
                <a:srgbClr val="292929"/>
              </a:buClr>
            </a:pPr>
            <a:r>
              <a:rPr lang="tr-TR" i="1">
                <a:solidFill>
                  <a:srgbClr val="000000"/>
                </a:solidFill>
                <a:latin typeface="Calibri" pitchFamily="34" charset="0"/>
              </a:rPr>
              <a:t>Kimyasal maddeler ile fiziksel şartların üreme ve sakat doğumlar konusunda olumsuz etkisinin olduğu bilinmektedir. </a:t>
            </a:r>
          </a:p>
          <a:p>
            <a:pPr marL="71438" algn="ctr">
              <a:lnSpc>
                <a:spcPct val="90000"/>
              </a:lnSpc>
              <a:spcAft>
                <a:spcPct val="20000"/>
              </a:spcAft>
              <a:buClr>
                <a:srgbClr val="292929"/>
              </a:buClr>
            </a:pPr>
            <a:endParaRPr lang="tr-TR" i="1">
              <a:solidFill>
                <a:srgbClr val="000000"/>
              </a:solidFill>
              <a:latin typeface="Calibri" pitchFamily="34" charset="0"/>
            </a:endParaRPr>
          </a:p>
          <a:p>
            <a:pPr marL="71438" algn="ctr">
              <a:lnSpc>
                <a:spcPct val="90000"/>
              </a:lnSpc>
              <a:spcAft>
                <a:spcPct val="20000"/>
              </a:spcAft>
              <a:buClr>
                <a:srgbClr val="292929"/>
              </a:buClr>
            </a:pPr>
            <a:r>
              <a:rPr lang="tr-TR" i="1">
                <a:solidFill>
                  <a:srgbClr val="000000"/>
                </a:solidFill>
                <a:latin typeface="Calibri" pitchFamily="34" charset="0"/>
              </a:rPr>
              <a:t>Örneğin, yüksek dozlarda radyasyona maruz kalma kısırlığa ve sakat doğumlara neden olmaktadır. Organik çözücüler ve ağır metallerin hayvanların üremesini zayıflattığı gözlenmiştir. </a:t>
            </a:r>
          </a:p>
          <a:p>
            <a:pPr marL="71438" algn="ctr">
              <a:lnSpc>
                <a:spcPct val="90000"/>
              </a:lnSpc>
              <a:spcAft>
                <a:spcPct val="20000"/>
              </a:spcAft>
              <a:buClr>
                <a:srgbClr val="292929"/>
              </a:buClr>
            </a:pPr>
            <a:endParaRPr lang="tr-TR" i="1">
              <a:solidFill>
                <a:srgbClr val="000000"/>
              </a:solidFill>
              <a:latin typeface="Calibri" pitchFamily="34" charset="0"/>
            </a:endParaRPr>
          </a:p>
          <a:p>
            <a:pPr marL="71438" algn="ctr">
              <a:lnSpc>
                <a:spcPct val="90000"/>
              </a:lnSpc>
              <a:spcAft>
                <a:spcPct val="20000"/>
              </a:spcAft>
              <a:buClr>
                <a:srgbClr val="292929"/>
              </a:buClr>
            </a:pPr>
            <a:r>
              <a:rPr lang="tr-TR" i="1">
                <a:solidFill>
                  <a:srgbClr val="000000"/>
                </a:solidFill>
                <a:latin typeface="Calibri" pitchFamily="34" charset="0"/>
              </a:rPr>
              <a:t>Bu sorunların çoğunun kaynağı tam olarak bilinmemekle beraber, çalışma yerinden kaynaklanan sorunlar riski artırmaktadır. </a:t>
            </a:r>
            <a:endParaRPr lang="tr-TR" b="1" i="1">
              <a:solidFill>
                <a:srgbClr val="000000"/>
              </a:solidFill>
              <a:latin typeface="Calibri" pitchFamily="34" charset="0"/>
            </a:endParaRPr>
          </a:p>
        </p:txBody>
      </p:sp>
      <p:sp>
        <p:nvSpPr>
          <p:cNvPr id="47616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76167" name="Group 8"/>
          <p:cNvGrpSpPr>
            <a:grpSpLocks/>
          </p:cNvGrpSpPr>
          <p:nvPr/>
        </p:nvGrpSpPr>
        <p:grpSpPr bwMode="auto">
          <a:xfrm>
            <a:off x="323850" y="1555750"/>
            <a:ext cx="1482725" cy="1482725"/>
            <a:chOff x="1166" y="1342"/>
            <a:chExt cx="934" cy="934"/>
          </a:xfrm>
        </p:grpSpPr>
        <p:grpSp>
          <p:nvGrpSpPr>
            <p:cNvPr id="476169" name="Group 9"/>
            <p:cNvGrpSpPr>
              <a:grpSpLocks/>
            </p:cNvGrpSpPr>
            <p:nvPr/>
          </p:nvGrpSpPr>
          <p:grpSpPr bwMode="auto">
            <a:xfrm>
              <a:off x="1166" y="1342"/>
              <a:ext cx="934" cy="934"/>
              <a:chOff x="1710" y="1035"/>
              <a:chExt cx="2316" cy="2316"/>
            </a:xfrm>
          </p:grpSpPr>
          <p:grpSp>
            <p:nvGrpSpPr>
              <p:cNvPr id="476171" name="Group 10"/>
              <p:cNvGrpSpPr>
                <a:grpSpLocks/>
              </p:cNvGrpSpPr>
              <p:nvPr/>
            </p:nvGrpSpPr>
            <p:grpSpPr bwMode="auto">
              <a:xfrm rot="3600000">
                <a:off x="1710" y="1035"/>
                <a:ext cx="2316" cy="2316"/>
                <a:chOff x="1710" y="1035"/>
                <a:chExt cx="2316" cy="2316"/>
              </a:xfrm>
            </p:grpSpPr>
            <p:sp>
              <p:nvSpPr>
                <p:cNvPr id="47617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7617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7617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76172" name="Group 14"/>
              <p:cNvGrpSpPr>
                <a:grpSpLocks/>
              </p:cNvGrpSpPr>
              <p:nvPr/>
            </p:nvGrpSpPr>
            <p:grpSpPr bwMode="auto">
              <a:xfrm rot="7200000">
                <a:off x="2059" y="1386"/>
                <a:ext cx="1616" cy="1614"/>
                <a:chOff x="2060" y="1387"/>
                <a:chExt cx="1616" cy="1614"/>
              </a:xfrm>
            </p:grpSpPr>
            <p:sp>
              <p:nvSpPr>
                <p:cNvPr id="47617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7617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7617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476170"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ÜRİNER SİSTEMİ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25" y="3381375"/>
            <a:ext cx="9153525" cy="2476500"/>
          </a:xfrm>
          <a:prstGeom prst="rect">
            <a:avLst/>
          </a:prstGeom>
          <a:noFill/>
          <a:ln w="9525" algn="ctr">
            <a:noFill/>
            <a:round/>
            <a:headEnd/>
            <a:tailEnd/>
          </a:ln>
        </p:spPr>
        <p:txBody>
          <a:bodyPr wrap="none" anchor="ctr"/>
          <a:lstStyle/>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Mesleki </a:t>
            </a:r>
          </a:p>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Sinir Sistemi</a:t>
            </a:r>
          </a:p>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 Hastalıkları</a:t>
            </a:r>
          </a:p>
        </p:txBody>
      </p:sp>
      <p:pic>
        <p:nvPicPr>
          <p:cNvPr id="5" name="Resim 4"/>
          <p:cNvPicPr>
            <a:picLocks noChangeAspect="1"/>
          </p:cNvPicPr>
          <p:nvPr/>
        </p:nvPicPr>
        <p:blipFill>
          <a:blip r:embed="rId3" cstate="print">
            <a:extLst/>
          </a:blip>
          <a:stretch>
            <a:fillRect/>
          </a:stretch>
        </p:blipFill>
        <p:spPr>
          <a:xfrm>
            <a:off x="2962275" y="385597"/>
            <a:ext cx="2996566" cy="2710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80259"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KLİNİK – NEDENLERİ  </a:t>
            </a: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438" algn="ctr">
              <a:lnSpc>
                <a:spcPct val="90000"/>
              </a:lnSpc>
              <a:spcAft>
                <a:spcPct val="20000"/>
              </a:spcAft>
              <a:buClr>
                <a:srgbClr val="292929"/>
              </a:buClr>
            </a:pPr>
            <a:endParaRPr lang="tr-TR" i="1">
              <a:solidFill>
                <a:srgbClr val="000000"/>
              </a:solidFill>
              <a:latin typeface="Calibri" pitchFamily="34" charset="0"/>
            </a:endParaRPr>
          </a:p>
          <a:p>
            <a:pPr marL="71438" algn="ctr">
              <a:lnSpc>
                <a:spcPct val="90000"/>
              </a:lnSpc>
              <a:spcAft>
                <a:spcPct val="20000"/>
              </a:spcAft>
              <a:buClr>
                <a:srgbClr val="292929"/>
              </a:buClr>
            </a:pPr>
            <a:r>
              <a:rPr lang="tr-TR" i="1">
                <a:solidFill>
                  <a:srgbClr val="000000"/>
                </a:solidFill>
                <a:latin typeface="Calibri" pitchFamily="34" charset="0"/>
              </a:rPr>
              <a:t>İşyerinden kaynaklanan nörolojik (sinir) hastalıklarından birisi </a:t>
            </a:r>
            <a:r>
              <a:rPr lang="tr-TR" b="1" i="1">
                <a:solidFill>
                  <a:srgbClr val="000000"/>
                </a:solidFill>
                <a:latin typeface="Calibri" pitchFamily="34" charset="0"/>
              </a:rPr>
              <a:t>kurşun</a:t>
            </a:r>
            <a:r>
              <a:rPr lang="tr-TR" i="1">
                <a:solidFill>
                  <a:srgbClr val="000000"/>
                </a:solidFill>
                <a:latin typeface="Calibri" pitchFamily="34" charset="0"/>
              </a:rPr>
              <a:t> tozlarının neden olduğu kurşun zehirlenmesidir. </a:t>
            </a:r>
            <a:r>
              <a:rPr lang="tr-TR" b="1" i="1">
                <a:solidFill>
                  <a:srgbClr val="000000"/>
                </a:solidFill>
                <a:latin typeface="Calibri" pitchFamily="34" charset="0"/>
              </a:rPr>
              <a:t>Cıva </a:t>
            </a:r>
            <a:r>
              <a:rPr lang="tr-TR" i="1">
                <a:solidFill>
                  <a:srgbClr val="000000"/>
                </a:solidFill>
                <a:latin typeface="Calibri" pitchFamily="34" charset="0"/>
              </a:rPr>
              <a:t>gibi diğer ağır metallerden etkilenen kişilerde de benzer şekilde titremeler ortaya çıkar. </a:t>
            </a:r>
            <a:r>
              <a:rPr lang="tr-TR" b="1" i="1">
                <a:solidFill>
                  <a:srgbClr val="000000"/>
                </a:solidFill>
                <a:latin typeface="Calibri" pitchFamily="34" charset="0"/>
              </a:rPr>
              <a:t>Karbon disülfitten </a:t>
            </a:r>
            <a:r>
              <a:rPr lang="tr-TR" i="1">
                <a:solidFill>
                  <a:srgbClr val="000000"/>
                </a:solidFill>
                <a:latin typeface="Calibri" pitchFamily="34" charset="0"/>
              </a:rPr>
              <a:t>etkilenen çalışanlarda pencereden dışarıya atlama gibi garip davranışlar görülmüştür. </a:t>
            </a:r>
          </a:p>
          <a:p>
            <a:pPr marL="71438" algn="ctr">
              <a:lnSpc>
                <a:spcPct val="90000"/>
              </a:lnSpc>
              <a:spcAft>
                <a:spcPct val="20000"/>
              </a:spcAft>
              <a:buClr>
                <a:srgbClr val="292929"/>
              </a:buClr>
            </a:pPr>
            <a:r>
              <a:rPr lang="tr-TR" b="1" i="1">
                <a:solidFill>
                  <a:srgbClr val="000000"/>
                </a:solidFill>
                <a:latin typeface="Calibri" pitchFamily="34" charset="0"/>
              </a:rPr>
              <a:t>Dikkatini toplayamama, muhakeme, düşünme, hatırlama ve yapma kararları, sinir bozuklukları, kişilik bozuklukları, anormal davranışlar, reaksiyon zamanında ve algılamada olumsuz etkiler</a:t>
            </a:r>
            <a:r>
              <a:rPr lang="tr-TR" i="1">
                <a:solidFill>
                  <a:srgbClr val="000000"/>
                </a:solidFill>
                <a:latin typeface="Calibri" pitchFamily="34" charset="0"/>
              </a:rPr>
              <a:t> oluşmaktadır. </a:t>
            </a:r>
            <a:endParaRPr lang="tr-TR" b="1" i="1">
              <a:solidFill>
                <a:srgbClr val="000000"/>
              </a:solidFill>
              <a:latin typeface="Calibri" pitchFamily="34" charset="0"/>
            </a:endParaRPr>
          </a:p>
        </p:txBody>
      </p:sp>
      <p:sp>
        <p:nvSpPr>
          <p:cNvPr id="48026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80263" name="Group 8"/>
          <p:cNvGrpSpPr>
            <a:grpSpLocks/>
          </p:cNvGrpSpPr>
          <p:nvPr/>
        </p:nvGrpSpPr>
        <p:grpSpPr bwMode="auto">
          <a:xfrm>
            <a:off x="323850" y="1555750"/>
            <a:ext cx="1482725" cy="1482725"/>
            <a:chOff x="1166" y="1342"/>
            <a:chExt cx="934" cy="934"/>
          </a:xfrm>
        </p:grpSpPr>
        <p:grpSp>
          <p:nvGrpSpPr>
            <p:cNvPr id="480265" name="Group 9"/>
            <p:cNvGrpSpPr>
              <a:grpSpLocks/>
            </p:cNvGrpSpPr>
            <p:nvPr/>
          </p:nvGrpSpPr>
          <p:grpSpPr bwMode="auto">
            <a:xfrm>
              <a:off x="1166" y="1342"/>
              <a:ext cx="934" cy="934"/>
              <a:chOff x="1710" y="1035"/>
              <a:chExt cx="2316" cy="2316"/>
            </a:xfrm>
          </p:grpSpPr>
          <p:grpSp>
            <p:nvGrpSpPr>
              <p:cNvPr id="480267" name="Group 10"/>
              <p:cNvGrpSpPr>
                <a:grpSpLocks/>
              </p:cNvGrpSpPr>
              <p:nvPr/>
            </p:nvGrpSpPr>
            <p:grpSpPr bwMode="auto">
              <a:xfrm rot="3600000">
                <a:off x="1710" y="1035"/>
                <a:ext cx="2316" cy="2316"/>
                <a:chOff x="1710" y="1035"/>
                <a:chExt cx="2316" cy="2316"/>
              </a:xfrm>
            </p:grpSpPr>
            <p:sp>
              <p:nvSpPr>
                <p:cNvPr id="48027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8027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8027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80268" name="Group 14"/>
              <p:cNvGrpSpPr>
                <a:grpSpLocks/>
              </p:cNvGrpSpPr>
              <p:nvPr/>
            </p:nvGrpSpPr>
            <p:grpSpPr bwMode="auto">
              <a:xfrm rot="7200000">
                <a:off x="2059" y="1386"/>
                <a:ext cx="1616" cy="1614"/>
                <a:chOff x="2060" y="1387"/>
                <a:chExt cx="1616" cy="1614"/>
              </a:xfrm>
            </p:grpSpPr>
            <p:sp>
              <p:nvSpPr>
                <p:cNvPr id="48026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8027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8027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480266"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SİNİR SİSTEMİ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25" y="3067050"/>
            <a:ext cx="9153525" cy="2476500"/>
          </a:xfrm>
          <a:prstGeom prst="rect">
            <a:avLst/>
          </a:prstGeom>
          <a:noFill/>
          <a:ln w="9525" algn="ctr">
            <a:noFill/>
            <a:round/>
            <a:headEnd/>
            <a:tailEnd/>
          </a:ln>
        </p:spPr>
        <p:txBody>
          <a:bodyPr wrap="none" anchor="ctr"/>
          <a:lstStyle/>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Mesleki </a:t>
            </a:r>
          </a:p>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İşitme Kayıpları</a:t>
            </a:r>
          </a:p>
        </p:txBody>
      </p:sp>
      <p:pic>
        <p:nvPicPr>
          <p:cNvPr id="5" name="Resim 4"/>
          <p:cNvPicPr>
            <a:picLocks noChangeAspect="1"/>
          </p:cNvPicPr>
          <p:nvPr/>
        </p:nvPicPr>
        <p:blipFill>
          <a:blip r:embed="rId3">
            <a:extLst/>
          </a:blip>
          <a:stretch>
            <a:fillRect/>
          </a:stretch>
        </p:blipFill>
        <p:spPr>
          <a:xfrm>
            <a:off x="3047205" y="347963"/>
            <a:ext cx="2875864" cy="2728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84355"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KLİNİK </a:t>
            </a: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438" algn="ctr">
              <a:lnSpc>
                <a:spcPct val="90000"/>
              </a:lnSpc>
              <a:spcAft>
                <a:spcPct val="20000"/>
              </a:spcAft>
              <a:buClr>
                <a:srgbClr val="292929"/>
              </a:buClr>
            </a:pPr>
            <a:endParaRPr lang="tr-TR" i="1">
              <a:solidFill>
                <a:srgbClr val="000000"/>
              </a:solidFill>
              <a:latin typeface="Calibri" pitchFamily="34" charset="0"/>
            </a:endParaRPr>
          </a:p>
          <a:p>
            <a:pPr marL="71438" algn="ctr">
              <a:lnSpc>
                <a:spcPct val="90000"/>
              </a:lnSpc>
              <a:spcAft>
                <a:spcPct val="20000"/>
              </a:spcAft>
              <a:buClr>
                <a:srgbClr val="292929"/>
              </a:buClr>
            </a:pPr>
            <a:r>
              <a:rPr lang="tr-TR" i="1">
                <a:solidFill>
                  <a:srgbClr val="000000"/>
                </a:solidFill>
                <a:latin typeface="Calibri" pitchFamily="34" charset="0"/>
              </a:rPr>
              <a:t>İşitme kaybı, geçici veya sürekli olabilir. Çok yüksek şiddete bir kez dahi maruz kalmak, kalıcı işitme kayıplarına sebep olabilir. </a:t>
            </a:r>
          </a:p>
          <a:p>
            <a:pPr marL="71438" algn="ctr">
              <a:lnSpc>
                <a:spcPct val="90000"/>
              </a:lnSpc>
              <a:spcAft>
                <a:spcPct val="20000"/>
              </a:spcAft>
              <a:buClr>
                <a:srgbClr val="292929"/>
              </a:buClr>
            </a:pPr>
            <a:endParaRPr lang="tr-TR" i="1">
              <a:solidFill>
                <a:srgbClr val="000000"/>
              </a:solidFill>
              <a:latin typeface="Calibri" pitchFamily="34" charset="0"/>
            </a:endParaRPr>
          </a:p>
          <a:p>
            <a:pPr marL="71438" algn="ctr">
              <a:lnSpc>
                <a:spcPct val="90000"/>
              </a:lnSpc>
              <a:spcAft>
                <a:spcPct val="20000"/>
              </a:spcAft>
              <a:buClr>
                <a:srgbClr val="292929"/>
              </a:buClr>
            </a:pPr>
            <a:r>
              <a:rPr lang="tr-TR" i="1">
                <a:solidFill>
                  <a:srgbClr val="000000"/>
                </a:solidFill>
                <a:latin typeface="Calibri" pitchFamily="34" charset="0"/>
              </a:rPr>
              <a:t>Bununla beraber kalıcı işitme kayıpları genel olarak şiddetli gürültüye uzun süre maruz kalma sonucunda </a:t>
            </a:r>
            <a:r>
              <a:rPr lang="tr-TR" b="1" i="1">
                <a:solidFill>
                  <a:srgbClr val="000000"/>
                </a:solidFill>
                <a:latin typeface="Calibri" pitchFamily="34" charset="0"/>
              </a:rPr>
              <a:t>iç kulaktaki duyu hücrelerinde oluşan kümülatif zedelenme </a:t>
            </a:r>
            <a:r>
              <a:rPr lang="tr-TR" i="1">
                <a:solidFill>
                  <a:srgbClr val="000000"/>
                </a:solidFill>
                <a:latin typeface="Calibri" pitchFamily="34" charset="0"/>
              </a:rPr>
              <a:t>sonucu ortaya çıkar. </a:t>
            </a:r>
            <a:endParaRPr lang="tr-TR" b="1" i="1">
              <a:solidFill>
                <a:srgbClr val="000000"/>
              </a:solidFill>
              <a:latin typeface="Calibri" pitchFamily="34" charset="0"/>
            </a:endParaRPr>
          </a:p>
        </p:txBody>
      </p:sp>
      <p:sp>
        <p:nvSpPr>
          <p:cNvPr id="484358"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84359" name="Group 8"/>
          <p:cNvGrpSpPr>
            <a:grpSpLocks/>
          </p:cNvGrpSpPr>
          <p:nvPr/>
        </p:nvGrpSpPr>
        <p:grpSpPr bwMode="auto">
          <a:xfrm>
            <a:off x="323850" y="1555750"/>
            <a:ext cx="1482725" cy="1482725"/>
            <a:chOff x="1166" y="1342"/>
            <a:chExt cx="934" cy="934"/>
          </a:xfrm>
        </p:grpSpPr>
        <p:grpSp>
          <p:nvGrpSpPr>
            <p:cNvPr id="484361" name="Group 9"/>
            <p:cNvGrpSpPr>
              <a:grpSpLocks/>
            </p:cNvGrpSpPr>
            <p:nvPr/>
          </p:nvGrpSpPr>
          <p:grpSpPr bwMode="auto">
            <a:xfrm>
              <a:off x="1166" y="1342"/>
              <a:ext cx="934" cy="934"/>
              <a:chOff x="1710" y="1035"/>
              <a:chExt cx="2316" cy="2316"/>
            </a:xfrm>
          </p:grpSpPr>
          <p:grpSp>
            <p:nvGrpSpPr>
              <p:cNvPr id="484363" name="Group 10"/>
              <p:cNvGrpSpPr>
                <a:grpSpLocks/>
              </p:cNvGrpSpPr>
              <p:nvPr/>
            </p:nvGrpSpPr>
            <p:grpSpPr bwMode="auto">
              <a:xfrm rot="3600000">
                <a:off x="1710" y="1035"/>
                <a:ext cx="2316" cy="2316"/>
                <a:chOff x="1710" y="1035"/>
                <a:chExt cx="2316" cy="2316"/>
              </a:xfrm>
            </p:grpSpPr>
            <p:sp>
              <p:nvSpPr>
                <p:cNvPr id="48436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8436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8437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84364" name="Group 14"/>
              <p:cNvGrpSpPr>
                <a:grpSpLocks/>
              </p:cNvGrpSpPr>
              <p:nvPr/>
            </p:nvGrpSpPr>
            <p:grpSpPr bwMode="auto">
              <a:xfrm rot="7200000">
                <a:off x="2059" y="1386"/>
                <a:ext cx="1616" cy="1614"/>
                <a:chOff x="2060" y="1387"/>
                <a:chExt cx="1616" cy="1614"/>
              </a:xfrm>
            </p:grpSpPr>
            <p:sp>
              <p:nvSpPr>
                <p:cNvPr id="48436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8436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8436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484362"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İŞİTME KAYIPLARI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25" y="3000375"/>
            <a:ext cx="9153525" cy="2476500"/>
          </a:xfrm>
          <a:prstGeom prst="rect">
            <a:avLst/>
          </a:prstGeom>
          <a:noFill/>
          <a:ln w="9525" algn="ctr">
            <a:noFill/>
            <a:round/>
            <a:headEnd/>
            <a:tailEnd/>
          </a:ln>
        </p:spPr>
        <p:txBody>
          <a:bodyPr wrap="none" anchor="ctr"/>
          <a:lstStyle/>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Mesleki </a:t>
            </a:r>
          </a:p>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Cilt Hastalıkları</a:t>
            </a:r>
          </a:p>
        </p:txBody>
      </p:sp>
      <p:pic>
        <p:nvPicPr>
          <p:cNvPr id="5" name="Resim 4"/>
          <p:cNvPicPr>
            <a:picLocks noChangeAspect="1"/>
          </p:cNvPicPr>
          <p:nvPr/>
        </p:nvPicPr>
        <p:blipFill>
          <a:blip r:embed="rId3">
            <a:extLst/>
          </a:blip>
          <a:stretch>
            <a:fillRect/>
          </a:stretch>
        </p:blipFill>
        <p:spPr>
          <a:xfrm>
            <a:off x="2959099" y="495299"/>
            <a:ext cx="2984501" cy="2689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88451"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KLİNİK – NEDENLERİ  </a:t>
            </a: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438" algn="ctr">
              <a:lnSpc>
                <a:spcPct val="90000"/>
              </a:lnSpc>
              <a:spcAft>
                <a:spcPct val="20000"/>
              </a:spcAft>
              <a:buClr>
                <a:srgbClr val="292929"/>
              </a:buClr>
            </a:pPr>
            <a:endParaRPr lang="tr-TR" i="1">
              <a:solidFill>
                <a:srgbClr val="000000"/>
              </a:solidFill>
              <a:latin typeface="Calibri" pitchFamily="34" charset="0"/>
            </a:endParaRPr>
          </a:p>
          <a:p>
            <a:pPr marL="71438" algn="ctr">
              <a:lnSpc>
                <a:spcPct val="90000"/>
              </a:lnSpc>
              <a:spcAft>
                <a:spcPct val="20000"/>
              </a:spcAft>
              <a:buClr>
                <a:srgbClr val="292929"/>
              </a:buClr>
            </a:pPr>
            <a:r>
              <a:rPr lang="tr-TR" i="1">
                <a:solidFill>
                  <a:srgbClr val="000000"/>
                </a:solidFill>
                <a:latin typeface="Calibri" pitchFamily="34" charset="0"/>
              </a:rPr>
              <a:t>Cilt hastalıkları, kimyasal maddeler, metaller, fiziksel etkiler ve çevre şartlarının etkisiyle ortaya çıkar. Tahrişten, cilt kanserine kadar birçok çeşidi vardır. </a:t>
            </a:r>
          </a:p>
          <a:p>
            <a:pPr marL="71438" algn="ctr">
              <a:lnSpc>
                <a:spcPct val="90000"/>
              </a:lnSpc>
              <a:spcAft>
                <a:spcPct val="20000"/>
              </a:spcAft>
              <a:buClr>
                <a:srgbClr val="292929"/>
              </a:buClr>
            </a:pPr>
            <a:endParaRPr lang="tr-TR" i="1">
              <a:solidFill>
                <a:srgbClr val="000000"/>
              </a:solidFill>
              <a:latin typeface="Calibri" pitchFamily="34" charset="0"/>
            </a:endParaRPr>
          </a:p>
          <a:p>
            <a:pPr marL="71438" algn="ctr">
              <a:lnSpc>
                <a:spcPct val="90000"/>
              </a:lnSpc>
              <a:spcAft>
                <a:spcPct val="20000"/>
              </a:spcAft>
              <a:buClr>
                <a:srgbClr val="292929"/>
              </a:buClr>
            </a:pPr>
            <a:r>
              <a:rPr lang="tr-TR" i="1">
                <a:solidFill>
                  <a:srgbClr val="000000"/>
                </a:solidFill>
                <a:latin typeface="Calibri" pitchFamily="34" charset="0"/>
              </a:rPr>
              <a:t>Cilt hastalıklarına yakalanma oranının en yüksek olduğu alanlar, </a:t>
            </a:r>
            <a:r>
              <a:rPr lang="tr-TR" b="1" i="1">
                <a:solidFill>
                  <a:srgbClr val="000000"/>
                </a:solidFill>
                <a:latin typeface="Calibri" pitchFamily="34" charset="0"/>
              </a:rPr>
              <a:t>üretim ve inşaat</a:t>
            </a:r>
            <a:r>
              <a:rPr lang="tr-TR" i="1">
                <a:solidFill>
                  <a:srgbClr val="000000"/>
                </a:solidFill>
                <a:latin typeface="Calibri" pitchFamily="34" charset="0"/>
              </a:rPr>
              <a:t> endüstrilerinden sonra </a:t>
            </a:r>
            <a:r>
              <a:rPr lang="tr-TR" b="1" i="1">
                <a:solidFill>
                  <a:srgbClr val="000000"/>
                </a:solidFill>
                <a:latin typeface="Calibri" pitchFamily="34" charset="0"/>
              </a:rPr>
              <a:t>tarım, ormancılık ve balıkçılık</a:t>
            </a:r>
            <a:r>
              <a:rPr lang="tr-TR" i="1">
                <a:solidFill>
                  <a:srgbClr val="000000"/>
                </a:solidFill>
                <a:latin typeface="Calibri" pitchFamily="34" charset="0"/>
              </a:rPr>
              <a:t>tadır. Bu hastalıklardan korunmanın temeli, cildi tahriş edici etkilerden korumaktır. Bu ise </a:t>
            </a:r>
            <a:r>
              <a:rPr lang="tr-TR" b="1" i="1">
                <a:solidFill>
                  <a:srgbClr val="000000"/>
                </a:solidFill>
                <a:latin typeface="Calibri" pitchFamily="34" charset="0"/>
              </a:rPr>
              <a:t>uygun elbise, eldiven, cilt losyonları ve koruyucu kremler </a:t>
            </a:r>
            <a:r>
              <a:rPr lang="tr-TR" i="1">
                <a:solidFill>
                  <a:srgbClr val="000000"/>
                </a:solidFill>
                <a:latin typeface="Calibri" pitchFamily="34" charset="0"/>
              </a:rPr>
              <a:t>kullanımı ile sağlanabilir.</a:t>
            </a:r>
            <a:endParaRPr lang="tr-TR" b="1" i="1">
              <a:solidFill>
                <a:srgbClr val="000000"/>
              </a:solidFill>
              <a:latin typeface="Calibri" pitchFamily="34" charset="0"/>
            </a:endParaRPr>
          </a:p>
        </p:txBody>
      </p:sp>
      <p:grpSp>
        <p:nvGrpSpPr>
          <p:cNvPr id="488454" name="Group 8"/>
          <p:cNvGrpSpPr>
            <a:grpSpLocks/>
          </p:cNvGrpSpPr>
          <p:nvPr/>
        </p:nvGrpSpPr>
        <p:grpSpPr bwMode="auto">
          <a:xfrm>
            <a:off x="323850" y="1555750"/>
            <a:ext cx="1482725" cy="1482725"/>
            <a:chOff x="1166" y="1342"/>
            <a:chExt cx="934" cy="934"/>
          </a:xfrm>
        </p:grpSpPr>
        <p:grpSp>
          <p:nvGrpSpPr>
            <p:cNvPr id="488456" name="Group 9"/>
            <p:cNvGrpSpPr>
              <a:grpSpLocks/>
            </p:cNvGrpSpPr>
            <p:nvPr/>
          </p:nvGrpSpPr>
          <p:grpSpPr bwMode="auto">
            <a:xfrm>
              <a:off x="1166" y="1342"/>
              <a:ext cx="934" cy="934"/>
              <a:chOff x="1710" y="1035"/>
              <a:chExt cx="2316" cy="2316"/>
            </a:xfrm>
          </p:grpSpPr>
          <p:grpSp>
            <p:nvGrpSpPr>
              <p:cNvPr id="488458" name="Group 10"/>
              <p:cNvGrpSpPr>
                <a:grpSpLocks/>
              </p:cNvGrpSpPr>
              <p:nvPr/>
            </p:nvGrpSpPr>
            <p:grpSpPr bwMode="auto">
              <a:xfrm rot="3600000">
                <a:off x="1710" y="1035"/>
                <a:ext cx="2316" cy="2316"/>
                <a:chOff x="1710" y="1035"/>
                <a:chExt cx="2316" cy="2316"/>
              </a:xfrm>
            </p:grpSpPr>
            <p:sp>
              <p:nvSpPr>
                <p:cNvPr id="48846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8846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8846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88459" name="Group 14"/>
              <p:cNvGrpSpPr>
                <a:grpSpLocks/>
              </p:cNvGrpSpPr>
              <p:nvPr/>
            </p:nvGrpSpPr>
            <p:grpSpPr bwMode="auto">
              <a:xfrm rot="7200000">
                <a:off x="2059" y="1386"/>
                <a:ext cx="1616" cy="1614"/>
                <a:chOff x="2060" y="1387"/>
                <a:chExt cx="1616" cy="1614"/>
              </a:xfrm>
            </p:grpSpPr>
            <p:sp>
              <p:nvSpPr>
                <p:cNvPr id="48846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8846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8846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488457"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CİLT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25" y="3248025"/>
            <a:ext cx="9153525" cy="2476500"/>
          </a:xfrm>
          <a:prstGeom prst="rect">
            <a:avLst/>
          </a:prstGeom>
          <a:noFill/>
          <a:ln w="9525" algn="ctr">
            <a:noFill/>
            <a:round/>
            <a:headEnd/>
            <a:tailEnd/>
          </a:ln>
        </p:spPr>
        <p:txBody>
          <a:bodyPr wrap="none" anchor="ctr"/>
          <a:lstStyle/>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Mesleki </a:t>
            </a:r>
          </a:p>
          <a:p>
            <a:pPr algn="ctr">
              <a:defRPr/>
            </a:pPr>
            <a:r>
              <a:rPr lang="tr-TR" sz="7200" b="1" noProof="1">
                <a:solidFill>
                  <a:srgbClr val="575757"/>
                </a:solidFill>
                <a:effectLst>
                  <a:innerShdw blurRad="63500" dist="50800" dir="8100000">
                    <a:prstClr val="black">
                      <a:alpha val="50000"/>
                    </a:prstClr>
                  </a:innerShdw>
                </a:effectLst>
                <a:latin typeface="Calibri" pitchFamily="34" charset="0"/>
                <a:cs typeface="Calibri" pitchFamily="34" charset="0"/>
              </a:rPr>
              <a:t>Psikolojik Hastalıklar</a:t>
            </a:r>
          </a:p>
        </p:txBody>
      </p:sp>
      <p:pic>
        <p:nvPicPr>
          <p:cNvPr id="5" name="Resim 4"/>
          <p:cNvPicPr>
            <a:picLocks noChangeAspect="1"/>
          </p:cNvPicPr>
          <p:nvPr/>
        </p:nvPicPr>
        <p:blipFill>
          <a:blip r:embed="rId3" cstate="print">
            <a:extLst/>
          </a:blip>
          <a:stretch>
            <a:fillRect/>
          </a:stretch>
        </p:blipFill>
        <p:spPr>
          <a:xfrm>
            <a:off x="2949574" y="363982"/>
            <a:ext cx="3079398" cy="3160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92547"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KLİNİK </a:t>
            </a: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438" algn="ctr">
              <a:lnSpc>
                <a:spcPct val="90000"/>
              </a:lnSpc>
              <a:spcAft>
                <a:spcPct val="20000"/>
              </a:spcAft>
              <a:buClr>
                <a:srgbClr val="292929"/>
              </a:buClr>
            </a:pPr>
            <a:endParaRPr lang="tr-TR" i="1">
              <a:solidFill>
                <a:srgbClr val="000000"/>
              </a:solidFill>
              <a:latin typeface="Calibri" pitchFamily="34" charset="0"/>
            </a:endParaRPr>
          </a:p>
          <a:p>
            <a:pPr marL="71438" algn="ctr">
              <a:lnSpc>
                <a:spcPct val="90000"/>
              </a:lnSpc>
              <a:spcAft>
                <a:spcPct val="20000"/>
              </a:spcAft>
              <a:buClr>
                <a:srgbClr val="292929"/>
              </a:buClr>
            </a:pPr>
            <a:r>
              <a:rPr lang="tr-TR" i="1">
                <a:solidFill>
                  <a:srgbClr val="000000"/>
                </a:solidFill>
                <a:latin typeface="Calibri" pitchFamily="34" charset="0"/>
              </a:rPr>
              <a:t>İşyeri koşullarının strese ve insan sağlığı üzerinde olumsuz etkilere sebep olduğu bilinmektedir. </a:t>
            </a:r>
          </a:p>
          <a:p>
            <a:pPr marL="71438" algn="ctr">
              <a:lnSpc>
                <a:spcPct val="90000"/>
              </a:lnSpc>
              <a:spcAft>
                <a:spcPct val="20000"/>
              </a:spcAft>
              <a:buClr>
                <a:srgbClr val="292929"/>
              </a:buClr>
            </a:pPr>
            <a:endParaRPr lang="tr-TR" i="1">
              <a:solidFill>
                <a:srgbClr val="000000"/>
              </a:solidFill>
              <a:latin typeface="Calibri" pitchFamily="34" charset="0"/>
            </a:endParaRPr>
          </a:p>
          <a:p>
            <a:pPr marL="71438" algn="ctr">
              <a:lnSpc>
                <a:spcPct val="90000"/>
              </a:lnSpc>
              <a:spcAft>
                <a:spcPct val="20000"/>
              </a:spcAft>
              <a:buClr>
                <a:srgbClr val="292929"/>
              </a:buClr>
            </a:pPr>
            <a:r>
              <a:rPr lang="tr-TR" i="1">
                <a:solidFill>
                  <a:srgbClr val="000000"/>
                </a:solidFill>
                <a:latin typeface="Calibri" pitchFamily="34" charset="0"/>
              </a:rPr>
              <a:t>Çalışma şartlarından kaynaklanan psikolojik rahatsızlıklardan bazıları uyku bozukluğu, ruhsal motivasyonda düşüş ve çalışma isteğinde azalmadır. </a:t>
            </a:r>
          </a:p>
          <a:p>
            <a:pPr marL="71438" algn="ctr">
              <a:lnSpc>
                <a:spcPct val="90000"/>
              </a:lnSpc>
              <a:spcAft>
                <a:spcPct val="20000"/>
              </a:spcAft>
              <a:buClr>
                <a:srgbClr val="292929"/>
              </a:buClr>
            </a:pPr>
            <a:endParaRPr lang="tr-TR" i="1">
              <a:solidFill>
                <a:srgbClr val="000000"/>
              </a:solidFill>
              <a:latin typeface="Calibri" pitchFamily="34" charset="0"/>
            </a:endParaRPr>
          </a:p>
          <a:p>
            <a:pPr marL="71438" algn="ctr">
              <a:lnSpc>
                <a:spcPct val="90000"/>
              </a:lnSpc>
              <a:spcAft>
                <a:spcPct val="20000"/>
              </a:spcAft>
              <a:buClr>
                <a:srgbClr val="292929"/>
              </a:buClr>
            </a:pPr>
            <a:r>
              <a:rPr lang="tr-TR" i="1">
                <a:solidFill>
                  <a:srgbClr val="000000"/>
                </a:solidFill>
                <a:latin typeface="Calibri" pitchFamily="34" charset="0"/>
              </a:rPr>
              <a:t>Stresin kişi üzerindeki etkileri strese sebep olan faktörler ve kişinin fiziksel ve psikolojik özellikleri ile de ilgilidir. </a:t>
            </a:r>
          </a:p>
        </p:txBody>
      </p:sp>
      <p:sp>
        <p:nvSpPr>
          <p:cNvPr id="49255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92551" name="Group 8"/>
          <p:cNvGrpSpPr>
            <a:grpSpLocks/>
          </p:cNvGrpSpPr>
          <p:nvPr/>
        </p:nvGrpSpPr>
        <p:grpSpPr bwMode="auto">
          <a:xfrm>
            <a:off x="323850" y="1555750"/>
            <a:ext cx="1482725" cy="1482725"/>
            <a:chOff x="1166" y="1342"/>
            <a:chExt cx="934" cy="934"/>
          </a:xfrm>
        </p:grpSpPr>
        <p:grpSp>
          <p:nvGrpSpPr>
            <p:cNvPr id="492553" name="Group 9"/>
            <p:cNvGrpSpPr>
              <a:grpSpLocks/>
            </p:cNvGrpSpPr>
            <p:nvPr/>
          </p:nvGrpSpPr>
          <p:grpSpPr bwMode="auto">
            <a:xfrm>
              <a:off x="1166" y="1342"/>
              <a:ext cx="934" cy="934"/>
              <a:chOff x="1710" y="1035"/>
              <a:chExt cx="2316" cy="2316"/>
            </a:xfrm>
          </p:grpSpPr>
          <p:grpSp>
            <p:nvGrpSpPr>
              <p:cNvPr id="492555" name="Group 10"/>
              <p:cNvGrpSpPr>
                <a:grpSpLocks/>
              </p:cNvGrpSpPr>
              <p:nvPr/>
            </p:nvGrpSpPr>
            <p:grpSpPr bwMode="auto">
              <a:xfrm rot="3600000">
                <a:off x="1710" y="1035"/>
                <a:ext cx="2316" cy="2316"/>
                <a:chOff x="1710" y="1035"/>
                <a:chExt cx="2316" cy="2316"/>
              </a:xfrm>
            </p:grpSpPr>
            <p:sp>
              <p:nvSpPr>
                <p:cNvPr id="49256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9256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9256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92556" name="Group 14"/>
              <p:cNvGrpSpPr>
                <a:grpSpLocks/>
              </p:cNvGrpSpPr>
              <p:nvPr/>
            </p:nvGrpSpPr>
            <p:grpSpPr bwMode="auto">
              <a:xfrm rot="7200000">
                <a:off x="2059" y="1386"/>
                <a:ext cx="1616" cy="1614"/>
                <a:chOff x="2060" y="1387"/>
                <a:chExt cx="1616" cy="1614"/>
              </a:xfrm>
            </p:grpSpPr>
            <p:sp>
              <p:nvSpPr>
                <p:cNvPr id="49255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9255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9255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492554"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PSİKOLOJİK HASTALIKLAR</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Meslek Hastalıkları</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Meslek </a:t>
            </a:r>
            <a:r>
              <a:rPr lang="tr-TR" sz="2000" b="1" i="1" dirty="0">
                <a:solidFill>
                  <a:srgbClr val="000000"/>
                </a:solidFill>
                <a:latin typeface="Calibri" pitchFamily="34" charset="0"/>
                <a:cs typeface="Calibri" pitchFamily="34" charset="0"/>
              </a:rPr>
              <a:t>hastalıklarının tanı sürecinde </a:t>
            </a:r>
            <a:r>
              <a:rPr lang="tr-TR" sz="2000" b="1" i="1" dirty="0" smtClean="0">
                <a:solidFill>
                  <a:srgbClr val="000000"/>
                </a:solidFill>
                <a:latin typeface="Calibri" pitchFamily="34" charset="0"/>
                <a:cs typeface="Calibri" pitchFamily="34" charset="0"/>
              </a:rPr>
              <a:t>diğer hastalıklara </a:t>
            </a:r>
            <a:r>
              <a:rPr lang="tr-TR" sz="2000" b="1" i="1" dirty="0">
                <a:solidFill>
                  <a:srgbClr val="000000"/>
                </a:solidFill>
                <a:latin typeface="Calibri" pitchFamily="34" charset="0"/>
                <a:cs typeface="Calibri" pitchFamily="34" charset="0"/>
              </a:rPr>
              <a:t>göre özellikle önem taşıyan </a:t>
            </a:r>
            <a:r>
              <a:rPr lang="tr-TR" sz="2000" b="1" i="1" dirty="0" smtClean="0">
                <a:solidFill>
                  <a:srgbClr val="000000"/>
                </a:solidFill>
                <a:latin typeface="Calibri" pitchFamily="34" charset="0"/>
                <a:cs typeface="Calibri" pitchFamily="34" charset="0"/>
              </a:rPr>
              <a:t>aşama </a:t>
            </a:r>
            <a:r>
              <a:rPr lang="tr-TR" sz="2000" b="1" i="1" dirty="0">
                <a:solidFill>
                  <a:srgbClr val="000000"/>
                </a:solidFill>
                <a:latin typeface="Calibri" pitchFamily="34" charset="0"/>
                <a:cs typeface="Calibri" pitchFamily="34" charset="0"/>
              </a:rPr>
              <a:t>aşağıdakilerden hangisidir?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Radyoloji</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Fizik muayene</a:t>
            </a:r>
          </a:p>
          <a:p>
            <a:pPr marL="914400" lvl="1" indent="-457200">
              <a:spcAft>
                <a:spcPts val="0"/>
              </a:spcAft>
              <a:buClr>
                <a:srgbClr val="292929"/>
              </a:buClr>
              <a:buFont typeface="+mj-lt"/>
              <a:buAutoNum type="alphaUcPeriod"/>
              <a:defRPr/>
            </a:pPr>
            <a:r>
              <a:rPr lang="tr-TR" i="1" dirty="0">
                <a:latin typeface="Calibri" pitchFamily="34" charset="0"/>
                <a:cs typeface="Calibri" pitchFamily="34" charset="0"/>
              </a:rPr>
              <a:t>İşyeri ortam ölçümleri</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Fizyolojik değerlendirmeler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2011 </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Oval 18"/>
          <p:cNvSpPr/>
          <p:nvPr/>
        </p:nvSpPr>
        <p:spPr>
          <a:xfrm>
            <a:off x="3143250" y="3484563"/>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
        <p:nvSpPr>
          <p:cNvPr id="20"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İH-63</a:t>
            </a:r>
          </a:p>
        </p:txBody>
      </p:sp>
    </p:spTree>
    <p:extLst>
      <p:ext uri="{BB962C8B-B14F-4D97-AF65-F5344CB8AC3E}">
        <p14:creationId xmlns:p14="http://schemas.microsoft.com/office/powerpoint/2010/main" val="2932439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Meslek Hastalığı </a:t>
            </a:r>
          </a:p>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Tanısı</a:t>
            </a:r>
          </a:p>
        </p:txBody>
      </p:sp>
      <p:pic>
        <p:nvPicPr>
          <p:cNvPr id="508932" name="Picture 6"/>
          <p:cNvPicPr>
            <a:picLocks noChangeAspect="1" noChangeArrowheads="1"/>
          </p:cNvPicPr>
          <p:nvPr/>
        </p:nvPicPr>
        <p:blipFill>
          <a:blip r:embed="rId3"/>
          <a:srcRect/>
          <a:stretch>
            <a:fillRect/>
          </a:stretch>
        </p:blipFill>
        <p:spPr bwMode="auto">
          <a:xfrm>
            <a:off x="3957638" y="400050"/>
            <a:ext cx="1595437" cy="24669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0977" name="Group 13"/>
          <p:cNvGrpSpPr>
            <a:grpSpLocks/>
          </p:cNvGrpSpPr>
          <p:nvPr/>
        </p:nvGrpSpPr>
        <p:grpSpPr bwMode="auto">
          <a:xfrm>
            <a:off x="1588" y="0"/>
            <a:ext cx="9144000" cy="6858000"/>
            <a:chOff x="0" y="0"/>
            <a:chExt cx="5760" cy="3747"/>
          </a:xfrm>
        </p:grpSpPr>
        <p:sp>
          <p:nvSpPr>
            <p:cNvPr id="51099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51099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51099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51100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217117"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2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510980" name="Group 10"/>
          <p:cNvGrpSpPr>
            <a:grpSpLocks/>
          </p:cNvGrpSpPr>
          <p:nvPr/>
        </p:nvGrpSpPr>
        <p:grpSpPr bwMode="auto">
          <a:xfrm>
            <a:off x="0" y="-11113"/>
            <a:ext cx="9144000" cy="5948363"/>
            <a:chOff x="0" y="0"/>
            <a:chExt cx="5760" cy="3747"/>
          </a:xfrm>
        </p:grpSpPr>
        <p:sp>
          <p:nvSpPr>
            <p:cNvPr id="510993"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sp>
          <p:nvSpPr>
            <p:cNvPr id="510994"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tr-TR">
                <a:solidFill>
                  <a:srgbClr val="FFFFFF"/>
                </a:solidFill>
              </a:endParaRPr>
            </a:p>
          </p:txBody>
        </p:sp>
        <p:sp>
          <p:nvSpPr>
            <p:cNvPr id="510995"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sp>
          <p:nvSpPr>
            <p:cNvPr id="510996"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grpSp>
      <p:sp>
        <p:nvSpPr>
          <p:cNvPr id="14" name="Freeform 15"/>
          <p:cNvSpPr>
            <a:spLocks/>
          </p:cNvSpPr>
          <p:nvPr/>
        </p:nvSpPr>
        <p:spPr bwMode="gray">
          <a:xfrm>
            <a:off x="1884363" y="1373188"/>
            <a:ext cx="5459412" cy="1131887"/>
          </a:xfrm>
          <a:custGeom>
            <a:avLst/>
            <a:gdLst>
              <a:gd name="T0" fmla="*/ 3797300 w 2957"/>
              <a:gd name="T1" fmla="*/ 1281112 h 997"/>
              <a:gd name="T2" fmla="*/ 3117973 w 2957"/>
              <a:gd name="T3" fmla="*/ 0 h 997"/>
              <a:gd name="T4" fmla="*/ 3117973 w 2957"/>
              <a:gd name="T5" fmla="*/ 717012 h 997"/>
              <a:gd name="T6" fmla="*/ 0 w 2957"/>
              <a:gd name="T7" fmla="*/ 717012 h 997"/>
              <a:gd name="T8" fmla="*/ 0 w 2957"/>
              <a:gd name="T9" fmla="*/ 1281112 h 997"/>
              <a:gd name="T10" fmla="*/ 3797300 w 2957"/>
              <a:gd name="T11" fmla="*/ 1281112 h 997"/>
              <a:gd name="T12" fmla="*/ 0 60000 65536"/>
              <a:gd name="T13" fmla="*/ 0 60000 65536"/>
              <a:gd name="T14" fmla="*/ 0 60000 65536"/>
              <a:gd name="T15" fmla="*/ 0 60000 65536"/>
              <a:gd name="T16" fmla="*/ 0 60000 65536"/>
              <a:gd name="T17" fmla="*/ 0 60000 65536"/>
              <a:gd name="T18" fmla="*/ 0 w 2957"/>
              <a:gd name="T19" fmla="*/ 0 h 997"/>
              <a:gd name="T20" fmla="*/ 2957 w 2957"/>
              <a:gd name="T21" fmla="*/ 997 h 997"/>
            </a:gdLst>
            <a:ahLst/>
            <a:cxnLst>
              <a:cxn ang="T12">
                <a:pos x="T0" y="T1"/>
              </a:cxn>
              <a:cxn ang="T13">
                <a:pos x="T2" y="T3"/>
              </a:cxn>
              <a:cxn ang="T14">
                <a:pos x="T4" y="T5"/>
              </a:cxn>
              <a:cxn ang="T15">
                <a:pos x="T6" y="T7"/>
              </a:cxn>
              <a:cxn ang="T16">
                <a:pos x="T8" y="T9"/>
              </a:cxn>
              <a:cxn ang="T17">
                <a:pos x="T10" y="T11"/>
              </a:cxn>
            </a:cxnLst>
            <a:rect l="T18" t="T19" r="T20" b="T21"/>
            <a:pathLst>
              <a:path w="2957" h="997">
                <a:moveTo>
                  <a:pt x="2957" y="997"/>
                </a:moveTo>
                <a:lnTo>
                  <a:pt x="2428" y="0"/>
                </a:lnTo>
                <a:lnTo>
                  <a:pt x="2428" y="558"/>
                </a:lnTo>
                <a:lnTo>
                  <a:pt x="0" y="558"/>
                </a:lnTo>
                <a:lnTo>
                  <a:pt x="0" y="997"/>
                </a:lnTo>
                <a:lnTo>
                  <a:pt x="2957" y="997"/>
                </a:lnTo>
                <a:close/>
              </a:path>
            </a:pathLst>
          </a:custGeom>
          <a:gradFill rotWithShape="1">
            <a:gsLst>
              <a:gs pos="0">
                <a:srgbClr val="004074"/>
              </a:gs>
              <a:gs pos="50000">
                <a:srgbClr val="0061B2"/>
              </a:gs>
              <a:gs pos="100000">
                <a:srgbClr val="004074"/>
              </a:gs>
            </a:gsLst>
            <a:lin ang="0" scaled="1"/>
          </a:gradFill>
          <a:ln w="14351" cap="flat" cmpd="sng">
            <a:noFill/>
            <a:prstDash val="solid"/>
            <a:miter lim="800000"/>
            <a:headEnd type="none" w="med" len="med"/>
            <a:tailEnd type="none" w="med" len="med"/>
          </a:ln>
          <a:effectLst>
            <a:outerShdw dist="28398" dir="3806097" algn="ctr" rotWithShape="0">
              <a:srgbClr val="808080"/>
            </a:outerShdw>
          </a:effectLst>
        </p:spPr>
        <p:txBody>
          <a:bodyPr/>
          <a:lstStyle/>
          <a:p>
            <a:pPr>
              <a:defRPr/>
            </a:pPr>
            <a:endParaRPr lang="tr-TR" sz="2800" i="1">
              <a:solidFill>
                <a:srgbClr val="000000"/>
              </a:solidFill>
            </a:endParaRPr>
          </a:p>
        </p:txBody>
      </p:sp>
      <p:sp>
        <p:nvSpPr>
          <p:cNvPr id="15" name="Freeform 16"/>
          <p:cNvSpPr>
            <a:spLocks/>
          </p:cNvSpPr>
          <p:nvPr/>
        </p:nvSpPr>
        <p:spPr bwMode="gray">
          <a:xfrm>
            <a:off x="1884363" y="2555875"/>
            <a:ext cx="5986462" cy="541338"/>
          </a:xfrm>
          <a:custGeom>
            <a:avLst/>
            <a:gdLst>
              <a:gd name="T0" fmla="*/ 0 w 2622"/>
              <a:gd name="T1" fmla="*/ 612775 h 386"/>
              <a:gd name="T2" fmla="*/ 4162425 w 2622"/>
              <a:gd name="T3" fmla="*/ 612775 h 386"/>
              <a:gd name="T4" fmla="*/ 3822085 w 2622"/>
              <a:gd name="T5" fmla="*/ 0 h 386"/>
              <a:gd name="T6" fmla="*/ 0 w 2622"/>
              <a:gd name="T7" fmla="*/ 0 h 386"/>
              <a:gd name="T8" fmla="*/ 0 w 2622"/>
              <a:gd name="T9" fmla="*/ 612775 h 386"/>
              <a:gd name="T10" fmla="*/ 0 60000 65536"/>
              <a:gd name="T11" fmla="*/ 0 60000 65536"/>
              <a:gd name="T12" fmla="*/ 0 60000 65536"/>
              <a:gd name="T13" fmla="*/ 0 60000 65536"/>
              <a:gd name="T14" fmla="*/ 0 60000 65536"/>
              <a:gd name="T15" fmla="*/ 0 w 2622"/>
              <a:gd name="T16" fmla="*/ 0 h 386"/>
              <a:gd name="T17" fmla="*/ 3241 w 2622"/>
              <a:gd name="T18" fmla="*/ 477 h 386"/>
            </a:gdLst>
            <a:ahLst/>
            <a:cxnLst>
              <a:cxn ang="T10">
                <a:pos x="T0" y="T1"/>
              </a:cxn>
              <a:cxn ang="T11">
                <a:pos x="T2" y="T3"/>
              </a:cxn>
              <a:cxn ang="T12">
                <a:pos x="T4" y="T5"/>
              </a:cxn>
              <a:cxn ang="T13">
                <a:pos x="T6" y="T7"/>
              </a:cxn>
              <a:cxn ang="T14">
                <a:pos x="T8" y="T9"/>
              </a:cxn>
            </a:cxnLst>
            <a:rect l="T15" t="T16" r="T17" b="T18"/>
            <a:pathLst>
              <a:path w="2622" h="386">
                <a:moveTo>
                  <a:pt x="0" y="386"/>
                </a:moveTo>
                <a:lnTo>
                  <a:pt x="2622" y="386"/>
                </a:lnTo>
                <a:lnTo>
                  <a:pt x="2419" y="0"/>
                </a:lnTo>
                <a:lnTo>
                  <a:pt x="0" y="0"/>
                </a:lnTo>
                <a:lnTo>
                  <a:pt x="0" y="386"/>
                </a:lnTo>
                <a:close/>
              </a:path>
            </a:pathLst>
          </a:custGeom>
          <a:gradFill rotWithShape="1">
            <a:gsLst>
              <a:gs pos="0">
                <a:srgbClr val="004074"/>
              </a:gs>
              <a:gs pos="50000">
                <a:srgbClr val="0061B2"/>
              </a:gs>
              <a:gs pos="100000">
                <a:srgbClr val="004074"/>
              </a:gs>
            </a:gsLst>
            <a:lin ang="0" scaled="1"/>
          </a:gradFill>
          <a:ln w="14351" cap="flat" cmpd="sng">
            <a:noFill/>
            <a:prstDash val="solid"/>
            <a:miter lim="800000"/>
            <a:headEnd type="none" w="med" len="med"/>
            <a:tailEnd type="none" w="med" len="med"/>
          </a:ln>
          <a:effectLst>
            <a:outerShdw dist="28398" dir="3806097" algn="ctr" rotWithShape="0">
              <a:srgbClr val="808080"/>
            </a:outerShdw>
          </a:effectLst>
        </p:spPr>
        <p:txBody>
          <a:bodyPr/>
          <a:lstStyle/>
          <a:p>
            <a:pPr>
              <a:defRPr/>
            </a:pPr>
            <a:endParaRPr lang="tr-TR" sz="2800" i="1">
              <a:solidFill>
                <a:srgbClr val="000000"/>
              </a:solidFill>
            </a:endParaRPr>
          </a:p>
        </p:txBody>
      </p:sp>
      <p:sp>
        <p:nvSpPr>
          <p:cNvPr id="16" name="Freeform 17"/>
          <p:cNvSpPr>
            <a:spLocks/>
          </p:cNvSpPr>
          <p:nvPr/>
        </p:nvSpPr>
        <p:spPr bwMode="gray">
          <a:xfrm>
            <a:off x="1884363" y="3175000"/>
            <a:ext cx="6310312" cy="552450"/>
          </a:xfrm>
          <a:custGeom>
            <a:avLst/>
            <a:gdLst>
              <a:gd name="T0" fmla="*/ 6421 w 2764"/>
              <a:gd name="T1" fmla="*/ 625475 h 394"/>
              <a:gd name="T2" fmla="*/ 4162114 w 2764"/>
              <a:gd name="T3" fmla="*/ 625475 h 394"/>
              <a:gd name="T4" fmla="*/ 4362450 w 2764"/>
              <a:gd name="T5" fmla="*/ 322370 h 394"/>
              <a:gd name="T6" fmla="*/ 4162114 w 2764"/>
              <a:gd name="T7" fmla="*/ 0 h 394"/>
              <a:gd name="T8" fmla="*/ 0 w 2764"/>
              <a:gd name="T9" fmla="*/ 0 h 394"/>
              <a:gd name="T10" fmla="*/ 6421 w 2764"/>
              <a:gd name="T11" fmla="*/ 625475 h 394"/>
              <a:gd name="T12" fmla="*/ 0 60000 65536"/>
              <a:gd name="T13" fmla="*/ 0 60000 65536"/>
              <a:gd name="T14" fmla="*/ 0 60000 65536"/>
              <a:gd name="T15" fmla="*/ 0 60000 65536"/>
              <a:gd name="T16" fmla="*/ 0 60000 65536"/>
              <a:gd name="T17" fmla="*/ 0 60000 65536"/>
              <a:gd name="T18" fmla="*/ 0 w 2764"/>
              <a:gd name="T19" fmla="*/ 0 h 394"/>
              <a:gd name="T20" fmla="*/ 3397 w 2764"/>
              <a:gd name="T21" fmla="*/ 487 h 394"/>
            </a:gdLst>
            <a:ahLst/>
            <a:cxnLst>
              <a:cxn ang="T12">
                <a:pos x="T0" y="T1"/>
              </a:cxn>
              <a:cxn ang="T13">
                <a:pos x="T2" y="T3"/>
              </a:cxn>
              <a:cxn ang="T14">
                <a:pos x="T4" y="T5"/>
              </a:cxn>
              <a:cxn ang="T15">
                <a:pos x="T6" y="T7"/>
              </a:cxn>
              <a:cxn ang="T16">
                <a:pos x="T8" y="T9"/>
              </a:cxn>
              <a:cxn ang="T17">
                <a:pos x="T10" y="T11"/>
              </a:cxn>
            </a:cxnLst>
            <a:rect l="T18" t="T19" r="T20" b="T21"/>
            <a:pathLst>
              <a:path w="2764" h="394">
                <a:moveTo>
                  <a:pt x="4" y="394"/>
                </a:moveTo>
                <a:lnTo>
                  <a:pt x="2662" y="392"/>
                </a:lnTo>
                <a:lnTo>
                  <a:pt x="2764" y="203"/>
                </a:lnTo>
                <a:lnTo>
                  <a:pt x="2659" y="1"/>
                </a:lnTo>
                <a:lnTo>
                  <a:pt x="0" y="0"/>
                </a:lnTo>
                <a:lnTo>
                  <a:pt x="4" y="394"/>
                </a:lnTo>
                <a:close/>
              </a:path>
            </a:pathLst>
          </a:custGeom>
          <a:gradFill rotWithShape="1">
            <a:gsLst>
              <a:gs pos="0">
                <a:srgbClr val="004074"/>
              </a:gs>
              <a:gs pos="50000">
                <a:srgbClr val="0061B2"/>
              </a:gs>
              <a:gs pos="100000">
                <a:srgbClr val="004074"/>
              </a:gs>
            </a:gsLst>
            <a:lin ang="0" scaled="1"/>
          </a:gradFill>
          <a:ln w="14351" cap="flat" cmpd="sng">
            <a:noFill/>
            <a:prstDash val="solid"/>
            <a:miter lim="800000"/>
            <a:headEnd type="none" w="med" len="med"/>
            <a:tailEnd type="none" w="med" len="med"/>
          </a:ln>
          <a:effectLst>
            <a:outerShdw dist="28398" dir="3806097" algn="ctr" rotWithShape="0">
              <a:srgbClr val="808080"/>
            </a:outerShdw>
          </a:effectLst>
        </p:spPr>
        <p:txBody>
          <a:bodyPr/>
          <a:lstStyle/>
          <a:p>
            <a:pPr>
              <a:defRPr/>
            </a:pPr>
            <a:endParaRPr lang="tr-TR" sz="2800" i="1">
              <a:solidFill>
                <a:srgbClr val="000000"/>
              </a:solidFill>
            </a:endParaRPr>
          </a:p>
        </p:txBody>
      </p:sp>
      <p:sp>
        <p:nvSpPr>
          <p:cNvPr id="17" name="Freeform 18"/>
          <p:cNvSpPr>
            <a:spLocks/>
          </p:cNvSpPr>
          <p:nvPr/>
        </p:nvSpPr>
        <p:spPr bwMode="gray">
          <a:xfrm>
            <a:off x="1884363" y="3819525"/>
            <a:ext cx="5999162" cy="561975"/>
          </a:xfrm>
          <a:custGeom>
            <a:avLst/>
            <a:gdLst>
              <a:gd name="T0" fmla="*/ 0 w 2628"/>
              <a:gd name="T1" fmla="*/ 636587 h 401"/>
              <a:gd name="T2" fmla="*/ 3828506 w 2628"/>
              <a:gd name="T3" fmla="*/ 636587 h 401"/>
              <a:gd name="T4" fmla="*/ 4162425 w 2628"/>
              <a:gd name="T5" fmla="*/ 0 h 401"/>
              <a:gd name="T6" fmla="*/ 6422 w 2628"/>
              <a:gd name="T7" fmla="*/ 0 h 401"/>
              <a:gd name="T8" fmla="*/ 0 w 2628"/>
              <a:gd name="T9" fmla="*/ 636587 h 401"/>
              <a:gd name="T10" fmla="*/ 0 60000 65536"/>
              <a:gd name="T11" fmla="*/ 0 60000 65536"/>
              <a:gd name="T12" fmla="*/ 0 60000 65536"/>
              <a:gd name="T13" fmla="*/ 0 60000 65536"/>
              <a:gd name="T14" fmla="*/ 0 60000 65536"/>
              <a:gd name="T15" fmla="*/ 0 w 2628"/>
              <a:gd name="T16" fmla="*/ 0 h 401"/>
              <a:gd name="T17" fmla="*/ 3241 w 2628"/>
              <a:gd name="T18" fmla="*/ 496 h 401"/>
            </a:gdLst>
            <a:ahLst/>
            <a:cxnLst>
              <a:cxn ang="T10">
                <a:pos x="T0" y="T1"/>
              </a:cxn>
              <a:cxn ang="T11">
                <a:pos x="T2" y="T3"/>
              </a:cxn>
              <a:cxn ang="T12">
                <a:pos x="T4" y="T5"/>
              </a:cxn>
              <a:cxn ang="T13">
                <a:pos x="T6" y="T7"/>
              </a:cxn>
              <a:cxn ang="T14">
                <a:pos x="T8" y="T9"/>
              </a:cxn>
            </a:cxnLst>
            <a:rect l="T15" t="T16" r="T17" b="T18"/>
            <a:pathLst>
              <a:path w="2628" h="401">
                <a:moveTo>
                  <a:pt x="0" y="401"/>
                </a:moveTo>
                <a:lnTo>
                  <a:pt x="2419" y="400"/>
                </a:lnTo>
                <a:lnTo>
                  <a:pt x="2628" y="1"/>
                </a:lnTo>
                <a:lnTo>
                  <a:pt x="4" y="0"/>
                </a:lnTo>
                <a:lnTo>
                  <a:pt x="0" y="401"/>
                </a:lnTo>
                <a:close/>
              </a:path>
            </a:pathLst>
          </a:custGeom>
          <a:gradFill rotWithShape="1">
            <a:gsLst>
              <a:gs pos="0">
                <a:srgbClr val="004074"/>
              </a:gs>
              <a:gs pos="50000">
                <a:srgbClr val="0061B2"/>
              </a:gs>
              <a:gs pos="100000">
                <a:srgbClr val="004074"/>
              </a:gs>
            </a:gsLst>
            <a:lin ang="0" scaled="1"/>
          </a:gradFill>
          <a:ln w="14351" cap="flat" cmpd="sng">
            <a:noFill/>
            <a:prstDash val="solid"/>
            <a:miter lim="800000"/>
            <a:headEnd type="none" w="med" len="med"/>
            <a:tailEnd type="none" w="med" len="med"/>
          </a:ln>
          <a:effectLst>
            <a:outerShdw dist="28398" dir="3806097" algn="ctr" rotWithShape="0">
              <a:srgbClr val="808080"/>
            </a:outerShdw>
          </a:effectLst>
        </p:spPr>
        <p:txBody>
          <a:bodyPr/>
          <a:lstStyle/>
          <a:p>
            <a:pPr>
              <a:defRPr/>
            </a:pPr>
            <a:endParaRPr lang="tr-TR" sz="2800" i="1">
              <a:solidFill>
                <a:srgbClr val="000000"/>
              </a:solidFill>
            </a:endParaRPr>
          </a:p>
        </p:txBody>
      </p:sp>
      <p:sp>
        <p:nvSpPr>
          <p:cNvPr id="18" name="Freeform 19"/>
          <p:cNvSpPr>
            <a:spLocks/>
          </p:cNvSpPr>
          <p:nvPr/>
        </p:nvSpPr>
        <p:spPr bwMode="gray">
          <a:xfrm>
            <a:off x="1884363" y="4446588"/>
            <a:ext cx="5478462" cy="1141412"/>
          </a:xfrm>
          <a:custGeom>
            <a:avLst/>
            <a:gdLst>
              <a:gd name="T0" fmla="*/ 0 w 2967"/>
              <a:gd name="T1" fmla="*/ 563903 h 1006"/>
              <a:gd name="T2" fmla="*/ 3130698 w 2967"/>
              <a:gd name="T3" fmla="*/ 563903 h 1006"/>
              <a:gd name="T4" fmla="*/ 3130698 w 2967"/>
              <a:gd name="T5" fmla="*/ 1292225 h 1006"/>
              <a:gd name="T6" fmla="*/ 3810000 w 2967"/>
              <a:gd name="T7" fmla="*/ 0 h 1006"/>
              <a:gd name="T8" fmla="*/ 0 w 2967"/>
              <a:gd name="T9" fmla="*/ 0 h 1006"/>
              <a:gd name="T10" fmla="*/ 0 w 2967"/>
              <a:gd name="T11" fmla="*/ 563903 h 1006"/>
              <a:gd name="T12" fmla="*/ 0 60000 65536"/>
              <a:gd name="T13" fmla="*/ 0 60000 65536"/>
              <a:gd name="T14" fmla="*/ 0 60000 65536"/>
              <a:gd name="T15" fmla="*/ 0 60000 65536"/>
              <a:gd name="T16" fmla="*/ 0 60000 65536"/>
              <a:gd name="T17" fmla="*/ 0 60000 65536"/>
              <a:gd name="T18" fmla="*/ 0 w 2967"/>
              <a:gd name="T19" fmla="*/ 0 h 1006"/>
              <a:gd name="T20" fmla="*/ 2967 w 2967"/>
              <a:gd name="T21" fmla="*/ 1006 h 1006"/>
            </a:gdLst>
            <a:ahLst/>
            <a:cxnLst>
              <a:cxn ang="T12">
                <a:pos x="T0" y="T1"/>
              </a:cxn>
              <a:cxn ang="T13">
                <a:pos x="T2" y="T3"/>
              </a:cxn>
              <a:cxn ang="T14">
                <a:pos x="T4" y="T5"/>
              </a:cxn>
              <a:cxn ang="T15">
                <a:pos x="T6" y="T7"/>
              </a:cxn>
              <a:cxn ang="T16">
                <a:pos x="T8" y="T9"/>
              </a:cxn>
              <a:cxn ang="T17">
                <a:pos x="T10" y="T11"/>
              </a:cxn>
            </a:cxnLst>
            <a:rect l="T18" t="T19" r="T20" b="T21"/>
            <a:pathLst>
              <a:path w="2967" h="1006">
                <a:moveTo>
                  <a:pt x="0" y="439"/>
                </a:moveTo>
                <a:lnTo>
                  <a:pt x="2438" y="439"/>
                </a:lnTo>
                <a:lnTo>
                  <a:pt x="2438" y="1006"/>
                </a:lnTo>
                <a:lnTo>
                  <a:pt x="2967" y="0"/>
                </a:lnTo>
                <a:lnTo>
                  <a:pt x="0" y="0"/>
                </a:lnTo>
                <a:lnTo>
                  <a:pt x="0" y="439"/>
                </a:lnTo>
                <a:close/>
              </a:path>
            </a:pathLst>
          </a:custGeom>
          <a:gradFill rotWithShape="1">
            <a:gsLst>
              <a:gs pos="0">
                <a:srgbClr val="004074"/>
              </a:gs>
              <a:gs pos="50000">
                <a:srgbClr val="0061B2"/>
              </a:gs>
              <a:gs pos="100000">
                <a:srgbClr val="004074"/>
              </a:gs>
            </a:gsLst>
            <a:lin ang="0" scaled="1"/>
          </a:gradFill>
          <a:ln w="14351" cap="flat" cmpd="sng">
            <a:noFill/>
            <a:prstDash val="solid"/>
            <a:miter lim="800000"/>
            <a:headEnd type="none" w="med" len="med"/>
            <a:tailEnd type="none" w="med" len="med"/>
          </a:ln>
          <a:effectLst>
            <a:outerShdw dist="28398" dir="3806097" algn="ctr" rotWithShape="0">
              <a:srgbClr val="808080"/>
            </a:outerShdw>
          </a:effectLst>
        </p:spPr>
        <p:txBody>
          <a:bodyPr/>
          <a:lstStyle/>
          <a:p>
            <a:pPr>
              <a:defRPr/>
            </a:pPr>
            <a:endParaRPr lang="tr-TR" sz="2800" i="1">
              <a:solidFill>
                <a:srgbClr val="000000"/>
              </a:solidFill>
            </a:endParaRPr>
          </a:p>
        </p:txBody>
      </p:sp>
      <p:grpSp>
        <p:nvGrpSpPr>
          <p:cNvPr id="510986" name="Group 16"/>
          <p:cNvGrpSpPr>
            <a:grpSpLocks/>
          </p:cNvGrpSpPr>
          <p:nvPr/>
        </p:nvGrpSpPr>
        <p:grpSpPr bwMode="auto">
          <a:xfrm>
            <a:off x="2035175" y="2046288"/>
            <a:ext cx="5299075" cy="2862262"/>
            <a:chOff x="1499" y="1454"/>
            <a:chExt cx="2243" cy="2041"/>
          </a:xfrm>
        </p:grpSpPr>
        <p:sp>
          <p:nvSpPr>
            <p:cNvPr id="510988" name="Text Box 19"/>
            <p:cNvSpPr txBox="1">
              <a:spLocks noChangeArrowheads="1"/>
            </p:cNvSpPr>
            <p:nvPr/>
          </p:nvSpPr>
          <p:spPr bwMode="gray">
            <a:xfrm>
              <a:off x="1499" y="1454"/>
              <a:ext cx="2243" cy="307"/>
            </a:xfrm>
            <a:prstGeom prst="rect">
              <a:avLst/>
            </a:prstGeom>
            <a:noFill/>
            <a:ln w="9525">
              <a:noFill/>
              <a:miter lim="800000"/>
              <a:headEnd/>
              <a:tailEnd/>
            </a:ln>
          </p:spPr>
          <p:txBody>
            <a:bodyPr lIns="0" tIns="0" rIns="0" bIns="0">
              <a:spAutoFit/>
            </a:bodyPr>
            <a:lstStyle/>
            <a:p>
              <a:pPr defTabSz="801688">
                <a:spcAft>
                  <a:spcPct val="40000"/>
                </a:spcAft>
              </a:pPr>
              <a:r>
                <a:rPr lang="tr-TR" sz="2800" b="1" i="1" noProof="1">
                  <a:solidFill>
                    <a:srgbClr val="FFFFFF"/>
                  </a:solidFill>
                  <a:latin typeface="Calibri" pitchFamily="34" charset="0"/>
                </a:rPr>
                <a:t>1-Çalışma öyküsünün alınması</a:t>
              </a:r>
            </a:p>
          </p:txBody>
        </p:sp>
        <p:sp>
          <p:nvSpPr>
            <p:cNvPr id="510989" name="Text Box 19"/>
            <p:cNvSpPr txBox="1">
              <a:spLocks noChangeArrowheads="1"/>
            </p:cNvSpPr>
            <p:nvPr/>
          </p:nvSpPr>
          <p:spPr bwMode="gray">
            <a:xfrm>
              <a:off x="1499" y="1845"/>
              <a:ext cx="2113" cy="307"/>
            </a:xfrm>
            <a:prstGeom prst="rect">
              <a:avLst/>
            </a:prstGeom>
            <a:noFill/>
            <a:ln w="9525">
              <a:noFill/>
              <a:miter lim="800000"/>
              <a:headEnd/>
              <a:tailEnd/>
            </a:ln>
          </p:spPr>
          <p:txBody>
            <a:bodyPr lIns="0" tIns="0" rIns="0" bIns="0">
              <a:spAutoFit/>
            </a:bodyPr>
            <a:lstStyle/>
            <a:p>
              <a:pPr defTabSz="801688">
                <a:spcAft>
                  <a:spcPct val="40000"/>
                </a:spcAft>
              </a:pPr>
              <a:r>
                <a:rPr lang="tr-TR" sz="2800" b="1" i="1" noProof="1">
                  <a:solidFill>
                    <a:srgbClr val="FFFFFF"/>
                  </a:solidFill>
                  <a:latin typeface="Calibri" pitchFamily="34" charset="0"/>
                </a:rPr>
                <a:t>2-Bütün işlerin tanımlanması</a:t>
              </a:r>
            </a:p>
          </p:txBody>
        </p:sp>
        <p:sp>
          <p:nvSpPr>
            <p:cNvPr id="510990" name="Text Box 19"/>
            <p:cNvSpPr txBox="1">
              <a:spLocks noChangeArrowheads="1"/>
            </p:cNvSpPr>
            <p:nvPr/>
          </p:nvSpPr>
          <p:spPr bwMode="gray">
            <a:xfrm>
              <a:off x="1499" y="2295"/>
              <a:ext cx="2113" cy="307"/>
            </a:xfrm>
            <a:prstGeom prst="rect">
              <a:avLst/>
            </a:prstGeom>
            <a:noFill/>
            <a:ln w="9525">
              <a:noFill/>
              <a:miter lim="800000"/>
              <a:headEnd/>
              <a:tailEnd/>
            </a:ln>
          </p:spPr>
          <p:txBody>
            <a:bodyPr lIns="0" tIns="0" rIns="0" bIns="0">
              <a:spAutoFit/>
            </a:bodyPr>
            <a:lstStyle/>
            <a:p>
              <a:pPr defTabSz="801688">
                <a:spcAft>
                  <a:spcPct val="40000"/>
                </a:spcAft>
              </a:pPr>
              <a:r>
                <a:rPr lang="tr-TR" sz="2800" b="1" i="1" noProof="1">
                  <a:solidFill>
                    <a:srgbClr val="FFFFFF"/>
                  </a:solidFill>
                  <a:latin typeface="Calibri" pitchFamily="34" charset="0"/>
                </a:rPr>
                <a:t>3-Belirtilerin zamanla ilişkisi</a:t>
              </a:r>
            </a:p>
          </p:txBody>
        </p:sp>
        <p:sp>
          <p:nvSpPr>
            <p:cNvPr id="510991" name="Text Box 19"/>
            <p:cNvSpPr txBox="1">
              <a:spLocks noChangeArrowheads="1"/>
            </p:cNvSpPr>
            <p:nvPr/>
          </p:nvSpPr>
          <p:spPr bwMode="gray">
            <a:xfrm>
              <a:off x="1499" y="2755"/>
              <a:ext cx="2243" cy="307"/>
            </a:xfrm>
            <a:prstGeom prst="rect">
              <a:avLst/>
            </a:prstGeom>
            <a:noFill/>
            <a:ln w="9525">
              <a:noFill/>
              <a:miter lim="800000"/>
              <a:headEnd/>
              <a:tailEnd/>
            </a:ln>
          </p:spPr>
          <p:txBody>
            <a:bodyPr lIns="0" tIns="0" rIns="0" bIns="0">
              <a:spAutoFit/>
            </a:bodyPr>
            <a:lstStyle/>
            <a:p>
              <a:pPr defTabSz="801688">
                <a:spcAft>
                  <a:spcPct val="40000"/>
                </a:spcAft>
              </a:pPr>
              <a:r>
                <a:rPr lang="tr-TR" sz="2800" b="1" i="1" noProof="1">
                  <a:solidFill>
                    <a:srgbClr val="FFFFFF"/>
                  </a:solidFill>
                  <a:latin typeface="Calibri" pitchFamily="34" charset="0"/>
                </a:rPr>
                <a:t>4-Benzeri yakınmaları olanlar </a:t>
              </a:r>
            </a:p>
          </p:txBody>
        </p:sp>
        <p:sp>
          <p:nvSpPr>
            <p:cNvPr id="510992" name="Text Box 19"/>
            <p:cNvSpPr txBox="1">
              <a:spLocks noChangeArrowheads="1"/>
            </p:cNvSpPr>
            <p:nvPr/>
          </p:nvSpPr>
          <p:spPr bwMode="gray">
            <a:xfrm>
              <a:off x="1499" y="3188"/>
              <a:ext cx="2113" cy="307"/>
            </a:xfrm>
            <a:prstGeom prst="rect">
              <a:avLst/>
            </a:prstGeom>
            <a:noFill/>
            <a:ln w="9525">
              <a:noFill/>
              <a:miter lim="800000"/>
              <a:headEnd/>
              <a:tailEnd/>
            </a:ln>
          </p:spPr>
          <p:txBody>
            <a:bodyPr lIns="0" tIns="0" rIns="0" bIns="0">
              <a:spAutoFit/>
            </a:bodyPr>
            <a:lstStyle/>
            <a:p>
              <a:pPr defTabSz="801688">
                <a:spcAft>
                  <a:spcPct val="40000"/>
                </a:spcAft>
              </a:pPr>
              <a:r>
                <a:rPr lang="tr-TR" sz="2800" b="1" i="1" noProof="1">
                  <a:solidFill>
                    <a:srgbClr val="FFFFFF"/>
                  </a:solidFill>
                  <a:latin typeface="Calibri" pitchFamily="34" charset="0"/>
                </a:rPr>
                <a:t>5-İş – dışı etkilenmeler</a:t>
              </a:r>
            </a:p>
          </p:txBody>
        </p:sp>
      </p:grpSp>
      <p:sp>
        <p:nvSpPr>
          <p:cNvPr id="2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rPr>
              <a:t>MESLEK HASTALIKLARINDA TANI YÖNTEMİ</a:t>
            </a:r>
            <a:endParaRPr lang="en-GB"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17117"/>
                                        </p:tgtEl>
                                      </p:cBhvr>
                                    </p:animEffect>
                                    <p:animScale>
                                      <p:cBhvr>
                                        <p:cTn id="7" dur="1500" autoRev="1" fill="hold"/>
                                        <p:tgtEl>
                                          <p:spTgt spid="2171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513027" name="Picture 9"/>
          <p:cNvPicPr>
            <a:picLocks noChangeAspect="1" noChangeArrowheads="1"/>
          </p:cNvPicPr>
          <p:nvPr/>
        </p:nvPicPr>
        <p:blipFill>
          <a:blip r:embed="rId3"/>
          <a:srcRect/>
          <a:stretch>
            <a:fillRect/>
          </a:stretch>
        </p:blipFill>
        <p:spPr bwMode="auto">
          <a:xfrm>
            <a:off x="-57150" y="3165475"/>
            <a:ext cx="4270375" cy="493713"/>
          </a:xfrm>
          <a:prstGeom prst="rect">
            <a:avLst/>
          </a:prstGeom>
          <a:noFill/>
          <a:ln w="9525">
            <a:noFill/>
            <a:miter lim="800000"/>
            <a:headEnd/>
            <a:tailEnd/>
          </a:ln>
        </p:spPr>
      </p:pic>
      <p:pic>
        <p:nvPicPr>
          <p:cNvPr id="513028" name="Picture 9"/>
          <p:cNvPicPr>
            <a:picLocks noChangeAspect="1" noChangeArrowheads="1"/>
          </p:cNvPicPr>
          <p:nvPr/>
        </p:nvPicPr>
        <p:blipFill>
          <a:blip r:embed="rId3"/>
          <a:srcRect/>
          <a:stretch>
            <a:fillRect/>
          </a:stretch>
        </p:blipFill>
        <p:spPr bwMode="auto">
          <a:xfrm>
            <a:off x="2135188" y="3165475"/>
            <a:ext cx="4270375" cy="493713"/>
          </a:xfrm>
          <a:prstGeom prst="rect">
            <a:avLst/>
          </a:prstGeom>
          <a:noFill/>
          <a:ln w="9525">
            <a:noFill/>
            <a:miter lim="800000"/>
            <a:headEnd/>
            <a:tailEnd/>
          </a:ln>
        </p:spPr>
      </p:pic>
      <p:pic>
        <p:nvPicPr>
          <p:cNvPr id="513029" name="Picture 9"/>
          <p:cNvPicPr>
            <a:picLocks noChangeAspect="1" noChangeArrowheads="1"/>
          </p:cNvPicPr>
          <p:nvPr/>
        </p:nvPicPr>
        <p:blipFill>
          <a:blip r:embed="rId3"/>
          <a:srcRect/>
          <a:stretch>
            <a:fillRect/>
          </a:stretch>
        </p:blipFill>
        <p:spPr bwMode="auto">
          <a:xfrm>
            <a:off x="4816475" y="3165475"/>
            <a:ext cx="4270375" cy="493713"/>
          </a:xfrm>
          <a:prstGeom prst="rect">
            <a:avLst/>
          </a:prstGeom>
          <a:noFill/>
          <a:ln w="9525">
            <a:noFill/>
            <a:miter lim="800000"/>
            <a:headEnd/>
            <a:tailEnd/>
          </a:ln>
        </p:spPr>
      </p:pic>
      <p:sp>
        <p:nvSpPr>
          <p:cNvPr id="513030" name="Textfeld 7"/>
          <p:cNvSpPr txBox="1">
            <a:spLocks noChangeArrowheads="1"/>
          </p:cNvSpPr>
          <p:nvPr/>
        </p:nvSpPr>
        <p:spPr bwMode="gray">
          <a:xfrm>
            <a:off x="88900" y="593725"/>
            <a:ext cx="8988425" cy="584200"/>
          </a:xfrm>
          <a:prstGeom prst="rect">
            <a:avLst/>
          </a:prstGeom>
          <a:noFill/>
          <a:ln w="9525">
            <a:noFill/>
            <a:miter lim="800000"/>
            <a:headEnd/>
            <a:tailEnd/>
          </a:ln>
        </p:spPr>
        <p:txBody>
          <a:bodyPr>
            <a:spAutoFit/>
          </a:bodyPr>
          <a:lstStyle/>
          <a:p>
            <a:r>
              <a:rPr lang="tr-TR" sz="3200" b="1">
                <a:solidFill>
                  <a:srgbClr val="6B9B1A"/>
                </a:solidFill>
                <a:latin typeface="Calibri" pitchFamily="34" charset="0"/>
              </a:rPr>
              <a:t>ÇALIŞMA</a:t>
            </a:r>
            <a:r>
              <a:rPr lang="tr-TR" sz="3200" b="1">
                <a:solidFill>
                  <a:srgbClr val="595959"/>
                </a:solidFill>
                <a:latin typeface="Calibri" pitchFamily="34" charset="0"/>
              </a:rPr>
              <a:t>ÖYKÜSÜ</a:t>
            </a:r>
            <a:endParaRPr lang="de-DE" sz="3200" b="1">
              <a:solidFill>
                <a:srgbClr val="595959"/>
              </a:solidFill>
              <a:latin typeface="Calibri" pitchFamily="34" charset="0"/>
            </a:endParaRPr>
          </a:p>
        </p:txBody>
      </p:sp>
      <p:grpSp>
        <p:nvGrpSpPr>
          <p:cNvPr id="513031" name="Group 9"/>
          <p:cNvGrpSpPr>
            <a:grpSpLocks/>
          </p:cNvGrpSpPr>
          <p:nvPr/>
        </p:nvGrpSpPr>
        <p:grpSpPr bwMode="auto">
          <a:xfrm>
            <a:off x="392113" y="1589088"/>
            <a:ext cx="8205787" cy="1771650"/>
            <a:chOff x="294" y="2009"/>
            <a:chExt cx="5169" cy="1116"/>
          </a:xfrm>
        </p:grpSpPr>
        <p:grpSp>
          <p:nvGrpSpPr>
            <p:cNvPr id="513036" name="Group 10"/>
            <p:cNvGrpSpPr>
              <a:grpSpLocks/>
            </p:cNvGrpSpPr>
            <p:nvPr/>
          </p:nvGrpSpPr>
          <p:grpSpPr bwMode="auto">
            <a:xfrm>
              <a:off x="2128" y="2771"/>
              <a:ext cx="1548" cy="354"/>
              <a:chOff x="2144" y="2775"/>
              <a:chExt cx="1516" cy="346"/>
            </a:xfrm>
          </p:grpSpPr>
          <p:sp>
            <p:nvSpPr>
              <p:cNvPr id="513045" name="Freeform 11"/>
              <p:cNvSpPr>
                <a:spLocks/>
              </p:cNvSpPr>
              <p:nvPr/>
            </p:nvSpPr>
            <p:spPr bwMode="auto">
              <a:xfrm>
                <a:off x="2144" y="2847"/>
                <a:ext cx="1516" cy="274"/>
              </a:xfrm>
              <a:custGeom>
                <a:avLst/>
                <a:gdLst>
                  <a:gd name="T0" fmla="*/ 0 w 758"/>
                  <a:gd name="T1" fmla="*/ 26 h 137"/>
                  <a:gd name="T2" fmla="*/ 550 w 758"/>
                  <a:gd name="T3" fmla="*/ 80 h 137"/>
                  <a:gd name="T4" fmla="*/ 758 w 758"/>
                  <a:gd name="T5" fmla="*/ 14 h 137"/>
                  <a:gd name="T6" fmla="*/ 706 w 758"/>
                  <a:gd name="T7" fmla="*/ 0 h 137"/>
                  <a:gd name="T8" fmla="*/ 347 w 758"/>
                  <a:gd name="T9" fmla="*/ 71 h 137"/>
                  <a:gd name="T10" fmla="*/ 53 w 758"/>
                  <a:gd name="T11" fmla="*/ 13 h 137"/>
                  <a:gd name="T12" fmla="*/ 0 w 758"/>
                  <a:gd name="T13" fmla="*/ 26 h 137"/>
                  <a:gd name="T14" fmla="*/ 0 60000 65536"/>
                  <a:gd name="T15" fmla="*/ 0 60000 65536"/>
                  <a:gd name="T16" fmla="*/ 0 60000 65536"/>
                  <a:gd name="T17" fmla="*/ 0 60000 65536"/>
                  <a:gd name="T18" fmla="*/ 0 60000 65536"/>
                  <a:gd name="T19" fmla="*/ 0 60000 65536"/>
                  <a:gd name="T20" fmla="*/ 0 60000 65536"/>
                  <a:gd name="T21" fmla="*/ 0 w 758"/>
                  <a:gd name="T22" fmla="*/ 0 h 137"/>
                  <a:gd name="T23" fmla="*/ 758 w 758"/>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137">
                    <a:moveTo>
                      <a:pt x="0" y="26"/>
                    </a:moveTo>
                    <a:cubicBezTo>
                      <a:pt x="0" y="26"/>
                      <a:pt x="201" y="137"/>
                      <a:pt x="550" y="80"/>
                    </a:cubicBezTo>
                    <a:cubicBezTo>
                      <a:pt x="550" y="80"/>
                      <a:pt x="647" y="64"/>
                      <a:pt x="758" y="14"/>
                    </a:cubicBezTo>
                    <a:cubicBezTo>
                      <a:pt x="706" y="0"/>
                      <a:pt x="706" y="0"/>
                      <a:pt x="706" y="0"/>
                    </a:cubicBezTo>
                    <a:cubicBezTo>
                      <a:pt x="706" y="0"/>
                      <a:pt x="631" y="64"/>
                      <a:pt x="347" y="71"/>
                    </a:cubicBezTo>
                    <a:cubicBezTo>
                      <a:pt x="347" y="71"/>
                      <a:pt x="167" y="75"/>
                      <a:pt x="53" y="13"/>
                    </a:cubicBezTo>
                    <a:cubicBezTo>
                      <a:pt x="0" y="26"/>
                      <a:pt x="0" y="26"/>
                      <a:pt x="0" y="26"/>
                    </a:cubicBezTo>
                    <a:close/>
                  </a:path>
                </a:pathLst>
              </a:custGeom>
              <a:solidFill>
                <a:srgbClr val="90BA45"/>
              </a:solidFill>
              <a:ln w="15875" cap="flat" cmpd="sng">
                <a:noFill/>
                <a:prstDash val="solid"/>
                <a:round/>
                <a:headEnd type="none" w="med" len="med"/>
                <a:tailEnd type="none" w="med" len="med"/>
              </a:ln>
            </p:spPr>
            <p:txBody>
              <a:bodyPr/>
              <a:lstStyle/>
              <a:p>
                <a:endParaRPr lang="tr-TR"/>
              </a:p>
            </p:txBody>
          </p:sp>
          <p:sp>
            <p:nvSpPr>
              <p:cNvPr id="513046" name="Freeform 12"/>
              <p:cNvSpPr>
                <a:spLocks/>
              </p:cNvSpPr>
              <p:nvPr/>
            </p:nvSpPr>
            <p:spPr bwMode="auto">
              <a:xfrm>
                <a:off x="2250" y="2775"/>
                <a:ext cx="1318" cy="226"/>
              </a:xfrm>
              <a:custGeom>
                <a:avLst/>
                <a:gdLst>
                  <a:gd name="T0" fmla="*/ 48 w 659"/>
                  <a:gd name="T1" fmla="*/ 1 h 113"/>
                  <a:gd name="T2" fmla="*/ 296 w 659"/>
                  <a:gd name="T3" fmla="*/ 36 h 113"/>
                  <a:gd name="T4" fmla="*/ 577 w 659"/>
                  <a:gd name="T5" fmla="*/ 0 h 113"/>
                  <a:gd name="T6" fmla="*/ 659 w 659"/>
                  <a:gd name="T7" fmla="*/ 36 h 113"/>
                  <a:gd name="T8" fmla="*/ 289 w 659"/>
                  <a:gd name="T9" fmla="*/ 111 h 113"/>
                  <a:gd name="T10" fmla="*/ 0 w 659"/>
                  <a:gd name="T11" fmla="*/ 50 h 113"/>
                  <a:gd name="T12" fmla="*/ 47 w 659"/>
                  <a:gd name="T13" fmla="*/ 33 h 113"/>
                  <a:gd name="T14" fmla="*/ 48 w 659"/>
                  <a:gd name="T15" fmla="*/ 1 h 113"/>
                  <a:gd name="T16" fmla="*/ 0 60000 65536"/>
                  <a:gd name="T17" fmla="*/ 0 60000 65536"/>
                  <a:gd name="T18" fmla="*/ 0 60000 65536"/>
                  <a:gd name="T19" fmla="*/ 0 60000 65536"/>
                  <a:gd name="T20" fmla="*/ 0 60000 65536"/>
                  <a:gd name="T21" fmla="*/ 0 60000 65536"/>
                  <a:gd name="T22" fmla="*/ 0 60000 65536"/>
                  <a:gd name="T23" fmla="*/ 0 60000 65536"/>
                  <a:gd name="T24" fmla="*/ 0 w 659"/>
                  <a:gd name="T25" fmla="*/ 0 h 113"/>
                  <a:gd name="T26" fmla="*/ 659 w 659"/>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9" h="113">
                    <a:moveTo>
                      <a:pt x="48" y="1"/>
                    </a:moveTo>
                    <a:cubicBezTo>
                      <a:pt x="48" y="1"/>
                      <a:pt x="162" y="37"/>
                      <a:pt x="296" y="36"/>
                    </a:cubicBezTo>
                    <a:cubicBezTo>
                      <a:pt x="296" y="36"/>
                      <a:pt x="443" y="35"/>
                      <a:pt x="577" y="0"/>
                    </a:cubicBezTo>
                    <a:cubicBezTo>
                      <a:pt x="577" y="0"/>
                      <a:pt x="650" y="40"/>
                      <a:pt x="659" y="36"/>
                    </a:cubicBezTo>
                    <a:cubicBezTo>
                      <a:pt x="659" y="36"/>
                      <a:pt x="567" y="109"/>
                      <a:pt x="289" y="111"/>
                    </a:cubicBezTo>
                    <a:cubicBezTo>
                      <a:pt x="289" y="111"/>
                      <a:pt x="128" y="113"/>
                      <a:pt x="0" y="50"/>
                    </a:cubicBezTo>
                    <a:cubicBezTo>
                      <a:pt x="0" y="50"/>
                      <a:pt x="29" y="46"/>
                      <a:pt x="47" y="33"/>
                    </a:cubicBezTo>
                    <a:cubicBezTo>
                      <a:pt x="48" y="1"/>
                      <a:pt x="48" y="1"/>
                      <a:pt x="48" y="1"/>
                    </a:cubicBezTo>
                    <a:close/>
                  </a:path>
                </a:pathLst>
              </a:custGeom>
              <a:solidFill>
                <a:srgbClr val="6B9B1A"/>
              </a:solidFill>
              <a:ln w="15875" cap="flat" cmpd="sng">
                <a:noFill/>
                <a:prstDash val="solid"/>
                <a:round/>
                <a:headEnd type="none" w="med" len="med"/>
                <a:tailEnd type="none" w="med" len="med"/>
              </a:ln>
            </p:spPr>
            <p:txBody>
              <a:bodyPr/>
              <a:lstStyle/>
              <a:p>
                <a:endParaRPr lang="tr-TR"/>
              </a:p>
            </p:txBody>
          </p:sp>
        </p:grpSp>
        <p:sp>
          <p:nvSpPr>
            <p:cNvPr id="513037" name="Freeform 13"/>
            <p:cNvSpPr>
              <a:spLocks/>
            </p:cNvSpPr>
            <p:nvPr/>
          </p:nvSpPr>
          <p:spPr bwMode="auto">
            <a:xfrm>
              <a:off x="294" y="2203"/>
              <a:ext cx="2050" cy="362"/>
            </a:xfrm>
            <a:custGeom>
              <a:avLst/>
              <a:gdLst>
                <a:gd name="T0" fmla="*/ 1024 w 1025"/>
                <a:gd name="T1" fmla="*/ 103 h 181"/>
                <a:gd name="T2" fmla="*/ 510 w 1025"/>
                <a:gd name="T3" fmla="*/ 173 h 181"/>
                <a:gd name="T4" fmla="*/ 1 w 1025"/>
                <a:gd name="T5" fmla="*/ 78 h 181"/>
                <a:gd name="T6" fmla="*/ 515 w 1025"/>
                <a:gd name="T7" fmla="*/ 6 h 181"/>
                <a:gd name="T8" fmla="*/ 1024 w 1025"/>
                <a:gd name="T9" fmla="*/ 103 h 181"/>
                <a:gd name="T10" fmla="*/ 0 60000 65536"/>
                <a:gd name="T11" fmla="*/ 0 60000 65536"/>
                <a:gd name="T12" fmla="*/ 0 60000 65536"/>
                <a:gd name="T13" fmla="*/ 0 60000 65536"/>
                <a:gd name="T14" fmla="*/ 0 60000 65536"/>
                <a:gd name="T15" fmla="*/ 0 w 1025"/>
                <a:gd name="T16" fmla="*/ 0 h 181"/>
                <a:gd name="T17" fmla="*/ 1025 w 1025"/>
                <a:gd name="T18" fmla="*/ 181 h 181"/>
              </a:gdLst>
              <a:ahLst/>
              <a:cxnLst>
                <a:cxn ang="T10">
                  <a:pos x="T0" y="T1"/>
                </a:cxn>
                <a:cxn ang="T11">
                  <a:pos x="T2" y="T3"/>
                </a:cxn>
                <a:cxn ang="T12">
                  <a:pos x="T4" y="T5"/>
                </a:cxn>
                <a:cxn ang="T13">
                  <a:pos x="T6" y="T7"/>
                </a:cxn>
                <a:cxn ang="T14">
                  <a:pos x="T8" y="T9"/>
                </a:cxn>
              </a:cxnLst>
              <a:rect l="T15" t="T16" r="T17" b="T18"/>
              <a:pathLst>
                <a:path w="1025" h="181">
                  <a:moveTo>
                    <a:pt x="1024" y="103"/>
                  </a:moveTo>
                  <a:cubicBezTo>
                    <a:pt x="1023" y="148"/>
                    <a:pt x="794" y="181"/>
                    <a:pt x="510" y="173"/>
                  </a:cubicBezTo>
                  <a:cubicBezTo>
                    <a:pt x="228" y="167"/>
                    <a:pt x="0" y="124"/>
                    <a:pt x="1" y="78"/>
                  </a:cubicBezTo>
                  <a:cubicBezTo>
                    <a:pt x="2" y="31"/>
                    <a:pt x="233" y="0"/>
                    <a:pt x="515" y="6"/>
                  </a:cubicBezTo>
                  <a:cubicBezTo>
                    <a:pt x="797" y="13"/>
                    <a:pt x="1025" y="56"/>
                    <a:pt x="1024" y="103"/>
                  </a:cubicBezTo>
                </a:path>
              </a:pathLst>
            </a:custGeom>
            <a:solidFill>
              <a:srgbClr val="004074"/>
            </a:solidFill>
            <a:ln w="15875" cap="flat" cmpd="sng">
              <a:noFill/>
              <a:prstDash val="solid"/>
              <a:round/>
              <a:headEnd type="none" w="med" len="med"/>
              <a:tailEnd type="none" w="med" len="med"/>
            </a:ln>
          </p:spPr>
          <p:txBody>
            <a:bodyPr/>
            <a:lstStyle/>
            <a:p>
              <a:endParaRPr lang="tr-TR"/>
            </a:p>
          </p:txBody>
        </p:sp>
        <p:sp>
          <p:nvSpPr>
            <p:cNvPr id="513038" name="Freeform 14"/>
            <p:cNvSpPr>
              <a:spLocks/>
            </p:cNvSpPr>
            <p:nvPr/>
          </p:nvSpPr>
          <p:spPr bwMode="auto">
            <a:xfrm>
              <a:off x="296" y="2346"/>
              <a:ext cx="2074" cy="599"/>
            </a:xfrm>
            <a:custGeom>
              <a:avLst/>
              <a:gdLst>
                <a:gd name="T0" fmla="*/ 0 w 1037"/>
                <a:gd name="T1" fmla="*/ 0 h 300"/>
                <a:gd name="T2" fmla="*/ 0 w 1037"/>
                <a:gd name="T3" fmla="*/ 210 h 300"/>
                <a:gd name="T4" fmla="*/ 300 w 1037"/>
                <a:gd name="T5" fmla="*/ 284 h 300"/>
                <a:gd name="T6" fmla="*/ 1023 w 1037"/>
                <a:gd name="T7" fmla="*/ 243 h 300"/>
                <a:gd name="T8" fmla="*/ 1023 w 1037"/>
                <a:gd name="T9" fmla="*/ 25 h 300"/>
                <a:gd name="T10" fmla="*/ 640 w 1037"/>
                <a:gd name="T11" fmla="*/ 95 h 300"/>
                <a:gd name="T12" fmla="*/ 24 w 1037"/>
                <a:gd name="T13" fmla="*/ 26 h 300"/>
                <a:gd name="T14" fmla="*/ 0 w 1037"/>
                <a:gd name="T15" fmla="*/ 0 h 300"/>
                <a:gd name="T16" fmla="*/ 0 60000 65536"/>
                <a:gd name="T17" fmla="*/ 0 60000 65536"/>
                <a:gd name="T18" fmla="*/ 0 60000 65536"/>
                <a:gd name="T19" fmla="*/ 0 60000 65536"/>
                <a:gd name="T20" fmla="*/ 0 60000 65536"/>
                <a:gd name="T21" fmla="*/ 0 60000 65536"/>
                <a:gd name="T22" fmla="*/ 0 60000 65536"/>
                <a:gd name="T23" fmla="*/ 0 60000 65536"/>
                <a:gd name="T24" fmla="*/ 0 w 1037"/>
                <a:gd name="T25" fmla="*/ 0 h 300"/>
                <a:gd name="T26" fmla="*/ 1037 w 1037"/>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7" h="300">
                  <a:moveTo>
                    <a:pt x="0" y="0"/>
                  </a:moveTo>
                  <a:cubicBezTo>
                    <a:pt x="0" y="210"/>
                    <a:pt x="0" y="210"/>
                    <a:pt x="0" y="210"/>
                  </a:cubicBezTo>
                  <a:cubicBezTo>
                    <a:pt x="0" y="210"/>
                    <a:pt x="69" y="267"/>
                    <a:pt x="300" y="284"/>
                  </a:cubicBezTo>
                  <a:cubicBezTo>
                    <a:pt x="532" y="300"/>
                    <a:pt x="926" y="298"/>
                    <a:pt x="1023" y="243"/>
                  </a:cubicBezTo>
                  <a:cubicBezTo>
                    <a:pt x="1023" y="25"/>
                    <a:pt x="1023" y="25"/>
                    <a:pt x="1023" y="25"/>
                  </a:cubicBezTo>
                  <a:cubicBezTo>
                    <a:pt x="1023" y="25"/>
                    <a:pt x="1037" y="85"/>
                    <a:pt x="640" y="95"/>
                  </a:cubicBezTo>
                  <a:cubicBezTo>
                    <a:pt x="243" y="104"/>
                    <a:pt x="31" y="38"/>
                    <a:pt x="24" y="26"/>
                  </a:cubicBezTo>
                  <a:cubicBezTo>
                    <a:pt x="24" y="26"/>
                    <a:pt x="12" y="21"/>
                    <a:pt x="0" y="0"/>
                  </a:cubicBezTo>
                </a:path>
              </a:pathLst>
            </a:custGeom>
            <a:solidFill>
              <a:srgbClr val="004074"/>
            </a:solidFill>
            <a:ln w="15875" cap="flat" cmpd="sng">
              <a:noFill/>
              <a:prstDash val="solid"/>
              <a:round/>
              <a:headEnd type="none" w="med" len="med"/>
              <a:tailEnd type="none" w="med" len="med"/>
            </a:ln>
          </p:spPr>
          <p:txBody>
            <a:bodyPr/>
            <a:lstStyle/>
            <a:p>
              <a:endParaRPr lang="tr-TR"/>
            </a:p>
          </p:txBody>
        </p:sp>
        <p:sp>
          <p:nvSpPr>
            <p:cNvPr id="513039" name="Freeform 15"/>
            <p:cNvSpPr>
              <a:spLocks/>
            </p:cNvSpPr>
            <p:nvPr/>
          </p:nvSpPr>
          <p:spPr bwMode="auto">
            <a:xfrm>
              <a:off x="422" y="2235"/>
              <a:ext cx="1800" cy="283"/>
            </a:xfrm>
            <a:custGeom>
              <a:avLst/>
              <a:gdLst>
                <a:gd name="T0" fmla="*/ 899 w 900"/>
                <a:gd name="T1" fmla="*/ 81 h 142"/>
                <a:gd name="T2" fmla="*/ 449 w 900"/>
                <a:gd name="T3" fmla="*/ 136 h 142"/>
                <a:gd name="T4" fmla="*/ 1 w 900"/>
                <a:gd name="T5" fmla="*/ 60 h 142"/>
                <a:gd name="T6" fmla="*/ 451 w 900"/>
                <a:gd name="T7" fmla="*/ 6 h 142"/>
                <a:gd name="T8" fmla="*/ 899 w 900"/>
                <a:gd name="T9" fmla="*/ 81 h 142"/>
                <a:gd name="T10" fmla="*/ 0 60000 65536"/>
                <a:gd name="T11" fmla="*/ 0 60000 65536"/>
                <a:gd name="T12" fmla="*/ 0 60000 65536"/>
                <a:gd name="T13" fmla="*/ 0 60000 65536"/>
                <a:gd name="T14" fmla="*/ 0 60000 65536"/>
                <a:gd name="T15" fmla="*/ 0 w 900"/>
                <a:gd name="T16" fmla="*/ 0 h 142"/>
                <a:gd name="T17" fmla="*/ 900 w 900"/>
                <a:gd name="T18" fmla="*/ 142 h 142"/>
              </a:gdLst>
              <a:ahLst/>
              <a:cxnLst>
                <a:cxn ang="T10">
                  <a:pos x="T0" y="T1"/>
                </a:cxn>
                <a:cxn ang="T11">
                  <a:pos x="T2" y="T3"/>
                </a:cxn>
                <a:cxn ang="T12">
                  <a:pos x="T4" y="T5"/>
                </a:cxn>
                <a:cxn ang="T13">
                  <a:pos x="T6" y="T7"/>
                </a:cxn>
                <a:cxn ang="T14">
                  <a:pos x="T8" y="T9"/>
                </a:cxn>
              </a:cxnLst>
              <a:rect l="T15" t="T16" r="T17" b="T18"/>
              <a:pathLst>
                <a:path w="900" h="142">
                  <a:moveTo>
                    <a:pt x="899" y="81"/>
                  </a:moveTo>
                  <a:cubicBezTo>
                    <a:pt x="898" y="117"/>
                    <a:pt x="697" y="142"/>
                    <a:pt x="449" y="136"/>
                  </a:cubicBezTo>
                  <a:cubicBezTo>
                    <a:pt x="201" y="130"/>
                    <a:pt x="0" y="96"/>
                    <a:pt x="1" y="60"/>
                  </a:cubicBezTo>
                  <a:cubicBezTo>
                    <a:pt x="2" y="24"/>
                    <a:pt x="203" y="0"/>
                    <a:pt x="451" y="6"/>
                  </a:cubicBezTo>
                  <a:cubicBezTo>
                    <a:pt x="699" y="12"/>
                    <a:pt x="900" y="45"/>
                    <a:pt x="899" y="81"/>
                  </a:cubicBezTo>
                </a:path>
              </a:pathLst>
            </a:custGeom>
            <a:gradFill rotWithShape="1">
              <a:gsLst>
                <a:gs pos="0">
                  <a:srgbClr val="C5C5C5"/>
                </a:gs>
                <a:gs pos="100000">
                  <a:srgbClr val="9D9D9D"/>
                </a:gs>
              </a:gsLst>
              <a:lin ang="0" scaled="1"/>
            </a:gradFill>
            <a:ln w="15875" cap="flat" cmpd="sng">
              <a:solidFill>
                <a:srgbClr val="004074"/>
              </a:solidFill>
              <a:prstDash val="solid"/>
              <a:round/>
              <a:headEnd type="none" w="med" len="med"/>
              <a:tailEnd type="none" w="med" len="med"/>
            </a:ln>
          </p:spPr>
          <p:txBody>
            <a:bodyPr/>
            <a:lstStyle/>
            <a:p>
              <a:endParaRPr lang="tr-TR"/>
            </a:p>
          </p:txBody>
        </p:sp>
        <p:sp>
          <p:nvSpPr>
            <p:cNvPr id="513040" name="Freeform 16"/>
            <p:cNvSpPr>
              <a:spLocks/>
            </p:cNvSpPr>
            <p:nvPr/>
          </p:nvSpPr>
          <p:spPr bwMode="auto">
            <a:xfrm>
              <a:off x="3391" y="2201"/>
              <a:ext cx="2050" cy="356"/>
            </a:xfrm>
            <a:custGeom>
              <a:avLst/>
              <a:gdLst>
                <a:gd name="T0" fmla="*/ 1023 w 1025"/>
                <a:gd name="T1" fmla="*/ 102 h 178"/>
                <a:gd name="T2" fmla="*/ 510 w 1025"/>
                <a:gd name="T3" fmla="*/ 171 h 178"/>
                <a:gd name="T4" fmla="*/ 1 w 1025"/>
                <a:gd name="T5" fmla="*/ 77 h 178"/>
                <a:gd name="T6" fmla="*/ 515 w 1025"/>
                <a:gd name="T7" fmla="*/ 6 h 178"/>
                <a:gd name="T8" fmla="*/ 1023 w 1025"/>
                <a:gd name="T9" fmla="*/ 102 h 178"/>
                <a:gd name="T10" fmla="*/ 0 60000 65536"/>
                <a:gd name="T11" fmla="*/ 0 60000 65536"/>
                <a:gd name="T12" fmla="*/ 0 60000 65536"/>
                <a:gd name="T13" fmla="*/ 0 60000 65536"/>
                <a:gd name="T14" fmla="*/ 0 60000 65536"/>
                <a:gd name="T15" fmla="*/ 0 w 1025"/>
                <a:gd name="T16" fmla="*/ 0 h 178"/>
                <a:gd name="T17" fmla="*/ 1025 w 1025"/>
                <a:gd name="T18" fmla="*/ 178 h 178"/>
              </a:gdLst>
              <a:ahLst/>
              <a:cxnLst>
                <a:cxn ang="T10">
                  <a:pos x="T0" y="T1"/>
                </a:cxn>
                <a:cxn ang="T11">
                  <a:pos x="T2" y="T3"/>
                </a:cxn>
                <a:cxn ang="T12">
                  <a:pos x="T4" y="T5"/>
                </a:cxn>
                <a:cxn ang="T13">
                  <a:pos x="T6" y="T7"/>
                </a:cxn>
                <a:cxn ang="T14">
                  <a:pos x="T8" y="T9"/>
                </a:cxn>
              </a:cxnLst>
              <a:rect l="T15" t="T16" r="T17" b="T18"/>
              <a:pathLst>
                <a:path w="1025" h="178">
                  <a:moveTo>
                    <a:pt x="1023" y="102"/>
                  </a:moveTo>
                  <a:cubicBezTo>
                    <a:pt x="1022" y="146"/>
                    <a:pt x="793" y="178"/>
                    <a:pt x="510" y="171"/>
                  </a:cubicBezTo>
                  <a:cubicBezTo>
                    <a:pt x="228" y="165"/>
                    <a:pt x="0" y="123"/>
                    <a:pt x="1" y="77"/>
                  </a:cubicBezTo>
                  <a:cubicBezTo>
                    <a:pt x="2" y="31"/>
                    <a:pt x="232" y="0"/>
                    <a:pt x="515" y="6"/>
                  </a:cubicBezTo>
                  <a:cubicBezTo>
                    <a:pt x="797" y="13"/>
                    <a:pt x="1025" y="56"/>
                    <a:pt x="1023" y="102"/>
                  </a:cubicBezTo>
                </a:path>
              </a:pathLst>
            </a:custGeom>
            <a:solidFill>
              <a:srgbClr val="004074"/>
            </a:solidFill>
            <a:ln w="15875" cap="flat" cmpd="sng">
              <a:noFill/>
              <a:prstDash val="solid"/>
              <a:round/>
              <a:headEnd type="none" w="med" len="med"/>
              <a:tailEnd type="none" w="med" len="med"/>
            </a:ln>
          </p:spPr>
          <p:txBody>
            <a:bodyPr/>
            <a:lstStyle/>
            <a:p>
              <a:endParaRPr lang="tr-TR"/>
            </a:p>
          </p:txBody>
        </p:sp>
        <p:sp>
          <p:nvSpPr>
            <p:cNvPr id="513041" name="Freeform 17"/>
            <p:cNvSpPr>
              <a:spLocks/>
            </p:cNvSpPr>
            <p:nvPr/>
          </p:nvSpPr>
          <p:spPr bwMode="auto">
            <a:xfrm>
              <a:off x="3389" y="2339"/>
              <a:ext cx="2074" cy="612"/>
            </a:xfrm>
            <a:custGeom>
              <a:avLst/>
              <a:gdLst>
                <a:gd name="T0" fmla="*/ 0 w 1037"/>
                <a:gd name="T1" fmla="*/ 0 h 306"/>
                <a:gd name="T2" fmla="*/ 0 w 1037"/>
                <a:gd name="T3" fmla="*/ 215 h 306"/>
                <a:gd name="T4" fmla="*/ 300 w 1037"/>
                <a:gd name="T5" fmla="*/ 289 h 306"/>
                <a:gd name="T6" fmla="*/ 1023 w 1037"/>
                <a:gd name="T7" fmla="*/ 248 h 306"/>
                <a:gd name="T8" fmla="*/ 1023 w 1037"/>
                <a:gd name="T9" fmla="*/ 25 h 306"/>
                <a:gd name="T10" fmla="*/ 640 w 1037"/>
                <a:gd name="T11" fmla="*/ 97 h 306"/>
                <a:gd name="T12" fmla="*/ 24 w 1037"/>
                <a:gd name="T13" fmla="*/ 27 h 306"/>
                <a:gd name="T14" fmla="*/ 0 w 1037"/>
                <a:gd name="T15" fmla="*/ 0 h 306"/>
                <a:gd name="T16" fmla="*/ 0 60000 65536"/>
                <a:gd name="T17" fmla="*/ 0 60000 65536"/>
                <a:gd name="T18" fmla="*/ 0 60000 65536"/>
                <a:gd name="T19" fmla="*/ 0 60000 65536"/>
                <a:gd name="T20" fmla="*/ 0 60000 65536"/>
                <a:gd name="T21" fmla="*/ 0 60000 65536"/>
                <a:gd name="T22" fmla="*/ 0 60000 65536"/>
                <a:gd name="T23" fmla="*/ 0 60000 65536"/>
                <a:gd name="T24" fmla="*/ 0 w 1037"/>
                <a:gd name="T25" fmla="*/ 0 h 306"/>
                <a:gd name="T26" fmla="*/ 1037 w 1037"/>
                <a:gd name="T27" fmla="*/ 306 h 3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7" h="306">
                  <a:moveTo>
                    <a:pt x="0" y="0"/>
                  </a:moveTo>
                  <a:cubicBezTo>
                    <a:pt x="0" y="215"/>
                    <a:pt x="0" y="215"/>
                    <a:pt x="0" y="215"/>
                  </a:cubicBezTo>
                  <a:cubicBezTo>
                    <a:pt x="0" y="215"/>
                    <a:pt x="69" y="272"/>
                    <a:pt x="300" y="289"/>
                  </a:cubicBezTo>
                  <a:cubicBezTo>
                    <a:pt x="532" y="306"/>
                    <a:pt x="926" y="304"/>
                    <a:pt x="1023" y="248"/>
                  </a:cubicBezTo>
                  <a:cubicBezTo>
                    <a:pt x="1023" y="25"/>
                    <a:pt x="1023" y="25"/>
                    <a:pt x="1023" y="25"/>
                  </a:cubicBezTo>
                  <a:cubicBezTo>
                    <a:pt x="1023" y="25"/>
                    <a:pt x="1037" y="87"/>
                    <a:pt x="640" y="97"/>
                  </a:cubicBezTo>
                  <a:cubicBezTo>
                    <a:pt x="243" y="106"/>
                    <a:pt x="31" y="39"/>
                    <a:pt x="24" y="27"/>
                  </a:cubicBezTo>
                  <a:cubicBezTo>
                    <a:pt x="24" y="27"/>
                    <a:pt x="12" y="22"/>
                    <a:pt x="0" y="0"/>
                  </a:cubicBezTo>
                </a:path>
              </a:pathLst>
            </a:custGeom>
            <a:solidFill>
              <a:srgbClr val="004074"/>
            </a:solidFill>
            <a:ln w="15875" cap="flat" cmpd="sng">
              <a:solidFill>
                <a:srgbClr val="004074"/>
              </a:solidFill>
              <a:prstDash val="solid"/>
              <a:round/>
              <a:headEnd type="none" w="med" len="med"/>
              <a:tailEnd type="none" w="med" len="med"/>
            </a:ln>
          </p:spPr>
          <p:txBody>
            <a:bodyPr/>
            <a:lstStyle/>
            <a:p>
              <a:endParaRPr lang="tr-TR"/>
            </a:p>
          </p:txBody>
        </p:sp>
        <p:sp>
          <p:nvSpPr>
            <p:cNvPr id="513042" name="Freeform 18"/>
            <p:cNvSpPr>
              <a:spLocks/>
            </p:cNvSpPr>
            <p:nvPr/>
          </p:nvSpPr>
          <p:spPr bwMode="auto">
            <a:xfrm>
              <a:off x="3508" y="2239"/>
              <a:ext cx="1801" cy="284"/>
            </a:xfrm>
            <a:custGeom>
              <a:avLst/>
              <a:gdLst>
                <a:gd name="T0" fmla="*/ 898 w 900"/>
                <a:gd name="T1" fmla="*/ 81 h 142"/>
                <a:gd name="T2" fmla="*/ 448 w 900"/>
                <a:gd name="T3" fmla="*/ 136 h 142"/>
                <a:gd name="T4" fmla="*/ 1 w 900"/>
                <a:gd name="T5" fmla="*/ 60 h 142"/>
                <a:gd name="T6" fmla="*/ 451 w 900"/>
                <a:gd name="T7" fmla="*/ 6 h 142"/>
                <a:gd name="T8" fmla="*/ 898 w 900"/>
                <a:gd name="T9" fmla="*/ 81 h 142"/>
                <a:gd name="T10" fmla="*/ 0 60000 65536"/>
                <a:gd name="T11" fmla="*/ 0 60000 65536"/>
                <a:gd name="T12" fmla="*/ 0 60000 65536"/>
                <a:gd name="T13" fmla="*/ 0 60000 65536"/>
                <a:gd name="T14" fmla="*/ 0 60000 65536"/>
                <a:gd name="T15" fmla="*/ 0 w 900"/>
                <a:gd name="T16" fmla="*/ 0 h 142"/>
                <a:gd name="T17" fmla="*/ 900 w 900"/>
                <a:gd name="T18" fmla="*/ 142 h 142"/>
              </a:gdLst>
              <a:ahLst/>
              <a:cxnLst>
                <a:cxn ang="T10">
                  <a:pos x="T0" y="T1"/>
                </a:cxn>
                <a:cxn ang="T11">
                  <a:pos x="T2" y="T3"/>
                </a:cxn>
                <a:cxn ang="T12">
                  <a:pos x="T4" y="T5"/>
                </a:cxn>
                <a:cxn ang="T13">
                  <a:pos x="T6" y="T7"/>
                </a:cxn>
                <a:cxn ang="T14">
                  <a:pos x="T8" y="T9"/>
                </a:cxn>
              </a:cxnLst>
              <a:rect l="T15" t="T16" r="T17" b="T18"/>
              <a:pathLst>
                <a:path w="900" h="142">
                  <a:moveTo>
                    <a:pt x="898" y="81"/>
                  </a:moveTo>
                  <a:cubicBezTo>
                    <a:pt x="897" y="117"/>
                    <a:pt x="696" y="142"/>
                    <a:pt x="448" y="136"/>
                  </a:cubicBezTo>
                  <a:cubicBezTo>
                    <a:pt x="200" y="130"/>
                    <a:pt x="0" y="96"/>
                    <a:pt x="1" y="60"/>
                  </a:cubicBezTo>
                  <a:cubicBezTo>
                    <a:pt x="2" y="24"/>
                    <a:pt x="203" y="0"/>
                    <a:pt x="451" y="6"/>
                  </a:cubicBezTo>
                  <a:cubicBezTo>
                    <a:pt x="699" y="12"/>
                    <a:pt x="900" y="45"/>
                    <a:pt x="898" y="81"/>
                  </a:cubicBezTo>
                </a:path>
              </a:pathLst>
            </a:custGeom>
            <a:gradFill rotWithShape="0">
              <a:gsLst>
                <a:gs pos="0">
                  <a:srgbClr val="E0E0D6"/>
                </a:gs>
                <a:gs pos="50000">
                  <a:srgbClr val="FFFFFF"/>
                </a:gs>
                <a:gs pos="100000">
                  <a:srgbClr val="E0E0D6"/>
                </a:gs>
              </a:gsLst>
              <a:lin ang="0" scaled="1"/>
            </a:gradFill>
            <a:ln w="15875" cap="flat" cmpd="sng">
              <a:noFill/>
              <a:prstDash val="solid"/>
              <a:round/>
              <a:headEnd type="none" w="med" len="med"/>
              <a:tailEnd type="none" w="med" len="med"/>
            </a:ln>
          </p:spPr>
          <p:txBody>
            <a:bodyPr/>
            <a:lstStyle/>
            <a:p>
              <a:endParaRPr lang="tr-TR"/>
            </a:p>
          </p:txBody>
        </p:sp>
        <p:sp>
          <p:nvSpPr>
            <p:cNvPr id="513043" name="Freeform 19"/>
            <p:cNvSpPr>
              <a:spLocks/>
            </p:cNvSpPr>
            <p:nvPr/>
          </p:nvSpPr>
          <p:spPr bwMode="auto">
            <a:xfrm>
              <a:off x="1846" y="2117"/>
              <a:ext cx="2012" cy="379"/>
            </a:xfrm>
            <a:custGeom>
              <a:avLst/>
              <a:gdLst>
                <a:gd name="T0" fmla="*/ 973 w 1006"/>
                <a:gd name="T1" fmla="*/ 172 h 190"/>
                <a:gd name="T2" fmla="*/ 1006 w 1006"/>
                <a:gd name="T3" fmla="*/ 177 h 190"/>
                <a:gd name="T4" fmla="*/ 538 w 1006"/>
                <a:gd name="T5" fmla="*/ 12 h 190"/>
                <a:gd name="T6" fmla="*/ 0 w 1006"/>
                <a:gd name="T7" fmla="*/ 187 h 190"/>
                <a:gd name="T8" fmla="*/ 61 w 1006"/>
                <a:gd name="T9" fmla="*/ 182 h 190"/>
                <a:gd name="T10" fmla="*/ 437 w 1006"/>
                <a:gd name="T11" fmla="*/ 35 h 190"/>
                <a:gd name="T12" fmla="*/ 940 w 1006"/>
                <a:gd name="T13" fmla="*/ 166 h 190"/>
                <a:gd name="T14" fmla="*/ 973 w 1006"/>
                <a:gd name="T15" fmla="*/ 172 h 190"/>
                <a:gd name="T16" fmla="*/ 0 60000 65536"/>
                <a:gd name="T17" fmla="*/ 0 60000 65536"/>
                <a:gd name="T18" fmla="*/ 0 60000 65536"/>
                <a:gd name="T19" fmla="*/ 0 60000 65536"/>
                <a:gd name="T20" fmla="*/ 0 60000 65536"/>
                <a:gd name="T21" fmla="*/ 0 60000 65536"/>
                <a:gd name="T22" fmla="*/ 0 60000 65536"/>
                <a:gd name="T23" fmla="*/ 0 60000 65536"/>
                <a:gd name="T24" fmla="*/ 0 w 1006"/>
                <a:gd name="T25" fmla="*/ 0 h 190"/>
                <a:gd name="T26" fmla="*/ 1006 w 1006"/>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6" h="190">
                  <a:moveTo>
                    <a:pt x="973" y="172"/>
                  </a:moveTo>
                  <a:cubicBezTo>
                    <a:pt x="982" y="173"/>
                    <a:pt x="1006" y="177"/>
                    <a:pt x="1006" y="177"/>
                  </a:cubicBezTo>
                  <a:cubicBezTo>
                    <a:pt x="861" y="2"/>
                    <a:pt x="538" y="12"/>
                    <a:pt x="538" y="12"/>
                  </a:cubicBezTo>
                  <a:cubicBezTo>
                    <a:pt x="100" y="0"/>
                    <a:pt x="0" y="187"/>
                    <a:pt x="0" y="187"/>
                  </a:cubicBezTo>
                  <a:cubicBezTo>
                    <a:pt x="24" y="190"/>
                    <a:pt x="61" y="182"/>
                    <a:pt x="61" y="182"/>
                  </a:cubicBezTo>
                  <a:cubicBezTo>
                    <a:pt x="189" y="47"/>
                    <a:pt x="437" y="35"/>
                    <a:pt x="437" y="35"/>
                  </a:cubicBezTo>
                  <a:cubicBezTo>
                    <a:pt x="850" y="25"/>
                    <a:pt x="940" y="166"/>
                    <a:pt x="940" y="166"/>
                  </a:cubicBezTo>
                  <a:cubicBezTo>
                    <a:pt x="940" y="166"/>
                    <a:pt x="965" y="171"/>
                    <a:pt x="973" y="172"/>
                  </a:cubicBezTo>
                  <a:close/>
                </a:path>
              </a:pathLst>
            </a:custGeom>
            <a:solidFill>
              <a:srgbClr val="B2CF7D"/>
            </a:solidFill>
            <a:ln w="15875" cap="flat" cmpd="sng">
              <a:noFill/>
              <a:prstDash val="solid"/>
              <a:round/>
              <a:headEnd type="none" w="med" len="med"/>
              <a:tailEnd type="none" w="med" len="med"/>
            </a:ln>
          </p:spPr>
          <p:txBody>
            <a:bodyPr/>
            <a:lstStyle/>
            <a:p>
              <a:endParaRPr lang="tr-TR"/>
            </a:p>
          </p:txBody>
        </p:sp>
        <p:sp>
          <p:nvSpPr>
            <p:cNvPr id="513044" name="Freeform 20"/>
            <p:cNvSpPr>
              <a:spLocks/>
            </p:cNvSpPr>
            <p:nvPr/>
          </p:nvSpPr>
          <p:spPr bwMode="auto">
            <a:xfrm>
              <a:off x="1686" y="2009"/>
              <a:ext cx="2172" cy="502"/>
            </a:xfrm>
            <a:custGeom>
              <a:avLst/>
              <a:gdLst>
                <a:gd name="T0" fmla="*/ 92 w 1086"/>
                <a:gd name="T1" fmla="*/ 244 h 251"/>
                <a:gd name="T2" fmla="*/ 460 w 1086"/>
                <a:gd name="T3" fmla="*/ 78 h 251"/>
                <a:gd name="T4" fmla="*/ 1067 w 1086"/>
                <a:gd name="T5" fmla="*/ 228 h 251"/>
                <a:gd name="T6" fmla="*/ 1086 w 1086"/>
                <a:gd name="T7" fmla="*/ 231 h 251"/>
                <a:gd name="T8" fmla="*/ 1073 w 1086"/>
                <a:gd name="T9" fmla="*/ 211 h 251"/>
                <a:gd name="T10" fmla="*/ 518 w 1086"/>
                <a:gd name="T11" fmla="*/ 0 h 251"/>
                <a:gd name="T12" fmla="*/ 0 w 1086"/>
                <a:gd name="T13" fmla="*/ 207 h 251"/>
                <a:gd name="T14" fmla="*/ 13 w 1086"/>
                <a:gd name="T15" fmla="*/ 248 h 251"/>
                <a:gd name="T16" fmla="*/ 92 w 1086"/>
                <a:gd name="T17" fmla="*/ 244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6"/>
                <a:gd name="T28" fmla="*/ 0 h 251"/>
                <a:gd name="T29" fmla="*/ 1086 w 1086"/>
                <a:gd name="T30" fmla="*/ 251 h 2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6" h="251">
                  <a:moveTo>
                    <a:pt x="92" y="244"/>
                  </a:moveTo>
                  <a:cubicBezTo>
                    <a:pt x="92" y="244"/>
                    <a:pt x="140" y="113"/>
                    <a:pt x="460" y="78"/>
                  </a:cubicBezTo>
                  <a:cubicBezTo>
                    <a:pt x="460" y="78"/>
                    <a:pt x="946" y="27"/>
                    <a:pt x="1067" y="228"/>
                  </a:cubicBezTo>
                  <a:cubicBezTo>
                    <a:pt x="1072" y="229"/>
                    <a:pt x="1085" y="231"/>
                    <a:pt x="1086" y="231"/>
                  </a:cubicBezTo>
                  <a:cubicBezTo>
                    <a:pt x="1083" y="224"/>
                    <a:pt x="1079" y="218"/>
                    <a:pt x="1073" y="211"/>
                  </a:cubicBezTo>
                  <a:cubicBezTo>
                    <a:pt x="970" y="85"/>
                    <a:pt x="799" y="0"/>
                    <a:pt x="518" y="0"/>
                  </a:cubicBezTo>
                  <a:cubicBezTo>
                    <a:pt x="237" y="0"/>
                    <a:pt x="6" y="103"/>
                    <a:pt x="0" y="207"/>
                  </a:cubicBezTo>
                  <a:cubicBezTo>
                    <a:pt x="0" y="220"/>
                    <a:pt x="4" y="234"/>
                    <a:pt x="13" y="248"/>
                  </a:cubicBezTo>
                  <a:cubicBezTo>
                    <a:pt x="17" y="248"/>
                    <a:pt x="52" y="251"/>
                    <a:pt x="92" y="244"/>
                  </a:cubicBezTo>
                </a:path>
              </a:pathLst>
            </a:custGeom>
            <a:solidFill>
              <a:srgbClr val="6B9B1A"/>
            </a:solidFill>
            <a:ln w="15875" cap="flat" cmpd="sng">
              <a:noFill/>
              <a:prstDash val="solid"/>
              <a:round/>
              <a:headEnd type="none" w="med" len="med"/>
              <a:tailEnd type="none" w="med" len="med"/>
            </a:ln>
          </p:spPr>
          <p:txBody>
            <a:bodyPr/>
            <a:lstStyle/>
            <a:p>
              <a:endParaRPr lang="tr-TR"/>
            </a:p>
          </p:txBody>
        </p:sp>
      </p:grpSp>
      <p:sp>
        <p:nvSpPr>
          <p:cNvPr id="513032" name="Text Box 19"/>
          <p:cNvSpPr txBox="1">
            <a:spLocks noChangeArrowheads="1"/>
          </p:cNvSpPr>
          <p:nvPr/>
        </p:nvSpPr>
        <p:spPr bwMode="gray">
          <a:xfrm>
            <a:off x="715963" y="1992313"/>
            <a:ext cx="2016125" cy="307975"/>
          </a:xfrm>
          <a:prstGeom prst="rect">
            <a:avLst/>
          </a:prstGeom>
          <a:noFill/>
          <a:ln w="9525">
            <a:noFill/>
            <a:miter lim="800000"/>
            <a:headEnd/>
            <a:tailEnd/>
          </a:ln>
        </p:spPr>
        <p:txBody>
          <a:bodyPr lIns="0" tIns="0" rIns="0" bIns="0">
            <a:spAutoFit/>
          </a:bodyPr>
          <a:lstStyle/>
          <a:p>
            <a:pPr algn="ctr" defTabSz="801688">
              <a:spcAft>
                <a:spcPct val="40000"/>
              </a:spcAft>
            </a:pPr>
            <a:r>
              <a:rPr lang="tr-TR" sz="2000" b="1" i="1" noProof="1">
                <a:solidFill>
                  <a:srgbClr val="000000"/>
                </a:solidFill>
                <a:latin typeface="Calibri" pitchFamily="34" charset="0"/>
              </a:rPr>
              <a:t>Çalışma Öyküsü</a:t>
            </a:r>
          </a:p>
        </p:txBody>
      </p:sp>
      <p:sp>
        <p:nvSpPr>
          <p:cNvPr id="513033" name="Text Box 19"/>
          <p:cNvSpPr txBox="1">
            <a:spLocks noChangeArrowheads="1"/>
          </p:cNvSpPr>
          <p:nvPr/>
        </p:nvSpPr>
        <p:spPr bwMode="gray">
          <a:xfrm>
            <a:off x="3886200" y="2282825"/>
            <a:ext cx="1006475" cy="307975"/>
          </a:xfrm>
          <a:prstGeom prst="rect">
            <a:avLst/>
          </a:prstGeom>
          <a:noFill/>
          <a:ln w="9525">
            <a:noFill/>
            <a:miter lim="800000"/>
            <a:headEnd/>
            <a:tailEnd/>
          </a:ln>
        </p:spPr>
        <p:txBody>
          <a:bodyPr lIns="0" tIns="0" rIns="0" bIns="0">
            <a:spAutoFit/>
          </a:bodyPr>
          <a:lstStyle/>
          <a:p>
            <a:pPr algn="ctr" defTabSz="801688">
              <a:spcAft>
                <a:spcPct val="40000"/>
              </a:spcAft>
            </a:pPr>
            <a:r>
              <a:rPr lang="tr-TR" sz="2000" b="1" i="1">
                <a:solidFill>
                  <a:srgbClr val="000000"/>
                </a:solidFill>
                <a:latin typeface="Calibri" pitchFamily="34" charset="0"/>
              </a:rPr>
              <a:t>İlişkisi</a:t>
            </a:r>
            <a:endParaRPr lang="tr-TR" sz="2000" b="1" i="1" noProof="1">
              <a:solidFill>
                <a:srgbClr val="000000"/>
              </a:solidFill>
              <a:latin typeface="Calibri" pitchFamily="34" charset="0"/>
            </a:endParaRPr>
          </a:p>
        </p:txBody>
      </p:sp>
      <p:sp>
        <p:nvSpPr>
          <p:cNvPr id="513034" name="Text Box 19"/>
          <p:cNvSpPr txBox="1">
            <a:spLocks noChangeArrowheads="1"/>
          </p:cNvSpPr>
          <p:nvPr/>
        </p:nvSpPr>
        <p:spPr bwMode="gray">
          <a:xfrm>
            <a:off x="6435725" y="2051050"/>
            <a:ext cx="1006475" cy="307975"/>
          </a:xfrm>
          <a:prstGeom prst="rect">
            <a:avLst/>
          </a:prstGeom>
          <a:noFill/>
          <a:ln w="9525">
            <a:noFill/>
            <a:miter lim="800000"/>
            <a:headEnd/>
            <a:tailEnd/>
          </a:ln>
        </p:spPr>
        <p:txBody>
          <a:bodyPr lIns="0" tIns="0" rIns="0" bIns="0">
            <a:spAutoFit/>
          </a:bodyPr>
          <a:lstStyle/>
          <a:p>
            <a:pPr algn="ctr" defTabSz="801688">
              <a:spcAft>
                <a:spcPct val="40000"/>
              </a:spcAft>
            </a:pPr>
            <a:r>
              <a:rPr lang="tr-TR" sz="2000" b="1" i="1">
                <a:solidFill>
                  <a:srgbClr val="000000"/>
                </a:solidFill>
                <a:latin typeface="Calibri" pitchFamily="34" charset="0"/>
              </a:rPr>
              <a:t>Hastalık</a:t>
            </a:r>
            <a:endParaRPr lang="tr-TR" sz="2000" b="1" i="1" noProof="1">
              <a:solidFill>
                <a:srgbClr val="000000"/>
              </a:solidFill>
              <a:latin typeface="Calibri" pitchFamily="34" charset="0"/>
            </a:endParaRPr>
          </a:p>
        </p:txBody>
      </p:sp>
      <p:sp>
        <p:nvSpPr>
          <p:cNvPr id="28" name="Text Box 19"/>
          <p:cNvSpPr txBox="1">
            <a:spLocks noChangeArrowheads="1"/>
          </p:cNvSpPr>
          <p:nvPr/>
        </p:nvSpPr>
        <p:spPr bwMode="gray">
          <a:xfrm>
            <a:off x="88900" y="3657600"/>
            <a:ext cx="8932863" cy="554038"/>
          </a:xfrm>
          <a:prstGeom prst="rect">
            <a:avLst/>
          </a:prstGeom>
          <a:noFill/>
          <a:ln w="9525">
            <a:solidFill>
              <a:schemeClr val="bg1">
                <a:lumMod val="65000"/>
              </a:schemeClr>
            </a:solidFill>
            <a:miter lim="800000"/>
            <a:headEnd/>
            <a:tailEnd/>
          </a:ln>
        </p:spPr>
        <p:txBody>
          <a:bodyPr lIns="0" tIns="0" rIns="0" bIns="0">
            <a:spAutoFit/>
          </a:bodyPr>
          <a:lstStyle/>
          <a:p>
            <a:pPr algn="ctr" defTabSz="801688">
              <a:spcAft>
                <a:spcPct val="40000"/>
              </a:spcAft>
            </a:pPr>
            <a:r>
              <a:rPr lang="tr-TR" i="1" noProof="1">
                <a:solidFill>
                  <a:srgbClr val="080808"/>
                </a:solidFill>
                <a:latin typeface="Calibri" pitchFamily="34" charset="0"/>
              </a:rPr>
              <a:t>Meslek hastalığına klinik olarak tanı konduktan sonra, çalışma öyküsü ile hastalık ilişkisi de ortaya konmalıdır. Meslek hastalığı tanısında çalışma öyküsü önemli bir başlangıç noktasıdır.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4"/>
          <p:cNvSpPr>
            <a:spLocks noChangeArrowheads="1"/>
          </p:cNvSpPr>
          <p:nvPr/>
        </p:nvSpPr>
        <p:spPr bwMode="gray">
          <a:xfrm>
            <a:off x="33338" y="1289050"/>
            <a:ext cx="3324225" cy="1017588"/>
          </a:xfrm>
          <a:prstGeom prst="rect">
            <a:avLst/>
          </a:prstGeom>
          <a:noFill/>
          <a:ln w="12700">
            <a:solidFill>
              <a:schemeClr val="bg1">
                <a:lumMod val="65000"/>
              </a:schemeClr>
            </a:solidFill>
            <a:miter lim="800000"/>
            <a:headEnd/>
            <a:tailEnd/>
          </a:ln>
        </p:spPr>
        <p:txBody>
          <a:bodyPr lIns="108000" tIns="108000" rIns="72000" bIns="72000"/>
          <a:lstStyle/>
          <a:p>
            <a:pPr algn="ctr">
              <a:lnSpc>
                <a:spcPct val="90000"/>
              </a:lnSpc>
              <a:spcAft>
                <a:spcPct val="20000"/>
              </a:spcAft>
              <a:buClr>
                <a:srgbClr val="292929"/>
              </a:buClr>
            </a:pPr>
            <a:r>
              <a:rPr lang="tr-TR" sz="1600" i="1">
                <a:solidFill>
                  <a:srgbClr val="000000"/>
                </a:solidFill>
                <a:latin typeface="Calibri" pitchFamily="34" charset="0"/>
              </a:rPr>
              <a:t>Hastanın son olarak yaptığı işe kadar çalıştığı </a:t>
            </a:r>
            <a:r>
              <a:rPr lang="tr-TR" sz="1600" b="1" i="1">
                <a:solidFill>
                  <a:srgbClr val="000000"/>
                </a:solidFill>
                <a:latin typeface="Calibri" pitchFamily="34" charset="0"/>
              </a:rPr>
              <a:t>bütün işler</a:t>
            </a:r>
            <a:r>
              <a:rPr lang="tr-TR" sz="1600" i="1">
                <a:solidFill>
                  <a:srgbClr val="000000"/>
                </a:solidFill>
                <a:latin typeface="Calibri" pitchFamily="34" charset="0"/>
              </a:rPr>
              <a:t>, </a:t>
            </a:r>
            <a:r>
              <a:rPr lang="tr-TR" sz="1600" b="1" i="1">
                <a:solidFill>
                  <a:srgbClr val="000000"/>
                </a:solidFill>
                <a:latin typeface="Calibri" pitchFamily="34" charset="0"/>
              </a:rPr>
              <a:t>görevleri ve korunma önlemleri </a:t>
            </a:r>
            <a:r>
              <a:rPr lang="tr-TR" sz="1600" i="1">
                <a:solidFill>
                  <a:srgbClr val="000000"/>
                </a:solidFill>
                <a:latin typeface="Calibri" pitchFamily="34" charset="0"/>
              </a:rPr>
              <a:t>konusunda ayrıntılı bilgi alınmalıdır.</a:t>
            </a:r>
          </a:p>
        </p:txBody>
      </p:sp>
      <p:sp>
        <p:nvSpPr>
          <p:cNvPr id="515076" name="Freeform 2"/>
          <p:cNvSpPr>
            <a:spLocks/>
          </p:cNvSpPr>
          <p:nvPr/>
        </p:nvSpPr>
        <p:spPr bwMode="auto">
          <a:xfrm>
            <a:off x="3689350" y="1762125"/>
            <a:ext cx="1676400" cy="2354263"/>
          </a:xfrm>
          <a:custGeom>
            <a:avLst/>
            <a:gdLst>
              <a:gd name="T0" fmla="*/ 0 w 1012"/>
              <a:gd name="T1" fmla="*/ 860425 h 1483"/>
              <a:gd name="T2" fmla="*/ 850034 w 1012"/>
              <a:gd name="T3" fmla="*/ 1679576 h 1483"/>
              <a:gd name="T4" fmla="*/ 1676870 w 1012"/>
              <a:gd name="T5" fmla="*/ 2322513 h 1483"/>
              <a:gd name="T6" fmla="*/ 1082012 w 1012"/>
              <a:gd name="T7" fmla="*/ 1489075 h 1483"/>
              <a:gd name="T8" fmla="*/ 526922 w 1012"/>
              <a:gd name="T9" fmla="*/ 976313 h 1483"/>
              <a:gd name="T10" fmla="*/ 896430 w 1012"/>
              <a:gd name="T11" fmla="*/ 398463 h 1483"/>
              <a:gd name="T12" fmla="*/ 752272 w 1012"/>
              <a:gd name="T13" fmla="*/ 42863 h 1483"/>
              <a:gd name="T14" fmla="*/ 0 w 1012"/>
              <a:gd name="T15" fmla="*/ 860425 h 1483"/>
              <a:gd name="T16" fmla="*/ 0 60000 65536"/>
              <a:gd name="T17" fmla="*/ 0 60000 65536"/>
              <a:gd name="T18" fmla="*/ 0 60000 65536"/>
              <a:gd name="T19" fmla="*/ 0 60000 65536"/>
              <a:gd name="T20" fmla="*/ 0 60000 65536"/>
              <a:gd name="T21" fmla="*/ 0 60000 65536"/>
              <a:gd name="T22" fmla="*/ 0 60000 65536"/>
              <a:gd name="T23" fmla="*/ 0 60000 65536"/>
              <a:gd name="T24" fmla="*/ 0 w 1012"/>
              <a:gd name="T25" fmla="*/ 0 h 1483"/>
              <a:gd name="T26" fmla="*/ 1012 w 1012"/>
              <a:gd name="T27" fmla="*/ 1483 h 14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2" h="1483">
                <a:moveTo>
                  <a:pt x="0" y="542"/>
                </a:moveTo>
                <a:cubicBezTo>
                  <a:pt x="0" y="827"/>
                  <a:pt x="230" y="1058"/>
                  <a:pt x="513" y="1058"/>
                </a:cubicBezTo>
                <a:cubicBezTo>
                  <a:pt x="684" y="1226"/>
                  <a:pt x="989" y="1483"/>
                  <a:pt x="1012" y="1463"/>
                </a:cubicBezTo>
                <a:cubicBezTo>
                  <a:pt x="1012" y="1463"/>
                  <a:pt x="933" y="1105"/>
                  <a:pt x="653" y="938"/>
                </a:cubicBezTo>
                <a:cubicBezTo>
                  <a:pt x="349" y="780"/>
                  <a:pt x="334" y="725"/>
                  <a:pt x="318" y="615"/>
                </a:cubicBezTo>
                <a:cubicBezTo>
                  <a:pt x="300" y="471"/>
                  <a:pt x="424" y="323"/>
                  <a:pt x="541" y="251"/>
                </a:cubicBezTo>
                <a:cubicBezTo>
                  <a:pt x="658" y="179"/>
                  <a:pt x="626" y="0"/>
                  <a:pt x="454" y="27"/>
                </a:cubicBezTo>
                <a:cubicBezTo>
                  <a:pt x="259" y="45"/>
                  <a:pt x="4" y="198"/>
                  <a:pt x="0" y="542"/>
                </a:cubicBezTo>
                <a:close/>
              </a:path>
            </a:pathLst>
          </a:custGeom>
          <a:gradFill rotWithShape="1">
            <a:gsLst>
              <a:gs pos="0">
                <a:srgbClr val="000000"/>
              </a:gs>
              <a:gs pos="100000">
                <a:srgbClr val="3F3F3F"/>
              </a:gs>
            </a:gsLst>
            <a:lin ang="0" scaled="1"/>
          </a:gradFill>
          <a:ln w="9525">
            <a:solidFill>
              <a:schemeClr val="bg1"/>
            </a:solidFill>
            <a:round/>
            <a:headEnd/>
            <a:tailEnd/>
          </a:ln>
        </p:spPr>
        <p:txBody>
          <a:bodyPr/>
          <a:lstStyle/>
          <a:p>
            <a:endParaRPr lang="tr-TR"/>
          </a:p>
        </p:txBody>
      </p:sp>
      <p:grpSp>
        <p:nvGrpSpPr>
          <p:cNvPr id="515077" name="Group 3"/>
          <p:cNvGrpSpPr>
            <a:grpSpLocks/>
          </p:cNvGrpSpPr>
          <p:nvPr/>
        </p:nvGrpSpPr>
        <p:grpSpPr bwMode="auto">
          <a:xfrm>
            <a:off x="3652838" y="1804988"/>
            <a:ext cx="2527300" cy="3279775"/>
            <a:chOff x="1439" y="1137"/>
            <a:chExt cx="1525" cy="2066"/>
          </a:xfrm>
        </p:grpSpPr>
        <p:sp>
          <p:nvSpPr>
            <p:cNvPr id="515099" name="Freeform 4"/>
            <p:cNvSpPr>
              <a:spLocks/>
            </p:cNvSpPr>
            <p:nvPr/>
          </p:nvSpPr>
          <p:spPr bwMode="auto">
            <a:xfrm flipH="1" flipV="1">
              <a:off x="1449" y="1720"/>
              <a:ext cx="1012" cy="1483"/>
            </a:xfrm>
            <a:custGeom>
              <a:avLst/>
              <a:gdLst>
                <a:gd name="T0" fmla="*/ 0 w 1012"/>
                <a:gd name="T1" fmla="*/ 542 h 1483"/>
                <a:gd name="T2" fmla="*/ 513 w 1012"/>
                <a:gd name="T3" fmla="*/ 1058 h 1483"/>
                <a:gd name="T4" fmla="*/ 1012 w 1012"/>
                <a:gd name="T5" fmla="*/ 1463 h 1483"/>
                <a:gd name="T6" fmla="*/ 653 w 1012"/>
                <a:gd name="T7" fmla="*/ 938 h 1483"/>
                <a:gd name="T8" fmla="*/ 318 w 1012"/>
                <a:gd name="T9" fmla="*/ 615 h 1483"/>
                <a:gd name="T10" fmla="*/ 541 w 1012"/>
                <a:gd name="T11" fmla="*/ 251 h 1483"/>
                <a:gd name="T12" fmla="*/ 454 w 1012"/>
                <a:gd name="T13" fmla="*/ 27 h 1483"/>
                <a:gd name="T14" fmla="*/ 0 w 1012"/>
                <a:gd name="T15" fmla="*/ 542 h 1483"/>
                <a:gd name="T16" fmla="*/ 0 60000 65536"/>
                <a:gd name="T17" fmla="*/ 0 60000 65536"/>
                <a:gd name="T18" fmla="*/ 0 60000 65536"/>
                <a:gd name="T19" fmla="*/ 0 60000 65536"/>
                <a:gd name="T20" fmla="*/ 0 60000 65536"/>
                <a:gd name="T21" fmla="*/ 0 60000 65536"/>
                <a:gd name="T22" fmla="*/ 0 60000 65536"/>
                <a:gd name="T23" fmla="*/ 0 60000 65536"/>
                <a:gd name="T24" fmla="*/ 0 w 1012"/>
                <a:gd name="T25" fmla="*/ 0 h 1483"/>
                <a:gd name="T26" fmla="*/ 1012 w 1012"/>
                <a:gd name="T27" fmla="*/ 1483 h 14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2" h="1483">
                  <a:moveTo>
                    <a:pt x="0" y="542"/>
                  </a:moveTo>
                  <a:cubicBezTo>
                    <a:pt x="0" y="827"/>
                    <a:pt x="230" y="1058"/>
                    <a:pt x="513" y="1058"/>
                  </a:cubicBezTo>
                  <a:cubicBezTo>
                    <a:pt x="684" y="1226"/>
                    <a:pt x="989" y="1483"/>
                    <a:pt x="1012" y="1463"/>
                  </a:cubicBezTo>
                  <a:cubicBezTo>
                    <a:pt x="1012" y="1463"/>
                    <a:pt x="933" y="1105"/>
                    <a:pt x="653" y="938"/>
                  </a:cubicBezTo>
                  <a:cubicBezTo>
                    <a:pt x="349" y="780"/>
                    <a:pt x="334" y="725"/>
                    <a:pt x="318" y="615"/>
                  </a:cubicBezTo>
                  <a:cubicBezTo>
                    <a:pt x="300" y="471"/>
                    <a:pt x="424" y="323"/>
                    <a:pt x="541" y="251"/>
                  </a:cubicBezTo>
                  <a:cubicBezTo>
                    <a:pt x="658" y="179"/>
                    <a:pt x="626" y="0"/>
                    <a:pt x="454" y="27"/>
                  </a:cubicBezTo>
                  <a:cubicBezTo>
                    <a:pt x="259" y="45"/>
                    <a:pt x="4" y="198"/>
                    <a:pt x="0" y="542"/>
                  </a:cubicBezTo>
                  <a:close/>
                </a:path>
              </a:pathLst>
            </a:custGeom>
            <a:gradFill rotWithShape="1">
              <a:gsLst>
                <a:gs pos="0">
                  <a:srgbClr val="000000"/>
                </a:gs>
                <a:gs pos="100000">
                  <a:srgbClr val="3F3F3F"/>
                </a:gs>
              </a:gsLst>
              <a:lin ang="0" scaled="1"/>
            </a:gradFill>
            <a:ln w="9525">
              <a:solidFill>
                <a:schemeClr val="bg1"/>
              </a:solidFill>
              <a:round/>
              <a:headEnd/>
              <a:tailEnd/>
            </a:ln>
          </p:spPr>
          <p:txBody>
            <a:bodyPr/>
            <a:lstStyle/>
            <a:p>
              <a:endParaRPr lang="tr-TR"/>
            </a:p>
          </p:txBody>
        </p:sp>
        <p:sp>
          <p:nvSpPr>
            <p:cNvPr id="515100" name="Freeform 5"/>
            <p:cNvSpPr>
              <a:spLocks/>
            </p:cNvSpPr>
            <p:nvPr/>
          </p:nvSpPr>
          <p:spPr bwMode="auto">
            <a:xfrm>
              <a:off x="1439" y="1137"/>
              <a:ext cx="1525" cy="2040"/>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rotWithShape="1">
              <a:gsLst>
                <a:gs pos="0">
                  <a:srgbClr val="EAEAEA"/>
                </a:gs>
                <a:gs pos="100000">
                  <a:srgbClr val="474747"/>
                </a:gs>
              </a:gsLst>
              <a:lin ang="2700000" scaled="1"/>
            </a:gradFill>
            <a:ln w="3175">
              <a:solidFill>
                <a:schemeClr val="bg1"/>
              </a:solidFill>
              <a:miter lim="800000"/>
              <a:headEnd/>
              <a:tailEnd/>
            </a:ln>
          </p:spPr>
          <p:txBody>
            <a:bodyPr/>
            <a:lstStyle/>
            <a:p>
              <a:endParaRPr lang="tr-TR"/>
            </a:p>
          </p:txBody>
        </p:sp>
      </p:grpSp>
      <p:pic>
        <p:nvPicPr>
          <p:cNvPr id="515078" name="Picture 2"/>
          <p:cNvPicPr>
            <a:picLocks noChangeAspect="1" noChangeArrowheads="1"/>
          </p:cNvPicPr>
          <p:nvPr/>
        </p:nvPicPr>
        <p:blipFill>
          <a:blip r:embed="rId3"/>
          <a:srcRect/>
          <a:stretch>
            <a:fillRect/>
          </a:stretch>
        </p:blipFill>
        <p:spPr bwMode="auto">
          <a:xfrm>
            <a:off x="2449513" y="4905375"/>
            <a:ext cx="4391025" cy="714375"/>
          </a:xfrm>
          <a:prstGeom prst="rect">
            <a:avLst/>
          </a:prstGeom>
          <a:noFill/>
          <a:ln w="9525">
            <a:noFill/>
            <a:miter lim="800000"/>
            <a:headEnd/>
            <a:tailEnd/>
          </a:ln>
        </p:spPr>
      </p:pic>
      <p:sp>
        <p:nvSpPr>
          <p:cNvPr id="515079" name="Freeform 4"/>
          <p:cNvSpPr>
            <a:spLocks/>
          </p:cNvSpPr>
          <p:nvPr/>
        </p:nvSpPr>
        <p:spPr bwMode="auto">
          <a:xfrm>
            <a:off x="2854325" y="1804988"/>
            <a:ext cx="2527300" cy="3238500"/>
          </a:xfrm>
          <a:custGeom>
            <a:avLst/>
            <a:gdLst>
              <a:gd name="T0" fmla="*/ 2147483647 w 849"/>
              <a:gd name="T1" fmla="*/ 2147483647 h 1133"/>
              <a:gd name="T2" fmla="*/ 0 w 849"/>
              <a:gd name="T3" fmla="*/ 2147483647 h 1133"/>
              <a:gd name="T4" fmla="*/ 2147483647 w 849"/>
              <a:gd name="T5" fmla="*/ 0 h 1133"/>
              <a:gd name="T6" fmla="*/ 2147483647 w 849"/>
              <a:gd name="T7" fmla="*/ 0 h 1133"/>
              <a:gd name="T8" fmla="*/ 2147483647 w 849"/>
              <a:gd name="T9" fmla="*/ 2147483647 h 1133"/>
              <a:gd name="T10" fmla="*/ 2147483647 w 849"/>
              <a:gd name="T11" fmla="*/ 2147483647 h 1133"/>
              <a:gd name="T12" fmla="*/ 2147483647 w 849"/>
              <a:gd name="T13" fmla="*/ 2147483647 h 1133"/>
              <a:gd name="T14" fmla="*/ 2147483647 w 849"/>
              <a:gd name="T15" fmla="*/ 2147483647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566" y="1133"/>
                </a:moveTo>
                <a:cubicBezTo>
                  <a:pt x="254" y="1133"/>
                  <a:pt x="0" y="880"/>
                  <a:pt x="0" y="567"/>
                </a:cubicBezTo>
                <a:cubicBezTo>
                  <a:pt x="0" y="253"/>
                  <a:pt x="254" y="0"/>
                  <a:pt x="566" y="0"/>
                </a:cubicBezTo>
                <a:cubicBezTo>
                  <a:pt x="566" y="0"/>
                  <a:pt x="566" y="0"/>
                  <a:pt x="566" y="0"/>
                </a:cubicBezTo>
                <a:cubicBezTo>
                  <a:pt x="410" y="0"/>
                  <a:pt x="283" y="126"/>
                  <a:pt x="283" y="282"/>
                </a:cubicBezTo>
                <a:cubicBezTo>
                  <a:pt x="283" y="439"/>
                  <a:pt x="410" y="566"/>
                  <a:pt x="566" y="566"/>
                </a:cubicBezTo>
                <a:cubicBezTo>
                  <a:pt x="722" y="566"/>
                  <a:pt x="849" y="693"/>
                  <a:pt x="849" y="850"/>
                </a:cubicBezTo>
                <a:cubicBezTo>
                  <a:pt x="849" y="1006"/>
                  <a:pt x="722" y="1133"/>
                  <a:pt x="566" y="1133"/>
                </a:cubicBezTo>
                <a:close/>
              </a:path>
            </a:pathLst>
          </a:custGeom>
          <a:gradFill rotWithShape="1">
            <a:gsLst>
              <a:gs pos="0">
                <a:srgbClr val="969696"/>
              </a:gs>
              <a:gs pos="100000">
                <a:srgbClr val="222222"/>
              </a:gs>
            </a:gsLst>
            <a:lin ang="5400000" scaled="1"/>
          </a:gradFill>
          <a:ln w="3175" algn="ctr">
            <a:solidFill>
              <a:schemeClr val="bg1"/>
            </a:solidFill>
            <a:miter lim="800000"/>
            <a:headEnd/>
            <a:tailEnd/>
          </a:ln>
        </p:spPr>
        <p:txBody>
          <a:bodyPr/>
          <a:lstStyle/>
          <a:p>
            <a:endParaRPr lang="tr-TR"/>
          </a:p>
        </p:txBody>
      </p:sp>
      <p:pic>
        <p:nvPicPr>
          <p:cNvPr id="515080" name="Picture 2"/>
          <p:cNvPicPr>
            <a:picLocks noChangeAspect="1" noChangeArrowheads="1"/>
          </p:cNvPicPr>
          <p:nvPr/>
        </p:nvPicPr>
        <p:blipFill>
          <a:blip r:embed="rId3">
            <a:lum bright="30000"/>
          </a:blip>
          <a:srcRect/>
          <a:stretch>
            <a:fillRect/>
          </a:stretch>
        </p:blipFill>
        <p:spPr bwMode="auto">
          <a:xfrm>
            <a:off x="2449513" y="4905375"/>
            <a:ext cx="4391025" cy="714375"/>
          </a:xfrm>
          <a:prstGeom prst="rect">
            <a:avLst/>
          </a:prstGeom>
          <a:noFill/>
          <a:ln w="9525">
            <a:noFill/>
            <a:miter lim="800000"/>
            <a:headEnd/>
            <a:tailEnd/>
          </a:ln>
        </p:spPr>
      </p:pic>
      <p:sp>
        <p:nvSpPr>
          <p:cNvPr id="515081" name="Rectangle 13"/>
          <p:cNvSpPr>
            <a:spLocks noChangeArrowheads="1"/>
          </p:cNvSpPr>
          <p:nvPr/>
        </p:nvSpPr>
        <p:spPr bwMode="gray">
          <a:xfrm>
            <a:off x="2892425" y="3884613"/>
            <a:ext cx="2559050" cy="369887"/>
          </a:xfrm>
          <a:prstGeom prst="rect">
            <a:avLst/>
          </a:prstGeom>
          <a:noFill/>
          <a:ln w="12700">
            <a:noFill/>
            <a:miter lim="800000"/>
            <a:headEnd/>
            <a:tailEnd/>
          </a:ln>
        </p:spPr>
        <p:txBody>
          <a:bodyPr lIns="0" tIns="0" rIns="0" bIns="0" anchor="ctr"/>
          <a:lstStyle/>
          <a:p>
            <a:pPr algn="ctr" defTabSz="801688" eaLnBrk="0" hangingPunct="0"/>
            <a:r>
              <a:rPr lang="tr-TR" sz="2400" b="1">
                <a:solidFill>
                  <a:srgbClr val="FFFFFF"/>
                </a:solidFill>
                <a:latin typeface="Calibri" pitchFamily="34" charset="0"/>
              </a:rPr>
              <a:t>Daha Önceki İşleri</a:t>
            </a:r>
            <a:endParaRPr lang="en-GB" sz="2400" b="1">
              <a:solidFill>
                <a:srgbClr val="FFFFFF"/>
              </a:solidFill>
              <a:latin typeface="Calibri" pitchFamily="34" charset="0"/>
            </a:endParaRPr>
          </a:p>
        </p:txBody>
      </p:sp>
      <p:sp>
        <p:nvSpPr>
          <p:cNvPr id="14" name="Freeform 5"/>
          <p:cNvSpPr>
            <a:spLocks/>
          </p:cNvSpPr>
          <p:nvPr/>
        </p:nvSpPr>
        <p:spPr bwMode="auto">
          <a:xfrm>
            <a:off x="3652838" y="1804988"/>
            <a:ext cx="2527300" cy="3238500"/>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rotWithShape="1">
            <a:gsLst>
              <a:gs pos="0">
                <a:schemeClr val="accent2"/>
              </a:gs>
              <a:gs pos="100000">
                <a:schemeClr val="accent2">
                  <a:gamma/>
                  <a:shade val="30196"/>
                  <a:invGamma/>
                </a:schemeClr>
              </a:gs>
            </a:gsLst>
            <a:lin ang="2700000" scaled="1"/>
          </a:gradFill>
          <a:ln w="3175">
            <a:solidFill>
              <a:schemeClr val="bg1"/>
            </a:solidFill>
            <a:miter lim="800000"/>
            <a:headEnd/>
            <a:tailEnd/>
          </a:ln>
        </p:spPr>
        <p:txBody>
          <a:bodyPr/>
          <a:lstStyle/>
          <a:p>
            <a:pPr>
              <a:defRPr/>
            </a:pPr>
            <a:endParaRPr lang="en-US">
              <a:solidFill>
                <a:srgbClr val="000000"/>
              </a:solidFill>
            </a:endParaRPr>
          </a:p>
        </p:txBody>
      </p:sp>
      <p:sp>
        <p:nvSpPr>
          <p:cNvPr id="515083" name="Line 6"/>
          <p:cNvSpPr>
            <a:spLocks noChangeShapeType="1"/>
          </p:cNvSpPr>
          <p:nvPr/>
        </p:nvSpPr>
        <p:spPr bwMode="auto">
          <a:xfrm>
            <a:off x="5233988" y="2181225"/>
            <a:ext cx="3276600" cy="0"/>
          </a:xfrm>
          <a:prstGeom prst="line">
            <a:avLst/>
          </a:prstGeom>
          <a:noFill/>
          <a:ln w="19050">
            <a:noFill/>
            <a:prstDash val="sysDot"/>
            <a:round/>
            <a:headEnd/>
            <a:tailEnd/>
          </a:ln>
        </p:spPr>
        <p:txBody>
          <a:bodyPr/>
          <a:lstStyle/>
          <a:p>
            <a:endParaRPr lang="tr-TR"/>
          </a:p>
        </p:txBody>
      </p:sp>
      <p:sp>
        <p:nvSpPr>
          <p:cNvPr id="515084" name="Rectangle 13"/>
          <p:cNvSpPr>
            <a:spLocks noChangeArrowheads="1"/>
          </p:cNvSpPr>
          <p:nvPr/>
        </p:nvSpPr>
        <p:spPr bwMode="gray">
          <a:xfrm>
            <a:off x="3775075" y="2465388"/>
            <a:ext cx="2201863" cy="368300"/>
          </a:xfrm>
          <a:prstGeom prst="rect">
            <a:avLst/>
          </a:prstGeom>
          <a:noFill/>
          <a:ln w="12700">
            <a:noFill/>
            <a:miter lim="800000"/>
            <a:headEnd/>
            <a:tailEnd/>
          </a:ln>
        </p:spPr>
        <p:txBody>
          <a:bodyPr lIns="0" tIns="0" rIns="0" bIns="0" anchor="ctr"/>
          <a:lstStyle/>
          <a:p>
            <a:pPr algn="ctr" defTabSz="801688" eaLnBrk="0" hangingPunct="0"/>
            <a:r>
              <a:rPr lang="tr-TR" sz="2400" b="1">
                <a:solidFill>
                  <a:srgbClr val="FFFFFF"/>
                </a:solidFill>
                <a:latin typeface="Calibri" pitchFamily="34" charset="0"/>
              </a:rPr>
              <a:t>Şimdi Yaptığı İş</a:t>
            </a:r>
            <a:endParaRPr lang="en-GB" sz="2400" b="1">
              <a:solidFill>
                <a:srgbClr val="FFFFFF"/>
              </a:solidFill>
              <a:latin typeface="Calibri" pitchFamily="34" charset="0"/>
            </a:endParaRPr>
          </a:p>
        </p:txBody>
      </p:sp>
      <p:sp>
        <p:nvSpPr>
          <p:cNvPr id="515085" name="Oval 36"/>
          <p:cNvSpPr>
            <a:spLocks noChangeArrowheads="1"/>
          </p:cNvSpPr>
          <p:nvPr/>
        </p:nvSpPr>
        <p:spPr bwMode="auto">
          <a:xfrm>
            <a:off x="3740150" y="1846263"/>
            <a:ext cx="1624013" cy="871537"/>
          </a:xfrm>
          <a:prstGeom prst="ellipse">
            <a:avLst/>
          </a:prstGeom>
          <a:gradFill rotWithShape="1">
            <a:gsLst>
              <a:gs pos="0">
                <a:schemeClr val="bg1">
                  <a:alpha val="51999"/>
                </a:schemeClr>
              </a:gs>
              <a:gs pos="100000">
                <a:schemeClr val="bg1">
                  <a:alpha val="0"/>
                </a:schemeClr>
              </a:gs>
            </a:gsLst>
            <a:lin ang="5400000" scaled="1"/>
          </a:gradFill>
          <a:ln w="9525">
            <a:noFill/>
            <a:round/>
            <a:headEnd/>
            <a:tailEnd/>
          </a:ln>
        </p:spPr>
        <p:txBody>
          <a:bodyPr wrap="none" anchor="ctr"/>
          <a:lstStyle/>
          <a:p>
            <a:endParaRPr lang="tr-TR">
              <a:solidFill>
                <a:srgbClr val="000000"/>
              </a:solidFill>
            </a:endParaRPr>
          </a:p>
        </p:txBody>
      </p:sp>
      <p:sp>
        <p:nvSpPr>
          <p:cNvPr id="18"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BÜTÜN İŞLERİN TANIMLANMASI</a:t>
            </a:r>
          </a:p>
        </p:txBody>
      </p:sp>
      <p:sp>
        <p:nvSpPr>
          <p:cNvPr id="19" name="Rectangle 14"/>
          <p:cNvSpPr>
            <a:spLocks noChangeArrowheads="1"/>
          </p:cNvSpPr>
          <p:nvPr/>
        </p:nvSpPr>
        <p:spPr bwMode="gray">
          <a:xfrm>
            <a:off x="6267450" y="3214688"/>
            <a:ext cx="2781300" cy="995362"/>
          </a:xfrm>
          <a:prstGeom prst="rect">
            <a:avLst/>
          </a:prstGeom>
          <a:noFill/>
          <a:ln w="12700">
            <a:solidFill>
              <a:schemeClr val="bg1">
                <a:lumMod val="65000"/>
              </a:schemeClr>
            </a:solidFill>
            <a:miter lim="800000"/>
            <a:headEnd/>
            <a:tailEnd/>
          </a:ln>
        </p:spPr>
        <p:txBody>
          <a:bodyPr lIns="108000" tIns="108000" rIns="72000" bIns="72000"/>
          <a:lstStyle/>
          <a:p>
            <a:pPr algn="ctr">
              <a:lnSpc>
                <a:spcPct val="90000"/>
              </a:lnSpc>
              <a:spcAft>
                <a:spcPct val="20000"/>
              </a:spcAft>
              <a:buClr>
                <a:srgbClr val="292929"/>
              </a:buClr>
            </a:pPr>
            <a:r>
              <a:rPr lang="tr-TR" sz="1600" i="1">
                <a:solidFill>
                  <a:srgbClr val="000000"/>
                </a:solidFill>
                <a:latin typeface="Calibri" pitchFamily="34" charset="0"/>
              </a:rPr>
              <a:t>Hastanın yaptığı asıl işin ne olduğu ve bu işi yaparken hangi maddelere teması olduğu sorgulanmalıdır. </a:t>
            </a:r>
          </a:p>
          <a:p>
            <a:pPr algn="ctr">
              <a:lnSpc>
                <a:spcPct val="90000"/>
              </a:lnSpc>
              <a:spcAft>
                <a:spcPct val="20000"/>
              </a:spcAft>
              <a:buClr>
                <a:srgbClr val="292929"/>
              </a:buClr>
            </a:pPr>
            <a:endParaRPr lang="tr-TR" sz="1600" i="1">
              <a:solidFill>
                <a:srgbClr val="000000"/>
              </a:solidFill>
              <a:latin typeface="Calibri" pitchFamily="34" charset="0"/>
            </a:endParaRPr>
          </a:p>
        </p:txBody>
      </p:sp>
      <p:pic>
        <p:nvPicPr>
          <p:cNvPr id="515088" name="Picture 3" descr="C:\Users\ahmet\Desktop\RESİM ARŞİVİ\Meslekler\firefighter_128.png"/>
          <p:cNvPicPr>
            <a:picLocks noChangeAspect="1" noChangeArrowheads="1"/>
          </p:cNvPicPr>
          <p:nvPr/>
        </p:nvPicPr>
        <p:blipFill>
          <a:blip r:embed="rId4"/>
          <a:srcRect/>
          <a:stretch>
            <a:fillRect/>
          </a:stretch>
        </p:blipFill>
        <p:spPr bwMode="auto">
          <a:xfrm>
            <a:off x="6384925" y="1289050"/>
            <a:ext cx="2125663" cy="2036763"/>
          </a:xfrm>
          <a:prstGeom prst="rect">
            <a:avLst/>
          </a:prstGeom>
          <a:noFill/>
          <a:ln w="9525">
            <a:noFill/>
            <a:miter lim="800000"/>
            <a:headEnd/>
            <a:tailEnd/>
          </a:ln>
        </p:spPr>
      </p:pic>
      <p:pic>
        <p:nvPicPr>
          <p:cNvPr id="515089" name="Picture 4" descr="C:\Users\ahmet\Desktop\RESİM ARŞİVİ\İnşaat\civil_engineer.png"/>
          <p:cNvPicPr>
            <a:picLocks noChangeAspect="1" noChangeArrowheads="1"/>
          </p:cNvPicPr>
          <p:nvPr/>
        </p:nvPicPr>
        <p:blipFill>
          <a:blip r:embed="rId5"/>
          <a:srcRect/>
          <a:stretch>
            <a:fillRect/>
          </a:stretch>
        </p:blipFill>
        <p:spPr bwMode="auto">
          <a:xfrm>
            <a:off x="1528763" y="3195638"/>
            <a:ext cx="1325562" cy="1325562"/>
          </a:xfrm>
          <a:prstGeom prst="rect">
            <a:avLst/>
          </a:prstGeom>
          <a:noFill/>
          <a:ln w="9525">
            <a:noFill/>
            <a:miter lim="800000"/>
            <a:headEnd/>
            <a:tailEnd/>
          </a:ln>
        </p:spPr>
      </p:pic>
      <p:pic>
        <p:nvPicPr>
          <p:cNvPr id="515090" name="Picture 2" descr="D:\DOKTOR\9-ISTUZMAN\1-EĞİTİM KURUMU\1. İstanbuluzman\ZZResim\Resim-İkon\photographer.png"/>
          <p:cNvPicPr>
            <a:picLocks noChangeAspect="1" noChangeArrowheads="1"/>
          </p:cNvPicPr>
          <p:nvPr/>
        </p:nvPicPr>
        <p:blipFill>
          <a:blip r:embed="rId6"/>
          <a:srcRect/>
          <a:stretch>
            <a:fillRect/>
          </a:stretch>
        </p:blipFill>
        <p:spPr bwMode="auto">
          <a:xfrm>
            <a:off x="1103313" y="4033838"/>
            <a:ext cx="788987" cy="788987"/>
          </a:xfrm>
          <a:prstGeom prst="rect">
            <a:avLst/>
          </a:prstGeom>
          <a:noFill/>
          <a:ln w="9525">
            <a:noFill/>
            <a:miter lim="800000"/>
            <a:headEnd/>
            <a:tailEnd/>
          </a:ln>
        </p:spPr>
      </p:pic>
      <p:pic>
        <p:nvPicPr>
          <p:cNvPr id="515091" name="Picture 2" descr="D:\DOKTOR\1-ISTANBULUZMAN\1-EĞİTİM KURUMU\1. İstanbuluzman\2-RESİMLER\Meslekler\webmaster.png"/>
          <p:cNvPicPr>
            <a:picLocks noChangeAspect="1" noChangeArrowheads="1"/>
          </p:cNvPicPr>
          <p:nvPr/>
        </p:nvPicPr>
        <p:blipFill>
          <a:blip r:embed="rId7"/>
          <a:srcRect/>
          <a:stretch>
            <a:fillRect/>
          </a:stretch>
        </p:blipFill>
        <p:spPr bwMode="auto">
          <a:xfrm>
            <a:off x="692150" y="4572000"/>
            <a:ext cx="690563" cy="690563"/>
          </a:xfrm>
          <a:prstGeom prst="rect">
            <a:avLst/>
          </a:prstGeom>
          <a:noFill/>
          <a:ln w="9525">
            <a:noFill/>
            <a:miter lim="800000"/>
            <a:headEnd/>
            <a:tailEnd/>
          </a:ln>
        </p:spPr>
      </p:pic>
      <p:pic>
        <p:nvPicPr>
          <p:cNvPr id="515092" name="Picture 3" descr="D:\DOKTOR\1-ISTANBULUZMAN\1-EĞİTİM KURUMU\1. İstanbuluzman\2-RESİMLER\Meslekler\astronaut_128 (2).png"/>
          <p:cNvPicPr>
            <a:picLocks noChangeAspect="1" noChangeArrowheads="1"/>
          </p:cNvPicPr>
          <p:nvPr/>
        </p:nvPicPr>
        <p:blipFill>
          <a:blip r:embed="rId8"/>
          <a:srcRect/>
          <a:stretch>
            <a:fillRect/>
          </a:stretch>
        </p:blipFill>
        <p:spPr bwMode="auto">
          <a:xfrm>
            <a:off x="257175" y="4914900"/>
            <a:ext cx="781050" cy="781050"/>
          </a:xfrm>
          <a:prstGeom prst="rect">
            <a:avLst/>
          </a:prstGeom>
          <a:noFill/>
          <a:ln w="9525">
            <a:noFill/>
            <a:miter lim="800000"/>
            <a:headEnd/>
            <a:tailEnd/>
          </a:ln>
        </p:spPr>
      </p:pic>
      <p:pic>
        <p:nvPicPr>
          <p:cNvPr id="515093" name="Picture 4" descr="D:\DOKTOR\1-ISTANBULUZMAN\1-EĞİTİM KURUMU\1. İstanbuluzman\2-RESİMLER\Meslekler\provider3.png"/>
          <p:cNvPicPr>
            <a:picLocks noChangeAspect="1" noChangeArrowheads="1"/>
          </p:cNvPicPr>
          <p:nvPr/>
        </p:nvPicPr>
        <p:blipFill>
          <a:blip r:embed="rId9"/>
          <a:srcRect/>
          <a:stretch>
            <a:fillRect/>
          </a:stretch>
        </p:blipFill>
        <p:spPr bwMode="auto">
          <a:xfrm>
            <a:off x="7938" y="5391150"/>
            <a:ext cx="573087" cy="619125"/>
          </a:xfrm>
          <a:prstGeom prst="rect">
            <a:avLst/>
          </a:prstGeom>
          <a:noFill/>
          <a:ln w="9525">
            <a:noFill/>
            <a:miter lim="800000"/>
            <a:headEnd/>
            <a:tailEnd/>
          </a:ln>
        </p:spPr>
      </p:pic>
      <p:sp>
        <p:nvSpPr>
          <p:cNvPr id="515094" name="Line 40"/>
          <p:cNvSpPr>
            <a:spLocks noChangeShapeType="1"/>
          </p:cNvSpPr>
          <p:nvPr/>
        </p:nvSpPr>
        <p:spPr bwMode="auto">
          <a:xfrm flipH="1">
            <a:off x="531813" y="5999163"/>
            <a:ext cx="3024187" cy="0"/>
          </a:xfrm>
          <a:prstGeom prst="line">
            <a:avLst/>
          </a:prstGeom>
          <a:noFill/>
          <a:ln w="28575">
            <a:solidFill>
              <a:srgbClr val="4D4D4D"/>
            </a:solidFill>
            <a:prstDash val="sysDot"/>
            <a:round/>
            <a:headEnd/>
            <a:tailEnd/>
          </a:ln>
        </p:spPr>
        <p:txBody>
          <a:bodyPr/>
          <a:lstStyle/>
          <a:p>
            <a:endParaRPr lang="tr-TR"/>
          </a:p>
        </p:txBody>
      </p:sp>
      <p:sp>
        <p:nvSpPr>
          <p:cNvPr id="515095" name="Line 40"/>
          <p:cNvSpPr>
            <a:spLocks noChangeShapeType="1"/>
          </p:cNvSpPr>
          <p:nvPr/>
        </p:nvSpPr>
        <p:spPr bwMode="auto">
          <a:xfrm flipH="1">
            <a:off x="885825" y="5627688"/>
            <a:ext cx="2663825" cy="0"/>
          </a:xfrm>
          <a:prstGeom prst="line">
            <a:avLst/>
          </a:prstGeom>
          <a:noFill/>
          <a:ln w="28575">
            <a:solidFill>
              <a:srgbClr val="4D4D4D"/>
            </a:solidFill>
            <a:prstDash val="sysDot"/>
            <a:round/>
            <a:headEnd/>
            <a:tailEnd/>
          </a:ln>
        </p:spPr>
        <p:txBody>
          <a:bodyPr/>
          <a:lstStyle/>
          <a:p>
            <a:endParaRPr lang="tr-TR"/>
          </a:p>
        </p:txBody>
      </p:sp>
      <p:sp>
        <p:nvSpPr>
          <p:cNvPr id="515096" name="Line 40"/>
          <p:cNvSpPr>
            <a:spLocks noChangeShapeType="1"/>
          </p:cNvSpPr>
          <p:nvPr/>
        </p:nvSpPr>
        <p:spPr bwMode="auto">
          <a:xfrm flipH="1">
            <a:off x="1162050" y="5199063"/>
            <a:ext cx="2376488" cy="0"/>
          </a:xfrm>
          <a:prstGeom prst="line">
            <a:avLst/>
          </a:prstGeom>
          <a:noFill/>
          <a:ln w="28575">
            <a:solidFill>
              <a:srgbClr val="4D4D4D"/>
            </a:solidFill>
            <a:prstDash val="sysDot"/>
            <a:round/>
            <a:headEnd/>
            <a:tailEnd/>
          </a:ln>
        </p:spPr>
        <p:txBody>
          <a:bodyPr/>
          <a:lstStyle/>
          <a:p>
            <a:endParaRPr lang="tr-TR"/>
          </a:p>
        </p:txBody>
      </p:sp>
      <p:sp>
        <p:nvSpPr>
          <p:cNvPr id="515097" name="Line 40"/>
          <p:cNvSpPr>
            <a:spLocks noChangeShapeType="1"/>
          </p:cNvSpPr>
          <p:nvPr/>
        </p:nvSpPr>
        <p:spPr bwMode="auto">
          <a:xfrm flipH="1">
            <a:off x="1408113" y="4792663"/>
            <a:ext cx="2159000" cy="0"/>
          </a:xfrm>
          <a:prstGeom prst="line">
            <a:avLst/>
          </a:prstGeom>
          <a:noFill/>
          <a:ln w="28575">
            <a:solidFill>
              <a:srgbClr val="4D4D4D"/>
            </a:solidFill>
            <a:prstDash val="sysDot"/>
            <a:round/>
            <a:headEnd/>
            <a:tailEnd/>
          </a:ln>
        </p:spPr>
        <p:txBody>
          <a:bodyPr/>
          <a:lstStyle/>
          <a:p>
            <a:endParaRPr lang="tr-TR"/>
          </a:p>
        </p:txBody>
      </p:sp>
      <p:sp>
        <p:nvSpPr>
          <p:cNvPr id="30" name="Rectangle 14"/>
          <p:cNvSpPr>
            <a:spLocks noChangeArrowheads="1"/>
          </p:cNvSpPr>
          <p:nvPr/>
        </p:nvSpPr>
        <p:spPr bwMode="gray">
          <a:xfrm>
            <a:off x="6267450" y="4260850"/>
            <a:ext cx="2781300" cy="782638"/>
          </a:xfrm>
          <a:prstGeom prst="rect">
            <a:avLst/>
          </a:prstGeom>
          <a:noFill/>
          <a:ln w="12700">
            <a:solidFill>
              <a:schemeClr val="bg1">
                <a:lumMod val="65000"/>
              </a:schemeClr>
            </a:solidFill>
            <a:miter lim="800000"/>
            <a:headEnd/>
            <a:tailEnd/>
          </a:ln>
        </p:spPr>
        <p:txBody>
          <a:bodyPr lIns="108000" tIns="108000" rIns="72000" bIns="72000"/>
          <a:lstStyle/>
          <a:p>
            <a:pPr algn="ctr">
              <a:lnSpc>
                <a:spcPct val="90000"/>
              </a:lnSpc>
              <a:spcAft>
                <a:spcPct val="20000"/>
              </a:spcAft>
              <a:buClr>
                <a:srgbClr val="292929"/>
              </a:buClr>
            </a:pPr>
            <a:r>
              <a:rPr lang="tr-TR" sz="1600" i="1">
                <a:solidFill>
                  <a:srgbClr val="7F7F7F"/>
                </a:solidFill>
                <a:latin typeface="Calibri" pitchFamily="34" charset="0"/>
              </a:rPr>
              <a:t>Başlıca etkenler; kurşun, toz, kanserojen maddeler, radyasyon sorgulanmalıdır.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4" name="Gruppieren 19"/>
          <p:cNvGrpSpPr/>
          <p:nvPr/>
        </p:nvGrpSpPr>
        <p:grpSpPr>
          <a:xfrm>
            <a:off x="1334225" y="1608206"/>
            <a:ext cx="6332217" cy="3079609"/>
            <a:chOff x="-6894285" y="1632020"/>
            <a:chExt cx="6332217" cy="3079609"/>
          </a:xfrm>
          <a:effectLst>
            <a:outerShdw blurRad="685800" dist="88900" dir="2700000" sx="107000" sy="107000" algn="ctr" rotWithShape="0">
              <a:srgbClr val="000000">
                <a:alpha val="62000"/>
              </a:srgbClr>
            </a:outerShdw>
          </a:effectLst>
          <a:scene3d>
            <a:camera prst="perspectiveLeft" fov="4800000">
              <a:rot lat="17880000" lon="0" rev="0"/>
            </a:camera>
            <a:lightRig rig="threePt" dir="t">
              <a:rot lat="0" lon="0" rev="2400000"/>
            </a:lightRig>
          </a:scene3d>
        </p:grpSpPr>
        <p:sp>
          <p:nvSpPr>
            <p:cNvPr id="5" name="Pfeil nach links 15"/>
            <p:cNvSpPr/>
            <p:nvPr/>
          </p:nvSpPr>
          <p:spPr>
            <a:xfrm>
              <a:off x="-4351893" y="1632020"/>
              <a:ext cx="3789825" cy="2053073"/>
            </a:xfrm>
            <a:prstGeom prst="leftArrow">
              <a:avLst>
                <a:gd name="adj1" fmla="val 48544"/>
                <a:gd name="adj2" fmla="val 83864"/>
              </a:avLst>
            </a:prstGeom>
            <a:solidFill>
              <a:schemeClr val="tx1">
                <a:lumMod val="65000"/>
                <a:lumOff val="35000"/>
              </a:schemeClr>
            </a:solidFill>
            <a:ln w="34925">
              <a:noFill/>
            </a:ln>
            <a:effectLst>
              <a:outerShdw blurRad="317500" dir="2700000" algn="ctr">
                <a:srgbClr val="000000">
                  <a:alpha val="43000"/>
                </a:srgbClr>
              </a:outerShdw>
            </a:effectLst>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b="1" noProof="1">
                  <a:solidFill>
                    <a:srgbClr val="FFFFFF"/>
                  </a:solidFill>
                  <a:latin typeface="Agency FB" pitchFamily="34" charset="0"/>
                  <a:cs typeface="Calibri" pitchFamily="34" charset="0"/>
                </a:rPr>
                <a:t>Zaman</a:t>
              </a:r>
              <a:endParaRPr lang="en-US" sz="4000" b="1" noProof="1">
                <a:solidFill>
                  <a:srgbClr val="FFFFFF"/>
                </a:solidFill>
                <a:latin typeface="Agency FB" pitchFamily="34" charset="0"/>
                <a:cs typeface="Calibri" pitchFamily="34" charset="0"/>
              </a:endParaRPr>
            </a:p>
          </p:txBody>
        </p:sp>
        <p:sp>
          <p:nvSpPr>
            <p:cNvPr id="7" name="Pfeil nach links 16"/>
            <p:cNvSpPr/>
            <p:nvPr/>
          </p:nvSpPr>
          <p:spPr>
            <a:xfrm rot="10800000" flipV="1">
              <a:off x="-6894285" y="2658556"/>
              <a:ext cx="3789825" cy="2053073"/>
            </a:xfrm>
            <a:prstGeom prst="leftArrow">
              <a:avLst>
                <a:gd name="adj1" fmla="val 48544"/>
                <a:gd name="adj2" fmla="val 83864"/>
              </a:avLst>
            </a:prstGeom>
            <a:solidFill>
              <a:schemeClr val="bg1">
                <a:lumMod val="65000"/>
              </a:schemeClr>
            </a:solidFill>
            <a:ln w="34925">
              <a:noFill/>
            </a:ln>
            <a:effectLst>
              <a:outerShdw blurRad="317500" dir="2700000" algn="ctr">
                <a:srgbClr val="000000">
                  <a:alpha val="43000"/>
                </a:srgbClr>
              </a:outerShdw>
            </a:effectLst>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noProof="1">
                  <a:solidFill>
                    <a:srgbClr val="000000"/>
                  </a:solidFill>
                  <a:latin typeface="Agency FB" pitchFamily="34" charset="0"/>
                </a:rPr>
                <a:t>Hastalık</a:t>
              </a:r>
              <a:endParaRPr lang="en-US" sz="4000" noProof="1">
                <a:solidFill>
                  <a:srgbClr val="000000"/>
                </a:solidFill>
                <a:latin typeface="Agency FB" pitchFamily="34" charset="0"/>
              </a:endParaRPr>
            </a:p>
          </p:txBody>
        </p:sp>
      </p:grpSp>
      <p:sp>
        <p:nvSpPr>
          <p:cNvPr id="8" name="Rectangle 5"/>
          <p:cNvSpPr>
            <a:spLocks noChangeArrowheads="1"/>
          </p:cNvSpPr>
          <p:nvPr/>
        </p:nvSpPr>
        <p:spPr bwMode="gray">
          <a:xfrm>
            <a:off x="419100" y="4533900"/>
            <a:ext cx="8172450" cy="685800"/>
          </a:xfrm>
          <a:prstGeom prst="rect">
            <a:avLst/>
          </a:prstGeom>
          <a:noFill/>
          <a:ln w="12700">
            <a:solidFill>
              <a:schemeClr val="bg1">
                <a:lumMod val="65000"/>
              </a:schemeClr>
            </a:solidFill>
            <a:miter lim="800000"/>
            <a:headEnd/>
            <a:tailEnd/>
          </a:ln>
        </p:spPr>
        <p:txBody>
          <a:bodyPr lIns="108000" tIns="108000" rIns="144000" bIns="72000"/>
          <a:lstStyle/>
          <a:p>
            <a:pPr algn="ctr">
              <a:buClr>
                <a:srgbClr val="292929"/>
              </a:buClr>
            </a:pPr>
            <a:r>
              <a:rPr lang="tr-TR" i="1" noProof="1">
                <a:latin typeface="Calibri" pitchFamily="34" charset="0"/>
              </a:rPr>
              <a:t>Belirtilerinin çalışma temposu ile ilişkisi tanı bakımından yönlendiricidir.</a:t>
            </a:r>
          </a:p>
          <a:p>
            <a:pPr algn="ctr">
              <a:buClr>
                <a:srgbClr val="292929"/>
              </a:buClr>
            </a:pPr>
            <a:r>
              <a:rPr lang="tr-TR" i="1" noProof="1">
                <a:solidFill>
                  <a:srgbClr val="7F7F7F"/>
                </a:solidFill>
                <a:latin typeface="Calibri" pitchFamily="34" charset="0"/>
              </a:rPr>
              <a:t>Şikayetler İşyerinde Artıyor mu? Azalıyor mu?</a:t>
            </a:r>
          </a:p>
        </p:txBody>
      </p:sp>
      <p:sp>
        <p:nvSpPr>
          <p:cNvPr id="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HASTALIĞIN ZAMANLA İLİŞKİSİ</a:t>
            </a:r>
          </a:p>
        </p:txBody>
      </p:sp>
      <p:pic>
        <p:nvPicPr>
          <p:cNvPr id="517126" name="Picture 3" descr="D:\DOKTOR\1-ISTANBULUZMAN\1-EĞİTİM KURUMU\1. İstanbuluzman\2-RESİMLER\Saat-Kadran\clock.png"/>
          <p:cNvPicPr>
            <a:picLocks noChangeAspect="1" noChangeArrowheads="1"/>
          </p:cNvPicPr>
          <p:nvPr/>
        </p:nvPicPr>
        <p:blipFill>
          <a:blip r:embed="rId3"/>
          <a:srcRect/>
          <a:stretch>
            <a:fillRect/>
          </a:stretch>
        </p:blipFill>
        <p:spPr bwMode="auto">
          <a:xfrm>
            <a:off x="6143625" y="1330325"/>
            <a:ext cx="1304925" cy="1304925"/>
          </a:xfrm>
          <a:prstGeom prst="rect">
            <a:avLst/>
          </a:prstGeom>
          <a:noFill/>
          <a:ln w="9525">
            <a:noFill/>
            <a:miter lim="800000"/>
            <a:headEnd/>
            <a:tailEnd/>
          </a:ln>
        </p:spPr>
      </p:pic>
      <p:pic>
        <p:nvPicPr>
          <p:cNvPr id="517127" name="Picture 2" descr="C:\Users\ahmet\Desktop\patient.png"/>
          <p:cNvPicPr>
            <a:picLocks noChangeAspect="1" noChangeArrowheads="1"/>
          </p:cNvPicPr>
          <p:nvPr/>
        </p:nvPicPr>
        <p:blipFill>
          <a:blip r:embed="rId4"/>
          <a:srcRect/>
          <a:stretch>
            <a:fillRect/>
          </a:stretch>
        </p:blipFill>
        <p:spPr bwMode="auto">
          <a:xfrm>
            <a:off x="1485900" y="1206500"/>
            <a:ext cx="1905000" cy="1905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8" name="Gruppieren 10"/>
          <p:cNvGrpSpPr/>
          <p:nvPr/>
        </p:nvGrpSpPr>
        <p:grpSpPr>
          <a:xfrm>
            <a:off x="2055812" y="337327"/>
            <a:ext cx="5459413" cy="3882248"/>
            <a:chOff x="1979518" y="1061926"/>
            <a:chExt cx="4534093" cy="4548357"/>
          </a:xfrm>
          <a:solidFill>
            <a:schemeClr val="bg1">
              <a:lumMod val="65000"/>
            </a:schemeClr>
          </a:solidFill>
          <a:effectLst>
            <a:outerShdw blurRad="723900" dist="50800" dir="6120000" algn="ctr" rotWithShape="0">
              <a:srgbClr val="000000">
                <a:alpha val="57000"/>
              </a:srgbClr>
            </a:outerShdw>
          </a:effectLst>
          <a:scene3d>
            <a:camera prst="perspectiveFront" fov="5400000">
              <a:rot lat="19653974" lon="19492282" rev="1671675"/>
            </a:camera>
            <a:lightRig rig="threePt" dir="t"/>
          </a:scene3d>
        </p:grpSpPr>
        <p:sp>
          <p:nvSpPr>
            <p:cNvPr id="9" name="Träne 6"/>
            <p:cNvSpPr/>
            <p:nvPr/>
          </p:nvSpPr>
          <p:spPr>
            <a:xfrm>
              <a:off x="1979518" y="3425883"/>
              <a:ext cx="2184400" cy="2184400"/>
            </a:xfrm>
            <a:prstGeom prst="teardrop">
              <a:avLst/>
            </a:prstGeom>
            <a:solidFill>
              <a:schemeClr val="bg1">
                <a:lumMod val="50000"/>
              </a:schemeClr>
            </a:solidFill>
            <a:ln>
              <a:noFill/>
            </a:ln>
            <a:effectLst>
              <a:outerShdw blurRad="184150" dist="241300" dir="11520000" sx="110000" sy="110000" algn="ctr">
                <a:srgbClr val="000000">
                  <a:alpha val="18000"/>
                </a:srgbClr>
              </a:outerShdw>
            </a:effectLst>
            <a:sp3d extrusionH="190500" prstMaterial="matte">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tr-TR" sz="2800" b="1" dirty="0">
                  <a:solidFill>
                    <a:srgbClr val="FFFFFF"/>
                  </a:solidFill>
                  <a:latin typeface="Calibri" pitchFamily="34" charset="0"/>
                  <a:cs typeface="Calibri" pitchFamily="34" charset="0"/>
                </a:rPr>
                <a:t>Benzer Yakınma</a:t>
              </a:r>
              <a:endParaRPr lang="de-DE" sz="2800" b="1" dirty="0">
                <a:solidFill>
                  <a:srgbClr val="FFFFFF"/>
                </a:solidFill>
                <a:latin typeface="Calibri" pitchFamily="34" charset="0"/>
                <a:cs typeface="Calibri" pitchFamily="34" charset="0"/>
              </a:endParaRPr>
            </a:p>
          </p:txBody>
        </p:sp>
        <p:sp>
          <p:nvSpPr>
            <p:cNvPr id="10" name="Träne 7"/>
            <p:cNvSpPr/>
            <p:nvPr/>
          </p:nvSpPr>
          <p:spPr>
            <a:xfrm flipH="1">
              <a:off x="4329209" y="3425883"/>
              <a:ext cx="2184400" cy="2184400"/>
            </a:xfrm>
            <a:prstGeom prst="teardrop">
              <a:avLst/>
            </a:prstGeom>
            <a:solidFill>
              <a:schemeClr val="tx1">
                <a:lumMod val="65000"/>
                <a:lumOff val="35000"/>
              </a:schemeClr>
            </a:solidFill>
            <a:ln>
              <a:noFill/>
            </a:ln>
            <a:effectLst>
              <a:outerShdw blurRad="184150" dist="241300" dir="11520000" sx="110000" sy="110000" algn="ctr">
                <a:srgbClr val="000000">
                  <a:alpha val="18000"/>
                </a:srgbClr>
              </a:outerShdw>
            </a:effectLst>
            <a:sp3d extrusionH="190500" prstMaterial="matte">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tr-TR" sz="2800" dirty="0">
                  <a:solidFill>
                    <a:srgbClr val="FFFFFF"/>
                  </a:solidFill>
                  <a:latin typeface="Calibri" pitchFamily="34" charset="0"/>
                  <a:cs typeface="Calibri" pitchFamily="34" charset="0"/>
                </a:rPr>
                <a:t>Benzer Yakınma</a:t>
              </a:r>
              <a:endParaRPr lang="de-DE" sz="2800" dirty="0">
                <a:solidFill>
                  <a:srgbClr val="FFFFFF"/>
                </a:solidFill>
                <a:latin typeface="Calibri" pitchFamily="34" charset="0"/>
                <a:cs typeface="Calibri" pitchFamily="34" charset="0"/>
              </a:endParaRPr>
            </a:p>
          </p:txBody>
        </p:sp>
        <p:sp>
          <p:nvSpPr>
            <p:cNvPr id="11" name="Träne 8"/>
            <p:cNvSpPr/>
            <p:nvPr/>
          </p:nvSpPr>
          <p:spPr>
            <a:xfrm flipV="1">
              <a:off x="1979518" y="1061926"/>
              <a:ext cx="2184400" cy="2184400"/>
            </a:xfrm>
            <a:prstGeom prst="teardrop">
              <a:avLst/>
            </a:prstGeom>
            <a:solidFill>
              <a:schemeClr val="bg1">
                <a:lumMod val="75000"/>
              </a:schemeClr>
            </a:solidFill>
            <a:ln>
              <a:noFill/>
            </a:ln>
            <a:effectLst>
              <a:outerShdw blurRad="184150" dist="241300" dir="11520000" sx="110000" sy="110000" algn="ctr">
                <a:srgbClr val="000000">
                  <a:alpha val="18000"/>
                </a:srgbClr>
              </a:outerShdw>
            </a:effectLst>
            <a:sp3d extrusionH="190500" prstMaterial="matte">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tr-TR" sz="2800" b="1" dirty="0">
                  <a:solidFill>
                    <a:srgbClr val="FFFFFF"/>
                  </a:solidFill>
                  <a:latin typeface="Calibri" pitchFamily="34" charset="0"/>
                  <a:cs typeface="Calibri" pitchFamily="34" charset="0"/>
                </a:rPr>
                <a:t>Benzer Yakınma</a:t>
              </a:r>
              <a:endParaRPr lang="de-DE" sz="2800" b="1" dirty="0">
                <a:solidFill>
                  <a:srgbClr val="FFFFFF"/>
                </a:solidFill>
                <a:latin typeface="Calibri" pitchFamily="34" charset="0"/>
                <a:cs typeface="Calibri" pitchFamily="34" charset="0"/>
              </a:endParaRPr>
            </a:p>
          </p:txBody>
        </p:sp>
        <p:sp>
          <p:nvSpPr>
            <p:cNvPr id="12" name="Träne 9"/>
            <p:cNvSpPr/>
            <p:nvPr/>
          </p:nvSpPr>
          <p:spPr>
            <a:xfrm flipH="1" flipV="1">
              <a:off x="4329210" y="1061926"/>
              <a:ext cx="2184401" cy="2184400"/>
            </a:xfrm>
            <a:prstGeom prst="teardrop">
              <a:avLst/>
            </a:prstGeom>
            <a:solidFill>
              <a:schemeClr val="bg1">
                <a:lumMod val="75000"/>
              </a:schemeClr>
            </a:solidFill>
            <a:ln>
              <a:noFill/>
            </a:ln>
            <a:effectLst>
              <a:outerShdw blurRad="184150" dist="241300" dir="11520000" sx="110000" sy="110000" algn="ctr">
                <a:srgbClr val="000000">
                  <a:alpha val="18000"/>
                </a:srgbClr>
              </a:outerShdw>
            </a:effectLst>
            <a:sp3d extrusionH="190500" prstMaterial="matte">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tr-TR" sz="2800" dirty="0">
                  <a:solidFill>
                    <a:srgbClr val="FFFFFF"/>
                  </a:solidFill>
                  <a:latin typeface="Calibri" pitchFamily="34" charset="0"/>
                  <a:cs typeface="Calibri" pitchFamily="34" charset="0"/>
                </a:rPr>
                <a:t>Benzer Yakınma</a:t>
              </a:r>
              <a:endParaRPr lang="de-DE" sz="2800" dirty="0">
                <a:solidFill>
                  <a:srgbClr val="FFFFFF"/>
                </a:solidFill>
                <a:latin typeface="Calibri" pitchFamily="34" charset="0"/>
                <a:cs typeface="Calibri" pitchFamily="34" charset="0"/>
              </a:endParaRPr>
            </a:p>
          </p:txBody>
        </p:sp>
      </p:grpSp>
      <p:sp>
        <p:nvSpPr>
          <p:cNvPr id="13" name="Rectangle 5"/>
          <p:cNvSpPr>
            <a:spLocks noChangeArrowheads="1"/>
          </p:cNvSpPr>
          <p:nvPr/>
        </p:nvSpPr>
        <p:spPr bwMode="gray">
          <a:xfrm>
            <a:off x="119063" y="4835525"/>
            <a:ext cx="8905875" cy="709613"/>
          </a:xfrm>
          <a:prstGeom prst="rect">
            <a:avLst/>
          </a:prstGeom>
          <a:noFill/>
          <a:ln w="12700">
            <a:solidFill>
              <a:schemeClr val="bg1">
                <a:lumMod val="65000"/>
              </a:schemeClr>
            </a:solidFill>
            <a:miter lim="800000"/>
            <a:headEnd/>
            <a:tailEnd/>
          </a:ln>
        </p:spPr>
        <p:txBody>
          <a:bodyPr lIns="108000" tIns="108000" rIns="144000" bIns="72000"/>
          <a:lstStyle/>
          <a:p>
            <a:pPr algn="ctr">
              <a:spcAft>
                <a:spcPts val="1400"/>
              </a:spcAft>
              <a:buClr>
                <a:srgbClr val="292929"/>
              </a:buClr>
            </a:pPr>
            <a:r>
              <a:rPr lang="tr-TR" i="1" noProof="1">
                <a:latin typeface="Calibri" pitchFamily="34" charset="0"/>
              </a:rPr>
              <a:t>Bir işyerinde bir işçide meslek hastalığı belirtilerinin ortaya çıkmış olması durumunda o işçiler arasında </a:t>
            </a:r>
            <a:r>
              <a:rPr lang="tr-TR" b="1" i="1" noProof="1">
                <a:latin typeface="Calibri" pitchFamily="34" charset="0"/>
              </a:rPr>
              <a:t>benzeri belirtiler </a:t>
            </a:r>
            <a:r>
              <a:rPr lang="tr-TR" i="1" noProof="1">
                <a:latin typeface="Calibri" pitchFamily="34" charset="0"/>
              </a:rPr>
              <a:t>olan başka işçilerin varlığı sorgulanmalıdır.</a:t>
            </a:r>
          </a:p>
          <a:p>
            <a:pPr algn="ctr">
              <a:spcAft>
                <a:spcPts val="1400"/>
              </a:spcAft>
              <a:buClr>
                <a:srgbClr val="292929"/>
              </a:buClr>
            </a:pPr>
            <a:endParaRPr lang="tr-TR" i="1" noProof="1">
              <a:latin typeface="Calibri" pitchFamily="34" charset="0"/>
            </a:endParaRPr>
          </a:p>
        </p:txBody>
      </p:sp>
      <p:sp>
        <p:nvSpPr>
          <p:cNvPr id="14" name="Rectangle 5"/>
          <p:cNvSpPr>
            <a:spLocks noChangeArrowheads="1"/>
          </p:cNvSpPr>
          <p:nvPr/>
        </p:nvSpPr>
        <p:spPr bwMode="gray">
          <a:xfrm>
            <a:off x="119063" y="5584825"/>
            <a:ext cx="8905875" cy="698500"/>
          </a:xfrm>
          <a:prstGeom prst="rect">
            <a:avLst/>
          </a:prstGeom>
          <a:noFill/>
          <a:ln w="12700">
            <a:solidFill>
              <a:schemeClr val="bg1">
                <a:lumMod val="65000"/>
              </a:schemeClr>
            </a:solidFill>
            <a:miter lim="800000"/>
            <a:headEnd/>
            <a:tailEnd/>
          </a:ln>
        </p:spPr>
        <p:txBody>
          <a:bodyPr lIns="108000" tIns="108000" rIns="144000" bIns="72000"/>
          <a:lstStyle/>
          <a:p>
            <a:pPr algn="ctr">
              <a:spcAft>
                <a:spcPts val="1400"/>
              </a:spcAft>
              <a:buClr>
                <a:srgbClr val="292929"/>
              </a:buClr>
            </a:pPr>
            <a:r>
              <a:rPr lang="tr-TR" i="1" noProof="1">
                <a:latin typeface="Calibri" pitchFamily="34" charset="0"/>
              </a:rPr>
              <a:t>Çalışanlar arasında benzer belirtileri olan başka kimselerin araştırılması bakımından sağlık</a:t>
            </a:r>
            <a:r>
              <a:rPr lang="tr-TR" b="1" i="1" noProof="1">
                <a:latin typeface="Calibri" pitchFamily="34" charset="0"/>
              </a:rPr>
              <a:t> sorunu nedeniyle iş değiştiren/erken emekli </a:t>
            </a:r>
            <a:r>
              <a:rPr lang="tr-TR" i="1" noProof="1">
                <a:latin typeface="Calibri" pitchFamily="34" charset="0"/>
              </a:rPr>
              <a:t>olan kişilerin olup olmadığı da sorgulanmalıdır.</a:t>
            </a: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BENZER BELİRTİLERİN ARAŞTIRILMASI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521219" name="Group 82"/>
          <p:cNvGrpSpPr>
            <a:grpSpLocks/>
          </p:cNvGrpSpPr>
          <p:nvPr/>
        </p:nvGrpSpPr>
        <p:grpSpPr bwMode="auto">
          <a:xfrm>
            <a:off x="2881313" y="1554163"/>
            <a:ext cx="3684587" cy="4171950"/>
            <a:chOff x="1671" y="1171"/>
            <a:chExt cx="2321" cy="2628"/>
          </a:xfrm>
        </p:grpSpPr>
        <p:pic>
          <p:nvPicPr>
            <p:cNvPr id="521230" name="Picture 27"/>
            <p:cNvPicPr>
              <a:picLocks noChangeAspect="1" noChangeArrowheads="1"/>
            </p:cNvPicPr>
            <p:nvPr/>
          </p:nvPicPr>
          <p:blipFill>
            <a:blip r:embed="rId3"/>
            <a:srcRect/>
            <a:stretch>
              <a:fillRect/>
            </a:stretch>
          </p:blipFill>
          <p:spPr bwMode="auto">
            <a:xfrm>
              <a:off x="1671" y="3199"/>
              <a:ext cx="2321" cy="600"/>
            </a:xfrm>
            <a:prstGeom prst="rect">
              <a:avLst/>
            </a:prstGeom>
            <a:noFill/>
            <a:ln w="9525">
              <a:noFill/>
              <a:miter lim="800000"/>
              <a:headEnd/>
              <a:tailEnd/>
            </a:ln>
          </p:spPr>
        </p:pic>
        <p:sp>
          <p:nvSpPr>
            <p:cNvPr id="521231" name="Freeform 15"/>
            <p:cNvSpPr>
              <a:spLocks noChangeAspect="1"/>
            </p:cNvSpPr>
            <p:nvPr/>
          </p:nvSpPr>
          <p:spPr bwMode="auto">
            <a:xfrm>
              <a:off x="1700" y="1171"/>
              <a:ext cx="2292" cy="1980"/>
            </a:xfrm>
            <a:custGeom>
              <a:avLst/>
              <a:gdLst>
                <a:gd name="T0" fmla="*/ 46374 w 365"/>
                <a:gd name="T1" fmla="*/ 557852 h 316"/>
                <a:gd name="T2" fmla="*/ 15893 w 365"/>
                <a:gd name="T3" fmla="*/ 506773 h 316"/>
                <a:gd name="T4" fmla="*/ 293489 w 365"/>
                <a:gd name="T5" fmla="*/ 28190 h 316"/>
                <a:gd name="T6" fmla="*/ 356026 w 365"/>
                <a:gd name="T7" fmla="*/ 28190 h 316"/>
                <a:gd name="T8" fmla="*/ 633628 w 365"/>
                <a:gd name="T9" fmla="*/ 506773 h 316"/>
                <a:gd name="T10" fmla="*/ 603141 w 365"/>
                <a:gd name="T11" fmla="*/ 557852 h 316"/>
                <a:gd name="T12" fmla="*/ 46374 w 365"/>
                <a:gd name="T13" fmla="*/ 557852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solidFill>
              <a:srgbClr val="FFFFFF"/>
            </a:solidFill>
            <a:ln w="9525">
              <a:noFill/>
              <a:round/>
              <a:headEnd/>
              <a:tailEnd/>
            </a:ln>
          </p:spPr>
          <p:txBody>
            <a:bodyPr/>
            <a:lstStyle/>
            <a:p>
              <a:endParaRPr lang="tr-TR"/>
            </a:p>
          </p:txBody>
        </p:sp>
        <p:sp>
          <p:nvSpPr>
            <p:cNvPr id="521232" name="Freeform 16"/>
            <p:cNvSpPr>
              <a:spLocks noChangeAspect="1"/>
            </p:cNvSpPr>
            <p:nvPr/>
          </p:nvSpPr>
          <p:spPr bwMode="auto">
            <a:xfrm>
              <a:off x="1700" y="1171"/>
              <a:ext cx="2292" cy="1980"/>
            </a:xfrm>
            <a:custGeom>
              <a:avLst/>
              <a:gdLst>
                <a:gd name="T0" fmla="*/ 46374 w 365"/>
                <a:gd name="T1" fmla="*/ 557852 h 316"/>
                <a:gd name="T2" fmla="*/ 15893 w 365"/>
                <a:gd name="T3" fmla="*/ 506773 h 316"/>
                <a:gd name="T4" fmla="*/ 293489 w 365"/>
                <a:gd name="T5" fmla="*/ 28190 h 316"/>
                <a:gd name="T6" fmla="*/ 356026 w 365"/>
                <a:gd name="T7" fmla="*/ 28190 h 316"/>
                <a:gd name="T8" fmla="*/ 633628 w 365"/>
                <a:gd name="T9" fmla="*/ 506773 h 316"/>
                <a:gd name="T10" fmla="*/ 603141 w 365"/>
                <a:gd name="T11" fmla="*/ 557852 h 316"/>
                <a:gd name="T12" fmla="*/ 46374 w 365"/>
                <a:gd name="T13" fmla="*/ 557852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solidFill>
              <a:srgbClr val="0070C0"/>
            </a:solidFill>
            <a:ln w="9525">
              <a:solidFill>
                <a:srgbClr val="C0C0C0"/>
              </a:solidFill>
              <a:miter lim="800000"/>
              <a:headEnd/>
              <a:tailEnd/>
            </a:ln>
          </p:spPr>
          <p:txBody>
            <a:bodyPr/>
            <a:lstStyle/>
            <a:p>
              <a:endParaRPr lang="tr-TR"/>
            </a:p>
          </p:txBody>
        </p:sp>
        <p:sp>
          <p:nvSpPr>
            <p:cNvPr id="521233" name="Freeform 17"/>
            <p:cNvSpPr>
              <a:spLocks noChangeAspect="1"/>
            </p:cNvSpPr>
            <p:nvPr/>
          </p:nvSpPr>
          <p:spPr bwMode="auto">
            <a:xfrm>
              <a:off x="1950" y="1439"/>
              <a:ext cx="1789" cy="1555"/>
            </a:xfrm>
            <a:custGeom>
              <a:avLst/>
              <a:gdLst>
                <a:gd name="T0" fmla="*/ 14306 w 285"/>
                <a:gd name="T1" fmla="*/ 438949 h 248"/>
                <a:gd name="T2" fmla="*/ 5279 w 285"/>
                <a:gd name="T3" fmla="*/ 421261 h 248"/>
                <a:gd name="T4" fmla="*/ 243473 w 285"/>
                <a:gd name="T5" fmla="*/ 8966 h 248"/>
                <a:gd name="T6" fmla="*/ 263014 w 285"/>
                <a:gd name="T7" fmla="*/ 8966 h 248"/>
                <a:gd name="T8" fmla="*/ 501209 w 285"/>
                <a:gd name="T9" fmla="*/ 421261 h 248"/>
                <a:gd name="T10" fmla="*/ 492182 w 285"/>
                <a:gd name="T11" fmla="*/ 438949 h 248"/>
                <a:gd name="T12" fmla="*/ 14306 w 285"/>
                <a:gd name="T13" fmla="*/ 438949 h 248"/>
                <a:gd name="T14" fmla="*/ 0 60000 65536"/>
                <a:gd name="T15" fmla="*/ 0 60000 65536"/>
                <a:gd name="T16" fmla="*/ 0 60000 65536"/>
                <a:gd name="T17" fmla="*/ 0 60000 65536"/>
                <a:gd name="T18" fmla="*/ 0 60000 65536"/>
                <a:gd name="T19" fmla="*/ 0 60000 65536"/>
                <a:gd name="T20" fmla="*/ 0 60000 65536"/>
                <a:gd name="T21" fmla="*/ 0 w 285"/>
                <a:gd name="T22" fmla="*/ 0 h 248"/>
                <a:gd name="T23" fmla="*/ 285 w 285"/>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solidFill>
              <a:srgbClr val="FFFFFF"/>
            </a:solidFill>
            <a:ln w="9525">
              <a:noFill/>
              <a:round/>
              <a:headEnd/>
              <a:tailEnd/>
            </a:ln>
          </p:spPr>
          <p:txBody>
            <a:bodyPr/>
            <a:lstStyle/>
            <a:p>
              <a:endParaRPr lang="tr-TR"/>
            </a:p>
          </p:txBody>
        </p:sp>
        <p:sp>
          <p:nvSpPr>
            <p:cNvPr id="10" name="Freeform 18"/>
            <p:cNvSpPr>
              <a:spLocks noChangeAspect="1"/>
            </p:cNvSpPr>
            <p:nvPr/>
          </p:nvSpPr>
          <p:spPr bwMode="auto">
            <a:xfrm>
              <a:off x="1950" y="1441"/>
              <a:ext cx="1789" cy="1555"/>
            </a:xfrm>
            <a:custGeom>
              <a:avLst/>
              <a:gdLst/>
              <a:ahLst/>
              <a:cxnLst>
                <a:cxn ang="0">
                  <a:pos x="8" y="248"/>
                </a:cxn>
                <a:cxn ang="0">
                  <a:pos x="3" y="238"/>
                </a:cxn>
                <a:cxn ang="0">
                  <a:pos x="137" y="5"/>
                </a:cxn>
                <a:cxn ang="0">
                  <a:pos x="148" y="5"/>
                </a:cxn>
                <a:cxn ang="0">
                  <a:pos x="282" y="238"/>
                </a:cxn>
                <a:cxn ang="0">
                  <a:pos x="277" y="248"/>
                </a:cxn>
                <a:cxn ang="0">
                  <a:pos x="8" y="248"/>
                </a:cxn>
              </a:cxnLst>
              <a:rect l="0" t="0" r="r" b="b"/>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gradFill rotWithShape="1">
              <a:gsLst>
                <a:gs pos="0">
                  <a:schemeClr val="bg1">
                    <a:gamma/>
                    <a:shade val="76863"/>
                    <a:invGamma/>
                  </a:schemeClr>
                </a:gs>
                <a:gs pos="50000">
                  <a:schemeClr val="bg1"/>
                </a:gs>
                <a:gs pos="100000">
                  <a:schemeClr val="bg1">
                    <a:gamma/>
                    <a:shade val="76863"/>
                    <a:invGamma/>
                  </a:schemeClr>
                </a:gs>
              </a:gsLst>
              <a:lin ang="5400000" scaled="1"/>
            </a:gradFill>
            <a:ln w="9525">
              <a:solidFill>
                <a:srgbClr val="C0C0C0"/>
              </a:solidFill>
              <a:miter lim="800000"/>
              <a:headEnd/>
              <a:tailEnd/>
            </a:ln>
          </p:spPr>
          <p:txBody>
            <a:bodyPr/>
            <a:lstStyle/>
            <a:p>
              <a:pPr>
                <a:defRPr/>
              </a:pPr>
              <a:endParaRPr lang="de-DE">
                <a:solidFill>
                  <a:srgbClr val="000000"/>
                </a:solidFill>
              </a:endParaRPr>
            </a:p>
          </p:txBody>
        </p:sp>
        <p:sp>
          <p:nvSpPr>
            <p:cNvPr id="521235" name="Freeform 19"/>
            <p:cNvSpPr>
              <a:spLocks noChangeAspect="1"/>
            </p:cNvSpPr>
            <p:nvPr/>
          </p:nvSpPr>
          <p:spPr bwMode="auto">
            <a:xfrm>
              <a:off x="2728" y="1736"/>
              <a:ext cx="234" cy="784"/>
            </a:xfrm>
            <a:custGeom>
              <a:avLst/>
              <a:gdLst>
                <a:gd name="T0" fmla="*/ 4 w 720"/>
                <a:gd name="T1" fmla="*/ 0 h 2437"/>
                <a:gd name="T2" fmla="*/ 8 w 720"/>
                <a:gd name="T3" fmla="*/ 1 h 2437"/>
                <a:gd name="T4" fmla="*/ 9 w 720"/>
                <a:gd name="T5" fmla="*/ 5 h 2437"/>
                <a:gd name="T6" fmla="*/ 7 w 720"/>
                <a:gd name="T7" fmla="*/ 29 h 2437"/>
                <a:gd name="T8" fmla="*/ 5 w 720"/>
                <a:gd name="T9" fmla="*/ 30 h 2437"/>
                <a:gd name="T10" fmla="*/ 4 w 720"/>
                <a:gd name="T11" fmla="*/ 30 h 2437"/>
                <a:gd name="T12" fmla="*/ 2 w 720"/>
                <a:gd name="T13" fmla="*/ 29 h 2437"/>
                <a:gd name="T14" fmla="*/ 0 w 720"/>
                <a:gd name="T15" fmla="*/ 5 h 2437"/>
                <a:gd name="T16" fmla="*/ 1 w 720"/>
                <a:gd name="T17" fmla="*/ 1 h 2437"/>
                <a:gd name="T18" fmla="*/ 5 w 720"/>
                <a:gd name="T19" fmla="*/ 0 h 2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0"/>
                <a:gd name="T31" fmla="*/ 0 h 2437"/>
                <a:gd name="T32" fmla="*/ 720 w 720"/>
                <a:gd name="T33" fmla="*/ 2437 h 2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0" h="2437">
                  <a:moveTo>
                    <a:pt x="339" y="0"/>
                  </a:moveTo>
                  <a:cubicBezTo>
                    <a:pt x="445" y="0"/>
                    <a:pt x="551" y="42"/>
                    <a:pt x="614" y="106"/>
                  </a:cubicBezTo>
                  <a:cubicBezTo>
                    <a:pt x="678" y="191"/>
                    <a:pt x="720" y="297"/>
                    <a:pt x="720" y="424"/>
                  </a:cubicBezTo>
                  <a:cubicBezTo>
                    <a:pt x="710" y="795"/>
                    <a:pt x="607" y="1996"/>
                    <a:pt x="551" y="2331"/>
                  </a:cubicBezTo>
                  <a:cubicBezTo>
                    <a:pt x="508" y="2416"/>
                    <a:pt x="445" y="2437"/>
                    <a:pt x="381" y="2437"/>
                  </a:cubicBezTo>
                  <a:cubicBezTo>
                    <a:pt x="339" y="2437"/>
                    <a:pt x="339" y="2437"/>
                    <a:pt x="339" y="2437"/>
                  </a:cubicBezTo>
                  <a:cubicBezTo>
                    <a:pt x="254" y="2437"/>
                    <a:pt x="212" y="2418"/>
                    <a:pt x="169" y="2331"/>
                  </a:cubicBezTo>
                  <a:cubicBezTo>
                    <a:pt x="113" y="1996"/>
                    <a:pt x="10" y="795"/>
                    <a:pt x="0" y="424"/>
                  </a:cubicBezTo>
                  <a:cubicBezTo>
                    <a:pt x="0" y="297"/>
                    <a:pt x="42" y="191"/>
                    <a:pt x="106" y="106"/>
                  </a:cubicBezTo>
                  <a:cubicBezTo>
                    <a:pt x="169" y="42"/>
                    <a:pt x="254" y="0"/>
                    <a:pt x="360" y="0"/>
                  </a:cubicBezTo>
                </a:path>
              </a:pathLst>
            </a:custGeom>
            <a:solidFill>
              <a:srgbClr val="000000"/>
            </a:solidFill>
            <a:ln w="9525">
              <a:noFill/>
              <a:round/>
              <a:headEnd/>
              <a:tailEnd/>
            </a:ln>
          </p:spPr>
          <p:txBody>
            <a:bodyPr/>
            <a:lstStyle/>
            <a:p>
              <a:endParaRPr lang="tr-TR"/>
            </a:p>
          </p:txBody>
        </p:sp>
        <p:pic>
          <p:nvPicPr>
            <p:cNvPr id="521236" name="Picture 20"/>
            <p:cNvPicPr>
              <a:picLocks noChangeAspect="1" noChangeArrowheads="1"/>
            </p:cNvPicPr>
            <p:nvPr/>
          </p:nvPicPr>
          <p:blipFill>
            <a:blip r:embed="rId4"/>
            <a:srcRect/>
            <a:stretch>
              <a:fillRect/>
            </a:stretch>
          </p:blipFill>
          <p:spPr bwMode="auto">
            <a:xfrm>
              <a:off x="2037" y="1203"/>
              <a:ext cx="1298" cy="1330"/>
            </a:xfrm>
            <a:prstGeom prst="rect">
              <a:avLst/>
            </a:prstGeom>
            <a:noFill/>
            <a:ln w="11176">
              <a:noFill/>
              <a:miter lim="800000"/>
              <a:headEnd/>
              <a:tailEnd/>
            </a:ln>
          </p:spPr>
        </p:pic>
        <p:sp>
          <p:nvSpPr>
            <p:cNvPr id="521237" name="Oval 21"/>
            <p:cNvSpPr>
              <a:spLocks noChangeAspect="1" noChangeArrowheads="1"/>
            </p:cNvSpPr>
            <p:nvPr/>
          </p:nvSpPr>
          <p:spPr bwMode="auto">
            <a:xfrm>
              <a:off x="2751" y="2644"/>
              <a:ext cx="190" cy="190"/>
            </a:xfrm>
            <a:prstGeom prst="ellipse">
              <a:avLst/>
            </a:prstGeom>
            <a:solidFill>
              <a:schemeClr val="tx1"/>
            </a:solidFill>
            <a:ln w="11176">
              <a:solidFill>
                <a:srgbClr val="161316"/>
              </a:solidFill>
              <a:round/>
              <a:headEnd/>
              <a:tailEnd/>
            </a:ln>
          </p:spPr>
          <p:txBody>
            <a:bodyPr wrap="none" anchor="ctr"/>
            <a:lstStyle/>
            <a:p>
              <a:endParaRPr lang="en-US">
                <a:solidFill>
                  <a:srgbClr val="000000"/>
                </a:solidFill>
              </a:endParaRPr>
            </a:p>
          </p:txBody>
        </p:sp>
      </p:grpSp>
      <p:sp>
        <p:nvSpPr>
          <p:cNvPr id="521220" name="Rectangle 23"/>
          <p:cNvSpPr>
            <a:spLocks noChangeArrowheads="1"/>
          </p:cNvSpPr>
          <p:nvPr/>
        </p:nvSpPr>
        <p:spPr bwMode="gray">
          <a:xfrm rot="-3600000">
            <a:off x="1999456" y="2783682"/>
            <a:ext cx="3279775" cy="350838"/>
          </a:xfrm>
          <a:prstGeom prst="rect">
            <a:avLst/>
          </a:prstGeom>
          <a:noFill/>
          <a:ln w="9525">
            <a:noFill/>
            <a:miter lim="800000"/>
            <a:headEnd/>
            <a:tailEnd/>
          </a:ln>
        </p:spPr>
        <p:txBody>
          <a:bodyPr lIns="0" tIns="0" rIns="0" bIns="0" anchor="ctr"/>
          <a:lstStyle/>
          <a:p>
            <a:pPr algn="ctr" defTabSz="801688" eaLnBrk="0" hangingPunct="0"/>
            <a:r>
              <a:rPr lang="tr-TR" sz="1400" i="1" noProof="1">
                <a:solidFill>
                  <a:srgbClr val="000000"/>
                </a:solidFill>
                <a:latin typeface="Calibri" pitchFamily="34" charset="0"/>
              </a:rPr>
              <a:t>İkinci işte çeşitli etmenlere maruz kalma</a:t>
            </a:r>
          </a:p>
        </p:txBody>
      </p:sp>
      <p:sp>
        <p:nvSpPr>
          <p:cNvPr id="521221" name="Rectangle 24"/>
          <p:cNvSpPr>
            <a:spLocks noChangeArrowheads="1"/>
          </p:cNvSpPr>
          <p:nvPr/>
        </p:nvSpPr>
        <p:spPr bwMode="gray">
          <a:xfrm rot="3600000" flipH="1">
            <a:off x="4256088" y="2811463"/>
            <a:ext cx="3279775" cy="352425"/>
          </a:xfrm>
          <a:prstGeom prst="rect">
            <a:avLst/>
          </a:prstGeom>
          <a:noFill/>
          <a:ln w="9525">
            <a:noFill/>
            <a:miter lim="800000"/>
            <a:headEnd/>
            <a:tailEnd/>
          </a:ln>
        </p:spPr>
        <p:txBody>
          <a:bodyPr lIns="0" tIns="0" rIns="0" bIns="0" anchor="ctr"/>
          <a:lstStyle/>
          <a:p>
            <a:pPr algn="ctr" defTabSz="801688" eaLnBrk="0" hangingPunct="0"/>
            <a:r>
              <a:rPr lang="tr-TR" sz="1400" i="1" noProof="1">
                <a:solidFill>
                  <a:srgbClr val="000000"/>
                </a:solidFill>
                <a:latin typeface="Calibri" pitchFamily="34" charset="0"/>
              </a:rPr>
              <a:t>Hobileri nedeniyle kimyasallara maruziyet</a:t>
            </a:r>
          </a:p>
        </p:txBody>
      </p:sp>
      <p:sp>
        <p:nvSpPr>
          <p:cNvPr id="521222" name="Rectangle 25"/>
          <p:cNvSpPr>
            <a:spLocks noChangeArrowheads="1"/>
          </p:cNvSpPr>
          <p:nvPr/>
        </p:nvSpPr>
        <p:spPr bwMode="gray">
          <a:xfrm flipH="1">
            <a:off x="3087688" y="4811713"/>
            <a:ext cx="3279775" cy="476250"/>
          </a:xfrm>
          <a:prstGeom prst="rect">
            <a:avLst/>
          </a:prstGeom>
          <a:noFill/>
          <a:ln w="9525">
            <a:noFill/>
            <a:miter lim="800000"/>
            <a:headEnd/>
            <a:tailEnd/>
          </a:ln>
        </p:spPr>
        <p:txBody>
          <a:bodyPr lIns="0" tIns="0" rIns="0" bIns="0" anchor="ctr"/>
          <a:lstStyle/>
          <a:p>
            <a:pPr algn="ctr" defTabSz="801688" eaLnBrk="0" hangingPunct="0"/>
            <a:r>
              <a:rPr lang="tr-TR" sz="1400" b="1" i="1" noProof="1">
                <a:solidFill>
                  <a:srgbClr val="000000"/>
                </a:solidFill>
                <a:latin typeface="Calibri" pitchFamily="34" charset="0"/>
              </a:rPr>
              <a:t>Sigara, alkol, beslenme alışkanlığı nedeniyle işyeri faktörleriyle etkileşim </a:t>
            </a:r>
          </a:p>
        </p:txBody>
      </p:sp>
      <p:sp>
        <p:nvSpPr>
          <p:cNvPr id="1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İÇ VE DIŞ ETKİLENMELER</a:t>
            </a:r>
          </a:p>
        </p:txBody>
      </p:sp>
      <p:sp>
        <p:nvSpPr>
          <p:cNvPr id="18" name="Text Box 20"/>
          <p:cNvSpPr txBox="1">
            <a:spLocks noChangeArrowheads="1"/>
          </p:cNvSpPr>
          <p:nvPr/>
        </p:nvSpPr>
        <p:spPr bwMode="gray">
          <a:xfrm>
            <a:off x="2438400" y="1223963"/>
            <a:ext cx="4581525" cy="307975"/>
          </a:xfrm>
          <a:prstGeom prst="rect">
            <a:avLst/>
          </a:prstGeom>
          <a:noFill/>
          <a:ln w="9525">
            <a:solidFill>
              <a:schemeClr val="bg1">
                <a:lumMod val="85000"/>
              </a:schemeClr>
            </a:solidFill>
            <a:miter lim="800000"/>
            <a:headEnd/>
            <a:tailEnd/>
          </a:ln>
        </p:spPr>
        <p:txBody>
          <a:bodyPr lIns="0" tIns="0" rIns="0" bIns="0">
            <a:spAutoFit/>
          </a:bodyPr>
          <a:lstStyle/>
          <a:p>
            <a:pPr algn="ctr" defTabSz="801688">
              <a:spcAft>
                <a:spcPts val="0"/>
              </a:spcAft>
              <a:defRPr/>
            </a:pPr>
            <a:r>
              <a:rPr lang="tr-TR" sz="2000" i="1" noProof="1">
                <a:solidFill>
                  <a:schemeClr val="bg1">
                    <a:lumMod val="50000"/>
                  </a:schemeClr>
                </a:solidFill>
                <a:latin typeface="Calibri" pitchFamily="34" charset="0"/>
                <a:cs typeface="Calibri" pitchFamily="34" charset="0"/>
              </a:rPr>
              <a:t>Anamnezde dikkat edilecek noktalar</a:t>
            </a:r>
          </a:p>
        </p:txBody>
      </p:sp>
      <p:pic>
        <p:nvPicPr>
          <p:cNvPr id="521225" name="Picture 2" descr="D:\DOKTOR\1-ISTANBULUZMAN\1-EĞİTİM KURUMU\1. İstanbuluzman\2-RESİMLER\İş Güvenliği\fill (2).png"/>
          <p:cNvPicPr>
            <a:picLocks noChangeAspect="1" noChangeArrowheads="1"/>
          </p:cNvPicPr>
          <p:nvPr/>
        </p:nvPicPr>
        <p:blipFill>
          <a:blip r:embed="rId5"/>
          <a:srcRect/>
          <a:stretch>
            <a:fillRect/>
          </a:stretch>
        </p:blipFill>
        <p:spPr bwMode="auto">
          <a:xfrm>
            <a:off x="531813" y="1825625"/>
            <a:ext cx="2289175" cy="2368550"/>
          </a:xfrm>
          <a:prstGeom prst="rect">
            <a:avLst/>
          </a:prstGeom>
          <a:noFill/>
          <a:ln w="9525">
            <a:noFill/>
            <a:miter lim="800000"/>
            <a:headEnd/>
            <a:tailEnd/>
          </a:ln>
        </p:spPr>
      </p:pic>
      <p:pic>
        <p:nvPicPr>
          <p:cNvPr id="521226" name="Picture 3" descr="D:\DOKTOR\1-ISTANBULUZMAN\1-EĞİTİM KURUMU\1. İstanbuluzman\2-RESİMLER\İş Güvenliği\iCustomisation.png"/>
          <p:cNvPicPr>
            <a:picLocks noChangeAspect="1" noChangeArrowheads="1"/>
          </p:cNvPicPr>
          <p:nvPr/>
        </p:nvPicPr>
        <p:blipFill>
          <a:blip r:embed="rId6"/>
          <a:srcRect/>
          <a:stretch>
            <a:fillRect/>
          </a:stretch>
        </p:blipFill>
        <p:spPr bwMode="auto">
          <a:xfrm>
            <a:off x="6538913" y="1792288"/>
            <a:ext cx="1560512" cy="1560512"/>
          </a:xfrm>
          <a:prstGeom prst="rect">
            <a:avLst/>
          </a:prstGeom>
          <a:noFill/>
          <a:ln w="9525">
            <a:noFill/>
            <a:miter lim="800000"/>
            <a:headEnd/>
            <a:tailEnd/>
          </a:ln>
        </p:spPr>
      </p:pic>
      <p:pic>
        <p:nvPicPr>
          <p:cNvPr id="21" name="Picture 4" descr="D:\DOKTOR\1-ISTANBULUZMAN\1-EĞİTİM KURUMU\1. İstanbuluzman\2-RESİMLER\İçecek-Yiyecek\beer.png"/>
          <p:cNvPicPr preferRelativeResize="0">
            <a:picLocks noChangeArrowheads="1"/>
          </p:cNvPicPr>
          <p:nvPr/>
        </p:nvPicPr>
        <p:blipFill>
          <a:blip r:embed="rId7"/>
          <a:srcRect/>
          <a:stretch>
            <a:fillRect/>
          </a:stretch>
        </p:blipFill>
        <p:spPr bwMode="auto">
          <a:xfrm>
            <a:off x="5332413" y="5397500"/>
            <a:ext cx="1081087" cy="1079500"/>
          </a:xfrm>
          <a:prstGeom prst="rect">
            <a:avLst/>
          </a:prstGeom>
          <a:noFill/>
          <a:ln>
            <a:solidFill>
              <a:schemeClr val="bg1">
                <a:lumMod val="65000"/>
              </a:schemeClr>
            </a:solidFill>
          </a:ln>
          <a:extLst/>
        </p:spPr>
      </p:pic>
      <p:pic>
        <p:nvPicPr>
          <p:cNvPr id="22" name="Picture 8" descr="C:\Users\ahmet\Desktop\stock-vector-smoking-cigarette-34585627.jpg"/>
          <p:cNvPicPr preferRelativeResize="0">
            <a:picLocks noChangeArrowheads="1"/>
          </p:cNvPicPr>
          <p:nvPr/>
        </p:nvPicPr>
        <p:blipFill>
          <a:blip r:embed="rId8">
            <a:extLst/>
          </a:blip>
          <a:srcRect/>
          <a:stretch>
            <a:fillRect/>
          </a:stretch>
        </p:blipFill>
        <p:spPr bwMode="auto">
          <a:xfrm>
            <a:off x="4223293" y="5397738"/>
            <a:ext cx="1080000" cy="1080000"/>
          </a:xfrm>
          <a:prstGeom prst="roundRect">
            <a:avLst>
              <a:gd name="adj" fmla="val 8594"/>
            </a:avLst>
          </a:prstGeom>
          <a:solidFill>
            <a:srgbClr val="FFFFFF">
              <a:shade val="85000"/>
            </a:srgbClr>
          </a:solidFill>
          <a:ln>
            <a:solidFill>
              <a:schemeClr val="bg1">
                <a:lumMod val="65000"/>
              </a:schemeClr>
            </a:solidFill>
          </a:ln>
          <a:effectLst>
            <a:reflection blurRad="12700" stA="38000" endPos="28000" dist="5000" dir="5400000" sy="-100000" algn="bl" rotWithShape="0"/>
          </a:effectLst>
          <a:extLst/>
        </p:spPr>
      </p:pic>
      <p:pic>
        <p:nvPicPr>
          <p:cNvPr id="23" name="Picture 9" descr="C:\Users\ahmet\Desktop\Apple.png"/>
          <p:cNvPicPr preferRelativeResize="0">
            <a:picLocks noChangeArrowheads="1"/>
          </p:cNvPicPr>
          <p:nvPr/>
        </p:nvPicPr>
        <p:blipFill>
          <a:blip r:embed="rId9"/>
          <a:srcRect/>
          <a:stretch>
            <a:fillRect/>
          </a:stretch>
        </p:blipFill>
        <p:spPr bwMode="auto">
          <a:xfrm>
            <a:off x="3097213" y="5416550"/>
            <a:ext cx="1079500" cy="1079500"/>
          </a:xfrm>
          <a:prstGeom prst="rect">
            <a:avLst/>
          </a:prstGeom>
          <a:noFill/>
          <a:ln>
            <a:solidFill>
              <a:schemeClr val="bg1">
                <a:lumMod val="65000"/>
              </a:schemeClr>
            </a:solidFill>
          </a:ln>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3265" name="Group 13"/>
          <p:cNvGrpSpPr>
            <a:grpSpLocks/>
          </p:cNvGrpSpPr>
          <p:nvPr/>
        </p:nvGrpSpPr>
        <p:grpSpPr bwMode="auto">
          <a:xfrm>
            <a:off x="1588" y="0"/>
            <a:ext cx="9144000" cy="6858000"/>
            <a:chOff x="0" y="0"/>
            <a:chExt cx="5760" cy="3747"/>
          </a:xfrm>
        </p:grpSpPr>
        <p:sp>
          <p:nvSpPr>
            <p:cNvPr id="52329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52329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52329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52329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217117"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2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523268" name="Group 10"/>
          <p:cNvGrpSpPr>
            <a:grpSpLocks/>
          </p:cNvGrpSpPr>
          <p:nvPr/>
        </p:nvGrpSpPr>
        <p:grpSpPr bwMode="auto">
          <a:xfrm>
            <a:off x="0" y="-11113"/>
            <a:ext cx="9144000" cy="6388101"/>
            <a:chOff x="0" y="0"/>
            <a:chExt cx="5760" cy="3747"/>
          </a:xfrm>
        </p:grpSpPr>
        <p:sp>
          <p:nvSpPr>
            <p:cNvPr id="52328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sp>
          <p:nvSpPr>
            <p:cNvPr id="52328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tr-TR">
                <a:solidFill>
                  <a:srgbClr val="FFFFFF"/>
                </a:solidFill>
              </a:endParaRPr>
            </a:p>
          </p:txBody>
        </p:sp>
        <p:sp>
          <p:nvSpPr>
            <p:cNvPr id="523289"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sp>
          <p:nvSpPr>
            <p:cNvPr id="52329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grpSp>
      <p:pic>
        <p:nvPicPr>
          <p:cNvPr id="523269" name="Picture 9"/>
          <p:cNvPicPr>
            <a:picLocks noChangeAspect="1" noChangeArrowheads="1"/>
          </p:cNvPicPr>
          <p:nvPr/>
        </p:nvPicPr>
        <p:blipFill>
          <a:blip r:embed="rId3"/>
          <a:srcRect/>
          <a:stretch>
            <a:fillRect/>
          </a:stretch>
        </p:blipFill>
        <p:spPr bwMode="gray">
          <a:xfrm>
            <a:off x="2278063" y="4141788"/>
            <a:ext cx="4679950" cy="438150"/>
          </a:xfrm>
          <a:prstGeom prst="rect">
            <a:avLst/>
          </a:prstGeom>
          <a:noFill/>
          <a:ln w="9525">
            <a:noFill/>
            <a:miter lim="800000"/>
            <a:headEnd/>
            <a:tailEnd/>
          </a:ln>
        </p:spPr>
      </p:pic>
      <p:grpSp>
        <p:nvGrpSpPr>
          <p:cNvPr id="523270" name="Group 62"/>
          <p:cNvGrpSpPr>
            <a:grpSpLocks/>
          </p:cNvGrpSpPr>
          <p:nvPr/>
        </p:nvGrpSpPr>
        <p:grpSpPr bwMode="auto">
          <a:xfrm>
            <a:off x="2967038" y="1408113"/>
            <a:ext cx="3248025" cy="3055937"/>
            <a:chOff x="1869" y="1671"/>
            <a:chExt cx="2046" cy="1925"/>
          </a:xfrm>
        </p:grpSpPr>
        <p:sp>
          <p:nvSpPr>
            <p:cNvPr id="523281" name="Freeform 31"/>
            <p:cNvSpPr>
              <a:spLocks/>
            </p:cNvSpPr>
            <p:nvPr/>
          </p:nvSpPr>
          <p:spPr bwMode="gray">
            <a:xfrm>
              <a:off x="2127" y="2069"/>
              <a:ext cx="750" cy="1312"/>
            </a:xfrm>
            <a:custGeom>
              <a:avLst/>
              <a:gdLst>
                <a:gd name="T0" fmla="*/ 0 w 1859"/>
                <a:gd name="T1" fmla="*/ 0 h 3212"/>
                <a:gd name="T2" fmla="*/ 0 w 1859"/>
                <a:gd name="T3" fmla="*/ 0 h 3212"/>
                <a:gd name="T4" fmla="*/ 0 w 1859"/>
                <a:gd name="T5" fmla="*/ 0 h 3212"/>
                <a:gd name="T6" fmla="*/ 0 w 1859"/>
                <a:gd name="T7" fmla="*/ 0 h 3212"/>
                <a:gd name="T8" fmla="*/ 0 60000 65536"/>
                <a:gd name="T9" fmla="*/ 0 60000 65536"/>
                <a:gd name="T10" fmla="*/ 0 60000 65536"/>
                <a:gd name="T11" fmla="*/ 0 60000 65536"/>
                <a:gd name="T12" fmla="*/ 0 w 1859"/>
                <a:gd name="T13" fmla="*/ 0 h 3212"/>
                <a:gd name="T14" fmla="*/ 1859 w 1859"/>
                <a:gd name="T15" fmla="*/ 3212 h 3212"/>
              </a:gdLst>
              <a:ahLst/>
              <a:cxnLst>
                <a:cxn ang="T8">
                  <a:pos x="T0" y="T1"/>
                </a:cxn>
                <a:cxn ang="T9">
                  <a:pos x="T2" y="T3"/>
                </a:cxn>
                <a:cxn ang="T10">
                  <a:pos x="T4" y="T5"/>
                </a:cxn>
                <a:cxn ang="T11">
                  <a:pos x="T6" y="T7"/>
                </a:cxn>
              </a:cxnLst>
              <a:rect l="T12" t="T13" r="T14" b="T15"/>
              <a:pathLst>
                <a:path w="1859" h="3212">
                  <a:moveTo>
                    <a:pt x="1859" y="0"/>
                  </a:moveTo>
                  <a:lnTo>
                    <a:pt x="0" y="3212"/>
                  </a:lnTo>
                  <a:lnTo>
                    <a:pt x="1859" y="1769"/>
                  </a:lnTo>
                  <a:lnTo>
                    <a:pt x="1859" y="0"/>
                  </a:lnTo>
                  <a:close/>
                </a:path>
              </a:pathLst>
            </a:custGeom>
            <a:gradFill rotWithShape="1">
              <a:gsLst>
                <a:gs pos="0">
                  <a:srgbClr val="69A2E1"/>
                </a:gs>
                <a:gs pos="50000">
                  <a:srgbClr val="466B95"/>
                </a:gs>
                <a:gs pos="100000">
                  <a:srgbClr val="69A2E1"/>
                </a:gs>
              </a:gsLst>
              <a:lin ang="18900000" scaled="1"/>
            </a:gradFill>
            <a:ln w="9525">
              <a:solidFill>
                <a:srgbClr val="919191"/>
              </a:solidFill>
              <a:miter lim="800000"/>
              <a:headEnd/>
              <a:tailEnd/>
            </a:ln>
          </p:spPr>
          <p:txBody>
            <a:bodyPr wrap="none" anchor="ctr"/>
            <a:lstStyle/>
            <a:p>
              <a:endParaRPr lang="tr-TR"/>
            </a:p>
          </p:txBody>
        </p:sp>
        <p:sp>
          <p:nvSpPr>
            <p:cNvPr id="523282" name="Freeform 35"/>
            <p:cNvSpPr>
              <a:spLocks/>
            </p:cNvSpPr>
            <p:nvPr/>
          </p:nvSpPr>
          <p:spPr bwMode="gray">
            <a:xfrm>
              <a:off x="2137" y="2797"/>
              <a:ext cx="1505" cy="591"/>
            </a:xfrm>
            <a:custGeom>
              <a:avLst/>
              <a:gdLst>
                <a:gd name="T0" fmla="*/ 0 w 3730"/>
                <a:gd name="T1" fmla="*/ 0 h 1448"/>
                <a:gd name="T2" fmla="*/ 0 w 3730"/>
                <a:gd name="T3" fmla="*/ 0 h 1448"/>
                <a:gd name="T4" fmla="*/ 0 w 3730"/>
                <a:gd name="T5" fmla="*/ 0 h 1448"/>
                <a:gd name="T6" fmla="*/ 0 w 3730"/>
                <a:gd name="T7" fmla="*/ 0 h 1448"/>
                <a:gd name="T8" fmla="*/ 0 60000 65536"/>
                <a:gd name="T9" fmla="*/ 0 60000 65536"/>
                <a:gd name="T10" fmla="*/ 0 60000 65536"/>
                <a:gd name="T11" fmla="*/ 0 60000 65536"/>
                <a:gd name="T12" fmla="*/ 0 w 3730"/>
                <a:gd name="T13" fmla="*/ 0 h 1448"/>
                <a:gd name="T14" fmla="*/ 3730 w 3730"/>
                <a:gd name="T15" fmla="*/ 1448 h 1448"/>
              </a:gdLst>
              <a:ahLst/>
              <a:cxnLst>
                <a:cxn ang="T8">
                  <a:pos x="T0" y="T1"/>
                </a:cxn>
                <a:cxn ang="T9">
                  <a:pos x="T2" y="T3"/>
                </a:cxn>
                <a:cxn ang="T10">
                  <a:pos x="T4" y="T5"/>
                </a:cxn>
                <a:cxn ang="T11">
                  <a:pos x="T6" y="T7"/>
                </a:cxn>
              </a:cxnLst>
              <a:rect l="T12" t="T13" r="T14" b="T15"/>
              <a:pathLst>
                <a:path w="3730" h="1448">
                  <a:moveTo>
                    <a:pt x="1859" y="0"/>
                  </a:moveTo>
                  <a:lnTo>
                    <a:pt x="0" y="1441"/>
                  </a:lnTo>
                  <a:lnTo>
                    <a:pt x="3730" y="1448"/>
                  </a:lnTo>
                  <a:lnTo>
                    <a:pt x="1859" y="0"/>
                  </a:lnTo>
                  <a:close/>
                </a:path>
              </a:pathLst>
            </a:custGeom>
            <a:gradFill rotWithShape="1">
              <a:gsLst>
                <a:gs pos="0">
                  <a:srgbClr val="2A79D0"/>
                </a:gs>
                <a:gs pos="50000">
                  <a:srgbClr val="1C508A"/>
                </a:gs>
                <a:gs pos="100000">
                  <a:srgbClr val="2A79D0"/>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p>
          </p:txBody>
        </p:sp>
        <p:sp>
          <p:nvSpPr>
            <p:cNvPr id="523283" name="Freeform 39"/>
            <p:cNvSpPr>
              <a:spLocks/>
            </p:cNvSpPr>
            <p:nvPr/>
          </p:nvSpPr>
          <p:spPr bwMode="gray">
            <a:xfrm>
              <a:off x="2886" y="2072"/>
              <a:ext cx="760" cy="1313"/>
            </a:xfrm>
            <a:custGeom>
              <a:avLst/>
              <a:gdLst>
                <a:gd name="T0" fmla="*/ 760 w 1871"/>
                <a:gd name="T1" fmla="*/ 1313 h 3220"/>
                <a:gd name="T2" fmla="*/ 0 w 1871"/>
                <a:gd name="T3" fmla="*/ 0 h 3220"/>
                <a:gd name="T4" fmla="*/ 0 w 1871"/>
                <a:gd name="T5" fmla="*/ 722 h 3220"/>
                <a:gd name="T6" fmla="*/ 760 w 1871"/>
                <a:gd name="T7" fmla="*/ 1313 h 3220"/>
                <a:gd name="T8" fmla="*/ 0 60000 65536"/>
                <a:gd name="T9" fmla="*/ 0 60000 65536"/>
                <a:gd name="T10" fmla="*/ 0 60000 65536"/>
                <a:gd name="T11" fmla="*/ 0 60000 65536"/>
                <a:gd name="T12" fmla="*/ 0 w 1871"/>
                <a:gd name="T13" fmla="*/ 0 h 3220"/>
                <a:gd name="T14" fmla="*/ 1871 w 1871"/>
                <a:gd name="T15" fmla="*/ 3220 h 3220"/>
              </a:gdLst>
              <a:ahLst/>
              <a:cxnLst>
                <a:cxn ang="T8">
                  <a:pos x="T0" y="T1"/>
                </a:cxn>
                <a:cxn ang="T9">
                  <a:pos x="T2" y="T3"/>
                </a:cxn>
                <a:cxn ang="T10">
                  <a:pos x="T4" y="T5"/>
                </a:cxn>
                <a:cxn ang="T11">
                  <a:pos x="T6" y="T7"/>
                </a:cxn>
              </a:cxnLst>
              <a:rect l="T12" t="T13" r="T14" b="T15"/>
              <a:pathLst>
                <a:path w="1871" h="3220">
                  <a:moveTo>
                    <a:pt x="1871" y="3220"/>
                  </a:moveTo>
                  <a:lnTo>
                    <a:pt x="0" y="0"/>
                  </a:lnTo>
                  <a:lnTo>
                    <a:pt x="0" y="1770"/>
                  </a:lnTo>
                  <a:lnTo>
                    <a:pt x="1871" y="3220"/>
                  </a:lnTo>
                  <a:close/>
                </a:path>
              </a:pathLst>
            </a:custGeom>
            <a:gradFill rotWithShape="1">
              <a:gsLst>
                <a:gs pos="0">
                  <a:srgbClr val="0061B2"/>
                </a:gs>
                <a:gs pos="50000">
                  <a:srgbClr val="004076"/>
                </a:gs>
                <a:gs pos="100000">
                  <a:srgbClr val="0061B2"/>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p>
          </p:txBody>
        </p:sp>
        <p:cxnSp>
          <p:nvCxnSpPr>
            <p:cNvPr id="523284" name="Gerade Verbindung mit Pfeil 12"/>
            <p:cNvCxnSpPr>
              <a:cxnSpLocks noChangeShapeType="1"/>
            </p:cNvCxnSpPr>
            <p:nvPr/>
          </p:nvCxnSpPr>
          <p:spPr bwMode="gray">
            <a:xfrm rot="5400000" flipH="1" flipV="1">
              <a:off x="2317" y="2233"/>
              <a:ext cx="1126" cy="2"/>
            </a:xfrm>
            <a:prstGeom prst="straightConnector1">
              <a:avLst/>
            </a:prstGeom>
            <a:noFill/>
            <a:ln w="22225" algn="ctr">
              <a:solidFill>
                <a:srgbClr val="919191"/>
              </a:solidFill>
              <a:round/>
              <a:headEnd/>
              <a:tailEnd type="triangle" w="med" len="med"/>
            </a:ln>
          </p:spPr>
        </p:cxnSp>
        <p:cxnSp>
          <p:nvCxnSpPr>
            <p:cNvPr id="523285" name="Gerade Verbindung mit Pfeil 13"/>
            <p:cNvCxnSpPr>
              <a:cxnSpLocks noChangeShapeType="1"/>
            </p:cNvCxnSpPr>
            <p:nvPr/>
          </p:nvCxnSpPr>
          <p:spPr bwMode="gray">
            <a:xfrm rot="10800000" flipV="1">
              <a:off x="1869" y="2790"/>
              <a:ext cx="1014" cy="801"/>
            </a:xfrm>
            <a:prstGeom prst="straightConnector1">
              <a:avLst/>
            </a:prstGeom>
            <a:noFill/>
            <a:ln w="22225" algn="ctr">
              <a:solidFill>
                <a:srgbClr val="919191"/>
              </a:solidFill>
              <a:round/>
              <a:headEnd/>
              <a:tailEnd type="triangle" w="med" len="med"/>
            </a:ln>
          </p:spPr>
        </p:cxnSp>
        <p:cxnSp>
          <p:nvCxnSpPr>
            <p:cNvPr id="523286" name="Gerade Verbindung mit Pfeil 16"/>
            <p:cNvCxnSpPr>
              <a:cxnSpLocks noChangeShapeType="1"/>
            </p:cNvCxnSpPr>
            <p:nvPr/>
          </p:nvCxnSpPr>
          <p:spPr bwMode="gray">
            <a:xfrm>
              <a:off x="2880" y="2797"/>
              <a:ext cx="1035" cy="799"/>
            </a:xfrm>
            <a:prstGeom prst="straightConnector1">
              <a:avLst/>
            </a:prstGeom>
            <a:noFill/>
            <a:ln w="22225" algn="ctr">
              <a:solidFill>
                <a:srgbClr val="919191"/>
              </a:solidFill>
              <a:round/>
              <a:headEnd/>
              <a:tailEnd type="triangle" w="med" len="med"/>
            </a:ln>
          </p:spPr>
        </p:cxnSp>
      </p:grpSp>
      <p:sp>
        <p:nvSpPr>
          <p:cNvPr id="523274" name="Text Box 14"/>
          <p:cNvSpPr txBox="1">
            <a:spLocks noChangeArrowheads="1"/>
          </p:cNvSpPr>
          <p:nvPr/>
        </p:nvSpPr>
        <p:spPr bwMode="gray">
          <a:xfrm>
            <a:off x="5071154" y="1429854"/>
            <a:ext cx="3882346" cy="861774"/>
          </a:xfrm>
          <a:prstGeom prst="rect">
            <a:avLst/>
          </a:prstGeom>
          <a:noFill/>
          <a:ln w="9525">
            <a:solidFill>
              <a:schemeClr val="bg1">
                <a:lumMod val="95000"/>
              </a:schemeClr>
            </a:solidFill>
            <a:miter lim="800000"/>
            <a:headEnd/>
            <a:tailEnd/>
          </a:ln>
        </p:spPr>
        <p:txBody>
          <a:bodyPr wrap="square" lIns="0" tIns="0" rIns="0" bIns="0" anchor="ctr" anchorCtr="0">
            <a:spAutoFit/>
          </a:bodyPr>
          <a:lstStyle/>
          <a:p>
            <a:pPr algn="ctr" defTabSz="801688"/>
            <a:r>
              <a:rPr lang="tr-TR" sz="1400" i="1" noProof="1">
                <a:solidFill>
                  <a:schemeClr val="bg1"/>
                </a:solidFill>
                <a:latin typeface="Calibri" pitchFamily="34" charset="0"/>
              </a:rPr>
              <a:t>En çok solunum sistemi hastalıklarında kullanılır.</a:t>
            </a:r>
          </a:p>
          <a:p>
            <a:pPr algn="ctr" defTabSz="801688"/>
            <a:r>
              <a:rPr lang="tr-TR" sz="1400" i="1" noProof="1">
                <a:solidFill>
                  <a:schemeClr val="bg1"/>
                </a:solidFill>
                <a:latin typeface="Calibri" pitchFamily="34" charset="0"/>
              </a:rPr>
              <a:t>Mesleksel akciğer hastalıklarının tanısında, yaygınlığının belirlenmesi ve sınıflandırılmasında en etkili yöntemdir.</a:t>
            </a:r>
          </a:p>
        </p:txBody>
      </p:sp>
      <p:sp>
        <p:nvSpPr>
          <p:cNvPr id="523275" name="Text Box 20"/>
          <p:cNvSpPr txBox="1">
            <a:spLocks noChangeArrowheads="1"/>
          </p:cNvSpPr>
          <p:nvPr/>
        </p:nvSpPr>
        <p:spPr bwMode="gray">
          <a:xfrm>
            <a:off x="28575" y="5390921"/>
            <a:ext cx="4333875" cy="928450"/>
          </a:xfrm>
          <a:prstGeom prst="rect">
            <a:avLst/>
          </a:prstGeom>
          <a:noFill/>
          <a:ln w="9525">
            <a:solidFill>
              <a:schemeClr val="bg1">
                <a:lumMod val="65000"/>
              </a:schemeClr>
            </a:solidFill>
            <a:miter lim="800000"/>
            <a:headEnd/>
            <a:tailEnd/>
          </a:ln>
        </p:spPr>
        <p:txBody>
          <a:bodyPr wrap="square" lIns="0" tIns="0" rIns="0" bIns="0" anchor="ctr" anchorCtr="0">
            <a:noAutofit/>
          </a:bodyPr>
          <a:lstStyle/>
          <a:p>
            <a:pPr algn="ctr" defTabSz="801688"/>
            <a:r>
              <a:rPr lang="tr-TR" sz="1400" i="1" noProof="1">
                <a:latin typeface="Calibri" pitchFamily="34" charset="0"/>
              </a:rPr>
              <a:t>Etken maddenin kendisi, metaboliti veya etken maddenin yol açtığı bir başka kimyasal saptanabilir.</a:t>
            </a:r>
          </a:p>
          <a:p>
            <a:pPr algn="ctr" defTabSz="801688"/>
            <a:r>
              <a:rPr lang="tr-TR" sz="1400" i="1" noProof="1" smtClean="0">
                <a:latin typeface="Calibri" pitchFamily="34" charset="0"/>
              </a:rPr>
              <a:t>Kan </a:t>
            </a:r>
            <a:r>
              <a:rPr lang="tr-TR" sz="1400" i="1" noProof="1">
                <a:latin typeface="Calibri" pitchFamily="34" charset="0"/>
              </a:rPr>
              <a:t>veya idrarda kurşun, civa kadmiyum gibi ağır metallerin tayini ya da nefeste benzen tayini gibi testler yapılabilir.</a:t>
            </a:r>
          </a:p>
        </p:txBody>
      </p:sp>
      <p:sp>
        <p:nvSpPr>
          <p:cNvPr id="28"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rPr>
              <a:t>LABORATUAR</a:t>
            </a:r>
            <a:endParaRPr lang="en-GB"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endParaRPr>
          </a:p>
        </p:txBody>
      </p:sp>
      <p:pic>
        <p:nvPicPr>
          <p:cNvPr id="523278" name="Resim 29"/>
          <p:cNvPicPr>
            <a:picLocks noChangeAspect="1"/>
          </p:cNvPicPr>
          <p:nvPr/>
        </p:nvPicPr>
        <p:blipFill>
          <a:blip r:embed="rId4"/>
          <a:srcRect/>
          <a:stretch>
            <a:fillRect/>
          </a:stretch>
        </p:blipFill>
        <p:spPr bwMode="auto">
          <a:xfrm>
            <a:off x="1294514" y="4516734"/>
            <a:ext cx="720000" cy="700421"/>
          </a:xfrm>
          <a:prstGeom prst="rect">
            <a:avLst/>
          </a:prstGeom>
          <a:noFill/>
          <a:ln w="9525">
            <a:solidFill>
              <a:schemeClr val="bg1">
                <a:lumMod val="65000"/>
              </a:schemeClr>
            </a:solidFill>
            <a:miter lim="800000"/>
            <a:headEnd/>
            <a:tailEnd/>
          </a:ln>
        </p:spPr>
      </p:pic>
      <p:pic>
        <p:nvPicPr>
          <p:cNvPr id="523279" name="Picture 2" descr="C:\Users\ahmet\Desktop\RESİM ARŞİVİ\biology1.png"/>
          <p:cNvPicPr preferRelativeResize="0">
            <a:picLocks noChangeArrowheads="1"/>
          </p:cNvPicPr>
          <p:nvPr/>
        </p:nvPicPr>
        <p:blipFill>
          <a:blip r:embed="rId5"/>
          <a:srcRect/>
          <a:stretch>
            <a:fillRect/>
          </a:stretch>
        </p:blipFill>
        <p:spPr bwMode="auto">
          <a:xfrm>
            <a:off x="4964251" y="4532464"/>
            <a:ext cx="720000" cy="720000"/>
          </a:xfrm>
          <a:prstGeom prst="rect">
            <a:avLst/>
          </a:prstGeom>
          <a:noFill/>
          <a:ln w="9525">
            <a:solidFill>
              <a:schemeClr val="bg1">
                <a:lumMod val="65000"/>
              </a:schemeClr>
            </a:solidFill>
            <a:miter lim="800000"/>
            <a:headEnd/>
            <a:tailEnd/>
          </a:ln>
        </p:spPr>
      </p:pic>
      <p:sp>
        <p:nvSpPr>
          <p:cNvPr id="523280" name="Text Box 20"/>
          <p:cNvSpPr txBox="1">
            <a:spLocks noChangeArrowheads="1"/>
          </p:cNvSpPr>
          <p:nvPr/>
        </p:nvSpPr>
        <p:spPr bwMode="gray">
          <a:xfrm>
            <a:off x="4732339" y="5392025"/>
            <a:ext cx="4328526" cy="927346"/>
          </a:xfrm>
          <a:prstGeom prst="rect">
            <a:avLst/>
          </a:prstGeom>
          <a:noFill/>
          <a:ln w="9525">
            <a:solidFill>
              <a:schemeClr val="bg1">
                <a:lumMod val="65000"/>
              </a:schemeClr>
            </a:solidFill>
            <a:miter lim="800000"/>
            <a:headEnd/>
            <a:tailEnd/>
          </a:ln>
        </p:spPr>
        <p:txBody>
          <a:bodyPr wrap="square" lIns="0" tIns="0" rIns="0" bIns="0" anchor="ctr" anchorCtr="0">
            <a:noAutofit/>
          </a:bodyPr>
          <a:lstStyle/>
          <a:p>
            <a:pPr algn="ctr" defTabSz="801688"/>
            <a:r>
              <a:rPr lang="tr-TR" sz="1400" i="1" noProof="1">
                <a:solidFill>
                  <a:srgbClr val="080808"/>
                </a:solidFill>
                <a:latin typeface="Calibri" pitchFamily="34" charset="0"/>
              </a:rPr>
              <a:t>Bazı hastalıkların teşhisinde (böbrek, akciğer, karaciğer, deri) patoloji gerekebilir.</a:t>
            </a:r>
          </a:p>
          <a:p>
            <a:pPr algn="ctr" defTabSz="801688"/>
            <a:r>
              <a:rPr lang="tr-TR" sz="1400" i="1" noProof="1" smtClean="0">
                <a:solidFill>
                  <a:srgbClr val="080808"/>
                </a:solidFill>
                <a:latin typeface="Calibri" pitchFamily="34" charset="0"/>
              </a:rPr>
              <a:t>Örneğin </a:t>
            </a:r>
            <a:r>
              <a:rPr lang="tr-TR" sz="1400" i="1" noProof="1">
                <a:solidFill>
                  <a:srgbClr val="080808"/>
                </a:solidFill>
                <a:latin typeface="Calibri" pitchFamily="34" charset="0"/>
              </a:rPr>
              <a:t>akciğer dokusunda asbest lifinin gösterilmesi asbest maruziyetinin kesin kanıtıdır.</a:t>
            </a:r>
          </a:p>
        </p:txBody>
      </p:sp>
      <p:sp>
        <p:nvSpPr>
          <p:cNvPr id="2" name="Metin kutusu 1"/>
          <p:cNvSpPr txBox="1"/>
          <p:nvPr/>
        </p:nvSpPr>
        <p:spPr>
          <a:xfrm>
            <a:off x="2062162" y="4507207"/>
            <a:ext cx="1800000" cy="720000"/>
          </a:xfrm>
          <a:prstGeom prst="rect">
            <a:avLst/>
          </a:prstGeom>
          <a:noFill/>
          <a:ln>
            <a:solidFill>
              <a:schemeClr val="bg1">
                <a:lumMod val="65000"/>
              </a:schemeClr>
            </a:solidFill>
          </a:ln>
        </p:spPr>
        <p:txBody>
          <a:bodyPr wrap="square" rtlCol="0">
            <a:noAutofit/>
          </a:bodyPr>
          <a:lstStyle/>
          <a:p>
            <a:pPr algn="ctr"/>
            <a:r>
              <a:rPr lang="tr-TR" sz="2000" b="1" i="1" dirty="0">
                <a:latin typeface="Calibri" pitchFamily="34" charset="0"/>
                <a:cs typeface="Calibri" pitchFamily="34" charset="0"/>
              </a:rPr>
              <a:t>Biyokimyasal Yöntemler</a:t>
            </a:r>
            <a:endParaRPr lang="tr-TR" sz="2000" b="1" i="1" dirty="0" smtClean="0">
              <a:latin typeface="Calibri" pitchFamily="34" charset="0"/>
              <a:cs typeface="Calibri" pitchFamily="34" charset="0"/>
            </a:endParaRPr>
          </a:p>
        </p:txBody>
      </p:sp>
      <p:sp>
        <p:nvSpPr>
          <p:cNvPr id="33" name="Metin kutusu 32"/>
          <p:cNvSpPr txBox="1"/>
          <p:nvPr/>
        </p:nvSpPr>
        <p:spPr>
          <a:xfrm>
            <a:off x="5717589" y="4522938"/>
            <a:ext cx="1800000" cy="720000"/>
          </a:xfrm>
          <a:prstGeom prst="rect">
            <a:avLst/>
          </a:prstGeom>
          <a:noFill/>
          <a:ln>
            <a:solidFill>
              <a:schemeClr val="bg1">
                <a:lumMod val="65000"/>
              </a:schemeClr>
            </a:solidFill>
          </a:ln>
        </p:spPr>
        <p:txBody>
          <a:bodyPr wrap="square" rtlCol="0">
            <a:noAutofit/>
          </a:bodyPr>
          <a:lstStyle/>
          <a:p>
            <a:pPr algn="ctr"/>
            <a:r>
              <a:rPr lang="tr-TR" sz="2000" b="1" i="1" dirty="0">
                <a:latin typeface="Calibri" pitchFamily="34" charset="0"/>
                <a:cs typeface="Calibri" pitchFamily="34" charset="0"/>
              </a:rPr>
              <a:t>Patolojik İncelemeler</a:t>
            </a:r>
          </a:p>
        </p:txBody>
      </p:sp>
      <p:grpSp>
        <p:nvGrpSpPr>
          <p:cNvPr id="3" name="Grup 2"/>
          <p:cNvGrpSpPr/>
          <p:nvPr/>
        </p:nvGrpSpPr>
        <p:grpSpPr>
          <a:xfrm>
            <a:off x="3312794" y="639763"/>
            <a:ext cx="2548575" cy="721883"/>
            <a:chOff x="3956050" y="449263"/>
            <a:chExt cx="2548575" cy="721883"/>
          </a:xfrm>
        </p:grpSpPr>
        <p:pic>
          <p:nvPicPr>
            <p:cNvPr id="523277" name="Resim 28"/>
            <p:cNvPicPr>
              <a:picLocks noChangeAspect="1"/>
            </p:cNvPicPr>
            <p:nvPr/>
          </p:nvPicPr>
          <p:blipFill>
            <a:blip r:embed="rId6"/>
            <a:srcRect/>
            <a:stretch>
              <a:fillRect/>
            </a:stretch>
          </p:blipFill>
          <p:spPr bwMode="auto">
            <a:xfrm>
              <a:off x="3956050" y="449263"/>
              <a:ext cx="720000" cy="720000"/>
            </a:xfrm>
            <a:prstGeom prst="rect">
              <a:avLst/>
            </a:prstGeom>
            <a:noFill/>
            <a:ln w="9525">
              <a:solidFill>
                <a:schemeClr val="bg1">
                  <a:lumMod val="95000"/>
                </a:schemeClr>
              </a:solidFill>
              <a:miter lim="800000"/>
              <a:headEnd/>
              <a:tailEnd/>
            </a:ln>
          </p:spPr>
        </p:pic>
        <p:sp>
          <p:nvSpPr>
            <p:cNvPr id="34" name="Metin kutusu 33"/>
            <p:cNvSpPr txBox="1"/>
            <p:nvPr/>
          </p:nvSpPr>
          <p:spPr>
            <a:xfrm>
              <a:off x="4704625" y="451146"/>
              <a:ext cx="1800000" cy="720000"/>
            </a:xfrm>
            <a:prstGeom prst="rect">
              <a:avLst/>
            </a:prstGeom>
            <a:noFill/>
            <a:ln w="9525">
              <a:solidFill>
                <a:schemeClr val="bg1">
                  <a:lumMod val="95000"/>
                </a:schemeClr>
              </a:solidFill>
              <a:miter lim="800000"/>
              <a:headEnd/>
              <a:tailEnd/>
            </a:ln>
          </p:spPr>
          <p:txBody>
            <a:bodyPr wrap="square" rtlCol="0">
              <a:noAutofit/>
            </a:bodyPr>
            <a:lstStyle/>
            <a:p>
              <a:pPr algn="ctr" defTabSz="801688">
                <a:spcAft>
                  <a:spcPct val="40000"/>
                </a:spcAft>
              </a:pPr>
              <a:r>
                <a:rPr lang="tr-TR" sz="2000" b="1" i="1" dirty="0">
                  <a:solidFill>
                    <a:schemeClr val="bg1"/>
                  </a:solidFill>
                  <a:latin typeface="Calibri" pitchFamily="34" charset="0"/>
                </a:rPr>
                <a:t>Radyolojik Yöntemler</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17117"/>
                                        </p:tgtEl>
                                      </p:cBhvr>
                                    </p:animEffect>
                                    <p:animScale>
                                      <p:cBhvr>
                                        <p:cTn id="7" dur="1500" autoRev="1" fill="hold"/>
                                        <p:tgtEl>
                                          <p:spTgt spid="2171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defRPr/>
            </a:pPr>
            <a:r>
              <a:rPr lang="tr-TR" sz="8000" b="1" noProof="1">
                <a:solidFill>
                  <a:srgbClr val="575757"/>
                </a:solidFill>
                <a:effectLst>
                  <a:innerShdw blurRad="63500" dist="50800" dir="8100000">
                    <a:prstClr val="black">
                      <a:alpha val="50000"/>
                    </a:prstClr>
                  </a:innerShdw>
                </a:effectLst>
                <a:latin typeface="Calibri" pitchFamily="34" charset="0"/>
                <a:cs typeface="Calibri" pitchFamily="34" charset="0"/>
              </a:rPr>
              <a:t>Meslek Hastalığında</a:t>
            </a:r>
          </a:p>
          <a:p>
            <a:pPr marL="36000" algn="ctr">
              <a:defRPr/>
            </a:pPr>
            <a:r>
              <a:rPr lang="tr-TR" sz="8000" b="1" noProof="1">
                <a:solidFill>
                  <a:srgbClr val="575757"/>
                </a:solidFill>
                <a:effectLst>
                  <a:innerShdw blurRad="63500" dist="50800" dir="8100000">
                    <a:prstClr val="black">
                      <a:alpha val="50000"/>
                    </a:prstClr>
                  </a:innerShdw>
                </a:effectLst>
                <a:latin typeface="Calibri" pitchFamily="34" charset="0"/>
                <a:cs typeface="Calibri" pitchFamily="34" charset="0"/>
              </a:rPr>
              <a:t>Tedavi</a:t>
            </a:r>
          </a:p>
        </p:txBody>
      </p:sp>
      <p:pic>
        <p:nvPicPr>
          <p:cNvPr id="5" name="Picture 6"/>
          <p:cNvPicPr>
            <a:picLocks noChangeAspect="1" noChangeArrowheads="1"/>
          </p:cNvPicPr>
          <p:nvPr/>
        </p:nvPicPr>
        <p:blipFill>
          <a:blip r:embed="rId3"/>
          <a:srcRect/>
          <a:stretch>
            <a:fillRect/>
          </a:stretch>
        </p:blipFill>
        <p:spPr bwMode="auto">
          <a:xfrm>
            <a:off x="3690938" y="381000"/>
            <a:ext cx="1595437" cy="24669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3265" name="Group 13"/>
          <p:cNvGrpSpPr>
            <a:grpSpLocks/>
          </p:cNvGrpSpPr>
          <p:nvPr/>
        </p:nvGrpSpPr>
        <p:grpSpPr bwMode="auto">
          <a:xfrm>
            <a:off x="1588" y="0"/>
            <a:ext cx="9144000" cy="6858000"/>
            <a:chOff x="0" y="0"/>
            <a:chExt cx="5760" cy="3747"/>
          </a:xfrm>
        </p:grpSpPr>
        <p:sp>
          <p:nvSpPr>
            <p:cNvPr id="52329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52329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52329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52329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217117"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2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523268" name="Group 10"/>
          <p:cNvGrpSpPr>
            <a:grpSpLocks/>
          </p:cNvGrpSpPr>
          <p:nvPr/>
        </p:nvGrpSpPr>
        <p:grpSpPr bwMode="auto">
          <a:xfrm>
            <a:off x="0" y="-11113"/>
            <a:ext cx="9144000" cy="6388101"/>
            <a:chOff x="0" y="0"/>
            <a:chExt cx="5760" cy="3747"/>
          </a:xfrm>
        </p:grpSpPr>
        <p:sp>
          <p:nvSpPr>
            <p:cNvPr id="52328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sp>
          <p:nvSpPr>
            <p:cNvPr id="52328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tr-TR">
                <a:solidFill>
                  <a:srgbClr val="FFFFFF"/>
                </a:solidFill>
              </a:endParaRPr>
            </a:p>
          </p:txBody>
        </p:sp>
        <p:sp>
          <p:nvSpPr>
            <p:cNvPr id="523289"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sp>
          <p:nvSpPr>
            <p:cNvPr id="52329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grpSp>
      <p:pic>
        <p:nvPicPr>
          <p:cNvPr id="523269" name="Picture 9"/>
          <p:cNvPicPr>
            <a:picLocks noChangeAspect="1" noChangeArrowheads="1"/>
          </p:cNvPicPr>
          <p:nvPr/>
        </p:nvPicPr>
        <p:blipFill>
          <a:blip r:embed="rId3"/>
          <a:srcRect/>
          <a:stretch>
            <a:fillRect/>
          </a:stretch>
        </p:blipFill>
        <p:spPr bwMode="gray">
          <a:xfrm>
            <a:off x="2278063" y="4141788"/>
            <a:ext cx="4679950" cy="438150"/>
          </a:xfrm>
          <a:prstGeom prst="rect">
            <a:avLst/>
          </a:prstGeom>
          <a:noFill/>
          <a:ln w="9525">
            <a:noFill/>
            <a:miter lim="800000"/>
            <a:headEnd/>
            <a:tailEnd/>
          </a:ln>
        </p:spPr>
      </p:pic>
      <p:grpSp>
        <p:nvGrpSpPr>
          <p:cNvPr id="523270" name="Group 62"/>
          <p:cNvGrpSpPr>
            <a:grpSpLocks/>
          </p:cNvGrpSpPr>
          <p:nvPr/>
        </p:nvGrpSpPr>
        <p:grpSpPr bwMode="auto">
          <a:xfrm>
            <a:off x="2967038" y="1408113"/>
            <a:ext cx="3248025" cy="3055937"/>
            <a:chOff x="1869" y="1671"/>
            <a:chExt cx="2046" cy="1925"/>
          </a:xfrm>
        </p:grpSpPr>
        <p:sp>
          <p:nvSpPr>
            <p:cNvPr id="523281" name="Freeform 31"/>
            <p:cNvSpPr>
              <a:spLocks/>
            </p:cNvSpPr>
            <p:nvPr/>
          </p:nvSpPr>
          <p:spPr bwMode="gray">
            <a:xfrm>
              <a:off x="2127" y="2069"/>
              <a:ext cx="750" cy="1312"/>
            </a:xfrm>
            <a:custGeom>
              <a:avLst/>
              <a:gdLst>
                <a:gd name="T0" fmla="*/ 0 w 1859"/>
                <a:gd name="T1" fmla="*/ 0 h 3212"/>
                <a:gd name="T2" fmla="*/ 0 w 1859"/>
                <a:gd name="T3" fmla="*/ 0 h 3212"/>
                <a:gd name="T4" fmla="*/ 0 w 1859"/>
                <a:gd name="T5" fmla="*/ 0 h 3212"/>
                <a:gd name="T6" fmla="*/ 0 w 1859"/>
                <a:gd name="T7" fmla="*/ 0 h 3212"/>
                <a:gd name="T8" fmla="*/ 0 60000 65536"/>
                <a:gd name="T9" fmla="*/ 0 60000 65536"/>
                <a:gd name="T10" fmla="*/ 0 60000 65536"/>
                <a:gd name="T11" fmla="*/ 0 60000 65536"/>
                <a:gd name="T12" fmla="*/ 0 w 1859"/>
                <a:gd name="T13" fmla="*/ 0 h 3212"/>
                <a:gd name="T14" fmla="*/ 1859 w 1859"/>
                <a:gd name="T15" fmla="*/ 3212 h 3212"/>
              </a:gdLst>
              <a:ahLst/>
              <a:cxnLst>
                <a:cxn ang="T8">
                  <a:pos x="T0" y="T1"/>
                </a:cxn>
                <a:cxn ang="T9">
                  <a:pos x="T2" y="T3"/>
                </a:cxn>
                <a:cxn ang="T10">
                  <a:pos x="T4" y="T5"/>
                </a:cxn>
                <a:cxn ang="T11">
                  <a:pos x="T6" y="T7"/>
                </a:cxn>
              </a:cxnLst>
              <a:rect l="T12" t="T13" r="T14" b="T15"/>
              <a:pathLst>
                <a:path w="1859" h="3212">
                  <a:moveTo>
                    <a:pt x="1859" y="0"/>
                  </a:moveTo>
                  <a:lnTo>
                    <a:pt x="0" y="3212"/>
                  </a:lnTo>
                  <a:lnTo>
                    <a:pt x="1859" y="1769"/>
                  </a:lnTo>
                  <a:lnTo>
                    <a:pt x="1859" y="0"/>
                  </a:lnTo>
                  <a:close/>
                </a:path>
              </a:pathLst>
            </a:custGeom>
            <a:gradFill rotWithShape="1">
              <a:gsLst>
                <a:gs pos="0">
                  <a:srgbClr val="69A2E1"/>
                </a:gs>
                <a:gs pos="50000">
                  <a:srgbClr val="466B95"/>
                </a:gs>
                <a:gs pos="100000">
                  <a:srgbClr val="69A2E1"/>
                </a:gs>
              </a:gsLst>
              <a:lin ang="18900000" scaled="1"/>
            </a:gradFill>
            <a:ln w="9525">
              <a:solidFill>
                <a:srgbClr val="919191"/>
              </a:solidFill>
              <a:miter lim="800000"/>
              <a:headEnd/>
              <a:tailEnd/>
            </a:ln>
          </p:spPr>
          <p:txBody>
            <a:bodyPr wrap="none" anchor="ctr"/>
            <a:lstStyle/>
            <a:p>
              <a:endParaRPr lang="tr-TR">
                <a:solidFill>
                  <a:srgbClr val="000000"/>
                </a:solidFill>
              </a:endParaRPr>
            </a:p>
          </p:txBody>
        </p:sp>
        <p:sp>
          <p:nvSpPr>
            <p:cNvPr id="523282" name="Freeform 35"/>
            <p:cNvSpPr>
              <a:spLocks/>
            </p:cNvSpPr>
            <p:nvPr/>
          </p:nvSpPr>
          <p:spPr bwMode="gray">
            <a:xfrm>
              <a:off x="2137" y="2797"/>
              <a:ext cx="1505" cy="591"/>
            </a:xfrm>
            <a:custGeom>
              <a:avLst/>
              <a:gdLst>
                <a:gd name="T0" fmla="*/ 0 w 3730"/>
                <a:gd name="T1" fmla="*/ 0 h 1448"/>
                <a:gd name="T2" fmla="*/ 0 w 3730"/>
                <a:gd name="T3" fmla="*/ 0 h 1448"/>
                <a:gd name="T4" fmla="*/ 0 w 3730"/>
                <a:gd name="T5" fmla="*/ 0 h 1448"/>
                <a:gd name="T6" fmla="*/ 0 w 3730"/>
                <a:gd name="T7" fmla="*/ 0 h 1448"/>
                <a:gd name="T8" fmla="*/ 0 60000 65536"/>
                <a:gd name="T9" fmla="*/ 0 60000 65536"/>
                <a:gd name="T10" fmla="*/ 0 60000 65536"/>
                <a:gd name="T11" fmla="*/ 0 60000 65536"/>
                <a:gd name="T12" fmla="*/ 0 w 3730"/>
                <a:gd name="T13" fmla="*/ 0 h 1448"/>
                <a:gd name="T14" fmla="*/ 3730 w 3730"/>
                <a:gd name="T15" fmla="*/ 1448 h 1448"/>
              </a:gdLst>
              <a:ahLst/>
              <a:cxnLst>
                <a:cxn ang="T8">
                  <a:pos x="T0" y="T1"/>
                </a:cxn>
                <a:cxn ang="T9">
                  <a:pos x="T2" y="T3"/>
                </a:cxn>
                <a:cxn ang="T10">
                  <a:pos x="T4" y="T5"/>
                </a:cxn>
                <a:cxn ang="T11">
                  <a:pos x="T6" y="T7"/>
                </a:cxn>
              </a:cxnLst>
              <a:rect l="T12" t="T13" r="T14" b="T15"/>
              <a:pathLst>
                <a:path w="3730" h="1448">
                  <a:moveTo>
                    <a:pt x="1859" y="0"/>
                  </a:moveTo>
                  <a:lnTo>
                    <a:pt x="0" y="1441"/>
                  </a:lnTo>
                  <a:lnTo>
                    <a:pt x="3730" y="1448"/>
                  </a:lnTo>
                  <a:lnTo>
                    <a:pt x="1859" y="0"/>
                  </a:lnTo>
                  <a:close/>
                </a:path>
              </a:pathLst>
            </a:custGeom>
            <a:gradFill rotWithShape="1">
              <a:gsLst>
                <a:gs pos="0">
                  <a:srgbClr val="2A79D0"/>
                </a:gs>
                <a:gs pos="50000">
                  <a:srgbClr val="1C508A"/>
                </a:gs>
                <a:gs pos="100000">
                  <a:srgbClr val="2A79D0"/>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solidFill>
                  <a:srgbClr val="000000"/>
                </a:solidFill>
              </a:endParaRPr>
            </a:p>
          </p:txBody>
        </p:sp>
        <p:sp>
          <p:nvSpPr>
            <p:cNvPr id="523283" name="Freeform 39"/>
            <p:cNvSpPr>
              <a:spLocks/>
            </p:cNvSpPr>
            <p:nvPr/>
          </p:nvSpPr>
          <p:spPr bwMode="gray">
            <a:xfrm>
              <a:off x="2886" y="2072"/>
              <a:ext cx="760" cy="1313"/>
            </a:xfrm>
            <a:custGeom>
              <a:avLst/>
              <a:gdLst>
                <a:gd name="T0" fmla="*/ 760 w 1871"/>
                <a:gd name="T1" fmla="*/ 1313 h 3220"/>
                <a:gd name="T2" fmla="*/ 0 w 1871"/>
                <a:gd name="T3" fmla="*/ 0 h 3220"/>
                <a:gd name="T4" fmla="*/ 0 w 1871"/>
                <a:gd name="T5" fmla="*/ 722 h 3220"/>
                <a:gd name="T6" fmla="*/ 760 w 1871"/>
                <a:gd name="T7" fmla="*/ 1313 h 3220"/>
                <a:gd name="T8" fmla="*/ 0 60000 65536"/>
                <a:gd name="T9" fmla="*/ 0 60000 65536"/>
                <a:gd name="T10" fmla="*/ 0 60000 65536"/>
                <a:gd name="T11" fmla="*/ 0 60000 65536"/>
                <a:gd name="T12" fmla="*/ 0 w 1871"/>
                <a:gd name="T13" fmla="*/ 0 h 3220"/>
                <a:gd name="T14" fmla="*/ 1871 w 1871"/>
                <a:gd name="T15" fmla="*/ 3220 h 3220"/>
              </a:gdLst>
              <a:ahLst/>
              <a:cxnLst>
                <a:cxn ang="T8">
                  <a:pos x="T0" y="T1"/>
                </a:cxn>
                <a:cxn ang="T9">
                  <a:pos x="T2" y="T3"/>
                </a:cxn>
                <a:cxn ang="T10">
                  <a:pos x="T4" y="T5"/>
                </a:cxn>
                <a:cxn ang="T11">
                  <a:pos x="T6" y="T7"/>
                </a:cxn>
              </a:cxnLst>
              <a:rect l="T12" t="T13" r="T14" b="T15"/>
              <a:pathLst>
                <a:path w="1871" h="3220">
                  <a:moveTo>
                    <a:pt x="1871" y="3220"/>
                  </a:moveTo>
                  <a:lnTo>
                    <a:pt x="0" y="0"/>
                  </a:lnTo>
                  <a:lnTo>
                    <a:pt x="0" y="1770"/>
                  </a:lnTo>
                  <a:lnTo>
                    <a:pt x="1871" y="3220"/>
                  </a:lnTo>
                  <a:close/>
                </a:path>
              </a:pathLst>
            </a:custGeom>
            <a:gradFill rotWithShape="1">
              <a:gsLst>
                <a:gs pos="0">
                  <a:srgbClr val="0061B2"/>
                </a:gs>
                <a:gs pos="50000">
                  <a:srgbClr val="004076"/>
                </a:gs>
                <a:gs pos="100000">
                  <a:srgbClr val="0061B2"/>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solidFill>
                  <a:srgbClr val="000000"/>
                </a:solidFill>
              </a:endParaRPr>
            </a:p>
          </p:txBody>
        </p:sp>
        <p:cxnSp>
          <p:nvCxnSpPr>
            <p:cNvPr id="523284" name="Gerade Verbindung mit Pfeil 12"/>
            <p:cNvCxnSpPr>
              <a:cxnSpLocks noChangeShapeType="1"/>
            </p:cNvCxnSpPr>
            <p:nvPr/>
          </p:nvCxnSpPr>
          <p:spPr bwMode="gray">
            <a:xfrm rot="5400000" flipH="1" flipV="1">
              <a:off x="2317" y="2233"/>
              <a:ext cx="1126" cy="2"/>
            </a:xfrm>
            <a:prstGeom prst="straightConnector1">
              <a:avLst/>
            </a:prstGeom>
            <a:noFill/>
            <a:ln w="22225" algn="ctr">
              <a:solidFill>
                <a:srgbClr val="919191"/>
              </a:solidFill>
              <a:round/>
              <a:headEnd/>
              <a:tailEnd type="triangle" w="med" len="med"/>
            </a:ln>
          </p:spPr>
        </p:cxnSp>
        <p:cxnSp>
          <p:nvCxnSpPr>
            <p:cNvPr id="523285" name="Gerade Verbindung mit Pfeil 13"/>
            <p:cNvCxnSpPr>
              <a:cxnSpLocks noChangeShapeType="1"/>
            </p:cNvCxnSpPr>
            <p:nvPr/>
          </p:nvCxnSpPr>
          <p:spPr bwMode="gray">
            <a:xfrm rot="10800000" flipV="1">
              <a:off x="1869" y="2790"/>
              <a:ext cx="1014" cy="801"/>
            </a:xfrm>
            <a:prstGeom prst="straightConnector1">
              <a:avLst/>
            </a:prstGeom>
            <a:noFill/>
            <a:ln w="22225" algn="ctr">
              <a:solidFill>
                <a:srgbClr val="919191"/>
              </a:solidFill>
              <a:round/>
              <a:headEnd/>
              <a:tailEnd type="triangle" w="med" len="med"/>
            </a:ln>
          </p:spPr>
        </p:cxnSp>
        <p:cxnSp>
          <p:nvCxnSpPr>
            <p:cNvPr id="523286" name="Gerade Verbindung mit Pfeil 16"/>
            <p:cNvCxnSpPr>
              <a:cxnSpLocks noChangeShapeType="1"/>
            </p:cNvCxnSpPr>
            <p:nvPr/>
          </p:nvCxnSpPr>
          <p:spPr bwMode="gray">
            <a:xfrm>
              <a:off x="2880" y="2797"/>
              <a:ext cx="1035" cy="799"/>
            </a:xfrm>
            <a:prstGeom prst="straightConnector1">
              <a:avLst/>
            </a:prstGeom>
            <a:noFill/>
            <a:ln w="22225" algn="ctr">
              <a:solidFill>
                <a:srgbClr val="919191"/>
              </a:solidFill>
              <a:round/>
              <a:headEnd/>
              <a:tailEnd type="triangle" w="med" len="med"/>
            </a:ln>
          </p:spPr>
        </p:cxnSp>
      </p:grpSp>
      <p:sp>
        <p:nvSpPr>
          <p:cNvPr id="523274" name="Text Box 14"/>
          <p:cNvSpPr txBox="1">
            <a:spLocks noChangeArrowheads="1"/>
          </p:cNvSpPr>
          <p:nvPr/>
        </p:nvSpPr>
        <p:spPr bwMode="gray">
          <a:xfrm>
            <a:off x="5071154" y="1614520"/>
            <a:ext cx="3882346" cy="492443"/>
          </a:xfrm>
          <a:prstGeom prst="rect">
            <a:avLst/>
          </a:prstGeom>
          <a:noFill/>
          <a:ln w="9525">
            <a:solidFill>
              <a:schemeClr val="bg1">
                <a:lumMod val="95000"/>
              </a:schemeClr>
            </a:solidFill>
            <a:miter lim="800000"/>
            <a:headEnd/>
            <a:tailEnd/>
          </a:ln>
        </p:spPr>
        <p:txBody>
          <a:bodyPr wrap="square" lIns="0" tIns="0" rIns="0" bIns="0" anchor="ctr" anchorCtr="0">
            <a:spAutoFit/>
          </a:bodyPr>
          <a:lstStyle/>
          <a:p>
            <a:pPr algn="ctr" defTabSz="801688"/>
            <a:r>
              <a:rPr lang="tr-TR" sz="1600" i="1" noProof="1">
                <a:solidFill>
                  <a:srgbClr val="FFFFFF"/>
                </a:solidFill>
                <a:latin typeface="Calibri" pitchFamily="34" charset="0"/>
              </a:rPr>
              <a:t>En Ev ortamında ya da hastanede tedavi edilerek çalışan ortamdan uzaklaştırılır.</a:t>
            </a:r>
          </a:p>
        </p:txBody>
      </p:sp>
      <p:sp>
        <p:nvSpPr>
          <p:cNvPr id="523275" name="Text Box 20"/>
          <p:cNvSpPr txBox="1">
            <a:spLocks noChangeArrowheads="1"/>
          </p:cNvSpPr>
          <p:nvPr/>
        </p:nvSpPr>
        <p:spPr bwMode="gray">
          <a:xfrm>
            <a:off x="28575" y="5390920"/>
            <a:ext cx="4333875" cy="1162279"/>
          </a:xfrm>
          <a:prstGeom prst="rect">
            <a:avLst/>
          </a:prstGeom>
          <a:noFill/>
          <a:ln w="9525">
            <a:solidFill>
              <a:schemeClr val="bg1">
                <a:lumMod val="65000"/>
              </a:schemeClr>
            </a:solidFill>
            <a:miter lim="800000"/>
            <a:headEnd/>
            <a:tailEnd/>
          </a:ln>
        </p:spPr>
        <p:txBody>
          <a:bodyPr wrap="square" lIns="0" tIns="0" rIns="0" bIns="0" anchor="ctr" anchorCtr="0">
            <a:noAutofit/>
          </a:bodyPr>
          <a:lstStyle/>
          <a:p>
            <a:pPr algn="ctr" defTabSz="801688"/>
            <a:r>
              <a:rPr lang="tr-TR" sz="1600" i="1" noProof="1">
                <a:solidFill>
                  <a:srgbClr val="000000"/>
                </a:solidFill>
                <a:latin typeface="Calibri" pitchFamily="34" charset="0"/>
              </a:rPr>
              <a:t>Kurşun ve Cıva zehirlenmelrinde Etilen Diamin Tetra Asetat (EDTA), penisilamin ile şelasyon tedavisi yapılabilir.</a:t>
            </a:r>
          </a:p>
          <a:p>
            <a:pPr algn="ctr" defTabSz="801688"/>
            <a:r>
              <a:rPr lang="tr-TR" sz="1600" i="1" noProof="1" smtClean="0">
                <a:solidFill>
                  <a:srgbClr val="000000"/>
                </a:solidFill>
                <a:latin typeface="Calibri" pitchFamily="34" charset="0"/>
              </a:rPr>
              <a:t>İnsektisit </a:t>
            </a:r>
            <a:r>
              <a:rPr lang="tr-TR" sz="1600" i="1" noProof="1">
                <a:solidFill>
                  <a:srgbClr val="000000"/>
                </a:solidFill>
                <a:latin typeface="Calibri" pitchFamily="34" charset="0"/>
              </a:rPr>
              <a:t>zehirlenmelerinde </a:t>
            </a:r>
            <a:r>
              <a:rPr lang="tr-TR" sz="1600" i="1" noProof="1" smtClean="0">
                <a:solidFill>
                  <a:srgbClr val="000000"/>
                </a:solidFill>
                <a:latin typeface="Calibri" pitchFamily="34" charset="0"/>
              </a:rPr>
              <a:t>atropin tedavisi.</a:t>
            </a:r>
            <a:endParaRPr lang="tr-TR" sz="1600" i="1" noProof="1">
              <a:solidFill>
                <a:srgbClr val="000000"/>
              </a:solidFill>
              <a:latin typeface="Calibri" pitchFamily="34" charset="0"/>
            </a:endParaRPr>
          </a:p>
        </p:txBody>
      </p:sp>
      <p:sp>
        <p:nvSpPr>
          <p:cNvPr id="28"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FFFFFF"/>
                </a:solidFill>
                <a:effectLst>
                  <a:innerShdw blurRad="63500" dist="50800" dir="8100000">
                    <a:prstClr val="black">
                      <a:alpha val="50000"/>
                    </a:prstClr>
                  </a:innerShdw>
                </a:effectLst>
                <a:latin typeface="Calibri" pitchFamily="34" charset="0"/>
                <a:cs typeface="Calibri" pitchFamily="34" charset="0"/>
              </a:rPr>
              <a:t>TEDAVİ YAKLAŞIMI</a:t>
            </a:r>
            <a:endParaRPr lang="tr-TR" sz="3200" noProof="1" smtClean="0">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523280" name="Text Box 20"/>
          <p:cNvSpPr txBox="1">
            <a:spLocks noChangeArrowheads="1"/>
          </p:cNvSpPr>
          <p:nvPr/>
        </p:nvSpPr>
        <p:spPr bwMode="gray">
          <a:xfrm>
            <a:off x="4732339" y="5392025"/>
            <a:ext cx="4328526" cy="927346"/>
          </a:xfrm>
          <a:prstGeom prst="rect">
            <a:avLst/>
          </a:prstGeom>
          <a:noFill/>
          <a:ln w="9525">
            <a:solidFill>
              <a:schemeClr val="bg1">
                <a:lumMod val="65000"/>
              </a:schemeClr>
            </a:solidFill>
            <a:miter lim="800000"/>
            <a:headEnd/>
            <a:tailEnd/>
          </a:ln>
        </p:spPr>
        <p:txBody>
          <a:bodyPr wrap="square" lIns="0" tIns="0" rIns="0" bIns="0" anchor="ctr" anchorCtr="0">
            <a:noAutofit/>
          </a:bodyPr>
          <a:lstStyle/>
          <a:p>
            <a:pPr algn="ctr" defTabSz="801688"/>
            <a:r>
              <a:rPr lang="tr-TR" sz="1600" i="1" noProof="1">
                <a:solidFill>
                  <a:srgbClr val="080808"/>
                </a:solidFill>
                <a:latin typeface="Calibri" pitchFamily="34" charset="0"/>
              </a:rPr>
              <a:t>Pnömokonyozda </a:t>
            </a:r>
            <a:r>
              <a:rPr lang="tr-TR" sz="1600" i="1" noProof="1" smtClean="0">
                <a:solidFill>
                  <a:srgbClr val="080808"/>
                </a:solidFill>
                <a:latin typeface="Calibri" pitchFamily="34" charset="0"/>
              </a:rPr>
              <a:t>bronkodilatatörler </a:t>
            </a:r>
            <a:r>
              <a:rPr lang="tr-TR" sz="1600" i="1" noProof="1">
                <a:solidFill>
                  <a:srgbClr val="080808"/>
                </a:solidFill>
                <a:latin typeface="Calibri" pitchFamily="34" charset="0"/>
              </a:rPr>
              <a:t>ve infeksiyon varsa antibiyotik kullanılır. </a:t>
            </a:r>
          </a:p>
        </p:txBody>
      </p:sp>
      <p:sp>
        <p:nvSpPr>
          <p:cNvPr id="2" name="Metin kutusu 1"/>
          <p:cNvSpPr txBox="1"/>
          <p:nvPr/>
        </p:nvSpPr>
        <p:spPr>
          <a:xfrm>
            <a:off x="1888330" y="4507207"/>
            <a:ext cx="2157413" cy="720000"/>
          </a:xfrm>
          <a:prstGeom prst="rect">
            <a:avLst/>
          </a:prstGeom>
          <a:noFill/>
          <a:ln>
            <a:solidFill>
              <a:schemeClr val="bg1">
                <a:lumMod val="65000"/>
              </a:schemeClr>
            </a:solidFill>
          </a:ln>
        </p:spPr>
        <p:txBody>
          <a:bodyPr wrap="square" rtlCol="0">
            <a:noAutofit/>
          </a:bodyPr>
          <a:lstStyle/>
          <a:p>
            <a:pPr algn="ctr"/>
            <a:r>
              <a:rPr lang="tr-TR" sz="2000" b="1" i="1" dirty="0">
                <a:solidFill>
                  <a:srgbClr val="000000"/>
                </a:solidFill>
                <a:latin typeface="Calibri" pitchFamily="34" charset="0"/>
                <a:cs typeface="Calibri" pitchFamily="34" charset="0"/>
              </a:rPr>
              <a:t>Spesifik Tedavi </a:t>
            </a:r>
          </a:p>
          <a:p>
            <a:pPr algn="ctr"/>
            <a:r>
              <a:rPr lang="tr-TR" sz="2000" b="1" i="1" dirty="0">
                <a:solidFill>
                  <a:srgbClr val="000000"/>
                </a:solidFill>
                <a:latin typeface="Calibri" pitchFamily="34" charset="0"/>
                <a:cs typeface="Calibri" pitchFamily="34" charset="0"/>
              </a:rPr>
              <a:t>(Varsa)</a:t>
            </a:r>
          </a:p>
        </p:txBody>
      </p:sp>
      <p:sp>
        <p:nvSpPr>
          <p:cNvPr id="33" name="Metin kutusu 32"/>
          <p:cNvSpPr txBox="1"/>
          <p:nvPr/>
        </p:nvSpPr>
        <p:spPr>
          <a:xfrm>
            <a:off x="5031788" y="4522938"/>
            <a:ext cx="2378661" cy="720000"/>
          </a:xfrm>
          <a:prstGeom prst="rect">
            <a:avLst/>
          </a:prstGeom>
          <a:noFill/>
          <a:ln>
            <a:solidFill>
              <a:schemeClr val="bg1">
                <a:lumMod val="65000"/>
              </a:schemeClr>
            </a:solidFill>
          </a:ln>
        </p:spPr>
        <p:txBody>
          <a:bodyPr wrap="square" rtlCol="0">
            <a:noAutofit/>
          </a:bodyPr>
          <a:lstStyle/>
          <a:p>
            <a:pPr algn="ctr"/>
            <a:r>
              <a:rPr lang="tr-TR" sz="2000" b="1" i="1" dirty="0" err="1">
                <a:solidFill>
                  <a:srgbClr val="000000"/>
                </a:solidFill>
                <a:latin typeface="Calibri" pitchFamily="34" charset="0"/>
                <a:cs typeface="Calibri" pitchFamily="34" charset="0"/>
              </a:rPr>
              <a:t>Semptomatik</a:t>
            </a:r>
            <a:r>
              <a:rPr lang="tr-TR" sz="2000" b="1" i="1" dirty="0">
                <a:solidFill>
                  <a:srgbClr val="000000"/>
                </a:solidFill>
                <a:latin typeface="Calibri" pitchFamily="34" charset="0"/>
                <a:cs typeface="Calibri" pitchFamily="34" charset="0"/>
              </a:rPr>
              <a:t>-Destekleyici Tedavi</a:t>
            </a:r>
          </a:p>
        </p:txBody>
      </p:sp>
      <p:sp>
        <p:nvSpPr>
          <p:cNvPr id="34" name="Metin kutusu 33"/>
          <p:cNvSpPr txBox="1"/>
          <p:nvPr/>
        </p:nvSpPr>
        <p:spPr>
          <a:xfrm>
            <a:off x="3554469" y="641646"/>
            <a:ext cx="2025537" cy="720000"/>
          </a:xfrm>
          <a:prstGeom prst="rect">
            <a:avLst/>
          </a:prstGeom>
          <a:noFill/>
          <a:ln w="9525">
            <a:solidFill>
              <a:schemeClr val="bg1">
                <a:lumMod val="95000"/>
              </a:schemeClr>
            </a:solidFill>
            <a:miter lim="800000"/>
            <a:headEnd/>
            <a:tailEnd/>
          </a:ln>
        </p:spPr>
        <p:txBody>
          <a:bodyPr wrap="square" rtlCol="0">
            <a:noAutofit/>
          </a:bodyPr>
          <a:lstStyle/>
          <a:p>
            <a:pPr algn="ctr" defTabSz="801688">
              <a:spcAft>
                <a:spcPct val="40000"/>
              </a:spcAft>
            </a:pPr>
            <a:r>
              <a:rPr lang="tr-TR" sz="2000" b="1" i="1" dirty="0">
                <a:solidFill>
                  <a:srgbClr val="FFFFFF"/>
                </a:solidFill>
                <a:latin typeface="Calibri" pitchFamily="34" charset="0"/>
              </a:rPr>
              <a:t>Maruziyetin Sonlandırılması</a:t>
            </a:r>
          </a:p>
        </p:txBody>
      </p:sp>
    </p:spTree>
    <p:extLst>
      <p:ext uri="{BB962C8B-B14F-4D97-AF65-F5344CB8AC3E}">
        <p14:creationId xmlns:p14="http://schemas.microsoft.com/office/powerpoint/2010/main" val="1111357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17117"/>
                                        </p:tgtEl>
                                      </p:cBhvr>
                                    </p:animEffect>
                                    <p:animScale>
                                      <p:cBhvr>
                                        <p:cTn id="7" dur="1500" autoRev="1" fill="hold"/>
                                        <p:tgtEl>
                                          <p:spTgt spid="2171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Meslek </a:t>
            </a:r>
            <a:r>
              <a:rPr lang="tr-TR" sz="2000" b="1" noProof="1" smtClean="0">
                <a:solidFill>
                  <a:srgbClr val="FFFFFF"/>
                </a:solidFill>
                <a:effectLst>
                  <a:outerShdw blurRad="38100" dist="38100" dir="2700000" algn="tl">
                    <a:srgbClr val="000000"/>
                  </a:outerShdw>
                </a:effectLst>
                <a:latin typeface="Calibri" pitchFamily="34" charset="0"/>
              </a:rPr>
              <a:t>Hastalıkları</a:t>
            </a:r>
            <a:endParaRPr lang="tr-TR" sz="2000" b="1" noProof="1">
              <a:solidFill>
                <a:srgbClr val="FFFFFF"/>
              </a:solidFill>
              <a:effectLst>
                <a:outerShdw blurRad="38100" dist="38100" dir="2700000" algn="tl">
                  <a:srgbClr val="000000"/>
                </a:outerShdw>
              </a:effectLst>
              <a:latin typeface="Calibri" pitchFamily="34" charset="0"/>
            </a:endParaRP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buClr>
                <a:srgbClr val="292929"/>
              </a:buClr>
            </a:pPr>
            <a:r>
              <a:rPr lang="tr-TR" sz="2000" b="1" i="1">
                <a:solidFill>
                  <a:srgbClr val="000000"/>
                </a:solidFill>
                <a:latin typeface="Calibri" pitchFamily="34" charset="0"/>
              </a:rPr>
              <a:t>Meslek hastalıklarının önlenmesi amacı ile alınacak teknik önlemler arasında aşağıdakilerden hangisi öncelikle tercih edilmelidir? </a:t>
            </a:r>
          </a:p>
          <a:p>
            <a:pPr>
              <a:buClr>
                <a:srgbClr val="292929"/>
              </a:buClr>
            </a:pPr>
            <a:endParaRPr lang="tr-TR" sz="1000" b="1" i="1">
              <a:solidFill>
                <a:srgbClr val="FF0000"/>
              </a:solidFill>
              <a:latin typeface="Calibri" pitchFamily="34" charset="0"/>
            </a:endParaRPr>
          </a:p>
          <a:p>
            <a:pPr marL="719138" lvl="1" indent="-250825">
              <a:buClr>
                <a:srgbClr val="292929"/>
              </a:buClr>
              <a:buFont typeface="Arial" charset="0"/>
              <a:buAutoNum type="alphaUcPeriod"/>
            </a:pPr>
            <a:r>
              <a:rPr lang="tr-TR" i="1">
                <a:solidFill>
                  <a:srgbClr val="000000"/>
                </a:solidFill>
                <a:latin typeface="Calibri" pitchFamily="34" charset="0"/>
              </a:rPr>
              <a:t>Kişisel koruyucu donanımlar</a:t>
            </a:r>
          </a:p>
          <a:p>
            <a:pPr marL="719138" lvl="1" indent="-250825">
              <a:buClr>
                <a:srgbClr val="292929"/>
              </a:buClr>
              <a:buFont typeface="Arial" charset="0"/>
              <a:buAutoNum type="alphaUcPeriod"/>
            </a:pPr>
            <a:r>
              <a:rPr lang="tr-TR" i="1">
                <a:solidFill>
                  <a:srgbClr val="000000"/>
                </a:solidFill>
                <a:latin typeface="Calibri" pitchFamily="34" charset="0"/>
              </a:rPr>
              <a:t>Tehlikenin kaynağında kontrol edilmesi</a:t>
            </a:r>
          </a:p>
          <a:p>
            <a:pPr marL="719138" lvl="1" indent="-250825">
              <a:buClr>
                <a:srgbClr val="292929"/>
              </a:buClr>
              <a:buFont typeface="Arial" charset="0"/>
              <a:buAutoNum type="alphaUcPeriod"/>
            </a:pPr>
            <a:r>
              <a:rPr lang="tr-TR" i="1">
                <a:solidFill>
                  <a:srgbClr val="000000"/>
                </a:solidFill>
                <a:latin typeface="Calibri" pitchFamily="34" charset="0"/>
              </a:rPr>
              <a:t>İşçi ile tehlike kaynağı arasındaki mesafeyi artırmak</a:t>
            </a:r>
          </a:p>
          <a:p>
            <a:pPr marL="719138" lvl="1" indent="-250825">
              <a:buClr>
                <a:srgbClr val="292929"/>
              </a:buClr>
              <a:buFont typeface="Arial" charset="0"/>
              <a:buAutoNum type="alphaUcPeriod"/>
            </a:pPr>
            <a:r>
              <a:rPr lang="tr-TR" i="1">
                <a:solidFill>
                  <a:srgbClr val="000000"/>
                </a:solidFill>
                <a:latin typeface="Calibri" pitchFamily="34" charset="0"/>
              </a:rPr>
              <a:t>Tehlike kaynağıyla işçi arasındaki mesafede alınacak önlemler</a:t>
            </a:r>
          </a:p>
        </p:txBody>
      </p:sp>
      <p:sp>
        <p:nvSpPr>
          <p:cNvPr id="40653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06533" name="Group 9"/>
          <p:cNvGrpSpPr>
            <a:grpSpLocks/>
          </p:cNvGrpSpPr>
          <p:nvPr/>
        </p:nvGrpSpPr>
        <p:grpSpPr bwMode="auto">
          <a:xfrm>
            <a:off x="323850" y="1555750"/>
            <a:ext cx="1482725" cy="1482725"/>
            <a:chOff x="1710" y="1035"/>
            <a:chExt cx="2316" cy="2316"/>
          </a:xfrm>
        </p:grpSpPr>
        <p:grpSp>
          <p:nvGrpSpPr>
            <p:cNvPr id="406537" name="Group 10"/>
            <p:cNvGrpSpPr>
              <a:grpSpLocks/>
            </p:cNvGrpSpPr>
            <p:nvPr/>
          </p:nvGrpSpPr>
          <p:grpSpPr bwMode="auto">
            <a:xfrm rot="3600000">
              <a:off x="1710" y="1035"/>
              <a:ext cx="2316" cy="2316"/>
              <a:chOff x="1710" y="1035"/>
              <a:chExt cx="2316" cy="2316"/>
            </a:xfrm>
          </p:grpSpPr>
          <p:sp>
            <p:nvSpPr>
              <p:cNvPr id="40654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40654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40654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06538" name="Group 14"/>
            <p:cNvGrpSpPr>
              <a:grpSpLocks/>
            </p:cNvGrpSpPr>
            <p:nvPr/>
          </p:nvGrpSpPr>
          <p:grpSpPr bwMode="auto">
            <a:xfrm rot="7200000">
              <a:off x="2059" y="1386"/>
              <a:ext cx="1616" cy="1614"/>
              <a:chOff x="2060" y="1387"/>
              <a:chExt cx="1616" cy="1614"/>
            </a:xfrm>
          </p:grpSpPr>
          <p:sp>
            <p:nvSpPr>
              <p:cNvPr id="40653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0654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0654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Oval 18"/>
          <p:cNvSpPr/>
          <p:nvPr/>
        </p:nvSpPr>
        <p:spPr>
          <a:xfrm>
            <a:off x="3152775" y="3338513"/>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
        <p:nvSpPr>
          <p:cNvPr id="18"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4" name="Group 6"/>
          <p:cNvGrpSpPr>
            <a:grpSpLocks/>
          </p:cNvGrpSpPr>
          <p:nvPr/>
        </p:nvGrpSpPr>
        <p:grpSpPr bwMode="auto">
          <a:xfrm>
            <a:off x="3438524" y="1544638"/>
            <a:ext cx="5257801" cy="4262437"/>
            <a:chOff x="1391" y="941"/>
            <a:chExt cx="2764" cy="3039"/>
          </a:xfrm>
        </p:grpSpPr>
        <p:sp>
          <p:nvSpPr>
            <p:cNvPr id="5" name="Freeform 15"/>
            <p:cNvSpPr>
              <a:spLocks/>
            </p:cNvSpPr>
            <p:nvPr/>
          </p:nvSpPr>
          <p:spPr bwMode="gray">
            <a:xfrm>
              <a:off x="1391" y="941"/>
              <a:ext cx="2391" cy="807"/>
            </a:xfrm>
            <a:custGeom>
              <a:avLst/>
              <a:gdLst>
                <a:gd name="T0" fmla="*/ 3797300 w 2957"/>
                <a:gd name="T1" fmla="*/ 1281112 h 997"/>
                <a:gd name="T2" fmla="*/ 3117973 w 2957"/>
                <a:gd name="T3" fmla="*/ 0 h 997"/>
                <a:gd name="T4" fmla="*/ 3117973 w 2957"/>
                <a:gd name="T5" fmla="*/ 717012 h 997"/>
                <a:gd name="T6" fmla="*/ 0 w 2957"/>
                <a:gd name="T7" fmla="*/ 717012 h 997"/>
                <a:gd name="T8" fmla="*/ 0 w 2957"/>
                <a:gd name="T9" fmla="*/ 1281112 h 997"/>
                <a:gd name="T10" fmla="*/ 3797300 w 2957"/>
                <a:gd name="T11" fmla="*/ 1281112 h 997"/>
                <a:gd name="T12" fmla="*/ 0 60000 65536"/>
                <a:gd name="T13" fmla="*/ 0 60000 65536"/>
                <a:gd name="T14" fmla="*/ 0 60000 65536"/>
                <a:gd name="T15" fmla="*/ 0 60000 65536"/>
                <a:gd name="T16" fmla="*/ 0 60000 65536"/>
                <a:gd name="T17" fmla="*/ 0 60000 65536"/>
                <a:gd name="T18" fmla="*/ 0 w 2957"/>
                <a:gd name="T19" fmla="*/ 0 h 997"/>
                <a:gd name="T20" fmla="*/ 2957 w 2957"/>
                <a:gd name="T21" fmla="*/ 997 h 997"/>
              </a:gdLst>
              <a:ahLst/>
              <a:cxnLst>
                <a:cxn ang="T12">
                  <a:pos x="T0" y="T1"/>
                </a:cxn>
                <a:cxn ang="T13">
                  <a:pos x="T2" y="T3"/>
                </a:cxn>
                <a:cxn ang="T14">
                  <a:pos x="T4" y="T5"/>
                </a:cxn>
                <a:cxn ang="T15">
                  <a:pos x="T6" y="T7"/>
                </a:cxn>
                <a:cxn ang="T16">
                  <a:pos x="T8" y="T9"/>
                </a:cxn>
                <a:cxn ang="T17">
                  <a:pos x="T10" y="T11"/>
                </a:cxn>
              </a:cxnLst>
              <a:rect l="T18" t="T19" r="T20" b="T21"/>
              <a:pathLst>
                <a:path w="2957" h="997">
                  <a:moveTo>
                    <a:pt x="2957" y="997"/>
                  </a:moveTo>
                  <a:lnTo>
                    <a:pt x="2428" y="0"/>
                  </a:lnTo>
                  <a:lnTo>
                    <a:pt x="2428" y="558"/>
                  </a:lnTo>
                  <a:lnTo>
                    <a:pt x="0" y="558"/>
                  </a:lnTo>
                  <a:lnTo>
                    <a:pt x="0" y="997"/>
                  </a:lnTo>
                  <a:lnTo>
                    <a:pt x="2957" y="997"/>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pPr>
                <a:defRPr/>
              </a:pPr>
              <a:endParaRPr lang="tr-TR">
                <a:solidFill>
                  <a:srgbClr val="000000"/>
                </a:solidFill>
              </a:endParaRPr>
            </a:p>
          </p:txBody>
        </p:sp>
        <p:sp>
          <p:nvSpPr>
            <p:cNvPr id="7" name="Freeform 16"/>
            <p:cNvSpPr>
              <a:spLocks/>
            </p:cNvSpPr>
            <p:nvPr/>
          </p:nvSpPr>
          <p:spPr bwMode="gray">
            <a:xfrm>
              <a:off x="1391" y="1805"/>
              <a:ext cx="2622" cy="386"/>
            </a:xfrm>
            <a:custGeom>
              <a:avLst/>
              <a:gdLst>
                <a:gd name="T0" fmla="*/ 0 w 2622"/>
                <a:gd name="T1" fmla="*/ 612775 h 386"/>
                <a:gd name="T2" fmla="*/ 4162425 w 2622"/>
                <a:gd name="T3" fmla="*/ 612775 h 386"/>
                <a:gd name="T4" fmla="*/ 3822085 w 2622"/>
                <a:gd name="T5" fmla="*/ 0 h 386"/>
                <a:gd name="T6" fmla="*/ 0 w 2622"/>
                <a:gd name="T7" fmla="*/ 0 h 386"/>
                <a:gd name="T8" fmla="*/ 0 w 2622"/>
                <a:gd name="T9" fmla="*/ 612775 h 386"/>
                <a:gd name="T10" fmla="*/ 0 60000 65536"/>
                <a:gd name="T11" fmla="*/ 0 60000 65536"/>
                <a:gd name="T12" fmla="*/ 0 60000 65536"/>
                <a:gd name="T13" fmla="*/ 0 60000 65536"/>
                <a:gd name="T14" fmla="*/ 0 60000 65536"/>
                <a:gd name="T15" fmla="*/ 0 w 2622"/>
                <a:gd name="T16" fmla="*/ 0 h 386"/>
                <a:gd name="T17" fmla="*/ 3241 w 2622"/>
                <a:gd name="T18" fmla="*/ 477 h 386"/>
              </a:gdLst>
              <a:ahLst/>
              <a:cxnLst>
                <a:cxn ang="T10">
                  <a:pos x="T0" y="T1"/>
                </a:cxn>
                <a:cxn ang="T11">
                  <a:pos x="T2" y="T3"/>
                </a:cxn>
                <a:cxn ang="T12">
                  <a:pos x="T4" y="T5"/>
                </a:cxn>
                <a:cxn ang="T13">
                  <a:pos x="T6" y="T7"/>
                </a:cxn>
                <a:cxn ang="T14">
                  <a:pos x="T8" y="T9"/>
                </a:cxn>
              </a:cxnLst>
              <a:rect l="T15" t="T16" r="T17" b="T18"/>
              <a:pathLst>
                <a:path w="2622" h="386">
                  <a:moveTo>
                    <a:pt x="0" y="386"/>
                  </a:moveTo>
                  <a:lnTo>
                    <a:pt x="2622" y="386"/>
                  </a:lnTo>
                  <a:lnTo>
                    <a:pt x="2419" y="0"/>
                  </a:lnTo>
                  <a:lnTo>
                    <a:pt x="0" y="0"/>
                  </a:lnTo>
                  <a:lnTo>
                    <a:pt x="0" y="386"/>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pPr>
                <a:defRPr/>
              </a:pPr>
              <a:endParaRPr lang="tr-TR">
                <a:solidFill>
                  <a:srgbClr val="000000"/>
                </a:solidFill>
              </a:endParaRPr>
            </a:p>
          </p:txBody>
        </p:sp>
        <p:sp>
          <p:nvSpPr>
            <p:cNvPr id="8" name="Freeform 17"/>
            <p:cNvSpPr>
              <a:spLocks/>
            </p:cNvSpPr>
            <p:nvPr/>
          </p:nvSpPr>
          <p:spPr bwMode="gray">
            <a:xfrm>
              <a:off x="1391" y="2260"/>
              <a:ext cx="2764" cy="394"/>
            </a:xfrm>
            <a:custGeom>
              <a:avLst/>
              <a:gdLst>
                <a:gd name="T0" fmla="*/ 6421 w 2764"/>
                <a:gd name="T1" fmla="*/ 625475 h 394"/>
                <a:gd name="T2" fmla="*/ 4162114 w 2764"/>
                <a:gd name="T3" fmla="*/ 625475 h 394"/>
                <a:gd name="T4" fmla="*/ 4362450 w 2764"/>
                <a:gd name="T5" fmla="*/ 322370 h 394"/>
                <a:gd name="T6" fmla="*/ 4162114 w 2764"/>
                <a:gd name="T7" fmla="*/ 0 h 394"/>
                <a:gd name="T8" fmla="*/ 0 w 2764"/>
                <a:gd name="T9" fmla="*/ 0 h 394"/>
                <a:gd name="T10" fmla="*/ 6421 w 2764"/>
                <a:gd name="T11" fmla="*/ 625475 h 394"/>
                <a:gd name="T12" fmla="*/ 0 60000 65536"/>
                <a:gd name="T13" fmla="*/ 0 60000 65536"/>
                <a:gd name="T14" fmla="*/ 0 60000 65536"/>
                <a:gd name="T15" fmla="*/ 0 60000 65536"/>
                <a:gd name="T16" fmla="*/ 0 60000 65536"/>
                <a:gd name="T17" fmla="*/ 0 60000 65536"/>
                <a:gd name="T18" fmla="*/ 0 w 2764"/>
                <a:gd name="T19" fmla="*/ 0 h 394"/>
                <a:gd name="T20" fmla="*/ 3397 w 2764"/>
                <a:gd name="T21" fmla="*/ 487 h 394"/>
              </a:gdLst>
              <a:ahLst/>
              <a:cxnLst>
                <a:cxn ang="T12">
                  <a:pos x="T0" y="T1"/>
                </a:cxn>
                <a:cxn ang="T13">
                  <a:pos x="T2" y="T3"/>
                </a:cxn>
                <a:cxn ang="T14">
                  <a:pos x="T4" y="T5"/>
                </a:cxn>
                <a:cxn ang="T15">
                  <a:pos x="T6" y="T7"/>
                </a:cxn>
                <a:cxn ang="T16">
                  <a:pos x="T8" y="T9"/>
                </a:cxn>
                <a:cxn ang="T17">
                  <a:pos x="T10" y="T11"/>
                </a:cxn>
              </a:cxnLst>
              <a:rect l="T18" t="T19" r="T20" b="T21"/>
              <a:pathLst>
                <a:path w="2764" h="394">
                  <a:moveTo>
                    <a:pt x="4" y="394"/>
                  </a:moveTo>
                  <a:lnTo>
                    <a:pt x="2662" y="392"/>
                  </a:lnTo>
                  <a:lnTo>
                    <a:pt x="2764" y="203"/>
                  </a:lnTo>
                  <a:lnTo>
                    <a:pt x="2659" y="1"/>
                  </a:lnTo>
                  <a:lnTo>
                    <a:pt x="0" y="0"/>
                  </a:lnTo>
                  <a:lnTo>
                    <a:pt x="4" y="394"/>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pPr>
                <a:defRPr/>
              </a:pPr>
              <a:endParaRPr lang="tr-TR">
                <a:solidFill>
                  <a:srgbClr val="000000"/>
                </a:solidFill>
              </a:endParaRPr>
            </a:p>
          </p:txBody>
        </p:sp>
        <p:sp>
          <p:nvSpPr>
            <p:cNvPr id="9" name="Freeform 18"/>
            <p:cNvSpPr>
              <a:spLocks/>
            </p:cNvSpPr>
            <p:nvPr/>
          </p:nvSpPr>
          <p:spPr bwMode="gray">
            <a:xfrm>
              <a:off x="1391" y="2719"/>
              <a:ext cx="2628" cy="401"/>
            </a:xfrm>
            <a:custGeom>
              <a:avLst/>
              <a:gdLst>
                <a:gd name="T0" fmla="*/ 0 w 2628"/>
                <a:gd name="T1" fmla="*/ 636587 h 401"/>
                <a:gd name="T2" fmla="*/ 3828506 w 2628"/>
                <a:gd name="T3" fmla="*/ 636587 h 401"/>
                <a:gd name="T4" fmla="*/ 4162425 w 2628"/>
                <a:gd name="T5" fmla="*/ 0 h 401"/>
                <a:gd name="T6" fmla="*/ 6422 w 2628"/>
                <a:gd name="T7" fmla="*/ 0 h 401"/>
                <a:gd name="T8" fmla="*/ 0 w 2628"/>
                <a:gd name="T9" fmla="*/ 636587 h 401"/>
                <a:gd name="T10" fmla="*/ 0 60000 65536"/>
                <a:gd name="T11" fmla="*/ 0 60000 65536"/>
                <a:gd name="T12" fmla="*/ 0 60000 65536"/>
                <a:gd name="T13" fmla="*/ 0 60000 65536"/>
                <a:gd name="T14" fmla="*/ 0 60000 65536"/>
                <a:gd name="T15" fmla="*/ 0 w 2628"/>
                <a:gd name="T16" fmla="*/ 0 h 401"/>
                <a:gd name="T17" fmla="*/ 3241 w 2628"/>
                <a:gd name="T18" fmla="*/ 496 h 401"/>
              </a:gdLst>
              <a:ahLst/>
              <a:cxnLst>
                <a:cxn ang="T10">
                  <a:pos x="T0" y="T1"/>
                </a:cxn>
                <a:cxn ang="T11">
                  <a:pos x="T2" y="T3"/>
                </a:cxn>
                <a:cxn ang="T12">
                  <a:pos x="T4" y="T5"/>
                </a:cxn>
                <a:cxn ang="T13">
                  <a:pos x="T6" y="T7"/>
                </a:cxn>
                <a:cxn ang="T14">
                  <a:pos x="T8" y="T9"/>
                </a:cxn>
              </a:cxnLst>
              <a:rect l="T15" t="T16" r="T17" b="T18"/>
              <a:pathLst>
                <a:path w="2628" h="401">
                  <a:moveTo>
                    <a:pt x="0" y="401"/>
                  </a:moveTo>
                  <a:lnTo>
                    <a:pt x="2419" y="400"/>
                  </a:lnTo>
                  <a:lnTo>
                    <a:pt x="2628" y="1"/>
                  </a:lnTo>
                  <a:lnTo>
                    <a:pt x="4" y="0"/>
                  </a:lnTo>
                  <a:lnTo>
                    <a:pt x="0" y="401"/>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pPr>
                <a:defRPr/>
              </a:pPr>
              <a:endParaRPr lang="tr-TR">
                <a:solidFill>
                  <a:srgbClr val="000000"/>
                </a:solidFill>
              </a:endParaRPr>
            </a:p>
          </p:txBody>
        </p:sp>
        <p:sp>
          <p:nvSpPr>
            <p:cNvPr id="10" name="Freeform 19"/>
            <p:cNvSpPr>
              <a:spLocks/>
            </p:cNvSpPr>
            <p:nvPr/>
          </p:nvSpPr>
          <p:spPr bwMode="gray">
            <a:xfrm>
              <a:off x="1391" y="3166"/>
              <a:ext cx="2400" cy="814"/>
            </a:xfrm>
            <a:custGeom>
              <a:avLst/>
              <a:gdLst>
                <a:gd name="T0" fmla="*/ 0 w 2967"/>
                <a:gd name="T1" fmla="*/ 563903 h 1006"/>
                <a:gd name="T2" fmla="*/ 3130698 w 2967"/>
                <a:gd name="T3" fmla="*/ 563903 h 1006"/>
                <a:gd name="T4" fmla="*/ 3130698 w 2967"/>
                <a:gd name="T5" fmla="*/ 1292225 h 1006"/>
                <a:gd name="T6" fmla="*/ 3810000 w 2967"/>
                <a:gd name="T7" fmla="*/ 0 h 1006"/>
                <a:gd name="T8" fmla="*/ 0 w 2967"/>
                <a:gd name="T9" fmla="*/ 0 h 1006"/>
                <a:gd name="T10" fmla="*/ 0 w 2967"/>
                <a:gd name="T11" fmla="*/ 563903 h 1006"/>
                <a:gd name="T12" fmla="*/ 0 60000 65536"/>
                <a:gd name="T13" fmla="*/ 0 60000 65536"/>
                <a:gd name="T14" fmla="*/ 0 60000 65536"/>
                <a:gd name="T15" fmla="*/ 0 60000 65536"/>
                <a:gd name="T16" fmla="*/ 0 60000 65536"/>
                <a:gd name="T17" fmla="*/ 0 60000 65536"/>
                <a:gd name="T18" fmla="*/ 0 w 2967"/>
                <a:gd name="T19" fmla="*/ 0 h 1006"/>
                <a:gd name="T20" fmla="*/ 2967 w 2967"/>
                <a:gd name="T21" fmla="*/ 1006 h 1006"/>
              </a:gdLst>
              <a:ahLst/>
              <a:cxnLst>
                <a:cxn ang="T12">
                  <a:pos x="T0" y="T1"/>
                </a:cxn>
                <a:cxn ang="T13">
                  <a:pos x="T2" y="T3"/>
                </a:cxn>
                <a:cxn ang="T14">
                  <a:pos x="T4" y="T5"/>
                </a:cxn>
                <a:cxn ang="T15">
                  <a:pos x="T6" y="T7"/>
                </a:cxn>
                <a:cxn ang="T16">
                  <a:pos x="T8" y="T9"/>
                </a:cxn>
                <a:cxn ang="T17">
                  <a:pos x="T10" y="T11"/>
                </a:cxn>
              </a:cxnLst>
              <a:rect l="T18" t="T19" r="T20" b="T21"/>
              <a:pathLst>
                <a:path w="2967" h="1006">
                  <a:moveTo>
                    <a:pt x="0" y="439"/>
                  </a:moveTo>
                  <a:lnTo>
                    <a:pt x="2438" y="439"/>
                  </a:lnTo>
                  <a:lnTo>
                    <a:pt x="2438" y="1006"/>
                  </a:lnTo>
                  <a:lnTo>
                    <a:pt x="2967" y="0"/>
                  </a:lnTo>
                  <a:lnTo>
                    <a:pt x="0" y="0"/>
                  </a:lnTo>
                  <a:lnTo>
                    <a:pt x="0" y="439"/>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pPr>
                <a:defRPr/>
              </a:pPr>
              <a:endParaRPr lang="tr-TR">
                <a:solidFill>
                  <a:srgbClr val="000000"/>
                </a:solidFill>
              </a:endParaRPr>
            </a:p>
          </p:txBody>
        </p:sp>
      </p:grpSp>
      <p:grpSp>
        <p:nvGrpSpPr>
          <p:cNvPr id="11" name="Group 12"/>
          <p:cNvGrpSpPr>
            <a:grpSpLocks/>
          </p:cNvGrpSpPr>
          <p:nvPr/>
        </p:nvGrpSpPr>
        <p:grpSpPr bwMode="auto">
          <a:xfrm>
            <a:off x="3571874" y="2257425"/>
            <a:ext cx="4068851" cy="2859574"/>
            <a:chOff x="1499" y="1503"/>
            <a:chExt cx="1800" cy="2039"/>
          </a:xfrm>
        </p:grpSpPr>
        <p:sp>
          <p:nvSpPr>
            <p:cNvPr id="12" name="Text Box 19"/>
            <p:cNvSpPr txBox="1">
              <a:spLocks noChangeArrowheads="1"/>
            </p:cNvSpPr>
            <p:nvPr/>
          </p:nvSpPr>
          <p:spPr bwMode="gray">
            <a:xfrm>
              <a:off x="1499" y="1503"/>
              <a:ext cx="1800" cy="263"/>
            </a:xfrm>
            <a:prstGeom prst="rect">
              <a:avLst/>
            </a:prstGeom>
            <a:noFill/>
            <a:ln w="9525">
              <a:noFill/>
              <a:miter lim="800000"/>
              <a:headEnd/>
              <a:tailEnd/>
            </a:ln>
          </p:spPr>
          <p:txBody>
            <a:bodyPr lIns="0" tIns="0" rIns="0" bIns="0">
              <a:spAutoFit/>
            </a:bodyPr>
            <a:lstStyle/>
            <a:p>
              <a:pPr defTabSz="801688">
                <a:spcAft>
                  <a:spcPct val="40000"/>
                </a:spcAft>
              </a:pPr>
              <a:r>
                <a:rPr lang="tr-TR" sz="2400" b="1" i="1" noProof="1">
                  <a:solidFill>
                    <a:srgbClr val="FFFFFF"/>
                  </a:solidFill>
                  <a:latin typeface="Calibri" pitchFamily="34" charset="0"/>
                </a:rPr>
                <a:t>Gürültü Ölçümü</a:t>
              </a:r>
            </a:p>
          </p:txBody>
        </p:sp>
        <p:sp>
          <p:nvSpPr>
            <p:cNvPr id="13" name="Text Box 19"/>
            <p:cNvSpPr txBox="1">
              <a:spLocks noChangeArrowheads="1"/>
            </p:cNvSpPr>
            <p:nvPr/>
          </p:nvSpPr>
          <p:spPr bwMode="gray">
            <a:xfrm>
              <a:off x="1499" y="1929"/>
              <a:ext cx="1800" cy="263"/>
            </a:xfrm>
            <a:prstGeom prst="rect">
              <a:avLst/>
            </a:prstGeom>
            <a:noFill/>
            <a:ln w="9525">
              <a:noFill/>
              <a:miter lim="800000"/>
              <a:headEnd/>
              <a:tailEnd/>
            </a:ln>
          </p:spPr>
          <p:txBody>
            <a:bodyPr lIns="0" tIns="0" rIns="0" bIns="0">
              <a:spAutoFit/>
            </a:bodyPr>
            <a:lstStyle/>
            <a:p>
              <a:pPr defTabSz="801688">
                <a:spcAft>
                  <a:spcPct val="40000"/>
                </a:spcAft>
              </a:pPr>
              <a:r>
                <a:rPr lang="tr-TR" sz="2400" b="1" i="1" noProof="1">
                  <a:solidFill>
                    <a:srgbClr val="FFFFFF"/>
                  </a:solidFill>
                  <a:latin typeface="Calibri" pitchFamily="34" charset="0"/>
                </a:rPr>
                <a:t>Toz Ölçümü</a:t>
              </a:r>
            </a:p>
          </p:txBody>
        </p:sp>
        <p:sp>
          <p:nvSpPr>
            <p:cNvPr id="14" name="Text Box 19"/>
            <p:cNvSpPr txBox="1">
              <a:spLocks noChangeArrowheads="1"/>
            </p:cNvSpPr>
            <p:nvPr/>
          </p:nvSpPr>
          <p:spPr bwMode="gray">
            <a:xfrm>
              <a:off x="1499" y="2393"/>
              <a:ext cx="1800" cy="263"/>
            </a:xfrm>
            <a:prstGeom prst="rect">
              <a:avLst/>
            </a:prstGeom>
            <a:noFill/>
            <a:ln w="9525">
              <a:noFill/>
              <a:miter lim="800000"/>
              <a:headEnd/>
              <a:tailEnd/>
            </a:ln>
          </p:spPr>
          <p:txBody>
            <a:bodyPr lIns="0" tIns="0" rIns="0" bIns="0">
              <a:spAutoFit/>
            </a:bodyPr>
            <a:lstStyle/>
            <a:p>
              <a:pPr defTabSz="801688">
                <a:spcAft>
                  <a:spcPct val="40000"/>
                </a:spcAft>
              </a:pPr>
              <a:r>
                <a:rPr lang="tr-TR" sz="2400" b="1" i="1" noProof="1">
                  <a:solidFill>
                    <a:srgbClr val="FFFFFF"/>
                  </a:solidFill>
                  <a:latin typeface="Calibri" pitchFamily="34" charset="0"/>
                </a:rPr>
                <a:t>Metal ve Gaz Ölçümü</a:t>
              </a:r>
            </a:p>
          </p:txBody>
        </p:sp>
        <p:sp>
          <p:nvSpPr>
            <p:cNvPr id="15" name="Text Box 19"/>
            <p:cNvSpPr txBox="1">
              <a:spLocks noChangeArrowheads="1"/>
            </p:cNvSpPr>
            <p:nvPr/>
          </p:nvSpPr>
          <p:spPr bwMode="gray">
            <a:xfrm>
              <a:off x="1499" y="2846"/>
              <a:ext cx="1800" cy="263"/>
            </a:xfrm>
            <a:prstGeom prst="rect">
              <a:avLst/>
            </a:prstGeom>
            <a:noFill/>
            <a:ln w="9525">
              <a:noFill/>
              <a:miter lim="800000"/>
              <a:headEnd/>
              <a:tailEnd/>
            </a:ln>
          </p:spPr>
          <p:txBody>
            <a:bodyPr lIns="0" tIns="0" rIns="0" bIns="0">
              <a:spAutoFit/>
            </a:bodyPr>
            <a:lstStyle/>
            <a:p>
              <a:pPr defTabSz="801688">
                <a:spcAft>
                  <a:spcPct val="40000"/>
                </a:spcAft>
              </a:pPr>
              <a:r>
                <a:rPr lang="tr-TR" sz="2400" b="1" i="1" noProof="1">
                  <a:solidFill>
                    <a:srgbClr val="FFFFFF"/>
                  </a:solidFill>
                  <a:latin typeface="Calibri" pitchFamily="34" charset="0"/>
                </a:rPr>
                <a:t>Radyasyon Ölçümü</a:t>
              </a:r>
            </a:p>
          </p:txBody>
        </p:sp>
        <p:sp>
          <p:nvSpPr>
            <p:cNvPr id="16" name="Text Box 19"/>
            <p:cNvSpPr txBox="1">
              <a:spLocks noChangeArrowheads="1"/>
            </p:cNvSpPr>
            <p:nvPr/>
          </p:nvSpPr>
          <p:spPr bwMode="gray">
            <a:xfrm>
              <a:off x="1499" y="3279"/>
              <a:ext cx="1800" cy="263"/>
            </a:xfrm>
            <a:prstGeom prst="rect">
              <a:avLst/>
            </a:prstGeom>
            <a:noFill/>
            <a:ln w="9525">
              <a:noFill/>
              <a:miter lim="800000"/>
              <a:headEnd/>
              <a:tailEnd/>
            </a:ln>
          </p:spPr>
          <p:txBody>
            <a:bodyPr lIns="0" tIns="0" rIns="0" bIns="0">
              <a:spAutoFit/>
            </a:bodyPr>
            <a:lstStyle/>
            <a:p>
              <a:pPr defTabSz="801688">
                <a:spcAft>
                  <a:spcPct val="40000"/>
                </a:spcAft>
              </a:pPr>
              <a:r>
                <a:rPr lang="tr-TR" sz="2400" b="1" i="1" noProof="1">
                  <a:solidFill>
                    <a:srgbClr val="FFFFFF"/>
                  </a:solidFill>
                  <a:latin typeface="Calibri" pitchFamily="34" charset="0"/>
                </a:rPr>
                <a:t>Termal Konfor </a:t>
              </a:r>
              <a:r>
                <a:rPr lang="tr-TR" sz="2400" b="1" i="1" noProof="1" smtClean="0">
                  <a:solidFill>
                    <a:srgbClr val="FFFFFF"/>
                  </a:solidFill>
                  <a:latin typeface="Calibri" pitchFamily="34" charset="0"/>
                </a:rPr>
                <a:t>Değerlendirmesi</a:t>
              </a:r>
              <a:endParaRPr lang="tr-TR" sz="2400" b="1" i="1" noProof="1">
                <a:solidFill>
                  <a:srgbClr val="FFFFFF"/>
                </a:solidFill>
                <a:latin typeface="Calibri" pitchFamily="34" charset="0"/>
              </a:endParaRPr>
            </a:p>
          </p:txBody>
        </p:sp>
      </p:grpSp>
      <p:sp>
        <p:nvSpPr>
          <p:cNvPr id="17" name="Textfeld 7"/>
          <p:cNvSpPr txBox="1">
            <a:spLocks noChangeArrowheads="1"/>
          </p:cNvSpPr>
          <p:nvPr/>
        </p:nvSpPr>
        <p:spPr bwMode="gray">
          <a:xfrm>
            <a:off x="117475" y="536575"/>
            <a:ext cx="8988425" cy="584200"/>
          </a:xfrm>
          <a:prstGeom prst="rect">
            <a:avLst/>
          </a:prstGeom>
          <a:noFill/>
          <a:ln w="9525">
            <a:noFill/>
            <a:miter lim="800000"/>
            <a:headEnd/>
            <a:tailEnd/>
          </a:ln>
        </p:spPr>
        <p:txBody>
          <a:bodyPr>
            <a:spAutoFit/>
          </a:bodyPr>
          <a:lstStyle/>
          <a:p>
            <a:r>
              <a:rPr lang="tr-TR" sz="3200" b="1">
                <a:solidFill>
                  <a:srgbClr val="6B9B1A"/>
                </a:solidFill>
                <a:latin typeface="Calibri" pitchFamily="34" charset="0"/>
              </a:rPr>
              <a:t>İŞYERİ</a:t>
            </a:r>
            <a:r>
              <a:rPr lang="tr-TR" sz="3200" b="1">
                <a:solidFill>
                  <a:srgbClr val="595959"/>
                </a:solidFill>
                <a:latin typeface="Calibri" pitchFamily="34" charset="0"/>
              </a:rPr>
              <a:t>ÖLÇÜMLERİ</a:t>
            </a:r>
            <a:endParaRPr lang="de-DE" sz="3200" b="1">
              <a:solidFill>
                <a:srgbClr val="595959"/>
              </a:solidFill>
              <a:latin typeface="Calibri" pitchFamily="34" charset="0"/>
            </a:endParaRPr>
          </a:p>
        </p:txBody>
      </p:sp>
      <p:sp>
        <p:nvSpPr>
          <p:cNvPr id="18" name="Dikdörtgen 17"/>
          <p:cNvSpPr/>
          <p:nvPr/>
        </p:nvSpPr>
        <p:spPr>
          <a:xfrm>
            <a:off x="47625" y="3070225"/>
            <a:ext cx="2776538" cy="1323439"/>
          </a:xfrm>
          <a:prstGeom prst="rect">
            <a:avLst/>
          </a:prstGeom>
          <a:ln w="3175">
            <a:solidFill>
              <a:schemeClr val="bg1">
                <a:lumMod val="75000"/>
              </a:schemeClr>
            </a:solidFill>
          </a:ln>
        </p:spPr>
        <p:txBody>
          <a:bodyPr wrap="square">
            <a:spAutoFit/>
          </a:bodyPr>
          <a:lstStyle/>
          <a:p>
            <a:pPr algn="ctr"/>
            <a:r>
              <a:rPr lang="tr-TR" sz="2000" i="1" dirty="0">
                <a:solidFill>
                  <a:srgbClr val="000000"/>
                </a:solidFill>
                <a:latin typeface="Calibri" pitchFamily="34" charset="0"/>
              </a:rPr>
              <a:t>Sık görülen meslek hastalığı türlerine göre, </a:t>
            </a:r>
          </a:p>
          <a:p>
            <a:pPr algn="ctr"/>
            <a:r>
              <a:rPr lang="tr-TR" sz="2000" i="1" dirty="0">
                <a:solidFill>
                  <a:srgbClr val="000000"/>
                </a:solidFill>
                <a:latin typeface="Calibri" pitchFamily="34" charset="0"/>
              </a:rPr>
              <a:t>işyerlerinde en çok yapılan </a:t>
            </a:r>
            <a:r>
              <a:rPr lang="tr-TR" sz="2000" i="1" dirty="0" smtClean="0">
                <a:solidFill>
                  <a:srgbClr val="000000"/>
                </a:solidFill>
                <a:latin typeface="Calibri" pitchFamily="34" charset="0"/>
              </a:rPr>
              <a:t>ölçümler</a:t>
            </a:r>
            <a:r>
              <a:rPr lang="tr-TR" sz="2000" i="1" dirty="0">
                <a:solidFill>
                  <a:srgbClr val="000000"/>
                </a:solidFill>
                <a:latin typeface="Calibri" pitchFamily="34" charset="0"/>
              </a:rPr>
              <a:t>.</a:t>
            </a:r>
          </a:p>
        </p:txBody>
      </p:sp>
      <p:pic>
        <p:nvPicPr>
          <p:cNvPr id="19" name="Picture 2" descr="C:\Users\ahmet\Desktop\RESİM ARŞİVİ\Müzik-Ses\Sound.png"/>
          <p:cNvPicPr>
            <a:picLocks noChangeAspect="1" noChangeArrowheads="1"/>
          </p:cNvPicPr>
          <p:nvPr/>
        </p:nvPicPr>
        <p:blipFill>
          <a:blip r:embed="rId3"/>
          <a:srcRect/>
          <a:stretch>
            <a:fillRect/>
          </a:stretch>
        </p:blipFill>
        <p:spPr bwMode="auto">
          <a:xfrm>
            <a:off x="2776538" y="2100263"/>
            <a:ext cx="676275" cy="676275"/>
          </a:xfrm>
          <a:prstGeom prst="rect">
            <a:avLst/>
          </a:prstGeom>
          <a:noFill/>
          <a:ln w="9525">
            <a:noFill/>
            <a:miter lim="800000"/>
            <a:headEnd/>
            <a:tailEnd/>
          </a:ln>
        </p:spPr>
      </p:pic>
      <p:pic>
        <p:nvPicPr>
          <p:cNvPr id="20" name="Picture 3" descr="C:\Users\ahmet\Desktop\RESİM ARŞİVİ\Elektronik\mobile_net.png"/>
          <p:cNvPicPr>
            <a:picLocks noChangeAspect="1" noChangeArrowheads="1"/>
          </p:cNvPicPr>
          <p:nvPr/>
        </p:nvPicPr>
        <p:blipFill>
          <a:blip r:embed="rId4"/>
          <a:srcRect/>
          <a:stretch>
            <a:fillRect/>
          </a:stretch>
        </p:blipFill>
        <p:spPr bwMode="auto">
          <a:xfrm>
            <a:off x="2809875" y="4000500"/>
            <a:ext cx="561975" cy="561975"/>
          </a:xfrm>
          <a:prstGeom prst="rect">
            <a:avLst/>
          </a:prstGeom>
          <a:noFill/>
          <a:ln w="9525">
            <a:noFill/>
            <a:miter lim="800000"/>
            <a:headEnd/>
            <a:tailEnd/>
          </a:ln>
        </p:spPr>
      </p:pic>
      <p:pic>
        <p:nvPicPr>
          <p:cNvPr id="21" name="Picture 4" descr="C:\Users\ahmet\Desktop\RESİM ARŞİVİ\DigitalColor%20Meter.png"/>
          <p:cNvPicPr>
            <a:picLocks noChangeAspect="1" noChangeArrowheads="1"/>
          </p:cNvPicPr>
          <p:nvPr/>
        </p:nvPicPr>
        <p:blipFill>
          <a:blip r:embed="rId5"/>
          <a:srcRect/>
          <a:stretch>
            <a:fillRect/>
          </a:stretch>
        </p:blipFill>
        <p:spPr bwMode="auto">
          <a:xfrm>
            <a:off x="2928938" y="3463925"/>
            <a:ext cx="409575" cy="409575"/>
          </a:xfrm>
          <a:prstGeom prst="rect">
            <a:avLst/>
          </a:prstGeom>
          <a:noFill/>
          <a:ln w="9525">
            <a:noFill/>
            <a:miter lim="800000"/>
            <a:headEnd/>
            <a:tailEnd/>
          </a:ln>
        </p:spPr>
      </p:pic>
      <p:pic>
        <p:nvPicPr>
          <p:cNvPr id="22" name="Resim 5"/>
          <p:cNvPicPr>
            <a:picLocks noChangeAspect="1"/>
          </p:cNvPicPr>
          <p:nvPr/>
        </p:nvPicPr>
        <p:blipFill>
          <a:blip r:embed="rId6"/>
          <a:srcRect/>
          <a:stretch>
            <a:fillRect/>
          </a:stretch>
        </p:blipFill>
        <p:spPr bwMode="auto">
          <a:xfrm>
            <a:off x="2862263" y="4721225"/>
            <a:ext cx="454025" cy="454025"/>
          </a:xfrm>
          <a:prstGeom prst="rect">
            <a:avLst/>
          </a:prstGeom>
          <a:noFill/>
          <a:ln w="9525">
            <a:noFill/>
            <a:miter lim="800000"/>
            <a:headEnd/>
            <a:tailEnd/>
          </a:ln>
        </p:spPr>
      </p:pic>
      <p:pic>
        <p:nvPicPr>
          <p:cNvPr id="23" name="Picture 5" descr="C:\Users\ahmet\Desktop\RESİM ARŞİVİ\İkonlar-1\Atom.png"/>
          <p:cNvPicPr>
            <a:picLocks noChangeAspect="1" noChangeArrowheads="1"/>
          </p:cNvPicPr>
          <p:nvPr/>
        </p:nvPicPr>
        <p:blipFill>
          <a:blip r:embed="rId7"/>
          <a:srcRect/>
          <a:stretch>
            <a:fillRect/>
          </a:stretch>
        </p:blipFill>
        <p:spPr bwMode="auto">
          <a:xfrm>
            <a:off x="2833688" y="2755900"/>
            <a:ext cx="457200" cy="457200"/>
          </a:xfrm>
          <a:prstGeom prst="rect">
            <a:avLst/>
          </a:prstGeom>
          <a:noFill/>
          <a:ln w="9525">
            <a:noFill/>
            <a:miter lim="800000"/>
            <a:headEnd/>
            <a:tailEnd/>
          </a:ln>
        </p:spPr>
      </p:pic>
    </p:spTree>
    <p:extLst>
      <p:ext uri="{BB962C8B-B14F-4D97-AF65-F5344CB8AC3E}">
        <p14:creationId xmlns:p14="http://schemas.microsoft.com/office/powerpoint/2010/main" val="651492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Meslek </a:t>
            </a:r>
          </a:p>
          <a:p>
            <a:pPr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Hastalıklarından </a:t>
            </a:r>
          </a:p>
          <a:p>
            <a:pPr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Korunma Yolları</a:t>
            </a:r>
          </a:p>
        </p:txBody>
      </p:sp>
      <p:pic>
        <p:nvPicPr>
          <p:cNvPr id="5" name="Picture 2"/>
          <p:cNvPicPr>
            <a:picLocks noChangeAspect="1" noChangeArrowheads="1"/>
          </p:cNvPicPr>
          <p:nvPr/>
        </p:nvPicPr>
        <p:blipFill>
          <a:blip r:embed="rId3"/>
          <a:srcRect/>
          <a:stretch>
            <a:fillRect/>
          </a:stretch>
        </p:blipFill>
        <p:spPr bwMode="auto">
          <a:xfrm>
            <a:off x="552450" y="409575"/>
            <a:ext cx="2835275" cy="1752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8" name="Rectangle 5"/>
          <p:cNvSpPr>
            <a:spLocks noChangeArrowheads="1"/>
          </p:cNvSpPr>
          <p:nvPr/>
        </p:nvSpPr>
        <p:spPr bwMode="gray">
          <a:xfrm>
            <a:off x="4183063" y="1392238"/>
            <a:ext cx="3698875" cy="1681162"/>
          </a:xfrm>
          <a:prstGeom prst="rect">
            <a:avLst/>
          </a:prstGeom>
          <a:noFill/>
          <a:ln w="12700">
            <a:noFill/>
            <a:miter lim="800000"/>
            <a:headEnd/>
            <a:tailEnd/>
          </a:ln>
        </p:spPr>
        <p:txBody>
          <a:bodyPr lIns="108000" tIns="108000" rIns="144000" bIns="72000"/>
          <a:lstStyle/>
          <a:p>
            <a:pPr>
              <a:lnSpc>
                <a:spcPct val="95000"/>
              </a:lnSpc>
              <a:buClr>
                <a:srgbClr val="292929"/>
              </a:buClr>
            </a:pPr>
            <a:r>
              <a:rPr lang="tr-TR" sz="1400" i="1" noProof="1">
                <a:solidFill>
                  <a:srgbClr val="000000"/>
                </a:solidFill>
                <a:latin typeface="Calibri" pitchFamily="34" charset="0"/>
              </a:rPr>
              <a:t>1.Kullanılan Zararlı Maddelerin Değiştirilmesi</a:t>
            </a:r>
          </a:p>
          <a:p>
            <a:pPr>
              <a:lnSpc>
                <a:spcPct val="95000"/>
              </a:lnSpc>
              <a:buClr>
                <a:srgbClr val="292929"/>
              </a:buClr>
            </a:pPr>
            <a:r>
              <a:rPr lang="tr-TR" sz="1400" i="1" noProof="1">
                <a:solidFill>
                  <a:srgbClr val="000000"/>
                </a:solidFill>
                <a:latin typeface="Calibri" pitchFamily="34" charset="0"/>
              </a:rPr>
              <a:t>2. Kapalı Çalışma Yöntemi</a:t>
            </a:r>
          </a:p>
          <a:p>
            <a:pPr>
              <a:lnSpc>
                <a:spcPct val="95000"/>
              </a:lnSpc>
              <a:buClr>
                <a:srgbClr val="292929"/>
              </a:buClr>
            </a:pPr>
            <a:r>
              <a:rPr lang="tr-TR" sz="1400" i="1" noProof="1">
                <a:solidFill>
                  <a:srgbClr val="000000"/>
                </a:solidFill>
                <a:latin typeface="Calibri" pitchFamily="34" charset="0"/>
              </a:rPr>
              <a:t>3.Ayırma (Ortam ve KKD)</a:t>
            </a:r>
          </a:p>
          <a:p>
            <a:pPr>
              <a:lnSpc>
                <a:spcPct val="95000"/>
              </a:lnSpc>
              <a:buClr>
                <a:srgbClr val="292929"/>
              </a:buClr>
            </a:pPr>
            <a:r>
              <a:rPr lang="tr-TR" sz="1400" i="1" noProof="1">
                <a:solidFill>
                  <a:srgbClr val="000000"/>
                </a:solidFill>
                <a:latin typeface="Calibri" pitchFamily="34" charset="0"/>
              </a:rPr>
              <a:t>4.Havalandırma  (Lokal-Genel)</a:t>
            </a:r>
          </a:p>
          <a:p>
            <a:pPr>
              <a:lnSpc>
                <a:spcPct val="95000"/>
              </a:lnSpc>
              <a:buClr>
                <a:srgbClr val="292929"/>
              </a:buClr>
            </a:pPr>
            <a:r>
              <a:rPr lang="tr-TR" sz="1400" i="1" noProof="1">
                <a:solidFill>
                  <a:srgbClr val="000000"/>
                </a:solidFill>
                <a:latin typeface="Calibri" pitchFamily="34" charset="0"/>
              </a:rPr>
              <a:t>5.Nemli çalışma yöntemi</a:t>
            </a:r>
          </a:p>
          <a:p>
            <a:pPr>
              <a:lnSpc>
                <a:spcPct val="95000"/>
              </a:lnSpc>
              <a:buClr>
                <a:srgbClr val="292929"/>
              </a:buClr>
            </a:pPr>
            <a:r>
              <a:rPr lang="tr-TR" sz="1400" i="1" noProof="1">
                <a:solidFill>
                  <a:srgbClr val="000000"/>
                </a:solidFill>
                <a:latin typeface="Calibri" pitchFamily="34" charset="0"/>
              </a:rPr>
              <a:t>6.Sürekli temizlik ve bakım</a:t>
            </a:r>
          </a:p>
          <a:p>
            <a:pPr>
              <a:lnSpc>
                <a:spcPct val="95000"/>
              </a:lnSpc>
              <a:buClr>
                <a:srgbClr val="292929"/>
              </a:buClr>
            </a:pPr>
            <a:r>
              <a:rPr lang="tr-TR" sz="1400" i="1" noProof="1">
                <a:solidFill>
                  <a:srgbClr val="000000"/>
                </a:solidFill>
                <a:latin typeface="Calibri" pitchFamily="34" charset="0"/>
              </a:rPr>
              <a:t>7.Üretim planlaması (Çalışma saatleri-temas)</a:t>
            </a:r>
          </a:p>
          <a:p>
            <a:pPr>
              <a:lnSpc>
                <a:spcPct val="95000"/>
              </a:lnSpc>
              <a:buClr>
                <a:srgbClr val="292929"/>
              </a:buClr>
            </a:pPr>
            <a:r>
              <a:rPr lang="tr-TR" sz="1400" i="1" noProof="1">
                <a:solidFill>
                  <a:srgbClr val="000000"/>
                </a:solidFill>
                <a:latin typeface="Calibri" pitchFamily="34" charset="0"/>
              </a:rPr>
              <a:t>8. Çalışma ortamı ölçümleri</a:t>
            </a:r>
          </a:p>
        </p:txBody>
      </p:sp>
      <p:sp>
        <p:nvSpPr>
          <p:cNvPr id="9" name="Rectangle 5"/>
          <p:cNvSpPr>
            <a:spLocks noChangeArrowheads="1"/>
          </p:cNvSpPr>
          <p:nvPr/>
        </p:nvSpPr>
        <p:spPr bwMode="gray">
          <a:xfrm>
            <a:off x="6973888" y="4489450"/>
            <a:ext cx="1778000" cy="869950"/>
          </a:xfrm>
          <a:prstGeom prst="rect">
            <a:avLst/>
          </a:prstGeom>
          <a:noFill/>
          <a:ln w="12700">
            <a:noFill/>
            <a:miter lim="800000"/>
            <a:headEnd/>
            <a:tailEnd/>
          </a:ln>
        </p:spPr>
        <p:txBody>
          <a:bodyPr lIns="108000" tIns="108000" rIns="144000" bIns="72000"/>
          <a:lstStyle/>
          <a:p>
            <a:pPr>
              <a:lnSpc>
                <a:spcPct val="95000"/>
              </a:lnSpc>
              <a:buClr>
                <a:srgbClr val="292929"/>
              </a:buClr>
            </a:pPr>
            <a:r>
              <a:rPr lang="tr-TR" sz="1400" i="1" noProof="1">
                <a:solidFill>
                  <a:srgbClr val="000000"/>
                </a:solidFill>
                <a:latin typeface="Calibri" pitchFamily="34" charset="0"/>
              </a:rPr>
              <a:t>1.Kişisel Koruyucular</a:t>
            </a:r>
          </a:p>
          <a:p>
            <a:pPr>
              <a:lnSpc>
                <a:spcPct val="95000"/>
              </a:lnSpc>
              <a:buClr>
                <a:srgbClr val="292929"/>
              </a:buClr>
            </a:pPr>
            <a:r>
              <a:rPr lang="tr-TR" sz="1400" i="1" noProof="1">
                <a:solidFill>
                  <a:srgbClr val="000000"/>
                </a:solidFill>
                <a:latin typeface="Calibri" pitchFamily="34" charset="0"/>
              </a:rPr>
              <a:t>2.Eğitim (alan)</a:t>
            </a:r>
          </a:p>
        </p:txBody>
      </p:sp>
      <p:sp>
        <p:nvSpPr>
          <p:cNvPr id="10" name="Rectangle 5"/>
          <p:cNvSpPr>
            <a:spLocks noChangeArrowheads="1"/>
          </p:cNvSpPr>
          <p:nvPr/>
        </p:nvSpPr>
        <p:spPr bwMode="gray">
          <a:xfrm>
            <a:off x="-47625" y="2921000"/>
            <a:ext cx="3914775" cy="869950"/>
          </a:xfrm>
          <a:prstGeom prst="rect">
            <a:avLst/>
          </a:prstGeom>
          <a:noFill/>
          <a:ln w="12700">
            <a:noFill/>
            <a:miter lim="800000"/>
            <a:headEnd/>
            <a:tailEnd/>
          </a:ln>
        </p:spPr>
        <p:txBody>
          <a:bodyPr lIns="108000" tIns="108000" rIns="144000" bIns="72000"/>
          <a:lstStyle/>
          <a:p>
            <a:pPr>
              <a:lnSpc>
                <a:spcPct val="95000"/>
              </a:lnSpc>
              <a:buClr>
                <a:srgbClr val="292929"/>
              </a:buClr>
            </a:pPr>
            <a:r>
              <a:rPr lang="tr-TR" sz="1400" i="1" noProof="1">
                <a:solidFill>
                  <a:srgbClr val="000000"/>
                </a:solidFill>
                <a:latin typeface="Calibri" pitchFamily="34" charset="0"/>
              </a:rPr>
              <a:t>1.İşe Giriş Muayeneleri(Odio, Kanda Pb)</a:t>
            </a:r>
          </a:p>
          <a:p>
            <a:pPr>
              <a:lnSpc>
                <a:spcPct val="95000"/>
              </a:lnSpc>
              <a:buClr>
                <a:srgbClr val="292929"/>
              </a:buClr>
            </a:pPr>
            <a:r>
              <a:rPr lang="tr-TR" sz="1400" i="1" noProof="1">
                <a:solidFill>
                  <a:srgbClr val="000000"/>
                </a:solidFill>
                <a:latin typeface="Calibri" pitchFamily="34" charset="0"/>
              </a:rPr>
              <a:t>2.Periyodik Muayeneler**</a:t>
            </a:r>
          </a:p>
          <a:p>
            <a:pPr>
              <a:lnSpc>
                <a:spcPct val="95000"/>
              </a:lnSpc>
              <a:buClr>
                <a:srgbClr val="292929"/>
              </a:buClr>
            </a:pPr>
            <a:r>
              <a:rPr lang="tr-TR" sz="1400" i="1" noProof="1">
                <a:solidFill>
                  <a:srgbClr val="000000"/>
                </a:solidFill>
                <a:latin typeface="Calibri" pitchFamily="34" charset="0"/>
              </a:rPr>
              <a:t>3.Sağlık Eğitimi (veren)</a:t>
            </a:r>
          </a:p>
          <a:p>
            <a:pPr>
              <a:lnSpc>
                <a:spcPct val="95000"/>
              </a:lnSpc>
              <a:buClr>
                <a:srgbClr val="292929"/>
              </a:buClr>
            </a:pPr>
            <a:r>
              <a:rPr lang="tr-TR" sz="1400" i="1" noProof="1">
                <a:solidFill>
                  <a:srgbClr val="000000"/>
                </a:solidFill>
                <a:latin typeface="Calibri" pitchFamily="34" charset="0"/>
              </a:rPr>
              <a:t>    </a:t>
            </a:r>
          </a:p>
        </p:txBody>
      </p:sp>
      <p:cxnSp>
        <p:nvCxnSpPr>
          <p:cNvPr id="11" name="Gerade Verbindung 17"/>
          <p:cNvCxnSpPr/>
          <p:nvPr/>
        </p:nvCxnSpPr>
        <p:spPr>
          <a:xfrm>
            <a:off x="244475" y="2946400"/>
            <a:ext cx="195421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Gerade Verbindung 18"/>
          <p:cNvCxnSpPr/>
          <p:nvPr/>
        </p:nvCxnSpPr>
        <p:spPr>
          <a:xfrm>
            <a:off x="7207250" y="4445000"/>
            <a:ext cx="154463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20"/>
          <p:cNvCxnSpPr/>
          <p:nvPr/>
        </p:nvCxnSpPr>
        <p:spPr>
          <a:xfrm rot="5400000" flipH="1" flipV="1">
            <a:off x="3225006" y="2269332"/>
            <a:ext cx="183673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HASTALIKLARINDAN KORUNMA</a:t>
            </a:r>
          </a:p>
        </p:txBody>
      </p:sp>
      <p:sp>
        <p:nvSpPr>
          <p:cNvPr id="15" name="Rectangle 5"/>
          <p:cNvSpPr>
            <a:spLocks noChangeArrowheads="1"/>
          </p:cNvSpPr>
          <p:nvPr/>
        </p:nvSpPr>
        <p:spPr bwMode="gray">
          <a:xfrm>
            <a:off x="130175" y="2543175"/>
            <a:ext cx="1489075" cy="333375"/>
          </a:xfrm>
          <a:prstGeom prst="rect">
            <a:avLst/>
          </a:prstGeom>
          <a:noFill/>
          <a:ln w="12700">
            <a:noFill/>
            <a:miter lim="800000"/>
            <a:headEnd/>
            <a:tailEnd/>
          </a:ln>
        </p:spPr>
        <p:txBody>
          <a:bodyPr lIns="108000" tIns="108000" rIns="144000" bIns="72000"/>
          <a:lstStyle/>
          <a:p>
            <a:pPr algn="ctr">
              <a:lnSpc>
                <a:spcPct val="95000"/>
              </a:lnSpc>
              <a:spcAft>
                <a:spcPct val="40000"/>
              </a:spcAft>
              <a:buClr>
                <a:srgbClr val="292929"/>
              </a:buClr>
            </a:pPr>
            <a:r>
              <a:rPr lang="tr-TR" sz="1400" b="1" noProof="1">
                <a:solidFill>
                  <a:srgbClr val="000000"/>
                </a:solidFill>
                <a:latin typeface="Calibri" pitchFamily="34" charset="0"/>
              </a:rPr>
              <a:t>TIBBİ TEDBİRLER</a:t>
            </a:r>
          </a:p>
        </p:txBody>
      </p:sp>
      <p:sp>
        <p:nvSpPr>
          <p:cNvPr id="16" name="Rectangle 5"/>
          <p:cNvSpPr>
            <a:spLocks noChangeArrowheads="1"/>
          </p:cNvSpPr>
          <p:nvPr/>
        </p:nvSpPr>
        <p:spPr bwMode="gray">
          <a:xfrm>
            <a:off x="4248150" y="1144588"/>
            <a:ext cx="4648200" cy="333375"/>
          </a:xfrm>
          <a:prstGeom prst="rect">
            <a:avLst/>
          </a:prstGeom>
          <a:noFill/>
          <a:ln w="12700">
            <a:noFill/>
            <a:miter lim="800000"/>
            <a:headEnd/>
            <a:tailEnd/>
          </a:ln>
        </p:spPr>
        <p:txBody>
          <a:bodyPr lIns="108000" tIns="108000" rIns="144000" bIns="72000"/>
          <a:lstStyle/>
          <a:p>
            <a:pPr algn="ctr">
              <a:lnSpc>
                <a:spcPct val="95000"/>
              </a:lnSpc>
              <a:spcAft>
                <a:spcPct val="40000"/>
              </a:spcAft>
              <a:buClr>
                <a:srgbClr val="292929"/>
              </a:buClr>
            </a:pPr>
            <a:r>
              <a:rPr lang="tr-TR" sz="1400" b="1" noProof="1">
                <a:solidFill>
                  <a:srgbClr val="000000"/>
                </a:solidFill>
                <a:latin typeface="Calibri" pitchFamily="34" charset="0"/>
              </a:rPr>
              <a:t>ÇALIŞMA ÇEVRESİNE AİT  TEDBİRLER (KAYNAKTA KONTROL)</a:t>
            </a:r>
          </a:p>
        </p:txBody>
      </p:sp>
      <p:sp>
        <p:nvSpPr>
          <p:cNvPr id="17" name="Rectangle 5"/>
          <p:cNvSpPr>
            <a:spLocks noChangeArrowheads="1"/>
          </p:cNvSpPr>
          <p:nvPr/>
        </p:nvSpPr>
        <p:spPr bwMode="gray">
          <a:xfrm>
            <a:off x="7153275" y="4095750"/>
            <a:ext cx="2047875" cy="333375"/>
          </a:xfrm>
          <a:prstGeom prst="rect">
            <a:avLst/>
          </a:prstGeom>
          <a:noFill/>
          <a:ln w="12700">
            <a:noFill/>
            <a:miter lim="800000"/>
            <a:headEnd/>
            <a:tailEnd/>
          </a:ln>
        </p:spPr>
        <p:txBody>
          <a:bodyPr lIns="108000" tIns="108000" rIns="144000" bIns="72000"/>
          <a:lstStyle/>
          <a:p>
            <a:pPr algn="ctr">
              <a:lnSpc>
                <a:spcPct val="95000"/>
              </a:lnSpc>
              <a:spcAft>
                <a:spcPct val="40000"/>
              </a:spcAft>
              <a:buClr>
                <a:srgbClr val="292929"/>
              </a:buClr>
            </a:pPr>
            <a:r>
              <a:rPr lang="tr-TR" sz="1400" b="1" noProof="1">
                <a:solidFill>
                  <a:srgbClr val="000000"/>
                </a:solidFill>
                <a:latin typeface="Calibri" pitchFamily="34" charset="0"/>
              </a:rPr>
              <a:t>İŞÇİYE AİT  TEDBİRLER</a:t>
            </a:r>
          </a:p>
        </p:txBody>
      </p:sp>
      <p:pic>
        <p:nvPicPr>
          <p:cNvPr id="18" name="Picture 2" descr="D:\DOKTOR\9-ISTUZMAN\1-EĞİTİM KURUMU\1. İstanbuluzman\ZZResim\Fabrika\industry (5).png"/>
          <p:cNvPicPr>
            <a:picLocks noChangeAspect="1" noChangeArrowheads="1"/>
          </p:cNvPicPr>
          <p:nvPr/>
        </p:nvPicPr>
        <p:blipFill>
          <a:blip r:embed="rId3"/>
          <a:srcRect/>
          <a:stretch>
            <a:fillRect/>
          </a:stretch>
        </p:blipFill>
        <p:spPr bwMode="auto">
          <a:xfrm>
            <a:off x="7489825" y="1265238"/>
            <a:ext cx="1765300" cy="2232025"/>
          </a:xfrm>
          <a:prstGeom prst="rect">
            <a:avLst/>
          </a:prstGeom>
          <a:noFill/>
          <a:ln w="9525">
            <a:noFill/>
            <a:miter lim="800000"/>
            <a:headEnd/>
            <a:tailEnd/>
          </a:ln>
        </p:spPr>
      </p:pic>
      <p:pic>
        <p:nvPicPr>
          <p:cNvPr id="19" name="Picture 3" descr="D:\DOKTOR\9-ISTUZMAN\1-EĞİTİM KURUMU\1. İstanbuluzman\ZZResim\Resim-İkon\provider.png"/>
          <p:cNvPicPr>
            <a:picLocks noChangeAspect="1" noChangeArrowheads="1"/>
          </p:cNvPicPr>
          <p:nvPr/>
        </p:nvPicPr>
        <p:blipFill>
          <a:blip r:embed="rId4"/>
          <a:srcRect/>
          <a:stretch>
            <a:fillRect/>
          </a:stretch>
        </p:blipFill>
        <p:spPr bwMode="auto">
          <a:xfrm>
            <a:off x="7778750" y="4806950"/>
            <a:ext cx="1449388" cy="1225550"/>
          </a:xfrm>
          <a:prstGeom prst="rect">
            <a:avLst/>
          </a:prstGeom>
          <a:noFill/>
          <a:ln w="9525">
            <a:noFill/>
            <a:miter lim="800000"/>
            <a:headEnd/>
            <a:tailEnd/>
          </a:ln>
        </p:spPr>
      </p:pic>
      <p:pic>
        <p:nvPicPr>
          <p:cNvPr id="20" name="Picture 4" descr="D:\DOKTOR\9-ISTUZMAN\1-EĞİTİM KURUMU\1. İstanbuluzman\ZZResim\Meslekler\dokter.png"/>
          <p:cNvPicPr>
            <a:picLocks noChangeAspect="1" noChangeArrowheads="1"/>
          </p:cNvPicPr>
          <p:nvPr/>
        </p:nvPicPr>
        <p:blipFill>
          <a:blip r:embed="rId5"/>
          <a:srcRect/>
          <a:stretch>
            <a:fillRect/>
          </a:stretch>
        </p:blipFill>
        <p:spPr bwMode="auto">
          <a:xfrm>
            <a:off x="-15875" y="887413"/>
            <a:ext cx="1771650" cy="1771650"/>
          </a:xfrm>
          <a:prstGeom prst="rect">
            <a:avLst/>
          </a:prstGeom>
          <a:noFill/>
          <a:ln w="9525">
            <a:noFill/>
            <a:miter lim="800000"/>
            <a:headEnd/>
            <a:tailEnd/>
          </a:ln>
        </p:spPr>
      </p:pic>
      <p:sp>
        <p:nvSpPr>
          <p:cNvPr id="21" name="Rectangle 5"/>
          <p:cNvSpPr>
            <a:spLocks noChangeArrowheads="1"/>
          </p:cNvSpPr>
          <p:nvPr/>
        </p:nvSpPr>
        <p:spPr bwMode="gray">
          <a:xfrm>
            <a:off x="3197225" y="3825875"/>
            <a:ext cx="2516188" cy="609600"/>
          </a:xfrm>
          <a:prstGeom prst="rect">
            <a:avLst/>
          </a:prstGeom>
          <a:noFill/>
          <a:ln w="12700">
            <a:noFill/>
            <a:miter lim="800000"/>
            <a:headEnd/>
            <a:tailEnd/>
          </a:ln>
        </p:spPr>
        <p:txBody>
          <a:bodyPr lIns="108000" tIns="108000" rIns="144000" bIns="72000"/>
          <a:lstStyle/>
          <a:p>
            <a:pPr algn="ctr">
              <a:lnSpc>
                <a:spcPct val="95000"/>
              </a:lnSpc>
              <a:buClr>
                <a:srgbClr val="292929"/>
              </a:buClr>
            </a:pPr>
            <a:r>
              <a:rPr lang="tr-TR" sz="1400" b="1" i="1" noProof="1">
                <a:solidFill>
                  <a:srgbClr val="000000"/>
                </a:solidFill>
                <a:latin typeface="Calibri" pitchFamily="34" charset="0"/>
              </a:rPr>
              <a:t>Meslek Hastalıklarından Korunmak Mümkündür.</a:t>
            </a:r>
          </a:p>
        </p:txBody>
      </p:sp>
      <p:grpSp>
        <p:nvGrpSpPr>
          <p:cNvPr id="22" name="Gruppieren 44"/>
          <p:cNvGrpSpPr/>
          <p:nvPr/>
        </p:nvGrpSpPr>
        <p:grpSpPr>
          <a:xfrm>
            <a:off x="1812674" y="1301709"/>
            <a:ext cx="4787980" cy="5162170"/>
            <a:chOff x="4937130" y="2033588"/>
            <a:chExt cx="2782887" cy="3000375"/>
          </a:xfrm>
          <a:solidFill>
            <a:schemeClr val="bg1">
              <a:lumMod val="65000"/>
            </a:schemeClr>
          </a:solidFill>
          <a:effectLst>
            <a:outerShdw blurRad="635000" dist="50800" dir="6720000" algn="ctr" rotWithShape="0">
              <a:srgbClr val="000000">
                <a:alpha val="80000"/>
              </a:srgbClr>
            </a:outerShdw>
          </a:effectLst>
          <a:scene3d>
            <a:camera prst="perspectiveFront" fov="5400000">
              <a:rot lat="18609801" lon="17965058" rev="3904819"/>
            </a:camera>
            <a:lightRig rig="threePt" dir="t"/>
          </a:scene3d>
        </p:grpSpPr>
        <p:sp>
          <p:nvSpPr>
            <p:cNvPr id="23" name="Freeform 50"/>
            <p:cNvSpPr>
              <a:spLocks/>
            </p:cNvSpPr>
            <p:nvPr/>
          </p:nvSpPr>
          <p:spPr bwMode="gray">
            <a:xfrm>
              <a:off x="4937130" y="2033588"/>
              <a:ext cx="1730375" cy="2087562"/>
            </a:xfrm>
            <a:custGeom>
              <a:avLst/>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grp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solidFill>
                  <a:srgbClr val="000000"/>
                </a:solidFill>
              </a:endParaRPr>
            </a:p>
          </p:txBody>
        </p:sp>
        <p:sp>
          <p:nvSpPr>
            <p:cNvPr id="24" name="Freeform 51"/>
            <p:cNvSpPr>
              <a:spLocks/>
            </p:cNvSpPr>
            <p:nvPr/>
          </p:nvSpPr>
          <p:spPr bwMode="gray">
            <a:xfrm>
              <a:off x="4965705" y="3906838"/>
              <a:ext cx="2428875" cy="1127125"/>
            </a:xfrm>
            <a:custGeom>
              <a:avLst/>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grp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solidFill>
                  <a:srgbClr val="000000"/>
                </a:solidFill>
              </a:endParaRPr>
            </a:p>
          </p:txBody>
        </p:sp>
        <p:sp>
          <p:nvSpPr>
            <p:cNvPr id="25" name="Freeform 52"/>
            <p:cNvSpPr>
              <a:spLocks/>
            </p:cNvSpPr>
            <p:nvPr/>
          </p:nvSpPr>
          <p:spPr bwMode="gray">
            <a:xfrm>
              <a:off x="6521455" y="2259013"/>
              <a:ext cx="1198562" cy="2244725"/>
            </a:xfrm>
            <a:custGeom>
              <a:avLst/>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grp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solidFill>
                  <a:srgbClr val="000000"/>
                </a:solidFill>
              </a:endParaRPr>
            </a:p>
          </p:txBody>
        </p:sp>
      </p:grpSp>
      <p:grpSp>
        <p:nvGrpSpPr>
          <p:cNvPr id="26" name="Grup 19"/>
          <p:cNvGrpSpPr>
            <a:grpSpLocks/>
          </p:cNvGrpSpPr>
          <p:nvPr/>
        </p:nvGrpSpPr>
        <p:grpSpPr bwMode="auto">
          <a:xfrm>
            <a:off x="990600" y="5683299"/>
            <a:ext cx="6162675" cy="663575"/>
            <a:chOff x="2644311" y="5451679"/>
            <a:chExt cx="6162416" cy="663371"/>
          </a:xfrm>
        </p:grpSpPr>
        <p:grpSp>
          <p:nvGrpSpPr>
            <p:cNvPr id="27" name="Group 51"/>
            <p:cNvGrpSpPr>
              <a:grpSpLocks/>
            </p:cNvGrpSpPr>
            <p:nvPr/>
          </p:nvGrpSpPr>
          <p:grpSpPr bwMode="auto">
            <a:xfrm>
              <a:off x="2644311" y="5451679"/>
              <a:ext cx="648968" cy="663371"/>
              <a:chOff x="1868" y="1082"/>
              <a:chExt cx="1942" cy="1942"/>
            </a:xfrm>
          </p:grpSpPr>
          <p:sp>
            <p:nvSpPr>
              <p:cNvPr id="29"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30"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31"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32"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33"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34"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35" name="Group 58"/>
              <p:cNvGrpSpPr>
                <a:grpSpLocks noChangeAspect="1"/>
              </p:cNvGrpSpPr>
              <p:nvPr/>
            </p:nvGrpSpPr>
            <p:grpSpPr bwMode="auto">
              <a:xfrm>
                <a:off x="2808" y="2807"/>
                <a:ext cx="62" cy="63"/>
                <a:chOff x="1684" y="2400"/>
                <a:chExt cx="41" cy="41"/>
              </a:xfrm>
            </p:grpSpPr>
            <p:sp>
              <p:nvSpPr>
                <p:cNvPr id="40"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41"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36" name="Group 61"/>
              <p:cNvGrpSpPr>
                <a:grpSpLocks noChangeAspect="1"/>
              </p:cNvGrpSpPr>
              <p:nvPr/>
            </p:nvGrpSpPr>
            <p:grpSpPr bwMode="auto">
              <a:xfrm>
                <a:off x="2808" y="1211"/>
                <a:ext cx="62" cy="63"/>
                <a:chOff x="1684" y="2400"/>
                <a:chExt cx="41" cy="41"/>
              </a:xfrm>
            </p:grpSpPr>
            <p:sp>
              <p:nvSpPr>
                <p:cNvPr id="38"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39"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37" name="Picture 64"/>
              <p:cNvPicPr>
                <a:picLocks noChangeAspect="1" noChangeArrowheads="1"/>
              </p:cNvPicPr>
              <p:nvPr/>
            </p:nvPicPr>
            <p:blipFill>
              <a:blip r:embed="rId6"/>
              <a:srcRect/>
              <a:stretch>
                <a:fillRect/>
              </a:stretch>
            </p:blipFill>
            <p:spPr bwMode="gray">
              <a:xfrm>
                <a:off x="1885" y="1124"/>
                <a:ext cx="1644" cy="1060"/>
              </a:xfrm>
              <a:prstGeom prst="rect">
                <a:avLst/>
              </a:prstGeom>
              <a:noFill/>
              <a:ln w="11176">
                <a:noFill/>
                <a:miter lim="800000"/>
                <a:headEnd/>
                <a:tailEnd/>
              </a:ln>
            </p:spPr>
          </p:pic>
        </p:grpSp>
        <p:sp>
          <p:nvSpPr>
            <p:cNvPr id="28"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Koruma sırası / Önemi / Öncelikler / Neler</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2272490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Meslek Hastalıklarına Giriş</a:t>
            </a: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buClr>
                <a:srgbClr val="292929"/>
              </a:buClr>
            </a:pPr>
            <a:r>
              <a:rPr lang="tr-TR" sz="2000" b="1" i="1" dirty="0">
                <a:solidFill>
                  <a:srgbClr val="000000"/>
                </a:solidFill>
                <a:latin typeface="Calibri" pitchFamily="34" charset="0"/>
              </a:rPr>
              <a:t>Meslek hastalıklarının önlenmesi amacı ile alınacak teknik önlemler arasında aşağıdakilerden hangisi öncelikle tercih edilmelidir? </a:t>
            </a:r>
          </a:p>
          <a:p>
            <a:pPr>
              <a:buClr>
                <a:srgbClr val="292929"/>
              </a:buClr>
            </a:pPr>
            <a:endParaRPr lang="tr-TR" sz="1000" b="1" i="1" dirty="0">
              <a:solidFill>
                <a:srgbClr val="FF0000"/>
              </a:solidFill>
              <a:latin typeface="Calibri" pitchFamily="34" charset="0"/>
            </a:endParaRPr>
          </a:p>
          <a:p>
            <a:pPr marL="719138" lvl="1" indent="-250825">
              <a:buClr>
                <a:srgbClr val="292929"/>
              </a:buClr>
              <a:buFont typeface="Arial" charset="0"/>
              <a:buAutoNum type="alphaUcPeriod"/>
            </a:pPr>
            <a:r>
              <a:rPr lang="tr-TR" i="1" dirty="0">
                <a:solidFill>
                  <a:srgbClr val="000000"/>
                </a:solidFill>
                <a:latin typeface="Calibri" pitchFamily="34" charset="0"/>
              </a:rPr>
              <a:t>Kişisel koruyucu donanımlar</a:t>
            </a:r>
          </a:p>
          <a:p>
            <a:pPr marL="719138" lvl="1" indent="-250825">
              <a:buClr>
                <a:srgbClr val="292929"/>
              </a:buClr>
              <a:buFont typeface="Arial" charset="0"/>
              <a:buAutoNum type="alphaUcPeriod"/>
            </a:pPr>
            <a:r>
              <a:rPr lang="tr-TR" b="1" i="1" dirty="0">
                <a:solidFill>
                  <a:srgbClr val="C00000"/>
                </a:solidFill>
                <a:latin typeface="Calibri" pitchFamily="34" charset="0"/>
              </a:rPr>
              <a:t>Tehlikenin kaynağında kontrol edilmesi</a:t>
            </a:r>
          </a:p>
          <a:p>
            <a:pPr marL="719138" lvl="1" indent="-250825">
              <a:buClr>
                <a:srgbClr val="292929"/>
              </a:buClr>
              <a:buFont typeface="Arial" charset="0"/>
              <a:buAutoNum type="alphaUcPeriod"/>
            </a:pPr>
            <a:r>
              <a:rPr lang="tr-TR" i="1" dirty="0">
                <a:solidFill>
                  <a:srgbClr val="000000"/>
                </a:solidFill>
                <a:latin typeface="Calibri" pitchFamily="34" charset="0"/>
              </a:rPr>
              <a:t>İşçi ile tehlike kaynağı arasındaki mesafeyi artırmak</a:t>
            </a:r>
          </a:p>
          <a:p>
            <a:pPr marL="719138" lvl="1" indent="-250825">
              <a:buClr>
                <a:srgbClr val="292929"/>
              </a:buClr>
              <a:buFont typeface="Arial" charset="0"/>
              <a:buAutoNum type="alphaUcPeriod"/>
            </a:pPr>
            <a:r>
              <a:rPr lang="tr-TR" i="1" dirty="0">
                <a:solidFill>
                  <a:srgbClr val="000000"/>
                </a:solidFill>
                <a:latin typeface="Calibri" pitchFamily="34" charset="0"/>
              </a:rPr>
              <a:t>Tehlike kaynağıyla işçi arasındaki mesafede alınacak önlemler</a:t>
            </a:r>
          </a:p>
        </p:txBody>
      </p:sp>
      <p:sp>
        <p:nvSpPr>
          <p:cNvPr id="40653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06533" name="Group 9"/>
          <p:cNvGrpSpPr>
            <a:grpSpLocks/>
          </p:cNvGrpSpPr>
          <p:nvPr/>
        </p:nvGrpSpPr>
        <p:grpSpPr bwMode="auto">
          <a:xfrm>
            <a:off x="323850" y="1555750"/>
            <a:ext cx="1482725" cy="1482725"/>
            <a:chOff x="1710" y="1035"/>
            <a:chExt cx="2316" cy="2316"/>
          </a:xfrm>
        </p:grpSpPr>
        <p:grpSp>
          <p:nvGrpSpPr>
            <p:cNvPr id="406537" name="Group 10"/>
            <p:cNvGrpSpPr>
              <a:grpSpLocks/>
            </p:cNvGrpSpPr>
            <p:nvPr/>
          </p:nvGrpSpPr>
          <p:grpSpPr bwMode="auto">
            <a:xfrm rot="3600000">
              <a:off x="1710" y="1035"/>
              <a:ext cx="2316" cy="2316"/>
              <a:chOff x="1710" y="1035"/>
              <a:chExt cx="2316" cy="2316"/>
            </a:xfrm>
          </p:grpSpPr>
          <p:sp>
            <p:nvSpPr>
              <p:cNvPr id="40654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40654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40654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406538" name="Group 14"/>
            <p:cNvGrpSpPr>
              <a:grpSpLocks/>
            </p:cNvGrpSpPr>
            <p:nvPr/>
          </p:nvGrpSpPr>
          <p:grpSpPr bwMode="auto">
            <a:xfrm rot="7200000">
              <a:off x="2059" y="1386"/>
              <a:ext cx="1616" cy="1614"/>
              <a:chOff x="2060" y="1387"/>
              <a:chExt cx="1616" cy="1614"/>
            </a:xfrm>
          </p:grpSpPr>
          <p:sp>
            <p:nvSpPr>
              <p:cNvPr id="40653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0654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0654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8"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a:t>
            </a:r>
          </a:p>
        </p:txBody>
      </p:sp>
    </p:spTree>
    <p:extLst>
      <p:ext uri="{BB962C8B-B14F-4D97-AF65-F5344CB8AC3E}">
        <p14:creationId xmlns:p14="http://schemas.microsoft.com/office/powerpoint/2010/main" val="1159937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Sağlık Gözetimi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Meslek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ve İşle İlgili Hastalıklar</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Meslek </a:t>
            </a:r>
            <a:r>
              <a:rPr lang="tr-TR" sz="2000" b="1" i="1" dirty="0">
                <a:solidFill>
                  <a:srgbClr val="000000"/>
                </a:solidFill>
                <a:latin typeface="Calibri" pitchFamily="34" charset="0"/>
                <a:cs typeface="Calibri" pitchFamily="34" charset="0"/>
              </a:rPr>
              <a:t>hastalıklarının tanı sürecinde </a:t>
            </a:r>
            <a:r>
              <a:rPr lang="tr-TR" sz="2000" b="1" i="1" dirty="0" smtClean="0">
                <a:solidFill>
                  <a:srgbClr val="000000"/>
                </a:solidFill>
                <a:latin typeface="Calibri" pitchFamily="34" charset="0"/>
                <a:cs typeface="Calibri" pitchFamily="34" charset="0"/>
              </a:rPr>
              <a:t>diğer hastalıklara </a:t>
            </a:r>
            <a:r>
              <a:rPr lang="tr-TR" sz="2000" b="1" i="1" dirty="0">
                <a:solidFill>
                  <a:srgbClr val="000000"/>
                </a:solidFill>
                <a:latin typeface="Calibri" pitchFamily="34" charset="0"/>
                <a:cs typeface="Calibri" pitchFamily="34" charset="0"/>
              </a:rPr>
              <a:t>göre özellikle önem taşıyan </a:t>
            </a:r>
            <a:r>
              <a:rPr lang="tr-TR" sz="2000" b="1" i="1" dirty="0" smtClean="0">
                <a:solidFill>
                  <a:srgbClr val="000000"/>
                </a:solidFill>
                <a:latin typeface="Calibri" pitchFamily="34" charset="0"/>
                <a:cs typeface="Calibri" pitchFamily="34" charset="0"/>
              </a:rPr>
              <a:t>aşama </a:t>
            </a:r>
            <a:r>
              <a:rPr lang="tr-TR" sz="2000" b="1" i="1" dirty="0">
                <a:solidFill>
                  <a:srgbClr val="000000"/>
                </a:solidFill>
                <a:latin typeface="Calibri" pitchFamily="34" charset="0"/>
                <a:cs typeface="Calibri" pitchFamily="34" charset="0"/>
              </a:rPr>
              <a:t>aşağıdakilerden hangisidir?</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Radyoloji</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Fizik muayene</a:t>
            </a:r>
          </a:p>
          <a:p>
            <a:pPr marL="914400" lvl="1" indent="-457200">
              <a:spcAft>
                <a:spcPts val="0"/>
              </a:spcAft>
              <a:buClr>
                <a:srgbClr val="292929"/>
              </a:buClr>
              <a:buFont typeface="+mj-lt"/>
              <a:buAutoNum type="alphaUcPeriod"/>
              <a:defRPr/>
            </a:pPr>
            <a:r>
              <a:rPr lang="tr-TR" b="1" i="1" dirty="0">
                <a:solidFill>
                  <a:srgbClr val="C00000"/>
                </a:solidFill>
                <a:latin typeface="Calibri" pitchFamily="34" charset="0"/>
                <a:cs typeface="Calibri" pitchFamily="34" charset="0"/>
              </a:rPr>
              <a:t>İşyeri ortam ölçümleri</a:t>
            </a:r>
          </a:p>
          <a:p>
            <a:pPr marL="914400" lvl="1" indent="-4572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Fizyolojik değerlendirmeler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2011 </a:t>
            </a:r>
            <a:endPar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0"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İH-63</a:t>
            </a:r>
          </a:p>
        </p:txBody>
      </p:sp>
    </p:spTree>
    <p:extLst>
      <p:ext uri="{BB962C8B-B14F-4D97-AF65-F5344CB8AC3E}">
        <p14:creationId xmlns:p14="http://schemas.microsoft.com/office/powerpoint/2010/main" val="3592181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p>
        </p:txBody>
      </p:sp>
      <p:pic>
        <p:nvPicPr>
          <p:cNvPr id="5" name="Picture 5"/>
          <p:cNvPicPr>
            <a:picLocks noChangeAspect="1" noChangeArrowheads="1"/>
          </p:cNvPicPr>
          <p:nvPr/>
        </p:nvPicPr>
        <p:blipFill>
          <a:blip r:embed="rId3" cstate="print"/>
          <a:srcRect/>
          <a:stretch>
            <a:fillRect/>
          </a:stretch>
        </p:blipFill>
        <p:spPr bwMode="auto">
          <a:xfrm>
            <a:off x="2854842" y="568865"/>
            <a:ext cx="3290888" cy="2465217"/>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2" name="Rechteck 4"/>
          <p:cNvSpPr>
            <a:spLocks noChangeArrowheads="1"/>
          </p:cNvSpPr>
          <p:nvPr/>
        </p:nvSpPr>
        <p:spPr bwMode="auto">
          <a:xfrm>
            <a:off x="0" y="3703661"/>
            <a:ext cx="9021175" cy="1310185"/>
          </a:xfrm>
          <a:prstGeom prst="rect">
            <a:avLst/>
          </a:prstGeom>
          <a:noFill/>
          <a:ln w="9525" algn="ctr">
            <a:noFill/>
            <a:round/>
            <a:headEnd/>
            <a:tailEnd/>
          </a:ln>
        </p:spPr>
        <p:txBody>
          <a:bodyPr wrap="none" anchor="ctr"/>
          <a:lstStyle/>
          <a:p>
            <a:pPr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Mevzuat</a:t>
            </a: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545796" name="Grup 14"/>
          <p:cNvGrpSpPr>
            <a:grpSpLocks/>
          </p:cNvGrpSpPr>
          <p:nvPr/>
        </p:nvGrpSpPr>
        <p:grpSpPr bwMode="auto">
          <a:xfrm>
            <a:off x="2974975" y="341313"/>
            <a:ext cx="3071813" cy="3573462"/>
            <a:chOff x="4267200" y="568424"/>
            <a:chExt cx="4876800" cy="4876800"/>
          </a:xfrm>
        </p:grpSpPr>
        <p:grpSp>
          <p:nvGrpSpPr>
            <p:cNvPr id="545797" name="Grup 18"/>
            <p:cNvGrpSpPr>
              <a:grpSpLocks/>
            </p:cNvGrpSpPr>
            <p:nvPr/>
          </p:nvGrpSpPr>
          <p:grpSpPr bwMode="auto">
            <a:xfrm>
              <a:off x="4267200" y="568424"/>
              <a:ext cx="4876800" cy="4876800"/>
              <a:chOff x="4267200" y="332656"/>
              <a:chExt cx="4876800" cy="4876800"/>
            </a:xfrm>
          </p:grpSpPr>
          <p:pic>
            <p:nvPicPr>
              <p:cNvPr id="545799" name="Picture 2" descr="D:\DOKTOR\1-ISTANBULUZMAN\1-EĞİTİM KURUMU\1. İstanbuluzman\2-RESİMLER\Ev-Konut-Fabrika\Goverment-icon.png"/>
              <p:cNvPicPr>
                <a:picLocks noChangeAspect="1" noChangeArrowheads="1"/>
              </p:cNvPicPr>
              <p:nvPr/>
            </p:nvPicPr>
            <p:blipFill>
              <a:blip r:embed="rId3"/>
              <a:srcRect/>
              <a:stretch>
                <a:fillRect/>
              </a:stretch>
            </p:blipFill>
            <p:spPr bwMode="auto">
              <a:xfrm>
                <a:off x="4267200" y="332656"/>
                <a:ext cx="4876800" cy="4876800"/>
              </a:xfrm>
              <a:prstGeom prst="rect">
                <a:avLst/>
              </a:prstGeom>
              <a:noFill/>
              <a:ln w="9525">
                <a:noFill/>
                <a:miter lim="800000"/>
                <a:headEnd/>
                <a:tailEnd/>
              </a:ln>
            </p:spPr>
          </p:pic>
          <p:pic>
            <p:nvPicPr>
              <p:cNvPr id="545800" name="Picture 17" descr="Türkei"/>
              <p:cNvPicPr>
                <a:picLocks noChangeAspect="1" noChangeArrowheads="1"/>
              </p:cNvPicPr>
              <p:nvPr/>
            </p:nvPicPr>
            <p:blipFill>
              <a:blip r:embed="rId4"/>
              <a:srcRect/>
              <a:stretch>
                <a:fillRect/>
              </a:stretch>
            </p:blipFill>
            <p:spPr bwMode="auto">
              <a:xfrm>
                <a:off x="4915272" y="2238642"/>
                <a:ext cx="324803" cy="432751"/>
              </a:xfrm>
              <a:prstGeom prst="rect">
                <a:avLst/>
              </a:prstGeom>
              <a:noFill/>
              <a:ln w="9525">
                <a:noFill/>
                <a:miter lim="800000"/>
                <a:headEnd/>
                <a:tailEnd/>
              </a:ln>
            </p:spPr>
          </p:pic>
          <p:pic>
            <p:nvPicPr>
              <p:cNvPr id="545801" name="Picture 17" descr="Türkei"/>
              <p:cNvPicPr>
                <a:picLocks noChangeAspect="1" noChangeArrowheads="1"/>
              </p:cNvPicPr>
              <p:nvPr/>
            </p:nvPicPr>
            <p:blipFill>
              <a:blip r:embed="rId4"/>
              <a:srcRect/>
              <a:stretch>
                <a:fillRect/>
              </a:stretch>
            </p:blipFill>
            <p:spPr bwMode="auto">
              <a:xfrm>
                <a:off x="6228184" y="2891813"/>
                <a:ext cx="324803" cy="432751"/>
              </a:xfrm>
              <a:prstGeom prst="rect">
                <a:avLst/>
              </a:prstGeom>
              <a:noFill/>
              <a:ln w="9525">
                <a:noFill/>
                <a:miter lim="800000"/>
                <a:headEnd/>
                <a:tailEnd/>
              </a:ln>
            </p:spPr>
          </p:pic>
        </p:grpSp>
        <p:pic>
          <p:nvPicPr>
            <p:cNvPr id="545798" name="Picture 2" descr="D:\DOKTOR\1-ISTANBULUZMAN\1-EĞİTİM KURUMU\1. İstanbuluzman\2-RESİMLER\Elektrik-Elekronik\antenna.png"/>
            <p:cNvPicPr>
              <a:picLocks noChangeAspect="1" noChangeArrowheads="1"/>
            </p:cNvPicPr>
            <p:nvPr/>
          </p:nvPicPr>
          <p:blipFill>
            <a:blip r:embed="rId5"/>
            <a:srcRect/>
            <a:stretch>
              <a:fillRect/>
            </a:stretch>
          </p:blipFill>
          <p:spPr bwMode="auto">
            <a:xfrm flipH="1">
              <a:off x="7812360" y="1988719"/>
              <a:ext cx="687288" cy="752872"/>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34541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effectLst>
                  <a:outerShdw blurRad="38100" dist="38100" dir="2700000" algn="tl">
                    <a:srgbClr val="000000"/>
                  </a:outerShdw>
                </a:effectLst>
                <a:latin typeface="Calibri" pitchFamily="34" charset="0"/>
              </a:rPr>
              <a:t>İşle İlgili Hastalıklar</a:t>
            </a:r>
          </a:p>
        </p:txBody>
      </p:sp>
      <p:sp>
        <p:nvSpPr>
          <p:cNvPr id="58457" name="Rectangle 5"/>
          <p:cNvSpPr>
            <a:spLocks noChangeArrowheads="1"/>
          </p:cNvSpPr>
          <p:nvPr/>
        </p:nvSpPr>
        <p:spPr bwMode="gray">
          <a:xfrm>
            <a:off x="2657475"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buClr>
                <a:srgbClr val="292929"/>
              </a:buClr>
            </a:pPr>
            <a:r>
              <a:rPr lang="tr-TR" sz="2000" b="1" i="1">
                <a:solidFill>
                  <a:srgbClr val="000000"/>
                </a:solidFill>
                <a:latin typeface="Calibri" pitchFamily="34" charset="0"/>
              </a:rPr>
              <a:t>Aşağıda yer alanlardan hangisi işle ilgili hastalıklar arasında yer alır? </a:t>
            </a:r>
          </a:p>
          <a:p>
            <a:pPr>
              <a:buClr>
                <a:srgbClr val="292929"/>
              </a:buClr>
            </a:pPr>
            <a:endParaRPr lang="tr-TR" sz="1000" b="1" i="1">
              <a:solidFill>
                <a:srgbClr val="FF0000"/>
              </a:solidFill>
              <a:latin typeface="Calibri" pitchFamily="34" charset="0"/>
            </a:endParaRPr>
          </a:p>
          <a:p>
            <a:pPr marL="719138" lvl="1" indent="-250825">
              <a:buClr>
                <a:srgbClr val="292929"/>
              </a:buClr>
              <a:buFont typeface="Arial" charset="0"/>
              <a:buAutoNum type="alphaUcPeriod"/>
            </a:pPr>
            <a:r>
              <a:rPr lang="tr-TR" i="1">
                <a:solidFill>
                  <a:srgbClr val="000000"/>
                </a:solidFill>
                <a:latin typeface="Calibri" pitchFamily="34" charset="0"/>
              </a:rPr>
              <a:t>Asbestozis </a:t>
            </a:r>
          </a:p>
          <a:p>
            <a:pPr marL="719138" lvl="1" indent="-250825">
              <a:buClr>
                <a:srgbClr val="292929"/>
              </a:buClr>
              <a:buFont typeface="Arial" charset="0"/>
              <a:buAutoNum type="alphaUcPeriod"/>
            </a:pPr>
            <a:r>
              <a:rPr lang="tr-TR" i="1">
                <a:solidFill>
                  <a:srgbClr val="000000"/>
                </a:solidFill>
                <a:latin typeface="Calibri" pitchFamily="34" charset="0"/>
              </a:rPr>
              <a:t>Silikozis</a:t>
            </a:r>
          </a:p>
          <a:p>
            <a:pPr marL="719138" lvl="1" indent="-250825">
              <a:buClr>
                <a:srgbClr val="292929"/>
              </a:buClr>
              <a:buFont typeface="Arial" charset="0"/>
              <a:buAutoNum type="alphaUcPeriod"/>
            </a:pPr>
            <a:r>
              <a:rPr lang="tr-TR" i="1">
                <a:solidFill>
                  <a:srgbClr val="000000"/>
                </a:solidFill>
                <a:latin typeface="Calibri" pitchFamily="34" charset="0"/>
              </a:rPr>
              <a:t>Kronik bronşit</a:t>
            </a:r>
          </a:p>
          <a:p>
            <a:pPr marL="719138" lvl="1" indent="-250825">
              <a:buClr>
                <a:srgbClr val="292929"/>
              </a:buClr>
              <a:buFont typeface="Arial" charset="0"/>
              <a:buAutoNum type="alphaUcPeriod"/>
            </a:pPr>
            <a:r>
              <a:rPr lang="tr-TR" i="1">
                <a:solidFill>
                  <a:srgbClr val="000000"/>
                </a:solidFill>
                <a:latin typeface="Calibri" pitchFamily="34" charset="0"/>
              </a:rPr>
              <a:t>Bisinozis	</a:t>
            </a:r>
          </a:p>
        </p:txBody>
      </p:sp>
      <p:sp>
        <p:nvSpPr>
          <p:cNvPr id="542724"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542725" name="Group 9"/>
          <p:cNvGrpSpPr>
            <a:grpSpLocks/>
          </p:cNvGrpSpPr>
          <p:nvPr/>
        </p:nvGrpSpPr>
        <p:grpSpPr bwMode="auto">
          <a:xfrm>
            <a:off x="323850" y="1555750"/>
            <a:ext cx="1482725" cy="1482725"/>
            <a:chOff x="1710" y="1035"/>
            <a:chExt cx="2316" cy="2316"/>
          </a:xfrm>
        </p:grpSpPr>
        <p:grpSp>
          <p:nvGrpSpPr>
            <p:cNvPr id="542729" name="Group 10"/>
            <p:cNvGrpSpPr>
              <a:grpSpLocks/>
            </p:cNvGrpSpPr>
            <p:nvPr/>
          </p:nvGrpSpPr>
          <p:grpSpPr bwMode="auto">
            <a:xfrm rot="3600000">
              <a:off x="1710" y="1035"/>
              <a:ext cx="2316" cy="2316"/>
              <a:chOff x="1710" y="1035"/>
              <a:chExt cx="2316" cy="2316"/>
            </a:xfrm>
          </p:grpSpPr>
          <p:sp>
            <p:nvSpPr>
              <p:cNvPr id="54273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54273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54273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542730" name="Group 14"/>
            <p:cNvGrpSpPr>
              <a:grpSpLocks/>
            </p:cNvGrpSpPr>
            <p:nvPr/>
          </p:nvGrpSpPr>
          <p:grpSpPr bwMode="auto">
            <a:xfrm rot="7200000">
              <a:off x="2059" y="1386"/>
              <a:ext cx="1616" cy="1614"/>
              <a:chOff x="2060" y="1387"/>
              <a:chExt cx="1616" cy="1614"/>
            </a:xfrm>
          </p:grpSpPr>
          <p:sp>
            <p:nvSpPr>
              <p:cNvPr id="54273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54273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54273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Oval 18"/>
          <p:cNvSpPr/>
          <p:nvPr/>
        </p:nvSpPr>
        <p:spPr>
          <a:xfrm>
            <a:off x="3152775" y="3338513"/>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endParaRPr>
          </a:p>
        </p:txBody>
      </p:sp>
    </p:spTree>
    <p:extLst>
      <p:ext uri="{BB962C8B-B14F-4D97-AF65-F5344CB8AC3E}">
        <p14:creationId xmlns:p14="http://schemas.microsoft.com/office/powerpoint/2010/main" val="2650106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9" grpId="0" animBg="1"/>
    </p:bld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11042</TotalTime>
  <Words>3986</Words>
  <Application>Microsoft Office PowerPoint</Application>
  <PresentationFormat>Ekran Gösterisi (4:3)</PresentationFormat>
  <Paragraphs>971</Paragraphs>
  <Slides>87</Slides>
  <Notes>87</Notes>
  <HiddenSlides>0</HiddenSlides>
  <MMClips>0</MMClips>
  <ScaleCrop>false</ScaleCrop>
  <HeadingPairs>
    <vt:vector size="4" baseType="variant">
      <vt:variant>
        <vt:lpstr>Tema</vt:lpstr>
      </vt:variant>
      <vt:variant>
        <vt:i4>29</vt:i4>
      </vt:variant>
      <vt:variant>
        <vt:lpstr>Slayt Başlıkları</vt:lpstr>
      </vt:variant>
      <vt:variant>
        <vt:i4>87</vt:i4>
      </vt:variant>
    </vt:vector>
  </HeadingPairs>
  <TitlesOfParts>
    <vt:vector size="116" baseType="lpstr">
      <vt:lpstr>1_Standarddesign</vt:lpstr>
      <vt:lpstr>3_Standarddesign</vt:lpstr>
      <vt:lpstr>5_Standarddesign</vt:lpstr>
      <vt:lpstr>8_Standarddesign</vt:lpstr>
      <vt:lpstr>4_Standarddesign</vt:lpstr>
      <vt:lpstr>6_Standarddesign</vt:lpstr>
      <vt:lpstr>7_Standarddesign</vt:lpstr>
      <vt:lpstr>9_Standarddesign</vt:lpstr>
      <vt:lpstr>10_Standarddesign</vt:lpstr>
      <vt:lpstr>11_Standarddesign</vt:lpstr>
      <vt:lpstr>13_Standarddesign</vt:lpstr>
      <vt:lpstr>15_Standarddesign</vt:lpstr>
      <vt:lpstr>16_Standarddesign</vt:lpstr>
      <vt:lpstr>24_Standarddesign</vt:lpstr>
      <vt:lpstr>25_Standarddesign</vt:lpstr>
      <vt:lpstr>26_Standarddesign</vt:lpstr>
      <vt:lpstr>27_Standarddesign</vt:lpstr>
      <vt:lpstr>28_Standarddesign</vt:lpstr>
      <vt:lpstr>29_Standarddesign</vt:lpstr>
      <vt:lpstr>30_Standarddesign</vt:lpstr>
      <vt:lpstr>31_Standarddesign</vt:lpstr>
      <vt:lpstr>32_Standarddesign</vt:lpstr>
      <vt:lpstr>33_Standarddesign</vt:lpstr>
      <vt:lpstr>12_Standarddesign</vt:lpstr>
      <vt:lpstr>14_Standarddesign</vt:lpstr>
      <vt:lpstr>34_Standarddesign</vt:lpstr>
      <vt:lpstr>38_Standarddesign</vt:lpstr>
      <vt:lpstr>2_Standarddesign</vt:lpstr>
      <vt:lpstr>17_Standarddesign</vt:lpstr>
      <vt:lpstr>PowerPoint Sunusu</vt:lpstr>
      <vt:lpstr>PowerPoint Sunusu</vt:lpstr>
      <vt:lpstr>MESLEK HASTALIKLARI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 Yiğitap</cp:lastModifiedBy>
  <cp:revision>1249</cp:revision>
  <dcterms:created xsi:type="dcterms:W3CDTF">2008-04-16T13:39:00Z</dcterms:created>
  <dcterms:modified xsi:type="dcterms:W3CDTF">2012-01-21T12:46:38Z</dcterms:modified>
</cp:coreProperties>
</file>