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4"/>
  </p:notesMasterIdLst>
  <p:handoutMasterIdLst>
    <p:handoutMasterId r:id="rId25"/>
  </p:handoutMasterIdLst>
  <p:sldIdLst>
    <p:sldId id="461" r:id="rId2"/>
    <p:sldId id="1327" r:id="rId3"/>
    <p:sldId id="1328" r:id="rId4"/>
    <p:sldId id="1331" r:id="rId5"/>
    <p:sldId id="1333" r:id="rId6"/>
    <p:sldId id="1334" r:id="rId7"/>
    <p:sldId id="1336" r:id="rId8"/>
    <p:sldId id="1337" r:id="rId9"/>
    <p:sldId id="1338" r:id="rId10"/>
    <p:sldId id="1349" r:id="rId11"/>
    <p:sldId id="1350" r:id="rId12"/>
    <p:sldId id="1341" r:id="rId13"/>
    <p:sldId id="1342" r:id="rId14"/>
    <p:sldId id="1343" r:id="rId15"/>
    <p:sldId id="1339" r:id="rId16"/>
    <p:sldId id="1340" r:id="rId17"/>
    <p:sldId id="1344" r:id="rId18"/>
    <p:sldId id="1345" r:id="rId19"/>
    <p:sldId id="1346" r:id="rId20"/>
    <p:sldId id="1347" r:id="rId21"/>
    <p:sldId id="1351" r:id="rId22"/>
    <p:sldId id="1352" r:id="rId2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9B1A"/>
    <a:srgbClr val="575F57"/>
    <a:srgbClr val="004986"/>
    <a:srgbClr val="3366FF"/>
    <a:srgbClr val="5A5A59"/>
    <a:srgbClr val="00A4FF"/>
    <a:srgbClr val="004074"/>
    <a:srgbClr val="414141"/>
    <a:srgbClr val="575757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8" autoAdjust="0"/>
    <p:restoredTop sz="94981" autoAdjust="0"/>
  </p:normalViewPr>
  <p:slideViewPr>
    <p:cSldViewPr snapToGrid="0">
      <p:cViewPr>
        <p:scale>
          <a:sx n="90" d="100"/>
          <a:sy n="90" d="100"/>
        </p:scale>
        <p:origin x="-2244" y="-486"/>
      </p:cViewPr>
      <p:guideLst>
        <p:guide orient="horz" pos="2294"/>
        <p:guide orient="horz" pos="1151"/>
        <p:guide orient="horz" pos="2018"/>
        <p:guide orient="horz" pos="2652"/>
        <p:guide pos="5579"/>
        <p:guide pos="5266"/>
        <p:guide pos="198"/>
        <p:guide pos="3193"/>
        <p:guide pos="49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6612"/>
    </p:cViewPr>
  </p:sorterViewPr>
  <p:notesViewPr>
    <p:cSldViewPr snapToGrid="0">
      <p:cViewPr varScale="1">
        <p:scale>
          <a:sx n="85" d="100"/>
          <a:sy n="85" d="100"/>
        </p:scale>
        <p:origin x="-39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FBF181-6581-4E2F-849B-67FB4221BBBA}" type="datetimeFigureOut">
              <a:rPr lang="de-DE"/>
              <a:pPr>
                <a:defRPr/>
              </a:pPr>
              <a:t>28.12.2011</a:t>
            </a:fld>
            <a:endParaRPr lang="de-DE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2F2CB9-D2A6-4AD7-95AE-4B6DB534C3C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141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5FAF4A-B3D3-49A6-BC24-6E15E10FCE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642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noProof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10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10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16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16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20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20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22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22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6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6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8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8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Dikdörtgen"/>
          <p:cNvSpPr/>
          <p:nvPr/>
        </p:nvSpPr>
        <p:spPr>
          <a:xfrm>
            <a:off x="176274" y="364980"/>
            <a:ext cx="8791574" cy="163121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7DC4FF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dkEdge">
            <a:bevelT w="63500" h="63500"/>
            <a:contourClr>
              <a:schemeClr val="bg2">
                <a:lumMod val="20000"/>
                <a:lumOff val="80000"/>
              </a:schemeClr>
            </a:contourClr>
          </a:sp3d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tr-TR" sz="10000" dirty="0" smtClean="0"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76200" dist="50800" dir="5400000" algn="tl">
                    <a:schemeClr val="tx1"/>
                  </a:outerShdw>
                </a:effectLst>
                <a:latin typeface="Cambria" pitchFamily="18" charset="0"/>
              </a:rPr>
              <a:t>İstanbulUzman</a:t>
            </a:r>
            <a:endParaRPr lang="tr-TR" sz="10000" dirty="0">
              <a:ln w="38100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  <a:miter lim="800000"/>
              </a:ln>
              <a:noFill/>
              <a:effectLst>
                <a:outerShdw blurRad="76200" dist="50800" dir="5400000" algn="tl">
                  <a:schemeClr val="tx1"/>
                </a:outerShdw>
              </a:effectLst>
              <a:latin typeface="Cambria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66676" y="3406239"/>
            <a:ext cx="8954500" cy="2180107"/>
          </a:xfrm>
          <a:prstGeom prst="rect">
            <a:avLst/>
          </a:prstGeom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schemeClr val="bg1">
                <a:lumMod val="50000"/>
              </a:schemeClr>
            </a:innerShdw>
          </a:effectLst>
          <a:scene3d>
            <a:camera prst="orthographicFront">
              <a:rot lat="1200000" lon="21599987" rev="21594348"/>
            </a:camera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tr-TR" sz="3600" b="1" i="1" kern="10" dirty="0" smtClean="0">
                <a:ln w="9525"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Sağlık Gözetimi -Meslek Hastalıkları</a:t>
            </a:r>
          </a:p>
          <a:p>
            <a:pPr algn="ctr"/>
            <a:r>
              <a:rPr lang="tr-TR" sz="3600" b="1" i="1" kern="10" dirty="0" smtClean="0">
                <a:ln w="9525"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İşle İlgili Hastalıklar</a:t>
            </a:r>
            <a:endParaRPr lang="tr-TR" sz="3600" b="1" i="1" kern="10" dirty="0">
              <a:ln w="9525">
                <a:round/>
                <a:headEnd/>
                <a:tailEnd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2540000"/>
            <a:ext cx="9144000" cy="1676400"/>
            <a:chOff x="0" y="2086"/>
            <a:chExt cx="5760" cy="1056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tr-TR" noProof="1">
                <a:solidFill>
                  <a:srgbClr val="000000"/>
                </a:solidFill>
              </a:endParaRPr>
            </a:p>
          </p:txBody>
        </p:sp>
        <p:sp>
          <p:nvSpPr>
            <p:cNvPr id="11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 noProof="1">
                <a:solidFill>
                  <a:srgbClr val="000000"/>
                </a:solidFill>
              </a:endParaRPr>
            </a:p>
          </p:txBody>
        </p:sp>
      </p:grpSp>
      <p:sp>
        <p:nvSpPr>
          <p:cNvPr id="12" name="Rectangle 5"/>
          <p:cNvSpPr>
            <a:spLocks noChangeArrowheads="1"/>
          </p:cNvSpPr>
          <p:nvPr/>
        </p:nvSpPr>
        <p:spPr bwMode="gray">
          <a:xfrm>
            <a:off x="4182558" y="1392214"/>
            <a:ext cx="3698875" cy="16811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400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1.Kullanılan </a:t>
            </a:r>
            <a:r>
              <a:rPr lang="tr-TR" sz="1400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Zararlı Maddelerin </a:t>
            </a:r>
            <a:r>
              <a:rPr lang="tr-TR" sz="1400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Değiştirilmesi</a:t>
            </a:r>
          </a:p>
          <a:p>
            <a:pPr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400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2. Kapalı Çalışma </a:t>
            </a:r>
            <a:r>
              <a:rPr lang="tr-TR" sz="1400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Yöntemi</a:t>
            </a:r>
          </a:p>
          <a:p>
            <a:pPr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400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3.Ayırma (Ortam ve KKD)</a:t>
            </a:r>
          </a:p>
          <a:p>
            <a:pPr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400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4.Havalandırma  (Lokal-Genel)</a:t>
            </a:r>
          </a:p>
          <a:p>
            <a:pPr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400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5.Nemli çalışma yöntemi</a:t>
            </a:r>
          </a:p>
          <a:p>
            <a:pPr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400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6.Sürekli temizlik ve bakım</a:t>
            </a:r>
          </a:p>
          <a:p>
            <a:pPr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400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7.Üretim planlaması (Çalışma saatleri-temas)</a:t>
            </a:r>
          </a:p>
          <a:p>
            <a:pPr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400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8. Çalışma ortamı ölçümleri</a:t>
            </a:r>
            <a:endParaRPr lang="tr-TR" sz="1400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gray">
          <a:xfrm>
            <a:off x="6973888" y="4489679"/>
            <a:ext cx="1778000" cy="869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400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1.Kişisel Koruyucular</a:t>
            </a:r>
          </a:p>
          <a:p>
            <a:pPr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400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2.Eğitim (alan)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gray">
          <a:xfrm>
            <a:off x="-47626" y="2921000"/>
            <a:ext cx="3914776" cy="869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400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1.İşe Giriş Muayeneleri</a:t>
            </a:r>
            <a:r>
              <a:rPr lang="tr-TR" sz="1400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(Odio, Kanda Pb)</a:t>
            </a:r>
          </a:p>
          <a:p>
            <a:pPr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400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2.Periyodik Muayeneler**</a:t>
            </a:r>
          </a:p>
          <a:p>
            <a:pPr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400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3.Sağlık Eğitimi (veren)</a:t>
            </a:r>
          </a:p>
          <a:p>
            <a:pPr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400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400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</a:t>
            </a:r>
            <a:endParaRPr lang="tr-TR" sz="1400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Gerade Verbindung 17"/>
          <p:cNvCxnSpPr/>
          <p:nvPr/>
        </p:nvCxnSpPr>
        <p:spPr>
          <a:xfrm>
            <a:off x="244475" y="2946400"/>
            <a:ext cx="19542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8"/>
          <p:cNvCxnSpPr/>
          <p:nvPr/>
        </p:nvCxnSpPr>
        <p:spPr>
          <a:xfrm>
            <a:off x="7207250" y="4445000"/>
            <a:ext cx="154463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20"/>
          <p:cNvCxnSpPr/>
          <p:nvPr/>
        </p:nvCxnSpPr>
        <p:spPr>
          <a:xfrm rot="5400000" flipH="1" flipV="1">
            <a:off x="3225792" y="2269270"/>
            <a:ext cx="1836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ieren 44"/>
          <p:cNvGrpSpPr/>
          <p:nvPr/>
        </p:nvGrpSpPr>
        <p:grpSpPr>
          <a:xfrm>
            <a:off x="1812674" y="1301709"/>
            <a:ext cx="4787980" cy="5162170"/>
            <a:chOff x="4937130" y="2033588"/>
            <a:chExt cx="2782887" cy="3000375"/>
          </a:xfrm>
          <a:solidFill>
            <a:schemeClr val="bg1">
              <a:lumMod val="65000"/>
            </a:schemeClr>
          </a:solidFill>
          <a:effectLst>
            <a:outerShdw blurRad="635000" dist="50800" dir="6720000" algn="ctr" rotWithShape="0">
              <a:srgbClr val="000000">
                <a:alpha val="80000"/>
              </a:srgbClr>
            </a:outerShdw>
          </a:effectLst>
          <a:scene3d>
            <a:camera prst="perspectiveFront" fov="5400000">
              <a:rot lat="18609801" lon="17965058" rev="3904819"/>
            </a:camera>
            <a:lightRig rig="threePt" dir="t"/>
          </a:scene3d>
        </p:grpSpPr>
        <p:sp>
          <p:nvSpPr>
            <p:cNvPr id="19" name="Freeform 50"/>
            <p:cNvSpPr>
              <a:spLocks/>
            </p:cNvSpPr>
            <p:nvPr/>
          </p:nvSpPr>
          <p:spPr bwMode="gray">
            <a:xfrm>
              <a:off x="4937130" y="2033588"/>
              <a:ext cx="1730375" cy="2087562"/>
            </a:xfrm>
            <a:custGeom>
              <a:avLst/>
              <a:gdLst>
                <a:gd name="T0" fmla="*/ 2147483647 w 365"/>
                <a:gd name="T1" fmla="*/ 1004079605 h 437"/>
                <a:gd name="T2" fmla="*/ 2147483647 w 365"/>
                <a:gd name="T3" fmla="*/ 502042191 h 437"/>
                <a:gd name="T4" fmla="*/ 2147483647 w 365"/>
                <a:gd name="T5" fmla="*/ 0 h 437"/>
                <a:gd name="T6" fmla="*/ 2147483647 w 365"/>
                <a:gd name="T7" fmla="*/ 981259729 h 437"/>
                <a:gd name="T8" fmla="*/ 0 w 365"/>
                <a:gd name="T9" fmla="*/ 2147483647 h 437"/>
                <a:gd name="T10" fmla="*/ 404547466 w 365"/>
                <a:gd name="T11" fmla="*/ 2147483647 h 437"/>
                <a:gd name="T12" fmla="*/ 898989068 w 365"/>
                <a:gd name="T13" fmla="*/ 2147483647 h 437"/>
                <a:gd name="T14" fmla="*/ 2147483647 w 365"/>
                <a:gd name="T15" fmla="*/ 2147483647 h 437"/>
                <a:gd name="T16" fmla="*/ 2147483647 w 365"/>
                <a:gd name="T17" fmla="*/ 2147483647 h 437"/>
                <a:gd name="T18" fmla="*/ 2147483647 w 365"/>
                <a:gd name="T19" fmla="*/ 2147483647 h 437"/>
                <a:gd name="T20" fmla="*/ 2147483647 w 365"/>
                <a:gd name="T21" fmla="*/ 2147483647 h 437"/>
                <a:gd name="T22" fmla="*/ 2147483647 w 365"/>
                <a:gd name="T23" fmla="*/ 2147483647 h 437"/>
                <a:gd name="T24" fmla="*/ 2147483647 w 365"/>
                <a:gd name="T25" fmla="*/ 2147483647 h 437"/>
                <a:gd name="T26" fmla="*/ 2147483647 w 365"/>
                <a:gd name="T27" fmla="*/ 2147483647 h 437"/>
                <a:gd name="T28" fmla="*/ 2147483647 w 365"/>
                <a:gd name="T29" fmla="*/ 1004079605 h 4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5"/>
                <a:gd name="T46" fmla="*/ 0 h 437"/>
                <a:gd name="T47" fmla="*/ 365 w 365"/>
                <a:gd name="T48" fmla="*/ 437 h 4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5" h="437">
                  <a:moveTo>
                    <a:pt x="322" y="44"/>
                  </a:moveTo>
                  <a:cubicBezTo>
                    <a:pt x="304" y="22"/>
                    <a:pt x="304" y="22"/>
                    <a:pt x="304" y="22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127" y="46"/>
                    <a:pt x="0" y="176"/>
                    <a:pt x="0" y="335"/>
                  </a:cubicBezTo>
                  <a:cubicBezTo>
                    <a:pt x="0" y="371"/>
                    <a:pt x="6" y="405"/>
                    <a:pt x="18" y="437"/>
                  </a:cubicBezTo>
                  <a:cubicBezTo>
                    <a:pt x="40" y="377"/>
                    <a:pt x="40" y="377"/>
                    <a:pt x="40" y="377"/>
                  </a:cubicBezTo>
                  <a:cubicBezTo>
                    <a:pt x="115" y="389"/>
                    <a:pt x="115" y="389"/>
                    <a:pt x="115" y="389"/>
                  </a:cubicBezTo>
                  <a:cubicBezTo>
                    <a:pt x="100" y="342"/>
                    <a:pt x="105" y="289"/>
                    <a:pt x="132" y="242"/>
                  </a:cubicBezTo>
                  <a:cubicBezTo>
                    <a:pt x="165" y="185"/>
                    <a:pt x="224" y="152"/>
                    <a:pt x="286" y="149"/>
                  </a:cubicBezTo>
                  <a:cubicBezTo>
                    <a:pt x="286" y="191"/>
                    <a:pt x="286" y="191"/>
                    <a:pt x="286" y="191"/>
                  </a:cubicBezTo>
                  <a:cubicBezTo>
                    <a:pt x="304" y="169"/>
                    <a:pt x="304" y="169"/>
                    <a:pt x="304" y="169"/>
                  </a:cubicBezTo>
                  <a:cubicBezTo>
                    <a:pt x="319" y="151"/>
                    <a:pt x="319" y="151"/>
                    <a:pt x="319" y="151"/>
                  </a:cubicBezTo>
                  <a:cubicBezTo>
                    <a:pt x="365" y="96"/>
                    <a:pt x="365" y="96"/>
                    <a:pt x="365" y="96"/>
                  </a:cubicBezTo>
                  <a:lnTo>
                    <a:pt x="322" y="44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</a:endParaRPr>
            </a:p>
          </p:txBody>
        </p:sp>
        <p:sp>
          <p:nvSpPr>
            <p:cNvPr id="20" name="Freeform 51"/>
            <p:cNvSpPr>
              <a:spLocks/>
            </p:cNvSpPr>
            <p:nvPr/>
          </p:nvSpPr>
          <p:spPr bwMode="gray">
            <a:xfrm>
              <a:off x="4965705" y="3906838"/>
              <a:ext cx="2428875" cy="1127125"/>
            </a:xfrm>
            <a:custGeom>
              <a:avLst/>
              <a:gdLst>
                <a:gd name="T0" fmla="*/ 2147483647 w 512"/>
                <a:gd name="T1" fmla="*/ 2147483647 h 236"/>
                <a:gd name="T2" fmla="*/ 2147483647 w 512"/>
                <a:gd name="T3" fmla="*/ 1596682593 h 236"/>
                <a:gd name="T4" fmla="*/ 2147483647 w 512"/>
                <a:gd name="T5" fmla="*/ 2147483647 h 236"/>
                <a:gd name="T6" fmla="*/ 2147483647 w 512"/>
                <a:gd name="T7" fmla="*/ 958008541 h 236"/>
                <a:gd name="T8" fmla="*/ 2147483647 w 512"/>
                <a:gd name="T9" fmla="*/ 479004271 h 236"/>
                <a:gd name="T10" fmla="*/ 2147483647 w 512"/>
                <a:gd name="T11" fmla="*/ 364954533 h 236"/>
                <a:gd name="T12" fmla="*/ 2147483647 w 512"/>
                <a:gd name="T13" fmla="*/ 273714669 h 236"/>
                <a:gd name="T14" fmla="*/ 967697791 w 512"/>
                <a:gd name="T15" fmla="*/ 0 h 236"/>
                <a:gd name="T16" fmla="*/ 450091344 w 512"/>
                <a:gd name="T17" fmla="*/ 1459822909 h 236"/>
                <a:gd name="T18" fmla="*/ 225045672 w 512"/>
                <a:gd name="T19" fmla="*/ 2052876767 h 236"/>
                <a:gd name="T20" fmla="*/ 0 w 512"/>
                <a:gd name="T21" fmla="*/ 2147483647 h 236"/>
                <a:gd name="T22" fmla="*/ 810162552 w 512"/>
                <a:gd name="T23" fmla="*/ 2147483647 h 236"/>
                <a:gd name="T24" fmla="*/ 2147483647 w 512"/>
                <a:gd name="T25" fmla="*/ 2147483647 h 236"/>
                <a:gd name="T26" fmla="*/ 2147483647 w 512"/>
                <a:gd name="T27" fmla="*/ 2147483647 h 236"/>
                <a:gd name="T28" fmla="*/ 2147483647 w 512"/>
                <a:gd name="T29" fmla="*/ 2147483647 h 2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12"/>
                <a:gd name="T46" fmla="*/ 0 h 236"/>
                <a:gd name="T47" fmla="*/ 512 w 512"/>
                <a:gd name="T48" fmla="*/ 236 h 2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12" h="236">
                  <a:moveTo>
                    <a:pt x="449" y="141"/>
                  </a:moveTo>
                  <a:cubicBezTo>
                    <a:pt x="422" y="70"/>
                    <a:pt x="422" y="70"/>
                    <a:pt x="422" y="70"/>
                  </a:cubicBezTo>
                  <a:cubicBezTo>
                    <a:pt x="365" y="132"/>
                    <a:pt x="270" y="148"/>
                    <a:pt x="194" y="104"/>
                  </a:cubicBezTo>
                  <a:cubicBezTo>
                    <a:pt x="166" y="89"/>
                    <a:pt x="145" y="67"/>
                    <a:pt x="129" y="42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88" y="180"/>
                    <a:pt x="181" y="236"/>
                    <a:pt x="287" y="236"/>
                  </a:cubicBezTo>
                  <a:cubicBezTo>
                    <a:pt x="377" y="236"/>
                    <a:pt x="458" y="195"/>
                    <a:pt x="512" y="130"/>
                  </a:cubicBezTo>
                  <a:lnTo>
                    <a:pt x="449" y="141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</a:endParaRPr>
            </a:p>
          </p:txBody>
        </p:sp>
        <p:sp>
          <p:nvSpPr>
            <p:cNvPr id="21" name="Freeform 52"/>
            <p:cNvSpPr>
              <a:spLocks/>
            </p:cNvSpPr>
            <p:nvPr/>
          </p:nvSpPr>
          <p:spPr bwMode="gray">
            <a:xfrm>
              <a:off x="6521455" y="2259013"/>
              <a:ext cx="1198562" cy="2244725"/>
            </a:xfrm>
            <a:custGeom>
              <a:avLst/>
              <a:gdLst>
                <a:gd name="T0" fmla="*/ 2147483647 w 252"/>
                <a:gd name="T1" fmla="*/ 2147483647 h 470"/>
                <a:gd name="T2" fmla="*/ 2147483647 w 252"/>
                <a:gd name="T3" fmla="*/ 2147483647 h 470"/>
                <a:gd name="T4" fmla="*/ 180973380 w 252"/>
                <a:gd name="T5" fmla="*/ 0 h 470"/>
                <a:gd name="T6" fmla="*/ 1108451094 w 252"/>
                <a:gd name="T7" fmla="*/ 1117705898 h 470"/>
                <a:gd name="T8" fmla="*/ 0 w 252"/>
                <a:gd name="T9" fmla="*/ 2147483647 h 470"/>
                <a:gd name="T10" fmla="*/ 1176312516 w 252"/>
                <a:gd name="T11" fmla="*/ 2147483647 h 470"/>
                <a:gd name="T12" fmla="*/ 2147483647 w 252"/>
                <a:gd name="T13" fmla="*/ 2147483647 h 470"/>
                <a:gd name="T14" fmla="*/ 1968062703 w 252"/>
                <a:gd name="T15" fmla="*/ 2147483647 h 470"/>
                <a:gd name="T16" fmla="*/ 2147483647 w 252"/>
                <a:gd name="T17" fmla="*/ 2147483647 h 470"/>
                <a:gd name="T18" fmla="*/ 2147483647 w 252"/>
                <a:gd name="T19" fmla="*/ 2147483647 h 470"/>
                <a:gd name="T20" fmla="*/ 2147483647 w 252"/>
                <a:gd name="T21" fmla="*/ 2147483647 h 470"/>
                <a:gd name="T22" fmla="*/ 2147483647 w 252"/>
                <a:gd name="T23" fmla="*/ 2147483647 h 470"/>
                <a:gd name="T24" fmla="*/ 2147483647 w 252"/>
                <a:gd name="T25" fmla="*/ 2147483647 h 470"/>
                <a:gd name="T26" fmla="*/ 2147483647 w 252"/>
                <a:gd name="T27" fmla="*/ 2147483647 h 470"/>
                <a:gd name="T28" fmla="*/ 2147483647 w 252"/>
                <a:gd name="T29" fmla="*/ 2147483647 h 4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2"/>
                <a:gd name="T46" fmla="*/ 0 h 470"/>
                <a:gd name="T47" fmla="*/ 252 w 252"/>
                <a:gd name="T48" fmla="*/ 470 h 4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2" h="470">
                  <a:moveTo>
                    <a:pt x="216" y="429"/>
                  </a:moveTo>
                  <a:cubicBezTo>
                    <a:pt x="238" y="387"/>
                    <a:pt x="251" y="339"/>
                    <a:pt x="251" y="288"/>
                  </a:cubicBezTo>
                  <a:cubicBezTo>
                    <a:pt x="251" y="144"/>
                    <a:pt x="146" y="23"/>
                    <a:pt x="8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8" y="111"/>
                    <a:pt x="35" y="118"/>
                    <a:pt x="52" y="127"/>
                  </a:cubicBezTo>
                  <a:cubicBezTo>
                    <a:pt x="139" y="177"/>
                    <a:pt x="170" y="287"/>
                    <a:pt x="123" y="375"/>
                  </a:cubicBezTo>
                  <a:cubicBezTo>
                    <a:pt x="87" y="354"/>
                    <a:pt x="87" y="354"/>
                    <a:pt x="87" y="354"/>
                  </a:cubicBezTo>
                  <a:cubicBezTo>
                    <a:pt x="97" y="381"/>
                    <a:pt x="97" y="381"/>
                    <a:pt x="97" y="381"/>
                  </a:cubicBezTo>
                  <a:cubicBezTo>
                    <a:pt x="105" y="403"/>
                    <a:pt x="105" y="403"/>
                    <a:pt x="105" y="403"/>
                  </a:cubicBezTo>
                  <a:cubicBezTo>
                    <a:pt x="130" y="470"/>
                    <a:pt x="130" y="470"/>
                    <a:pt x="130" y="470"/>
                  </a:cubicBezTo>
                  <a:cubicBezTo>
                    <a:pt x="197" y="459"/>
                    <a:pt x="197" y="459"/>
                    <a:pt x="197" y="459"/>
                  </a:cubicBezTo>
                  <a:cubicBezTo>
                    <a:pt x="224" y="454"/>
                    <a:pt x="224" y="454"/>
                    <a:pt x="224" y="454"/>
                  </a:cubicBezTo>
                  <a:cubicBezTo>
                    <a:pt x="252" y="450"/>
                    <a:pt x="252" y="450"/>
                    <a:pt x="252" y="450"/>
                  </a:cubicBezTo>
                  <a:lnTo>
                    <a:pt x="216" y="429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2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HASTALIKLARINDAN KORUNMA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gray">
          <a:xfrm>
            <a:off x="130175" y="2543174"/>
            <a:ext cx="14890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tr-TR" sz="1400" b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TIBBİ TEDBİRLER</a:t>
            </a:r>
            <a:endParaRPr lang="tr-TR" sz="1400" b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gray">
          <a:xfrm>
            <a:off x="4247578" y="1144564"/>
            <a:ext cx="4648199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tr-TR" sz="1400" b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ÇALIŞMA ÇEVRESİNE AİT  TEDBİRLER (KAYNAKTA KONTROL)</a:t>
            </a:r>
            <a:endParaRPr lang="tr-TR" sz="1400" b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gray">
          <a:xfrm>
            <a:off x="7153275" y="4095749"/>
            <a:ext cx="20478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tr-TR" sz="1400" b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İŞÇİYE AİT  TEDBİRLER</a:t>
            </a:r>
            <a:endParaRPr lang="tr-TR" sz="1400" b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0" name="Picture 2" descr="D:\DOKTOR\9-ISTUZMAN\1-EĞİTİM KURUMU\1. İstanbuluzman\ZZResim\Fabrika\industry (5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649" y="1264753"/>
            <a:ext cx="1766093" cy="223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DOKTOR\9-ISTUZMAN\1-EĞİTİM KURUMU\1. İstanbuluzman\ZZResim\Resim-İkon\provid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913" y="4807408"/>
            <a:ext cx="1449534" cy="122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DOKTOR\9-ISTUZMAN\1-EĞİTİM KURUMU\1. İstanbuluzman\ZZResim\Meslekler\dokt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08" y="887413"/>
            <a:ext cx="17716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3196698" y="3825123"/>
            <a:ext cx="2517042" cy="610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400" b="1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 Hastalıklarından Korunmak Mümkündür.</a:t>
            </a:r>
          </a:p>
        </p:txBody>
      </p:sp>
      <p:sp>
        <p:nvSpPr>
          <p:cNvPr id="28" name="Dikdörtgen 27"/>
          <p:cNvSpPr/>
          <p:nvPr/>
        </p:nvSpPr>
        <p:spPr>
          <a:xfrm>
            <a:off x="3301236" y="2905254"/>
            <a:ext cx="4290411" cy="3064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1045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438526" y="1544638"/>
            <a:ext cx="3733800" cy="4262437"/>
            <a:chOff x="1391" y="941"/>
            <a:chExt cx="2764" cy="3039"/>
          </a:xfrm>
        </p:grpSpPr>
        <p:sp>
          <p:nvSpPr>
            <p:cNvPr id="33807" name="Freeform 15"/>
            <p:cNvSpPr>
              <a:spLocks/>
            </p:cNvSpPr>
            <p:nvPr/>
          </p:nvSpPr>
          <p:spPr bwMode="gray">
            <a:xfrm>
              <a:off x="1391" y="941"/>
              <a:ext cx="2392" cy="807"/>
            </a:xfrm>
            <a:custGeom>
              <a:avLst/>
              <a:gdLst>
                <a:gd name="T0" fmla="*/ 3797300 w 2957"/>
                <a:gd name="T1" fmla="*/ 1281112 h 997"/>
                <a:gd name="T2" fmla="*/ 3117973 w 2957"/>
                <a:gd name="T3" fmla="*/ 0 h 997"/>
                <a:gd name="T4" fmla="*/ 3117973 w 2957"/>
                <a:gd name="T5" fmla="*/ 717012 h 997"/>
                <a:gd name="T6" fmla="*/ 0 w 2957"/>
                <a:gd name="T7" fmla="*/ 717012 h 997"/>
                <a:gd name="T8" fmla="*/ 0 w 2957"/>
                <a:gd name="T9" fmla="*/ 1281112 h 997"/>
                <a:gd name="T10" fmla="*/ 3797300 w 2957"/>
                <a:gd name="T11" fmla="*/ 1281112 h 9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7"/>
                <a:gd name="T19" fmla="*/ 0 h 997"/>
                <a:gd name="T20" fmla="*/ 2957 w 2957"/>
                <a:gd name="T21" fmla="*/ 997 h 9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7" h="997">
                  <a:moveTo>
                    <a:pt x="2957" y="997"/>
                  </a:moveTo>
                  <a:lnTo>
                    <a:pt x="2428" y="0"/>
                  </a:lnTo>
                  <a:lnTo>
                    <a:pt x="2428" y="558"/>
                  </a:lnTo>
                  <a:lnTo>
                    <a:pt x="0" y="558"/>
                  </a:lnTo>
                  <a:lnTo>
                    <a:pt x="0" y="997"/>
                  </a:lnTo>
                  <a:lnTo>
                    <a:pt x="2957" y="997"/>
                  </a:lnTo>
                  <a:close/>
                </a:path>
              </a:pathLst>
            </a:custGeom>
            <a:gradFill rotWithShape="1">
              <a:gsLst>
                <a:gs pos="0">
                  <a:srgbClr val="4C7013"/>
                </a:gs>
                <a:gs pos="50000">
                  <a:srgbClr val="6B9B1A"/>
                </a:gs>
                <a:gs pos="100000">
                  <a:srgbClr val="4C7013"/>
                </a:gs>
              </a:gsLst>
              <a:lin ang="0" scaled="1"/>
            </a:gradFill>
            <a:ln w="14351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808080"/>
              </a:outerShdw>
            </a:effectLst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33808" name="Freeform 16"/>
            <p:cNvSpPr>
              <a:spLocks/>
            </p:cNvSpPr>
            <p:nvPr/>
          </p:nvSpPr>
          <p:spPr bwMode="gray">
            <a:xfrm>
              <a:off x="1391" y="1805"/>
              <a:ext cx="2622" cy="386"/>
            </a:xfrm>
            <a:custGeom>
              <a:avLst/>
              <a:gdLst>
                <a:gd name="T0" fmla="*/ 0 w 2622"/>
                <a:gd name="T1" fmla="*/ 612775 h 386"/>
                <a:gd name="T2" fmla="*/ 4162425 w 2622"/>
                <a:gd name="T3" fmla="*/ 612775 h 386"/>
                <a:gd name="T4" fmla="*/ 3822085 w 2622"/>
                <a:gd name="T5" fmla="*/ 0 h 386"/>
                <a:gd name="T6" fmla="*/ 0 w 2622"/>
                <a:gd name="T7" fmla="*/ 0 h 386"/>
                <a:gd name="T8" fmla="*/ 0 w 2622"/>
                <a:gd name="T9" fmla="*/ 612775 h 3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22"/>
                <a:gd name="T16" fmla="*/ 0 h 386"/>
                <a:gd name="T17" fmla="*/ 3241 w 2622"/>
                <a:gd name="T18" fmla="*/ 477 h 3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22" h="386">
                  <a:moveTo>
                    <a:pt x="0" y="386"/>
                  </a:moveTo>
                  <a:lnTo>
                    <a:pt x="2622" y="386"/>
                  </a:lnTo>
                  <a:lnTo>
                    <a:pt x="2419" y="0"/>
                  </a:lnTo>
                  <a:lnTo>
                    <a:pt x="0" y="0"/>
                  </a:lnTo>
                  <a:lnTo>
                    <a:pt x="0" y="386"/>
                  </a:lnTo>
                  <a:close/>
                </a:path>
              </a:pathLst>
            </a:custGeom>
            <a:gradFill rotWithShape="1">
              <a:gsLst>
                <a:gs pos="0">
                  <a:srgbClr val="4C7013"/>
                </a:gs>
                <a:gs pos="50000">
                  <a:srgbClr val="6B9B1A"/>
                </a:gs>
                <a:gs pos="100000">
                  <a:srgbClr val="4C7013"/>
                </a:gs>
              </a:gsLst>
              <a:lin ang="0" scaled="1"/>
            </a:gradFill>
            <a:ln w="14351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808080"/>
              </a:outerShdw>
            </a:effectLst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33809" name="Freeform 17"/>
            <p:cNvSpPr>
              <a:spLocks/>
            </p:cNvSpPr>
            <p:nvPr/>
          </p:nvSpPr>
          <p:spPr bwMode="gray">
            <a:xfrm>
              <a:off x="1391" y="2260"/>
              <a:ext cx="2764" cy="394"/>
            </a:xfrm>
            <a:custGeom>
              <a:avLst/>
              <a:gdLst>
                <a:gd name="T0" fmla="*/ 6421 w 2764"/>
                <a:gd name="T1" fmla="*/ 625475 h 394"/>
                <a:gd name="T2" fmla="*/ 4162114 w 2764"/>
                <a:gd name="T3" fmla="*/ 625475 h 394"/>
                <a:gd name="T4" fmla="*/ 4362450 w 2764"/>
                <a:gd name="T5" fmla="*/ 322370 h 394"/>
                <a:gd name="T6" fmla="*/ 4162114 w 2764"/>
                <a:gd name="T7" fmla="*/ 0 h 394"/>
                <a:gd name="T8" fmla="*/ 0 w 2764"/>
                <a:gd name="T9" fmla="*/ 0 h 394"/>
                <a:gd name="T10" fmla="*/ 6421 w 2764"/>
                <a:gd name="T11" fmla="*/ 625475 h 3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64"/>
                <a:gd name="T19" fmla="*/ 0 h 394"/>
                <a:gd name="T20" fmla="*/ 3397 w 2764"/>
                <a:gd name="T21" fmla="*/ 487 h 3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64" h="394">
                  <a:moveTo>
                    <a:pt x="4" y="394"/>
                  </a:moveTo>
                  <a:lnTo>
                    <a:pt x="2662" y="392"/>
                  </a:lnTo>
                  <a:lnTo>
                    <a:pt x="2764" y="203"/>
                  </a:lnTo>
                  <a:lnTo>
                    <a:pt x="2659" y="1"/>
                  </a:lnTo>
                  <a:lnTo>
                    <a:pt x="0" y="0"/>
                  </a:lnTo>
                  <a:lnTo>
                    <a:pt x="4" y="394"/>
                  </a:lnTo>
                  <a:close/>
                </a:path>
              </a:pathLst>
            </a:custGeom>
            <a:gradFill rotWithShape="1">
              <a:gsLst>
                <a:gs pos="0">
                  <a:srgbClr val="4C7013"/>
                </a:gs>
                <a:gs pos="50000">
                  <a:srgbClr val="6B9B1A"/>
                </a:gs>
                <a:gs pos="100000">
                  <a:srgbClr val="4C7013"/>
                </a:gs>
              </a:gsLst>
              <a:lin ang="0" scaled="1"/>
            </a:gradFill>
            <a:ln w="14351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808080"/>
              </a:outerShdw>
            </a:effectLst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33810" name="Freeform 18"/>
            <p:cNvSpPr>
              <a:spLocks/>
            </p:cNvSpPr>
            <p:nvPr/>
          </p:nvSpPr>
          <p:spPr bwMode="gray">
            <a:xfrm>
              <a:off x="1391" y="2719"/>
              <a:ext cx="2628" cy="401"/>
            </a:xfrm>
            <a:custGeom>
              <a:avLst/>
              <a:gdLst>
                <a:gd name="T0" fmla="*/ 0 w 2628"/>
                <a:gd name="T1" fmla="*/ 636587 h 401"/>
                <a:gd name="T2" fmla="*/ 3828506 w 2628"/>
                <a:gd name="T3" fmla="*/ 636587 h 401"/>
                <a:gd name="T4" fmla="*/ 4162425 w 2628"/>
                <a:gd name="T5" fmla="*/ 0 h 401"/>
                <a:gd name="T6" fmla="*/ 6422 w 2628"/>
                <a:gd name="T7" fmla="*/ 0 h 401"/>
                <a:gd name="T8" fmla="*/ 0 w 2628"/>
                <a:gd name="T9" fmla="*/ 636587 h 4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28"/>
                <a:gd name="T16" fmla="*/ 0 h 401"/>
                <a:gd name="T17" fmla="*/ 3241 w 2628"/>
                <a:gd name="T18" fmla="*/ 496 h 4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28" h="401">
                  <a:moveTo>
                    <a:pt x="0" y="401"/>
                  </a:moveTo>
                  <a:lnTo>
                    <a:pt x="2419" y="400"/>
                  </a:lnTo>
                  <a:lnTo>
                    <a:pt x="2628" y="1"/>
                  </a:lnTo>
                  <a:lnTo>
                    <a:pt x="4" y="0"/>
                  </a:lnTo>
                  <a:lnTo>
                    <a:pt x="0" y="401"/>
                  </a:lnTo>
                  <a:close/>
                </a:path>
              </a:pathLst>
            </a:custGeom>
            <a:gradFill rotWithShape="1">
              <a:gsLst>
                <a:gs pos="0">
                  <a:srgbClr val="4C7013"/>
                </a:gs>
                <a:gs pos="50000">
                  <a:srgbClr val="6B9B1A"/>
                </a:gs>
                <a:gs pos="100000">
                  <a:srgbClr val="4C7013"/>
                </a:gs>
              </a:gsLst>
              <a:lin ang="0" scaled="1"/>
            </a:gradFill>
            <a:ln w="14351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808080"/>
              </a:outerShdw>
            </a:effectLst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33811" name="Freeform 19"/>
            <p:cNvSpPr>
              <a:spLocks/>
            </p:cNvSpPr>
            <p:nvPr/>
          </p:nvSpPr>
          <p:spPr bwMode="gray">
            <a:xfrm>
              <a:off x="1391" y="3166"/>
              <a:ext cx="2400" cy="814"/>
            </a:xfrm>
            <a:custGeom>
              <a:avLst/>
              <a:gdLst>
                <a:gd name="T0" fmla="*/ 0 w 2967"/>
                <a:gd name="T1" fmla="*/ 563903 h 1006"/>
                <a:gd name="T2" fmla="*/ 3130698 w 2967"/>
                <a:gd name="T3" fmla="*/ 563903 h 1006"/>
                <a:gd name="T4" fmla="*/ 3130698 w 2967"/>
                <a:gd name="T5" fmla="*/ 1292225 h 1006"/>
                <a:gd name="T6" fmla="*/ 3810000 w 2967"/>
                <a:gd name="T7" fmla="*/ 0 h 1006"/>
                <a:gd name="T8" fmla="*/ 0 w 2967"/>
                <a:gd name="T9" fmla="*/ 0 h 1006"/>
                <a:gd name="T10" fmla="*/ 0 w 2967"/>
                <a:gd name="T11" fmla="*/ 563903 h 10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67"/>
                <a:gd name="T19" fmla="*/ 0 h 1006"/>
                <a:gd name="T20" fmla="*/ 2967 w 2967"/>
                <a:gd name="T21" fmla="*/ 1006 h 10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67" h="1006">
                  <a:moveTo>
                    <a:pt x="0" y="439"/>
                  </a:moveTo>
                  <a:lnTo>
                    <a:pt x="2438" y="439"/>
                  </a:lnTo>
                  <a:lnTo>
                    <a:pt x="2438" y="1006"/>
                  </a:lnTo>
                  <a:lnTo>
                    <a:pt x="2967" y="0"/>
                  </a:lnTo>
                  <a:lnTo>
                    <a:pt x="0" y="0"/>
                  </a:lnTo>
                  <a:lnTo>
                    <a:pt x="0" y="439"/>
                  </a:lnTo>
                  <a:close/>
                </a:path>
              </a:pathLst>
            </a:custGeom>
            <a:gradFill rotWithShape="1">
              <a:gsLst>
                <a:gs pos="0">
                  <a:srgbClr val="4C7013"/>
                </a:gs>
                <a:gs pos="50000">
                  <a:srgbClr val="6B9B1A"/>
                </a:gs>
                <a:gs pos="100000">
                  <a:srgbClr val="4C7013"/>
                </a:gs>
              </a:gsLst>
              <a:lin ang="0" scaled="1"/>
            </a:gradFill>
            <a:ln w="14351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808080"/>
              </a:outerShdw>
            </a:effectLst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571875" y="2333625"/>
            <a:ext cx="4381499" cy="2767338"/>
            <a:chOff x="1499" y="1503"/>
            <a:chExt cx="1800" cy="1973"/>
          </a:xfrm>
        </p:grpSpPr>
        <p:sp>
          <p:nvSpPr>
            <p:cNvPr id="118797" name="Text Box 19"/>
            <p:cNvSpPr txBox="1">
              <a:spLocks noChangeArrowheads="1"/>
            </p:cNvSpPr>
            <p:nvPr/>
          </p:nvSpPr>
          <p:spPr bwMode="gray">
            <a:xfrm>
              <a:off x="1499" y="1503"/>
              <a:ext cx="1800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01688">
                <a:spcAft>
                  <a:spcPct val="40000"/>
                </a:spcAft>
              </a:pPr>
              <a:r>
                <a:rPr lang="tr-TR" b="1" noProof="1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Gürültü Ölçümü</a:t>
              </a:r>
              <a:endParaRPr lang="tr-TR" b="1" noProof="1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8798" name="Text Box 19"/>
            <p:cNvSpPr txBox="1">
              <a:spLocks noChangeArrowheads="1"/>
            </p:cNvSpPr>
            <p:nvPr/>
          </p:nvSpPr>
          <p:spPr bwMode="gray">
            <a:xfrm>
              <a:off x="1499" y="1929"/>
              <a:ext cx="1800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01688">
                <a:spcAft>
                  <a:spcPct val="40000"/>
                </a:spcAft>
              </a:pPr>
              <a:r>
                <a:rPr lang="tr-TR" b="1" noProof="1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Toz Ölçümü</a:t>
              </a:r>
              <a:endParaRPr lang="tr-TR" b="1" noProof="1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8799" name="Text Box 19"/>
            <p:cNvSpPr txBox="1">
              <a:spLocks noChangeArrowheads="1"/>
            </p:cNvSpPr>
            <p:nvPr/>
          </p:nvSpPr>
          <p:spPr bwMode="gray">
            <a:xfrm>
              <a:off x="1499" y="2393"/>
              <a:ext cx="1800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01688">
                <a:spcAft>
                  <a:spcPct val="40000"/>
                </a:spcAft>
              </a:pPr>
              <a:r>
                <a:rPr lang="tr-TR" b="1" noProof="1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Metal ve Gaz Ölçümü</a:t>
              </a:r>
              <a:endParaRPr lang="tr-TR" b="1" noProof="1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8800" name="Text Box 19"/>
            <p:cNvSpPr txBox="1">
              <a:spLocks noChangeArrowheads="1"/>
            </p:cNvSpPr>
            <p:nvPr/>
          </p:nvSpPr>
          <p:spPr bwMode="gray">
            <a:xfrm>
              <a:off x="1499" y="2846"/>
              <a:ext cx="1800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01688">
                <a:spcAft>
                  <a:spcPct val="40000"/>
                </a:spcAft>
              </a:pPr>
              <a:r>
                <a:rPr lang="tr-TR" b="1" noProof="1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Radyasyon Ölçümü</a:t>
              </a:r>
              <a:endParaRPr lang="tr-TR" b="1" noProof="1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8801" name="Text Box 19"/>
            <p:cNvSpPr txBox="1">
              <a:spLocks noChangeArrowheads="1"/>
            </p:cNvSpPr>
            <p:nvPr/>
          </p:nvSpPr>
          <p:spPr bwMode="gray">
            <a:xfrm>
              <a:off x="1499" y="3279"/>
              <a:ext cx="1800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01688">
                <a:spcAft>
                  <a:spcPct val="40000"/>
                </a:spcAft>
              </a:pPr>
              <a:r>
                <a:rPr lang="tr-TR" b="1" noProof="1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Termal Konfor Değerlendirme</a:t>
              </a:r>
              <a:endParaRPr lang="tr-TR" b="1" noProof="1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3" name="Textfeld 7"/>
          <p:cNvSpPr txBox="1">
            <a:spLocks noChangeArrowheads="1"/>
          </p:cNvSpPr>
          <p:nvPr/>
        </p:nvSpPr>
        <p:spPr bwMode="gray">
          <a:xfrm>
            <a:off x="117475" y="536575"/>
            <a:ext cx="8988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3200" b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İŞYERİ</a:t>
            </a:r>
            <a:r>
              <a:rPr lang="tr-TR" sz="3200" b="1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ÖLÇÜMLERİ</a:t>
            </a:r>
            <a:endParaRPr lang="de-DE" sz="3200" b="1" dirty="0">
              <a:solidFill>
                <a:srgbClr val="59595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86289" y="3070782"/>
            <a:ext cx="2590799" cy="1200329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Sık görülen meslek hastalığı türlerine 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göre, </a:t>
            </a:r>
          </a:p>
          <a:p>
            <a:pPr algn="ctr"/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işyerlerinde </a:t>
            </a:r>
            <a:r>
              <a:rPr lang="tr-T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 çok yapılan 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değerlendirmeler</a:t>
            </a:r>
            <a:r>
              <a:rPr lang="tr-T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6146" name="Picture 2" descr="C:\Users\ahmet\Desktop\RESİM ARŞİVİ\Müzik-Ses\S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090" y="2100632"/>
            <a:ext cx="675169" cy="67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hmet\Desktop\RESİM ARŞİVİ\Elektronik\mobile_ne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198" y="3999958"/>
            <a:ext cx="562434" cy="56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hmet\Desktop\RESİM ARŞİVİ\DigitalColor%20Me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28936" y="3463279"/>
            <a:ext cx="4095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815" y="4721586"/>
            <a:ext cx="452986" cy="452986"/>
          </a:xfrm>
          <a:prstGeom prst="rect">
            <a:avLst/>
          </a:prstGeom>
        </p:spPr>
      </p:pic>
      <p:pic>
        <p:nvPicPr>
          <p:cNvPr id="6149" name="Picture 5" descr="C:\Users\ahmet\Desktop\RESİM ARŞİVİ\İkonlar-1\Ato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240" y="2756466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735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Konu; Türkiye ve Dünya’da İSG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4" y="192246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64. Ülkemizde meslek hastalıklarının tahmin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edilen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sayıların altında saptanmasında rol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oynayan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etkenler için aşağıdaki ifadelerden hangisi yanlıştır?</a:t>
            </a:r>
          </a:p>
          <a:p>
            <a:pPr marL="457200" indent="-4572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hastalıkları konusunda bilgi düzeyinin beklenen düzeyde olmaması</a:t>
            </a:r>
          </a:p>
          <a:p>
            <a:pPr marL="457200" indent="-4572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Bazı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 hastalıklarının önemsenmemesi, ihmal edilmesi</a:t>
            </a:r>
          </a:p>
          <a:p>
            <a:pPr marL="457200" indent="-4572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 </a:t>
            </a:r>
            <a:r>
              <a:rPr lang="tr-TR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anamnezinin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yeteri kadar ayrıntılı alınmaması</a:t>
            </a:r>
          </a:p>
          <a:p>
            <a:pPr marL="457200" indent="-4572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İşyerlerinde </a:t>
            </a:r>
            <a:r>
              <a:rPr lang="tr-TR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uygun korunma önlemlerinin </a:t>
            </a:r>
            <a:r>
              <a:rPr lang="tr-TR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alınmış </a:t>
            </a:r>
            <a:r>
              <a:rPr lang="tr-TR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olması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SORU – 64 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1098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TANI ZORLUĞU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4" y="192246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647700" lvl="1" indent="-1905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Çalışana Ait Nedenler</a:t>
            </a:r>
          </a:p>
          <a:p>
            <a:pPr marL="1257300" lvl="2" indent="-180000">
              <a:spcAft>
                <a:spcPts val="0"/>
              </a:spcAft>
              <a:buClr>
                <a:srgbClr val="292929"/>
              </a:buClr>
              <a:buFont typeface="Arial" pitchFamily="34" charset="0"/>
              <a:buChar char="•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Önemsememe,</a:t>
            </a:r>
          </a:p>
          <a:p>
            <a:pPr marL="1257300" lvl="2" indent="-180000">
              <a:spcAft>
                <a:spcPts val="0"/>
              </a:spcAft>
              <a:buClr>
                <a:srgbClr val="292929"/>
              </a:buClr>
              <a:buFont typeface="Arial" pitchFamily="34" charset="0"/>
              <a:buChar char="•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Başvuru yapmama,</a:t>
            </a:r>
          </a:p>
          <a:p>
            <a:pPr marL="1257300" lvl="2" indent="-180000">
              <a:spcAft>
                <a:spcPts val="0"/>
              </a:spcAft>
              <a:buClr>
                <a:srgbClr val="292929"/>
              </a:buClr>
              <a:buFont typeface="Arial" pitchFamily="34" charset="0"/>
              <a:buChar char="•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Tıbbi idari takip yapmama,</a:t>
            </a:r>
          </a:p>
          <a:p>
            <a:pPr marL="1257300" lvl="2" indent="-342900">
              <a:spcAft>
                <a:spcPts val="0"/>
              </a:spcAft>
              <a:buClr>
                <a:srgbClr val="292929"/>
              </a:buClr>
              <a:buFont typeface="Arial" pitchFamily="34" charset="0"/>
              <a:buChar char="•"/>
              <a:defRPr/>
            </a:pPr>
            <a:endParaRPr lang="tr-TR" sz="9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Hekimine Ait Nedenler</a:t>
            </a:r>
          </a:p>
          <a:p>
            <a:pPr marL="1371600" lvl="2" indent="-216000">
              <a:spcAft>
                <a:spcPts val="0"/>
              </a:spcAft>
              <a:buClr>
                <a:srgbClr val="292929"/>
              </a:buClr>
              <a:buFont typeface="Arial" pitchFamily="34" charset="0"/>
              <a:buChar char="•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Tanı koyamama/koymama,</a:t>
            </a:r>
          </a:p>
          <a:p>
            <a:pPr marL="1371600" lvl="2" indent="-216000">
              <a:spcAft>
                <a:spcPts val="0"/>
              </a:spcAft>
              <a:buClr>
                <a:srgbClr val="292929"/>
              </a:buClr>
              <a:buFont typeface="Arial" pitchFamily="34" charset="0"/>
              <a:buChar char="•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Hastalığın farkında olmama,</a:t>
            </a:r>
          </a:p>
          <a:p>
            <a:pPr marL="1371600" lvl="2" indent="-216000">
              <a:spcAft>
                <a:spcPts val="0"/>
              </a:spcAft>
              <a:buClr>
                <a:srgbClr val="292929"/>
              </a:buClr>
              <a:buFont typeface="Arial" pitchFamily="34" charset="0"/>
              <a:buChar char="•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İyi anamnez almama,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HASTALIKLARINDA TANI ZORLUĞU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3438525" y="4600576"/>
            <a:ext cx="3962399" cy="3429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3324225" y="2650999"/>
            <a:ext cx="3962399" cy="3429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86966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TANI ZORLUĞU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4" y="192246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Arial" pitchFamily="34" charset="0"/>
              <a:buChar char="•"/>
              <a:defRPr/>
            </a:pPr>
            <a:endParaRPr lang="tr-TR" sz="9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İşverene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Ait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Nedenler</a:t>
            </a:r>
          </a:p>
          <a:p>
            <a:pPr marL="1177200" lvl="2" indent="-180000">
              <a:spcAft>
                <a:spcPts val="0"/>
              </a:spcAft>
              <a:buClr>
                <a:srgbClr val="292929"/>
              </a:buClr>
              <a:buFont typeface="Arial" pitchFamily="34" charset="0"/>
              <a:buChar char="•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Bilgi ve vizyon eksikliği,</a:t>
            </a:r>
          </a:p>
          <a:p>
            <a:pPr marL="1177200" lvl="2" indent="-180000">
              <a:spcAft>
                <a:spcPts val="0"/>
              </a:spcAft>
              <a:buClr>
                <a:srgbClr val="292929"/>
              </a:buClr>
              <a:buFont typeface="Arial" pitchFamily="34" charset="0"/>
              <a:buChar char="•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Mevzuat ve sigorta yaptırımlarından çekinme,</a:t>
            </a:r>
          </a:p>
          <a:p>
            <a:pPr marL="1177200" lvl="2" indent="-180000">
              <a:spcAft>
                <a:spcPts val="0"/>
              </a:spcAft>
              <a:buClr>
                <a:srgbClr val="292929"/>
              </a:buClr>
              <a:buFont typeface="Arial" pitchFamily="34" charset="0"/>
              <a:buChar char="•"/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Tanı Merkezlerine Ait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Nedenler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177200" lvl="2" indent="-180000">
              <a:spcAft>
                <a:spcPts val="0"/>
              </a:spcAft>
              <a:buClr>
                <a:srgbClr val="292929"/>
              </a:buClr>
              <a:buFont typeface="Arial" pitchFamily="34" charset="0"/>
              <a:buChar char="•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 hastalıkları hastaneleri yetersiz, </a:t>
            </a:r>
          </a:p>
          <a:p>
            <a:pPr marL="1177200" lvl="2" indent="-180000">
              <a:spcAft>
                <a:spcPts val="0"/>
              </a:spcAft>
              <a:buClr>
                <a:srgbClr val="292929"/>
              </a:buClr>
              <a:buFont typeface="Arial" pitchFamily="34" charset="0"/>
              <a:buChar char="•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Diğer hastanelerde ekip ve ekipman eksikliği,</a:t>
            </a:r>
          </a:p>
          <a:p>
            <a:pPr marL="1177200" lvl="2" indent="-180000">
              <a:spcAft>
                <a:spcPts val="0"/>
              </a:spcAft>
              <a:buClr>
                <a:srgbClr val="292929"/>
              </a:buClr>
              <a:buFont typeface="Arial" pitchFamily="34" charset="0"/>
              <a:buChar char="•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Tıbbi-idari takip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yapmama</a:t>
            </a:r>
          </a:p>
          <a:p>
            <a:pPr marL="1177200" lvl="2" indent="-180000">
              <a:spcAft>
                <a:spcPts val="0"/>
              </a:spcAft>
              <a:buClr>
                <a:srgbClr val="292929"/>
              </a:buClr>
              <a:buFont typeface="Arial" pitchFamily="34" charset="0"/>
              <a:buChar char="•"/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Mevzuata Ait Nedenler</a:t>
            </a:r>
          </a:p>
          <a:p>
            <a:pPr marL="1177200" lvl="2" indent="-180000">
              <a:spcAft>
                <a:spcPts val="0"/>
              </a:spcAft>
              <a:buClr>
                <a:srgbClr val="292929"/>
              </a:buClr>
              <a:buFont typeface="Arial" pitchFamily="34" charset="0"/>
              <a:buChar char="•"/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HASTALIKLARINDA TANI ZORLUĞU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3286125" y="2442238"/>
            <a:ext cx="3962399" cy="3429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679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Sağlık </a:t>
            </a: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Gözetimi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– Meslek </a:t>
            </a: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ve İşle İlgili Hastalıklar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4" y="192246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65. İşle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ilgili hastalıklara ilişkin olarak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aşağıdakilerden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hangisi yanlıştır?</a:t>
            </a:r>
          </a:p>
          <a:p>
            <a:pPr marL="914400" lvl="1" indent="-4572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i="1" dirty="0">
                <a:latin typeface="Calibri" pitchFamily="34" charset="0"/>
                <a:cs typeface="Calibri" pitchFamily="34" charset="0"/>
              </a:rPr>
              <a:t>İşyeri ortam faktörleri hastalığın ilerleyişini değiştirebilir.</a:t>
            </a:r>
          </a:p>
          <a:p>
            <a:pPr marL="914400" lvl="1" indent="-4572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i="1" dirty="0">
                <a:latin typeface="Calibri" pitchFamily="34" charset="0"/>
                <a:cs typeface="Calibri" pitchFamily="34" charset="0"/>
              </a:rPr>
              <a:t>Meslek hastalıklarından farklı olarak hastalık için riskli işi yapmayanlarda da ortaya çıkabilir.</a:t>
            </a:r>
          </a:p>
          <a:p>
            <a:pPr marL="914400" lvl="1" indent="-4572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i="1" dirty="0">
                <a:latin typeface="Calibri" pitchFamily="34" charset="0"/>
                <a:cs typeface="Calibri" pitchFamily="34" charset="0"/>
              </a:rPr>
              <a:t>İşyeri ortam faktörleri hastalığın ortaya çıkmasında kolaylaştırıcı olabilir.</a:t>
            </a:r>
          </a:p>
          <a:p>
            <a:pPr marL="914400" lvl="1" indent="-4572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Mesleki kurşun zehirlenmesi işle ilgili hastalıklara uygun bir örnektir.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SORU – </a:t>
            </a: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65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984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ÖZELLİKLER</a:t>
            </a:r>
            <a:endParaRPr lang="de-DE" sz="20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1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24000" indent="-252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apılan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 ile hastalık arasında doğrudan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neden-sonuç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ilişki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söz konusudur.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Aralarında spesifik bir ilişki vardır. </a:t>
            </a:r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24000" indent="-252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24000" indent="-252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koşulları hastalığın doğrudan doğruya ve vazgeçilmez etkenidir. </a:t>
            </a:r>
            <a:endParaRPr lang="tr-TR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24000" indent="-252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24000" indent="-252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Etkenler ortamda yoksa, hastalık da yoktur.</a:t>
            </a:r>
          </a:p>
          <a:p>
            <a:pPr marL="324000" indent="-252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24000" indent="-252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söz konusu işte çalışmıyor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olsaydı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hastalık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 oluşmayacaktı.</a:t>
            </a: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(Kurşun Zehirlenmesi, </a:t>
            </a:r>
            <a:r>
              <a:rPr lang="tr-TR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Pnömokonyoz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İşitme Kaybı…)</a:t>
            </a:r>
            <a:endParaRPr lang="tr-TR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7654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27664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27666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7671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2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3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7667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7668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69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0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7665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HASTALIKLARININ ÖZELLİKLERİ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2736659" y="5059339"/>
            <a:ext cx="6050590" cy="3064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78043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Sağlık </a:t>
            </a: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Gözetimi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– Meslek </a:t>
            </a: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ve İşle İlgili Hastalıklar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4" y="192246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74. Aşağıdakilerden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hangisi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pnömokonyozların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tanısında en yararlı laboratuvar incelemesidir?</a:t>
            </a:r>
          </a:p>
          <a:p>
            <a:pPr marL="914400" lvl="1" indent="-4572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Radyografi</a:t>
            </a:r>
            <a:r>
              <a:rPr lang="tr-TR" i="1" dirty="0">
                <a:latin typeface="Calibri" pitchFamily="34" charset="0"/>
                <a:cs typeface="Calibri" pitchFamily="34" charset="0"/>
              </a:rPr>
              <a:t>	</a:t>
            </a:r>
          </a:p>
          <a:p>
            <a:pPr marL="914400" lvl="1" indent="-4572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i="1" dirty="0">
                <a:latin typeface="Calibri" pitchFamily="34" charset="0"/>
                <a:cs typeface="Calibri" pitchFamily="34" charset="0"/>
              </a:rPr>
              <a:t>Kan biyokimyası</a:t>
            </a:r>
          </a:p>
          <a:p>
            <a:pPr marL="914400" lvl="1" indent="-4572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i="1" dirty="0">
                <a:latin typeface="Calibri" pitchFamily="34" charset="0"/>
                <a:cs typeface="Calibri" pitchFamily="34" charset="0"/>
              </a:rPr>
              <a:t>Ultrason</a:t>
            </a:r>
          </a:p>
          <a:p>
            <a:pPr marL="914400" lvl="1" indent="-4572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i="1" dirty="0">
                <a:latin typeface="Calibri" pitchFamily="34" charset="0"/>
                <a:cs typeface="Calibri" pitchFamily="34" charset="0"/>
              </a:rPr>
              <a:t>EKG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SORU – </a:t>
            </a: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74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0097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-11113"/>
            <a:ext cx="9144000" cy="5948363"/>
            <a:chOff x="0" y="0"/>
            <a:chExt cx="5760" cy="3747"/>
          </a:xfrm>
        </p:grpSpPr>
        <p:sp>
          <p:nvSpPr>
            <p:cNvPr id="100355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00356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00357" name="Rectangle 8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00358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pic>
        <p:nvPicPr>
          <p:cNvPr id="10036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2278063" y="4903788"/>
            <a:ext cx="46799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2967038" y="2170113"/>
            <a:ext cx="3248025" cy="3055937"/>
            <a:chOff x="1869" y="1671"/>
            <a:chExt cx="2046" cy="1925"/>
          </a:xfrm>
        </p:grpSpPr>
        <p:sp>
          <p:nvSpPr>
            <p:cNvPr id="100362" name="Freeform 31"/>
            <p:cNvSpPr>
              <a:spLocks/>
            </p:cNvSpPr>
            <p:nvPr/>
          </p:nvSpPr>
          <p:spPr bwMode="gray">
            <a:xfrm>
              <a:off x="2127" y="2069"/>
              <a:ext cx="750" cy="1312"/>
            </a:xfrm>
            <a:custGeom>
              <a:avLst/>
              <a:gdLst>
                <a:gd name="T0" fmla="*/ 0 w 1859"/>
                <a:gd name="T1" fmla="*/ 0 h 3212"/>
                <a:gd name="T2" fmla="*/ 0 w 1859"/>
                <a:gd name="T3" fmla="*/ 1 h 3212"/>
                <a:gd name="T4" fmla="*/ 0 w 1859"/>
                <a:gd name="T5" fmla="*/ 0 h 3212"/>
                <a:gd name="T6" fmla="*/ 0 w 1859"/>
                <a:gd name="T7" fmla="*/ 0 h 32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9"/>
                <a:gd name="T13" fmla="*/ 0 h 3212"/>
                <a:gd name="T14" fmla="*/ 1859 w 1859"/>
                <a:gd name="T15" fmla="*/ 3212 h 32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9" h="3212">
                  <a:moveTo>
                    <a:pt x="1859" y="0"/>
                  </a:moveTo>
                  <a:lnTo>
                    <a:pt x="0" y="3212"/>
                  </a:lnTo>
                  <a:lnTo>
                    <a:pt x="1859" y="1769"/>
                  </a:lnTo>
                  <a:lnTo>
                    <a:pt x="1859" y="0"/>
                  </a:lnTo>
                  <a:close/>
                </a:path>
              </a:pathLst>
            </a:custGeom>
            <a:gradFill rotWithShape="1">
              <a:gsLst>
                <a:gs pos="0">
                  <a:srgbClr val="69A2E1"/>
                </a:gs>
                <a:gs pos="50000">
                  <a:srgbClr val="69A2E1">
                    <a:gamma/>
                    <a:shade val="66275"/>
                    <a:invGamma/>
                  </a:srgbClr>
                </a:gs>
                <a:gs pos="100000">
                  <a:srgbClr val="69A2E1"/>
                </a:gs>
              </a:gsLst>
              <a:lin ang="18900000" scaled="1"/>
            </a:gradFill>
            <a:ln w="9525">
              <a:solidFill>
                <a:srgbClr val="91919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100363" name="Freeform 35"/>
            <p:cNvSpPr>
              <a:spLocks/>
            </p:cNvSpPr>
            <p:nvPr/>
          </p:nvSpPr>
          <p:spPr bwMode="gray">
            <a:xfrm>
              <a:off x="2137" y="2797"/>
              <a:ext cx="1505" cy="591"/>
            </a:xfrm>
            <a:custGeom>
              <a:avLst/>
              <a:gdLst>
                <a:gd name="T0" fmla="*/ 0 w 3730"/>
                <a:gd name="T1" fmla="*/ 0 h 1448"/>
                <a:gd name="T2" fmla="*/ 0 w 3730"/>
                <a:gd name="T3" fmla="*/ 0 h 1448"/>
                <a:gd name="T4" fmla="*/ 1 w 3730"/>
                <a:gd name="T5" fmla="*/ 0 h 1448"/>
                <a:gd name="T6" fmla="*/ 0 w 3730"/>
                <a:gd name="T7" fmla="*/ 0 h 14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30"/>
                <a:gd name="T13" fmla="*/ 0 h 1448"/>
                <a:gd name="T14" fmla="*/ 3730 w 3730"/>
                <a:gd name="T15" fmla="*/ 1448 h 14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30" h="1448">
                  <a:moveTo>
                    <a:pt x="1859" y="0"/>
                  </a:moveTo>
                  <a:lnTo>
                    <a:pt x="0" y="1441"/>
                  </a:lnTo>
                  <a:lnTo>
                    <a:pt x="3730" y="1448"/>
                  </a:lnTo>
                  <a:lnTo>
                    <a:pt x="1859" y="0"/>
                  </a:lnTo>
                  <a:close/>
                </a:path>
              </a:pathLst>
            </a:custGeom>
            <a:gradFill rotWithShape="1">
              <a:gsLst>
                <a:gs pos="0">
                  <a:srgbClr val="2A79D0"/>
                </a:gs>
                <a:gs pos="50000">
                  <a:srgbClr val="2A79D0">
                    <a:gamma/>
                    <a:shade val="66275"/>
                    <a:invGamma/>
                  </a:srgbClr>
                </a:gs>
                <a:gs pos="100000">
                  <a:srgbClr val="2A79D0"/>
                </a:gs>
              </a:gsLst>
              <a:lin ang="18900000" scaled="1"/>
            </a:gradFill>
            <a:ln w="9525" cap="flat" cmpd="sng">
              <a:solidFill>
                <a:srgbClr val="91919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40999" name="Freeform 39"/>
            <p:cNvSpPr>
              <a:spLocks/>
            </p:cNvSpPr>
            <p:nvPr/>
          </p:nvSpPr>
          <p:spPr bwMode="gray">
            <a:xfrm>
              <a:off x="2886" y="2072"/>
              <a:ext cx="760" cy="1313"/>
            </a:xfrm>
            <a:custGeom>
              <a:avLst/>
              <a:gdLst>
                <a:gd name="T0" fmla="*/ 1871 w 1871"/>
                <a:gd name="T1" fmla="*/ 3220 h 3220"/>
                <a:gd name="T2" fmla="*/ 0 w 1871"/>
                <a:gd name="T3" fmla="*/ 0 h 3220"/>
                <a:gd name="T4" fmla="*/ 0 w 1871"/>
                <a:gd name="T5" fmla="*/ 1770 h 3220"/>
                <a:gd name="T6" fmla="*/ 1871 w 1871"/>
                <a:gd name="T7" fmla="*/ 3220 h 32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1"/>
                <a:gd name="T13" fmla="*/ 0 h 3220"/>
                <a:gd name="T14" fmla="*/ 1871 w 1871"/>
                <a:gd name="T15" fmla="*/ 3220 h 32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1" h="3220">
                  <a:moveTo>
                    <a:pt x="1871" y="3220"/>
                  </a:moveTo>
                  <a:lnTo>
                    <a:pt x="0" y="0"/>
                  </a:lnTo>
                  <a:lnTo>
                    <a:pt x="0" y="1770"/>
                  </a:lnTo>
                  <a:lnTo>
                    <a:pt x="1871" y="3220"/>
                  </a:lnTo>
                  <a:close/>
                </a:path>
              </a:pathLst>
            </a:custGeom>
            <a:gradFill rotWithShape="1">
              <a:gsLst>
                <a:gs pos="0">
                  <a:srgbClr val="0061B2"/>
                </a:gs>
                <a:gs pos="50000">
                  <a:srgbClr val="0061B2">
                    <a:gamma/>
                    <a:shade val="66275"/>
                    <a:invGamma/>
                  </a:srgbClr>
                </a:gs>
                <a:gs pos="100000">
                  <a:srgbClr val="0061B2"/>
                </a:gs>
              </a:gsLst>
              <a:lin ang="18900000" scaled="1"/>
            </a:gradFill>
            <a:ln w="9525" cap="flat" cmpd="sng">
              <a:solidFill>
                <a:srgbClr val="91919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cxnSp>
          <p:nvCxnSpPr>
            <p:cNvPr id="13" name="Gerade Verbindung mit Pfeil 12"/>
            <p:cNvCxnSpPr>
              <a:cxnSpLocks noChangeShapeType="1"/>
            </p:cNvCxnSpPr>
            <p:nvPr/>
          </p:nvCxnSpPr>
          <p:spPr bwMode="gray">
            <a:xfrm rot="5400000" flipH="1" flipV="1">
              <a:off x="2317" y="2233"/>
              <a:ext cx="1126" cy="2"/>
            </a:xfrm>
            <a:prstGeom prst="straightConnector1">
              <a:avLst/>
            </a:prstGeom>
            <a:noFill/>
            <a:ln w="22225" algn="ctr">
              <a:solidFill>
                <a:srgbClr val="919191"/>
              </a:solidFill>
              <a:round/>
              <a:headEnd/>
              <a:tailEnd type="triangle" w="med" len="med"/>
            </a:ln>
          </p:spPr>
        </p:cxnSp>
        <p:cxnSp>
          <p:nvCxnSpPr>
            <p:cNvPr id="14" name="Gerade Verbindung mit Pfeil 13"/>
            <p:cNvCxnSpPr>
              <a:cxnSpLocks noChangeShapeType="1"/>
            </p:cNvCxnSpPr>
            <p:nvPr/>
          </p:nvCxnSpPr>
          <p:spPr bwMode="gray">
            <a:xfrm rot="10800000" flipV="1">
              <a:off x="1869" y="2790"/>
              <a:ext cx="1014" cy="801"/>
            </a:xfrm>
            <a:prstGeom prst="straightConnector1">
              <a:avLst/>
            </a:prstGeom>
            <a:noFill/>
            <a:ln w="22225" algn="ctr">
              <a:solidFill>
                <a:srgbClr val="919191"/>
              </a:solidFill>
              <a:round/>
              <a:headEnd/>
              <a:tailEnd type="triangle" w="med" len="med"/>
            </a:ln>
          </p:spPr>
        </p:cxnSp>
        <p:cxnSp>
          <p:nvCxnSpPr>
            <p:cNvPr id="17" name="Gerade Verbindung mit Pfeil 16"/>
            <p:cNvCxnSpPr>
              <a:cxnSpLocks noChangeShapeType="1"/>
            </p:cNvCxnSpPr>
            <p:nvPr/>
          </p:nvCxnSpPr>
          <p:spPr bwMode="gray">
            <a:xfrm>
              <a:off x="2880" y="2797"/>
              <a:ext cx="1035" cy="799"/>
            </a:xfrm>
            <a:prstGeom prst="straightConnector1">
              <a:avLst/>
            </a:prstGeom>
            <a:noFill/>
            <a:ln w="22225" algn="ctr">
              <a:solidFill>
                <a:srgbClr val="919191"/>
              </a:solidFill>
              <a:round/>
              <a:headEnd/>
              <a:tailEnd type="triangle" w="med" len="med"/>
            </a:ln>
          </p:spPr>
        </p:cxnSp>
      </p:grpSp>
      <p:sp>
        <p:nvSpPr>
          <p:cNvPr id="100368" name="Text Box 19"/>
          <p:cNvSpPr txBox="1">
            <a:spLocks noChangeArrowheads="1"/>
          </p:cNvSpPr>
          <p:nvPr/>
        </p:nvSpPr>
        <p:spPr bwMode="gray">
          <a:xfrm>
            <a:off x="3681414" y="1631950"/>
            <a:ext cx="176847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Aft>
                <a:spcPct val="40000"/>
              </a:spcAft>
            </a:pPr>
            <a:r>
              <a:rPr lang="tr-T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Radyolojik </a:t>
            </a:r>
            <a:r>
              <a:rPr lang="tr-TR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Yöntemler</a:t>
            </a:r>
            <a:endParaRPr lang="tr-TR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369" name="Text Box 19"/>
          <p:cNvSpPr txBox="1">
            <a:spLocks noChangeArrowheads="1"/>
          </p:cNvSpPr>
          <p:nvPr/>
        </p:nvSpPr>
        <p:spPr bwMode="gray">
          <a:xfrm>
            <a:off x="1589087" y="5238750"/>
            <a:ext cx="223043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1" algn="ctr"/>
            <a:r>
              <a:rPr lang="tr-TR" sz="1400" b="1" dirty="0"/>
              <a:t>Biyokimyasal Y</a:t>
            </a:r>
            <a:r>
              <a:rPr lang="tr-TR" sz="1400" b="1" dirty="0" smtClean="0"/>
              <a:t>öntemler</a:t>
            </a:r>
            <a:endParaRPr lang="tr-TR" sz="1400" b="1" dirty="0"/>
          </a:p>
        </p:txBody>
      </p:sp>
      <p:sp>
        <p:nvSpPr>
          <p:cNvPr id="100370" name="Text Box 19"/>
          <p:cNvSpPr txBox="1">
            <a:spLocks noChangeArrowheads="1"/>
          </p:cNvSpPr>
          <p:nvPr/>
        </p:nvSpPr>
        <p:spPr bwMode="gray">
          <a:xfrm>
            <a:off x="5547519" y="5276850"/>
            <a:ext cx="17700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1" algn="ctr"/>
            <a:r>
              <a:rPr lang="tr-TR" sz="1400" b="1" dirty="0"/>
              <a:t>Patolojik İ</a:t>
            </a:r>
            <a:r>
              <a:rPr lang="tr-TR" sz="1400" b="1" dirty="0" smtClean="0"/>
              <a:t>ncelemeler</a:t>
            </a:r>
            <a:endParaRPr lang="tr-TR" sz="1400" b="1" dirty="0"/>
          </a:p>
        </p:txBody>
      </p:sp>
      <p:sp>
        <p:nvSpPr>
          <p:cNvPr id="100371" name="Text Box 14"/>
          <p:cNvSpPr txBox="1">
            <a:spLocks noChangeArrowheads="1"/>
          </p:cNvSpPr>
          <p:nvPr/>
        </p:nvSpPr>
        <p:spPr bwMode="gray">
          <a:xfrm>
            <a:off x="5345906" y="1401763"/>
            <a:ext cx="351234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Aft>
                <a:spcPts val="0"/>
              </a:spcAft>
            </a:pPr>
            <a:r>
              <a:rPr lang="tr-TR" sz="1400" noProof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En çok solunum sistemi hastalıklarında </a:t>
            </a:r>
            <a:r>
              <a:rPr lang="tr-TR" sz="1400" noProof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kullanılır.</a:t>
            </a:r>
            <a:endParaRPr lang="tr-TR" sz="1400" noProof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 defTabSz="801688">
              <a:spcAft>
                <a:spcPts val="0"/>
              </a:spcAft>
            </a:pPr>
            <a:r>
              <a:rPr lang="tr-TR" sz="1400" noProof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Mesleksel akciğer hastalıklarının tanısında, yaygınlığının belirlenmesi ve sınıflandırılmasında </a:t>
            </a:r>
            <a:r>
              <a:rPr lang="tr-TR" sz="1400" b="1" noProof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en etkili </a:t>
            </a:r>
            <a:r>
              <a:rPr lang="tr-TR" sz="1400" noProof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yöntemdir.</a:t>
            </a:r>
            <a:endParaRPr lang="tr-TR" sz="1400" noProof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372" name="Text Box 20"/>
          <p:cNvSpPr txBox="1">
            <a:spLocks noChangeArrowheads="1"/>
          </p:cNvSpPr>
          <p:nvPr/>
        </p:nvSpPr>
        <p:spPr bwMode="gray">
          <a:xfrm>
            <a:off x="0" y="3322638"/>
            <a:ext cx="3262313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Aft>
                <a:spcPts val="0"/>
              </a:spcAft>
            </a:pPr>
            <a:r>
              <a:rPr lang="tr-TR" sz="1400" noProof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Etken maddenin kendisi, metaboliti veya etken maddenin yol açtığı bir başka kimyasal </a:t>
            </a:r>
            <a:r>
              <a:rPr lang="tr-TR" sz="1400" noProof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saptanabilir.</a:t>
            </a:r>
          </a:p>
          <a:p>
            <a:pPr algn="ctr" defTabSz="801688">
              <a:spcAft>
                <a:spcPts val="0"/>
              </a:spcAft>
            </a:pPr>
            <a:endParaRPr lang="tr-TR" sz="1400" noProof="1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algn="ctr" defTabSz="801688">
              <a:spcAft>
                <a:spcPts val="0"/>
              </a:spcAft>
            </a:pPr>
            <a:r>
              <a:rPr lang="tr-TR" sz="1400" noProof="1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Kan veya idrarda </a:t>
            </a:r>
            <a:r>
              <a:rPr lang="tr-TR" sz="1400" noProof="1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kurşun</a:t>
            </a:r>
            <a:r>
              <a:rPr lang="tr-TR" sz="1400" noProof="1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, civa kadmiyum gibi ağır metallerin tayini ya da nefeste benzen tayini gibi testler </a:t>
            </a:r>
            <a:r>
              <a:rPr lang="tr-TR" sz="1400" noProof="1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yapılabilir.</a:t>
            </a:r>
            <a:endParaRPr lang="tr-TR" sz="1400" noProof="1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kern="1200" noProof="1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+mn-ea"/>
                <a:cs typeface="Calibri" pitchFamily="34" charset="0"/>
              </a:rPr>
              <a:t>LABORATUAR</a:t>
            </a:r>
            <a:endParaRPr lang="en-GB" sz="3200" kern="1200" noProof="1" smtClean="0">
              <a:solidFill>
                <a:schemeClr val="bg1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14" y="1401762"/>
            <a:ext cx="1219200" cy="12192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5" y="4789464"/>
            <a:ext cx="1219200" cy="1219200"/>
          </a:xfrm>
          <a:prstGeom prst="rect">
            <a:avLst/>
          </a:prstGeom>
        </p:spPr>
      </p:pic>
      <p:pic>
        <p:nvPicPr>
          <p:cNvPr id="3074" name="Picture 2" descr="C:\Users\ahmet\Desktop\RESİM ARŞİVİ\biology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544" y="4557712"/>
            <a:ext cx="147637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gray">
          <a:xfrm>
            <a:off x="5686425" y="3283328"/>
            <a:ext cx="326231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Aft>
                <a:spcPts val="0"/>
              </a:spcAft>
            </a:pPr>
            <a:r>
              <a:rPr lang="tr-TR" sz="1400" noProof="1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Bazı hastalıkların teşhisinde (böbrek, akciğer, karaciğer, deri) patoloji gerekebilir.</a:t>
            </a:r>
          </a:p>
          <a:p>
            <a:pPr algn="ctr" defTabSz="801688">
              <a:spcAft>
                <a:spcPts val="0"/>
              </a:spcAft>
            </a:pPr>
            <a:endParaRPr lang="tr-TR" sz="1400" noProof="1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algn="ctr" defTabSz="801688">
              <a:spcAft>
                <a:spcPts val="0"/>
              </a:spcAft>
            </a:pPr>
            <a:r>
              <a:rPr lang="tr-TR" sz="1400" noProof="1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Örneğin akciğer dokusunda asbest lifinin gösterilmesi asbest maruziyetinin kesin kanıtıdır.</a:t>
            </a:r>
            <a:endParaRPr lang="tr-TR" sz="1400" noProof="1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Dikdörtgen 25"/>
          <p:cNvSpPr/>
          <p:nvPr/>
        </p:nvSpPr>
        <p:spPr>
          <a:xfrm>
            <a:off x="5184776" y="1304924"/>
            <a:ext cx="3962399" cy="10555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2420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Sağlık </a:t>
            </a: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Gözetimi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– Meslek </a:t>
            </a: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ve İşle İlgili Hastalıklar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4" y="192246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76. Meslek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hastalıkları sınıflandırması göz önüne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alındığında; "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Salmonella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enfeksiyonları"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hangi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grupta yer alan enfeksiyonlardan biridir?</a:t>
            </a:r>
          </a:p>
          <a:p>
            <a:pPr marL="914400" lvl="1" indent="-4572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i="1" dirty="0">
                <a:latin typeface="Calibri" pitchFamily="34" charset="0"/>
                <a:cs typeface="Calibri" pitchFamily="34" charset="0"/>
              </a:rPr>
              <a:t>A grubu	</a:t>
            </a:r>
          </a:p>
          <a:p>
            <a:pPr marL="914400" lvl="1" indent="-4572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i="1" dirty="0">
                <a:latin typeface="Calibri" pitchFamily="34" charset="0"/>
                <a:cs typeface="Calibri" pitchFamily="34" charset="0"/>
              </a:rPr>
              <a:t>B grubu</a:t>
            </a:r>
          </a:p>
          <a:p>
            <a:pPr marL="914400" lvl="1" indent="-4572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i="1" dirty="0">
                <a:latin typeface="Calibri" pitchFamily="34" charset="0"/>
                <a:cs typeface="Calibri" pitchFamily="34" charset="0"/>
              </a:rPr>
              <a:t>C grubu	</a:t>
            </a:r>
          </a:p>
          <a:p>
            <a:pPr marL="914400" lvl="1" indent="-4572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 grubu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SORU – </a:t>
            </a: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76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7574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Sağlık </a:t>
            </a: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Gözetimi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– Meslek ve İşle </a:t>
            </a: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İlgili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Hastalıklar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4" y="192246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257300" lvl="2" indent="-342900">
              <a:spcAft>
                <a:spcPts val="0"/>
              </a:spcAft>
              <a:buClr>
                <a:srgbClr val="292929"/>
              </a:buClr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SORU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51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257300" lvl="2" indent="-342900">
              <a:spcAft>
                <a:spcPts val="0"/>
              </a:spcAft>
              <a:buClr>
                <a:srgbClr val="292929"/>
              </a:buClr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SORU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61</a:t>
            </a:r>
          </a:p>
          <a:p>
            <a:pPr marL="1257300" lvl="2" indent="-342900">
              <a:spcAft>
                <a:spcPts val="0"/>
              </a:spcAft>
              <a:buClr>
                <a:srgbClr val="292929"/>
              </a:buClr>
              <a:buFontTx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SORU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62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257300" lvl="2" indent="-342900">
              <a:spcAft>
                <a:spcPts val="0"/>
              </a:spcAft>
              <a:buClr>
                <a:srgbClr val="292929"/>
              </a:buClr>
              <a:buFontTx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SORU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63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257300" lvl="2" indent="-342900">
              <a:spcAft>
                <a:spcPts val="0"/>
              </a:spcAft>
              <a:buClr>
                <a:srgbClr val="292929"/>
              </a:buClr>
              <a:buFontTx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SORU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64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257300" lvl="2" indent="-342900">
              <a:spcAft>
                <a:spcPts val="0"/>
              </a:spcAft>
              <a:buClr>
                <a:srgbClr val="292929"/>
              </a:buClr>
              <a:buFontTx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SORU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65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257300" lvl="2" indent="-342900">
              <a:spcAft>
                <a:spcPts val="0"/>
              </a:spcAft>
              <a:buClr>
                <a:srgbClr val="292929"/>
              </a:buClr>
              <a:buFontTx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SORU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74</a:t>
            </a:r>
          </a:p>
          <a:p>
            <a:pPr marL="1257300" lvl="2" indent="-342900">
              <a:spcAft>
                <a:spcPts val="0"/>
              </a:spcAft>
              <a:buClr>
                <a:srgbClr val="292929"/>
              </a:buClr>
              <a:buFontTx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SORU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76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257300" lvl="2" indent="-342900">
              <a:spcAft>
                <a:spcPts val="0"/>
              </a:spcAft>
              <a:buClr>
                <a:srgbClr val="292929"/>
              </a:buClr>
              <a:buFontTx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SORU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87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257300" lvl="2" indent="-342900">
              <a:spcAft>
                <a:spcPts val="0"/>
              </a:spcAft>
              <a:buClr>
                <a:srgbClr val="292929"/>
              </a:buClr>
              <a:buFontTx/>
              <a:buAutoNum type="arabicPeriod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257300" lvl="2" indent="-342900">
              <a:spcAft>
                <a:spcPts val="0"/>
              </a:spcAft>
              <a:buClr>
                <a:srgbClr val="292929"/>
              </a:buClr>
              <a:buAutoNum type="arabicPeriod"/>
              <a:defRPr/>
            </a:pPr>
            <a:endParaRPr lang="tr-TR" sz="2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24 ARALIK 2011 İŞYERİ HEKİMLİĞİ SORULARI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7444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Sosyal Sigorta Sağlık İşlemleri Tüzüğü </a:t>
            </a:r>
            <a:endParaRPr lang="de-DE" sz="20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 Grubu: 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«Kimyasal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nedenlerle olan meslek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hastalıkları»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5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sv-SE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 Grubu: </a:t>
            </a:r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sv-SE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Mesleki </a:t>
            </a:r>
            <a:r>
              <a:rPr lang="sv-SE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deri </a:t>
            </a:r>
            <a:r>
              <a:rPr lang="sv-SE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hastalıkları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»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5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 Grubu: 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tr-TR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Pnömokonyozlar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diğer mesleki solunum sistemi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hastalıkları»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5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 Grubu: 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«Mesleki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bulaşıcı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hastalıklar»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5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 Grubu: 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«Fizik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etkenlerle olan meslek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hastalıkları»</a:t>
            </a: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7654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27664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27666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7671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2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3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7667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7668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69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0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7665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HASTALILIKLARININ SINIFLANDIRILMASI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2657475" y="4342681"/>
            <a:ext cx="6050590" cy="3064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6233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Sağlık </a:t>
            </a: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Gözetimi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– Meslek </a:t>
            </a: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ve İşle İlgili Hastalıklar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4" y="192246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87. İş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sağlığı uygulama ilkeleri bakımından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aşağıdaki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ifadelerden hangisi yanlıştır?</a:t>
            </a:r>
          </a:p>
          <a:p>
            <a:pPr marL="914400" lvl="1" indent="-4572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i="1" dirty="0">
                <a:latin typeface="Calibri" pitchFamily="34" charset="0"/>
                <a:cs typeface="Calibri" pitchFamily="34" charset="0"/>
              </a:rPr>
              <a:t>Uygun işe yerleştirme</a:t>
            </a:r>
          </a:p>
          <a:p>
            <a:pPr marL="914400" lvl="1" indent="-4572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i="1" dirty="0">
                <a:latin typeface="Calibri" pitchFamily="34" charset="0"/>
                <a:cs typeface="Calibri" pitchFamily="34" charset="0"/>
              </a:rPr>
              <a:t>Aralıklı kontrol muayeneleri</a:t>
            </a:r>
          </a:p>
          <a:p>
            <a:pPr marL="914400" lvl="1" indent="-4572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Meslek hastalıklarının tedavisi</a:t>
            </a:r>
          </a:p>
          <a:p>
            <a:pPr marL="914400" lvl="1" indent="-4572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i="1" dirty="0">
                <a:latin typeface="Calibri" pitchFamily="34" charset="0"/>
                <a:cs typeface="Calibri" pitchFamily="34" charset="0"/>
              </a:rPr>
              <a:t>İşyerlerinde sağlık ve güvenlik eğitimleri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SORU – </a:t>
            </a: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87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2559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HEDEF – UYGULAMA İLKELERİ</a:t>
            </a:r>
            <a:endParaRPr lang="de-DE" sz="20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72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1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Hedef;</a:t>
            </a:r>
          </a:p>
          <a:p>
            <a:pPr marL="720000" lvl="1" indent="-324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Sağlığının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sürdürülmesi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ve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geliştirilmesi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0" lvl="1" indent="-324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Sağlığı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olumsuz etkileyen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faktörlerin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bilinmesi,</a:t>
            </a:r>
          </a:p>
          <a:p>
            <a:pPr marL="324000" indent="-180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44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Uygulama İlkeleri;</a:t>
            </a: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0" lvl="1" indent="-324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Uygun işe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yerleştirme (İşe Giriş Muayenesi),</a:t>
            </a: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0" lvl="1" indent="-324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 ortam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faktörlerini değerlendirme,</a:t>
            </a: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0" lvl="1" indent="-324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 risklerinin kontrolü,</a:t>
            </a:r>
          </a:p>
          <a:p>
            <a:pPr marL="720000" lvl="1" indent="-324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Aralıklı kontrol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muayeneleri (Periyodik Muayene),</a:t>
            </a: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0" lvl="1" indent="-324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İşyerinde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hizmeti sunulması,</a:t>
            </a:r>
          </a:p>
          <a:p>
            <a:pPr marL="720000" lvl="1" indent="-324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eğitimi ve danışmanlık,</a:t>
            </a:r>
          </a:p>
          <a:p>
            <a:pPr marL="144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7654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27664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27666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7671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2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3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7667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7668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69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0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7665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SAĞLIK GÖZETİMİ HEDEFİ VE UYGULAMA İLKELERİ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2695129" y="4433775"/>
            <a:ext cx="6050590" cy="2385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Dikdörtgen 23"/>
          <p:cNvSpPr/>
          <p:nvPr/>
        </p:nvSpPr>
        <p:spPr>
          <a:xfrm>
            <a:off x="2707978" y="3683463"/>
            <a:ext cx="6050590" cy="2385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Dikdörtgen 24"/>
          <p:cNvSpPr/>
          <p:nvPr/>
        </p:nvSpPr>
        <p:spPr>
          <a:xfrm>
            <a:off x="2705762" y="4927470"/>
            <a:ext cx="6050590" cy="2385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66866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Sağlık </a:t>
            </a: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Gözetimi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– Meslek </a:t>
            </a: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ve İşle İlgili Hastalıklar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4" y="192246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51. İşyerinde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periyodik muayenenin amacı nedir? </a:t>
            </a:r>
            <a:r>
              <a:rPr lang="tr-TR" sz="20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YANLIŞ SORU</a:t>
            </a:r>
            <a:endParaRPr lang="tr-TR" sz="2000" b="1" i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914400" lvl="1" indent="-4572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i="1" dirty="0">
                <a:latin typeface="Calibri" pitchFamily="34" charset="0"/>
                <a:cs typeface="Calibri" pitchFamily="34" charset="0"/>
              </a:rPr>
              <a:t>Sağlık eğitimi</a:t>
            </a:r>
          </a:p>
          <a:p>
            <a:pPr marL="914400" lvl="1" indent="-4572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İş verimliliğinin belirlenmesi</a:t>
            </a:r>
          </a:p>
          <a:p>
            <a:pPr marL="914400" lvl="1" indent="-4572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i="1" dirty="0">
                <a:latin typeface="Calibri" pitchFamily="34" charset="0"/>
                <a:cs typeface="Calibri" pitchFamily="34" charset="0"/>
              </a:rPr>
              <a:t>İşe bağlı sağlık sorunlarının erken tanısı</a:t>
            </a:r>
          </a:p>
          <a:p>
            <a:pPr marL="914400" lvl="1" indent="-4572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i="1" dirty="0">
                <a:latin typeface="Calibri" pitchFamily="34" charset="0"/>
                <a:cs typeface="Calibri" pitchFamily="34" charset="0"/>
              </a:rPr>
              <a:t>Kronik hastalıkların (şeker hastalığı, hipertansiyon) erken tanısı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SORU – </a:t>
            </a: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51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1350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46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HASTALIĞIN DOĞAL SEYRİ – PSM 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up 3"/>
          <p:cNvGrpSpPr/>
          <p:nvPr/>
        </p:nvGrpSpPr>
        <p:grpSpPr>
          <a:xfrm>
            <a:off x="238126" y="1053684"/>
            <a:ext cx="8658893" cy="4958916"/>
            <a:chOff x="276226" y="891759"/>
            <a:chExt cx="8658893" cy="4958916"/>
          </a:xfrm>
        </p:grpSpPr>
        <p:sp>
          <p:nvSpPr>
            <p:cNvPr id="21" name="Freeform 12"/>
            <p:cNvSpPr>
              <a:spLocks/>
            </p:cNvSpPr>
            <p:nvPr/>
          </p:nvSpPr>
          <p:spPr bwMode="gray">
            <a:xfrm>
              <a:off x="1625386" y="1949450"/>
              <a:ext cx="1415717" cy="1157288"/>
            </a:xfrm>
            <a:custGeom>
              <a:avLst/>
              <a:gdLst/>
              <a:ahLst/>
              <a:cxnLst>
                <a:cxn ang="0">
                  <a:pos x="0" y="774"/>
                </a:cxn>
                <a:cxn ang="0">
                  <a:pos x="2" y="770"/>
                </a:cxn>
                <a:cxn ang="0">
                  <a:pos x="8" y="754"/>
                </a:cxn>
                <a:cxn ang="0">
                  <a:pos x="16" y="730"/>
                </a:cxn>
                <a:cxn ang="0">
                  <a:pos x="32" y="698"/>
                </a:cxn>
                <a:cxn ang="0">
                  <a:pos x="50" y="660"/>
                </a:cxn>
                <a:cxn ang="0">
                  <a:pos x="76" y="618"/>
                </a:cxn>
                <a:cxn ang="0">
                  <a:pos x="106" y="574"/>
                </a:cxn>
                <a:cxn ang="0">
                  <a:pos x="142" y="528"/>
                </a:cxn>
                <a:cxn ang="0">
                  <a:pos x="186" y="482"/>
                </a:cxn>
                <a:cxn ang="0">
                  <a:pos x="236" y="438"/>
                </a:cxn>
                <a:cxn ang="0">
                  <a:pos x="294" y="398"/>
                </a:cxn>
                <a:cxn ang="0">
                  <a:pos x="360" y="360"/>
                </a:cxn>
                <a:cxn ang="0">
                  <a:pos x="426" y="332"/>
                </a:cxn>
                <a:cxn ang="0">
                  <a:pos x="488" y="314"/>
                </a:cxn>
                <a:cxn ang="0">
                  <a:pos x="544" y="304"/>
                </a:cxn>
                <a:cxn ang="0">
                  <a:pos x="594" y="300"/>
                </a:cxn>
                <a:cxn ang="0">
                  <a:pos x="638" y="300"/>
                </a:cxn>
                <a:cxn ang="0">
                  <a:pos x="678" y="304"/>
                </a:cxn>
                <a:cxn ang="0">
                  <a:pos x="710" y="312"/>
                </a:cxn>
                <a:cxn ang="0">
                  <a:pos x="736" y="320"/>
                </a:cxn>
                <a:cxn ang="0">
                  <a:pos x="754" y="326"/>
                </a:cxn>
                <a:cxn ang="0">
                  <a:pos x="766" y="332"/>
                </a:cxn>
                <a:cxn ang="0">
                  <a:pos x="770" y="334"/>
                </a:cxn>
                <a:cxn ang="0">
                  <a:pos x="680" y="476"/>
                </a:cxn>
                <a:cxn ang="0">
                  <a:pos x="982" y="370"/>
                </a:cxn>
                <a:cxn ang="0">
                  <a:pos x="912" y="0"/>
                </a:cxn>
                <a:cxn ang="0">
                  <a:pos x="854" y="150"/>
                </a:cxn>
                <a:cxn ang="0">
                  <a:pos x="850" y="148"/>
                </a:cxn>
                <a:cxn ang="0">
                  <a:pos x="838" y="142"/>
                </a:cxn>
                <a:cxn ang="0">
                  <a:pos x="822" y="134"/>
                </a:cxn>
                <a:cxn ang="0">
                  <a:pos x="798" y="126"/>
                </a:cxn>
                <a:cxn ang="0">
                  <a:pos x="768" y="120"/>
                </a:cxn>
                <a:cxn ang="0">
                  <a:pos x="732" y="114"/>
                </a:cxn>
                <a:cxn ang="0">
                  <a:pos x="692" y="110"/>
                </a:cxn>
                <a:cxn ang="0">
                  <a:pos x="646" y="110"/>
                </a:cxn>
                <a:cxn ang="0">
                  <a:pos x="596" y="116"/>
                </a:cxn>
                <a:cxn ang="0">
                  <a:pos x="540" y="126"/>
                </a:cxn>
                <a:cxn ang="0">
                  <a:pos x="482" y="146"/>
                </a:cxn>
                <a:cxn ang="0">
                  <a:pos x="422" y="172"/>
                </a:cxn>
                <a:cxn ang="0">
                  <a:pos x="356" y="210"/>
                </a:cxn>
                <a:cxn ang="0">
                  <a:pos x="290" y="258"/>
                </a:cxn>
                <a:cxn ang="0">
                  <a:pos x="230" y="310"/>
                </a:cxn>
                <a:cxn ang="0">
                  <a:pos x="178" y="364"/>
                </a:cxn>
                <a:cxn ang="0">
                  <a:pos x="136" y="422"/>
                </a:cxn>
                <a:cxn ang="0">
                  <a:pos x="100" y="480"/>
                </a:cxn>
                <a:cxn ang="0">
                  <a:pos x="72" y="536"/>
                </a:cxn>
                <a:cxn ang="0">
                  <a:pos x="48" y="590"/>
                </a:cxn>
                <a:cxn ang="0">
                  <a:pos x="30" y="640"/>
                </a:cxn>
                <a:cxn ang="0">
                  <a:pos x="18" y="684"/>
                </a:cxn>
                <a:cxn ang="0">
                  <a:pos x="8" y="722"/>
                </a:cxn>
                <a:cxn ang="0">
                  <a:pos x="4" y="750"/>
                </a:cxn>
                <a:cxn ang="0">
                  <a:pos x="0" y="768"/>
                </a:cxn>
                <a:cxn ang="0">
                  <a:pos x="0" y="774"/>
                </a:cxn>
              </a:cxnLst>
              <a:rect l="0" t="0" r="r" b="b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57647"/>
                    <a:invGamma/>
                    <a:alpha val="32001"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5" name="Grup 4"/>
            <p:cNvGrpSpPr/>
            <p:nvPr/>
          </p:nvGrpSpPr>
          <p:grpSpPr>
            <a:xfrm>
              <a:off x="2368873" y="2686050"/>
              <a:ext cx="2340000" cy="2740024"/>
              <a:chOff x="2387924" y="2686050"/>
              <a:chExt cx="2215504" cy="2740024"/>
            </a:xfrm>
          </p:grpSpPr>
          <p:sp>
            <p:nvSpPr>
              <p:cNvPr id="13" name="AutoShape 4"/>
              <p:cNvSpPr>
                <a:spLocks noChangeArrowheads="1"/>
              </p:cNvSpPr>
              <p:nvPr/>
            </p:nvSpPr>
            <p:spPr bwMode="auto">
              <a:xfrm>
                <a:off x="2387924" y="2852737"/>
                <a:ext cx="2215504" cy="2573337"/>
              </a:xfrm>
              <a:prstGeom prst="roundRect">
                <a:avLst>
                  <a:gd name="adj" fmla="val 4690"/>
                </a:avLst>
              </a:prstGeom>
              <a:noFill/>
              <a:ln w="25400">
                <a:solidFill>
                  <a:srgbClr val="5F5F5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Tansiyon Ölçümü</a:t>
                </a:r>
              </a:p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Akciğer Grafisi</a:t>
                </a:r>
              </a:p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Mamografi</a:t>
                </a:r>
              </a:p>
              <a:p>
                <a:pPr algn="ctr"/>
                <a:r>
                  <a:rPr lang="tr-TR" altLang="zh-CN" sz="1400" dirty="0" err="1" smtClean="0">
                    <a:solidFill>
                      <a:srgbClr val="000000"/>
                    </a:solidFill>
                    <a:latin typeface="Calibri" pitchFamily="34" charset="0"/>
                  </a:rPr>
                  <a:t>Odiometri</a:t>
                </a:r>
                <a:endParaRPr lang="tr-TR" altLang="zh-CN" sz="1400" dirty="0" smtClean="0">
                  <a:solidFill>
                    <a:srgbClr val="000000"/>
                  </a:solidFill>
                  <a:latin typeface="Calibri" pitchFamily="34" charset="0"/>
                </a:endParaRPr>
              </a:p>
              <a:p>
                <a:pPr algn="ctr"/>
                <a:r>
                  <a:rPr lang="tr-TR" altLang="zh-CN" sz="1400" dirty="0">
                    <a:solidFill>
                      <a:srgbClr val="000000"/>
                    </a:solidFill>
                    <a:latin typeface="Calibri" pitchFamily="34" charset="0"/>
                  </a:rPr>
                  <a:t>Pap </a:t>
                </a:r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Smear</a:t>
                </a:r>
              </a:p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Boy-Kilo</a:t>
                </a:r>
              </a:p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TİT</a:t>
                </a:r>
              </a:p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EKG</a:t>
                </a:r>
              </a:p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AKŞ</a:t>
                </a:r>
              </a:p>
            </p:txBody>
          </p:sp>
          <p:sp>
            <p:nvSpPr>
              <p:cNvPr id="14" name="AutoShape 5"/>
              <p:cNvSpPr>
                <a:spLocks noChangeArrowheads="1"/>
              </p:cNvSpPr>
              <p:nvPr/>
            </p:nvSpPr>
            <p:spPr bwMode="gray">
              <a:xfrm>
                <a:off x="2586038" y="2714625"/>
                <a:ext cx="1798757" cy="28733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 b="1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5" name="AutoShape 6"/>
              <p:cNvSpPr>
                <a:spLocks noChangeArrowheads="1"/>
              </p:cNvSpPr>
              <p:nvPr/>
            </p:nvSpPr>
            <p:spPr bwMode="auto">
              <a:xfrm flipH="1">
                <a:off x="4218779" y="2790825"/>
                <a:ext cx="70479" cy="144463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 b="1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6" name="AutoShape 7"/>
              <p:cNvSpPr>
                <a:spLocks noChangeArrowheads="1"/>
              </p:cNvSpPr>
              <p:nvPr/>
            </p:nvSpPr>
            <p:spPr bwMode="auto">
              <a:xfrm flipH="1">
                <a:off x="2658812" y="2781300"/>
                <a:ext cx="68948" cy="144463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 b="1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2" name="Text Box 13"/>
              <p:cNvSpPr txBox="1">
                <a:spLocks noChangeArrowheads="1"/>
              </p:cNvSpPr>
              <p:nvPr/>
            </p:nvSpPr>
            <p:spPr bwMode="gray">
              <a:xfrm>
                <a:off x="2594124" y="2686050"/>
                <a:ext cx="1783435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tr-TR" altLang="zh-CN" sz="1400" b="1" dirty="0" smtClean="0">
                    <a:solidFill>
                      <a:srgbClr val="FFFFFF"/>
                    </a:solidFill>
                    <a:latin typeface="Calibri" pitchFamily="34" charset="0"/>
                    <a:ea typeface="宋体" charset="-122"/>
                  </a:rPr>
                  <a:t>Asemptomatik</a:t>
                </a:r>
                <a:endParaRPr lang="en-US" altLang="zh-CN" sz="1400" b="1" dirty="0">
                  <a:solidFill>
                    <a:srgbClr val="FFFFFF"/>
                  </a:solidFill>
                  <a:latin typeface="Calibri" pitchFamily="34" charset="0"/>
                  <a:ea typeface="宋体" charset="-122"/>
                </a:endParaRPr>
              </a:p>
            </p:txBody>
          </p:sp>
        </p:grpSp>
        <p:grpSp>
          <p:nvGrpSpPr>
            <p:cNvPr id="8" name="Grup 7"/>
            <p:cNvGrpSpPr/>
            <p:nvPr/>
          </p:nvGrpSpPr>
          <p:grpSpPr>
            <a:xfrm>
              <a:off x="4480570" y="2279650"/>
              <a:ext cx="2340000" cy="2644774"/>
              <a:chOff x="4585362" y="2279650"/>
              <a:chExt cx="2510788" cy="2644774"/>
            </a:xfrm>
          </p:grpSpPr>
          <p:sp>
            <p:nvSpPr>
              <p:cNvPr id="17" name="AutoShape 8"/>
              <p:cNvSpPr>
                <a:spLocks noChangeArrowheads="1"/>
              </p:cNvSpPr>
              <p:nvPr/>
            </p:nvSpPr>
            <p:spPr bwMode="auto">
              <a:xfrm>
                <a:off x="4585362" y="2351087"/>
                <a:ext cx="2510788" cy="2573337"/>
              </a:xfrm>
              <a:prstGeom prst="roundRect">
                <a:avLst>
                  <a:gd name="adj" fmla="val 4690"/>
                </a:avLst>
              </a:prstGeom>
              <a:noFill/>
              <a:ln w="25400">
                <a:solidFill>
                  <a:srgbClr val="5F5F5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Akciğer </a:t>
                </a:r>
                <a:r>
                  <a:rPr lang="tr-TR" altLang="zh-CN" sz="1400" dirty="0" err="1" smtClean="0">
                    <a:solidFill>
                      <a:srgbClr val="000000"/>
                    </a:solidFill>
                    <a:latin typeface="Calibri" pitchFamily="34" charset="0"/>
                  </a:rPr>
                  <a:t>Ca</a:t>
                </a:r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 (Öksürük)</a:t>
                </a:r>
              </a:p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Diyabetik Ayak Bakımı</a:t>
                </a:r>
                <a:endParaRPr lang="tr-TR" altLang="zh-CN" sz="14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9" name="AutoShape 10"/>
              <p:cNvSpPr>
                <a:spLocks noChangeArrowheads="1"/>
              </p:cNvSpPr>
              <p:nvPr/>
            </p:nvSpPr>
            <p:spPr bwMode="auto">
              <a:xfrm flipH="1">
                <a:off x="6652598" y="2279650"/>
                <a:ext cx="78137" cy="142875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 b="1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0" name="AutoShape 11"/>
              <p:cNvSpPr>
                <a:spLocks noChangeArrowheads="1"/>
              </p:cNvSpPr>
              <p:nvPr/>
            </p:nvSpPr>
            <p:spPr bwMode="auto">
              <a:xfrm flipH="1">
                <a:off x="4892338" y="2279650"/>
                <a:ext cx="78137" cy="142875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 b="1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23" name="Text Box 14"/>
            <p:cNvSpPr txBox="1">
              <a:spLocks noChangeArrowheads="1"/>
            </p:cNvSpPr>
            <p:nvPr/>
          </p:nvSpPr>
          <p:spPr bwMode="gray">
            <a:xfrm>
              <a:off x="4708873" y="2186979"/>
              <a:ext cx="1829674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tr-TR" altLang="zh-CN" sz="1400" b="1" dirty="0" smtClean="0">
                  <a:solidFill>
                    <a:srgbClr val="FFFFFF"/>
                  </a:solidFill>
                  <a:latin typeface="Calibri" pitchFamily="34" charset="0"/>
                  <a:ea typeface="宋体" charset="-122"/>
                </a:rPr>
                <a:t>Semptomatik</a:t>
              </a:r>
              <a:endParaRPr lang="en-US" altLang="zh-CN" sz="1400" b="1" dirty="0">
                <a:solidFill>
                  <a:srgbClr val="FFFFFF"/>
                </a:solidFill>
                <a:latin typeface="Calibri" pitchFamily="34" charset="0"/>
                <a:ea typeface="宋体" charset="-122"/>
              </a:endParaRPr>
            </a:p>
          </p:txBody>
        </p:sp>
        <p:grpSp>
          <p:nvGrpSpPr>
            <p:cNvPr id="6" name="Grup 5"/>
            <p:cNvGrpSpPr/>
            <p:nvPr/>
          </p:nvGrpSpPr>
          <p:grpSpPr>
            <a:xfrm>
              <a:off x="276226" y="3114675"/>
              <a:ext cx="2340000" cy="2736000"/>
              <a:chOff x="257175" y="3114675"/>
              <a:chExt cx="2215505" cy="2741611"/>
            </a:xfrm>
          </p:grpSpPr>
          <p:sp>
            <p:nvSpPr>
              <p:cNvPr id="27" name="AutoShape 16"/>
              <p:cNvSpPr>
                <a:spLocks noChangeArrowheads="1"/>
              </p:cNvSpPr>
              <p:nvPr/>
            </p:nvSpPr>
            <p:spPr bwMode="auto">
              <a:xfrm>
                <a:off x="257175" y="3282949"/>
                <a:ext cx="2215505" cy="2573337"/>
              </a:xfrm>
              <a:prstGeom prst="roundRect">
                <a:avLst>
                  <a:gd name="adj" fmla="val 4690"/>
                </a:avLst>
              </a:prstGeom>
              <a:noFill/>
              <a:ln w="254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Aşılama</a:t>
                </a:r>
              </a:p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Uygun İşe </a:t>
                </a:r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Yerleştirme</a:t>
                </a:r>
              </a:p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(İşe Giriş Muayenesi)</a:t>
                </a:r>
                <a:endParaRPr lang="tr-TR" altLang="zh-CN" sz="1400" dirty="0" smtClean="0">
                  <a:solidFill>
                    <a:srgbClr val="000000"/>
                  </a:solidFill>
                  <a:latin typeface="Calibri" pitchFamily="34" charset="0"/>
                </a:endParaRPr>
              </a:p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Fizik Aktivite Programı</a:t>
                </a:r>
              </a:p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Emniyet Kemeri Takma</a:t>
                </a:r>
                <a:endParaRPr lang="zh-CN" altLang="en-US" sz="14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8" name="AutoShape 17"/>
              <p:cNvSpPr>
                <a:spLocks noChangeArrowheads="1"/>
              </p:cNvSpPr>
              <p:nvPr/>
            </p:nvSpPr>
            <p:spPr bwMode="gray">
              <a:xfrm>
                <a:off x="440464" y="3140075"/>
                <a:ext cx="1798758" cy="287338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9" name="AutoShape 18"/>
              <p:cNvSpPr>
                <a:spLocks noChangeArrowheads="1"/>
              </p:cNvSpPr>
              <p:nvPr/>
            </p:nvSpPr>
            <p:spPr bwMode="auto">
              <a:xfrm flipH="1">
                <a:off x="2079946" y="3211513"/>
                <a:ext cx="68948" cy="144463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0" name="AutoShape 19"/>
              <p:cNvSpPr>
                <a:spLocks noChangeArrowheads="1"/>
              </p:cNvSpPr>
              <p:nvPr/>
            </p:nvSpPr>
            <p:spPr bwMode="auto">
              <a:xfrm flipH="1">
                <a:off x="526716" y="3211513"/>
                <a:ext cx="70479" cy="144463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1" name="Text Box 20"/>
              <p:cNvSpPr txBox="1">
                <a:spLocks noChangeArrowheads="1"/>
              </p:cNvSpPr>
              <p:nvPr/>
            </p:nvSpPr>
            <p:spPr bwMode="gray">
              <a:xfrm>
                <a:off x="459332" y="3114675"/>
                <a:ext cx="1755856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tr-TR" altLang="zh-CN" sz="1400" b="1" dirty="0" smtClean="0">
                    <a:solidFill>
                      <a:srgbClr val="FFFFFF"/>
                    </a:solidFill>
                    <a:latin typeface="Calibri" pitchFamily="34" charset="0"/>
                    <a:ea typeface="宋体" charset="-122"/>
                  </a:rPr>
                  <a:t>Hastalık Öncesi</a:t>
                </a:r>
                <a:endParaRPr lang="en-US" altLang="zh-CN" sz="1400" b="1" dirty="0">
                  <a:solidFill>
                    <a:srgbClr val="FFFFFF"/>
                  </a:solidFill>
                  <a:latin typeface="Calibri" pitchFamily="34" charset="0"/>
                  <a:ea typeface="宋体" charset="-122"/>
                </a:endParaRPr>
              </a:p>
            </p:txBody>
          </p:sp>
        </p:grpSp>
        <p:sp>
          <p:nvSpPr>
            <p:cNvPr id="56" name="AutoShape 8"/>
            <p:cNvSpPr>
              <a:spLocks noChangeArrowheads="1"/>
            </p:cNvSpPr>
            <p:nvPr/>
          </p:nvSpPr>
          <p:spPr bwMode="auto">
            <a:xfrm>
              <a:off x="6595119" y="1903412"/>
              <a:ext cx="2340000" cy="2573337"/>
            </a:xfrm>
            <a:prstGeom prst="roundRect">
              <a:avLst>
                <a:gd name="adj" fmla="val 4690"/>
              </a:avLst>
            </a:prstGeom>
            <a:noFill/>
            <a:ln w="2540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altLang="zh-CN" sz="1400" dirty="0" smtClean="0">
                  <a:solidFill>
                    <a:srgbClr val="000000"/>
                  </a:solidFill>
                  <a:latin typeface="Calibri" pitchFamily="34" charset="0"/>
                </a:rPr>
                <a:t>İleri Tedaviler</a:t>
              </a:r>
              <a:endParaRPr lang="zh-CN" altLang="en-US" sz="14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7" name="AutoShape 9"/>
            <p:cNvSpPr>
              <a:spLocks noChangeArrowheads="1"/>
            </p:cNvSpPr>
            <p:nvPr/>
          </p:nvSpPr>
          <p:spPr bwMode="gray">
            <a:xfrm>
              <a:off x="6778647" y="1760538"/>
              <a:ext cx="1899836" cy="287338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8" name="AutoShape 10"/>
            <p:cNvSpPr>
              <a:spLocks noChangeArrowheads="1"/>
            </p:cNvSpPr>
            <p:nvPr/>
          </p:nvSpPr>
          <p:spPr bwMode="auto">
            <a:xfrm flipH="1">
              <a:off x="8521739" y="1831975"/>
              <a:ext cx="72822" cy="142875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9" name="AutoShape 11"/>
            <p:cNvSpPr>
              <a:spLocks noChangeArrowheads="1"/>
            </p:cNvSpPr>
            <p:nvPr/>
          </p:nvSpPr>
          <p:spPr bwMode="auto">
            <a:xfrm flipH="1">
              <a:off x="6871171" y="1831975"/>
              <a:ext cx="72822" cy="142875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" name="Text Box 14"/>
            <p:cNvSpPr txBox="1">
              <a:spLocks noChangeArrowheads="1"/>
            </p:cNvSpPr>
            <p:nvPr/>
          </p:nvSpPr>
          <p:spPr bwMode="gray">
            <a:xfrm>
              <a:off x="6781497" y="1743075"/>
              <a:ext cx="1881997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tr-TR" altLang="zh-CN" sz="1400" b="1" dirty="0" smtClean="0">
                  <a:solidFill>
                    <a:srgbClr val="FFFFFF"/>
                  </a:solidFill>
                  <a:latin typeface="Calibri" pitchFamily="34" charset="0"/>
                  <a:ea typeface="宋体" charset="-122"/>
                </a:rPr>
                <a:t>Komplikasyon</a:t>
              </a:r>
              <a:endParaRPr lang="en-US" altLang="zh-CN" sz="1400" b="1" dirty="0">
                <a:solidFill>
                  <a:srgbClr val="FFFFFF"/>
                </a:solidFill>
                <a:latin typeface="Calibri" pitchFamily="34" charset="0"/>
                <a:ea typeface="宋体" charset="-122"/>
              </a:endParaRPr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gray">
            <a:xfrm>
              <a:off x="3749461" y="1454150"/>
              <a:ext cx="1415717" cy="1157288"/>
            </a:xfrm>
            <a:custGeom>
              <a:avLst/>
              <a:gdLst/>
              <a:ahLst/>
              <a:cxnLst>
                <a:cxn ang="0">
                  <a:pos x="0" y="774"/>
                </a:cxn>
                <a:cxn ang="0">
                  <a:pos x="2" y="770"/>
                </a:cxn>
                <a:cxn ang="0">
                  <a:pos x="8" y="754"/>
                </a:cxn>
                <a:cxn ang="0">
                  <a:pos x="16" y="730"/>
                </a:cxn>
                <a:cxn ang="0">
                  <a:pos x="32" y="698"/>
                </a:cxn>
                <a:cxn ang="0">
                  <a:pos x="50" y="660"/>
                </a:cxn>
                <a:cxn ang="0">
                  <a:pos x="76" y="618"/>
                </a:cxn>
                <a:cxn ang="0">
                  <a:pos x="106" y="574"/>
                </a:cxn>
                <a:cxn ang="0">
                  <a:pos x="142" y="528"/>
                </a:cxn>
                <a:cxn ang="0">
                  <a:pos x="186" y="482"/>
                </a:cxn>
                <a:cxn ang="0">
                  <a:pos x="236" y="438"/>
                </a:cxn>
                <a:cxn ang="0">
                  <a:pos x="294" y="398"/>
                </a:cxn>
                <a:cxn ang="0">
                  <a:pos x="360" y="360"/>
                </a:cxn>
                <a:cxn ang="0">
                  <a:pos x="426" y="332"/>
                </a:cxn>
                <a:cxn ang="0">
                  <a:pos x="488" y="314"/>
                </a:cxn>
                <a:cxn ang="0">
                  <a:pos x="544" y="304"/>
                </a:cxn>
                <a:cxn ang="0">
                  <a:pos x="594" y="300"/>
                </a:cxn>
                <a:cxn ang="0">
                  <a:pos x="638" y="300"/>
                </a:cxn>
                <a:cxn ang="0">
                  <a:pos x="678" y="304"/>
                </a:cxn>
                <a:cxn ang="0">
                  <a:pos x="710" y="312"/>
                </a:cxn>
                <a:cxn ang="0">
                  <a:pos x="736" y="320"/>
                </a:cxn>
                <a:cxn ang="0">
                  <a:pos x="754" y="326"/>
                </a:cxn>
                <a:cxn ang="0">
                  <a:pos x="766" y="332"/>
                </a:cxn>
                <a:cxn ang="0">
                  <a:pos x="770" y="334"/>
                </a:cxn>
                <a:cxn ang="0">
                  <a:pos x="680" y="476"/>
                </a:cxn>
                <a:cxn ang="0">
                  <a:pos x="982" y="370"/>
                </a:cxn>
                <a:cxn ang="0">
                  <a:pos x="912" y="0"/>
                </a:cxn>
                <a:cxn ang="0">
                  <a:pos x="854" y="150"/>
                </a:cxn>
                <a:cxn ang="0">
                  <a:pos x="850" y="148"/>
                </a:cxn>
                <a:cxn ang="0">
                  <a:pos x="838" y="142"/>
                </a:cxn>
                <a:cxn ang="0">
                  <a:pos x="822" y="134"/>
                </a:cxn>
                <a:cxn ang="0">
                  <a:pos x="798" y="126"/>
                </a:cxn>
                <a:cxn ang="0">
                  <a:pos x="768" y="120"/>
                </a:cxn>
                <a:cxn ang="0">
                  <a:pos x="732" y="114"/>
                </a:cxn>
                <a:cxn ang="0">
                  <a:pos x="692" y="110"/>
                </a:cxn>
                <a:cxn ang="0">
                  <a:pos x="646" y="110"/>
                </a:cxn>
                <a:cxn ang="0">
                  <a:pos x="596" y="116"/>
                </a:cxn>
                <a:cxn ang="0">
                  <a:pos x="540" y="126"/>
                </a:cxn>
                <a:cxn ang="0">
                  <a:pos x="482" y="146"/>
                </a:cxn>
                <a:cxn ang="0">
                  <a:pos x="422" y="172"/>
                </a:cxn>
                <a:cxn ang="0">
                  <a:pos x="356" y="210"/>
                </a:cxn>
                <a:cxn ang="0">
                  <a:pos x="290" y="258"/>
                </a:cxn>
                <a:cxn ang="0">
                  <a:pos x="230" y="310"/>
                </a:cxn>
                <a:cxn ang="0">
                  <a:pos x="178" y="364"/>
                </a:cxn>
                <a:cxn ang="0">
                  <a:pos x="136" y="422"/>
                </a:cxn>
                <a:cxn ang="0">
                  <a:pos x="100" y="480"/>
                </a:cxn>
                <a:cxn ang="0">
                  <a:pos x="72" y="536"/>
                </a:cxn>
                <a:cxn ang="0">
                  <a:pos x="48" y="590"/>
                </a:cxn>
                <a:cxn ang="0">
                  <a:pos x="30" y="640"/>
                </a:cxn>
                <a:cxn ang="0">
                  <a:pos x="18" y="684"/>
                </a:cxn>
                <a:cxn ang="0">
                  <a:pos x="8" y="722"/>
                </a:cxn>
                <a:cxn ang="0">
                  <a:pos x="4" y="750"/>
                </a:cxn>
                <a:cxn ang="0">
                  <a:pos x="0" y="768"/>
                </a:cxn>
                <a:cxn ang="0">
                  <a:pos x="0" y="774"/>
                </a:cxn>
              </a:cxnLst>
              <a:rect l="0" t="0" r="r" b="b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57647"/>
                    <a:invGamma/>
                    <a:alpha val="32001"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3" name="Freeform 12"/>
            <p:cNvSpPr>
              <a:spLocks/>
            </p:cNvSpPr>
            <p:nvPr/>
          </p:nvSpPr>
          <p:spPr bwMode="gray">
            <a:xfrm>
              <a:off x="5835436" y="1016000"/>
              <a:ext cx="1415717" cy="1157288"/>
            </a:xfrm>
            <a:custGeom>
              <a:avLst/>
              <a:gdLst/>
              <a:ahLst/>
              <a:cxnLst>
                <a:cxn ang="0">
                  <a:pos x="0" y="774"/>
                </a:cxn>
                <a:cxn ang="0">
                  <a:pos x="2" y="770"/>
                </a:cxn>
                <a:cxn ang="0">
                  <a:pos x="8" y="754"/>
                </a:cxn>
                <a:cxn ang="0">
                  <a:pos x="16" y="730"/>
                </a:cxn>
                <a:cxn ang="0">
                  <a:pos x="32" y="698"/>
                </a:cxn>
                <a:cxn ang="0">
                  <a:pos x="50" y="660"/>
                </a:cxn>
                <a:cxn ang="0">
                  <a:pos x="76" y="618"/>
                </a:cxn>
                <a:cxn ang="0">
                  <a:pos x="106" y="574"/>
                </a:cxn>
                <a:cxn ang="0">
                  <a:pos x="142" y="528"/>
                </a:cxn>
                <a:cxn ang="0">
                  <a:pos x="186" y="482"/>
                </a:cxn>
                <a:cxn ang="0">
                  <a:pos x="236" y="438"/>
                </a:cxn>
                <a:cxn ang="0">
                  <a:pos x="294" y="398"/>
                </a:cxn>
                <a:cxn ang="0">
                  <a:pos x="360" y="360"/>
                </a:cxn>
                <a:cxn ang="0">
                  <a:pos x="426" y="332"/>
                </a:cxn>
                <a:cxn ang="0">
                  <a:pos x="488" y="314"/>
                </a:cxn>
                <a:cxn ang="0">
                  <a:pos x="544" y="304"/>
                </a:cxn>
                <a:cxn ang="0">
                  <a:pos x="594" y="300"/>
                </a:cxn>
                <a:cxn ang="0">
                  <a:pos x="638" y="300"/>
                </a:cxn>
                <a:cxn ang="0">
                  <a:pos x="678" y="304"/>
                </a:cxn>
                <a:cxn ang="0">
                  <a:pos x="710" y="312"/>
                </a:cxn>
                <a:cxn ang="0">
                  <a:pos x="736" y="320"/>
                </a:cxn>
                <a:cxn ang="0">
                  <a:pos x="754" y="326"/>
                </a:cxn>
                <a:cxn ang="0">
                  <a:pos x="766" y="332"/>
                </a:cxn>
                <a:cxn ang="0">
                  <a:pos x="770" y="334"/>
                </a:cxn>
                <a:cxn ang="0">
                  <a:pos x="680" y="476"/>
                </a:cxn>
                <a:cxn ang="0">
                  <a:pos x="982" y="370"/>
                </a:cxn>
                <a:cxn ang="0">
                  <a:pos x="912" y="0"/>
                </a:cxn>
                <a:cxn ang="0">
                  <a:pos x="854" y="150"/>
                </a:cxn>
                <a:cxn ang="0">
                  <a:pos x="850" y="148"/>
                </a:cxn>
                <a:cxn ang="0">
                  <a:pos x="838" y="142"/>
                </a:cxn>
                <a:cxn ang="0">
                  <a:pos x="822" y="134"/>
                </a:cxn>
                <a:cxn ang="0">
                  <a:pos x="798" y="126"/>
                </a:cxn>
                <a:cxn ang="0">
                  <a:pos x="768" y="120"/>
                </a:cxn>
                <a:cxn ang="0">
                  <a:pos x="732" y="114"/>
                </a:cxn>
                <a:cxn ang="0">
                  <a:pos x="692" y="110"/>
                </a:cxn>
                <a:cxn ang="0">
                  <a:pos x="646" y="110"/>
                </a:cxn>
                <a:cxn ang="0">
                  <a:pos x="596" y="116"/>
                </a:cxn>
                <a:cxn ang="0">
                  <a:pos x="540" y="126"/>
                </a:cxn>
                <a:cxn ang="0">
                  <a:pos x="482" y="146"/>
                </a:cxn>
                <a:cxn ang="0">
                  <a:pos x="422" y="172"/>
                </a:cxn>
                <a:cxn ang="0">
                  <a:pos x="356" y="210"/>
                </a:cxn>
                <a:cxn ang="0">
                  <a:pos x="290" y="258"/>
                </a:cxn>
                <a:cxn ang="0">
                  <a:pos x="230" y="310"/>
                </a:cxn>
                <a:cxn ang="0">
                  <a:pos x="178" y="364"/>
                </a:cxn>
                <a:cxn ang="0">
                  <a:pos x="136" y="422"/>
                </a:cxn>
                <a:cxn ang="0">
                  <a:pos x="100" y="480"/>
                </a:cxn>
                <a:cxn ang="0">
                  <a:pos x="72" y="536"/>
                </a:cxn>
                <a:cxn ang="0">
                  <a:pos x="48" y="590"/>
                </a:cxn>
                <a:cxn ang="0">
                  <a:pos x="30" y="640"/>
                </a:cxn>
                <a:cxn ang="0">
                  <a:pos x="18" y="684"/>
                </a:cxn>
                <a:cxn ang="0">
                  <a:pos x="8" y="722"/>
                </a:cxn>
                <a:cxn ang="0">
                  <a:pos x="4" y="750"/>
                </a:cxn>
                <a:cxn ang="0">
                  <a:pos x="0" y="768"/>
                </a:cxn>
                <a:cxn ang="0">
                  <a:pos x="0" y="774"/>
                </a:cxn>
              </a:cxnLst>
              <a:rect l="0" t="0" r="r" b="b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57647"/>
                    <a:invGamma/>
                    <a:alpha val="32001"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0" name="Metin kutusu 9"/>
            <p:cNvSpPr txBox="1"/>
            <p:nvPr/>
          </p:nvSpPr>
          <p:spPr>
            <a:xfrm>
              <a:off x="1533525" y="1822252"/>
              <a:ext cx="14954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6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Birincil Koruma</a:t>
              </a:r>
              <a:endParaRPr lang="tr-TR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Metin kutusu 43"/>
            <p:cNvSpPr txBox="1"/>
            <p:nvPr/>
          </p:nvSpPr>
          <p:spPr>
            <a:xfrm>
              <a:off x="3748260" y="1310065"/>
              <a:ext cx="14954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6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İkincil Koruma</a:t>
              </a:r>
              <a:endParaRPr lang="tr-TR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5" name="Metin kutusu 44"/>
            <p:cNvSpPr txBox="1"/>
            <p:nvPr/>
          </p:nvSpPr>
          <p:spPr>
            <a:xfrm>
              <a:off x="5631903" y="891759"/>
              <a:ext cx="16261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6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Üçüncül Koruma</a:t>
              </a:r>
              <a:endParaRPr lang="tr-TR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7" name="AutoShape 9"/>
            <p:cNvSpPr>
              <a:spLocks noChangeArrowheads="1"/>
            </p:cNvSpPr>
            <p:nvPr/>
          </p:nvSpPr>
          <p:spPr bwMode="gray">
            <a:xfrm>
              <a:off x="4671294" y="2207418"/>
              <a:ext cx="1872000" cy="287338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altLang="zh-CN" sz="1400" b="1" dirty="0" smtClean="0">
                  <a:solidFill>
                    <a:srgbClr val="FFFFFF"/>
                  </a:solidFill>
                  <a:latin typeface="Calibri" pitchFamily="34" charset="0"/>
                </a:rPr>
                <a:t>Semptomatik</a:t>
              </a:r>
              <a:endParaRPr lang="zh-CN" altLang="en-US" sz="1400" b="1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1" name="AutoShape 10"/>
            <p:cNvSpPr>
              <a:spLocks noChangeArrowheads="1"/>
            </p:cNvSpPr>
            <p:nvPr/>
          </p:nvSpPr>
          <p:spPr bwMode="auto">
            <a:xfrm flipH="1">
              <a:off x="6342788" y="2279650"/>
              <a:ext cx="68948" cy="142875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2" name="AutoShape 11"/>
            <p:cNvSpPr>
              <a:spLocks noChangeArrowheads="1"/>
            </p:cNvSpPr>
            <p:nvPr/>
          </p:nvSpPr>
          <p:spPr bwMode="auto">
            <a:xfrm flipH="1">
              <a:off x="4789561" y="2279650"/>
              <a:ext cx="68948" cy="142875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" name="Metin kutusu 2"/>
            <p:cNvSpPr txBox="1"/>
            <p:nvPr/>
          </p:nvSpPr>
          <p:spPr>
            <a:xfrm rot="16200000">
              <a:off x="1447028" y="4252279"/>
              <a:ext cx="20705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200" b="1" i="1" dirty="0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Etkisiz</a:t>
              </a:r>
              <a:r>
                <a:rPr lang="tr-TR" sz="1200" i="1" dirty="0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 (Akciğer </a:t>
              </a:r>
              <a:r>
                <a:rPr lang="tr-TR" sz="1200" i="1" dirty="0" err="1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Ca</a:t>
              </a:r>
              <a:r>
                <a:rPr lang="tr-TR" sz="1200" i="1" dirty="0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)</a:t>
              </a:r>
              <a:endParaRPr lang="tr-TR" sz="1200" i="1" dirty="0">
                <a:solidFill>
                  <a:srgbClr val="004986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Metin kutusu 41"/>
            <p:cNvSpPr txBox="1"/>
            <p:nvPr/>
          </p:nvSpPr>
          <p:spPr>
            <a:xfrm rot="16200000">
              <a:off x="3560503" y="3759855"/>
              <a:ext cx="20705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200" b="1" i="1" dirty="0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Etkili </a:t>
              </a:r>
              <a:r>
                <a:rPr lang="tr-TR" sz="1200" i="1" dirty="0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(</a:t>
              </a:r>
              <a:r>
                <a:rPr lang="tr-TR" sz="1200" i="1" dirty="0" err="1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Akciger</a:t>
              </a:r>
              <a:r>
                <a:rPr lang="tr-TR" sz="1200" i="1" dirty="0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tr-TR" sz="1200" i="1" dirty="0" err="1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Ca</a:t>
              </a:r>
              <a:r>
                <a:rPr lang="tr-TR" sz="1200" i="1" dirty="0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)</a:t>
              </a:r>
              <a:endParaRPr lang="tr-TR" sz="1200" i="1" dirty="0">
                <a:solidFill>
                  <a:srgbClr val="004986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" name="Metin kutusu 42"/>
            <p:cNvSpPr txBox="1"/>
            <p:nvPr/>
          </p:nvSpPr>
          <p:spPr>
            <a:xfrm rot="16200000">
              <a:off x="5675527" y="3283323"/>
              <a:ext cx="20705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200" b="1" i="1" dirty="0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Gereksiz</a:t>
              </a:r>
              <a:r>
                <a:rPr lang="tr-TR" sz="1200" i="1" dirty="0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 (Akciğer </a:t>
              </a:r>
              <a:r>
                <a:rPr lang="tr-TR" sz="1200" i="1" dirty="0" err="1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Ca</a:t>
              </a:r>
              <a:r>
                <a:rPr lang="tr-TR" sz="1200" i="1" dirty="0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)</a:t>
              </a:r>
              <a:endParaRPr lang="tr-TR" sz="1200" i="1" dirty="0">
                <a:solidFill>
                  <a:srgbClr val="004986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4" name="Metin kutusu 23"/>
          <p:cNvSpPr txBox="1"/>
          <p:nvPr/>
        </p:nvSpPr>
        <p:spPr>
          <a:xfrm>
            <a:off x="2331549" y="5340349"/>
            <a:ext cx="2339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«Erken Tanı»</a:t>
            </a:r>
            <a:endParaRPr lang="tr-TR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Metin kutusu 52"/>
          <p:cNvSpPr txBox="1"/>
          <p:nvPr/>
        </p:nvSpPr>
        <p:spPr>
          <a:xfrm>
            <a:off x="231797" y="5754651"/>
            <a:ext cx="2385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«Biyolojik Başlangıç»</a:t>
            </a:r>
            <a:endParaRPr lang="tr-TR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Metin kutusu 53"/>
          <p:cNvSpPr txBox="1"/>
          <p:nvPr/>
        </p:nvSpPr>
        <p:spPr>
          <a:xfrm>
            <a:off x="4457872" y="4820129"/>
            <a:ext cx="2324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«Klinik Belirtiler»</a:t>
            </a:r>
            <a:endParaRPr lang="tr-TR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Metin kutusu 54"/>
          <p:cNvSpPr txBox="1"/>
          <p:nvPr/>
        </p:nvSpPr>
        <p:spPr>
          <a:xfrm>
            <a:off x="6576069" y="4380146"/>
            <a:ext cx="23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«İyileşme-Ölüm»</a:t>
            </a:r>
            <a:endParaRPr lang="tr-TR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793113" y="5482442"/>
            <a:ext cx="4255353" cy="52322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144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Risklerin (hastalığın) önlenmesi	: Birincil korunma</a:t>
            </a:r>
          </a:p>
          <a:p>
            <a:pPr marL="144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Riskleri (hastalığı) erken saptama 	: İkincil korunma</a:t>
            </a:r>
          </a:p>
        </p:txBody>
      </p:sp>
      <p:sp>
        <p:nvSpPr>
          <p:cNvPr id="48" name="Dikdörtgen 47"/>
          <p:cNvSpPr/>
          <p:nvPr/>
        </p:nvSpPr>
        <p:spPr>
          <a:xfrm>
            <a:off x="2716821" y="5331576"/>
            <a:ext cx="1557472" cy="3158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33337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Sağlık </a:t>
            </a: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Gözetimi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– Meslek </a:t>
            </a: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ve İşle İlgili Hastalıklar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4" y="192246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61. Aşağıdakilerden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hangisi aralıklı kontrol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muayenelerinin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amaçlarından değildir?</a:t>
            </a:r>
          </a:p>
          <a:p>
            <a:pPr marL="914400" lvl="1" indent="-4572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i="1" dirty="0">
                <a:latin typeface="Calibri" pitchFamily="34" charset="0"/>
                <a:cs typeface="Calibri" pitchFamily="34" charset="0"/>
              </a:rPr>
              <a:t>İşe bağlı sağlık sorunlarının erken tanı </a:t>
            </a:r>
            <a:r>
              <a:rPr lang="tr-TR" i="1" dirty="0" smtClean="0">
                <a:latin typeface="Calibri" pitchFamily="34" charset="0"/>
                <a:cs typeface="Calibri" pitchFamily="34" charset="0"/>
              </a:rPr>
              <a:t>ve tedavisi</a:t>
            </a:r>
            <a:endParaRPr lang="tr-TR" i="1" dirty="0">
              <a:latin typeface="Calibri" pitchFamily="34" charset="0"/>
              <a:cs typeface="Calibri" pitchFamily="34" charset="0"/>
            </a:endParaRPr>
          </a:p>
          <a:p>
            <a:pPr marL="914400" lvl="1" indent="-4572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İlk işe girişte uygun işe yerleştirme</a:t>
            </a:r>
          </a:p>
          <a:p>
            <a:pPr marL="914400" lvl="1" indent="-4572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i="1" dirty="0">
                <a:latin typeface="Calibri" pitchFamily="34" charset="0"/>
                <a:cs typeface="Calibri" pitchFamily="34" charset="0"/>
              </a:rPr>
              <a:t>Genel sağlık değerlendirmesi</a:t>
            </a:r>
          </a:p>
          <a:p>
            <a:pPr marL="914400" lvl="1" indent="-4572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i="1" dirty="0">
                <a:latin typeface="Calibri" pitchFamily="34" charset="0"/>
                <a:cs typeface="Calibri" pitchFamily="34" charset="0"/>
              </a:rPr>
              <a:t>Kronik hastalıkların izlemi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SORU – </a:t>
            </a: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61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4497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İŞE GİRİŞ MUAYENESİ</a:t>
            </a:r>
            <a:endParaRPr lang="de-DE" sz="20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/>
            <a:endParaRPr lang="tr-TR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Çalışmaya başlamadan önce;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kişinin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niteliklerinin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belirlenmesi ve bu niteliklere uyan bir işe yerleştirilmesi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amacıyla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yapılan muayeneye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“İşe Giriş Muayenesi”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denir.</a:t>
            </a:r>
            <a:endParaRPr lang="en-US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89200" lvl="1" indent="-28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Yaş,</a:t>
            </a: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89200" lvl="1" indent="-28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Cinsiyet,</a:t>
            </a: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89200" lvl="1" indent="-28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sorunu,</a:t>
            </a: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89200" lvl="1" indent="-28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Eğitim,</a:t>
            </a: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89200" lvl="1" indent="-28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Alışkanlıklar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…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sağlık ilişkileri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için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önemlidir.</a:t>
            </a: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7654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27664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27666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7671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2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3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7667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7668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69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0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7665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UYGUN İŞE YERLEŞTİRME</a:t>
            </a:r>
            <a:endParaRPr lang="tr-TR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2721274" y="2150820"/>
            <a:ext cx="6050590" cy="99641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12077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Sağlık </a:t>
            </a: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Gözetimi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– Meslek </a:t>
            </a: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ve İşle İlgili Hastalıklar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4" y="192246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62. Ülkemizde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ilgili mevzuat kapsamında yer alan Meslek Hastalıkları Listesinde meslek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hastalıkları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beş grupta toplanmıştır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Aşağıdakilerden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hangisi bu gruplardan biri değildir?</a:t>
            </a:r>
          </a:p>
          <a:p>
            <a:pPr marL="914400" lvl="1" indent="-4572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Mesleki kanserler</a:t>
            </a:r>
          </a:p>
          <a:p>
            <a:pPr marL="914400" lvl="1" indent="-4572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i="1" dirty="0">
                <a:latin typeface="Calibri" pitchFamily="34" charset="0"/>
                <a:cs typeface="Calibri" pitchFamily="34" charset="0"/>
              </a:rPr>
              <a:t>Mesleki bulaşıcı hastalıklar</a:t>
            </a:r>
          </a:p>
          <a:p>
            <a:pPr marL="914400" lvl="1" indent="-4572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i="1" dirty="0">
                <a:latin typeface="Calibri" pitchFamily="34" charset="0"/>
                <a:cs typeface="Calibri" pitchFamily="34" charset="0"/>
              </a:rPr>
              <a:t>Kimyasal maddelerle olan meslek hastalıkları</a:t>
            </a:r>
          </a:p>
          <a:p>
            <a:pPr marL="914400" lvl="1" indent="-4572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i="1" dirty="0" err="1">
                <a:latin typeface="Calibri" pitchFamily="34" charset="0"/>
                <a:cs typeface="Calibri" pitchFamily="34" charset="0"/>
              </a:rPr>
              <a:t>Pnömokonyozlar</a:t>
            </a:r>
            <a:r>
              <a:rPr lang="tr-TR" i="1" dirty="0">
                <a:latin typeface="Calibri" pitchFamily="34" charset="0"/>
                <a:cs typeface="Calibri" pitchFamily="34" charset="0"/>
              </a:rPr>
              <a:t> ve diğer mesleki solunum sistemi hastalıkları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SORU – </a:t>
            </a: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62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160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Sosyal Sigorta Sağlık İşlemleri Tüzüğü </a:t>
            </a:r>
            <a:endParaRPr lang="de-DE" sz="20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 Grubu: 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«Kimyasal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nedenlerle olan meslek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hastalıkları»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5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sv-SE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 Grubu: </a:t>
            </a:r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sv-SE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Mesleki </a:t>
            </a:r>
            <a:r>
              <a:rPr lang="sv-SE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deri </a:t>
            </a:r>
            <a:r>
              <a:rPr lang="sv-SE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hastalıkları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»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5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 Grubu: 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tr-TR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Pnömokonyozlar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diğer mesleki solunum sistemi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hastalıkları»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5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 Grubu: 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«Mesleki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bulaşıcı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hastalıklar»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5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 Grubu: 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«Fizik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etkenlerle olan meslek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hastalıkları»</a:t>
            </a: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7654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27664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27666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7671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2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3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7667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7668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69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0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7665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HASTALILIKLARININ SINIFLANDIRILMASI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2703992" y="3003423"/>
            <a:ext cx="6050590" cy="3064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Dikdörtgen 20"/>
          <p:cNvSpPr/>
          <p:nvPr/>
        </p:nvSpPr>
        <p:spPr>
          <a:xfrm>
            <a:off x="2703992" y="2268794"/>
            <a:ext cx="6050590" cy="3064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Dikdörtgen 21"/>
          <p:cNvSpPr/>
          <p:nvPr/>
        </p:nvSpPr>
        <p:spPr>
          <a:xfrm>
            <a:off x="2697345" y="3662197"/>
            <a:ext cx="6050590" cy="3064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0782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Sağlık </a:t>
            </a: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Gözetimi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– Meslek </a:t>
            </a: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ve İşle İlgili Hastalıklar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4" y="192246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63. Meslek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hastalıklarının tanı sürecinde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diğer hastalıklara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göre özellikle önem taşıyan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aşama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aşağıdakilerden hangisidir?</a:t>
            </a:r>
          </a:p>
          <a:p>
            <a:pPr marL="914400" lvl="1" indent="-4572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i="1" dirty="0">
                <a:latin typeface="Calibri" pitchFamily="34" charset="0"/>
                <a:cs typeface="Calibri" pitchFamily="34" charset="0"/>
              </a:rPr>
              <a:t>Radyoloji</a:t>
            </a:r>
          </a:p>
          <a:p>
            <a:pPr marL="914400" lvl="1" indent="-4572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i="1" dirty="0">
                <a:latin typeface="Calibri" pitchFamily="34" charset="0"/>
                <a:cs typeface="Calibri" pitchFamily="34" charset="0"/>
              </a:rPr>
              <a:t>Fizik muayene</a:t>
            </a:r>
          </a:p>
          <a:p>
            <a:pPr marL="914400" lvl="1" indent="-4572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İşyeri ortam ölçümleri</a:t>
            </a:r>
          </a:p>
          <a:p>
            <a:pPr marL="914400" lvl="1" indent="-4572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i="1" dirty="0">
                <a:latin typeface="Calibri" pitchFamily="34" charset="0"/>
                <a:cs typeface="Calibri" pitchFamily="34" charset="0"/>
              </a:rPr>
              <a:t>Fizyolojik değerlendirmeler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SORU – </a:t>
            </a: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63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1705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10424</TotalTime>
  <Words>1120</Words>
  <Application>Microsoft Office PowerPoint</Application>
  <PresentationFormat>Ekran Gösterisi (4:3)</PresentationFormat>
  <Paragraphs>307</Paragraphs>
  <Slides>22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1_Standarddesign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Inscale GmbH &amp; Co. KG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PresentationPackage</dc:title>
  <dc:creator>DOKTOR</dc:creator>
  <cp:lastModifiedBy>DOKTOR</cp:lastModifiedBy>
  <cp:revision>1113</cp:revision>
  <dcterms:created xsi:type="dcterms:W3CDTF">2008-04-16T13:39:00Z</dcterms:created>
  <dcterms:modified xsi:type="dcterms:W3CDTF">2011-12-28T11:03:36Z</dcterms:modified>
</cp:coreProperties>
</file>