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4"/>
  </p:notesMasterIdLst>
  <p:handoutMasterIdLst>
    <p:handoutMasterId r:id="rId25"/>
  </p:handoutMasterIdLst>
  <p:sldIdLst>
    <p:sldId id="461" r:id="rId2"/>
    <p:sldId id="1327" r:id="rId3"/>
    <p:sldId id="1328" r:id="rId4"/>
    <p:sldId id="1331" r:id="rId5"/>
    <p:sldId id="1333" r:id="rId6"/>
    <p:sldId id="1334" r:id="rId7"/>
    <p:sldId id="1336" r:id="rId8"/>
    <p:sldId id="1337" r:id="rId9"/>
    <p:sldId id="1338" r:id="rId10"/>
    <p:sldId id="1349" r:id="rId11"/>
    <p:sldId id="1350" r:id="rId12"/>
    <p:sldId id="1341" r:id="rId13"/>
    <p:sldId id="1342" r:id="rId14"/>
    <p:sldId id="1343" r:id="rId15"/>
    <p:sldId id="1339" r:id="rId16"/>
    <p:sldId id="1340" r:id="rId17"/>
    <p:sldId id="1344" r:id="rId18"/>
    <p:sldId id="1345" r:id="rId19"/>
    <p:sldId id="1346" r:id="rId20"/>
    <p:sldId id="1347" r:id="rId21"/>
    <p:sldId id="1351" r:id="rId22"/>
    <p:sldId id="1352" r:id="rId2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575F57"/>
    <a:srgbClr val="004986"/>
    <a:srgbClr val="3366FF"/>
    <a:srgbClr val="5A5A59"/>
    <a:srgbClr val="00A4FF"/>
    <a:srgbClr val="004074"/>
    <a:srgbClr val="414141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90" d="100"/>
          <a:sy n="90" d="100"/>
        </p:scale>
        <p:origin x="-2244" y="-486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6612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28.12.2011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Sağlık Gözetimi -Meslek Hastalıkları</a:t>
            </a:r>
          </a:p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İşle İlgili Hastalıklar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0" y="2540000"/>
            <a:ext cx="9144000" cy="1676400"/>
            <a:chOff x="0" y="2086"/>
            <a:chExt cx="5760" cy="1056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 noProof="1">
                <a:solidFill>
                  <a:srgbClr val="000000"/>
                </a:solidFill>
              </a:endParaRPr>
            </a:p>
          </p:txBody>
        </p:sp>
        <p:sp>
          <p:nvSpPr>
            <p:cNvPr id="11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 noProof="1">
                <a:solidFill>
                  <a:srgbClr val="000000"/>
                </a:solidFill>
              </a:endParaRPr>
            </a:p>
          </p:txBody>
        </p:sp>
      </p:grp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4182558" y="1392214"/>
            <a:ext cx="3698875" cy="16811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1.Kullanılan </a:t>
            </a:r>
            <a:r>
              <a:rPr lang="tr-TR" sz="14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Zararlı Maddelerin </a:t>
            </a: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Kapalı Çalışma </a:t>
            </a: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Yöntemi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3.Ayırma (Ortam ve KKD)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4.Havalandırma  (Lokal-Genel)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5.Nemli çalışma yöntemi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6.Sürekli temizlik ve bakım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7.Üretim planlaması (Çalışma saatleri-temas)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8. Çalışma ortamı ölçümleri</a:t>
            </a:r>
            <a:endParaRPr lang="tr-TR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6973888" y="4489679"/>
            <a:ext cx="17780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1.Kişisel Koruyucular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2.Eğitim (alan)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-47626" y="2921000"/>
            <a:ext cx="391477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1.İşe Giriş Muayeneleri</a:t>
            </a:r>
            <a:r>
              <a:rPr lang="tr-TR" sz="14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(Odio, Kanda Pb)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2.Periyodik Muayeneler**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3.Sağlık Eğitimi (veren)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</a:t>
            </a:r>
            <a:endParaRPr lang="tr-TR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Gerade Verbindung 17"/>
          <p:cNvCxnSpPr/>
          <p:nvPr/>
        </p:nvCxnSpPr>
        <p:spPr>
          <a:xfrm>
            <a:off x="244475" y="2946400"/>
            <a:ext cx="19542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8"/>
          <p:cNvCxnSpPr/>
          <p:nvPr/>
        </p:nvCxnSpPr>
        <p:spPr>
          <a:xfrm>
            <a:off x="7207250" y="4445000"/>
            <a:ext cx="154463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20"/>
          <p:cNvCxnSpPr/>
          <p:nvPr/>
        </p:nvCxnSpPr>
        <p:spPr>
          <a:xfrm rot="5400000" flipH="1" flipV="1">
            <a:off x="3225792" y="2269270"/>
            <a:ext cx="183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44"/>
          <p:cNvGrpSpPr/>
          <p:nvPr/>
        </p:nvGrpSpPr>
        <p:grpSpPr>
          <a:xfrm>
            <a:off x="1812674" y="1301709"/>
            <a:ext cx="4787980" cy="5162170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9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0" name="Freeform 51"/>
            <p:cNvSpPr>
              <a:spLocks/>
            </p:cNvSpPr>
            <p:nvPr/>
          </p:nvSpPr>
          <p:spPr bwMode="gray">
            <a:xfrm>
              <a:off x="4965705" y="3906838"/>
              <a:ext cx="2428875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1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HASTALIKLARINDAN KORUNMA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130175" y="2543174"/>
            <a:ext cx="148907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TIBBİ TEDBİRLER</a:t>
            </a:r>
            <a:endParaRPr lang="tr-TR" sz="1400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4247578" y="1144564"/>
            <a:ext cx="4648199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ÇALIŞMA ÇEVRESİNE AİT  TEDBİRLER (KAYNAKTA KONTROL)</a:t>
            </a:r>
            <a:endParaRPr lang="tr-TR" sz="1400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7153275" y="4095749"/>
            <a:ext cx="204787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İŞÇİYE AİT  TEDBİRLER</a:t>
            </a:r>
            <a:endParaRPr lang="tr-TR" sz="1400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D:\DOKTOR\9-ISTUZMAN\1-EĞİTİM KURUMU\1. İstanbuluzman\ZZResim\Fabrika\industry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649" y="1264753"/>
            <a:ext cx="1766093" cy="223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OKTOR\9-ISTUZMAN\1-EĞİTİM KURUMU\1. İstanbuluzman\ZZResim\Resim-İkon\provid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13" y="4807408"/>
            <a:ext cx="1449534" cy="122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DOKTOR\9-ISTUZMAN\1-EĞİTİM KURUMU\1. İstanbuluzman\ZZResim\Meslekler\dok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08" y="887413"/>
            <a:ext cx="17716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3196698" y="3825123"/>
            <a:ext cx="2517042" cy="6103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Hastalıklarından Korunmak Mümkündür.</a:t>
            </a:r>
          </a:p>
        </p:txBody>
      </p:sp>
      <p:sp>
        <p:nvSpPr>
          <p:cNvPr id="28" name="Dikdörtgen 27"/>
          <p:cNvSpPr/>
          <p:nvPr/>
        </p:nvSpPr>
        <p:spPr>
          <a:xfrm>
            <a:off x="3301236" y="2905254"/>
            <a:ext cx="4290411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104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438526" y="1544638"/>
            <a:ext cx="3733800" cy="4262437"/>
            <a:chOff x="1391" y="941"/>
            <a:chExt cx="2764" cy="3039"/>
          </a:xfrm>
        </p:grpSpPr>
        <p:sp>
          <p:nvSpPr>
            <p:cNvPr id="33807" name="Freeform 15"/>
            <p:cNvSpPr>
              <a:spLocks/>
            </p:cNvSpPr>
            <p:nvPr/>
          </p:nvSpPr>
          <p:spPr bwMode="gray">
            <a:xfrm>
              <a:off x="1391" y="941"/>
              <a:ext cx="2392" cy="807"/>
            </a:xfrm>
            <a:custGeom>
              <a:avLst/>
              <a:gdLst>
                <a:gd name="T0" fmla="*/ 3797300 w 2957"/>
                <a:gd name="T1" fmla="*/ 1281112 h 997"/>
                <a:gd name="T2" fmla="*/ 3117973 w 2957"/>
                <a:gd name="T3" fmla="*/ 0 h 997"/>
                <a:gd name="T4" fmla="*/ 3117973 w 2957"/>
                <a:gd name="T5" fmla="*/ 717012 h 997"/>
                <a:gd name="T6" fmla="*/ 0 w 2957"/>
                <a:gd name="T7" fmla="*/ 717012 h 997"/>
                <a:gd name="T8" fmla="*/ 0 w 2957"/>
                <a:gd name="T9" fmla="*/ 1281112 h 997"/>
                <a:gd name="T10" fmla="*/ 3797300 w 2957"/>
                <a:gd name="T11" fmla="*/ 1281112 h 9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7"/>
                <a:gd name="T19" fmla="*/ 0 h 997"/>
                <a:gd name="T20" fmla="*/ 2957 w 2957"/>
                <a:gd name="T21" fmla="*/ 997 h 9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7" h="997">
                  <a:moveTo>
                    <a:pt x="2957" y="997"/>
                  </a:moveTo>
                  <a:lnTo>
                    <a:pt x="2428" y="0"/>
                  </a:lnTo>
                  <a:lnTo>
                    <a:pt x="2428" y="558"/>
                  </a:lnTo>
                  <a:lnTo>
                    <a:pt x="0" y="558"/>
                  </a:lnTo>
                  <a:lnTo>
                    <a:pt x="0" y="997"/>
                  </a:lnTo>
                  <a:lnTo>
                    <a:pt x="2957" y="997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3808" name="Freeform 16"/>
            <p:cNvSpPr>
              <a:spLocks/>
            </p:cNvSpPr>
            <p:nvPr/>
          </p:nvSpPr>
          <p:spPr bwMode="gray">
            <a:xfrm>
              <a:off x="1391" y="1805"/>
              <a:ext cx="2622" cy="386"/>
            </a:xfrm>
            <a:custGeom>
              <a:avLst/>
              <a:gdLst>
                <a:gd name="T0" fmla="*/ 0 w 2622"/>
                <a:gd name="T1" fmla="*/ 612775 h 386"/>
                <a:gd name="T2" fmla="*/ 4162425 w 2622"/>
                <a:gd name="T3" fmla="*/ 612775 h 386"/>
                <a:gd name="T4" fmla="*/ 3822085 w 2622"/>
                <a:gd name="T5" fmla="*/ 0 h 386"/>
                <a:gd name="T6" fmla="*/ 0 w 2622"/>
                <a:gd name="T7" fmla="*/ 0 h 386"/>
                <a:gd name="T8" fmla="*/ 0 w 2622"/>
                <a:gd name="T9" fmla="*/ 612775 h 3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2"/>
                <a:gd name="T16" fmla="*/ 0 h 386"/>
                <a:gd name="T17" fmla="*/ 3241 w 2622"/>
                <a:gd name="T18" fmla="*/ 477 h 3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2" h="386">
                  <a:moveTo>
                    <a:pt x="0" y="386"/>
                  </a:moveTo>
                  <a:lnTo>
                    <a:pt x="2622" y="386"/>
                  </a:lnTo>
                  <a:lnTo>
                    <a:pt x="2419" y="0"/>
                  </a:lnTo>
                  <a:lnTo>
                    <a:pt x="0" y="0"/>
                  </a:lnTo>
                  <a:lnTo>
                    <a:pt x="0" y="386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3809" name="Freeform 17"/>
            <p:cNvSpPr>
              <a:spLocks/>
            </p:cNvSpPr>
            <p:nvPr/>
          </p:nvSpPr>
          <p:spPr bwMode="gray">
            <a:xfrm>
              <a:off x="1391" y="2260"/>
              <a:ext cx="2764" cy="394"/>
            </a:xfrm>
            <a:custGeom>
              <a:avLst/>
              <a:gdLst>
                <a:gd name="T0" fmla="*/ 6421 w 2764"/>
                <a:gd name="T1" fmla="*/ 625475 h 394"/>
                <a:gd name="T2" fmla="*/ 4162114 w 2764"/>
                <a:gd name="T3" fmla="*/ 625475 h 394"/>
                <a:gd name="T4" fmla="*/ 4362450 w 2764"/>
                <a:gd name="T5" fmla="*/ 322370 h 394"/>
                <a:gd name="T6" fmla="*/ 4162114 w 2764"/>
                <a:gd name="T7" fmla="*/ 0 h 394"/>
                <a:gd name="T8" fmla="*/ 0 w 2764"/>
                <a:gd name="T9" fmla="*/ 0 h 394"/>
                <a:gd name="T10" fmla="*/ 6421 w 2764"/>
                <a:gd name="T11" fmla="*/ 625475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4"/>
                <a:gd name="T19" fmla="*/ 0 h 394"/>
                <a:gd name="T20" fmla="*/ 3397 w 2764"/>
                <a:gd name="T21" fmla="*/ 487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4" h="394">
                  <a:moveTo>
                    <a:pt x="4" y="394"/>
                  </a:moveTo>
                  <a:lnTo>
                    <a:pt x="2662" y="392"/>
                  </a:lnTo>
                  <a:lnTo>
                    <a:pt x="2764" y="203"/>
                  </a:lnTo>
                  <a:lnTo>
                    <a:pt x="2659" y="1"/>
                  </a:lnTo>
                  <a:lnTo>
                    <a:pt x="0" y="0"/>
                  </a:lnTo>
                  <a:lnTo>
                    <a:pt x="4" y="394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3810" name="Freeform 18"/>
            <p:cNvSpPr>
              <a:spLocks/>
            </p:cNvSpPr>
            <p:nvPr/>
          </p:nvSpPr>
          <p:spPr bwMode="gray">
            <a:xfrm>
              <a:off x="1391" y="2719"/>
              <a:ext cx="2628" cy="401"/>
            </a:xfrm>
            <a:custGeom>
              <a:avLst/>
              <a:gdLst>
                <a:gd name="T0" fmla="*/ 0 w 2628"/>
                <a:gd name="T1" fmla="*/ 636587 h 401"/>
                <a:gd name="T2" fmla="*/ 3828506 w 2628"/>
                <a:gd name="T3" fmla="*/ 636587 h 401"/>
                <a:gd name="T4" fmla="*/ 4162425 w 2628"/>
                <a:gd name="T5" fmla="*/ 0 h 401"/>
                <a:gd name="T6" fmla="*/ 6422 w 2628"/>
                <a:gd name="T7" fmla="*/ 0 h 401"/>
                <a:gd name="T8" fmla="*/ 0 w 2628"/>
                <a:gd name="T9" fmla="*/ 636587 h 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8"/>
                <a:gd name="T16" fmla="*/ 0 h 401"/>
                <a:gd name="T17" fmla="*/ 3241 w 2628"/>
                <a:gd name="T18" fmla="*/ 496 h 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8" h="401">
                  <a:moveTo>
                    <a:pt x="0" y="401"/>
                  </a:moveTo>
                  <a:lnTo>
                    <a:pt x="2419" y="400"/>
                  </a:lnTo>
                  <a:lnTo>
                    <a:pt x="2628" y="1"/>
                  </a:lnTo>
                  <a:lnTo>
                    <a:pt x="4" y="0"/>
                  </a:lnTo>
                  <a:lnTo>
                    <a:pt x="0" y="401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3811" name="Freeform 19"/>
            <p:cNvSpPr>
              <a:spLocks/>
            </p:cNvSpPr>
            <p:nvPr/>
          </p:nvSpPr>
          <p:spPr bwMode="gray">
            <a:xfrm>
              <a:off x="1391" y="3166"/>
              <a:ext cx="2400" cy="814"/>
            </a:xfrm>
            <a:custGeom>
              <a:avLst/>
              <a:gdLst>
                <a:gd name="T0" fmla="*/ 0 w 2967"/>
                <a:gd name="T1" fmla="*/ 563903 h 1006"/>
                <a:gd name="T2" fmla="*/ 3130698 w 2967"/>
                <a:gd name="T3" fmla="*/ 563903 h 1006"/>
                <a:gd name="T4" fmla="*/ 3130698 w 2967"/>
                <a:gd name="T5" fmla="*/ 1292225 h 1006"/>
                <a:gd name="T6" fmla="*/ 3810000 w 2967"/>
                <a:gd name="T7" fmla="*/ 0 h 1006"/>
                <a:gd name="T8" fmla="*/ 0 w 2967"/>
                <a:gd name="T9" fmla="*/ 0 h 1006"/>
                <a:gd name="T10" fmla="*/ 0 w 2967"/>
                <a:gd name="T11" fmla="*/ 563903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67"/>
                <a:gd name="T19" fmla="*/ 0 h 1006"/>
                <a:gd name="T20" fmla="*/ 2967 w 2967"/>
                <a:gd name="T21" fmla="*/ 1006 h 10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67" h="1006">
                  <a:moveTo>
                    <a:pt x="0" y="439"/>
                  </a:moveTo>
                  <a:lnTo>
                    <a:pt x="2438" y="439"/>
                  </a:lnTo>
                  <a:lnTo>
                    <a:pt x="2438" y="1006"/>
                  </a:lnTo>
                  <a:lnTo>
                    <a:pt x="2967" y="0"/>
                  </a:lnTo>
                  <a:lnTo>
                    <a:pt x="0" y="0"/>
                  </a:lnTo>
                  <a:lnTo>
                    <a:pt x="0" y="439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571875" y="2333625"/>
            <a:ext cx="4381499" cy="2767338"/>
            <a:chOff x="1499" y="1503"/>
            <a:chExt cx="1800" cy="1973"/>
          </a:xfrm>
        </p:grpSpPr>
        <p:sp>
          <p:nvSpPr>
            <p:cNvPr id="118797" name="Text Box 19"/>
            <p:cNvSpPr txBox="1">
              <a:spLocks noChangeArrowheads="1"/>
            </p:cNvSpPr>
            <p:nvPr/>
          </p:nvSpPr>
          <p:spPr bwMode="gray">
            <a:xfrm>
              <a:off x="1499" y="1503"/>
              <a:ext cx="18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Gürültü Ölçümü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8798" name="Text Box 19"/>
            <p:cNvSpPr txBox="1">
              <a:spLocks noChangeArrowheads="1"/>
            </p:cNvSpPr>
            <p:nvPr/>
          </p:nvSpPr>
          <p:spPr bwMode="gray">
            <a:xfrm>
              <a:off x="1499" y="1929"/>
              <a:ext cx="18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Toz Ölçümü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8799" name="Text Box 19"/>
            <p:cNvSpPr txBox="1">
              <a:spLocks noChangeArrowheads="1"/>
            </p:cNvSpPr>
            <p:nvPr/>
          </p:nvSpPr>
          <p:spPr bwMode="gray">
            <a:xfrm>
              <a:off x="1499" y="2393"/>
              <a:ext cx="18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Metal ve Gaz Ölçümü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8800" name="Text Box 19"/>
            <p:cNvSpPr txBox="1">
              <a:spLocks noChangeArrowheads="1"/>
            </p:cNvSpPr>
            <p:nvPr/>
          </p:nvSpPr>
          <p:spPr bwMode="gray">
            <a:xfrm>
              <a:off x="1499" y="2846"/>
              <a:ext cx="18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Radyasyon Ölçümü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8801" name="Text Box 19"/>
            <p:cNvSpPr txBox="1">
              <a:spLocks noChangeArrowheads="1"/>
            </p:cNvSpPr>
            <p:nvPr/>
          </p:nvSpPr>
          <p:spPr bwMode="gray">
            <a:xfrm>
              <a:off x="1499" y="3279"/>
              <a:ext cx="180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Termal Konfor Değerlendirme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3" name="Textfeld 7"/>
          <p:cNvSpPr txBox="1">
            <a:spLocks noChangeArrowheads="1"/>
          </p:cNvSpPr>
          <p:nvPr/>
        </p:nvSpPr>
        <p:spPr bwMode="gray">
          <a:xfrm>
            <a:off x="117475" y="536575"/>
            <a:ext cx="8988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İŞYERİ</a:t>
            </a:r>
            <a:r>
              <a:rPr lang="tr-TR" sz="3200" b="1" dirty="0" smtClean="0">
                <a:solidFill>
                  <a:srgbClr val="595959"/>
                </a:solidFill>
                <a:latin typeface="Calibri" pitchFamily="34" charset="0"/>
                <a:cs typeface="Calibri" pitchFamily="34" charset="0"/>
              </a:rPr>
              <a:t>ÖLÇÜMLERİ</a:t>
            </a:r>
            <a:endParaRPr lang="de-DE" sz="3200" b="1" dirty="0">
              <a:solidFill>
                <a:srgbClr val="59595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6289" y="3070782"/>
            <a:ext cx="2590799" cy="120032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 görülen meslek hastalığı türlerine </a:t>
            </a: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göre, </a:t>
            </a:r>
          </a:p>
          <a:p>
            <a:pPr algn="ctr"/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işyerlerinde </a:t>
            </a:r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yapılan </a:t>
            </a: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değerlendirmeler</a:t>
            </a:r>
            <a:r>
              <a:rPr lang="tr-TR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6146" name="Picture 2" descr="C:\Users\ahmet\Desktop\RESİM ARŞİVİ\Müzik-Ses\S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90" y="2100632"/>
            <a:ext cx="675169" cy="6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hmet\Desktop\RESİM ARŞİVİ\Elektronik\mobile_n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198" y="3999958"/>
            <a:ext cx="562434" cy="56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hmet\Desktop\RESİM ARŞİVİ\DigitalColor%20Met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8936" y="3463279"/>
            <a:ext cx="4095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15" y="4721586"/>
            <a:ext cx="452986" cy="452986"/>
          </a:xfrm>
          <a:prstGeom prst="rect">
            <a:avLst/>
          </a:prstGeom>
        </p:spPr>
      </p:pic>
      <p:pic>
        <p:nvPicPr>
          <p:cNvPr id="6149" name="Picture 5" descr="C:\Users\ahmet\Desktop\RESİM ARŞİVİ\İkonlar-1\Ato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240" y="2756466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35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Türkiye ve Dünya’da 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64. Ülkemizde meslek hastalıklarının tahmin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sayıların altında saptanmasında 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oynayan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 için aşağıdaki ifadelerden hangisi yanlıştır?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konusunda bilgi düzeyinin beklenen düzeyde olmaması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hastalıklarının önemsenmemesi, ihmal edilmesi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anamnezinin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yeteri kadar ayrıntılı alınmaması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uygun korunma önlemlerinin </a:t>
            </a: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alınmış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olması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64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098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47700" lvl="1" indent="-1905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Çalışana Ait Nedenler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Önemsememe,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Başvuru yapmama,</a:t>
            </a:r>
          </a:p>
          <a:p>
            <a:pPr marL="12573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idari takip yapmama,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Hekimine Ait Nedenler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koyamama/koymama,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farkında olmama,</a:t>
            </a:r>
          </a:p>
          <a:p>
            <a:pPr marL="1371600" lvl="2" indent="-216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 anamnez almama,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3438525" y="4600576"/>
            <a:ext cx="3962399" cy="342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3324225" y="2650999"/>
            <a:ext cx="3962399" cy="342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6966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 ZORLUĞU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vizyon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 ve sigorta yaptırımlarından çekinme,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 Merkezlerine Ait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hastaneleri yetersiz, 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hastanelerde ekip ve ekipman eksikliği,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Tıbbi-idari takip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yapmama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Mevzuata Ait Nedenler</a:t>
            </a:r>
          </a:p>
          <a:p>
            <a:pPr marL="1177200" lvl="2" indent="-180000">
              <a:spcAft>
                <a:spcPts val="0"/>
              </a:spcAft>
              <a:buClr>
                <a:srgbClr val="292929"/>
              </a:buClr>
              <a:buFont typeface="Arial" pitchFamily="34" charset="0"/>
              <a:buChar char="•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TANI ZORLUĞU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3286125" y="2442238"/>
            <a:ext cx="3962399" cy="3429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79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65. İşle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hastalıklara ilişkin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yanlıştır?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İşyeri ortam faktörleri hastalığın ilerleyişini değiştirebilir.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Meslek hastalıklarından farklı olarak hastalık için riskli işi yapmayanlarda da ortaya çıkabilir.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İşyeri ortam faktörleri hastalığın ortaya çıkmasında kolaylaştırıcı olabilir.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Mesleki kurşun zehirlenmesi işle ilgili hastalıklara uygun bir örnektir.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65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8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ÖZELLİKLER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apılan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ile hastalık arasında doğrudan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neden-sonuç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 konusudur.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Aralarında spesifik bir ilişki vardır.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hastalığın doğrudan doğruya ve vazgeçilmez etkenidir.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 ortamda yoksa, hastalık da yoktur.</a:t>
            </a: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 konusu işte çalışmıyor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olsaydı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hastalık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 oluşmayacaktı.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(Kurşun Zehirlenmesi, </a:t>
            </a:r>
            <a:r>
              <a:rPr lang="tr-TR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Pnömokonyoz</a:t>
            </a: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İşitme Kaybı…)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HASTALIKLARININ ÖZELLİKLERİ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2736659" y="5059339"/>
            <a:ext cx="6050590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8043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74. 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pnömokonyozların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tanısında en yararlı laboratuvar incelemesidir?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Radyografi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Kan biyokimyası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Ultrason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EKG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74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097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0036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278063" y="4903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2967038" y="2170113"/>
            <a:ext cx="3248025" cy="3055937"/>
            <a:chOff x="1869" y="1671"/>
            <a:chExt cx="2046" cy="1925"/>
          </a:xfrm>
        </p:grpSpPr>
        <p:sp>
          <p:nvSpPr>
            <p:cNvPr id="10036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036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999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3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0368" name="Text Box 19"/>
          <p:cNvSpPr txBox="1">
            <a:spLocks noChangeArrowheads="1"/>
          </p:cNvSpPr>
          <p:nvPr/>
        </p:nvSpPr>
        <p:spPr bwMode="gray">
          <a:xfrm>
            <a:off x="3681414" y="1631950"/>
            <a:ext cx="17684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Radyolojik </a:t>
            </a:r>
            <a:r>
              <a:rPr lang="tr-T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Yöntemler</a:t>
            </a:r>
            <a:endParaRPr lang="tr-T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0369" name="Text Box 19"/>
          <p:cNvSpPr txBox="1">
            <a:spLocks noChangeArrowheads="1"/>
          </p:cNvSpPr>
          <p:nvPr/>
        </p:nvSpPr>
        <p:spPr bwMode="gray">
          <a:xfrm>
            <a:off x="1589087" y="5238750"/>
            <a:ext cx="223043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400" b="1" dirty="0"/>
              <a:t>Biyokimyasal Y</a:t>
            </a:r>
            <a:r>
              <a:rPr lang="tr-TR" sz="1400" b="1" dirty="0" smtClean="0"/>
              <a:t>öntemler</a:t>
            </a:r>
            <a:endParaRPr lang="tr-TR" sz="1400" b="1" dirty="0"/>
          </a:p>
        </p:txBody>
      </p:sp>
      <p:sp>
        <p:nvSpPr>
          <p:cNvPr id="100370" name="Text Box 19"/>
          <p:cNvSpPr txBox="1">
            <a:spLocks noChangeArrowheads="1"/>
          </p:cNvSpPr>
          <p:nvPr/>
        </p:nvSpPr>
        <p:spPr bwMode="gray">
          <a:xfrm>
            <a:off x="5547519" y="5276850"/>
            <a:ext cx="177006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400" b="1" dirty="0"/>
              <a:t>Patolojik İ</a:t>
            </a:r>
            <a:r>
              <a:rPr lang="tr-TR" sz="1400" b="1" dirty="0" smtClean="0"/>
              <a:t>ncelemeler</a:t>
            </a:r>
            <a:endParaRPr lang="tr-TR" sz="1400" b="1" dirty="0"/>
          </a:p>
        </p:txBody>
      </p:sp>
      <p:sp>
        <p:nvSpPr>
          <p:cNvPr id="100371" name="Text Box 14"/>
          <p:cNvSpPr txBox="1">
            <a:spLocks noChangeArrowheads="1"/>
          </p:cNvSpPr>
          <p:nvPr/>
        </p:nvSpPr>
        <p:spPr bwMode="gray">
          <a:xfrm>
            <a:off x="5345906" y="1401763"/>
            <a:ext cx="351234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çok solunum sistemi hastalıklarında </a:t>
            </a:r>
            <a:r>
              <a:rPr lang="tr-TR" sz="1400" noProof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kullanılır.</a:t>
            </a:r>
            <a:endParaRPr lang="tr-TR" sz="1400" noProof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 defTabSz="801688">
              <a:spcAft>
                <a:spcPts val="0"/>
              </a:spcAft>
            </a:pPr>
            <a:r>
              <a:rPr lang="tr-TR" sz="1400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Mesleksel akciğer hastalıklarının tanısında, yaygınlığının belirlenmesi ve sınıflandırılmasında </a:t>
            </a:r>
            <a:r>
              <a:rPr lang="tr-TR" sz="1400" b="1" noProof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etkili </a:t>
            </a:r>
            <a:r>
              <a:rPr lang="tr-TR" sz="1400" noProof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yöntemdir.</a:t>
            </a:r>
            <a:endParaRPr lang="tr-TR" sz="1400" noProof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0372" name="Text Box 20"/>
          <p:cNvSpPr txBox="1">
            <a:spLocks noChangeArrowheads="1"/>
          </p:cNvSpPr>
          <p:nvPr/>
        </p:nvSpPr>
        <p:spPr bwMode="gray">
          <a:xfrm>
            <a:off x="0" y="3322638"/>
            <a:ext cx="3262313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noProof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Etken maddenin kendisi, metaboliti veya etken maddenin yol açtığı bir başka kimyasal </a:t>
            </a:r>
            <a:r>
              <a:rPr lang="tr-TR" sz="1400" noProof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saptanabilir.</a:t>
            </a:r>
          </a:p>
          <a:p>
            <a:pPr algn="ctr" defTabSz="801688">
              <a:spcAft>
                <a:spcPts val="0"/>
              </a:spcAft>
            </a:pPr>
            <a:endParaRPr lang="tr-TR" sz="1400" noProof="1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  <a:p>
            <a:pPr algn="ctr" defTabSz="801688">
              <a:spcAft>
                <a:spcPts val="0"/>
              </a:spcAft>
            </a:pPr>
            <a:r>
              <a:rPr lang="tr-TR" sz="1400" noProof="1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Kan veya idrarda </a:t>
            </a:r>
            <a:r>
              <a:rPr lang="tr-TR" sz="1400" noProof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kurşun</a:t>
            </a:r>
            <a:r>
              <a:rPr lang="tr-TR" sz="1400" noProof="1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, civa kadmiyum gibi ağır metallerin tayini ya da nefeste benzen tayini gibi testler </a:t>
            </a:r>
            <a:r>
              <a:rPr lang="tr-TR" sz="1400" noProof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yapılabilir.</a:t>
            </a:r>
            <a:endParaRPr lang="tr-TR" sz="1400" noProof="1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kern="1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LABORATUAR</a:t>
            </a:r>
            <a:endParaRPr lang="en-GB" sz="3200" kern="1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14" y="1401762"/>
            <a:ext cx="1219200" cy="12192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5" y="4789464"/>
            <a:ext cx="1219200" cy="1219200"/>
          </a:xfrm>
          <a:prstGeom prst="rect">
            <a:avLst/>
          </a:prstGeom>
        </p:spPr>
      </p:pic>
      <p:pic>
        <p:nvPicPr>
          <p:cNvPr id="3074" name="Picture 2" descr="C:\Users\ahmet\Desktop\RESİM ARŞİVİ\biology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544" y="4557712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gray">
          <a:xfrm>
            <a:off x="5686425" y="3283328"/>
            <a:ext cx="326231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1400" noProof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Bazı hastalıkların teşhisinde (böbrek, akciğer, karaciğer, deri) patoloji gerekebilir.</a:t>
            </a:r>
          </a:p>
          <a:p>
            <a:pPr algn="ctr" defTabSz="801688">
              <a:spcAft>
                <a:spcPts val="0"/>
              </a:spcAft>
            </a:pPr>
            <a:endParaRPr lang="tr-TR" sz="1400" noProof="1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  <a:p>
            <a:pPr algn="ctr" defTabSz="801688">
              <a:spcAft>
                <a:spcPts val="0"/>
              </a:spcAft>
            </a:pPr>
            <a:r>
              <a:rPr lang="tr-TR" sz="1400" noProof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Örneğin akciğer dokusunda asbest lifinin gösterilmesi asbest maruziyetinin kesin kanıtıdır.</a:t>
            </a:r>
            <a:endParaRPr lang="tr-TR" sz="1400" noProof="1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5184776" y="1304924"/>
            <a:ext cx="3962399" cy="10555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42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76. 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sınıflandırması göz önüne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alındığında; "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Salmonella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enfeksiyonları"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grupta yer alan enfeksiyonlardan biridir?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A grubu	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B grubu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C grubu	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 grubu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76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7574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ve İşle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İlgili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51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61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63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64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65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74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76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87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ARALIK 2011 İŞYERİ HEKİMLİĞİ SORULARI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7444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Sosyal Sigorta Sağlık İşlemleri Tüzüğü 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«Kimyasal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nedenlerle olan meslek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Grubu: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Pnömokonyozlar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mesleki solunum sistemi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bulaşıcı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«Fizik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etkenlerle olan meslek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HASTALILIKLARININ SINIFLANDIRILMASI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2657475" y="4342681"/>
            <a:ext cx="6050590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23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87. 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uygulama ilkeleri bakımından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ifadelerden hangisi yanlıştır?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Uygun işe yerleştirme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Aralıklı kontrol muayeneleri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Meslek hastalıklarının tedavisi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İşyerlerinde sağlık ve güvenlik eğitimleri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87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559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HEDEF – UYGULAMA İLKELERİ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Hedef;</a:t>
            </a:r>
          </a:p>
          <a:p>
            <a:pPr marL="720000" lvl="1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sürdürülmesi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etkileyen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faktörlerin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bilinmesi,</a:t>
            </a:r>
          </a:p>
          <a:p>
            <a:pPr marL="324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 İlkeleri;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yerleştirme (İşe Giriş Muayenesi),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faktörlerini değerlendirme,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risklerinin kontrolü,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Aralıklı kontrol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muayeneleri (Periyodik Muayene),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hizmeti sunulması,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danışmanlık,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 HEDEFİ VE UYGULAMA İLKELERİ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2695129" y="4433775"/>
            <a:ext cx="6050590" cy="2385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2707978" y="3683463"/>
            <a:ext cx="6050590" cy="2385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/>
          <p:cNvSpPr/>
          <p:nvPr/>
        </p:nvSpPr>
        <p:spPr>
          <a:xfrm>
            <a:off x="2705762" y="4927470"/>
            <a:ext cx="6050590" cy="23851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686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51. İşyerinde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periyodik muayenenin amacı nedir? </a:t>
            </a:r>
            <a:r>
              <a:rPr lang="tr-TR" sz="2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YANLIŞ SORU</a:t>
            </a:r>
            <a:endParaRPr lang="tr-TR" sz="2000" b="1" i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Sağlık eğitimi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İş verimliliğinin belirlenmesi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İşe bağlı sağlık sorunlarının erken tanısı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Kronik hastalıkların (şeker hastalığı, hipertansiyon) erken tanısı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51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350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DOĞAL SEYRİ – PSM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238126" y="1053684"/>
            <a:ext cx="8658893" cy="4958916"/>
            <a:chOff x="276226" y="891759"/>
            <a:chExt cx="8658893" cy="4958916"/>
          </a:xfrm>
        </p:grpSpPr>
        <p:sp>
          <p:nvSpPr>
            <p:cNvPr id="21" name="Freeform 12"/>
            <p:cNvSpPr>
              <a:spLocks/>
            </p:cNvSpPr>
            <p:nvPr/>
          </p:nvSpPr>
          <p:spPr bwMode="gray">
            <a:xfrm>
              <a:off x="1625386" y="19494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5" name="Grup 4"/>
            <p:cNvGrpSpPr/>
            <p:nvPr/>
          </p:nvGrpSpPr>
          <p:grpSpPr>
            <a:xfrm>
              <a:off x="2368873" y="2686050"/>
              <a:ext cx="2340000" cy="2740024"/>
              <a:chOff x="2387924" y="2686050"/>
              <a:chExt cx="2215504" cy="2740024"/>
            </a:xfrm>
          </p:grpSpPr>
          <p:sp>
            <p:nvSpPr>
              <p:cNvPr id="13" name="AutoShape 4"/>
              <p:cNvSpPr>
                <a:spLocks noChangeArrowheads="1"/>
              </p:cNvSpPr>
              <p:nvPr/>
            </p:nvSpPr>
            <p:spPr bwMode="auto">
              <a:xfrm>
                <a:off x="2387924" y="2852737"/>
                <a:ext cx="2215504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Tansiyon Ölçümü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Grafisi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Mamografi</a:t>
                </a:r>
              </a:p>
              <a:p>
                <a:pPr algn="ctr"/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Odiometri</a:t>
                </a:r>
                <a:endParaRPr lang="tr-TR" altLang="zh-CN" sz="1400" dirty="0" smtClean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Pap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Smear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Boy-Kilo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TİT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EKG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AKŞ</a:t>
                </a:r>
              </a:p>
            </p:txBody>
          </p:sp>
          <p:sp>
            <p:nvSpPr>
              <p:cNvPr id="14" name="AutoShape 5"/>
              <p:cNvSpPr>
                <a:spLocks noChangeArrowheads="1"/>
              </p:cNvSpPr>
              <p:nvPr/>
            </p:nvSpPr>
            <p:spPr bwMode="gray">
              <a:xfrm>
                <a:off x="2586038" y="2714625"/>
                <a:ext cx="1798757" cy="2873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5" name="AutoShape 6"/>
              <p:cNvSpPr>
                <a:spLocks noChangeArrowheads="1"/>
              </p:cNvSpPr>
              <p:nvPr/>
            </p:nvSpPr>
            <p:spPr bwMode="auto">
              <a:xfrm flipH="1">
                <a:off x="4218779" y="2790825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6" name="AutoShape 7"/>
              <p:cNvSpPr>
                <a:spLocks noChangeArrowheads="1"/>
              </p:cNvSpPr>
              <p:nvPr/>
            </p:nvSpPr>
            <p:spPr bwMode="auto">
              <a:xfrm flipH="1">
                <a:off x="2658812" y="2781300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2" name="Text Box 13"/>
              <p:cNvSpPr txBox="1">
                <a:spLocks noChangeArrowheads="1"/>
              </p:cNvSpPr>
              <p:nvPr/>
            </p:nvSpPr>
            <p:spPr bwMode="gray">
              <a:xfrm>
                <a:off x="2594124" y="2686050"/>
                <a:ext cx="1783435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Asemptomatik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grpSp>
          <p:nvGrpSpPr>
            <p:cNvPr id="8" name="Grup 7"/>
            <p:cNvGrpSpPr/>
            <p:nvPr/>
          </p:nvGrpSpPr>
          <p:grpSpPr>
            <a:xfrm>
              <a:off x="4480570" y="2279650"/>
              <a:ext cx="2340000" cy="2644774"/>
              <a:chOff x="4585362" y="2279650"/>
              <a:chExt cx="2510788" cy="2644774"/>
            </a:xfrm>
          </p:grpSpPr>
          <p:sp>
            <p:nvSpPr>
              <p:cNvPr id="17" name="AutoShape 8"/>
              <p:cNvSpPr>
                <a:spLocks noChangeArrowheads="1"/>
              </p:cNvSpPr>
              <p:nvPr/>
            </p:nvSpPr>
            <p:spPr bwMode="auto">
              <a:xfrm>
                <a:off x="4585362" y="2351087"/>
                <a:ext cx="2510788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</a:t>
                </a:r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Ca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 (Öksürük)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Diyabetik Ayak Bakımı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19" name="AutoShape 10"/>
              <p:cNvSpPr>
                <a:spLocks noChangeArrowheads="1"/>
              </p:cNvSpPr>
              <p:nvPr/>
            </p:nvSpPr>
            <p:spPr bwMode="auto">
              <a:xfrm flipH="1">
                <a:off x="665259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0" name="AutoShape 11"/>
              <p:cNvSpPr>
                <a:spLocks noChangeArrowheads="1"/>
              </p:cNvSpPr>
              <p:nvPr/>
            </p:nvSpPr>
            <p:spPr bwMode="auto">
              <a:xfrm flipH="1">
                <a:off x="489233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3" name="Text Box 14"/>
            <p:cNvSpPr txBox="1">
              <a:spLocks noChangeArrowheads="1"/>
            </p:cNvSpPr>
            <p:nvPr/>
          </p:nvSpPr>
          <p:spPr bwMode="gray">
            <a:xfrm>
              <a:off x="4708873" y="2186979"/>
              <a:ext cx="1829674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Semptomatik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grpSp>
          <p:nvGrpSpPr>
            <p:cNvPr id="6" name="Grup 5"/>
            <p:cNvGrpSpPr/>
            <p:nvPr/>
          </p:nvGrpSpPr>
          <p:grpSpPr>
            <a:xfrm>
              <a:off x="276226" y="3114675"/>
              <a:ext cx="2340000" cy="2736000"/>
              <a:chOff x="257175" y="3114675"/>
              <a:chExt cx="2215505" cy="2741611"/>
            </a:xfrm>
          </p:grpSpPr>
          <p:sp>
            <p:nvSpPr>
              <p:cNvPr id="27" name="AutoShape 16"/>
              <p:cNvSpPr>
                <a:spLocks noChangeArrowheads="1"/>
              </p:cNvSpPr>
              <p:nvPr/>
            </p:nvSpPr>
            <p:spPr bwMode="auto">
              <a:xfrm>
                <a:off x="257175" y="3282949"/>
                <a:ext cx="2215505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Aşılama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Uygun İşe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Yerleştirme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(İşe Giriş Muayenesi)</a:t>
                </a:r>
                <a:endParaRPr lang="tr-TR" altLang="zh-CN" sz="1400" dirty="0" smtClean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Fizik Aktivite Programı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Emniyet Kemeri Takma</a:t>
                </a:r>
                <a:endParaRPr lang="zh-CN" altLang="en-US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8" name="AutoShape 17"/>
              <p:cNvSpPr>
                <a:spLocks noChangeArrowheads="1"/>
              </p:cNvSpPr>
              <p:nvPr/>
            </p:nvSpPr>
            <p:spPr bwMode="gray">
              <a:xfrm>
                <a:off x="440464" y="3140075"/>
                <a:ext cx="1798758" cy="28733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29" name="AutoShape 18"/>
              <p:cNvSpPr>
                <a:spLocks noChangeArrowheads="1"/>
              </p:cNvSpPr>
              <p:nvPr/>
            </p:nvSpPr>
            <p:spPr bwMode="auto">
              <a:xfrm flipH="1">
                <a:off x="2079946" y="3211513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0" name="AutoShape 19"/>
              <p:cNvSpPr>
                <a:spLocks noChangeArrowheads="1"/>
              </p:cNvSpPr>
              <p:nvPr/>
            </p:nvSpPr>
            <p:spPr bwMode="auto">
              <a:xfrm flipH="1">
                <a:off x="526716" y="3211513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" name="Text Box 20"/>
              <p:cNvSpPr txBox="1">
                <a:spLocks noChangeArrowheads="1"/>
              </p:cNvSpPr>
              <p:nvPr/>
            </p:nvSpPr>
            <p:spPr bwMode="gray">
              <a:xfrm>
                <a:off x="459332" y="3114675"/>
                <a:ext cx="1755856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Hastalık Öncesi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sp>
          <p:nvSpPr>
            <p:cNvPr id="56" name="AutoShape 8"/>
            <p:cNvSpPr>
              <a:spLocks noChangeArrowheads="1"/>
            </p:cNvSpPr>
            <p:nvPr/>
          </p:nvSpPr>
          <p:spPr bwMode="auto">
            <a:xfrm>
              <a:off x="6595119" y="1903412"/>
              <a:ext cx="2340000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</a:rPr>
                <a:t>İleri Tedaviler</a:t>
              </a:r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7" name="AutoShape 9"/>
            <p:cNvSpPr>
              <a:spLocks noChangeArrowheads="1"/>
            </p:cNvSpPr>
            <p:nvPr/>
          </p:nvSpPr>
          <p:spPr bwMode="gray">
            <a:xfrm>
              <a:off x="6778647" y="1760538"/>
              <a:ext cx="1899836" cy="287338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8" name="AutoShape 10"/>
            <p:cNvSpPr>
              <a:spLocks noChangeArrowheads="1"/>
            </p:cNvSpPr>
            <p:nvPr/>
          </p:nvSpPr>
          <p:spPr bwMode="auto">
            <a:xfrm flipH="1">
              <a:off x="8521739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9" name="AutoShape 11"/>
            <p:cNvSpPr>
              <a:spLocks noChangeArrowheads="1"/>
            </p:cNvSpPr>
            <p:nvPr/>
          </p:nvSpPr>
          <p:spPr bwMode="auto">
            <a:xfrm flipH="1">
              <a:off x="6871171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0" name="Text Box 14"/>
            <p:cNvSpPr txBox="1">
              <a:spLocks noChangeArrowheads="1"/>
            </p:cNvSpPr>
            <p:nvPr/>
          </p:nvSpPr>
          <p:spPr bwMode="gray">
            <a:xfrm>
              <a:off x="6781497" y="1743075"/>
              <a:ext cx="188199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Komplikasyon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sp>
          <p:nvSpPr>
            <p:cNvPr id="62" name="Freeform 12"/>
            <p:cNvSpPr>
              <a:spLocks/>
            </p:cNvSpPr>
            <p:nvPr/>
          </p:nvSpPr>
          <p:spPr bwMode="gray">
            <a:xfrm>
              <a:off x="3749461" y="14541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63" name="Freeform 12"/>
            <p:cNvSpPr>
              <a:spLocks/>
            </p:cNvSpPr>
            <p:nvPr/>
          </p:nvSpPr>
          <p:spPr bwMode="gray">
            <a:xfrm>
              <a:off x="5835436" y="101600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1533525" y="1822252"/>
              <a:ext cx="1495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Birincil Koruma</a:t>
              </a:r>
              <a:endPara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Metin kutusu 43"/>
            <p:cNvSpPr txBox="1"/>
            <p:nvPr/>
          </p:nvSpPr>
          <p:spPr>
            <a:xfrm>
              <a:off x="3748260" y="1310065"/>
              <a:ext cx="1495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İkincil Koruma</a:t>
              </a:r>
              <a:endPara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Metin kutusu 44"/>
            <p:cNvSpPr txBox="1"/>
            <p:nvPr/>
          </p:nvSpPr>
          <p:spPr>
            <a:xfrm>
              <a:off x="5631903" y="891759"/>
              <a:ext cx="16261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Üçüncül Koruma</a:t>
              </a:r>
              <a:endParaRPr lang="tr-TR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AutoShape 9"/>
            <p:cNvSpPr>
              <a:spLocks noChangeArrowheads="1"/>
            </p:cNvSpPr>
            <p:nvPr/>
          </p:nvSpPr>
          <p:spPr bwMode="gray">
            <a:xfrm>
              <a:off x="4671294" y="2207418"/>
              <a:ext cx="1872000" cy="2873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</a:rPr>
                <a:t>Semptomatik</a:t>
              </a:r>
              <a:endParaRPr lang="zh-CN" altLang="en-US" sz="1400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1" name="AutoShape 10"/>
            <p:cNvSpPr>
              <a:spLocks noChangeArrowheads="1"/>
            </p:cNvSpPr>
            <p:nvPr/>
          </p:nvSpPr>
          <p:spPr bwMode="auto">
            <a:xfrm flipH="1">
              <a:off x="6342788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52" name="AutoShape 11"/>
            <p:cNvSpPr>
              <a:spLocks noChangeArrowheads="1"/>
            </p:cNvSpPr>
            <p:nvPr/>
          </p:nvSpPr>
          <p:spPr bwMode="auto">
            <a:xfrm flipH="1">
              <a:off x="4789561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" name="Metin kutusu 2"/>
            <p:cNvSpPr txBox="1"/>
            <p:nvPr/>
          </p:nvSpPr>
          <p:spPr>
            <a:xfrm rot="16200000">
              <a:off x="1447028" y="4252279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Metin kutusu 41"/>
            <p:cNvSpPr txBox="1"/>
            <p:nvPr/>
          </p:nvSpPr>
          <p:spPr>
            <a:xfrm rot="16200000">
              <a:off x="3560503" y="3759855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Etkili 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(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Akciger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Metin kutusu 42"/>
            <p:cNvSpPr txBox="1"/>
            <p:nvPr/>
          </p:nvSpPr>
          <p:spPr>
            <a:xfrm rot="16200000">
              <a:off x="5675527" y="3283323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Gereksiz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4" name="Metin kutusu 23"/>
          <p:cNvSpPr txBox="1"/>
          <p:nvPr/>
        </p:nvSpPr>
        <p:spPr>
          <a:xfrm>
            <a:off x="2331549" y="5340349"/>
            <a:ext cx="2339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«Erken Tanı»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Metin kutusu 52"/>
          <p:cNvSpPr txBox="1"/>
          <p:nvPr/>
        </p:nvSpPr>
        <p:spPr>
          <a:xfrm>
            <a:off x="231797" y="5754651"/>
            <a:ext cx="2385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«Biyolojik Başlangıç»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4457872" y="4820129"/>
            <a:ext cx="2324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«Klinik Belirtiler»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6576069" y="4380146"/>
            <a:ext cx="23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«İyileşme-Ölüm»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793113" y="5482442"/>
            <a:ext cx="4255353" cy="52322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(hastalığın) önlenmesi	: Birincil korunma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(hastalığı) erken saptama 	: İkincil korunma</a:t>
            </a:r>
          </a:p>
        </p:txBody>
      </p:sp>
      <p:sp>
        <p:nvSpPr>
          <p:cNvPr id="48" name="Dikdörtgen 47"/>
          <p:cNvSpPr/>
          <p:nvPr/>
        </p:nvSpPr>
        <p:spPr>
          <a:xfrm>
            <a:off x="2716821" y="5331576"/>
            <a:ext cx="1557472" cy="3158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3337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61. 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aralıklı kontrol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amaçlarından değildir?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İşe bağlı sağlık sorunlarının erken tanı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ve tedavisi</a:t>
            </a:r>
            <a:endParaRPr lang="tr-TR" i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İlk işe girişte uygun işe yerleştirme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Genel sağlık değerlendirmesi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Kronik hastalıkların izlemi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61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4497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GİRİŞ MUAYENESİ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Çalışmaya başlamadan önce;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niteliklerinin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 ve bu niteliklere uyan bir işe yerleştirilmesi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muayeneye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“İşe Giriş Muayenesi”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en-US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89200" lvl="1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89200" lvl="1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89200" lvl="1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sorunu,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89200" lvl="1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89200" lvl="1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Alışkanlıklar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…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sağlık ilişkileri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önemlidir.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2721274" y="2150820"/>
            <a:ext cx="6050590" cy="9964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2077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62. Ülkemizde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mevzuat kapsamında yer alan Meslek Hastalıkları Listesinde meslek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beş grupta toplanmıştır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Aşağıdakilerden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bu gruplardan biri değildir?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Mesleki kanserler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Mesleki bulaşıcı hastalıklar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Kimyasal maddelerle olan meslek hastalıkları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err="1">
                <a:latin typeface="Calibri" pitchFamily="34" charset="0"/>
                <a:cs typeface="Calibri" pitchFamily="34" charset="0"/>
              </a:rPr>
              <a:t>Pnömokonyozlar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 ve diğer mesleki solunum sistemi hastalıkları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62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16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Sosyal Sigorta Sağlık İşlemleri Tüzüğü 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«Kimyasal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nedenlerle olan meslek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Grubu: 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Pnömokonyozlar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mesleki solunum sistemi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bulaşıcı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hastalıklar»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5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 Grubu: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«Fizik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etkenlerle olan meslek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hastalıkları»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54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7664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7666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7671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2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3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7667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7668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69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70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7665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HASTALILIKLARININ SINIFLANDIRILMASI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2703992" y="3003423"/>
            <a:ext cx="6050590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2703992" y="2268794"/>
            <a:ext cx="6050590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/>
          <p:cNvSpPr/>
          <p:nvPr/>
        </p:nvSpPr>
        <p:spPr>
          <a:xfrm>
            <a:off x="2697345" y="3662197"/>
            <a:ext cx="6050590" cy="306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78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Gözetimi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 İşle İlgili Hastalıklar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63. 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hastalıklarının tanı sürecinde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hastalıklara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özellikle önem taşıyan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aşağıdakilerden hangisidir?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Radyoloji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Fizik muayene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İşyeri ortam ölçümleri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Fizyolojik değerlendirmeler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63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170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10424</TotalTime>
  <Words>1120</Words>
  <Application>Microsoft Office PowerPoint</Application>
  <PresentationFormat>Ekran Gösterisi (4:3)</PresentationFormat>
  <Paragraphs>307</Paragraphs>
  <Slides>22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1_Standarddesign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DOKTOR</cp:lastModifiedBy>
  <cp:revision>1113</cp:revision>
  <dcterms:created xsi:type="dcterms:W3CDTF">2008-04-16T13:39:00Z</dcterms:created>
  <dcterms:modified xsi:type="dcterms:W3CDTF">2011-12-28T11:03:36Z</dcterms:modified>
</cp:coreProperties>
</file>