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doc" ContentType="application/msword"/>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Lst>
  <p:notesMasterIdLst>
    <p:notesMasterId r:id="rId65"/>
  </p:notesMasterIdLst>
  <p:handoutMasterIdLst>
    <p:handoutMasterId r:id="rId66"/>
  </p:handoutMasterIdLst>
  <p:sldIdLst>
    <p:sldId id="1270" r:id="rId2"/>
    <p:sldId id="1363" r:id="rId3"/>
    <p:sldId id="1357" r:id="rId4"/>
    <p:sldId id="1358" r:id="rId5"/>
    <p:sldId id="1360" r:id="rId6"/>
    <p:sldId id="1324" r:id="rId7"/>
    <p:sldId id="1362" r:id="rId8"/>
    <p:sldId id="1323" r:id="rId9"/>
    <p:sldId id="1277" r:id="rId10"/>
    <p:sldId id="1278" r:id="rId11"/>
    <p:sldId id="1281" r:id="rId12"/>
    <p:sldId id="1282" r:id="rId13"/>
    <p:sldId id="1283" r:id="rId14"/>
    <p:sldId id="1287" r:id="rId15"/>
    <p:sldId id="1286" r:id="rId16"/>
    <p:sldId id="1288" r:id="rId17"/>
    <p:sldId id="1348" r:id="rId18"/>
    <p:sldId id="1289" r:id="rId19"/>
    <p:sldId id="1361" r:id="rId20"/>
    <p:sldId id="1290" r:id="rId21"/>
    <p:sldId id="1291" r:id="rId22"/>
    <p:sldId id="1292" r:id="rId23"/>
    <p:sldId id="1293" r:id="rId24"/>
    <p:sldId id="1294" r:id="rId25"/>
    <p:sldId id="1327" r:id="rId26"/>
    <p:sldId id="1295" r:id="rId27"/>
    <p:sldId id="1296" r:id="rId28"/>
    <p:sldId id="1330" r:id="rId29"/>
    <p:sldId id="1297" r:id="rId30"/>
    <p:sldId id="1332" r:id="rId31"/>
    <p:sldId id="1298" r:id="rId32"/>
    <p:sldId id="1299" r:id="rId33"/>
    <p:sldId id="1301" r:id="rId34"/>
    <p:sldId id="1333" r:id="rId35"/>
    <p:sldId id="1334" r:id="rId36"/>
    <p:sldId id="1300" r:id="rId37"/>
    <p:sldId id="1302" r:id="rId38"/>
    <p:sldId id="1322" r:id="rId39"/>
    <p:sldId id="1303" r:id="rId40"/>
    <p:sldId id="1304" r:id="rId41"/>
    <p:sldId id="1307" r:id="rId42"/>
    <p:sldId id="1308" r:id="rId43"/>
    <p:sldId id="1309" r:id="rId44"/>
    <p:sldId id="1310" r:id="rId45"/>
    <p:sldId id="1311" r:id="rId46"/>
    <p:sldId id="1312" r:id="rId47"/>
    <p:sldId id="1347" r:id="rId48"/>
    <p:sldId id="1344" r:id="rId49"/>
    <p:sldId id="1356" r:id="rId50"/>
    <p:sldId id="1346" r:id="rId51"/>
    <p:sldId id="1313" r:id="rId52"/>
    <p:sldId id="1314" r:id="rId53"/>
    <p:sldId id="1315" r:id="rId54"/>
    <p:sldId id="1317" r:id="rId55"/>
    <p:sldId id="1340" r:id="rId56"/>
    <p:sldId id="1341" r:id="rId57"/>
    <p:sldId id="1342" r:id="rId58"/>
    <p:sldId id="1318" r:id="rId59"/>
    <p:sldId id="1343" r:id="rId60"/>
    <p:sldId id="1335" r:id="rId61"/>
    <p:sldId id="1336" r:id="rId62"/>
    <p:sldId id="1338" r:id="rId63"/>
    <p:sldId id="1355" r:id="rId64"/>
  </p:sldIdLst>
  <p:sldSz cx="9144000" cy="6858000" type="screen4x3"/>
  <p:notesSz cx="6858000" cy="9144000"/>
  <p:defaultTextStyle>
    <a:defPPr>
      <a:defRPr lang="de-DE"/>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5374"/>
    <a:srgbClr val="FFCC66"/>
    <a:srgbClr val="FFCC00"/>
    <a:srgbClr val="CC0000"/>
    <a:srgbClr val="CCCC00"/>
    <a:srgbClr val="CC6600"/>
    <a:srgbClr val="FF0000"/>
    <a:srgbClr val="276E99"/>
    <a:srgbClr val="BFE406"/>
    <a:srgbClr val="FFFF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Orta Stil 4 - Vurgu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012ECD-51FC-41F1-AA8D-1B2483CD663E}" styleName="Açık Stil 2 - Vurgu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09" autoAdjust="0"/>
    <p:restoredTop sz="81263" autoAdjust="0"/>
  </p:normalViewPr>
  <p:slideViewPr>
    <p:cSldViewPr snapToGrid="0">
      <p:cViewPr>
        <p:scale>
          <a:sx n="66" d="100"/>
          <a:sy n="66" d="100"/>
        </p:scale>
        <p:origin x="-1488" y="18"/>
      </p:cViewPr>
      <p:guideLst>
        <p:guide orient="horz" pos="2294"/>
        <p:guide orient="horz" pos="1151"/>
        <p:guide orient="horz" pos="2018"/>
        <p:guide orient="horz" pos="2652"/>
        <p:guide pos="5579"/>
        <p:guide pos="5266"/>
        <p:guide pos="198"/>
        <p:guide pos="3193"/>
        <p:guide pos="4934"/>
      </p:guideLst>
    </p:cSldViewPr>
  </p:slideViewPr>
  <p:outlineViewPr>
    <p:cViewPr>
      <p:scale>
        <a:sx n="33" d="100"/>
        <a:sy n="33" d="100"/>
      </p:scale>
      <p:origin x="0" y="45552"/>
    </p:cViewPr>
  </p:outlineViewPr>
  <p:notesTextViewPr>
    <p:cViewPr>
      <p:scale>
        <a:sx n="125" d="100"/>
        <a:sy n="125" d="100"/>
      </p:scale>
      <p:origin x="0" y="0"/>
    </p:cViewPr>
  </p:notesTextViewPr>
  <p:sorterViewPr>
    <p:cViewPr>
      <p:scale>
        <a:sx n="80" d="100"/>
        <a:sy n="80" d="100"/>
      </p:scale>
      <p:origin x="0" y="0"/>
    </p:cViewPr>
  </p:sorterViewPr>
  <p:notesViewPr>
    <p:cSldViewPr snapToGrid="0">
      <p:cViewPr varScale="1">
        <p:scale>
          <a:sx n="85" d="100"/>
          <a:sy n="85" d="100"/>
        </p:scale>
        <p:origin x="-3906"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7.png"/></Relationships>
</file>

<file path=ppt/drawings/_rels/vmlDrawing4.v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image" Target="../media/image51.wmf"/><Relationship Id="rId1" Type="http://schemas.openxmlformats.org/officeDocument/2006/relationships/image" Target="../media/image50.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3.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2.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image" Target="../media/image93.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9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Arial" charset="0"/>
                <a:cs typeface="Arial" charset="0"/>
              </a:defRPr>
            </a:lvl1pPr>
          </a:lstStyle>
          <a:p>
            <a:pPr>
              <a:defRPr/>
            </a:pPr>
            <a:endParaRPr lang="de-DE"/>
          </a:p>
        </p:txBody>
      </p:sp>
      <p:sp>
        <p:nvSpPr>
          <p:cNvPr id="38915"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Arial" charset="0"/>
                <a:cs typeface="Arial" charset="0"/>
              </a:defRPr>
            </a:lvl1pPr>
          </a:lstStyle>
          <a:p>
            <a:pPr>
              <a:defRPr/>
            </a:pPr>
            <a:fld id="{86FBF181-6581-4E2F-849B-67FB4221BBBA}" type="datetimeFigureOut">
              <a:rPr lang="de-DE"/>
              <a:pPr>
                <a:defRPr/>
              </a:pPr>
              <a:t>14.08.2013</a:t>
            </a:fld>
            <a:endParaRPr lang="de-DE"/>
          </a:p>
        </p:txBody>
      </p:sp>
      <p:sp>
        <p:nvSpPr>
          <p:cNvPr id="38916"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Arial" charset="0"/>
                <a:cs typeface="Arial" charset="0"/>
              </a:defRPr>
            </a:lvl1pPr>
          </a:lstStyle>
          <a:p>
            <a:pPr>
              <a:defRPr/>
            </a:pPr>
            <a:endParaRPr lang="de-DE"/>
          </a:p>
        </p:txBody>
      </p:sp>
      <p:sp>
        <p:nvSpPr>
          <p:cNvPr id="38917"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Arial" charset="0"/>
                <a:cs typeface="Arial" charset="0"/>
              </a:defRPr>
            </a:lvl1pPr>
          </a:lstStyle>
          <a:p>
            <a:pPr>
              <a:defRPr/>
            </a:pPr>
            <a:fld id="{D42F2CB9-D2A6-4AD7-95AE-4B6DB534C3CB}" type="slidenum">
              <a:rPr lang="de-DE"/>
              <a:pPr>
                <a:defRPr/>
              </a:pPr>
              <a:t>‹#›</a:t>
            </a:fld>
            <a:endParaRPr lang="de-DE"/>
          </a:p>
        </p:txBody>
      </p:sp>
    </p:spTree>
    <p:extLst>
      <p:ext uri="{BB962C8B-B14F-4D97-AF65-F5344CB8AC3E}">
        <p14:creationId xmlns:p14="http://schemas.microsoft.com/office/powerpoint/2010/main" val="21391415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noProof="1">
                <a:latin typeface="Arial" charset="0"/>
                <a:cs typeface="Arial" charset="0"/>
              </a:defRPr>
            </a:lvl1pPr>
          </a:lstStyle>
          <a:p>
            <a:pPr>
              <a:defRPr/>
            </a:pPr>
            <a:endParaRPr lang="de-DE"/>
          </a:p>
        </p:txBody>
      </p:sp>
      <p:sp>
        <p:nvSpPr>
          <p:cNvPr id="17411" name="Rectangle 3"/>
          <p:cNvSpPr>
            <a:spLocks noGrp="1" noChangeArrowheads="1"/>
          </p:cNvSpPr>
          <p:nvPr>
            <p:ph type="dt" idx="1"/>
          </p:nvPr>
        </p:nvSpPr>
        <p:spPr bwMode="auto">
          <a:xfrm>
            <a:off x="3884613"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noProof="1">
                <a:latin typeface="Arial" charset="0"/>
                <a:cs typeface="Arial" charset="0"/>
              </a:defRPr>
            </a:lvl1pPr>
          </a:lstStyle>
          <a:p>
            <a:pPr>
              <a:defRPr/>
            </a:pPr>
            <a:endParaRPr lang="de-DE"/>
          </a:p>
        </p:txBody>
      </p:sp>
      <p:sp>
        <p:nvSpPr>
          <p:cNvPr id="542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741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noProof="0" smtClean="0"/>
              <a:t>Textmasterformate durch Klicken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1741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noProof="1">
                <a:latin typeface="Arial" charset="0"/>
                <a:cs typeface="Arial" charset="0"/>
              </a:defRPr>
            </a:lvl1pPr>
          </a:lstStyle>
          <a:p>
            <a:pPr>
              <a:defRPr/>
            </a:pPr>
            <a:endParaRPr lang="de-DE"/>
          </a:p>
        </p:txBody>
      </p:sp>
      <p:sp>
        <p:nvSpPr>
          <p:cNvPr id="1741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atin typeface="Arial" charset="0"/>
                <a:cs typeface="Arial" charset="0"/>
              </a:defRPr>
            </a:lvl1pPr>
          </a:lstStyle>
          <a:p>
            <a:pPr>
              <a:defRPr/>
            </a:pPr>
            <a:fld id="{5D5FAF4A-B3D3-49A6-BC24-6E15E10FCEAE}" type="slidenum">
              <a:rPr lang="de-DE"/>
              <a:pPr>
                <a:defRPr/>
              </a:pPr>
              <a:t>‹#›</a:t>
            </a:fld>
            <a:endParaRPr lang="de-DE"/>
          </a:p>
        </p:txBody>
      </p:sp>
    </p:spTree>
    <p:extLst>
      <p:ext uri="{BB962C8B-B14F-4D97-AF65-F5344CB8AC3E}">
        <p14:creationId xmlns:p14="http://schemas.microsoft.com/office/powerpoint/2010/main" val="199964234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p:spPr>
        <p:txBody>
          <a:bodyPr/>
          <a:lstStyle/>
          <a:p>
            <a:endParaRPr lang="tr-TR" noProof="1"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lnSpcReduction="10000"/>
          </a:bodyPr>
          <a:lstStyle/>
          <a:p>
            <a:pPr lvl="1"/>
            <a:r>
              <a:rPr lang="tr-TR" sz="1200" b="1" kern="1200" dirty="0" smtClean="0">
                <a:solidFill>
                  <a:schemeClr val="tx1"/>
                </a:solidFill>
                <a:latin typeface="Arial" pitchFamily="34" charset="0"/>
                <a:ea typeface="+mn-ea"/>
                <a:cs typeface="+mn-cs"/>
              </a:rPr>
              <a:t>KULAKLIK :</a:t>
            </a:r>
            <a:r>
              <a:rPr lang="tr-TR" sz="1000" kern="1200" dirty="0" smtClean="0">
                <a:solidFill>
                  <a:schemeClr val="tx1"/>
                </a:solidFill>
                <a:latin typeface="Arial" pitchFamily="34" charset="0"/>
                <a:ea typeface="+mn-ea"/>
                <a:cs typeface="+mn-cs"/>
              </a:rPr>
              <a:t> </a:t>
            </a:r>
          </a:p>
          <a:p>
            <a:r>
              <a:rPr lang="tr-TR" sz="1200" b="1" kern="1200" dirty="0" smtClean="0">
                <a:solidFill>
                  <a:schemeClr val="tx1"/>
                </a:solidFill>
                <a:latin typeface="Arial" pitchFamily="34" charset="0"/>
                <a:ea typeface="+mn-ea"/>
                <a:cs typeface="+mn-cs"/>
              </a:rPr>
              <a:t> </a:t>
            </a:r>
            <a:endParaRPr lang="tr-TR" sz="1000" kern="1200" dirty="0" smtClean="0">
              <a:solidFill>
                <a:schemeClr val="tx1"/>
              </a:solidFill>
              <a:latin typeface="Arial" pitchFamily="34" charset="0"/>
              <a:ea typeface="+mn-ea"/>
              <a:cs typeface="+mn-cs"/>
            </a:endParaRPr>
          </a:p>
          <a:p>
            <a:r>
              <a:rPr lang="tr-TR" sz="1200" kern="1200" dirty="0" smtClean="0">
                <a:solidFill>
                  <a:schemeClr val="tx1"/>
                </a:solidFill>
                <a:latin typeface="Arial" pitchFamily="34" charset="0"/>
                <a:ea typeface="+mn-ea"/>
                <a:cs typeface="+mn-cs"/>
              </a:rPr>
              <a:t>Sürekli olmayan gürültülü ortamlardaki çalışmalar sırasında kullanılır. Örneğin kısa süreli </a:t>
            </a:r>
            <a:r>
              <a:rPr lang="tr-TR" sz="1200" kern="1200" dirty="0" err="1" smtClean="0">
                <a:solidFill>
                  <a:schemeClr val="tx1"/>
                </a:solidFill>
                <a:latin typeface="Arial" pitchFamily="34" charset="0"/>
                <a:ea typeface="+mn-ea"/>
                <a:cs typeface="+mn-cs"/>
              </a:rPr>
              <a:t>purge</a:t>
            </a:r>
            <a:r>
              <a:rPr lang="tr-TR" sz="1200" kern="1200" dirty="0" smtClean="0">
                <a:solidFill>
                  <a:schemeClr val="tx1"/>
                </a:solidFill>
                <a:latin typeface="Arial" pitchFamily="34" charset="0"/>
                <a:ea typeface="+mn-ea"/>
                <a:cs typeface="+mn-cs"/>
              </a:rPr>
              <a:t>’ </a:t>
            </a:r>
            <a:r>
              <a:rPr lang="tr-TR" sz="1200" kern="1200" dirty="0" err="1" smtClean="0">
                <a:solidFill>
                  <a:schemeClr val="tx1"/>
                </a:solidFill>
                <a:latin typeface="Arial" pitchFamily="34" charset="0"/>
                <a:ea typeface="+mn-ea"/>
                <a:cs typeface="+mn-cs"/>
              </a:rPr>
              <a:t>ler</a:t>
            </a:r>
            <a:r>
              <a:rPr lang="tr-TR" sz="1200" kern="1200" dirty="0" smtClean="0">
                <a:solidFill>
                  <a:schemeClr val="tx1"/>
                </a:solidFill>
                <a:latin typeface="Arial" pitchFamily="34" charset="0"/>
                <a:ea typeface="+mn-ea"/>
                <a:cs typeface="+mn-cs"/>
              </a:rPr>
              <a:t> gibi. Aşırı gürültülü ortamda korunmadan çalışmak, zamanla işitme kayıplarına yol açabileceği gibi aşağıdaki tabloda gösterilen rahatsızlıklara yol açar.</a:t>
            </a:r>
            <a:endParaRPr lang="tr-TR" sz="1000" kern="1200" dirty="0" smtClean="0">
              <a:solidFill>
                <a:schemeClr val="tx1"/>
              </a:solidFill>
              <a:latin typeface="Arial" pitchFamily="34" charset="0"/>
              <a:ea typeface="+mn-ea"/>
              <a:cs typeface="+mn-cs"/>
            </a:endParaRPr>
          </a:p>
          <a:p>
            <a:endParaRPr lang="tr-TR" dirty="0" smtClean="0"/>
          </a:p>
          <a:p>
            <a:pPr lvl="1"/>
            <a:r>
              <a:rPr lang="tr-TR" sz="1200" b="1" kern="1200" dirty="0" smtClean="0">
                <a:solidFill>
                  <a:schemeClr val="tx1"/>
                </a:solidFill>
                <a:latin typeface="Arial" pitchFamily="34" charset="0"/>
                <a:ea typeface="+mn-ea"/>
                <a:cs typeface="+mn-cs"/>
              </a:rPr>
              <a:t>KULAK TIKACI :</a:t>
            </a:r>
            <a:r>
              <a:rPr lang="tr-TR" sz="1200" kern="1200" dirty="0" smtClean="0">
                <a:solidFill>
                  <a:schemeClr val="tx1"/>
                </a:solidFill>
                <a:latin typeface="Arial" pitchFamily="34" charset="0"/>
                <a:ea typeface="+mn-ea"/>
                <a:cs typeface="+mn-cs"/>
              </a:rPr>
              <a:t> </a:t>
            </a:r>
            <a:endParaRPr lang="tr-TR" sz="1000" kern="1200" dirty="0" smtClean="0">
              <a:solidFill>
                <a:schemeClr val="tx1"/>
              </a:solidFill>
              <a:latin typeface="Arial" pitchFamily="34" charset="0"/>
              <a:ea typeface="+mn-ea"/>
              <a:cs typeface="+mn-cs"/>
            </a:endParaRPr>
          </a:p>
          <a:p>
            <a:r>
              <a:rPr lang="tr-TR" sz="1200" kern="1200" dirty="0" smtClean="0">
                <a:solidFill>
                  <a:schemeClr val="tx1"/>
                </a:solidFill>
                <a:latin typeface="Arial" pitchFamily="34" charset="0"/>
                <a:ea typeface="+mn-ea"/>
                <a:cs typeface="+mn-cs"/>
              </a:rPr>
              <a:t> </a:t>
            </a:r>
            <a:endParaRPr lang="tr-TR" sz="1000" kern="1200" dirty="0" smtClean="0">
              <a:solidFill>
                <a:schemeClr val="tx1"/>
              </a:solidFill>
              <a:latin typeface="Arial" pitchFamily="34" charset="0"/>
              <a:ea typeface="+mn-ea"/>
              <a:cs typeface="+mn-cs"/>
            </a:endParaRPr>
          </a:p>
          <a:p>
            <a:r>
              <a:rPr lang="tr-TR" sz="1200" kern="1200" dirty="0" smtClean="0">
                <a:solidFill>
                  <a:schemeClr val="tx1"/>
                </a:solidFill>
                <a:latin typeface="Arial" pitchFamily="34" charset="0"/>
                <a:ea typeface="+mn-ea"/>
                <a:cs typeface="+mn-cs"/>
              </a:rPr>
              <a:t>Uzun süreli gürültülü ortamlardaki çalışmalarda kullanılır. Örneğin uzun bir </a:t>
            </a:r>
            <a:r>
              <a:rPr lang="tr-TR" sz="1200" kern="1200" dirty="0" err="1" smtClean="0">
                <a:solidFill>
                  <a:schemeClr val="tx1"/>
                </a:solidFill>
                <a:latin typeface="Arial" pitchFamily="34" charset="0"/>
                <a:ea typeface="+mn-ea"/>
                <a:cs typeface="+mn-cs"/>
              </a:rPr>
              <a:t>tranşede</a:t>
            </a:r>
            <a:r>
              <a:rPr lang="tr-TR" sz="1200" kern="1200" dirty="0" smtClean="0">
                <a:solidFill>
                  <a:schemeClr val="tx1"/>
                </a:solidFill>
                <a:latin typeface="Arial" pitchFamily="34" charset="0"/>
                <a:ea typeface="+mn-ea"/>
                <a:cs typeface="+mn-cs"/>
              </a:rPr>
              <a:t> derz kesme, kırıcı tabanca ile kırma, jeneratör çalıştırma veya uzun bir çelik hatta </a:t>
            </a:r>
            <a:r>
              <a:rPr lang="tr-TR" sz="1200" kern="1200" dirty="0" err="1" smtClean="0">
                <a:solidFill>
                  <a:schemeClr val="tx1"/>
                </a:solidFill>
                <a:latin typeface="Arial" pitchFamily="34" charset="0"/>
                <a:ea typeface="+mn-ea"/>
                <a:cs typeface="+mn-cs"/>
              </a:rPr>
              <a:t>purge</a:t>
            </a:r>
            <a:r>
              <a:rPr lang="tr-TR" sz="1200" kern="1200" dirty="0" smtClean="0">
                <a:solidFill>
                  <a:schemeClr val="tx1"/>
                </a:solidFill>
                <a:latin typeface="Arial" pitchFamily="34" charset="0"/>
                <a:ea typeface="+mn-ea"/>
                <a:cs typeface="+mn-cs"/>
              </a:rPr>
              <a:t> yapmak vs. gibi.</a:t>
            </a:r>
            <a:endParaRPr lang="tr-TR" sz="1000" kern="1200" dirty="0" smtClean="0">
              <a:solidFill>
                <a:schemeClr val="tx1"/>
              </a:solidFill>
              <a:latin typeface="Arial" pitchFamily="34" charset="0"/>
              <a:ea typeface="+mn-ea"/>
              <a:cs typeface="+mn-cs"/>
            </a:endParaRPr>
          </a:p>
          <a:p>
            <a:r>
              <a:rPr lang="tr-TR" sz="1200" kern="1200" dirty="0" smtClean="0">
                <a:solidFill>
                  <a:schemeClr val="tx1"/>
                </a:solidFill>
                <a:latin typeface="Arial" pitchFamily="34" charset="0"/>
                <a:ea typeface="+mn-ea"/>
                <a:cs typeface="+mn-cs"/>
              </a:rPr>
              <a:t>Tek kullanımlık olan tipleri olduğu gibi, kullanımdan sonra gerekli temizliği yapılarak tekrar  tekrar kullanılabilen, ayrıca ipli veya ipsiz tipleri de mevcuttur.</a:t>
            </a:r>
            <a:endParaRPr lang="tr-TR" sz="1000" kern="1200" dirty="0" smtClean="0">
              <a:solidFill>
                <a:schemeClr val="tx1"/>
              </a:solidFill>
              <a:latin typeface="Arial" pitchFamily="34" charset="0"/>
              <a:ea typeface="+mn-ea"/>
              <a:cs typeface="+mn-cs"/>
            </a:endParaRPr>
          </a:p>
          <a:p>
            <a:r>
              <a:rPr lang="tr-TR" sz="1200" kern="1200" dirty="0" smtClean="0">
                <a:solidFill>
                  <a:schemeClr val="tx1"/>
                </a:solidFill>
                <a:latin typeface="Arial" pitchFamily="34" charset="0"/>
                <a:ea typeface="+mn-ea"/>
                <a:cs typeface="+mn-cs"/>
              </a:rPr>
              <a:t>Kulak tıkaçlarının herhangi bir hastalığa yol açmaması için mutlaka temiz elle kullanılması gerekir. Tekrar kullanılabilen tipleri, kullanımdan sonra ılık sabunlu su ile temizlenerek saklanmalıdır.</a:t>
            </a:r>
            <a:endParaRPr lang="tr-TR" sz="1000" kern="1200" dirty="0" smtClean="0">
              <a:solidFill>
                <a:schemeClr val="tx1"/>
              </a:solidFill>
              <a:latin typeface="Arial" pitchFamily="34" charset="0"/>
              <a:ea typeface="+mn-ea"/>
              <a:cs typeface="+mn-cs"/>
            </a:endParaRPr>
          </a:p>
          <a:p>
            <a:r>
              <a:rPr lang="tr-TR" sz="1200" kern="1200" dirty="0" smtClean="0">
                <a:solidFill>
                  <a:schemeClr val="tx1"/>
                </a:solidFill>
                <a:latin typeface="Arial" pitchFamily="34" charset="0"/>
                <a:ea typeface="+mn-ea"/>
                <a:cs typeface="+mn-cs"/>
              </a:rPr>
              <a:t>Kulaklık ve kulak tıkaçlarının gürültü şiddetine göre seçimi aşağıda şematik olarak gösterilmiştir ; yalnız yukarıda da belirtildiği üzere uzun süreli gürültülerde kulak tıkacı daha etkilidir , hatta mümkünse böyle durumlarda her ikisi birlikte kullanılmalıdır.</a:t>
            </a:r>
            <a:r>
              <a:rPr lang="tr-TR" sz="1000" kern="1200" dirty="0" smtClean="0">
                <a:solidFill>
                  <a:schemeClr val="tx1"/>
                </a:solidFill>
                <a:latin typeface="Arial" pitchFamily="34" charset="0"/>
                <a:ea typeface="+mn-ea"/>
                <a:cs typeface="+mn-cs"/>
              </a:rPr>
              <a:t> </a:t>
            </a:r>
          </a:p>
          <a:p>
            <a:endParaRPr lang="tr-TR" dirty="0"/>
          </a:p>
        </p:txBody>
      </p:sp>
      <p:sp>
        <p:nvSpPr>
          <p:cNvPr id="4" name="3 Slayt Numarası Yer Tutucusu"/>
          <p:cNvSpPr>
            <a:spLocks noGrp="1"/>
          </p:cNvSpPr>
          <p:nvPr>
            <p:ph type="sldNum" sz="quarter" idx="10"/>
          </p:nvPr>
        </p:nvSpPr>
        <p:spPr/>
        <p:txBody>
          <a:bodyPr/>
          <a:lstStyle/>
          <a:p>
            <a:pPr>
              <a:defRPr/>
            </a:pPr>
            <a:fld id="{EA32B23D-E349-4BA2-B211-D21057A0E3BA}" type="slidenum">
              <a:rPr lang="tr-TR" smtClean="0"/>
              <a:pPr>
                <a:defRPr/>
              </a:pPr>
              <a:t>19</a:t>
            </a:fld>
            <a:endParaRPr lang="tr-T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a:defRPr/>
            </a:pPr>
            <a:fld id="{5D5FAF4A-B3D3-49A6-BC24-6E15E10FCEAE}" type="slidenum">
              <a:rPr lang="de-DE" smtClean="0"/>
              <a:pPr>
                <a:defRPr/>
              </a:pPr>
              <a:t>41</a:t>
            </a:fld>
            <a:endParaRPr lang="de-DE"/>
          </a:p>
        </p:txBody>
      </p:sp>
    </p:spTree>
    <p:extLst>
      <p:ext uri="{BB962C8B-B14F-4D97-AF65-F5344CB8AC3E}">
        <p14:creationId xmlns:p14="http://schemas.microsoft.com/office/powerpoint/2010/main" val="3213209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p:spPr>
        <p:txBody>
          <a:bodyPr/>
          <a:lstStyle/>
          <a:p>
            <a:endParaRPr lang="tr-TR" noProof="1"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aşlık Slaydı">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40994" name="Rectangle 3"/>
          <p:cNvSpPr>
            <a:spLocks noGrp="1" noChangeArrowheads="1"/>
          </p:cNvSpPr>
          <p:nvPr>
            <p:ph type="subTitle" idx="1"/>
          </p:nvPr>
        </p:nvSpPr>
        <p:spPr>
          <a:xfrm>
            <a:off x="685800" y="4371975"/>
            <a:ext cx="8172450" cy="1266825"/>
          </a:xfrm>
        </p:spPr>
        <p:txBody>
          <a:bodyPr/>
          <a:lstStyle>
            <a:lvl1pPr marL="0" indent="0">
              <a:buFont typeface="Wingdings" pitchFamily="2" charset="2"/>
              <a:buNone/>
              <a:defRPr sz="2000"/>
            </a:lvl1pPr>
          </a:lstStyle>
          <a:p>
            <a:r>
              <a:rPr lang="de-DE"/>
              <a:t>Formatvorlage des Untertitelmasters durch Klicken bearbeiten</a:t>
            </a: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7_Boş">
    <p:spTree>
      <p:nvGrpSpPr>
        <p:cNvPr id="1" name=""/>
        <p:cNvGrpSpPr/>
        <p:nvPr/>
      </p:nvGrpSpPr>
      <p:grpSpPr>
        <a:xfrm>
          <a:off x="0" y="0"/>
          <a:ext cx="0" cy="0"/>
          <a:chOff x="0" y="0"/>
          <a:chExt cx="0" cy="0"/>
        </a:xfrm>
      </p:grpSpPr>
      <p:sp>
        <p:nvSpPr>
          <p:cNvPr id="4" name="1 Başlık"/>
          <p:cNvSpPr>
            <a:spLocks noGrp="1"/>
          </p:cNvSpPr>
          <p:nvPr>
            <p:ph type="title"/>
          </p:nvPr>
        </p:nvSpPr>
        <p:spPr>
          <a:xfrm>
            <a:off x="873456" y="436728"/>
            <a:ext cx="7772400" cy="639883"/>
          </a:xfrm>
          <a:noFill/>
          <a:ln w="9525">
            <a:noFill/>
            <a:miter lim="800000"/>
            <a:headEnd/>
            <a:tailEnd/>
          </a:ln>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l" rtl="0" eaLnBrk="1" fontAlgn="base" hangingPunct="1">
              <a:spcBef>
                <a:spcPct val="0"/>
              </a:spcBef>
              <a:spcAft>
                <a:spcPct val="0"/>
              </a:spcAft>
              <a:defRPr lang="tr-TR" sz="2000" b="1" cap="none" spc="160" baseline="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Lucida Sans Unicode" pitchFamily="34" charset="0"/>
                <a:ea typeface="+mj-ea"/>
                <a:cs typeface="Lucida Sans Unicode" pitchFamily="34" charset="0"/>
              </a:defRPr>
            </a:lvl1pPr>
          </a:lstStyle>
          <a:p>
            <a:r>
              <a:rPr lang="tr-TR" dirty="0" smtClean="0"/>
              <a:t>Asıl başlık stili için tıklatın</a:t>
            </a:r>
            <a:endParaRPr lang="tr-TR" dirty="0"/>
          </a:p>
        </p:txBody>
      </p:sp>
    </p:spTree>
    <p:extLst>
      <p:ext uri="{BB962C8B-B14F-4D97-AF65-F5344CB8AC3E}">
        <p14:creationId xmlns:p14="http://schemas.microsoft.com/office/powerpoint/2010/main" val="36102495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ki İçerik">
    <p:spTree>
      <p:nvGrpSpPr>
        <p:cNvPr id="1" name=""/>
        <p:cNvGrpSpPr/>
        <p:nvPr/>
      </p:nvGrpSpPr>
      <p:grpSpPr>
        <a:xfrm>
          <a:off x="0" y="0"/>
          <a:ext cx="0" cy="0"/>
          <a:chOff x="0" y="0"/>
          <a:chExt cx="0" cy="0"/>
        </a:xfrm>
      </p:grpSpPr>
      <p:sp>
        <p:nvSpPr>
          <p:cNvPr id="3" name="2 İçerik Yer Tutucusu"/>
          <p:cNvSpPr>
            <a:spLocks noGrp="1"/>
          </p:cNvSpPr>
          <p:nvPr>
            <p:ph sz="half" idx="1"/>
          </p:nvPr>
        </p:nvSpPr>
        <p:spPr>
          <a:xfrm>
            <a:off x="295275" y="1489075"/>
            <a:ext cx="4186238" cy="4313238"/>
          </a:xfrm>
        </p:spPr>
        <p:txBody>
          <a:bodyPr/>
          <a:lstStyle>
            <a:lvl1pPr>
              <a:defRPr sz="2800">
                <a:latin typeface="Calibri" pitchFamily="34" charset="0"/>
              </a:defRPr>
            </a:lvl1pPr>
            <a:lvl2pPr>
              <a:defRPr sz="2400">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33913" y="1489075"/>
            <a:ext cx="4186237" cy="4313238"/>
          </a:xfrm>
        </p:spPr>
        <p:txBody>
          <a:bodyPr/>
          <a:lstStyle>
            <a:lvl1pPr>
              <a:defRPr sz="2800">
                <a:latin typeface="Calibri" pitchFamily="34" charset="0"/>
              </a:defRPr>
            </a:lvl1pPr>
            <a:lvl2pPr>
              <a:defRPr sz="2400">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9" name="1 Başlık"/>
          <p:cNvSpPr>
            <a:spLocks noGrp="1"/>
          </p:cNvSpPr>
          <p:nvPr>
            <p:ph type="title"/>
          </p:nvPr>
        </p:nvSpPr>
        <p:spPr>
          <a:xfrm>
            <a:off x="300251" y="436728"/>
            <a:ext cx="8345605" cy="639883"/>
          </a:xfrm>
          <a:noFill/>
          <a:ln w="9525">
            <a:noFill/>
            <a:miter lim="800000"/>
            <a:headEnd/>
            <a:tailEnd/>
          </a:ln>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l" rtl="0" eaLnBrk="1" fontAlgn="base" hangingPunct="1">
              <a:spcBef>
                <a:spcPct val="0"/>
              </a:spcBef>
              <a:spcAft>
                <a:spcPct val="0"/>
              </a:spcAft>
              <a:defRPr lang="tr-TR" sz="2000" b="1" cap="none" spc="160" baseline="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alibri" pitchFamily="34" charset="0"/>
                <a:ea typeface="+mj-ea"/>
                <a:cs typeface="Lucida Sans Unicode" pitchFamily="34" charset="0"/>
              </a:defRPr>
            </a:lvl1pPr>
          </a:lstStyle>
          <a:p>
            <a:r>
              <a:rPr lang="tr-TR" dirty="0" smtClean="0"/>
              <a:t>Asıl başlık stili için tıklatın</a:t>
            </a:r>
            <a:endParaRPr lang="tr-TR" dirty="0"/>
          </a:p>
        </p:txBody>
      </p:sp>
      <p:pic>
        <p:nvPicPr>
          <p:cNvPr id="8" name="Resim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92579" y="6081663"/>
            <a:ext cx="445654" cy="633541"/>
          </a:xfrm>
          <a:prstGeom prst="rect">
            <a:avLst/>
          </a:prstGeom>
        </p:spPr>
      </p:pic>
      <p:sp>
        <p:nvSpPr>
          <p:cNvPr id="10" name="Metin kutusu 9"/>
          <p:cNvSpPr txBox="1"/>
          <p:nvPr userDrawn="1"/>
        </p:nvSpPr>
        <p:spPr>
          <a:xfrm>
            <a:off x="6875813" y="6533935"/>
            <a:ext cx="1710091" cy="215444"/>
          </a:xfrm>
          <a:prstGeom prst="rect">
            <a:avLst/>
          </a:prstGeom>
          <a:noFill/>
        </p:spPr>
        <p:txBody>
          <a:bodyPr wrap="square" rtlCol="0">
            <a:spAutoFit/>
          </a:bodyPr>
          <a:lstStyle/>
          <a:p>
            <a:pPr algn="r"/>
            <a:r>
              <a:rPr lang="tr-TR" sz="800" i="1" dirty="0" smtClean="0">
                <a:solidFill>
                  <a:schemeClr val="bg1">
                    <a:lumMod val="65000"/>
                  </a:schemeClr>
                </a:solidFill>
                <a:latin typeface="Calibri" pitchFamily="34" charset="0"/>
                <a:cs typeface="Calibri" pitchFamily="34" charset="0"/>
              </a:rPr>
              <a:t>KKD Eğitimi-2013</a:t>
            </a:r>
            <a:endParaRPr lang="tr-TR" sz="800" i="1" dirty="0">
              <a:solidFill>
                <a:schemeClr val="bg1">
                  <a:lumMod val="65000"/>
                </a:schemeClr>
              </a:solidFill>
              <a:latin typeface="Calibri" pitchFamily="34" charset="0"/>
              <a:cs typeface="Calibri" pitchFamily="34" charset="0"/>
            </a:endParaRP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Yalnızca Başlık">
    <p:spTree>
      <p:nvGrpSpPr>
        <p:cNvPr id="1" name=""/>
        <p:cNvGrpSpPr/>
        <p:nvPr/>
      </p:nvGrpSpPr>
      <p:grpSpPr>
        <a:xfrm>
          <a:off x="0" y="0"/>
          <a:ext cx="0" cy="0"/>
          <a:chOff x="0" y="0"/>
          <a:chExt cx="0" cy="0"/>
        </a:xfrm>
      </p:grpSpPr>
      <p:sp>
        <p:nvSpPr>
          <p:cNvPr id="7" name="1 Başlık"/>
          <p:cNvSpPr>
            <a:spLocks noGrp="1"/>
          </p:cNvSpPr>
          <p:nvPr>
            <p:ph type="title"/>
          </p:nvPr>
        </p:nvSpPr>
        <p:spPr>
          <a:xfrm>
            <a:off x="873456" y="436728"/>
            <a:ext cx="7772400" cy="639883"/>
          </a:xfrm>
          <a:noFill/>
          <a:ln w="9525">
            <a:noFill/>
            <a:miter lim="800000"/>
            <a:headEnd/>
            <a:tailEnd/>
          </a:ln>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l" rtl="0" eaLnBrk="1" fontAlgn="base" hangingPunct="1">
              <a:spcBef>
                <a:spcPct val="0"/>
              </a:spcBef>
              <a:spcAft>
                <a:spcPct val="0"/>
              </a:spcAft>
              <a:defRPr lang="tr-TR" sz="2000" b="1" cap="none" spc="160" baseline="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Lucida Sans Unicode" pitchFamily="34" charset="0"/>
                <a:ea typeface="+mj-ea"/>
                <a:cs typeface="Lucida Sans Unicode" pitchFamily="34" charset="0"/>
              </a:defRPr>
            </a:lvl1pPr>
          </a:lstStyle>
          <a:p>
            <a:r>
              <a:rPr lang="tr-TR" dirty="0" smtClean="0"/>
              <a:t>Asıl başlık stili için tıklatın</a:t>
            </a:r>
            <a:endParaRPr lang="tr-TR" dirty="0"/>
          </a:p>
        </p:txBody>
      </p:sp>
      <p:pic>
        <p:nvPicPr>
          <p:cNvPr id="10" name="Resim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92579" y="6119763"/>
            <a:ext cx="445654" cy="633541"/>
          </a:xfrm>
          <a:prstGeom prst="rect">
            <a:avLst/>
          </a:prstGeom>
        </p:spPr>
      </p:pic>
      <p:sp>
        <p:nvSpPr>
          <p:cNvPr id="6" name="Metin kutusu 5"/>
          <p:cNvSpPr txBox="1"/>
          <p:nvPr userDrawn="1"/>
        </p:nvSpPr>
        <p:spPr>
          <a:xfrm>
            <a:off x="6875813" y="6533935"/>
            <a:ext cx="1710091" cy="215444"/>
          </a:xfrm>
          <a:prstGeom prst="rect">
            <a:avLst/>
          </a:prstGeom>
          <a:noFill/>
        </p:spPr>
        <p:txBody>
          <a:bodyPr wrap="square" rtlCol="0">
            <a:spAutoFit/>
          </a:bodyPr>
          <a:lstStyle/>
          <a:p>
            <a:pPr algn="r"/>
            <a:r>
              <a:rPr lang="tr-TR" sz="800" i="1" dirty="0" smtClean="0">
                <a:solidFill>
                  <a:schemeClr val="bg1">
                    <a:lumMod val="65000"/>
                  </a:schemeClr>
                </a:solidFill>
                <a:latin typeface="Calibri" pitchFamily="34" charset="0"/>
                <a:cs typeface="Calibri" pitchFamily="34" charset="0"/>
              </a:rPr>
              <a:t>KKD Eğitimi-2013</a:t>
            </a:r>
            <a:endParaRPr lang="tr-TR" sz="800" i="1" dirty="0">
              <a:solidFill>
                <a:schemeClr val="bg1">
                  <a:lumMod val="65000"/>
                </a:schemeClr>
              </a:solidFill>
              <a:latin typeface="Calibri" pitchFamily="34" charset="0"/>
              <a:cs typeface="Calibri" pitchFamily="34" charset="0"/>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Boş">
    <p:spTree>
      <p:nvGrpSpPr>
        <p:cNvPr id="1" name=""/>
        <p:cNvGrpSpPr/>
        <p:nvPr/>
      </p:nvGrpSpPr>
      <p:grpSpPr>
        <a:xfrm>
          <a:off x="0" y="0"/>
          <a:ext cx="0" cy="0"/>
          <a:chOff x="0" y="0"/>
          <a:chExt cx="0" cy="0"/>
        </a:xfrm>
      </p:grpSpPr>
      <p:sp>
        <p:nvSpPr>
          <p:cNvPr id="5" name="1 Başlık"/>
          <p:cNvSpPr>
            <a:spLocks noGrp="1"/>
          </p:cNvSpPr>
          <p:nvPr>
            <p:ph type="title"/>
          </p:nvPr>
        </p:nvSpPr>
        <p:spPr>
          <a:xfrm>
            <a:off x="873456" y="436728"/>
            <a:ext cx="7772400" cy="639883"/>
          </a:xfrm>
          <a:noFill/>
          <a:ln w="9525">
            <a:noFill/>
            <a:miter lim="800000"/>
            <a:headEnd/>
            <a:tailEnd/>
          </a:ln>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l" rtl="0" eaLnBrk="1" fontAlgn="base" hangingPunct="1">
              <a:spcBef>
                <a:spcPct val="0"/>
              </a:spcBef>
              <a:spcAft>
                <a:spcPct val="0"/>
              </a:spcAft>
              <a:defRPr lang="tr-TR" sz="2000" b="1" cap="none" spc="160" baseline="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Lucida Sans Unicode" pitchFamily="34" charset="0"/>
                <a:ea typeface="+mj-ea"/>
                <a:cs typeface="Lucida Sans Unicode" pitchFamily="34" charset="0"/>
              </a:defRPr>
            </a:lvl1pPr>
          </a:lstStyle>
          <a:p>
            <a:r>
              <a:rPr lang="tr-TR" dirty="0" smtClean="0"/>
              <a:t>Asıl başlık stili için tıklatın</a:t>
            </a:r>
            <a:endParaRPr lang="tr-TR" dirty="0"/>
          </a:p>
        </p:txBody>
      </p:sp>
      <p:pic>
        <p:nvPicPr>
          <p:cNvPr id="9" name="Resim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92579" y="6119763"/>
            <a:ext cx="445654" cy="633541"/>
          </a:xfrm>
          <a:prstGeom prst="rect">
            <a:avLst/>
          </a:prstGeom>
        </p:spPr>
      </p:pic>
      <p:sp>
        <p:nvSpPr>
          <p:cNvPr id="7" name="Metin kutusu 6"/>
          <p:cNvSpPr txBox="1"/>
          <p:nvPr userDrawn="1"/>
        </p:nvSpPr>
        <p:spPr>
          <a:xfrm>
            <a:off x="6875813" y="6533935"/>
            <a:ext cx="1710091" cy="215444"/>
          </a:xfrm>
          <a:prstGeom prst="rect">
            <a:avLst/>
          </a:prstGeom>
          <a:noFill/>
        </p:spPr>
        <p:txBody>
          <a:bodyPr wrap="square" rtlCol="0">
            <a:spAutoFit/>
          </a:bodyPr>
          <a:lstStyle/>
          <a:p>
            <a:pPr algn="r"/>
            <a:r>
              <a:rPr lang="tr-TR" sz="800" i="1" dirty="0" smtClean="0">
                <a:solidFill>
                  <a:schemeClr val="bg1">
                    <a:lumMod val="65000"/>
                  </a:schemeClr>
                </a:solidFill>
                <a:latin typeface="Calibri" pitchFamily="34" charset="0"/>
                <a:cs typeface="Calibri" pitchFamily="34" charset="0"/>
              </a:rPr>
              <a:t>KKD Eğitimi-2013</a:t>
            </a:r>
            <a:endParaRPr lang="tr-TR" sz="800" i="1" dirty="0">
              <a:solidFill>
                <a:schemeClr val="bg1">
                  <a:lumMod val="65000"/>
                </a:schemeClr>
              </a:solidFill>
              <a:latin typeface="Calibri" pitchFamily="34" charset="0"/>
              <a:cs typeface="Calibri" pitchFamily="34" charset="0"/>
            </a:endParaRPr>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cSld name="1_Başlık Slaydı">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40994" name="Rectangle 3"/>
          <p:cNvSpPr>
            <a:spLocks noGrp="1" noChangeArrowheads="1"/>
          </p:cNvSpPr>
          <p:nvPr>
            <p:ph type="subTitle" idx="1"/>
          </p:nvPr>
        </p:nvSpPr>
        <p:spPr>
          <a:xfrm>
            <a:off x="685800" y="4371975"/>
            <a:ext cx="8172450" cy="1266825"/>
          </a:xfrm>
        </p:spPr>
        <p:txBody>
          <a:bodyPr/>
          <a:lstStyle>
            <a:lvl1pPr marL="0" indent="0">
              <a:buFont typeface="Wingdings" pitchFamily="2" charset="2"/>
              <a:buNone/>
              <a:defRPr sz="2000"/>
            </a:lvl1pPr>
          </a:lstStyle>
          <a:p>
            <a:r>
              <a:rPr lang="de-DE"/>
              <a:t>Formatvorlage des Untertitelmasters durch Klicken bearbeiten</a:t>
            </a:r>
          </a:p>
        </p:txBody>
      </p:sp>
      <p:sp>
        <p:nvSpPr>
          <p:cNvPr id="340996" name="Rectangle 7"/>
          <p:cNvSpPr>
            <a:spLocks noGrp="1" noChangeArrowheads="1"/>
          </p:cNvSpPr>
          <p:nvPr>
            <p:ph type="ctrTitle"/>
          </p:nvPr>
        </p:nvSpPr>
        <p:spPr>
          <a:xfrm>
            <a:off x="685800" y="660400"/>
            <a:ext cx="5629275" cy="1470025"/>
          </a:xfrm>
        </p:spPr>
        <p:txBody>
          <a:bodyPr anchor="ctr"/>
          <a:lstStyle>
            <a:lvl1pPr>
              <a:lnSpc>
                <a:spcPct val="110000"/>
              </a:lnSpc>
              <a:defRPr sz="2600">
                <a:solidFill>
                  <a:schemeClr val="bg1"/>
                </a:solidFill>
              </a:defRPr>
            </a:lvl1pPr>
          </a:lstStyle>
          <a:p>
            <a:r>
              <a:rPr lang="de-DE"/>
              <a:t>Titelmasterformat durch Klicken bearbeiten</a:t>
            </a:r>
          </a:p>
        </p:txBody>
      </p:sp>
    </p:spTree>
    <p:extLst>
      <p:ext uri="{BB962C8B-B14F-4D97-AF65-F5344CB8AC3E}">
        <p14:creationId xmlns:p14="http://schemas.microsoft.com/office/powerpoint/2010/main" val="399018787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74675" y="409433"/>
            <a:ext cx="8001000" cy="1111392"/>
          </a:xfrm>
        </p:spPr>
        <p:txBody>
          <a:bodyPr/>
          <a:lstStyle/>
          <a:p>
            <a:r>
              <a:rPr lang="en-US" smtClean="0"/>
              <a:t>Click to edit Master title style</a:t>
            </a:r>
            <a:endParaRPr lang="tr-TR"/>
          </a:p>
        </p:txBody>
      </p:sp>
      <p:sp>
        <p:nvSpPr>
          <p:cNvPr id="3" name="Text Placeholder 2"/>
          <p:cNvSpPr>
            <a:spLocks noGrp="1"/>
          </p:cNvSpPr>
          <p:nvPr>
            <p:ph type="body" sz="half" idx="1"/>
          </p:nvPr>
        </p:nvSpPr>
        <p:spPr>
          <a:xfrm>
            <a:off x="566738" y="1752600"/>
            <a:ext cx="39243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Content Placeholder 3"/>
          <p:cNvSpPr>
            <a:spLocks noGrp="1"/>
          </p:cNvSpPr>
          <p:nvPr>
            <p:ph sz="half" idx="2"/>
          </p:nvPr>
        </p:nvSpPr>
        <p:spPr>
          <a:xfrm>
            <a:off x="4643438" y="1752600"/>
            <a:ext cx="39243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Tree>
    <p:extLst>
      <p:ext uri="{BB962C8B-B14F-4D97-AF65-F5344CB8AC3E}">
        <p14:creationId xmlns:p14="http://schemas.microsoft.com/office/powerpoint/2010/main" val="6657309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74675" y="304800"/>
            <a:ext cx="8001000" cy="1216025"/>
          </a:xfrm>
        </p:spPr>
        <p:txBody>
          <a:bodyPr/>
          <a:lstStyle/>
          <a:p>
            <a:r>
              <a:rPr lang="en-US" smtClean="0"/>
              <a:t>Click to edit Master title style</a:t>
            </a:r>
            <a:endParaRPr lang="tr-TR"/>
          </a:p>
        </p:txBody>
      </p:sp>
      <p:sp>
        <p:nvSpPr>
          <p:cNvPr id="3" name="Text Placeholder 2"/>
          <p:cNvSpPr>
            <a:spLocks noGrp="1"/>
          </p:cNvSpPr>
          <p:nvPr>
            <p:ph type="body" sz="half" idx="1"/>
          </p:nvPr>
        </p:nvSpPr>
        <p:spPr>
          <a:xfrm>
            <a:off x="566738" y="1752600"/>
            <a:ext cx="39243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Content Placeholder 3"/>
          <p:cNvSpPr>
            <a:spLocks noGrp="1"/>
          </p:cNvSpPr>
          <p:nvPr>
            <p:ph sz="quarter" idx="2"/>
          </p:nvPr>
        </p:nvSpPr>
        <p:spPr>
          <a:xfrm>
            <a:off x="4643438" y="1752600"/>
            <a:ext cx="3924300" cy="205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Content Placeholder 4"/>
          <p:cNvSpPr>
            <a:spLocks noGrp="1"/>
          </p:cNvSpPr>
          <p:nvPr>
            <p:ph sz="quarter" idx="3"/>
          </p:nvPr>
        </p:nvSpPr>
        <p:spPr>
          <a:xfrm>
            <a:off x="4643438" y="3962400"/>
            <a:ext cx="3924300" cy="205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Tree>
    <p:extLst>
      <p:ext uri="{BB962C8B-B14F-4D97-AF65-F5344CB8AC3E}">
        <p14:creationId xmlns:p14="http://schemas.microsoft.com/office/powerpoint/2010/main" val="1475036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1_Boş">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35536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2" cstate="print"/>
          <a:srcRect/>
          <a:stretch>
            <a:fillRect/>
          </a:stretch>
        </a:blipFill>
        <a:effectLst/>
      </p:bgPr>
    </p:bg>
    <p:spTree>
      <p:nvGrpSpPr>
        <p:cNvPr id="1" name=""/>
        <p:cNvGrpSpPr/>
        <p:nvPr/>
      </p:nvGrpSpPr>
      <p:grpSpPr>
        <a:xfrm>
          <a:off x="0" y="0"/>
          <a:ext cx="0" cy="0"/>
          <a:chOff x="0" y="0"/>
          <a:chExt cx="0" cy="0"/>
        </a:xfrm>
      </p:grpSpPr>
      <p:sp>
        <p:nvSpPr>
          <p:cNvPr id="4098" name="Rectangle 3"/>
          <p:cNvSpPr>
            <a:spLocks noGrp="1" noChangeArrowheads="1"/>
          </p:cNvSpPr>
          <p:nvPr>
            <p:ph type="body" idx="1"/>
          </p:nvPr>
        </p:nvSpPr>
        <p:spPr bwMode="auto">
          <a:xfrm>
            <a:off x="295275" y="1489075"/>
            <a:ext cx="8524875" cy="431323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4100" name="Rectangle 7"/>
          <p:cNvSpPr>
            <a:spLocks noGrp="1" noChangeArrowheads="1"/>
          </p:cNvSpPr>
          <p:nvPr>
            <p:ph type="title"/>
          </p:nvPr>
        </p:nvSpPr>
        <p:spPr bwMode="gray">
          <a:xfrm>
            <a:off x="300038" y="411163"/>
            <a:ext cx="8520112" cy="647700"/>
          </a:xfrm>
          <a:prstGeom prst="rect">
            <a:avLst/>
          </a:prstGeom>
          <a:noFill/>
          <a:ln w="9525">
            <a:noFill/>
            <a:miter lim="800000"/>
            <a:headEnd/>
            <a:tailEnd/>
          </a:ln>
        </p:spPr>
        <p:txBody>
          <a:bodyPr vert="horz" wrap="square" lIns="0" tIns="45720" rIns="0" bIns="45720" numCol="1" anchor="ctr" anchorCtr="0" compatLnSpc="1">
            <a:prstTxWarp prst="textNoShape">
              <a:avLst/>
            </a:prstTxWarp>
          </a:bodyPr>
          <a:lstStyle/>
          <a:p>
            <a:pPr lvl="0"/>
            <a:r>
              <a:rPr lang="de-DE" dirty="0" smtClean="0"/>
              <a:t>Klicken Sie, um das Titelformat zu bearbeiten</a:t>
            </a:r>
          </a:p>
        </p:txBody>
      </p:sp>
      <p:pic>
        <p:nvPicPr>
          <p:cNvPr id="2" name="Resim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592579" y="6119763"/>
            <a:ext cx="445654" cy="633541"/>
          </a:xfrm>
          <a:prstGeom prst="rect">
            <a:avLst/>
          </a:prstGeom>
        </p:spPr>
      </p:pic>
      <p:sp>
        <p:nvSpPr>
          <p:cNvPr id="3" name="Metin kutusu 2"/>
          <p:cNvSpPr txBox="1"/>
          <p:nvPr/>
        </p:nvSpPr>
        <p:spPr>
          <a:xfrm>
            <a:off x="6875813" y="6533935"/>
            <a:ext cx="1710091" cy="215444"/>
          </a:xfrm>
          <a:prstGeom prst="rect">
            <a:avLst/>
          </a:prstGeom>
          <a:noFill/>
        </p:spPr>
        <p:txBody>
          <a:bodyPr wrap="square" rtlCol="0">
            <a:spAutoFit/>
          </a:bodyPr>
          <a:lstStyle/>
          <a:p>
            <a:pPr algn="r"/>
            <a:r>
              <a:rPr lang="tr-TR" sz="800" i="1" dirty="0" smtClean="0">
                <a:solidFill>
                  <a:schemeClr val="bg1">
                    <a:lumMod val="65000"/>
                  </a:schemeClr>
                </a:solidFill>
                <a:latin typeface="Calibri" pitchFamily="34" charset="0"/>
                <a:cs typeface="Calibri" pitchFamily="34" charset="0"/>
              </a:rPr>
              <a:t>KKD Eğitimi-2013</a:t>
            </a:r>
            <a:endParaRPr lang="tr-TR" sz="800" i="1" dirty="0">
              <a:solidFill>
                <a:schemeClr val="bg1">
                  <a:lumMod val="65000"/>
                </a:schemeClr>
              </a:solidFill>
              <a:latin typeface="Calibri" pitchFamily="34" charset="0"/>
              <a:cs typeface="Calibri" pitchFamily="34" charset="0"/>
            </a:endParaRPr>
          </a:p>
        </p:txBody>
      </p:sp>
    </p:spTree>
  </p:cSld>
  <p:clrMap bg1="lt1" tx1="dk1" bg2="lt2" tx2="dk2" accent1="accent1" accent2="accent2" accent3="accent3" accent4="accent4" accent5="accent5" accent6="accent6" hlink="hlink" folHlink="folHlink"/>
  <p:sldLayoutIdLst>
    <p:sldLayoutId id="2147483695" r:id="rId1"/>
    <p:sldLayoutId id="2147483684" r:id="rId2"/>
    <p:sldLayoutId id="2147483686" r:id="rId3"/>
    <p:sldLayoutId id="2147483688" r:id="rId4"/>
    <p:sldLayoutId id="2147483689" r:id="rId5"/>
    <p:sldLayoutId id="2147483793" r:id="rId6"/>
    <p:sldLayoutId id="2147483794" r:id="rId7"/>
    <p:sldLayoutId id="2147483795" r:id="rId8"/>
    <p:sldLayoutId id="2147483796" r:id="rId9"/>
    <p:sldLayoutId id="2147483797" r:id="rId10"/>
  </p:sldLayoutIdLst>
  <p:timing>
    <p:tnLst>
      <p:par>
        <p:cTn id="1" dur="indefinite" restart="never" nodeType="tmRoot"/>
      </p:par>
    </p:tnLst>
  </p:timing>
  <p:txStyles>
    <p:titleStyle>
      <a:lvl1pPr algn="l" rtl="0" eaLnBrk="0" fontAlgn="base" hangingPunct="0">
        <a:lnSpc>
          <a:spcPct val="90000"/>
        </a:lnSpc>
        <a:spcBef>
          <a:spcPct val="0"/>
        </a:spcBef>
        <a:spcAft>
          <a:spcPct val="0"/>
        </a:spcAft>
        <a:defRPr sz="2400" b="1">
          <a:solidFill>
            <a:schemeClr val="tx1"/>
          </a:solidFill>
          <a:latin typeface="Calibri" pitchFamily="34" charset="0"/>
          <a:ea typeface="+mj-ea"/>
          <a:cs typeface="Calibri" pitchFamily="34" charset="0"/>
        </a:defRPr>
      </a:lvl1pPr>
      <a:lvl2pPr algn="l" rtl="0" eaLnBrk="0" fontAlgn="base" hangingPunct="0">
        <a:lnSpc>
          <a:spcPct val="90000"/>
        </a:lnSpc>
        <a:spcBef>
          <a:spcPct val="0"/>
        </a:spcBef>
        <a:spcAft>
          <a:spcPct val="0"/>
        </a:spcAft>
        <a:defRPr sz="2400" b="1">
          <a:solidFill>
            <a:schemeClr val="tx1"/>
          </a:solidFill>
          <a:latin typeface="Arial" pitchFamily="34" charset="0"/>
          <a:cs typeface="Arial" pitchFamily="34" charset="0"/>
        </a:defRPr>
      </a:lvl2pPr>
      <a:lvl3pPr algn="l" rtl="0" eaLnBrk="0" fontAlgn="base" hangingPunct="0">
        <a:lnSpc>
          <a:spcPct val="90000"/>
        </a:lnSpc>
        <a:spcBef>
          <a:spcPct val="0"/>
        </a:spcBef>
        <a:spcAft>
          <a:spcPct val="0"/>
        </a:spcAft>
        <a:defRPr sz="2400" b="1">
          <a:solidFill>
            <a:schemeClr val="tx1"/>
          </a:solidFill>
          <a:latin typeface="Arial" pitchFamily="34" charset="0"/>
          <a:cs typeface="Arial" pitchFamily="34" charset="0"/>
        </a:defRPr>
      </a:lvl3pPr>
      <a:lvl4pPr algn="l" rtl="0" eaLnBrk="0" fontAlgn="base" hangingPunct="0">
        <a:lnSpc>
          <a:spcPct val="90000"/>
        </a:lnSpc>
        <a:spcBef>
          <a:spcPct val="0"/>
        </a:spcBef>
        <a:spcAft>
          <a:spcPct val="0"/>
        </a:spcAft>
        <a:defRPr sz="2400" b="1">
          <a:solidFill>
            <a:schemeClr val="tx1"/>
          </a:solidFill>
          <a:latin typeface="Arial" pitchFamily="34" charset="0"/>
          <a:cs typeface="Arial" pitchFamily="34" charset="0"/>
        </a:defRPr>
      </a:lvl4pPr>
      <a:lvl5pPr algn="l" rtl="0" eaLnBrk="0" fontAlgn="base" hangingPunct="0">
        <a:lnSpc>
          <a:spcPct val="90000"/>
        </a:lnSpc>
        <a:spcBef>
          <a:spcPct val="0"/>
        </a:spcBef>
        <a:spcAft>
          <a:spcPct val="0"/>
        </a:spcAft>
        <a:defRPr sz="2400" b="1">
          <a:solidFill>
            <a:schemeClr val="tx1"/>
          </a:solidFill>
          <a:latin typeface="Arial" pitchFamily="34" charset="0"/>
          <a:cs typeface="Arial" pitchFamily="34" charset="0"/>
        </a:defRPr>
      </a:lvl5pPr>
      <a:lvl6pPr marL="457200" algn="l" rtl="0" fontAlgn="base">
        <a:lnSpc>
          <a:spcPct val="90000"/>
        </a:lnSpc>
        <a:spcBef>
          <a:spcPct val="0"/>
        </a:spcBef>
        <a:spcAft>
          <a:spcPct val="0"/>
        </a:spcAft>
        <a:defRPr sz="2400" b="1">
          <a:solidFill>
            <a:schemeClr val="tx1"/>
          </a:solidFill>
          <a:latin typeface="Arial" pitchFamily="34" charset="0"/>
          <a:cs typeface="Arial" pitchFamily="34" charset="0"/>
        </a:defRPr>
      </a:lvl6pPr>
      <a:lvl7pPr marL="914400" algn="l" rtl="0" fontAlgn="base">
        <a:lnSpc>
          <a:spcPct val="90000"/>
        </a:lnSpc>
        <a:spcBef>
          <a:spcPct val="0"/>
        </a:spcBef>
        <a:spcAft>
          <a:spcPct val="0"/>
        </a:spcAft>
        <a:defRPr sz="2400" b="1">
          <a:solidFill>
            <a:schemeClr val="tx1"/>
          </a:solidFill>
          <a:latin typeface="Arial" pitchFamily="34" charset="0"/>
          <a:cs typeface="Arial" pitchFamily="34" charset="0"/>
        </a:defRPr>
      </a:lvl7pPr>
      <a:lvl8pPr marL="1371600" algn="l" rtl="0" fontAlgn="base">
        <a:lnSpc>
          <a:spcPct val="90000"/>
        </a:lnSpc>
        <a:spcBef>
          <a:spcPct val="0"/>
        </a:spcBef>
        <a:spcAft>
          <a:spcPct val="0"/>
        </a:spcAft>
        <a:defRPr sz="2400" b="1">
          <a:solidFill>
            <a:schemeClr val="tx1"/>
          </a:solidFill>
          <a:latin typeface="Arial" pitchFamily="34" charset="0"/>
          <a:cs typeface="Arial" pitchFamily="34" charset="0"/>
        </a:defRPr>
      </a:lvl8pPr>
      <a:lvl9pPr marL="1828800" algn="l" rtl="0" fontAlgn="base">
        <a:lnSpc>
          <a:spcPct val="90000"/>
        </a:lnSpc>
        <a:spcBef>
          <a:spcPct val="0"/>
        </a:spcBef>
        <a:spcAft>
          <a:spcPct val="0"/>
        </a:spcAft>
        <a:defRPr sz="2400" b="1">
          <a:solidFill>
            <a:schemeClr val="tx1"/>
          </a:solidFill>
          <a:latin typeface="Arial" pitchFamily="34" charset="0"/>
          <a:cs typeface="Arial" pitchFamily="34" charset="0"/>
        </a:defRPr>
      </a:lvl9pPr>
    </p:titleStyle>
    <p:bodyStyle>
      <a:lvl1pPr marL="180975" indent="-180975" algn="l" rtl="0" eaLnBrk="0" fontAlgn="base" hangingPunct="0">
        <a:spcBef>
          <a:spcPct val="20000"/>
        </a:spcBef>
        <a:spcAft>
          <a:spcPct val="0"/>
        </a:spcAft>
        <a:buFont typeface="Wingdings" pitchFamily="2" charset="2"/>
        <a:buChar char="§"/>
        <a:defRPr>
          <a:solidFill>
            <a:schemeClr val="tx1"/>
          </a:solidFill>
          <a:latin typeface="Calibri" pitchFamily="34" charset="0"/>
          <a:ea typeface="+mn-ea"/>
          <a:cs typeface="Calibri" pitchFamily="34" charset="0"/>
        </a:defRPr>
      </a:lvl1pPr>
      <a:lvl2pPr marL="444500" indent="-261938" algn="l" rtl="0" eaLnBrk="0" fontAlgn="base" hangingPunct="0">
        <a:spcBef>
          <a:spcPct val="20000"/>
        </a:spcBef>
        <a:spcAft>
          <a:spcPct val="0"/>
        </a:spcAft>
        <a:buChar char="–"/>
        <a:defRPr>
          <a:solidFill>
            <a:schemeClr val="tx1"/>
          </a:solidFill>
          <a:latin typeface="Calibri" pitchFamily="34" charset="0"/>
          <a:cs typeface="Calibri" pitchFamily="34" charset="0"/>
        </a:defRPr>
      </a:lvl2pPr>
      <a:lvl3pPr marL="720725" indent="-274638" algn="l" rtl="0" eaLnBrk="0" fontAlgn="base" hangingPunct="0">
        <a:spcBef>
          <a:spcPct val="20000"/>
        </a:spcBef>
        <a:spcAft>
          <a:spcPct val="0"/>
        </a:spcAft>
        <a:buChar char="•"/>
        <a:defRPr>
          <a:solidFill>
            <a:schemeClr val="tx1"/>
          </a:solidFill>
          <a:latin typeface="Calibri" pitchFamily="34" charset="0"/>
          <a:cs typeface="Calibri" pitchFamily="34" charset="0"/>
        </a:defRPr>
      </a:lvl3pPr>
      <a:lvl4pPr marL="987425" indent="-265113" algn="l" rtl="0" eaLnBrk="0" fontAlgn="base" hangingPunct="0">
        <a:spcBef>
          <a:spcPct val="20000"/>
        </a:spcBef>
        <a:spcAft>
          <a:spcPct val="0"/>
        </a:spcAft>
        <a:buChar char="–"/>
        <a:defRPr>
          <a:solidFill>
            <a:schemeClr val="tx1"/>
          </a:solidFill>
          <a:latin typeface="Calibri" pitchFamily="34" charset="0"/>
          <a:cs typeface="Calibri" pitchFamily="34" charset="0"/>
        </a:defRPr>
      </a:lvl4pPr>
      <a:lvl5pPr marL="1254125" indent="-265113" algn="l" rtl="0" eaLnBrk="0" fontAlgn="base" hangingPunct="0">
        <a:spcBef>
          <a:spcPct val="20000"/>
        </a:spcBef>
        <a:spcAft>
          <a:spcPct val="0"/>
        </a:spcAft>
        <a:buChar char="»"/>
        <a:defRPr>
          <a:solidFill>
            <a:schemeClr val="tx1"/>
          </a:solidFill>
          <a:latin typeface="Calibri" pitchFamily="34" charset="0"/>
          <a:cs typeface="Calibri" pitchFamily="34" charset="0"/>
        </a:defRPr>
      </a:lvl5pPr>
      <a:lvl6pPr marL="1711325" indent="-265113" algn="l" rtl="0" fontAlgn="base">
        <a:spcBef>
          <a:spcPct val="20000"/>
        </a:spcBef>
        <a:spcAft>
          <a:spcPct val="0"/>
        </a:spcAft>
        <a:buChar char="»"/>
        <a:defRPr>
          <a:solidFill>
            <a:schemeClr val="tx1"/>
          </a:solidFill>
          <a:latin typeface="+mn-lt"/>
          <a:cs typeface="+mn-cs"/>
        </a:defRPr>
      </a:lvl6pPr>
      <a:lvl7pPr marL="2168525" indent="-265113" algn="l" rtl="0" fontAlgn="base">
        <a:spcBef>
          <a:spcPct val="20000"/>
        </a:spcBef>
        <a:spcAft>
          <a:spcPct val="0"/>
        </a:spcAft>
        <a:buChar char="»"/>
        <a:defRPr>
          <a:solidFill>
            <a:schemeClr val="tx1"/>
          </a:solidFill>
          <a:latin typeface="+mn-lt"/>
          <a:cs typeface="+mn-cs"/>
        </a:defRPr>
      </a:lvl7pPr>
      <a:lvl8pPr marL="2625725" indent="-265113" algn="l" rtl="0" fontAlgn="base">
        <a:spcBef>
          <a:spcPct val="20000"/>
        </a:spcBef>
        <a:spcAft>
          <a:spcPct val="0"/>
        </a:spcAft>
        <a:buChar char="»"/>
        <a:defRPr>
          <a:solidFill>
            <a:schemeClr val="tx1"/>
          </a:solidFill>
          <a:latin typeface="+mn-lt"/>
          <a:cs typeface="+mn-cs"/>
        </a:defRPr>
      </a:lvl8pPr>
      <a:lvl9pPr marL="3082925" indent="-265113" algn="l" rtl="0" fontAlgn="base">
        <a:spcBef>
          <a:spcPct val="20000"/>
        </a:spcBef>
        <a:spcAft>
          <a:spcPct val="0"/>
        </a:spcAft>
        <a:buChar char="»"/>
        <a:defRPr>
          <a:solidFill>
            <a:schemeClr val="tx1"/>
          </a:solidFill>
          <a:latin typeface="+mn-lt"/>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KKD%20video.3GP" TargetMode="Externa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2.9%20promo%20with%20music%20and%20narration.wmv" TargetMode="External"/><Relationship Id="rId1" Type="http://schemas.openxmlformats.org/officeDocument/2006/relationships/slideLayout" Target="../slideLayouts/slideLayout8.xml"/><Relationship Id="rId5" Type="http://schemas.openxmlformats.org/officeDocument/2006/relationships/image" Target="../media/image13.jpeg"/><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6.png"/><Relationship Id="rId4" Type="http://schemas.openxmlformats.org/officeDocument/2006/relationships/oleObject" Target="../embeddings/oleObject1.bin"/></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9.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http://www.hearingportal.com/images/products/b_nbe_l1.jpg" TargetMode="External"/><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http://www.hearingportal.com/images/subfeatures/prdctshl_group1.jpg" TargetMode="External"/><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1.jpeg"/><Relationship Id="rId7" Type="http://schemas.openxmlformats.org/officeDocument/2006/relationships/hyperlink" Target="GURULTUDEN%20KORUNMA.MPG" TargetMode="External"/><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http://www.hearingportal.com/images/subfeatures/prdctshl_group1.jpg" TargetMode="External"/><Relationship Id="rId5" Type="http://schemas.openxmlformats.org/officeDocument/2006/relationships/image" Target="../media/image22.jpeg"/><Relationship Id="rId10" Type="http://schemas.openxmlformats.org/officeDocument/2006/relationships/image" Target="http://www.hearingportal.com/images/subfeatures/prdctsb_group2.gif" TargetMode="External"/><Relationship Id="rId4" Type="http://schemas.openxmlformats.org/officeDocument/2006/relationships/image" Target="http://www.hearingportal.com/images/products/b_nbe_l1.jpg" TargetMode="External"/><Relationship Id="rId9"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wmf"/><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42.png"/><Relationship Id="rId5" Type="http://schemas.openxmlformats.org/officeDocument/2006/relationships/oleObject" Target="../embeddings/oleObject2.bin"/><Relationship Id="rId4" Type="http://schemas.openxmlformats.org/officeDocument/2006/relationships/image" Target="../media/image44.jpeg"/></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47.png"/><Relationship Id="rId4" Type="http://schemas.openxmlformats.org/officeDocument/2006/relationships/oleObject" Target="../embeddings/oleObject3.bin"/></Relationships>
</file>

<file path=ppt/slides/_rels/slide3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52.wmf"/><Relationship Id="rId3" Type="http://schemas.openxmlformats.org/officeDocument/2006/relationships/oleObject" Target="../embeddings/oleObject4.bin"/><Relationship Id="rId7"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51.wmf"/><Relationship Id="rId5" Type="http://schemas.openxmlformats.org/officeDocument/2006/relationships/oleObject" Target="../embeddings/oleObject5.bin"/><Relationship Id="rId4" Type="http://schemas.openxmlformats.org/officeDocument/2006/relationships/image" Target="../media/image50.w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5.jpg"/></Relationships>
</file>

<file path=ppt/slides/_rels/slide3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65.jpe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63.wmf"/><Relationship Id="rId5" Type="http://schemas.openxmlformats.org/officeDocument/2006/relationships/oleObject" Target="../embeddings/Microsoft_Word_97_-_2003_Document1.doc"/><Relationship Id="rId4" Type="http://schemas.openxmlformats.org/officeDocument/2006/relationships/image" Target="../media/image64.jpeg"/></Relationships>
</file>

<file path=ppt/slides/_rels/slide42.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jpg"/></Relationships>
</file>

<file path=ppt/slides/_rels/slide4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4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image" Target="../media/image72.wmf"/><Relationship Id="rId4" Type="http://schemas.openxmlformats.org/officeDocument/2006/relationships/oleObject" Target="../embeddings/Microsoft_Word_97_-_2003_Document2.doc"/></Relationships>
</file>

<file path=ppt/slides/_rels/slide4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slideLayout" Target="../slideLayouts/slideLayout7.xml"/><Relationship Id="rId5" Type="http://schemas.openxmlformats.org/officeDocument/2006/relationships/image" Target="../media/image78.jpeg"/><Relationship Id="rId4" Type="http://schemas.openxmlformats.org/officeDocument/2006/relationships/image" Target="../media/image77.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eg"/><Relationship Id="rId1" Type="http://schemas.openxmlformats.org/officeDocument/2006/relationships/slideLayout" Target="../slideLayouts/slideLayout7.xml"/><Relationship Id="rId4" Type="http://schemas.openxmlformats.org/officeDocument/2006/relationships/image" Target="../media/image81.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94.png"/><Relationship Id="rId5" Type="http://schemas.openxmlformats.org/officeDocument/2006/relationships/oleObject" Target="../embeddings/oleObject8.bin"/><Relationship Id="rId4" Type="http://schemas.openxmlformats.org/officeDocument/2006/relationships/image" Target="../media/image93.wmf"/></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image" Target="../media/image95.wmf"/></Relationships>
</file>

<file path=ppt/slides/_rels/slide62.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3 Dikdörtgen"/>
          <p:cNvSpPr/>
          <p:nvPr/>
        </p:nvSpPr>
        <p:spPr>
          <a:xfrm>
            <a:off x="628650" y="859935"/>
            <a:ext cx="7791450" cy="3108543"/>
          </a:xfrm>
          <a:prstGeom prst="rect">
            <a:avLst/>
          </a:prstGeom>
          <a:noFill/>
          <a:ln>
            <a:noFill/>
          </a:ln>
          <a:effectLst>
            <a:glow rad="228600">
              <a:schemeClr val="accent4">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prstMaterial="matte">
            <a:bevelT w="63500" h="63500"/>
            <a:contourClr>
              <a:schemeClr val="bg1">
                <a:lumMod val="85000"/>
              </a:schemeClr>
            </a:contourClr>
          </a:sp3d>
        </p:spPr>
        <p:txBody>
          <a:bodyPr wrap="square">
            <a:spAutoFit/>
            <a:scene3d>
              <a:camera prst="orthographicFront"/>
              <a:lightRig rig="soft" dir="t">
                <a:rot lat="0" lon="0" rev="10800000"/>
              </a:lightRig>
            </a:scene3d>
            <a:sp3d>
              <a:bevelT w="27940" h="12700"/>
              <a:contourClr>
                <a:srgbClr val="DDDDDD"/>
              </a:contourClr>
            </a:sp3d>
          </a:bodyPr>
          <a:lstStyle/>
          <a:p>
            <a:pPr algn="ctr" eaLnBrk="1" hangingPunct="1">
              <a:lnSpc>
                <a:spcPct val="200000"/>
              </a:lnSpc>
              <a:buFont typeface="Wingdings" pitchFamily="2" charset="2"/>
              <a:buNone/>
            </a:pPr>
            <a:r>
              <a:rPr lang="tr-TR" sz="6600" b="1" dirty="0" smtClean="0">
                <a:solidFill>
                  <a:schemeClr val="folHlink"/>
                </a:solidFill>
              </a:rPr>
              <a:t>KKD</a:t>
            </a:r>
          </a:p>
          <a:p>
            <a:pPr algn="ctr" eaLnBrk="1" hangingPunct="1">
              <a:lnSpc>
                <a:spcPct val="200000"/>
              </a:lnSpc>
              <a:buFont typeface="Wingdings" pitchFamily="2" charset="2"/>
              <a:buNone/>
            </a:pPr>
            <a:r>
              <a:rPr lang="tr-TR" sz="3200" b="1" dirty="0" smtClean="0">
                <a:solidFill>
                  <a:schemeClr val="folHlink"/>
                </a:solidFill>
              </a:rPr>
              <a:t>KİŞİSEL KORUYUCU DONANIMLAR</a:t>
            </a:r>
            <a:endParaRPr lang="tr-TR" sz="3200" b="1" dirty="0">
              <a:solidFill>
                <a:schemeClr val="folHlink"/>
              </a:solidFill>
            </a:endParaRPr>
          </a:p>
        </p:txBody>
      </p:sp>
      <p:sp>
        <p:nvSpPr>
          <p:cNvPr id="7" name="13 Metin kutusu"/>
          <p:cNvSpPr txBox="1"/>
          <p:nvPr/>
        </p:nvSpPr>
        <p:spPr>
          <a:xfrm>
            <a:off x="6371731" y="5421337"/>
            <a:ext cx="2628900" cy="1231106"/>
          </a:xfrm>
          <a:prstGeom prst="rect">
            <a:avLst/>
          </a:prstGeom>
          <a:noFill/>
        </p:spPr>
        <p:txBody>
          <a:bodyPr wrap="square" rtlCol="0">
            <a:spAutoFit/>
          </a:bodyPr>
          <a:lstStyle/>
          <a:p>
            <a:pPr algn="ctr"/>
            <a:r>
              <a:rPr lang="tr-TR" b="1" dirty="0" smtClean="0"/>
              <a:t>Sunullah DOĞMUŞ</a:t>
            </a:r>
          </a:p>
          <a:p>
            <a:pPr algn="ctr"/>
            <a:r>
              <a:rPr lang="tr-TR" sz="1400" dirty="0" smtClean="0">
                <a:latin typeface="Calibri" pitchFamily="34" charset="0"/>
              </a:rPr>
              <a:t>Makine Mühendisi, MBA</a:t>
            </a:r>
          </a:p>
          <a:p>
            <a:pPr algn="ctr"/>
            <a:r>
              <a:rPr lang="tr-TR" sz="1400" dirty="0" smtClean="0">
                <a:latin typeface="Calibri" pitchFamily="34" charset="0"/>
              </a:rPr>
              <a:t>A sınıfı İş Güvenliği Uzmanı</a:t>
            </a:r>
          </a:p>
          <a:p>
            <a:pPr algn="ctr"/>
            <a:r>
              <a:rPr lang="tr-TR" sz="1400" dirty="0" smtClean="0">
                <a:latin typeface="Calibri" pitchFamily="34" charset="0"/>
              </a:rPr>
              <a:t>İGU ve İH Eğitmeni</a:t>
            </a:r>
          </a:p>
          <a:p>
            <a:pPr algn="ctr"/>
            <a:r>
              <a:rPr lang="tr-TR" sz="1400" dirty="0" smtClean="0">
                <a:latin typeface="Calibri" pitchFamily="34" charset="0"/>
                <a:cs typeface="Calibri" pitchFamily="34" charset="0"/>
              </a:rPr>
              <a:t>sunullah.dogmus@druz.com.tr</a:t>
            </a:r>
            <a:endParaRPr lang="tr-TR" sz="1200" dirty="0" smtClean="0"/>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743" y="5607918"/>
            <a:ext cx="2273499" cy="936488"/>
          </a:xfrm>
          <a:prstGeom prst="rect">
            <a:avLst/>
          </a:prstGeom>
        </p:spPr>
      </p:pic>
    </p:spTree>
    <p:extLst>
      <p:ext uri="{BB962C8B-B14F-4D97-AF65-F5344CB8AC3E}">
        <p14:creationId xmlns:p14="http://schemas.microsoft.com/office/powerpoint/2010/main" val="923668294"/>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title"/>
          </p:nvPr>
        </p:nvSpPr>
        <p:spPr>
          <a:xfrm>
            <a:off x="574675" y="819150"/>
            <a:ext cx="8001000" cy="701675"/>
          </a:xfrm>
        </p:spPr>
        <p:txBody>
          <a:bodyPr/>
          <a:lstStyle/>
          <a:p>
            <a:pPr eaLnBrk="1" hangingPunct="1"/>
            <a:r>
              <a:rPr lang="tr-TR" sz="3200" dirty="0" smtClean="0"/>
              <a:t>Kişisel Koruyucu Donanımların Kullanımı</a:t>
            </a:r>
            <a:br>
              <a:rPr lang="tr-TR" sz="3200" dirty="0" smtClean="0"/>
            </a:br>
            <a:endParaRPr lang="tr-TR" sz="3200" dirty="0" smtClean="0"/>
          </a:p>
        </p:txBody>
      </p:sp>
      <p:sp>
        <p:nvSpPr>
          <p:cNvPr id="10243" name="Rectangle 3"/>
          <p:cNvSpPr>
            <a:spLocks noGrp="1" noChangeArrowheads="1"/>
          </p:cNvSpPr>
          <p:nvPr>
            <p:ph type="body" sz="half" idx="1"/>
          </p:nvPr>
        </p:nvSpPr>
        <p:spPr>
          <a:xfrm>
            <a:off x="566738" y="1752600"/>
            <a:ext cx="6381750" cy="4267200"/>
          </a:xfrm>
        </p:spPr>
        <p:txBody>
          <a:bodyPr/>
          <a:lstStyle/>
          <a:p>
            <a:pPr eaLnBrk="1" hangingPunct="1">
              <a:lnSpc>
                <a:spcPct val="90000"/>
              </a:lnSpc>
            </a:pPr>
            <a:r>
              <a:rPr lang="tr-TR" sz="2400" dirty="0" smtClean="0"/>
              <a:t>İşveren tarafından ücretsiz verilmeli, </a:t>
            </a:r>
          </a:p>
          <a:p>
            <a:pPr eaLnBrk="1" hangingPunct="1">
              <a:lnSpc>
                <a:spcPct val="90000"/>
              </a:lnSpc>
            </a:pPr>
            <a:r>
              <a:rPr lang="tr-TR" sz="2400" dirty="0" smtClean="0"/>
              <a:t>Bakım ve onarımdan ve/veya ihtiyaç duyulan elemanlarının değiştirilmelerinden sonra, hijyenik şartlarda muhafaza edilmeli ve kullanıma hazır bulundurulmalıdır.  </a:t>
            </a:r>
          </a:p>
          <a:p>
            <a:pPr eaLnBrk="1" hangingPunct="1">
              <a:lnSpc>
                <a:spcPct val="90000"/>
              </a:lnSpc>
            </a:pPr>
            <a:r>
              <a:rPr lang="tr-TR" sz="2400" dirty="0" smtClean="0"/>
              <a:t>Kişisel koruyucu donanımlar talimatlara uygun olarak kullanılmalı ve talimatlar işçiler tarafından anlaşılır olmalıdır. </a:t>
            </a:r>
          </a:p>
          <a:p>
            <a:pPr eaLnBrk="1" hangingPunct="1">
              <a:lnSpc>
                <a:spcPct val="90000"/>
              </a:lnSpc>
            </a:pPr>
            <a:r>
              <a:rPr lang="tr-TR" sz="2400" dirty="0" smtClean="0"/>
              <a:t>İşveren, işçilerin kişisel koruyucu donanımları uygun şekilde kullanmaları için her türlü tedbiri almalıdır. </a:t>
            </a:r>
          </a:p>
        </p:txBody>
      </p:sp>
      <p:pic>
        <p:nvPicPr>
          <p:cNvPr id="10244" name="Picture 4" descr="baret"/>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804025" y="2276475"/>
            <a:ext cx="2128838" cy="2519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783930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365125" y="457200"/>
            <a:ext cx="8001000" cy="1216025"/>
          </a:xfrm>
        </p:spPr>
        <p:txBody>
          <a:bodyPr/>
          <a:lstStyle/>
          <a:p>
            <a:pPr eaLnBrk="1" hangingPunct="1"/>
            <a:r>
              <a:rPr lang="tr-TR" sz="3200" b="1" dirty="0" smtClean="0">
                <a:solidFill>
                  <a:schemeClr val="accent2"/>
                </a:solidFill>
              </a:rPr>
              <a:t>Etkili bir kişisel korunma sağlamak için verilecek eğitimde ;</a:t>
            </a:r>
            <a:r>
              <a:rPr lang="tr-TR" sz="3200" dirty="0" smtClean="0">
                <a:solidFill>
                  <a:schemeClr val="accent2"/>
                </a:solidFill>
              </a:rPr>
              <a:t> </a:t>
            </a:r>
          </a:p>
        </p:txBody>
      </p:sp>
      <p:sp>
        <p:nvSpPr>
          <p:cNvPr id="13315" name="Rectangle 3"/>
          <p:cNvSpPr>
            <a:spLocks noGrp="1" noChangeArrowheads="1"/>
          </p:cNvSpPr>
          <p:nvPr>
            <p:ph type="body" sz="half" idx="1"/>
          </p:nvPr>
        </p:nvSpPr>
        <p:spPr>
          <a:xfrm>
            <a:off x="274638" y="1585913"/>
            <a:ext cx="6408737" cy="4267200"/>
          </a:xfrm>
        </p:spPr>
        <p:txBody>
          <a:bodyPr/>
          <a:lstStyle/>
          <a:p>
            <a:pPr eaLnBrk="1" hangingPunct="1"/>
            <a:r>
              <a:rPr lang="tr-TR" sz="2200" dirty="0" smtClean="0"/>
              <a:t>Kişisel koruyucu donanım kullanılmasını gerektiren riskin önlenmesi için alınan tedbirler;</a:t>
            </a:r>
          </a:p>
          <a:p>
            <a:pPr eaLnBrk="1" hangingPunct="1"/>
            <a:r>
              <a:rPr lang="tr-TR" sz="2200" dirty="0" smtClean="0"/>
              <a:t>Bu tedbirlere rağmen sürmekte olan riskin düzeyi ve muhtemel olumsuz sağlık güvenlik etkileri;</a:t>
            </a:r>
          </a:p>
          <a:p>
            <a:pPr eaLnBrk="1" hangingPunct="1"/>
            <a:r>
              <a:rPr lang="tr-TR" sz="2200" dirty="0" smtClean="0"/>
              <a:t>Kişisel koruyucu donanım ile çalışma mecburiyetinin, bu olumsuz etkileri önleme çabasından kaynaklandığı; </a:t>
            </a:r>
          </a:p>
          <a:p>
            <a:pPr eaLnBrk="1" hangingPunct="1"/>
            <a:r>
              <a:rPr lang="tr-TR" sz="2200" dirty="0" smtClean="0"/>
              <a:t>Kişisel koruyucunu donanımın;</a:t>
            </a:r>
          </a:p>
          <a:p>
            <a:pPr lvl="1" eaLnBrk="1" hangingPunct="1"/>
            <a:r>
              <a:rPr lang="tr-TR" sz="2200" dirty="0" smtClean="0"/>
              <a:t>Hangi etkilere karşı koruma sağladığı, </a:t>
            </a:r>
          </a:p>
          <a:p>
            <a:pPr lvl="1" eaLnBrk="1" hangingPunct="1"/>
            <a:r>
              <a:rPr lang="tr-TR" sz="2200" dirty="0"/>
              <a:t>N</a:t>
            </a:r>
            <a:r>
              <a:rPr lang="tr-TR" sz="2200" dirty="0" smtClean="0"/>
              <a:t>asıl kullanılacağı, </a:t>
            </a:r>
          </a:p>
          <a:p>
            <a:pPr lvl="1" eaLnBrk="1" hangingPunct="1"/>
            <a:r>
              <a:rPr lang="tr-TR" sz="2200" dirty="0"/>
              <a:t>B</a:t>
            </a:r>
            <a:r>
              <a:rPr lang="tr-TR" sz="2200" dirty="0" smtClean="0"/>
              <a:t>akımının ve temizliğinin nasıl yapılacağı,</a:t>
            </a:r>
          </a:p>
          <a:p>
            <a:pPr lvl="1" eaLnBrk="1" hangingPunct="1"/>
            <a:r>
              <a:rPr lang="tr-TR" sz="2200" dirty="0"/>
              <a:t>N</a:t>
            </a:r>
            <a:r>
              <a:rPr lang="tr-TR" sz="2200" dirty="0" smtClean="0"/>
              <a:t>erede ve nasıl saklanacağı, anlatılmalı ve uygulamalı olarak gösterilmelidir. </a:t>
            </a:r>
          </a:p>
        </p:txBody>
      </p:sp>
      <p:pic>
        <p:nvPicPr>
          <p:cNvPr id="13316" name="Picture 4" descr="pic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659563" y="2276475"/>
            <a:ext cx="2484437" cy="2736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745393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574675" y="628650"/>
            <a:ext cx="8001000" cy="892175"/>
          </a:xfrm>
        </p:spPr>
        <p:txBody>
          <a:bodyPr/>
          <a:lstStyle/>
          <a:p>
            <a:pPr eaLnBrk="1" hangingPunct="1"/>
            <a:r>
              <a:rPr lang="tr-TR" sz="3400" b="1" dirty="0" smtClean="0">
                <a:solidFill>
                  <a:schemeClr val="accent2"/>
                </a:solidFill>
              </a:rPr>
              <a:t>KİŞİSEL KORUYUCU DONANIMLAR :</a:t>
            </a:r>
          </a:p>
        </p:txBody>
      </p:sp>
      <p:sp>
        <p:nvSpPr>
          <p:cNvPr id="14339" name="Rectangle 3"/>
          <p:cNvSpPr>
            <a:spLocks noGrp="1" noChangeArrowheads="1"/>
          </p:cNvSpPr>
          <p:nvPr>
            <p:ph type="body" sz="half" idx="1"/>
          </p:nvPr>
        </p:nvSpPr>
        <p:spPr>
          <a:xfrm>
            <a:off x="604838" y="1504950"/>
            <a:ext cx="5643562" cy="4762500"/>
          </a:xfrm>
        </p:spPr>
        <p:txBody>
          <a:bodyPr/>
          <a:lstStyle/>
          <a:p>
            <a:pPr marL="0" indent="0" eaLnBrk="1" hangingPunct="1">
              <a:lnSpc>
                <a:spcPct val="120000"/>
              </a:lnSpc>
              <a:buNone/>
            </a:pPr>
            <a:r>
              <a:rPr lang="tr-TR" sz="2400" dirty="0" smtClean="0"/>
              <a:t>1. Baş Koruyucuları, </a:t>
            </a:r>
          </a:p>
          <a:p>
            <a:pPr marL="0" indent="0" eaLnBrk="1" hangingPunct="1">
              <a:lnSpc>
                <a:spcPct val="120000"/>
              </a:lnSpc>
              <a:buNone/>
            </a:pPr>
            <a:r>
              <a:rPr lang="tr-TR" sz="2400" dirty="0" smtClean="0"/>
              <a:t>2. Kulak Koruyucuları,</a:t>
            </a:r>
          </a:p>
          <a:p>
            <a:pPr marL="0" indent="0" eaLnBrk="1" hangingPunct="1">
              <a:lnSpc>
                <a:spcPct val="120000"/>
              </a:lnSpc>
              <a:buNone/>
            </a:pPr>
            <a:r>
              <a:rPr lang="tr-TR" sz="2400" dirty="0" smtClean="0"/>
              <a:t>3. Göz Ve Yüz Koruyucuları, </a:t>
            </a:r>
          </a:p>
          <a:p>
            <a:pPr marL="0" indent="0" eaLnBrk="1" hangingPunct="1">
              <a:lnSpc>
                <a:spcPct val="120000"/>
              </a:lnSpc>
              <a:buNone/>
            </a:pPr>
            <a:r>
              <a:rPr lang="tr-TR" sz="2400" dirty="0" smtClean="0"/>
              <a:t>4. Solunum Sistemi Koruyucuları, </a:t>
            </a:r>
          </a:p>
          <a:p>
            <a:pPr marL="0" indent="0" eaLnBrk="1" hangingPunct="1">
              <a:lnSpc>
                <a:spcPct val="120000"/>
              </a:lnSpc>
              <a:buNone/>
            </a:pPr>
            <a:r>
              <a:rPr lang="tr-TR" sz="2400" dirty="0" smtClean="0"/>
              <a:t>5. Gövde Ve Karın Bölgesi Koruyucuları,</a:t>
            </a:r>
          </a:p>
          <a:p>
            <a:pPr marL="0" indent="0" eaLnBrk="1" hangingPunct="1">
              <a:lnSpc>
                <a:spcPct val="120000"/>
              </a:lnSpc>
              <a:buNone/>
            </a:pPr>
            <a:r>
              <a:rPr lang="tr-TR" sz="2400" dirty="0" smtClean="0"/>
              <a:t>6. El Ve Kol Koruyucuları, </a:t>
            </a:r>
          </a:p>
          <a:p>
            <a:pPr marL="0" indent="0" eaLnBrk="1" hangingPunct="1">
              <a:lnSpc>
                <a:spcPct val="120000"/>
              </a:lnSpc>
              <a:buNone/>
            </a:pPr>
            <a:r>
              <a:rPr lang="tr-TR" sz="2400" dirty="0" smtClean="0"/>
              <a:t>7. Ayak Ve Bacak Koruyucuları, </a:t>
            </a:r>
          </a:p>
          <a:p>
            <a:pPr marL="0" indent="0" eaLnBrk="1" hangingPunct="1">
              <a:lnSpc>
                <a:spcPct val="120000"/>
              </a:lnSpc>
              <a:buNone/>
            </a:pPr>
            <a:r>
              <a:rPr lang="tr-TR" sz="2400" dirty="0" smtClean="0"/>
              <a:t>8. Cilt Koruyucuları, </a:t>
            </a:r>
          </a:p>
          <a:p>
            <a:pPr marL="0" indent="0" eaLnBrk="1" hangingPunct="1">
              <a:lnSpc>
                <a:spcPct val="120000"/>
              </a:lnSpc>
              <a:buNone/>
            </a:pPr>
            <a:r>
              <a:rPr lang="tr-TR" sz="2400" dirty="0" smtClean="0"/>
              <a:t>9. Vücut Koruyucuları </a:t>
            </a:r>
          </a:p>
        </p:txBody>
      </p:sp>
      <p:pic>
        <p:nvPicPr>
          <p:cNvPr id="10" name="Picture 4" descr="evren-is-hakkimizda">
            <a:hlinkClick r:id="rId2" action="ppaction://hlinkfile"/>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877050" y="1506537"/>
            <a:ext cx="1755775" cy="468206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57986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baret2">
            <a:hlinkClick r:id="rId2" action="ppaction://hlinkfile"/>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6804025" y="1841500"/>
            <a:ext cx="2339975" cy="1851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2" name="Rectangle 2"/>
          <p:cNvSpPr>
            <a:spLocks noGrp="1" noChangeArrowheads="1"/>
          </p:cNvSpPr>
          <p:nvPr>
            <p:ph type="title"/>
          </p:nvPr>
        </p:nvSpPr>
        <p:spPr>
          <a:xfrm>
            <a:off x="574675" y="571500"/>
            <a:ext cx="8001000" cy="949325"/>
          </a:xfrm>
        </p:spPr>
        <p:txBody>
          <a:bodyPr/>
          <a:lstStyle/>
          <a:p>
            <a:pPr eaLnBrk="1" hangingPunct="1"/>
            <a:r>
              <a:rPr lang="tr-TR" sz="3200" b="1" dirty="0" smtClean="0">
                <a:solidFill>
                  <a:schemeClr val="accent2"/>
                </a:solidFill>
              </a:rPr>
              <a:t>I. BAŞ KORUYUCULARI :</a:t>
            </a:r>
            <a:r>
              <a:rPr lang="tr-TR" sz="3200" dirty="0" smtClean="0">
                <a:solidFill>
                  <a:schemeClr val="accent2"/>
                </a:solidFill>
              </a:rPr>
              <a:t> </a:t>
            </a:r>
          </a:p>
        </p:txBody>
      </p:sp>
      <p:sp>
        <p:nvSpPr>
          <p:cNvPr id="15363" name="Rectangle 3"/>
          <p:cNvSpPr>
            <a:spLocks noGrp="1" noChangeArrowheads="1"/>
          </p:cNvSpPr>
          <p:nvPr>
            <p:ph type="body" sz="half" idx="1"/>
          </p:nvPr>
        </p:nvSpPr>
        <p:spPr>
          <a:xfrm>
            <a:off x="566738" y="1752600"/>
            <a:ext cx="6805612" cy="4267200"/>
          </a:xfrm>
        </p:spPr>
        <p:txBody>
          <a:bodyPr/>
          <a:lstStyle/>
          <a:p>
            <a:pPr marL="0" indent="0" eaLnBrk="1" hangingPunct="1">
              <a:buNone/>
            </a:pPr>
            <a:r>
              <a:rPr lang="tr-TR" sz="2000" b="1" dirty="0" smtClean="0"/>
              <a:t>I.1. Baretler :</a:t>
            </a:r>
            <a:endParaRPr lang="tr-TR" sz="2000" dirty="0" smtClean="0"/>
          </a:p>
          <a:p>
            <a:pPr marL="0" indent="0" eaLnBrk="1" hangingPunct="1">
              <a:buNone/>
            </a:pPr>
            <a:r>
              <a:rPr lang="tr-TR" sz="2000" dirty="0" smtClean="0"/>
              <a:t>      Endüstride (madenler, inşaat sahaları ve diğer endüstriyel  alanlarda) kullanılan koruyucu baretler,</a:t>
            </a:r>
          </a:p>
          <a:p>
            <a:pPr marL="0" indent="0" eaLnBrk="1" hangingPunct="1">
              <a:buNone/>
            </a:pPr>
            <a:r>
              <a:rPr lang="tr-TR" sz="2000" dirty="0"/>
              <a:t>EN 397 Baret </a:t>
            </a:r>
            <a:br>
              <a:rPr lang="tr-TR" sz="2000" dirty="0"/>
            </a:br>
            <a:r>
              <a:rPr lang="tr-TR" sz="2000" dirty="0"/>
              <a:t>EN 443 Yangın Kaskları </a:t>
            </a:r>
            <a:br>
              <a:rPr lang="tr-TR" sz="2000" dirty="0"/>
            </a:br>
            <a:r>
              <a:rPr lang="tr-TR" sz="2000" dirty="0"/>
              <a:t>EN 812 Bariyerli Kep </a:t>
            </a:r>
            <a:endParaRPr lang="tr-TR" sz="2000" b="1" dirty="0" smtClean="0"/>
          </a:p>
          <a:p>
            <a:pPr marL="0" indent="0" eaLnBrk="1" hangingPunct="1">
              <a:buNone/>
            </a:pPr>
            <a:endParaRPr lang="tr-TR" sz="2000" b="1" dirty="0" smtClean="0"/>
          </a:p>
          <a:p>
            <a:pPr marL="0" indent="0" eaLnBrk="1" hangingPunct="1">
              <a:buNone/>
            </a:pPr>
            <a:r>
              <a:rPr lang="tr-TR" sz="2000" b="1" dirty="0" smtClean="0"/>
              <a:t>I. 2. Saçlı derinin korunması : </a:t>
            </a:r>
            <a:r>
              <a:rPr lang="tr-TR" sz="2000" dirty="0" smtClean="0"/>
              <a:t>Kepler, boneler, saç fileleri</a:t>
            </a:r>
          </a:p>
          <a:p>
            <a:pPr marL="0" indent="0" eaLnBrk="1" hangingPunct="1">
              <a:buNone/>
            </a:pPr>
            <a:endParaRPr lang="tr-TR" sz="2000" b="1" dirty="0" smtClean="0"/>
          </a:p>
          <a:p>
            <a:pPr marL="0" indent="0" eaLnBrk="1" hangingPunct="1">
              <a:buNone/>
            </a:pPr>
            <a:r>
              <a:rPr lang="tr-TR" sz="2000" b="1" dirty="0" smtClean="0"/>
              <a:t>I. 3. Koruyucu başlık : </a:t>
            </a:r>
            <a:r>
              <a:rPr lang="tr-TR" sz="2000" dirty="0" smtClean="0"/>
              <a:t>Normal kumaş veya geçirimsiz kumaştan yapılmış boneler, kepler, gemici başlıkları ve benzeri</a:t>
            </a:r>
          </a:p>
        </p:txBody>
      </p:sp>
      <p:pic>
        <p:nvPicPr>
          <p:cNvPr id="15365" name="Picture 6" descr="eldiven"/>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7099301" y="4194175"/>
            <a:ext cx="1617662" cy="2016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8" descr="images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73926" y="333375"/>
            <a:ext cx="1268412" cy="126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9794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4" descr="hrteknikensebrt"/>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7289800" y="0"/>
            <a:ext cx="1784350" cy="17843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458" name="Rectangle 3"/>
          <p:cNvSpPr>
            <a:spLocks noGrp="1" noChangeArrowheads="1"/>
          </p:cNvSpPr>
          <p:nvPr>
            <p:ph type="body" sz="half" idx="1"/>
          </p:nvPr>
        </p:nvSpPr>
        <p:spPr>
          <a:xfrm>
            <a:off x="585788" y="590550"/>
            <a:ext cx="7966075" cy="4267200"/>
          </a:xfrm>
        </p:spPr>
        <p:txBody>
          <a:bodyPr/>
          <a:lstStyle/>
          <a:p>
            <a:pPr marL="0" indent="0" eaLnBrk="1" hangingPunct="1">
              <a:buNone/>
            </a:pPr>
            <a:r>
              <a:rPr lang="tr-TR" sz="2400" b="1" dirty="0" smtClean="0"/>
              <a:t>Baretlerin Yapım ve Kullanım Özellikleri :</a:t>
            </a:r>
            <a:endParaRPr lang="tr-TR" sz="2400" dirty="0"/>
          </a:p>
          <a:p>
            <a:pPr marL="0" indent="0" eaLnBrk="1" hangingPunct="1">
              <a:buNone/>
            </a:pPr>
            <a:endParaRPr lang="tr-TR" sz="2400" b="1" dirty="0" smtClean="0"/>
          </a:p>
          <a:p>
            <a:pPr eaLnBrk="1" hangingPunct="1"/>
            <a:r>
              <a:rPr lang="tr-TR" sz="2400" dirty="0" smtClean="0"/>
              <a:t>Baretler, kolon ve bantları çıkarılarak kullanılmamalıdır. </a:t>
            </a:r>
          </a:p>
          <a:p>
            <a:pPr eaLnBrk="1" hangingPunct="1"/>
            <a:r>
              <a:rPr lang="tr-TR" sz="2400" dirty="0" smtClean="0"/>
              <a:t>Plastik baretler, </a:t>
            </a:r>
            <a:r>
              <a:rPr lang="tr-TR" sz="2400" b="1" dirty="0" smtClean="0"/>
              <a:t>600 Volta </a:t>
            </a:r>
            <a:r>
              <a:rPr lang="tr-TR" sz="2400" dirty="0" smtClean="0"/>
              <a:t>kadar korur; </a:t>
            </a:r>
            <a:r>
              <a:rPr lang="tr-TR" sz="2400" b="1" dirty="0"/>
              <a:t>Düşme mesafesine bağlı olarak 10 –15 Kg </a:t>
            </a:r>
            <a:r>
              <a:rPr lang="tr-TR" sz="2400" dirty="0"/>
              <a:t>ağırlığındaki cisimlerin etkilerinden korur, </a:t>
            </a:r>
            <a:r>
              <a:rPr lang="tr-TR" sz="2400" dirty="0" smtClean="0"/>
              <a:t>Plastik </a:t>
            </a:r>
            <a:r>
              <a:rPr lang="tr-TR" sz="2400" dirty="0"/>
              <a:t>baretler, asgari 300 gr. ağırlığında olup, iyi kullanıldığı takdirde </a:t>
            </a:r>
            <a:r>
              <a:rPr lang="tr-TR" sz="2400" b="1" dirty="0"/>
              <a:t>5 yıl süreyle </a:t>
            </a:r>
            <a:r>
              <a:rPr lang="tr-TR" sz="2400" dirty="0"/>
              <a:t>kullanılabilir. </a:t>
            </a:r>
          </a:p>
          <a:p>
            <a:pPr eaLnBrk="1" hangingPunct="1">
              <a:lnSpc>
                <a:spcPct val="90000"/>
              </a:lnSpc>
            </a:pPr>
            <a:r>
              <a:rPr lang="tr-TR" sz="2400" dirty="0"/>
              <a:t>Bileşiminde polietilen oranı fazla olan plastik baretler, sıcak ortamlarda yumuşadığından, bu yerlerde kullanılmamalıdır. </a:t>
            </a:r>
          </a:p>
          <a:p>
            <a:pPr eaLnBrk="1" hangingPunct="1"/>
            <a:r>
              <a:rPr lang="tr-TR" sz="2400" dirty="0" smtClean="0"/>
              <a:t>Elektrik işlerinde kullanılan, yüksek düzeyde yalıtkan plastik baretler, 30.000 </a:t>
            </a:r>
            <a:r>
              <a:rPr lang="tr-TR" sz="2400" dirty="0" err="1" smtClean="0"/>
              <a:t>Volt’a</a:t>
            </a:r>
            <a:r>
              <a:rPr lang="tr-TR" sz="2400" dirty="0" smtClean="0"/>
              <a:t> kadar korur; bu </a:t>
            </a:r>
            <a:r>
              <a:rPr lang="tr-TR" sz="2400" dirty="0"/>
              <a:t>tür baretler üzerinde, havalandırma deliği ve perçin gibi metal parça bulunmaz. </a:t>
            </a:r>
          </a:p>
          <a:p>
            <a:pPr eaLnBrk="1" hangingPunct="1"/>
            <a:r>
              <a:rPr lang="tr-TR" sz="2400" dirty="0" smtClean="0"/>
              <a:t>Baretler, sık sık temizlenmeli ve dezenfekte edilmeli, kullanılmadığı zamanlarda havadar bir yerde ambalajı içinde saklanmalıdır. </a:t>
            </a:r>
          </a:p>
        </p:txBody>
      </p:sp>
    </p:spTree>
    <p:extLst>
      <p:ext uri="{BB962C8B-B14F-4D97-AF65-F5344CB8AC3E}">
        <p14:creationId xmlns:p14="http://schemas.microsoft.com/office/powerpoint/2010/main" val="15996556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Grp="1" noChangeArrowheads="1"/>
          </p:cNvSpPr>
          <p:nvPr>
            <p:ph type="body" sz="half" idx="1"/>
          </p:nvPr>
        </p:nvSpPr>
        <p:spPr>
          <a:xfrm>
            <a:off x="566738" y="1752600"/>
            <a:ext cx="7245350" cy="4267200"/>
          </a:xfrm>
        </p:spPr>
        <p:txBody>
          <a:bodyPr/>
          <a:lstStyle/>
          <a:p>
            <a:pPr marL="0" indent="0" eaLnBrk="1" hangingPunct="1">
              <a:buNone/>
            </a:pPr>
            <a:r>
              <a:rPr lang="tr-TR" sz="2400" b="1" dirty="0" smtClean="0"/>
              <a:t>Alüminyum Baretler :</a:t>
            </a:r>
            <a:endParaRPr lang="tr-TR" sz="2400" dirty="0" smtClean="0"/>
          </a:p>
          <a:p>
            <a:pPr eaLnBrk="1" hangingPunct="1"/>
            <a:r>
              <a:rPr lang="tr-TR" sz="2400" dirty="0" smtClean="0"/>
              <a:t>İşyerinde duran engellere çarpma riskine karşı kullanımı uygundur, </a:t>
            </a:r>
          </a:p>
          <a:p>
            <a:pPr eaLnBrk="1" hangingPunct="1"/>
            <a:r>
              <a:rPr lang="tr-TR" sz="2400" dirty="0" smtClean="0"/>
              <a:t>Alüminyumdan yapıldığından sıcak çalışma ortamında kullanılabilir, </a:t>
            </a:r>
          </a:p>
          <a:p>
            <a:pPr eaLnBrk="1" hangingPunct="1"/>
            <a:r>
              <a:rPr lang="tr-TR" sz="2400" dirty="0" smtClean="0"/>
              <a:t>Elektriksel kaza ihtimalinin çok düşük olduğu yerlerde kullanılmalıdır, </a:t>
            </a:r>
          </a:p>
          <a:p>
            <a:pPr eaLnBrk="1" hangingPunct="1"/>
            <a:r>
              <a:rPr lang="tr-TR" sz="2400" dirty="0" smtClean="0"/>
              <a:t>Hafif ve ısıya dayanıklı olması nedeniyle, plastik baretlerin kullanılamayacağı işler için elverişlidir,</a:t>
            </a:r>
          </a:p>
          <a:p>
            <a:pPr eaLnBrk="1" hangingPunct="1"/>
            <a:r>
              <a:rPr lang="tr-TR" sz="2400" dirty="0" smtClean="0"/>
              <a:t> Petrol kuyuları, rafineri ve kimyasallarla çalışılan tesislerde kullanılır. </a:t>
            </a:r>
          </a:p>
        </p:txBody>
      </p:sp>
      <p:pic>
        <p:nvPicPr>
          <p:cNvPr id="18435" name="Picture 4" descr="pr_01_63_min"/>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300788" y="122238"/>
            <a:ext cx="2447925" cy="1938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357309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type="body" sz="half" idx="1"/>
          </p:nvPr>
        </p:nvSpPr>
        <p:spPr>
          <a:xfrm>
            <a:off x="528638" y="990600"/>
            <a:ext cx="6405562" cy="5581650"/>
          </a:xfrm>
        </p:spPr>
        <p:txBody>
          <a:bodyPr/>
          <a:lstStyle/>
          <a:p>
            <a:pPr marL="0" indent="0" eaLnBrk="1" hangingPunct="1">
              <a:lnSpc>
                <a:spcPct val="90000"/>
              </a:lnSpc>
              <a:buNone/>
            </a:pPr>
            <a:r>
              <a:rPr lang="tr-TR" sz="2400" b="1" dirty="0" smtClean="0"/>
              <a:t>I. 2. Saçlı derinin korunması : </a:t>
            </a:r>
            <a:r>
              <a:rPr lang="tr-TR" sz="2400" dirty="0" smtClean="0"/>
              <a:t>Kepler, boneler, saç fileleri.</a:t>
            </a:r>
          </a:p>
          <a:p>
            <a:pPr eaLnBrk="1" hangingPunct="1">
              <a:lnSpc>
                <a:spcPct val="90000"/>
              </a:lnSpc>
            </a:pPr>
            <a:r>
              <a:rPr lang="tr-TR" sz="2400" dirty="0"/>
              <a:t>Özellikle kadın işçilerin saçlarının makinelerin hareketli aksamına (miller, kayışlar, volanlar, zincirler, matkaplar, dişliler) kaptırılmaması ve kazaya uğramamaları için saçlarını örten başörtüsü veya saç filesi şeklinde korunma malzemesidir.</a:t>
            </a:r>
            <a:endParaRPr lang="tr-TR" sz="2400" b="1" dirty="0"/>
          </a:p>
          <a:p>
            <a:pPr marL="0" indent="0" eaLnBrk="1" hangingPunct="1">
              <a:lnSpc>
                <a:spcPct val="90000"/>
              </a:lnSpc>
              <a:buNone/>
            </a:pPr>
            <a:endParaRPr lang="tr-TR" sz="2400" b="1" dirty="0" smtClean="0"/>
          </a:p>
          <a:p>
            <a:pPr marL="0" indent="0" eaLnBrk="1" hangingPunct="1">
              <a:lnSpc>
                <a:spcPct val="90000"/>
              </a:lnSpc>
              <a:buNone/>
            </a:pPr>
            <a:r>
              <a:rPr lang="tr-TR" sz="2400" b="1" dirty="0" smtClean="0"/>
              <a:t>I. 3. Koruyucu başlık :</a:t>
            </a:r>
            <a:endParaRPr lang="tr-TR" sz="2400" dirty="0" smtClean="0"/>
          </a:p>
          <a:p>
            <a:pPr eaLnBrk="1" hangingPunct="1">
              <a:lnSpc>
                <a:spcPct val="90000"/>
              </a:lnSpc>
            </a:pPr>
            <a:r>
              <a:rPr lang="tr-TR" sz="2400" dirty="0" smtClean="0"/>
              <a:t>Normal kumaş veya geçirimsiz kumaştan yapılmış boneler, kepler, gemici başlıkları ve benzeri eşyalardır.</a:t>
            </a:r>
          </a:p>
          <a:p>
            <a:pPr eaLnBrk="1" hangingPunct="1">
              <a:lnSpc>
                <a:spcPct val="90000"/>
              </a:lnSpc>
            </a:pPr>
            <a:r>
              <a:rPr lang="tr-TR" sz="2400" dirty="0" smtClean="0"/>
              <a:t>Kirli ve tozlu işlerde ve işyerlerinde, saçı ve başı temiz tutmak; aynı zamanda dönen ve hareketli makine aksamından korunmak için kullanılır. </a:t>
            </a:r>
          </a:p>
        </p:txBody>
      </p:sp>
      <p:pic>
        <p:nvPicPr>
          <p:cNvPr id="20483" name="Picture 4" descr="bone_kasap"/>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948488" y="476250"/>
            <a:ext cx="2195512" cy="19446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2" name="Nesne 1"/>
          <p:cNvGraphicFramePr>
            <a:graphicFrameLocks noChangeAspect="1"/>
          </p:cNvGraphicFramePr>
          <p:nvPr>
            <p:extLst>
              <p:ext uri="{D42A27DB-BD31-4B8C-83A1-F6EECF244321}">
                <p14:modId xmlns:p14="http://schemas.microsoft.com/office/powerpoint/2010/main" val="3089484235"/>
              </p:ext>
            </p:extLst>
          </p:nvPr>
        </p:nvGraphicFramePr>
        <p:xfrm>
          <a:off x="6896100" y="3752850"/>
          <a:ext cx="1981200" cy="2076449"/>
        </p:xfrm>
        <a:graphic>
          <a:graphicData uri="http://schemas.openxmlformats.org/presentationml/2006/ole">
            <mc:AlternateContent xmlns:mc="http://schemas.openxmlformats.org/markup-compatibility/2006">
              <mc:Choice xmlns:v="urn:schemas-microsoft-com:vml" Requires="v">
                <p:oleObj spid="_x0000_s1057" name="Bit Eşlem Resmi" r:id="rId4" imgW="2495243" imgH="2876490" progId="PBrush">
                  <p:embed/>
                </p:oleObj>
              </mc:Choice>
              <mc:Fallback>
                <p:oleObj name="Bit Eşlem Resmi" r:id="rId4" imgW="2495243" imgH="2876490" progId="PBrush">
                  <p:embed/>
                  <p:pic>
                    <p:nvPicPr>
                      <p:cNvPr id="0" name="Object 205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96100" y="3752850"/>
                        <a:ext cx="1981200" cy="2076449"/>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0276756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515938" y="584994"/>
            <a:ext cx="4360862" cy="792163"/>
          </a:xfrm>
          <a:prstGeom prst="rect">
            <a:avLst/>
          </a:prstGeom>
        </p:spPr>
        <p:txBody>
          <a:bodyPr/>
          <a:lstStyle/>
          <a:p>
            <a:pPr eaLnBrk="0" hangingPunct="0">
              <a:defRPr/>
            </a:pPr>
            <a:r>
              <a:rPr lang="tr-TR" sz="2500" kern="0" dirty="0">
                <a:solidFill>
                  <a:srgbClr val="FF0000"/>
                </a:solidFill>
                <a:latin typeface="+mj-lt"/>
                <a:ea typeface="+mj-ea"/>
                <a:cs typeface="+mj-cs"/>
              </a:rPr>
              <a:t>HARD CAP</a:t>
            </a:r>
            <a:endParaRPr lang="pl-PL" sz="2500" kern="0" dirty="0">
              <a:solidFill>
                <a:srgbClr val="FF0000"/>
              </a:solidFill>
              <a:latin typeface="+mj-lt"/>
              <a:ea typeface="+mj-ea"/>
              <a:cs typeface="+mj-cs"/>
            </a:endParaRPr>
          </a:p>
        </p:txBody>
      </p:sp>
      <p:pic>
        <p:nvPicPr>
          <p:cNvPr id="6151" name="Picture 2" descr="HCAP_3-PKS_P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99200" y="3636169"/>
            <a:ext cx="2451100" cy="220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3" descr="HCAP_GROUP_PO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5625" y="584994"/>
            <a:ext cx="316865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3"/>
          <p:cNvSpPr txBox="1">
            <a:spLocks noChangeArrowheads="1"/>
          </p:cNvSpPr>
          <p:nvPr/>
        </p:nvSpPr>
        <p:spPr>
          <a:xfrm>
            <a:off x="495300" y="1462088"/>
            <a:ext cx="8180388" cy="3695700"/>
          </a:xfrm>
          <a:prstGeom prst="rect">
            <a:avLst/>
          </a:prstGeom>
        </p:spPr>
        <p:txBody>
          <a:bodyPr/>
          <a:lstStyle/>
          <a:p>
            <a:pPr marL="342900" indent="-342900" eaLnBrk="0" hangingPunct="0">
              <a:spcBef>
                <a:spcPct val="20000"/>
              </a:spcBef>
              <a:defRPr/>
            </a:pPr>
            <a:r>
              <a:rPr lang="tr-TR" sz="2000" kern="0" dirty="0">
                <a:latin typeface="+mn-lt"/>
              </a:rPr>
              <a:t>Düşük Risk : EN 812 </a:t>
            </a:r>
          </a:p>
          <a:p>
            <a:pPr marL="342900" indent="-342900" eaLnBrk="0" hangingPunct="0">
              <a:spcBef>
                <a:spcPct val="20000"/>
              </a:spcBef>
              <a:defRPr/>
            </a:pPr>
            <a:endParaRPr lang="en-GB" sz="2000" kern="0" dirty="0">
              <a:latin typeface="+mn-lt"/>
            </a:endParaRPr>
          </a:p>
          <a:p>
            <a:pPr marL="342900" indent="-342900" eaLnBrk="0" hangingPunct="0">
              <a:spcBef>
                <a:spcPct val="20000"/>
              </a:spcBef>
              <a:buFontTx/>
              <a:buChar char="•"/>
              <a:defRPr/>
            </a:pPr>
            <a:r>
              <a:rPr lang="tr-TR" sz="2000" kern="0" dirty="0">
                <a:latin typeface="+mn-lt"/>
              </a:rPr>
              <a:t>Minimal Risklere karşı Koruma </a:t>
            </a:r>
            <a:endParaRPr lang="en-GB" sz="2000" kern="0" dirty="0">
              <a:latin typeface="+mn-lt"/>
            </a:endParaRPr>
          </a:p>
          <a:p>
            <a:pPr marL="342900" indent="-342900" eaLnBrk="0" hangingPunct="0">
              <a:spcBef>
                <a:spcPct val="20000"/>
              </a:spcBef>
              <a:buFontTx/>
              <a:buChar char="•"/>
              <a:defRPr/>
            </a:pPr>
            <a:r>
              <a:rPr lang="tr-TR" sz="2000" kern="0" dirty="0">
                <a:latin typeface="+mn-lt"/>
              </a:rPr>
              <a:t>EN 812 :1997 A1 + 2001 (Ön ve Yan darbelere karşı )</a:t>
            </a:r>
          </a:p>
          <a:p>
            <a:pPr marL="342900" indent="-342900" eaLnBrk="0" hangingPunct="0">
              <a:spcBef>
                <a:spcPct val="20000"/>
              </a:spcBef>
              <a:defRPr/>
            </a:pPr>
            <a:endParaRPr lang="tr-TR" sz="2000" kern="0" dirty="0">
              <a:latin typeface="+mn-lt"/>
            </a:endParaRPr>
          </a:p>
          <a:p>
            <a:pPr marL="342900" indent="-342900" eaLnBrk="0" hangingPunct="0">
              <a:spcBef>
                <a:spcPct val="20000"/>
              </a:spcBef>
              <a:buFontTx/>
              <a:buChar char="•"/>
              <a:defRPr/>
            </a:pPr>
            <a:endParaRPr lang="en-GB" sz="2000" kern="0" dirty="0">
              <a:latin typeface="+mn-lt"/>
            </a:endParaRPr>
          </a:p>
          <a:p>
            <a:pPr marL="342900" indent="-342900" eaLnBrk="0" hangingPunct="0">
              <a:spcBef>
                <a:spcPct val="20000"/>
              </a:spcBef>
              <a:defRPr/>
            </a:pPr>
            <a:endParaRPr lang="en-GB" sz="2000" kern="0" dirty="0">
              <a:latin typeface="+mn-lt"/>
            </a:endParaRPr>
          </a:p>
          <a:p>
            <a:pPr marL="342900" indent="-342900" eaLnBrk="0" hangingPunct="0">
              <a:spcBef>
                <a:spcPct val="20000"/>
              </a:spcBef>
              <a:buFontTx/>
              <a:buChar char="•"/>
              <a:defRPr/>
            </a:pPr>
            <a:endParaRPr lang="pl-PL" sz="2000" kern="0" dirty="0">
              <a:latin typeface="+mn-lt"/>
            </a:endParaRPr>
          </a:p>
        </p:txBody>
      </p:sp>
      <p:pic>
        <p:nvPicPr>
          <p:cNvPr id="10" name="Picture 5" descr="HCAP_+SHELL_PO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9944" y="3636169"/>
            <a:ext cx="3718785" cy="220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7938752"/>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Grp="1" noChangeArrowheads="1"/>
          </p:cNvSpPr>
          <p:nvPr>
            <p:ph type="body" sz="half" idx="1"/>
          </p:nvPr>
        </p:nvSpPr>
        <p:spPr>
          <a:xfrm>
            <a:off x="448053" y="1235073"/>
            <a:ext cx="8037512" cy="4267200"/>
          </a:xfrm>
        </p:spPr>
        <p:txBody>
          <a:bodyPr/>
          <a:lstStyle/>
          <a:p>
            <a:pPr marL="0" indent="0" eaLnBrk="1" hangingPunct="1">
              <a:buNone/>
            </a:pPr>
            <a:r>
              <a:rPr lang="tr-TR" sz="2400" b="1" dirty="0" smtClean="0"/>
              <a:t>KULAK KORUYUCULARI :</a:t>
            </a:r>
          </a:p>
          <a:p>
            <a:pPr marL="0" indent="0" eaLnBrk="1" hangingPunct="1">
              <a:buNone/>
            </a:pPr>
            <a:endParaRPr lang="tr-TR" sz="2400" dirty="0" smtClean="0"/>
          </a:p>
          <a:p>
            <a:pPr eaLnBrk="1" hangingPunct="1"/>
            <a:r>
              <a:rPr lang="tr-TR" sz="2400" dirty="0" smtClean="0"/>
              <a:t>Yapılan istatistikler, çalışanların yaklaşık % 25’inin işitme kaybı ile karşılaştığını göstermektedir. </a:t>
            </a:r>
          </a:p>
          <a:p>
            <a:pPr eaLnBrk="1" hangingPunct="1"/>
            <a:r>
              <a:rPr lang="tr-TR" sz="2400" dirty="0" smtClean="0"/>
              <a:t>Gürültü </a:t>
            </a:r>
            <a:r>
              <a:rPr lang="tr-TR" sz="2400" dirty="0" err="1" smtClean="0"/>
              <a:t>maruziyeti</a:t>
            </a:r>
            <a:r>
              <a:rPr lang="tr-TR" sz="2400" dirty="0" smtClean="0"/>
              <a:t>, en düşük maruziyet etkin değeri olan 80 </a:t>
            </a:r>
            <a:r>
              <a:rPr lang="tr-TR" sz="2400" dirty="0" err="1" smtClean="0"/>
              <a:t>dB</a:t>
            </a:r>
            <a:r>
              <a:rPr lang="tr-TR" sz="2400" dirty="0" smtClean="0"/>
              <a:t> (A) aştığında, işveren kulak koruyucuları sağlayarak işçilerin kullanımına hazır halde bulunduracaktır. </a:t>
            </a:r>
          </a:p>
          <a:p>
            <a:pPr eaLnBrk="1" hangingPunct="1"/>
            <a:r>
              <a:rPr lang="tr-TR" sz="2400" dirty="0" smtClean="0"/>
              <a:t>Gürültü maruziyeti en yüksek maruziyet etkin değeri olan 85 </a:t>
            </a:r>
            <a:r>
              <a:rPr lang="tr-TR" sz="2400" dirty="0" err="1" smtClean="0"/>
              <a:t>dB</a:t>
            </a:r>
            <a:r>
              <a:rPr lang="tr-TR" sz="2400" dirty="0" smtClean="0"/>
              <a:t> (A) ulaştığında ya da bu değerleri aştığında, kulak koruyucuları kullanılacaktır.</a:t>
            </a:r>
          </a:p>
          <a:p>
            <a:pPr marL="0" indent="0" eaLnBrk="1" hangingPunct="1">
              <a:buNone/>
            </a:pPr>
            <a:r>
              <a:rPr lang="tr-TR" sz="2000" dirty="0" smtClean="0"/>
              <a:t>EN </a:t>
            </a:r>
            <a:r>
              <a:rPr lang="tr-TR" sz="2000" dirty="0"/>
              <a:t>352-1 Kulaklıklar </a:t>
            </a:r>
            <a:br>
              <a:rPr lang="tr-TR" sz="2000" dirty="0"/>
            </a:br>
            <a:r>
              <a:rPr lang="tr-TR" sz="2000" dirty="0"/>
              <a:t>EN 352-2 Kulak Tıkaçları </a:t>
            </a:r>
            <a:br>
              <a:rPr lang="tr-TR" sz="2000" dirty="0"/>
            </a:br>
            <a:r>
              <a:rPr lang="tr-TR" sz="2000" dirty="0"/>
              <a:t>EN 352-3 Barete Takılır Kulaklıklar </a:t>
            </a:r>
            <a:endParaRPr lang="tr-TR" sz="2000" dirty="0" smtClean="0"/>
          </a:p>
        </p:txBody>
      </p:sp>
      <p:pic>
        <p:nvPicPr>
          <p:cNvPr id="13314" name="mid99p" descr="http://www.hearingportal.com/images/products/b_nbe_l1.jp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6363002" y="481011"/>
            <a:ext cx="157994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3" descr="http://www.hearingportal.com/images/subfeatures/prdctshl_group1.jpg"/>
          <p:cNvPicPr>
            <a:picLocks noChangeAspect="1" noChangeArrowheads="1"/>
          </p:cNvPicPr>
          <p:nvPr/>
        </p:nvPicPr>
        <p:blipFill>
          <a:blip r:embed="rId4" r:link="rId5">
            <a:extLst>
              <a:ext uri="{28A0092B-C50C-407E-A947-70E740481C1C}">
                <a14:useLocalDpi xmlns:a14="http://schemas.microsoft.com/office/drawing/2010/main" val="0"/>
              </a:ext>
            </a:extLst>
          </a:blip>
          <a:srcRect l="18898" r="10078"/>
          <a:stretch>
            <a:fillRect/>
          </a:stretch>
        </p:blipFill>
        <p:spPr bwMode="auto">
          <a:xfrm>
            <a:off x="5962650" y="4868864"/>
            <a:ext cx="2380645" cy="1677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60424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mid99p" descr="http://www.hearingportal.com/images/products/b_nbe_l1.jpg"/>
          <p:cNvPicPr>
            <a:picLocks noChangeAspect="1" noChangeArrowheads="1"/>
          </p:cNvPicPr>
          <p:nvPr/>
        </p:nvPicPr>
        <p:blipFill>
          <a:blip r:embed="rId3" r:link="rId4" cstate="print"/>
          <a:srcRect/>
          <a:stretch>
            <a:fillRect/>
          </a:stretch>
        </p:blipFill>
        <p:spPr bwMode="auto">
          <a:xfrm>
            <a:off x="6733664" y="1791656"/>
            <a:ext cx="1711683" cy="1428760"/>
          </a:xfrm>
          <a:prstGeom prst="rect">
            <a:avLst/>
          </a:prstGeom>
          <a:noFill/>
          <a:ln w="9525">
            <a:noFill/>
            <a:miter lim="800000"/>
            <a:headEnd/>
            <a:tailEnd/>
          </a:ln>
        </p:spPr>
      </p:pic>
      <p:pic>
        <p:nvPicPr>
          <p:cNvPr id="188420" name="Picture 4" descr="http://www.hearingportal.com/images/subfeatures/prdctshl_group1.jpg"/>
          <p:cNvPicPr>
            <a:picLocks noChangeAspect="1" noChangeArrowheads="1"/>
          </p:cNvPicPr>
          <p:nvPr/>
        </p:nvPicPr>
        <p:blipFill>
          <a:blip r:embed="rId5" r:link="rId6" cstate="print"/>
          <a:srcRect l="18898" r="10078"/>
          <a:stretch>
            <a:fillRect/>
          </a:stretch>
        </p:blipFill>
        <p:spPr bwMode="auto">
          <a:xfrm>
            <a:off x="4428268" y="1158974"/>
            <a:ext cx="1926033" cy="1357322"/>
          </a:xfrm>
          <a:prstGeom prst="rect">
            <a:avLst/>
          </a:prstGeom>
          <a:noFill/>
          <a:ln w="9525">
            <a:noFill/>
            <a:miter lim="800000"/>
            <a:headEnd/>
            <a:tailEnd/>
          </a:ln>
        </p:spPr>
      </p:pic>
      <p:pic>
        <p:nvPicPr>
          <p:cNvPr id="7" name="Picture 5">
            <a:hlinkClick r:id="rId7" action="ppaction://hlinkfile"/>
          </p:cNvPr>
          <p:cNvPicPr>
            <a:picLocks noChangeAspect="1" noChangeArrowheads="1"/>
          </p:cNvPicPr>
          <p:nvPr/>
        </p:nvPicPr>
        <p:blipFill>
          <a:blip r:embed="rId8" cstate="print"/>
          <a:srcRect/>
          <a:stretch>
            <a:fillRect/>
          </a:stretch>
        </p:blipFill>
        <p:spPr bwMode="auto">
          <a:xfrm>
            <a:off x="570616" y="1087536"/>
            <a:ext cx="3306775" cy="2214579"/>
          </a:xfrm>
          <a:prstGeom prst="rect">
            <a:avLst/>
          </a:prstGeom>
          <a:noFill/>
        </p:spPr>
      </p:pic>
      <p:sp>
        <p:nvSpPr>
          <p:cNvPr id="8" name="7 Dikdörtgen"/>
          <p:cNvSpPr/>
          <p:nvPr/>
        </p:nvSpPr>
        <p:spPr>
          <a:xfrm>
            <a:off x="570616" y="467748"/>
            <a:ext cx="7387184" cy="523220"/>
          </a:xfrm>
          <a:prstGeom prst="rect">
            <a:avLst/>
          </a:prstGeom>
          <a:noFill/>
          <a:ln w="9525" algn="ctr">
            <a:noFill/>
            <a:miter lim="800000"/>
            <a:headEnd/>
            <a:tailEnd/>
          </a:ln>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tr-TR" sz="2400" b="1" spc="16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Lucida Sans Unicode" pitchFamily="34" charset="0"/>
              </a:rPr>
              <a:t>Gürültünün zararının telafisi yoktur!</a:t>
            </a:r>
            <a:endParaRPr lang="tr-TR" sz="2400" b="1" spc="16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Lucida Sans Unicode" pitchFamily="34" charset="0"/>
            </a:endParaRPr>
          </a:p>
        </p:txBody>
      </p:sp>
      <p:graphicFrame>
        <p:nvGraphicFramePr>
          <p:cNvPr id="9" name="8 Tablo"/>
          <p:cNvGraphicFramePr>
            <a:graphicFrameLocks noGrp="1"/>
          </p:cNvGraphicFramePr>
          <p:nvPr>
            <p:extLst>
              <p:ext uri="{D42A27DB-BD31-4B8C-83A1-F6EECF244321}">
                <p14:modId xmlns:p14="http://schemas.microsoft.com/office/powerpoint/2010/main" val="3378716498"/>
              </p:ext>
            </p:extLst>
          </p:nvPr>
        </p:nvGraphicFramePr>
        <p:xfrm>
          <a:off x="4358524" y="3519848"/>
          <a:ext cx="4214842" cy="2846537"/>
        </p:xfrm>
        <a:graphic>
          <a:graphicData uri="http://schemas.openxmlformats.org/drawingml/2006/table">
            <a:tbl>
              <a:tblPr/>
              <a:tblGrid>
                <a:gridCol w="1310051"/>
                <a:gridCol w="2904791"/>
              </a:tblGrid>
              <a:tr h="450726">
                <a:tc>
                  <a:txBody>
                    <a:bodyPr/>
                    <a:lstStyle/>
                    <a:p>
                      <a:pPr algn="ctr">
                        <a:spcBef>
                          <a:spcPts val="300"/>
                        </a:spcBef>
                        <a:spcAft>
                          <a:spcPts val="300"/>
                        </a:spcAft>
                      </a:pPr>
                      <a:r>
                        <a:rPr lang="tr-TR" sz="1000" b="1" dirty="0">
                          <a:latin typeface="+mn-lt"/>
                          <a:ea typeface="Times New Roman"/>
                          <a:cs typeface="Times New Roman"/>
                        </a:rPr>
                        <a:t>Gürültünün Şiddeti (</a:t>
                      </a:r>
                      <a:r>
                        <a:rPr lang="tr-TR" sz="1000" b="1" dirty="0" err="1">
                          <a:latin typeface="+mn-lt"/>
                          <a:ea typeface="Times New Roman"/>
                          <a:cs typeface="Times New Roman"/>
                        </a:rPr>
                        <a:t>dB</a:t>
                      </a:r>
                      <a:r>
                        <a:rPr lang="tr-TR" sz="1000" b="1" dirty="0">
                          <a:latin typeface="+mn-lt"/>
                          <a:ea typeface="Times New Roman"/>
                          <a:cs typeface="Times New Roman"/>
                        </a:rPr>
                        <a:t>)</a:t>
                      </a:r>
                      <a:endParaRPr lang="tr-TR" sz="1000" dirty="0">
                        <a:latin typeface="+mn-lt"/>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Bef>
                          <a:spcPts val="300"/>
                        </a:spcBef>
                        <a:spcAft>
                          <a:spcPts val="300"/>
                        </a:spcAft>
                      </a:pPr>
                      <a:r>
                        <a:rPr lang="tr-TR" sz="1000" b="1" dirty="0">
                          <a:latin typeface="+mn-lt"/>
                          <a:ea typeface="Times New Roman"/>
                          <a:cs typeface="Times New Roman"/>
                        </a:rPr>
                        <a:t>Gürültünün Kaynağı</a:t>
                      </a:r>
                      <a:endParaRPr lang="tr-TR" sz="1000" dirty="0">
                        <a:latin typeface="+mn-lt"/>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217801">
                <a:tc>
                  <a:txBody>
                    <a:bodyPr/>
                    <a:lstStyle/>
                    <a:p>
                      <a:pPr algn="ctr">
                        <a:spcBef>
                          <a:spcPts val="300"/>
                        </a:spcBef>
                        <a:spcAft>
                          <a:spcPts val="300"/>
                        </a:spcAft>
                      </a:pPr>
                      <a:r>
                        <a:rPr lang="tr-TR" sz="1000" dirty="0" smtClean="0">
                          <a:latin typeface="+mn-lt"/>
                          <a:ea typeface="Times New Roman"/>
                          <a:cs typeface="Times New Roman"/>
                        </a:rPr>
                        <a:t>60</a:t>
                      </a:r>
                      <a:endParaRPr lang="tr-TR" sz="1000" dirty="0">
                        <a:latin typeface="+mn-lt"/>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spcBef>
                          <a:spcPts val="300"/>
                        </a:spcBef>
                        <a:spcAft>
                          <a:spcPts val="300"/>
                        </a:spcAft>
                      </a:pPr>
                      <a:r>
                        <a:rPr lang="tr-TR" sz="1000" dirty="0" smtClean="0">
                          <a:latin typeface="+mn-lt"/>
                          <a:ea typeface="Times New Roman"/>
                          <a:cs typeface="Times New Roman"/>
                        </a:rPr>
                        <a:t>Normal konuşma </a:t>
                      </a:r>
                      <a:endParaRPr lang="tr-TR" sz="1000" dirty="0">
                        <a:latin typeface="+mn-lt"/>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217801">
                <a:tc>
                  <a:txBody>
                    <a:bodyPr/>
                    <a:lstStyle/>
                    <a:p>
                      <a:pPr algn="ctr">
                        <a:spcBef>
                          <a:spcPts val="300"/>
                        </a:spcBef>
                        <a:spcAft>
                          <a:spcPts val="300"/>
                        </a:spcAft>
                      </a:pPr>
                      <a:r>
                        <a:rPr lang="tr-TR" sz="1000" dirty="0">
                          <a:latin typeface="+mn-lt"/>
                          <a:ea typeface="Times New Roman"/>
                          <a:cs typeface="Times New Roman"/>
                        </a:rPr>
                        <a:t>80 -85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spcBef>
                          <a:spcPts val="300"/>
                        </a:spcBef>
                        <a:spcAft>
                          <a:spcPts val="300"/>
                        </a:spcAft>
                      </a:pPr>
                      <a:r>
                        <a:rPr lang="tr-TR" sz="1000" dirty="0">
                          <a:latin typeface="+mn-lt"/>
                          <a:ea typeface="Times New Roman"/>
                          <a:cs typeface="Times New Roman"/>
                        </a:rPr>
                        <a:t>Bağırma, sokak gürültüsü</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217801">
                <a:tc>
                  <a:txBody>
                    <a:bodyPr/>
                    <a:lstStyle/>
                    <a:p>
                      <a:pPr algn="ctr">
                        <a:spcBef>
                          <a:spcPts val="300"/>
                        </a:spcBef>
                        <a:spcAft>
                          <a:spcPts val="300"/>
                        </a:spcAft>
                      </a:pPr>
                      <a:r>
                        <a:rPr lang="tr-TR" sz="1000" dirty="0">
                          <a:latin typeface="+mn-lt"/>
                          <a:ea typeface="Times New Roman"/>
                          <a:cs typeface="Times New Roman"/>
                        </a:rPr>
                        <a:t>100 - 110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300"/>
                        </a:spcBef>
                        <a:spcAft>
                          <a:spcPts val="300"/>
                        </a:spcAft>
                      </a:pPr>
                      <a:r>
                        <a:rPr lang="tr-TR" sz="1000" dirty="0">
                          <a:latin typeface="+mn-lt"/>
                          <a:ea typeface="Times New Roman"/>
                          <a:cs typeface="Times New Roman"/>
                        </a:rPr>
                        <a:t>Oto </a:t>
                      </a:r>
                      <a:r>
                        <a:rPr lang="tr-TR" sz="1000" dirty="0" err="1">
                          <a:latin typeface="+mn-lt"/>
                          <a:ea typeface="Times New Roman"/>
                          <a:cs typeface="Times New Roman"/>
                        </a:rPr>
                        <a:t>yollar,gemi</a:t>
                      </a:r>
                      <a:r>
                        <a:rPr lang="tr-TR" sz="1000" dirty="0">
                          <a:latin typeface="+mn-lt"/>
                          <a:ea typeface="Times New Roman"/>
                          <a:cs typeface="Times New Roman"/>
                        </a:rPr>
                        <a:t> makina dairesi, dizel lokomotifler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7801">
                <a:tc>
                  <a:txBody>
                    <a:bodyPr/>
                    <a:lstStyle/>
                    <a:p>
                      <a:pPr algn="ctr">
                        <a:spcBef>
                          <a:spcPts val="300"/>
                        </a:spcBef>
                        <a:spcAft>
                          <a:spcPts val="300"/>
                        </a:spcAft>
                      </a:pPr>
                      <a:r>
                        <a:rPr lang="tr-TR" sz="1000" dirty="0" smtClean="0">
                          <a:latin typeface="+mn-lt"/>
                          <a:ea typeface="Times New Roman"/>
                          <a:cs typeface="Times New Roman"/>
                        </a:rPr>
                        <a:t>100</a:t>
                      </a:r>
                      <a:endParaRPr lang="tr-TR" sz="1000" dirty="0">
                        <a:latin typeface="+mn-lt"/>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spcBef>
                          <a:spcPts val="300"/>
                        </a:spcBef>
                        <a:spcAft>
                          <a:spcPts val="300"/>
                        </a:spcAft>
                      </a:pPr>
                      <a:r>
                        <a:rPr lang="tr-TR" sz="1000" dirty="0" smtClean="0">
                          <a:latin typeface="+mn-lt"/>
                          <a:ea typeface="Times New Roman"/>
                          <a:cs typeface="Times New Roman"/>
                        </a:rPr>
                        <a:t>Dokuma atölyesi gürültüsü</a:t>
                      </a:r>
                      <a:endParaRPr lang="tr-TR" sz="1000" dirty="0">
                        <a:latin typeface="+mn-lt"/>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217801">
                <a:tc>
                  <a:txBody>
                    <a:bodyPr/>
                    <a:lstStyle/>
                    <a:p>
                      <a:pPr algn="ctr">
                        <a:spcBef>
                          <a:spcPts val="300"/>
                        </a:spcBef>
                        <a:spcAft>
                          <a:spcPts val="300"/>
                        </a:spcAft>
                      </a:pPr>
                      <a:r>
                        <a:rPr lang="tr-TR" sz="1000" dirty="0" smtClean="0">
                          <a:latin typeface="+mn-lt"/>
                          <a:ea typeface="Times New Roman"/>
                          <a:cs typeface="Times New Roman"/>
                        </a:rPr>
                        <a:t>103</a:t>
                      </a:r>
                      <a:endParaRPr lang="tr-TR" sz="1000" dirty="0">
                        <a:latin typeface="+mn-lt"/>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300"/>
                        </a:spcBef>
                        <a:spcAft>
                          <a:spcPts val="300"/>
                        </a:spcAft>
                        <a:buClrTx/>
                        <a:buSzTx/>
                        <a:buFontTx/>
                        <a:buNone/>
                        <a:tabLst/>
                        <a:defRPr/>
                      </a:pPr>
                      <a:r>
                        <a:rPr lang="tr-TR" sz="1000" dirty="0" smtClean="0">
                          <a:latin typeface="+mn-lt"/>
                          <a:ea typeface="Times New Roman"/>
                          <a:cs typeface="Times New Roman"/>
                        </a:rPr>
                        <a:t>Jet taşı çalışması ( Boşta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7801">
                <a:tc>
                  <a:txBody>
                    <a:bodyPr/>
                    <a:lstStyle/>
                    <a:p>
                      <a:pPr algn="ctr">
                        <a:spcBef>
                          <a:spcPts val="300"/>
                        </a:spcBef>
                        <a:spcAft>
                          <a:spcPts val="300"/>
                        </a:spcAft>
                      </a:pPr>
                      <a:r>
                        <a:rPr lang="tr-TR" sz="1000" dirty="0" smtClean="0">
                          <a:latin typeface="+mn-lt"/>
                          <a:ea typeface="Times New Roman"/>
                          <a:cs typeface="Times New Roman"/>
                        </a:rPr>
                        <a:t>105</a:t>
                      </a:r>
                      <a:endParaRPr lang="tr-TR" sz="1000" dirty="0">
                        <a:latin typeface="+mn-lt"/>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spcBef>
                          <a:spcPts val="300"/>
                        </a:spcBef>
                        <a:spcAft>
                          <a:spcPts val="300"/>
                        </a:spcAft>
                      </a:pPr>
                      <a:r>
                        <a:rPr lang="tr-TR" sz="1000" dirty="0" smtClean="0">
                          <a:latin typeface="+mn-lt"/>
                          <a:ea typeface="Times New Roman"/>
                          <a:cs typeface="Times New Roman"/>
                        </a:rPr>
                        <a:t>Derz kesme makinası ( Kesme sırasında )</a:t>
                      </a:r>
                      <a:endParaRPr lang="tr-TR" sz="1000" dirty="0">
                        <a:latin typeface="+mn-lt"/>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217801">
                <a:tc>
                  <a:txBody>
                    <a:bodyPr/>
                    <a:lstStyle/>
                    <a:p>
                      <a:pPr algn="ctr">
                        <a:spcBef>
                          <a:spcPts val="300"/>
                        </a:spcBef>
                        <a:spcAft>
                          <a:spcPts val="300"/>
                        </a:spcAft>
                      </a:pPr>
                      <a:r>
                        <a:rPr lang="tr-TR" sz="1000">
                          <a:latin typeface="+mn-lt"/>
                          <a:ea typeface="Times New Roman"/>
                          <a:cs typeface="Times New Roman"/>
                        </a:rPr>
                        <a:t>108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300"/>
                        </a:spcBef>
                        <a:spcAft>
                          <a:spcPts val="300"/>
                        </a:spcAft>
                      </a:pPr>
                      <a:r>
                        <a:rPr lang="tr-TR" sz="1000">
                          <a:latin typeface="+mn-lt"/>
                          <a:ea typeface="Times New Roman"/>
                          <a:cs typeface="Times New Roman"/>
                        </a:rPr>
                        <a:t>Seyyar hava kompresörü</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7801">
                <a:tc>
                  <a:txBody>
                    <a:bodyPr/>
                    <a:lstStyle/>
                    <a:p>
                      <a:pPr algn="ctr">
                        <a:spcBef>
                          <a:spcPts val="300"/>
                        </a:spcBef>
                        <a:spcAft>
                          <a:spcPts val="300"/>
                        </a:spcAft>
                      </a:pPr>
                      <a:r>
                        <a:rPr lang="tr-TR" sz="1000" dirty="0">
                          <a:latin typeface="+mn-lt"/>
                          <a:ea typeface="Times New Roman"/>
                          <a:cs typeface="Times New Roman"/>
                        </a:rPr>
                        <a:t>110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spcBef>
                          <a:spcPts val="300"/>
                        </a:spcBef>
                        <a:spcAft>
                          <a:spcPts val="300"/>
                        </a:spcAft>
                      </a:pPr>
                      <a:r>
                        <a:rPr lang="tr-TR" sz="1000" dirty="0" smtClean="0">
                          <a:latin typeface="+mn-lt"/>
                          <a:ea typeface="Times New Roman"/>
                          <a:cs typeface="Times New Roman"/>
                        </a:rPr>
                        <a:t>Seyyar kompresör+Derz </a:t>
                      </a:r>
                      <a:r>
                        <a:rPr lang="tr-TR" sz="1000" dirty="0">
                          <a:latin typeface="+mn-lt"/>
                          <a:ea typeface="Times New Roman"/>
                          <a:cs typeface="Times New Roman"/>
                        </a:rPr>
                        <a:t>kesme + </a:t>
                      </a:r>
                      <a:r>
                        <a:rPr lang="tr-TR" sz="1000" dirty="0" err="1">
                          <a:latin typeface="+mn-lt"/>
                          <a:ea typeface="Times New Roman"/>
                          <a:cs typeface="Times New Roman"/>
                        </a:rPr>
                        <a:t>Kompaktör</a:t>
                      </a:r>
                      <a:endParaRPr lang="tr-TR" sz="1000" dirty="0">
                        <a:latin typeface="+mn-lt"/>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217801">
                <a:tc>
                  <a:txBody>
                    <a:bodyPr/>
                    <a:lstStyle/>
                    <a:p>
                      <a:pPr algn="ctr">
                        <a:spcBef>
                          <a:spcPts val="300"/>
                        </a:spcBef>
                        <a:spcAft>
                          <a:spcPts val="300"/>
                        </a:spcAft>
                      </a:pPr>
                      <a:r>
                        <a:rPr lang="tr-TR" sz="1000" dirty="0">
                          <a:latin typeface="+mn-lt"/>
                          <a:ea typeface="Times New Roman"/>
                          <a:cs typeface="Times New Roman"/>
                        </a:rPr>
                        <a:t>114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300"/>
                        </a:spcBef>
                        <a:spcAft>
                          <a:spcPts val="300"/>
                        </a:spcAft>
                      </a:pPr>
                      <a:r>
                        <a:rPr lang="tr-TR" sz="1000" dirty="0">
                          <a:latin typeface="+mn-lt"/>
                          <a:ea typeface="Times New Roman"/>
                          <a:cs typeface="Times New Roman"/>
                        </a:rPr>
                        <a:t>Jet taşı ile kesme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7801">
                <a:tc>
                  <a:txBody>
                    <a:bodyPr/>
                    <a:lstStyle/>
                    <a:p>
                      <a:pPr algn="ctr">
                        <a:spcBef>
                          <a:spcPts val="300"/>
                        </a:spcBef>
                        <a:spcAft>
                          <a:spcPts val="300"/>
                        </a:spcAft>
                      </a:pPr>
                      <a:r>
                        <a:rPr lang="tr-TR" sz="1000" dirty="0">
                          <a:latin typeface="+mn-lt"/>
                          <a:ea typeface="Times New Roman"/>
                          <a:cs typeface="Times New Roman"/>
                        </a:rPr>
                        <a:t>115 - 130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4B"/>
                    </a:solidFill>
                  </a:tcPr>
                </a:tc>
                <a:tc>
                  <a:txBody>
                    <a:bodyPr/>
                    <a:lstStyle/>
                    <a:p>
                      <a:pPr algn="just">
                        <a:spcBef>
                          <a:spcPts val="300"/>
                        </a:spcBef>
                        <a:spcAft>
                          <a:spcPts val="300"/>
                        </a:spcAft>
                      </a:pPr>
                      <a:r>
                        <a:rPr lang="tr-TR" sz="1000" dirty="0">
                          <a:latin typeface="+mn-lt"/>
                          <a:ea typeface="Times New Roman"/>
                          <a:cs typeface="Times New Roman"/>
                        </a:rPr>
                        <a:t>Maden ocakları</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4B"/>
                    </a:solidFill>
                  </a:tcPr>
                </a:tc>
              </a:tr>
              <a:tr h="217801">
                <a:tc>
                  <a:txBody>
                    <a:bodyPr/>
                    <a:lstStyle/>
                    <a:p>
                      <a:pPr algn="ctr">
                        <a:spcBef>
                          <a:spcPts val="300"/>
                        </a:spcBef>
                        <a:spcAft>
                          <a:spcPts val="300"/>
                        </a:spcAft>
                      </a:pPr>
                      <a:r>
                        <a:rPr lang="tr-TR" sz="1000" dirty="0">
                          <a:latin typeface="+mn-lt"/>
                          <a:ea typeface="Times New Roman"/>
                          <a:cs typeface="Times New Roman"/>
                        </a:rPr>
                        <a:t>120 - 150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300"/>
                        </a:spcBef>
                        <a:spcAft>
                          <a:spcPts val="300"/>
                        </a:spcAft>
                      </a:pPr>
                      <a:r>
                        <a:rPr lang="tr-TR" sz="1000" dirty="0">
                          <a:latin typeface="+mn-lt"/>
                          <a:ea typeface="Times New Roman"/>
                          <a:cs typeface="Times New Roman"/>
                        </a:rPr>
                        <a:t>Uçak motorları, hava alanları</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13" name="Picture 2" descr="http://www.hearingportal.com/images/subfeatures/prdctsb_group2.gif"/>
          <p:cNvPicPr>
            <a:picLocks noChangeAspect="1" noChangeArrowheads="1"/>
          </p:cNvPicPr>
          <p:nvPr/>
        </p:nvPicPr>
        <p:blipFill rotWithShape="1">
          <a:blip r:embed="rId9" r:link="rId10">
            <a:extLst>
              <a:ext uri="{28A0092B-C50C-407E-A947-70E740481C1C}">
                <a14:useLocalDpi xmlns:a14="http://schemas.microsoft.com/office/drawing/2010/main" val="0"/>
              </a:ext>
            </a:extLst>
          </a:blip>
          <a:srcRect l="14980" t="9018" r="13002" b="16686"/>
          <a:stretch/>
        </p:blipFill>
        <p:spPr bwMode="auto">
          <a:xfrm>
            <a:off x="570616" y="3851485"/>
            <a:ext cx="3203098" cy="1673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Dikdörtgen 13"/>
          <p:cNvSpPr/>
          <p:nvPr/>
        </p:nvSpPr>
        <p:spPr>
          <a:xfrm>
            <a:off x="253310" y="5782807"/>
            <a:ext cx="4572000" cy="523220"/>
          </a:xfrm>
          <a:prstGeom prst="rect">
            <a:avLst/>
          </a:prstGeom>
        </p:spPr>
        <p:txBody>
          <a:bodyPr>
            <a:spAutoFit/>
          </a:bodyPr>
          <a:lstStyle/>
          <a:p>
            <a:r>
              <a:rPr lang="tr-TR" sz="1400" dirty="0">
                <a:latin typeface="Calibri" pitchFamily="34" charset="0"/>
              </a:rPr>
              <a:t>Kulak koruyucularının ambalajları üzerinde NRR ve SNR olarak belirtilen özellik </a:t>
            </a:r>
            <a:r>
              <a:rPr lang="tr-TR" sz="1400" dirty="0" smtClean="0">
                <a:latin typeface="Calibri" pitchFamily="34" charset="0"/>
              </a:rPr>
              <a:t>Gürültü </a:t>
            </a:r>
            <a:r>
              <a:rPr lang="tr-TR" sz="1400" dirty="0">
                <a:latin typeface="Calibri" pitchFamily="34" charset="0"/>
              </a:rPr>
              <a:t>Azaltma </a:t>
            </a:r>
            <a:r>
              <a:rPr lang="tr-TR" sz="1400" dirty="0" smtClean="0">
                <a:latin typeface="Calibri" pitchFamily="34" charset="0"/>
              </a:rPr>
              <a:t>Oranıdır.</a:t>
            </a:r>
            <a:endParaRPr lang="tr-TR" sz="1400" dirty="0">
              <a:latin typeface="Calibri" pitchFamily="34" charset="0"/>
            </a:endParaRPr>
          </a:p>
        </p:txBody>
      </p:sp>
    </p:spTree>
    <p:extLst>
      <p:ext uri="{BB962C8B-B14F-4D97-AF65-F5344CB8AC3E}">
        <p14:creationId xmlns:p14="http://schemas.microsoft.com/office/powerpoint/2010/main" val="26911061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624115" y="1822937"/>
            <a:ext cx="7881259" cy="3970318"/>
          </a:xfrm>
          <a:prstGeom prst="rect">
            <a:avLst/>
          </a:prstGeom>
        </p:spPr>
        <p:txBody>
          <a:bodyPr wrap="square">
            <a:spAutoFit/>
          </a:bodyPr>
          <a:lstStyle/>
          <a:p>
            <a:pPr algn="just"/>
            <a:r>
              <a:rPr lang="tr-TR" dirty="0">
                <a:latin typeface="Calibri" pitchFamily="34" charset="0"/>
              </a:rPr>
              <a:t>1) Çalışanı, yürütülen işten kaynaklanan, sağlık ve güvenliği etkileyen bir veya birden fazla riske karşı koruyan, çalışan tarafından giyilen, takılan veya tutulan, bu amaca uygun olarak tasarımı yapılmış tüm alet, araç, gereç ve cihazları,</a:t>
            </a:r>
          </a:p>
          <a:p>
            <a:pPr algn="just"/>
            <a:r>
              <a:rPr lang="tr-TR" dirty="0">
                <a:latin typeface="Calibri" pitchFamily="34" charset="0"/>
              </a:rPr>
              <a:t> </a:t>
            </a:r>
          </a:p>
          <a:p>
            <a:pPr algn="just"/>
            <a:r>
              <a:rPr lang="tr-TR" dirty="0">
                <a:latin typeface="Calibri" pitchFamily="34" charset="0"/>
              </a:rPr>
              <a:t>2) Kişiyi bir veya birden fazla riske karşı korumak amacıyla üretici tarafından bir bütün haline getirilmiş cihaz, alet veya malzemeden oluşmuş donanımı,</a:t>
            </a:r>
          </a:p>
          <a:p>
            <a:pPr algn="just"/>
            <a:r>
              <a:rPr lang="tr-TR" dirty="0">
                <a:latin typeface="Calibri" pitchFamily="34" charset="0"/>
              </a:rPr>
              <a:t> </a:t>
            </a:r>
          </a:p>
          <a:p>
            <a:pPr algn="just"/>
            <a:r>
              <a:rPr lang="tr-TR" dirty="0">
                <a:latin typeface="Calibri" pitchFamily="34" charset="0"/>
              </a:rPr>
              <a:t>3) Belirli bir faaliyette bulunmak için korunma amacı olmaksızın taşınan veya giyilen donanımla birlikte kullanılan, ayrılabilir veya ayrılamaz nitelikteki koruyucu cihaz, alet veya malzemeyi,</a:t>
            </a:r>
          </a:p>
          <a:p>
            <a:pPr algn="just"/>
            <a:r>
              <a:rPr lang="tr-TR" dirty="0">
                <a:latin typeface="Calibri" pitchFamily="34" charset="0"/>
              </a:rPr>
              <a:t> </a:t>
            </a:r>
          </a:p>
          <a:p>
            <a:pPr algn="just"/>
            <a:r>
              <a:rPr lang="tr-TR" dirty="0">
                <a:latin typeface="Calibri" pitchFamily="34" charset="0"/>
              </a:rPr>
              <a:t>4) Kişisel koruyucu donanımın rahat ve işlevsel bir şekilde çalışması için gerekli olan ve sadece bu tür donanımlarla kullanılan değiştirilebilir parçalarını,</a:t>
            </a:r>
          </a:p>
          <a:p>
            <a:pPr algn="just"/>
            <a:r>
              <a:rPr lang="tr-TR" dirty="0">
                <a:latin typeface="Calibri" pitchFamily="34" charset="0"/>
              </a:rPr>
              <a:t>ifade eder.</a:t>
            </a:r>
          </a:p>
        </p:txBody>
      </p:sp>
      <p:sp>
        <p:nvSpPr>
          <p:cNvPr id="3" name="Metin kutusu 2"/>
          <p:cNvSpPr txBox="1"/>
          <p:nvPr/>
        </p:nvSpPr>
        <p:spPr>
          <a:xfrm>
            <a:off x="624115" y="1007961"/>
            <a:ext cx="5094516" cy="369332"/>
          </a:xfrm>
          <a:prstGeom prst="rect">
            <a:avLst/>
          </a:prstGeom>
          <a:noFill/>
        </p:spPr>
        <p:txBody>
          <a:bodyPr wrap="square" rtlCol="0">
            <a:spAutoFit/>
          </a:bodyPr>
          <a:lstStyle/>
          <a:p>
            <a:r>
              <a:rPr lang="tr-TR" b="1" dirty="0" smtClean="0">
                <a:latin typeface="Calibri" pitchFamily="34" charset="0"/>
              </a:rPr>
              <a:t>KİŞİSEL KORUYUCU DONANIM:</a:t>
            </a:r>
            <a:endParaRPr lang="tr-TR" b="1" dirty="0">
              <a:latin typeface="Calibri" pitchFamily="34" charset="0"/>
            </a:endParaRPr>
          </a:p>
        </p:txBody>
      </p:sp>
    </p:spTree>
    <p:extLst>
      <p:ext uri="{BB962C8B-B14F-4D97-AF65-F5344CB8AC3E}">
        <p14:creationId xmlns:p14="http://schemas.microsoft.com/office/powerpoint/2010/main" val="12085342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noChangeArrowheads="1"/>
          </p:cNvSpPr>
          <p:nvPr>
            <p:ph type="body" sz="half" idx="1"/>
          </p:nvPr>
        </p:nvSpPr>
        <p:spPr>
          <a:xfrm>
            <a:off x="361950" y="495300"/>
            <a:ext cx="7505700" cy="4267200"/>
          </a:xfrm>
        </p:spPr>
        <p:txBody>
          <a:bodyPr/>
          <a:lstStyle/>
          <a:p>
            <a:pPr marL="0" indent="0" eaLnBrk="1" hangingPunct="1">
              <a:lnSpc>
                <a:spcPct val="200000"/>
              </a:lnSpc>
              <a:buNone/>
            </a:pPr>
            <a:r>
              <a:rPr lang="tr-TR" sz="2400" b="1" dirty="0" smtClean="0"/>
              <a:t>Kulak koruyucuları aşağıdaki tiplerde olabilir:</a:t>
            </a:r>
          </a:p>
          <a:p>
            <a:pPr marL="457200" indent="-457200" eaLnBrk="1" hangingPunct="1">
              <a:lnSpc>
                <a:spcPct val="200000"/>
              </a:lnSpc>
              <a:buAutoNum type="arabicPeriod"/>
            </a:pPr>
            <a:r>
              <a:rPr lang="tr-TR" sz="2400" dirty="0" smtClean="0"/>
              <a:t>Kulak tıkaçları ve benzeri cihazlar, </a:t>
            </a:r>
          </a:p>
          <a:p>
            <a:pPr marL="457200" indent="-457200" eaLnBrk="1" hangingPunct="1">
              <a:lnSpc>
                <a:spcPct val="200000"/>
              </a:lnSpc>
              <a:buAutoNum type="arabicPeriod"/>
            </a:pPr>
            <a:r>
              <a:rPr lang="tr-TR" sz="2400" dirty="0" smtClean="0"/>
              <a:t>Manşon tip kulaklıklar,</a:t>
            </a:r>
          </a:p>
          <a:p>
            <a:pPr marL="457200" indent="-457200" eaLnBrk="1" hangingPunct="1">
              <a:lnSpc>
                <a:spcPct val="200000"/>
              </a:lnSpc>
              <a:buFont typeface="Wingdings" pitchFamily="2" charset="2"/>
              <a:buAutoNum type="arabicPeriod"/>
            </a:pPr>
            <a:r>
              <a:rPr lang="tr-TR" sz="2400" dirty="0"/>
              <a:t>Endüstriyel baretlere uyan kulaklıklar, </a:t>
            </a:r>
          </a:p>
          <a:p>
            <a:pPr marL="457200" indent="-457200" eaLnBrk="1" hangingPunct="1">
              <a:lnSpc>
                <a:spcPct val="200000"/>
              </a:lnSpc>
              <a:buFont typeface="Wingdings" pitchFamily="2" charset="2"/>
              <a:buAutoNum type="arabicPeriod"/>
            </a:pPr>
            <a:r>
              <a:rPr lang="tr-TR" sz="2400" dirty="0" smtClean="0"/>
              <a:t>Tam </a:t>
            </a:r>
            <a:r>
              <a:rPr lang="tr-TR" sz="2400" dirty="0"/>
              <a:t>akustik baretler, </a:t>
            </a:r>
          </a:p>
          <a:p>
            <a:pPr marL="457200" indent="-457200" eaLnBrk="1" hangingPunct="1">
              <a:lnSpc>
                <a:spcPct val="200000"/>
              </a:lnSpc>
              <a:buFont typeface="Wingdings" pitchFamily="2" charset="2"/>
              <a:buAutoNum type="arabicPeriod"/>
            </a:pPr>
            <a:r>
              <a:rPr lang="tr-TR" sz="2400" dirty="0" smtClean="0"/>
              <a:t>Kapalı </a:t>
            </a:r>
            <a:r>
              <a:rPr lang="tr-TR" sz="2400" dirty="0"/>
              <a:t>devre haberleşme alıcısı olan kulak, koruyucuları, </a:t>
            </a:r>
          </a:p>
          <a:p>
            <a:pPr marL="457200" indent="-457200" eaLnBrk="1" hangingPunct="1">
              <a:lnSpc>
                <a:spcPct val="200000"/>
              </a:lnSpc>
              <a:buFont typeface="Wingdings" pitchFamily="2" charset="2"/>
              <a:buAutoNum type="arabicPeriod"/>
            </a:pPr>
            <a:r>
              <a:rPr lang="tr-TR" sz="2400" dirty="0" smtClean="0"/>
              <a:t>İç </a:t>
            </a:r>
            <a:r>
              <a:rPr lang="tr-TR" sz="2400" dirty="0"/>
              <a:t>haberleşme donanımlı kulak koruyucuları</a:t>
            </a:r>
          </a:p>
        </p:txBody>
      </p:sp>
      <p:pic>
        <p:nvPicPr>
          <p:cNvPr id="22531" name="Picture 4" descr="kulak%20t%C4%B1kac%C4%B1%2028%20desibel"/>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7340774" y="511970"/>
            <a:ext cx="1291011" cy="12811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6" descr="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9350" y="1106488"/>
            <a:ext cx="1101724" cy="133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4" descr="kulakli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0000" y="2076450"/>
            <a:ext cx="178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9474" y="3070224"/>
            <a:ext cx="1282700"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16475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4925" y="881063"/>
            <a:ext cx="3132138" cy="212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Rectangle 3"/>
          <p:cNvSpPr>
            <a:spLocks noGrp="1" noChangeArrowheads="1"/>
          </p:cNvSpPr>
          <p:nvPr>
            <p:ph type="body" sz="half" idx="1"/>
          </p:nvPr>
        </p:nvSpPr>
        <p:spPr>
          <a:xfrm>
            <a:off x="414338" y="1014413"/>
            <a:ext cx="6577012" cy="5062538"/>
          </a:xfrm>
        </p:spPr>
        <p:txBody>
          <a:bodyPr/>
          <a:lstStyle/>
          <a:p>
            <a:pPr marL="0" indent="0" eaLnBrk="1" hangingPunct="1">
              <a:buNone/>
            </a:pPr>
            <a:r>
              <a:rPr lang="tr-TR" sz="2000" b="1" dirty="0" smtClean="0"/>
              <a:t>III. GÖZ VE YÜZ KORUYUCULARI :</a:t>
            </a:r>
          </a:p>
          <a:p>
            <a:pPr marL="0" indent="0">
              <a:buNone/>
            </a:pPr>
            <a:r>
              <a:rPr lang="tr-TR" sz="2000" dirty="0"/>
              <a:t>Hassas bir organ olan göz, 3 tip tehlikeyle karşı karşıya kalabilir. Meslek gruplarına bağlı olarak;</a:t>
            </a:r>
          </a:p>
          <a:p>
            <a:pPr eaLnBrk="1" hangingPunct="1">
              <a:lnSpc>
                <a:spcPct val="150000"/>
              </a:lnSpc>
            </a:pPr>
            <a:r>
              <a:rPr lang="tr-TR" sz="2000" b="1" dirty="0"/>
              <a:t>Mekanik</a:t>
            </a:r>
            <a:endParaRPr lang="en-GB" sz="2000" b="1" dirty="0"/>
          </a:p>
          <a:p>
            <a:pPr eaLnBrk="1" hangingPunct="1">
              <a:lnSpc>
                <a:spcPct val="150000"/>
              </a:lnSpc>
            </a:pPr>
            <a:r>
              <a:rPr lang="tr-TR" sz="2000" b="1" dirty="0"/>
              <a:t>Kimyasal </a:t>
            </a:r>
          </a:p>
          <a:p>
            <a:pPr eaLnBrk="1" hangingPunct="1">
              <a:lnSpc>
                <a:spcPct val="150000"/>
              </a:lnSpc>
            </a:pPr>
            <a:r>
              <a:rPr lang="tr-TR" sz="2000" b="1" dirty="0"/>
              <a:t>Mekanik ve kimyasal etkilere bağlı olarak oluşan radyasyon </a:t>
            </a:r>
            <a:endParaRPr lang="tr-TR" sz="2000" b="1" dirty="0" smtClean="0"/>
          </a:p>
          <a:p>
            <a:pPr marL="0" indent="0" eaLnBrk="1" hangingPunct="1">
              <a:lnSpc>
                <a:spcPct val="150000"/>
              </a:lnSpc>
              <a:buNone/>
            </a:pPr>
            <a:r>
              <a:rPr lang="tr-TR" sz="2000" b="1" dirty="0" smtClean="0"/>
              <a:t>Bu tehlikelerden korunmak için:</a:t>
            </a:r>
          </a:p>
          <a:p>
            <a:pPr marL="0" indent="0" eaLnBrk="1" hangingPunct="1">
              <a:lnSpc>
                <a:spcPct val="150000"/>
              </a:lnSpc>
              <a:buNone/>
            </a:pPr>
            <a:r>
              <a:rPr lang="tr-TR" sz="2000" dirty="0"/>
              <a:t>1.</a:t>
            </a:r>
            <a:r>
              <a:rPr lang="tr-TR" sz="2000" b="1" dirty="0"/>
              <a:t> </a:t>
            </a:r>
            <a:r>
              <a:rPr lang="tr-TR" sz="2000" dirty="0"/>
              <a:t>Gözlükler, </a:t>
            </a:r>
          </a:p>
          <a:p>
            <a:pPr marL="0" indent="0" eaLnBrk="1" hangingPunct="1">
              <a:lnSpc>
                <a:spcPct val="150000"/>
              </a:lnSpc>
              <a:buNone/>
            </a:pPr>
            <a:r>
              <a:rPr lang="tr-TR" sz="2000" dirty="0"/>
              <a:t>2.</a:t>
            </a:r>
            <a:r>
              <a:rPr lang="tr-TR" sz="2000" b="1" dirty="0"/>
              <a:t> </a:t>
            </a:r>
            <a:r>
              <a:rPr lang="tr-TR" sz="2000" dirty="0" err="1"/>
              <a:t>Baretli</a:t>
            </a:r>
            <a:r>
              <a:rPr lang="tr-TR" sz="2000" dirty="0"/>
              <a:t> (miğferli) siperler, </a:t>
            </a:r>
          </a:p>
          <a:p>
            <a:pPr marL="0" indent="0" eaLnBrk="1" hangingPunct="1">
              <a:lnSpc>
                <a:spcPct val="150000"/>
              </a:lnSpc>
              <a:buNone/>
            </a:pPr>
            <a:r>
              <a:rPr lang="tr-TR" sz="2000" dirty="0"/>
              <a:t>3.</a:t>
            </a:r>
            <a:r>
              <a:rPr lang="tr-TR" sz="2000" b="1" dirty="0"/>
              <a:t> </a:t>
            </a:r>
            <a:r>
              <a:rPr lang="tr-TR" sz="2000" dirty="0"/>
              <a:t>El ve</a:t>
            </a:r>
            <a:r>
              <a:rPr lang="tr-TR" sz="2000" b="1" dirty="0"/>
              <a:t> </a:t>
            </a:r>
            <a:r>
              <a:rPr lang="tr-TR" sz="2000" dirty="0"/>
              <a:t>Yüz siperler,</a:t>
            </a:r>
          </a:p>
          <a:p>
            <a:pPr marL="0" indent="0" eaLnBrk="1" hangingPunct="1">
              <a:lnSpc>
                <a:spcPct val="150000"/>
              </a:lnSpc>
              <a:buNone/>
            </a:pPr>
            <a:endParaRPr lang="en-GB" sz="2000" b="1" dirty="0"/>
          </a:p>
        </p:txBody>
      </p:sp>
      <p:pic>
        <p:nvPicPr>
          <p:cNvPr id="23556" name="Picture 7" descr="ART%C4%B0CLE%20NR_%200011%2018"/>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6877050" y="3429000"/>
            <a:ext cx="2057400" cy="2057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3187765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Grp="1" noChangeArrowheads="1"/>
          </p:cNvSpPr>
          <p:nvPr>
            <p:ph type="body" sz="half" idx="1"/>
          </p:nvPr>
        </p:nvSpPr>
        <p:spPr>
          <a:xfrm>
            <a:off x="471488" y="1314450"/>
            <a:ext cx="5110162" cy="4267200"/>
          </a:xfrm>
        </p:spPr>
        <p:txBody>
          <a:bodyPr/>
          <a:lstStyle/>
          <a:p>
            <a:pPr marL="0" indent="0" eaLnBrk="1" hangingPunct="1">
              <a:buNone/>
            </a:pPr>
            <a:r>
              <a:rPr lang="tr-TR" sz="2400" b="1" dirty="0" smtClean="0"/>
              <a:t>III.1. Gözlükler :</a:t>
            </a:r>
          </a:p>
          <a:p>
            <a:pPr eaLnBrk="1" hangingPunct="1"/>
            <a:endParaRPr lang="tr-TR" sz="2400" dirty="0"/>
          </a:p>
          <a:p>
            <a:pPr eaLnBrk="1" hangingPunct="1"/>
            <a:r>
              <a:rPr lang="tr-TR" sz="2400" dirty="0"/>
              <a:t>Uçuşan parçalar ve tehlikeli ışınlardan korunmada kullanılır. </a:t>
            </a:r>
          </a:p>
          <a:p>
            <a:pPr eaLnBrk="1" hangingPunct="1"/>
            <a:r>
              <a:rPr lang="tr-TR" sz="2400" dirty="0"/>
              <a:t>Şeffaf, renkli camdan veya plastikten yapılmıştır. </a:t>
            </a:r>
          </a:p>
          <a:p>
            <a:pPr eaLnBrk="1" hangingPunct="1"/>
            <a:r>
              <a:rPr lang="tr-TR" sz="2400" dirty="0"/>
              <a:t>Yandan da gelecek tehlikeler için kenar perdeli olanları kullanılır </a:t>
            </a:r>
          </a:p>
          <a:p>
            <a:pPr marL="0" indent="0" eaLnBrk="1" hangingPunct="1">
              <a:lnSpc>
                <a:spcPct val="150000"/>
              </a:lnSpc>
              <a:buNone/>
            </a:pPr>
            <a:endParaRPr lang="tr-TR" sz="2400" dirty="0"/>
          </a:p>
          <a:p>
            <a:pPr marL="0" indent="0" eaLnBrk="1" hangingPunct="1">
              <a:buNone/>
            </a:pPr>
            <a:endParaRPr lang="tr-TR" sz="2400" b="1" dirty="0" smtClean="0"/>
          </a:p>
          <a:p>
            <a:pPr marL="0" indent="0">
              <a:buNone/>
            </a:pPr>
            <a:endParaRPr lang="en-GB" sz="2400" dirty="0"/>
          </a:p>
        </p:txBody>
      </p:sp>
      <p:pic>
        <p:nvPicPr>
          <p:cNvPr id="24580" name="Picture 4" descr="Schutzbrille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210299" y="3224213"/>
            <a:ext cx="2798763" cy="27987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4" descr="schutzbril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2075" y="1019175"/>
            <a:ext cx="2108200" cy="158273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168458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5"/>
          <p:cNvSpPr>
            <a:spLocks noGrp="1" noChangeArrowheads="1"/>
          </p:cNvSpPr>
          <p:nvPr>
            <p:ph type="title"/>
          </p:nvPr>
        </p:nvSpPr>
        <p:spPr>
          <a:xfrm>
            <a:off x="517525" y="1009651"/>
            <a:ext cx="5387975" cy="685800"/>
          </a:xfrm>
        </p:spPr>
        <p:txBody>
          <a:bodyPr/>
          <a:lstStyle/>
          <a:p>
            <a:pPr eaLnBrk="1" hangingPunct="1"/>
            <a:r>
              <a:rPr lang="tr-TR" dirty="0"/>
              <a:t>Fincan Tipli Muhafazalı Gözlükler :</a:t>
            </a:r>
            <a:br>
              <a:rPr lang="tr-TR" dirty="0"/>
            </a:br>
            <a:endParaRPr lang="tr-TR" dirty="0" smtClean="0"/>
          </a:p>
        </p:txBody>
      </p:sp>
      <p:sp>
        <p:nvSpPr>
          <p:cNvPr id="25603" name="Rectangle 3"/>
          <p:cNvSpPr>
            <a:spLocks noGrp="1" noChangeArrowheads="1"/>
          </p:cNvSpPr>
          <p:nvPr>
            <p:ph type="body" sz="half" idx="1"/>
          </p:nvPr>
        </p:nvSpPr>
        <p:spPr>
          <a:xfrm>
            <a:off x="566738" y="1752600"/>
            <a:ext cx="8181975" cy="4267200"/>
          </a:xfrm>
        </p:spPr>
        <p:txBody>
          <a:bodyPr/>
          <a:lstStyle/>
          <a:p>
            <a:pPr eaLnBrk="1" hangingPunct="1">
              <a:lnSpc>
                <a:spcPct val="90000"/>
              </a:lnSpc>
            </a:pPr>
            <a:endParaRPr lang="tr-TR" sz="2400" b="1" dirty="0" smtClean="0"/>
          </a:p>
          <a:p>
            <a:pPr lvl="1" eaLnBrk="1" hangingPunct="1">
              <a:lnSpc>
                <a:spcPct val="90000"/>
              </a:lnSpc>
              <a:buFont typeface="Wingdings" pitchFamily="2" charset="2"/>
              <a:buChar char="§"/>
            </a:pPr>
            <a:r>
              <a:rPr lang="tr-TR" sz="2400" dirty="0" smtClean="0"/>
              <a:t>Gözlük camının herhangi bir nedenle kırılmasıyla, parçaların göze batmasını önlemek için, camlar fincanların üzerine sıkıca yerleştirilmiştir. Camları kolayca değişebilir. </a:t>
            </a:r>
          </a:p>
          <a:p>
            <a:pPr lvl="1" eaLnBrk="1" hangingPunct="1">
              <a:lnSpc>
                <a:spcPct val="90000"/>
              </a:lnSpc>
              <a:buFont typeface="Wingdings" pitchFamily="2" charset="2"/>
              <a:buChar char="§"/>
            </a:pPr>
            <a:r>
              <a:rPr lang="tr-TR" sz="2400" b="1" dirty="0" smtClean="0"/>
              <a:t>Taşçı Tipi: </a:t>
            </a:r>
            <a:r>
              <a:rPr lang="tr-TR" sz="2400" dirty="0" smtClean="0"/>
              <a:t>Camlar tamamen şeffaftır. Parça sıçramalarına karşı kullanılır. </a:t>
            </a:r>
          </a:p>
          <a:p>
            <a:pPr lvl="1" eaLnBrk="1" hangingPunct="1">
              <a:lnSpc>
                <a:spcPct val="90000"/>
              </a:lnSpc>
              <a:buFont typeface="Wingdings" pitchFamily="2" charset="2"/>
              <a:buChar char="§"/>
            </a:pPr>
            <a:r>
              <a:rPr lang="tr-TR" sz="2400" b="1" dirty="0" smtClean="0"/>
              <a:t>Tozdan Koruyucu</a:t>
            </a:r>
            <a:r>
              <a:rPr lang="tr-TR" sz="2400" dirty="0" smtClean="0"/>
              <a:t>: İnce, kolayca uçuşan toz partiküllerine karşı kullanılır, gözleri bütünüyle kaplar ve kenarları şakak kemiklerine iyice oturur.</a:t>
            </a:r>
          </a:p>
          <a:p>
            <a:pPr lvl="1" eaLnBrk="1" hangingPunct="1">
              <a:lnSpc>
                <a:spcPct val="90000"/>
              </a:lnSpc>
              <a:buFont typeface="Wingdings" pitchFamily="2" charset="2"/>
              <a:buChar char="§"/>
            </a:pPr>
            <a:r>
              <a:rPr lang="tr-TR" sz="2400" b="1" dirty="0" smtClean="0"/>
              <a:t>Kaynak Tipi: </a:t>
            </a:r>
            <a:r>
              <a:rPr lang="tr-TR" sz="2400" dirty="0" smtClean="0"/>
              <a:t>Kaynakta oluşan zararlı ışınlara karşı kullanılır. </a:t>
            </a:r>
          </a:p>
        </p:txBody>
      </p:sp>
      <p:pic>
        <p:nvPicPr>
          <p:cNvPr id="25604" name="Picture 4" descr="goggles_ii"/>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367463" y="323850"/>
            <a:ext cx="2362200" cy="1730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778570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Grp="1" noChangeArrowheads="1"/>
          </p:cNvSpPr>
          <p:nvPr>
            <p:ph type="body" idx="1"/>
          </p:nvPr>
        </p:nvSpPr>
        <p:spPr>
          <a:xfrm>
            <a:off x="323850" y="1423307"/>
            <a:ext cx="5886450" cy="4654900"/>
          </a:xfrm>
        </p:spPr>
        <p:txBody>
          <a:bodyPr/>
          <a:lstStyle/>
          <a:p>
            <a:pPr marL="0" indent="0" algn="just" eaLnBrk="1" hangingPunct="1">
              <a:lnSpc>
                <a:spcPct val="90000"/>
              </a:lnSpc>
              <a:buNone/>
            </a:pPr>
            <a:r>
              <a:rPr lang="tr-TR" sz="2400" b="1" dirty="0" smtClean="0"/>
              <a:t>Elastik Aksamlı Muhafazalı Gözlükler :</a:t>
            </a:r>
          </a:p>
          <a:p>
            <a:pPr marL="0" indent="0" algn="just" eaLnBrk="1" hangingPunct="1">
              <a:lnSpc>
                <a:spcPct val="90000"/>
              </a:lnSpc>
              <a:buNone/>
            </a:pPr>
            <a:endParaRPr lang="tr-TR" sz="2400" b="1" dirty="0" smtClean="0"/>
          </a:p>
          <a:p>
            <a:pPr lvl="1" algn="just" eaLnBrk="1" hangingPunct="1">
              <a:lnSpc>
                <a:spcPct val="90000"/>
              </a:lnSpc>
              <a:buFont typeface="Wingdings" pitchFamily="2" charset="2"/>
              <a:buChar char="§"/>
            </a:pPr>
            <a:r>
              <a:rPr lang="tr-TR" sz="2400" dirty="0" smtClean="0"/>
              <a:t>İnce toz, duman, asit ve sislere karşı kullanılır. Gözlük çerçevesi elastik olduğundan, fincanlı tiplere göre, darbelere karşı daha az koruyucudur.</a:t>
            </a:r>
          </a:p>
          <a:p>
            <a:pPr lvl="1" algn="just" eaLnBrk="1" hangingPunct="1">
              <a:lnSpc>
                <a:spcPct val="90000"/>
              </a:lnSpc>
              <a:buFont typeface="Wingdings" pitchFamily="2" charset="2"/>
              <a:buChar char="§"/>
            </a:pPr>
            <a:r>
              <a:rPr lang="tr-TR" sz="2400" dirty="0" smtClean="0"/>
              <a:t>Plastik Siperli</a:t>
            </a:r>
            <a:r>
              <a:rPr lang="tr-TR" sz="2400" b="1" dirty="0" smtClean="0"/>
              <a:t>:</a:t>
            </a:r>
            <a:r>
              <a:rPr lang="tr-TR" sz="2400" dirty="0" smtClean="0"/>
              <a:t> Uçuşan parçalara uygun şekilde yapılmıştır, ark ve tehlikeli ışınlara karşı da kullanılabilir. Ağır parçaların fırladığı kaynak işlerinde kullanılmazlar. </a:t>
            </a:r>
          </a:p>
          <a:p>
            <a:pPr lvl="1" algn="just" eaLnBrk="1" hangingPunct="1">
              <a:lnSpc>
                <a:spcPct val="90000"/>
              </a:lnSpc>
              <a:buFont typeface="Wingdings" pitchFamily="2" charset="2"/>
              <a:buChar char="§"/>
            </a:pPr>
            <a:r>
              <a:rPr lang="tr-TR" sz="2400" dirty="0" smtClean="0"/>
              <a:t>Dökümcü Tipi:</a:t>
            </a:r>
            <a:r>
              <a:rPr lang="tr-TR" sz="2400" i="1" dirty="0" smtClean="0"/>
              <a:t> </a:t>
            </a:r>
            <a:r>
              <a:rPr lang="tr-TR" sz="2400" dirty="0" smtClean="0"/>
              <a:t>Dökümhanelerde, erimiş metal sıçramalarına, şiddetli darbe ve toza karşı kullanılır. </a:t>
            </a:r>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5124" y="1562100"/>
            <a:ext cx="1965325" cy="1684564"/>
          </a:xfrm>
          <a:prstGeom prst="rect">
            <a:avLst/>
          </a:prstGeom>
        </p:spPr>
      </p:pic>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19896" y="3246664"/>
            <a:ext cx="1790700" cy="1534886"/>
          </a:xfrm>
          <a:prstGeom prst="rect">
            <a:avLst/>
          </a:prstGeom>
        </p:spPr>
      </p:pic>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0300" y="4781550"/>
            <a:ext cx="2933700" cy="1544307"/>
          </a:xfrm>
          <a:prstGeom prst="rect">
            <a:avLst/>
          </a:prstGeom>
        </p:spPr>
      </p:pic>
    </p:spTree>
    <p:extLst>
      <p:ext uri="{BB962C8B-B14F-4D97-AF65-F5344CB8AC3E}">
        <p14:creationId xmlns:p14="http://schemas.microsoft.com/office/powerpoint/2010/main" val="17069992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1 Başlık"/>
          <p:cNvSpPr>
            <a:spLocks noGrp="1"/>
          </p:cNvSpPr>
          <p:nvPr>
            <p:ph type="title"/>
          </p:nvPr>
        </p:nvSpPr>
        <p:spPr>
          <a:xfrm>
            <a:off x="457200" y="1060450"/>
            <a:ext cx="8229600" cy="930275"/>
          </a:xfrm>
        </p:spPr>
        <p:txBody>
          <a:bodyPr/>
          <a:lstStyle/>
          <a:p>
            <a:r>
              <a:rPr lang="tr-TR" sz="3200" b="1" smtClean="0">
                <a:solidFill>
                  <a:srgbClr val="0070C0"/>
                </a:solidFill>
              </a:rPr>
              <a:t>Dereceli gözlük kullananlar</a:t>
            </a:r>
          </a:p>
        </p:txBody>
      </p:sp>
      <p:sp>
        <p:nvSpPr>
          <p:cNvPr id="53251" name="2 İçerik Yer Tutucusu"/>
          <p:cNvSpPr>
            <a:spLocks noGrp="1"/>
          </p:cNvSpPr>
          <p:nvPr>
            <p:ph idx="1"/>
          </p:nvPr>
        </p:nvSpPr>
        <p:spPr>
          <a:xfrm>
            <a:off x="457200" y="2386013"/>
            <a:ext cx="8229600" cy="3686175"/>
          </a:xfrm>
        </p:spPr>
        <p:txBody>
          <a:bodyPr/>
          <a:lstStyle/>
          <a:p>
            <a:r>
              <a:rPr lang="tr-TR" sz="2800" smtClean="0"/>
              <a:t>Normal görmeler için dereceli gözlük kullanmak zorunda bulunan işçilerin koruyucu gözlük takmaları durumunda, koruyucu gözlüklerin camları, dereceli gözlükteki camların numaralarına uymalı ve koruyucu gözlüklerin, dereceli gözlükler üzerine takılmaları sağlanmalıdır.</a:t>
            </a:r>
          </a:p>
        </p:txBody>
      </p:sp>
    </p:spTree>
    <p:extLst>
      <p:ext uri="{BB962C8B-B14F-4D97-AF65-F5344CB8AC3E}">
        <p14:creationId xmlns:p14="http://schemas.microsoft.com/office/powerpoint/2010/main" val="27038227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body" sz="half" idx="1"/>
          </p:nvPr>
        </p:nvSpPr>
        <p:spPr>
          <a:xfrm>
            <a:off x="471488" y="666750"/>
            <a:ext cx="5853112" cy="4914900"/>
          </a:xfrm>
        </p:spPr>
        <p:txBody>
          <a:bodyPr/>
          <a:lstStyle/>
          <a:p>
            <a:pPr marL="0" indent="0" eaLnBrk="1" hangingPunct="1">
              <a:buNone/>
            </a:pPr>
            <a:r>
              <a:rPr lang="tr-TR" sz="2800" b="1" dirty="0" smtClean="0"/>
              <a:t>III.2.  Miğferli siperler :</a:t>
            </a:r>
            <a:r>
              <a:rPr lang="tr-TR" sz="2800" dirty="0" smtClean="0"/>
              <a:t>   </a:t>
            </a:r>
          </a:p>
          <a:p>
            <a:pPr eaLnBrk="1" hangingPunct="1">
              <a:spcBef>
                <a:spcPts val="1800"/>
              </a:spcBef>
            </a:pPr>
            <a:r>
              <a:rPr lang="tr-TR" sz="2400" dirty="0" smtClean="0"/>
              <a:t>Başın üst kısmını, kulakların arkasında kalan bölgeyi, yüz ve boyun kısmını korumada kullanılır. </a:t>
            </a:r>
          </a:p>
          <a:p>
            <a:pPr eaLnBrk="1" hangingPunct="1">
              <a:spcBef>
                <a:spcPts val="1800"/>
              </a:spcBef>
            </a:pPr>
            <a:r>
              <a:rPr lang="tr-TR" sz="2400" dirty="0" smtClean="0"/>
              <a:t>Ön kısımlarında, filtre koruma camı yerleştirilecek şekilde hazırlanmış pencere vardır. </a:t>
            </a:r>
          </a:p>
          <a:p>
            <a:pPr eaLnBrk="1" hangingPunct="1">
              <a:spcBef>
                <a:spcPts val="1800"/>
              </a:spcBef>
            </a:pPr>
            <a:r>
              <a:rPr lang="tr-TR" sz="2400" dirty="0" smtClean="0"/>
              <a:t>Miğfer uygun bir kayış tertibatı ile başa tutturulur, ancak başa değmez. </a:t>
            </a:r>
          </a:p>
          <a:p>
            <a:pPr eaLnBrk="1" hangingPunct="1">
              <a:spcBef>
                <a:spcPts val="1800"/>
              </a:spcBef>
            </a:pPr>
            <a:r>
              <a:rPr lang="tr-TR" sz="2400" dirty="0" smtClean="0"/>
              <a:t>Kaynak miğferleri, ısıya dayanıklı olup aynı zamanda enfraruj ışınlarının etkilerine karşı koruma sağlar. </a:t>
            </a:r>
          </a:p>
        </p:txBody>
      </p:sp>
      <p:pic>
        <p:nvPicPr>
          <p:cNvPr id="27652" name="Picture 4" descr="166_normal"/>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502400" y="3638550"/>
            <a:ext cx="2312380" cy="24082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3" descr="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5100" y="627109"/>
            <a:ext cx="2185988" cy="2695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96007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338138" y="811213"/>
            <a:ext cx="6520980" cy="647700"/>
          </a:xfrm>
        </p:spPr>
        <p:txBody>
          <a:bodyPr/>
          <a:lstStyle/>
          <a:p>
            <a:pPr eaLnBrk="1" hangingPunct="1"/>
            <a:r>
              <a:rPr lang="tr-TR" sz="3200" b="1" dirty="0" smtClean="0">
                <a:solidFill>
                  <a:schemeClr val="accent2"/>
                </a:solidFill>
              </a:rPr>
              <a:t>II.3. El ve Yüz Siperleri :</a:t>
            </a:r>
            <a:r>
              <a:rPr lang="tr-TR" sz="3200" dirty="0" smtClean="0">
                <a:solidFill>
                  <a:schemeClr val="accent2"/>
                </a:solidFill>
              </a:rPr>
              <a:t> </a:t>
            </a:r>
          </a:p>
        </p:txBody>
      </p:sp>
      <p:sp>
        <p:nvSpPr>
          <p:cNvPr id="28675" name="Rectangle 3"/>
          <p:cNvSpPr>
            <a:spLocks noGrp="1" noChangeArrowheads="1"/>
          </p:cNvSpPr>
          <p:nvPr>
            <p:ph type="body" idx="1"/>
          </p:nvPr>
        </p:nvSpPr>
        <p:spPr>
          <a:xfrm>
            <a:off x="257174" y="1423520"/>
            <a:ext cx="6562725" cy="4313238"/>
          </a:xfrm>
        </p:spPr>
        <p:txBody>
          <a:bodyPr/>
          <a:lstStyle/>
          <a:p>
            <a:pPr algn="just" eaLnBrk="1" hangingPunct="1"/>
            <a:endParaRPr lang="tr-TR" sz="2400" b="1" dirty="0" smtClean="0"/>
          </a:p>
          <a:p>
            <a:pPr algn="just" eaLnBrk="1" hangingPunct="1"/>
            <a:r>
              <a:rPr lang="tr-TR" sz="2400" b="1" dirty="0" smtClean="0"/>
              <a:t>Yüz Siperleri : </a:t>
            </a:r>
            <a:r>
              <a:rPr lang="tr-TR" sz="2400" dirty="0" smtClean="0"/>
              <a:t>Hızla uçuşan parçalar ve tehlikeli sıvı sıçramalarına karşı ve sıcak metal işleme yapılan işyerlerinde kullanılır. Yüz siperleri, yalıtkan ve </a:t>
            </a:r>
            <a:r>
              <a:rPr lang="tr-TR" sz="2400" dirty="0" err="1" smtClean="0"/>
              <a:t>kıvılcımlanmaz</a:t>
            </a:r>
            <a:r>
              <a:rPr lang="tr-TR" sz="2400" dirty="0" smtClean="0"/>
              <a:t> türden olmalı ve üzerlerinde bu özellikleri belirten etiket bulunmalıdır. </a:t>
            </a:r>
          </a:p>
          <a:p>
            <a:pPr algn="just" eaLnBrk="1" hangingPunct="1"/>
            <a:endParaRPr lang="tr-TR" sz="2400" dirty="0" smtClean="0"/>
          </a:p>
          <a:p>
            <a:pPr algn="just" eaLnBrk="1" hangingPunct="1"/>
            <a:endParaRPr lang="tr-TR" sz="2400" dirty="0" smtClean="0"/>
          </a:p>
          <a:p>
            <a:pPr algn="just" eaLnBrk="1" hangingPunct="1"/>
            <a:r>
              <a:rPr lang="tr-TR" sz="2400" b="1" dirty="0"/>
              <a:t>Isı Siperi : </a:t>
            </a:r>
            <a:r>
              <a:rPr lang="tr-TR" sz="2400" dirty="0"/>
              <a:t>Yüzü ısıya karşı korumaktadır. Fırın vs. gibi aşırı sıcak ortamın karşısında ortam Isısından yüzün korunmasında % 50-60 oranında ısı düşüşü sağlamaktadır. </a:t>
            </a:r>
          </a:p>
          <a:p>
            <a:pPr algn="just" eaLnBrk="1" hangingPunct="1"/>
            <a:endParaRPr lang="tr-TR" sz="2400" dirty="0" smtClean="0"/>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9273" y="697106"/>
            <a:ext cx="1587670" cy="1452828"/>
          </a:xfrm>
          <a:prstGeom prst="rect">
            <a:avLst/>
          </a:prstGeom>
        </p:spPr>
      </p:pic>
      <p:pic>
        <p:nvPicPr>
          <p:cNvPr id="6" name="Picture 2" descr="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1342" y="4190999"/>
            <a:ext cx="1681813" cy="1943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l="5838" t="18863" r="12402" b="-352"/>
          <a:stretch>
            <a:fillRect/>
          </a:stretch>
        </p:blipFill>
        <p:spPr bwMode="auto">
          <a:xfrm>
            <a:off x="7293061" y="2275245"/>
            <a:ext cx="1660094" cy="1778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37912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Rot="1" noChangeArrowheads="1"/>
          </p:cNvSpPr>
          <p:nvPr>
            <p:ph idx="1"/>
          </p:nvPr>
        </p:nvSpPr>
        <p:spPr>
          <a:xfrm>
            <a:off x="271463" y="1477963"/>
            <a:ext cx="6567487" cy="4572000"/>
          </a:xfrm>
        </p:spPr>
        <p:txBody>
          <a:bodyPr/>
          <a:lstStyle/>
          <a:p>
            <a:pPr algn="just" eaLnBrk="1" hangingPunct="1">
              <a:spcBef>
                <a:spcPts val="1800"/>
              </a:spcBef>
              <a:defRPr/>
            </a:pPr>
            <a:r>
              <a:rPr lang="tr-TR" sz="2400" b="1" dirty="0" smtClean="0">
                <a:solidFill>
                  <a:srgbClr val="0070C0"/>
                </a:solidFill>
              </a:rPr>
              <a:t>Kaynakçı Yüz Siperi : </a:t>
            </a:r>
            <a:r>
              <a:rPr lang="tr-TR" sz="2400" dirty="0" smtClean="0"/>
              <a:t>Elektrik kaynağı ışınlarına ve ısıya karşı yüzü ve gözü korumak için kullanılır. </a:t>
            </a:r>
          </a:p>
          <a:p>
            <a:pPr lvl="1" algn="just" eaLnBrk="1" hangingPunct="1">
              <a:spcBef>
                <a:spcPts val="1800"/>
              </a:spcBef>
              <a:defRPr/>
            </a:pPr>
            <a:r>
              <a:rPr lang="tr-TR" sz="2400" b="1" dirty="0"/>
              <a:t>El </a:t>
            </a:r>
            <a:r>
              <a:rPr lang="tr-TR" sz="2400" b="1" dirty="0" smtClean="0"/>
              <a:t>Siperleri: </a:t>
            </a:r>
            <a:r>
              <a:rPr lang="tr-TR" sz="2400" dirty="0"/>
              <a:t>Kaynak işleminin gözetlenmesinde kullanılırlar, miğferden farkı, başa tutturulmayan, yalıtkan ve zor yanıcı bir malzemeden yapılan sapları olmasıdır.</a:t>
            </a:r>
          </a:p>
          <a:p>
            <a:pPr lvl="1" algn="just" eaLnBrk="1" hangingPunct="1">
              <a:spcBef>
                <a:spcPts val="1800"/>
              </a:spcBef>
              <a:defRPr/>
            </a:pPr>
            <a:r>
              <a:rPr lang="tr-TR" sz="2400" dirty="0" smtClean="0"/>
              <a:t>Baş bandına takılan veya barete monte edilen tipleri de bulunmaktadır.</a:t>
            </a:r>
          </a:p>
          <a:p>
            <a:pPr lvl="1" algn="just" eaLnBrk="1" hangingPunct="1">
              <a:spcBef>
                <a:spcPts val="1800"/>
              </a:spcBef>
              <a:defRPr/>
            </a:pPr>
            <a:r>
              <a:rPr lang="tr-TR" sz="2400" dirty="0" smtClean="0"/>
              <a:t>Barete takılan tiplerinde gerektiğinde siper baş üstüne doğru kaydırılabilmektedir. </a:t>
            </a:r>
          </a:p>
        </p:txBody>
      </p:sp>
      <p:sp>
        <p:nvSpPr>
          <p:cNvPr id="6" name="Rectangle 2"/>
          <p:cNvSpPr txBox="1">
            <a:spLocks noChangeArrowheads="1"/>
          </p:cNvSpPr>
          <p:nvPr/>
        </p:nvSpPr>
        <p:spPr bwMode="auto">
          <a:xfrm>
            <a:off x="457200" y="511175"/>
            <a:ext cx="8434388" cy="736600"/>
          </a:xfrm>
          <a:prstGeom prst="rect">
            <a:avLst/>
          </a:prstGeom>
          <a:noFill/>
          <a:ln w="9525">
            <a:noFill/>
            <a:miter lim="800000"/>
            <a:headEnd/>
            <a:tailEnd/>
          </a:ln>
        </p:spPr>
        <p:txBody>
          <a:bodyPr anchor="ctr"/>
          <a:lstStyle/>
          <a:p>
            <a:pPr>
              <a:defRPr/>
            </a:pPr>
            <a:r>
              <a:rPr lang="tr-TR" sz="3600" b="1" dirty="0" smtClean="0">
                <a:solidFill>
                  <a:srgbClr val="FF0000"/>
                </a:solidFill>
                <a:latin typeface="Calibri" pitchFamily="34" charset="0"/>
                <a:ea typeface="+mj-ea"/>
                <a:cs typeface="+mj-cs"/>
              </a:rPr>
              <a:t>El </a:t>
            </a:r>
            <a:r>
              <a:rPr lang="tr-TR" sz="3600" b="1" dirty="0">
                <a:solidFill>
                  <a:srgbClr val="FF0000"/>
                </a:solidFill>
                <a:latin typeface="Calibri" pitchFamily="34" charset="0"/>
                <a:ea typeface="+mj-ea"/>
                <a:cs typeface="+mj-cs"/>
              </a:rPr>
              <a:t>ve Yüz </a:t>
            </a:r>
            <a:r>
              <a:rPr lang="tr-TR" sz="3600" b="1" dirty="0" smtClean="0">
                <a:solidFill>
                  <a:srgbClr val="FF0000"/>
                </a:solidFill>
                <a:latin typeface="Calibri" pitchFamily="34" charset="0"/>
                <a:ea typeface="+mj-ea"/>
                <a:cs typeface="+mj-cs"/>
              </a:rPr>
              <a:t>Siperleri</a:t>
            </a:r>
            <a:endParaRPr lang="tr-TR" sz="3600" b="1" dirty="0">
              <a:solidFill>
                <a:srgbClr val="FF0000"/>
              </a:solidFill>
              <a:latin typeface="Calibri" pitchFamily="34" charset="0"/>
              <a:ea typeface="+mj-ea"/>
              <a:cs typeface="+mj-cs"/>
            </a:endParaRPr>
          </a:p>
        </p:txBody>
      </p:sp>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4188" y="4486275"/>
            <a:ext cx="1717400" cy="1581150"/>
          </a:xfrm>
          <a:prstGeom prst="rect">
            <a:avLst/>
          </a:prstGeom>
        </p:spPr>
      </p:pic>
      <p:pic>
        <p:nvPicPr>
          <p:cNvPr id="8" name="Picture 3" descr="igt30a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77624" y="300037"/>
            <a:ext cx="176878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Nesne 1"/>
          <p:cNvGraphicFramePr>
            <a:graphicFrameLocks noChangeAspect="1"/>
          </p:cNvGraphicFramePr>
          <p:nvPr>
            <p:extLst>
              <p:ext uri="{D42A27DB-BD31-4B8C-83A1-F6EECF244321}">
                <p14:modId xmlns:p14="http://schemas.microsoft.com/office/powerpoint/2010/main" val="4024128353"/>
              </p:ext>
            </p:extLst>
          </p:nvPr>
        </p:nvGraphicFramePr>
        <p:xfrm>
          <a:off x="7111817" y="2381250"/>
          <a:ext cx="1779771" cy="1920875"/>
        </p:xfrm>
        <a:graphic>
          <a:graphicData uri="http://schemas.openxmlformats.org/presentationml/2006/ole">
            <mc:AlternateContent xmlns:mc="http://schemas.openxmlformats.org/markup-compatibility/2006">
              <mc:Choice xmlns:v="urn:schemas-microsoft-com:vml" Requires="v">
                <p:oleObj spid="_x0000_s5153" name="Resim" r:id="rId5" imgW="1172136" imgH="1515279" progId="Word.Picture.8">
                  <p:embed/>
                </p:oleObj>
              </mc:Choice>
              <mc:Fallback>
                <p:oleObj name="Resim" r:id="rId5" imgW="1172136" imgH="1515279" progId="Word.Picture.8">
                  <p:embed/>
                  <p:pic>
                    <p:nvPicPr>
                      <p:cNvPr id="0" name="Object 2051"/>
                      <p:cNvPicPr>
                        <a:picLocks noChangeAspect="1" noChangeArrowheads="1"/>
                      </p:cNvPicPr>
                      <p:nvPr/>
                    </p:nvPicPr>
                    <p:blipFill>
                      <a:blip r:embed="rId6">
                        <a:extLst>
                          <a:ext uri="{28A0092B-C50C-407E-A947-70E740481C1C}">
                            <a14:useLocalDpi xmlns:a14="http://schemas.microsoft.com/office/drawing/2010/main" val="0"/>
                          </a:ext>
                        </a:extLst>
                      </a:blip>
                      <a:srcRect l="6143" r="6143" b="11879"/>
                      <a:stretch>
                        <a:fillRect/>
                      </a:stretch>
                    </p:blipFill>
                    <p:spPr bwMode="auto">
                      <a:xfrm>
                        <a:off x="7111817" y="2381250"/>
                        <a:ext cx="1779771" cy="1920875"/>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6809672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38149" y="1373187"/>
            <a:ext cx="8196263" cy="1216025"/>
          </a:xfrm>
        </p:spPr>
        <p:txBody>
          <a:bodyPr/>
          <a:lstStyle/>
          <a:p>
            <a:pPr eaLnBrk="1" hangingPunct="1"/>
            <a:r>
              <a:rPr lang="tr-TR" b="1" dirty="0" smtClean="0">
                <a:solidFill>
                  <a:schemeClr val="accent2"/>
                </a:solidFill>
              </a:rPr>
              <a:t> IV. SOLUNUM SİSTEMİ KORUYUCULARI : </a:t>
            </a:r>
          </a:p>
        </p:txBody>
      </p:sp>
      <p:sp>
        <p:nvSpPr>
          <p:cNvPr id="29699" name="Rectangle 3"/>
          <p:cNvSpPr>
            <a:spLocks noGrp="1" noChangeArrowheads="1"/>
          </p:cNvSpPr>
          <p:nvPr>
            <p:ph type="body" sz="half" idx="1"/>
          </p:nvPr>
        </p:nvSpPr>
        <p:spPr>
          <a:xfrm>
            <a:off x="642938" y="2781300"/>
            <a:ext cx="7967661" cy="3200400"/>
          </a:xfrm>
        </p:spPr>
        <p:txBody>
          <a:bodyPr/>
          <a:lstStyle/>
          <a:p>
            <a:pPr marL="0" indent="0" algn="just" eaLnBrk="1" hangingPunct="1">
              <a:buNone/>
            </a:pPr>
            <a:r>
              <a:rPr lang="tr-TR" sz="2000" dirty="0" smtClean="0"/>
              <a:t>İşyeri havasında bulunan zararlı maddeler; metal tozları, çözücüler (</a:t>
            </a:r>
            <a:r>
              <a:rPr lang="tr-TR" sz="2000" dirty="0" err="1" smtClean="0"/>
              <a:t>solventler</a:t>
            </a:r>
            <a:r>
              <a:rPr lang="tr-TR" sz="2000" dirty="0" smtClean="0"/>
              <a:t>) çeşitli zehirlenmelere sebep olurlar.  Silis, amyant, kömür tozları gibi zararlılar </a:t>
            </a:r>
            <a:r>
              <a:rPr lang="tr-TR" sz="2000" dirty="0" err="1" smtClean="0"/>
              <a:t>pnömokonyoz</a:t>
            </a:r>
            <a:r>
              <a:rPr lang="tr-TR" sz="2000" dirty="0" smtClean="0"/>
              <a:t> olarak adlandırılan akciğer toz hastalığına neden olurlar.  Bu ve benzer zararlıların, maksimum konsantrasyon değerlerini geçmeleri durumunda, uygun </a:t>
            </a:r>
            <a:r>
              <a:rPr lang="tr-TR" sz="2000" dirty="0" err="1" smtClean="0"/>
              <a:t>aspirasyon</a:t>
            </a:r>
            <a:r>
              <a:rPr lang="tr-TR" sz="2000" dirty="0" smtClean="0"/>
              <a:t> sistemleri kullanılmalıdır.  Ancak bu sistemlerin kurulamadığı veya yetersiz kaldığı durumlarda, solunum sistemi koruyucularının kullanılması gerekmektedir. </a:t>
            </a:r>
          </a:p>
        </p:txBody>
      </p:sp>
      <p:pic>
        <p:nvPicPr>
          <p:cNvPr id="29700" name="Picture 4" descr="FFP3-Solunum-Maskeleri"/>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467475" y="4929188"/>
            <a:ext cx="2124075" cy="1579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66" name="Picture 2" descr="mrp3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3900" y="231775"/>
            <a:ext cx="2971800" cy="2282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17435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ext Box 2"/>
          <p:cNvSpPr txBox="1">
            <a:spLocks noChangeArrowheads="1"/>
          </p:cNvSpPr>
          <p:nvPr/>
        </p:nvSpPr>
        <p:spPr bwMode="auto">
          <a:xfrm>
            <a:off x="539750" y="1428750"/>
            <a:ext cx="8247063" cy="4447371"/>
          </a:xfrm>
          <a:prstGeom prst="rect">
            <a:avLst/>
          </a:prstGeom>
          <a:noFill/>
          <a:ln w="9525">
            <a:noFill/>
            <a:miter lim="800000"/>
            <a:headEnd/>
            <a:tailEnd/>
          </a:ln>
        </p:spPr>
        <p:txBody>
          <a:bodyPr>
            <a:spAutoFit/>
          </a:bodyPr>
          <a:lstStyle/>
          <a:p>
            <a:pPr>
              <a:buFont typeface="Wingdings" pitchFamily="2" charset="2"/>
              <a:buNone/>
              <a:defRPr/>
            </a:pPr>
            <a:r>
              <a:rPr lang="tr-TR" sz="2400" dirty="0">
                <a:latin typeface="Calibri" pitchFamily="34" charset="0"/>
              </a:rPr>
              <a:t> “</a:t>
            </a:r>
            <a:r>
              <a:rPr lang="tr-TR" sz="2400" dirty="0">
                <a:solidFill>
                  <a:srgbClr val="0070C0"/>
                </a:solidFill>
                <a:latin typeface="Calibri" pitchFamily="34" charset="0"/>
              </a:rPr>
              <a:t>Kişisel koruyucu donanım yönetmeliği</a:t>
            </a:r>
            <a:r>
              <a:rPr lang="tr-TR" sz="2400" dirty="0">
                <a:latin typeface="Calibri" pitchFamily="34" charset="0"/>
              </a:rPr>
              <a:t>” hükümlerine uygun olarak tasarlanmış ve üretilmiş olmalıdır.</a:t>
            </a:r>
          </a:p>
          <a:p>
            <a:pPr>
              <a:defRPr/>
            </a:pPr>
            <a:endParaRPr lang="tr-TR" sz="2400" dirty="0" smtClean="0">
              <a:latin typeface="Calibri" pitchFamily="34" charset="0"/>
            </a:endParaRPr>
          </a:p>
          <a:p>
            <a:pPr>
              <a:defRPr/>
            </a:pPr>
            <a:endParaRPr lang="tr-TR" sz="2400" dirty="0">
              <a:latin typeface="Calibri" pitchFamily="34" charset="0"/>
            </a:endParaRPr>
          </a:p>
          <a:p>
            <a:pPr>
              <a:defRPr/>
            </a:pPr>
            <a:endParaRPr lang="tr-TR" sz="900" dirty="0">
              <a:latin typeface="Calibri" pitchFamily="34" charset="0"/>
            </a:endParaRPr>
          </a:p>
          <a:p>
            <a:pPr>
              <a:buClr>
                <a:srgbClr val="0070C0"/>
              </a:buClr>
              <a:buFont typeface="Wingdings" pitchFamily="2" charset="2"/>
              <a:buChar char="§"/>
              <a:defRPr/>
            </a:pPr>
            <a:r>
              <a:rPr lang="tr-TR" sz="2000" dirty="0">
                <a:latin typeface="Calibri" pitchFamily="34" charset="0"/>
              </a:rPr>
              <a:t>Tam koruma sağlamalıdır.</a:t>
            </a:r>
          </a:p>
          <a:p>
            <a:pPr>
              <a:buClr>
                <a:srgbClr val="0070C0"/>
              </a:buClr>
              <a:buFont typeface="Wingdings" pitchFamily="2" charset="2"/>
              <a:buChar char="§"/>
              <a:defRPr/>
            </a:pPr>
            <a:endParaRPr lang="tr-TR" sz="2000" dirty="0">
              <a:latin typeface="Calibri" pitchFamily="34" charset="0"/>
            </a:endParaRPr>
          </a:p>
          <a:p>
            <a:pPr>
              <a:buClr>
                <a:srgbClr val="0070C0"/>
              </a:buClr>
              <a:buFont typeface="Wingdings" pitchFamily="2" charset="2"/>
              <a:buChar char="§"/>
              <a:defRPr/>
            </a:pPr>
            <a:r>
              <a:rPr lang="tr-TR" sz="2000" dirty="0">
                <a:latin typeface="Calibri" pitchFamily="34" charset="0"/>
              </a:rPr>
              <a:t> Kendileri bir tehlike kaynağı olmamalıdır.</a:t>
            </a:r>
          </a:p>
          <a:p>
            <a:pPr>
              <a:buClr>
                <a:srgbClr val="0070C0"/>
              </a:buClr>
              <a:buFont typeface="Wingdings" pitchFamily="2" charset="2"/>
              <a:buChar char="§"/>
              <a:defRPr/>
            </a:pPr>
            <a:endParaRPr lang="tr-TR" sz="2000" dirty="0">
              <a:latin typeface="Calibri" pitchFamily="34" charset="0"/>
            </a:endParaRPr>
          </a:p>
          <a:p>
            <a:pPr>
              <a:buClr>
                <a:srgbClr val="0070C0"/>
              </a:buClr>
              <a:buFont typeface="Wingdings" pitchFamily="2" charset="2"/>
              <a:buChar char="§"/>
              <a:defRPr/>
            </a:pPr>
            <a:r>
              <a:rPr lang="tr-TR" sz="2000" dirty="0">
                <a:latin typeface="Calibri" pitchFamily="34" charset="0"/>
              </a:rPr>
              <a:t> Kullanılan vücut kısımlarına ve yapılan işe tam uygunluk sağlamalıdır.</a:t>
            </a:r>
          </a:p>
          <a:p>
            <a:pPr>
              <a:buClr>
                <a:srgbClr val="0070C0"/>
              </a:buClr>
              <a:buFont typeface="Wingdings" pitchFamily="2" charset="2"/>
              <a:buChar char="§"/>
              <a:defRPr/>
            </a:pPr>
            <a:endParaRPr lang="tr-TR" sz="2000" dirty="0">
              <a:latin typeface="Calibri" pitchFamily="34" charset="0"/>
            </a:endParaRPr>
          </a:p>
          <a:p>
            <a:pPr>
              <a:buClr>
                <a:srgbClr val="0070C0"/>
              </a:buClr>
              <a:buFont typeface="Wingdings" pitchFamily="2" charset="2"/>
              <a:buChar char="§"/>
              <a:defRPr/>
            </a:pPr>
            <a:r>
              <a:rPr lang="tr-TR" sz="2000" dirty="0">
                <a:latin typeface="Calibri" pitchFamily="34" charset="0"/>
              </a:rPr>
              <a:t> Kullanımı, kolay ve pratik olmalıdır.</a:t>
            </a:r>
          </a:p>
          <a:p>
            <a:pPr>
              <a:defRPr/>
            </a:pPr>
            <a:endParaRPr lang="tr-TR" sz="1400" dirty="0">
              <a:latin typeface="Calibri" pitchFamily="34" charset="0"/>
            </a:endParaRPr>
          </a:p>
          <a:p>
            <a:pPr>
              <a:defRPr/>
            </a:pPr>
            <a:endParaRPr lang="tr-TR" sz="2400" dirty="0">
              <a:latin typeface="Calibri" pitchFamily="34" charset="0"/>
            </a:endParaRPr>
          </a:p>
        </p:txBody>
      </p:sp>
      <p:sp>
        <p:nvSpPr>
          <p:cNvPr id="3" name="Rectangle 2"/>
          <p:cNvSpPr txBox="1">
            <a:spLocks noChangeArrowheads="1"/>
          </p:cNvSpPr>
          <p:nvPr/>
        </p:nvSpPr>
        <p:spPr>
          <a:xfrm>
            <a:off x="395288" y="288925"/>
            <a:ext cx="8229600" cy="1139825"/>
          </a:xfrm>
          <a:prstGeom prst="rect">
            <a:avLst/>
          </a:prstGeom>
          <a:noFill/>
          <a:ln w="9525">
            <a:noFill/>
            <a:miter lim="800000"/>
            <a:headEnd/>
            <a:tailEnd/>
          </a:ln>
        </p:spPr>
        <p:txBody>
          <a:bodyPr anchor="ctr"/>
          <a:lstStyle/>
          <a:p>
            <a:pPr algn="ctr">
              <a:defRPr/>
            </a:pPr>
            <a:r>
              <a:rPr lang="tr-TR" sz="3600" b="1" dirty="0">
                <a:solidFill>
                  <a:schemeClr val="tx2"/>
                </a:solidFill>
                <a:latin typeface="Calibri" pitchFamily="34" charset="0"/>
                <a:ea typeface="+mj-ea"/>
                <a:cs typeface="+mj-cs"/>
              </a:rPr>
              <a:t>Kişisel Koruyucu Donanımlar</a:t>
            </a:r>
          </a:p>
        </p:txBody>
      </p:sp>
      <p:pic>
        <p:nvPicPr>
          <p:cNvPr id="4" name="Picture 4" descr="kk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6456590" y="2067042"/>
            <a:ext cx="1836738" cy="19460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079833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o 1"/>
          <p:cNvGraphicFramePr>
            <a:graphicFrameLocks noGrp="1"/>
          </p:cNvGraphicFramePr>
          <p:nvPr>
            <p:extLst>
              <p:ext uri="{D42A27DB-BD31-4B8C-83A1-F6EECF244321}">
                <p14:modId xmlns:p14="http://schemas.microsoft.com/office/powerpoint/2010/main" val="2576140742"/>
              </p:ext>
            </p:extLst>
          </p:nvPr>
        </p:nvGraphicFramePr>
        <p:xfrm>
          <a:off x="571500" y="1714498"/>
          <a:ext cx="7981950" cy="4156236"/>
        </p:xfrm>
        <a:graphic>
          <a:graphicData uri="http://schemas.openxmlformats.org/drawingml/2006/table">
            <a:tbl>
              <a:tblPr>
                <a:tableStyleId>{5C22544A-7EE6-4342-B048-85BDC9FD1C3A}</a:tableStyleId>
              </a:tblPr>
              <a:tblGrid>
                <a:gridCol w="1888413"/>
                <a:gridCol w="6093537"/>
              </a:tblGrid>
              <a:tr h="755679">
                <a:tc>
                  <a:txBody>
                    <a:bodyPr/>
                    <a:lstStyle/>
                    <a:p>
                      <a:pPr algn="ctr">
                        <a:spcAft>
                          <a:spcPts val="0"/>
                        </a:spcAft>
                      </a:pPr>
                      <a:r>
                        <a:rPr lang="tr-TR" sz="1800" dirty="0">
                          <a:effectLst/>
                          <a:latin typeface="Calibri" pitchFamily="34" charset="0"/>
                        </a:rPr>
                        <a:t>HAVADAKİ OKSİJEN YÜZDESİ</a:t>
                      </a:r>
                      <a:endParaRPr lang="tr-TR" sz="1200" dirty="0">
                        <a:effectLst/>
                        <a:latin typeface="Calibri" pitchFamily="34" charset="0"/>
                        <a:ea typeface="Times New Roman"/>
                      </a:endParaRPr>
                    </a:p>
                  </a:txBody>
                  <a:tcPr marL="68580" marR="68580" marT="0" marB="0" anchor="ctr"/>
                </a:tc>
                <a:tc>
                  <a:txBody>
                    <a:bodyPr/>
                    <a:lstStyle/>
                    <a:p>
                      <a:pPr algn="ctr">
                        <a:spcAft>
                          <a:spcPts val="0"/>
                        </a:spcAft>
                      </a:pPr>
                      <a:r>
                        <a:rPr lang="tr-TR" sz="1800" dirty="0">
                          <a:effectLst/>
                          <a:latin typeface="Calibri" pitchFamily="34" charset="0"/>
                        </a:rPr>
                        <a:t>BELİRTİLER</a:t>
                      </a:r>
                      <a:endParaRPr lang="tr-TR" sz="1200" dirty="0">
                        <a:effectLst/>
                        <a:latin typeface="Calibri" pitchFamily="34" charset="0"/>
                        <a:ea typeface="Times New Roman"/>
                      </a:endParaRPr>
                    </a:p>
                  </a:txBody>
                  <a:tcPr marL="68580" marR="68580" marT="0" marB="0" anchor="ctr"/>
                </a:tc>
              </a:tr>
              <a:tr h="377840">
                <a:tc>
                  <a:txBody>
                    <a:bodyPr/>
                    <a:lstStyle/>
                    <a:p>
                      <a:pPr algn="ctr">
                        <a:spcBef>
                          <a:spcPts val="600"/>
                        </a:spcBef>
                        <a:spcAft>
                          <a:spcPts val="600"/>
                        </a:spcAft>
                      </a:pPr>
                      <a:r>
                        <a:rPr lang="tr-TR" sz="1800">
                          <a:effectLst/>
                          <a:latin typeface="Calibri" pitchFamily="34" charset="0"/>
                        </a:rPr>
                        <a:t>21</a:t>
                      </a:r>
                      <a:endParaRPr lang="tr-TR" sz="1200">
                        <a:effectLst/>
                        <a:latin typeface="Calibri" pitchFamily="34" charset="0"/>
                        <a:ea typeface="Times New Roman"/>
                      </a:endParaRPr>
                    </a:p>
                  </a:txBody>
                  <a:tcPr marL="68580" marR="68580" marT="0" marB="0" anchor="ctr"/>
                </a:tc>
                <a:tc>
                  <a:txBody>
                    <a:bodyPr/>
                    <a:lstStyle/>
                    <a:p>
                      <a:pPr algn="just">
                        <a:spcAft>
                          <a:spcPts val="0"/>
                        </a:spcAft>
                      </a:pPr>
                      <a:r>
                        <a:rPr lang="tr-TR" sz="1800">
                          <a:effectLst/>
                          <a:latin typeface="Calibri" pitchFamily="34" charset="0"/>
                        </a:rPr>
                        <a:t>Normal durum</a:t>
                      </a:r>
                      <a:endParaRPr lang="tr-TR" sz="1200">
                        <a:effectLst/>
                        <a:latin typeface="Calibri" pitchFamily="34" charset="0"/>
                        <a:ea typeface="Times New Roman"/>
                      </a:endParaRPr>
                    </a:p>
                  </a:txBody>
                  <a:tcPr marL="68580" marR="68580" marT="0" marB="0" anchor="ctr"/>
                </a:tc>
              </a:tr>
              <a:tr h="377840">
                <a:tc>
                  <a:txBody>
                    <a:bodyPr/>
                    <a:lstStyle/>
                    <a:p>
                      <a:pPr algn="ctr">
                        <a:spcBef>
                          <a:spcPts val="600"/>
                        </a:spcBef>
                        <a:spcAft>
                          <a:spcPts val="600"/>
                        </a:spcAft>
                      </a:pPr>
                      <a:r>
                        <a:rPr lang="tr-TR" sz="1800">
                          <a:effectLst/>
                          <a:latin typeface="Calibri" pitchFamily="34" charset="0"/>
                        </a:rPr>
                        <a:t>17</a:t>
                      </a:r>
                      <a:endParaRPr lang="tr-TR" sz="1200">
                        <a:effectLst/>
                        <a:latin typeface="Calibri" pitchFamily="34" charset="0"/>
                        <a:ea typeface="Times New Roman"/>
                      </a:endParaRPr>
                    </a:p>
                  </a:txBody>
                  <a:tcPr marL="68580" marR="68580" marT="0" marB="0" anchor="ctr"/>
                </a:tc>
                <a:tc>
                  <a:txBody>
                    <a:bodyPr/>
                    <a:lstStyle/>
                    <a:p>
                      <a:pPr algn="just">
                        <a:spcAft>
                          <a:spcPts val="0"/>
                        </a:spcAft>
                      </a:pPr>
                      <a:r>
                        <a:rPr lang="tr-TR" sz="1800">
                          <a:effectLst/>
                          <a:latin typeface="Calibri" pitchFamily="34" charset="0"/>
                        </a:rPr>
                        <a:t>Derin soluklanma ,hızlı kalp atışları ve görmede kararma</a:t>
                      </a:r>
                      <a:endParaRPr lang="tr-TR" sz="1200">
                        <a:effectLst/>
                        <a:latin typeface="Calibri" pitchFamily="34" charset="0"/>
                        <a:ea typeface="Times New Roman"/>
                      </a:endParaRPr>
                    </a:p>
                  </a:txBody>
                  <a:tcPr marL="68580" marR="68580" marT="0" marB="0" anchor="ctr"/>
                </a:tc>
              </a:tr>
              <a:tr h="755679">
                <a:tc>
                  <a:txBody>
                    <a:bodyPr/>
                    <a:lstStyle/>
                    <a:p>
                      <a:pPr algn="ctr">
                        <a:spcBef>
                          <a:spcPts val="600"/>
                        </a:spcBef>
                        <a:spcAft>
                          <a:spcPts val="600"/>
                        </a:spcAft>
                      </a:pPr>
                      <a:r>
                        <a:rPr lang="tr-TR" sz="1800" dirty="0">
                          <a:effectLst/>
                          <a:latin typeface="Calibri" pitchFamily="34" charset="0"/>
                        </a:rPr>
                        <a:t>16-14</a:t>
                      </a:r>
                      <a:endParaRPr lang="tr-TR" sz="1200" dirty="0">
                        <a:effectLst/>
                        <a:latin typeface="Calibri" pitchFamily="34" charset="0"/>
                        <a:ea typeface="Times New Roman"/>
                      </a:endParaRPr>
                    </a:p>
                  </a:txBody>
                  <a:tcPr marL="68580" marR="68580" marT="0" marB="0" anchor="ctr"/>
                </a:tc>
                <a:tc>
                  <a:txBody>
                    <a:bodyPr/>
                    <a:lstStyle/>
                    <a:p>
                      <a:pPr algn="just">
                        <a:spcAft>
                          <a:spcPts val="0"/>
                        </a:spcAft>
                      </a:pPr>
                      <a:r>
                        <a:rPr lang="tr-TR" sz="1800">
                          <a:effectLst/>
                          <a:latin typeface="Calibri" pitchFamily="34" charset="0"/>
                        </a:rPr>
                        <a:t>Derin ve kesikli soluklanma, hızlı kalp atışları, zayıflayan kas gücü ve şiddetli yorgunluk hali</a:t>
                      </a:r>
                      <a:endParaRPr lang="tr-TR" sz="1200">
                        <a:effectLst/>
                        <a:latin typeface="Calibri" pitchFamily="34" charset="0"/>
                        <a:ea typeface="Times New Roman"/>
                      </a:endParaRPr>
                    </a:p>
                  </a:txBody>
                  <a:tcPr marL="68580" marR="68580" marT="0" marB="0" anchor="ctr"/>
                </a:tc>
              </a:tr>
              <a:tr h="755679">
                <a:tc>
                  <a:txBody>
                    <a:bodyPr/>
                    <a:lstStyle/>
                    <a:p>
                      <a:pPr algn="ctr">
                        <a:spcBef>
                          <a:spcPts val="600"/>
                        </a:spcBef>
                        <a:spcAft>
                          <a:spcPts val="600"/>
                        </a:spcAft>
                      </a:pPr>
                      <a:r>
                        <a:rPr lang="tr-TR" sz="1800">
                          <a:effectLst/>
                          <a:latin typeface="Calibri" pitchFamily="34" charset="0"/>
                        </a:rPr>
                        <a:t>12-10</a:t>
                      </a:r>
                      <a:endParaRPr lang="tr-TR" sz="1200">
                        <a:effectLst/>
                        <a:latin typeface="Calibri" pitchFamily="34" charset="0"/>
                        <a:ea typeface="Times New Roman"/>
                      </a:endParaRPr>
                    </a:p>
                  </a:txBody>
                  <a:tcPr marL="68580" marR="68580" marT="0" marB="0" anchor="ctr"/>
                </a:tc>
                <a:tc>
                  <a:txBody>
                    <a:bodyPr/>
                    <a:lstStyle/>
                    <a:p>
                      <a:pPr algn="just">
                        <a:spcAft>
                          <a:spcPts val="0"/>
                        </a:spcAft>
                      </a:pPr>
                      <a:r>
                        <a:rPr lang="tr-TR" sz="1800">
                          <a:effectLst/>
                          <a:latin typeface="Calibri" pitchFamily="34" charset="0"/>
                        </a:rPr>
                        <a:t>Baş dönmesi, baş ağrısı adalelerin kontrolünde eksikler ve aşırı yorgunluk belirtileri</a:t>
                      </a:r>
                      <a:endParaRPr lang="tr-TR" sz="1200">
                        <a:effectLst/>
                        <a:latin typeface="Calibri" pitchFamily="34" charset="0"/>
                        <a:ea typeface="Times New Roman"/>
                      </a:endParaRPr>
                    </a:p>
                  </a:txBody>
                  <a:tcPr marL="68580" marR="68580" marT="0" marB="0" anchor="ctr"/>
                </a:tc>
              </a:tr>
              <a:tr h="755679">
                <a:tc>
                  <a:txBody>
                    <a:bodyPr/>
                    <a:lstStyle/>
                    <a:p>
                      <a:pPr algn="ctr">
                        <a:spcBef>
                          <a:spcPts val="600"/>
                        </a:spcBef>
                        <a:spcAft>
                          <a:spcPts val="600"/>
                        </a:spcAft>
                      </a:pPr>
                      <a:r>
                        <a:rPr lang="tr-TR" sz="1800">
                          <a:effectLst/>
                          <a:latin typeface="Calibri" pitchFamily="34" charset="0"/>
                        </a:rPr>
                        <a:t>10-6</a:t>
                      </a:r>
                      <a:endParaRPr lang="tr-TR" sz="1200">
                        <a:effectLst/>
                        <a:latin typeface="Calibri" pitchFamily="34" charset="0"/>
                        <a:ea typeface="Times New Roman"/>
                      </a:endParaRPr>
                    </a:p>
                  </a:txBody>
                  <a:tcPr marL="68580" marR="68580" marT="0" marB="0" anchor="ctr"/>
                </a:tc>
                <a:tc>
                  <a:txBody>
                    <a:bodyPr/>
                    <a:lstStyle/>
                    <a:p>
                      <a:pPr algn="just">
                        <a:spcAft>
                          <a:spcPts val="0"/>
                        </a:spcAft>
                      </a:pPr>
                      <a:r>
                        <a:rPr lang="tr-TR" sz="1800">
                          <a:effectLst/>
                          <a:latin typeface="Calibri" pitchFamily="34" charset="0"/>
                        </a:rPr>
                        <a:t>Zehirlenme benzeri hastalık hali, kusma, hareketsizlik ve kendinden geçiş , baygınlık</a:t>
                      </a:r>
                      <a:endParaRPr lang="tr-TR" sz="1200">
                        <a:effectLst/>
                        <a:latin typeface="Calibri" pitchFamily="34" charset="0"/>
                        <a:ea typeface="Times New Roman"/>
                      </a:endParaRPr>
                    </a:p>
                  </a:txBody>
                  <a:tcPr marL="68580" marR="68580" marT="0" marB="0" anchor="ctr"/>
                </a:tc>
              </a:tr>
              <a:tr h="377840">
                <a:tc>
                  <a:txBody>
                    <a:bodyPr/>
                    <a:lstStyle/>
                    <a:p>
                      <a:pPr algn="ctr">
                        <a:spcBef>
                          <a:spcPts val="600"/>
                        </a:spcBef>
                        <a:spcAft>
                          <a:spcPts val="600"/>
                        </a:spcAft>
                      </a:pPr>
                      <a:r>
                        <a:rPr lang="tr-TR" sz="1800">
                          <a:effectLst/>
                          <a:latin typeface="Calibri" pitchFamily="34" charset="0"/>
                        </a:rPr>
                        <a:t>6</a:t>
                      </a:r>
                      <a:endParaRPr lang="tr-TR" sz="1200">
                        <a:effectLst/>
                        <a:latin typeface="Calibri" pitchFamily="34" charset="0"/>
                        <a:ea typeface="Times New Roman"/>
                      </a:endParaRPr>
                    </a:p>
                  </a:txBody>
                  <a:tcPr marL="68580" marR="68580" marT="0" marB="0" anchor="ctr"/>
                </a:tc>
                <a:tc>
                  <a:txBody>
                    <a:bodyPr/>
                    <a:lstStyle/>
                    <a:p>
                      <a:pPr algn="just">
                        <a:spcAft>
                          <a:spcPts val="0"/>
                        </a:spcAft>
                      </a:pPr>
                      <a:r>
                        <a:rPr lang="tr-TR" sz="1800" dirty="0">
                          <a:effectLst/>
                          <a:latin typeface="Calibri" pitchFamily="34" charset="0"/>
                        </a:rPr>
                        <a:t>Nefes alamamadan dolayı bir kaç dakika içinde ölüm.</a:t>
                      </a:r>
                      <a:endParaRPr lang="tr-TR" sz="1200" dirty="0">
                        <a:effectLst/>
                        <a:latin typeface="Calibri" pitchFamily="34" charset="0"/>
                        <a:ea typeface="Times New Roman"/>
                      </a:endParaRPr>
                    </a:p>
                  </a:txBody>
                  <a:tcPr marL="68580" marR="68580" marT="0" marB="0" anchor="ctr"/>
                </a:tc>
              </a:tr>
            </a:tbl>
          </a:graphicData>
        </a:graphic>
      </p:graphicFrame>
      <p:sp>
        <p:nvSpPr>
          <p:cNvPr id="3" name="Dikdörtgen 2"/>
          <p:cNvSpPr/>
          <p:nvPr/>
        </p:nvSpPr>
        <p:spPr>
          <a:xfrm>
            <a:off x="457200" y="719435"/>
            <a:ext cx="8362950" cy="830997"/>
          </a:xfrm>
          <a:prstGeom prst="rect">
            <a:avLst/>
          </a:prstGeom>
        </p:spPr>
        <p:txBody>
          <a:bodyPr wrap="square">
            <a:spAutoFit/>
          </a:bodyPr>
          <a:lstStyle/>
          <a:p>
            <a:r>
              <a:rPr lang="tr-TR" sz="2400" b="1" dirty="0">
                <a:latin typeface="Calibri" pitchFamily="34" charset="0"/>
              </a:rPr>
              <a:t>Havdaki Oksijenin Azalmasına Göre İnsan Vücudundaki Belirtiler  </a:t>
            </a:r>
          </a:p>
          <a:p>
            <a:r>
              <a:rPr lang="tr-TR" sz="2400" b="1" dirty="0">
                <a:latin typeface="Calibri" pitchFamily="34" charset="0"/>
              </a:rPr>
              <a:t> </a:t>
            </a:r>
          </a:p>
        </p:txBody>
      </p:sp>
    </p:spTree>
    <p:extLst>
      <p:ext uri="{BB962C8B-B14F-4D97-AF65-F5344CB8AC3E}">
        <p14:creationId xmlns:p14="http://schemas.microsoft.com/office/powerpoint/2010/main" val="42746151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5"/>
          <p:cNvSpPr>
            <a:spLocks noGrp="1" noChangeArrowheads="1"/>
          </p:cNvSpPr>
          <p:nvPr>
            <p:ph type="title"/>
          </p:nvPr>
        </p:nvSpPr>
        <p:spPr>
          <a:xfrm>
            <a:off x="574675" y="723901"/>
            <a:ext cx="6340475" cy="590550"/>
          </a:xfrm>
        </p:spPr>
        <p:txBody>
          <a:bodyPr/>
          <a:lstStyle/>
          <a:p>
            <a:pPr eaLnBrk="1" hangingPunct="1"/>
            <a:r>
              <a:rPr lang="tr-TR" sz="3600" dirty="0" smtClean="0"/>
              <a:t>Solunum Cihazları</a:t>
            </a:r>
          </a:p>
        </p:txBody>
      </p:sp>
      <p:sp>
        <p:nvSpPr>
          <p:cNvPr id="30723" name="Rectangle 3"/>
          <p:cNvSpPr>
            <a:spLocks noGrp="1" noChangeArrowheads="1"/>
          </p:cNvSpPr>
          <p:nvPr>
            <p:ph type="body" sz="half" idx="1"/>
          </p:nvPr>
        </p:nvSpPr>
        <p:spPr>
          <a:xfrm>
            <a:off x="566738" y="1752600"/>
            <a:ext cx="6237287" cy="4267200"/>
          </a:xfrm>
        </p:spPr>
        <p:txBody>
          <a:bodyPr/>
          <a:lstStyle/>
          <a:p>
            <a:pPr marL="0" indent="0" eaLnBrk="1" hangingPunct="1">
              <a:buNone/>
            </a:pPr>
            <a:r>
              <a:rPr lang="tr-TR" sz="2400" dirty="0" smtClean="0"/>
              <a:t>Gaz, toz ve radyoaktif toz filtreli maskeler, Hava beslemeli solunum cihazları, Takılıp çıkarılabilen kaynak maskesi bulunduran solunum    cihazları, Dalgıç donanımı, Dalgıç elbisesi bu tür koruyuculardır.</a:t>
            </a:r>
          </a:p>
          <a:p>
            <a:pPr marL="0" indent="0" eaLnBrk="1" hangingPunct="1">
              <a:buNone/>
            </a:pPr>
            <a:endParaRPr lang="tr-TR" sz="2400" dirty="0" smtClean="0"/>
          </a:p>
          <a:p>
            <a:pPr marL="0" indent="0" eaLnBrk="1" hangingPunct="1">
              <a:buNone/>
            </a:pPr>
            <a:r>
              <a:rPr lang="tr-TR" sz="2400" dirty="0" smtClean="0"/>
              <a:t>1.</a:t>
            </a:r>
            <a:r>
              <a:rPr lang="tr-TR" sz="2400" b="1" dirty="0" smtClean="0"/>
              <a:t> </a:t>
            </a:r>
            <a:r>
              <a:rPr lang="tr-TR" sz="2400" dirty="0" smtClean="0"/>
              <a:t>Hava temizleyici maskeler, </a:t>
            </a:r>
          </a:p>
          <a:p>
            <a:pPr marL="0" indent="0" eaLnBrk="1" hangingPunct="1">
              <a:buNone/>
            </a:pPr>
            <a:r>
              <a:rPr lang="tr-TR" sz="2400" dirty="0" smtClean="0"/>
              <a:t>2. Hava beslemeli  maskeler, </a:t>
            </a:r>
          </a:p>
          <a:p>
            <a:pPr marL="0" indent="0" eaLnBrk="1" hangingPunct="1">
              <a:buNone/>
            </a:pPr>
            <a:r>
              <a:rPr lang="tr-TR" sz="2400" dirty="0" smtClean="0"/>
              <a:t>3.</a:t>
            </a:r>
            <a:r>
              <a:rPr lang="tr-TR" sz="2400" b="1" dirty="0" smtClean="0"/>
              <a:t> </a:t>
            </a:r>
            <a:r>
              <a:rPr lang="tr-TR" sz="2400" dirty="0" smtClean="0"/>
              <a:t>Temiz havası kendinden olan  solunum cihazları, </a:t>
            </a:r>
          </a:p>
        </p:txBody>
      </p:sp>
      <p:pic>
        <p:nvPicPr>
          <p:cNvPr id="30724" name="Picture 4" descr="s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572250" y="714375"/>
            <a:ext cx="1865313" cy="23034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2" name="Nesne 1"/>
          <p:cNvGraphicFramePr>
            <a:graphicFrameLocks noChangeAspect="1"/>
          </p:cNvGraphicFramePr>
          <p:nvPr>
            <p:extLst>
              <p:ext uri="{D42A27DB-BD31-4B8C-83A1-F6EECF244321}">
                <p14:modId xmlns:p14="http://schemas.microsoft.com/office/powerpoint/2010/main" val="3208750186"/>
              </p:ext>
            </p:extLst>
          </p:nvPr>
        </p:nvGraphicFramePr>
        <p:xfrm>
          <a:off x="6553201" y="3113760"/>
          <a:ext cx="2038350" cy="3134640"/>
        </p:xfrm>
        <a:graphic>
          <a:graphicData uri="http://schemas.openxmlformats.org/presentationml/2006/ole">
            <mc:AlternateContent xmlns:mc="http://schemas.openxmlformats.org/markup-compatibility/2006">
              <mc:Choice xmlns:v="urn:schemas-microsoft-com:vml" Requires="v">
                <p:oleObj spid="_x0000_s2081" name="Resim" r:id="rId4" imgW="1486402" imgH="2286806" progId="Word.Picture.8">
                  <p:embed/>
                </p:oleObj>
              </mc:Choice>
              <mc:Fallback>
                <p:oleObj name="Resim" r:id="rId4" imgW="1486402" imgH="2286806" progId="Word.Picture.8">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1" y="3113760"/>
                        <a:ext cx="2038350" cy="313464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681515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323850" y="323850"/>
            <a:ext cx="6134101" cy="1006475"/>
          </a:xfrm>
        </p:spPr>
        <p:txBody>
          <a:bodyPr/>
          <a:lstStyle/>
          <a:p>
            <a:pPr eaLnBrk="1" hangingPunct="1"/>
            <a:r>
              <a:rPr lang="tr-TR" sz="3200" b="1" dirty="0" smtClean="0">
                <a:solidFill>
                  <a:schemeClr val="accent2"/>
                </a:solidFill>
              </a:rPr>
              <a:t>1.Hava Temizleyici Maskeler :</a:t>
            </a:r>
          </a:p>
        </p:txBody>
      </p:sp>
      <p:sp>
        <p:nvSpPr>
          <p:cNvPr id="31747" name="Rectangle 3"/>
          <p:cNvSpPr>
            <a:spLocks noGrp="1" noChangeArrowheads="1"/>
          </p:cNvSpPr>
          <p:nvPr>
            <p:ph type="body" sz="half" idx="1"/>
          </p:nvPr>
        </p:nvSpPr>
        <p:spPr>
          <a:xfrm>
            <a:off x="457200" y="1620838"/>
            <a:ext cx="8075613" cy="4094162"/>
          </a:xfrm>
        </p:spPr>
        <p:txBody>
          <a:bodyPr/>
          <a:lstStyle/>
          <a:p>
            <a:pPr marL="457200" indent="-457200" eaLnBrk="1" hangingPunct="1">
              <a:buAutoNum type="alphaLcParenR"/>
            </a:pPr>
            <a:r>
              <a:rPr lang="tr-TR" sz="2400" b="1" dirty="0" smtClean="0"/>
              <a:t>Mekanik Filtre Tipi (Partikül Tutucu) Maskeler :</a:t>
            </a:r>
          </a:p>
          <a:p>
            <a:pPr marL="0" indent="0" eaLnBrk="1" hangingPunct="1">
              <a:buNone/>
            </a:pPr>
            <a:endParaRPr lang="tr-TR" sz="2400" b="1" dirty="0" smtClean="0"/>
          </a:p>
          <a:p>
            <a:pPr marL="0" lvl="1" indent="0" eaLnBrk="1" hangingPunct="1">
              <a:buNone/>
            </a:pPr>
            <a:r>
              <a:rPr lang="tr-TR" sz="2400" dirty="0">
                <a:latin typeface="Arial" pitchFamily="34" charset="0"/>
              </a:rPr>
              <a:t>Genellikle, selülozik elyaftan yapılmış basit maskelerdir, </a:t>
            </a:r>
            <a:r>
              <a:rPr lang="tr-TR" sz="2400" dirty="0" smtClean="0">
                <a:latin typeface="Arial" pitchFamily="34" charset="0"/>
              </a:rPr>
              <a:t>  0,2–5 </a:t>
            </a:r>
            <a:r>
              <a:rPr lang="tr-TR" sz="2400" dirty="0">
                <a:latin typeface="Arial" pitchFamily="34" charset="0"/>
              </a:rPr>
              <a:t>mikron arasındaki tozlara karşı kullanılır, Kullanma süresi çok kısadır, sadece ağız ve burun bölgesini kapatır. </a:t>
            </a:r>
          </a:p>
          <a:p>
            <a:pPr lvl="1" eaLnBrk="1" hangingPunct="1"/>
            <a:r>
              <a:rPr lang="tr-TR" sz="2400" dirty="0" smtClean="0"/>
              <a:t>Metal ve silis tozlarına karşı kullanılır, </a:t>
            </a:r>
          </a:p>
          <a:p>
            <a:pPr lvl="1" eaLnBrk="1" hangingPunct="1"/>
            <a:r>
              <a:rPr lang="tr-TR" sz="2400" dirty="0" smtClean="0"/>
              <a:t>Ortamda asılı duran toz partikülleri solunum esnasında, filtre tarafından tutulur, </a:t>
            </a:r>
          </a:p>
          <a:p>
            <a:pPr lvl="1" eaLnBrk="1" hangingPunct="1"/>
            <a:r>
              <a:rPr lang="tr-TR" sz="2400" dirty="0" smtClean="0"/>
              <a:t>Kısa sürede toz ile dolar, bu nedenle sık değiştirilmelidir,</a:t>
            </a:r>
          </a:p>
          <a:p>
            <a:pPr lvl="1" eaLnBrk="1" hangingPunct="1"/>
            <a:r>
              <a:rPr lang="tr-TR" sz="2400" dirty="0" smtClean="0"/>
              <a:t>Filtre renginin koyulaşması, koruma özelliğini kaybettiğini gösterir, </a:t>
            </a:r>
            <a:endParaRPr lang="tr-TR" sz="2400" dirty="0"/>
          </a:p>
          <a:p>
            <a:pPr marL="182562" lvl="1" indent="0" eaLnBrk="1" hangingPunct="1">
              <a:buNone/>
            </a:pPr>
            <a:endParaRPr lang="tr-TR" sz="2400" dirty="0" smtClean="0"/>
          </a:p>
        </p:txBody>
      </p:sp>
      <p:pic>
        <p:nvPicPr>
          <p:cNvPr id="31748" name="Picture 4" descr="FFP3-Solunum-Maskeleri"/>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953250" y="876300"/>
            <a:ext cx="1752600" cy="137851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386482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3"/>
          <p:cNvSpPr>
            <a:spLocks noGrp="1" noChangeArrowheads="1"/>
          </p:cNvSpPr>
          <p:nvPr>
            <p:ph type="body" sz="half" idx="1"/>
          </p:nvPr>
        </p:nvSpPr>
        <p:spPr>
          <a:xfrm>
            <a:off x="604838" y="552450"/>
            <a:ext cx="6691311" cy="495300"/>
          </a:xfrm>
        </p:spPr>
        <p:txBody>
          <a:bodyPr/>
          <a:lstStyle/>
          <a:p>
            <a:pPr algn="just"/>
            <a:r>
              <a:rPr lang="tr-TR" sz="2400" dirty="0"/>
              <a:t>ZARARLI MADDELERE KARŞI KORUYUCU SEÇİMİ</a:t>
            </a:r>
          </a:p>
          <a:p>
            <a:pPr eaLnBrk="1" hangingPunct="1"/>
            <a:endParaRPr lang="tr-TR" sz="2400" b="1" dirty="0" smtClean="0">
              <a:latin typeface="Arial" pitchFamily="34" charset="0"/>
            </a:endParaRPr>
          </a:p>
        </p:txBody>
      </p:sp>
      <p:pic>
        <p:nvPicPr>
          <p:cNvPr id="33795" name="Picture 4" descr="UrunResim781"/>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7581900" y="0"/>
            <a:ext cx="1527175" cy="141050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Dikdörtgen 1"/>
          <p:cNvSpPr/>
          <p:nvPr/>
        </p:nvSpPr>
        <p:spPr>
          <a:xfrm>
            <a:off x="457200" y="1286799"/>
            <a:ext cx="8343900" cy="5293757"/>
          </a:xfrm>
          <a:prstGeom prst="rect">
            <a:avLst/>
          </a:prstGeom>
        </p:spPr>
        <p:txBody>
          <a:bodyPr wrap="square">
            <a:spAutoFit/>
          </a:bodyPr>
          <a:lstStyle/>
          <a:p>
            <a:pPr algn="just"/>
            <a:r>
              <a:rPr lang="tr-TR" sz="2000" b="1" dirty="0" smtClean="0">
                <a:latin typeface="Calibri" pitchFamily="34" charset="0"/>
              </a:rPr>
              <a:t>Koruma </a:t>
            </a:r>
            <a:r>
              <a:rPr lang="tr-TR" sz="2000" b="1" dirty="0">
                <a:latin typeface="Calibri" pitchFamily="34" charset="0"/>
              </a:rPr>
              <a:t>faktörü</a:t>
            </a:r>
          </a:p>
          <a:p>
            <a:pPr algn="just"/>
            <a:r>
              <a:rPr lang="tr-TR" sz="2000" dirty="0">
                <a:latin typeface="Calibri" pitchFamily="34" charset="0"/>
              </a:rPr>
              <a:t>• En uygun koruyucu tipinin seçimi için belirli şartların </a:t>
            </a:r>
            <a:r>
              <a:rPr lang="tr-TR" sz="2000" dirty="0" smtClean="0">
                <a:latin typeface="Calibri" pitchFamily="34" charset="0"/>
              </a:rPr>
              <a:t>bilinmesi </a:t>
            </a:r>
            <a:r>
              <a:rPr lang="tr-TR" sz="2000" dirty="0">
                <a:latin typeface="Calibri" pitchFamily="34" charset="0"/>
              </a:rPr>
              <a:t>gerekir ve </a:t>
            </a:r>
            <a:r>
              <a:rPr lang="tr-TR" sz="2000" dirty="0" smtClean="0">
                <a:latin typeface="Calibri" pitchFamily="34" charset="0"/>
              </a:rPr>
              <a:t>tehlikeye </a:t>
            </a:r>
            <a:r>
              <a:rPr lang="tr-TR" sz="2000" dirty="0">
                <a:latin typeface="Calibri" pitchFamily="34" charset="0"/>
              </a:rPr>
              <a:t>karşı solunumun </a:t>
            </a:r>
            <a:r>
              <a:rPr lang="tr-TR" sz="2000" dirty="0" smtClean="0">
                <a:latin typeface="Calibri" pitchFamily="34" charset="0"/>
              </a:rPr>
              <a:t>korunmasında </a:t>
            </a:r>
            <a:r>
              <a:rPr lang="tr-TR" sz="2000" dirty="0">
                <a:latin typeface="Calibri" pitchFamily="34" charset="0"/>
              </a:rPr>
              <a:t>mevcut ekipmanlarının koruma limitlerinin </a:t>
            </a:r>
            <a:r>
              <a:rPr lang="tr-TR" sz="2000" dirty="0" smtClean="0">
                <a:latin typeface="Calibri" pitchFamily="34" charset="0"/>
              </a:rPr>
              <a:t>bilinip </a:t>
            </a:r>
            <a:r>
              <a:rPr lang="tr-TR" sz="2000" dirty="0">
                <a:latin typeface="Calibri" pitchFamily="34" charset="0"/>
              </a:rPr>
              <a:t>yukarıda ki şartlarla birlikte ele alınması gereklidir. </a:t>
            </a:r>
          </a:p>
          <a:p>
            <a:pPr algn="just"/>
            <a:r>
              <a:rPr lang="tr-TR" sz="2000" dirty="0">
                <a:latin typeface="Calibri" pitchFamily="34" charset="0"/>
              </a:rPr>
              <a:t>• Çalışma ortamında bulunan gaz, buhar ve toz gibi tehlikeli </a:t>
            </a:r>
            <a:r>
              <a:rPr lang="tr-TR" sz="2000" dirty="0" smtClean="0">
                <a:latin typeface="Calibri" pitchFamily="34" charset="0"/>
              </a:rPr>
              <a:t>maddelerin </a:t>
            </a:r>
            <a:r>
              <a:rPr lang="tr-TR" sz="2000" dirty="0">
                <a:latin typeface="Calibri" pitchFamily="34" charset="0"/>
              </a:rPr>
              <a:t>hava içerisindeki konsantrasyonlarının ve OEL </a:t>
            </a:r>
            <a:r>
              <a:rPr lang="tr-TR" sz="2000" dirty="0" smtClean="0">
                <a:latin typeface="Calibri" pitchFamily="34" charset="0"/>
              </a:rPr>
              <a:t>değerinin </a:t>
            </a:r>
            <a:r>
              <a:rPr lang="tr-TR" sz="2000" dirty="0">
                <a:latin typeface="Calibri" pitchFamily="34" charset="0"/>
              </a:rPr>
              <a:t>bilinmesi gerekir.</a:t>
            </a:r>
          </a:p>
          <a:p>
            <a:pPr algn="just"/>
            <a:r>
              <a:rPr lang="tr-TR" sz="2000" dirty="0">
                <a:latin typeface="Calibri" pitchFamily="34" charset="0"/>
              </a:rPr>
              <a:t>• OEL ( </a:t>
            </a:r>
            <a:r>
              <a:rPr lang="tr-TR" sz="2000" dirty="0" err="1">
                <a:latin typeface="Calibri" pitchFamily="34" charset="0"/>
              </a:rPr>
              <a:t>Occupational</a:t>
            </a:r>
            <a:r>
              <a:rPr lang="tr-TR" sz="2000" dirty="0">
                <a:latin typeface="Calibri" pitchFamily="34" charset="0"/>
              </a:rPr>
              <a:t> </a:t>
            </a:r>
            <a:r>
              <a:rPr lang="tr-TR" sz="2000" dirty="0" err="1">
                <a:latin typeface="Calibri" pitchFamily="34" charset="0"/>
              </a:rPr>
              <a:t>exposure</a:t>
            </a:r>
            <a:r>
              <a:rPr lang="tr-TR" sz="2000" dirty="0">
                <a:latin typeface="Calibri" pitchFamily="34" charset="0"/>
              </a:rPr>
              <a:t> limit ) hava içinde askıda </a:t>
            </a:r>
            <a:r>
              <a:rPr lang="tr-TR" sz="2000" dirty="0" smtClean="0">
                <a:latin typeface="Calibri" pitchFamily="34" charset="0"/>
              </a:rPr>
              <a:t>bulunan </a:t>
            </a:r>
            <a:r>
              <a:rPr lang="tr-TR" sz="2000" dirty="0">
                <a:latin typeface="Calibri" pitchFamily="34" charset="0"/>
              </a:rPr>
              <a:t>maddelerin belli referans süreler içinde bulunan </a:t>
            </a:r>
            <a:r>
              <a:rPr lang="tr-TR" sz="2000" dirty="0" smtClean="0">
                <a:latin typeface="Calibri" pitchFamily="34" charset="0"/>
              </a:rPr>
              <a:t>ortalama </a:t>
            </a:r>
            <a:r>
              <a:rPr lang="tr-TR" sz="2000" dirty="0">
                <a:latin typeface="Calibri" pitchFamily="34" charset="0"/>
              </a:rPr>
              <a:t>konsantrasyonudur. Literatürde her kimyasal için </a:t>
            </a:r>
            <a:r>
              <a:rPr lang="tr-TR" sz="2000" dirty="0" smtClean="0">
                <a:latin typeface="Calibri" pitchFamily="34" charset="0"/>
              </a:rPr>
              <a:t>belirlidir</a:t>
            </a:r>
            <a:r>
              <a:rPr lang="tr-TR" sz="2000" dirty="0">
                <a:latin typeface="Calibri" pitchFamily="34" charset="0"/>
              </a:rPr>
              <a:t>. Bu konsantrasyon değerine çalışanlar maruz kalsa </a:t>
            </a:r>
            <a:r>
              <a:rPr lang="tr-TR" sz="2000" dirty="0" smtClean="0">
                <a:latin typeface="Calibri" pitchFamily="34" charset="0"/>
              </a:rPr>
              <a:t>ve </a:t>
            </a:r>
            <a:r>
              <a:rPr lang="tr-TR" sz="2000" dirty="0">
                <a:latin typeface="Calibri" pitchFamily="34" charset="0"/>
              </a:rPr>
              <a:t>solusalar bile herhangi bir kazaya neden olmaz</a:t>
            </a:r>
            <a:r>
              <a:rPr lang="tr-TR" sz="2000" dirty="0" smtClean="0">
                <a:latin typeface="Calibri" pitchFamily="34" charset="0"/>
              </a:rPr>
              <a:t>.</a:t>
            </a:r>
          </a:p>
          <a:p>
            <a:pPr algn="just"/>
            <a:endParaRPr lang="tr-TR" sz="2000" dirty="0" smtClean="0">
              <a:latin typeface="Calibri" pitchFamily="34" charset="0"/>
            </a:endParaRPr>
          </a:p>
          <a:p>
            <a:pPr algn="just"/>
            <a:r>
              <a:rPr lang="tr-TR" sz="2000" b="1" dirty="0" smtClean="0">
                <a:latin typeface="Calibri" pitchFamily="34" charset="0"/>
              </a:rPr>
              <a:t>Koruma </a:t>
            </a:r>
            <a:r>
              <a:rPr lang="tr-TR" sz="2000" b="1" dirty="0">
                <a:latin typeface="Calibri" pitchFamily="34" charset="0"/>
              </a:rPr>
              <a:t>faktörü nasıl hesaplanır ?</a:t>
            </a:r>
          </a:p>
          <a:p>
            <a:pPr algn="just"/>
            <a:r>
              <a:rPr lang="tr-TR" sz="2000" dirty="0">
                <a:latin typeface="Calibri" pitchFamily="34" charset="0"/>
              </a:rPr>
              <a:t>Örnek 1 :</a:t>
            </a:r>
          </a:p>
          <a:p>
            <a:pPr algn="just"/>
            <a:r>
              <a:rPr lang="tr-TR" sz="2000" dirty="0">
                <a:latin typeface="Calibri" pitchFamily="34" charset="0"/>
              </a:rPr>
              <a:t>Kirletici : Solunumu zararlı partikül</a:t>
            </a:r>
          </a:p>
          <a:p>
            <a:pPr algn="just"/>
            <a:r>
              <a:rPr lang="tr-TR" sz="2000" dirty="0">
                <a:latin typeface="Calibri" pitchFamily="34" charset="0"/>
              </a:rPr>
              <a:t>Konsantrasyon : TWA 10 mg / m3 ölçülen </a:t>
            </a:r>
          </a:p>
          <a:p>
            <a:pPr algn="just"/>
            <a:r>
              <a:rPr lang="tr-TR" sz="2000" dirty="0">
                <a:latin typeface="Calibri" pitchFamily="34" charset="0"/>
              </a:rPr>
              <a:t>OEL : 0.2 mg / m3 </a:t>
            </a:r>
          </a:p>
          <a:p>
            <a:pPr algn="just"/>
            <a:r>
              <a:rPr lang="tr-TR" sz="2000" dirty="0">
                <a:latin typeface="Calibri" pitchFamily="34" charset="0"/>
              </a:rPr>
              <a:t>Min. Korunma Faktörü = TWA / OEL = 10 / 0.2 = 50</a:t>
            </a:r>
          </a:p>
        </p:txBody>
      </p:sp>
    </p:spTree>
    <p:extLst>
      <p:ext uri="{BB962C8B-B14F-4D97-AF65-F5344CB8AC3E}">
        <p14:creationId xmlns:p14="http://schemas.microsoft.com/office/powerpoint/2010/main" val="296301883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0770" name="Object 2"/>
          <p:cNvGraphicFramePr>
            <a:graphicFrameLocks noChangeAspect="1"/>
          </p:cNvGraphicFramePr>
          <p:nvPr>
            <p:extLst>
              <p:ext uri="{D42A27DB-BD31-4B8C-83A1-F6EECF244321}">
                <p14:modId xmlns:p14="http://schemas.microsoft.com/office/powerpoint/2010/main" val="750934145"/>
              </p:ext>
            </p:extLst>
          </p:nvPr>
        </p:nvGraphicFramePr>
        <p:xfrm>
          <a:off x="381000" y="1301750"/>
          <a:ext cx="1860550" cy="813991"/>
        </p:xfrm>
        <a:graphic>
          <a:graphicData uri="http://schemas.openxmlformats.org/presentationml/2006/ole">
            <mc:AlternateContent xmlns:mc="http://schemas.openxmlformats.org/markup-compatibility/2006">
              <mc:Choice xmlns:v="urn:schemas-microsoft-com:vml" Requires="v">
                <p:oleObj spid="_x0000_s8294" name="Bit Eşlem Resmi" r:id="rId3" imgW="1486080" imgH="619200" progId="Paint.Picture">
                  <p:embed/>
                </p:oleObj>
              </mc:Choice>
              <mc:Fallback>
                <p:oleObj name="Bit Eşlem Resmi" r:id="rId3" imgW="1486080" imgH="619200" progId="Paint.Picture">
                  <p:embed/>
                  <p:pic>
                    <p:nvPicPr>
                      <p:cNvPr id="0" name=""/>
                      <p:cNvPicPr>
                        <a:picLocks noChangeAspect="1" noChangeArrowheads="1"/>
                      </p:cNvPicPr>
                      <p:nvPr/>
                    </p:nvPicPr>
                    <p:blipFill>
                      <a:blip r:embed="rId4"/>
                      <a:srcRect/>
                      <a:stretch>
                        <a:fillRect/>
                      </a:stretch>
                    </p:blipFill>
                    <p:spPr bwMode="auto">
                      <a:xfrm>
                        <a:off x="381000" y="1301750"/>
                        <a:ext cx="1860550" cy="813991"/>
                      </a:xfrm>
                      <a:prstGeom prst="rect">
                        <a:avLst/>
                      </a:prstGeom>
                      <a:noFill/>
                      <a:ln>
                        <a:noFill/>
                      </a:ln>
                      <a:extLst/>
                    </p:spPr>
                  </p:pic>
                </p:oleObj>
              </mc:Fallback>
            </mc:AlternateContent>
          </a:graphicData>
        </a:graphic>
      </p:graphicFrame>
      <p:graphicFrame>
        <p:nvGraphicFramePr>
          <p:cNvPr id="160771" name="Object 3"/>
          <p:cNvGraphicFramePr>
            <a:graphicFrameLocks noChangeAspect="1"/>
          </p:cNvGraphicFramePr>
          <p:nvPr>
            <p:extLst>
              <p:ext uri="{D42A27DB-BD31-4B8C-83A1-F6EECF244321}">
                <p14:modId xmlns:p14="http://schemas.microsoft.com/office/powerpoint/2010/main" val="3832667123"/>
              </p:ext>
            </p:extLst>
          </p:nvPr>
        </p:nvGraphicFramePr>
        <p:xfrm>
          <a:off x="419100" y="3089275"/>
          <a:ext cx="1879045" cy="835025"/>
        </p:xfrm>
        <a:graphic>
          <a:graphicData uri="http://schemas.openxmlformats.org/presentationml/2006/ole">
            <mc:AlternateContent xmlns:mc="http://schemas.openxmlformats.org/markup-compatibility/2006">
              <mc:Choice xmlns:v="urn:schemas-microsoft-com:vml" Requires="v">
                <p:oleObj spid="_x0000_s8295" name="Bit Eşlem Resmi" r:id="rId5" imgW="1514520" imgH="647640" progId="Paint.Picture">
                  <p:embed/>
                </p:oleObj>
              </mc:Choice>
              <mc:Fallback>
                <p:oleObj name="Bit Eşlem Resmi" r:id="rId5" imgW="1514520" imgH="647640" progId="Paint.Picture">
                  <p:embed/>
                  <p:pic>
                    <p:nvPicPr>
                      <p:cNvPr id="0" name=""/>
                      <p:cNvPicPr>
                        <a:picLocks noChangeAspect="1" noChangeArrowheads="1"/>
                      </p:cNvPicPr>
                      <p:nvPr/>
                    </p:nvPicPr>
                    <p:blipFill>
                      <a:blip r:embed="rId6"/>
                      <a:srcRect/>
                      <a:stretch>
                        <a:fillRect/>
                      </a:stretch>
                    </p:blipFill>
                    <p:spPr bwMode="auto">
                      <a:xfrm>
                        <a:off x="419100" y="3089275"/>
                        <a:ext cx="1879045" cy="835025"/>
                      </a:xfrm>
                      <a:prstGeom prst="rect">
                        <a:avLst/>
                      </a:prstGeom>
                      <a:noFill/>
                      <a:ln>
                        <a:noFill/>
                      </a:ln>
                      <a:extLst/>
                    </p:spPr>
                  </p:pic>
                </p:oleObj>
              </mc:Fallback>
            </mc:AlternateContent>
          </a:graphicData>
        </a:graphic>
      </p:graphicFrame>
      <p:graphicFrame>
        <p:nvGraphicFramePr>
          <p:cNvPr id="160773" name="Object 5"/>
          <p:cNvGraphicFramePr>
            <a:graphicFrameLocks noChangeAspect="1"/>
          </p:cNvGraphicFramePr>
          <p:nvPr>
            <p:extLst>
              <p:ext uri="{D42A27DB-BD31-4B8C-83A1-F6EECF244321}">
                <p14:modId xmlns:p14="http://schemas.microsoft.com/office/powerpoint/2010/main" val="3999174251"/>
              </p:ext>
            </p:extLst>
          </p:nvPr>
        </p:nvGraphicFramePr>
        <p:xfrm>
          <a:off x="381000" y="4772026"/>
          <a:ext cx="1949450" cy="832588"/>
        </p:xfrm>
        <a:graphic>
          <a:graphicData uri="http://schemas.openxmlformats.org/presentationml/2006/ole">
            <mc:AlternateContent xmlns:mc="http://schemas.openxmlformats.org/markup-compatibility/2006">
              <mc:Choice xmlns:v="urn:schemas-microsoft-com:vml" Requires="v">
                <p:oleObj spid="_x0000_s8296" name="Bit Eşlem Resmi" r:id="rId7" imgW="1495440" imgH="609480" progId="Paint.Picture">
                  <p:embed/>
                </p:oleObj>
              </mc:Choice>
              <mc:Fallback>
                <p:oleObj name="Bit Eşlem Resmi" r:id="rId7" imgW="1495440" imgH="609480" progId="Paint.Picture">
                  <p:embed/>
                  <p:pic>
                    <p:nvPicPr>
                      <p:cNvPr id="0" name=""/>
                      <p:cNvPicPr>
                        <a:picLocks noChangeAspect="1" noChangeArrowheads="1"/>
                      </p:cNvPicPr>
                      <p:nvPr/>
                    </p:nvPicPr>
                    <p:blipFill>
                      <a:blip r:embed="rId8"/>
                      <a:srcRect/>
                      <a:stretch>
                        <a:fillRect/>
                      </a:stretch>
                    </p:blipFill>
                    <p:spPr bwMode="auto">
                      <a:xfrm>
                        <a:off x="381000" y="4772026"/>
                        <a:ext cx="1949450" cy="832588"/>
                      </a:xfrm>
                      <a:prstGeom prst="rect">
                        <a:avLst/>
                      </a:prstGeom>
                      <a:noFill/>
                      <a:ln>
                        <a:noFill/>
                      </a:ln>
                      <a:extLst/>
                    </p:spPr>
                  </p:pic>
                </p:oleObj>
              </mc:Fallback>
            </mc:AlternateContent>
          </a:graphicData>
        </a:graphic>
      </p:graphicFrame>
      <p:sp>
        <p:nvSpPr>
          <p:cNvPr id="160774" name="Text Box 6"/>
          <p:cNvSpPr txBox="1">
            <a:spLocks noChangeArrowheads="1"/>
          </p:cNvSpPr>
          <p:nvPr/>
        </p:nvSpPr>
        <p:spPr bwMode="auto">
          <a:xfrm>
            <a:off x="381000" y="381000"/>
            <a:ext cx="8305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spcBef>
                <a:spcPct val="50000"/>
              </a:spcBef>
              <a:buFont typeface="Monotype Sorts" pitchFamily="2" charset="2"/>
              <a:buNone/>
            </a:pPr>
            <a:r>
              <a:rPr kumimoji="0" lang="tr-TR" sz="3200"/>
              <a:t>ELYAF MASKE TİPLERİ</a:t>
            </a:r>
          </a:p>
        </p:txBody>
      </p:sp>
      <p:sp>
        <p:nvSpPr>
          <p:cNvPr id="14" name="Metin kutusu 13"/>
          <p:cNvSpPr txBox="1"/>
          <p:nvPr/>
        </p:nvSpPr>
        <p:spPr>
          <a:xfrm>
            <a:off x="2514600" y="1093788"/>
            <a:ext cx="6381750" cy="5355312"/>
          </a:xfrm>
          <a:prstGeom prst="rect">
            <a:avLst/>
          </a:prstGeom>
          <a:noFill/>
        </p:spPr>
        <p:txBody>
          <a:bodyPr wrap="square" rtlCol="0">
            <a:spAutoFit/>
          </a:bodyPr>
          <a:lstStyle/>
          <a:p>
            <a:r>
              <a:rPr lang="tr-TR" dirty="0">
                <a:latin typeface="Calibri" pitchFamily="34" charset="0"/>
              </a:rPr>
              <a:t>Bu kategorideki maskeler hastalığa Sebebiyet veren zehirli ve elyaf özellikte olmayan , sadece solunum organının fonksiyonunu etkileyen iri ,  kaba veya ince toz zerrecikleri ile ağır partiküllerin solunmasına karşı kullanılmaktadır </a:t>
            </a:r>
            <a:r>
              <a:rPr lang="tr-TR" dirty="0" smtClean="0">
                <a:latin typeface="Calibri" pitchFamily="34" charset="0"/>
              </a:rPr>
              <a:t>. Koruma </a:t>
            </a:r>
            <a:r>
              <a:rPr lang="tr-TR" dirty="0">
                <a:latin typeface="Calibri" pitchFamily="34" charset="0"/>
              </a:rPr>
              <a:t>faktörü : 4,5 x OEL</a:t>
            </a:r>
          </a:p>
          <a:p>
            <a:r>
              <a:rPr lang="tr-TR" dirty="0">
                <a:latin typeface="Calibri" pitchFamily="34" charset="0"/>
              </a:rPr>
              <a:t> </a:t>
            </a:r>
          </a:p>
          <a:p>
            <a:r>
              <a:rPr lang="tr-TR" dirty="0">
                <a:latin typeface="Calibri" pitchFamily="34" charset="0"/>
              </a:rPr>
              <a:t>Bu kategorideki maskeler , sağlığı tehdit eden , kaba ve ince ağır toz taneciklerin , cam elyafının , kurşun tozu ve dumanı ile asbestin , düşük zehirli partiküllerin , kaynak işlemleri sırasında oluşan dumanların solunmasına karşı kullanılmaktadır. FFP 2 S tipleri sadece katı maddelere karşı , FFP 2 SL tipleri ise katı ve sıvı maddelere karşı koruma gerçekleştirmektedir.</a:t>
            </a:r>
          </a:p>
          <a:p>
            <a:r>
              <a:rPr lang="tr-TR" dirty="0">
                <a:latin typeface="Calibri" pitchFamily="34" charset="0"/>
              </a:rPr>
              <a:t>Koruma faktörü : 12 x </a:t>
            </a:r>
            <a:r>
              <a:rPr lang="tr-TR" dirty="0" smtClean="0">
                <a:latin typeface="Calibri" pitchFamily="34" charset="0"/>
              </a:rPr>
              <a:t>OEL</a:t>
            </a:r>
            <a:endParaRPr lang="tr-TR" dirty="0">
              <a:latin typeface="Calibri" pitchFamily="34" charset="0"/>
            </a:endParaRPr>
          </a:p>
          <a:p>
            <a:r>
              <a:rPr lang="tr-TR" dirty="0">
                <a:latin typeface="Calibri" pitchFamily="34" charset="0"/>
              </a:rPr>
              <a:t> </a:t>
            </a:r>
          </a:p>
          <a:p>
            <a:r>
              <a:rPr lang="tr-TR" dirty="0">
                <a:latin typeface="Calibri" pitchFamily="34" charset="0"/>
              </a:rPr>
              <a:t>Bu kategorideki maskeler , sağlığı tehdit eden zehirli </a:t>
            </a:r>
            <a:r>
              <a:rPr lang="tr-TR" dirty="0" smtClean="0">
                <a:latin typeface="Calibri" pitchFamily="34" charset="0"/>
              </a:rPr>
              <a:t> toz </a:t>
            </a:r>
            <a:r>
              <a:rPr lang="tr-TR" dirty="0">
                <a:latin typeface="Calibri" pitchFamily="34" charset="0"/>
              </a:rPr>
              <a:t>taneciklerin , virüs ve bakterilerin , radyoaktif ve </a:t>
            </a:r>
            <a:r>
              <a:rPr lang="tr-TR" dirty="0" smtClean="0">
                <a:latin typeface="Calibri" pitchFamily="34" charset="0"/>
              </a:rPr>
              <a:t>kanserojen </a:t>
            </a:r>
            <a:r>
              <a:rPr lang="tr-TR" dirty="0">
                <a:latin typeface="Calibri" pitchFamily="34" charset="0"/>
              </a:rPr>
              <a:t>maddelerin solunmasına karşı kullanılmaktadır. FFP 3 S tipleri sadece katı maddelere karşı , FFP 3 SL tipleri ise katı ve sıvı maddelere karşı koruma gerçekleştirmektedir.</a:t>
            </a:r>
          </a:p>
          <a:p>
            <a:r>
              <a:rPr lang="tr-TR" dirty="0">
                <a:latin typeface="Calibri" pitchFamily="34" charset="0"/>
              </a:rPr>
              <a:t>Koruma faktörü : 50 x </a:t>
            </a:r>
            <a:r>
              <a:rPr lang="tr-TR" dirty="0" smtClean="0">
                <a:latin typeface="Calibri" pitchFamily="34" charset="0"/>
              </a:rPr>
              <a:t>OEL</a:t>
            </a:r>
            <a:r>
              <a:rPr lang="tr-TR" dirty="0">
                <a:latin typeface="Calibri" pitchFamily="34" charset="0"/>
              </a:rPr>
              <a:t>(Nominal Koruma Faktörü)</a:t>
            </a:r>
          </a:p>
        </p:txBody>
      </p:sp>
    </p:spTree>
    <p:extLst>
      <p:ext uri="{BB962C8B-B14F-4D97-AF65-F5344CB8AC3E}">
        <p14:creationId xmlns:p14="http://schemas.microsoft.com/office/powerpoint/2010/main" val="10787985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ext Box 2050"/>
          <p:cNvSpPr txBox="1">
            <a:spLocks noChangeArrowheads="1"/>
          </p:cNvSpPr>
          <p:nvPr/>
        </p:nvSpPr>
        <p:spPr bwMode="auto">
          <a:xfrm>
            <a:off x="342900" y="1238250"/>
            <a:ext cx="8667750" cy="5493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l">
              <a:buClrTx/>
              <a:buFontTx/>
              <a:buNone/>
            </a:pPr>
            <a:r>
              <a:rPr lang="tr-TR" sz="2400" dirty="0">
                <a:solidFill>
                  <a:schemeClr val="accent2"/>
                </a:solidFill>
                <a:latin typeface="Calibri" pitchFamily="34" charset="0"/>
              </a:rPr>
              <a:t>Tek kullanımlık elyaf toz maskeleri aşağıdaki durumlarda kullanılamaz :</a:t>
            </a:r>
            <a:endParaRPr lang="tr-TR" sz="2400" dirty="0">
              <a:latin typeface="Calibri" pitchFamily="34" charset="0"/>
            </a:endParaRPr>
          </a:p>
          <a:p>
            <a:pPr marL="252000" lvl="2" indent="-252000" algn="l">
              <a:spcBef>
                <a:spcPts val="1800"/>
              </a:spcBef>
              <a:buClrTx/>
              <a:buFont typeface="Symbol" pitchFamily="18" charset="2"/>
              <a:buChar char="·"/>
            </a:pPr>
            <a:r>
              <a:rPr lang="tr-TR" sz="2400" dirty="0">
                <a:latin typeface="Calibri" pitchFamily="34" charset="0"/>
              </a:rPr>
              <a:t>Ortamdaki oksijen oranının %17’nin altında olması halinde,</a:t>
            </a:r>
          </a:p>
          <a:p>
            <a:pPr marL="252000" lvl="2" indent="-252000" algn="l">
              <a:spcBef>
                <a:spcPts val="1800"/>
              </a:spcBef>
              <a:buClrTx/>
              <a:buFont typeface="Symbol" pitchFamily="18" charset="2"/>
              <a:buChar char="·"/>
            </a:pPr>
            <a:r>
              <a:rPr lang="tr-TR" sz="2400" dirty="0">
                <a:latin typeface="Calibri" pitchFamily="34" charset="0"/>
              </a:rPr>
              <a:t>Ortamdaki zararlı maddelerin ve konsantrasyonlarının belirlenememesi halinde ,</a:t>
            </a:r>
          </a:p>
          <a:p>
            <a:pPr marL="252000" lvl="2" indent="-252000" algn="l">
              <a:spcBef>
                <a:spcPts val="1800"/>
              </a:spcBef>
              <a:buClrTx/>
              <a:buFont typeface="Symbol" pitchFamily="18" charset="2"/>
              <a:buChar char="·"/>
            </a:pPr>
            <a:r>
              <a:rPr lang="tr-TR" sz="2400" dirty="0">
                <a:latin typeface="Calibri" pitchFamily="34" charset="0"/>
              </a:rPr>
              <a:t>Ortamdaki zararlı maddelerin ve konsantrasyonlarının insan sağlığı için tehlikeli olması halinde,</a:t>
            </a:r>
          </a:p>
          <a:p>
            <a:pPr marL="252000" lvl="2" indent="-252000" algn="l">
              <a:spcBef>
                <a:spcPts val="1800"/>
              </a:spcBef>
              <a:buClrTx/>
              <a:buFont typeface="Symbol" pitchFamily="18" charset="2"/>
              <a:buChar char="·"/>
            </a:pPr>
            <a:r>
              <a:rPr lang="tr-TR" sz="2400" dirty="0">
                <a:latin typeface="Calibri" pitchFamily="34" charset="0"/>
              </a:rPr>
              <a:t>Gaz / duman konsantrasyonunun </a:t>
            </a:r>
            <a:r>
              <a:rPr lang="tr-TR" sz="2400" dirty="0" err="1">
                <a:latin typeface="Calibri" pitchFamily="34" charset="0"/>
              </a:rPr>
              <a:t>MAC‘ı</a:t>
            </a:r>
            <a:r>
              <a:rPr lang="tr-TR" sz="2400" dirty="0">
                <a:latin typeface="Calibri" pitchFamily="34" charset="0"/>
              </a:rPr>
              <a:t> aşması halinde ,</a:t>
            </a:r>
          </a:p>
          <a:p>
            <a:pPr marL="252000" lvl="2" indent="-252000" algn="l">
              <a:spcBef>
                <a:spcPts val="1800"/>
              </a:spcBef>
              <a:buClrTx/>
              <a:buFont typeface="Symbol" pitchFamily="18" charset="2"/>
              <a:buChar char="·"/>
            </a:pPr>
            <a:r>
              <a:rPr lang="tr-TR" sz="2400" dirty="0">
                <a:latin typeface="Calibri" pitchFamily="34" charset="0"/>
              </a:rPr>
              <a:t>Partikül konsantrasyonunun 50xMAC’ı veya yerel sağlık kuruluşlarının belirlediği seviyeleri geçmesi halinde .</a:t>
            </a:r>
          </a:p>
          <a:p>
            <a:pPr>
              <a:spcBef>
                <a:spcPct val="50000"/>
              </a:spcBef>
              <a:buFont typeface="Monotype Sorts" pitchFamily="2" charset="2"/>
              <a:buNone/>
            </a:pPr>
            <a:endParaRPr kumimoji="0" lang="tr-TR" sz="2400" dirty="0">
              <a:latin typeface="Calibri" pitchFamily="34" charset="0"/>
            </a:endParaRPr>
          </a:p>
        </p:txBody>
      </p:sp>
    </p:spTree>
    <p:extLst>
      <p:ext uri="{BB962C8B-B14F-4D97-AF65-F5344CB8AC3E}">
        <p14:creationId xmlns:p14="http://schemas.microsoft.com/office/powerpoint/2010/main" val="12156670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Grp="1" noChangeArrowheads="1"/>
          </p:cNvSpPr>
          <p:nvPr>
            <p:ph type="body" idx="1"/>
          </p:nvPr>
        </p:nvSpPr>
        <p:spPr>
          <a:xfrm>
            <a:off x="442135" y="1891506"/>
            <a:ext cx="6021387" cy="3024187"/>
          </a:xfrm>
        </p:spPr>
        <p:txBody>
          <a:bodyPr/>
          <a:lstStyle/>
          <a:p>
            <a:pPr marL="0" indent="0" eaLnBrk="1" hangingPunct="1">
              <a:buNone/>
            </a:pPr>
            <a:r>
              <a:rPr lang="tr-TR" sz="2800" b="1" dirty="0" smtClean="0"/>
              <a:t>b) Kimyasal Filtre Tipi Maskeler :</a:t>
            </a:r>
          </a:p>
          <a:p>
            <a:pPr lvl="1" eaLnBrk="1" hangingPunct="1"/>
            <a:endParaRPr lang="tr-TR" sz="2800" b="1" dirty="0" smtClean="0"/>
          </a:p>
          <a:p>
            <a:pPr lvl="1" eaLnBrk="1" hangingPunct="1"/>
            <a:r>
              <a:rPr lang="tr-TR" sz="2800" b="1" dirty="0" smtClean="0"/>
              <a:t> </a:t>
            </a:r>
            <a:r>
              <a:rPr lang="tr-TR" sz="2800" dirty="0" smtClean="0"/>
              <a:t>Havada bulunan toz, gaz, duman ve </a:t>
            </a:r>
            <a:r>
              <a:rPr lang="tr-TR" sz="2800" dirty="0" err="1" smtClean="0"/>
              <a:t>toksik</a:t>
            </a:r>
            <a:r>
              <a:rPr lang="tr-TR" sz="2800" dirty="0" smtClean="0"/>
              <a:t> partiküllere karşı kullanılır, Zararlı gazlar ve partiküller, aktif granül kömür tarafından emilerek reaksiyona sokulur. </a:t>
            </a:r>
          </a:p>
        </p:txBody>
      </p:sp>
      <p:sp>
        <p:nvSpPr>
          <p:cNvPr id="7" name="Rectangle 2"/>
          <p:cNvSpPr>
            <a:spLocks noGrp="1" noChangeArrowheads="1"/>
          </p:cNvSpPr>
          <p:nvPr>
            <p:ph type="title"/>
          </p:nvPr>
        </p:nvSpPr>
        <p:spPr/>
        <p:txBody>
          <a:bodyPr/>
          <a:lstStyle/>
          <a:p>
            <a:pPr eaLnBrk="1" hangingPunct="1"/>
            <a:r>
              <a:rPr lang="tr-TR" sz="3200" b="1" dirty="0" smtClean="0">
                <a:solidFill>
                  <a:schemeClr val="accent2"/>
                </a:solidFill>
              </a:rPr>
              <a:t>1.Hava Temizleyici Maskeler :</a:t>
            </a:r>
          </a:p>
        </p:txBody>
      </p:sp>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43650" y="2490749"/>
            <a:ext cx="1981200" cy="1981200"/>
          </a:xfrm>
          <a:prstGeom prst="rect">
            <a:avLst/>
          </a:prstGeom>
        </p:spPr>
      </p:pic>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6525" y="197625"/>
            <a:ext cx="1924050" cy="2381250"/>
          </a:xfrm>
          <a:prstGeom prst="rect">
            <a:avLst/>
          </a:prstGeom>
        </p:spPr>
      </p:pic>
      <p:pic>
        <p:nvPicPr>
          <p:cNvPr id="8" name="Resim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6525" y="4471949"/>
            <a:ext cx="1695450" cy="1895475"/>
          </a:xfrm>
          <a:prstGeom prst="rect">
            <a:avLst/>
          </a:prstGeom>
        </p:spPr>
      </p:pic>
    </p:spTree>
    <p:extLst>
      <p:ext uri="{BB962C8B-B14F-4D97-AF65-F5344CB8AC3E}">
        <p14:creationId xmlns:p14="http://schemas.microsoft.com/office/powerpoint/2010/main" val="371417625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3"/>
          <p:cNvSpPr>
            <a:spLocks noGrp="1" noChangeArrowheads="1"/>
          </p:cNvSpPr>
          <p:nvPr>
            <p:ph type="body" idx="1"/>
          </p:nvPr>
        </p:nvSpPr>
        <p:spPr>
          <a:xfrm>
            <a:off x="414338" y="1087438"/>
            <a:ext cx="8001000" cy="4267200"/>
          </a:xfrm>
        </p:spPr>
        <p:txBody>
          <a:bodyPr/>
          <a:lstStyle/>
          <a:p>
            <a:pPr marL="0" indent="0" eaLnBrk="1" hangingPunct="1">
              <a:lnSpc>
                <a:spcPct val="90000"/>
              </a:lnSpc>
              <a:buNone/>
            </a:pPr>
            <a:r>
              <a:rPr lang="tr-TR" sz="2400" b="1" dirty="0" smtClean="0"/>
              <a:t>c) Filtre Kutulu Gaz Maskeleri : </a:t>
            </a:r>
          </a:p>
          <a:p>
            <a:pPr eaLnBrk="1" hangingPunct="1">
              <a:lnSpc>
                <a:spcPct val="90000"/>
              </a:lnSpc>
            </a:pPr>
            <a:endParaRPr lang="tr-TR" sz="2400" b="1" dirty="0" smtClean="0"/>
          </a:p>
          <a:p>
            <a:pPr lvl="1" eaLnBrk="1" hangingPunct="1">
              <a:lnSpc>
                <a:spcPct val="90000"/>
              </a:lnSpc>
            </a:pPr>
            <a:r>
              <a:rPr lang="tr-TR" sz="2400" dirty="0" smtClean="0"/>
              <a:t>Tüm olarak yüzü kaplayan, </a:t>
            </a:r>
          </a:p>
          <a:p>
            <a:pPr lvl="1" eaLnBrk="1" hangingPunct="1">
              <a:lnSpc>
                <a:spcPct val="90000"/>
              </a:lnSpc>
            </a:pPr>
            <a:r>
              <a:rPr lang="tr-TR" sz="2400" dirty="0"/>
              <a:t>F</a:t>
            </a:r>
            <a:r>
              <a:rPr lang="tr-TR" sz="2400" dirty="0" smtClean="0"/>
              <a:t>iltre kutusuna bağlı olan ve organik buhar, asit gazları, NH3, CO veya bunların farklı bileşimlerinden oluşan zararlılara karşı kullanılır, </a:t>
            </a:r>
            <a:endParaRPr lang="tr-TR" sz="2400" dirty="0"/>
          </a:p>
          <a:p>
            <a:pPr lvl="1" eaLnBrk="1" hangingPunct="1">
              <a:lnSpc>
                <a:spcPct val="90000"/>
              </a:lnSpc>
            </a:pPr>
            <a:r>
              <a:rPr lang="tr-TR" sz="2400" dirty="0" smtClean="0"/>
              <a:t>Gaz yoğunluğunun düşük olduğu, geniş alanlarda kullanılır,  </a:t>
            </a:r>
          </a:p>
          <a:p>
            <a:pPr lvl="1" eaLnBrk="1" hangingPunct="1">
              <a:lnSpc>
                <a:spcPct val="90000"/>
              </a:lnSpc>
            </a:pPr>
            <a:r>
              <a:rPr lang="tr-TR" sz="2400" dirty="0" smtClean="0"/>
              <a:t>Kısa süreli, acil durumlarda kullanılır, </a:t>
            </a:r>
          </a:p>
          <a:p>
            <a:pPr lvl="1" eaLnBrk="1" hangingPunct="1">
              <a:lnSpc>
                <a:spcPct val="90000"/>
              </a:lnSpc>
            </a:pPr>
            <a:r>
              <a:rPr lang="tr-TR" sz="2400" dirty="0" smtClean="0"/>
              <a:t>Sürekli kullanılmaz, </a:t>
            </a:r>
          </a:p>
          <a:p>
            <a:pPr lvl="1" eaLnBrk="1" hangingPunct="1">
              <a:lnSpc>
                <a:spcPct val="90000"/>
              </a:lnSpc>
            </a:pPr>
            <a:r>
              <a:rPr lang="tr-TR" sz="2400" dirty="0" smtClean="0"/>
              <a:t>Oksijen yetersizliği durumunda yararlı olmaz. </a:t>
            </a:r>
          </a:p>
          <a:p>
            <a:pPr lvl="1" eaLnBrk="1" hangingPunct="1">
              <a:lnSpc>
                <a:spcPct val="90000"/>
              </a:lnSpc>
            </a:pPr>
            <a:endParaRPr lang="tr-TR" sz="2400" dirty="0"/>
          </a:p>
          <a:p>
            <a:pPr marL="182562" lvl="1" indent="0" eaLnBrk="1" hangingPunct="1">
              <a:lnSpc>
                <a:spcPct val="90000"/>
              </a:lnSpc>
              <a:buNone/>
            </a:pPr>
            <a:r>
              <a:rPr lang="tr-TR" sz="2400" dirty="0"/>
              <a:t>EN 136 Tam Yüz Gaz Maskeleri </a:t>
            </a:r>
            <a:endParaRPr lang="tr-TR" sz="2400" dirty="0" smtClean="0"/>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7550" y="141732"/>
            <a:ext cx="1657350" cy="2010918"/>
          </a:xfrm>
          <a:prstGeom prst="rect">
            <a:avLst/>
          </a:prstGeom>
        </p:spPr>
      </p:pic>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7976" y="3962400"/>
            <a:ext cx="1691174" cy="1657350"/>
          </a:xfrm>
          <a:prstGeom prst="rect">
            <a:avLst/>
          </a:prstGeom>
        </p:spPr>
      </p:pic>
    </p:spTree>
    <p:extLst>
      <p:ext uri="{BB962C8B-B14F-4D97-AF65-F5344CB8AC3E}">
        <p14:creationId xmlns:p14="http://schemas.microsoft.com/office/powerpoint/2010/main" val="36042277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3958" y="649289"/>
            <a:ext cx="7470042" cy="569436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drager_xplore_6300_filtresi_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7714428" y="146050"/>
            <a:ext cx="1459734" cy="15303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5422555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5"/>
          <p:cNvSpPr>
            <a:spLocks noGrp="1" noChangeArrowheads="1"/>
          </p:cNvSpPr>
          <p:nvPr>
            <p:ph type="title"/>
          </p:nvPr>
        </p:nvSpPr>
        <p:spPr/>
        <p:txBody>
          <a:bodyPr/>
          <a:lstStyle/>
          <a:p>
            <a:pPr eaLnBrk="1" hangingPunct="1"/>
            <a:r>
              <a:rPr lang="tr-TR" dirty="0"/>
              <a:t>Hava Beslemeli  Maskeler : </a:t>
            </a:r>
            <a:endParaRPr lang="tr-TR" dirty="0" smtClean="0"/>
          </a:p>
        </p:txBody>
      </p:sp>
      <p:sp>
        <p:nvSpPr>
          <p:cNvPr id="35843" name="Rectangle 3"/>
          <p:cNvSpPr>
            <a:spLocks noGrp="1" noChangeArrowheads="1"/>
          </p:cNvSpPr>
          <p:nvPr>
            <p:ph type="body" sz="half" idx="1"/>
          </p:nvPr>
        </p:nvSpPr>
        <p:spPr>
          <a:xfrm>
            <a:off x="414338" y="1752600"/>
            <a:ext cx="5805487" cy="4267200"/>
          </a:xfrm>
        </p:spPr>
        <p:txBody>
          <a:bodyPr/>
          <a:lstStyle/>
          <a:p>
            <a:pPr marL="0" indent="0" eaLnBrk="1" hangingPunct="1">
              <a:buNone/>
            </a:pPr>
            <a:endParaRPr lang="tr-TR" sz="2400" dirty="0" smtClean="0"/>
          </a:p>
          <a:p>
            <a:pPr lvl="1" eaLnBrk="1" hangingPunct="1"/>
            <a:r>
              <a:rPr lang="tr-TR" sz="2400" dirty="0" smtClean="0"/>
              <a:t>İşyeri havasında bulunan zararlı etkilerden korunmak üzere, hortum vasıtasıyla dışarıdan hava verilir,</a:t>
            </a:r>
          </a:p>
          <a:p>
            <a:pPr lvl="1" eaLnBrk="1" hangingPunct="1"/>
            <a:r>
              <a:rPr lang="tr-TR" sz="2400" dirty="0" smtClean="0"/>
              <a:t> Tehlikeli konsantrasyonlardaki toz, sis, buhar veya gaz içeren tanklar, kuyular, galeriler vb. yerlerde kullanılırlar. </a:t>
            </a:r>
          </a:p>
          <a:p>
            <a:pPr lvl="1" eaLnBrk="1" hangingPunct="1"/>
            <a:endParaRPr lang="tr-TR" sz="2400" dirty="0"/>
          </a:p>
          <a:p>
            <a:pPr lvl="1" eaLnBrk="1" hangingPunct="1"/>
            <a:endParaRPr lang="tr-TR" sz="2400" dirty="0" smtClean="0"/>
          </a:p>
          <a:p>
            <a:pPr marL="182562" lvl="1" indent="0" eaLnBrk="1" hangingPunct="1">
              <a:buNone/>
            </a:pPr>
            <a:r>
              <a:rPr lang="tr-TR" sz="2400" dirty="0"/>
              <a:t>EN 137 Solunum Tüp ve Sırtlıkları </a:t>
            </a:r>
            <a:endParaRPr lang="tr-TR" sz="2400" dirty="0" smtClean="0"/>
          </a:p>
          <a:p>
            <a:pPr marL="182562" lvl="1" indent="0" eaLnBrk="1" hangingPunct="1">
              <a:buNone/>
            </a:pPr>
            <a:r>
              <a:rPr lang="tr-TR" sz="2400" dirty="0"/>
              <a:t>EN 139 Temiz Hava </a:t>
            </a:r>
            <a:r>
              <a:rPr lang="tr-TR" sz="2400" dirty="0" smtClean="0"/>
              <a:t>Beslemeli </a:t>
            </a:r>
            <a:r>
              <a:rPr lang="tr-TR" sz="2400" dirty="0"/>
              <a:t>Maskeler</a:t>
            </a:r>
            <a:endParaRPr lang="tr-TR" sz="2400" dirty="0" smtClean="0"/>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5422" y="531114"/>
            <a:ext cx="2594728" cy="2516886"/>
          </a:xfrm>
          <a:prstGeom prst="rect">
            <a:avLst/>
          </a:prstGeom>
        </p:spPr>
      </p:pic>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94265" y="3611880"/>
            <a:ext cx="2225885" cy="2465070"/>
          </a:xfrm>
          <a:prstGeom prst="rect">
            <a:avLst/>
          </a:prstGeom>
        </p:spPr>
      </p:pic>
    </p:spTree>
    <p:extLst>
      <p:ext uri="{BB962C8B-B14F-4D97-AF65-F5344CB8AC3E}">
        <p14:creationId xmlns:p14="http://schemas.microsoft.com/office/powerpoint/2010/main" val="32573863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ext Box 2"/>
          <p:cNvSpPr txBox="1">
            <a:spLocks noChangeArrowheads="1"/>
          </p:cNvSpPr>
          <p:nvPr/>
        </p:nvSpPr>
        <p:spPr bwMode="auto">
          <a:xfrm>
            <a:off x="395288" y="950913"/>
            <a:ext cx="8027987" cy="4955203"/>
          </a:xfrm>
          <a:prstGeom prst="rect">
            <a:avLst/>
          </a:prstGeom>
          <a:solidFill>
            <a:schemeClr val="bg1"/>
          </a:solidFill>
          <a:ln w="9525">
            <a:noFill/>
            <a:miter lim="800000"/>
            <a:headEnd/>
            <a:tailEnd/>
          </a:ln>
        </p:spPr>
        <p:txBody>
          <a:bodyPr>
            <a:spAutoFit/>
          </a:bodyPr>
          <a:lstStyle/>
          <a:p>
            <a:pPr algn="ctr">
              <a:defRPr/>
            </a:pPr>
            <a:r>
              <a:rPr lang="tr-TR" sz="2000" dirty="0">
                <a:latin typeface="Calibri" pitchFamily="34" charset="0"/>
              </a:rPr>
              <a:t>Kişisel koruyucu donanımların yararlı olabilmesi için, kullanım amacına </a:t>
            </a:r>
            <a:r>
              <a:rPr lang="tr-TR" sz="2000" dirty="0" smtClean="0">
                <a:latin typeface="Calibri" pitchFamily="34" charset="0"/>
              </a:rPr>
              <a:t>ve kullanıcıya </a:t>
            </a:r>
            <a:r>
              <a:rPr lang="tr-TR" sz="2000" dirty="0">
                <a:latin typeface="Calibri" pitchFamily="34" charset="0"/>
              </a:rPr>
              <a:t>uygun olması ve gerektiği şekilde kullanılması önemlidir.  </a:t>
            </a:r>
          </a:p>
          <a:p>
            <a:pPr algn="ctr">
              <a:defRPr/>
            </a:pPr>
            <a:endParaRPr lang="tr-TR" sz="2000" b="1" u="sng" dirty="0">
              <a:latin typeface="Calibri" pitchFamily="34" charset="0"/>
            </a:endParaRPr>
          </a:p>
          <a:p>
            <a:pPr>
              <a:defRPr/>
            </a:pPr>
            <a:r>
              <a:rPr lang="tr-TR" sz="2000" b="1" u="sng" dirty="0">
                <a:latin typeface="Calibri" pitchFamily="34" charset="0"/>
              </a:rPr>
              <a:t>Bu nedenle; </a:t>
            </a:r>
          </a:p>
          <a:p>
            <a:pPr>
              <a:defRPr/>
            </a:pPr>
            <a:endParaRPr lang="tr-TR" sz="2000" b="1" u="sng" dirty="0">
              <a:latin typeface="Calibri" pitchFamily="34" charset="0"/>
            </a:endParaRPr>
          </a:p>
          <a:p>
            <a:pPr marL="342900" indent="-342900">
              <a:spcBef>
                <a:spcPts val="600"/>
              </a:spcBef>
              <a:buClr>
                <a:srgbClr val="0070C0"/>
              </a:buClr>
              <a:buFont typeface="Arial" pitchFamily="34" charset="0"/>
              <a:buChar char="•"/>
              <a:defRPr/>
            </a:pPr>
            <a:r>
              <a:rPr lang="tr-TR" sz="2000" dirty="0">
                <a:latin typeface="Calibri" pitchFamily="34" charset="0"/>
              </a:rPr>
              <a:t>Kişisel koruyucu donanımların seçimi iyi yapılmalı ve kullanması gerekenler doğru belirlenmelidir.</a:t>
            </a:r>
          </a:p>
          <a:p>
            <a:pPr marL="342900" indent="-342900">
              <a:spcBef>
                <a:spcPts val="600"/>
              </a:spcBef>
              <a:buClr>
                <a:srgbClr val="0070C0"/>
              </a:buClr>
              <a:buFont typeface="Arial" pitchFamily="34" charset="0"/>
              <a:buChar char="•"/>
              <a:defRPr/>
            </a:pPr>
            <a:r>
              <a:rPr lang="tr-TR" sz="2000" dirty="0" smtClean="0">
                <a:latin typeface="Calibri" pitchFamily="34" charset="0"/>
              </a:rPr>
              <a:t>Kullanması </a:t>
            </a:r>
            <a:r>
              <a:rPr lang="tr-TR" sz="2000" dirty="0">
                <a:latin typeface="Calibri" pitchFamily="34" charset="0"/>
              </a:rPr>
              <a:t>gerekenlere teslim edilmeli ve konu ile ilgili olarak kullanıcılar bilgilendirilmeli teorik ve pratik eğitim sağlanmalıdır.</a:t>
            </a:r>
          </a:p>
          <a:p>
            <a:pPr marL="342900" indent="-342900">
              <a:spcBef>
                <a:spcPts val="600"/>
              </a:spcBef>
              <a:buClr>
                <a:srgbClr val="0070C0"/>
              </a:buClr>
              <a:buFont typeface="Arial" pitchFamily="34" charset="0"/>
              <a:buChar char="•"/>
              <a:defRPr/>
            </a:pPr>
            <a:r>
              <a:rPr lang="tr-TR" sz="2000" dirty="0" smtClean="0">
                <a:latin typeface="Calibri" pitchFamily="34" charset="0"/>
              </a:rPr>
              <a:t>Gerektiği </a:t>
            </a:r>
            <a:r>
              <a:rPr lang="tr-TR" sz="2000" dirty="0">
                <a:latin typeface="Calibri" pitchFamily="34" charset="0"/>
              </a:rPr>
              <a:t>şekilde kullanımın sağlanması için, örnek olunmalı, kullanıcılar teşvik edilmeli ve denetim sağlanmalıdır.</a:t>
            </a:r>
          </a:p>
          <a:p>
            <a:pPr marL="342900" indent="-342900">
              <a:spcBef>
                <a:spcPts val="600"/>
              </a:spcBef>
              <a:buClr>
                <a:srgbClr val="0070C0"/>
              </a:buClr>
              <a:buFont typeface="Arial" pitchFamily="34" charset="0"/>
              <a:buChar char="•"/>
              <a:defRPr/>
            </a:pPr>
            <a:r>
              <a:rPr lang="tr-TR" sz="2000" dirty="0" smtClean="0">
                <a:latin typeface="Calibri" pitchFamily="34" charset="0"/>
              </a:rPr>
              <a:t>Kişisel </a:t>
            </a:r>
            <a:r>
              <a:rPr lang="tr-TR" sz="2000" dirty="0">
                <a:latin typeface="Calibri" pitchFamily="34" charset="0"/>
              </a:rPr>
              <a:t>koruyucu donanımlar, gerektiğinde yenilenmelidir.                      </a:t>
            </a:r>
          </a:p>
          <a:p>
            <a:pPr algn="ctr">
              <a:defRPr/>
            </a:pPr>
            <a:endParaRPr lang="tr-TR" sz="2000" dirty="0">
              <a:latin typeface="Calibri" pitchFamily="34" charset="0"/>
            </a:endParaRPr>
          </a:p>
          <a:p>
            <a:pPr>
              <a:defRPr/>
            </a:pPr>
            <a:endParaRPr lang="tr-TR" dirty="0">
              <a:latin typeface="Calibri" pitchFamily="34" charset="0"/>
            </a:endParaRPr>
          </a:p>
          <a:p>
            <a:pPr>
              <a:defRPr/>
            </a:pPr>
            <a:r>
              <a:rPr lang="tr-TR" dirty="0">
                <a:latin typeface="Calibri" pitchFamily="34" charset="0"/>
              </a:rPr>
              <a:t> </a:t>
            </a:r>
          </a:p>
        </p:txBody>
      </p:sp>
      <p:sp>
        <p:nvSpPr>
          <p:cNvPr id="3" name="Rectangle 2"/>
          <p:cNvSpPr txBox="1">
            <a:spLocks noChangeArrowheads="1"/>
          </p:cNvSpPr>
          <p:nvPr/>
        </p:nvSpPr>
        <p:spPr>
          <a:xfrm>
            <a:off x="395288" y="381001"/>
            <a:ext cx="5236255" cy="569912"/>
          </a:xfrm>
          <a:prstGeom prst="rect">
            <a:avLst/>
          </a:prstGeom>
          <a:noFill/>
          <a:ln w="9525">
            <a:noFill/>
            <a:miter lim="800000"/>
            <a:headEnd/>
            <a:tailEnd/>
          </a:ln>
        </p:spPr>
        <p:txBody>
          <a:bodyPr anchor="ctr"/>
          <a:lstStyle/>
          <a:p>
            <a:pPr algn="ctr">
              <a:defRPr/>
            </a:pPr>
            <a:r>
              <a:rPr lang="tr-TR" sz="2800" b="1" dirty="0">
                <a:solidFill>
                  <a:schemeClr val="tx2"/>
                </a:solidFill>
                <a:latin typeface="Calibri" pitchFamily="34" charset="0"/>
                <a:ea typeface="+mj-ea"/>
                <a:cs typeface="+mj-cs"/>
              </a:rPr>
              <a:t>Kişisel Koruyucu Donanımlar</a:t>
            </a:r>
          </a:p>
        </p:txBody>
      </p:sp>
    </p:spTree>
    <p:extLst>
      <p:ext uri="{BB962C8B-B14F-4D97-AF65-F5344CB8AC3E}">
        <p14:creationId xmlns:p14="http://schemas.microsoft.com/office/powerpoint/2010/main" val="72912203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3"/>
          <p:cNvSpPr>
            <a:spLocks noGrp="1" noChangeArrowheads="1"/>
          </p:cNvSpPr>
          <p:nvPr>
            <p:ph type="body" idx="1"/>
          </p:nvPr>
        </p:nvSpPr>
        <p:spPr>
          <a:xfrm>
            <a:off x="242889" y="666750"/>
            <a:ext cx="6062661" cy="5105400"/>
          </a:xfrm>
        </p:spPr>
        <p:txBody>
          <a:bodyPr/>
          <a:lstStyle/>
          <a:p>
            <a:pPr marL="0" indent="0" eaLnBrk="1" hangingPunct="1">
              <a:buNone/>
            </a:pPr>
            <a:r>
              <a:rPr lang="tr-TR" sz="2400" b="1" dirty="0" smtClean="0"/>
              <a:t>Kendinden Temiz Hava Üreten  Solunum Cihazları :</a:t>
            </a:r>
          </a:p>
          <a:p>
            <a:pPr lvl="1" eaLnBrk="1" hangingPunct="1"/>
            <a:endParaRPr lang="tr-TR" sz="2400" b="1" dirty="0" smtClean="0"/>
          </a:p>
          <a:p>
            <a:pPr lvl="1" eaLnBrk="1" hangingPunct="1"/>
            <a:r>
              <a:rPr lang="tr-TR" sz="2400" b="1" dirty="0" smtClean="0"/>
              <a:t> </a:t>
            </a:r>
            <a:r>
              <a:rPr lang="tr-TR" sz="2400" dirty="0" smtClean="0"/>
              <a:t>Zararlı gazların yüksek konsantrasyonlarında ve oksijen yokluğunda, tam bir solunum sağlarlar, </a:t>
            </a:r>
          </a:p>
          <a:p>
            <a:pPr lvl="1" eaLnBrk="1" hangingPunct="1"/>
            <a:r>
              <a:rPr lang="tr-TR" sz="2400" dirty="0" smtClean="0"/>
              <a:t>Çeşitli tipleri vardır, sırtta taşınanları her yerde kullanılabilir, ancak ağır olması bir dezavantajdır, </a:t>
            </a:r>
          </a:p>
          <a:p>
            <a:pPr lvl="1" eaLnBrk="1" hangingPunct="1"/>
            <a:r>
              <a:rPr lang="tr-TR" sz="2400" dirty="0" smtClean="0"/>
              <a:t>Kimyasal kartuşların belirli kullanma süreleri vardır, son kullanma tarihi dolan kartuşlar değiştirilmelidir, </a:t>
            </a:r>
          </a:p>
          <a:p>
            <a:pPr lvl="1" eaLnBrk="1" hangingPunct="1"/>
            <a:r>
              <a:rPr lang="tr-TR" sz="2400" dirty="0" smtClean="0"/>
              <a:t>Filtreler, neme ve mekanik zararlara karşı korunmalıdır. </a:t>
            </a:r>
          </a:p>
          <a:p>
            <a:pPr marL="182562" lvl="1" indent="0" eaLnBrk="1" hangingPunct="1">
              <a:buNone/>
            </a:pPr>
            <a:r>
              <a:rPr lang="tr-TR" sz="2400" dirty="0"/>
              <a:t>EN 403 Kaçış Maskeleri </a:t>
            </a:r>
            <a:endParaRPr lang="tr-TR" sz="2400" dirty="0" smtClean="0"/>
          </a:p>
        </p:txBody>
      </p:sp>
      <p:pic>
        <p:nvPicPr>
          <p:cNvPr id="5" name="Picture 4" descr="s2"/>
          <p:cNvPicPr>
            <a:picLocks noChangeAspect="1" noChangeArrowheads="1"/>
          </p:cNvPicPr>
          <p:nvPr/>
        </p:nvPicPr>
        <p:blipFill rotWithShape="1">
          <a:blip r:embed="rId2">
            <a:extLst>
              <a:ext uri="{28A0092B-C50C-407E-A947-70E740481C1C}">
                <a14:useLocalDpi xmlns:a14="http://schemas.microsoft.com/office/drawing/2010/main" val="0"/>
              </a:ext>
            </a:extLst>
          </a:blip>
          <a:srcRect l="10937" t="4430" b="5064"/>
          <a:stretch/>
        </p:blipFill>
        <p:spPr>
          <a:xfrm>
            <a:off x="6591300" y="3295650"/>
            <a:ext cx="2171700" cy="27241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0" y="666750"/>
            <a:ext cx="2286000" cy="2362200"/>
          </a:xfrm>
          <a:prstGeom prst="rect">
            <a:avLst/>
          </a:prstGeom>
        </p:spPr>
      </p:pic>
    </p:spTree>
    <p:extLst>
      <p:ext uri="{BB962C8B-B14F-4D97-AF65-F5344CB8AC3E}">
        <p14:creationId xmlns:p14="http://schemas.microsoft.com/office/powerpoint/2010/main" val="213519794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tr-TR" sz="3200" b="1" dirty="0" smtClean="0">
                <a:solidFill>
                  <a:schemeClr val="accent2"/>
                </a:solidFill>
              </a:rPr>
              <a:t>EL VE KOL KORUYUCULARI :</a:t>
            </a:r>
            <a:r>
              <a:rPr lang="tr-TR" sz="3200" dirty="0" smtClean="0">
                <a:solidFill>
                  <a:schemeClr val="accent2"/>
                </a:solidFill>
              </a:rPr>
              <a:t> </a:t>
            </a:r>
          </a:p>
        </p:txBody>
      </p:sp>
      <p:sp>
        <p:nvSpPr>
          <p:cNvPr id="39939" name="Rectangle 3"/>
          <p:cNvSpPr>
            <a:spLocks noGrp="1" noChangeArrowheads="1"/>
          </p:cNvSpPr>
          <p:nvPr>
            <p:ph type="body" sz="half" idx="1"/>
          </p:nvPr>
        </p:nvSpPr>
        <p:spPr>
          <a:xfrm>
            <a:off x="446088" y="1504950"/>
            <a:ext cx="6259512" cy="4457700"/>
          </a:xfrm>
        </p:spPr>
        <p:txBody>
          <a:bodyPr/>
          <a:lstStyle/>
          <a:p>
            <a:pPr eaLnBrk="1" hangingPunct="1"/>
            <a:r>
              <a:rPr lang="tr-TR" sz="2000" b="1" dirty="0" smtClean="0"/>
              <a:t>El koruyucuları :</a:t>
            </a:r>
          </a:p>
          <a:p>
            <a:pPr lvl="1" eaLnBrk="1" hangingPunct="1"/>
            <a:r>
              <a:rPr lang="tr-TR" sz="2000" dirty="0" smtClean="0"/>
              <a:t>Özel koruyucu eldivenler</a:t>
            </a:r>
            <a:r>
              <a:rPr lang="tr-TR" sz="2000" dirty="0"/>
              <a:t>,</a:t>
            </a:r>
            <a:endParaRPr lang="tr-TR" sz="2000" dirty="0" smtClean="0"/>
          </a:p>
          <a:p>
            <a:pPr lvl="1" eaLnBrk="1" hangingPunct="1"/>
            <a:r>
              <a:rPr lang="tr-TR" sz="2000" dirty="0" smtClean="0"/>
              <a:t>Makinelerden, kimyasallardan, elektrik ve ısıdan koruyan eldivenler. </a:t>
            </a:r>
          </a:p>
          <a:p>
            <a:pPr lvl="1" eaLnBrk="1" hangingPunct="1"/>
            <a:r>
              <a:rPr lang="tr-TR" sz="2000" dirty="0" smtClean="0"/>
              <a:t>Tek parmaklı eldivenler, Parmak kılıfları, Kolluklar, </a:t>
            </a:r>
          </a:p>
          <a:p>
            <a:pPr lvl="1" eaLnBrk="1" hangingPunct="1"/>
            <a:r>
              <a:rPr lang="tr-TR" sz="2000" dirty="0" smtClean="0"/>
              <a:t>Ağır işler için bilek koruyucuları –bileklik, </a:t>
            </a:r>
          </a:p>
          <a:p>
            <a:pPr lvl="1" eaLnBrk="1" hangingPunct="1"/>
            <a:r>
              <a:rPr lang="tr-TR" sz="2000" dirty="0" smtClean="0"/>
              <a:t>Parmaksız eldivenler, </a:t>
            </a:r>
          </a:p>
          <a:p>
            <a:pPr lvl="1" eaLnBrk="1" hangingPunct="1"/>
            <a:r>
              <a:rPr lang="tr-TR" sz="2000" dirty="0" smtClean="0"/>
              <a:t>Koruyucu eldivenler </a:t>
            </a:r>
          </a:p>
          <a:p>
            <a:pPr marL="182562" lvl="1" indent="0" eaLnBrk="1" hangingPunct="1">
              <a:buNone/>
            </a:pPr>
            <a:endParaRPr lang="tr-TR" sz="2000" dirty="0" smtClean="0"/>
          </a:p>
          <a:p>
            <a:pPr marL="182562" lvl="1" indent="0" eaLnBrk="1" hangingPunct="1">
              <a:buNone/>
            </a:pPr>
            <a:r>
              <a:rPr lang="tr-TR" sz="2000" dirty="0" smtClean="0"/>
              <a:t>EN </a:t>
            </a:r>
            <a:r>
              <a:rPr lang="tr-TR" sz="2000" dirty="0"/>
              <a:t>388 Mekanik risk </a:t>
            </a:r>
            <a:br>
              <a:rPr lang="tr-TR" sz="2000" dirty="0"/>
            </a:br>
            <a:r>
              <a:rPr lang="tr-TR" sz="2000" dirty="0"/>
              <a:t>EN 374 Kimyasal risk </a:t>
            </a:r>
            <a:br>
              <a:rPr lang="tr-TR" sz="2000" dirty="0"/>
            </a:br>
            <a:r>
              <a:rPr lang="tr-TR" sz="2000" dirty="0"/>
              <a:t>EN 407 Sıcak ortam riski </a:t>
            </a:r>
            <a:br>
              <a:rPr lang="tr-TR" sz="2000" dirty="0"/>
            </a:br>
            <a:r>
              <a:rPr lang="tr-TR" sz="2000" dirty="0"/>
              <a:t>EN 511 Soğuk ortam riski </a:t>
            </a:r>
            <a:br>
              <a:rPr lang="tr-TR" sz="2000" dirty="0"/>
            </a:br>
            <a:endParaRPr lang="tr-TR" sz="2000" dirty="0" smtClean="0"/>
          </a:p>
        </p:txBody>
      </p:sp>
      <p:pic>
        <p:nvPicPr>
          <p:cNvPr id="39940" name="Picture 4" descr="afacan_pls_269"/>
          <p:cNvPicPr>
            <a:picLocks noGrp="1" noChangeAspect="1" noChangeArrowheads="1"/>
          </p:cNvPicPr>
          <p:nvPr>
            <p:ph sz="half" idx="2"/>
          </p:nvPr>
        </p:nvPicPr>
        <p:blipFill rotWithShape="1">
          <a:blip r:embed="rId4">
            <a:extLst>
              <a:ext uri="{28A0092B-C50C-407E-A947-70E740481C1C}">
                <a14:useLocalDpi xmlns:a14="http://schemas.microsoft.com/office/drawing/2010/main" val="0"/>
              </a:ext>
            </a:extLst>
          </a:blip>
          <a:srcRect l="22106"/>
          <a:stretch/>
        </p:blipFill>
        <p:spPr>
          <a:xfrm>
            <a:off x="6915150" y="2305050"/>
            <a:ext cx="2019300" cy="1720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2" name="Nesne 1"/>
          <p:cNvGraphicFramePr>
            <a:graphicFrameLocks noChangeAspect="1"/>
          </p:cNvGraphicFramePr>
          <p:nvPr>
            <p:extLst>
              <p:ext uri="{D42A27DB-BD31-4B8C-83A1-F6EECF244321}">
                <p14:modId xmlns:p14="http://schemas.microsoft.com/office/powerpoint/2010/main" val="2280076175"/>
              </p:ext>
            </p:extLst>
          </p:nvPr>
        </p:nvGraphicFramePr>
        <p:xfrm>
          <a:off x="6986781" y="171450"/>
          <a:ext cx="1795269" cy="2000250"/>
        </p:xfrm>
        <a:graphic>
          <a:graphicData uri="http://schemas.openxmlformats.org/presentationml/2006/ole">
            <mc:AlternateContent xmlns:mc="http://schemas.openxmlformats.org/markup-compatibility/2006">
              <mc:Choice xmlns:v="urn:schemas-microsoft-com:vml" Requires="v">
                <p:oleObj spid="_x0000_s4130" name="Belge" r:id="rId5" imgW="1143000" imgH="1274064" progId="Word.Document.8">
                  <p:embed/>
                </p:oleObj>
              </mc:Choice>
              <mc:Fallback>
                <p:oleObj name="Belge" r:id="rId5" imgW="1143000" imgH="1274064" progId="Word.Document.8">
                  <p:embed/>
                  <p:pic>
                    <p:nvPicPr>
                      <p:cNvPr id="0" name="Object 102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86781" y="171450"/>
                        <a:ext cx="1795269" cy="2000250"/>
                      </a:xfrm>
                      <a:prstGeom prst="rect">
                        <a:avLst/>
                      </a:prstGeom>
                      <a:noFill/>
                      <a:ln>
                        <a:noFill/>
                      </a:ln>
                      <a:effectLst/>
                    </p:spPr>
                  </p:pic>
                </p:oleObj>
              </mc:Fallback>
            </mc:AlternateContent>
          </a:graphicData>
        </a:graphic>
      </p:graphicFrame>
      <p:pic>
        <p:nvPicPr>
          <p:cNvPr id="8" name="Picture 2" descr="\\ERATASSRV1\satis pazarlama genel\1-SATIŞ&amp;PAZARLAMA KLASÖRÜ\@KKD RESİMLER\SHOWA\AO 15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77050" y="4130675"/>
            <a:ext cx="2014537" cy="201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070442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333375" y="898525"/>
            <a:ext cx="6315075" cy="4313238"/>
          </a:xfrm>
        </p:spPr>
        <p:txBody>
          <a:bodyPr/>
          <a:lstStyle/>
          <a:p>
            <a:pPr eaLnBrk="1" hangingPunct="1"/>
            <a:r>
              <a:rPr lang="tr-TR" sz="2000" b="1" dirty="0" smtClean="0">
                <a:latin typeface="Arial" pitchFamily="34" charset="0"/>
              </a:rPr>
              <a:t>Sıyrılma, kesilme ve darbelere karşı korunma : </a:t>
            </a:r>
          </a:p>
          <a:p>
            <a:pPr lvl="1" eaLnBrk="1" hangingPunct="1"/>
            <a:endParaRPr lang="tr-TR" sz="2000" dirty="0" smtClean="0">
              <a:latin typeface="Arial" pitchFamily="34" charset="0"/>
            </a:endParaRPr>
          </a:p>
          <a:p>
            <a:pPr lvl="1" eaLnBrk="1" hangingPunct="1"/>
            <a:r>
              <a:rPr lang="tr-TR" sz="2000" dirty="0" smtClean="0">
                <a:latin typeface="Arial" pitchFamily="34" charset="0"/>
              </a:rPr>
              <a:t>Nem ve suya karşı, doğal veya sentetik kauçuk, su geçirmez kumaş, plastik ve camyününden yapılmış eldivenler kullanılır, </a:t>
            </a:r>
          </a:p>
          <a:p>
            <a:pPr lvl="1" eaLnBrk="1" hangingPunct="1"/>
            <a:r>
              <a:rPr lang="tr-TR" sz="2000" dirty="0" smtClean="0">
                <a:latin typeface="Arial" pitchFamily="34" charset="0"/>
              </a:rPr>
              <a:t>Darbe ve sıkıştırmaya karşı, eldivenlerin uçlarına çelik yüksükler konulur, </a:t>
            </a:r>
          </a:p>
          <a:p>
            <a:pPr lvl="1" eaLnBrk="1" hangingPunct="1"/>
            <a:r>
              <a:rPr lang="tr-TR" sz="2000" dirty="0" smtClean="0">
                <a:latin typeface="Arial" pitchFamily="34" charset="0"/>
              </a:rPr>
              <a:t>Ağır döküm parçaları ile çalışılırken, içerisine çelik bileşikler yerleştirilerek takviye edilmiş eldivenler kullanılır, </a:t>
            </a:r>
          </a:p>
          <a:p>
            <a:pPr lvl="1" eaLnBrk="1" hangingPunct="1"/>
            <a:r>
              <a:rPr lang="tr-TR" sz="2000" dirty="0" smtClean="0">
                <a:latin typeface="Arial" pitchFamily="34" charset="0"/>
              </a:rPr>
              <a:t>Keskin kenarlı aletlerden doğabilecek tehlikelere karşı, tel dokumayla takviye edilmiş eldivenler kullanılır. </a:t>
            </a:r>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8950" y="4038600"/>
            <a:ext cx="1962150" cy="1962150"/>
          </a:xfrm>
          <a:prstGeom prst="rect">
            <a:avLst/>
          </a:prstGeom>
        </p:spPr>
      </p:pic>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9630" y="2247900"/>
            <a:ext cx="2131469" cy="1524000"/>
          </a:xfrm>
          <a:prstGeom prst="rect">
            <a:avLst/>
          </a:prstGeom>
        </p:spPr>
      </p:pic>
      <p:pic>
        <p:nvPicPr>
          <p:cNvPr id="4" name="Resi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7099" y="476250"/>
            <a:ext cx="1523999" cy="1636294"/>
          </a:xfrm>
          <a:prstGeom prst="rect">
            <a:avLst/>
          </a:prstGeom>
        </p:spPr>
      </p:pic>
    </p:spTree>
    <p:extLst>
      <p:ext uri="{BB962C8B-B14F-4D97-AF65-F5344CB8AC3E}">
        <p14:creationId xmlns:p14="http://schemas.microsoft.com/office/powerpoint/2010/main" val="102552769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p:cNvSpPr>
            <a:spLocks noGrp="1" noChangeArrowheads="1"/>
          </p:cNvSpPr>
          <p:nvPr>
            <p:ph type="body" sz="half" idx="1"/>
          </p:nvPr>
        </p:nvSpPr>
        <p:spPr>
          <a:xfrm>
            <a:off x="257175" y="1450507"/>
            <a:ext cx="6276975" cy="3159593"/>
          </a:xfrm>
        </p:spPr>
        <p:txBody>
          <a:bodyPr/>
          <a:lstStyle/>
          <a:p>
            <a:pPr algn="just" eaLnBrk="1" hangingPunct="1"/>
            <a:r>
              <a:rPr lang="tr-TR" sz="2400" b="1" dirty="0" smtClean="0"/>
              <a:t>Alev ve ısıdan korunma : </a:t>
            </a:r>
            <a:r>
              <a:rPr lang="tr-TR" sz="2400" dirty="0" smtClean="0"/>
              <a:t>Sıcak malzeme ile çalışılan yerlerde; kromlu deri, amyant, alüminyum kumaş veya cam elyaflı malzemelerden yapılmış eldivenler kullanılır.</a:t>
            </a:r>
          </a:p>
          <a:p>
            <a:pPr algn="just" eaLnBrk="1" hangingPunct="1"/>
            <a:endParaRPr lang="tr-TR" sz="2400" b="1" dirty="0" smtClean="0"/>
          </a:p>
          <a:p>
            <a:pPr algn="just" eaLnBrk="1" hangingPunct="1"/>
            <a:r>
              <a:rPr lang="tr-TR" sz="2400" b="1" dirty="0" smtClean="0"/>
              <a:t>Kimyasal zararlılardan korunma : </a:t>
            </a:r>
            <a:r>
              <a:rPr lang="tr-TR" sz="2400" dirty="0" smtClean="0"/>
              <a:t>Asit, yağ ve diğer kimyasal maddelerle çalışılırken, sıvıları ve ince tozları geçirmeyen, kauçuk, PVC, ateşe dayanıklı branda, cam elyafı, su geçirmez deri gibi malzemelerden yapılmış eldivenler kullanılır.</a:t>
            </a:r>
          </a:p>
        </p:txBody>
      </p:sp>
      <p:pic>
        <p:nvPicPr>
          <p:cNvPr id="41987" name="Picture 4" descr="pr_01_671_min"/>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904753" y="4076910"/>
            <a:ext cx="2239248" cy="2072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338" name="Picture 2" descr="kart34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27850" y="2443605"/>
            <a:ext cx="2203450" cy="1557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pic>
        <p:nvPicPr>
          <p:cNvPr id="8" name="Picture 3" descr="\\ERATASSRV1\satis pazarlama genel\1-SATIŞ&amp;PAZARLAMA KLASÖRÜ\@KKD RESİMLER\COMASEC\comahot_web_situation_205x20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75476" y="92076"/>
            <a:ext cx="2155824" cy="2155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60649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5"/>
          <p:cNvSpPr>
            <a:spLocks noGrp="1" noChangeArrowheads="1"/>
          </p:cNvSpPr>
          <p:nvPr>
            <p:ph type="title"/>
          </p:nvPr>
        </p:nvSpPr>
        <p:spPr/>
        <p:txBody>
          <a:bodyPr/>
          <a:lstStyle/>
          <a:p>
            <a:pPr eaLnBrk="1" hangingPunct="1"/>
            <a:endParaRPr lang="tr-TR" smtClean="0"/>
          </a:p>
        </p:txBody>
      </p:sp>
      <p:sp>
        <p:nvSpPr>
          <p:cNvPr id="43011" name="Rectangle 3"/>
          <p:cNvSpPr>
            <a:spLocks noGrp="1" noChangeArrowheads="1"/>
          </p:cNvSpPr>
          <p:nvPr>
            <p:ph type="body" sz="half" idx="1"/>
          </p:nvPr>
        </p:nvSpPr>
        <p:spPr>
          <a:xfrm>
            <a:off x="323850" y="1773238"/>
            <a:ext cx="5867400" cy="4267200"/>
          </a:xfrm>
        </p:spPr>
        <p:txBody>
          <a:bodyPr/>
          <a:lstStyle/>
          <a:p>
            <a:pPr algn="just" eaLnBrk="1" hangingPunct="1"/>
            <a:r>
              <a:rPr lang="tr-TR" sz="2000" b="1" dirty="0" smtClean="0"/>
              <a:t>Elektrik Kazalarına karşı korunma : </a:t>
            </a:r>
            <a:r>
              <a:rPr lang="tr-TR" sz="2000" dirty="0" smtClean="0"/>
              <a:t>Manşetleri eli, bileği şok ve yanıklardan koruyacak kadar uzun olan lastik eldivenler kullanılır. Bu eldivenler 90.000 volta 3 dakika dayanmalıdır. Bu eldivenler, diğer plastik eldivenlerle karıştırılmamalıdır. Bu eldivenlerin üzerinde, etkili olabileceği voltaj değeri belirtilmelidir. </a:t>
            </a:r>
          </a:p>
          <a:p>
            <a:pPr algn="just" eaLnBrk="1" hangingPunct="1"/>
            <a:endParaRPr lang="tr-TR" sz="2000" b="1" dirty="0" smtClean="0"/>
          </a:p>
          <a:p>
            <a:pPr algn="just" eaLnBrk="1" hangingPunct="1"/>
            <a:r>
              <a:rPr lang="tr-TR" sz="2000" b="1" dirty="0" smtClean="0"/>
              <a:t>Radyasyondan Korunma : </a:t>
            </a:r>
            <a:r>
              <a:rPr lang="tr-TR" sz="2000" dirty="0" smtClean="0"/>
              <a:t>Kurşun ile </a:t>
            </a:r>
            <a:r>
              <a:rPr lang="tr-TR" sz="2000" dirty="0" err="1" smtClean="0"/>
              <a:t>empreyne</a:t>
            </a:r>
            <a:r>
              <a:rPr lang="tr-TR" sz="2000" dirty="0" smtClean="0"/>
              <a:t> edilmiş lastikten üretilen eldivenler kullanılır. </a:t>
            </a:r>
          </a:p>
        </p:txBody>
      </p:sp>
      <p:pic>
        <p:nvPicPr>
          <p:cNvPr id="43012" name="Picture 4" descr="1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553200" y="4113213"/>
            <a:ext cx="2266950" cy="18875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3" name="Nesne 2"/>
          <p:cNvGraphicFramePr>
            <a:graphicFrameLocks noChangeAspect="1"/>
          </p:cNvGraphicFramePr>
          <p:nvPr>
            <p:extLst>
              <p:ext uri="{D42A27DB-BD31-4B8C-83A1-F6EECF244321}">
                <p14:modId xmlns:p14="http://schemas.microsoft.com/office/powerpoint/2010/main" val="1470711619"/>
              </p:ext>
            </p:extLst>
          </p:nvPr>
        </p:nvGraphicFramePr>
        <p:xfrm>
          <a:off x="6502400" y="1562100"/>
          <a:ext cx="2641600" cy="1981200"/>
        </p:xfrm>
        <a:graphic>
          <a:graphicData uri="http://schemas.openxmlformats.org/presentationml/2006/ole">
            <mc:AlternateContent xmlns:mc="http://schemas.openxmlformats.org/markup-compatibility/2006">
              <mc:Choice xmlns:v="urn:schemas-microsoft-com:vml" Requires="v">
                <p:oleObj spid="_x0000_s3105" name="Belge" r:id="rId4" imgW="2438400" imgH="1807464" progId="Word.Document.8">
                  <p:embed/>
                </p:oleObj>
              </mc:Choice>
              <mc:Fallback>
                <p:oleObj name="Belge" r:id="rId4" imgW="2438400" imgH="1807464"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2400" y="1562100"/>
                        <a:ext cx="2641600" cy="198120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3947395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endParaRPr lang="tr-TR" smtClean="0"/>
          </a:p>
        </p:txBody>
      </p:sp>
      <p:sp>
        <p:nvSpPr>
          <p:cNvPr id="44035" name="Rectangle 3"/>
          <p:cNvSpPr>
            <a:spLocks noGrp="1" noChangeArrowheads="1"/>
          </p:cNvSpPr>
          <p:nvPr>
            <p:ph type="body" idx="1"/>
          </p:nvPr>
        </p:nvSpPr>
        <p:spPr>
          <a:xfrm>
            <a:off x="566738" y="1752600"/>
            <a:ext cx="7472362" cy="2900363"/>
          </a:xfrm>
        </p:spPr>
        <p:txBody>
          <a:bodyPr/>
          <a:lstStyle/>
          <a:p>
            <a:pPr marL="0" indent="0" eaLnBrk="1" hangingPunct="1">
              <a:lnSpc>
                <a:spcPct val="90000"/>
              </a:lnSpc>
              <a:buNone/>
            </a:pPr>
            <a:r>
              <a:rPr lang="tr-TR" sz="2400" b="1" dirty="0" smtClean="0"/>
              <a:t>Kol Koruyucuları : </a:t>
            </a:r>
          </a:p>
          <a:p>
            <a:pPr eaLnBrk="1" hangingPunct="1">
              <a:lnSpc>
                <a:spcPct val="90000"/>
              </a:lnSpc>
            </a:pPr>
            <a:endParaRPr lang="tr-TR" sz="2400" b="1" dirty="0" smtClean="0"/>
          </a:p>
          <a:p>
            <a:pPr eaLnBrk="1" hangingPunct="1">
              <a:lnSpc>
                <a:spcPct val="90000"/>
              </a:lnSpc>
            </a:pPr>
            <a:endParaRPr lang="tr-TR" sz="2400" b="1" dirty="0"/>
          </a:p>
          <a:p>
            <a:pPr eaLnBrk="1" hangingPunct="1">
              <a:lnSpc>
                <a:spcPct val="90000"/>
              </a:lnSpc>
            </a:pPr>
            <a:endParaRPr lang="tr-TR" sz="2400" b="1" dirty="0"/>
          </a:p>
          <a:p>
            <a:pPr eaLnBrk="1" hangingPunct="1">
              <a:lnSpc>
                <a:spcPct val="90000"/>
              </a:lnSpc>
            </a:pPr>
            <a:r>
              <a:rPr lang="tr-TR" sz="2400" b="1" dirty="0" smtClean="0"/>
              <a:t>Kolluklar : </a:t>
            </a:r>
            <a:r>
              <a:rPr lang="tr-TR" sz="2400" dirty="0" smtClean="0"/>
              <a:t>Alev, ısı, darbe, kesilme, asit toz sıçramalarına, elektrik ve radyasyon yanıklarına karşı kullanılır. Genellikle dökümhane, tav ocakları vb. yerlerde kullanılır, Üç çeşit olarak üretilir. Bilek ve ön kolu örtenler; dirsek hizasına kadar örtenler; omuzlara kadar örtenler,  Asbest, alüminyum, astarlı kumaş, kurşunlu deri, kauçuk deri, pamuklu - yünlü dokuma gibi malzemelerden üretilir. </a:t>
            </a:r>
          </a:p>
        </p:txBody>
      </p:sp>
      <p:pic>
        <p:nvPicPr>
          <p:cNvPr id="21506" name="Picture 2" descr="http://www.elsaneldiven.com.tr/images/urunler/30.3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1612" y="400050"/>
            <a:ext cx="3595688" cy="2876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62772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280988" y="381000"/>
            <a:ext cx="6196012" cy="585788"/>
          </a:xfrm>
        </p:spPr>
        <p:txBody>
          <a:bodyPr/>
          <a:lstStyle/>
          <a:p>
            <a:pPr eaLnBrk="1" hangingPunct="1"/>
            <a:r>
              <a:rPr lang="tr-TR" sz="2800" b="1" dirty="0" smtClean="0">
                <a:solidFill>
                  <a:schemeClr val="accent2"/>
                </a:solidFill>
              </a:rPr>
              <a:t>VII. AYAK VE BACAK KORUYUCULARI :</a:t>
            </a:r>
            <a:r>
              <a:rPr lang="tr-TR" sz="2800" dirty="0" smtClean="0">
                <a:solidFill>
                  <a:schemeClr val="accent2"/>
                </a:solidFill>
              </a:rPr>
              <a:t> </a:t>
            </a:r>
          </a:p>
        </p:txBody>
      </p:sp>
      <p:sp>
        <p:nvSpPr>
          <p:cNvPr id="45059" name="Rectangle 3"/>
          <p:cNvSpPr>
            <a:spLocks noGrp="1" noChangeArrowheads="1"/>
          </p:cNvSpPr>
          <p:nvPr>
            <p:ph type="body" sz="half" idx="1"/>
          </p:nvPr>
        </p:nvSpPr>
        <p:spPr>
          <a:xfrm>
            <a:off x="361950" y="1047750"/>
            <a:ext cx="8607425" cy="5638800"/>
          </a:xfrm>
        </p:spPr>
        <p:txBody>
          <a:bodyPr/>
          <a:lstStyle/>
          <a:p>
            <a:pPr eaLnBrk="1" hangingPunct="1">
              <a:lnSpc>
                <a:spcPct val="90000"/>
              </a:lnSpc>
            </a:pPr>
            <a:r>
              <a:rPr lang="tr-TR" dirty="0" smtClean="0"/>
              <a:t>Normal iş ayakkabıları, </a:t>
            </a:r>
          </a:p>
          <a:p>
            <a:pPr eaLnBrk="1" hangingPunct="1">
              <a:lnSpc>
                <a:spcPct val="90000"/>
              </a:lnSpc>
            </a:pPr>
            <a:r>
              <a:rPr lang="tr-TR" dirty="0" smtClean="0"/>
              <a:t>Botlar, </a:t>
            </a:r>
          </a:p>
          <a:p>
            <a:pPr eaLnBrk="1" hangingPunct="1">
              <a:lnSpc>
                <a:spcPct val="90000"/>
              </a:lnSpc>
            </a:pPr>
            <a:r>
              <a:rPr lang="tr-TR" dirty="0" smtClean="0"/>
              <a:t>Çizmeler, </a:t>
            </a:r>
          </a:p>
          <a:p>
            <a:pPr eaLnBrk="1" hangingPunct="1">
              <a:lnSpc>
                <a:spcPct val="90000"/>
              </a:lnSpc>
            </a:pPr>
            <a:r>
              <a:rPr lang="tr-TR" dirty="0" smtClean="0"/>
              <a:t>Uzun botlar, </a:t>
            </a:r>
          </a:p>
          <a:p>
            <a:pPr eaLnBrk="1" hangingPunct="1">
              <a:lnSpc>
                <a:spcPct val="90000"/>
              </a:lnSpc>
            </a:pPr>
            <a:r>
              <a:rPr lang="tr-TR" dirty="0" smtClean="0"/>
              <a:t>Güvenlik bot ve çizmeleri </a:t>
            </a:r>
          </a:p>
          <a:p>
            <a:pPr eaLnBrk="1" hangingPunct="1">
              <a:lnSpc>
                <a:spcPct val="90000"/>
              </a:lnSpc>
            </a:pPr>
            <a:r>
              <a:rPr lang="tr-TR" dirty="0" smtClean="0"/>
              <a:t>Bağları ve kancaları çabuk açılabilen ayakkabılar </a:t>
            </a:r>
          </a:p>
          <a:p>
            <a:pPr eaLnBrk="1" hangingPunct="1">
              <a:lnSpc>
                <a:spcPct val="90000"/>
              </a:lnSpc>
            </a:pPr>
            <a:r>
              <a:rPr lang="tr-TR" dirty="0" smtClean="0"/>
              <a:t>Parmak koruyuculu ayakkabılar </a:t>
            </a:r>
          </a:p>
          <a:p>
            <a:pPr eaLnBrk="1" hangingPunct="1">
              <a:lnSpc>
                <a:spcPct val="90000"/>
              </a:lnSpc>
            </a:pPr>
            <a:r>
              <a:rPr lang="tr-TR" dirty="0" smtClean="0"/>
              <a:t>Tabanı ısıya dayanıklı ayakkabı ve ayakkabı kılıfları </a:t>
            </a:r>
          </a:p>
          <a:p>
            <a:pPr eaLnBrk="1" hangingPunct="1">
              <a:lnSpc>
                <a:spcPct val="90000"/>
              </a:lnSpc>
            </a:pPr>
            <a:r>
              <a:rPr lang="tr-TR" dirty="0" smtClean="0"/>
              <a:t>Isıya dayanıklı ayakkabı, bot, çizme ve tozluklar </a:t>
            </a:r>
          </a:p>
          <a:p>
            <a:pPr eaLnBrk="1" hangingPunct="1">
              <a:lnSpc>
                <a:spcPct val="90000"/>
              </a:lnSpc>
            </a:pPr>
            <a:r>
              <a:rPr lang="tr-TR" dirty="0" smtClean="0"/>
              <a:t>Termal ayakkabı, bot, çizme ve kılıfları </a:t>
            </a:r>
          </a:p>
          <a:p>
            <a:pPr eaLnBrk="1" hangingPunct="1">
              <a:lnSpc>
                <a:spcPct val="90000"/>
              </a:lnSpc>
            </a:pPr>
            <a:r>
              <a:rPr lang="tr-TR" dirty="0" smtClean="0"/>
              <a:t>Titreşime dayanıklı ayakkabı, bot, çizme ve kılıfları </a:t>
            </a:r>
          </a:p>
          <a:p>
            <a:pPr eaLnBrk="1" hangingPunct="1">
              <a:lnSpc>
                <a:spcPct val="90000"/>
              </a:lnSpc>
            </a:pPr>
            <a:r>
              <a:rPr lang="tr-TR" dirty="0" smtClean="0"/>
              <a:t>Anti statik ayakkabı, bot, çizme ve kılıfları </a:t>
            </a:r>
          </a:p>
          <a:p>
            <a:pPr eaLnBrk="1" hangingPunct="1">
              <a:lnSpc>
                <a:spcPct val="90000"/>
              </a:lnSpc>
            </a:pPr>
            <a:r>
              <a:rPr lang="tr-TR" dirty="0" smtClean="0"/>
              <a:t>İzolasyonlu ayakkabı, bot, çizme ve kılıfları </a:t>
            </a:r>
          </a:p>
          <a:p>
            <a:pPr eaLnBrk="1" hangingPunct="1">
              <a:lnSpc>
                <a:spcPct val="90000"/>
              </a:lnSpc>
            </a:pPr>
            <a:r>
              <a:rPr lang="tr-TR" dirty="0" smtClean="0"/>
              <a:t>Zincirli testere operatörleri için koruyucu bot ve çizmeler </a:t>
            </a:r>
          </a:p>
          <a:p>
            <a:pPr eaLnBrk="1" hangingPunct="1">
              <a:lnSpc>
                <a:spcPct val="90000"/>
              </a:lnSpc>
            </a:pPr>
            <a:r>
              <a:rPr lang="tr-TR" dirty="0" smtClean="0"/>
              <a:t>Tahta tabanlı ayakkabılar </a:t>
            </a:r>
          </a:p>
          <a:p>
            <a:pPr eaLnBrk="1" hangingPunct="1">
              <a:lnSpc>
                <a:spcPct val="90000"/>
              </a:lnSpc>
            </a:pPr>
            <a:r>
              <a:rPr lang="tr-TR" dirty="0" smtClean="0"/>
              <a:t>Takıp çıkarılabilen  ayak üst kısmı koruyucuları </a:t>
            </a:r>
          </a:p>
          <a:p>
            <a:pPr eaLnBrk="1" hangingPunct="1">
              <a:lnSpc>
                <a:spcPct val="90000"/>
              </a:lnSpc>
            </a:pPr>
            <a:r>
              <a:rPr lang="tr-TR" dirty="0" smtClean="0"/>
              <a:t>Dizlikler tozluklar takılıp çıkarılabilen iç tabanlıklar, </a:t>
            </a:r>
          </a:p>
          <a:p>
            <a:pPr eaLnBrk="1" hangingPunct="1">
              <a:lnSpc>
                <a:spcPct val="90000"/>
              </a:lnSpc>
            </a:pPr>
            <a:r>
              <a:rPr lang="tr-TR" dirty="0" smtClean="0"/>
              <a:t>Isıya dayanıklı, delinmeye dayanıklı, ter geçirmez tip, takılıp çıkarılabilen çiviler -buz, kar ve kaygan yüzeylere karşı. </a:t>
            </a:r>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19950" y="4355330"/>
            <a:ext cx="1519236" cy="1734176"/>
          </a:xfrm>
          <a:prstGeom prst="rect">
            <a:avLst/>
          </a:prstGeom>
        </p:spPr>
      </p:pic>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59609" y="1114426"/>
            <a:ext cx="2136727" cy="1394700"/>
          </a:xfrm>
          <a:prstGeom prst="rect">
            <a:avLst/>
          </a:prstGeom>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3987" y="2781919"/>
            <a:ext cx="2052349" cy="1218582"/>
          </a:xfrm>
          <a:prstGeom prst="rect">
            <a:avLst/>
          </a:prstGeom>
        </p:spPr>
      </p:pic>
      <p:pic>
        <p:nvPicPr>
          <p:cNvPr id="4" name="Resim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8600" y="1162765"/>
            <a:ext cx="2207509" cy="1192055"/>
          </a:xfrm>
          <a:prstGeom prst="rect">
            <a:avLst/>
          </a:prstGeom>
        </p:spPr>
      </p:pic>
    </p:spTree>
    <p:extLst>
      <p:ext uri="{BB962C8B-B14F-4D97-AF65-F5344CB8AC3E}">
        <p14:creationId xmlns:p14="http://schemas.microsoft.com/office/powerpoint/2010/main" val="22539837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Rectangle 4"/>
          <p:cNvSpPr>
            <a:spLocks noChangeArrowheads="1"/>
          </p:cNvSpPr>
          <p:nvPr/>
        </p:nvSpPr>
        <p:spPr bwMode="auto">
          <a:xfrm>
            <a:off x="522288" y="609599"/>
            <a:ext cx="8335962" cy="50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pPr>
            <a:r>
              <a:rPr lang="tr-TR" sz="2400" b="1" u="sng" dirty="0">
                <a:latin typeface="Calibri" pitchFamily="34" charset="0"/>
              </a:rPr>
              <a:t>AYAK KORUMA</a:t>
            </a:r>
          </a:p>
          <a:p>
            <a:pPr marL="342900" indent="-342900">
              <a:lnSpc>
                <a:spcPct val="90000"/>
              </a:lnSpc>
              <a:spcBef>
                <a:spcPct val="20000"/>
              </a:spcBef>
            </a:pPr>
            <a:endParaRPr lang="tr-TR" sz="1800" b="1" dirty="0">
              <a:latin typeface="Calibri" pitchFamily="34" charset="0"/>
            </a:endParaRPr>
          </a:p>
          <a:p>
            <a:pPr marL="342900" indent="-342900">
              <a:lnSpc>
                <a:spcPct val="90000"/>
              </a:lnSpc>
              <a:spcBef>
                <a:spcPts val="600"/>
              </a:spcBef>
            </a:pPr>
            <a:r>
              <a:rPr lang="tr-TR" sz="2000" b="1" dirty="0">
                <a:latin typeface="Calibri" pitchFamily="34" charset="0"/>
              </a:rPr>
              <a:t>EN 347 Minimal riskler için ayak koruma standardı </a:t>
            </a:r>
            <a:endParaRPr lang="tr-TR" sz="2000" b="1" dirty="0" smtClean="0">
              <a:latin typeface="Calibri" pitchFamily="34" charset="0"/>
            </a:endParaRPr>
          </a:p>
          <a:p>
            <a:pPr marL="342900" indent="-342900">
              <a:lnSpc>
                <a:spcPct val="90000"/>
              </a:lnSpc>
              <a:spcBef>
                <a:spcPts val="600"/>
              </a:spcBef>
            </a:pPr>
            <a:r>
              <a:rPr lang="tr-TR" sz="2000" b="1" dirty="0" smtClean="0">
                <a:latin typeface="Calibri" pitchFamily="34" charset="0"/>
              </a:rPr>
              <a:t>EN </a:t>
            </a:r>
            <a:r>
              <a:rPr lang="tr-TR" sz="2000" b="1" dirty="0">
                <a:latin typeface="Calibri" pitchFamily="34" charset="0"/>
              </a:rPr>
              <a:t>346 Koruyucu ayakkabı </a:t>
            </a:r>
            <a:r>
              <a:rPr lang="tr-TR" sz="2000" b="1" dirty="0" smtClean="0">
                <a:latin typeface="Calibri" pitchFamily="34" charset="0"/>
              </a:rPr>
              <a:t>standardı </a:t>
            </a:r>
            <a:r>
              <a:rPr lang="tr-TR" dirty="0" smtClean="0">
                <a:latin typeface="Calibri" pitchFamily="34" charset="0"/>
              </a:rPr>
              <a:t>(</a:t>
            </a:r>
            <a:r>
              <a:rPr lang="tr-TR" dirty="0">
                <a:latin typeface="Calibri" pitchFamily="34" charset="0"/>
              </a:rPr>
              <a:t>100 </a:t>
            </a:r>
            <a:r>
              <a:rPr lang="tr-TR" dirty="0" err="1">
                <a:latin typeface="Calibri" pitchFamily="34" charset="0"/>
              </a:rPr>
              <a:t>joule'lük</a:t>
            </a:r>
            <a:r>
              <a:rPr lang="tr-TR" dirty="0">
                <a:latin typeface="Calibri" pitchFamily="34" charset="0"/>
              </a:rPr>
              <a:t> darbeye karşı ayak koruma) </a:t>
            </a:r>
            <a:endParaRPr lang="tr-TR" dirty="0" smtClean="0">
              <a:latin typeface="Calibri" pitchFamily="34" charset="0"/>
            </a:endParaRPr>
          </a:p>
          <a:p>
            <a:pPr marL="342900" indent="-342900">
              <a:lnSpc>
                <a:spcPct val="90000"/>
              </a:lnSpc>
              <a:spcBef>
                <a:spcPts val="600"/>
              </a:spcBef>
            </a:pPr>
            <a:r>
              <a:rPr lang="tr-TR" sz="2000" b="1" dirty="0" smtClean="0">
                <a:latin typeface="Calibri" pitchFamily="34" charset="0"/>
              </a:rPr>
              <a:t>EN </a:t>
            </a:r>
            <a:r>
              <a:rPr lang="tr-TR" sz="2000" b="1" dirty="0">
                <a:latin typeface="Calibri" pitchFamily="34" charset="0"/>
              </a:rPr>
              <a:t>345 Koruyucu ayakkabı </a:t>
            </a:r>
            <a:r>
              <a:rPr lang="tr-TR" sz="2000" b="1" dirty="0" smtClean="0">
                <a:latin typeface="Calibri" pitchFamily="34" charset="0"/>
              </a:rPr>
              <a:t>standardı </a:t>
            </a:r>
            <a:r>
              <a:rPr lang="tr-TR" dirty="0" smtClean="0">
                <a:latin typeface="Calibri" pitchFamily="34" charset="0"/>
              </a:rPr>
              <a:t>(</a:t>
            </a:r>
            <a:r>
              <a:rPr lang="tr-TR" dirty="0">
                <a:latin typeface="Calibri" pitchFamily="34" charset="0"/>
              </a:rPr>
              <a:t>200 </a:t>
            </a:r>
            <a:r>
              <a:rPr lang="tr-TR" dirty="0" err="1">
                <a:latin typeface="Calibri" pitchFamily="34" charset="0"/>
              </a:rPr>
              <a:t>joule'lük</a:t>
            </a:r>
            <a:r>
              <a:rPr lang="tr-TR" dirty="0">
                <a:latin typeface="Calibri" pitchFamily="34" charset="0"/>
              </a:rPr>
              <a:t> darbeye karşı ayak koruma) </a:t>
            </a:r>
            <a:r>
              <a:rPr lang="tr-TR" sz="2000" dirty="0">
                <a:latin typeface="Calibri" pitchFamily="34" charset="0"/>
              </a:rPr>
              <a:t/>
            </a:r>
            <a:br>
              <a:rPr lang="tr-TR" sz="2000" dirty="0">
                <a:latin typeface="Calibri" pitchFamily="34" charset="0"/>
              </a:rPr>
            </a:br>
            <a:endParaRPr lang="tr-TR" sz="2000" b="1" dirty="0" smtClean="0">
              <a:latin typeface="Calibri" pitchFamily="34" charset="0"/>
            </a:endParaRPr>
          </a:p>
          <a:p>
            <a:pPr marL="342900" indent="-342900">
              <a:lnSpc>
                <a:spcPct val="90000"/>
              </a:lnSpc>
              <a:spcBef>
                <a:spcPct val="20000"/>
              </a:spcBef>
            </a:pPr>
            <a:endParaRPr lang="tr-TR" sz="1800" b="1" dirty="0" smtClean="0">
              <a:latin typeface="Calibri" pitchFamily="34" charset="0"/>
            </a:endParaRPr>
          </a:p>
          <a:p>
            <a:pPr marL="342900" indent="-342900">
              <a:lnSpc>
                <a:spcPct val="90000"/>
              </a:lnSpc>
              <a:spcBef>
                <a:spcPct val="20000"/>
              </a:spcBef>
            </a:pPr>
            <a:r>
              <a:rPr lang="tr-TR" sz="1800" dirty="0" smtClean="0">
                <a:latin typeface="Calibri" pitchFamily="34" charset="0"/>
              </a:rPr>
              <a:t>EN </a:t>
            </a:r>
            <a:r>
              <a:rPr lang="tr-TR" sz="1800" dirty="0">
                <a:latin typeface="Calibri" pitchFamily="34" charset="0"/>
              </a:rPr>
              <a:t>12568 : 1998 Koruyucu Burun ve Taban</a:t>
            </a:r>
          </a:p>
          <a:p>
            <a:pPr marL="342900" indent="-342900">
              <a:lnSpc>
                <a:spcPct val="90000"/>
              </a:lnSpc>
              <a:spcBef>
                <a:spcPct val="20000"/>
              </a:spcBef>
            </a:pPr>
            <a:endParaRPr lang="tr-TR" sz="1800" dirty="0">
              <a:latin typeface="Calibri" pitchFamily="34" charset="0"/>
            </a:endParaRPr>
          </a:p>
          <a:p>
            <a:pPr marL="342900" indent="-342900">
              <a:lnSpc>
                <a:spcPct val="90000"/>
              </a:lnSpc>
              <a:spcBef>
                <a:spcPct val="20000"/>
              </a:spcBef>
            </a:pPr>
            <a:r>
              <a:rPr lang="tr-TR" sz="1800" dirty="0">
                <a:latin typeface="Calibri" pitchFamily="34" charset="0"/>
              </a:rPr>
              <a:t>EN 13287  Kayma Direnci </a:t>
            </a:r>
          </a:p>
          <a:p>
            <a:pPr marL="342900" indent="-342900">
              <a:lnSpc>
                <a:spcPct val="90000"/>
              </a:lnSpc>
              <a:spcBef>
                <a:spcPct val="20000"/>
              </a:spcBef>
            </a:pPr>
            <a:r>
              <a:rPr lang="tr-TR" sz="1800" dirty="0">
                <a:latin typeface="Calibri" pitchFamily="34" charset="0"/>
              </a:rPr>
              <a:t>SRA: Seramik üzerine sabun çözeltisi</a:t>
            </a:r>
          </a:p>
          <a:p>
            <a:pPr marL="342900" indent="-342900">
              <a:lnSpc>
                <a:spcPct val="90000"/>
              </a:lnSpc>
              <a:spcBef>
                <a:spcPct val="20000"/>
              </a:spcBef>
            </a:pPr>
            <a:r>
              <a:rPr lang="tr-TR" sz="1800" dirty="0" err="1">
                <a:latin typeface="Calibri" pitchFamily="34" charset="0"/>
              </a:rPr>
              <a:t>SRB:Yağ</a:t>
            </a:r>
            <a:r>
              <a:rPr lang="tr-TR" sz="1800" dirty="0">
                <a:latin typeface="Calibri" pitchFamily="34" charset="0"/>
              </a:rPr>
              <a:t> çözeltisi dökülmüş çelik yüzeyde kayma direnci</a:t>
            </a:r>
          </a:p>
          <a:p>
            <a:pPr marL="342900" indent="-342900">
              <a:lnSpc>
                <a:spcPct val="90000"/>
              </a:lnSpc>
              <a:spcBef>
                <a:spcPct val="20000"/>
              </a:spcBef>
            </a:pPr>
            <a:r>
              <a:rPr lang="tr-TR" sz="1800" dirty="0">
                <a:latin typeface="Calibri" pitchFamily="34" charset="0"/>
              </a:rPr>
              <a:t>SRC: SRA + SRB</a:t>
            </a:r>
          </a:p>
          <a:p>
            <a:pPr marL="342900" indent="-342900">
              <a:lnSpc>
                <a:spcPct val="90000"/>
              </a:lnSpc>
              <a:spcBef>
                <a:spcPct val="20000"/>
              </a:spcBef>
            </a:pPr>
            <a:endParaRPr lang="tr-TR" sz="1800" dirty="0">
              <a:latin typeface="Calibri" pitchFamily="34" charset="0"/>
            </a:endParaRPr>
          </a:p>
          <a:p>
            <a:pPr marL="342900" indent="-342900">
              <a:lnSpc>
                <a:spcPct val="90000"/>
              </a:lnSpc>
              <a:spcBef>
                <a:spcPct val="20000"/>
              </a:spcBef>
            </a:pPr>
            <a:r>
              <a:rPr lang="tr-TR" sz="1800" dirty="0">
                <a:latin typeface="Calibri" pitchFamily="34" charset="0"/>
              </a:rPr>
              <a:t>EN 50321</a:t>
            </a:r>
          </a:p>
          <a:p>
            <a:pPr marL="342900" indent="-342900">
              <a:lnSpc>
                <a:spcPct val="90000"/>
              </a:lnSpc>
              <a:spcBef>
                <a:spcPct val="20000"/>
              </a:spcBef>
            </a:pPr>
            <a:r>
              <a:rPr lang="tr-TR" sz="1800" dirty="0">
                <a:latin typeface="Calibri" pitchFamily="34" charset="0"/>
              </a:rPr>
              <a:t>EN ISO 17249</a:t>
            </a:r>
          </a:p>
          <a:p>
            <a:pPr marL="342900" indent="-342900">
              <a:lnSpc>
                <a:spcPct val="90000"/>
              </a:lnSpc>
              <a:spcBef>
                <a:spcPct val="20000"/>
              </a:spcBef>
            </a:pPr>
            <a:r>
              <a:rPr lang="tr-TR" sz="1800" dirty="0">
                <a:latin typeface="Calibri" pitchFamily="34" charset="0"/>
              </a:rPr>
              <a:t>EN 15090</a:t>
            </a:r>
          </a:p>
          <a:p>
            <a:pPr marL="342900" indent="-342900">
              <a:lnSpc>
                <a:spcPct val="90000"/>
              </a:lnSpc>
              <a:spcBef>
                <a:spcPct val="20000"/>
              </a:spcBef>
            </a:pPr>
            <a:r>
              <a:rPr lang="tr-TR" sz="1800" dirty="0">
                <a:latin typeface="Calibri" pitchFamily="34" charset="0"/>
              </a:rPr>
              <a:t>EN 13634</a:t>
            </a:r>
          </a:p>
          <a:p>
            <a:pPr marL="342900" indent="-342900">
              <a:lnSpc>
                <a:spcPct val="90000"/>
              </a:lnSpc>
              <a:spcBef>
                <a:spcPct val="20000"/>
              </a:spcBef>
            </a:pPr>
            <a:r>
              <a:rPr lang="tr-TR" sz="1800" dirty="0">
                <a:latin typeface="Calibri" pitchFamily="34" charset="0"/>
              </a:rPr>
              <a:t>EN 13832</a:t>
            </a:r>
          </a:p>
          <a:p>
            <a:pPr marL="342900" indent="-342900">
              <a:lnSpc>
                <a:spcPct val="90000"/>
              </a:lnSpc>
              <a:spcBef>
                <a:spcPct val="20000"/>
              </a:spcBef>
              <a:buFont typeface="Arial" charset="0"/>
              <a:buChar char="•"/>
            </a:pPr>
            <a:endParaRPr lang="tr-TR" sz="1800" dirty="0">
              <a:latin typeface="Calibri" pitchFamily="34" charset="0"/>
            </a:endParaRPr>
          </a:p>
          <a:p>
            <a:pPr marL="342900" indent="-342900">
              <a:lnSpc>
                <a:spcPct val="90000"/>
              </a:lnSpc>
              <a:spcBef>
                <a:spcPct val="20000"/>
              </a:spcBef>
            </a:pPr>
            <a:endParaRPr lang="en-GB" sz="1800" dirty="0">
              <a:latin typeface="Calibri" pitchFamily="34" charset="0"/>
            </a:endParaRPr>
          </a:p>
          <a:p>
            <a:pPr marL="342900" indent="-342900">
              <a:lnSpc>
                <a:spcPct val="90000"/>
              </a:lnSpc>
              <a:spcBef>
                <a:spcPct val="20000"/>
              </a:spcBef>
              <a:buFontTx/>
              <a:buChar char="•"/>
            </a:pPr>
            <a:endParaRPr lang="fr-FR" sz="1800" dirty="0">
              <a:latin typeface="Calibri" pitchFamily="34" charset="0"/>
            </a:endParaRPr>
          </a:p>
          <a:p>
            <a:pPr marL="342900" indent="-342900">
              <a:lnSpc>
                <a:spcPct val="90000"/>
              </a:lnSpc>
              <a:spcBef>
                <a:spcPct val="20000"/>
              </a:spcBef>
              <a:buFontTx/>
              <a:buChar char="•"/>
            </a:pPr>
            <a:endParaRPr lang="en-GB" sz="1800" dirty="0">
              <a:latin typeface="Calibri" pitchFamily="34" charset="0"/>
            </a:endParaRPr>
          </a:p>
          <a:p>
            <a:pPr marL="342900" indent="-342900" algn="r">
              <a:lnSpc>
                <a:spcPct val="90000"/>
              </a:lnSpc>
              <a:spcBef>
                <a:spcPct val="20000"/>
              </a:spcBef>
            </a:pPr>
            <a:endParaRPr lang="en-GB" sz="1800" dirty="0">
              <a:latin typeface="Calibri" pitchFamily="34" charset="0"/>
            </a:endParaRPr>
          </a:p>
        </p:txBody>
      </p:sp>
    </p:spTree>
    <p:extLst>
      <p:ext uri="{BB962C8B-B14F-4D97-AF65-F5344CB8AC3E}">
        <p14:creationId xmlns:p14="http://schemas.microsoft.com/office/powerpoint/2010/main" val="94228596"/>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Rectangle 4"/>
          <p:cNvSpPr>
            <a:spLocks noChangeArrowheads="1"/>
          </p:cNvSpPr>
          <p:nvPr/>
        </p:nvSpPr>
        <p:spPr bwMode="auto">
          <a:xfrm>
            <a:off x="827088" y="476251"/>
            <a:ext cx="669766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pPr>
            <a:r>
              <a:rPr lang="tr-TR" sz="1800" b="1" dirty="0"/>
              <a:t>AYAK KORUMA </a:t>
            </a:r>
            <a:endParaRPr lang="tr-TR" sz="1800" b="1" dirty="0" smtClean="0"/>
          </a:p>
          <a:p>
            <a:pPr marL="342900" indent="-342900">
              <a:lnSpc>
                <a:spcPct val="90000"/>
              </a:lnSpc>
              <a:spcBef>
                <a:spcPct val="20000"/>
              </a:spcBef>
            </a:pPr>
            <a:r>
              <a:rPr lang="tr-TR" sz="1800" b="1" dirty="0" smtClean="0"/>
              <a:t>EN ISO 20345:2004</a:t>
            </a:r>
            <a:endParaRPr lang="tr-TR" sz="1800" b="1" dirty="0"/>
          </a:p>
          <a:p>
            <a:pPr marL="342900" indent="-342900">
              <a:lnSpc>
                <a:spcPct val="90000"/>
              </a:lnSpc>
              <a:spcBef>
                <a:spcPct val="20000"/>
              </a:spcBef>
              <a:buFont typeface="Arial" charset="0"/>
              <a:buChar char="•"/>
            </a:pPr>
            <a:endParaRPr lang="tr-TR" sz="1800" dirty="0"/>
          </a:p>
          <a:p>
            <a:pPr marL="342900" indent="-342900">
              <a:lnSpc>
                <a:spcPct val="90000"/>
              </a:lnSpc>
              <a:spcBef>
                <a:spcPct val="20000"/>
              </a:spcBef>
            </a:pPr>
            <a:endParaRPr lang="en-GB" sz="1800" dirty="0"/>
          </a:p>
          <a:p>
            <a:pPr marL="342900" indent="-342900">
              <a:lnSpc>
                <a:spcPct val="90000"/>
              </a:lnSpc>
              <a:spcBef>
                <a:spcPct val="20000"/>
              </a:spcBef>
              <a:buFontTx/>
              <a:buChar char="•"/>
            </a:pPr>
            <a:endParaRPr lang="fr-FR" sz="1800" dirty="0"/>
          </a:p>
          <a:p>
            <a:pPr marL="342900" indent="-342900">
              <a:lnSpc>
                <a:spcPct val="90000"/>
              </a:lnSpc>
              <a:spcBef>
                <a:spcPct val="20000"/>
              </a:spcBef>
              <a:buFontTx/>
              <a:buChar char="•"/>
            </a:pPr>
            <a:endParaRPr lang="en-GB" sz="1800" dirty="0"/>
          </a:p>
          <a:p>
            <a:pPr marL="342900" indent="-342900" algn="r">
              <a:lnSpc>
                <a:spcPct val="90000"/>
              </a:lnSpc>
              <a:spcBef>
                <a:spcPct val="20000"/>
              </a:spcBef>
            </a:pPr>
            <a:endParaRPr lang="en-GB" sz="1800" dirty="0"/>
          </a:p>
        </p:txBody>
      </p:sp>
      <p:graphicFrame>
        <p:nvGraphicFramePr>
          <p:cNvPr id="2" name="Tablo 1"/>
          <p:cNvGraphicFramePr>
            <a:graphicFrameLocks noGrp="1"/>
          </p:cNvGraphicFramePr>
          <p:nvPr>
            <p:extLst>
              <p:ext uri="{D42A27DB-BD31-4B8C-83A1-F6EECF244321}">
                <p14:modId xmlns:p14="http://schemas.microsoft.com/office/powerpoint/2010/main" val="2325394094"/>
              </p:ext>
            </p:extLst>
          </p:nvPr>
        </p:nvGraphicFramePr>
        <p:xfrm>
          <a:off x="704850" y="1272899"/>
          <a:ext cx="6972301" cy="5166001"/>
        </p:xfrm>
        <a:graphic>
          <a:graphicData uri="http://schemas.openxmlformats.org/drawingml/2006/table">
            <a:tbl>
              <a:tblPr firstRow="1" firstCol="1" bandRow="1">
                <a:tableStyleId>{5C22544A-7EE6-4342-B048-85BDC9FD1C3A}</a:tableStyleId>
              </a:tblPr>
              <a:tblGrid>
                <a:gridCol w="1314452"/>
                <a:gridCol w="5657849"/>
              </a:tblGrid>
              <a:tr h="594001">
                <a:tc>
                  <a:txBody>
                    <a:bodyPr/>
                    <a:lstStyle/>
                    <a:p>
                      <a:pPr algn="ctr">
                        <a:spcAft>
                          <a:spcPts val="0"/>
                        </a:spcAft>
                      </a:pPr>
                      <a:r>
                        <a:rPr lang="tr-TR" sz="1600" dirty="0">
                          <a:effectLst/>
                        </a:rPr>
                        <a:t>KATEGORİ</a:t>
                      </a:r>
                      <a:endParaRPr lang="tr-TR" sz="1100" dirty="0">
                        <a:effectLst/>
                        <a:latin typeface="Times New Roman"/>
                        <a:ea typeface="Times New Roman"/>
                      </a:endParaRPr>
                    </a:p>
                  </a:txBody>
                  <a:tcPr marL="0" marR="0" marT="0" marB="0" anchor="ctr"/>
                </a:tc>
                <a:tc>
                  <a:txBody>
                    <a:bodyPr/>
                    <a:lstStyle/>
                    <a:p>
                      <a:pPr algn="ctr">
                        <a:spcAft>
                          <a:spcPts val="0"/>
                        </a:spcAft>
                      </a:pPr>
                      <a:r>
                        <a:rPr lang="tr-TR" sz="1600" dirty="0">
                          <a:effectLst/>
                        </a:rPr>
                        <a:t>İLAVE ÖZELLİKLER</a:t>
                      </a:r>
                      <a:endParaRPr lang="tr-TR" sz="1100" dirty="0">
                        <a:effectLst/>
                        <a:latin typeface="Times New Roman"/>
                        <a:ea typeface="Times New Roman"/>
                      </a:endParaRPr>
                    </a:p>
                  </a:txBody>
                  <a:tcPr marL="0" marR="0" marT="0" marB="0" anchor="ctr"/>
                </a:tc>
              </a:tr>
              <a:tr h="1219200">
                <a:tc>
                  <a:txBody>
                    <a:bodyPr/>
                    <a:lstStyle/>
                    <a:p>
                      <a:pPr indent="172085" algn="ctr">
                        <a:spcAft>
                          <a:spcPts val="0"/>
                        </a:spcAft>
                      </a:pPr>
                      <a:r>
                        <a:rPr lang="tr-TR" sz="2800" b="1" kern="1200" dirty="0" smtClean="0">
                          <a:solidFill>
                            <a:schemeClr val="lt1"/>
                          </a:solidFill>
                          <a:effectLst/>
                          <a:latin typeface="+mn-lt"/>
                          <a:ea typeface="+mn-ea"/>
                          <a:cs typeface="+mn-cs"/>
                        </a:rPr>
                        <a:t>SB</a:t>
                      </a:r>
                      <a:endParaRPr lang="tr-TR" sz="2800" b="1" kern="1200" dirty="0">
                        <a:solidFill>
                          <a:schemeClr val="lt1"/>
                        </a:solidFill>
                        <a:effectLst/>
                        <a:latin typeface="+mn-lt"/>
                        <a:ea typeface="+mn-ea"/>
                        <a:cs typeface="+mn-cs"/>
                      </a:endParaRPr>
                    </a:p>
                  </a:txBody>
                  <a:tcPr marL="0" marR="0" marT="0" marB="0" anchor="ctr"/>
                </a:tc>
                <a:tc>
                  <a:txBody>
                    <a:bodyPr/>
                    <a:lstStyle/>
                    <a:p>
                      <a:pPr algn="l">
                        <a:spcAft>
                          <a:spcPts val="0"/>
                        </a:spcAft>
                      </a:pPr>
                      <a:r>
                        <a:rPr lang="tr-TR" sz="1600" dirty="0" smtClean="0">
                          <a:effectLst/>
                          <a:latin typeface="Calibri" pitchFamily="34" charset="0"/>
                          <a:ea typeface="Times New Roman"/>
                        </a:rPr>
                        <a:t>200J’e dayanıklı koruyucu burunlu(Çelik, </a:t>
                      </a:r>
                      <a:r>
                        <a:rPr lang="tr-TR" sz="1600" dirty="0" err="1" smtClean="0">
                          <a:effectLst/>
                          <a:latin typeface="Calibri" pitchFamily="34" charset="0"/>
                          <a:ea typeface="Times New Roman"/>
                        </a:rPr>
                        <a:t>kompozit</a:t>
                      </a:r>
                      <a:r>
                        <a:rPr lang="tr-TR" sz="1600" dirty="0" smtClean="0">
                          <a:effectLst/>
                          <a:latin typeface="Calibri" pitchFamily="34" charset="0"/>
                          <a:ea typeface="Times New Roman"/>
                        </a:rPr>
                        <a:t>) 15 </a:t>
                      </a:r>
                      <a:r>
                        <a:rPr lang="tr-TR" sz="1600" dirty="0" err="1" smtClean="0">
                          <a:effectLst/>
                          <a:latin typeface="Calibri" pitchFamily="34" charset="0"/>
                          <a:ea typeface="Times New Roman"/>
                        </a:rPr>
                        <a:t>kN</a:t>
                      </a:r>
                      <a:r>
                        <a:rPr lang="tr-TR" sz="1600" dirty="0" smtClean="0">
                          <a:effectLst/>
                          <a:latin typeface="Calibri" pitchFamily="34" charset="0"/>
                          <a:ea typeface="Times New Roman"/>
                        </a:rPr>
                        <a:t> basınca dirençli, yırtılmaya, aşınmaya, hidrokarbonlara, kaymaya dirençli,</a:t>
                      </a:r>
                      <a:r>
                        <a:rPr lang="tr-TR" sz="1600" baseline="0" dirty="0" smtClean="0">
                          <a:effectLst/>
                          <a:latin typeface="Calibri" pitchFamily="34" charset="0"/>
                          <a:ea typeface="Times New Roman"/>
                        </a:rPr>
                        <a:t> katmanlar birleşik, su buharı geçirgenlik ve ergonomik özellikli</a:t>
                      </a:r>
                      <a:endParaRPr lang="tr-TR" sz="1600" dirty="0">
                        <a:effectLst/>
                        <a:latin typeface="Calibri" pitchFamily="34" charset="0"/>
                        <a:ea typeface="Times New Roman"/>
                      </a:endParaRPr>
                    </a:p>
                  </a:txBody>
                  <a:tcPr marL="0" marR="0" marT="0" marB="0" anchor="ctr"/>
                </a:tc>
              </a:tr>
              <a:tr h="1219200">
                <a:tc>
                  <a:txBody>
                    <a:bodyPr/>
                    <a:lstStyle/>
                    <a:p>
                      <a:pPr indent="172085" algn="ctr">
                        <a:spcAft>
                          <a:spcPts val="0"/>
                        </a:spcAft>
                      </a:pPr>
                      <a:r>
                        <a:rPr lang="tr-TR" sz="2800" dirty="0">
                          <a:effectLst/>
                        </a:rPr>
                        <a:t>S1</a:t>
                      </a:r>
                      <a:endParaRPr lang="tr-TR" sz="1800" dirty="0">
                        <a:effectLst/>
                        <a:latin typeface="Times New Roman"/>
                        <a:ea typeface="Times New Roman"/>
                      </a:endParaRPr>
                    </a:p>
                  </a:txBody>
                  <a:tcPr marL="0" marR="0" marT="0" marB="0" anchor="ctr"/>
                </a:tc>
                <a:tc>
                  <a:txBody>
                    <a:bodyPr/>
                    <a:lstStyle/>
                    <a:p>
                      <a:pPr algn="l">
                        <a:spcAft>
                          <a:spcPts val="0"/>
                        </a:spcAft>
                      </a:pPr>
                      <a:r>
                        <a:rPr lang="tr-TR" sz="1600" dirty="0" err="1" smtClean="0">
                          <a:effectLst/>
                          <a:latin typeface="Calibri" pitchFamily="34" charset="0"/>
                        </a:rPr>
                        <a:t>SB’ye</a:t>
                      </a:r>
                      <a:r>
                        <a:rPr lang="tr-TR" sz="1600" dirty="0" smtClean="0">
                          <a:effectLst/>
                          <a:latin typeface="Calibri" pitchFamily="34" charset="0"/>
                        </a:rPr>
                        <a:t> ilave olarak</a:t>
                      </a:r>
                    </a:p>
                    <a:p>
                      <a:pPr algn="l">
                        <a:spcAft>
                          <a:spcPts val="0"/>
                        </a:spcAft>
                      </a:pPr>
                      <a:r>
                        <a:rPr lang="tr-TR" sz="1600" dirty="0" smtClean="0">
                          <a:effectLst/>
                          <a:latin typeface="Calibri" pitchFamily="34" charset="0"/>
                        </a:rPr>
                        <a:t>Kapalı </a:t>
                      </a:r>
                      <a:r>
                        <a:rPr lang="tr-TR" sz="1600" dirty="0">
                          <a:effectLst/>
                          <a:latin typeface="Calibri" pitchFamily="34" charset="0"/>
                        </a:rPr>
                        <a:t>Topuk </a:t>
                      </a:r>
                      <a:r>
                        <a:rPr lang="tr-TR" sz="1600" dirty="0" smtClean="0">
                          <a:effectLst/>
                          <a:latin typeface="Calibri" pitchFamily="34" charset="0"/>
                        </a:rPr>
                        <a:t>Bölgesi, </a:t>
                      </a:r>
                    </a:p>
                    <a:p>
                      <a:pPr algn="l">
                        <a:spcAft>
                          <a:spcPts val="0"/>
                        </a:spcAft>
                      </a:pPr>
                      <a:r>
                        <a:rPr lang="tr-TR" sz="1600" dirty="0" err="1" smtClean="0">
                          <a:effectLst/>
                          <a:latin typeface="Calibri" pitchFamily="34" charset="0"/>
                        </a:rPr>
                        <a:t>Antistatik</a:t>
                      </a:r>
                      <a:r>
                        <a:rPr lang="tr-TR" sz="1600" dirty="0" smtClean="0">
                          <a:effectLst/>
                          <a:latin typeface="Calibri" pitchFamily="34" charset="0"/>
                        </a:rPr>
                        <a:t> Özellikler(A), </a:t>
                      </a:r>
                    </a:p>
                    <a:p>
                      <a:pPr algn="l">
                        <a:spcAft>
                          <a:spcPts val="0"/>
                        </a:spcAft>
                      </a:pPr>
                      <a:r>
                        <a:rPr lang="tr-TR" sz="1600" dirty="0" smtClean="0">
                          <a:effectLst/>
                          <a:latin typeface="Calibri" pitchFamily="34" charset="0"/>
                        </a:rPr>
                        <a:t>Topuğun </a:t>
                      </a:r>
                      <a:r>
                        <a:rPr lang="tr-TR" sz="1600" dirty="0">
                          <a:effectLst/>
                          <a:latin typeface="Calibri" pitchFamily="34" charset="0"/>
                        </a:rPr>
                        <a:t>Enerji </a:t>
                      </a:r>
                      <a:r>
                        <a:rPr lang="tr-TR" sz="1600" dirty="0" err="1" smtClean="0">
                          <a:effectLst/>
                          <a:latin typeface="Calibri" pitchFamily="34" charset="0"/>
                        </a:rPr>
                        <a:t>Absorpsiyonu</a:t>
                      </a:r>
                      <a:r>
                        <a:rPr lang="tr-TR" sz="1600" dirty="0" smtClean="0">
                          <a:effectLst/>
                          <a:latin typeface="Calibri" pitchFamily="34" charset="0"/>
                        </a:rPr>
                        <a:t>(E)</a:t>
                      </a:r>
                      <a:endParaRPr lang="tr-TR" sz="1600" dirty="0">
                        <a:effectLst/>
                        <a:latin typeface="Calibri" pitchFamily="34" charset="0"/>
                      </a:endParaRPr>
                    </a:p>
                    <a:p>
                      <a:pPr algn="l">
                        <a:spcAft>
                          <a:spcPts val="0"/>
                        </a:spcAft>
                      </a:pPr>
                      <a:r>
                        <a:rPr lang="tr-TR" sz="1600" dirty="0">
                          <a:effectLst/>
                          <a:latin typeface="Calibri" pitchFamily="34" charset="0"/>
                        </a:rPr>
                        <a:t>Kuru ortamda kullanım amaçlı deri.</a:t>
                      </a:r>
                      <a:endParaRPr lang="tr-TR" sz="1600" dirty="0">
                        <a:effectLst/>
                        <a:latin typeface="Calibri" pitchFamily="34" charset="0"/>
                        <a:ea typeface="Times New Roman"/>
                      </a:endParaRPr>
                    </a:p>
                  </a:txBody>
                  <a:tcPr marL="0" marR="0" marT="0" marB="0" anchor="ctr"/>
                </a:tc>
              </a:tr>
              <a:tr h="1123950">
                <a:tc>
                  <a:txBody>
                    <a:bodyPr/>
                    <a:lstStyle/>
                    <a:p>
                      <a:pPr indent="172085" algn="ctr">
                        <a:spcAft>
                          <a:spcPts val="0"/>
                        </a:spcAft>
                      </a:pPr>
                      <a:r>
                        <a:rPr lang="tr-TR" sz="2800" dirty="0">
                          <a:effectLst/>
                        </a:rPr>
                        <a:t>S2</a:t>
                      </a:r>
                      <a:endParaRPr lang="tr-TR" sz="1800" dirty="0">
                        <a:effectLst/>
                        <a:latin typeface="Times New Roman"/>
                        <a:ea typeface="Times New Roman"/>
                      </a:endParaRPr>
                    </a:p>
                  </a:txBody>
                  <a:tcPr marL="0" marR="0" marT="0" marB="0" anchor="ctr"/>
                </a:tc>
                <a:tc>
                  <a:txBody>
                    <a:bodyPr/>
                    <a:lstStyle/>
                    <a:p>
                      <a:pPr algn="l">
                        <a:spcAft>
                          <a:spcPts val="0"/>
                        </a:spcAft>
                      </a:pPr>
                      <a:r>
                        <a:rPr lang="tr-TR" sz="1600" dirty="0">
                          <a:effectLst/>
                          <a:latin typeface="Calibri" pitchFamily="34" charset="0"/>
                        </a:rPr>
                        <a:t>S1 için verilenlere ilave olarak, </a:t>
                      </a:r>
                      <a:endParaRPr lang="tr-TR" sz="1600" dirty="0" smtClean="0">
                        <a:effectLst/>
                        <a:latin typeface="Calibri" pitchFamily="34" charset="0"/>
                      </a:endParaRPr>
                    </a:p>
                    <a:p>
                      <a:pPr algn="l">
                        <a:spcAft>
                          <a:spcPts val="0"/>
                        </a:spcAft>
                      </a:pPr>
                      <a:r>
                        <a:rPr lang="tr-TR" sz="1600" dirty="0" smtClean="0">
                          <a:effectLst/>
                          <a:latin typeface="Calibri" pitchFamily="34" charset="0"/>
                        </a:rPr>
                        <a:t>Su </a:t>
                      </a:r>
                      <a:r>
                        <a:rPr lang="tr-TR" sz="1600" dirty="0" err="1">
                          <a:effectLst/>
                          <a:latin typeface="Calibri" pitchFamily="34" charset="0"/>
                        </a:rPr>
                        <a:t>Penetrasyonu</a:t>
                      </a:r>
                      <a:r>
                        <a:rPr lang="tr-TR" sz="1600" dirty="0">
                          <a:effectLst/>
                          <a:latin typeface="Calibri" pitchFamily="34" charset="0"/>
                        </a:rPr>
                        <a:t> ve Su </a:t>
                      </a:r>
                      <a:r>
                        <a:rPr lang="tr-TR" sz="1600" dirty="0" err="1" smtClean="0">
                          <a:effectLst/>
                          <a:latin typeface="Calibri" pitchFamily="34" charset="0"/>
                        </a:rPr>
                        <a:t>Absorpsiyonu</a:t>
                      </a:r>
                      <a:r>
                        <a:rPr lang="tr-TR" sz="1600" dirty="0" smtClean="0">
                          <a:effectLst/>
                          <a:latin typeface="Calibri" pitchFamily="34" charset="0"/>
                        </a:rPr>
                        <a:t>(WRU)</a:t>
                      </a:r>
                      <a:endParaRPr lang="tr-TR" sz="1600" dirty="0">
                        <a:effectLst/>
                        <a:latin typeface="Calibri" pitchFamily="34" charset="0"/>
                      </a:endParaRPr>
                    </a:p>
                    <a:p>
                      <a:pPr algn="l">
                        <a:spcAft>
                          <a:spcPts val="0"/>
                        </a:spcAft>
                      </a:pPr>
                      <a:r>
                        <a:rPr lang="tr-TR" sz="1600" dirty="0">
                          <a:effectLst/>
                          <a:latin typeface="Calibri" pitchFamily="34" charset="0"/>
                        </a:rPr>
                        <a:t>Islak ortamlarda kullanım amaçlı su geçirmez deri.</a:t>
                      </a:r>
                      <a:endParaRPr lang="tr-TR" sz="1600" dirty="0">
                        <a:effectLst/>
                        <a:latin typeface="Calibri" pitchFamily="34" charset="0"/>
                        <a:ea typeface="Times New Roman"/>
                      </a:endParaRPr>
                    </a:p>
                  </a:txBody>
                  <a:tcPr marL="0" marR="0" marT="0" marB="0" anchor="ctr"/>
                </a:tc>
              </a:tr>
              <a:tr h="1009650">
                <a:tc>
                  <a:txBody>
                    <a:bodyPr/>
                    <a:lstStyle/>
                    <a:p>
                      <a:pPr indent="172085" algn="ctr">
                        <a:spcAft>
                          <a:spcPts val="0"/>
                        </a:spcAft>
                      </a:pPr>
                      <a:r>
                        <a:rPr lang="tr-TR" sz="2800" dirty="0">
                          <a:effectLst/>
                        </a:rPr>
                        <a:t>S3</a:t>
                      </a:r>
                      <a:endParaRPr lang="tr-TR" sz="1800" dirty="0">
                        <a:effectLst/>
                        <a:latin typeface="Times New Roman"/>
                        <a:ea typeface="Times New Roman"/>
                      </a:endParaRPr>
                    </a:p>
                  </a:txBody>
                  <a:tcPr marL="0" marR="0" marT="0" marB="0" anchor="ctr"/>
                </a:tc>
                <a:tc>
                  <a:txBody>
                    <a:bodyPr/>
                    <a:lstStyle/>
                    <a:p>
                      <a:pPr algn="l">
                        <a:spcAft>
                          <a:spcPts val="0"/>
                        </a:spcAft>
                      </a:pPr>
                      <a:r>
                        <a:rPr lang="tr-TR" sz="1600" dirty="0">
                          <a:effectLst/>
                          <a:latin typeface="Calibri" pitchFamily="34" charset="0"/>
                        </a:rPr>
                        <a:t>S2 için verilen özelliklere ilave olarak, </a:t>
                      </a:r>
                      <a:endParaRPr lang="tr-TR" sz="1600" dirty="0" smtClean="0">
                        <a:effectLst/>
                        <a:latin typeface="Calibri" pitchFamily="34" charset="0"/>
                      </a:endParaRPr>
                    </a:p>
                    <a:p>
                      <a:pPr algn="l">
                        <a:spcAft>
                          <a:spcPts val="0"/>
                        </a:spcAft>
                      </a:pPr>
                      <a:r>
                        <a:rPr lang="tr-TR" sz="1600" dirty="0" smtClean="0">
                          <a:effectLst/>
                          <a:latin typeface="Calibri" pitchFamily="34" charset="0"/>
                        </a:rPr>
                        <a:t>Batma </a:t>
                      </a:r>
                      <a:r>
                        <a:rPr lang="tr-TR" sz="1600" dirty="0">
                          <a:effectLst/>
                          <a:latin typeface="Calibri" pitchFamily="34" charset="0"/>
                        </a:rPr>
                        <a:t>Mukavemeti </a:t>
                      </a:r>
                      <a:r>
                        <a:rPr lang="tr-TR" sz="1600" dirty="0" smtClean="0">
                          <a:effectLst/>
                          <a:latin typeface="Calibri" pitchFamily="34" charset="0"/>
                        </a:rPr>
                        <a:t>(P)</a:t>
                      </a:r>
                    </a:p>
                    <a:p>
                      <a:pPr algn="l">
                        <a:spcAft>
                          <a:spcPts val="0"/>
                        </a:spcAft>
                      </a:pPr>
                      <a:r>
                        <a:rPr lang="tr-TR" sz="1600" dirty="0" smtClean="0">
                          <a:effectLst/>
                          <a:latin typeface="Calibri" pitchFamily="34" charset="0"/>
                        </a:rPr>
                        <a:t>Dişli </a:t>
                      </a:r>
                      <a:r>
                        <a:rPr lang="tr-TR" sz="1600" dirty="0">
                          <a:effectLst/>
                          <a:latin typeface="Calibri" pitchFamily="34" charset="0"/>
                        </a:rPr>
                        <a:t>Alt taban</a:t>
                      </a:r>
                      <a:endParaRPr lang="tr-TR" sz="1600" dirty="0">
                        <a:effectLst/>
                        <a:latin typeface="Calibri" pitchFamily="34" charset="0"/>
                        <a:ea typeface="Times New Roman"/>
                      </a:endParaRPr>
                    </a:p>
                  </a:txBody>
                  <a:tcPr marL="0" marR="0" marT="0" marB="0" anchor="ctr"/>
                </a:tc>
              </a:tr>
            </a:tbl>
          </a:graphicData>
        </a:graphic>
      </p:graphicFrame>
    </p:spTree>
    <p:extLst>
      <p:ext uri="{BB962C8B-B14F-4D97-AF65-F5344CB8AC3E}">
        <p14:creationId xmlns:p14="http://schemas.microsoft.com/office/powerpoint/2010/main" val="355632816"/>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Rectangle 4"/>
          <p:cNvSpPr>
            <a:spLocks noChangeArrowheads="1"/>
          </p:cNvSpPr>
          <p:nvPr/>
        </p:nvSpPr>
        <p:spPr bwMode="auto">
          <a:xfrm>
            <a:off x="827088" y="476251"/>
            <a:ext cx="669766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pPr>
            <a:r>
              <a:rPr lang="tr-TR" sz="1800" b="1" dirty="0"/>
              <a:t>AYAK KORUMA </a:t>
            </a:r>
            <a:endParaRPr lang="tr-TR" sz="1800" b="1" dirty="0" smtClean="0"/>
          </a:p>
          <a:p>
            <a:pPr marL="342900" indent="-342900">
              <a:lnSpc>
                <a:spcPct val="90000"/>
              </a:lnSpc>
              <a:spcBef>
                <a:spcPct val="20000"/>
              </a:spcBef>
            </a:pPr>
            <a:r>
              <a:rPr lang="tr-TR" sz="1800" b="1" dirty="0" smtClean="0"/>
              <a:t>EN ISO 20347</a:t>
            </a:r>
            <a:endParaRPr lang="tr-TR" sz="1800" dirty="0"/>
          </a:p>
          <a:p>
            <a:pPr marL="342900" indent="-342900">
              <a:lnSpc>
                <a:spcPct val="90000"/>
              </a:lnSpc>
              <a:spcBef>
                <a:spcPct val="20000"/>
              </a:spcBef>
            </a:pPr>
            <a:endParaRPr lang="en-GB" sz="1800" dirty="0"/>
          </a:p>
          <a:p>
            <a:pPr marL="342900" indent="-342900">
              <a:lnSpc>
                <a:spcPct val="90000"/>
              </a:lnSpc>
              <a:spcBef>
                <a:spcPct val="20000"/>
              </a:spcBef>
              <a:buFontTx/>
              <a:buChar char="•"/>
            </a:pPr>
            <a:endParaRPr lang="fr-FR" sz="1800" dirty="0"/>
          </a:p>
          <a:p>
            <a:pPr marL="342900" indent="-342900">
              <a:lnSpc>
                <a:spcPct val="90000"/>
              </a:lnSpc>
              <a:spcBef>
                <a:spcPct val="20000"/>
              </a:spcBef>
              <a:buFontTx/>
              <a:buChar char="•"/>
            </a:pPr>
            <a:endParaRPr lang="en-GB" sz="1800" dirty="0"/>
          </a:p>
          <a:p>
            <a:pPr marL="342900" indent="-342900" algn="r">
              <a:lnSpc>
                <a:spcPct val="90000"/>
              </a:lnSpc>
              <a:spcBef>
                <a:spcPct val="20000"/>
              </a:spcBef>
            </a:pPr>
            <a:endParaRPr lang="en-GB" sz="1800" dirty="0"/>
          </a:p>
        </p:txBody>
      </p:sp>
      <p:graphicFrame>
        <p:nvGraphicFramePr>
          <p:cNvPr id="2" name="Tablo 1"/>
          <p:cNvGraphicFramePr>
            <a:graphicFrameLocks noGrp="1"/>
          </p:cNvGraphicFramePr>
          <p:nvPr>
            <p:extLst>
              <p:ext uri="{D42A27DB-BD31-4B8C-83A1-F6EECF244321}">
                <p14:modId xmlns:p14="http://schemas.microsoft.com/office/powerpoint/2010/main" val="1713410183"/>
              </p:ext>
            </p:extLst>
          </p:nvPr>
        </p:nvGraphicFramePr>
        <p:xfrm>
          <a:off x="704850" y="1272899"/>
          <a:ext cx="6972301" cy="4823101"/>
        </p:xfrm>
        <a:graphic>
          <a:graphicData uri="http://schemas.openxmlformats.org/drawingml/2006/table">
            <a:tbl>
              <a:tblPr firstRow="1" firstCol="1" bandRow="1">
                <a:tableStyleId>{5C22544A-7EE6-4342-B048-85BDC9FD1C3A}</a:tableStyleId>
              </a:tblPr>
              <a:tblGrid>
                <a:gridCol w="1314452"/>
                <a:gridCol w="5657849"/>
              </a:tblGrid>
              <a:tr h="594001">
                <a:tc>
                  <a:txBody>
                    <a:bodyPr/>
                    <a:lstStyle/>
                    <a:p>
                      <a:pPr algn="ctr">
                        <a:spcAft>
                          <a:spcPts val="0"/>
                        </a:spcAft>
                      </a:pPr>
                      <a:r>
                        <a:rPr lang="tr-TR" sz="1600" dirty="0">
                          <a:effectLst/>
                        </a:rPr>
                        <a:t>KATEGORİ</a:t>
                      </a:r>
                      <a:endParaRPr lang="tr-TR" sz="1100" dirty="0">
                        <a:effectLst/>
                        <a:latin typeface="Times New Roman"/>
                        <a:ea typeface="Times New Roman"/>
                      </a:endParaRPr>
                    </a:p>
                  </a:txBody>
                  <a:tcPr marL="0" marR="0" marT="0" marB="0" anchor="ctr"/>
                </a:tc>
                <a:tc>
                  <a:txBody>
                    <a:bodyPr/>
                    <a:lstStyle/>
                    <a:p>
                      <a:pPr algn="ctr">
                        <a:spcAft>
                          <a:spcPts val="0"/>
                        </a:spcAft>
                      </a:pPr>
                      <a:r>
                        <a:rPr lang="tr-TR" sz="1600" dirty="0">
                          <a:effectLst/>
                        </a:rPr>
                        <a:t>İLAVE ÖZELLİKLER</a:t>
                      </a:r>
                      <a:endParaRPr lang="tr-TR" sz="1100" dirty="0">
                        <a:effectLst/>
                        <a:latin typeface="Times New Roman"/>
                        <a:ea typeface="Times New Roman"/>
                      </a:endParaRPr>
                    </a:p>
                  </a:txBody>
                  <a:tcPr marL="0" marR="0" marT="0" marB="0" anchor="ctr"/>
                </a:tc>
              </a:tr>
              <a:tr h="1066800">
                <a:tc>
                  <a:txBody>
                    <a:bodyPr/>
                    <a:lstStyle/>
                    <a:p>
                      <a:pPr indent="172085" algn="ctr">
                        <a:spcAft>
                          <a:spcPts val="0"/>
                        </a:spcAft>
                      </a:pPr>
                      <a:r>
                        <a:rPr lang="tr-TR" sz="2800" b="1" kern="1200" dirty="0" smtClean="0">
                          <a:solidFill>
                            <a:schemeClr val="lt1"/>
                          </a:solidFill>
                          <a:effectLst/>
                          <a:latin typeface="+mn-lt"/>
                          <a:ea typeface="+mn-ea"/>
                          <a:cs typeface="+mn-cs"/>
                        </a:rPr>
                        <a:t>OB</a:t>
                      </a:r>
                      <a:endParaRPr lang="tr-TR" sz="2800" b="1" kern="1200" dirty="0">
                        <a:solidFill>
                          <a:schemeClr val="lt1"/>
                        </a:solidFill>
                        <a:effectLst/>
                        <a:latin typeface="+mn-lt"/>
                        <a:ea typeface="+mn-ea"/>
                        <a:cs typeface="+mn-cs"/>
                      </a:endParaRPr>
                    </a:p>
                  </a:txBody>
                  <a:tcPr marL="0" marR="0" marT="0" marB="0" anchor="ctr"/>
                </a:tc>
                <a:tc>
                  <a:txBody>
                    <a:bodyPr/>
                    <a:lstStyle/>
                    <a:p>
                      <a:pPr algn="l">
                        <a:spcAft>
                          <a:spcPts val="0"/>
                        </a:spcAft>
                      </a:pPr>
                      <a:r>
                        <a:rPr lang="tr-TR" sz="1600" dirty="0" smtClean="0">
                          <a:effectLst/>
                          <a:latin typeface="Calibri" pitchFamily="34" charset="0"/>
                          <a:ea typeface="Times New Roman"/>
                        </a:rPr>
                        <a:t>Yırtılmaya, aşınmaya, hidrokarbonlara, kaymaya dirençli,</a:t>
                      </a:r>
                      <a:r>
                        <a:rPr lang="tr-TR" sz="1600" baseline="0" dirty="0" smtClean="0">
                          <a:effectLst/>
                          <a:latin typeface="Calibri" pitchFamily="34" charset="0"/>
                          <a:ea typeface="Times New Roman"/>
                        </a:rPr>
                        <a:t> katmanlar birleşik, su buharı geçirgenlik ve ergonomik özellikli</a:t>
                      </a:r>
                      <a:endParaRPr lang="tr-TR" sz="1600" dirty="0">
                        <a:effectLst/>
                        <a:latin typeface="Calibri" pitchFamily="34" charset="0"/>
                        <a:ea typeface="Times New Roman"/>
                      </a:endParaRPr>
                    </a:p>
                  </a:txBody>
                  <a:tcPr marL="0" marR="0" marT="0" marB="0" anchor="ctr"/>
                </a:tc>
              </a:tr>
              <a:tr h="1219200">
                <a:tc>
                  <a:txBody>
                    <a:bodyPr/>
                    <a:lstStyle/>
                    <a:p>
                      <a:pPr indent="172085" algn="ctr">
                        <a:spcAft>
                          <a:spcPts val="0"/>
                        </a:spcAft>
                      </a:pPr>
                      <a:r>
                        <a:rPr lang="tr-TR" sz="2800" dirty="0" smtClean="0">
                          <a:effectLst/>
                        </a:rPr>
                        <a:t>O1</a:t>
                      </a:r>
                      <a:endParaRPr lang="tr-TR" sz="1800" dirty="0">
                        <a:effectLst/>
                        <a:latin typeface="Times New Roman"/>
                        <a:ea typeface="Times New Roman"/>
                      </a:endParaRPr>
                    </a:p>
                  </a:txBody>
                  <a:tcPr marL="0" marR="0" marT="0" marB="0" anchor="ctr"/>
                </a:tc>
                <a:tc>
                  <a:txBody>
                    <a:bodyPr/>
                    <a:lstStyle/>
                    <a:p>
                      <a:pPr algn="l">
                        <a:spcAft>
                          <a:spcPts val="0"/>
                        </a:spcAft>
                      </a:pPr>
                      <a:r>
                        <a:rPr lang="tr-TR" sz="1600" dirty="0" err="1" smtClean="0">
                          <a:effectLst/>
                          <a:latin typeface="Calibri" pitchFamily="34" charset="0"/>
                        </a:rPr>
                        <a:t>OB’ye</a:t>
                      </a:r>
                      <a:r>
                        <a:rPr lang="tr-TR" sz="1600" dirty="0" smtClean="0">
                          <a:effectLst/>
                          <a:latin typeface="Calibri" pitchFamily="34" charset="0"/>
                        </a:rPr>
                        <a:t> ilave olarak</a:t>
                      </a:r>
                    </a:p>
                    <a:p>
                      <a:pPr algn="l">
                        <a:spcAft>
                          <a:spcPts val="0"/>
                        </a:spcAft>
                      </a:pPr>
                      <a:r>
                        <a:rPr lang="tr-TR" sz="1600" dirty="0" smtClean="0">
                          <a:effectLst/>
                          <a:latin typeface="Calibri" pitchFamily="34" charset="0"/>
                        </a:rPr>
                        <a:t>Kapalı </a:t>
                      </a:r>
                      <a:r>
                        <a:rPr lang="tr-TR" sz="1600" dirty="0">
                          <a:effectLst/>
                          <a:latin typeface="Calibri" pitchFamily="34" charset="0"/>
                        </a:rPr>
                        <a:t>Topuk </a:t>
                      </a:r>
                      <a:r>
                        <a:rPr lang="tr-TR" sz="1600" dirty="0" smtClean="0">
                          <a:effectLst/>
                          <a:latin typeface="Calibri" pitchFamily="34" charset="0"/>
                        </a:rPr>
                        <a:t>Bölgesi, </a:t>
                      </a:r>
                    </a:p>
                    <a:p>
                      <a:pPr algn="l">
                        <a:spcAft>
                          <a:spcPts val="0"/>
                        </a:spcAft>
                      </a:pPr>
                      <a:r>
                        <a:rPr lang="tr-TR" sz="1600" dirty="0" err="1" smtClean="0">
                          <a:effectLst/>
                          <a:latin typeface="Calibri" pitchFamily="34" charset="0"/>
                        </a:rPr>
                        <a:t>Antistatik</a:t>
                      </a:r>
                      <a:r>
                        <a:rPr lang="tr-TR" sz="1600" dirty="0" smtClean="0">
                          <a:effectLst/>
                          <a:latin typeface="Calibri" pitchFamily="34" charset="0"/>
                        </a:rPr>
                        <a:t> Özellikler(A), </a:t>
                      </a:r>
                    </a:p>
                    <a:p>
                      <a:pPr algn="l">
                        <a:spcAft>
                          <a:spcPts val="0"/>
                        </a:spcAft>
                      </a:pPr>
                      <a:r>
                        <a:rPr lang="tr-TR" sz="1600" dirty="0" smtClean="0">
                          <a:effectLst/>
                          <a:latin typeface="Calibri" pitchFamily="34" charset="0"/>
                        </a:rPr>
                        <a:t>Topuğun </a:t>
                      </a:r>
                      <a:r>
                        <a:rPr lang="tr-TR" sz="1600" dirty="0">
                          <a:effectLst/>
                          <a:latin typeface="Calibri" pitchFamily="34" charset="0"/>
                        </a:rPr>
                        <a:t>Enerji </a:t>
                      </a:r>
                      <a:r>
                        <a:rPr lang="tr-TR" sz="1600" dirty="0" err="1" smtClean="0">
                          <a:effectLst/>
                          <a:latin typeface="Calibri" pitchFamily="34" charset="0"/>
                        </a:rPr>
                        <a:t>Absorpsiyonu</a:t>
                      </a:r>
                      <a:r>
                        <a:rPr lang="tr-TR" sz="1600" dirty="0" smtClean="0">
                          <a:effectLst/>
                          <a:latin typeface="Calibri" pitchFamily="34" charset="0"/>
                        </a:rPr>
                        <a:t>(E)</a:t>
                      </a:r>
                      <a:endParaRPr lang="tr-TR" sz="1600" dirty="0">
                        <a:effectLst/>
                        <a:latin typeface="Calibri" pitchFamily="34" charset="0"/>
                      </a:endParaRPr>
                    </a:p>
                    <a:p>
                      <a:pPr algn="l">
                        <a:spcAft>
                          <a:spcPts val="0"/>
                        </a:spcAft>
                      </a:pPr>
                      <a:r>
                        <a:rPr lang="tr-TR" sz="1600" dirty="0">
                          <a:effectLst/>
                          <a:latin typeface="Calibri" pitchFamily="34" charset="0"/>
                        </a:rPr>
                        <a:t>Kuru ortamda kullanım amaçlı deri.</a:t>
                      </a:r>
                      <a:endParaRPr lang="tr-TR" sz="1600" dirty="0">
                        <a:effectLst/>
                        <a:latin typeface="Calibri" pitchFamily="34" charset="0"/>
                        <a:ea typeface="Times New Roman"/>
                      </a:endParaRPr>
                    </a:p>
                  </a:txBody>
                  <a:tcPr marL="0" marR="0" marT="0" marB="0" anchor="ctr"/>
                </a:tc>
              </a:tr>
              <a:tr h="1009650">
                <a:tc>
                  <a:txBody>
                    <a:bodyPr/>
                    <a:lstStyle/>
                    <a:p>
                      <a:pPr indent="172085" algn="ctr">
                        <a:spcAft>
                          <a:spcPts val="0"/>
                        </a:spcAft>
                      </a:pPr>
                      <a:r>
                        <a:rPr lang="tr-TR" sz="2800" dirty="0" smtClean="0">
                          <a:effectLst/>
                        </a:rPr>
                        <a:t>O2</a:t>
                      </a:r>
                      <a:endParaRPr lang="tr-TR" sz="1800" dirty="0">
                        <a:effectLst/>
                        <a:latin typeface="Times New Roman"/>
                        <a:ea typeface="Times New Roman"/>
                      </a:endParaRPr>
                    </a:p>
                  </a:txBody>
                  <a:tcPr marL="0" marR="0" marT="0" marB="0" anchor="ctr"/>
                </a:tc>
                <a:tc>
                  <a:txBody>
                    <a:bodyPr/>
                    <a:lstStyle/>
                    <a:p>
                      <a:pPr algn="l">
                        <a:spcAft>
                          <a:spcPts val="0"/>
                        </a:spcAft>
                      </a:pPr>
                      <a:r>
                        <a:rPr lang="tr-TR" sz="1600" dirty="0" smtClean="0">
                          <a:effectLst/>
                          <a:latin typeface="Calibri" pitchFamily="34" charset="0"/>
                        </a:rPr>
                        <a:t>O1 </a:t>
                      </a:r>
                      <a:r>
                        <a:rPr lang="tr-TR" sz="1600" dirty="0">
                          <a:effectLst/>
                          <a:latin typeface="Calibri" pitchFamily="34" charset="0"/>
                        </a:rPr>
                        <a:t>için verilenlere ilave olarak, </a:t>
                      </a:r>
                      <a:endParaRPr lang="tr-TR" sz="1600" dirty="0" smtClean="0">
                        <a:effectLst/>
                        <a:latin typeface="Calibri" pitchFamily="34" charset="0"/>
                      </a:endParaRPr>
                    </a:p>
                    <a:p>
                      <a:pPr algn="l">
                        <a:spcAft>
                          <a:spcPts val="0"/>
                        </a:spcAft>
                      </a:pPr>
                      <a:r>
                        <a:rPr lang="tr-TR" sz="1600" dirty="0" smtClean="0">
                          <a:effectLst/>
                          <a:latin typeface="Calibri" pitchFamily="34" charset="0"/>
                        </a:rPr>
                        <a:t>Su </a:t>
                      </a:r>
                      <a:r>
                        <a:rPr lang="tr-TR" sz="1600" dirty="0" err="1">
                          <a:effectLst/>
                          <a:latin typeface="Calibri" pitchFamily="34" charset="0"/>
                        </a:rPr>
                        <a:t>Penetrasyonu</a:t>
                      </a:r>
                      <a:r>
                        <a:rPr lang="tr-TR" sz="1600" dirty="0">
                          <a:effectLst/>
                          <a:latin typeface="Calibri" pitchFamily="34" charset="0"/>
                        </a:rPr>
                        <a:t> ve Su </a:t>
                      </a:r>
                      <a:r>
                        <a:rPr lang="tr-TR" sz="1600" dirty="0" err="1" smtClean="0">
                          <a:effectLst/>
                          <a:latin typeface="Calibri" pitchFamily="34" charset="0"/>
                        </a:rPr>
                        <a:t>Absorpsiyonu</a:t>
                      </a:r>
                      <a:r>
                        <a:rPr lang="tr-TR" sz="1600" dirty="0" smtClean="0">
                          <a:effectLst/>
                          <a:latin typeface="Calibri" pitchFamily="34" charset="0"/>
                        </a:rPr>
                        <a:t>(WRU)</a:t>
                      </a:r>
                      <a:endParaRPr lang="tr-TR" sz="1600" dirty="0">
                        <a:effectLst/>
                        <a:latin typeface="Calibri" pitchFamily="34" charset="0"/>
                      </a:endParaRPr>
                    </a:p>
                    <a:p>
                      <a:pPr algn="l">
                        <a:spcAft>
                          <a:spcPts val="0"/>
                        </a:spcAft>
                      </a:pPr>
                      <a:r>
                        <a:rPr lang="tr-TR" sz="1600" dirty="0">
                          <a:effectLst/>
                          <a:latin typeface="Calibri" pitchFamily="34" charset="0"/>
                        </a:rPr>
                        <a:t>Islak ortamlarda kullanım amaçlı su geçirmez deri.</a:t>
                      </a:r>
                      <a:endParaRPr lang="tr-TR" sz="1600" dirty="0">
                        <a:effectLst/>
                        <a:latin typeface="Calibri" pitchFamily="34" charset="0"/>
                        <a:ea typeface="Times New Roman"/>
                      </a:endParaRPr>
                    </a:p>
                  </a:txBody>
                  <a:tcPr marL="0" marR="0" marT="0" marB="0" anchor="ctr"/>
                </a:tc>
              </a:tr>
              <a:tr h="933450">
                <a:tc>
                  <a:txBody>
                    <a:bodyPr/>
                    <a:lstStyle/>
                    <a:p>
                      <a:pPr indent="172085" algn="ctr">
                        <a:spcAft>
                          <a:spcPts val="0"/>
                        </a:spcAft>
                      </a:pPr>
                      <a:r>
                        <a:rPr lang="tr-TR" sz="2800" dirty="0" smtClean="0">
                          <a:effectLst/>
                        </a:rPr>
                        <a:t>O3</a:t>
                      </a:r>
                      <a:endParaRPr lang="tr-TR" sz="1800" dirty="0">
                        <a:effectLst/>
                        <a:latin typeface="Times New Roman"/>
                        <a:ea typeface="Times New Roman"/>
                      </a:endParaRPr>
                    </a:p>
                  </a:txBody>
                  <a:tcPr marL="0" marR="0" marT="0" marB="0" anchor="ctr"/>
                </a:tc>
                <a:tc>
                  <a:txBody>
                    <a:bodyPr/>
                    <a:lstStyle/>
                    <a:p>
                      <a:pPr algn="l">
                        <a:spcAft>
                          <a:spcPts val="0"/>
                        </a:spcAft>
                      </a:pPr>
                      <a:r>
                        <a:rPr lang="tr-TR" sz="1600" dirty="0" smtClean="0">
                          <a:effectLst/>
                          <a:latin typeface="Calibri" pitchFamily="34" charset="0"/>
                        </a:rPr>
                        <a:t>O2 </a:t>
                      </a:r>
                      <a:r>
                        <a:rPr lang="tr-TR" sz="1600" dirty="0">
                          <a:effectLst/>
                          <a:latin typeface="Calibri" pitchFamily="34" charset="0"/>
                        </a:rPr>
                        <a:t>için verilen özelliklere ilave olarak, </a:t>
                      </a:r>
                      <a:endParaRPr lang="tr-TR" sz="1600" dirty="0" smtClean="0">
                        <a:effectLst/>
                        <a:latin typeface="Calibri" pitchFamily="34" charset="0"/>
                      </a:endParaRPr>
                    </a:p>
                    <a:p>
                      <a:pPr algn="l">
                        <a:spcAft>
                          <a:spcPts val="0"/>
                        </a:spcAft>
                      </a:pPr>
                      <a:r>
                        <a:rPr lang="tr-TR" sz="1600" dirty="0" smtClean="0">
                          <a:effectLst/>
                          <a:latin typeface="Calibri" pitchFamily="34" charset="0"/>
                        </a:rPr>
                        <a:t>Batma </a:t>
                      </a:r>
                      <a:r>
                        <a:rPr lang="tr-TR" sz="1600" dirty="0">
                          <a:effectLst/>
                          <a:latin typeface="Calibri" pitchFamily="34" charset="0"/>
                        </a:rPr>
                        <a:t>Mukavemeti </a:t>
                      </a:r>
                      <a:r>
                        <a:rPr lang="tr-TR" sz="1600" dirty="0" smtClean="0">
                          <a:effectLst/>
                          <a:latin typeface="Calibri" pitchFamily="34" charset="0"/>
                        </a:rPr>
                        <a:t>(P)</a:t>
                      </a:r>
                    </a:p>
                    <a:p>
                      <a:pPr algn="l">
                        <a:spcAft>
                          <a:spcPts val="0"/>
                        </a:spcAft>
                      </a:pPr>
                      <a:r>
                        <a:rPr lang="tr-TR" sz="1600" dirty="0" smtClean="0">
                          <a:effectLst/>
                          <a:latin typeface="Calibri" pitchFamily="34" charset="0"/>
                        </a:rPr>
                        <a:t>Dişli </a:t>
                      </a:r>
                      <a:r>
                        <a:rPr lang="tr-TR" sz="1600" dirty="0">
                          <a:effectLst/>
                          <a:latin typeface="Calibri" pitchFamily="34" charset="0"/>
                        </a:rPr>
                        <a:t>Alt taban</a:t>
                      </a:r>
                      <a:endParaRPr lang="tr-TR" sz="1600" dirty="0">
                        <a:effectLst/>
                        <a:latin typeface="Calibri" pitchFamily="34" charset="0"/>
                        <a:ea typeface="Times New Roman"/>
                      </a:endParaRPr>
                    </a:p>
                  </a:txBody>
                  <a:tcPr marL="0" marR="0" marT="0" marB="0" anchor="ctr"/>
                </a:tc>
              </a:tr>
            </a:tbl>
          </a:graphicData>
        </a:graphic>
      </p:graphicFrame>
    </p:spTree>
    <p:extLst>
      <p:ext uri="{BB962C8B-B14F-4D97-AF65-F5344CB8AC3E}">
        <p14:creationId xmlns:p14="http://schemas.microsoft.com/office/powerpoint/2010/main" val="1528439051"/>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ext Box 2"/>
          <p:cNvSpPr txBox="1">
            <a:spLocks noChangeArrowheads="1"/>
          </p:cNvSpPr>
          <p:nvPr/>
        </p:nvSpPr>
        <p:spPr bwMode="auto">
          <a:xfrm>
            <a:off x="714375" y="1619250"/>
            <a:ext cx="7921625" cy="5140325"/>
          </a:xfrm>
          <a:prstGeom prst="rect">
            <a:avLst/>
          </a:prstGeom>
          <a:noFill/>
          <a:ln w="9525">
            <a:noFill/>
            <a:miter lim="800000"/>
            <a:headEnd/>
            <a:tailEnd/>
          </a:ln>
        </p:spPr>
        <p:txBody>
          <a:bodyPr>
            <a:spAutoFit/>
          </a:bodyPr>
          <a:lstStyle/>
          <a:p>
            <a:pPr>
              <a:defRPr/>
            </a:pPr>
            <a:r>
              <a:rPr lang="tr-TR" sz="2400" b="1" dirty="0">
                <a:latin typeface="Calibri" pitchFamily="34" charset="0"/>
              </a:rPr>
              <a:t>    </a:t>
            </a:r>
            <a:r>
              <a:rPr lang="tr-TR" sz="2400" b="1" dirty="0">
                <a:solidFill>
                  <a:srgbClr val="FFFF00"/>
                </a:solidFill>
                <a:latin typeface="Calibri" pitchFamily="34" charset="0"/>
              </a:rPr>
              <a:t> </a:t>
            </a:r>
            <a:r>
              <a:rPr lang="tr-TR" sz="2400" b="1" dirty="0">
                <a:solidFill>
                  <a:srgbClr val="0070C0"/>
                </a:solidFill>
                <a:latin typeface="Calibri" pitchFamily="34" charset="0"/>
              </a:rPr>
              <a:t>Çalışanlar</a:t>
            </a:r>
            <a:r>
              <a:rPr lang="tr-TR" sz="2400" dirty="0">
                <a:solidFill>
                  <a:srgbClr val="FFFF00"/>
                </a:solidFill>
                <a:latin typeface="Calibri" pitchFamily="34" charset="0"/>
              </a:rPr>
              <a:t>;</a:t>
            </a:r>
          </a:p>
          <a:p>
            <a:pPr>
              <a:defRPr/>
            </a:pPr>
            <a:endParaRPr lang="tr-TR" sz="2400" dirty="0">
              <a:latin typeface="Calibri" pitchFamily="34" charset="0"/>
            </a:endParaRPr>
          </a:p>
          <a:p>
            <a:pPr>
              <a:defRPr/>
            </a:pPr>
            <a:endParaRPr lang="tr-TR" sz="2400" dirty="0">
              <a:latin typeface="Calibri" pitchFamily="34" charset="0"/>
            </a:endParaRPr>
          </a:p>
          <a:p>
            <a:pPr>
              <a:buClr>
                <a:srgbClr val="0070C0"/>
              </a:buClr>
              <a:buSzPct val="111000"/>
              <a:buFont typeface="Wingdings" pitchFamily="2" charset="2"/>
              <a:buChar char="§"/>
              <a:defRPr/>
            </a:pPr>
            <a:r>
              <a:rPr lang="tr-TR" sz="2400" dirty="0">
                <a:latin typeface="Calibri" pitchFamily="34" charset="0"/>
              </a:rPr>
              <a:t> Gerekli olan kişisel koruyucu donanımları, belirlenen şekilde, talimatlara uygun olarak  kullanmalıdır.  </a:t>
            </a:r>
          </a:p>
          <a:p>
            <a:pPr>
              <a:buClr>
                <a:srgbClr val="0070C0"/>
              </a:buClr>
              <a:buSzPct val="111000"/>
              <a:defRPr/>
            </a:pPr>
            <a:endParaRPr lang="tr-TR" sz="2400" dirty="0">
              <a:latin typeface="Calibri" pitchFamily="34" charset="0"/>
            </a:endParaRPr>
          </a:p>
          <a:p>
            <a:pPr>
              <a:buClr>
                <a:srgbClr val="0070C0"/>
              </a:buClr>
              <a:buSzPct val="111000"/>
              <a:buFont typeface="Wingdings" pitchFamily="2" charset="2"/>
              <a:buChar char="§"/>
              <a:defRPr/>
            </a:pPr>
            <a:r>
              <a:rPr lang="tr-TR" sz="2400" dirty="0">
                <a:latin typeface="Calibri" pitchFamily="34" charset="0"/>
              </a:rPr>
              <a:t> Kişisel koruyucu donanımları korumalıdır.</a:t>
            </a:r>
          </a:p>
          <a:p>
            <a:pPr>
              <a:buClr>
                <a:srgbClr val="0070C0"/>
              </a:buClr>
              <a:buSzPct val="111000"/>
              <a:defRPr/>
            </a:pPr>
            <a:endParaRPr lang="tr-TR" sz="2400" dirty="0">
              <a:latin typeface="Calibri" pitchFamily="34" charset="0"/>
            </a:endParaRPr>
          </a:p>
          <a:p>
            <a:pPr>
              <a:buClr>
                <a:srgbClr val="0070C0"/>
              </a:buClr>
              <a:buSzPct val="111000"/>
              <a:buFont typeface="Wingdings" pitchFamily="2" charset="2"/>
              <a:buChar char="§"/>
              <a:defRPr/>
            </a:pPr>
            <a:r>
              <a:rPr lang="tr-TR" sz="2400" dirty="0">
                <a:latin typeface="Calibri" pitchFamily="34" charset="0"/>
              </a:rPr>
              <a:t>Kişisel koruyucu donanım seçimi ve kullanımı konusundaki görüş ve önerilerini yetkililere bildirmelidir.     </a:t>
            </a:r>
          </a:p>
          <a:p>
            <a:pPr>
              <a:defRPr/>
            </a:pPr>
            <a:endParaRPr lang="tr-TR" sz="2400" dirty="0">
              <a:latin typeface="Calibri" pitchFamily="34" charset="0"/>
            </a:endParaRPr>
          </a:p>
          <a:p>
            <a:pPr>
              <a:defRPr/>
            </a:pPr>
            <a:endParaRPr lang="tr-TR" sz="2400" dirty="0">
              <a:latin typeface="Calibri" pitchFamily="34" charset="0"/>
            </a:endParaRPr>
          </a:p>
          <a:p>
            <a:pPr>
              <a:defRPr/>
            </a:pPr>
            <a:endParaRPr lang="tr-TR" sz="2000" dirty="0">
              <a:latin typeface="Calibri" pitchFamily="34" charset="0"/>
            </a:endParaRPr>
          </a:p>
          <a:p>
            <a:pPr>
              <a:defRPr/>
            </a:pPr>
            <a:r>
              <a:rPr lang="tr-TR" sz="2000" dirty="0">
                <a:latin typeface="Calibri" pitchFamily="34" charset="0"/>
              </a:rPr>
              <a:t>        </a:t>
            </a:r>
          </a:p>
        </p:txBody>
      </p:sp>
      <p:sp>
        <p:nvSpPr>
          <p:cNvPr id="3" name="Rectangle 2"/>
          <p:cNvSpPr txBox="1">
            <a:spLocks noChangeArrowheads="1"/>
          </p:cNvSpPr>
          <p:nvPr/>
        </p:nvSpPr>
        <p:spPr>
          <a:xfrm>
            <a:off x="395288" y="476250"/>
            <a:ext cx="8229600" cy="1139825"/>
          </a:xfrm>
          <a:prstGeom prst="rect">
            <a:avLst/>
          </a:prstGeom>
          <a:noFill/>
          <a:ln w="9525">
            <a:noFill/>
            <a:miter lim="800000"/>
            <a:headEnd/>
            <a:tailEnd/>
          </a:ln>
        </p:spPr>
        <p:txBody>
          <a:bodyPr anchor="ctr"/>
          <a:lstStyle/>
          <a:p>
            <a:pPr algn="ctr">
              <a:defRPr/>
            </a:pPr>
            <a:r>
              <a:rPr lang="tr-TR" sz="3600" b="1" dirty="0">
                <a:solidFill>
                  <a:schemeClr val="tx2"/>
                </a:solidFill>
                <a:latin typeface="Calibri" pitchFamily="34" charset="0"/>
                <a:ea typeface="+mj-ea"/>
                <a:cs typeface="+mj-cs"/>
              </a:rPr>
              <a:t>Kişisel Koruyucu Donanımlar</a:t>
            </a:r>
          </a:p>
        </p:txBody>
      </p:sp>
    </p:spTree>
    <p:extLst>
      <p:ext uri="{BB962C8B-B14F-4D97-AF65-F5344CB8AC3E}">
        <p14:creationId xmlns:p14="http://schemas.microsoft.com/office/powerpoint/2010/main" val="291004930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Rectangle 4"/>
          <p:cNvSpPr>
            <a:spLocks noChangeArrowheads="1"/>
          </p:cNvSpPr>
          <p:nvPr/>
        </p:nvSpPr>
        <p:spPr bwMode="auto">
          <a:xfrm>
            <a:off x="827088" y="476250"/>
            <a:ext cx="7777162" cy="50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pPr>
            <a:r>
              <a:rPr lang="tr-TR" sz="2400" b="1" dirty="0">
                <a:latin typeface="Calibri" pitchFamily="34" charset="0"/>
              </a:rPr>
              <a:t>AYAK KORUMA</a:t>
            </a:r>
          </a:p>
          <a:p>
            <a:pPr marL="342900" indent="-342900">
              <a:lnSpc>
                <a:spcPct val="90000"/>
              </a:lnSpc>
              <a:spcBef>
                <a:spcPct val="20000"/>
              </a:spcBef>
            </a:pPr>
            <a:endParaRPr lang="tr-TR" sz="2400" b="1" dirty="0">
              <a:latin typeface="Calibri" pitchFamily="34" charset="0"/>
            </a:endParaRPr>
          </a:p>
          <a:p>
            <a:pPr marL="342900" indent="-342900">
              <a:lnSpc>
                <a:spcPct val="90000"/>
              </a:lnSpc>
              <a:spcBef>
                <a:spcPct val="20000"/>
              </a:spcBef>
            </a:pPr>
            <a:endParaRPr lang="tr-TR" sz="2400" b="1" dirty="0">
              <a:latin typeface="Calibri" pitchFamily="34" charset="0"/>
            </a:endParaRPr>
          </a:p>
          <a:p>
            <a:pPr marL="342900" indent="-342900">
              <a:lnSpc>
                <a:spcPct val="90000"/>
              </a:lnSpc>
              <a:spcBef>
                <a:spcPct val="20000"/>
              </a:spcBef>
            </a:pPr>
            <a:r>
              <a:rPr lang="tr-TR" sz="2400" b="1" dirty="0">
                <a:latin typeface="Calibri" pitchFamily="34" charset="0"/>
              </a:rPr>
              <a:t>İsteğe Bağlı Testler :</a:t>
            </a:r>
          </a:p>
          <a:p>
            <a:pPr marL="342900" indent="-342900">
              <a:lnSpc>
                <a:spcPct val="90000"/>
              </a:lnSpc>
              <a:spcBef>
                <a:spcPct val="20000"/>
              </a:spcBef>
            </a:pPr>
            <a:r>
              <a:rPr lang="tr-TR" sz="2400" b="1" dirty="0" smtClean="0">
                <a:latin typeface="Calibri" pitchFamily="34" charset="0"/>
              </a:rPr>
              <a:t>A : </a:t>
            </a:r>
            <a:r>
              <a:rPr lang="tr-TR" sz="2400" b="1" dirty="0" err="1" smtClean="0">
                <a:latin typeface="Calibri" pitchFamily="34" charset="0"/>
              </a:rPr>
              <a:t>Antistatik</a:t>
            </a:r>
            <a:endParaRPr lang="tr-TR" sz="2400" b="1" dirty="0">
              <a:latin typeface="Calibri" pitchFamily="34" charset="0"/>
            </a:endParaRPr>
          </a:p>
          <a:p>
            <a:pPr marL="342900" indent="-342900">
              <a:lnSpc>
                <a:spcPct val="90000"/>
              </a:lnSpc>
              <a:spcBef>
                <a:spcPct val="20000"/>
              </a:spcBef>
            </a:pPr>
            <a:r>
              <a:rPr lang="tr-TR" sz="2400" b="1" dirty="0" smtClean="0">
                <a:latin typeface="Calibri" pitchFamily="34" charset="0"/>
              </a:rPr>
              <a:t>E : Topuk </a:t>
            </a:r>
            <a:r>
              <a:rPr lang="tr-TR" sz="2400" b="1" dirty="0">
                <a:latin typeface="Calibri" pitchFamily="34" charset="0"/>
              </a:rPr>
              <a:t>Kısmında enerji emme</a:t>
            </a:r>
          </a:p>
          <a:p>
            <a:pPr marL="342900" indent="-342900">
              <a:lnSpc>
                <a:spcPct val="90000"/>
              </a:lnSpc>
              <a:spcBef>
                <a:spcPct val="20000"/>
              </a:spcBef>
            </a:pPr>
            <a:r>
              <a:rPr lang="tr-TR" sz="2400" b="1" dirty="0" smtClean="0">
                <a:latin typeface="Calibri" pitchFamily="34" charset="0"/>
              </a:rPr>
              <a:t>WRU : </a:t>
            </a:r>
            <a:r>
              <a:rPr lang="tr-TR" sz="2400" b="1" dirty="0">
                <a:latin typeface="Calibri" pitchFamily="34" charset="0"/>
              </a:rPr>
              <a:t>Saya kısmı su geçirmez özellikte ve emmez</a:t>
            </a:r>
          </a:p>
          <a:p>
            <a:pPr marL="342900" indent="-342900">
              <a:lnSpc>
                <a:spcPct val="90000"/>
              </a:lnSpc>
              <a:spcBef>
                <a:spcPct val="20000"/>
              </a:spcBef>
            </a:pPr>
            <a:r>
              <a:rPr lang="tr-TR" sz="2400" b="1" dirty="0" smtClean="0">
                <a:latin typeface="Calibri" pitchFamily="34" charset="0"/>
              </a:rPr>
              <a:t>P : Delinmeye </a:t>
            </a:r>
            <a:r>
              <a:rPr lang="tr-TR" sz="2400" b="1" dirty="0">
                <a:latin typeface="Calibri" pitchFamily="34" charset="0"/>
              </a:rPr>
              <a:t>Dirençli</a:t>
            </a:r>
          </a:p>
          <a:p>
            <a:pPr marL="342900" indent="-342900">
              <a:lnSpc>
                <a:spcPct val="90000"/>
              </a:lnSpc>
              <a:spcBef>
                <a:spcPct val="20000"/>
              </a:spcBef>
            </a:pPr>
            <a:r>
              <a:rPr lang="tr-TR" sz="2400" b="1" dirty="0" smtClean="0">
                <a:latin typeface="Calibri" pitchFamily="34" charset="0"/>
              </a:rPr>
              <a:t>CI : Soğuk </a:t>
            </a:r>
            <a:r>
              <a:rPr lang="tr-TR" sz="2400" b="1" dirty="0">
                <a:latin typeface="Calibri" pitchFamily="34" charset="0"/>
              </a:rPr>
              <a:t>izolasyonu</a:t>
            </a:r>
          </a:p>
          <a:p>
            <a:pPr marL="342900" indent="-342900">
              <a:lnSpc>
                <a:spcPct val="90000"/>
              </a:lnSpc>
              <a:spcBef>
                <a:spcPct val="20000"/>
              </a:spcBef>
            </a:pPr>
            <a:r>
              <a:rPr lang="tr-TR" sz="2400" b="1" dirty="0" smtClean="0">
                <a:latin typeface="Calibri" pitchFamily="34" charset="0"/>
              </a:rPr>
              <a:t>HI : Isı </a:t>
            </a:r>
            <a:r>
              <a:rPr lang="tr-TR" sz="2400" b="1" dirty="0">
                <a:latin typeface="Calibri" pitchFamily="34" charset="0"/>
              </a:rPr>
              <a:t>izolasyonu</a:t>
            </a:r>
          </a:p>
          <a:p>
            <a:pPr marL="342900" indent="-342900">
              <a:lnSpc>
                <a:spcPct val="90000"/>
              </a:lnSpc>
              <a:spcBef>
                <a:spcPct val="20000"/>
              </a:spcBef>
            </a:pPr>
            <a:r>
              <a:rPr lang="tr-TR" sz="2400" b="1" dirty="0" smtClean="0">
                <a:latin typeface="Calibri" pitchFamily="34" charset="0"/>
              </a:rPr>
              <a:t>HRO : Isıya </a:t>
            </a:r>
            <a:r>
              <a:rPr lang="tr-TR" sz="2400" b="1" dirty="0">
                <a:latin typeface="Calibri" pitchFamily="34" charset="0"/>
              </a:rPr>
              <a:t>dayanıklı taban</a:t>
            </a:r>
          </a:p>
          <a:p>
            <a:pPr marL="342900" indent="-342900">
              <a:lnSpc>
                <a:spcPct val="90000"/>
              </a:lnSpc>
              <a:spcBef>
                <a:spcPct val="20000"/>
              </a:spcBef>
            </a:pPr>
            <a:r>
              <a:rPr lang="tr-TR" sz="2400" b="1" dirty="0">
                <a:latin typeface="Calibri" pitchFamily="34" charset="0"/>
              </a:rPr>
              <a:t>FO/ORO : Hidrokarbonlara dayanım</a:t>
            </a:r>
          </a:p>
          <a:p>
            <a:pPr marL="342900" indent="-342900">
              <a:lnSpc>
                <a:spcPct val="90000"/>
              </a:lnSpc>
              <a:spcBef>
                <a:spcPct val="20000"/>
              </a:spcBef>
            </a:pPr>
            <a:r>
              <a:rPr lang="tr-TR" sz="2400" b="1" dirty="0" smtClean="0">
                <a:latin typeface="Calibri" pitchFamily="34" charset="0"/>
              </a:rPr>
              <a:t>AN : </a:t>
            </a:r>
            <a:r>
              <a:rPr lang="tr-TR" sz="2400" b="1" dirty="0">
                <a:latin typeface="Calibri" pitchFamily="34" charset="0"/>
              </a:rPr>
              <a:t>Bilek Koruma</a:t>
            </a:r>
          </a:p>
          <a:p>
            <a:pPr marL="342900" indent="-342900">
              <a:lnSpc>
                <a:spcPct val="90000"/>
              </a:lnSpc>
              <a:spcBef>
                <a:spcPct val="20000"/>
              </a:spcBef>
            </a:pPr>
            <a:endParaRPr lang="tr-TR" sz="2400" b="1" dirty="0">
              <a:latin typeface="Calibri" pitchFamily="34" charset="0"/>
            </a:endParaRPr>
          </a:p>
          <a:p>
            <a:pPr marL="342900" indent="-342900">
              <a:lnSpc>
                <a:spcPct val="90000"/>
              </a:lnSpc>
              <a:spcBef>
                <a:spcPct val="20000"/>
              </a:spcBef>
              <a:buFont typeface="Arial" charset="0"/>
              <a:buChar char="•"/>
            </a:pPr>
            <a:endParaRPr lang="tr-TR" sz="2400" dirty="0">
              <a:latin typeface="Calibri" pitchFamily="34" charset="0"/>
            </a:endParaRPr>
          </a:p>
          <a:p>
            <a:pPr marL="342900" indent="-342900">
              <a:lnSpc>
                <a:spcPct val="90000"/>
              </a:lnSpc>
              <a:spcBef>
                <a:spcPct val="20000"/>
              </a:spcBef>
            </a:pPr>
            <a:endParaRPr lang="en-GB" sz="2400" dirty="0">
              <a:latin typeface="Calibri" pitchFamily="34" charset="0"/>
            </a:endParaRPr>
          </a:p>
          <a:p>
            <a:pPr marL="342900" indent="-342900">
              <a:lnSpc>
                <a:spcPct val="90000"/>
              </a:lnSpc>
              <a:spcBef>
                <a:spcPct val="20000"/>
              </a:spcBef>
              <a:buFontTx/>
              <a:buChar char="•"/>
            </a:pPr>
            <a:endParaRPr lang="fr-FR" sz="2400" dirty="0">
              <a:latin typeface="Calibri" pitchFamily="34" charset="0"/>
            </a:endParaRPr>
          </a:p>
          <a:p>
            <a:pPr marL="342900" indent="-342900">
              <a:lnSpc>
                <a:spcPct val="90000"/>
              </a:lnSpc>
              <a:spcBef>
                <a:spcPct val="20000"/>
              </a:spcBef>
              <a:buFontTx/>
              <a:buChar char="•"/>
            </a:pPr>
            <a:endParaRPr lang="en-GB" sz="2400" dirty="0">
              <a:latin typeface="Calibri" pitchFamily="34" charset="0"/>
            </a:endParaRPr>
          </a:p>
          <a:p>
            <a:pPr marL="342900" indent="-342900" algn="r">
              <a:lnSpc>
                <a:spcPct val="90000"/>
              </a:lnSpc>
              <a:spcBef>
                <a:spcPct val="20000"/>
              </a:spcBef>
            </a:pPr>
            <a:endParaRPr lang="en-GB" sz="2400" dirty="0">
              <a:latin typeface="Calibri" pitchFamily="34" charset="0"/>
            </a:endParaRPr>
          </a:p>
        </p:txBody>
      </p:sp>
    </p:spTree>
    <p:extLst>
      <p:ext uri="{BB962C8B-B14F-4D97-AF65-F5344CB8AC3E}">
        <p14:creationId xmlns:p14="http://schemas.microsoft.com/office/powerpoint/2010/main" val="3343385313"/>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Grp="1" noChangeArrowheads="1"/>
          </p:cNvSpPr>
          <p:nvPr>
            <p:ph type="body" sz="half" idx="1"/>
          </p:nvPr>
        </p:nvSpPr>
        <p:spPr>
          <a:xfrm>
            <a:off x="372962" y="1576387"/>
            <a:ext cx="7966075" cy="2514600"/>
          </a:xfrm>
        </p:spPr>
        <p:txBody>
          <a:bodyPr/>
          <a:lstStyle/>
          <a:p>
            <a:pPr marL="0" indent="0" eaLnBrk="1" hangingPunct="1">
              <a:buNone/>
            </a:pPr>
            <a:r>
              <a:rPr lang="tr-TR" sz="2400" b="1" dirty="0" smtClean="0"/>
              <a:t>   AYAK KORUYUCULARI : </a:t>
            </a:r>
          </a:p>
          <a:p>
            <a:pPr marL="0" indent="0" eaLnBrk="1" hangingPunct="1">
              <a:buNone/>
            </a:pPr>
            <a:endParaRPr lang="tr-TR" sz="2400" b="1" dirty="0"/>
          </a:p>
          <a:p>
            <a:pPr marL="0" indent="0" eaLnBrk="1" hangingPunct="1">
              <a:buNone/>
            </a:pPr>
            <a:endParaRPr lang="tr-TR" sz="2400" b="1" dirty="0" smtClean="0"/>
          </a:p>
          <a:p>
            <a:pPr marL="182562" lvl="1" indent="0" eaLnBrk="1" hangingPunct="1">
              <a:buNone/>
            </a:pPr>
            <a:endParaRPr lang="tr-TR" sz="2400" b="1" dirty="0"/>
          </a:p>
          <a:p>
            <a:pPr marL="182562" lvl="1" indent="0" eaLnBrk="1" hangingPunct="1">
              <a:buNone/>
            </a:pPr>
            <a:r>
              <a:rPr lang="tr-TR" sz="2400" b="1" dirty="0" smtClean="0"/>
              <a:t>1- Parmak Koruyucu Ayakkabılar : </a:t>
            </a:r>
            <a:r>
              <a:rPr lang="tr-TR" sz="2400" dirty="0" smtClean="0"/>
              <a:t>Yuvarlanan ve ağır malzemelerle çalışılan işlerde, ayak parmaklarının korunması için çelik burunlu ayakkabı, bot veya çizme kullanılır. </a:t>
            </a:r>
          </a:p>
        </p:txBody>
      </p:sp>
      <p:pic>
        <p:nvPicPr>
          <p:cNvPr id="46084" name="Picture 4" descr="e3d85ebf114f91a7bfa123041f18120a"/>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1143000" y="4610099"/>
            <a:ext cx="2061767" cy="1649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0080" y="767602"/>
            <a:ext cx="4228957" cy="2489947"/>
          </a:xfrm>
          <a:prstGeom prst="rect">
            <a:avLst/>
          </a:prstGeom>
        </p:spPr>
      </p:pic>
      <p:pic>
        <p:nvPicPr>
          <p:cNvPr id="3" name="Resim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05488" y="5048249"/>
            <a:ext cx="2143062" cy="1272443"/>
          </a:xfrm>
          <a:prstGeom prst="rect">
            <a:avLst/>
          </a:prstGeom>
        </p:spPr>
      </p:pic>
    </p:spTree>
    <p:extLst>
      <p:ext uri="{BB962C8B-B14F-4D97-AF65-F5344CB8AC3E}">
        <p14:creationId xmlns:p14="http://schemas.microsoft.com/office/powerpoint/2010/main" val="28183526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3"/>
          <p:cNvSpPr>
            <a:spLocks noGrp="1" noChangeArrowheads="1"/>
          </p:cNvSpPr>
          <p:nvPr>
            <p:ph type="body" idx="1"/>
          </p:nvPr>
        </p:nvSpPr>
        <p:spPr/>
        <p:txBody>
          <a:bodyPr/>
          <a:lstStyle/>
          <a:p>
            <a:pPr marL="0" indent="0" eaLnBrk="1" hangingPunct="1">
              <a:lnSpc>
                <a:spcPct val="90000"/>
              </a:lnSpc>
              <a:spcBef>
                <a:spcPts val="1800"/>
              </a:spcBef>
              <a:buNone/>
            </a:pPr>
            <a:r>
              <a:rPr lang="tr-TR" sz="2400" b="1" dirty="0" smtClean="0"/>
              <a:t>2- İletken Ayakkabılar : </a:t>
            </a:r>
            <a:r>
              <a:rPr lang="tr-TR" sz="2400" dirty="0" smtClean="0"/>
              <a:t>Patlayıcı maddelerle çalışılan yerlerde, insan vücudunda oluşan statik elektriğin, tehlikesiz bir şekilde, toprağa iletilmesi için kullanılır.</a:t>
            </a:r>
            <a:endParaRPr lang="tr-TR" sz="2400" b="1" dirty="0" smtClean="0"/>
          </a:p>
          <a:p>
            <a:pPr marL="0" indent="0" eaLnBrk="1" hangingPunct="1">
              <a:lnSpc>
                <a:spcPct val="90000"/>
              </a:lnSpc>
              <a:spcBef>
                <a:spcPts val="1800"/>
              </a:spcBef>
              <a:buNone/>
            </a:pPr>
            <a:r>
              <a:rPr lang="tr-TR" sz="2400" b="1" dirty="0" smtClean="0"/>
              <a:t>3- Yalıtkan Ayakkabılar : </a:t>
            </a:r>
            <a:r>
              <a:rPr lang="tr-TR" sz="2400" dirty="0" smtClean="0"/>
              <a:t>Elektrik şoku kazalarında koruyucudurlar. Üst kısmı deri, taban ve topukları özel kauçuktan imal edilir. Kuru ve sağlam haldeyken tesirli bir koruma sağlar.</a:t>
            </a:r>
            <a:endParaRPr lang="tr-TR" sz="2400" b="1" dirty="0" smtClean="0"/>
          </a:p>
          <a:p>
            <a:pPr marL="0" indent="0" eaLnBrk="1" hangingPunct="1">
              <a:lnSpc>
                <a:spcPct val="90000"/>
              </a:lnSpc>
              <a:spcBef>
                <a:spcPts val="1800"/>
              </a:spcBef>
              <a:buNone/>
            </a:pPr>
            <a:r>
              <a:rPr lang="tr-TR" sz="2400" b="1" dirty="0" smtClean="0"/>
              <a:t>4- Kıvılcım Çıkarmayan Ayakkabılar : </a:t>
            </a:r>
            <a:r>
              <a:rPr lang="tr-TR" sz="2400" dirty="0" smtClean="0"/>
              <a:t>Patlayıcı madde imalinde, benzin ve hidrokarbon bulunan tankların temizlenmesinde, güvenle kullanılır. </a:t>
            </a:r>
          </a:p>
        </p:txBody>
      </p:sp>
    </p:spTree>
    <p:extLst>
      <p:ext uri="{BB962C8B-B14F-4D97-AF65-F5344CB8AC3E}">
        <p14:creationId xmlns:p14="http://schemas.microsoft.com/office/powerpoint/2010/main" val="9598903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p:cNvSpPr>
            <a:spLocks noGrp="1" noChangeArrowheads="1"/>
          </p:cNvSpPr>
          <p:nvPr>
            <p:ph type="body" sz="half" idx="1"/>
          </p:nvPr>
        </p:nvSpPr>
        <p:spPr>
          <a:xfrm>
            <a:off x="566738" y="1752600"/>
            <a:ext cx="8037512" cy="4267200"/>
          </a:xfrm>
        </p:spPr>
        <p:txBody>
          <a:bodyPr/>
          <a:lstStyle/>
          <a:p>
            <a:pPr marL="0" indent="0" eaLnBrk="1" hangingPunct="1">
              <a:buNone/>
            </a:pPr>
            <a:r>
              <a:rPr lang="tr-TR" sz="2400" b="1" dirty="0" smtClean="0"/>
              <a:t>5- Bot ve Çizmeler : </a:t>
            </a:r>
            <a:r>
              <a:rPr lang="tr-TR" sz="2400" dirty="0" smtClean="0"/>
              <a:t>Sulu, çamurlu ve asitli </a:t>
            </a:r>
          </a:p>
          <a:p>
            <a:pPr marL="0" indent="0" eaLnBrk="1" hangingPunct="1">
              <a:buNone/>
            </a:pPr>
            <a:r>
              <a:rPr lang="tr-TR" sz="2400" dirty="0" smtClean="0"/>
              <a:t>ortamlarda altı lastik veya plastik botlar ve</a:t>
            </a:r>
          </a:p>
          <a:p>
            <a:pPr marL="0" indent="0" eaLnBrk="1" hangingPunct="1">
              <a:buNone/>
            </a:pPr>
            <a:r>
              <a:rPr lang="tr-TR" sz="2400" dirty="0" smtClean="0"/>
              <a:t> çizmeler kullanılır.</a:t>
            </a:r>
          </a:p>
          <a:p>
            <a:pPr eaLnBrk="1" hangingPunct="1"/>
            <a:endParaRPr lang="tr-TR" sz="2400" b="1" dirty="0" smtClean="0"/>
          </a:p>
          <a:p>
            <a:pPr marL="0" indent="0" eaLnBrk="1" hangingPunct="1">
              <a:buNone/>
            </a:pPr>
            <a:r>
              <a:rPr lang="tr-TR" sz="2400" b="1" dirty="0" smtClean="0"/>
              <a:t>6- Tozluklar : </a:t>
            </a:r>
            <a:r>
              <a:rPr lang="tr-TR" sz="2400" dirty="0" smtClean="0"/>
              <a:t>Bacakları, ateşe ve sıçrayan kıvılcımlara karşı korumak için döküm işlerinde ve fırınlarda kullanılır. Mutlaka, pantolon altına ve ayakkabı üzerine giyilmelidir. Erimiş maddelerle yapılan çalışmalarda, özellikle diz kapağını örten, yanmaz malzemeden yapılmış tozluklar kullanılır.</a:t>
            </a:r>
          </a:p>
        </p:txBody>
      </p:sp>
      <p:pic>
        <p:nvPicPr>
          <p:cNvPr id="48131" name="Picture 4" descr="rsm_5918271720"/>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6286500" y="1028700"/>
            <a:ext cx="2085975" cy="208597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829897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536575" y="180833"/>
            <a:ext cx="8001000" cy="1111392"/>
          </a:xfrm>
        </p:spPr>
        <p:txBody>
          <a:bodyPr/>
          <a:lstStyle/>
          <a:p>
            <a:pPr eaLnBrk="1" hangingPunct="1"/>
            <a:r>
              <a:rPr lang="tr-TR" sz="3200" b="1" dirty="0" smtClean="0">
                <a:solidFill>
                  <a:schemeClr val="accent2"/>
                </a:solidFill>
                <a:latin typeface="Arial" pitchFamily="34" charset="0"/>
              </a:rPr>
              <a:t>VÜCUT KORUYUCULARI :</a:t>
            </a:r>
            <a:r>
              <a:rPr lang="tr-TR" sz="3200" dirty="0" smtClean="0">
                <a:solidFill>
                  <a:schemeClr val="accent2"/>
                </a:solidFill>
                <a:latin typeface="Arial" pitchFamily="34" charset="0"/>
              </a:rPr>
              <a:t> </a:t>
            </a:r>
          </a:p>
        </p:txBody>
      </p:sp>
      <p:sp>
        <p:nvSpPr>
          <p:cNvPr id="50179" name="Rectangle 3"/>
          <p:cNvSpPr>
            <a:spLocks noGrp="1" noChangeArrowheads="1"/>
          </p:cNvSpPr>
          <p:nvPr>
            <p:ph type="body" sz="half" idx="1"/>
          </p:nvPr>
        </p:nvSpPr>
        <p:spPr>
          <a:xfrm>
            <a:off x="390962" y="1122426"/>
            <a:ext cx="8181538" cy="4267200"/>
          </a:xfrm>
        </p:spPr>
        <p:txBody>
          <a:bodyPr/>
          <a:lstStyle/>
          <a:p>
            <a:pPr eaLnBrk="1" hangingPunct="1"/>
            <a:r>
              <a:rPr lang="tr-TR" sz="2400" b="1" dirty="0" smtClean="0"/>
              <a:t>Düşmelere karşı kullanılan donanım: </a:t>
            </a:r>
          </a:p>
          <a:p>
            <a:pPr lvl="1" eaLnBrk="1" hangingPunct="1"/>
            <a:r>
              <a:rPr lang="tr-TR" sz="2400" dirty="0" smtClean="0"/>
              <a:t>Düşmeyi önleyici ekipman (gerekli tüm aksesuarlarıyla birlikte) Kinetik enerjiyi </a:t>
            </a:r>
            <a:r>
              <a:rPr lang="tr-TR" sz="2400" dirty="0" err="1" smtClean="0"/>
              <a:t>absorbe</a:t>
            </a:r>
            <a:r>
              <a:rPr lang="tr-TR" sz="2400" dirty="0" smtClean="0"/>
              <a:t> eden frenleme ekipmanı (gerekli tüm aksesuarlarıyla birlikte) Vücudu boşlukta tutabilen donanım (paraşütçü kemeri) </a:t>
            </a:r>
          </a:p>
          <a:p>
            <a:pPr lvl="1" eaLnBrk="1" hangingPunct="1"/>
            <a:endParaRPr lang="tr-TR" sz="2400" dirty="0"/>
          </a:p>
          <a:p>
            <a:pPr marL="182562" lvl="1" indent="0" eaLnBrk="1" hangingPunct="1">
              <a:buNone/>
            </a:pPr>
            <a:endParaRPr lang="tr-TR" sz="2400" dirty="0" smtClean="0"/>
          </a:p>
          <a:p>
            <a:pPr marL="182562" lvl="1" indent="0" eaLnBrk="1" hangingPunct="1">
              <a:buNone/>
            </a:pPr>
            <a:r>
              <a:rPr lang="tr-TR" sz="2400" dirty="0" smtClean="0"/>
              <a:t>EN </a:t>
            </a:r>
            <a:r>
              <a:rPr lang="tr-TR" sz="2400" dirty="0"/>
              <a:t>355 Şok emici halatlar için standart </a:t>
            </a:r>
            <a:br>
              <a:rPr lang="tr-TR" sz="2400" dirty="0"/>
            </a:br>
            <a:r>
              <a:rPr lang="tr-TR" sz="2400" dirty="0"/>
              <a:t>EN 358 Bel tipi emniyet kemer standardı </a:t>
            </a:r>
            <a:br>
              <a:rPr lang="tr-TR" sz="2400" dirty="0"/>
            </a:br>
            <a:r>
              <a:rPr lang="tr-TR" sz="2400" b="1" dirty="0"/>
              <a:t>EN 361 Paraşüt tipi emniyet kemer standardı</a:t>
            </a:r>
            <a:r>
              <a:rPr lang="tr-TR" sz="2400" dirty="0"/>
              <a:t> </a:t>
            </a:r>
            <a:br>
              <a:rPr lang="tr-TR" sz="2400" dirty="0"/>
            </a:br>
            <a:r>
              <a:rPr lang="tr-TR" sz="2400" dirty="0"/>
              <a:t>EN 362 Emniyet kancası standardı </a:t>
            </a:r>
            <a:br>
              <a:rPr lang="tr-TR" sz="2400" dirty="0"/>
            </a:br>
            <a:r>
              <a:rPr lang="tr-TR" sz="2400" dirty="0"/>
              <a:t>EN 353 Halatlı frenleme sistemi standardı </a:t>
            </a:r>
            <a:br>
              <a:rPr lang="tr-TR" sz="2400" dirty="0"/>
            </a:br>
            <a:r>
              <a:rPr lang="tr-TR" sz="2400" dirty="0"/>
              <a:t>EN 360 Geri sarımlı makara düşme önleyici için standart </a:t>
            </a:r>
            <a:br>
              <a:rPr lang="tr-TR" sz="2400" dirty="0"/>
            </a:br>
            <a:endParaRPr lang="tr-TR" sz="2400" dirty="0" smtClean="0"/>
          </a:p>
        </p:txBody>
      </p:sp>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81750" y="2780538"/>
            <a:ext cx="2338578" cy="2028565"/>
          </a:xfrm>
          <a:prstGeom prst="rect">
            <a:avLst/>
          </a:prstGeom>
        </p:spPr>
      </p:pic>
    </p:spTree>
    <p:extLst>
      <p:ext uri="{BB962C8B-B14F-4D97-AF65-F5344CB8AC3E}">
        <p14:creationId xmlns:p14="http://schemas.microsoft.com/office/powerpoint/2010/main" val="3412284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539750" y="1025525"/>
            <a:ext cx="7532688" cy="760413"/>
          </a:xfrm>
        </p:spPr>
        <p:txBody>
          <a:bodyPr/>
          <a:lstStyle/>
          <a:p>
            <a:pPr eaLnBrk="1" hangingPunct="1"/>
            <a:r>
              <a:rPr lang="tr-TR" sz="2400" b="1" smtClean="0">
                <a:solidFill>
                  <a:srgbClr val="FF0000"/>
                </a:solidFill>
              </a:rPr>
              <a:t>V. Gövde Ve Karın Bölgesi Koruyucuları</a:t>
            </a:r>
          </a:p>
        </p:txBody>
      </p:sp>
      <p:sp>
        <p:nvSpPr>
          <p:cNvPr id="81923" name="Rectangle 3"/>
          <p:cNvSpPr>
            <a:spLocks noGrp="1" noChangeArrowheads="1"/>
          </p:cNvSpPr>
          <p:nvPr>
            <p:ph type="body" idx="1"/>
          </p:nvPr>
        </p:nvSpPr>
        <p:spPr>
          <a:xfrm>
            <a:off x="684213" y="1700213"/>
            <a:ext cx="6097587" cy="4443412"/>
          </a:xfrm>
        </p:spPr>
        <p:txBody>
          <a:bodyPr/>
          <a:lstStyle/>
          <a:p>
            <a:pPr eaLnBrk="1" hangingPunct="1">
              <a:buClr>
                <a:srgbClr val="0070C0"/>
              </a:buClr>
              <a:buSzPct val="110000"/>
              <a:buFont typeface="Wingdings" pitchFamily="2" charset="2"/>
              <a:buChar char="§"/>
            </a:pPr>
            <a:endParaRPr lang="tr-TR" sz="2600" b="1" dirty="0" smtClean="0"/>
          </a:p>
          <a:p>
            <a:pPr eaLnBrk="1" hangingPunct="1">
              <a:buClr>
                <a:srgbClr val="0070C0"/>
              </a:buClr>
              <a:buSzPct val="110000"/>
              <a:buFont typeface="Wingdings" pitchFamily="2" charset="2"/>
              <a:buChar char="§"/>
            </a:pPr>
            <a:r>
              <a:rPr lang="tr-TR" sz="2000" dirty="0" smtClean="0"/>
              <a:t>Delinme, kesilme,  ergimiş metal sıçramalarına karşı korunmak için kullanılan koruyucu yelek, ceket ve önlükler, </a:t>
            </a:r>
          </a:p>
          <a:p>
            <a:pPr eaLnBrk="1" hangingPunct="1">
              <a:buClr>
                <a:srgbClr val="0070C0"/>
              </a:buClr>
              <a:buSzPct val="110000"/>
              <a:buFont typeface="Wingdings" pitchFamily="2" charset="2"/>
              <a:buChar char="§"/>
            </a:pPr>
            <a:endParaRPr lang="tr-TR" sz="1000" dirty="0" smtClean="0"/>
          </a:p>
          <a:p>
            <a:pPr eaLnBrk="1" hangingPunct="1">
              <a:buClr>
                <a:srgbClr val="0070C0"/>
              </a:buClr>
              <a:buSzPct val="110000"/>
              <a:buFont typeface="Wingdings" pitchFamily="2" charset="2"/>
              <a:buChar char="§"/>
            </a:pPr>
            <a:r>
              <a:rPr lang="tr-TR" sz="2000" dirty="0" smtClean="0"/>
              <a:t>Kimyasallara karşı kullanılan koruyucu yelek, ceket ve önlükler,</a:t>
            </a:r>
          </a:p>
          <a:p>
            <a:pPr eaLnBrk="1" hangingPunct="1">
              <a:buClr>
                <a:srgbClr val="0070C0"/>
              </a:buClr>
              <a:buSzPct val="110000"/>
              <a:buFont typeface="Wingdings" pitchFamily="2" charset="2"/>
              <a:buChar char="§"/>
            </a:pPr>
            <a:endParaRPr lang="tr-TR" sz="1000" dirty="0" smtClean="0"/>
          </a:p>
          <a:p>
            <a:pPr eaLnBrk="1" hangingPunct="1">
              <a:buClr>
                <a:srgbClr val="0070C0"/>
              </a:buClr>
              <a:buSzPct val="110000"/>
              <a:buFont typeface="Wingdings" pitchFamily="2" charset="2"/>
              <a:buChar char="§"/>
            </a:pPr>
            <a:r>
              <a:rPr lang="tr-TR" sz="2000" dirty="0" smtClean="0"/>
              <a:t>Isıtmalı yelekler,</a:t>
            </a:r>
          </a:p>
          <a:p>
            <a:pPr eaLnBrk="1" hangingPunct="1">
              <a:buClr>
                <a:srgbClr val="0070C0"/>
              </a:buClr>
              <a:buSzPct val="110000"/>
              <a:buFont typeface="Wingdings" pitchFamily="2" charset="2"/>
              <a:buChar char="§"/>
            </a:pPr>
            <a:endParaRPr lang="tr-TR" sz="1000" dirty="0" smtClean="0"/>
          </a:p>
          <a:p>
            <a:pPr eaLnBrk="1" hangingPunct="1">
              <a:buClr>
                <a:srgbClr val="0070C0"/>
              </a:buClr>
              <a:buSzPct val="110000"/>
              <a:buFont typeface="Wingdings" pitchFamily="2" charset="2"/>
              <a:buChar char="§"/>
            </a:pPr>
            <a:r>
              <a:rPr lang="tr-TR" sz="2000" dirty="0" smtClean="0"/>
              <a:t>Cankurtaran yelekleri,</a:t>
            </a:r>
          </a:p>
          <a:p>
            <a:pPr eaLnBrk="1" hangingPunct="1">
              <a:buClr>
                <a:srgbClr val="0070C0"/>
              </a:buClr>
              <a:buSzPct val="110000"/>
              <a:buFont typeface="Wingdings" pitchFamily="2" charset="2"/>
              <a:buChar char="§"/>
            </a:pPr>
            <a:endParaRPr lang="tr-TR" sz="900" dirty="0" smtClean="0"/>
          </a:p>
          <a:p>
            <a:pPr eaLnBrk="1" hangingPunct="1">
              <a:buClr>
                <a:srgbClr val="0070C0"/>
              </a:buClr>
              <a:buSzPct val="110000"/>
              <a:buFont typeface="Wingdings" pitchFamily="2" charset="2"/>
              <a:buChar char="§"/>
            </a:pPr>
            <a:r>
              <a:rPr lang="tr-TR" sz="2000" dirty="0" smtClean="0"/>
              <a:t>X ışınına karşı koruyucu önlükler,</a:t>
            </a:r>
          </a:p>
          <a:p>
            <a:pPr eaLnBrk="1" hangingPunct="1">
              <a:buClr>
                <a:srgbClr val="0070C0"/>
              </a:buClr>
              <a:buSzPct val="110000"/>
              <a:buFont typeface="Wingdings" pitchFamily="2" charset="2"/>
              <a:buChar char="§"/>
            </a:pPr>
            <a:endParaRPr lang="tr-TR" sz="900" dirty="0" smtClean="0"/>
          </a:p>
          <a:p>
            <a:pPr eaLnBrk="1" hangingPunct="1">
              <a:buClr>
                <a:srgbClr val="0070C0"/>
              </a:buClr>
              <a:buSzPct val="110000"/>
              <a:buFont typeface="Wingdings" pitchFamily="2" charset="2"/>
              <a:buChar char="§"/>
            </a:pPr>
            <a:r>
              <a:rPr lang="tr-TR" sz="2000" dirty="0" smtClean="0"/>
              <a:t>Vücut kuşakları / kemerleri.</a:t>
            </a:r>
          </a:p>
        </p:txBody>
      </p:sp>
      <p:pic>
        <p:nvPicPr>
          <p:cNvPr id="5" name="Picture 4" descr="urun_33_464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6781800" y="720725"/>
            <a:ext cx="2019300" cy="20113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Resim 5"/>
          <p:cNvPicPr>
            <a:picLocks noChangeAspect="1"/>
          </p:cNvPicPr>
          <p:nvPr/>
        </p:nvPicPr>
        <p:blipFill rotWithShape="1">
          <a:blip r:embed="rId3">
            <a:extLst>
              <a:ext uri="{28A0092B-C50C-407E-A947-70E740481C1C}">
                <a14:useLocalDpi xmlns:a14="http://schemas.microsoft.com/office/drawing/2010/main" val="0"/>
              </a:ext>
            </a:extLst>
          </a:blip>
          <a:srcRect l="20544" r="32326"/>
          <a:stretch/>
        </p:blipFill>
        <p:spPr>
          <a:xfrm flipH="1">
            <a:off x="7258048" y="2790825"/>
            <a:ext cx="1485901" cy="3219450"/>
          </a:xfrm>
          <a:prstGeom prst="rect">
            <a:avLst/>
          </a:prstGeom>
        </p:spPr>
      </p:pic>
    </p:spTree>
    <p:extLst>
      <p:ext uri="{BB962C8B-B14F-4D97-AF65-F5344CB8AC3E}">
        <p14:creationId xmlns:p14="http://schemas.microsoft.com/office/powerpoint/2010/main" val="32676986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4" descr="26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4938" y="1127125"/>
            <a:ext cx="2071687" cy="444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Text Box 5"/>
          <p:cNvSpPr txBox="1">
            <a:spLocks noChangeArrowheads="1"/>
          </p:cNvSpPr>
          <p:nvPr/>
        </p:nvSpPr>
        <p:spPr bwMode="auto">
          <a:xfrm>
            <a:off x="971550" y="6237288"/>
            <a:ext cx="30241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tr-TR"/>
              <a:t>     </a:t>
            </a:r>
          </a:p>
        </p:txBody>
      </p:sp>
      <p:sp>
        <p:nvSpPr>
          <p:cNvPr id="81924" name="Text Box 6"/>
          <p:cNvSpPr txBox="1">
            <a:spLocks noChangeArrowheads="1"/>
          </p:cNvSpPr>
          <p:nvPr/>
        </p:nvSpPr>
        <p:spPr bwMode="auto">
          <a:xfrm>
            <a:off x="4214813" y="5572125"/>
            <a:ext cx="4464050" cy="641350"/>
          </a:xfrm>
          <a:prstGeom prst="rect">
            <a:avLst/>
          </a:prstGeom>
          <a:noFill/>
          <a:ln w="9525">
            <a:noFill/>
            <a:miter lim="800000"/>
            <a:headEnd/>
            <a:tailEnd/>
          </a:ln>
        </p:spPr>
        <p:txBody>
          <a:bodyPr>
            <a:spAutoFit/>
          </a:bodyPr>
          <a:lstStyle/>
          <a:p>
            <a:pPr algn="ctr">
              <a:spcBef>
                <a:spcPct val="50000"/>
              </a:spcBef>
              <a:defRPr/>
            </a:pPr>
            <a:r>
              <a:rPr lang="tr-TR" b="1" dirty="0">
                <a:latin typeface="+mj-lt"/>
              </a:rPr>
              <a:t> ERGİMİŞ METALSIÇRAMALARINA KARŞI ÖNLÜK</a:t>
            </a:r>
          </a:p>
        </p:txBody>
      </p:sp>
      <p:pic>
        <p:nvPicPr>
          <p:cNvPr id="82949" name="Picture 7" descr="26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1138238"/>
            <a:ext cx="2438400" cy="433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6" name="Rectangle 8"/>
          <p:cNvSpPr>
            <a:spLocks noChangeArrowheads="1"/>
          </p:cNvSpPr>
          <p:nvPr/>
        </p:nvSpPr>
        <p:spPr bwMode="auto">
          <a:xfrm>
            <a:off x="323850" y="5643563"/>
            <a:ext cx="3011488" cy="369887"/>
          </a:xfrm>
          <a:prstGeom prst="rect">
            <a:avLst/>
          </a:prstGeom>
          <a:noFill/>
          <a:ln w="9525">
            <a:noFill/>
            <a:miter lim="800000"/>
            <a:headEnd/>
            <a:tailEnd/>
          </a:ln>
        </p:spPr>
        <p:txBody>
          <a:bodyPr wrap="none">
            <a:spAutoFit/>
          </a:bodyPr>
          <a:lstStyle/>
          <a:p>
            <a:pPr>
              <a:spcBef>
                <a:spcPct val="50000"/>
              </a:spcBef>
              <a:defRPr/>
            </a:pPr>
            <a:r>
              <a:rPr lang="tr-TR" b="1" dirty="0">
                <a:latin typeface="+mj-lt"/>
              </a:rPr>
              <a:t>KİMYASALLARA KARŞI ÖNLÜK</a:t>
            </a:r>
          </a:p>
        </p:txBody>
      </p:sp>
    </p:spTree>
    <p:extLst>
      <p:ext uri="{BB962C8B-B14F-4D97-AF65-F5344CB8AC3E}">
        <p14:creationId xmlns:p14="http://schemas.microsoft.com/office/powerpoint/2010/main" val="119331095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4" descr="onlu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413" y="1143000"/>
            <a:ext cx="2725737" cy="444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Rectangle 9"/>
          <p:cNvSpPr>
            <a:spLocks noChangeArrowheads="1"/>
          </p:cNvSpPr>
          <p:nvPr/>
        </p:nvSpPr>
        <p:spPr bwMode="auto">
          <a:xfrm>
            <a:off x="0" y="5786438"/>
            <a:ext cx="4284663" cy="360362"/>
          </a:xfrm>
          <a:prstGeom prst="rect">
            <a:avLst/>
          </a:prstGeom>
          <a:noFill/>
          <a:ln w="9525">
            <a:noFill/>
            <a:miter lim="800000"/>
            <a:headEnd/>
            <a:tailEnd/>
          </a:ln>
        </p:spPr>
        <p:txBody>
          <a:bodyPr wrap="none" anchor="ctr"/>
          <a:lstStyle/>
          <a:p>
            <a:pPr algn="ctr">
              <a:defRPr/>
            </a:pPr>
            <a:r>
              <a:rPr lang="tr-TR" sz="1600" b="1" dirty="0">
                <a:latin typeface="+mj-lt"/>
              </a:rPr>
              <a:t>DELİNME, KESİLMEYE KARŞI ÖNLÜK</a:t>
            </a:r>
          </a:p>
        </p:txBody>
      </p:sp>
      <p:pic>
        <p:nvPicPr>
          <p:cNvPr id="83972" name="Picture 10" descr="27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0125" y="1143000"/>
            <a:ext cx="3333750" cy="447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9" name="Rectangle 11"/>
          <p:cNvSpPr>
            <a:spLocks noChangeArrowheads="1"/>
          </p:cNvSpPr>
          <p:nvPr/>
        </p:nvSpPr>
        <p:spPr bwMode="auto">
          <a:xfrm>
            <a:off x="5724525" y="5715000"/>
            <a:ext cx="1262063" cy="338138"/>
          </a:xfrm>
          <a:prstGeom prst="rect">
            <a:avLst/>
          </a:prstGeom>
          <a:noFill/>
          <a:ln w="9525">
            <a:noFill/>
            <a:miter lim="800000"/>
            <a:headEnd/>
            <a:tailEnd/>
          </a:ln>
        </p:spPr>
        <p:txBody>
          <a:bodyPr wrap="none">
            <a:spAutoFit/>
          </a:bodyPr>
          <a:lstStyle/>
          <a:p>
            <a:pPr>
              <a:spcBef>
                <a:spcPct val="50000"/>
              </a:spcBef>
              <a:defRPr/>
            </a:pPr>
            <a:r>
              <a:rPr lang="tr-TR" sz="1600" b="1">
                <a:latin typeface="+mj-lt"/>
              </a:rPr>
              <a:t>ISITICI YELEK</a:t>
            </a:r>
          </a:p>
        </p:txBody>
      </p:sp>
    </p:spTree>
    <p:extLst>
      <p:ext uri="{BB962C8B-B14F-4D97-AF65-F5344CB8AC3E}">
        <p14:creationId xmlns:p14="http://schemas.microsoft.com/office/powerpoint/2010/main" val="96447569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3"/>
          <p:cNvSpPr>
            <a:spLocks noGrp="1" noChangeArrowheads="1"/>
          </p:cNvSpPr>
          <p:nvPr>
            <p:ph type="body" sz="half" idx="1"/>
          </p:nvPr>
        </p:nvSpPr>
        <p:spPr>
          <a:xfrm>
            <a:off x="357189" y="1162050"/>
            <a:ext cx="5910262" cy="4267200"/>
          </a:xfrm>
        </p:spPr>
        <p:txBody>
          <a:bodyPr/>
          <a:lstStyle/>
          <a:p>
            <a:pPr algn="just" eaLnBrk="1" hangingPunct="1"/>
            <a:r>
              <a:rPr lang="tr-TR" sz="2400" b="1" dirty="0" smtClean="0"/>
              <a:t>Koruyucu Giysiler :  </a:t>
            </a:r>
          </a:p>
          <a:p>
            <a:pPr algn="just" eaLnBrk="1" hangingPunct="1"/>
            <a:endParaRPr lang="tr-TR" sz="2400" b="1" dirty="0" smtClean="0"/>
          </a:p>
          <a:p>
            <a:pPr lvl="1" algn="just" eaLnBrk="1" hangingPunct="1"/>
            <a:r>
              <a:rPr lang="tr-TR" sz="2400" dirty="0" smtClean="0"/>
              <a:t>Koruyucu iş elbisesi (iki parçalı ve tulum) Makinelerden korunma sağlayan giysi (delinme, kesilme vb.)  Kimyasallardan korunma sağlayan giysi </a:t>
            </a:r>
            <a:r>
              <a:rPr lang="tr-TR" sz="2400" dirty="0" err="1" smtClean="0"/>
              <a:t>İnfrared</a:t>
            </a:r>
            <a:r>
              <a:rPr lang="tr-TR" sz="2400" dirty="0" smtClean="0"/>
              <a:t> radyasyon ve ergimiş metal sıçramalarına karşı korunma   sağlayan giysi Isıya dayanıklı giysi Termal giysi Radyoaktif kirlilikten koruyan  giysi Toz geçirmez giysi Gaz geçirmez giysi Floresan maddeli, yansıtıcı giysi ve aksesuarları  Koruyucu örtüler. </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l="9206" t="8687" r="10567" b="3909"/>
          <a:stretch>
            <a:fillRect/>
          </a:stretch>
        </p:blipFill>
        <p:spPr bwMode="auto">
          <a:xfrm>
            <a:off x="6627747" y="1709739"/>
            <a:ext cx="2155889" cy="290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44265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4"/>
          <p:cNvSpPr>
            <a:spLocks noChangeArrowheads="1"/>
          </p:cNvSpPr>
          <p:nvPr/>
        </p:nvSpPr>
        <p:spPr bwMode="auto">
          <a:xfrm>
            <a:off x="827088" y="476250"/>
            <a:ext cx="7777162" cy="50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pPr>
            <a:r>
              <a:rPr lang="tr-TR" sz="1800" b="1"/>
              <a:t>VÜCUT KORUMA</a:t>
            </a:r>
          </a:p>
          <a:p>
            <a:pPr marL="342900" indent="-342900">
              <a:lnSpc>
                <a:spcPct val="90000"/>
              </a:lnSpc>
              <a:spcBef>
                <a:spcPct val="20000"/>
              </a:spcBef>
              <a:buFont typeface="Arial" charset="0"/>
              <a:buChar char="•"/>
            </a:pPr>
            <a:endParaRPr lang="tr-TR" sz="1800"/>
          </a:p>
          <a:p>
            <a:pPr marL="342900" indent="-342900">
              <a:lnSpc>
                <a:spcPct val="90000"/>
              </a:lnSpc>
              <a:spcBef>
                <a:spcPct val="20000"/>
              </a:spcBef>
            </a:pPr>
            <a:r>
              <a:rPr lang="tr-TR" sz="1800"/>
              <a:t>ANTİSTATİK ve ALEV GECİKTİRİCİ KORUYUCU KIYAFETLER </a:t>
            </a:r>
            <a:endParaRPr lang="fr-FR" sz="1800"/>
          </a:p>
          <a:p>
            <a:pPr marL="342900" indent="-342900">
              <a:lnSpc>
                <a:spcPct val="90000"/>
              </a:lnSpc>
              <a:spcBef>
                <a:spcPct val="20000"/>
              </a:spcBef>
            </a:pPr>
            <a:endParaRPr lang="en-GB" sz="1800"/>
          </a:p>
          <a:p>
            <a:pPr marL="342900" indent="-342900" algn="r">
              <a:lnSpc>
                <a:spcPct val="90000"/>
              </a:lnSpc>
              <a:spcBef>
                <a:spcPct val="20000"/>
              </a:spcBef>
            </a:pPr>
            <a:endParaRPr lang="en-GB" sz="1800"/>
          </a:p>
        </p:txBody>
      </p:sp>
      <p:pic>
        <p:nvPicPr>
          <p:cNvPr id="40965" name="Picture 2" descr="\\ERATASSRV1\satis pazarlama genel\1-SATIŞ&amp;PAZARLAMA KLASÖRÜ\@KKD RESİMLER\PORTWEST\S77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2111374"/>
            <a:ext cx="3405187" cy="337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ERATASSRV1\satis pazarlama genel\1-SATIŞ&amp;PAZARLAMA KLASÖRÜ\@KKD RESİMLER\MAFEPE\crat -prat ve camra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42594" y="1946273"/>
            <a:ext cx="4104742" cy="345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6035644"/>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14338" y="876300"/>
            <a:ext cx="8062005" cy="5272088"/>
          </a:xfrm>
        </p:spPr>
        <p:txBody>
          <a:bodyPr/>
          <a:lstStyle/>
          <a:p>
            <a:pPr eaLnBrk="1" hangingPunct="1">
              <a:lnSpc>
                <a:spcPct val="80000"/>
              </a:lnSpc>
              <a:buFont typeface="Wingdings" pitchFamily="2" charset="2"/>
              <a:buNone/>
              <a:defRPr/>
            </a:pPr>
            <a:r>
              <a:rPr lang="tr-TR" sz="2400" dirty="0" smtClean="0">
                <a:solidFill>
                  <a:srgbClr val="0070C0"/>
                </a:solidFill>
              </a:rPr>
              <a:t>Kişisel koruyucu donanımdan sayılmayan malzemeler:</a:t>
            </a:r>
          </a:p>
          <a:p>
            <a:pPr eaLnBrk="1" hangingPunct="1">
              <a:lnSpc>
                <a:spcPct val="80000"/>
              </a:lnSpc>
              <a:buFont typeface="Wingdings" pitchFamily="2" charset="2"/>
              <a:buNone/>
              <a:defRPr/>
            </a:pPr>
            <a:endParaRPr lang="tr-TR" sz="900" dirty="0" smtClean="0">
              <a:solidFill>
                <a:schemeClr val="hlink"/>
              </a:solidFill>
            </a:endParaRPr>
          </a:p>
          <a:p>
            <a:pPr marL="288000" indent="-288000" algn="just">
              <a:spcBef>
                <a:spcPts val="1200"/>
              </a:spcBef>
              <a:buNone/>
            </a:pPr>
            <a:r>
              <a:rPr lang="tr-TR" sz="2000" dirty="0"/>
              <a:t>a) Özel olarak çalışanın sağlığını ve güvenliğini korumak üzere yapılmamış sıradan iş elbiseleri ve üniformalar,</a:t>
            </a:r>
          </a:p>
          <a:p>
            <a:pPr marL="288000" indent="-288000" algn="just">
              <a:spcBef>
                <a:spcPts val="1200"/>
              </a:spcBef>
              <a:buNone/>
            </a:pPr>
            <a:r>
              <a:rPr lang="tr-TR" sz="2000" dirty="0" smtClean="0"/>
              <a:t>b</a:t>
            </a:r>
            <a:r>
              <a:rPr lang="tr-TR" sz="2000" dirty="0"/>
              <a:t>) Afet ve acil durum birimlerinin müdahale faaliyetlerinde kullandıkları ekipman,</a:t>
            </a:r>
          </a:p>
          <a:p>
            <a:pPr marL="288000" indent="-288000" algn="just">
              <a:spcBef>
                <a:spcPts val="1200"/>
              </a:spcBef>
              <a:buNone/>
            </a:pPr>
            <a:r>
              <a:rPr lang="tr-TR" sz="2000" dirty="0" smtClean="0"/>
              <a:t>c</a:t>
            </a:r>
            <a:r>
              <a:rPr lang="tr-TR" sz="2000" dirty="0"/>
              <a:t>) Türk Silahlı Kuvvetleri, genel kolluk kuvvetleri ve </a:t>
            </a:r>
            <a:r>
              <a:rPr lang="tr-TR" sz="2000" dirty="0" smtClean="0"/>
              <a:t>MİT Müsteşarlığı </a:t>
            </a:r>
            <a:r>
              <a:rPr lang="tr-TR" sz="2000" dirty="0"/>
              <a:t>gibi kamu düzeninin sağlanmasına yönelik kurumların faaliyetlerinde kullandıkları kişisel koruyucular,</a:t>
            </a:r>
          </a:p>
          <a:p>
            <a:pPr marL="288000" indent="-288000" algn="just">
              <a:spcBef>
                <a:spcPts val="1200"/>
              </a:spcBef>
              <a:buNone/>
            </a:pPr>
            <a:r>
              <a:rPr lang="tr-TR" sz="2000" dirty="0" smtClean="0"/>
              <a:t>ç) </a:t>
            </a:r>
            <a:r>
              <a:rPr lang="tr-TR" sz="2000" dirty="0"/>
              <a:t>Kara taşımacılığında kullanılan kişisel koruyucular,</a:t>
            </a:r>
          </a:p>
          <a:p>
            <a:pPr marL="288000" indent="-288000" algn="just">
              <a:spcBef>
                <a:spcPts val="1200"/>
              </a:spcBef>
              <a:buNone/>
            </a:pPr>
            <a:r>
              <a:rPr lang="tr-TR" sz="2000" dirty="0"/>
              <a:t>d) Spor ekipmanı,</a:t>
            </a:r>
          </a:p>
          <a:p>
            <a:pPr marL="288000" indent="-288000" algn="just">
              <a:spcBef>
                <a:spcPts val="1200"/>
              </a:spcBef>
              <a:buNone/>
            </a:pPr>
            <a:r>
              <a:rPr lang="tr-TR" sz="2000" dirty="0"/>
              <a:t>e) Nefsi müdafaayı veya caydırmayı hedefleyen ekipman,</a:t>
            </a:r>
          </a:p>
          <a:p>
            <a:pPr marL="288000" indent="-288000" algn="just">
              <a:spcBef>
                <a:spcPts val="1200"/>
              </a:spcBef>
              <a:buNone/>
            </a:pPr>
            <a:r>
              <a:rPr lang="tr-TR" sz="2000" dirty="0"/>
              <a:t>f) Riskleri ve istenmeyen durumları saptayan ve ikaz eden taşınabilir cihazlar.</a:t>
            </a:r>
          </a:p>
        </p:txBody>
      </p:sp>
    </p:spTree>
    <p:extLst>
      <p:ext uri="{BB962C8B-B14F-4D97-AF65-F5344CB8AC3E}">
        <p14:creationId xmlns:p14="http://schemas.microsoft.com/office/powerpoint/2010/main" val="6104241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9379" name="Object 3"/>
          <p:cNvGraphicFramePr>
            <a:graphicFrameLocks noChangeAspect="1"/>
          </p:cNvGraphicFramePr>
          <p:nvPr/>
        </p:nvGraphicFramePr>
        <p:xfrm>
          <a:off x="838200" y="1066800"/>
          <a:ext cx="2667000" cy="5029200"/>
        </p:xfrm>
        <a:graphic>
          <a:graphicData uri="http://schemas.openxmlformats.org/presentationml/2006/ole">
            <mc:AlternateContent xmlns:mc="http://schemas.openxmlformats.org/markup-compatibility/2006">
              <mc:Choice xmlns:v="urn:schemas-microsoft-com:vml" Requires="v">
                <p:oleObj spid="_x0000_s9278" name="Belge" r:id="rId3" imgW="1245240" imgH="2740320" progId="Word.Document.8">
                  <p:embed/>
                </p:oleObj>
              </mc:Choice>
              <mc:Fallback>
                <p:oleObj name="Belge" r:id="rId3" imgW="1245240" imgH="274032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066800"/>
                        <a:ext cx="26670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9380" name="Text Box 4"/>
          <p:cNvSpPr txBox="1">
            <a:spLocks noChangeArrowheads="1"/>
          </p:cNvSpPr>
          <p:nvPr/>
        </p:nvSpPr>
        <p:spPr bwMode="auto">
          <a:xfrm>
            <a:off x="1828800" y="457200"/>
            <a:ext cx="586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buFont typeface="Monotype Sorts" pitchFamily="2" charset="2"/>
              <a:buNone/>
            </a:pPr>
            <a:r>
              <a:rPr kumimoji="0" lang="tr-TR">
                <a:solidFill>
                  <a:schemeClr val="accent2"/>
                </a:solidFill>
              </a:rPr>
              <a:t>YANGINA YAKLAŞMA ELBİSELERİ</a:t>
            </a:r>
          </a:p>
        </p:txBody>
      </p:sp>
      <p:graphicFrame>
        <p:nvGraphicFramePr>
          <p:cNvPr id="229381" name="Object 5"/>
          <p:cNvGraphicFramePr>
            <a:graphicFrameLocks noChangeAspect="1"/>
          </p:cNvGraphicFramePr>
          <p:nvPr/>
        </p:nvGraphicFramePr>
        <p:xfrm>
          <a:off x="4876800" y="1066800"/>
          <a:ext cx="4068763" cy="5029200"/>
        </p:xfrm>
        <a:graphic>
          <a:graphicData uri="http://schemas.openxmlformats.org/presentationml/2006/ole">
            <mc:AlternateContent xmlns:mc="http://schemas.openxmlformats.org/markup-compatibility/2006">
              <mc:Choice xmlns:v="urn:schemas-microsoft-com:vml" Requires="v">
                <p:oleObj spid="_x0000_s9279" name="Resim" r:id="rId5" imgW="1362622" imgH="1667517" progId="Word.Picture.8">
                  <p:embed/>
                </p:oleObj>
              </mc:Choice>
              <mc:Fallback>
                <p:oleObj name="Resim" r:id="rId5" imgW="1362622" imgH="1667517" progId="Word.Picture.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l="5284" b="4318"/>
                      <a:stretch>
                        <a:fillRect/>
                      </a:stretch>
                    </p:blipFill>
                    <p:spPr bwMode="auto">
                      <a:xfrm>
                        <a:off x="4876800" y="1066800"/>
                        <a:ext cx="4068763"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9382" name="Text Box 6"/>
          <p:cNvSpPr txBox="1">
            <a:spLocks noChangeArrowheads="1"/>
          </p:cNvSpPr>
          <p:nvPr/>
        </p:nvSpPr>
        <p:spPr bwMode="auto">
          <a:xfrm>
            <a:off x="990600" y="6172200"/>
            <a:ext cx="2362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buFont typeface="Monotype Sorts" pitchFamily="2" charset="2"/>
              <a:buNone/>
            </a:pPr>
            <a:r>
              <a:rPr kumimoji="0" lang="tr-TR"/>
              <a:t>NORMAL TİP</a:t>
            </a:r>
          </a:p>
        </p:txBody>
      </p:sp>
      <p:sp>
        <p:nvSpPr>
          <p:cNvPr id="229383" name="Text Box 7"/>
          <p:cNvSpPr txBox="1">
            <a:spLocks noChangeArrowheads="1"/>
          </p:cNvSpPr>
          <p:nvPr/>
        </p:nvSpPr>
        <p:spPr bwMode="auto">
          <a:xfrm>
            <a:off x="5486400" y="6248400"/>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buFont typeface="Monotype Sorts" pitchFamily="2" charset="2"/>
              <a:buNone/>
            </a:pPr>
            <a:r>
              <a:rPr kumimoji="0" lang="tr-TR"/>
              <a:t>TÜP YUVALI TİP</a:t>
            </a:r>
          </a:p>
        </p:txBody>
      </p:sp>
    </p:spTree>
    <p:extLst>
      <p:ext uri="{BB962C8B-B14F-4D97-AF65-F5344CB8AC3E}">
        <p14:creationId xmlns:p14="http://schemas.microsoft.com/office/powerpoint/2010/main" val="9797139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0402" name="Object 2"/>
          <p:cNvGraphicFramePr>
            <a:graphicFrameLocks noChangeAspect="1"/>
          </p:cNvGraphicFramePr>
          <p:nvPr/>
        </p:nvGraphicFramePr>
        <p:xfrm>
          <a:off x="2590800" y="1447800"/>
          <a:ext cx="4065588" cy="4873625"/>
        </p:xfrm>
        <a:graphic>
          <a:graphicData uri="http://schemas.openxmlformats.org/presentationml/2006/ole">
            <mc:AlternateContent xmlns:mc="http://schemas.openxmlformats.org/markup-compatibility/2006">
              <mc:Choice xmlns:v="urn:schemas-microsoft-com:vml" Requires="v">
                <p:oleObj spid="_x0000_s10272" name="Belge" r:id="rId3" imgW="1537200" imgH="1821600" progId="Word.Document.8">
                  <p:embed/>
                </p:oleObj>
              </mc:Choice>
              <mc:Fallback>
                <p:oleObj name="Belge" r:id="rId3" imgW="1537200" imgH="182160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l="7025" b="5930"/>
                      <a:stretch>
                        <a:fillRect/>
                      </a:stretch>
                    </p:blipFill>
                    <p:spPr bwMode="auto">
                      <a:xfrm>
                        <a:off x="2590800" y="1447800"/>
                        <a:ext cx="4065588" cy="487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30403" name="Text Box 3"/>
          <p:cNvSpPr txBox="1">
            <a:spLocks noChangeArrowheads="1"/>
          </p:cNvSpPr>
          <p:nvPr/>
        </p:nvSpPr>
        <p:spPr bwMode="auto">
          <a:xfrm>
            <a:off x="2590800" y="685800"/>
            <a:ext cx="594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buFont typeface="Monotype Sorts" pitchFamily="2" charset="2"/>
              <a:buNone/>
            </a:pPr>
            <a:r>
              <a:rPr kumimoji="0" lang="tr-TR">
                <a:solidFill>
                  <a:schemeClr val="accent2"/>
                </a:solidFill>
              </a:rPr>
              <a:t>ALEV ALMAZ YAĞMURLUK</a:t>
            </a:r>
          </a:p>
        </p:txBody>
      </p:sp>
    </p:spTree>
    <p:extLst>
      <p:ext uri="{BB962C8B-B14F-4D97-AF65-F5344CB8AC3E}">
        <p14:creationId xmlns:p14="http://schemas.microsoft.com/office/powerpoint/2010/main" val="5133754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95300" y="830263"/>
            <a:ext cx="8520112" cy="647700"/>
          </a:xfrm>
        </p:spPr>
        <p:txBody>
          <a:bodyPr/>
          <a:lstStyle/>
          <a:p>
            <a:r>
              <a:rPr lang="tr-TR" sz="3200" dirty="0"/>
              <a:t>TRAFİK YELEĞİ : </a:t>
            </a:r>
          </a:p>
        </p:txBody>
      </p:sp>
      <p:pic>
        <p:nvPicPr>
          <p:cNvPr id="15362" name="Picture 2" descr="TUF30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00850" y="1546225"/>
            <a:ext cx="2065338" cy="2725352"/>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p:cNvSpPr txBox="1"/>
          <p:nvPr/>
        </p:nvSpPr>
        <p:spPr>
          <a:xfrm>
            <a:off x="495300" y="1546225"/>
            <a:ext cx="6305550" cy="3785652"/>
          </a:xfrm>
          <a:prstGeom prst="rect">
            <a:avLst/>
          </a:prstGeom>
          <a:noFill/>
        </p:spPr>
        <p:txBody>
          <a:bodyPr wrap="square" rtlCol="0">
            <a:spAutoFit/>
          </a:bodyPr>
          <a:lstStyle/>
          <a:p>
            <a:r>
              <a:rPr lang="tr-TR" sz="2400" dirty="0" smtClean="0">
                <a:latin typeface="Calibri" pitchFamily="34" charset="0"/>
              </a:rPr>
              <a:t>Gece </a:t>
            </a:r>
            <a:r>
              <a:rPr lang="tr-TR" sz="2400" dirty="0">
                <a:latin typeface="Calibri" pitchFamily="34" charset="0"/>
              </a:rPr>
              <a:t>çalışmalarında özellikle araç sürücüleri tarafından fark edilmek amacıyla iş kıyafetinin üstüne giyilen ve reflektif bantlarla görünüş kolaylığı saylayan yeleklerdir. Gece çalışmalarında alınan aydınlatma, uyarı, ikaz işaretleri vs. gibi önlemler, çalışma mahallinin fark edilmesi amacıyla alınan önlemler olduğundan kişilerin fark edilmesi için de mutlaka trafik yelekleri kullanılmalıdır.</a:t>
            </a:r>
          </a:p>
          <a:p>
            <a:endParaRPr lang="tr-TR" sz="2400" dirty="0">
              <a:latin typeface="Calibri" pitchFamily="34" charset="0"/>
            </a:endParaRPr>
          </a:p>
        </p:txBody>
      </p:sp>
    </p:spTree>
    <p:extLst>
      <p:ext uri="{BB962C8B-B14F-4D97-AF65-F5344CB8AC3E}">
        <p14:creationId xmlns:p14="http://schemas.microsoft.com/office/powerpoint/2010/main" val="27883483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3 Dikdörtgen"/>
          <p:cNvSpPr/>
          <p:nvPr/>
        </p:nvSpPr>
        <p:spPr>
          <a:xfrm>
            <a:off x="628650" y="2347214"/>
            <a:ext cx="7791450" cy="1808444"/>
          </a:xfrm>
          <a:prstGeom prst="rect">
            <a:avLst/>
          </a:prstGeom>
          <a:noFill/>
          <a:ln>
            <a:noFill/>
          </a:ln>
          <a:effectLst>
            <a:glow rad="228600">
              <a:schemeClr val="accent4">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prstMaterial="matte">
            <a:bevelT w="63500" h="63500"/>
            <a:contourClr>
              <a:schemeClr val="bg1">
                <a:lumMod val="85000"/>
              </a:schemeClr>
            </a:contourClr>
          </a:sp3d>
        </p:spPr>
        <p:txBody>
          <a:bodyPr wrap="square">
            <a:spAutoFit/>
            <a:scene3d>
              <a:camera prst="orthographicFront"/>
              <a:lightRig rig="soft" dir="t">
                <a:rot lat="0" lon="0" rev="10800000"/>
              </a:lightRig>
            </a:scene3d>
            <a:sp3d>
              <a:bevelT w="27940" h="12700"/>
              <a:contourClr>
                <a:srgbClr val="DDDDDD"/>
              </a:contourClr>
            </a:sp3d>
          </a:bodyPr>
          <a:lstStyle/>
          <a:p>
            <a:pPr algn="ctr" eaLnBrk="1" hangingPunct="1">
              <a:lnSpc>
                <a:spcPct val="200000"/>
              </a:lnSpc>
              <a:buFont typeface="Wingdings" pitchFamily="2" charset="2"/>
              <a:buNone/>
            </a:pPr>
            <a:r>
              <a:rPr lang="tr-TR" sz="6600" b="1" dirty="0" smtClean="0">
                <a:solidFill>
                  <a:schemeClr val="folHlink"/>
                </a:solidFill>
              </a:rPr>
              <a:t>TEŞEKKÜRLER</a:t>
            </a:r>
          </a:p>
        </p:txBody>
      </p:sp>
      <p:sp>
        <p:nvSpPr>
          <p:cNvPr id="7" name="13 Metin kutusu"/>
          <p:cNvSpPr txBox="1"/>
          <p:nvPr/>
        </p:nvSpPr>
        <p:spPr>
          <a:xfrm>
            <a:off x="6371731" y="5421337"/>
            <a:ext cx="2628900" cy="1231106"/>
          </a:xfrm>
          <a:prstGeom prst="rect">
            <a:avLst/>
          </a:prstGeom>
          <a:noFill/>
        </p:spPr>
        <p:txBody>
          <a:bodyPr wrap="square" rtlCol="0">
            <a:spAutoFit/>
          </a:bodyPr>
          <a:lstStyle/>
          <a:p>
            <a:pPr algn="ctr"/>
            <a:r>
              <a:rPr lang="tr-TR" b="1" dirty="0" smtClean="0"/>
              <a:t>Sunullah DOĞMUŞ</a:t>
            </a:r>
          </a:p>
          <a:p>
            <a:pPr algn="ctr"/>
            <a:r>
              <a:rPr lang="tr-TR" sz="1400" dirty="0" smtClean="0">
                <a:latin typeface="Calibri" pitchFamily="34" charset="0"/>
              </a:rPr>
              <a:t>Makine Mühendisi, MBA</a:t>
            </a:r>
          </a:p>
          <a:p>
            <a:pPr algn="ctr"/>
            <a:r>
              <a:rPr lang="tr-TR" sz="1400" dirty="0" smtClean="0">
                <a:latin typeface="Calibri" pitchFamily="34" charset="0"/>
              </a:rPr>
              <a:t>A sınıfı İş Güvenliği Uzmanı</a:t>
            </a:r>
          </a:p>
          <a:p>
            <a:pPr algn="ctr"/>
            <a:r>
              <a:rPr lang="tr-TR" sz="1400" dirty="0" smtClean="0">
                <a:latin typeface="Calibri" pitchFamily="34" charset="0"/>
              </a:rPr>
              <a:t>İGU ve İH Eğitmeni</a:t>
            </a:r>
          </a:p>
          <a:p>
            <a:pPr algn="ctr"/>
            <a:r>
              <a:rPr lang="tr-TR" sz="1400" dirty="0" smtClean="0">
                <a:latin typeface="Calibri" pitchFamily="34" charset="0"/>
                <a:cs typeface="Calibri" pitchFamily="34" charset="0"/>
              </a:rPr>
              <a:t>sunullah.dogmus@druz.com.tr</a:t>
            </a:r>
            <a:endParaRPr lang="tr-TR" sz="1200" dirty="0" smtClean="0"/>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743" y="5607918"/>
            <a:ext cx="2273499" cy="936488"/>
          </a:xfrm>
          <a:prstGeom prst="rect">
            <a:avLst/>
          </a:prstGeom>
        </p:spPr>
      </p:pic>
    </p:spTree>
    <p:extLst>
      <p:ext uri="{BB962C8B-B14F-4D97-AF65-F5344CB8AC3E}">
        <p14:creationId xmlns:p14="http://schemas.microsoft.com/office/powerpoint/2010/main" val="730802853"/>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623888" y="425677"/>
            <a:ext cx="6299426" cy="647700"/>
          </a:xfrm>
        </p:spPr>
        <p:txBody>
          <a:bodyPr/>
          <a:lstStyle/>
          <a:p>
            <a:r>
              <a:rPr lang="tr-TR" dirty="0"/>
              <a:t>Kişisel Koruyucu Donanımların </a:t>
            </a:r>
            <a:r>
              <a:rPr lang="tr-TR" dirty="0" err="1" smtClean="0"/>
              <a:t>Kategorizasyonu</a:t>
            </a:r>
            <a:endParaRPr lang="tr-TR" dirty="0"/>
          </a:p>
        </p:txBody>
      </p:sp>
      <p:sp>
        <p:nvSpPr>
          <p:cNvPr id="4" name="Dikdörtgen 3"/>
          <p:cNvSpPr/>
          <p:nvPr/>
        </p:nvSpPr>
        <p:spPr>
          <a:xfrm>
            <a:off x="420914" y="1288879"/>
            <a:ext cx="8316686" cy="5416868"/>
          </a:xfrm>
          <a:prstGeom prst="rect">
            <a:avLst/>
          </a:prstGeom>
        </p:spPr>
        <p:txBody>
          <a:bodyPr wrap="square">
            <a:spAutoFit/>
          </a:bodyPr>
          <a:lstStyle/>
          <a:p>
            <a:pPr algn="just"/>
            <a:r>
              <a:rPr lang="tr-TR" b="1" dirty="0">
                <a:latin typeface="Calibri" pitchFamily="34" charset="0"/>
              </a:rPr>
              <a:t>Kişisel Koruyucu Donanımların </a:t>
            </a:r>
            <a:r>
              <a:rPr lang="tr-TR" b="1" dirty="0" err="1">
                <a:latin typeface="Calibri" pitchFamily="34" charset="0"/>
              </a:rPr>
              <a:t>Kategorizasyon</a:t>
            </a:r>
            <a:r>
              <a:rPr lang="tr-TR" b="1" dirty="0">
                <a:latin typeface="Calibri" pitchFamily="34" charset="0"/>
              </a:rPr>
              <a:t> Rehberine Dair Tebliğ'e </a:t>
            </a:r>
            <a:r>
              <a:rPr lang="tr-TR" b="1" dirty="0" smtClean="0">
                <a:latin typeface="Calibri" pitchFamily="34" charset="0"/>
              </a:rPr>
              <a:t>göre:</a:t>
            </a:r>
          </a:p>
          <a:p>
            <a:pPr algn="just"/>
            <a:endParaRPr lang="tr-TR" dirty="0">
              <a:latin typeface="Calibri" pitchFamily="34" charset="0"/>
            </a:endParaRPr>
          </a:p>
          <a:p>
            <a:pPr algn="just">
              <a:spcBef>
                <a:spcPts val="1200"/>
              </a:spcBef>
            </a:pPr>
            <a:r>
              <a:rPr lang="tr-TR" dirty="0">
                <a:latin typeface="Calibri" pitchFamily="34" charset="0"/>
              </a:rPr>
              <a:t>"Kişisel Koruyucu Donanım Yönetmeliği” kapsamına girmeyen kişisel koruyucu donanımlar, Kategori-0 olarak sınıflandırılır</a:t>
            </a:r>
            <a:r>
              <a:rPr lang="tr-TR" dirty="0" smtClean="0">
                <a:latin typeface="Calibri" pitchFamily="34" charset="0"/>
              </a:rPr>
              <a:t>. (üniformalar, tırmanma donanımları </a:t>
            </a:r>
            <a:r>
              <a:rPr lang="tr-TR" dirty="0">
                <a:latin typeface="Calibri" pitchFamily="34" charset="0"/>
              </a:rPr>
              <a:t>(buz baltası, </a:t>
            </a:r>
            <a:r>
              <a:rPr lang="tr-TR" dirty="0" smtClean="0">
                <a:latin typeface="Calibri" pitchFamily="34" charset="0"/>
              </a:rPr>
              <a:t>çekiçler</a:t>
            </a:r>
            <a:r>
              <a:rPr lang="tr-TR" dirty="0">
                <a:latin typeface="Calibri" pitchFamily="34" charset="0"/>
              </a:rPr>
              <a:t> </a:t>
            </a:r>
            <a:r>
              <a:rPr lang="tr-TR" dirty="0" err="1" smtClean="0">
                <a:latin typeface="Calibri" pitchFamily="34" charset="0"/>
              </a:rPr>
              <a:t>vb</a:t>
            </a:r>
            <a:r>
              <a:rPr lang="tr-TR" dirty="0" smtClean="0">
                <a:latin typeface="Calibri" pitchFamily="34" charset="0"/>
              </a:rPr>
              <a:t>))</a:t>
            </a:r>
            <a:endParaRPr lang="tr-TR" dirty="0">
              <a:latin typeface="Calibri" pitchFamily="34" charset="0"/>
            </a:endParaRPr>
          </a:p>
          <a:p>
            <a:pPr algn="just">
              <a:spcBef>
                <a:spcPts val="1200"/>
              </a:spcBef>
            </a:pPr>
            <a:r>
              <a:rPr lang="tr-TR" b="1" dirty="0" smtClean="0">
                <a:latin typeface="Calibri" pitchFamily="34" charset="0"/>
              </a:rPr>
              <a:t>Kategori-I</a:t>
            </a:r>
            <a:r>
              <a:rPr lang="tr-TR" dirty="0">
                <a:latin typeface="Calibri" pitchFamily="34" charset="0"/>
              </a:rPr>
              <a:t>, </a:t>
            </a:r>
            <a:r>
              <a:rPr lang="tr-TR" dirty="0" smtClean="0">
                <a:latin typeface="Calibri" pitchFamily="34" charset="0"/>
              </a:rPr>
              <a:t>tasarımcı </a:t>
            </a:r>
            <a:r>
              <a:rPr lang="tr-TR" dirty="0">
                <a:latin typeface="Calibri" pitchFamily="34" charset="0"/>
              </a:rPr>
              <a:t>tarafından, kullanıcının kendisinin değerlendirebileceği kabul edilen, tedrici olarak ortaya çıkan ve zamanında </a:t>
            </a:r>
            <a:r>
              <a:rPr lang="tr-TR" dirty="0" err="1">
                <a:latin typeface="Calibri" pitchFamily="34" charset="0"/>
              </a:rPr>
              <a:t>farkedilebilir</a:t>
            </a:r>
            <a:r>
              <a:rPr lang="tr-TR" dirty="0">
                <a:latin typeface="Calibri" pitchFamily="34" charset="0"/>
              </a:rPr>
              <a:t> derecede düşük düzeydeki risklere karşı koruma sağlayan basit yapıdaki kişisel koruyucu donanımlar, </a:t>
            </a:r>
            <a:r>
              <a:rPr lang="tr-TR" dirty="0" smtClean="0">
                <a:latin typeface="Calibri" pitchFamily="34" charset="0"/>
              </a:rPr>
              <a:t>(güneş gözlükleri, temizlik eldivenleri </a:t>
            </a:r>
            <a:r>
              <a:rPr lang="tr-TR" dirty="0" err="1" smtClean="0">
                <a:latin typeface="Calibri" pitchFamily="34" charset="0"/>
              </a:rPr>
              <a:t>vb</a:t>
            </a:r>
            <a:r>
              <a:rPr lang="tr-TR" dirty="0" smtClean="0">
                <a:latin typeface="Calibri" pitchFamily="34" charset="0"/>
              </a:rPr>
              <a:t>)</a:t>
            </a:r>
          </a:p>
          <a:p>
            <a:pPr algn="just">
              <a:spcBef>
                <a:spcPts val="1200"/>
              </a:spcBef>
            </a:pPr>
            <a:r>
              <a:rPr lang="tr-TR" b="1" dirty="0" smtClean="0">
                <a:latin typeface="Calibri" pitchFamily="34" charset="0"/>
              </a:rPr>
              <a:t>Kategori-II, </a:t>
            </a:r>
            <a:r>
              <a:rPr lang="tr-TR" dirty="0" smtClean="0">
                <a:latin typeface="Calibri" pitchFamily="34" charset="0"/>
              </a:rPr>
              <a:t>Kategori- </a:t>
            </a:r>
            <a:r>
              <a:rPr lang="tr-TR" dirty="0">
                <a:latin typeface="Calibri" pitchFamily="34" charset="0"/>
              </a:rPr>
              <a:t>I ve Kategori-</a:t>
            </a:r>
            <a:r>
              <a:rPr lang="tr-TR" dirty="0" err="1">
                <a:latin typeface="Calibri" pitchFamily="34" charset="0"/>
              </a:rPr>
              <a:t>III’ün</a:t>
            </a:r>
            <a:r>
              <a:rPr lang="tr-TR" dirty="0">
                <a:latin typeface="Calibri" pitchFamily="34" charset="0"/>
              </a:rPr>
              <a:t> dışında kalan tüm kişisel koruyucu donanımlar, </a:t>
            </a:r>
            <a:r>
              <a:rPr lang="tr-TR" dirty="0" smtClean="0">
                <a:latin typeface="Calibri" pitchFamily="34" charset="0"/>
              </a:rPr>
              <a:t>olarak </a:t>
            </a:r>
            <a:r>
              <a:rPr lang="tr-TR" dirty="0">
                <a:latin typeface="Calibri" pitchFamily="34" charset="0"/>
              </a:rPr>
              <a:t>sınıflandırılır</a:t>
            </a:r>
            <a:r>
              <a:rPr lang="tr-TR" dirty="0" smtClean="0">
                <a:latin typeface="Calibri" pitchFamily="34" charset="0"/>
              </a:rPr>
              <a:t>. (kulak, göz koruyucular, normal baretler)</a:t>
            </a:r>
            <a:endParaRPr lang="tr-TR" dirty="0">
              <a:latin typeface="Calibri" pitchFamily="34" charset="0"/>
            </a:endParaRPr>
          </a:p>
          <a:p>
            <a:pPr algn="just">
              <a:spcBef>
                <a:spcPts val="1200"/>
              </a:spcBef>
            </a:pPr>
            <a:r>
              <a:rPr lang="tr-TR" b="1" dirty="0">
                <a:latin typeface="Calibri" pitchFamily="34" charset="0"/>
              </a:rPr>
              <a:t>Kategori-III, </a:t>
            </a:r>
            <a:r>
              <a:rPr lang="tr-TR" dirty="0">
                <a:latin typeface="Calibri" pitchFamily="34" charset="0"/>
              </a:rPr>
              <a:t>tasarımcı tarafından, ani olarak ortaya çıkabilecek tehlikeleri, kullanıcının zamanında </a:t>
            </a:r>
            <a:r>
              <a:rPr lang="tr-TR" dirty="0" err="1">
                <a:latin typeface="Calibri" pitchFamily="34" charset="0"/>
              </a:rPr>
              <a:t>farkedemeyeceği</a:t>
            </a:r>
            <a:r>
              <a:rPr lang="tr-TR" dirty="0">
                <a:latin typeface="Calibri" pitchFamily="34" charset="0"/>
              </a:rPr>
              <a:t> düşünülen durumlarda ve hayati tehlike oluşturarak, sağlığa ciddi şekilde ve geriye dönüşü mümkün olmayacak derecede zarar verebilecek risklere karşı koruma sağlayan karmaşık yapıdaki kişisel koruyucu donanımlar, </a:t>
            </a:r>
            <a:r>
              <a:rPr lang="tr-TR" dirty="0" smtClean="0">
                <a:latin typeface="Calibri" pitchFamily="34" charset="0"/>
              </a:rPr>
              <a:t>(kaynakçı maskeleri, yüksekten düşmeye karşı koruyucular, elektrikçi—dökümcü baretleri)</a:t>
            </a:r>
            <a:endParaRPr lang="tr-TR" dirty="0">
              <a:latin typeface="Calibri" pitchFamily="34" charset="0"/>
            </a:endParaRPr>
          </a:p>
          <a:p>
            <a:pPr algn="just"/>
            <a:endParaRPr lang="tr-TR" dirty="0">
              <a:latin typeface="Calibri" pitchFamily="34" charset="0"/>
            </a:endParaRPr>
          </a:p>
        </p:txBody>
      </p:sp>
    </p:spTree>
    <p:extLst>
      <p:ext uri="{BB962C8B-B14F-4D97-AF65-F5344CB8AC3E}">
        <p14:creationId xmlns:p14="http://schemas.microsoft.com/office/powerpoint/2010/main" val="20770036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7"/>
          <p:cNvSpPr txBox="1">
            <a:spLocks noChangeArrowheads="1"/>
          </p:cNvSpPr>
          <p:nvPr/>
        </p:nvSpPr>
        <p:spPr bwMode="auto">
          <a:xfrm>
            <a:off x="665163" y="3162300"/>
            <a:ext cx="7886700" cy="280076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0" hangingPunct="0">
              <a:spcBef>
                <a:spcPct val="50000"/>
              </a:spcBef>
            </a:pPr>
            <a:r>
              <a:rPr lang="tr-TR" sz="3200" b="1" u="sng" dirty="0">
                <a:solidFill>
                  <a:srgbClr val="FF0000"/>
                </a:solidFill>
                <a:latin typeface="Calibri" pitchFamily="34" charset="0"/>
              </a:rPr>
              <a:t>CE Uygunluk İşareti:</a:t>
            </a:r>
            <a:r>
              <a:rPr lang="tr-TR" sz="3200" b="1" dirty="0">
                <a:latin typeface="Calibri" pitchFamily="34" charset="0"/>
              </a:rPr>
              <a:t> </a:t>
            </a:r>
            <a:r>
              <a:rPr lang="tr-TR" sz="2400" b="1" dirty="0">
                <a:solidFill>
                  <a:schemeClr val="accent2"/>
                </a:solidFill>
                <a:latin typeface="Calibri" pitchFamily="34" charset="0"/>
              </a:rPr>
              <a:t>(</a:t>
            </a:r>
            <a:r>
              <a:rPr lang="tr-TR" sz="2400" b="1" dirty="0" err="1">
                <a:solidFill>
                  <a:schemeClr val="accent2"/>
                </a:solidFill>
                <a:latin typeface="Calibri" pitchFamily="34" charset="0"/>
              </a:rPr>
              <a:t>Conformite</a:t>
            </a:r>
            <a:r>
              <a:rPr lang="tr-TR" sz="2400" b="1" dirty="0">
                <a:solidFill>
                  <a:schemeClr val="accent2"/>
                </a:solidFill>
                <a:latin typeface="Calibri" pitchFamily="34" charset="0"/>
              </a:rPr>
              <a:t> </a:t>
            </a:r>
            <a:r>
              <a:rPr lang="tr-TR" sz="2400" b="1" dirty="0" err="1">
                <a:solidFill>
                  <a:schemeClr val="accent2"/>
                </a:solidFill>
                <a:latin typeface="Calibri" pitchFamily="34" charset="0"/>
              </a:rPr>
              <a:t>Eureope</a:t>
            </a:r>
            <a:r>
              <a:rPr lang="tr-TR" sz="2400" b="1" dirty="0">
                <a:solidFill>
                  <a:schemeClr val="accent2"/>
                </a:solidFill>
                <a:latin typeface="Calibri" pitchFamily="34" charset="0"/>
              </a:rPr>
              <a:t>)</a:t>
            </a:r>
          </a:p>
          <a:p>
            <a:pPr algn="just" eaLnBrk="0" hangingPunct="0">
              <a:spcBef>
                <a:spcPct val="50000"/>
              </a:spcBef>
            </a:pPr>
            <a:r>
              <a:rPr lang="tr-TR" sz="2400" dirty="0">
                <a:solidFill>
                  <a:schemeClr val="accent2"/>
                </a:solidFill>
                <a:latin typeface="Calibri" pitchFamily="34" charset="0"/>
              </a:rPr>
              <a:t>Üreticinin,</a:t>
            </a:r>
          </a:p>
          <a:p>
            <a:pPr algn="just" eaLnBrk="0" hangingPunct="0">
              <a:spcBef>
                <a:spcPct val="50000"/>
              </a:spcBef>
            </a:pPr>
            <a:r>
              <a:rPr lang="tr-TR" sz="2400" dirty="0">
                <a:solidFill>
                  <a:schemeClr val="accent2"/>
                </a:solidFill>
                <a:latin typeface="Calibri" pitchFamily="34" charset="0"/>
              </a:rPr>
              <a:t> </a:t>
            </a:r>
            <a:r>
              <a:rPr lang="tr-TR" sz="2400" b="1" dirty="0">
                <a:solidFill>
                  <a:schemeClr val="accent2"/>
                </a:solidFill>
                <a:effectLst>
                  <a:outerShdw blurRad="38100" dist="38100" dir="2700000" algn="tl">
                    <a:srgbClr val="C0C0C0"/>
                  </a:outerShdw>
                </a:effectLst>
                <a:latin typeface="Calibri" pitchFamily="34" charset="0"/>
              </a:rPr>
              <a:t>KİŞİSEL KORUYUCU DONANIM YÖNETMELİĞİNDEN</a:t>
            </a:r>
            <a:r>
              <a:rPr lang="tr-TR" sz="2400" dirty="0">
                <a:solidFill>
                  <a:schemeClr val="accent2"/>
                </a:solidFill>
                <a:latin typeface="Calibri" pitchFamily="34" charset="0"/>
              </a:rPr>
              <a:t> kaynaklanan bütün yükümlülüklerini yerine getirdiğini ve </a:t>
            </a:r>
            <a:r>
              <a:rPr lang="tr-TR" sz="2400" dirty="0" err="1" smtClean="0">
                <a:solidFill>
                  <a:schemeClr val="accent2"/>
                </a:solidFill>
                <a:latin typeface="Calibri" pitchFamily="34" charset="0"/>
              </a:rPr>
              <a:t>KKD'nin</a:t>
            </a:r>
            <a:r>
              <a:rPr lang="tr-TR" sz="2400" dirty="0" smtClean="0">
                <a:solidFill>
                  <a:schemeClr val="accent2"/>
                </a:solidFill>
                <a:latin typeface="Calibri" pitchFamily="34" charset="0"/>
              </a:rPr>
              <a:t> </a:t>
            </a:r>
            <a:r>
              <a:rPr lang="tr-TR" sz="2400" dirty="0">
                <a:solidFill>
                  <a:schemeClr val="accent2"/>
                </a:solidFill>
                <a:latin typeface="Calibri" pitchFamily="34" charset="0"/>
              </a:rPr>
              <a:t>ilgili tüm uygunluk değerlendirme işlemlerine tabi tutulduğunu gösteren </a:t>
            </a:r>
            <a:r>
              <a:rPr lang="tr-TR" sz="2400" dirty="0" smtClean="0">
                <a:solidFill>
                  <a:schemeClr val="accent2"/>
                </a:solidFill>
                <a:latin typeface="Calibri" pitchFamily="34" charset="0"/>
              </a:rPr>
              <a:t>işareti İfade </a:t>
            </a:r>
            <a:r>
              <a:rPr lang="tr-TR" sz="2400" dirty="0">
                <a:solidFill>
                  <a:schemeClr val="accent2"/>
                </a:solidFill>
                <a:latin typeface="Calibri" pitchFamily="34" charset="0"/>
              </a:rPr>
              <a:t>eder.</a:t>
            </a:r>
          </a:p>
        </p:txBody>
      </p:sp>
      <p:pic>
        <p:nvPicPr>
          <p:cNvPr id="5" name="Picture 20"/>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554168" y="619519"/>
            <a:ext cx="4336420" cy="2276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9210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5"/>
          <p:cNvSpPr>
            <a:spLocks noGrp="1" noChangeArrowheads="1"/>
          </p:cNvSpPr>
          <p:nvPr>
            <p:ph type="title"/>
          </p:nvPr>
        </p:nvSpPr>
        <p:spPr>
          <a:xfrm>
            <a:off x="555625" y="533400"/>
            <a:ext cx="8001000" cy="1216025"/>
          </a:xfrm>
        </p:spPr>
        <p:txBody>
          <a:bodyPr/>
          <a:lstStyle/>
          <a:p>
            <a:pPr eaLnBrk="1" hangingPunct="1"/>
            <a:r>
              <a:rPr lang="tr-TR" sz="2800" dirty="0" smtClean="0"/>
              <a:t>Kişisel Koruyucu Donanımların </a:t>
            </a:r>
            <a:br>
              <a:rPr lang="tr-TR" sz="2800" dirty="0" smtClean="0"/>
            </a:br>
            <a:r>
              <a:rPr lang="tr-TR" sz="2800" dirty="0" smtClean="0"/>
              <a:t>Kullanım Şartları</a:t>
            </a:r>
          </a:p>
        </p:txBody>
      </p:sp>
      <p:sp>
        <p:nvSpPr>
          <p:cNvPr id="9219" name="Rectangle 3"/>
          <p:cNvSpPr>
            <a:spLocks noGrp="1" noChangeArrowheads="1"/>
          </p:cNvSpPr>
          <p:nvPr>
            <p:ph type="body" sz="half" idx="1"/>
          </p:nvPr>
        </p:nvSpPr>
        <p:spPr>
          <a:xfrm>
            <a:off x="558800" y="1904999"/>
            <a:ext cx="8089900" cy="4533901"/>
          </a:xfrm>
        </p:spPr>
        <p:txBody>
          <a:bodyPr/>
          <a:lstStyle/>
          <a:p>
            <a:pPr marL="0" indent="0" eaLnBrk="1" hangingPunct="1">
              <a:buNone/>
            </a:pPr>
            <a:r>
              <a:rPr lang="tr-TR" sz="2400" dirty="0" smtClean="0"/>
              <a:t>Kişisel koruyucu donanımların kullanım şartları özellikle;</a:t>
            </a:r>
          </a:p>
          <a:p>
            <a:pPr eaLnBrk="1" hangingPunct="1"/>
            <a:r>
              <a:rPr lang="tr-TR" sz="2400" dirty="0" smtClean="0"/>
              <a:t>Kullanım süreleri, </a:t>
            </a:r>
          </a:p>
          <a:p>
            <a:pPr eaLnBrk="1" hangingPunct="1"/>
            <a:r>
              <a:rPr lang="tr-TR" sz="2400" dirty="0" smtClean="0"/>
              <a:t>Riskin derecesine ve maruziyet sıklığına, </a:t>
            </a:r>
          </a:p>
          <a:p>
            <a:pPr eaLnBrk="1" hangingPunct="1"/>
            <a:r>
              <a:rPr lang="tr-TR" sz="2400" dirty="0" smtClean="0"/>
              <a:t>İşçinin çalıştığı yerin özelliklerine </a:t>
            </a:r>
          </a:p>
          <a:p>
            <a:pPr eaLnBrk="1" hangingPunct="1"/>
            <a:r>
              <a:rPr lang="tr-TR" sz="2400" dirty="0" smtClean="0"/>
              <a:t>Kişisel koruyucu donanımın performansına bağlı olarak belirlenmelidir.</a:t>
            </a:r>
          </a:p>
          <a:p>
            <a:pPr marL="0" indent="0" eaLnBrk="1" hangingPunct="1">
              <a:buNone/>
            </a:pPr>
            <a:endParaRPr lang="tr-TR" sz="2400" dirty="0" smtClean="0"/>
          </a:p>
          <a:p>
            <a:pPr marL="0" indent="0" eaLnBrk="1" hangingPunct="1">
              <a:buNone/>
            </a:pPr>
            <a:r>
              <a:rPr lang="tr-TR" sz="2400" dirty="0" smtClean="0"/>
              <a:t>Tek kişi tarafından kullanılması esas olan kişisel koruyucu donanımların, mecburi hallerde birkaç kişi tarafından kullanılması halinde, bu kullanımdan dolayı sağlık ve hijyen problemi doğmaması için her türlü tedbir alınmalıdır. </a:t>
            </a:r>
          </a:p>
        </p:txBody>
      </p:sp>
      <p:pic>
        <p:nvPicPr>
          <p:cNvPr id="9220" name="Picture 4" descr="ko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011863" y="0"/>
            <a:ext cx="2700337" cy="19573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48932710"/>
      </p:ext>
    </p:extLst>
  </p:cSld>
  <p:clrMapOvr>
    <a:masterClrMapping/>
  </p:clrMapOvr>
</p:sld>
</file>

<file path=ppt/theme/theme1.xml><?xml version="1.0" encoding="utf-8"?>
<a:theme xmlns:a="http://schemas.openxmlformats.org/drawingml/2006/main" name="1_Standarddesign">
  <a:themeElements>
    <a:clrScheme name="1_Standarddesign 1">
      <a:dk1>
        <a:srgbClr val="000000"/>
      </a:dk1>
      <a:lt1>
        <a:srgbClr val="FFFFFF"/>
      </a:lt1>
      <a:dk2>
        <a:srgbClr val="4C7013"/>
      </a:dk2>
      <a:lt2>
        <a:srgbClr val="0061B2"/>
      </a:lt2>
      <a:accent1>
        <a:srgbClr val="FEA501"/>
      </a:accent1>
      <a:accent2>
        <a:srgbClr val="C40505"/>
      </a:accent2>
      <a:accent3>
        <a:srgbClr val="FFFFFF"/>
      </a:accent3>
      <a:accent4>
        <a:srgbClr val="000000"/>
      </a:accent4>
      <a:accent5>
        <a:srgbClr val="FECFAA"/>
      </a:accent5>
      <a:accent6>
        <a:srgbClr val="B10404"/>
      </a:accent6>
      <a:hlink>
        <a:srgbClr val="919191"/>
      </a:hlink>
      <a:folHlink>
        <a:srgbClr val="C9C9C9"/>
      </a:folHlink>
    </a:clrScheme>
    <a:fontScheme name="1_Standarddesign">
      <a:majorFont>
        <a:latin typeface="Arial"/>
        <a:ea typeface=""/>
        <a:cs typeface="Arial"/>
      </a:majorFont>
      <a:minorFont>
        <a:latin typeface="Arial"/>
        <a:ea typeface=""/>
        <a:cs typeface="Arial"/>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Standarddesign 1">
        <a:dk1>
          <a:srgbClr val="000000"/>
        </a:dk1>
        <a:lt1>
          <a:srgbClr val="FFFFFF"/>
        </a:lt1>
        <a:dk2>
          <a:srgbClr val="4C7013"/>
        </a:dk2>
        <a:lt2>
          <a:srgbClr val="0061B2"/>
        </a:lt2>
        <a:accent1>
          <a:srgbClr val="FEA501"/>
        </a:accent1>
        <a:accent2>
          <a:srgbClr val="C40505"/>
        </a:accent2>
        <a:accent3>
          <a:srgbClr val="FFFFFF"/>
        </a:accent3>
        <a:accent4>
          <a:srgbClr val="000000"/>
        </a:accent4>
        <a:accent5>
          <a:srgbClr val="FECFAA"/>
        </a:accent5>
        <a:accent6>
          <a:srgbClr val="B10404"/>
        </a:accent6>
        <a:hlink>
          <a:srgbClr val="919191"/>
        </a:hlink>
        <a:folHlink>
          <a:srgbClr val="C9C9C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47779</TotalTime>
  <Words>3611</Words>
  <Application>Microsoft Office PowerPoint</Application>
  <PresentationFormat>Ekran Gösterisi (4:3)</PresentationFormat>
  <Paragraphs>504</Paragraphs>
  <Slides>63</Slides>
  <Notes>4</Notes>
  <HiddenSlides>0</HiddenSlides>
  <MMClips>0</MMClips>
  <ScaleCrop>false</ScaleCrop>
  <HeadingPairs>
    <vt:vector size="6" baseType="variant">
      <vt:variant>
        <vt:lpstr>Tema</vt:lpstr>
      </vt:variant>
      <vt:variant>
        <vt:i4>1</vt:i4>
      </vt:variant>
      <vt:variant>
        <vt:lpstr>Katıştırılmış OLE Hizmet Programları</vt:lpstr>
      </vt:variant>
      <vt:variant>
        <vt:i4>3</vt:i4>
      </vt:variant>
      <vt:variant>
        <vt:lpstr>Slayt Başlıkları</vt:lpstr>
      </vt:variant>
      <vt:variant>
        <vt:i4>63</vt:i4>
      </vt:variant>
    </vt:vector>
  </HeadingPairs>
  <TitlesOfParts>
    <vt:vector size="67" baseType="lpstr">
      <vt:lpstr>1_Standarddesign</vt:lpstr>
      <vt:lpstr>Bit Eşlem Resmi</vt:lpstr>
      <vt:lpstr>Resim</vt:lpstr>
      <vt:lpstr>Belge</vt:lpstr>
      <vt:lpstr>PowerPoint Sunusu</vt:lpstr>
      <vt:lpstr>PowerPoint Sunusu</vt:lpstr>
      <vt:lpstr>PowerPoint Sunusu</vt:lpstr>
      <vt:lpstr>PowerPoint Sunusu</vt:lpstr>
      <vt:lpstr>PowerPoint Sunusu</vt:lpstr>
      <vt:lpstr>PowerPoint Sunusu</vt:lpstr>
      <vt:lpstr>Kişisel Koruyucu Donanımların Kategorizasyonu</vt:lpstr>
      <vt:lpstr>PowerPoint Sunusu</vt:lpstr>
      <vt:lpstr>Kişisel Koruyucu Donanımların  Kullanım Şartları</vt:lpstr>
      <vt:lpstr>Kişisel Koruyucu Donanımların Kullanımı </vt:lpstr>
      <vt:lpstr>Etkili bir kişisel korunma sağlamak için verilecek eğitimde ; </vt:lpstr>
      <vt:lpstr>KİŞİSEL KORUYUCU DONANIMLAR :</vt:lpstr>
      <vt:lpstr>I. BAŞ KORUYUCULARI :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Fincan Tipli Muhafazalı Gözlükler : </vt:lpstr>
      <vt:lpstr>PowerPoint Sunusu</vt:lpstr>
      <vt:lpstr>Dereceli gözlük kullananlar</vt:lpstr>
      <vt:lpstr>PowerPoint Sunusu</vt:lpstr>
      <vt:lpstr>II.3. El ve Yüz Siperleri : </vt:lpstr>
      <vt:lpstr>PowerPoint Sunusu</vt:lpstr>
      <vt:lpstr> IV. SOLUNUM SİSTEMİ KORUYUCULARI : </vt:lpstr>
      <vt:lpstr>PowerPoint Sunusu</vt:lpstr>
      <vt:lpstr>Solunum Cihazları</vt:lpstr>
      <vt:lpstr>1.Hava Temizleyici Maskeler :</vt:lpstr>
      <vt:lpstr>PowerPoint Sunusu</vt:lpstr>
      <vt:lpstr>PowerPoint Sunusu</vt:lpstr>
      <vt:lpstr>PowerPoint Sunusu</vt:lpstr>
      <vt:lpstr>1.Hava Temizleyici Maskeler :</vt:lpstr>
      <vt:lpstr>PowerPoint Sunusu</vt:lpstr>
      <vt:lpstr>PowerPoint Sunusu</vt:lpstr>
      <vt:lpstr>Hava Beslemeli  Maskeler : </vt:lpstr>
      <vt:lpstr>PowerPoint Sunusu</vt:lpstr>
      <vt:lpstr>EL VE KOL KORUYUCULARI : </vt:lpstr>
      <vt:lpstr>PowerPoint Sunusu</vt:lpstr>
      <vt:lpstr>PowerPoint Sunusu</vt:lpstr>
      <vt:lpstr>PowerPoint Sunusu</vt:lpstr>
      <vt:lpstr>PowerPoint Sunusu</vt:lpstr>
      <vt:lpstr>VII. AYAK VE BACAK KORUYUCULARI : </vt:lpstr>
      <vt:lpstr>PowerPoint Sunusu</vt:lpstr>
      <vt:lpstr>PowerPoint Sunusu</vt:lpstr>
      <vt:lpstr>PowerPoint Sunusu</vt:lpstr>
      <vt:lpstr>PowerPoint Sunusu</vt:lpstr>
      <vt:lpstr>PowerPoint Sunusu</vt:lpstr>
      <vt:lpstr>PowerPoint Sunusu</vt:lpstr>
      <vt:lpstr>PowerPoint Sunusu</vt:lpstr>
      <vt:lpstr>VÜCUT KORUYUCULARI : </vt:lpstr>
      <vt:lpstr>V. Gövde Ve Karın Bölgesi Koruyucuları</vt:lpstr>
      <vt:lpstr>PowerPoint Sunusu</vt:lpstr>
      <vt:lpstr>PowerPoint Sunusu</vt:lpstr>
      <vt:lpstr>PowerPoint Sunusu</vt:lpstr>
      <vt:lpstr>PowerPoint Sunusu</vt:lpstr>
      <vt:lpstr>PowerPoint Sunusu</vt:lpstr>
      <vt:lpstr>PowerPoint Sunusu</vt:lpstr>
      <vt:lpstr>TRAFİK YELEĞİ : </vt:lpstr>
      <vt:lpstr>PowerPoint Sunusu</vt:lpstr>
    </vt:vector>
  </TitlesOfParts>
  <Company>Inscale GmbH &amp; Co. KG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PresentationPackage</dc:title>
  <dc:creator>DOKTOR</dc:creator>
  <cp:lastModifiedBy>pc</cp:lastModifiedBy>
  <cp:revision>1481</cp:revision>
  <dcterms:created xsi:type="dcterms:W3CDTF">2008-04-16T13:39:00Z</dcterms:created>
  <dcterms:modified xsi:type="dcterms:W3CDTF">2013-08-14T05:08:52Z</dcterms:modified>
</cp:coreProperties>
</file>