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2.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3.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96" r:id="rId3"/>
    <p:sldMasterId id="2147483708" r:id="rId4"/>
  </p:sldMasterIdLst>
  <p:notesMasterIdLst>
    <p:notesMasterId r:id="rId45"/>
  </p:notesMasterIdLst>
  <p:handoutMasterIdLst>
    <p:handoutMasterId r:id="rId46"/>
  </p:handoutMasterIdLst>
  <p:sldIdLst>
    <p:sldId id="1174" r:id="rId5"/>
    <p:sldId id="1186" r:id="rId6"/>
    <p:sldId id="1252" r:id="rId7"/>
    <p:sldId id="1219" r:id="rId8"/>
    <p:sldId id="1222" r:id="rId9"/>
    <p:sldId id="1223" r:id="rId10"/>
    <p:sldId id="1224" r:id="rId11"/>
    <p:sldId id="1225" r:id="rId12"/>
    <p:sldId id="1226" r:id="rId13"/>
    <p:sldId id="1227" r:id="rId14"/>
    <p:sldId id="1228" r:id="rId15"/>
    <p:sldId id="1258" r:id="rId16"/>
    <p:sldId id="1253" r:id="rId17"/>
    <p:sldId id="1230" r:id="rId18"/>
    <p:sldId id="1231" r:id="rId19"/>
    <p:sldId id="1232" r:id="rId20"/>
    <p:sldId id="1249" r:id="rId21"/>
    <p:sldId id="1248" r:id="rId22"/>
    <p:sldId id="1251" r:id="rId23"/>
    <p:sldId id="1233" r:id="rId24"/>
    <p:sldId id="1234" r:id="rId25"/>
    <p:sldId id="1235" r:id="rId26"/>
    <p:sldId id="1259" r:id="rId27"/>
    <p:sldId id="1260" r:id="rId28"/>
    <p:sldId id="1236" r:id="rId29"/>
    <p:sldId id="1237" r:id="rId30"/>
    <p:sldId id="1239" r:id="rId31"/>
    <p:sldId id="1240" r:id="rId32"/>
    <p:sldId id="1241" r:id="rId33"/>
    <p:sldId id="1242" r:id="rId34"/>
    <p:sldId id="1243" r:id="rId35"/>
    <p:sldId id="1244" r:id="rId36"/>
    <p:sldId id="1245" r:id="rId37"/>
    <p:sldId id="1246" r:id="rId38"/>
    <p:sldId id="1247" r:id="rId39"/>
    <p:sldId id="1254" r:id="rId40"/>
    <p:sldId id="1255" r:id="rId41"/>
    <p:sldId id="1256" r:id="rId42"/>
    <p:sldId id="1257" r:id="rId43"/>
    <p:sldId id="1189" r:id="rId44"/>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4FF"/>
    <a:srgbClr val="575F57"/>
    <a:srgbClr val="5A5A59"/>
    <a:srgbClr val="6B9B1A"/>
    <a:srgbClr val="004074"/>
    <a:srgbClr val="004986"/>
    <a:srgbClr val="414141"/>
    <a:srgbClr val="575757"/>
    <a:srgbClr val="33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Orta Stil 3 - Vurgu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399" autoAdjust="0"/>
  </p:normalViewPr>
  <p:slideViewPr>
    <p:cSldViewPr snapToGrid="0">
      <p:cViewPr>
        <p:scale>
          <a:sx n="100" d="100"/>
          <a:sy n="100" d="100"/>
        </p:scale>
        <p:origin x="-282" y="-72"/>
      </p:cViewPr>
      <p:guideLst>
        <p:guide orient="horz" pos="2294"/>
        <p:guide orient="horz" pos="1151"/>
        <p:guide orient="horz" pos="2018"/>
        <p:guide orient="horz" pos="2652"/>
        <p:guide pos="5579"/>
        <p:guide pos="5266"/>
        <p:guide pos="198"/>
        <p:guide pos="3193"/>
        <p:guide pos="4934"/>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50" d="100"/>
        <a:sy n="150" d="100"/>
      </p:scale>
      <p:origin x="0" y="1776"/>
    </p:cViewPr>
  </p:sorterViewPr>
  <p:notesViewPr>
    <p:cSldViewPr snapToGrid="0">
      <p:cViewPr varScale="1">
        <p:scale>
          <a:sx n="85" d="100"/>
          <a:sy n="85" d="100"/>
        </p:scale>
        <p:origin x="-390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_rels/viewProps.xml.rels><?xml version="1.0" encoding="UTF-8" standalone="yes"?>
<Relationships xmlns="http://schemas.openxmlformats.org/package/2006/relationships"><Relationship Id="rId1"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86FBF181-6581-4E2F-849B-67FB4221BBBA}" type="datetimeFigureOut">
              <a:rPr lang="de-DE"/>
              <a:pPr>
                <a:defRPr/>
              </a:pPr>
              <a:t>11.05.2014</a:t>
            </a:fld>
            <a:endParaRPr lang="de-DE"/>
          </a:p>
        </p:txBody>
      </p:sp>
      <p:sp>
        <p:nvSpPr>
          <p:cNvPr id="389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Arial" charset="0"/>
              </a:defRPr>
            </a:lvl1pPr>
          </a:lstStyle>
          <a:p>
            <a:pPr>
              <a:defRPr/>
            </a:pPr>
            <a:fld id="{D42F2CB9-D2A6-4AD7-95AE-4B6DB534C3CB}" type="slidenum">
              <a:rPr lang="de-DE"/>
              <a:pPr>
                <a:defRPr/>
              </a:pPr>
              <a:t>‹#›</a:t>
            </a:fld>
            <a:endParaRPr lang="de-DE"/>
          </a:p>
        </p:txBody>
      </p:sp>
    </p:spTree>
    <p:extLst>
      <p:ext uri="{BB962C8B-B14F-4D97-AF65-F5344CB8AC3E}">
        <p14:creationId xmlns:p14="http://schemas.microsoft.com/office/powerpoint/2010/main" val="2139141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noProof="1">
                <a:latin typeface="Arial" charset="0"/>
                <a:cs typeface="Arial" charset="0"/>
              </a:defRPr>
            </a:lvl1pPr>
          </a:lstStyle>
          <a:p>
            <a:pPr>
              <a:defRPr/>
            </a:pPr>
            <a:endParaRPr lang="de-DE"/>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5D5FAF4A-B3D3-49A6-BC24-6E15E10FCEAE}" type="slidenum">
              <a:rPr lang="de-DE"/>
              <a:pPr>
                <a:defRPr/>
              </a:pPr>
              <a:t>‹#›</a:t>
            </a:fld>
            <a:endParaRPr lang="de-DE"/>
          </a:p>
        </p:txBody>
      </p:sp>
    </p:spTree>
    <p:extLst>
      <p:ext uri="{BB962C8B-B14F-4D97-AF65-F5344CB8AC3E}">
        <p14:creationId xmlns:p14="http://schemas.microsoft.com/office/powerpoint/2010/main" val="1999642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tr-TR" noProof="1"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35CCE1-C1F6-48C4-8F0F-5B56049B6DDC}" type="slidenum">
              <a:rPr lang="tr-TR"/>
              <a:pPr/>
              <a:t>14</a:t>
            </a:fld>
            <a:endParaRPr lang="tr-TR"/>
          </a:p>
        </p:txBody>
      </p:sp>
      <p:sp>
        <p:nvSpPr>
          <p:cNvPr id="108546" name="Rectangle 2"/>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a:noFill/>
              </a14:hiddenFill>
            </a:ext>
          </a:extLst>
        </p:spPr>
      </p:sp>
      <p:sp>
        <p:nvSpPr>
          <p:cNvPr id="108547" name="Rectangle 3"/>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79375" tIns="39688" rIns="79375" bIns="39688"/>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613D09-5C6C-49B7-B222-E0B994780DE3}" type="slidenum">
              <a:rPr lang="tr-TR"/>
              <a:pPr/>
              <a:t>15</a:t>
            </a:fld>
            <a:endParaRPr lang="tr-TR"/>
          </a:p>
        </p:txBody>
      </p:sp>
      <p:sp>
        <p:nvSpPr>
          <p:cNvPr id="110594" name="Rectangle 2"/>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a:noFill/>
              </a14:hiddenFill>
            </a:ext>
          </a:extLst>
        </p:spPr>
      </p:sp>
      <p:sp>
        <p:nvSpPr>
          <p:cNvPr id="110595" name="Rectangle 3"/>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79375" tIns="39688" rIns="79375" bIns="39688"/>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B9E939-2D8A-4D2F-9229-99F167336B02}" type="slidenum">
              <a:rPr lang="tr-TR"/>
              <a:pPr/>
              <a:t>16</a:t>
            </a:fld>
            <a:endParaRPr lang="tr-TR"/>
          </a:p>
        </p:txBody>
      </p:sp>
      <p:sp>
        <p:nvSpPr>
          <p:cNvPr id="112642" name="Rectangle 2"/>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a:noFill/>
              </a14:hiddenFill>
            </a:ext>
          </a:extLst>
        </p:spPr>
      </p:sp>
      <p:sp>
        <p:nvSpPr>
          <p:cNvPr id="112643" name="Rectangle 3"/>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79375" tIns="39688" rIns="79375" bIns="39688"/>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200D41-CB85-49DF-946C-48AC1A31611C}" type="slidenum">
              <a:rPr lang="tr-TR"/>
              <a:pPr/>
              <a:t>20</a:t>
            </a:fld>
            <a:endParaRPr lang="tr-TR"/>
          </a:p>
        </p:txBody>
      </p:sp>
      <p:sp>
        <p:nvSpPr>
          <p:cNvPr id="114690" name="Rectangle 2"/>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a:noFill/>
              </a14:hiddenFill>
            </a:ext>
          </a:extLst>
        </p:spPr>
      </p:sp>
      <p:sp>
        <p:nvSpPr>
          <p:cNvPr id="114691" name="Rectangle 3"/>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79375" tIns="39688" rIns="79375" bIns="39688"/>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0C079A-9DC4-4D31-B38C-586B20702A95}" type="slidenum">
              <a:rPr lang="tr-TR"/>
              <a:pPr/>
              <a:t>21</a:t>
            </a:fld>
            <a:endParaRPr lang="tr-TR"/>
          </a:p>
        </p:txBody>
      </p:sp>
      <p:sp>
        <p:nvSpPr>
          <p:cNvPr id="116738" name="Rectangle 2"/>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a:noFill/>
              </a14:hiddenFill>
            </a:ext>
          </a:extLst>
        </p:spPr>
      </p:sp>
      <p:sp>
        <p:nvSpPr>
          <p:cNvPr id="116739" name="Rectangle 3"/>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79375" tIns="39688" rIns="79375" bIns="39688"/>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C74011-9E03-49EC-B388-59A2C9B37EE8}" type="slidenum">
              <a:rPr lang="tr-TR"/>
              <a:pPr/>
              <a:t>22</a:t>
            </a:fld>
            <a:endParaRPr lang="tr-TR"/>
          </a:p>
        </p:txBody>
      </p:sp>
      <p:sp>
        <p:nvSpPr>
          <p:cNvPr id="118786" name="Rectangle 2"/>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a:noFill/>
              </a14:hiddenFill>
            </a:ext>
          </a:extLst>
        </p:spPr>
      </p:sp>
      <p:sp>
        <p:nvSpPr>
          <p:cNvPr id="118787" name="Rectangle 3"/>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79375" tIns="39688" rIns="79375" bIns="39688"/>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6DEF63-A2D8-4242-BC10-6450E88AFF6A}" type="slidenum">
              <a:rPr lang="tr-TR"/>
              <a:pPr/>
              <a:t>25</a:t>
            </a:fld>
            <a:endParaRPr lang="tr-TR"/>
          </a:p>
        </p:txBody>
      </p:sp>
      <p:sp>
        <p:nvSpPr>
          <p:cNvPr id="120834" name="Rectangle 2"/>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a:noFill/>
              </a14:hiddenFill>
            </a:ext>
          </a:extLst>
        </p:spPr>
      </p:sp>
      <p:sp>
        <p:nvSpPr>
          <p:cNvPr id="120835" name="Rectangle 3"/>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79375" tIns="39688" rIns="79375" bIns="39688"/>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94888B-7C75-44DA-BD25-7236F53972C5}" type="slidenum">
              <a:rPr lang="tr-TR"/>
              <a:pPr/>
              <a:t>26</a:t>
            </a:fld>
            <a:endParaRPr lang="tr-TR"/>
          </a:p>
        </p:txBody>
      </p:sp>
      <p:sp>
        <p:nvSpPr>
          <p:cNvPr id="122882" name="Rectangle 2"/>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a:noFill/>
              </a14:hiddenFill>
            </a:ext>
          </a:extLst>
        </p:spPr>
      </p:sp>
      <p:sp>
        <p:nvSpPr>
          <p:cNvPr id="122883" name="Rectangle 3"/>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79375" tIns="39688" rIns="79375" bIns="39688"/>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FB49E6-CD1C-42D9-9C6A-BEB20C84BDDA}" type="slidenum">
              <a:rPr lang="tr-TR"/>
              <a:pPr/>
              <a:t>28</a:t>
            </a:fld>
            <a:endParaRPr lang="tr-TR"/>
          </a:p>
        </p:txBody>
      </p:sp>
      <p:sp>
        <p:nvSpPr>
          <p:cNvPr id="126978" name="Rectangle 2"/>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a:noFill/>
              </a14:hiddenFill>
            </a:ext>
          </a:extLst>
        </p:spPr>
      </p:sp>
      <p:sp>
        <p:nvSpPr>
          <p:cNvPr id="126979" name="Rectangle 3"/>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79375" tIns="39688" rIns="79375" bIns="39688"/>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0FC25B-AAF2-4F06-A10F-902490B11487}" type="slidenum">
              <a:rPr lang="tr-TR"/>
              <a:pPr/>
              <a:t>29</a:t>
            </a:fld>
            <a:endParaRPr lang="tr-TR"/>
          </a:p>
        </p:txBody>
      </p:sp>
      <p:sp>
        <p:nvSpPr>
          <p:cNvPr id="129026" name="Rectangle 2"/>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a:noFill/>
              </a14:hiddenFill>
            </a:ext>
          </a:extLst>
        </p:spPr>
      </p:sp>
      <p:sp>
        <p:nvSpPr>
          <p:cNvPr id="129027" name="Rectangle 3"/>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79375" tIns="39688" rIns="79375" bIns="39688"/>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2</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2</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007EF2-BEBC-4D1A-B340-81875ECECF5F}" type="slidenum">
              <a:rPr lang="tr-TR"/>
              <a:pPr/>
              <a:t>30</a:t>
            </a:fld>
            <a:endParaRPr lang="tr-TR"/>
          </a:p>
        </p:txBody>
      </p:sp>
      <p:sp>
        <p:nvSpPr>
          <p:cNvPr id="131074" name="Rectangle 2"/>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a:noFill/>
              </a14:hiddenFill>
            </a:ext>
          </a:extLst>
        </p:spPr>
      </p:sp>
      <p:sp>
        <p:nvSpPr>
          <p:cNvPr id="131075" name="Rectangle 3"/>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79375" tIns="39688" rIns="79375" bIns="39688"/>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657772-7370-4370-A343-FF04B13D7F7C}" type="slidenum">
              <a:rPr lang="tr-TR"/>
              <a:pPr/>
              <a:t>31</a:t>
            </a:fld>
            <a:endParaRPr lang="tr-TR"/>
          </a:p>
        </p:txBody>
      </p:sp>
      <p:sp>
        <p:nvSpPr>
          <p:cNvPr id="133122" name="Rectangle 2"/>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a:noFill/>
              </a14:hiddenFill>
            </a:ext>
          </a:extLst>
        </p:spPr>
      </p:sp>
      <p:sp>
        <p:nvSpPr>
          <p:cNvPr id="133123" name="Rectangle 3"/>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79375" tIns="39688" rIns="79375" bIns="39688"/>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B8E971-A986-47AC-8D8A-DAECD6A9E589}" type="slidenum">
              <a:rPr lang="tr-TR"/>
              <a:pPr/>
              <a:t>32</a:t>
            </a:fld>
            <a:endParaRPr lang="tr-TR"/>
          </a:p>
        </p:txBody>
      </p:sp>
      <p:sp>
        <p:nvSpPr>
          <p:cNvPr id="135170" name="Rectangle 2"/>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a:noFill/>
              </a14:hiddenFill>
            </a:ext>
          </a:extLst>
        </p:spPr>
      </p:sp>
      <p:sp>
        <p:nvSpPr>
          <p:cNvPr id="135171" name="Rectangle 3"/>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79375" tIns="39688" rIns="79375" bIns="39688"/>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F4DBC9-7C31-4ECC-897F-A9371CC90C1A}" type="slidenum">
              <a:rPr lang="tr-TR"/>
              <a:pPr/>
              <a:t>33</a:t>
            </a:fld>
            <a:endParaRPr lang="tr-TR"/>
          </a:p>
        </p:txBody>
      </p:sp>
      <p:sp>
        <p:nvSpPr>
          <p:cNvPr id="137218" name="Rectangle 2"/>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a:noFill/>
              </a14:hiddenFill>
            </a:ext>
          </a:extLst>
        </p:spPr>
      </p:sp>
      <p:sp>
        <p:nvSpPr>
          <p:cNvPr id="137219" name="Rectangle 3"/>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79375" tIns="39688" rIns="79375" bIns="39688"/>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F37CA1-6E28-435D-A27F-CA7CC2342618}" type="slidenum">
              <a:rPr lang="tr-TR"/>
              <a:pPr/>
              <a:t>35</a:t>
            </a:fld>
            <a:endParaRPr lang="tr-TR"/>
          </a:p>
        </p:txBody>
      </p:sp>
      <p:sp>
        <p:nvSpPr>
          <p:cNvPr id="140290" name="Rectangle 2"/>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a:noFill/>
              </a14:hiddenFill>
            </a:ext>
          </a:extLst>
        </p:spPr>
      </p:sp>
      <p:sp>
        <p:nvSpPr>
          <p:cNvPr id="140291" name="Rectangle 3"/>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79375" tIns="39688" rIns="79375" bIns="39688"/>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40</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40</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4D7F61-5503-4B08-A194-DB3F13C47ED6}" type="slidenum">
              <a:rPr lang="tr-TR"/>
              <a:pPr/>
              <a:t>5</a:t>
            </a:fld>
            <a:endParaRPr lang="tr-TR"/>
          </a:p>
        </p:txBody>
      </p:sp>
      <p:sp>
        <p:nvSpPr>
          <p:cNvPr id="92162" name="Rectangle 2"/>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a:noFill/>
              </a14:hiddenFill>
            </a:ext>
          </a:extLst>
        </p:spPr>
      </p:sp>
      <p:sp>
        <p:nvSpPr>
          <p:cNvPr id="92163" name="Rectangle 3"/>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79375" tIns="39688" rIns="79375" bIns="39688"/>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0A4B02-06CF-4E0F-9C5C-B1C6BD0D9817}" type="slidenum">
              <a:rPr lang="tr-TR"/>
              <a:pPr/>
              <a:t>6</a:t>
            </a:fld>
            <a:endParaRPr lang="tr-TR"/>
          </a:p>
        </p:txBody>
      </p:sp>
      <p:sp>
        <p:nvSpPr>
          <p:cNvPr id="94210" name="Rectangle 2"/>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a:noFill/>
              </a14:hiddenFill>
            </a:ext>
          </a:extLst>
        </p:spPr>
      </p:sp>
      <p:sp>
        <p:nvSpPr>
          <p:cNvPr id="94211" name="Rectangle 3"/>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79375" tIns="39688" rIns="79375" bIns="39688"/>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3F6AD-2617-4BE4-B5BD-B8C136A7EB14}" type="slidenum">
              <a:rPr lang="tr-TR"/>
              <a:pPr/>
              <a:t>7</a:t>
            </a:fld>
            <a:endParaRPr lang="tr-TR"/>
          </a:p>
        </p:txBody>
      </p:sp>
      <p:sp>
        <p:nvSpPr>
          <p:cNvPr id="96258" name="Rectangle 2"/>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a:noFill/>
              </a14:hiddenFill>
            </a:ext>
          </a:extLst>
        </p:spPr>
      </p:sp>
      <p:sp>
        <p:nvSpPr>
          <p:cNvPr id="96259" name="Rectangle 3"/>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79375" tIns="39688" rIns="79375" bIns="39688"/>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3C0633-ABB6-47E1-AEB1-ADF4CBFD5C4F}" type="slidenum">
              <a:rPr lang="tr-TR"/>
              <a:pPr/>
              <a:t>8</a:t>
            </a:fld>
            <a:endParaRPr lang="tr-TR"/>
          </a:p>
        </p:txBody>
      </p:sp>
      <p:sp>
        <p:nvSpPr>
          <p:cNvPr id="98306" name="Rectangle 2"/>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a:noFill/>
              </a14:hiddenFill>
            </a:ext>
          </a:extLst>
        </p:spPr>
      </p:sp>
      <p:sp>
        <p:nvSpPr>
          <p:cNvPr id="98307" name="Rectangle 3"/>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79375" tIns="39688" rIns="79375" bIns="39688"/>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A4BF50-F0CC-49CE-8A61-9226E104FB85}" type="slidenum">
              <a:rPr lang="tr-TR"/>
              <a:pPr/>
              <a:t>9</a:t>
            </a:fld>
            <a:endParaRPr lang="tr-TR"/>
          </a:p>
        </p:txBody>
      </p:sp>
      <p:sp>
        <p:nvSpPr>
          <p:cNvPr id="100354" name="Rectangle 2"/>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a:noFill/>
              </a14:hiddenFill>
            </a:ext>
          </a:extLst>
        </p:spPr>
      </p:sp>
      <p:sp>
        <p:nvSpPr>
          <p:cNvPr id="100355" name="Rectangle 3"/>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79375" tIns="39688" rIns="79375" bIns="39688"/>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6C8CF1-F93B-426E-BB59-6B05C6852EE5}" type="slidenum">
              <a:rPr lang="tr-TR"/>
              <a:pPr/>
              <a:t>10</a:t>
            </a:fld>
            <a:endParaRPr lang="tr-TR"/>
          </a:p>
        </p:txBody>
      </p:sp>
      <p:sp>
        <p:nvSpPr>
          <p:cNvPr id="102402" name="Rectangle 2"/>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a:noFill/>
              </a14:hiddenFill>
            </a:ext>
          </a:extLst>
        </p:spPr>
      </p:sp>
      <p:sp>
        <p:nvSpPr>
          <p:cNvPr id="102403" name="Rectangle 3"/>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79375" tIns="39688" rIns="79375" bIns="39688"/>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DFAE43-07E6-4B9C-8AFB-459F3CDE7BE1}" type="slidenum">
              <a:rPr lang="tr-TR"/>
              <a:pPr/>
              <a:t>11</a:t>
            </a:fld>
            <a:endParaRPr lang="tr-TR"/>
          </a:p>
        </p:txBody>
      </p:sp>
      <p:sp>
        <p:nvSpPr>
          <p:cNvPr id="104450" name="Rectangle 2"/>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a:noFill/>
              </a14:hiddenFill>
            </a:ext>
          </a:extLst>
        </p:spPr>
      </p:sp>
      <p:sp>
        <p:nvSpPr>
          <p:cNvPr id="104451" name="Rectangle 3"/>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79375" tIns="39688" rIns="79375" bIns="39688"/>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15"/>
          <p:cNvSpPr>
            <a:spLocks noChangeArrowheads="1"/>
          </p:cNvSpPr>
          <p:nvPr userDrawn="1"/>
        </p:nvSpPr>
        <p:spPr bwMode="auto">
          <a:xfrm>
            <a:off x="300038" y="6269038"/>
            <a:ext cx="496887" cy="115887"/>
          </a:xfrm>
          <a:prstGeom prst="rect">
            <a:avLst/>
          </a:prstGeom>
          <a:solidFill>
            <a:schemeClr val="accent2"/>
          </a:solidFill>
          <a:ln w="9525" algn="ctr">
            <a:solidFill>
              <a:schemeClr val="bg1"/>
            </a:solidFill>
            <a:miter lim="800000"/>
            <a:headEnd/>
            <a:tailEnd/>
          </a:ln>
          <a:effectLst/>
        </p:spPr>
        <p:txBody>
          <a:bodyPr wrap="none" anchor="ctr"/>
          <a:lstStyle/>
          <a:p>
            <a:pPr>
              <a:defRPr/>
            </a:pPr>
            <a:endParaRPr lang="de-DE"/>
          </a:p>
        </p:txBody>
      </p:sp>
      <p:sp>
        <p:nvSpPr>
          <p:cNvPr id="8" name="Rectangle 16"/>
          <p:cNvSpPr>
            <a:spLocks noChangeArrowheads="1"/>
          </p:cNvSpPr>
          <p:nvPr userDrawn="1"/>
        </p:nvSpPr>
        <p:spPr bwMode="auto">
          <a:xfrm>
            <a:off x="796925"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9" name="Rectangle 17"/>
          <p:cNvSpPr>
            <a:spLocks noChangeArrowheads="1"/>
          </p:cNvSpPr>
          <p:nvPr userDrawn="1"/>
        </p:nvSpPr>
        <p:spPr bwMode="auto">
          <a:xfrm>
            <a:off x="1293813" y="6269038"/>
            <a:ext cx="495300"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0" name="Rectangle 18"/>
          <p:cNvSpPr>
            <a:spLocks noChangeArrowheads="1"/>
          </p:cNvSpPr>
          <p:nvPr userDrawn="1"/>
        </p:nvSpPr>
        <p:spPr bwMode="auto">
          <a:xfrm>
            <a:off x="1789113" y="6269038"/>
            <a:ext cx="496887"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1" name="Rectangle 19"/>
          <p:cNvSpPr>
            <a:spLocks noChangeArrowheads="1"/>
          </p:cNvSpPr>
          <p:nvPr userDrawn="1"/>
        </p:nvSpPr>
        <p:spPr bwMode="auto">
          <a:xfrm>
            <a:off x="2286000"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2" name="Rectangle 20"/>
          <p:cNvSpPr>
            <a:spLocks noChangeArrowheads="1"/>
          </p:cNvSpPr>
          <p:nvPr userDrawn="1"/>
        </p:nvSpPr>
        <p:spPr bwMode="auto">
          <a:xfrm>
            <a:off x="2782888" y="6269038"/>
            <a:ext cx="496887"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3" name="Rectangle 21"/>
          <p:cNvSpPr>
            <a:spLocks noChangeArrowheads="1"/>
          </p:cNvSpPr>
          <p:nvPr userDrawn="1"/>
        </p:nvSpPr>
        <p:spPr bwMode="auto">
          <a:xfrm>
            <a:off x="3279775"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4" name="Rectangle 22"/>
          <p:cNvSpPr>
            <a:spLocks noChangeArrowheads="1"/>
          </p:cNvSpPr>
          <p:nvPr userDrawn="1"/>
        </p:nvSpPr>
        <p:spPr bwMode="auto">
          <a:xfrm>
            <a:off x="3776663" y="6269038"/>
            <a:ext cx="495300"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5" name="Rectangle 23"/>
          <p:cNvSpPr>
            <a:spLocks noChangeArrowheads="1"/>
          </p:cNvSpPr>
          <p:nvPr userDrawn="1"/>
        </p:nvSpPr>
        <p:spPr bwMode="auto">
          <a:xfrm>
            <a:off x="4271963" y="6269038"/>
            <a:ext cx="496887"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6" name="Rectangle 24"/>
          <p:cNvSpPr>
            <a:spLocks noChangeArrowheads="1"/>
          </p:cNvSpPr>
          <p:nvPr userDrawn="1"/>
        </p:nvSpPr>
        <p:spPr bwMode="auto">
          <a:xfrm>
            <a:off x="4768850"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7" name="Line 25"/>
          <p:cNvSpPr>
            <a:spLocks noChangeShapeType="1"/>
          </p:cNvSpPr>
          <p:nvPr userDrawn="1"/>
        </p:nvSpPr>
        <p:spPr bwMode="auto">
          <a:xfrm>
            <a:off x="0" y="6045200"/>
            <a:ext cx="9139238" cy="0"/>
          </a:xfrm>
          <a:prstGeom prst="line">
            <a:avLst/>
          </a:prstGeom>
          <a:noFill/>
          <a:ln w="9525">
            <a:solidFill>
              <a:srgbClr val="9F9F9F"/>
            </a:solidFill>
            <a:round/>
            <a:headEnd/>
            <a:tailEnd/>
          </a:ln>
          <a:effectLst/>
        </p:spPr>
        <p:txBody>
          <a:bodyPr/>
          <a:lstStyle/>
          <a:p>
            <a:pPr>
              <a:defRPr/>
            </a:pPr>
            <a:endParaRPr lang="de-DE"/>
          </a:p>
        </p:txBody>
      </p:sp>
      <p:sp>
        <p:nvSpPr>
          <p:cNvPr id="156674"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noProof="1" smtClean="0"/>
            </a:lvl1pPr>
          </a:lstStyle>
          <a:p>
            <a:r>
              <a:rPr lang="tr-TR" noProof="1" smtClean="0"/>
              <a:t>Formatvorlage des Untertitelmasters durch Klicken bearbeiten</a:t>
            </a:r>
          </a:p>
        </p:txBody>
      </p:sp>
      <p:sp>
        <p:nvSpPr>
          <p:cNvPr id="156676" name="Rectangle 7"/>
          <p:cNvSpPr>
            <a:spLocks noGrp="1" noChangeArrowheads="1"/>
          </p:cNvSpPr>
          <p:nvPr>
            <p:ph type="ctrTitle"/>
          </p:nvPr>
        </p:nvSpPr>
        <p:spPr>
          <a:xfrm>
            <a:off x="685800" y="2130425"/>
            <a:ext cx="7772400" cy="1470025"/>
          </a:xfrm>
        </p:spPr>
        <p:txBody>
          <a:bodyPr/>
          <a:lstStyle>
            <a:lvl1pPr>
              <a:defRPr noProof="1" smtClean="0"/>
            </a:lvl1pPr>
          </a:lstStyle>
          <a:p>
            <a:r>
              <a:rPr lang="tr-TR" noProof="1" smtClean="0"/>
              <a:t>Titelmasterformat durch Klicken bearbeiten</a:t>
            </a:r>
          </a:p>
        </p:txBody>
      </p:sp>
      <p:sp>
        <p:nvSpPr>
          <p:cNvPr id="18" name="Rectangle 5"/>
          <p:cNvSpPr>
            <a:spLocks noGrp="1" noChangeArrowheads="1"/>
          </p:cNvSpPr>
          <p:nvPr>
            <p:ph type="ftr" sz="quarter" idx="10"/>
          </p:nvPr>
        </p:nvSpPr>
        <p:spPr>
          <a:xfrm>
            <a:off x="3124200" y="6245225"/>
            <a:ext cx="2895600" cy="476250"/>
          </a:xfrm>
        </p:spPr>
        <p:txBody>
          <a:bodyPr/>
          <a:lstStyle>
            <a:lvl1pPr>
              <a:defRPr smtClean="0"/>
            </a:lvl1pPr>
          </a:lstStyle>
          <a:p>
            <a:pPr>
              <a:defRPr/>
            </a:pPr>
            <a:endParaRPr lang="tr-TR" dirty="0"/>
          </a:p>
        </p:txBody>
      </p:sp>
    </p:spTree>
  </p:cSld>
  <p:clrMapOvr>
    <a:masterClrMapping/>
  </p:clrMapOvr>
  <p:transition advClick="0" advTm="4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89725" y="411163"/>
            <a:ext cx="2130425" cy="53911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95275" y="411163"/>
            <a:ext cx="6242050" cy="539115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81713226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69990074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611861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9387987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1241413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8981718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990596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0383690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842897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14953253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5793803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15"/>
          <p:cNvSpPr>
            <a:spLocks noChangeArrowheads="1"/>
          </p:cNvSpPr>
          <p:nvPr userDrawn="1"/>
        </p:nvSpPr>
        <p:spPr bwMode="auto">
          <a:xfrm>
            <a:off x="300038" y="6269038"/>
            <a:ext cx="496887" cy="115887"/>
          </a:xfrm>
          <a:prstGeom prst="rect">
            <a:avLst/>
          </a:prstGeom>
          <a:solidFill>
            <a:schemeClr val="accent2"/>
          </a:solidFill>
          <a:ln w="9525" algn="ctr">
            <a:solidFill>
              <a:schemeClr val="bg1"/>
            </a:solidFill>
            <a:miter lim="800000"/>
            <a:headEnd/>
            <a:tailEnd/>
          </a:ln>
          <a:effectLst/>
        </p:spPr>
        <p:txBody>
          <a:bodyPr wrap="none" anchor="ctr"/>
          <a:lstStyle/>
          <a:p>
            <a:pPr>
              <a:defRPr/>
            </a:pPr>
            <a:endParaRPr lang="de-DE">
              <a:solidFill>
                <a:srgbClr val="000000"/>
              </a:solidFill>
            </a:endParaRPr>
          </a:p>
        </p:txBody>
      </p:sp>
      <p:sp>
        <p:nvSpPr>
          <p:cNvPr id="8" name="Rectangle 16"/>
          <p:cNvSpPr>
            <a:spLocks noChangeArrowheads="1"/>
          </p:cNvSpPr>
          <p:nvPr userDrawn="1"/>
        </p:nvSpPr>
        <p:spPr bwMode="auto">
          <a:xfrm>
            <a:off x="796925"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9" name="Rectangle 17"/>
          <p:cNvSpPr>
            <a:spLocks noChangeArrowheads="1"/>
          </p:cNvSpPr>
          <p:nvPr userDrawn="1"/>
        </p:nvSpPr>
        <p:spPr bwMode="auto">
          <a:xfrm>
            <a:off x="1293813" y="6269038"/>
            <a:ext cx="495300"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10" name="Rectangle 18"/>
          <p:cNvSpPr>
            <a:spLocks noChangeArrowheads="1"/>
          </p:cNvSpPr>
          <p:nvPr userDrawn="1"/>
        </p:nvSpPr>
        <p:spPr bwMode="auto">
          <a:xfrm>
            <a:off x="1789113" y="6269038"/>
            <a:ext cx="496887"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11" name="Rectangle 19"/>
          <p:cNvSpPr>
            <a:spLocks noChangeArrowheads="1"/>
          </p:cNvSpPr>
          <p:nvPr userDrawn="1"/>
        </p:nvSpPr>
        <p:spPr bwMode="auto">
          <a:xfrm>
            <a:off x="2286000"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12" name="Rectangle 20"/>
          <p:cNvSpPr>
            <a:spLocks noChangeArrowheads="1"/>
          </p:cNvSpPr>
          <p:nvPr userDrawn="1"/>
        </p:nvSpPr>
        <p:spPr bwMode="auto">
          <a:xfrm>
            <a:off x="2782888" y="6269038"/>
            <a:ext cx="496887"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13" name="Rectangle 21"/>
          <p:cNvSpPr>
            <a:spLocks noChangeArrowheads="1"/>
          </p:cNvSpPr>
          <p:nvPr userDrawn="1"/>
        </p:nvSpPr>
        <p:spPr bwMode="auto">
          <a:xfrm>
            <a:off x="3279775"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14" name="Rectangle 22"/>
          <p:cNvSpPr>
            <a:spLocks noChangeArrowheads="1"/>
          </p:cNvSpPr>
          <p:nvPr userDrawn="1"/>
        </p:nvSpPr>
        <p:spPr bwMode="auto">
          <a:xfrm>
            <a:off x="3776663" y="6269038"/>
            <a:ext cx="495300"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15" name="Rectangle 23"/>
          <p:cNvSpPr>
            <a:spLocks noChangeArrowheads="1"/>
          </p:cNvSpPr>
          <p:nvPr userDrawn="1"/>
        </p:nvSpPr>
        <p:spPr bwMode="auto">
          <a:xfrm>
            <a:off x="4271963" y="6269038"/>
            <a:ext cx="496887"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16" name="Rectangle 24"/>
          <p:cNvSpPr>
            <a:spLocks noChangeArrowheads="1"/>
          </p:cNvSpPr>
          <p:nvPr userDrawn="1"/>
        </p:nvSpPr>
        <p:spPr bwMode="auto">
          <a:xfrm>
            <a:off x="4768850"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17" name="Line 25"/>
          <p:cNvSpPr>
            <a:spLocks noChangeShapeType="1"/>
          </p:cNvSpPr>
          <p:nvPr userDrawn="1"/>
        </p:nvSpPr>
        <p:spPr bwMode="auto">
          <a:xfrm>
            <a:off x="0" y="6045200"/>
            <a:ext cx="9139238" cy="0"/>
          </a:xfrm>
          <a:prstGeom prst="line">
            <a:avLst/>
          </a:prstGeom>
          <a:noFill/>
          <a:ln w="9525">
            <a:solidFill>
              <a:srgbClr val="9F9F9F"/>
            </a:solidFill>
            <a:round/>
            <a:headEnd/>
            <a:tailEnd/>
          </a:ln>
          <a:effectLst/>
        </p:spPr>
        <p:txBody>
          <a:bodyPr/>
          <a:lstStyle/>
          <a:p>
            <a:pPr>
              <a:defRPr/>
            </a:pPr>
            <a:endParaRPr lang="de-DE">
              <a:solidFill>
                <a:srgbClr val="000000"/>
              </a:solidFill>
            </a:endParaRPr>
          </a:p>
        </p:txBody>
      </p:sp>
      <p:sp>
        <p:nvSpPr>
          <p:cNvPr id="156674"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noProof="1" smtClean="0"/>
            </a:lvl1pPr>
          </a:lstStyle>
          <a:p>
            <a:r>
              <a:rPr lang="tr-TR" noProof="1" smtClean="0"/>
              <a:t>Formatvorlage des Untertitelmasters durch Klicken bearbeiten</a:t>
            </a:r>
          </a:p>
        </p:txBody>
      </p:sp>
      <p:sp>
        <p:nvSpPr>
          <p:cNvPr id="156676" name="Rectangle 7"/>
          <p:cNvSpPr>
            <a:spLocks noGrp="1" noChangeArrowheads="1"/>
          </p:cNvSpPr>
          <p:nvPr>
            <p:ph type="ctrTitle"/>
          </p:nvPr>
        </p:nvSpPr>
        <p:spPr>
          <a:xfrm>
            <a:off x="685800" y="2130425"/>
            <a:ext cx="7772400" cy="1470025"/>
          </a:xfrm>
        </p:spPr>
        <p:txBody>
          <a:bodyPr/>
          <a:lstStyle>
            <a:lvl1pPr>
              <a:defRPr noProof="1" smtClean="0"/>
            </a:lvl1pPr>
          </a:lstStyle>
          <a:p>
            <a:r>
              <a:rPr lang="tr-TR" noProof="1" smtClean="0"/>
              <a:t>Titelmasterformat durch Klicken bearbeiten</a:t>
            </a:r>
          </a:p>
        </p:txBody>
      </p:sp>
      <p:sp>
        <p:nvSpPr>
          <p:cNvPr id="18" name="Rectangle 5"/>
          <p:cNvSpPr>
            <a:spLocks noGrp="1" noChangeArrowheads="1"/>
          </p:cNvSpPr>
          <p:nvPr>
            <p:ph type="ftr" sz="quarter" idx="10"/>
          </p:nvPr>
        </p:nvSpPr>
        <p:spPr>
          <a:xfrm>
            <a:off x="3124200" y="6245225"/>
            <a:ext cx="2895600" cy="476250"/>
          </a:xfrm>
        </p:spPr>
        <p:txBody>
          <a:bodyPr/>
          <a:lstStyle>
            <a:lvl1pPr>
              <a:defRPr smtClean="0"/>
            </a:lvl1pPr>
          </a:lstStyle>
          <a:p>
            <a:pPr>
              <a:defRPr/>
            </a:pPr>
            <a:endParaRPr lang="tr-TR" dirty="0">
              <a:solidFill>
                <a:srgbClr val="FFFFFF"/>
              </a:solidFill>
            </a:endParaRPr>
          </a:p>
        </p:txBody>
      </p:sp>
    </p:spTree>
    <p:extLst>
      <p:ext uri="{BB962C8B-B14F-4D97-AF65-F5344CB8AC3E}">
        <p14:creationId xmlns:p14="http://schemas.microsoft.com/office/powerpoint/2010/main" val="2183410310"/>
      </p:ext>
    </p:extLst>
  </p:cSld>
  <p:clrMapOvr>
    <a:masterClrMapping/>
  </p:clrMapOvr>
  <p:transition advClick="0" advTm="4000">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81368261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69630087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3263910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27903874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196222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34694377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3810609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93989826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3048177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89725" y="411163"/>
            <a:ext cx="2130425" cy="53911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95275" y="411163"/>
            <a:ext cx="6242050" cy="539115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897433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p>
        </p:txBody>
      </p:sp>
      <p:sp>
        <p:nvSpPr>
          <p:cNvPr id="3076"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2063" name="Rectangle 15"/>
          <p:cNvSpPr>
            <a:spLocks noChangeArrowheads="1"/>
          </p:cNvSpPr>
          <p:nvPr/>
        </p:nvSpPr>
        <p:spPr bwMode="auto">
          <a:xfrm>
            <a:off x="300038" y="6269038"/>
            <a:ext cx="496887" cy="158750"/>
          </a:xfrm>
          <a:prstGeom prst="rect">
            <a:avLst/>
          </a:prstGeom>
          <a:solidFill>
            <a:srgbClr val="E2E2E2"/>
          </a:solidFill>
          <a:ln w="9525" algn="ctr">
            <a:solidFill>
              <a:schemeClr val="bg1"/>
            </a:solidFill>
            <a:miter lim="800000"/>
            <a:headEnd/>
            <a:tailEnd/>
          </a:ln>
          <a:effectLst/>
        </p:spPr>
        <p:txBody>
          <a:bodyPr wrap="none" anchor="ctr"/>
          <a:lstStyle/>
          <a:p>
            <a:pPr>
              <a:defRPr/>
            </a:pPr>
            <a:endParaRPr lang="de-DE"/>
          </a:p>
        </p:txBody>
      </p:sp>
      <p:sp>
        <p:nvSpPr>
          <p:cNvPr id="2064" name="Rectangle 16"/>
          <p:cNvSpPr>
            <a:spLocks noChangeArrowheads="1"/>
          </p:cNvSpPr>
          <p:nvPr/>
        </p:nvSpPr>
        <p:spPr bwMode="auto">
          <a:xfrm>
            <a:off x="796925"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65" name="Rectangle 17"/>
          <p:cNvSpPr>
            <a:spLocks noChangeArrowheads="1"/>
          </p:cNvSpPr>
          <p:nvPr/>
        </p:nvSpPr>
        <p:spPr bwMode="auto">
          <a:xfrm>
            <a:off x="1293813" y="6269038"/>
            <a:ext cx="495300"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66" name="Rectangle 18"/>
          <p:cNvSpPr>
            <a:spLocks noChangeArrowheads="1"/>
          </p:cNvSpPr>
          <p:nvPr/>
        </p:nvSpPr>
        <p:spPr bwMode="auto">
          <a:xfrm>
            <a:off x="1789113" y="6269038"/>
            <a:ext cx="496887"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67" name="Rectangle 19"/>
          <p:cNvSpPr>
            <a:spLocks noChangeArrowheads="1"/>
          </p:cNvSpPr>
          <p:nvPr/>
        </p:nvSpPr>
        <p:spPr bwMode="auto">
          <a:xfrm>
            <a:off x="2286000"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68" name="Rectangle 20"/>
          <p:cNvSpPr>
            <a:spLocks noChangeArrowheads="1"/>
          </p:cNvSpPr>
          <p:nvPr/>
        </p:nvSpPr>
        <p:spPr bwMode="auto">
          <a:xfrm>
            <a:off x="2782888" y="6269038"/>
            <a:ext cx="496887"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69" name="Rectangle 21"/>
          <p:cNvSpPr>
            <a:spLocks noChangeArrowheads="1"/>
          </p:cNvSpPr>
          <p:nvPr/>
        </p:nvSpPr>
        <p:spPr bwMode="auto">
          <a:xfrm>
            <a:off x="3279775"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70" name="Rectangle 22"/>
          <p:cNvSpPr>
            <a:spLocks noChangeArrowheads="1"/>
          </p:cNvSpPr>
          <p:nvPr/>
        </p:nvSpPr>
        <p:spPr bwMode="auto">
          <a:xfrm>
            <a:off x="3776663" y="6269038"/>
            <a:ext cx="495300"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71" name="Rectangle 23"/>
          <p:cNvSpPr>
            <a:spLocks noChangeArrowheads="1"/>
          </p:cNvSpPr>
          <p:nvPr/>
        </p:nvSpPr>
        <p:spPr bwMode="auto">
          <a:xfrm>
            <a:off x="4271963" y="6269038"/>
            <a:ext cx="496887"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72" name="Rectangle 24"/>
          <p:cNvSpPr>
            <a:spLocks noChangeArrowheads="1"/>
          </p:cNvSpPr>
          <p:nvPr/>
        </p:nvSpPr>
        <p:spPr bwMode="auto">
          <a:xfrm>
            <a:off x="4768850"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73" name="Line 25"/>
          <p:cNvSpPr>
            <a:spLocks noChangeShapeType="1"/>
          </p:cNvSpPr>
          <p:nvPr/>
        </p:nvSpPr>
        <p:spPr bwMode="auto">
          <a:xfrm>
            <a:off x="0" y="6045200"/>
            <a:ext cx="9139238" cy="0"/>
          </a:xfrm>
          <a:prstGeom prst="line">
            <a:avLst/>
          </a:prstGeom>
          <a:noFill/>
          <a:ln w="9525">
            <a:solidFill>
              <a:srgbClr val="9F9F9F"/>
            </a:solidFill>
            <a:round/>
            <a:headEnd/>
            <a:tailEnd/>
          </a:ln>
          <a:effectLst/>
        </p:spPr>
        <p:txBody>
          <a:bodyPr/>
          <a:lstStyle/>
          <a:p>
            <a:pPr>
              <a:defRPr/>
            </a:pPr>
            <a:endParaRPr lang="de-DE"/>
          </a:p>
        </p:txBody>
      </p:sp>
    </p:spTree>
  </p:cSld>
  <p:clrMap bg1="lt1" tx1="dk1" bg2="lt2" tx2="dk2" accent1="accent1" accent2="accent2" accent3="accent3" accent4="accent4" accent5="accent5" accent6="accent6" hlink="hlink" folHlink="folHlink"/>
  <p:sldLayoutIdLst>
    <p:sldLayoutId id="214748369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Click="0" advTm="4000">
    <p:fade/>
  </p:transition>
  <p:timing>
    <p:tnLst>
      <p:par>
        <p:cTn id="1" dur="indefinite" restart="never" nodeType="tmRoot"/>
      </p:par>
    </p:tnLst>
  </p:timing>
  <p:hf sldNum="0" hdr="0" ftr="0"/>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p:titleStyle>
    <p:bodyStyle>
      <a:lvl1pPr marL="180975" indent="-180975" algn="l" rtl="0" eaLnBrk="0" fontAlgn="base" hangingPunct="0">
        <a:spcBef>
          <a:spcPct val="20000"/>
        </a:spcBef>
        <a:spcAft>
          <a:spcPct val="0"/>
        </a:spcAft>
        <a:buFont typeface="Wingdings" pitchFamily="2" charset="2"/>
        <a:buChar char="§"/>
        <a:defRPr sz="1600">
          <a:solidFill>
            <a:schemeClr val="tx1"/>
          </a:solidFill>
          <a:latin typeface="+mn-lt"/>
          <a:ea typeface="+mn-ea"/>
          <a:cs typeface="+mn-cs"/>
        </a:defRPr>
      </a:lvl1pPr>
      <a:lvl2pPr marL="444500" indent="-261938" algn="l" rtl="0" eaLnBrk="0" fontAlgn="base" hangingPunct="0">
        <a:spcBef>
          <a:spcPct val="20000"/>
        </a:spcBef>
        <a:spcAft>
          <a:spcPct val="0"/>
        </a:spcAft>
        <a:buChar char="–"/>
        <a:defRPr sz="1600">
          <a:solidFill>
            <a:schemeClr val="tx1"/>
          </a:solidFill>
          <a:latin typeface="+mn-lt"/>
          <a:cs typeface="+mn-cs"/>
        </a:defRPr>
      </a:lvl2pPr>
      <a:lvl3pPr marL="720725" indent="-274638" algn="l" rtl="0" eaLnBrk="0" fontAlgn="base" hangingPunct="0">
        <a:spcBef>
          <a:spcPct val="20000"/>
        </a:spcBef>
        <a:spcAft>
          <a:spcPct val="0"/>
        </a:spcAft>
        <a:buChar char="•"/>
        <a:defRPr sz="1600">
          <a:solidFill>
            <a:schemeClr val="tx1"/>
          </a:solidFill>
          <a:latin typeface="+mn-lt"/>
          <a:cs typeface="+mn-cs"/>
        </a:defRPr>
      </a:lvl3pPr>
      <a:lvl4pPr marL="987425" indent="-265113" algn="l" rtl="0" eaLnBrk="0" fontAlgn="base" hangingPunct="0">
        <a:spcBef>
          <a:spcPct val="20000"/>
        </a:spcBef>
        <a:spcAft>
          <a:spcPct val="0"/>
        </a:spcAft>
        <a:buChar char="–"/>
        <a:defRPr sz="1600">
          <a:solidFill>
            <a:schemeClr val="tx1"/>
          </a:solidFill>
          <a:latin typeface="+mn-lt"/>
          <a:cs typeface="+mn-cs"/>
        </a:defRPr>
      </a:lvl4pPr>
      <a:lvl5pPr marL="1254125" indent="-265113" algn="l" rtl="0" eaLnBrk="0" fontAlgn="base" hangingPunct="0">
        <a:spcBef>
          <a:spcPct val="20000"/>
        </a:spcBef>
        <a:spcAft>
          <a:spcPct val="0"/>
        </a:spcAft>
        <a:buChar char="»"/>
        <a:defRPr sz="1600">
          <a:solidFill>
            <a:schemeClr val="tx1"/>
          </a:solidFill>
          <a:latin typeface="+mn-lt"/>
          <a:cs typeface="+mn-cs"/>
        </a:defRPr>
      </a:lvl5pPr>
      <a:lvl6pPr marL="1711325" indent="-265113" algn="l" rtl="0" eaLnBrk="0" fontAlgn="base" hangingPunct="0">
        <a:spcBef>
          <a:spcPct val="20000"/>
        </a:spcBef>
        <a:spcAft>
          <a:spcPct val="0"/>
        </a:spcAft>
        <a:buChar char="»"/>
        <a:defRPr>
          <a:solidFill>
            <a:schemeClr val="tx1"/>
          </a:solidFill>
          <a:latin typeface="+mn-lt"/>
          <a:cs typeface="+mn-cs"/>
        </a:defRPr>
      </a:lvl6pPr>
      <a:lvl7pPr marL="2168525" indent="-265113" algn="l" rtl="0" eaLnBrk="0" fontAlgn="base" hangingPunct="0">
        <a:spcBef>
          <a:spcPct val="20000"/>
        </a:spcBef>
        <a:spcAft>
          <a:spcPct val="0"/>
        </a:spcAft>
        <a:buChar char="»"/>
        <a:defRPr>
          <a:solidFill>
            <a:schemeClr val="tx1"/>
          </a:solidFill>
          <a:latin typeface="+mn-lt"/>
          <a:cs typeface="+mn-cs"/>
        </a:defRPr>
      </a:lvl7pPr>
      <a:lvl8pPr marL="2625725" indent="-265113" algn="l" rtl="0" eaLnBrk="0" fontAlgn="base" hangingPunct="0">
        <a:spcBef>
          <a:spcPct val="20000"/>
        </a:spcBef>
        <a:spcAft>
          <a:spcPct val="0"/>
        </a:spcAft>
        <a:buChar char="»"/>
        <a:defRPr>
          <a:solidFill>
            <a:schemeClr val="tx1"/>
          </a:solidFill>
          <a:latin typeface="+mn-lt"/>
          <a:cs typeface="+mn-cs"/>
        </a:defRPr>
      </a:lvl8pPr>
      <a:lvl9pPr marL="3082925" indent="-265113" algn="l" rtl="0" eaLnBrk="0" fontAlgn="base" hangingPunct="0">
        <a:spcBef>
          <a:spcPct val="20000"/>
        </a:spcBef>
        <a:spcAft>
          <a:spcPct val="0"/>
        </a:spcAft>
        <a:buChar char="»"/>
        <a:defRPr>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latin typeface="Arial" pitchFamily="34" charset="0"/>
                <a:cs typeface="Arial" pitchFamily="34" charset="0"/>
              </a:rPr>
              <a:t>Page </a:t>
            </a:r>
            <a:r>
              <a:rPr lang="de-DE" sz="1000">
                <a:latin typeface="Arial" pitchFamily="34" charset="0"/>
                <a:cs typeface="Arial" pitchFamily="34" charset="0"/>
                <a:sym typeface="Wingdings" pitchFamily="2" charset="2"/>
              </a:rPr>
              <a:t></a:t>
            </a:r>
            <a:r>
              <a:rPr lang="de-DE" sz="1000">
                <a:latin typeface="Arial" pitchFamily="34" charset="0"/>
                <a:cs typeface="Arial" pitchFamily="34" charset="0"/>
              </a:rPr>
              <a:t> </a:t>
            </a:r>
            <a:fld id="{CF825FEF-9EFF-427A-BA79-FFBBF98227EB}" type="slidenum">
              <a:rPr lang="de-DE" sz="1000">
                <a:latin typeface="Arial" pitchFamily="34" charset="0"/>
                <a:cs typeface="Arial" pitchFamily="34" charset="0"/>
              </a:rPr>
              <a:pPr>
                <a:defRPr/>
              </a:pPr>
              <a:t>‹#›</a:t>
            </a:fld>
            <a:endParaRPr lang="de-DE" sz="1000">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95"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iming>
    <p:tnLst>
      <p:par>
        <p:cTn id="1" dur="indefinite" restart="never" nodeType="tmRoot"/>
      </p:par>
    </p:tnLst>
  </p:timing>
  <p:hf sldNum="0" hdr="0" ftr="0"/>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12960211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sldNum="0" hdr="0" ftr="0"/>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3076"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2063" name="Rectangle 15"/>
          <p:cNvSpPr>
            <a:spLocks noChangeArrowheads="1"/>
          </p:cNvSpPr>
          <p:nvPr/>
        </p:nvSpPr>
        <p:spPr bwMode="auto">
          <a:xfrm>
            <a:off x="300038" y="6269038"/>
            <a:ext cx="496887" cy="158750"/>
          </a:xfrm>
          <a:prstGeom prst="rect">
            <a:avLst/>
          </a:prstGeom>
          <a:solidFill>
            <a:srgbClr val="E2E2E2"/>
          </a:solidFill>
          <a:ln w="9525" algn="ctr">
            <a:solidFill>
              <a:schemeClr val="bg1"/>
            </a:solidFill>
            <a:miter lim="800000"/>
            <a:headEnd/>
            <a:tailEnd/>
          </a:ln>
          <a:effectLst/>
        </p:spPr>
        <p:txBody>
          <a:bodyPr wrap="none" anchor="ctr"/>
          <a:lstStyle/>
          <a:p>
            <a:pPr>
              <a:defRPr/>
            </a:pPr>
            <a:endParaRPr lang="de-DE">
              <a:solidFill>
                <a:srgbClr val="000000"/>
              </a:solidFill>
            </a:endParaRPr>
          </a:p>
        </p:txBody>
      </p:sp>
      <p:sp>
        <p:nvSpPr>
          <p:cNvPr id="2064" name="Rectangle 16"/>
          <p:cNvSpPr>
            <a:spLocks noChangeArrowheads="1"/>
          </p:cNvSpPr>
          <p:nvPr/>
        </p:nvSpPr>
        <p:spPr bwMode="auto">
          <a:xfrm>
            <a:off x="796925"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65" name="Rectangle 17"/>
          <p:cNvSpPr>
            <a:spLocks noChangeArrowheads="1"/>
          </p:cNvSpPr>
          <p:nvPr/>
        </p:nvSpPr>
        <p:spPr bwMode="auto">
          <a:xfrm>
            <a:off x="1293813" y="6269038"/>
            <a:ext cx="495300"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66" name="Rectangle 18"/>
          <p:cNvSpPr>
            <a:spLocks noChangeArrowheads="1"/>
          </p:cNvSpPr>
          <p:nvPr/>
        </p:nvSpPr>
        <p:spPr bwMode="auto">
          <a:xfrm>
            <a:off x="1789113" y="6269038"/>
            <a:ext cx="496887"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67" name="Rectangle 19"/>
          <p:cNvSpPr>
            <a:spLocks noChangeArrowheads="1"/>
          </p:cNvSpPr>
          <p:nvPr/>
        </p:nvSpPr>
        <p:spPr bwMode="auto">
          <a:xfrm>
            <a:off x="2286000"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68" name="Rectangle 20"/>
          <p:cNvSpPr>
            <a:spLocks noChangeArrowheads="1"/>
          </p:cNvSpPr>
          <p:nvPr/>
        </p:nvSpPr>
        <p:spPr bwMode="auto">
          <a:xfrm>
            <a:off x="2782888" y="6269038"/>
            <a:ext cx="496887"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69" name="Rectangle 21"/>
          <p:cNvSpPr>
            <a:spLocks noChangeArrowheads="1"/>
          </p:cNvSpPr>
          <p:nvPr/>
        </p:nvSpPr>
        <p:spPr bwMode="auto">
          <a:xfrm>
            <a:off x="3279775"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70" name="Rectangle 22"/>
          <p:cNvSpPr>
            <a:spLocks noChangeArrowheads="1"/>
          </p:cNvSpPr>
          <p:nvPr/>
        </p:nvSpPr>
        <p:spPr bwMode="auto">
          <a:xfrm>
            <a:off x="3776663" y="6269038"/>
            <a:ext cx="495300"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71" name="Rectangle 23"/>
          <p:cNvSpPr>
            <a:spLocks noChangeArrowheads="1"/>
          </p:cNvSpPr>
          <p:nvPr/>
        </p:nvSpPr>
        <p:spPr bwMode="auto">
          <a:xfrm>
            <a:off x="4271963" y="6269038"/>
            <a:ext cx="496887"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72" name="Rectangle 24"/>
          <p:cNvSpPr>
            <a:spLocks noChangeArrowheads="1"/>
          </p:cNvSpPr>
          <p:nvPr/>
        </p:nvSpPr>
        <p:spPr bwMode="auto">
          <a:xfrm>
            <a:off x="4768850"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73" name="Line 25"/>
          <p:cNvSpPr>
            <a:spLocks noChangeShapeType="1"/>
          </p:cNvSpPr>
          <p:nvPr/>
        </p:nvSpPr>
        <p:spPr bwMode="auto">
          <a:xfrm>
            <a:off x="0" y="6045200"/>
            <a:ext cx="9139238" cy="0"/>
          </a:xfrm>
          <a:prstGeom prst="line">
            <a:avLst/>
          </a:prstGeom>
          <a:noFill/>
          <a:ln w="9525">
            <a:solidFill>
              <a:srgbClr val="9F9F9F"/>
            </a:solidFill>
            <a:round/>
            <a:headEnd/>
            <a:tailEnd/>
          </a:ln>
          <a:effectLst/>
        </p:spPr>
        <p:txBody>
          <a:bodyPr/>
          <a:lstStyle/>
          <a:p>
            <a:pPr>
              <a:defRPr/>
            </a:pPr>
            <a:endParaRPr lang="de-DE">
              <a:solidFill>
                <a:srgbClr val="000000"/>
              </a:solidFill>
            </a:endParaRPr>
          </a:p>
        </p:txBody>
      </p:sp>
    </p:spTree>
    <p:extLst>
      <p:ext uri="{BB962C8B-B14F-4D97-AF65-F5344CB8AC3E}">
        <p14:creationId xmlns:p14="http://schemas.microsoft.com/office/powerpoint/2010/main" val="273020444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advClick="0" advTm="4000">
    <p:fade/>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p:titleStyle>
    <p:bodyStyle>
      <a:lvl1pPr marL="180975" indent="-180975" algn="l" rtl="0" eaLnBrk="0" fontAlgn="base" hangingPunct="0">
        <a:spcBef>
          <a:spcPct val="20000"/>
        </a:spcBef>
        <a:spcAft>
          <a:spcPct val="0"/>
        </a:spcAft>
        <a:buFont typeface="Wingdings" pitchFamily="2" charset="2"/>
        <a:buChar char="§"/>
        <a:defRPr sz="1600">
          <a:solidFill>
            <a:schemeClr val="tx1"/>
          </a:solidFill>
          <a:latin typeface="+mn-lt"/>
          <a:ea typeface="+mn-ea"/>
          <a:cs typeface="+mn-cs"/>
        </a:defRPr>
      </a:lvl1pPr>
      <a:lvl2pPr marL="444500" indent="-261938" algn="l" rtl="0" eaLnBrk="0" fontAlgn="base" hangingPunct="0">
        <a:spcBef>
          <a:spcPct val="20000"/>
        </a:spcBef>
        <a:spcAft>
          <a:spcPct val="0"/>
        </a:spcAft>
        <a:buChar char="–"/>
        <a:defRPr sz="1600">
          <a:solidFill>
            <a:schemeClr val="tx1"/>
          </a:solidFill>
          <a:latin typeface="+mn-lt"/>
          <a:cs typeface="+mn-cs"/>
        </a:defRPr>
      </a:lvl2pPr>
      <a:lvl3pPr marL="720725" indent="-274638" algn="l" rtl="0" eaLnBrk="0" fontAlgn="base" hangingPunct="0">
        <a:spcBef>
          <a:spcPct val="20000"/>
        </a:spcBef>
        <a:spcAft>
          <a:spcPct val="0"/>
        </a:spcAft>
        <a:buChar char="•"/>
        <a:defRPr sz="1600">
          <a:solidFill>
            <a:schemeClr val="tx1"/>
          </a:solidFill>
          <a:latin typeface="+mn-lt"/>
          <a:cs typeface="+mn-cs"/>
        </a:defRPr>
      </a:lvl3pPr>
      <a:lvl4pPr marL="987425" indent="-265113" algn="l" rtl="0" eaLnBrk="0" fontAlgn="base" hangingPunct="0">
        <a:spcBef>
          <a:spcPct val="20000"/>
        </a:spcBef>
        <a:spcAft>
          <a:spcPct val="0"/>
        </a:spcAft>
        <a:buChar char="–"/>
        <a:defRPr sz="1600">
          <a:solidFill>
            <a:schemeClr val="tx1"/>
          </a:solidFill>
          <a:latin typeface="+mn-lt"/>
          <a:cs typeface="+mn-cs"/>
        </a:defRPr>
      </a:lvl4pPr>
      <a:lvl5pPr marL="1254125" indent="-265113" algn="l" rtl="0" eaLnBrk="0" fontAlgn="base" hangingPunct="0">
        <a:spcBef>
          <a:spcPct val="20000"/>
        </a:spcBef>
        <a:spcAft>
          <a:spcPct val="0"/>
        </a:spcAft>
        <a:buChar char="»"/>
        <a:defRPr sz="1600">
          <a:solidFill>
            <a:schemeClr val="tx1"/>
          </a:solidFill>
          <a:latin typeface="+mn-lt"/>
          <a:cs typeface="+mn-cs"/>
        </a:defRPr>
      </a:lvl5pPr>
      <a:lvl6pPr marL="1711325" indent="-265113" algn="l" rtl="0" eaLnBrk="0" fontAlgn="base" hangingPunct="0">
        <a:spcBef>
          <a:spcPct val="20000"/>
        </a:spcBef>
        <a:spcAft>
          <a:spcPct val="0"/>
        </a:spcAft>
        <a:buChar char="»"/>
        <a:defRPr>
          <a:solidFill>
            <a:schemeClr val="tx1"/>
          </a:solidFill>
          <a:latin typeface="+mn-lt"/>
          <a:cs typeface="+mn-cs"/>
        </a:defRPr>
      </a:lvl6pPr>
      <a:lvl7pPr marL="2168525" indent="-265113" algn="l" rtl="0" eaLnBrk="0" fontAlgn="base" hangingPunct="0">
        <a:spcBef>
          <a:spcPct val="20000"/>
        </a:spcBef>
        <a:spcAft>
          <a:spcPct val="0"/>
        </a:spcAft>
        <a:buChar char="»"/>
        <a:defRPr>
          <a:solidFill>
            <a:schemeClr val="tx1"/>
          </a:solidFill>
          <a:latin typeface="+mn-lt"/>
          <a:cs typeface="+mn-cs"/>
        </a:defRPr>
      </a:lvl7pPr>
      <a:lvl8pPr marL="2625725" indent="-265113" algn="l" rtl="0" eaLnBrk="0" fontAlgn="base" hangingPunct="0">
        <a:spcBef>
          <a:spcPct val="20000"/>
        </a:spcBef>
        <a:spcAft>
          <a:spcPct val="0"/>
        </a:spcAft>
        <a:buChar char="»"/>
        <a:defRPr>
          <a:solidFill>
            <a:schemeClr val="tx1"/>
          </a:solidFill>
          <a:latin typeface="+mn-lt"/>
          <a:cs typeface="+mn-cs"/>
        </a:defRPr>
      </a:lvl8pPr>
      <a:lvl9pPr marL="3082925" indent="-265113" algn="l" rtl="0" eaLnBrk="0" fontAlgn="base" hangingPunct="0">
        <a:spcBef>
          <a:spcPct val="20000"/>
        </a:spcBef>
        <a:spcAft>
          <a:spcPct val="0"/>
        </a:spcAft>
        <a:buChar char="»"/>
        <a:defRPr>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hemeOverride" Target="../theme/themeOverride2.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hemeOverride" Target="../theme/themeOverride3.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24.jpeg"/><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176274" y="364980"/>
            <a:ext cx="8791574" cy="1631216"/>
          </a:xfrm>
          <a:prstGeom prst="rect">
            <a:avLst/>
          </a:prstGeom>
          <a:noFill/>
          <a:ln>
            <a:noFill/>
          </a:ln>
          <a:effectLst>
            <a:glow rad="228600">
              <a:schemeClr val="accent4">
                <a:satMod val="175000"/>
                <a:alpha val="40000"/>
              </a:schemeClr>
            </a:glow>
            <a:outerShdw blurRad="107950" dist="12700" dir="5400000" algn="ctr">
              <a:srgbClr val="7DC4FF"/>
            </a:outerShdw>
            <a:softEdge rad="127000"/>
          </a:effectLst>
          <a:scene3d>
            <a:camera prst="orthographicFront">
              <a:rot lat="0" lon="0" rev="0"/>
            </a:camera>
            <a:lightRig rig="soft" dir="t">
              <a:rot lat="0" lon="0" rev="0"/>
            </a:lightRig>
          </a:scene3d>
          <a:sp3d prstMaterial="dkEdge">
            <a:bevelT w="63500" h="63500"/>
            <a:contourClr>
              <a:schemeClr val="bg2">
                <a:lumMod val="20000"/>
                <a:lumOff val="80000"/>
              </a:schemeClr>
            </a:contourClr>
          </a:sp3d>
        </p:spPr>
        <p:txBody>
          <a:bodyPr wrap="square" anchor="ctr" anchorCtr="1">
            <a:spAutoFit/>
          </a:bodyPr>
          <a:lstStyle/>
          <a:p>
            <a:pPr algn="ctr">
              <a:defRPr/>
            </a:pPr>
            <a:r>
              <a:rPr lang="tr-TR" sz="10000" dirty="0" smtClean="0">
                <a:ln w="38100">
                  <a:solidFill>
                    <a:srgbClr val="0061B2">
                      <a:lumMod val="40000"/>
                      <a:lumOff val="60000"/>
                    </a:srgbClr>
                  </a:solidFill>
                  <a:prstDash val="solid"/>
                  <a:miter lim="800000"/>
                </a:ln>
                <a:noFill/>
                <a:effectLst>
                  <a:outerShdw blurRad="76200" dist="50800" dir="5400000" algn="tl">
                    <a:srgbClr val="000000"/>
                  </a:outerShdw>
                </a:effectLst>
                <a:latin typeface="Cambria" pitchFamily="18" charset="0"/>
              </a:rPr>
              <a:t>Zinde</a:t>
            </a:r>
            <a:endParaRPr lang="tr-TR" sz="10000" dirty="0">
              <a:ln w="38100">
                <a:solidFill>
                  <a:srgbClr val="0061B2">
                    <a:lumMod val="40000"/>
                    <a:lumOff val="60000"/>
                  </a:srgbClr>
                </a:solidFill>
                <a:prstDash val="solid"/>
                <a:miter lim="800000"/>
              </a:ln>
              <a:noFill/>
              <a:effectLst>
                <a:outerShdw blurRad="76200" dist="50800" dir="5400000" algn="tl">
                  <a:srgbClr val="000000"/>
                </a:outerShdw>
              </a:effectLst>
              <a:latin typeface="Cambria" pitchFamily="18" charset="0"/>
            </a:endParaRPr>
          </a:p>
        </p:txBody>
      </p:sp>
      <p:sp>
        <p:nvSpPr>
          <p:cNvPr id="4" name="3 Dikdörtgen"/>
          <p:cNvSpPr/>
          <p:nvPr/>
        </p:nvSpPr>
        <p:spPr>
          <a:xfrm>
            <a:off x="116163" y="3212882"/>
            <a:ext cx="8945949" cy="1446550"/>
          </a:xfrm>
          <a:prstGeom prst="rect">
            <a:avLst/>
          </a:prstGeom>
          <a:noFill/>
          <a:ln>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chemeClr val="bg1">
                <a:lumMod val="85000"/>
              </a:schemeClr>
            </a:contourClr>
          </a:sp3d>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tr-TR" sz="4400" b="1" dirty="0" smtClean="0">
                <a:ln w="50800"/>
                <a:solidFill>
                  <a:srgbClr val="FFFFFF">
                    <a:shade val="50000"/>
                  </a:srgbClr>
                </a:solidFill>
                <a:effectLst>
                  <a:glow rad="139700">
                    <a:srgbClr val="000000">
                      <a:satMod val="175000"/>
                      <a:alpha val="40000"/>
                    </a:srgbClr>
                  </a:glow>
                </a:effectLst>
                <a:latin typeface="Cambria" pitchFamily="18" charset="0"/>
              </a:rPr>
              <a:t>Kapalı Alanlarda Çalışmalarda </a:t>
            </a:r>
          </a:p>
          <a:p>
            <a:pPr algn="ctr">
              <a:defRPr/>
            </a:pPr>
            <a:r>
              <a:rPr lang="tr-TR" sz="4400" b="1" dirty="0">
                <a:ln w="50800"/>
                <a:solidFill>
                  <a:srgbClr val="FFFFFF">
                    <a:shade val="50000"/>
                  </a:srgbClr>
                </a:solidFill>
                <a:effectLst>
                  <a:glow rad="139700">
                    <a:srgbClr val="000000">
                      <a:satMod val="175000"/>
                      <a:alpha val="40000"/>
                    </a:srgbClr>
                  </a:glow>
                </a:effectLst>
                <a:latin typeface="Cambria" pitchFamily="18" charset="0"/>
              </a:rPr>
              <a:t>İ</a:t>
            </a:r>
            <a:r>
              <a:rPr lang="tr-TR" sz="4400" b="1" dirty="0" smtClean="0">
                <a:ln w="50800"/>
                <a:solidFill>
                  <a:srgbClr val="FFFFFF">
                    <a:shade val="50000"/>
                  </a:srgbClr>
                </a:solidFill>
                <a:effectLst>
                  <a:glow rad="139700">
                    <a:srgbClr val="000000">
                      <a:satMod val="175000"/>
                      <a:alpha val="40000"/>
                    </a:srgbClr>
                  </a:glow>
                </a:effectLst>
                <a:latin typeface="Cambria" pitchFamily="18" charset="0"/>
              </a:rPr>
              <a:t>ş Sağlığı ve </a:t>
            </a:r>
            <a:r>
              <a:rPr lang="tr-TR" sz="4400" b="1" dirty="0" smtClean="0">
                <a:ln w="50800"/>
                <a:solidFill>
                  <a:srgbClr val="FFFFFF">
                    <a:shade val="50000"/>
                  </a:srgbClr>
                </a:solidFill>
                <a:effectLst>
                  <a:glow rad="139700">
                    <a:srgbClr val="000000">
                      <a:satMod val="175000"/>
                      <a:alpha val="40000"/>
                    </a:srgbClr>
                  </a:glow>
                </a:effectLst>
                <a:latin typeface="Cambria" pitchFamily="18" charset="0"/>
              </a:rPr>
              <a:t>Güvenliği</a:t>
            </a:r>
            <a:endParaRPr lang="tr-TR" sz="4400" b="1" dirty="0" smtClean="0">
              <a:ln w="50800"/>
              <a:solidFill>
                <a:srgbClr val="FFFFFF">
                  <a:shade val="50000"/>
                </a:srgbClr>
              </a:solidFill>
              <a:effectLst>
                <a:glow rad="139700">
                  <a:srgbClr val="000000">
                    <a:satMod val="175000"/>
                    <a:alpha val="40000"/>
                  </a:srgbClr>
                </a:glow>
              </a:effectLst>
              <a:latin typeface="Cambria" pitchFamily="18" charset="0"/>
            </a:endParaRPr>
          </a:p>
        </p:txBody>
      </p:sp>
      <p:pic>
        <p:nvPicPr>
          <p:cNvPr id="6" name="Resim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0830" y="6029325"/>
            <a:ext cx="145994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518432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GB"/>
              <a:t>Yetersiz Oksijenli Atmosfer</a:t>
            </a:r>
            <a:endParaRPr lang="tr-TR">
              <a:latin typeface="Times New Roman Tur" charset="-94"/>
            </a:endParaRPr>
          </a:p>
        </p:txBody>
      </p:sp>
      <p:sp>
        <p:nvSpPr>
          <p:cNvPr id="101379" name="Rectangle 3"/>
          <p:cNvSpPr>
            <a:spLocks noGrp="1" noChangeArrowheads="1"/>
          </p:cNvSpPr>
          <p:nvPr>
            <p:ph type="body"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lvl="1">
              <a:buFontTx/>
              <a:buNone/>
            </a:pPr>
            <a:r>
              <a:rPr lang="tr-TR" sz="2000" dirty="0" smtClean="0"/>
              <a:t>19.5 %		</a:t>
            </a:r>
            <a:r>
              <a:rPr lang="en-GB" sz="2000" dirty="0" smtClean="0"/>
              <a:t>Kabul </a:t>
            </a:r>
            <a:r>
              <a:rPr lang="en-GB" sz="2000" dirty="0" err="1" smtClean="0"/>
              <a:t>edilen</a:t>
            </a:r>
            <a:r>
              <a:rPr lang="en-GB" sz="2000" dirty="0" smtClean="0"/>
              <a:t> en </a:t>
            </a:r>
            <a:r>
              <a:rPr lang="en-GB" sz="2000" dirty="0" err="1" smtClean="0"/>
              <a:t>düşük</a:t>
            </a:r>
            <a:r>
              <a:rPr lang="en-GB" sz="2000" dirty="0" smtClean="0"/>
              <a:t> </a:t>
            </a:r>
            <a:r>
              <a:rPr lang="en-GB" sz="2000" dirty="0" err="1" smtClean="0"/>
              <a:t>oksijen</a:t>
            </a:r>
            <a:r>
              <a:rPr lang="en-GB" sz="2000" dirty="0" smtClean="0"/>
              <a:t> </a:t>
            </a:r>
            <a:r>
              <a:rPr lang="en-GB" sz="2000" dirty="0" err="1" smtClean="0"/>
              <a:t>miktarı</a:t>
            </a:r>
            <a:r>
              <a:rPr lang="tr-TR" sz="2000" dirty="0" smtClean="0"/>
              <a:t>.</a:t>
            </a:r>
          </a:p>
          <a:p>
            <a:pPr lvl="1">
              <a:buFontTx/>
              <a:buNone/>
            </a:pPr>
            <a:r>
              <a:rPr lang="tr-TR" sz="2000" dirty="0" smtClean="0"/>
              <a:t>15 - 19%		</a:t>
            </a:r>
            <a:r>
              <a:rPr lang="en-GB" sz="2000" dirty="0" err="1" smtClean="0"/>
              <a:t>Hareketlerde</a:t>
            </a:r>
            <a:r>
              <a:rPr lang="en-GB" sz="2000" dirty="0" smtClean="0"/>
              <a:t> </a:t>
            </a:r>
            <a:r>
              <a:rPr lang="en-GB" sz="2000" dirty="0" err="1" smtClean="0"/>
              <a:t>yavaşlama</a:t>
            </a:r>
            <a:r>
              <a:rPr lang="tr-TR" sz="2000" dirty="0" smtClean="0"/>
              <a:t>.		</a:t>
            </a:r>
            <a:r>
              <a:rPr lang="en-GB" sz="2000" dirty="0" smtClean="0"/>
              <a:t>    </a:t>
            </a:r>
            <a:r>
              <a:rPr lang="tr-TR" sz="2000" dirty="0" smtClean="0"/>
              <a:t>	</a:t>
            </a:r>
            <a:r>
              <a:rPr lang="en-GB" sz="2000" dirty="0" smtClean="0"/>
              <a:t>                        </a:t>
            </a:r>
            <a:r>
              <a:rPr lang="tr-TR" sz="2000" dirty="0" smtClean="0"/>
              <a:t>			</a:t>
            </a:r>
            <a:r>
              <a:rPr lang="en-GB" sz="2000" dirty="0" err="1" smtClean="0"/>
              <a:t>Koordinasyonda</a:t>
            </a:r>
            <a:r>
              <a:rPr lang="en-GB" sz="2000" dirty="0" smtClean="0"/>
              <a:t> </a:t>
            </a:r>
            <a:r>
              <a:rPr lang="en-GB" sz="2000" dirty="0" err="1" smtClean="0"/>
              <a:t>güçlük</a:t>
            </a:r>
            <a:r>
              <a:rPr lang="en-GB" sz="2000" dirty="0" smtClean="0"/>
              <a:t>.</a:t>
            </a:r>
            <a:r>
              <a:rPr lang="tr-TR" sz="2000" dirty="0" smtClean="0"/>
              <a:t> </a:t>
            </a:r>
          </a:p>
          <a:p>
            <a:pPr lvl="1">
              <a:buFontTx/>
              <a:buNone/>
            </a:pPr>
            <a:r>
              <a:rPr lang="tr-TR" sz="2000" dirty="0" smtClean="0"/>
              <a:t> 4-6%			</a:t>
            </a:r>
            <a:r>
              <a:rPr lang="en-GB" sz="2000" dirty="0" smtClean="0"/>
              <a:t>40 sn.de </a:t>
            </a:r>
            <a:r>
              <a:rPr lang="en-GB" sz="2000" dirty="0" err="1" smtClean="0"/>
              <a:t>koma</a:t>
            </a:r>
            <a:r>
              <a:rPr lang="en-GB" sz="2000" dirty="0" smtClean="0"/>
              <a:t> </a:t>
            </a:r>
            <a:r>
              <a:rPr lang="en-GB" sz="2000" dirty="0" err="1" smtClean="0"/>
              <a:t>durumu</a:t>
            </a:r>
            <a:r>
              <a:rPr lang="en-GB" sz="2000" dirty="0" smtClean="0"/>
              <a:t> </a:t>
            </a:r>
            <a:r>
              <a:rPr lang="en-GB" sz="2000" dirty="0" err="1" smtClean="0"/>
              <a:t>ve</a:t>
            </a:r>
            <a:r>
              <a:rPr lang="en-GB" sz="2000" dirty="0" smtClean="0"/>
              <a:t> </a:t>
            </a:r>
            <a:r>
              <a:rPr lang="en-GB" sz="2000" dirty="0" err="1" smtClean="0"/>
              <a:t>ölüm</a:t>
            </a:r>
            <a:endParaRPr lang="tr-TR" sz="6000" dirty="0" smtClean="0">
              <a:latin typeface="Times New Roman Tur" charset="-94"/>
            </a:endParaRPr>
          </a:p>
          <a:p>
            <a:pPr lvl="1">
              <a:buFontTx/>
              <a:buNone/>
            </a:pPr>
            <a:endParaRPr lang="tr-TR" sz="6000" dirty="0">
              <a:latin typeface="Times New Roman Tur" charset="-94"/>
            </a:endParaRPr>
          </a:p>
          <a:p>
            <a:pPr lvl="1">
              <a:buFontTx/>
              <a:buNone/>
            </a:pPr>
            <a:endParaRPr lang="tr-TR" sz="6000" dirty="0" smtClean="0">
              <a:latin typeface="Times New Roman Tur" charset="-94"/>
            </a:endParaRPr>
          </a:p>
          <a:p>
            <a:pPr lvl="1">
              <a:buFontTx/>
              <a:buNone/>
            </a:pPr>
            <a:endParaRPr lang="tr-TR" sz="6000" dirty="0">
              <a:latin typeface="Times New Roman Tur" charset="-94"/>
            </a:endParaRPr>
          </a:p>
          <a:p>
            <a:pPr lvl="1">
              <a:buFontTx/>
              <a:buNone/>
            </a:pPr>
            <a:endParaRPr lang="tr-TR" sz="2000" dirty="0" smtClean="0"/>
          </a:p>
        </p:txBody>
      </p:sp>
      <p:pic>
        <p:nvPicPr>
          <p:cNvPr id="4" name="Picture 5" descr="C:\Users\hp\Desktop\Yeni Klasör (2)\Resim4.png"/>
          <p:cNvPicPr>
            <a:picLocks noChangeAspect="1" noChangeArrowheads="1"/>
          </p:cNvPicPr>
          <p:nvPr/>
        </p:nvPicPr>
        <p:blipFill rotWithShape="1">
          <a:blip r:embed="rId3">
            <a:extLst>
              <a:ext uri="{28A0092B-C50C-407E-A947-70E740481C1C}">
                <a14:useLocalDpi xmlns:a14="http://schemas.microsoft.com/office/drawing/2010/main" val="0"/>
              </a:ext>
            </a:extLst>
          </a:blip>
          <a:srcRect l="64657" t="47828" b="12952"/>
          <a:stretch/>
        </p:blipFill>
        <p:spPr bwMode="auto">
          <a:xfrm>
            <a:off x="3154810" y="3186103"/>
            <a:ext cx="3846065"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863" y="3205157"/>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8143425"/>
      </p:ext>
    </p:extLst>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GB" sz="4000" dirty="0" err="1"/>
              <a:t>Oksijen</a:t>
            </a:r>
            <a:r>
              <a:rPr lang="en-GB" sz="4000" dirty="0"/>
              <a:t> </a:t>
            </a:r>
            <a:r>
              <a:rPr lang="en-GB" sz="4000" dirty="0" err="1"/>
              <a:t>Fazla</a:t>
            </a:r>
            <a:r>
              <a:rPr lang="en-GB" sz="4000" dirty="0"/>
              <a:t> </a:t>
            </a:r>
            <a:r>
              <a:rPr lang="en-GB" sz="4000" dirty="0" err="1"/>
              <a:t>Atmosfer</a:t>
            </a:r>
            <a:endParaRPr lang="tr-TR" sz="4000" dirty="0"/>
          </a:p>
        </p:txBody>
      </p:sp>
      <p:sp>
        <p:nvSpPr>
          <p:cNvPr id="103427" name="Rectangle 3"/>
          <p:cNvSpPr>
            <a:spLocks noGrp="1" noChangeArrowheads="1"/>
          </p:cNvSpPr>
          <p:nvPr>
            <p:ph type="body" idx="1"/>
          </p:nvPr>
        </p:nvSpPr>
        <p:spPr>
          <a:xfrm>
            <a:off x="676275" y="1420813"/>
            <a:ext cx="8207375" cy="4114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buSzPct val="150000"/>
            </a:pPr>
            <a:r>
              <a:rPr lang="en-GB" dirty="0" err="1"/>
              <a:t>Oksijen</a:t>
            </a:r>
            <a:r>
              <a:rPr lang="en-GB" dirty="0"/>
              <a:t> </a:t>
            </a:r>
            <a:r>
              <a:rPr lang="en-GB" dirty="0" err="1"/>
              <a:t>seviyesi</a:t>
            </a:r>
            <a:r>
              <a:rPr lang="en-GB" dirty="0"/>
              <a:t> % </a:t>
            </a:r>
            <a:r>
              <a:rPr lang="en-GB" dirty="0" smtClean="0"/>
              <a:t>2</a:t>
            </a:r>
            <a:r>
              <a:rPr lang="tr-TR" dirty="0" smtClean="0"/>
              <a:t>2</a:t>
            </a:r>
            <a:r>
              <a:rPr lang="en-GB" dirty="0" smtClean="0"/>
              <a:t>’</a:t>
            </a:r>
            <a:r>
              <a:rPr lang="tr-TR" dirty="0" smtClean="0"/>
              <a:t>n</a:t>
            </a:r>
            <a:r>
              <a:rPr lang="en-GB" dirty="0" smtClean="0"/>
              <a:t>in </a:t>
            </a:r>
            <a:r>
              <a:rPr lang="en-GB" dirty="0" err="1"/>
              <a:t>üstündeyse</a:t>
            </a:r>
            <a:r>
              <a:rPr lang="en-GB" dirty="0"/>
              <a:t>;</a:t>
            </a:r>
            <a:endParaRPr lang="tr-TR" dirty="0"/>
          </a:p>
          <a:p>
            <a:pPr lvl="1">
              <a:buSzPct val="150000"/>
              <a:buFontTx/>
              <a:buChar char="•"/>
            </a:pPr>
            <a:r>
              <a:rPr lang="en-GB" dirty="0" err="1"/>
              <a:t>Ateşlendiğinde</a:t>
            </a:r>
            <a:r>
              <a:rPr lang="en-GB" dirty="0"/>
              <a:t> </a:t>
            </a:r>
            <a:r>
              <a:rPr lang="en-GB" dirty="0" err="1"/>
              <a:t>yanıcı</a:t>
            </a:r>
            <a:r>
              <a:rPr lang="en-GB" dirty="0"/>
              <a:t> </a:t>
            </a:r>
            <a:r>
              <a:rPr lang="en-GB" dirty="0" err="1"/>
              <a:t>ve</a:t>
            </a:r>
            <a:r>
              <a:rPr lang="en-GB" dirty="0"/>
              <a:t> </a:t>
            </a:r>
            <a:r>
              <a:rPr lang="en-GB" dirty="0" err="1"/>
              <a:t>parlayıcı</a:t>
            </a:r>
            <a:r>
              <a:rPr lang="en-GB" dirty="0"/>
              <a:t> </a:t>
            </a:r>
            <a:r>
              <a:rPr lang="en-GB" dirty="0" err="1"/>
              <a:t>maddelerin</a:t>
            </a:r>
            <a:r>
              <a:rPr lang="en-GB" dirty="0"/>
              <a:t> </a:t>
            </a:r>
            <a:r>
              <a:rPr lang="en-GB" dirty="0" err="1"/>
              <a:t>şiddetle</a:t>
            </a:r>
            <a:r>
              <a:rPr lang="en-GB" dirty="0"/>
              <a:t> </a:t>
            </a:r>
            <a:r>
              <a:rPr lang="en-GB" dirty="0" err="1"/>
              <a:t>yanmasına</a:t>
            </a:r>
            <a:r>
              <a:rPr lang="en-GB" dirty="0"/>
              <a:t> </a:t>
            </a:r>
            <a:r>
              <a:rPr lang="en-GB" dirty="0" err="1"/>
              <a:t>sebep</a:t>
            </a:r>
            <a:r>
              <a:rPr lang="en-GB" dirty="0"/>
              <a:t> </a:t>
            </a:r>
            <a:r>
              <a:rPr lang="en-GB" dirty="0" err="1"/>
              <a:t>olur</a:t>
            </a:r>
            <a:r>
              <a:rPr lang="en-GB" dirty="0"/>
              <a:t>.</a:t>
            </a:r>
            <a:endParaRPr lang="tr-TR" dirty="0"/>
          </a:p>
          <a:p>
            <a:pPr lvl="1">
              <a:buSzPct val="150000"/>
              <a:buFontTx/>
              <a:buChar char="•"/>
            </a:pPr>
            <a:r>
              <a:rPr lang="en-GB" dirty="0" err="1"/>
              <a:t>Saçlar</a:t>
            </a:r>
            <a:r>
              <a:rPr lang="en-GB" dirty="0"/>
              <a:t>, </a:t>
            </a:r>
            <a:r>
              <a:rPr lang="en-GB" dirty="0" err="1"/>
              <a:t>elbiseler</a:t>
            </a:r>
            <a:r>
              <a:rPr lang="en-GB" dirty="0"/>
              <a:t>, </a:t>
            </a:r>
            <a:r>
              <a:rPr lang="en-GB" dirty="0" err="1"/>
              <a:t>materyaller</a:t>
            </a:r>
            <a:r>
              <a:rPr lang="en-GB" dirty="0"/>
              <a:t> </a:t>
            </a:r>
            <a:r>
              <a:rPr lang="en-GB" dirty="0" err="1"/>
              <a:t>vb</a:t>
            </a:r>
            <a:r>
              <a:rPr lang="tr-TR" dirty="0"/>
              <a:t>.</a:t>
            </a:r>
            <a:r>
              <a:rPr lang="en-GB" dirty="0" err="1"/>
              <a:t>tutuşabilir</a:t>
            </a:r>
            <a:r>
              <a:rPr lang="en-GB" dirty="0"/>
              <a:t>.</a:t>
            </a:r>
            <a:endParaRPr lang="tr-TR" dirty="0"/>
          </a:p>
          <a:p>
            <a:pPr lvl="1">
              <a:buSzPct val="150000"/>
              <a:buFontTx/>
              <a:buChar char="•"/>
            </a:pPr>
            <a:r>
              <a:rPr lang="en-GB" dirty="0" err="1"/>
              <a:t>Yağ</a:t>
            </a:r>
            <a:r>
              <a:rPr lang="en-GB" dirty="0"/>
              <a:t> </a:t>
            </a:r>
            <a:r>
              <a:rPr lang="en-GB" dirty="0" err="1"/>
              <a:t>emmiş</a:t>
            </a:r>
            <a:r>
              <a:rPr lang="en-GB" dirty="0"/>
              <a:t> </a:t>
            </a:r>
            <a:r>
              <a:rPr lang="en-GB" dirty="0" err="1"/>
              <a:t>elbiseler</a:t>
            </a:r>
            <a:r>
              <a:rPr lang="en-GB" dirty="0"/>
              <a:t> </a:t>
            </a:r>
            <a:r>
              <a:rPr lang="en-GB" dirty="0" err="1"/>
              <a:t>ve</a:t>
            </a:r>
            <a:r>
              <a:rPr lang="en-GB" dirty="0"/>
              <a:t> </a:t>
            </a:r>
            <a:r>
              <a:rPr lang="en-GB" dirty="0" err="1"/>
              <a:t>materyaller</a:t>
            </a:r>
            <a:r>
              <a:rPr lang="en-GB" dirty="0"/>
              <a:t> </a:t>
            </a:r>
            <a:r>
              <a:rPr lang="en-GB" dirty="0" err="1"/>
              <a:t>yanabilir</a:t>
            </a:r>
            <a:r>
              <a:rPr lang="en-GB" dirty="0" smtClean="0"/>
              <a:t>.</a:t>
            </a:r>
            <a:endParaRPr lang="tr-TR" dirty="0"/>
          </a:p>
        </p:txBody>
      </p:sp>
      <p:pic>
        <p:nvPicPr>
          <p:cNvPr id="10242" name="Picture 2" descr="http://t1.gstatic.com/images?q=tbn:ANd9GcSlTg601DxGCjN-x0XcNB2tsqUfSNGOAZ4XlwxAbDpJlQGXVHwzW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925" y="3333750"/>
            <a:ext cx="6623050"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613820"/>
      </p:ext>
    </p:extLst>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7763"/>
            <a:ext cx="9144000"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4353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Boğucu Gazlar</a:t>
            </a:r>
            <a:endParaRPr lang="en-US" dirty="0"/>
          </a:p>
        </p:txBody>
      </p:sp>
      <p:sp>
        <p:nvSpPr>
          <p:cNvPr id="3" name="Content Placeholder 2"/>
          <p:cNvSpPr>
            <a:spLocks noGrp="1"/>
          </p:cNvSpPr>
          <p:nvPr>
            <p:ph idx="1"/>
          </p:nvPr>
        </p:nvSpPr>
        <p:spPr/>
        <p:txBody>
          <a:bodyPr/>
          <a:lstStyle/>
          <a:p>
            <a:pPr marL="0" indent="0">
              <a:buNone/>
            </a:pPr>
            <a:r>
              <a:rPr lang="tr-TR" dirty="0"/>
              <a:t>Kapalı ortamlarda rastlanabilecek boğucu gazlar genel olarak iki sınıfta incelenebilir. Bunlar:</a:t>
            </a:r>
            <a:endParaRPr lang="en-US" dirty="0"/>
          </a:p>
          <a:p>
            <a:pPr lvl="0"/>
            <a:r>
              <a:rPr lang="tr-TR" b="1" i="1" dirty="0"/>
              <a:t>Basit boğucu gazlar</a:t>
            </a:r>
            <a:r>
              <a:rPr lang="tr-TR" dirty="0"/>
              <a:t> : Karbondioksit (CO</a:t>
            </a:r>
            <a:r>
              <a:rPr lang="tr-TR" baseline="-25000" dirty="0"/>
              <a:t>2</a:t>
            </a:r>
            <a:r>
              <a:rPr lang="tr-TR" dirty="0"/>
              <a:t>), Metan (CH</a:t>
            </a:r>
            <a:r>
              <a:rPr lang="tr-TR" baseline="-25000" dirty="0"/>
              <a:t>4</a:t>
            </a:r>
            <a:r>
              <a:rPr lang="tr-TR" dirty="0"/>
              <a:t>), Etan (C</a:t>
            </a:r>
            <a:r>
              <a:rPr lang="tr-TR" baseline="-25000" dirty="0"/>
              <a:t>2</a:t>
            </a:r>
            <a:r>
              <a:rPr lang="tr-TR" dirty="0"/>
              <a:t>H</a:t>
            </a:r>
            <a:r>
              <a:rPr lang="tr-TR" baseline="-25000" dirty="0"/>
              <a:t>6</a:t>
            </a:r>
            <a:r>
              <a:rPr lang="tr-TR" dirty="0"/>
              <a:t>), Propan (C</a:t>
            </a:r>
            <a:r>
              <a:rPr lang="tr-TR" baseline="-25000" dirty="0"/>
              <a:t>3</a:t>
            </a:r>
            <a:r>
              <a:rPr lang="tr-TR" dirty="0"/>
              <a:t>H</a:t>
            </a:r>
            <a:r>
              <a:rPr lang="tr-TR" baseline="-25000" dirty="0"/>
              <a:t>8</a:t>
            </a:r>
            <a:r>
              <a:rPr lang="tr-TR" dirty="0"/>
              <a:t>), Bütan (C</a:t>
            </a:r>
            <a:r>
              <a:rPr lang="tr-TR" baseline="-25000" dirty="0"/>
              <a:t>4</a:t>
            </a:r>
            <a:r>
              <a:rPr lang="tr-TR" dirty="0"/>
              <a:t>H</a:t>
            </a:r>
            <a:r>
              <a:rPr lang="tr-TR" baseline="-25000" dirty="0"/>
              <a:t>10</a:t>
            </a:r>
            <a:r>
              <a:rPr lang="tr-TR" dirty="0"/>
              <a:t>), Hidrojen (H</a:t>
            </a:r>
            <a:r>
              <a:rPr lang="tr-TR" baseline="-25000" dirty="0"/>
              <a:t>2</a:t>
            </a:r>
            <a:r>
              <a:rPr lang="tr-TR" dirty="0"/>
              <a:t>), Azot (N</a:t>
            </a:r>
            <a:r>
              <a:rPr lang="tr-TR" baseline="-25000" dirty="0"/>
              <a:t>2</a:t>
            </a:r>
            <a:r>
              <a:rPr lang="tr-TR" dirty="0"/>
              <a:t>)</a:t>
            </a:r>
            <a:endParaRPr lang="en-US" dirty="0"/>
          </a:p>
          <a:p>
            <a:pPr lvl="0"/>
            <a:r>
              <a:rPr lang="tr-TR" b="1" i="1" dirty="0"/>
              <a:t>Kimyasal boğucu gazlar </a:t>
            </a:r>
            <a:r>
              <a:rPr lang="tr-TR" dirty="0"/>
              <a:t>: Karbonmonoksit (CO), Hidrojen sülfür (H</a:t>
            </a:r>
            <a:r>
              <a:rPr lang="tr-TR" baseline="-25000" dirty="0"/>
              <a:t>2</a:t>
            </a:r>
            <a:r>
              <a:rPr lang="tr-TR" dirty="0"/>
              <a:t>S), Hidrojen siyanür (HCN), vb. dir.</a:t>
            </a:r>
            <a:endParaRPr lang="en-US" dirty="0"/>
          </a:p>
          <a:p>
            <a:pPr marL="0" indent="0">
              <a:buNone/>
            </a:pPr>
            <a:endParaRPr lang="en-US" dirty="0"/>
          </a:p>
        </p:txBody>
      </p:sp>
    </p:spTree>
    <p:extLst>
      <p:ext uri="{BB962C8B-B14F-4D97-AF65-F5344CB8AC3E}">
        <p14:creationId xmlns:p14="http://schemas.microsoft.com/office/powerpoint/2010/main" val="2398783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GB" sz="4000" dirty="0" err="1"/>
              <a:t>Toksik</a:t>
            </a:r>
            <a:r>
              <a:rPr lang="en-GB" sz="4000" dirty="0"/>
              <a:t> </a:t>
            </a:r>
            <a:r>
              <a:rPr lang="en-GB" sz="4000" dirty="0" err="1"/>
              <a:t>Atmosfer</a:t>
            </a:r>
            <a:endParaRPr lang="tr-TR" sz="4000" dirty="0"/>
          </a:p>
        </p:txBody>
      </p:sp>
      <p:sp>
        <p:nvSpPr>
          <p:cNvPr id="107523" name="Rectangle 3"/>
          <p:cNvSpPr>
            <a:spLocks noGrp="1" noChangeArrowheads="1"/>
          </p:cNvSpPr>
          <p:nvPr>
            <p:ph type="body" idx="1"/>
          </p:nvPr>
        </p:nvSpPr>
        <p:spPr>
          <a:xfrm>
            <a:off x="476250" y="1287463"/>
            <a:ext cx="7772400" cy="4114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buSzPct val="150000"/>
            </a:pPr>
            <a:r>
              <a:rPr lang="en-GB" dirty="0" err="1"/>
              <a:t>Kapalı</a:t>
            </a:r>
            <a:r>
              <a:rPr lang="en-GB" dirty="0"/>
              <a:t> </a:t>
            </a:r>
            <a:r>
              <a:rPr lang="en-GB" dirty="0" err="1"/>
              <a:t>alanda</a:t>
            </a:r>
            <a:r>
              <a:rPr lang="en-GB" dirty="0"/>
              <a:t> </a:t>
            </a:r>
            <a:r>
              <a:rPr lang="en-GB" dirty="0" err="1"/>
              <a:t>depolanan</a:t>
            </a:r>
            <a:r>
              <a:rPr lang="en-GB" dirty="0"/>
              <a:t> </a:t>
            </a:r>
            <a:r>
              <a:rPr lang="en-GB" dirty="0" err="1"/>
              <a:t>ürünler</a:t>
            </a:r>
            <a:r>
              <a:rPr lang="tr-TR" dirty="0"/>
              <a:t>:</a:t>
            </a:r>
          </a:p>
          <a:p>
            <a:pPr lvl="2">
              <a:buSzPct val="75000"/>
            </a:pPr>
            <a:r>
              <a:rPr lang="en-GB" dirty="0" err="1"/>
              <a:t>Temizleme</a:t>
            </a:r>
            <a:r>
              <a:rPr lang="en-GB" dirty="0"/>
              <a:t> </a:t>
            </a:r>
            <a:r>
              <a:rPr lang="en-GB" dirty="0" err="1"/>
              <a:t>esnasında</a:t>
            </a:r>
            <a:r>
              <a:rPr lang="en-GB" dirty="0"/>
              <a:t> </a:t>
            </a:r>
            <a:r>
              <a:rPr lang="en-GB" dirty="0" err="1"/>
              <a:t>yayılabilecek</a:t>
            </a:r>
            <a:r>
              <a:rPr lang="en-GB" dirty="0"/>
              <a:t> </a:t>
            </a:r>
            <a:r>
              <a:rPr lang="en-GB" dirty="0" err="1"/>
              <a:t>gazlar</a:t>
            </a:r>
            <a:r>
              <a:rPr lang="tr-TR" dirty="0"/>
              <a:t>.</a:t>
            </a:r>
          </a:p>
          <a:p>
            <a:pPr lvl="2">
              <a:buSzPct val="75000"/>
            </a:pPr>
            <a:r>
              <a:rPr lang="en-GB" dirty="0" err="1"/>
              <a:t>Kapalı</a:t>
            </a:r>
            <a:r>
              <a:rPr lang="en-GB" dirty="0"/>
              <a:t> </a:t>
            </a:r>
            <a:r>
              <a:rPr lang="en-GB" dirty="0" err="1"/>
              <a:t>alan</a:t>
            </a:r>
            <a:r>
              <a:rPr lang="en-GB" dirty="0"/>
              <a:t> </a:t>
            </a:r>
            <a:r>
              <a:rPr lang="en-GB" dirty="0" err="1"/>
              <a:t>duvarlarına</a:t>
            </a:r>
            <a:r>
              <a:rPr lang="en-GB" dirty="0"/>
              <a:t> </a:t>
            </a:r>
            <a:r>
              <a:rPr lang="en-GB" dirty="0" err="1"/>
              <a:t>nüfuz</a:t>
            </a:r>
            <a:r>
              <a:rPr lang="en-GB" dirty="0"/>
              <a:t> </a:t>
            </a:r>
            <a:r>
              <a:rPr lang="en-GB" dirty="0" err="1"/>
              <a:t>etmiş</a:t>
            </a:r>
            <a:r>
              <a:rPr lang="en-GB" dirty="0"/>
              <a:t> </a:t>
            </a:r>
            <a:r>
              <a:rPr lang="en-GB" dirty="0" err="1"/>
              <a:t>materyaller</a:t>
            </a:r>
            <a:r>
              <a:rPr lang="en-GB" dirty="0"/>
              <a:t>.</a:t>
            </a:r>
            <a:endParaRPr lang="tr-TR" dirty="0"/>
          </a:p>
          <a:p>
            <a:pPr lvl="2">
              <a:buSzPct val="75000"/>
            </a:pPr>
            <a:r>
              <a:rPr lang="en-GB" dirty="0" err="1"/>
              <a:t>Kapalı</a:t>
            </a:r>
            <a:r>
              <a:rPr lang="en-GB" dirty="0"/>
              <a:t> </a:t>
            </a:r>
            <a:r>
              <a:rPr lang="en-GB" dirty="0" err="1"/>
              <a:t>alan</a:t>
            </a:r>
            <a:r>
              <a:rPr lang="en-GB" dirty="0"/>
              <a:t> </a:t>
            </a:r>
            <a:r>
              <a:rPr lang="en-GB" dirty="0" err="1"/>
              <a:t>içinde</a:t>
            </a:r>
            <a:r>
              <a:rPr lang="en-GB" dirty="0"/>
              <a:t> </a:t>
            </a:r>
            <a:r>
              <a:rPr lang="en-GB" dirty="0" err="1"/>
              <a:t>çürümüş</a:t>
            </a:r>
            <a:r>
              <a:rPr lang="en-GB" dirty="0"/>
              <a:t> </a:t>
            </a:r>
            <a:r>
              <a:rPr lang="en-GB" dirty="0" err="1"/>
              <a:t>maddeler</a:t>
            </a:r>
            <a:r>
              <a:rPr lang="en-GB" dirty="0"/>
              <a:t>.</a:t>
            </a:r>
            <a:endParaRPr lang="tr-TR" dirty="0"/>
          </a:p>
          <a:p>
            <a:pPr>
              <a:buSzPct val="150000"/>
            </a:pPr>
            <a:r>
              <a:rPr lang="en-GB" dirty="0" err="1"/>
              <a:t>Kapalı</a:t>
            </a:r>
            <a:r>
              <a:rPr lang="en-GB" dirty="0"/>
              <a:t> </a:t>
            </a:r>
            <a:r>
              <a:rPr lang="en-GB" dirty="0" err="1"/>
              <a:t>alanda</a:t>
            </a:r>
            <a:r>
              <a:rPr lang="en-GB" dirty="0"/>
              <a:t> </a:t>
            </a:r>
            <a:r>
              <a:rPr lang="en-GB" dirty="0" err="1"/>
              <a:t>yapılan</a:t>
            </a:r>
            <a:r>
              <a:rPr lang="en-GB" dirty="0"/>
              <a:t> </a:t>
            </a:r>
            <a:r>
              <a:rPr lang="en-GB" dirty="0" err="1"/>
              <a:t>çalışmalar</a:t>
            </a:r>
            <a:r>
              <a:rPr lang="tr-TR" dirty="0"/>
              <a:t>:</a:t>
            </a:r>
          </a:p>
          <a:p>
            <a:pPr lvl="2">
              <a:buSzPct val="75000"/>
            </a:pPr>
            <a:r>
              <a:rPr lang="en-GB" dirty="0" err="1"/>
              <a:t>Kaynak</a:t>
            </a:r>
            <a:r>
              <a:rPr lang="en-GB" dirty="0"/>
              <a:t>, </a:t>
            </a:r>
            <a:r>
              <a:rPr lang="en-GB" dirty="0" err="1"/>
              <a:t>kesme</a:t>
            </a:r>
            <a:r>
              <a:rPr lang="en-GB" dirty="0"/>
              <a:t>, </a:t>
            </a:r>
            <a:r>
              <a:rPr lang="en-GB" dirty="0" err="1"/>
              <a:t>taşlama</a:t>
            </a:r>
            <a:r>
              <a:rPr lang="en-GB" dirty="0"/>
              <a:t>, </a:t>
            </a:r>
            <a:r>
              <a:rPr lang="en-GB" dirty="0" err="1"/>
              <a:t>lehimleme</a:t>
            </a:r>
            <a:r>
              <a:rPr lang="tr-TR" dirty="0"/>
              <a:t>.</a:t>
            </a:r>
          </a:p>
          <a:p>
            <a:pPr lvl="2">
              <a:buSzPct val="75000"/>
            </a:pPr>
            <a:r>
              <a:rPr lang="en-GB" dirty="0" err="1"/>
              <a:t>Boyama</a:t>
            </a:r>
            <a:r>
              <a:rPr lang="en-GB" dirty="0"/>
              <a:t>, </a:t>
            </a:r>
            <a:r>
              <a:rPr lang="en-GB" dirty="0" err="1"/>
              <a:t>kazıma</a:t>
            </a:r>
            <a:r>
              <a:rPr lang="en-GB" dirty="0"/>
              <a:t>, </a:t>
            </a:r>
            <a:r>
              <a:rPr lang="en-GB" dirty="0" err="1"/>
              <a:t>kumlama</a:t>
            </a:r>
            <a:r>
              <a:rPr lang="en-GB" dirty="0"/>
              <a:t>, </a:t>
            </a:r>
            <a:r>
              <a:rPr lang="en-GB" dirty="0" err="1"/>
              <a:t>yağ</a:t>
            </a:r>
            <a:r>
              <a:rPr lang="en-GB" dirty="0"/>
              <a:t> </a:t>
            </a:r>
            <a:r>
              <a:rPr lang="en-GB" dirty="0" err="1"/>
              <a:t>temizleme</a:t>
            </a:r>
            <a:r>
              <a:rPr lang="tr-TR" dirty="0"/>
              <a:t>.</a:t>
            </a:r>
          </a:p>
          <a:p>
            <a:pPr lvl="2">
              <a:buSzPct val="75000"/>
            </a:pPr>
            <a:r>
              <a:rPr lang="en-GB" dirty="0" err="1"/>
              <a:t>Mühürleme</a:t>
            </a:r>
            <a:r>
              <a:rPr lang="en-GB" dirty="0"/>
              <a:t>, </a:t>
            </a:r>
            <a:r>
              <a:rPr lang="en-GB" dirty="0" err="1"/>
              <a:t>bağlama</a:t>
            </a:r>
            <a:r>
              <a:rPr lang="en-GB" dirty="0"/>
              <a:t>, </a:t>
            </a:r>
            <a:r>
              <a:rPr lang="en-GB" dirty="0" err="1"/>
              <a:t>eritme</a:t>
            </a:r>
            <a:r>
              <a:rPr lang="tr-TR" dirty="0"/>
              <a:t>.</a:t>
            </a:r>
          </a:p>
          <a:p>
            <a:pPr>
              <a:buSzPct val="150000"/>
            </a:pPr>
            <a:r>
              <a:rPr lang="en-GB" dirty="0" err="1"/>
              <a:t>Kapalı</a:t>
            </a:r>
            <a:r>
              <a:rPr lang="en-GB" dirty="0"/>
              <a:t> </a:t>
            </a:r>
            <a:r>
              <a:rPr lang="en-GB" dirty="0" err="1"/>
              <a:t>alanın</a:t>
            </a:r>
            <a:r>
              <a:rPr lang="en-GB" dirty="0"/>
              <a:t> </a:t>
            </a:r>
            <a:r>
              <a:rPr lang="en-GB" dirty="0" err="1"/>
              <a:t>hemen</a:t>
            </a:r>
            <a:r>
              <a:rPr lang="en-GB" dirty="0"/>
              <a:t> </a:t>
            </a:r>
            <a:r>
              <a:rPr lang="en-GB" dirty="0" err="1"/>
              <a:t>yakınındaki</a:t>
            </a:r>
            <a:r>
              <a:rPr lang="en-GB" dirty="0"/>
              <a:t> </a:t>
            </a:r>
            <a:r>
              <a:rPr lang="en-GB" dirty="0" err="1"/>
              <a:t>yerlerde</a:t>
            </a:r>
            <a:r>
              <a:rPr lang="en-GB" dirty="0"/>
              <a:t> </a:t>
            </a:r>
            <a:r>
              <a:rPr lang="en-GB" dirty="0" err="1"/>
              <a:t>yapılan</a:t>
            </a:r>
            <a:r>
              <a:rPr lang="en-GB" dirty="0"/>
              <a:t> </a:t>
            </a:r>
            <a:r>
              <a:rPr lang="en-GB" dirty="0" err="1"/>
              <a:t>çalışmalar</a:t>
            </a:r>
            <a:r>
              <a:rPr lang="en-GB" dirty="0"/>
              <a:t>.</a:t>
            </a:r>
            <a:endParaRPr lang="tr-TR" dirty="0">
              <a:latin typeface="Times New Roman Tur" charset="-94"/>
            </a:endParaRPr>
          </a:p>
        </p:txBody>
      </p:sp>
    </p:spTree>
    <p:extLst>
      <p:ext uri="{BB962C8B-B14F-4D97-AF65-F5344CB8AC3E}">
        <p14:creationId xmlns:p14="http://schemas.microsoft.com/office/powerpoint/2010/main" val="2891871100"/>
      </p:ext>
    </p:extLst>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GB" sz="4000" dirty="0" err="1"/>
              <a:t>Hidrojen</a:t>
            </a:r>
            <a:r>
              <a:rPr lang="en-GB" sz="4000" dirty="0"/>
              <a:t> </a:t>
            </a:r>
            <a:r>
              <a:rPr lang="en-GB" sz="4000" dirty="0" err="1" smtClean="0"/>
              <a:t>Sülf</a:t>
            </a:r>
            <a:r>
              <a:rPr lang="tr-TR" sz="4000" dirty="0" err="1" smtClean="0"/>
              <a:t>ür</a:t>
            </a:r>
            <a:r>
              <a:rPr lang="tr-TR" sz="4000" dirty="0" smtClean="0"/>
              <a:t>, </a:t>
            </a:r>
            <a:r>
              <a:rPr lang="tr-TR" sz="4000" dirty="0"/>
              <a:t>H2S</a:t>
            </a:r>
          </a:p>
        </p:txBody>
      </p:sp>
      <p:sp>
        <p:nvSpPr>
          <p:cNvPr id="109571" name="Rectangle 3"/>
          <p:cNvSpPr>
            <a:spLocks noGrp="1" noChangeArrowheads="1"/>
          </p:cNvSpPr>
          <p:nvPr>
            <p:ph type="body" idx="1"/>
          </p:nvPr>
        </p:nvSpPr>
        <p:spPr>
          <a:xfrm>
            <a:off x="685800" y="1268413"/>
            <a:ext cx="7772400" cy="4475162"/>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buSzPct val="150000"/>
            </a:pPr>
            <a:r>
              <a:rPr lang="en-GB" sz="2000" dirty="0" err="1"/>
              <a:t>Maddelerin</a:t>
            </a:r>
            <a:r>
              <a:rPr lang="en-GB" sz="2000" dirty="0"/>
              <a:t> </a:t>
            </a:r>
            <a:r>
              <a:rPr lang="en-GB" sz="2000" dirty="0" err="1"/>
              <a:t>çürümesi</a:t>
            </a:r>
            <a:r>
              <a:rPr lang="en-GB" sz="2000" dirty="0"/>
              <a:t>, </a:t>
            </a:r>
            <a:r>
              <a:rPr lang="en-GB" sz="2000" dirty="0" err="1"/>
              <a:t>insan</a:t>
            </a:r>
            <a:r>
              <a:rPr lang="en-GB" sz="2000" dirty="0"/>
              <a:t> </a:t>
            </a:r>
            <a:r>
              <a:rPr lang="en-GB" sz="2000" dirty="0" err="1"/>
              <a:t>atıkları</a:t>
            </a:r>
            <a:r>
              <a:rPr lang="en-GB" sz="2000" dirty="0"/>
              <a:t> </a:t>
            </a:r>
            <a:r>
              <a:rPr lang="en-GB" sz="2000" dirty="0" err="1"/>
              <a:t>ile</a:t>
            </a:r>
            <a:r>
              <a:rPr lang="en-GB" sz="2000" dirty="0"/>
              <a:t> </a:t>
            </a:r>
            <a:r>
              <a:rPr lang="en-GB" sz="2000" dirty="0" err="1"/>
              <a:t>ortaya</a:t>
            </a:r>
            <a:r>
              <a:rPr lang="en-GB" sz="2000" dirty="0"/>
              <a:t> </a:t>
            </a:r>
            <a:r>
              <a:rPr lang="en-GB" sz="2000" dirty="0" err="1"/>
              <a:t>çıkar</a:t>
            </a:r>
            <a:r>
              <a:rPr lang="en-GB" sz="2000" dirty="0" smtClean="0"/>
              <a:t>.</a:t>
            </a:r>
            <a:r>
              <a:rPr lang="tr-TR" sz="2000" dirty="0" smtClean="0"/>
              <a:t> Havadan ağırdır.</a:t>
            </a:r>
          </a:p>
          <a:p>
            <a:pPr>
              <a:buSzPct val="150000"/>
            </a:pPr>
            <a:r>
              <a:rPr lang="tr-TR" altLang="en-US" sz="2000" dirty="0"/>
              <a:t>Renksiz, yanıcı bir gaz olup hava içerisinde % 6 oranında patlayıcı özelliğe sahiptir. </a:t>
            </a:r>
          </a:p>
          <a:p>
            <a:pPr>
              <a:buSzPct val="150000"/>
            </a:pPr>
            <a:r>
              <a:rPr lang="en-GB" sz="2000" dirty="0" err="1" smtClean="0"/>
              <a:t>Düşük</a:t>
            </a:r>
            <a:r>
              <a:rPr lang="en-GB" sz="2000" dirty="0" smtClean="0"/>
              <a:t> </a:t>
            </a:r>
            <a:r>
              <a:rPr lang="en-GB" sz="2000" dirty="0" err="1"/>
              <a:t>konstantrasyonlarda</a:t>
            </a:r>
            <a:r>
              <a:rPr lang="en-GB" sz="2000" dirty="0"/>
              <a:t> </a:t>
            </a:r>
            <a:r>
              <a:rPr lang="en-GB" sz="2000" dirty="0" err="1"/>
              <a:t>çürümüş</a:t>
            </a:r>
            <a:r>
              <a:rPr lang="en-GB" sz="2000" dirty="0"/>
              <a:t> </a:t>
            </a:r>
            <a:r>
              <a:rPr lang="en-GB" sz="2000" dirty="0" err="1"/>
              <a:t>yumurta</a:t>
            </a:r>
            <a:r>
              <a:rPr lang="en-GB" sz="2000" dirty="0"/>
              <a:t> </a:t>
            </a:r>
            <a:r>
              <a:rPr lang="en-GB" sz="2000" dirty="0" err="1"/>
              <a:t>kokusu</a:t>
            </a:r>
            <a:r>
              <a:rPr lang="en-GB" sz="2000" dirty="0"/>
              <a:t> </a:t>
            </a:r>
            <a:r>
              <a:rPr lang="en-GB" sz="2000" dirty="0" err="1"/>
              <a:t>duyulur</a:t>
            </a:r>
            <a:r>
              <a:rPr lang="en-GB" sz="2000" dirty="0"/>
              <a:t>.</a:t>
            </a:r>
            <a:endParaRPr lang="tr-TR" sz="2000" dirty="0"/>
          </a:p>
          <a:p>
            <a:pPr>
              <a:buSzPct val="150000"/>
            </a:pPr>
            <a:r>
              <a:rPr lang="en-GB" sz="2000" dirty="0" err="1"/>
              <a:t>Yüksek</a:t>
            </a:r>
            <a:r>
              <a:rPr lang="en-GB" sz="2000" dirty="0"/>
              <a:t> </a:t>
            </a:r>
            <a:r>
              <a:rPr lang="en-GB" sz="2000" dirty="0" err="1"/>
              <a:t>konsantrasyonlarda</a:t>
            </a:r>
            <a:r>
              <a:rPr lang="en-GB" sz="2000" dirty="0"/>
              <a:t> </a:t>
            </a:r>
            <a:r>
              <a:rPr lang="en-GB" sz="2000" dirty="0" err="1"/>
              <a:t>belirti</a:t>
            </a:r>
            <a:r>
              <a:rPr lang="en-GB" sz="2000" dirty="0"/>
              <a:t> </a:t>
            </a:r>
            <a:r>
              <a:rPr lang="en-GB" sz="2000" dirty="0" err="1"/>
              <a:t>vermez</a:t>
            </a:r>
            <a:r>
              <a:rPr lang="en-GB" sz="2000" dirty="0"/>
              <a:t>.</a:t>
            </a:r>
            <a:endParaRPr lang="tr-TR" sz="2000" dirty="0"/>
          </a:p>
          <a:p>
            <a:pPr>
              <a:buFontTx/>
              <a:buNone/>
            </a:pPr>
            <a:r>
              <a:rPr lang="tr-TR" dirty="0"/>
              <a:t>   </a:t>
            </a:r>
            <a:r>
              <a:rPr lang="tr-TR" u="sng" dirty="0"/>
              <a:t>PPM</a:t>
            </a:r>
            <a:r>
              <a:rPr lang="tr-TR" dirty="0"/>
              <a:t>		</a:t>
            </a:r>
            <a:r>
              <a:rPr lang="en-GB" u="sng" dirty="0" err="1"/>
              <a:t>Etkisi</a:t>
            </a:r>
            <a:r>
              <a:rPr lang="tr-TR" dirty="0"/>
              <a:t>		</a:t>
            </a:r>
            <a:r>
              <a:rPr lang="tr-TR" dirty="0" smtClean="0"/>
              <a:t>                            </a:t>
            </a:r>
            <a:r>
              <a:rPr lang="en-GB" u="sng" dirty="0" err="1" smtClean="0"/>
              <a:t>Süre</a:t>
            </a:r>
            <a:endParaRPr lang="tr-TR" dirty="0"/>
          </a:p>
          <a:p>
            <a:pPr>
              <a:buFontTx/>
              <a:buNone/>
            </a:pPr>
            <a:r>
              <a:rPr lang="tr-TR" sz="2000" dirty="0"/>
              <a:t>	10 ppm	</a:t>
            </a:r>
            <a:r>
              <a:rPr lang="en-GB" sz="2000" dirty="0" err="1"/>
              <a:t>İzin</a:t>
            </a:r>
            <a:r>
              <a:rPr lang="en-GB" sz="2000" dirty="0"/>
              <a:t> </a:t>
            </a:r>
            <a:r>
              <a:rPr lang="en-GB" sz="2000" dirty="0" err="1"/>
              <a:t>verilen</a:t>
            </a:r>
            <a:r>
              <a:rPr lang="en-GB" sz="2000" dirty="0"/>
              <a:t> </a:t>
            </a:r>
            <a:r>
              <a:rPr lang="en-GB" sz="2000" dirty="0" err="1"/>
              <a:t>maruziyet</a:t>
            </a:r>
            <a:r>
              <a:rPr lang="en-GB" sz="2000" dirty="0"/>
              <a:t> </a:t>
            </a:r>
            <a:r>
              <a:rPr lang="en-GB" sz="2000" dirty="0" err="1"/>
              <a:t>sınırı</a:t>
            </a:r>
            <a:r>
              <a:rPr lang="tr-TR" sz="2000" dirty="0"/>
              <a:t>	8 </a:t>
            </a:r>
            <a:r>
              <a:rPr lang="en-GB" sz="2000" dirty="0" err="1"/>
              <a:t>saat</a:t>
            </a:r>
            <a:endParaRPr lang="tr-TR" sz="2000" dirty="0"/>
          </a:p>
          <a:p>
            <a:pPr>
              <a:buFontTx/>
              <a:buNone/>
            </a:pPr>
            <a:r>
              <a:rPr lang="tr-TR" sz="2000" dirty="0"/>
              <a:t>	50 - 100	</a:t>
            </a:r>
            <a:r>
              <a:rPr lang="en-GB" sz="2000" dirty="0" err="1"/>
              <a:t>Gözlerde</a:t>
            </a:r>
            <a:r>
              <a:rPr lang="en-GB" sz="2000" dirty="0"/>
              <a:t> </a:t>
            </a:r>
            <a:r>
              <a:rPr lang="en-GB" sz="2000" dirty="0" err="1"/>
              <a:t>ve</a:t>
            </a:r>
            <a:r>
              <a:rPr lang="en-GB" sz="2000" dirty="0"/>
              <a:t> </a:t>
            </a:r>
            <a:r>
              <a:rPr lang="en-GB" sz="2000" dirty="0" err="1"/>
              <a:t>boğazda</a:t>
            </a:r>
            <a:r>
              <a:rPr lang="en-GB" sz="2000" dirty="0"/>
              <a:t> </a:t>
            </a:r>
            <a:r>
              <a:rPr lang="en-GB" sz="2000" dirty="0" err="1"/>
              <a:t>hafif</a:t>
            </a:r>
            <a:r>
              <a:rPr lang="en-GB" sz="2000" dirty="0"/>
              <a:t> </a:t>
            </a:r>
            <a:r>
              <a:rPr lang="en-GB" sz="2000" dirty="0" err="1"/>
              <a:t>tahriş</a:t>
            </a:r>
            <a:r>
              <a:rPr lang="tr-TR" sz="2000" dirty="0"/>
              <a:t>	1 </a:t>
            </a:r>
            <a:r>
              <a:rPr lang="en-GB" sz="2000" dirty="0" err="1"/>
              <a:t>saat</a:t>
            </a:r>
            <a:endParaRPr lang="tr-TR" sz="2000" dirty="0"/>
          </a:p>
          <a:p>
            <a:pPr>
              <a:buFontTx/>
              <a:buNone/>
            </a:pPr>
            <a:r>
              <a:rPr lang="tr-TR" sz="2000" dirty="0"/>
              <a:t>   </a:t>
            </a:r>
            <a:r>
              <a:rPr lang="tr-TR" sz="2000" dirty="0" smtClean="0"/>
              <a:t>200 </a:t>
            </a:r>
            <a:r>
              <a:rPr lang="tr-TR" sz="2000" dirty="0"/>
              <a:t>- 300	</a:t>
            </a:r>
            <a:r>
              <a:rPr lang="en-GB" sz="2000" dirty="0" err="1"/>
              <a:t>Ciddi</a:t>
            </a:r>
            <a:r>
              <a:rPr lang="en-GB" sz="2000" dirty="0"/>
              <a:t> </a:t>
            </a:r>
            <a:r>
              <a:rPr lang="en-GB" sz="2000" dirty="0" err="1"/>
              <a:t>tahriş</a:t>
            </a:r>
            <a:r>
              <a:rPr lang="en-GB" sz="2000" dirty="0"/>
              <a:t>	</a:t>
            </a:r>
            <a:r>
              <a:rPr lang="tr-TR" sz="2000" dirty="0"/>
              <a:t>		1 </a:t>
            </a:r>
            <a:r>
              <a:rPr lang="en-GB" sz="2000" dirty="0" err="1"/>
              <a:t>saat</a:t>
            </a:r>
            <a:endParaRPr lang="tr-TR" sz="2000" dirty="0"/>
          </a:p>
          <a:p>
            <a:pPr>
              <a:buFontTx/>
              <a:buNone/>
            </a:pPr>
            <a:r>
              <a:rPr lang="tr-TR" sz="2000" dirty="0"/>
              <a:t>   </a:t>
            </a:r>
            <a:r>
              <a:rPr lang="tr-TR" sz="2000" dirty="0" smtClean="0"/>
              <a:t>500 </a:t>
            </a:r>
            <a:r>
              <a:rPr lang="tr-TR" sz="2000" dirty="0"/>
              <a:t>-700	</a:t>
            </a:r>
            <a:r>
              <a:rPr lang="en-GB" sz="2000" dirty="0" err="1"/>
              <a:t>Bilinç</a:t>
            </a:r>
            <a:r>
              <a:rPr lang="en-GB" sz="2000" dirty="0"/>
              <a:t> </a:t>
            </a:r>
            <a:r>
              <a:rPr lang="en-GB" sz="2000" dirty="0" err="1"/>
              <a:t>kaybı</a:t>
            </a:r>
            <a:r>
              <a:rPr lang="en-GB" sz="2000" dirty="0"/>
              <a:t>, </a:t>
            </a:r>
            <a:r>
              <a:rPr lang="en-GB" sz="2000" dirty="0" err="1"/>
              <a:t>ölüm</a:t>
            </a:r>
            <a:r>
              <a:rPr lang="en-GB" sz="2000" dirty="0"/>
              <a:t>	</a:t>
            </a:r>
            <a:r>
              <a:rPr lang="tr-TR" sz="2000" dirty="0"/>
              <a:t>	1/2 – 1</a:t>
            </a:r>
            <a:r>
              <a:rPr lang="en-GB" sz="2000" dirty="0"/>
              <a:t> </a:t>
            </a:r>
            <a:r>
              <a:rPr lang="en-GB" sz="2000" dirty="0" err="1"/>
              <a:t>saat</a:t>
            </a:r>
            <a:endParaRPr lang="tr-TR" sz="2000" dirty="0"/>
          </a:p>
          <a:p>
            <a:pPr>
              <a:buFontTx/>
              <a:buNone/>
            </a:pPr>
            <a:r>
              <a:rPr lang="tr-TR" sz="2000" dirty="0"/>
              <a:t>     &gt;1000	</a:t>
            </a:r>
            <a:r>
              <a:rPr lang="en-GB" sz="2000" dirty="0" err="1"/>
              <a:t>Bilinç</a:t>
            </a:r>
            <a:r>
              <a:rPr lang="en-GB" sz="2000" dirty="0"/>
              <a:t> </a:t>
            </a:r>
            <a:r>
              <a:rPr lang="en-GB" sz="2000" dirty="0" err="1"/>
              <a:t>kaybı</a:t>
            </a:r>
            <a:r>
              <a:rPr lang="en-GB" sz="2000" dirty="0"/>
              <a:t>, </a:t>
            </a:r>
            <a:r>
              <a:rPr lang="en-GB" sz="2000" dirty="0" err="1"/>
              <a:t>ölüm</a:t>
            </a:r>
            <a:r>
              <a:rPr lang="tr-TR" sz="2000" dirty="0"/>
              <a:t>		</a:t>
            </a:r>
            <a:r>
              <a:rPr lang="en-GB" sz="2000" dirty="0" err="1"/>
              <a:t>Dakikalar</a:t>
            </a:r>
            <a:r>
              <a:rPr lang="en-GB" sz="2000" dirty="0"/>
              <a:t> </a:t>
            </a:r>
            <a:r>
              <a:rPr lang="en-GB" sz="2000" dirty="0" err="1"/>
              <a:t>içinde</a:t>
            </a:r>
            <a:endParaRPr lang="tr-TR" sz="2000" dirty="0">
              <a:latin typeface="Times New Roman Tur" charset="-94"/>
            </a:endParaRPr>
          </a:p>
        </p:txBody>
      </p:sp>
    </p:spTree>
    <p:extLst>
      <p:ext uri="{BB962C8B-B14F-4D97-AF65-F5344CB8AC3E}">
        <p14:creationId xmlns:p14="http://schemas.microsoft.com/office/powerpoint/2010/main" val="2507049023"/>
      </p:ext>
    </p:extLst>
  </p:cSld>
  <p:clrMapOvr>
    <a:masterClrMapping/>
  </p:clrMapOvr>
  <p:transition>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508000" y="142875"/>
            <a:ext cx="775335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ctr" eaLnBrk="0" hangingPunct="0"/>
            <a:r>
              <a:rPr lang="en-GB" sz="4000" b="1" dirty="0" err="1">
                <a:latin typeface="+mj-lt"/>
                <a:ea typeface="+mj-ea"/>
                <a:cs typeface="+mj-cs"/>
              </a:rPr>
              <a:t>Karbon</a:t>
            </a:r>
            <a:r>
              <a:rPr lang="en-GB" sz="4000" b="1" dirty="0">
                <a:latin typeface="+mj-lt"/>
                <a:ea typeface="+mj-ea"/>
                <a:cs typeface="+mj-cs"/>
              </a:rPr>
              <a:t> </a:t>
            </a:r>
            <a:r>
              <a:rPr lang="en-GB" sz="4000" b="1" dirty="0" err="1">
                <a:latin typeface="+mj-lt"/>
                <a:ea typeface="+mj-ea"/>
                <a:cs typeface="+mj-cs"/>
              </a:rPr>
              <a:t>Monoksid</a:t>
            </a:r>
            <a:r>
              <a:rPr lang="tr-TR" sz="4000" b="1" dirty="0">
                <a:latin typeface="+mj-lt"/>
                <a:ea typeface="+mj-ea"/>
                <a:cs typeface="+mj-cs"/>
              </a:rPr>
              <a:t>, CO</a:t>
            </a:r>
          </a:p>
        </p:txBody>
      </p:sp>
      <p:sp>
        <p:nvSpPr>
          <p:cNvPr id="111619" name="Rectangle 3"/>
          <p:cNvSpPr>
            <a:spLocks noChangeArrowheads="1"/>
          </p:cNvSpPr>
          <p:nvPr/>
        </p:nvSpPr>
        <p:spPr bwMode="auto">
          <a:xfrm>
            <a:off x="914400" y="142875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457200" indent="-457200" eaLnBrk="0" hangingPunct="0">
              <a:spcBef>
                <a:spcPct val="20000"/>
              </a:spcBef>
              <a:buClr>
                <a:schemeClr val="tx1"/>
              </a:buClr>
              <a:buSzPct val="150000"/>
              <a:buFont typeface="Arial" pitchFamily="34" charset="0"/>
              <a:buChar char="•"/>
            </a:pPr>
            <a:r>
              <a:rPr lang="tr-TR" sz="1400" dirty="0" smtClean="0"/>
              <a:t>Renksiz</a:t>
            </a:r>
            <a:r>
              <a:rPr lang="tr-TR" sz="1400" dirty="0"/>
              <a:t>, kokusuz, tahriş etkisi olmayan çok zehirli gaz olarak tanımlanır. </a:t>
            </a:r>
            <a:endParaRPr lang="tr-TR" sz="1400" dirty="0" smtClean="0"/>
          </a:p>
          <a:p>
            <a:pPr marL="457200" indent="-457200" eaLnBrk="0" hangingPunct="0">
              <a:spcBef>
                <a:spcPct val="20000"/>
              </a:spcBef>
              <a:buClr>
                <a:schemeClr val="tx1"/>
              </a:buClr>
              <a:buSzPct val="150000"/>
              <a:buFont typeface="Arial" pitchFamily="34" charset="0"/>
              <a:buChar char="•"/>
            </a:pPr>
            <a:r>
              <a:rPr lang="tr-TR" sz="1400" dirty="0" smtClean="0"/>
              <a:t>Özgül </a:t>
            </a:r>
            <a:r>
              <a:rPr lang="tr-TR" sz="1400" dirty="0"/>
              <a:t>ağırlığı 1.255 kg/m</a:t>
            </a:r>
            <a:r>
              <a:rPr lang="tr-TR" sz="1400" baseline="30000" dirty="0"/>
              <a:t>3 </a:t>
            </a:r>
            <a:r>
              <a:rPr lang="tr-TR" sz="1400" dirty="0"/>
              <a:t>olup, havanınkine çok yakındır. Hava ile % 13-75 oranlarındaki karışımı patlayıcı özelliğe sahip olup, en tehlikeli patlama konsantrasyonu </a:t>
            </a:r>
            <a:r>
              <a:rPr lang="tr-TR" sz="1400" dirty="0" smtClean="0"/>
              <a:t>% 28-30 civarındadır.</a:t>
            </a:r>
          </a:p>
          <a:p>
            <a:pPr marL="457200" indent="-457200" eaLnBrk="0" hangingPunct="0">
              <a:spcBef>
                <a:spcPct val="20000"/>
              </a:spcBef>
              <a:buClr>
                <a:schemeClr val="tx1"/>
              </a:buClr>
              <a:buSzPct val="150000"/>
              <a:buFont typeface="Arial" pitchFamily="34" charset="0"/>
              <a:buChar char="•"/>
            </a:pPr>
            <a:r>
              <a:rPr lang="tr-TR" sz="1400" dirty="0"/>
              <a:t>Hemoglobine oksijenden 200-300 kat daha fazla ilgilidir. </a:t>
            </a:r>
            <a:r>
              <a:rPr lang="tr-TR" sz="1400" dirty="0">
                <a:solidFill>
                  <a:srgbClr val="FF0000"/>
                </a:solidFill>
              </a:rPr>
              <a:t>Hemoglobinle karboksi hemoglobin (HbCO)  yapar</a:t>
            </a:r>
            <a:r>
              <a:rPr lang="tr-TR" sz="1400" dirty="0"/>
              <a:t>. Böylece kanın dokulara oksijen taşıma kapasitesini bloke eder. Dolayısıyla, oksijen yetersizliği baş gösterir ve kanın karbonmonoksit ile doygunluğu artınca da ölüm meydana gelir.</a:t>
            </a:r>
            <a:endParaRPr lang="en-US" sz="1400" dirty="0"/>
          </a:p>
          <a:p>
            <a:pPr marL="457200" indent="-457200" eaLnBrk="0" hangingPunct="0">
              <a:spcBef>
                <a:spcPct val="20000"/>
              </a:spcBef>
              <a:buClr>
                <a:schemeClr val="tx1"/>
              </a:buClr>
              <a:buSzPct val="150000"/>
              <a:buFont typeface="Arial" pitchFamily="34" charset="0"/>
              <a:buChar char="•"/>
            </a:pPr>
            <a:endParaRPr lang="tr-TR" altLang="en-US" sz="1400" dirty="0"/>
          </a:p>
          <a:p>
            <a:pPr eaLnBrk="0" hangingPunct="0">
              <a:spcBef>
                <a:spcPct val="20000"/>
              </a:spcBef>
              <a:buClr>
                <a:schemeClr val="tx1"/>
              </a:buClr>
            </a:pPr>
            <a:r>
              <a:rPr lang="tr-TR" sz="3200" dirty="0" smtClean="0">
                <a:effectLst>
                  <a:outerShdw blurRad="38100" dist="38100" dir="2700000" algn="tl">
                    <a:srgbClr val="C0C0C0"/>
                  </a:outerShdw>
                </a:effectLst>
                <a:latin typeface="Times New Roman" pitchFamily="18" charset="0"/>
              </a:rPr>
              <a:t>  </a:t>
            </a:r>
            <a:r>
              <a:rPr lang="tr-TR" sz="3200" u="sng" dirty="0">
                <a:effectLst>
                  <a:outerShdw blurRad="38100" dist="38100" dir="2700000" algn="tl">
                    <a:srgbClr val="C0C0C0"/>
                  </a:outerShdw>
                </a:effectLst>
                <a:latin typeface="Times New Roman" pitchFamily="18" charset="0"/>
              </a:rPr>
              <a:t>PPM</a:t>
            </a:r>
            <a:r>
              <a:rPr lang="tr-TR" sz="3200" dirty="0">
                <a:effectLst>
                  <a:outerShdw blurRad="38100" dist="38100" dir="2700000" algn="tl">
                    <a:srgbClr val="C0C0C0"/>
                  </a:outerShdw>
                </a:effectLst>
                <a:latin typeface="Times New Roman" pitchFamily="18" charset="0"/>
              </a:rPr>
              <a:t>		</a:t>
            </a:r>
            <a:r>
              <a:rPr lang="en-GB" sz="3200" u="sng" dirty="0" err="1">
                <a:effectLst>
                  <a:outerShdw blurRad="38100" dist="38100" dir="2700000" algn="tl">
                    <a:srgbClr val="C0C0C0"/>
                  </a:outerShdw>
                </a:effectLst>
                <a:latin typeface="Times New Roman" pitchFamily="18" charset="0"/>
              </a:rPr>
              <a:t>Etkisi</a:t>
            </a:r>
            <a:r>
              <a:rPr lang="tr-TR" sz="3200" dirty="0">
                <a:effectLst>
                  <a:outerShdw blurRad="38100" dist="38100" dir="2700000" algn="tl">
                    <a:srgbClr val="C0C0C0"/>
                  </a:outerShdw>
                </a:effectLst>
                <a:latin typeface="Times New Roman" pitchFamily="18" charset="0"/>
              </a:rPr>
              <a:t>		</a:t>
            </a:r>
            <a:r>
              <a:rPr lang="en-GB" sz="3200" u="sng" dirty="0" err="1">
                <a:effectLst>
                  <a:outerShdw blurRad="38100" dist="38100" dir="2700000" algn="tl">
                    <a:srgbClr val="C0C0C0"/>
                  </a:outerShdw>
                </a:effectLst>
                <a:latin typeface="Times New Roman" pitchFamily="18" charset="0"/>
              </a:rPr>
              <a:t>Süre</a:t>
            </a:r>
            <a:endParaRPr lang="tr-TR" sz="3200" dirty="0">
              <a:effectLst>
                <a:outerShdw blurRad="38100" dist="38100" dir="2700000" algn="tl">
                  <a:srgbClr val="C0C0C0"/>
                </a:outerShdw>
              </a:effectLst>
              <a:latin typeface="Times New Roman" pitchFamily="18" charset="0"/>
            </a:endParaRPr>
          </a:p>
          <a:p>
            <a:pPr marL="342900" indent="-342900" eaLnBrk="0" hangingPunct="0">
              <a:spcBef>
                <a:spcPct val="20000"/>
              </a:spcBef>
            </a:pPr>
            <a:r>
              <a:rPr lang="tr-TR" sz="2000" dirty="0">
                <a:effectLst>
                  <a:outerShdw blurRad="38100" dist="38100" dir="2700000" algn="tl">
                    <a:srgbClr val="C0C0C0"/>
                  </a:outerShdw>
                </a:effectLst>
                <a:latin typeface="Times New Roman" pitchFamily="18" charset="0"/>
              </a:rPr>
              <a:t>	   50		</a:t>
            </a:r>
            <a:r>
              <a:rPr lang="en-GB" sz="2000" dirty="0" err="1">
                <a:effectLst>
                  <a:outerShdw blurRad="38100" dist="38100" dir="2700000" algn="tl">
                    <a:srgbClr val="C0C0C0"/>
                  </a:outerShdw>
                </a:effectLst>
                <a:latin typeface="Times New Roman" pitchFamily="18" charset="0"/>
              </a:rPr>
              <a:t>İzin</a:t>
            </a:r>
            <a:r>
              <a:rPr lang="en-GB" sz="2000" dirty="0">
                <a:effectLst>
                  <a:outerShdw blurRad="38100" dist="38100" dir="2700000" algn="tl">
                    <a:srgbClr val="C0C0C0"/>
                  </a:outerShdw>
                </a:effectLst>
                <a:latin typeface="Times New Roman" pitchFamily="18" charset="0"/>
              </a:rPr>
              <a:t> </a:t>
            </a:r>
            <a:r>
              <a:rPr lang="en-GB" sz="2000" dirty="0" err="1">
                <a:effectLst>
                  <a:outerShdw blurRad="38100" dist="38100" dir="2700000" algn="tl">
                    <a:srgbClr val="C0C0C0"/>
                  </a:outerShdw>
                </a:effectLst>
                <a:latin typeface="Times New Roman" pitchFamily="18" charset="0"/>
              </a:rPr>
              <a:t>verilen</a:t>
            </a:r>
            <a:r>
              <a:rPr lang="en-GB" sz="2000" dirty="0">
                <a:effectLst>
                  <a:outerShdw blurRad="38100" dist="38100" dir="2700000" algn="tl">
                    <a:srgbClr val="C0C0C0"/>
                  </a:outerShdw>
                </a:effectLst>
                <a:latin typeface="Times New Roman" pitchFamily="18" charset="0"/>
              </a:rPr>
              <a:t> </a:t>
            </a:r>
            <a:r>
              <a:rPr lang="en-GB" sz="2000" dirty="0" err="1">
                <a:effectLst>
                  <a:outerShdw blurRad="38100" dist="38100" dir="2700000" algn="tl">
                    <a:srgbClr val="C0C0C0"/>
                  </a:outerShdw>
                </a:effectLst>
                <a:latin typeface="Times New Roman" pitchFamily="18" charset="0"/>
              </a:rPr>
              <a:t>maruziet</a:t>
            </a:r>
            <a:r>
              <a:rPr lang="en-GB" sz="2000" dirty="0">
                <a:effectLst>
                  <a:outerShdw blurRad="38100" dist="38100" dir="2700000" algn="tl">
                    <a:srgbClr val="C0C0C0"/>
                  </a:outerShdw>
                </a:effectLst>
                <a:latin typeface="Times New Roman" pitchFamily="18" charset="0"/>
              </a:rPr>
              <a:t> </a:t>
            </a:r>
            <a:r>
              <a:rPr lang="en-GB" sz="2000" dirty="0" err="1">
                <a:effectLst>
                  <a:outerShdw blurRad="38100" dist="38100" dir="2700000" algn="tl">
                    <a:srgbClr val="C0C0C0"/>
                  </a:outerShdw>
                </a:effectLst>
                <a:latin typeface="Times New Roman" pitchFamily="18" charset="0"/>
              </a:rPr>
              <a:t>sınırı</a:t>
            </a:r>
            <a:r>
              <a:rPr lang="en-GB" sz="2000" dirty="0">
                <a:effectLst>
                  <a:outerShdw blurRad="38100" dist="38100" dir="2700000" algn="tl">
                    <a:srgbClr val="C0C0C0"/>
                  </a:outerShdw>
                </a:effectLst>
                <a:latin typeface="Times New Roman" pitchFamily="18" charset="0"/>
              </a:rPr>
              <a:t>	</a:t>
            </a:r>
            <a:r>
              <a:rPr lang="tr-TR" sz="2000" dirty="0">
                <a:effectLst>
                  <a:outerShdw blurRad="38100" dist="38100" dir="2700000" algn="tl">
                    <a:srgbClr val="C0C0C0"/>
                  </a:outerShdw>
                </a:effectLst>
                <a:latin typeface="Times New Roman" pitchFamily="18" charset="0"/>
              </a:rPr>
              <a:t>	8 </a:t>
            </a:r>
            <a:r>
              <a:rPr lang="en-GB" sz="2000" dirty="0" err="1">
                <a:effectLst>
                  <a:outerShdw blurRad="38100" dist="38100" dir="2700000" algn="tl">
                    <a:srgbClr val="C0C0C0"/>
                  </a:outerShdw>
                </a:effectLst>
                <a:latin typeface="Times New Roman" pitchFamily="18" charset="0"/>
              </a:rPr>
              <a:t>saat</a:t>
            </a:r>
            <a:endParaRPr lang="tr-TR" sz="2000" dirty="0">
              <a:effectLst>
                <a:outerShdw blurRad="38100" dist="38100" dir="2700000" algn="tl">
                  <a:srgbClr val="C0C0C0"/>
                </a:outerShdw>
              </a:effectLst>
              <a:latin typeface="Times New Roman" pitchFamily="18" charset="0"/>
            </a:endParaRPr>
          </a:p>
          <a:p>
            <a:pPr marL="342900" indent="-342900" eaLnBrk="0" hangingPunct="0">
              <a:spcBef>
                <a:spcPct val="20000"/>
              </a:spcBef>
            </a:pPr>
            <a:r>
              <a:rPr lang="tr-TR" sz="2000" dirty="0">
                <a:effectLst>
                  <a:outerShdw blurRad="38100" dist="38100" dir="2700000" algn="tl">
                    <a:srgbClr val="C0C0C0"/>
                  </a:outerShdw>
                </a:effectLst>
                <a:latin typeface="Times New Roman" pitchFamily="18" charset="0"/>
              </a:rPr>
              <a:t>	  200		</a:t>
            </a:r>
            <a:r>
              <a:rPr lang="en-GB" sz="2000" dirty="0" err="1">
                <a:effectLst>
                  <a:outerShdw blurRad="38100" dist="38100" dir="2700000" algn="tl">
                    <a:srgbClr val="C0C0C0"/>
                  </a:outerShdw>
                </a:effectLst>
                <a:latin typeface="Times New Roman" pitchFamily="18" charset="0"/>
              </a:rPr>
              <a:t>Hafif</a:t>
            </a:r>
            <a:r>
              <a:rPr lang="en-GB" sz="2000" dirty="0">
                <a:effectLst>
                  <a:outerShdw blurRad="38100" dist="38100" dir="2700000" algn="tl">
                    <a:srgbClr val="C0C0C0"/>
                  </a:outerShdw>
                </a:effectLst>
                <a:latin typeface="Times New Roman" pitchFamily="18" charset="0"/>
              </a:rPr>
              <a:t> </a:t>
            </a:r>
            <a:r>
              <a:rPr lang="en-GB" sz="2000" dirty="0" err="1">
                <a:effectLst>
                  <a:outerShdw blurRad="38100" dist="38100" dir="2700000" algn="tl">
                    <a:srgbClr val="C0C0C0"/>
                  </a:outerShdw>
                </a:effectLst>
                <a:latin typeface="Times New Roman" pitchFamily="18" charset="0"/>
              </a:rPr>
              <a:t>başağrısı</a:t>
            </a:r>
            <a:r>
              <a:rPr lang="en-GB" sz="2000" dirty="0">
                <a:effectLst>
                  <a:outerShdw blurRad="38100" dist="38100" dir="2700000" algn="tl">
                    <a:srgbClr val="C0C0C0"/>
                  </a:outerShdw>
                </a:effectLst>
                <a:latin typeface="Times New Roman" pitchFamily="18" charset="0"/>
              </a:rPr>
              <a:t>, </a:t>
            </a:r>
            <a:r>
              <a:rPr lang="en-GB" sz="2000" dirty="0" err="1">
                <a:effectLst>
                  <a:outerShdw blurRad="38100" dist="38100" dir="2700000" algn="tl">
                    <a:srgbClr val="C0C0C0"/>
                  </a:outerShdw>
                </a:effectLst>
                <a:latin typeface="Times New Roman" pitchFamily="18" charset="0"/>
              </a:rPr>
              <a:t>huzursuzluk</a:t>
            </a:r>
            <a:r>
              <a:rPr lang="tr-TR" sz="2000" dirty="0">
                <a:effectLst>
                  <a:outerShdw blurRad="38100" dist="38100" dir="2700000" algn="tl">
                    <a:srgbClr val="C0C0C0"/>
                  </a:outerShdw>
                </a:effectLst>
                <a:latin typeface="Times New Roman" pitchFamily="18" charset="0"/>
              </a:rPr>
              <a:t>	3 </a:t>
            </a:r>
            <a:r>
              <a:rPr lang="en-GB" sz="2000" dirty="0" err="1">
                <a:effectLst>
                  <a:outerShdw blurRad="38100" dist="38100" dir="2700000" algn="tl">
                    <a:srgbClr val="C0C0C0"/>
                  </a:outerShdw>
                </a:effectLst>
                <a:latin typeface="Times New Roman" pitchFamily="18" charset="0"/>
              </a:rPr>
              <a:t>saat</a:t>
            </a:r>
            <a:endParaRPr lang="tr-TR" sz="2000" dirty="0">
              <a:effectLst>
                <a:outerShdw blurRad="38100" dist="38100" dir="2700000" algn="tl">
                  <a:srgbClr val="C0C0C0"/>
                </a:outerShdw>
              </a:effectLst>
              <a:latin typeface="Times New Roman" pitchFamily="18" charset="0"/>
            </a:endParaRPr>
          </a:p>
          <a:p>
            <a:pPr marL="342900" indent="-342900" eaLnBrk="0" hangingPunct="0">
              <a:spcBef>
                <a:spcPct val="20000"/>
              </a:spcBef>
            </a:pPr>
            <a:r>
              <a:rPr lang="tr-TR" sz="2000" dirty="0">
                <a:effectLst>
                  <a:outerShdw blurRad="38100" dist="38100" dir="2700000" algn="tl">
                    <a:srgbClr val="C0C0C0"/>
                  </a:outerShdw>
                </a:effectLst>
                <a:latin typeface="Times New Roman" pitchFamily="18" charset="0"/>
              </a:rPr>
              <a:t>       600		</a:t>
            </a:r>
            <a:r>
              <a:rPr lang="en-GB" sz="2000" dirty="0">
                <a:effectLst>
                  <a:outerShdw blurRad="38100" dist="38100" dir="2700000" algn="tl">
                    <a:srgbClr val="C0C0C0"/>
                  </a:outerShdw>
                </a:effectLst>
                <a:latin typeface="Times New Roman" pitchFamily="18" charset="0"/>
              </a:rPr>
              <a:t>Baş </a:t>
            </a:r>
            <a:r>
              <a:rPr lang="en-GB" sz="2000" dirty="0" err="1">
                <a:effectLst>
                  <a:outerShdw blurRad="38100" dist="38100" dir="2700000" algn="tl">
                    <a:srgbClr val="C0C0C0"/>
                  </a:outerShdw>
                </a:effectLst>
                <a:latin typeface="Times New Roman" pitchFamily="18" charset="0"/>
              </a:rPr>
              <a:t>ağrısı</a:t>
            </a:r>
            <a:r>
              <a:rPr lang="tr-TR" sz="2000" dirty="0">
                <a:effectLst>
                  <a:outerShdw blurRad="38100" dist="38100" dir="2700000" algn="tl">
                    <a:srgbClr val="C0C0C0"/>
                  </a:outerShdw>
                </a:effectLst>
                <a:latin typeface="Times New Roman" pitchFamily="18" charset="0"/>
              </a:rPr>
              <a:t>, </a:t>
            </a:r>
            <a:r>
              <a:rPr lang="en-GB" sz="2000" dirty="0" err="1">
                <a:effectLst>
                  <a:outerShdw blurRad="38100" dist="38100" dir="2700000" algn="tl">
                    <a:srgbClr val="C0C0C0"/>
                  </a:outerShdw>
                </a:effectLst>
                <a:latin typeface="Times New Roman" pitchFamily="18" charset="0"/>
              </a:rPr>
              <a:t>huzursuzluk</a:t>
            </a:r>
            <a:r>
              <a:rPr lang="tr-TR" sz="2000" dirty="0">
                <a:effectLst>
                  <a:outerShdw blurRad="38100" dist="38100" dir="2700000" algn="tl">
                    <a:srgbClr val="C0C0C0"/>
                  </a:outerShdw>
                </a:effectLst>
                <a:latin typeface="Times New Roman" pitchFamily="18" charset="0"/>
              </a:rPr>
              <a:t>		1 </a:t>
            </a:r>
            <a:r>
              <a:rPr lang="en-GB" sz="2000" dirty="0" err="1">
                <a:effectLst>
                  <a:outerShdw blurRad="38100" dist="38100" dir="2700000" algn="tl">
                    <a:srgbClr val="C0C0C0"/>
                  </a:outerShdw>
                </a:effectLst>
                <a:latin typeface="Times New Roman" pitchFamily="18" charset="0"/>
              </a:rPr>
              <a:t>saat</a:t>
            </a:r>
            <a:endParaRPr lang="tr-TR" sz="2000" dirty="0">
              <a:effectLst>
                <a:outerShdw blurRad="38100" dist="38100" dir="2700000" algn="tl">
                  <a:srgbClr val="C0C0C0"/>
                </a:outerShdw>
              </a:effectLst>
              <a:latin typeface="Times New Roman" pitchFamily="18" charset="0"/>
            </a:endParaRPr>
          </a:p>
          <a:p>
            <a:pPr marL="342900" indent="-342900" eaLnBrk="0" hangingPunct="0">
              <a:spcBef>
                <a:spcPct val="20000"/>
              </a:spcBef>
            </a:pPr>
            <a:r>
              <a:rPr lang="tr-TR" sz="2000" dirty="0" smtClean="0">
                <a:effectLst>
                  <a:outerShdw blurRad="38100" dist="38100" dir="2700000" algn="tl">
                    <a:srgbClr val="C0C0C0"/>
                  </a:outerShdw>
                </a:effectLst>
                <a:latin typeface="Times New Roman" pitchFamily="18" charset="0"/>
              </a:rPr>
              <a:t>  1000-2000</a:t>
            </a:r>
            <a:r>
              <a:rPr lang="tr-TR" sz="2000" dirty="0">
                <a:effectLst>
                  <a:outerShdw blurRad="38100" dist="38100" dir="2700000" algn="tl">
                    <a:srgbClr val="C0C0C0"/>
                  </a:outerShdw>
                </a:effectLst>
                <a:latin typeface="Times New Roman" pitchFamily="18" charset="0"/>
              </a:rPr>
              <a:t>	</a:t>
            </a:r>
            <a:r>
              <a:rPr lang="en-GB" sz="2000" dirty="0" err="1">
                <a:effectLst>
                  <a:outerShdw blurRad="38100" dist="38100" dir="2700000" algn="tl">
                    <a:srgbClr val="C0C0C0"/>
                  </a:outerShdw>
                </a:effectLst>
                <a:latin typeface="Times New Roman" pitchFamily="18" charset="0"/>
              </a:rPr>
              <a:t>Düşme</a:t>
            </a:r>
            <a:r>
              <a:rPr lang="en-GB" sz="2000" dirty="0">
                <a:effectLst>
                  <a:outerShdw blurRad="38100" dist="38100" dir="2700000" algn="tl">
                    <a:srgbClr val="C0C0C0"/>
                  </a:outerShdw>
                </a:effectLst>
                <a:latin typeface="Times New Roman" pitchFamily="18" charset="0"/>
              </a:rPr>
              <a:t> </a:t>
            </a:r>
            <a:r>
              <a:rPr lang="en-GB" sz="2000" dirty="0" err="1">
                <a:effectLst>
                  <a:outerShdw blurRad="38100" dist="38100" dir="2700000" algn="tl">
                    <a:srgbClr val="C0C0C0"/>
                  </a:outerShdw>
                </a:effectLst>
                <a:latin typeface="Times New Roman" pitchFamily="18" charset="0"/>
              </a:rPr>
              <a:t>eğilimi</a:t>
            </a:r>
            <a:r>
              <a:rPr lang="en-GB" sz="2000" dirty="0">
                <a:effectLst>
                  <a:outerShdw blurRad="38100" dist="38100" dir="2700000" algn="tl">
                    <a:srgbClr val="C0C0C0"/>
                  </a:outerShdw>
                </a:effectLst>
                <a:latin typeface="Times New Roman" pitchFamily="18" charset="0"/>
              </a:rPr>
              <a:t>	</a:t>
            </a:r>
            <a:r>
              <a:rPr lang="tr-TR" sz="2000" dirty="0">
                <a:effectLst>
                  <a:outerShdw blurRad="38100" dist="38100" dir="2700000" algn="tl">
                    <a:srgbClr val="C0C0C0"/>
                  </a:outerShdw>
                </a:effectLst>
                <a:latin typeface="Times New Roman" pitchFamily="18" charset="0"/>
              </a:rPr>
              <a:t>		1 1/2 </a:t>
            </a:r>
            <a:r>
              <a:rPr lang="en-GB" sz="2000" dirty="0" err="1">
                <a:effectLst>
                  <a:outerShdw blurRad="38100" dist="38100" dir="2700000" algn="tl">
                    <a:srgbClr val="C0C0C0"/>
                  </a:outerShdw>
                </a:effectLst>
                <a:latin typeface="Times New Roman" pitchFamily="18" charset="0"/>
              </a:rPr>
              <a:t>saat</a:t>
            </a:r>
            <a:endParaRPr lang="tr-TR" sz="2000" dirty="0">
              <a:effectLst>
                <a:outerShdw blurRad="38100" dist="38100" dir="2700000" algn="tl">
                  <a:srgbClr val="C0C0C0"/>
                </a:outerShdw>
              </a:effectLst>
              <a:latin typeface="Times New Roman" pitchFamily="18" charset="0"/>
            </a:endParaRPr>
          </a:p>
          <a:p>
            <a:pPr marL="342900" indent="-342900" eaLnBrk="0" hangingPunct="0">
              <a:spcBef>
                <a:spcPct val="20000"/>
              </a:spcBef>
            </a:pPr>
            <a:r>
              <a:rPr lang="tr-TR" sz="2000" dirty="0">
                <a:effectLst>
                  <a:outerShdw blurRad="38100" dist="38100" dir="2700000" algn="tl">
                    <a:srgbClr val="C0C0C0"/>
                  </a:outerShdw>
                </a:effectLst>
                <a:latin typeface="Times New Roman" pitchFamily="18" charset="0"/>
              </a:rPr>
              <a:t>  1000-2000	</a:t>
            </a:r>
            <a:r>
              <a:rPr lang="en-GB" sz="2000" dirty="0" err="1">
                <a:effectLst>
                  <a:outerShdw blurRad="38100" dist="38100" dir="2700000" algn="tl">
                    <a:srgbClr val="C0C0C0"/>
                  </a:outerShdw>
                </a:effectLst>
                <a:latin typeface="Times New Roman" pitchFamily="18" charset="0"/>
              </a:rPr>
              <a:t>Hafif</a:t>
            </a:r>
            <a:r>
              <a:rPr lang="en-GB" sz="2000" dirty="0">
                <a:effectLst>
                  <a:outerShdw blurRad="38100" dist="38100" dir="2700000" algn="tl">
                    <a:srgbClr val="C0C0C0"/>
                  </a:outerShdw>
                </a:effectLst>
                <a:latin typeface="Times New Roman" pitchFamily="18" charset="0"/>
              </a:rPr>
              <a:t> </a:t>
            </a:r>
            <a:r>
              <a:rPr lang="en-GB" sz="2000" dirty="0" err="1">
                <a:effectLst>
                  <a:outerShdw blurRad="38100" dist="38100" dir="2700000" algn="tl">
                    <a:srgbClr val="C0C0C0"/>
                  </a:outerShdw>
                </a:effectLst>
                <a:latin typeface="Times New Roman" pitchFamily="18" charset="0"/>
              </a:rPr>
              <a:t>kalp</a:t>
            </a:r>
            <a:r>
              <a:rPr lang="en-GB" sz="2000" dirty="0">
                <a:effectLst>
                  <a:outerShdw blurRad="38100" dist="38100" dir="2700000" algn="tl">
                    <a:srgbClr val="C0C0C0"/>
                  </a:outerShdw>
                </a:effectLst>
                <a:latin typeface="Times New Roman" pitchFamily="18" charset="0"/>
              </a:rPr>
              <a:t> </a:t>
            </a:r>
            <a:r>
              <a:rPr lang="en-GB" sz="2000" dirty="0" err="1">
                <a:effectLst>
                  <a:outerShdw blurRad="38100" dist="38100" dir="2700000" algn="tl">
                    <a:srgbClr val="C0C0C0"/>
                  </a:outerShdw>
                </a:effectLst>
                <a:latin typeface="Times New Roman" pitchFamily="18" charset="0"/>
              </a:rPr>
              <a:t>çarpıntısı</a:t>
            </a:r>
            <a:r>
              <a:rPr lang="tr-TR" sz="2000" dirty="0">
                <a:effectLst>
                  <a:outerShdw blurRad="38100" dist="38100" dir="2700000" algn="tl">
                    <a:srgbClr val="C0C0C0"/>
                  </a:outerShdw>
                </a:effectLst>
                <a:latin typeface="Times New Roman" pitchFamily="18" charset="0"/>
              </a:rPr>
              <a:t>		30 </a:t>
            </a:r>
            <a:r>
              <a:rPr lang="en-GB" sz="2000" dirty="0">
                <a:effectLst>
                  <a:outerShdw blurRad="38100" dist="38100" dir="2700000" algn="tl">
                    <a:srgbClr val="C0C0C0"/>
                  </a:outerShdw>
                </a:effectLst>
                <a:latin typeface="Times New Roman" pitchFamily="18" charset="0"/>
              </a:rPr>
              <a:t>dk.</a:t>
            </a:r>
            <a:endParaRPr lang="tr-TR" sz="2000" dirty="0">
              <a:effectLst>
                <a:outerShdw blurRad="38100" dist="38100" dir="2700000" algn="tl">
                  <a:srgbClr val="C0C0C0"/>
                </a:outerShdw>
              </a:effectLst>
              <a:latin typeface="Times New Roman" pitchFamily="18" charset="0"/>
            </a:endParaRPr>
          </a:p>
          <a:p>
            <a:pPr marL="342900" indent="-342900" eaLnBrk="0" hangingPunct="0">
              <a:spcBef>
                <a:spcPct val="20000"/>
              </a:spcBef>
            </a:pPr>
            <a:r>
              <a:rPr lang="tr-TR" sz="2000" dirty="0">
                <a:effectLst>
                  <a:outerShdw blurRad="38100" dist="38100" dir="2700000" algn="tl">
                    <a:srgbClr val="C0C0C0"/>
                  </a:outerShdw>
                </a:effectLst>
                <a:latin typeface="Times New Roman" pitchFamily="18" charset="0"/>
              </a:rPr>
              <a:t>  2000-2500	</a:t>
            </a:r>
            <a:r>
              <a:rPr lang="en-GB" sz="2000" dirty="0" err="1">
                <a:effectLst>
                  <a:outerShdw blurRad="38100" dist="38100" dir="2700000" algn="tl">
                    <a:srgbClr val="C0C0C0"/>
                  </a:outerShdw>
                </a:effectLst>
                <a:latin typeface="Times New Roman" pitchFamily="18" charset="0"/>
              </a:rPr>
              <a:t>Bilinç</a:t>
            </a:r>
            <a:r>
              <a:rPr lang="en-GB" sz="2000" dirty="0">
                <a:effectLst>
                  <a:outerShdw blurRad="38100" dist="38100" dir="2700000" algn="tl">
                    <a:srgbClr val="C0C0C0"/>
                  </a:outerShdw>
                </a:effectLst>
                <a:latin typeface="Times New Roman" pitchFamily="18" charset="0"/>
              </a:rPr>
              <a:t> </a:t>
            </a:r>
            <a:r>
              <a:rPr lang="en-GB" sz="2000" dirty="0" err="1">
                <a:effectLst>
                  <a:outerShdw blurRad="38100" dist="38100" dir="2700000" algn="tl">
                    <a:srgbClr val="C0C0C0"/>
                  </a:outerShdw>
                </a:effectLst>
                <a:latin typeface="Times New Roman" pitchFamily="18" charset="0"/>
              </a:rPr>
              <a:t>kaybı</a:t>
            </a:r>
            <a:r>
              <a:rPr lang="tr-TR" sz="2000" dirty="0">
                <a:effectLst>
                  <a:outerShdw blurRad="38100" dist="38100" dir="2700000" algn="tl">
                    <a:srgbClr val="C0C0C0"/>
                  </a:outerShdw>
                </a:effectLst>
                <a:latin typeface="Times New Roman" pitchFamily="18" charset="0"/>
              </a:rPr>
              <a:t>			30 </a:t>
            </a:r>
            <a:r>
              <a:rPr lang="en-GB" sz="2000" dirty="0" err="1">
                <a:effectLst>
                  <a:outerShdw blurRad="38100" dist="38100" dir="2700000" algn="tl">
                    <a:srgbClr val="C0C0C0"/>
                  </a:outerShdw>
                </a:effectLst>
                <a:latin typeface="Times New Roman" pitchFamily="18" charset="0"/>
              </a:rPr>
              <a:t>dk</a:t>
            </a:r>
            <a:r>
              <a:rPr lang="tr-TR" sz="2000" dirty="0">
                <a:effectLst>
                  <a:outerShdw blurRad="38100" dist="38100" dir="2700000" algn="tl">
                    <a:srgbClr val="C0C0C0"/>
                  </a:outerShdw>
                </a:effectLst>
                <a:latin typeface="Times New Roman" pitchFamily="18" charset="0"/>
              </a:rPr>
              <a:t>.</a:t>
            </a:r>
            <a:endParaRPr lang="tr-TR" sz="2000" dirty="0">
              <a:effectLst>
                <a:outerShdw blurRad="38100" dist="38100" dir="2700000" algn="tl">
                  <a:srgbClr val="C0C0C0"/>
                </a:outerShdw>
              </a:effectLst>
              <a:latin typeface="Times New Roman Tur" charset="-94"/>
            </a:endParaRPr>
          </a:p>
        </p:txBody>
      </p:sp>
    </p:spTree>
    <p:extLst>
      <p:ext uri="{BB962C8B-B14F-4D97-AF65-F5344CB8AC3E}">
        <p14:creationId xmlns:p14="http://schemas.microsoft.com/office/powerpoint/2010/main" val="481570414"/>
      </p:ext>
    </p:extLst>
  </p:cSld>
  <p:clrMapOvr>
    <a:masterClrMapping/>
  </p:clrMapOvr>
  <p:transition>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tr-TR" altLang="en-US" sz="4000" kern="1200" dirty="0" smtClean="0"/>
              <a:t>Karbondioksit </a:t>
            </a:r>
            <a:r>
              <a:rPr lang="tr-TR" altLang="en-US" sz="4000" kern="1200" dirty="0"/>
              <a:t>(CO2)</a:t>
            </a:r>
          </a:p>
        </p:txBody>
      </p:sp>
      <p:sp>
        <p:nvSpPr>
          <p:cNvPr id="40963" name="Rectangle 3"/>
          <p:cNvSpPr>
            <a:spLocks noGrp="1" noChangeArrowheads="1"/>
          </p:cNvSpPr>
          <p:nvPr>
            <p:ph type="body" idx="1"/>
          </p:nvPr>
        </p:nvSpPr>
        <p:spPr/>
        <p:txBody>
          <a:bodyPr/>
          <a:lstStyle/>
          <a:p>
            <a:pPr>
              <a:lnSpc>
                <a:spcPct val="90000"/>
              </a:lnSpc>
              <a:buFont typeface="Wingdings" panose="05000000000000000000" pitchFamily="2" charset="2"/>
              <a:buChar char="ü"/>
            </a:pPr>
            <a:r>
              <a:rPr lang="tr-TR" altLang="en-US" sz="2800" dirty="0"/>
              <a:t>Renksiz, kokusuz, havadan ağır, tatsız bir gazdır. Havadan ağır olduğundan ocakta taban kısımlarında bulunur. </a:t>
            </a:r>
          </a:p>
          <a:p>
            <a:pPr>
              <a:lnSpc>
                <a:spcPct val="90000"/>
              </a:lnSpc>
              <a:buFont typeface="Wingdings" panose="05000000000000000000" pitchFamily="2" charset="2"/>
              <a:buChar char="ü"/>
            </a:pPr>
            <a:r>
              <a:rPr lang="tr-TR" altLang="en-US" sz="2800" dirty="0"/>
              <a:t>Karbondioksit zehirleyici olmamakla birlikte boğucudur. </a:t>
            </a:r>
          </a:p>
          <a:p>
            <a:pPr>
              <a:lnSpc>
                <a:spcPct val="90000"/>
              </a:lnSpc>
              <a:buFont typeface="Wingdings" panose="05000000000000000000" pitchFamily="2" charset="2"/>
              <a:buChar char="ü"/>
            </a:pPr>
            <a:r>
              <a:rPr lang="tr-TR" altLang="en-US" sz="2800" dirty="0"/>
              <a:t>% 1 karbondioksitte nefes alma zorlaşır.</a:t>
            </a:r>
          </a:p>
          <a:p>
            <a:pPr>
              <a:lnSpc>
                <a:spcPct val="90000"/>
              </a:lnSpc>
              <a:buFont typeface="Wingdings" panose="05000000000000000000" pitchFamily="2" charset="2"/>
              <a:buChar char="ü"/>
            </a:pPr>
            <a:r>
              <a:rPr lang="tr-TR" altLang="en-US" sz="2800" dirty="0"/>
              <a:t>% 5 karbondioksitte halsizlik belirtileri başlar. Nefes alma çok zorlaşır.</a:t>
            </a:r>
          </a:p>
          <a:p>
            <a:pPr>
              <a:lnSpc>
                <a:spcPct val="90000"/>
              </a:lnSpc>
              <a:buFont typeface="Wingdings" panose="05000000000000000000" pitchFamily="2" charset="2"/>
              <a:buChar char="ü"/>
            </a:pPr>
            <a:r>
              <a:rPr lang="tr-TR" altLang="en-US" sz="2800" dirty="0"/>
              <a:t>% 10 karbondioksitte birkaç dakikadan fazla dayanılmaz, ölüm meydana gelir </a:t>
            </a:r>
          </a:p>
        </p:txBody>
      </p:sp>
    </p:spTree>
    <p:extLst>
      <p:ext uri="{BB962C8B-B14F-4D97-AF65-F5344CB8AC3E}">
        <p14:creationId xmlns:p14="http://schemas.microsoft.com/office/powerpoint/2010/main" val="116130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74638"/>
            <a:ext cx="8002588" cy="1066800"/>
          </a:xfrm>
        </p:spPr>
        <p:txBody>
          <a:bodyPr/>
          <a:lstStyle/>
          <a:p>
            <a:r>
              <a:rPr lang="tr-TR" altLang="en-US" sz="4000" b="1" dirty="0"/>
              <a:t/>
            </a:r>
            <a:br>
              <a:rPr lang="tr-TR" altLang="en-US" sz="4000" b="1" dirty="0"/>
            </a:br>
            <a:r>
              <a:rPr lang="tr-TR" altLang="en-US" sz="4000" kern="1200" dirty="0" smtClean="0"/>
              <a:t>Azot (N)</a:t>
            </a:r>
            <a:r>
              <a:rPr lang="tr-TR" altLang="en-US" sz="4000" dirty="0"/>
              <a:t/>
            </a:r>
            <a:br>
              <a:rPr lang="tr-TR" altLang="en-US" sz="4000" dirty="0"/>
            </a:br>
            <a:endParaRPr lang="tr-TR" altLang="en-US" sz="4000" dirty="0"/>
          </a:p>
        </p:txBody>
      </p:sp>
      <p:sp>
        <p:nvSpPr>
          <p:cNvPr id="39939" name="Rectangle 3"/>
          <p:cNvSpPr>
            <a:spLocks noGrp="1" noChangeArrowheads="1"/>
          </p:cNvSpPr>
          <p:nvPr>
            <p:ph idx="1"/>
          </p:nvPr>
        </p:nvSpPr>
        <p:spPr/>
        <p:txBody>
          <a:bodyPr/>
          <a:lstStyle/>
          <a:p>
            <a:pPr>
              <a:lnSpc>
                <a:spcPct val="80000"/>
              </a:lnSpc>
              <a:buClr>
                <a:schemeClr val="tx1"/>
              </a:buClr>
              <a:buFont typeface="Wingdings" pitchFamily="2" charset="2"/>
              <a:buChar char="ü"/>
            </a:pPr>
            <a:r>
              <a:rPr lang="tr-TR" altLang="en-US" sz="2800" dirty="0"/>
              <a:t>Azot gazı renksiz, kokusuz, tatsız ve havadan hafif bir gazdır. </a:t>
            </a:r>
          </a:p>
          <a:p>
            <a:pPr>
              <a:lnSpc>
                <a:spcPct val="80000"/>
              </a:lnSpc>
              <a:buClr>
                <a:schemeClr val="tx1"/>
              </a:buClr>
            </a:pPr>
            <a:endParaRPr lang="tr-TR" altLang="en-US" sz="2800" dirty="0"/>
          </a:p>
          <a:p>
            <a:pPr>
              <a:lnSpc>
                <a:spcPct val="80000"/>
              </a:lnSpc>
              <a:buClr>
                <a:schemeClr val="tx1"/>
              </a:buClr>
              <a:buFont typeface="Wingdings" pitchFamily="2" charset="2"/>
              <a:buChar char="ü"/>
            </a:pPr>
            <a:r>
              <a:rPr lang="tr-TR" altLang="en-US" sz="2800" dirty="0"/>
              <a:t>Azot yanıcı ve zararlı bir gaz olmamakla birlikte çeşitli oksitleri çok zehirli olabilmektedir. </a:t>
            </a:r>
          </a:p>
          <a:p>
            <a:pPr>
              <a:lnSpc>
                <a:spcPct val="80000"/>
              </a:lnSpc>
              <a:buClr>
                <a:schemeClr val="tx1"/>
              </a:buClr>
            </a:pPr>
            <a:endParaRPr lang="tr-TR" altLang="en-US" sz="2800" dirty="0"/>
          </a:p>
          <a:p>
            <a:pPr>
              <a:lnSpc>
                <a:spcPct val="80000"/>
              </a:lnSpc>
              <a:buClr>
                <a:schemeClr val="tx1"/>
              </a:buClr>
              <a:buFont typeface="Wingdings" pitchFamily="2" charset="2"/>
              <a:buChar char="ü"/>
            </a:pPr>
            <a:r>
              <a:rPr lang="tr-TR" altLang="en-US" sz="2800" dirty="0"/>
              <a:t>Bazen yüksek azot konsantrasyonları, metal madenlerin tabakaları arasındaki boşluklardan çıkmaktadır. Dinamitlerin patlaması sonrasında meydana gelen gazların arasında da bol miktarda azot bulunur .</a:t>
            </a:r>
          </a:p>
        </p:txBody>
      </p:sp>
    </p:spTree>
    <p:extLst>
      <p:ext uri="{BB962C8B-B14F-4D97-AF65-F5344CB8AC3E}">
        <p14:creationId xmlns:p14="http://schemas.microsoft.com/office/powerpoint/2010/main" val="2182879893"/>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68313" y="0"/>
            <a:ext cx="8229600" cy="1143000"/>
          </a:xfrm>
        </p:spPr>
        <p:txBody>
          <a:bodyPr/>
          <a:lstStyle/>
          <a:p>
            <a:r>
              <a:rPr lang="tr-TR" altLang="en-US" dirty="0" smtClean="0">
                <a:solidFill>
                  <a:srgbClr val="FF0000"/>
                </a:solidFill>
              </a:rPr>
              <a:t/>
            </a:r>
            <a:br>
              <a:rPr lang="tr-TR" altLang="en-US" dirty="0" smtClean="0">
                <a:solidFill>
                  <a:srgbClr val="FF0000"/>
                </a:solidFill>
              </a:rPr>
            </a:br>
            <a:r>
              <a:rPr lang="tr-TR" altLang="en-US" dirty="0" smtClean="0"/>
              <a:t>Metan  (CH4)</a:t>
            </a:r>
            <a:endParaRPr lang="tr-TR" altLang="en-US" dirty="0"/>
          </a:p>
        </p:txBody>
      </p:sp>
      <p:sp>
        <p:nvSpPr>
          <p:cNvPr id="45059" name="Rectangle 3"/>
          <p:cNvSpPr>
            <a:spLocks noGrp="1" noChangeArrowheads="1"/>
          </p:cNvSpPr>
          <p:nvPr>
            <p:ph type="body" idx="1"/>
          </p:nvPr>
        </p:nvSpPr>
        <p:spPr>
          <a:xfrm>
            <a:off x="457200" y="981075"/>
            <a:ext cx="8229600" cy="5876925"/>
          </a:xfrm>
        </p:spPr>
        <p:txBody>
          <a:bodyPr/>
          <a:lstStyle/>
          <a:p>
            <a:pPr>
              <a:lnSpc>
                <a:spcPct val="80000"/>
              </a:lnSpc>
            </a:pPr>
            <a:r>
              <a:rPr lang="tr-TR" altLang="en-US" dirty="0"/>
              <a:t>Metan gazı renksiz, tatsız, kokusuz, zehirlenme özelliği olmayan parlayıcı bir gazdır.</a:t>
            </a:r>
          </a:p>
          <a:p>
            <a:pPr>
              <a:lnSpc>
                <a:spcPct val="80000"/>
              </a:lnSpc>
            </a:pPr>
            <a:r>
              <a:rPr lang="tr-TR" altLang="en-US" dirty="0"/>
              <a:t>Hava ile karışımına grizu denir.</a:t>
            </a:r>
            <a:endParaRPr lang="tr-TR" altLang="en-US" dirty="0">
              <a:effectLst/>
            </a:endParaRPr>
          </a:p>
          <a:p>
            <a:pPr>
              <a:lnSpc>
                <a:spcPct val="80000"/>
              </a:lnSpc>
            </a:pPr>
            <a:r>
              <a:rPr lang="tr-TR" altLang="en-US" dirty="0">
                <a:effectLst/>
              </a:rPr>
              <a:t>Patlama sınırı %4-15 arasıdır. </a:t>
            </a:r>
            <a:r>
              <a:rPr lang="tr-TR" altLang="en-US" dirty="0" smtClean="0">
                <a:effectLst/>
              </a:rPr>
              <a:t>%</a:t>
            </a:r>
            <a:r>
              <a:rPr lang="tr-TR" altLang="en-US" dirty="0">
                <a:effectLst/>
              </a:rPr>
              <a:t>15 den büyük konsantrasyonlarda yeterli oksijen olmadığından </a:t>
            </a:r>
            <a:r>
              <a:rPr lang="tr-TR" altLang="en-US" dirty="0" smtClean="0">
                <a:effectLst/>
              </a:rPr>
              <a:t>yanar</a:t>
            </a:r>
            <a:r>
              <a:rPr lang="tr-TR" altLang="en-US" dirty="0"/>
              <a:t> </a:t>
            </a:r>
            <a:r>
              <a:rPr lang="tr-TR" altLang="en-US" dirty="0" smtClean="0"/>
              <a:t>(patlamaz).</a:t>
            </a:r>
            <a:endParaRPr lang="tr-TR" altLang="en-US" dirty="0">
              <a:effectLst/>
            </a:endParaRPr>
          </a:p>
          <a:p>
            <a:pPr>
              <a:lnSpc>
                <a:spcPct val="80000"/>
              </a:lnSpc>
            </a:pPr>
            <a:r>
              <a:rPr lang="tr-TR" altLang="en-US" dirty="0">
                <a:effectLst/>
              </a:rPr>
              <a:t>Genelde baş hizasında ve yukarıdaki boşluklarda birikir.</a:t>
            </a:r>
          </a:p>
          <a:p>
            <a:pPr>
              <a:lnSpc>
                <a:spcPct val="80000"/>
              </a:lnSpc>
            </a:pPr>
            <a:r>
              <a:rPr lang="tr-TR" altLang="en-US" dirty="0">
                <a:effectLst/>
              </a:rPr>
              <a:t>Grizu patlamalarını genelde kömür tozu patlamaları takip eder.</a:t>
            </a:r>
          </a:p>
          <a:p>
            <a:pPr>
              <a:lnSpc>
                <a:spcPct val="80000"/>
              </a:lnSpc>
            </a:pPr>
            <a:r>
              <a:rPr lang="tr-TR" altLang="en-US" dirty="0">
                <a:effectLst/>
              </a:rPr>
              <a:t>Şiddetli patlama sonucu ortamdaki oksijeni tüketir. Yanma, şok ve darbe tesiri ile ölüme sebep olur. Bundan kurtulabilen işçiler eğer maske kullanmazlarsa oksijensizlikten ölür.</a:t>
            </a:r>
          </a:p>
          <a:p>
            <a:pPr>
              <a:lnSpc>
                <a:spcPct val="80000"/>
              </a:lnSpc>
            </a:pPr>
            <a:r>
              <a:rPr lang="tr-TR" altLang="en-US" dirty="0">
                <a:effectLst/>
              </a:rPr>
              <a:t>Esas yıkımı şok darbesinin geri dönüşünde yapar.</a:t>
            </a:r>
          </a:p>
          <a:p>
            <a:pPr>
              <a:lnSpc>
                <a:spcPct val="80000"/>
              </a:lnSpc>
            </a:pPr>
            <a:r>
              <a:rPr lang="tr-TR" altLang="en-US" dirty="0" smtClean="0">
                <a:effectLst/>
              </a:rPr>
              <a:t>Madenlerdeki patlamalarda </a:t>
            </a:r>
            <a:r>
              <a:rPr lang="tr-TR" altLang="en-US" dirty="0">
                <a:effectLst/>
              </a:rPr>
              <a:t>raylar ve vagonlar dahi parçalanır.</a:t>
            </a:r>
          </a:p>
          <a:p>
            <a:pPr>
              <a:lnSpc>
                <a:spcPct val="80000"/>
              </a:lnSpc>
            </a:pPr>
            <a:endParaRPr lang="tr-TR" altLang="en-US" sz="2400" dirty="0">
              <a:solidFill>
                <a:srgbClr val="000000"/>
              </a:solidFill>
              <a:effectLst>
                <a:outerShdw blurRad="38100" dist="38100" dir="2700000" algn="tl">
                  <a:srgbClr val="FFFFFF"/>
                </a:outerShdw>
              </a:effectLst>
            </a:endParaRPr>
          </a:p>
        </p:txBody>
      </p:sp>
    </p:spTree>
    <p:extLst>
      <p:ext uri="{BB962C8B-B14F-4D97-AF65-F5344CB8AC3E}">
        <p14:creationId xmlns:p14="http://schemas.microsoft.com/office/powerpoint/2010/main" val="3370075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prstClr val="black"/>
              </a:solidFill>
            </a:endParaRPr>
          </a:p>
        </p:txBody>
      </p:sp>
      <p:sp>
        <p:nvSpPr>
          <p:cNvPr id="12" name="Rechteck 4"/>
          <p:cNvSpPr>
            <a:spLocks noChangeArrowheads="1"/>
          </p:cNvSpPr>
          <p:nvPr/>
        </p:nvSpPr>
        <p:spPr bwMode="auto">
          <a:xfrm>
            <a:off x="172005" y="2964563"/>
            <a:ext cx="8782476" cy="2921887"/>
          </a:xfrm>
          <a:prstGeom prst="rect">
            <a:avLst/>
          </a:prstGeom>
          <a:noFill/>
          <a:ln w="9525" algn="ctr">
            <a:noFill/>
            <a:round/>
            <a:headEnd/>
            <a:tailEnd/>
          </a:ln>
        </p:spPr>
        <p:txBody>
          <a:bodyPr wrap="none" anchor="ctr"/>
          <a:lstStyle/>
          <a:p>
            <a:pPr marL="36000" algn="ctr"/>
            <a:r>
              <a:rPr lang="tr-TR" sz="9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Amaç </a:t>
            </a:r>
            <a:endParaRPr lang="tr-TR" sz="36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a:p>
            <a:pPr marL="36000" algn="ctr"/>
            <a:r>
              <a:rPr lang="tr-TR" sz="9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Öğrenim Hedefleri</a:t>
            </a:r>
            <a:endPar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927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0350" y="434088"/>
            <a:ext cx="321945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Resim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7099" y="6180729"/>
            <a:ext cx="1558925" cy="640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15344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tr-TR" sz="4000" dirty="0"/>
              <a:t>Aşırı  Soğuk ve  </a:t>
            </a:r>
            <a:r>
              <a:rPr lang="en-GB" sz="4000" dirty="0" err="1"/>
              <a:t>Sıcaklıklar</a:t>
            </a:r>
            <a:endParaRPr lang="tr-TR" sz="4000" dirty="0"/>
          </a:p>
        </p:txBody>
      </p:sp>
      <p:sp>
        <p:nvSpPr>
          <p:cNvPr id="113667" name="Rectangle 3"/>
          <p:cNvSpPr>
            <a:spLocks noGrp="1" noChangeArrowheads="1"/>
          </p:cNvSpPr>
          <p:nvPr>
            <p:ph type="body"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nSpc>
                <a:spcPct val="90000"/>
              </a:lnSpc>
              <a:buSzPct val="150000"/>
            </a:pPr>
            <a:r>
              <a:rPr lang="en-GB" dirty="0" err="1"/>
              <a:t>Örnekler</a:t>
            </a:r>
            <a:r>
              <a:rPr lang="en-GB" dirty="0"/>
              <a:t>;</a:t>
            </a:r>
          </a:p>
          <a:p>
            <a:pPr lvl="1">
              <a:lnSpc>
                <a:spcPct val="200000"/>
              </a:lnSpc>
              <a:buSzPct val="150000"/>
              <a:buFontTx/>
              <a:buChar char="•"/>
            </a:pPr>
            <a:r>
              <a:rPr lang="en-GB" dirty="0" err="1"/>
              <a:t>Çok</a:t>
            </a:r>
            <a:r>
              <a:rPr lang="en-GB" dirty="0"/>
              <a:t> </a:t>
            </a:r>
            <a:r>
              <a:rPr lang="en-GB" dirty="0" err="1"/>
              <a:t>sıcak</a:t>
            </a:r>
            <a:r>
              <a:rPr lang="en-GB" dirty="0"/>
              <a:t> </a:t>
            </a:r>
            <a:r>
              <a:rPr lang="en-GB" dirty="0" err="1"/>
              <a:t>veya</a:t>
            </a:r>
            <a:r>
              <a:rPr lang="en-GB" dirty="0"/>
              <a:t> </a:t>
            </a:r>
            <a:r>
              <a:rPr lang="en-GB" dirty="0" err="1"/>
              <a:t>çok</a:t>
            </a:r>
            <a:r>
              <a:rPr lang="en-GB" dirty="0"/>
              <a:t> </a:t>
            </a:r>
            <a:r>
              <a:rPr lang="en-GB" dirty="0" err="1"/>
              <a:t>soğuk</a:t>
            </a:r>
            <a:r>
              <a:rPr lang="en-GB" dirty="0"/>
              <a:t> </a:t>
            </a:r>
            <a:r>
              <a:rPr lang="en-GB" dirty="0" err="1"/>
              <a:t>ortamlar</a:t>
            </a:r>
            <a:r>
              <a:rPr lang="en-GB" dirty="0"/>
              <a:t>, </a:t>
            </a:r>
            <a:endParaRPr lang="tr-TR" dirty="0"/>
          </a:p>
          <a:p>
            <a:pPr lvl="1">
              <a:lnSpc>
                <a:spcPct val="200000"/>
              </a:lnSpc>
              <a:buSzPct val="150000"/>
              <a:buFontTx/>
              <a:buChar char="•"/>
            </a:pPr>
            <a:r>
              <a:rPr lang="en-GB" dirty="0" err="1"/>
              <a:t>Kapalı</a:t>
            </a:r>
            <a:r>
              <a:rPr lang="en-GB" dirty="0"/>
              <a:t> </a:t>
            </a:r>
            <a:r>
              <a:rPr lang="en-GB" dirty="0" err="1"/>
              <a:t>alanda</a:t>
            </a:r>
            <a:r>
              <a:rPr lang="en-GB" dirty="0"/>
              <a:t> </a:t>
            </a:r>
            <a:r>
              <a:rPr lang="en-GB" dirty="0" err="1"/>
              <a:t>basınçlı</a:t>
            </a:r>
            <a:r>
              <a:rPr lang="en-GB" dirty="0"/>
              <a:t> </a:t>
            </a:r>
            <a:r>
              <a:rPr lang="en-GB" dirty="0" err="1"/>
              <a:t>buharla</a:t>
            </a:r>
            <a:r>
              <a:rPr lang="en-GB" dirty="0"/>
              <a:t> </a:t>
            </a:r>
            <a:r>
              <a:rPr lang="en-GB" dirty="0" err="1"/>
              <a:t>yapılan</a:t>
            </a:r>
            <a:r>
              <a:rPr lang="en-GB" dirty="0"/>
              <a:t> </a:t>
            </a:r>
            <a:r>
              <a:rPr lang="en-GB" dirty="0" err="1"/>
              <a:t>temizleme</a:t>
            </a:r>
            <a:r>
              <a:rPr lang="en-GB" dirty="0"/>
              <a:t> </a:t>
            </a:r>
            <a:r>
              <a:rPr lang="en-GB" dirty="0" err="1"/>
              <a:t>işleri</a:t>
            </a:r>
            <a:r>
              <a:rPr lang="en-GB" dirty="0"/>
              <a:t>,</a:t>
            </a:r>
            <a:endParaRPr lang="tr-TR" dirty="0"/>
          </a:p>
          <a:p>
            <a:pPr lvl="1">
              <a:lnSpc>
                <a:spcPct val="200000"/>
              </a:lnSpc>
              <a:buSzPct val="150000"/>
              <a:buFontTx/>
              <a:buChar char="•"/>
            </a:pPr>
            <a:r>
              <a:rPr lang="en-GB" dirty="0" err="1"/>
              <a:t>Nem</a:t>
            </a:r>
            <a:r>
              <a:rPr lang="en-GB" dirty="0"/>
              <a:t> </a:t>
            </a:r>
            <a:r>
              <a:rPr lang="en-GB" dirty="0" err="1"/>
              <a:t>faktörleri</a:t>
            </a:r>
            <a:r>
              <a:rPr lang="en-GB" dirty="0"/>
              <a:t>,</a:t>
            </a:r>
            <a:endParaRPr lang="tr-TR" dirty="0"/>
          </a:p>
          <a:p>
            <a:pPr lvl="1">
              <a:lnSpc>
                <a:spcPct val="200000"/>
              </a:lnSpc>
              <a:buSzPct val="150000"/>
              <a:buFontTx/>
              <a:buChar char="•"/>
            </a:pPr>
            <a:r>
              <a:rPr lang="en-GB" dirty="0" err="1"/>
              <a:t>Aşırı</a:t>
            </a:r>
            <a:r>
              <a:rPr lang="en-GB" dirty="0"/>
              <a:t> </a:t>
            </a:r>
            <a:r>
              <a:rPr lang="en-GB" dirty="0" err="1"/>
              <a:t>soğuk</a:t>
            </a:r>
            <a:r>
              <a:rPr lang="en-GB" dirty="0"/>
              <a:t> </a:t>
            </a:r>
            <a:r>
              <a:rPr lang="en-GB" dirty="0" err="1"/>
              <a:t>sıvılar</a:t>
            </a:r>
            <a:r>
              <a:rPr lang="en-GB" dirty="0"/>
              <a:t>,</a:t>
            </a:r>
            <a:endParaRPr lang="tr-TR" dirty="0"/>
          </a:p>
          <a:p>
            <a:pPr lvl="1">
              <a:lnSpc>
                <a:spcPct val="200000"/>
              </a:lnSpc>
              <a:buSzPct val="150000"/>
              <a:buFontTx/>
              <a:buChar char="•"/>
            </a:pPr>
            <a:r>
              <a:rPr lang="en-GB" dirty="0" err="1"/>
              <a:t>Kapalı</a:t>
            </a:r>
            <a:r>
              <a:rPr lang="en-GB" dirty="0"/>
              <a:t> </a:t>
            </a:r>
            <a:r>
              <a:rPr lang="en-GB" dirty="0" err="1"/>
              <a:t>alanda</a:t>
            </a:r>
            <a:r>
              <a:rPr lang="en-GB" dirty="0"/>
              <a:t> </a:t>
            </a:r>
            <a:r>
              <a:rPr lang="en-GB" dirty="0" err="1"/>
              <a:t>yapılan</a:t>
            </a:r>
            <a:r>
              <a:rPr lang="en-GB" dirty="0"/>
              <a:t> </a:t>
            </a:r>
            <a:r>
              <a:rPr lang="en-GB" dirty="0" err="1"/>
              <a:t>çalışmalar</a:t>
            </a:r>
            <a:r>
              <a:rPr lang="en-GB" dirty="0"/>
              <a:t> </a:t>
            </a:r>
            <a:r>
              <a:rPr lang="en-GB" dirty="0" err="1"/>
              <a:t>ortam</a:t>
            </a:r>
            <a:r>
              <a:rPr lang="en-GB" dirty="0"/>
              <a:t> </a:t>
            </a:r>
            <a:r>
              <a:rPr lang="en-GB" dirty="0" err="1"/>
              <a:t>ısısını</a:t>
            </a:r>
            <a:r>
              <a:rPr lang="en-GB" dirty="0"/>
              <a:t> </a:t>
            </a:r>
            <a:r>
              <a:rPr lang="en-GB" dirty="0" err="1"/>
              <a:t>artırabilir</a:t>
            </a:r>
            <a:r>
              <a:rPr lang="en-GB" dirty="0"/>
              <a:t>,</a:t>
            </a:r>
            <a:endParaRPr lang="tr-TR" dirty="0"/>
          </a:p>
          <a:p>
            <a:pPr lvl="1">
              <a:lnSpc>
                <a:spcPct val="200000"/>
              </a:lnSpc>
              <a:buSzPct val="150000"/>
              <a:buFontTx/>
              <a:buChar char="•"/>
            </a:pPr>
            <a:r>
              <a:rPr lang="en-GB" dirty="0" err="1"/>
              <a:t>Uygun</a:t>
            </a:r>
            <a:r>
              <a:rPr lang="en-GB" dirty="0"/>
              <a:t> </a:t>
            </a:r>
            <a:r>
              <a:rPr lang="en-GB" dirty="0" err="1"/>
              <a:t>olmayan</a:t>
            </a:r>
            <a:r>
              <a:rPr lang="en-GB" dirty="0"/>
              <a:t> </a:t>
            </a:r>
            <a:r>
              <a:rPr lang="en-GB" dirty="0" err="1"/>
              <a:t>kişisel</a:t>
            </a:r>
            <a:r>
              <a:rPr lang="en-GB" dirty="0"/>
              <a:t> </a:t>
            </a:r>
            <a:r>
              <a:rPr lang="en-GB" dirty="0" err="1"/>
              <a:t>koruyucu</a:t>
            </a:r>
            <a:r>
              <a:rPr lang="en-GB" dirty="0"/>
              <a:t> </a:t>
            </a:r>
            <a:r>
              <a:rPr lang="en-GB" dirty="0" err="1"/>
              <a:t>ekipman</a:t>
            </a:r>
            <a:r>
              <a:rPr lang="en-GB" dirty="0"/>
              <a:t>…</a:t>
            </a:r>
            <a:endParaRPr lang="tr-TR" dirty="0">
              <a:latin typeface="Times New Roman Tur" charset="-94"/>
            </a:endParaRPr>
          </a:p>
        </p:txBody>
      </p:sp>
    </p:spTree>
    <p:extLst>
      <p:ext uri="{BB962C8B-B14F-4D97-AF65-F5344CB8AC3E}">
        <p14:creationId xmlns:p14="http://schemas.microsoft.com/office/powerpoint/2010/main" val="1788802688"/>
      </p:ext>
    </p:extLst>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GB" sz="4000" dirty="0" err="1"/>
              <a:t>Boğulma</a:t>
            </a:r>
            <a:r>
              <a:rPr lang="en-GB" sz="4000" dirty="0"/>
              <a:t> </a:t>
            </a:r>
            <a:r>
              <a:rPr lang="en-GB" sz="4000" dirty="0" err="1"/>
              <a:t>Tehlikeleri</a:t>
            </a:r>
            <a:endParaRPr lang="tr-TR" sz="4000" dirty="0"/>
          </a:p>
        </p:txBody>
      </p:sp>
      <p:sp>
        <p:nvSpPr>
          <p:cNvPr id="115715" name="Rectangle 3"/>
          <p:cNvSpPr>
            <a:spLocks noGrp="1" noChangeArrowheads="1"/>
          </p:cNvSpPr>
          <p:nvPr>
            <p:ph type="body"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nSpc>
                <a:spcPct val="150000"/>
              </a:lnSpc>
              <a:buSzPct val="150000"/>
            </a:pPr>
            <a:r>
              <a:rPr lang="en-GB" dirty="0"/>
              <a:t>Silo </a:t>
            </a:r>
            <a:r>
              <a:rPr lang="en-GB" dirty="0" err="1"/>
              <a:t>ve</a:t>
            </a:r>
            <a:r>
              <a:rPr lang="en-GB" dirty="0"/>
              <a:t> </a:t>
            </a:r>
            <a:r>
              <a:rPr lang="en-GB" dirty="0" err="1"/>
              <a:t>ambarlar</a:t>
            </a:r>
            <a:r>
              <a:rPr lang="en-GB" dirty="0"/>
              <a:t>, </a:t>
            </a:r>
            <a:r>
              <a:rPr lang="en-GB" dirty="0" err="1"/>
              <a:t>kum</a:t>
            </a:r>
            <a:r>
              <a:rPr lang="en-GB" dirty="0"/>
              <a:t>, </a:t>
            </a:r>
            <a:r>
              <a:rPr lang="en-GB" dirty="0" err="1"/>
              <a:t>kömür</a:t>
            </a:r>
            <a:r>
              <a:rPr lang="en-GB" dirty="0"/>
              <a:t>, </a:t>
            </a:r>
            <a:r>
              <a:rPr lang="en-GB" dirty="0" err="1"/>
              <a:t>tohum</a:t>
            </a:r>
            <a:r>
              <a:rPr lang="en-GB" dirty="0"/>
              <a:t> </a:t>
            </a:r>
            <a:r>
              <a:rPr lang="en-GB" dirty="0" err="1"/>
              <a:t>gibi</a:t>
            </a:r>
            <a:r>
              <a:rPr lang="en-GB" dirty="0"/>
              <a:t> </a:t>
            </a:r>
            <a:r>
              <a:rPr lang="en-GB" dirty="0" err="1"/>
              <a:t>akışkan</a:t>
            </a:r>
            <a:r>
              <a:rPr lang="en-GB" dirty="0"/>
              <a:t>, </a:t>
            </a:r>
            <a:r>
              <a:rPr lang="en-GB" dirty="0" err="1"/>
              <a:t>taneli</a:t>
            </a:r>
            <a:r>
              <a:rPr lang="en-GB" dirty="0"/>
              <a:t>, </a:t>
            </a:r>
            <a:r>
              <a:rPr lang="en-GB" dirty="0" err="1"/>
              <a:t>granül</a:t>
            </a:r>
            <a:r>
              <a:rPr lang="en-GB" dirty="0"/>
              <a:t> </a:t>
            </a:r>
            <a:r>
              <a:rPr lang="en-GB" dirty="0" err="1"/>
              <a:t>malzemeler</a:t>
            </a:r>
            <a:r>
              <a:rPr lang="en-GB" dirty="0"/>
              <a:t>.</a:t>
            </a:r>
            <a:endParaRPr lang="tr-TR" dirty="0"/>
          </a:p>
          <a:p>
            <a:pPr>
              <a:lnSpc>
                <a:spcPct val="150000"/>
              </a:lnSpc>
              <a:buSzPct val="150000"/>
            </a:pPr>
            <a:r>
              <a:rPr lang="en-GB" dirty="0" err="1"/>
              <a:t>Çalışanın</a:t>
            </a:r>
            <a:r>
              <a:rPr lang="en-GB" dirty="0"/>
              <a:t> </a:t>
            </a:r>
            <a:r>
              <a:rPr lang="en-GB" dirty="0" err="1"/>
              <a:t>altında</a:t>
            </a:r>
            <a:r>
              <a:rPr lang="en-GB" dirty="0"/>
              <a:t> </a:t>
            </a:r>
            <a:r>
              <a:rPr lang="en-GB" dirty="0" err="1"/>
              <a:t>malzemenin</a:t>
            </a:r>
            <a:r>
              <a:rPr lang="en-GB" dirty="0"/>
              <a:t> </a:t>
            </a:r>
            <a:r>
              <a:rPr lang="en-GB" dirty="0" err="1"/>
              <a:t>boşalması</a:t>
            </a:r>
            <a:r>
              <a:rPr lang="tr-TR" dirty="0"/>
              <a:t>.</a:t>
            </a:r>
            <a:endParaRPr lang="en-GB" dirty="0"/>
          </a:p>
          <a:p>
            <a:pPr>
              <a:lnSpc>
                <a:spcPct val="150000"/>
              </a:lnSpc>
              <a:buSzPct val="150000"/>
            </a:pPr>
            <a:r>
              <a:rPr lang="en-GB" dirty="0"/>
              <a:t>Bu </a:t>
            </a:r>
            <a:r>
              <a:rPr lang="en-GB" dirty="0" err="1"/>
              <a:t>malzemelerin</a:t>
            </a:r>
            <a:r>
              <a:rPr lang="en-GB" dirty="0"/>
              <a:t> </a:t>
            </a:r>
            <a:r>
              <a:rPr lang="en-GB" dirty="0" err="1"/>
              <a:t>kapalı</a:t>
            </a:r>
            <a:r>
              <a:rPr lang="en-GB" dirty="0"/>
              <a:t> </a:t>
            </a:r>
            <a:r>
              <a:rPr lang="en-GB" dirty="0" err="1"/>
              <a:t>alanı</a:t>
            </a:r>
            <a:r>
              <a:rPr lang="en-GB" dirty="0"/>
              <a:t> </a:t>
            </a:r>
            <a:r>
              <a:rPr lang="en-GB" dirty="0" err="1"/>
              <a:t>doldurması</a:t>
            </a:r>
            <a:endParaRPr lang="tr-TR" dirty="0"/>
          </a:p>
          <a:p>
            <a:pPr>
              <a:lnSpc>
                <a:spcPct val="150000"/>
              </a:lnSpc>
              <a:buSzPct val="150000"/>
            </a:pPr>
            <a:r>
              <a:rPr lang="en-GB" dirty="0"/>
              <a:t>Su </a:t>
            </a:r>
            <a:r>
              <a:rPr lang="en-GB" dirty="0" err="1"/>
              <a:t>veya</a:t>
            </a:r>
            <a:r>
              <a:rPr lang="en-GB" dirty="0"/>
              <a:t> </a:t>
            </a:r>
            <a:r>
              <a:rPr lang="en-GB" dirty="0" err="1"/>
              <a:t>kanalizasyon</a:t>
            </a:r>
            <a:r>
              <a:rPr lang="en-GB" dirty="0"/>
              <a:t> </a:t>
            </a:r>
            <a:r>
              <a:rPr lang="en-GB" dirty="0" err="1"/>
              <a:t>akışı</a:t>
            </a:r>
            <a:r>
              <a:rPr lang="tr-TR" dirty="0"/>
              <a:t>.</a:t>
            </a:r>
          </a:p>
        </p:txBody>
      </p:sp>
      <p:pic>
        <p:nvPicPr>
          <p:cNvPr id="11266" name="Picture 2" descr="http://t0.gstatic.com/images?q=tbn:ANd9GcQTv0UWchLXbNem9f3Iby-5FhdbWb107US97N4qz1Uav5Dl4S2Lr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105025"/>
            <a:ext cx="3600449" cy="325755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t3.gstatic.com/images?q=tbn:ANd9GcQnz4xKF4JTU4bLQnAnO2T7GdzvJl3Lkw78A1aILnlJ6qbYqB0HBewbMbEf_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399" y="3405187"/>
            <a:ext cx="3508375" cy="2071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349573"/>
      </p:ext>
    </p:extLst>
  </p:cSld>
  <p:clrMapOvr>
    <a:masterClrMapping/>
  </p:clrMapOvr>
  <p:transition>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GB" sz="3200" dirty="0" err="1"/>
              <a:t>Diğer</a:t>
            </a:r>
            <a:r>
              <a:rPr lang="en-GB" sz="3200" dirty="0"/>
              <a:t> </a:t>
            </a:r>
            <a:r>
              <a:rPr lang="en-GB" sz="3200" dirty="0" err="1"/>
              <a:t>Tehlikeler</a:t>
            </a:r>
            <a:endParaRPr lang="tr-TR" sz="3200" dirty="0">
              <a:latin typeface="Times New Roman Tur" charset="-94"/>
            </a:endParaRPr>
          </a:p>
        </p:txBody>
      </p:sp>
      <p:sp>
        <p:nvSpPr>
          <p:cNvPr id="117763" name="Rectangle 3"/>
          <p:cNvSpPr>
            <a:spLocks noGrp="1" noChangeArrowheads="1"/>
          </p:cNvSpPr>
          <p:nvPr>
            <p:ph type="body"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nSpc>
                <a:spcPct val="150000"/>
              </a:lnSpc>
              <a:buSzPct val="150000"/>
            </a:pPr>
            <a:r>
              <a:rPr lang="en-GB" dirty="0" err="1"/>
              <a:t>Gürültü</a:t>
            </a:r>
            <a:endParaRPr lang="tr-TR" dirty="0"/>
          </a:p>
          <a:p>
            <a:pPr lvl="2">
              <a:lnSpc>
                <a:spcPct val="150000"/>
              </a:lnSpc>
              <a:buSzPct val="75000"/>
            </a:pPr>
            <a:r>
              <a:rPr lang="en-GB" dirty="0"/>
              <a:t>Alan </a:t>
            </a:r>
            <a:r>
              <a:rPr lang="en-GB" dirty="0" err="1"/>
              <a:t>içindeki</a:t>
            </a:r>
            <a:r>
              <a:rPr lang="en-GB" dirty="0"/>
              <a:t> </a:t>
            </a:r>
            <a:r>
              <a:rPr lang="en-GB" dirty="0" err="1"/>
              <a:t>akustikten</a:t>
            </a:r>
            <a:r>
              <a:rPr lang="en-GB" dirty="0"/>
              <a:t> </a:t>
            </a:r>
            <a:r>
              <a:rPr lang="en-GB" dirty="0" err="1"/>
              <a:t>dolayı</a:t>
            </a:r>
            <a:r>
              <a:rPr lang="en-GB" dirty="0"/>
              <a:t> </a:t>
            </a:r>
            <a:r>
              <a:rPr lang="en-GB" dirty="0" err="1"/>
              <a:t>ses</a:t>
            </a:r>
            <a:r>
              <a:rPr lang="en-GB" dirty="0"/>
              <a:t> </a:t>
            </a:r>
            <a:r>
              <a:rPr lang="en-GB" dirty="0" err="1"/>
              <a:t>seviyesinde</a:t>
            </a:r>
            <a:r>
              <a:rPr lang="en-GB" dirty="0"/>
              <a:t> </a:t>
            </a:r>
            <a:r>
              <a:rPr lang="en-GB" dirty="0" err="1"/>
              <a:t>artış</a:t>
            </a:r>
            <a:r>
              <a:rPr lang="tr-TR" dirty="0"/>
              <a:t>.</a:t>
            </a:r>
          </a:p>
          <a:p>
            <a:pPr lvl="2">
              <a:lnSpc>
                <a:spcPct val="150000"/>
              </a:lnSpc>
              <a:buSzPct val="75000"/>
            </a:pPr>
            <a:r>
              <a:rPr lang="en-GB" dirty="0" err="1"/>
              <a:t>Duyma</a:t>
            </a:r>
            <a:r>
              <a:rPr lang="en-GB" dirty="0"/>
              <a:t> </a:t>
            </a:r>
            <a:r>
              <a:rPr lang="en-GB" dirty="0" err="1"/>
              <a:t>bozukluğu</a:t>
            </a:r>
            <a:r>
              <a:rPr lang="en-GB" dirty="0"/>
              <a:t> </a:t>
            </a:r>
            <a:r>
              <a:rPr lang="en-GB" dirty="0" err="1"/>
              <a:t>ve</a:t>
            </a:r>
            <a:r>
              <a:rPr lang="en-GB" dirty="0"/>
              <a:t> </a:t>
            </a:r>
            <a:r>
              <a:rPr lang="en-GB" dirty="0" err="1"/>
              <a:t>iletişimde</a:t>
            </a:r>
            <a:r>
              <a:rPr lang="en-GB" dirty="0"/>
              <a:t> </a:t>
            </a:r>
            <a:r>
              <a:rPr lang="en-GB" dirty="0" err="1"/>
              <a:t>problemler</a:t>
            </a:r>
            <a:r>
              <a:rPr lang="en-GB" dirty="0"/>
              <a:t>.</a:t>
            </a:r>
            <a:endParaRPr lang="tr-TR" dirty="0"/>
          </a:p>
          <a:p>
            <a:pPr>
              <a:lnSpc>
                <a:spcPct val="150000"/>
              </a:lnSpc>
              <a:buSzPct val="150000"/>
            </a:pPr>
            <a:r>
              <a:rPr lang="en-GB" dirty="0" err="1"/>
              <a:t>Kaygan</a:t>
            </a:r>
            <a:r>
              <a:rPr lang="en-GB" dirty="0"/>
              <a:t>/</a:t>
            </a:r>
            <a:r>
              <a:rPr lang="en-GB" dirty="0" err="1"/>
              <a:t>Islak</a:t>
            </a:r>
            <a:r>
              <a:rPr lang="en-GB" dirty="0"/>
              <a:t> </a:t>
            </a:r>
            <a:r>
              <a:rPr lang="en-GB" dirty="0" err="1"/>
              <a:t>Zemin</a:t>
            </a:r>
            <a:endParaRPr lang="tr-TR" dirty="0"/>
          </a:p>
          <a:p>
            <a:pPr lvl="2">
              <a:lnSpc>
                <a:spcPct val="150000"/>
              </a:lnSpc>
              <a:buSzPct val="75000"/>
            </a:pPr>
            <a:r>
              <a:rPr lang="en-GB" dirty="0" err="1"/>
              <a:t>Kayma</a:t>
            </a:r>
            <a:r>
              <a:rPr lang="en-GB" dirty="0"/>
              <a:t> </a:t>
            </a:r>
            <a:r>
              <a:rPr lang="en-GB" dirty="0" err="1"/>
              <a:t>ve</a:t>
            </a:r>
            <a:r>
              <a:rPr lang="en-GB" dirty="0"/>
              <a:t> </a:t>
            </a:r>
            <a:r>
              <a:rPr lang="en-GB" dirty="0" err="1"/>
              <a:t>düşmeler</a:t>
            </a:r>
            <a:r>
              <a:rPr lang="tr-TR" dirty="0"/>
              <a:t>.</a:t>
            </a:r>
          </a:p>
          <a:p>
            <a:pPr lvl="2">
              <a:lnSpc>
                <a:spcPct val="150000"/>
              </a:lnSpc>
              <a:buSzPct val="75000"/>
            </a:pPr>
            <a:r>
              <a:rPr lang="en-GB" dirty="0" err="1"/>
              <a:t>Elektrik</a:t>
            </a:r>
            <a:r>
              <a:rPr lang="en-GB" dirty="0"/>
              <a:t> </a:t>
            </a:r>
            <a:r>
              <a:rPr lang="en-GB" dirty="0" err="1"/>
              <a:t>şoku</a:t>
            </a:r>
            <a:r>
              <a:rPr lang="en-GB" dirty="0"/>
              <a:t> </a:t>
            </a:r>
            <a:r>
              <a:rPr lang="en-GB" dirty="0" err="1"/>
              <a:t>riskinde</a:t>
            </a:r>
            <a:r>
              <a:rPr lang="en-GB" dirty="0"/>
              <a:t> </a:t>
            </a:r>
            <a:r>
              <a:rPr lang="en-GB" dirty="0" err="1"/>
              <a:t>artış</a:t>
            </a:r>
            <a:r>
              <a:rPr lang="tr-TR" dirty="0"/>
              <a:t>.</a:t>
            </a:r>
          </a:p>
          <a:p>
            <a:pPr>
              <a:lnSpc>
                <a:spcPct val="150000"/>
              </a:lnSpc>
              <a:buSzPct val="150000"/>
            </a:pPr>
            <a:r>
              <a:rPr lang="en-GB" dirty="0" err="1"/>
              <a:t>Düşen</a:t>
            </a:r>
            <a:r>
              <a:rPr lang="en-GB" dirty="0"/>
              <a:t> </a:t>
            </a:r>
            <a:r>
              <a:rPr lang="en-GB" dirty="0" err="1"/>
              <a:t>Cisimler</a:t>
            </a:r>
            <a:endParaRPr lang="tr-TR" dirty="0"/>
          </a:p>
          <a:p>
            <a:pPr lvl="2">
              <a:lnSpc>
                <a:spcPct val="150000"/>
              </a:lnSpc>
              <a:buSzPct val="75000"/>
            </a:pPr>
            <a:r>
              <a:rPr lang="en-GB" dirty="0" err="1"/>
              <a:t>Kapalı</a:t>
            </a:r>
            <a:r>
              <a:rPr lang="en-GB" dirty="0"/>
              <a:t> </a:t>
            </a:r>
            <a:r>
              <a:rPr lang="en-GB" dirty="0" err="1"/>
              <a:t>alanda</a:t>
            </a:r>
            <a:r>
              <a:rPr lang="en-GB" dirty="0"/>
              <a:t>, </a:t>
            </a:r>
            <a:r>
              <a:rPr lang="en-GB" dirty="0" err="1"/>
              <a:t>çalışanın</a:t>
            </a:r>
            <a:r>
              <a:rPr lang="en-GB" dirty="0"/>
              <a:t> </a:t>
            </a:r>
            <a:r>
              <a:rPr lang="en-GB" dirty="0" err="1"/>
              <a:t>üzerine</a:t>
            </a:r>
            <a:r>
              <a:rPr lang="en-GB" dirty="0"/>
              <a:t>, </a:t>
            </a:r>
            <a:r>
              <a:rPr lang="en-GB" dirty="0" err="1"/>
              <a:t>yukarıdaki</a:t>
            </a:r>
            <a:r>
              <a:rPr lang="en-GB" dirty="0"/>
              <a:t> </a:t>
            </a:r>
            <a:r>
              <a:rPr lang="en-GB" dirty="0" err="1"/>
              <a:t>açıklıktan</a:t>
            </a:r>
            <a:r>
              <a:rPr lang="en-GB" dirty="0"/>
              <a:t> </a:t>
            </a:r>
            <a:r>
              <a:rPr lang="en-GB" dirty="0" err="1"/>
              <a:t>malzeme</a:t>
            </a:r>
            <a:r>
              <a:rPr lang="en-GB" dirty="0"/>
              <a:t> </a:t>
            </a:r>
            <a:r>
              <a:rPr lang="en-GB" dirty="0" err="1"/>
              <a:t>düşme</a:t>
            </a:r>
            <a:r>
              <a:rPr lang="en-GB" dirty="0"/>
              <a:t> </a:t>
            </a:r>
            <a:r>
              <a:rPr lang="en-GB" dirty="0" err="1"/>
              <a:t>riski</a:t>
            </a:r>
            <a:r>
              <a:rPr lang="tr-TR" dirty="0"/>
              <a:t>.</a:t>
            </a:r>
            <a:endParaRPr lang="tr-TR" dirty="0">
              <a:latin typeface="Times New Roman Tur" charset="-94"/>
            </a:endParaRPr>
          </a:p>
        </p:txBody>
      </p:sp>
    </p:spTree>
    <p:extLst>
      <p:ext uri="{BB962C8B-B14F-4D97-AF65-F5344CB8AC3E}">
        <p14:creationId xmlns:p14="http://schemas.microsoft.com/office/powerpoint/2010/main" val="3372745481"/>
      </p:ext>
    </p:extLst>
  </p:cSld>
  <p:clrMapOvr>
    <a:masterClrMapping/>
  </p:clrMapOvr>
  <p:transition>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088" y="715963"/>
            <a:ext cx="8520112" cy="647700"/>
          </a:xfrm>
        </p:spPr>
        <p:txBody>
          <a:bodyPr/>
          <a:lstStyle/>
          <a:p>
            <a:r>
              <a:rPr lang="tr-TR" dirty="0" smtClean="0"/>
              <a:t>KAPALI ALANLARDA ALINMASI GEREKLI ONLEMLER</a:t>
            </a:r>
            <a:endParaRPr lang="en-US" dirty="0"/>
          </a:p>
        </p:txBody>
      </p:sp>
      <p:sp>
        <p:nvSpPr>
          <p:cNvPr id="3" name="Content Placeholder 2"/>
          <p:cNvSpPr>
            <a:spLocks noGrp="1"/>
          </p:cNvSpPr>
          <p:nvPr>
            <p:ph idx="1"/>
          </p:nvPr>
        </p:nvSpPr>
        <p:spPr/>
        <p:txBody>
          <a:bodyPr/>
          <a:lstStyle/>
          <a:p>
            <a:pPr marL="0" indent="0">
              <a:buNone/>
            </a:pPr>
            <a:endParaRPr lang="tr-TR" dirty="0" smtClean="0"/>
          </a:p>
          <a:p>
            <a:pPr algn="just"/>
            <a:r>
              <a:rPr lang="tr-TR" dirty="0" smtClean="0"/>
              <a:t>Kapalı Alandan Kaçınmak: </a:t>
            </a:r>
            <a:r>
              <a:rPr lang="en-US" dirty="0" err="1" smtClean="0"/>
              <a:t>Kapalı</a:t>
            </a:r>
            <a:r>
              <a:rPr lang="en-US" dirty="0" smtClean="0"/>
              <a:t> </a:t>
            </a:r>
            <a:r>
              <a:rPr lang="en-US" dirty="0" err="1"/>
              <a:t>alanların</a:t>
            </a:r>
            <a:r>
              <a:rPr lang="en-US" dirty="0"/>
              <a:t> </a:t>
            </a:r>
            <a:r>
              <a:rPr lang="en-US" dirty="0" err="1"/>
              <a:t>tehlikelerine</a:t>
            </a:r>
            <a:r>
              <a:rPr lang="en-US" dirty="0"/>
              <a:t> </a:t>
            </a:r>
            <a:r>
              <a:rPr lang="en-US" dirty="0" err="1"/>
              <a:t>karsı</a:t>
            </a:r>
            <a:r>
              <a:rPr lang="en-US" dirty="0"/>
              <a:t> </a:t>
            </a:r>
            <a:r>
              <a:rPr lang="en-US" dirty="0" err="1"/>
              <a:t>önlemler</a:t>
            </a:r>
            <a:r>
              <a:rPr lang="en-US" dirty="0"/>
              <a:t> </a:t>
            </a:r>
            <a:r>
              <a:rPr lang="en-US" dirty="0" err="1"/>
              <a:t>almadan</a:t>
            </a:r>
            <a:r>
              <a:rPr lang="en-US" dirty="0"/>
              <a:t> </a:t>
            </a:r>
            <a:r>
              <a:rPr lang="en-US" dirty="0" err="1"/>
              <a:t>önce</a:t>
            </a:r>
            <a:r>
              <a:rPr lang="en-US" dirty="0"/>
              <a:t> </a:t>
            </a:r>
            <a:r>
              <a:rPr lang="en-US" dirty="0" err="1">
                <a:solidFill>
                  <a:srgbClr val="FF0000"/>
                </a:solidFill>
              </a:rPr>
              <a:t>bu</a:t>
            </a:r>
            <a:r>
              <a:rPr lang="en-US" dirty="0">
                <a:solidFill>
                  <a:srgbClr val="FF0000"/>
                </a:solidFill>
              </a:rPr>
              <a:t> </a:t>
            </a:r>
            <a:r>
              <a:rPr lang="en-US" dirty="0" err="1">
                <a:solidFill>
                  <a:srgbClr val="FF0000"/>
                </a:solidFill>
              </a:rPr>
              <a:t>alanlara</a:t>
            </a:r>
            <a:r>
              <a:rPr lang="en-US" dirty="0">
                <a:solidFill>
                  <a:srgbClr val="FF0000"/>
                </a:solidFill>
              </a:rPr>
              <a:t> </a:t>
            </a:r>
            <a:r>
              <a:rPr lang="en-US" dirty="0" err="1">
                <a:solidFill>
                  <a:srgbClr val="FF0000"/>
                </a:solidFill>
              </a:rPr>
              <a:t>girmenin</a:t>
            </a:r>
            <a:r>
              <a:rPr lang="en-US" dirty="0">
                <a:solidFill>
                  <a:srgbClr val="FF0000"/>
                </a:solidFill>
              </a:rPr>
              <a:t> </a:t>
            </a:r>
            <a:r>
              <a:rPr lang="en-US" dirty="0" err="1" smtClean="0">
                <a:solidFill>
                  <a:srgbClr val="FF0000"/>
                </a:solidFill>
              </a:rPr>
              <a:t>tercih</a:t>
            </a:r>
            <a:r>
              <a:rPr lang="tr-TR" dirty="0" smtClean="0">
                <a:solidFill>
                  <a:srgbClr val="FF0000"/>
                </a:solidFill>
              </a:rPr>
              <a:t> </a:t>
            </a:r>
            <a:r>
              <a:rPr lang="en-US" dirty="0" err="1" smtClean="0">
                <a:solidFill>
                  <a:srgbClr val="FF0000"/>
                </a:solidFill>
              </a:rPr>
              <a:t>edilmemesi</a:t>
            </a:r>
            <a:r>
              <a:rPr lang="en-US" dirty="0" smtClean="0"/>
              <a:t> </a:t>
            </a:r>
            <a:r>
              <a:rPr lang="en-US" dirty="0" err="1"/>
              <a:t>gerekir</a:t>
            </a:r>
            <a:r>
              <a:rPr lang="en-US" dirty="0"/>
              <a:t>. Bu </a:t>
            </a:r>
            <a:r>
              <a:rPr lang="en-US" dirty="0" err="1"/>
              <a:t>nedenle</a:t>
            </a:r>
            <a:r>
              <a:rPr lang="en-US" dirty="0"/>
              <a:t> </a:t>
            </a:r>
            <a:r>
              <a:rPr lang="en-US" dirty="0" err="1"/>
              <a:t>kapalı</a:t>
            </a:r>
            <a:r>
              <a:rPr lang="en-US" dirty="0"/>
              <a:t> </a:t>
            </a:r>
            <a:r>
              <a:rPr lang="en-US" dirty="0" err="1"/>
              <a:t>alana</a:t>
            </a:r>
            <a:r>
              <a:rPr lang="en-US" dirty="0"/>
              <a:t> </a:t>
            </a:r>
            <a:r>
              <a:rPr lang="en-US" dirty="0" err="1"/>
              <a:t>giristen</a:t>
            </a:r>
            <a:r>
              <a:rPr lang="en-US" dirty="0"/>
              <a:t> </a:t>
            </a:r>
            <a:r>
              <a:rPr lang="en-US" dirty="0" err="1"/>
              <a:t>ya</a:t>
            </a:r>
            <a:r>
              <a:rPr lang="en-US" dirty="0"/>
              <a:t> da </a:t>
            </a:r>
            <a:r>
              <a:rPr lang="en-US" dirty="0" err="1"/>
              <a:t>kapalı</a:t>
            </a:r>
            <a:r>
              <a:rPr lang="en-US" dirty="0"/>
              <a:t> </a:t>
            </a:r>
            <a:r>
              <a:rPr lang="en-US" dirty="0" err="1"/>
              <a:t>alanda</a:t>
            </a:r>
            <a:r>
              <a:rPr lang="en-US" dirty="0"/>
              <a:t> </a:t>
            </a:r>
            <a:r>
              <a:rPr lang="en-US" dirty="0" err="1" smtClean="0"/>
              <a:t>çalısmadan</a:t>
            </a:r>
            <a:r>
              <a:rPr lang="tr-TR" dirty="0" smtClean="0"/>
              <a:t> </a:t>
            </a:r>
            <a:r>
              <a:rPr lang="en-US" dirty="0" err="1" smtClean="0"/>
              <a:t>kaçınılması</a:t>
            </a:r>
            <a:r>
              <a:rPr lang="en-US" dirty="0" smtClean="0"/>
              <a:t> </a:t>
            </a:r>
            <a:r>
              <a:rPr lang="en-US" dirty="0" err="1"/>
              <a:t>için</a:t>
            </a:r>
            <a:r>
              <a:rPr lang="en-US" dirty="0"/>
              <a:t> </a:t>
            </a:r>
            <a:r>
              <a:rPr lang="en-US" dirty="0" err="1"/>
              <a:t>baska</a:t>
            </a:r>
            <a:r>
              <a:rPr lang="en-US" dirty="0"/>
              <a:t> </a:t>
            </a:r>
            <a:r>
              <a:rPr lang="en-US" dirty="0" err="1"/>
              <a:t>bir</a:t>
            </a:r>
            <a:r>
              <a:rPr lang="en-US" dirty="0"/>
              <a:t> </a:t>
            </a:r>
            <a:r>
              <a:rPr lang="en-US" dirty="0" err="1"/>
              <a:t>yol</a:t>
            </a:r>
            <a:r>
              <a:rPr lang="en-US" dirty="0"/>
              <a:t> </a:t>
            </a:r>
            <a:r>
              <a:rPr lang="en-US" dirty="0" err="1"/>
              <a:t>olup</a:t>
            </a:r>
            <a:r>
              <a:rPr lang="en-US" dirty="0"/>
              <a:t> </a:t>
            </a:r>
            <a:r>
              <a:rPr lang="en-US" dirty="0" err="1"/>
              <a:t>olmadıgı</a:t>
            </a:r>
            <a:r>
              <a:rPr lang="en-US" dirty="0"/>
              <a:t> </a:t>
            </a:r>
            <a:r>
              <a:rPr lang="en-US" dirty="0" err="1"/>
              <a:t>kontrol</a:t>
            </a:r>
            <a:r>
              <a:rPr lang="en-US" dirty="0"/>
              <a:t> </a:t>
            </a:r>
            <a:r>
              <a:rPr lang="en-US" dirty="0" err="1"/>
              <a:t>edilmelidir</a:t>
            </a:r>
            <a:r>
              <a:rPr lang="en-US" dirty="0"/>
              <a:t>. </a:t>
            </a:r>
            <a:r>
              <a:rPr lang="en-US" dirty="0" err="1"/>
              <a:t>Daha</a:t>
            </a:r>
            <a:r>
              <a:rPr lang="en-US" dirty="0"/>
              <a:t> </a:t>
            </a:r>
            <a:r>
              <a:rPr lang="en-US" dirty="0" err="1"/>
              <a:t>iyi</a:t>
            </a:r>
            <a:r>
              <a:rPr lang="en-US" dirty="0"/>
              <a:t> </a:t>
            </a:r>
            <a:r>
              <a:rPr lang="en-US" dirty="0" err="1"/>
              <a:t>bir</a:t>
            </a:r>
            <a:r>
              <a:rPr lang="en-US" dirty="0"/>
              <a:t> is </a:t>
            </a:r>
            <a:r>
              <a:rPr lang="en-US" dirty="0" err="1"/>
              <a:t>planlaması</a:t>
            </a:r>
            <a:r>
              <a:rPr lang="en-US" dirty="0"/>
              <a:t> </a:t>
            </a:r>
            <a:r>
              <a:rPr lang="en-US" dirty="0" err="1" smtClean="0"/>
              <a:t>ya</a:t>
            </a:r>
            <a:r>
              <a:rPr lang="tr-TR" dirty="0" smtClean="0"/>
              <a:t> </a:t>
            </a:r>
            <a:r>
              <a:rPr lang="en-US" dirty="0" smtClean="0"/>
              <a:t>da </a:t>
            </a:r>
            <a:r>
              <a:rPr lang="en-US" dirty="0" err="1"/>
              <a:t>farklı</a:t>
            </a:r>
            <a:r>
              <a:rPr lang="en-US" dirty="0"/>
              <a:t> </a:t>
            </a:r>
            <a:r>
              <a:rPr lang="en-US" dirty="0" err="1"/>
              <a:t>bir</a:t>
            </a:r>
            <a:r>
              <a:rPr lang="en-US" dirty="0"/>
              <a:t> </a:t>
            </a:r>
            <a:r>
              <a:rPr lang="en-US" dirty="0" err="1"/>
              <a:t>yaklasım</a:t>
            </a:r>
            <a:r>
              <a:rPr lang="en-US" dirty="0"/>
              <a:t> </a:t>
            </a:r>
            <a:r>
              <a:rPr lang="en-US" dirty="0" err="1"/>
              <a:t>ile</a:t>
            </a:r>
            <a:r>
              <a:rPr lang="en-US" dirty="0"/>
              <a:t> </a:t>
            </a:r>
            <a:r>
              <a:rPr lang="en-US" dirty="0" err="1"/>
              <a:t>kapalı</a:t>
            </a:r>
            <a:r>
              <a:rPr lang="en-US" dirty="0"/>
              <a:t> </a:t>
            </a:r>
            <a:r>
              <a:rPr lang="en-US" dirty="0" err="1"/>
              <a:t>alana</a:t>
            </a:r>
            <a:r>
              <a:rPr lang="en-US" dirty="0"/>
              <a:t> </a:t>
            </a:r>
            <a:r>
              <a:rPr lang="en-US" dirty="0" err="1"/>
              <a:t>duyulan</a:t>
            </a:r>
            <a:r>
              <a:rPr lang="en-US" dirty="0"/>
              <a:t> </a:t>
            </a:r>
            <a:r>
              <a:rPr lang="en-US" dirty="0" err="1"/>
              <a:t>ihtiyaç</a:t>
            </a:r>
            <a:r>
              <a:rPr lang="en-US" dirty="0"/>
              <a:t> </a:t>
            </a:r>
            <a:r>
              <a:rPr lang="en-US" dirty="0" err="1"/>
              <a:t>azaltılabilir</a:t>
            </a:r>
            <a:r>
              <a:rPr lang="en-US" dirty="0" smtClean="0"/>
              <a:t>.</a:t>
            </a:r>
            <a:endParaRPr lang="tr-TR" dirty="0" smtClean="0"/>
          </a:p>
          <a:p>
            <a:pPr marL="0" indent="0" algn="just">
              <a:buNone/>
            </a:pPr>
            <a:endParaRPr lang="tr-TR" dirty="0" smtClean="0"/>
          </a:p>
          <a:p>
            <a:pPr algn="just"/>
            <a:r>
              <a:rPr lang="en-US" dirty="0" err="1"/>
              <a:t>Güvenlik</a:t>
            </a:r>
            <a:r>
              <a:rPr lang="en-US" dirty="0"/>
              <a:t> </a:t>
            </a:r>
            <a:r>
              <a:rPr lang="en-US" dirty="0" err="1"/>
              <a:t>Sistemlerinin</a:t>
            </a:r>
            <a:r>
              <a:rPr lang="en-US" dirty="0"/>
              <a:t> </a:t>
            </a:r>
            <a:r>
              <a:rPr lang="en-US" dirty="0" err="1" smtClean="0"/>
              <a:t>Oluşturulması</a:t>
            </a:r>
            <a:r>
              <a:rPr lang="tr-TR" dirty="0" smtClean="0"/>
              <a:t>: K</a:t>
            </a:r>
            <a:r>
              <a:rPr lang="en-US" dirty="0" err="1" smtClean="0"/>
              <a:t>apalı</a:t>
            </a:r>
            <a:r>
              <a:rPr lang="en-US" dirty="0" smtClean="0"/>
              <a:t> </a:t>
            </a:r>
            <a:r>
              <a:rPr lang="en-US" dirty="0" err="1"/>
              <a:t>alana</a:t>
            </a:r>
            <a:r>
              <a:rPr lang="en-US" dirty="0"/>
              <a:t> </a:t>
            </a:r>
            <a:r>
              <a:rPr lang="en-US" dirty="0" err="1"/>
              <a:t>giristen</a:t>
            </a:r>
            <a:r>
              <a:rPr lang="en-US" dirty="0"/>
              <a:t> </a:t>
            </a:r>
            <a:r>
              <a:rPr lang="en-US" dirty="0" err="1"/>
              <a:t>kaçınılamıyorsa</a:t>
            </a:r>
            <a:r>
              <a:rPr lang="en-US" dirty="0"/>
              <a:t>, </a:t>
            </a:r>
            <a:r>
              <a:rPr lang="en-US" dirty="0" err="1"/>
              <a:t>kapalı</a:t>
            </a:r>
            <a:r>
              <a:rPr lang="en-US" dirty="0"/>
              <a:t> </a:t>
            </a:r>
            <a:r>
              <a:rPr lang="en-US" dirty="0" err="1"/>
              <a:t>alan</a:t>
            </a:r>
            <a:r>
              <a:rPr lang="en-US" dirty="0"/>
              <a:t> </a:t>
            </a:r>
            <a:r>
              <a:rPr lang="en-US" dirty="0" err="1"/>
              <a:t>içinde</a:t>
            </a:r>
            <a:r>
              <a:rPr lang="en-US" dirty="0"/>
              <a:t> </a:t>
            </a:r>
            <a:r>
              <a:rPr lang="en-US" dirty="0" err="1"/>
              <a:t>çalısmak</a:t>
            </a:r>
            <a:r>
              <a:rPr lang="en-US" dirty="0"/>
              <a:t> </a:t>
            </a:r>
            <a:r>
              <a:rPr lang="en-US" dirty="0" err="1"/>
              <a:t>için</a:t>
            </a:r>
            <a:r>
              <a:rPr lang="en-US" dirty="0"/>
              <a:t> </a:t>
            </a:r>
            <a:r>
              <a:rPr lang="en-US" dirty="0" err="1"/>
              <a:t>güvenli</a:t>
            </a:r>
            <a:r>
              <a:rPr lang="en-US" dirty="0"/>
              <a:t> </a:t>
            </a:r>
            <a:r>
              <a:rPr lang="en-US" dirty="0" err="1" smtClean="0"/>
              <a:t>bir</a:t>
            </a:r>
            <a:r>
              <a:rPr lang="tr-TR" dirty="0" smtClean="0"/>
              <a:t> </a:t>
            </a:r>
            <a:r>
              <a:rPr lang="en-US" dirty="0" err="1" smtClean="0"/>
              <a:t>sisteme</a:t>
            </a:r>
            <a:r>
              <a:rPr lang="en-US" dirty="0" smtClean="0"/>
              <a:t> </a:t>
            </a:r>
            <a:r>
              <a:rPr lang="en-US" dirty="0" err="1"/>
              <a:t>sahip</a:t>
            </a:r>
            <a:r>
              <a:rPr lang="en-US" dirty="0"/>
              <a:t> </a:t>
            </a:r>
            <a:r>
              <a:rPr lang="en-US" dirty="0" err="1"/>
              <a:t>olundugundan</a:t>
            </a:r>
            <a:r>
              <a:rPr lang="en-US" dirty="0"/>
              <a:t> </a:t>
            </a:r>
            <a:r>
              <a:rPr lang="en-US" dirty="0" err="1"/>
              <a:t>emin</a:t>
            </a:r>
            <a:r>
              <a:rPr lang="en-US" dirty="0"/>
              <a:t> </a:t>
            </a:r>
            <a:r>
              <a:rPr lang="en-US" dirty="0" err="1"/>
              <a:t>olunmalıdır</a:t>
            </a:r>
            <a:r>
              <a:rPr lang="en-US" dirty="0"/>
              <a:t>. </a:t>
            </a:r>
            <a:r>
              <a:rPr lang="en-US" dirty="0" err="1"/>
              <a:t>Kapalı</a:t>
            </a:r>
            <a:r>
              <a:rPr lang="en-US" dirty="0"/>
              <a:t> </a:t>
            </a:r>
            <a:r>
              <a:rPr lang="en-US" dirty="0" err="1"/>
              <a:t>alandaki</a:t>
            </a:r>
            <a:r>
              <a:rPr lang="en-US" dirty="0"/>
              <a:t> </a:t>
            </a:r>
            <a:r>
              <a:rPr lang="en-US" dirty="0" err="1"/>
              <a:t>mevcut</a:t>
            </a:r>
            <a:r>
              <a:rPr lang="en-US" dirty="0"/>
              <a:t> </a:t>
            </a:r>
            <a:r>
              <a:rPr lang="en-US" dirty="0" err="1" smtClean="0"/>
              <a:t>tehlikelerin</a:t>
            </a:r>
            <a:r>
              <a:rPr lang="tr-TR" dirty="0" smtClean="0"/>
              <a:t> </a:t>
            </a:r>
            <a:r>
              <a:rPr lang="en-US" dirty="0" err="1" smtClean="0"/>
              <a:t>belirlenmesi</a:t>
            </a:r>
            <a:r>
              <a:rPr lang="en-US" dirty="0" smtClean="0"/>
              <a:t> </a:t>
            </a:r>
            <a:r>
              <a:rPr lang="en-US" dirty="0" err="1"/>
              <a:t>için</a:t>
            </a:r>
            <a:r>
              <a:rPr lang="en-US" dirty="0"/>
              <a:t> risk </a:t>
            </a:r>
            <a:r>
              <a:rPr lang="en-US" dirty="0" err="1"/>
              <a:t>degerlendirmesi</a:t>
            </a:r>
            <a:r>
              <a:rPr lang="en-US" dirty="0"/>
              <a:t> </a:t>
            </a:r>
            <a:r>
              <a:rPr lang="en-US" dirty="0" err="1"/>
              <a:t>yapılmalı</a:t>
            </a:r>
            <a:r>
              <a:rPr lang="en-US" dirty="0"/>
              <a:t>, </a:t>
            </a:r>
            <a:r>
              <a:rPr lang="en-US" dirty="0" err="1"/>
              <a:t>yapılan</a:t>
            </a:r>
            <a:r>
              <a:rPr lang="en-US" dirty="0"/>
              <a:t> risk </a:t>
            </a:r>
            <a:r>
              <a:rPr lang="en-US" dirty="0" err="1"/>
              <a:t>degerlendirmesine</a:t>
            </a:r>
            <a:r>
              <a:rPr lang="en-US" dirty="0"/>
              <a:t> </a:t>
            </a:r>
            <a:r>
              <a:rPr lang="en-US" dirty="0" err="1"/>
              <a:t>göre</a:t>
            </a:r>
            <a:r>
              <a:rPr lang="en-US" dirty="0"/>
              <a:t> </a:t>
            </a:r>
            <a:r>
              <a:rPr lang="en-US" dirty="0" err="1" smtClean="0"/>
              <a:t>kapalı</a:t>
            </a:r>
            <a:r>
              <a:rPr lang="tr-TR" dirty="0" smtClean="0"/>
              <a:t> </a:t>
            </a:r>
            <a:r>
              <a:rPr lang="en-US" dirty="0" err="1" smtClean="0"/>
              <a:t>alanın</a:t>
            </a:r>
            <a:r>
              <a:rPr lang="en-US" dirty="0" smtClean="0"/>
              <a:t> </a:t>
            </a:r>
            <a:r>
              <a:rPr lang="en-US" dirty="0" err="1"/>
              <a:t>yapısına</a:t>
            </a:r>
            <a:r>
              <a:rPr lang="en-US" dirty="0"/>
              <a:t>, </a:t>
            </a:r>
            <a:r>
              <a:rPr lang="en-US" dirty="0" err="1"/>
              <a:t>ilgili</a:t>
            </a:r>
            <a:r>
              <a:rPr lang="en-US" dirty="0"/>
              <a:t> </a:t>
            </a:r>
            <a:r>
              <a:rPr lang="en-US" dirty="0" err="1"/>
              <a:t>risklere</a:t>
            </a:r>
            <a:r>
              <a:rPr lang="en-US" dirty="0"/>
              <a:t> </a:t>
            </a:r>
            <a:r>
              <a:rPr lang="en-US" dirty="0" err="1"/>
              <a:t>ve</a:t>
            </a:r>
            <a:r>
              <a:rPr lang="en-US" dirty="0"/>
              <a:t> </a:t>
            </a:r>
            <a:r>
              <a:rPr lang="en-US" dirty="0" err="1"/>
              <a:t>ise</a:t>
            </a:r>
            <a:r>
              <a:rPr lang="en-US" dirty="0"/>
              <a:t> </a:t>
            </a:r>
            <a:r>
              <a:rPr lang="en-US" dirty="0" err="1"/>
              <a:t>baglı</a:t>
            </a:r>
            <a:r>
              <a:rPr lang="en-US" dirty="0"/>
              <a:t> </a:t>
            </a:r>
            <a:r>
              <a:rPr lang="en-US" dirty="0" err="1"/>
              <a:t>olarak</a:t>
            </a:r>
            <a:r>
              <a:rPr lang="en-US" dirty="0"/>
              <a:t> </a:t>
            </a:r>
            <a:r>
              <a:rPr lang="en-US" dirty="0" err="1"/>
              <a:t>gerekli</a:t>
            </a:r>
            <a:r>
              <a:rPr lang="en-US" dirty="0"/>
              <a:t> </a:t>
            </a:r>
            <a:r>
              <a:rPr lang="en-US" dirty="0" err="1"/>
              <a:t>önlemler</a:t>
            </a:r>
            <a:r>
              <a:rPr lang="en-US" dirty="0"/>
              <a:t> </a:t>
            </a:r>
            <a:r>
              <a:rPr lang="en-US" dirty="0" err="1" smtClean="0"/>
              <a:t>alınmalıdır</a:t>
            </a:r>
            <a:r>
              <a:rPr lang="tr-TR" dirty="0" smtClean="0"/>
              <a:t>.</a:t>
            </a:r>
            <a:endParaRPr lang="en-US" dirty="0"/>
          </a:p>
        </p:txBody>
      </p:sp>
    </p:spTree>
    <p:extLst>
      <p:ext uri="{BB962C8B-B14F-4D97-AF65-F5344CB8AC3E}">
        <p14:creationId xmlns:p14="http://schemas.microsoft.com/office/powerpoint/2010/main" val="2103945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tr-TR" dirty="0" smtClean="0"/>
              <a:t> </a:t>
            </a:r>
            <a:r>
              <a:rPr lang="en-US" dirty="0" err="1" smtClean="0"/>
              <a:t>Süpervizör</a:t>
            </a:r>
            <a:r>
              <a:rPr lang="en-US" dirty="0" smtClean="0"/>
              <a:t> </a:t>
            </a:r>
            <a:r>
              <a:rPr lang="en-US" dirty="0" err="1"/>
              <a:t>atanması</a:t>
            </a:r>
            <a:endParaRPr lang="en-US" dirty="0"/>
          </a:p>
          <a:p>
            <a:r>
              <a:rPr lang="en-US" dirty="0"/>
              <a:t> </a:t>
            </a:r>
            <a:r>
              <a:rPr lang="en-US" dirty="0" err="1"/>
              <a:t>Kisilerin</a:t>
            </a:r>
            <a:r>
              <a:rPr lang="en-US" dirty="0"/>
              <a:t> </a:t>
            </a:r>
            <a:r>
              <a:rPr lang="en-US" dirty="0" err="1"/>
              <a:t>çalısmaya</a:t>
            </a:r>
            <a:r>
              <a:rPr lang="en-US" dirty="0"/>
              <a:t> </a:t>
            </a:r>
            <a:r>
              <a:rPr lang="en-US" dirty="0" err="1"/>
              <a:t>uygunlugu</a:t>
            </a:r>
            <a:endParaRPr lang="en-US" dirty="0"/>
          </a:p>
          <a:p>
            <a:r>
              <a:rPr lang="en-US" dirty="0"/>
              <a:t> </a:t>
            </a:r>
            <a:r>
              <a:rPr lang="tr-TR" dirty="0" smtClean="0"/>
              <a:t>I</a:t>
            </a:r>
            <a:r>
              <a:rPr lang="en-US" dirty="0" err="1" smtClean="0"/>
              <a:t>zolasyon</a:t>
            </a:r>
            <a:endParaRPr lang="en-US" dirty="0"/>
          </a:p>
          <a:p>
            <a:r>
              <a:rPr lang="en-US" dirty="0"/>
              <a:t> </a:t>
            </a:r>
            <a:r>
              <a:rPr lang="en-US" dirty="0" err="1"/>
              <a:t>Kapalı</a:t>
            </a:r>
            <a:r>
              <a:rPr lang="en-US" dirty="0"/>
              <a:t> </a:t>
            </a:r>
            <a:r>
              <a:rPr lang="en-US" dirty="0" err="1"/>
              <a:t>alana</a:t>
            </a:r>
            <a:r>
              <a:rPr lang="en-US" dirty="0"/>
              <a:t> </a:t>
            </a:r>
            <a:r>
              <a:rPr lang="en-US" dirty="0" err="1"/>
              <a:t>girmeden</a:t>
            </a:r>
            <a:r>
              <a:rPr lang="en-US" dirty="0"/>
              <a:t> </a:t>
            </a:r>
            <a:r>
              <a:rPr lang="en-US" dirty="0" err="1"/>
              <a:t>önce</a:t>
            </a:r>
            <a:r>
              <a:rPr lang="en-US" dirty="0"/>
              <a:t> </a:t>
            </a:r>
            <a:r>
              <a:rPr lang="en-US" dirty="0" err="1"/>
              <a:t>temizlik</a:t>
            </a:r>
            <a:endParaRPr lang="en-US" dirty="0"/>
          </a:p>
          <a:p>
            <a:r>
              <a:rPr lang="en-US" dirty="0"/>
              <a:t> </a:t>
            </a:r>
            <a:r>
              <a:rPr lang="en-US" dirty="0" err="1"/>
              <a:t>Giris</a:t>
            </a:r>
            <a:r>
              <a:rPr lang="en-US" dirty="0"/>
              <a:t> </a:t>
            </a:r>
            <a:r>
              <a:rPr lang="en-US" dirty="0" err="1"/>
              <a:t>bölgesinin</a:t>
            </a:r>
            <a:r>
              <a:rPr lang="en-US" dirty="0"/>
              <a:t> </a:t>
            </a:r>
            <a:r>
              <a:rPr lang="en-US" dirty="0" err="1"/>
              <a:t>boyutunun</a:t>
            </a:r>
            <a:r>
              <a:rPr lang="en-US" dirty="0"/>
              <a:t> </a:t>
            </a:r>
            <a:r>
              <a:rPr lang="en-US" dirty="0" err="1"/>
              <a:t>kontrolü</a:t>
            </a:r>
            <a:endParaRPr lang="en-US" dirty="0"/>
          </a:p>
          <a:p>
            <a:r>
              <a:rPr lang="en-US" dirty="0"/>
              <a:t> </a:t>
            </a:r>
            <a:r>
              <a:rPr lang="en-US" dirty="0" err="1"/>
              <a:t>Havalandırmanın</a:t>
            </a:r>
            <a:r>
              <a:rPr lang="en-US" dirty="0"/>
              <a:t> </a:t>
            </a:r>
            <a:r>
              <a:rPr lang="en-US" dirty="0" err="1"/>
              <a:t>saglanması</a:t>
            </a:r>
            <a:endParaRPr lang="en-US" dirty="0"/>
          </a:p>
          <a:p>
            <a:r>
              <a:rPr lang="en-US" dirty="0"/>
              <a:t> </a:t>
            </a:r>
            <a:r>
              <a:rPr lang="en-US" dirty="0" err="1"/>
              <a:t>Kapalı</a:t>
            </a:r>
            <a:r>
              <a:rPr lang="en-US" dirty="0"/>
              <a:t> </a:t>
            </a:r>
            <a:r>
              <a:rPr lang="en-US" dirty="0" err="1"/>
              <a:t>alanda</a:t>
            </a:r>
            <a:r>
              <a:rPr lang="en-US" dirty="0"/>
              <a:t> </a:t>
            </a:r>
            <a:r>
              <a:rPr lang="en-US" dirty="0" err="1"/>
              <a:t>gerekli</a:t>
            </a:r>
            <a:r>
              <a:rPr lang="en-US" dirty="0"/>
              <a:t> </a:t>
            </a:r>
            <a:r>
              <a:rPr lang="en-US" dirty="0" err="1"/>
              <a:t>ölçümlerin</a:t>
            </a:r>
            <a:r>
              <a:rPr lang="en-US" dirty="0"/>
              <a:t> </a:t>
            </a:r>
            <a:r>
              <a:rPr lang="en-US" dirty="0" err="1"/>
              <a:t>yapılması</a:t>
            </a:r>
            <a:endParaRPr lang="en-US" dirty="0"/>
          </a:p>
          <a:p>
            <a:r>
              <a:rPr lang="en-US" dirty="0"/>
              <a:t> </a:t>
            </a:r>
            <a:r>
              <a:rPr lang="en-US" dirty="0" err="1"/>
              <a:t>Özel</a:t>
            </a:r>
            <a:r>
              <a:rPr lang="en-US" dirty="0"/>
              <a:t> </a:t>
            </a:r>
            <a:r>
              <a:rPr lang="en-US" dirty="0" err="1"/>
              <a:t>ekipmanlar</a:t>
            </a:r>
            <a:r>
              <a:rPr lang="en-US" dirty="0"/>
              <a:t> </a:t>
            </a:r>
            <a:r>
              <a:rPr lang="en-US" dirty="0" err="1"/>
              <a:t>ve</a:t>
            </a:r>
            <a:r>
              <a:rPr lang="en-US" dirty="0"/>
              <a:t> </a:t>
            </a:r>
            <a:r>
              <a:rPr lang="en-US" dirty="0" err="1"/>
              <a:t>ısıklandırma</a:t>
            </a:r>
            <a:endParaRPr lang="en-US" dirty="0"/>
          </a:p>
          <a:p>
            <a:r>
              <a:rPr lang="en-US" dirty="0"/>
              <a:t> </a:t>
            </a:r>
            <a:r>
              <a:rPr lang="en-US" dirty="0" err="1"/>
              <a:t>Solunum</a:t>
            </a:r>
            <a:r>
              <a:rPr lang="en-US" dirty="0"/>
              <a:t> </a:t>
            </a:r>
            <a:r>
              <a:rPr lang="en-US" dirty="0" err="1"/>
              <a:t>aparatı</a:t>
            </a:r>
            <a:endParaRPr lang="en-US" dirty="0"/>
          </a:p>
          <a:p>
            <a:r>
              <a:rPr lang="en-US" dirty="0"/>
              <a:t> </a:t>
            </a:r>
            <a:r>
              <a:rPr lang="en-US" dirty="0" err="1"/>
              <a:t>Acil</a:t>
            </a:r>
            <a:r>
              <a:rPr lang="en-US" dirty="0"/>
              <a:t> durum </a:t>
            </a:r>
            <a:r>
              <a:rPr lang="en-US" dirty="0" err="1"/>
              <a:t>planları</a:t>
            </a:r>
            <a:endParaRPr lang="en-US" dirty="0"/>
          </a:p>
          <a:p>
            <a:r>
              <a:rPr lang="en-US" dirty="0"/>
              <a:t> </a:t>
            </a:r>
            <a:r>
              <a:rPr lang="en-US" dirty="0" err="1"/>
              <a:t>Kurtarma</a:t>
            </a:r>
            <a:r>
              <a:rPr lang="en-US" dirty="0"/>
              <a:t> </a:t>
            </a:r>
            <a:r>
              <a:rPr lang="en-US" dirty="0" err="1"/>
              <a:t>tertibatı</a:t>
            </a:r>
            <a:endParaRPr lang="en-US" dirty="0"/>
          </a:p>
          <a:p>
            <a:r>
              <a:rPr lang="en-US" dirty="0"/>
              <a:t> </a:t>
            </a:r>
            <a:r>
              <a:rPr lang="en-US" dirty="0" err="1"/>
              <a:t>Alarmın</a:t>
            </a:r>
            <a:r>
              <a:rPr lang="en-US" dirty="0"/>
              <a:t> </a:t>
            </a:r>
            <a:r>
              <a:rPr lang="en-US" dirty="0" err="1"/>
              <a:t>kontrolü</a:t>
            </a:r>
            <a:endParaRPr lang="en-US" dirty="0"/>
          </a:p>
          <a:p>
            <a:r>
              <a:rPr lang="en-US" dirty="0"/>
              <a:t> </a:t>
            </a:r>
            <a:r>
              <a:rPr lang="en-US" dirty="0" err="1"/>
              <a:t>Çalısma</a:t>
            </a:r>
            <a:r>
              <a:rPr lang="en-US" dirty="0"/>
              <a:t> </a:t>
            </a:r>
            <a:r>
              <a:rPr lang="en-US" dirty="0" err="1"/>
              <a:t>izni</a:t>
            </a:r>
            <a:endParaRPr lang="en-US" dirty="0"/>
          </a:p>
          <a:p>
            <a:r>
              <a:rPr lang="en-US" dirty="0"/>
              <a:t> </a:t>
            </a:r>
            <a:r>
              <a:rPr lang="en-US" dirty="0" err="1"/>
              <a:t>Kisisel</a:t>
            </a:r>
            <a:r>
              <a:rPr lang="en-US" dirty="0"/>
              <a:t> </a:t>
            </a:r>
            <a:r>
              <a:rPr lang="en-US" dirty="0" err="1"/>
              <a:t>Koruyucu</a:t>
            </a:r>
            <a:r>
              <a:rPr lang="en-US" dirty="0"/>
              <a:t> </a:t>
            </a:r>
            <a:r>
              <a:rPr lang="en-US" dirty="0" err="1"/>
              <a:t>Donanım</a:t>
            </a:r>
            <a:r>
              <a:rPr lang="en-US" dirty="0"/>
              <a:t> (KKD)</a:t>
            </a:r>
          </a:p>
          <a:p>
            <a:r>
              <a:rPr lang="en-US" dirty="0"/>
              <a:t> </a:t>
            </a:r>
            <a:r>
              <a:rPr lang="en-US" dirty="0" err="1"/>
              <a:t>Çalısanların</a:t>
            </a:r>
            <a:r>
              <a:rPr lang="en-US" dirty="0"/>
              <a:t> </a:t>
            </a:r>
            <a:r>
              <a:rPr lang="en-US" dirty="0" err="1"/>
              <a:t>egitimi</a:t>
            </a:r>
            <a:endParaRPr lang="en-US" dirty="0"/>
          </a:p>
        </p:txBody>
      </p:sp>
      <p:sp>
        <p:nvSpPr>
          <p:cNvPr id="4" name="Title 1"/>
          <p:cNvSpPr>
            <a:spLocks noGrp="1"/>
          </p:cNvSpPr>
          <p:nvPr>
            <p:ph type="title"/>
          </p:nvPr>
        </p:nvSpPr>
        <p:spPr>
          <a:xfrm>
            <a:off x="300038" y="792163"/>
            <a:ext cx="8520112" cy="647700"/>
          </a:xfrm>
        </p:spPr>
        <p:txBody>
          <a:bodyPr/>
          <a:lstStyle/>
          <a:p>
            <a:r>
              <a:rPr lang="tr-TR" dirty="0" smtClean="0"/>
              <a:t>KAPALI ALANLARDA ALINMASI GEREKLI ONLEMLER</a:t>
            </a:r>
            <a:endParaRPr lang="en-US" dirty="0"/>
          </a:p>
        </p:txBody>
      </p:sp>
    </p:spTree>
    <p:extLst>
      <p:ext uri="{BB962C8B-B14F-4D97-AF65-F5344CB8AC3E}">
        <p14:creationId xmlns:p14="http://schemas.microsoft.com/office/powerpoint/2010/main" val="4023982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GB" sz="4000" dirty="0" err="1"/>
              <a:t>Havalandırma</a:t>
            </a:r>
            <a:endParaRPr lang="tr-TR" sz="4000" dirty="0"/>
          </a:p>
        </p:txBody>
      </p:sp>
      <p:sp>
        <p:nvSpPr>
          <p:cNvPr id="119811" name="Rectangle 3"/>
          <p:cNvSpPr>
            <a:spLocks noGrp="1" noChangeArrowheads="1"/>
          </p:cNvSpPr>
          <p:nvPr>
            <p:ph type="body"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nSpc>
                <a:spcPct val="90000"/>
              </a:lnSpc>
              <a:buSzPct val="150000"/>
            </a:pPr>
            <a:r>
              <a:rPr lang="en-GB" sz="2800"/>
              <a:t>Problemleri ortadan kaldırmak için ilk yoldur.</a:t>
            </a:r>
            <a:endParaRPr lang="tr-TR" sz="2800"/>
          </a:p>
          <a:p>
            <a:pPr>
              <a:lnSpc>
                <a:spcPct val="90000"/>
              </a:lnSpc>
              <a:buSzPct val="150000"/>
            </a:pPr>
            <a:r>
              <a:rPr lang="en-GB" sz="2800"/>
              <a:t>Kapalı alanda, değiştirmek istediğiniz alan havasından haberdar olunmalıdır.</a:t>
            </a:r>
            <a:endParaRPr lang="tr-TR" sz="2800"/>
          </a:p>
          <a:p>
            <a:pPr>
              <a:lnSpc>
                <a:spcPct val="90000"/>
              </a:lnSpc>
              <a:buSzPct val="150000"/>
            </a:pPr>
            <a:r>
              <a:rPr lang="en-GB" sz="2800"/>
              <a:t>Hava girişinin temiz havayı alabilecek en emniyetli yerde olmasına dikkat edilmelidir.</a:t>
            </a:r>
            <a:endParaRPr lang="tr-TR" sz="2800"/>
          </a:p>
          <a:p>
            <a:pPr>
              <a:lnSpc>
                <a:spcPct val="90000"/>
              </a:lnSpc>
              <a:buSzPct val="150000"/>
            </a:pPr>
            <a:r>
              <a:rPr lang="en-GB" sz="2800"/>
              <a:t>Mümkün olduğunca sürekli havalandırma yapılmalı.</a:t>
            </a:r>
            <a:endParaRPr lang="tr-TR" sz="2800"/>
          </a:p>
          <a:p>
            <a:pPr>
              <a:lnSpc>
                <a:spcPct val="90000"/>
              </a:lnSpc>
              <a:buSzPct val="150000"/>
            </a:pPr>
            <a:r>
              <a:rPr lang="en-GB" sz="2800"/>
              <a:t>Kapalı alana girmeden önce atmosferin yeniden test edilmesi gereklidir.</a:t>
            </a:r>
            <a:endParaRPr lang="tr-TR" sz="2800">
              <a:latin typeface="Times New Roman Tur" charset="-94"/>
            </a:endParaRPr>
          </a:p>
        </p:txBody>
      </p:sp>
    </p:spTree>
    <p:extLst>
      <p:ext uri="{BB962C8B-B14F-4D97-AF65-F5344CB8AC3E}">
        <p14:creationId xmlns:p14="http://schemas.microsoft.com/office/powerpoint/2010/main" val="4089711458"/>
      </p:ext>
    </p:extLst>
  </p:cSld>
  <p:clrMapOvr>
    <a:masterClrMapping/>
  </p:clrMapOvr>
  <p:transition>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GB" sz="4000" dirty="0" err="1"/>
              <a:t>Atmosfer</a:t>
            </a:r>
            <a:r>
              <a:rPr lang="en-GB" sz="4000" dirty="0"/>
              <a:t> </a:t>
            </a:r>
            <a:r>
              <a:rPr lang="en-GB" sz="4000" dirty="0" err="1"/>
              <a:t>Testi</a:t>
            </a:r>
            <a:endParaRPr lang="tr-TR" sz="4000" dirty="0"/>
          </a:p>
        </p:txBody>
      </p:sp>
      <p:sp>
        <p:nvSpPr>
          <p:cNvPr id="121859" name="Rectangle 3"/>
          <p:cNvSpPr>
            <a:spLocks noGrp="1" noChangeArrowheads="1"/>
          </p:cNvSpPr>
          <p:nvPr>
            <p:ph idx="1"/>
          </p:nvPr>
        </p:nvSpPr>
        <p:spPr>
          <a:xfrm>
            <a:off x="304800" y="1174750"/>
            <a:ext cx="8524875" cy="4313238"/>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buFont typeface="Wingdings" pitchFamily="2" charset="2"/>
              <a:buChar char="§"/>
            </a:pPr>
            <a:r>
              <a:rPr lang="en-US" sz="2800" b="1" dirty="0" err="1">
                <a:solidFill>
                  <a:schemeClr val="tx2"/>
                </a:solidFill>
              </a:rPr>
              <a:t>Oksijen</a:t>
            </a:r>
            <a:r>
              <a:rPr lang="en-US" sz="2800" b="1" dirty="0">
                <a:solidFill>
                  <a:schemeClr val="tx2"/>
                </a:solidFill>
              </a:rPr>
              <a:t> </a:t>
            </a:r>
            <a:r>
              <a:rPr lang="en-US" sz="2800" b="1" dirty="0" err="1">
                <a:solidFill>
                  <a:schemeClr val="tx2"/>
                </a:solidFill>
              </a:rPr>
              <a:t>seviyesini</a:t>
            </a:r>
            <a:r>
              <a:rPr lang="en-US" sz="2800" b="1" dirty="0">
                <a:solidFill>
                  <a:schemeClr val="tx2"/>
                </a:solidFill>
              </a:rPr>
              <a:t> </a:t>
            </a:r>
            <a:r>
              <a:rPr lang="en-US" sz="2800" b="1" dirty="0" err="1">
                <a:solidFill>
                  <a:schemeClr val="tx2"/>
                </a:solidFill>
              </a:rPr>
              <a:t>kontrol</a:t>
            </a:r>
            <a:r>
              <a:rPr lang="en-US" sz="2800" b="1" dirty="0">
                <a:solidFill>
                  <a:schemeClr val="tx2"/>
                </a:solidFill>
              </a:rPr>
              <a:t> </a:t>
            </a:r>
            <a:r>
              <a:rPr lang="en-US" sz="2800" b="1" dirty="0" err="1">
                <a:solidFill>
                  <a:schemeClr val="tx2"/>
                </a:solidFill>
              </a:rPr>
              <a:t>edin</a:t>
            </a:r>
            <a:r>
              <a:rPr lang="en-US" sz="2800" b="1" dirty="0">
                <a:solidFill>
                  <a:schemeClr val="tx2"/>
                </a:solidFill>
              </a:rPr>
              <a:t>:</a:t>
            </a:r>
          </a:p>
          <a:p>
            <a:pPr lvl="1">
              <a:buFont typeface="Wingdings" pitchFamily="2" charset="2"/>
              <a:buChar char="§"/>
            </a:pPr>
            <a:r>
              <a:rPr lang="en-US" dirty="0">
                <a:solidFill>
                  <a:schemeClr val="tx2"/>
                </a:solidFill>
              </a:rPr>
              <a:t>En </a:t>
            </a:r>
            <a:r>
              <a:rPr lang="en-US" dirty="0" err="1">
                <a:solidFill>
                  <a:schemeClr val="tx2"/>
                </a:solidFill>
              </a:rPr>
              <a:t>az</a:t>
            </a:r>
            <a:r>
              <a:rPr lang="en-US" dirty="0">
                <a:solidFill>
                  <a:schemeClr val="tx2"/>
                </a:solidFill>
              </a:rPr>
              <a:t> % 19,5 </a:t>
            </a:r>
            <a:r>
              <a:rPr lang="en-US" dirty="0" err="1">
                <a:solidFill>
                  <a:schemeClr val="tx2"/>
                </a:solidFill>
              </a:rPr>
              <a:t>ve</a:t>
            </a:r>
            <a:r>
              <a:rPr lang="en-US" dirty="0">
                <a:solidFill>
                  <a:schemeClr val="tx2"/>
                </a:solidFill>
              </a:rPr>
              <a:t> % 23,5 den </a:t>
            </a:r>
            <a:r>
              <a:rPr lang="en-US" dirty="0" err="1">
                <a:solidFill>
                  <a:schemeClr val="tx2"/>
                </a:solidFill>
              </a:rPr>
              <a:t>daha</a:t>
            </a:r>
            <a:r>
              <a:rPr lang="en-US" dirty="0">
                <a:solidFill>
                  <a:schemeClr val="tx2"/>
                </a:solidFill>
              </a:rPr>
              <a:t> </a:t>
            </a:r>
            <a:r>
              <a:rPr lang="en-US" dirty="0" err="1">
                <a:solidFill>
                  <a:schemeClr val="tx2"/>
                </a:solidFill>
              </a:rPr>
              <a:t>az</a:t>
            </a:r>
            <a:r>
              <a:rPr lang="en-US" dirty="0">
                <a:solidFill>
                  <a:schemeClr val="tx2"/>
                </a:solidFill>
              </a:rPr>
              <a:t> </a:t>
            </a:r>
          </a:p>
          <a:p>
            <a:pPr>
              <a:buFont typeface="Wingdings" pitchFamily="2" charset="2"/>
              <a:buChar char="§"/>
            </a:pPr>
            <a:r>
              <a:rPr lang="en-US" sz="2800" b="1" dirty="0" err="1">
                <a:solidFill>
                  <a:schemeClr val="tx2"/>
                </a:solidFill>
              </a:rPr>
              <a:t>Yanıcıların</a:t>
            </a:r>
            <a:r>
              <a:rPr lang="en-US" sz="2800" b="1" dirty="0">
                <a:solidFill>
                  <a:schemeClr val="tx2"/>
                </a:solidFill>
              </a:rPr>
              <a:t> </a:t>
            </a:r>
            <a:r>
              <a:rPr lang="en-US" sz="2800" b="1" dirty="0" err="1">
                <a:solidFill>
                  <a:schemeClr val="tx2"/>
                </a:solidFill>
              </a:rPr>
              <a:t>testi</a:t>
            </a:r>
            <a:r>
              <a:rPr lang="en-US" sz="2800" b="1" dirty="0">
                <a:solidFill>
                  <a:schemeClr val="tx2"/>
                </a:solidFill>
              </a:rPr>
              <a:t>:</a:t>
            </a:r>
          </a:p>
          <a:p>
            <a:pPr lvl="1">
              <a:buFont typeface="Wingdings" pitchFamily="2" charset="2"/>
              <a:buChar char="§"/>
            </a:pPr>
            <a:r>
              <a:rPr lang="en-US" dirty="0">
                <a:solidFill>
                  <a:schemeClr val="tx2"/>
                </a:solidFill>
              </a:rPr>
              <a:t>LEL </a:t>
            </a:r>
            <a:r>
              <a:rPr lang="en-US" dirty="0" err="1">
                <a:solidFill>
                  <a:schemeClr val="tx2"/>
                </a:solidFill>
              </a:rPr>
              <a:t>seviyesinden</a:t>
            </a:r>
            <a:r>
              <a:rPr lang="en-US" dirty="0">
                <a:solidFill>
                  <a:schemeClr val="tx2"/>
                </a:solidFill>
              </a:rPr>
              <a:t> %10 </a:t>
            </a:r>
            <a:r>
              <a:rPr lang="en-US" dirty="0" err="1">
                <a:solidFill>
                  <a:schemeClr val="tx2"/>
                </a:solidFill>
              </a:rPr>
              <a:t>daha</a:t>
            </a:r>
            <a:r>
              <a:rPr lang="en-US" dirty="0">
                <a:solidFill>
                  <a:schemeClr val="tx2"/>
                </a:solidFill>
              </a:rPr>
              <a:t> </a:t>
            </a:r>
            <a:r>
              <a:rPr lang="en-US" dirty="0" err="1">
                <a:solidFill>
                  <a:schemeClr val="tx2"/>
                </a:solidFill>
              </a:rPr>
              <a:t>az</a:t>
            </a:r>
            <a:endParaRPr lang="en-US" dirty="0">
              <a:solidFill>
                <a:schemeClr val="tx2"/>
              </a:solidFill>
            </a:endParaRPr>
          </a:p>
          <a:p>
            <a:pPr>
              <a:buFont typeface="Wingdings" pitchFamily="2" charset="2"/>
              <a:buChar char="§"/>
            </a:pPr>
            <a:r>
              <a:rPr lang="en-US" sz="2800" b="1" dirty="0" err="1">
                <a:solidFill>
                  <a:schemeClr val="tx2"/>
                </a:solidFill>
              </a:rPr>
              <a:t>Toksik</a:t>
            </a:r>
            <a:r>
              <a:rPr lang="en-US" sz="2800" b="1" dirty="0">
                <a:solidFill>
                  <a:schemeClr val="tx2"/>
                </a:solidFill>
              </a:rPr>
              <a:t> </a:t>
            </a:r>
            <a:r>
              <a:rPr lang="en-US" sz="2800" b="1" dirty="0" err="1">
                <a:solidFill>
                  <a:schemeClr val="tx2"/>
                </a:solidFill>
              </a:rPr>
              <a:t>gazların</a:t>
            </a:r>
            <a:r>
              <a:rPr lang="en-US" sz="2800" b="1" dirty="0">
                <a:solidFill>
                  <a:schemeClr val="tx2"/>
                </a:solidFill>
              </a:rPr>
              <a:t> </a:t>
            </a:r>
            <a:r>
              <a:rPr lang="en-US" sz="2800" b="1" dirty="0" err="1">
                <a:solidFill>
                  <a:schemeClr val="tx2"/>
                </a:solidFill>
              </a:rPr>
              <a:t>testi</a:t>
            </a:r>
            <a:r>
              <a:rPr lang="en-US" sz="2800" b="1" dirty="0">
                <a:solidFill>
                  <a:schemeClr val="tx2"/>
                </a:solidFill>
              </a:rPr>
              <a:t>:</a:t>
            </a:r>
            <a:endParaRPr lang="en-US" sz="2800" dirty="0">
              <a:solidFill>
                <a:schemeClr val="tx2"/>
              </a:solidFill>
            </a:endParaRPr>
          </a:p>
          <a:p>
            <a:pPr lvl="1">
              <a:buFont typeface="Wingdings" pitchFamily="2" charset="2"/>
              <a:buChar char="§"/>
            </a:pPr>
            <a:r>
              <a:rPr lang="en-US" dirty="0">
                <a:solidFill>
                  <a:schemeClr val="tx2"/>
                </a:solidFill>
              </a:rPr>
              <a:t>En </a:t>
            </a:r>
            <a:r>
              <a:rPr lang="en-US" dirty="0" err="1">
                <a:solidFill>
                  <a:schemeClr val="tx2"/>
                </a:solidFill>
              </a:rPr>
              <a:t>kritik</a:t>
            </a:r>
            <a:r>
              <a:rPr lang="en-US" dirty="0">
                <a:solidFill>
                  <a:schemeClr val="tx2"/>
                </a:solidFill>
              </a:rPr>
              <a:t> </a:t>
            </a:r>
            <a:r>
              <a:rPr lang="en-US" dirty="0" err="1">
                <a:solidFill>
                  <a:schemeClr val="tx2"/>
                </a:solidFill>
              </a:rPr>
              <a:t>Karbon</a:t>
            </a:r>
            <a:r>
              <a:rPr lang="en-US" dirty="0">
                <a:solidFill>
                  <a:schemeClr val="tx2"/>
                </a:solidFill>
              </a:rPr>
              <a:t> </a:t>
            </a:r>
            <a:r>
              <a:rPr lang="en-US" dirty="0" err="1">
                <a:solidFill>
                  <a:schemeClr val="tx2"/>
                </a:solidFill>
              </a:rPr>
              <a:t>Monoksid</a:t>
            </a:r>
            <a:r>
              <a:rPr lang="en-US" dirty="0">
                <a:solidFill>
                  <a:schemeClr val="tx2"/>
                </a:solidFill>
              </a:rPr>
              <a:t> (PEL &lt;35 ppm)</a:t>
            </a:r>
          </a:p>
          <a:p>
            <a:pPr lvl="1">
              <a:buFont typeface="Wingdings" pitchFamily="2" charset="2"/>
              <a:buChar char="§"/>
            </a:pPr>
            <a:r>
              <a:rPr lang="en-US" dirty="0" err="1">
                <a:solidFill>
                  <a:schemeClr val="tx2"/>
                </a:solidFill>
              </a:rPr>
              <a:t>Veya</a:t>
            </a:r>
            <a:r>
              <a:rPr lang="en-US" dirty="0">
                <a:solidFill>
                  <a:schemeClr val="tx2"/>
                </a:solidFill>
              </a:rPr>
              <a:t> </a:t>
            </a:r>
            <a:r>
              <a:rPr lang="en-US" dirty="0" err="1">
                <a:solidFill>
                  <a:schemeClr val="tx2"/>
                </a:solidFill>
              </a:rPr>
              <a:t>diğer</a:t>
            </a:r>
            <a:r>
              <a:rPr lang="en-US" dirty="0">
                <a:solidFill>
                  <a:schemeClr val="tx2"/>
                </a:solidFill>
              </a:rPr>
              <a:t> </a:t>
            </a:r>
            <a:r>
              <a:rPr lang="en-US" dirty="0" err="1">
                <a:solidFill>
                  <a:schemeClr val="tx2"/>
                </a:solidFill>
              </a:rPr>
              <a:t>herhangi</a:t>
            </a:r>
            <a:r>
              <a:rPr lang="en-US" dirty="0">
                <a:solidFill>
                  <a:schemeClr val="tx2"/>
                </a:solidFill>
              </a:rPr>
              <a:t> </a:t>
            </a:r>
            <a:r>
              <a:rPr lang="en-US" dirty="0" err="1">
                <a:solidFill>
                  <a:schemeClr val="tx2"/>
                </a:solidFill>
              </a:rPr>
              <a:t>bir</a:t>
            </a:r>
            <a:r>
              <a:rPr lang="en-US" dirty="0">
                <a:solidFill>
                  <a:schemeClr val="tx2"/>
                </a:solidFill>
              </a:rPr>
              <a:t> </a:t>
            </a:r>
            <a:r>
              <a:rPr lang="en-US" dirty="0" err="1">
                <a:solidFill>
                  <a:schemeClr val="tx2"/>
                </a:solidFill>
              </a:rPr>
              <a:t>tehlikeli</a:t>
            </a:r>
            <a:r>
              <a:rPr lang="en-US" dirty="0">
                <a:solidFill>
                  <a:schemeClr val="tx2"/>
                </a:solidFill>
              </a:rPr>
              <a:t> gaz.</a:t>
            </a:r>
            <a:endParaRPr lang="tr-TR" dirty="0">
              <a:latin typeface="Times New Roman Tur" charset="-94"/>
            </a:endParaRPr>
          </a:p>
        </p:txBody>
      </p:sp>
      <p:sp>
        <p:nvSpPr>
          <p:cNvPr id="2" name="Rectangle 1"/>
          <p:cNvSpPr/>
          <p:nvPr/>
        </p:nvSpPr>
        <p:spPr>
          <a:xfrm>
            <a:off x="304800" y="4327863"/>
            <a:ext cx="7715250" cy="1477328"/>
          </a:xfrm>
          <a:prstGeom prst="rect">
            <a:avLst/>
          </a:prstGeom>
        </p:spPr>
        <p:txBody>
          <a:bodyPr wrap="square">
            <a:spAutoFit/>
          </a:bodyPr>
          <a:lstStyle/>
          <a:p>
            <a:pPr>
              <a:buFont typeface="Wingdings" pitchFamily="2" charset="2"/>
              <a:buNone/>
            </a:pPr>
            <a:r>
              <a:rPr lang="en-US" b="1" u="sng" dirty="0">
                <a:solidFill>
                  <a:srgbClr val="FF0000"/>
                </a:solidFill>
              </a:rPr>
              <a:t>DİKKAT!</a:t>
            </a:r>
          </a:p>
          <a:p>
            <a:pPr algn="just">
              <a:buFont typeface="Wingdings" pitchFamily="2" charset="2"/>
              <a:buChar char="§"/>
            </a:pPr>
            <a:r>
              <a:rPr lang="en-US" b="1" dirty="0" err="1">
                <a:solidFill>
                  <a:schemeClr val="tx2"/>
                </a:solidFill>
              </a:rPr>
              <a:t>Sebebi</a:t>
            </a:r>
            <a:r>
              <a:rPr lang="en-US" b="1" dirty="0">
                <a:solidFill>
                  <a:schemeClr val="tx2"/>
                </a:solidFill>
              </a:rPr>
              <a:t> ne </a:t>
            </a:r>
            <a:r>
              <a:rPr lang="en-US" b="1" dirty="0" err="1">
                <a:solidFill>
                  <a:schemeClr val="tx2"/>
                </a:solidFill>
              </a:rPr>
              <a:t>olursa</a:t>
            </a:r>
            <a:r>
              <a:rPr lang="en-US" b="1" dirty="0">
                <a:solidFill>
                  <a:schemeClr val="tx2"/>
                </a:solidFill>
              </a:rPr>
              <a:t> </a:t>
            </a:r>
            <a:r>
              <a:rPr lang="en-US" b="1" dirty="0" err="1">
                <a:solidFill>
                  <a:schemeClr val="tx2"/>
                </a:solidFill>
              </a:rPr>
              <a:t>olsun</a:t>
            </a:r>
            <a:r>
              <a:rPr lang="en-US" b="1" dirty="0">
                <a:solidFill>
                  <a:schemeClr val="tx2"/>
                </a:solidFill>
              </a:rPr>
              <a:t> </a:t>
            </a:r>
            <a:r>
              <a:rPr lang="en-US" b="1" dirty="0" err="1">
                <a:solidFill>
                  <a:schemeClr val="tx2"/>
                </a:solidFill>
              </a:rPr>
              <a:t>herhangi</a:t>
            </a:r>
            <a:r>
              <a:rPr lang="en-US" b="1" dirty="0">
                <a:solidFill>
                  <a:schemeClr val="tx2"/>
                </a:solidFill>
              </a:rPr>
              <a:t> </a:t>
            </a:r>
            <a:r>
              <a:rPr lang="en-US" b="1" dirty="0" err="1">
                <a:solidFill>
                  <a:schemeClr val="tx2"/>
                </a:solidFill>
              </a:rPr>
              <a:t>bir</a:t>
            </a:r>
            <a:r>
              <a:rPr lang="en-US" b="1" dirty="0">
                <a:solidFill>
                  <a:schemeClr val="tx2"/>
                </a:solidFill>
              </a:rPr>
              <a:t> </a:t>
            </a:r>
            <a:r>
              <a:rPr lang="en-US" b="1" dirty="0" err="1">
                <a:solidFill>
                  <a:schemeClr val="tx2"/>
                </a:solidFill>
              </a:rPr>
              <a:t>zamanda</a:t>
            </a:r>
            <a:r>
              <a:rPr lang="en-US" b="1" dirty="0">
                <a:solidFill>
                  <a:schemeClr val="tx2"/>
                </a:solidFill>
              </a:rPr>
              <a:t>, </a:t>
            </a:r>
            <a:r>
              <a:rPr lang="en-US" b="1" dirty="0" err="1">
                <a:solidFill>
                  <a:schemeClr val="tx2"/>
                </a:solidFill>
              </a:rPr>
              <a:t>belirlenen</a:t>
            </a:r>
            <a:r>
              <a:rPr lang="en-US" b="1" dirty="0">
                <a:solidFill>
                  <a:schemeClr val="tx2"/>
                </a:solidFill>
              </a:rPr>
              <a:t> </a:t>
            </a:r>
            <a:r>
              <a:rPr lang="en-US" b="1" dirty="0" err="1">
                <a:solidFill>
                  <a:schemeClr val="tx2"/>
                </a:solidFill>
              </a:rPr>
              <a:t>atmosfer</a:t>
            </a:r>
            <a:r>
              <a:rPr lang="en-US" b="1" dirty="0">
                <a:solidFill>
                  <a:schemeClr val="tx2"/>
                </a:solidFill>
              </a:rPr>
              <a:t> </a:t>
            </a:r>
            <a:r>
              <a:rPr lang="en-US" b="1" dirty="0" err="1">
                <a:solidFill>
                  <a:schemeClr val="tx2"/>
                </a:solidFill>
              </a:rPr>
              <a:t>limitlerinin</a:t>
            </a:r>
            <a:r>
              <a:rPr lang="en-US" b="1" dirty="0">
                <a:solidFill>
                  <a:schemeClr val="tx2"/>
                </a:solidFill>
              </a:rPr>
              <a:t> </a:t>
            </a:r>
            <a:r>
              <a:rPr lang="en-US" b="1" dirty="0" err="1">
                <a:solidFill>
                  <a:schemeClr val="tx2"/>
                </a:solidFill>
              </a:rPr>
              <a:t>aşımında</a:t>
            </a:r>
            <a:r>
              <a:rPr lang="en-US" b="1" dirty="0">
                <a:solidFill>
                  <a:schemeClr val="tx2"/>
                </a:solidFill>
              </a:rPr>
              <a:t>, </a:t>
            </a:r>
            <a:r>
              <a:rPr lang="en-US" b="1" dirty="0" err="1">
                <a:solidFill>
                  <a:schemeClr val="tx2"/>
                </a:solidFill>
              </a:rPr>
              <a:t>tüm</a:t>
            </a:r>
            <a:r>
              <a:rPr lang="en-US" b="1" dirty="0">
                <a:solidFill>
                  <a:schemeClr val="tx2"/>
                </a:solidFill>
              </a:rPr>
              <a:t> </a:t>
            </a:r>
            <a:r>
              <a:rPr lang="en-US" b="1" dirty="0" err="1">
                <a:solidFill>
                  <a:schemeClr val="tx2"/>
                </a:solidFill>
              </a:rPr>
              <a:t>personel</a:t>
            </a:r>
            <a:r>
              <a:rPr lang="en-US" b="1" dirty="0">
                <a:solidFill>
                  <a:schemeClr val="tx2"/>
                </a:solidFill>
              </a:rPr>
              <a:t> </a:t>
            </a:r>
            <a:r>
              <a:rPr lang="en-US" b="1" dirty="0" err="1">
                <a:solidFill>
                  <a:schemeClr val="tx2"/>
                </a:solidFill>
              </a:rPr>
              <a:t>alanı</a:t>
            </a:r>
            <a:r>
              <a:rPr lang="en-US" b="1" dirty="0">
                <a:solidFill>
                  <a:schemeClr val="tx2"/>
                </a:solidFill>
              </a:rPr>
              <a:t> </a:t>
            </a:r>
            <a:r>
              <a:rPr lang="en-US" b="1" dirty="0" err="1">
                <a:solidFill>
                  <a:schemeClr val="tx2"/>
                </a:solidFill>
              </a:rPr>
              <a:t>derhal</a:t>
            </a:r>
            <a:r>
              <a:rPr lang="en-US" b="1" dirty="0">
                <a:solidFill>
                  <a:schemeClr val="tx2"/>
                </a:solidFill>
              </a:rPr>
              <a:t> </a:t>
            </a:r>
            <a:r>
              <a:rPr lang="en-US" b="1" dirty="0" err="1">
                <a:solidFill>
                  <a:schemeClr val="tx2"/>
                </a:solidFill>
              </a:rPr>
              <a:t>boşaltacak</a:t>
            </a:r>
            <a:r>
              <a:rPr lang="en-US" b="1" dirty="0">
                <a:solidFill>
                  <a:schemeClr val="tx2"/>
                </a:solidFill>
              </a:rPr>
              <a:t> </a:t>
            </a:r>
            <a:r>
              <a:rPr lang="en-US" b="1" dirty="0" err="1">
                <a:solidFill>
                  <a:schemeClr val="tx2"/>
                </a:solidFill>
              </a:rPr>
              <a:t>ve</a:t>
            </a:r>
            <a:r>
              <a:rPr lang="en-US" b="1" dirty="0">
                <a:solidFill>
                  <a:schemeClr val="tx2"/>
                </a:solidFill>
              </a:rPr>
              <a:t> </a:t>
            </a:r>
            <a:r>
              <a:rPr lang="en-US" b="1" dirty="0" err="1">
                <a:solidFill>
                  <a:schemeClr val="tx2"/>
                </a:solidFill>
              </a:rPr>
              <a:t>atmosfer</a:t>
            </a:r>
            <a:r>
              <a:rPr lang="en-US" b="1" dirty="0">
                <a:solidFill>
                  <a:schemeClr val="tx2"/>
                </a:solidFill>
              </a:rPr>
              <a:t> </a:t>
            </a:r>
            <a:r>
              <a:rPr lang="en-US" b="1" dirty="0" err="1">
                <a:solidFill>
                  <a:schemeClr val="tx2"/>
                </a:solidFill>
              </a:rPr>
              <a:t>emniyetli</a:t>
            </a:r>
            <a:r>
              <a:rPr lang="en-US" b="1" dirty="0">
                <a:solidFill>
                  <a:schemeClr val="tx2"/>
                </a:solidFill>
              </a:rPr>
              <a:t> </a:t>
            </a:r>
            <a:r>
              <a:rPr lang="en-US" b="1" dirty="0" err="1">
                <a:solidFill>
                  <a:schemeClr val="tx2"/>
                </a:solidFill>
              </a:rPr>
              <a:t>seviyeye</a:t>
            </a:r>
            <a:r>
              <a:rPr lang="en-US" b="1" dirty="0">
                <a:solidFill>
                  <a:schemeClr val="tx2"/>
                </a:solidFill>
              </a:rPr>
              <a:t> </a:t>
            </a:r>
            <a:r>
              <a:rPr lang="en-US" b="1" dirty="0" err="1">
                <a:solidFill>
                  <a:schemeClr val="tx2"/>
                </a:solidFill>
              </a:rPr>
              <a:t>gelinceye</a:t>
            </a:r>
            <a:r>
              <a:rPr lang="en-US" b="1" dirty="0">
                <a:solidFill>
                  <a:schemeClr val="tx2"/>
                </a:solidFill>
              </a:rPr>
              <a:t> </a:t>
            </a:r>
            <a:r>
              <a:rPr lang="en-US" b="1" dirty="0" err="1">
                <a:solidFill>
                  <a:schemeClr val="tx2"/>
                </a:solidFill>
              </a:rPr>
              <a:t>kadar</a:t>
            </a:r>
            <a:r>
              <a:rPr lang="en-US" b="1" dirty="0">
                <a:solidFill>
                  <a:schemeClr val="tx2"/>
                </a:solidFill>
              </a:rPr>
              <a:t> </a:t>
            </a:r>
            <a:r>
              <a:rPr lang="en-US" b="1" dirty="0" err="1">
                <a:solidFill>
                  <a:schemeClr val="tx2"/>
                </a:solidFill>
              </a:rPr>
              <a:t>kimse</a:t>
            </a:r>
            <a:r>
              <a:rPr lang="en-US" b="1" dirty="0">
                <a:solidFill>
                  <a:schemeClr val="tx2"/>
                </a:solidFill>
              </a:rPr>
              <a:t> </a:t>
            </a:r>
            <a:r>
              <a:rPr lang="en-US" b="1" dirty="0" err="1">
                <a:solidFill>
                  <a:schemeClr val="tx2"/>
                </a:solidFill>
              </a:rPr>
              <a:t>içeriye</a:t>
            </a:r>
            <a:r>
              <a:rPr lang="en-US" b="1" dirty="0">
                <a:solidFill>
                  <a:schemeClr val="tx2"/>
                </a:solidFill>
              </a:rPr>
              <a:t> </a:t>
            </a:r>
            <a:r>
              <a:rPr lang="en-US" b="1" dirty="0" err="1">
                <a:solidFill>
                  <a:schemeClr val="tx2"/>
                </a:solidFill>
              </a:rPr>
              <a:t>girmeyecek</a:t>
            </a:r>
            <a:r>
              <a:rPr lang="en-US" b="1" dirty="0">
                <a:solidFill>
                  <a:schemeClr val="tx2"/>
                </a:solidFill>
              </a:rPr>
              <a:t>.</a:t>
            </a:r>
            <a:endParaRPr lang="tr-TR" dirty="0"/>
          </a:p>
        </p:txBody>
      </p:sp>
    </p:spTree>
    <p:extLst>
      <p:ext uri="{BB962C8B-B14F-4D97-AF65-F5344CB8AC3E}">
        <p14:creationId xmlns:p14="http://schemas.microsoft.com/office/powerpoint/2010/main" val="1842678715"/>
      </p:ext>
    </p:extLst>
  </p:cSld>
  <p:clrMapOvr>
    <a:overrideClrMapping bg1="lt1" tx1="dk1" bg2="lt2" tx2="dk2" accent1="accent1" accent2="accent2" accent3="accent3" accent4="accent4" accent5="accent5" accent6="accent6" hlink="hlink" folHlink="folHlink"/>
  </p:clrMapOvr>
  <p:transition>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114300" y="527050"/>
            <a:ext cx="8229600" cy="1084263"/>
          </a:xfrm>
        </p:spPr>
        <p:txBody>
          <a:bodyPr/>
          <a:lstStyle/>
          <a:p>
            <a:r>
              <a:rPr lang="en-GB" sz="4000" dirty="0" err="1"/>
              <a:t>Atmosfer</a:t>
            </a:r>
            <a:r>
              <a:rPr lang="en-GB" sz="4000" dirty="0"/>
              <a:t> </a:t>
            </a:r>
            <a:r>
              <a:rPr lang="en-GB" sz="4000" dirty="0" err="1"/>
              <a:t>Testi</a:t>
            </a:r>
            <a:r>
              <a:rPr lang="en-GB" sz="4000" dirty="0"/>
              <a:t> - Ne Zaman?</a:t>
            </a:r>
            <a:endParaRPr lang="tr-TR" sz="4000" dirty="0"/>
          </a:p>
        </p:txBody>
      </p:sp>
      <p:sp>
        <p:nvSpPr>
          <p:cNvPr id="124931" name="Rectangle 3"/>
          <p:cNvSpPr>
            <a:spLocks noGrp="1" noChangeArrowheads="1"/>
          </p:cNvSpPr>
          <p:nvPr>
            <p:ph type="body" idx="1"/>
          </p:nvPr>
        </p:nvSpPr>
        <p:spPr/>
        <p:txBody>
          <a:bodyPr/>
          <a:lstStyle/>
          <a:p>
            <a:pPr>
              <a:lnSpc>
                <a:spcPct val="200000"/>
              </a:lnSpc>
              <a:buFont typeface="Wingdings" pitchFamily="2" charset="2"/>
              <a:buChar char="§"/>
            </a:pPr>
            <a:r>
              <a:rPr lang="en-US" b="1" dirty="0" err="1">
                <a:solidFill>
                  <a:schemeClr val="tx2"/>
                </a:solidFill>
              </a:rPr>
              <a:t>Kapalı</a:t>
            </a:r>
            <a:r>
              <a:rPr lang="en-US" b="1" dirty="0">
                <a:solidFill>
                  <a:schemeClr val="tx2"/>
                </a:solidFill>
              </a:rPr>
              <a:t> </a:t>
            </a:r>
            <a:r>
              <a:rPr lang="en-US" b="1" dirty="0" err="1">
                <a:solidFill>
                  <a:schemeClr val="tx2"/>
                </a:solidFill>
              </a:rPr>
              <a:t>alanda</a:t>
            </a:r>
            <a:r>
              <a:rPr lang="en-US" b="1" dirty="0">
                <a:solidFill>
                  <a:schemeClr val="tx2"/>
                </a:solidFill>
              </a:rPr>
              <a:t> </a:t>
            </a:r>
            <a:r>
              <a:rPr lang="en-US" b="1" dirty="0" err="1">
                <a:solidFill>
                  <a:schemeClr val="tx2"/>
                </a:solidFill>
              </a:rPr>
              <a:t>kimse</a:t>
            </a:r>
            <a:r>
              <a:rPr lang="en-US" b="1" dirty="0">
                <a:solidFill>
                  <a:schemeClr val="tx2"/>
                </a:solidFill>
              </a:rPr>
              <a:t> </a:t>
            </a:r>
            <a:r>
              <a:rPr lang="en-US" b="1" dirty="0" err="1">
                <a:solidFill>
                  <a:schemeClr val="tx2"/>
                </a:solidFill>
              </a:rPr>
              <a:t>olmadığında</a:t>
            </a:r>
            <a:r>
              <a:rPr lang="en-US" b="1" dirty="0">
                <a:solidFill>
                  <a:schemeClr val="tx2"/>
                </a:solidFill>
              </a:rPr>
              <a:t> </a:t>
            </a:r>
            <a:r>
              <a:rPr lang="en-US" b="1" dirty="0" err="1">
                <a:solidFill>
                  <a:schemeClr val="tx2"/>
                </a:solidFill>
              </a:rPr>
              <a:t>giriş</a:t>
            </a:r>
            <a:r>
              <a:rPr lang="en-US" b="1" dirty="0">
                <a:solidFill>
                  <a:schemeClr val="tx2"/>
                </a:solidFill>
              </a:rPr>
              <a:t> </a:t>
            </a:r>
            <a:r>
              <a:rPr lang="en-US" b="1" dirty="0" err="1">
                <a:solidFill>
                  <a:schemeClr val="tx2"/>
                </a:solidFill>
              </a:rPr>
              <a:t>öncesinde</a:t>
            </a:r>
            <a:r>
              <a:rPr lang="en-US" b="1" dirty="0">
                <a:solidFill>
                  <a:schemeClr val="tx2"/>
                </a:solidFill>
              </a:rPr>
              <a:t>;</a:t>
            </a:r>
          </a:p>
          <a:p>
            <a:pPr>
              <a:lnSpc>
                <a:spcPct val="200000"/>
              </a:lnSpc>
              <a:buFont typeface="Wingdings" pitchFamily="2" charset="2"/>
              <a:buChar char="§"/>
            </a:pPr>
            <a:r>
              <a:rPr lang="en-US" b="1" dirty="0" err="1">
                <a:solidFill>
                  <a:schemeClr val="tx2"/>
                </a:solidFill>
              </a:rPr>
              <a:t>Havalandirma</a:t>
            </a:r>
            <a:r>
              <a:rPr lang="en-US" b="1" dirty="0">
                <a:solidFill>
                  <a:schemeClr val="tx2"/>
                </a:solidFill>
              </a:rPr>
              <a:t> </a:t>
            </a:r>
            <a:r>
              <a:rPr lang="en-US" b="1" dirty="0" err="1">
                <a:solidFill>
                  <a:schemeClr val="tx2"/>
                </a:solidFill>
              </a:rPr>
              <a:t>yapıldıktan</a:t>
            </a:r>
            <a:r>
              <a:rPr lang="en-US" b="1" dirty="0">
                <a:solidFill>
                  <a:schemeClr val="tx2"/>
                </a:solidFill>
              </a:rPr>
              <a:t> 10 dk. </a:t>
            </a:r>
            <a:r>
              <a:rPr lang="en-US" b="1" dirty="0" err="1">
                <a:solidFill>
                  <a:schemeClr val="tx2"/>
                </a:solidFill>
              </a:rPr>
              <a:t>sonra</a:t>
            </a:r>
            <a:r>
              <a:rPr lang="en-US" b="1" dirty="0">
                <a:solidFill>
                  <a:schemeClr val="tx2"/>
                </a:solidFill>
              </a:rPr>
              <a:t>;</a:t>
            </a:r>
          </a:p>
          <a:p>
            <a:pPr>
              <a:lnSpc>
                <a:spcPct val="200000"/>
              </a:lnSpc>
              <a:buFont typeface="Wingdings" pitchFamily="2" charset="2"/>
              <a:buChar char="§"/>
            </a:pPr>
            <a:r>
              <a:rPr lang="en-US" b="1" dirty="0">
                <a:solidFill>
                  <a:schemeClr val="tx2"/>
                </a:solidFill>
              </a:rPr>
              <a:t>En </a:t>
            </a:r>
            <a:r>
              <a:rPr lang="en-US" b="1" dirty="0" err="1">
                <a:solidFill>
                  <a:schemeClr val="tx2"/>
                </a:solidFill>
              </a:rPr>
              <a:t>az</a:t>
            </a:r>
            <a:r>
              <a:rPr lang="en-US" b="1" dirty="0">
                <a:solidFill>
                  <a:schemeClr val="tx2"/>
                </a:solidFill>
              </a:rPr>
              <a:t> 1 </a:t>
            </a:r>
            <a:r>
              <a:rPr lang="en-US" b="1" dirty="0" err="1">
                <a:solidFill>
                  <a:schemeClr val="tx2"/>
                </a:solidFill>
              </a:rPr>
              <a:t>saatlik</a:t>
            </a:r>
            <a:r>
              <a:rPr lang="en-US" b="1" dirty="0">
                <a:solidFill>
                  <a:schemeClr val="tx2"/>
                </a:solidFill>
              </a:rPr>
              <a:t> </a:t>
            </a:r>
            <a:r>
              <a:rPr lang="en-US" b="1" dirty="0" err="1">
                <a:solidFill>
                  <a:schemeClr val="tx2"/>
                </a:solidFill>
              </a:rPr>
              <a:t>periyotlarda</a:t>
            </a:r>
            <a:r>
              <a:rPr lang="en-US" b="1" dirty="0">
                <a:solidFill>
                  <a:schemeClr val="tx2"/>
                </a:solidFill>
              </a:rPr>
              <a:t>;</a:t>
            </a:r>
          </a:p>
          <a:p>
            <a:pPr>
              <a:lnSpc>
                <a:spcPct val="200000"/>
              </a:lnSpc>
              <a:buFont typeface="Wingdings" pitchFamily="2" charset="2"/>
              <a:buChar char="§"/>
            </a:pPr>
            <a:r>
              <a:rPr lang="en-US" b="1" dirty="0" err="1">
                <a:solidFill>
                  <a:schemeClr val="tx2"/>
                </a:solidFill>
              </a:rPr>
              <a:t>Şüpheli</a:t>
            </a:r>
            <a:r>
              <a:rPr lang="en-US" b="1" dirty="0">
                <a:solidFill>
                  <a:schemeClr val="tx2"/>
                </a:solidFill>
              </a:rPr>
              <a:t> </a:t>
            </a:r>
            <a:r>
              <a:rPr lang="en-US" b="1" dirty="0" err="1">
                <a:solidFill>
                  <a:schemeClr val="tx2"/>
                </a:solidFill>
              </a:rPr>
              <a:t>bir</a:t>
            </a:r>
            <a:r>
              <a:rPr lang="en-US" b="1" dirty="0">
                <a:solidFill>
                  <a:schemeClr val="tx2"/>
                </a:solidFill>
              </a:rPr>
              <a:t> durum </a:t>
            </a:r>
            <a:r>
              <a:rPr lang="en-US" b="1" dirty="0" err="1">
                <a:solidFill>
                  <a:schemeClr val="tx2"/>
                </a:solidFill>
              </a:rPr>
              <a:t>oluşmuşsa</a:t>
            </a:r>
            <a:r>
              <a:rPr lang="en-US" b="1" dirty="0">
                <a:solidFill>
                  <a:schemeClr val="tx2"/>
                </a:solidFill>
              </a:rPr>
              <a:t>, </a:t>
            </a:r>
            <a:r>
              <a:rPr lang="en-US" b="1" dirty="0" err="1">
                <a:solidFill>
                  <a:schemeClr val="tx2"/>
                </a:solidFill>
              </a:rPr>
              <a:t>daha</a:t>
            </a:r>
            <a:r>
              <a:rPr lang="en-US" b="1" dirty="0">
                <a:solidFill>
                  <a:schemeClr val="tx2"/>
                </a:solidFill>
              </a:rPr>
              <a:t> </a:t>
            </a:r>
            <a:r>
              <a:rPr lang="en-US" b="1" dirty="0" err="1">
                <a:solidFill>
                  <a:schemeClr val="tx2"/>
                </a:solidFill>
              </a:rPr>
              <a:t>sık</a:t>
            </a:r>
            <a:r>
              <a:rPr lang="en-US" b="1" dirty="0">
                <a:solidFill>
                  <a:schemeClr val="tx2"/>
                </a:solidFill>
              </a:rPr>
              <a:t>…</a:t>
            </a:r>
            <a:endParaRPr lang="tr-TR" dirty="0"/>
          </a:p>
        </p:txBody>
      </p:sp>
      <p:pic>
        <p:nvPicPr>
          <p:cNvPr id="8194" name="Picture 2" descr="http://t2.gstatic.com/images?q=tbn:ANd9GcTttB3XX0eyuB1jr4AGAt3_XtVWmfbGXT2Jm-2rneYjL6ecYyEWY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9725" y="2666999"/>
            <a:ext cx="3295650" cy="258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5585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185738" y="582613"/>
            <a:ext cx="8520112" cy="6477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GB" sz="4000" dirty="0" err="1"/>
              <a:t>İzolasyon</a:t>
            </a:r>
            <a:endParaRPr lang="tr-TR" sz="4000" dirty="0"/>
          </a:p>
        </p:txBody>
      </p:sp>
      <p:sp>
        <p:nvSpPr>
          <p:cNvPr id="125955" name="Rectangle 3"/>
          <p:cNvSpPr>
            <a:spLocks noGrp="1" noChangeArrowheads="1"/>
          </p:cNvSpPr>
          <p:nvPr>
            <p:ph type="body"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buSzPct val="150000"/>
              <a:buFontTx/>
              <a:buNone/>
            </a:pPr>
            <a:r>
              <a:rPr lang="en-GB" sz="2800"/>
              <a:t>Örnekler;</a:t>
            </a:r>
          </a:p>
          <a:p>
            <a:pPr>
              <a:buSzPct val="150000"/>
            </a:pPr>
            <a:r>
              <a:rPr lang="en-GB" sz="2800"/>
              <a:t>Elektrik kaynaklarını kilitleme ve etiketleme</a:t>
            </a:r>
            <a:r>
              <a:rPr lang="tr-TR" sz="2800"/>
              <a:t>.</a:t>
            </a:r>
          </a:p>
          <a:p>
            <a:pPr>
              <a:buSzPct val="150000"/>
            </a:pPr>
            <a:r>
              <a:rPr lang="en-GB" sz="2800"/>
              <a:t>Pnömatik ve hidrolik hortumların körlenmesi</a:t>
            </a:r>
            <a:r>
              <a:rPr lang="tr-TR" sz="2800"/>
              <a:t>.</a:t>
            </a:r>
          </a:p>
          <a:p>
            <a:pPr>
              <a:buSzPct val="150000"/>
            </a:pPr>
            <a:r>
              <a:rPr lang="en-GB" sz="2800"/>
              <a:t>Mekanik hareket sağlayıcıların ve şaftların bağlantılarının kesilmesi</a:t>
            </a:r>
            <a:r>
              <a:rPr lang="tr-TR" sz="2800"/>
              <a:t>.</a:t>
            </a:r>
          </a:p>
          <a:p>
            <a:pPr>
              <a:buSzPct val="150000"/>
            </a:pPr>
            <a:r>
              <a:rPr lang="en-GB" sz="2800"/>
              <a:t>Mekanik bölümlerin kapatılması</a:t>
            </a:r>
            <a:r>
              <a:rPr lang="tr-TR" sz="2800"/>
              <a:t>.</a:t>
            </a:r>
          </a:p>
          <a:p>
            <a:pPr>
              <a:buSzPct val="150000"/>
            </a:pPr>
            <a:r>
              <a:rPr lang="en-GB" sz="2800"/>
              <a:t>Su ve kanalizasyon akışının durdurulması</a:t>
            </a:r>
            <a:r>
              <a:rPr lang="tr-TR" sz="2800"/>
              <a:t>.</a:t>
            </a:r>
          </a:p>
          <a:p>
            <a:pPr>
              <a:buSzPct val="150000"/>
            </a:pPr>
            <a:r>
              <a:rPr lang="en-GB" sz="2800"/>
              <a:t>Vanaların kilitlenmesi ve etiketlenmesi</a:t>
            </a:r>
            <a:endParaRPr lang="tr-TR" sz="2800">
              <a:latin typeface="Times New Roman Tur" charset="-94"/>
            </a:endParaRPr>
          </a:p>
        </p:txBody>
      </p:sp>
    </p:spTree>
    <p:extLst>
      <p:ext uri="{BB962C8B-B14F-4D97-AF65-F5344CB8AC3E}">
        <p14:creationId xmlns:p14="http://schemas.microsoft.com/office/powerpoint/2010/main" val="67608727"/>
      </p:ext>
    </p:extLst>
  </p:cSld>
  <p:clrMapOvr>
    <a:masterClrMapping/>
  </p:clrMapOvr>
  <p:transition>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GB" sz="4000" dirty="0" err="1"/>
              <a:t>Solunum</a:t>
            </a:r>
            <a:r>
              <a:rPr lang="en-GB" sz="4000" dirty="0"/>
              <a:t> </a:t>
            </a:r>
            <a:r>
              <a:rPr lang="en-GB" sz="4000" dirty="0" err="1"/>
              <a:t>Cihazları</a:t>
            </a:r>
            <a:endParaRPr lang="tr-TR" sz="4000" dirty="0"/>
          </a:p>
        </p:txBody>
      </p:sp>
      <p:sp>
        <p:nvSpPr>
          <p:cNvPr id="128003" name="Rectangle 3"/>
          <p:cNvSpPr>
            <a:spLocks noGrp="1" noChangeArrowheads="1"/>
          </p:cNvSpPr>
          <p:nvPr>
            <p:ph idx="1"/>
          </p:nvPr>
        </p:nvSpPr>
        <p:spPr>
          <a:xfrm>
            <a:off x="685800" y="1773238"/>
            <a:ext cx="7772400" cy="4114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nSpc>
                <a:spcPct val="150000"/>
              </a:lnSpc>
              <a:buSzPct val="115000"/>
            </a:pPr>
            <a:r>
              <a:rPr lang="en-GB" dirty="0" err="1"/>
              <a:t>Hava</a:t>
            </a:r>
            <a:r>
              <a:rPr lang="en-GB" dirty="0"/>
              <a:t> </a:t>
            </a:r>
            <a:r>
              <a:rPr lang="en-GB" dirty="0" err="1"/>
              <a:t>Temizleyici</a:t>
            </a:r>
            <a:r>
              <a:rPr lang="en-GB" dirty="0"/>
              <a:t> </a:t>
            </a:r>
            <a:r>
              <a:rPr lang="en-GB" dirty="0" err="1"/>
              <a:t>Cihazlar</a:t>
            </a:r>
            <a:endParaRPr lang="tr-TR" dirty="0"/>
          </a:p>
          <a:p>
            <a:pPr lvl="1">
              <a:lnSpc>
                <a:spcPct val="150000"/>
              </a:lnSpc>
              <a:buSzPct val="115000"/>
              <a:buFont typeface="Wingdings" pitchFamily="2" charset="2"/>
              <a:buChar char="§"/>
            </a:pPr>
            <a:r>
              <a:rPr lang="en-GB" dirty="0" err="1">
                <a:ea typeface="+mn-ea"/>
              </a:rPr>
              <a:t>Havadaki</a:t>
            </a:r>
            <a:r>
              <a:rPr lang="en-GB" dirty="0">
                <a:ea typeface="+mn-ea"/>
              </a:rPr>
              <a:t> </a:t>
            </a:r>
            <a:r>
              <a:rPr lang="en-GB" dirty="0" err="1">
                <a:ea typeface="+mn-ea"/>
              </a:rPr>
              <a:t>zararlı</a:t>
            </a:r>
            <a:r>
              <a:rPr lang="en-GB" dirty="0">
                <a:ea typeface="+mn-ea"/>
              </a:rPr>
              <a:t> </a:t>
            </a:r>
            <a:r>
              <a:rPr lang="en-GB" dirty="0" err="1">
                <a:ea typeface="+mn-ea"/>
              </a:rPr>
              <a:t>maddeleri</a:t>
            </a:r>
            <a:r>
              <a:rPr lang="en-GB" dirty="0">
                <a:ea typeface="+mn-ea"/>
              </a:rPr>
              <a:t> </a:t>
            </a:r>
            <a:r>
              <a:rPr lang="en-GB" dirty="0" err="1">
                <a:ea typeface="+mn-ea"/>
              </a:rPr>
              <a:t>süzer</a:t>
            </a:r>
            <a:r>
              <a:rPr lang="tr-TR" dirty="0">
                <a:ea typeface="+mn-ea"/>
              </a:rPr>
              <a:t>.</a:t>
            </a:r>
          </a:p>
          <a:p>
            <a:pPr lvl="1">
              <a:lnSpc>
                <a:spcPct val="150000"/>
              </a:lnSpc>
              <a:buSzPct val="115000"/>
              <a:buFont typeface="Wingdings" pitchFamily="2" charset="2"/>
              <a:buChar char="§"/>
            </a:pPr>
            <a:r>
              <a:rPr lang="en-GB" dirty="0" err="1">
                <a:ea typeface="+mn-ea"/>
              </a:rPr>
              <a:t>Kapalı</a:t>
            </a:r>
            <a:r>
              <a:rPr lang="en-GB" dirty="0">
                <a:ea typeface="+mn-ea"/>
              </a:rPr>
              <a:t> </a:t>
            </a:r>
            <a:r>
              <a:rPr lang="en-GB" dirty="0" err="1">
                <a:ea typeface="+mn-ea"/>
              </a:rPr>
              <a:t>alandaki</a:t>
            </a:r>
            <a:r>
              <a:rPr lang="en-GB" dirty="0">
                <a:ea typeface="+mn-ea"/>
              </a:rPr>
              <a:t> </a:t>
            </a:r>
            <a:r>
              <a:rPr lang="en-GB" dirty="0" err="1">
                <a:ea typeface="+mn-ea"/>
              </a:rPr>
              <a:t>tehlikeli</a:t>
            </a:r>
            <a:r>
              <a:rPr lang="en-GB" dirty="0">
                <a:ea typeface="+mn-ea"/>
              </a:rPr>
              <a:t> </a:t>
            </a:r>
            <a:r>
              <a:rPr lang="en-GB" dirty="0" err="1">
                <a:ea typeface="+mn-ea"/>
              </a:rPr>
              <a:t>maddelerin</a:t>
            </a:r>
            <a:r>
              <a:rPr lang="en-GB" dirty="0">
                <a:ea typeface="+mn-ea"/>
              </a:rPr>
              <a:t> </a:t>
            </a:r>
            <a:r>
              <a:rPr lang="en-GB" dirty="0" err="1">
                <a:ea typeface="+mn-ea"/>
              </a:rPr>
              <a:t>tipinin</a:t>
            </a:r>
            <a:r>
              <a:rPr lang="en-GB" dirty="0">
                <a:ea typeface="+mn-ea"/>
              </a:rPr>
              <a:t> </a:t>
            </a:r>
            <a:r>
              <a:rPr lang="en-GB" dirty="0" err="1">
                <a:ea typeface="+mn-ea"/>
              </a:rPr>
              <a:t>ve</a:t>
            </a:r>
            <a:r>
              <a:rPr lang="en-GB" dirty="0">
                <a:ea typeface="+mn-ea"/>
              </a:rPr>
              <a:t> </a:t>
            </a:r>
            <a:r>
              <a:rPr lang="en-GB" dirty="0" err="1">
                <a:ea typeface="+mn-ea"/>
              </a:rPr>
              <a:t>miktarının</a:t>
            </a:r>
            <a:r>
              <a:rPr lang="en-GB" dirty="0">
                <a:ea typeface="+mn-ea"/>
              </a:rPr>
              <a:t> </a:t>
            </a:r>
            <a:r>
              <a:rPr lang="en-GB" dirty="0" err="1">
                <a:ea typeface="+mn-ea"/>
              </a:rPr>
              <a:t>iyi</a:t>
            </a:r>
            <a:r>
              <a:rPr lang="en-GB" dirty="0">
                <a:ea typeface="+mn-ea"/>
              </a:rPr>
              <a:t> </a:t>
            </a:r>
            <a:r>
              <a:rPr lang="en-GB" dirty="0" err="1">
                <a:ea typeface="+mn-ea"/>
              </a:rPr>
              <a:t>bilinmesi</a:t>
            </a:r>
            <a:r>
              <a:rPr lang="en-GB" dirty="0">
                <a:ea typeface="+mn-ea"/>
              </a:rPr>
              <a:t> </a:t>
            </a:r>
            <a:r>
              <a:rPr lang="en-GB" dirty="0" err="1" smtClean="0">
                <a:ea typeface="+mn-ea"/>
              </a:rPr>
              <a:t>gerek</a:t>
            </a:r>
            <a:r>
              <a:rPr lang="tr-TR" dirty="0" smtClean="0">
                <a:ea typeface="+mn-ea"/>
              </a:rPr>
              <a:t>ir.</a:t>
            </a:r>
            <a:endParaRPr lang="tr-TR" dirty="0">
              <a:ea typeface="+mn-ea"/>
            </a:endParaRPr>
          </a:p>
          <a:p>
            <a:pPr>
              <a:lnSpc>
                <a:spcPct val="150000"/>
              </a:lnSpc>
              <a:buSzPct val="115000"/>
            </a:pPr>
            <a:r>
              <a:rPr lang="en-GB" dirty="0" err="1"/>
              <a:t>Hava</a:t>
            </a:r>
            <a:r>
              <a:rPr lang="en-GB" dirty="0"/>
              <a:t> </a:t>
            </a:r>
            <a:r>
              <a:rPr lang="en-GB" dirty="0" err="1"/>
              <a:t>Sağlayan</a:t>
            </a:r>
            <a:r>
              <a:rPr lang="en-GB" dirty="0"/>
              <a:t> </a:t>
            </a:r>
            <a:r>
              <a:rPr lang="en-GB" dirty="0" err="1"/>
              <a:t>Cihazlar</a:t>
            </a:r>
            <a:endParaRPr lang="tr-TR" dirty="0"/>
          </a:p>
          <a:p>
            <a:pPr lvl="1">
              <a:lnSpc>
                <a:spcPct val="150000"/>
              </a:lnSpc>
              <a:buSzPct val="115000"/>
              <a:buFont typeface="Wingdings" pitchFamily="2" charset="2"/>
              <a:buChar char="§"/>
            </a:pPr>
            <a:r>
              <a:rPr lang="en-GB" dirty="0" err="1">
                <a:ea typeface="+mn-ea"/>
              </a:rPr>
              <a:t>Soluma</a:t>
            </a:r>
            <a:r>
              <a:rPr lang="en-GB" dirty="0">
                <a:ea typeface="+mn-ea"/>
              </a:rPr>
              <a:t> </a:t>
            </a:r>
            <a:r>
              <a:rPr lang="en-GB" dirty="0" err="1">
                <a:ea typeface="+mn-ea"/>
              </a:rPr>
              <a:t>havasının</a:t>
            </a:r>
            <a:r>
              <a:rPr lang="en-GB" dirty="0">
                <a:ea typeface="+mn-ea"/>
              </a:rPr>
              <a:t> </a:t>
            </a:r>
            <a:r>
              <a:rPr lang="en-GB" dirty="0" err="1">
                <a:ea typeface="+mn-ea"/>
              </a:rPr>
              <a:t>bir</a:t>
            </a:r>
            <a:r>
              <a:rPr lang="en-GB" dirty="0">
                <a:ea typeface="+mn-ea"/>
              </a:rPr>
              <a:t> </a:t>
            </a:r>
            <a:r>
              <a:rPr lang="en-GB" dirty="0" err="1">
                <a:ea typeface="+mn-ea"/>
              </a:rPr>
              <a:t>tankdan</a:t>
            </a:r>
            <a:r>
              <a:rPr lang="en-GB" dirty="0">
                <a:ea typeface="+mn-ea"/>
              </a:rPr>
              <a:t> </a:t>
            </a:r>
            <a:r>
              <a:rPr lang="en-GB" dirty="0" err="1">
                <a:ea typeface="+mn-ea"/>
              </a:rPr>
              <a:t>veya</a:t>
            </a:r>
            <a:r>
              <a:rPr lang="en-GB" dirty="0">
                <a:ea typeface="+mn-ea"/>
              </a:rPr>
              <a:t> </a:t>
            </a:r>
            <a:r>
              <a:rPr lang="en-GB" dirty="0" err="1">
                <a:ea typeface="+mn-ea"/>
              </a:rPr>
              <a:t>yakın</a:t>
            </a:r>
            <a:r>
              <a:rPr lang="en-GB" dirty="0">
                <a:ea typeface="+mn-ea"/>
              </a:rPr>
              <a:t> </a:t>
            </a:r>
            <a:r>
              <a:rPr lang="en-GB" dirty="0" err="1">
                <a:ea typeface="+mn-ea"/>
              </a:rPr>
              <a:t>çevredeki</a:t>
            </a:r>
            <a:r>
              <a:rPr lang="en-GB" dirty="0">
                <a:ea typeface="+mn-ea"/>
              </a:rPr>
              <a:t> </a:t>
            </a:r>
            <a:r>
              <a:rPr lang="en-GB" dirty="0" err="1">
                <a:ea typeface="+mn-ea"/>
              </a:rPr>
              <a:t>kirli</a:t>
            </a:r>
            <a:r>
              <a:rPr lang="en-GB" dirty="0">
                <a:ea typeface="+mn-ea"/>
              </a:rPr>
              <a:t> </a:t>
            </a:r>
            <a:r>
              <a:rPr lang="en-GB" dirty="0" err="1">
                <a:ea typeface="+mn-ea"/>
              </a:rPr>
              <a:t>olmayan</a:t>
            </a:r>
            <a:r>
              <a:rPr lang="en-GB" dirty="0">
                <a:ea typeface="+mn-ea"/>
              </a:rPr>
              <a:t> </a:t>
            </a:r>
            <a:r>
              <a:rPr lang="en-GB" dirty="0" err="1">
                <a:ea typeface="+mn-ea"/>
              </a:rPr>
              <a:t>atmosferden</a:t>
            </a:r>
            <a:r>
              <a:rPr lang="en-GB" dirty="0">
                <a:ea typeface="+mn-ea"/>
              </a:rPr>
              <a:t> </a:t>
            </a:r>
            <a:r>
              <a:rPr lang="en-GB" dirty="0" err="1">
                <a:ea typeface="+mn-ea"/>
              </a:rPr>
              <a:t>sağlanması</a:t>
            </a:r>
            <a:r>
              <a:rPr lang="en-GB" dirty="0">
                <a:ea typeface="+mn-ea"/>
              </a:rPr>
              <a:t> </a:t>
            </a:r>
            <a:r>
              <a:rPr lang="en-GB" dirty="0" err="1">
                <a:ea typeface="+mn-ea"/>
              </a:rPr>
              <a:t>gerekir</a:t>
            </a:r>
            <a:r>
              <a:rPr lang="en-GB" dirty="0">
                <a:ea typeface="+mn-ea"/>
              </a:rPr>
              <a:t>.</a:t>
            </a:r>
            <a:endParaRPr lang="tr-TR" dirty="0">
              <a:ea typeface="+mn-ea"/>
            </a:endParaRPr>
          </a:p>
          <a:p>
            <a:pPr lvl="1">
              <a:lnSpc>
                <a:spcPct val="150000"/>
              </a:lnSpc>
              <a:buSzPct val="115000"/>
              <a:buFont typeface="Wingdings" pitchFamily="2" charset="2"/>
              <a:buChar char="§"/>
            </a:pPr>
            <a:r>
              <a:rPr lang="en-GB" dirty="0" err="1">
                <a:ea typeface="+mn-ea"/>
              </a:rPr>
              <a:t>Çok</a:t>
            </a:r>
            <a:r>
              <a:rPr lang="en-GB" dirty="0">
                <a:ea typeface="+mn-ea"/>
              </a:rPr>
              <a:t> </a:t>
            </a:r>
            <a:r>
              <a:rPr lang="en-GB" dirty="0" err="1">
                <a:ea typeface="+mn-ea"/>
              </a:rPr>
              <a:t>yakından</a:t>
            </a:r>
            <a:r>
              <a:rPr lang="en-GB" dirty="0">
                <a:ea typeface="+mn-ea"/>
              </a:rPr>
              <a:t> </a:t>
            </a:r>
            <a:r>
              <a:rPr lang="en-GB" dirty="0" err="1">
                <a:ea typeface="+mn-ea"/>
              </a:rPr>
              <a:t>izlenmelidir</a:t>
            </a:r>
            <a:r>
              <a:rPr lang="en-GB" dirty="0">
                <a:ea typeface="+mn-ea"/>
              </a:rPr>
              <a:t>.</a:t>
            </a:r>
            <a:endParaRPr lang="tr-TR" dirty="0">
              <a:ea typeface="+mn-ea"/>
            </a:endParaRPr>
          </a:p>
        </p:txBody>
      </p:sp>
    </p:spTree>
    <p:extLst>
      <p:ext uri="{BB962C8B-B14F-4D97-AF65-F5344CB8AC3E}">
        <p14:creationId xmlns:p14="http://schemas.microsoft.com/office/powerpoint/2010/main" val="1760545792"/>
      </p:ext>
    </p:extLst>
  </p:cSld>
  <p:clrMapOvr>
    <a:overrideClrMapping bg1="lt1" tx1="dk1" bg2="lt2" tx2="dk2" accent1="accent1" accent2="accent2" accent3="accent3" accent4="accent4" accent5="accent5" accent6="accent6" hlink="hlink" folHlink="folHlink"/>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Tanımlar</a:t>
            </a:r>
            <a:endParaRPr lang="en-US" dirty="0"/>
          </a:p>
        </p:txBody>
      </p:sp>
      <p:sp>
        <p:nvSpPr>
          <p:cNvPr id="3" name="Content Placeholder 2"/>
          <p:cNvSpPr>
            <a:spLocks noGrp="1"/>
          </p:cNvSpPr>
          <p:nvPr>
            <p:ph idx="1"/>
          </p:nvPr>
        </p:nvSpPr>
        <p:spPr/>
        <p:txBody>
          <a:bodyPr/>
          <a:lstStyle/>
          <a:p>
            <a:r>
              <a:rPr lang="en-US" dirty="0" err="1"/>
              <a:t>Sürekli</a:t>
            </a:r>
            <a:r>
              <a:rPr lang="en-US" dirty="0"/>
              <a:t> </a:t>
            </a:r>
            <a:r>
              <a:rPr lang="en-US" dirty="0" err="1"/>
              <a:t>çalısmaya</a:t>
            </a:r>
            <a:r>
              <a:rPr lang="en-US" dirty="0"/>
              <a:t> </a:t>
            </a:r>
            <a:r>
              <a:rPr lang="en-US" dirty="0" err="1"/>
              <a:t>göre</a:t>
            </a:r>
            <a:r>
              <a:rPr lang="en-US" dirty="0"/>
              <a:t> </a:t>
            </a:r>
            <a:r>
              <a:rPr lang="en-US" dirty="0" err="1"/>
              <a:t>tasarlanmamıs</a:t>
            </a:r>
            <a:r>
              <a:rPr lang="en-US" dirty="0"/>
              <a:t> </a:t>
            </a:r>
            <a:r>
              <a:rPr lang="en-US" dirty="0" err="1"/>
              <a:t>olan</a:t>
            </a:r>
            <a:r>
              <a:rPr lang="en-US" dirty="0"/>
              <a:t> </a:t>
            </a:r>
            <a:r>
              <a:rPr lang="en-US" dirty="0" err="1"/>
              <a:t>ve</a:t>
            </a:r>
            <a:r>
              <a:rPr lang="en-US" dirty="0"/>
              <a:t> </a:t>
            </a:r>
            <a:r>
              <a:rPr lang="en-US" dirty="0" err="1"/>
              <a:t>girisleri</a:t>
            </a:r>
            <a:r>
              <a:rPr lang="en-US" dirty="0"/>
              <a:t> </a:t>
            </a:r>
            <a:r>
              <a:rPr lang="en-US" dirty="0" err="1"/>
              <a:t>ve</a:t>
            </a:r>
            <a:r>
              <a:rPr lang="en-US" dirty="0"/>
              <a:t> </a:t>
            </a:r>
            <a:r>
              <a:rPr lang="en-US" dirty="0" err="1"/>
              <a:t>çıkısları</a:t>
            </a:r>
            <a:r>
              <a:rPr lang="en-US" dirty="0"/>
              <a:t> </a:t>
            </a:r>
            <a:r>
              <a:rPr lang="en-US" dirty="0" err="1"/>
              <a:t>kısıtlı</a:t>
            </a:r>
            <a:r>
              <a:rPr lang="en-US" dirty="0"/>
              <a:t> </a:t>
            </a:r>
            <a:r>
              <a:rPr lang="en-US" dirty="0" err="1"/>
              <a:t>olan</a:t>
            </a:r>
            <a:r>
              <a:rPr lang="en-US" dirty="0"/>
              <a:t> </a:t>
            </a:r>
            <a:r>
              <a:rPr lang="en-US" dirty="0" err="1" smtClean="0"/>
              <a:t>alanlar</a:t>
            </a:r>
            <a:r>
              <a:rPr lang="en-US" dirty="0" smtClean="0"/>
              <a:t>,</a:t>
            </a:r>
            <a:r>
              <a:rPr lang="tr-TR" dirty="0" smtClean="0"/>
              <a:t> </a:t>
            </a:r>
            <a:r>
              <a:rPr lang="en-US" dirty="0" err="1" smtClean="0">
                <a:solidFill>
                  <a:srgbClr val="FF0000"/>
                </a:solidFill>
              </a:rPr>
              <a:t>kapalı</a:t>
            </a:r>
            <a:r>
              <a:rPr lang="en-US" dirty="0" smtClean="0">
                <a:solidFill>
                  <a:srgbClr val="FF0000"/>
                </a:solidFill>
              </a:rPr>
              <a:t> </a:t>
            </a:r>
            <a:r>
              <a:rPr lang="en-US" dirty="0" err="1">
                <a:solidFill>
                  <a:srgbClr val="FF0000"/>
                </a:solidFill>
              </a:rPr>
              <a:t>alanlar</a:t>
            </a:r>
            <a:r>
              <a:rPr lang="en-US" dirty="0">
                <a:solidFill>
                  <a:srgbClr val="FF0000"/>
                </a:solidFill>
              </a:rPr>
              <a:t> </a:t>
            </a:r>
            <a:r>
              <a:rPr lang="en-US" dirty="0" err="1"/>
              <a:t>olarak</a:t>
            </a:r>
            <a:r>
              <a:rPr lang="en-US" dirty="0"/>
              <a:t> </a:t>
            </a:r>
            <a:r>
              <a:rPr lang="en-US" dirty="0" err="1"/>
              <a:t>nitelendirilmektedir</a:t>
            </a:r>
            <a:r>
              <a:rPr lang="en-US" dirty="0"/>
              <a:t>. </a:t>
            </a:r>
            <a:endParaRPr lang="tr-TR" dirty="0" smtClean="0"/>
          </a:p>
          <a:p>
            <a:pPr marL="0" indent="0">
              <a:buNone/>
            </a:pPr>
            <a:r>
              <a:rPr lang="en-US" dirty="0" err="1" smtClean="0">
                <a:solidFill>
                  <a:srgbClr val="FF0000"/>
                </a:solidFill>
              </a:rPr>
              <a:t>Giris</a:t>
            </a:r>
            <a:r>
              <a:rPr lang="en-US" dirty="0" smtClean="0">
                <a:solidFill>
                  <a:srgbClr val="FF0000"/>
                </a:solidFill>
              </a:rPr>
              <a:t> </a:t>
            </a:r>
            <a:r>
              <a:rPr lang="en-US" dirty="0" err="1">
                <a:solidFill>
                  <a:srgbClr val="FF0000"/>
                </a:solidFill>
              </a:rPr>
              <a:t>izni</a:t>
            </a:r>
            <a:r>
              <a:rPr lang="en-US" dirty="0">
                <a:solidFill>
                  <a:srgbClr val="FF0000"/>
                </a:solidFill>
              </a:rPr>
              <a:t> </a:t>
            </a:r>
            <a:r>
              <a:rPr lang="en-US" dirty="0" err="1">
                <a:solidFill>
                  <a:srgbClr val="FF0000"/>
                </a:solidFill>
              </a:rPr>
              <a:t>gerektiren</a:t>
            </a:r>
            <a:r>
              <a:rPr lang="en-US" dirty="0">
                <a:solidFill>
                  <a:srgbClr val="FF0000"/>
                </a:solidFill>
              </a:rPr>
              <a:t> </a:t>
            </a:r>
            <a:r>
              <a:rPr lang="en-US" dirty="0" err="1">
                <a:solidFill>
                  <a:srgbClr val="FF0000"/>
                </a:solidFill>
              </a:rPr>
              <a:t>kapalı</a:t>
            </a:r>
            <a:r>
              <a:rPr lang="en-US" dirty="0">
                <a:solidFill>
                  <a:srgbClr val="FF0000"/>
                </a:solidFill>
              </a:rPr>
              <a:t> </a:t>
            </a:r>
            <a:r>
              <a:rPr lang="en-US" dirty="0" err="1">
                <a:solidFill>
                  <a:srgbClr val="FF0000"/>
                </a:solidFill>
              </a:rPr>
              <a:t>alanlar</a:t>
            </a:r>
            <a:r>
              <a:rPr lang="en-US" dirty="0">
                <a:solidFill>
                  <a:srgbClr val="FF0000"/>
                </a:solidFill>
              </a:rPr>
              <a:t> </a:t>
            </a:r>
            <a:r>
              <a:rPr lang="en-US" dirty="0" err="1"/>
              <a:t>terimi</a:t>
            </a:r>
            <a:r>
              <a:rPr lang="en-US" dirty="0"/>
              <a:t> </a:t>
            </a:r>
            <a:r>
              <a:rPr lang="en-US" dirty="0" err="1"/>
              <a:t>ise</a:t>
            </a:r>
            <a:r>
              <a:rPr lang="en-US" dirty="0"/>
              <a:t>;</a:t>
            </a:r>
          </a:p>
          <a:p>
            <a:r>
              <a:rPr lang="en-US" dirty="0" err="1"/>
              <a:t>tehlikeli</a:t>
            </a:r>
            <a:r>
              <a:rPr lang="en-US" dirty="0"/>
              <a:t> </a:t>
            </a:r>
            <a:r>
              <a:rPr lang="en-US" dirty="0" err="1"/>
              <a:t>ya</a:t>
            </a:r>
            <a:r>
              <a:rPr lang="en-US" dirty="0"/>
              <a:t> da </a:t>
            </a:r>
            <a:r>
              <a:rPr lang="en-US" dirty="0" err="1"/>
              <a:t>tehlike</a:t>
            </a:r>
            <a:r>
              <a:rPr lang="en-US" dirty="0"/>
              <a:t> </a:t>
            </a:r>
            <a:r>
              <a:rPr lang="en-US" dirty="0" err="1"/>
              <a:t>olusma</a:t>
            </a:r>
            <a:r>
              <a:rPr lang="en-US" dirty="0"/>
              <a:t> </a:t>
            </a:r>
            <a:r>
              <a:rPr lang="en-US" dirty="0" err="1"/>
              <a:t>ihtimali</a:t>
            </a:r>
            <a:r>
              <a:rPr lang="en-US" dirty="0"/>
              <a:t> </a:t>
            </a:r>
            <a:r>
              <a:rPr lang="en-US" dirty="0" err="1"/>
              <a:t>olan</a:t>
            </a:r>
            <a:r>
              <a:rPr lang="en-US" dirty="0"/>
              <a:t>, </a:t>
            </a:r>
            <a:r>
              <a:rPr lang="en-US" dirty="0" err="1"/>
              <a:t>ortama</a:t>
            </a:r>
            <a:r>
              <a:rPr lang="en-US" dirty="0"/>
              <a:t> </a:t>
            </a:r>
            <a:r>
              <a:rPr lang="en-US" dirty="0" err="1"/>
              <a:t>giren</a:t>
            </a:r>
            <a:r>
              <a:rPr lang="en-US" dirty="0"/>
              <a:t> </a:t>
            </a:r>
            <a:r>
              <a:rPr lang="en-US" dirty="0" err="1"/>
              <a:t>bir</a:t>
            </a:r>
            <a:r>
              <a:rPr lang="en-US" dirty="0"/>
              <a:t> </a:t>
            </a:r>
            <a:r>
              <a:rPr lang="en-US" dirty="0" err="1"/>
              <a:t>kisiyi</a:t>
            </a:r>
            <a:r>
              <a:rPr lang="en-US" dirty="0"/>
              <a:t> </a:t>
            </a:r>
            <a:r>
              <a:rPr lang="en-US" dirty="0" err="1"/>
              <a:t>yutma</a:t>
            </a:r>
            <a:r>
              <a:rPr lang="en-US" dirty="0"/>
              <a:t> </a:t>
            </a:r>
            <a:r>
              <a:rPr lang="en-US" dirty="0" err="1"/>
              <a:t>tehlikesine</a:t>
            </a:r>
            <a:r>
              <a:rPr lang="en-US" dirty="0"/>
              <a:t> </a:t>
            </a:r>
            <a:r>
              <a:rPr lang="en-US" dirty="0" err="1"/>
              <a:t>sahip</a:t>
            </a:r>
            <a:r>
              <a:rPr lang="en-US" dirty="0"/>
              <a:t> </a:t>
            </a:r>
            <a:r>
              <a:rPr lang="en-US" dirty="0" err="1" smtClean="0"/>
              <a:t>bir</a:t>
            </a:r>
            <a:r>
              <a:rPr lang="tr-TR" dirty="0" smtClean="0"/>
              <a:t> </a:t>
            </a:r>
            <a:r>
              <a:rPr lang="en-US" dirty="0" err="1" smtClean="0"/>
              <a:t>malzeme</a:t>
            </a:r>
            <a:r>
              <a:rPr lang="en-US" dirty="0" smtClean="0"/>
              <a:t> </a:t>
            </a:r>
            <a:r>
              <a:rPr lang="en-US" dirty="0" err="1"/>
              <a:t>ihtiva</a:t>
            </a:r>
            <a:r>
              <a:rPr lang="en-US" dirty="0"/>
              <a:t> </a:t>
            </a:r>
            <a:r>
              <a:rPr lang="en-US" dirty="0" err="1" smtClean="0"/>
              <a:t>eden</a:t>
            </a:r>
            <a:r>
              <a:rPr lang="tr-TR" dirty="0" smtClean="0"/>
              <a:t> ortamlar</a:t>
            </a:r>
            <a:r>
              <a:rPr lang="en-US" dirty="0" smtClean="0"/>
              <a:t>,</a:t>
            </a:r>
            <a:endParaRPr lang="tr-TR" dirty="0" smtClean="0"/>
          </a:p>
          <a:p>
            <a:r>
              <a:rPr lang="en-US" dirty="0" err="1" smtClean="0"/>
              <a:t>içeri</a:t>
            </a:r>
            <a:r>
              <a:rPr lang="en-US" dirty="0" smtClean="0"/>
              <a:t> </a:t>
            </a:r>
            <a:r>
              <a:rPr lang="en-US" dirty="0" err="1"/>
              <a:t>dogru</a:t>
            </a:r>
            <a:r>
              <a:rPr lang="en-US" dirty="0"/>
              <a:t> </a:t>
            </a:r>
            <a:r>
              <a:rPr lang="en-US" dirty="0" err="1"/>
              <a:t>kapanan</a:t>
            </a:r>
            <a:r>
              <a:rPr lang="en-US" dirty="0"/>
              <a:t> </a:t>
            </a:r>
            <a:r>
              <a:rPr lang="en-US" dirty="0" err="1"/>
              <a:t>kapılar</a:t>
            </a:r>
            <a:r>
              <a:rPr lang="en-US" dirty="0"/>
              <a:t> </a:t>
            </a:r>
            <a:r>
              <a:rPr lang="en-US" dirty="0" err="1"/>
              <a:t>veya</a:t>
            </a:r>
            <a:r>
              <a:rPr lang="en-US" dirty="0"/>
              <a:t> </a:t>
            </a:r>
            <a:r>
              <a:rPr lang="en-US" dirty="0" err="1"/>
              <a:t>asagı</a:t>
            </a:r>
            <a:r>
              <a:rPr lang="en-US" dirty="0"/>
              <a:t> </a:t>
            </a:r>
            <a:r>
              <a:rPr lang="en-US" dirty="0" err="1"/>
              <a:t>egimli</a:t>
            </a:r>
            <a:r>
              <a:rPr lang="en-US" dirty="0"/>
              <a:t> </a:t>
            </a:r>
            <a:r>
              <a:rPr lang="en-US" dirty="0" err="1"/>
              <a:t>olan</a:t>
            </a:r>
            <a:r>
              <a:rPr lang="en-US" dirty="0"/>
              <a:t> </a:t>
            </a:r>
            <a:r>
              <a:rPr lang="en-US" dirty="0" err="1"/>
              <a:t>duvarlar</a:t>
            </a:r>
            <a:r>
              <a:rPr lang="en-US" dirty="0"/>
              <a:t> </a:t>
            </a:r>
            <a:r>
              <a:rPr lang="en-US" dirty="0" err="1"/>
              <a:t>ya</a:t>
            </a:r>
            <a:r>
              <a:rPr lang="en-US" dirty="0"/>
              <a:t> da</a:t>
            </a:r>
          </a:p>
          <a:p>
            <a:r>
              <a:rPr lang="en-US" dirty="0" err="1"/>
              <a:t>içeriye</a:t>
            </a:r>
            <a:r>
              <a:rPr lang="en-US" dirty="0"/>
              <a:t> </a:t>
            </a:r>
            <a:r>
              <a:rPr lang="en-US" dirty="0" err="1"/>
              <a:t>giren</a:t>
            </a:r>
            <a:r>
              <a:rPr lang="en-US" dirty="0"/>
              <a:t> </a:t>
            </a:r>
            <a:r>
              <a:rPr lang="en-US" dirty="0" err="1"/>
              <a:t>bir</a:t>
            </a:r>
            <a:r>
              <a:rPr lang="en-US" dirty="0"/>
              <a:t> </a:t>
            </a:r>
            <a:r>
              <a:rPr lang="en-US" dirty="0" err="1"/>
              <a:t>kisinin</a:t>
            </a:r>
            <a:r>
              <a:rPr lang="en-US" dirty="0"/>
              <a:t> </a:t>
            </a:r>
            <a:r>
              <a:rPr lang="en-US" dirty="0" err="1"/>
              <a:t>bogulmasına</a:t>
            </a:r>
            <a:r>
              <a:rPr lang="en-US" dirty="0"/>
              <a:t> </a:t>
            </a:r>
            <a:r>
              <a:rPr lang="en-US" dirty="0" err="1"/>
              <a:t>ya</a:t>
            </a:r>
            <a:r>
              <a:rPr lang="en-US" dirty="0"/>
              <a:t> da </a:t>
            </a:r>
            <a:r>
              <a:rPr lang="en-US" dirty="0" err="1"/>
              <a:t>içeride</a:t>
            </a:r>
            <a:r>
              <a:rPr lang="en-US" dirty="0"/>
              <a:t> </a:t>
            </a:r>
            <a:r>
              <a:rPr lang="en-US" dirty="0" err="1"/>
              <a:t>kapalı</a:t>
            </a:r>
            <a:r>
              <a:rPr lang="en-US" dirty="0"/>
              <a:t> </a:t>
            </a:r>
            <a:r>
              <a:rPr lang="en-US" dirty="0" err="1"/>
              <a:t>kalmasına</a:t>
            </a:r>
            <a:r>
              <a:rPr lang="en-US" dirty="0"/>
              <a:t> </a:t>
            </a:r>
            <a:r>
              <a:rPr lang="en-US" dirty="0" err="1"/>
              <a:t>neden</a:t>
            </a:r>
            <a:r>
              <a:rPr lang="en-US" dirty="0"/>
              <a:t> </a:t>
            </a:r>
            <a:r>
              <a:rPr lang="en-US" dirty="0" err="1"/>
              <a:t>olabilecek</a:t>
            </a:r>
            <a:r>
              <a:rPr lang="en-US" dirty="0"/>
              <a:t> </a:t>
            </a:r>
            <a:r>
              <a:rPr lang="en-US" dirty="0" err="1" smtClean="0"/>
              <a:t>daha</a:t>
            </a:r>
            <a:r>
              <a:rPr lang="tr-TR" dirty="0" smtClean="0"/>
              <a:t> </a:t>
            </a:r>
            <a:r>
              <a:rPr lang="en-US" dirty="0" err="1" smtClean="0"/>
              <a:t>küçük</a:t>
            </a:r>
            <a:r>
              <a:rPr lang="en-US" dirty="0" smtClean="0"/>
              <a:t> </a:t>
            </a:r>
            <a:r>
              <a:rPr lang="en-US" dirty="0" err="1"/>
              <a:t>bir</a:t>
            </a:r>
            <a:r>
              <a:rPr lang="en-US" dirty="0"/>
              <a:t> </a:t>
            </a:r>
            <a:r>
              <a:rPr lang="en-US" dirty="0" err="1"/>
              <a:t>alana</a:t>
            </a:r>
            <a:r>
              <a:rPr lang="en-US" dirty="0"/>
              <a:t> </a:t>
            </a:r>
            <a:r>
              <a:rPr lang="en-US" dirty="0" err="1"/>
              <a:t>daralan</a:t>
            </a:r>
            <a:r>
              <a:rPr lang="en-US" dirty="0"/>
              <a:t> </a:t>
            </a:r>
            <a:r>
              <a:rPr lang="en-US" dirty="0" err="1"/>
              <a:t>duvarlar</a:t>
            </a:r>
            <a:r>
              <a:rPr lang="en-US" dirty="0"/>
              <a:t>, </a:t>
            </a:r>
            <a:endParaRPr lang="tr-TR" dirty="0" smtClean="0"/>
          </a:p>
          <a:p>
            <a:r>
              <a:rPr lang="en-US" dirty="0" err="1" smtClean="0"/>
              <a:t>korumasız</a:t>
            </a:r>
            <a:r>
              <a:rPr lang="en-US" dirty="0" smtClean="0"/>
              <a:t> </a:t>
            </a:r>
            <a:r>
              <a:rPr lang="en-US" dirty="0" err="1"/>
              <a:t>makineler</a:t>
            </a:r>
            <a:r>
              <a:rPr lang="en-US" dirty="0"/>
              <a:t>, </a:t>
            </a:r>
            <a:r>
              <a:rPr lang="en-US" dirty="0" err="1"/>
              <a:t>açıkta</a:t>
            </a:r>
            <a:r>
              <a:rPr lang="en-US" dirty="0"/>
              <a:t> </a:t>
            </a:r>
            <a:r>
              <a:rPr lang="en-US" dirty="0" err="1"/>
              <a:t>duran</a:t>
            </a:r>
            <a:r>
              <a:rPr lang="en-US" dirty="0"/>
              <a:t> </a:t>
            </a:r>
            <a:r>
              <a:rPr lang="en-US" dirty="0" err="1"/>
              <a:t>kablolar</a:t>
            </a:r>
            <a:r>
              <a:rPr lang="en-US" dirty="0"/>
              <a:t>, </a:t>
            </a:r>
            <a:r>
              <a:rPr lang="en-US" dirty="0" err="1"/>
              <a:t>sıcaklık</a:t>
            </a:r>
            <a:r>
              <a:rPr lang="en-US" dirty="0"/>
              <a:t> </a:t>
            </a:r>
            <a:r>
              <a:rPr lang="en-US" dirty="0" err="1" smtClean="0"/>
              <a:t>stresi</a:t>
            </a:r>
            <a:r>
              <a:rPr lang="tr-TR" dirty="0" smtClean="0"/>
              <a:t> </a:t>
            </a:r>
            <a:r>
              <a:rPr lang="en-US" dirty="0" err="1" smtClean="0"/>
              <a:t>gibi</a:t>
            </a:r>
            <a:r>
              <a:rPr lang="en-US" dirty="0" smtClean="0"/>
              <a:t> </a:t>
            </a:r>
            <a:r>
              <a:rPr lang="en-US" dirty="0" err="1"/>
              <a:t>bilinen</a:t>
            </a:r>
            <a:r>
              <a:rPr lang="en-US" dirty="0"/>
              <a:t> </a:t>
            </a:r>
            <a:r>
              <a:rPr lang="en-US" dirty="0" err="1"/>
              <a:t>saglık</a:t>
            </a:r>
            <a:r>
              <a:rPr lang="en-US" dirty="0"/>
              <a:t> </a:t>
            </a:r>
            <a:r>
              <a:rPr lang="en-US" dirty="0" err="1"/>
              <a:t>ve</a:t>
            </a:r>
            <a:r>
              <a:rPr lang="en-US" dirty="0"/>
              <a:t> </a:t>
            </a:r>
            <a:r>
              <a:rPr lang="en-US" dirty="0" err="1"/>
              <a:t>güvenlik</a:t>
            </a:r>
            <a:r>
              <a:rPr lang="en-US" dirty="0"/>
              <a:t> </a:t>
            </a:r>
            <a:r>
              <a:rPr lang="en-US" dirty="0" err="1"/>
              <a:t>tehlikelerini</a:t>
            </a:r>
            <a:r>
              <a:rPr lang="en-US" dirty="0"/>
              <a:t> </a:t>
            </a:r>
            <a:r>
              <a:rPr lang="en-US" dirty="0" err="1"/>
              <a:t>tasıyan</a:t>
            </a:r>
            <a:r>
              <a:rPr lang="en-US" dirty="0"/>
              <a:t> </a:t>
            </a:r>
            <a:r>
              <a:rPr lang="en-US" dirty="0" err="1"/>
              <a:t>alanlar</a:t>
            </a:r>
            <a:r>
              <a:rPr lang="en-US" dirty="0"/>
              <a:t> </a:t>
            </a:r>
            <a:r>
              <a:rPr lang="en-US" dirty="0" err="1"/>
              <a:t>gibi</a:t>
            </a:r>
            <a:r>
              <a:rPr lang="en-US" dirty="0"/>
              <a:t> </a:t>
            </a:r>
            <a:r>
              <a:rPr lang="en-US" dirty="0" err="1"/>
              <a:t>özelliklerin</a:t>
            </a:r>
            <a:r>
              <a:rPr lang="en-US" dirty="0"/>
              <a:t> </a:t>
            </a:r>
            <a:r>
              <a:rPr lang="en-US" dirty="0" err="1"/>
              <a:t>bir</a:t>
            </a:r>
            <a:r>
              <a:rPr lang="en-US" dirty="0"/>
              <a:t> </a:t>
            </a:r>
            <a:r>
              <a:rPr lang="en-US" dirty="0" err="1"/>
              <a:t>ya</a:t>
            </a:r>
            <a:r>
              <a:rPr lang="en-US" dirty="0"/>
              <a:t> da </a:t>
            </a:r>
            <a:r>
              <a:rPr lang="en-US" dirty="0" err="1" smtClean="0"/>
              <a:t>birkaçına</a:t>
            </a:r>
            <a:r>
              <a:rPr lang="tr-TR" dirty="0"/>
              <a:t> </a:t>
            </a:r>
            <a:r>
              <a:rPr lang="en-US" dirty="0" err="1" smtClean="0"/>
              <a:t>sahip</a:t>
            </a:r>
            <a:r>
              <a:rPr lang="en-US" dirty="0" smtClean="0"/>
              <a:t> </a:t>
            </a:r>
            <a:r>
              <a:rPr lang="en-US" dirty="0" err="1"/>
              <a:t>olan</a:t>
            </a:r>
            <a:r>
              <a:rPr lang="en-US" dirty="0"/>
              <a:t> </a:t>
            </a:r>
            <a:r>
              <a:rPr lang="en-US" dirty="0" err="1"/>
              <a:t>alanları</a:t>
            </a:r>
            <a:r>
              <a:rPr lang="en-US" dirty="0"/>
              <a:t> </a:t>
            </a:r>
            <a:r>
              <a:rPr lang="en-US" dirty="0" err="1"/>
              <a:t>kapsamaktadır</a:t>
            </a:r>
            <a:r>
              <a:rPr lang="en-US" dirty="0"/>
              <a:t>.</a:t>
            </a:r>
          </a:p>
        </p:txBody>
      </p:sp>
    </p:spTree>
    <p:extLst>
      <p:ext uri="{BB962C8B-B14F-4D97-AF65-F5344CB8AC3E}">
        <p14:creationId xmlns:p14="http://schemas.microsoft.com/office/powerpoint/2010/main" val="3978383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GB" sz="4000" dirty="0" err="1" smtClean="0"/>
              <a:t>Kurtarma</a:t>
            </a:r>
            <a:r>
              <a:rPr lang="tr-TR" sz="4000" dirty="0" smtClean="0"/>
              <a:t> Hazırlıkları</a:t>
            </a:r>
            <a:endParaRPr lang="tr-TR" dirty="0">
              <a:latin typeface="Times New Roman Tur" charset="-94"/>
            </a:endParaRPr>
          </a:p>
        </p:txBody>
      </p:sp>
      <p:sp>
        <p:nvSpPr>
          <p:cNvPr id="130051" name="Rectangle 3"/>
          <p:cNvSpPr>
            <a:spLocks noGrp="1" noChangeArrowheads="1"/>
          </p:cNvSpPr>
          <p:nvPr>
            <p:ph type="body"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nSpc>
                <a:spcPct val="90000"/>
              </a:lnSpc>
              <a:buSzPct val="150000"/>
            </a:pPr>
            <a:r>
              <a:rPr lang="en-GB" dirty="0" err="1"/>
              <a:t>Kapalı</a:t>
            </a:r>
            <a:r>
              <a:rPr lang="en-GB" dirty="0"/>
              <a:t> </a:t>
            </a:r>
            <a:r>
              <a:rPr lang="en-GB" dirty="0" err="1"/>
              <a:t>alan</a:t>
            </a:r>
            <a:r>
              <a:rPr lang="en-GB" dirty="0"/>
              <a:t> </a:t>
            </a:r>
            <a:r>
              <a:rPr lang="en-GB" dirty="0" err="1"/>
              <a:t>içinde</a:t>
            </a:r>
            <a:r>
              <a:rPr lang="en-GB" dirty="0"/>
              <a:t> </a:t>
            </a:r>
            <a:r>
              <a:rPr lang="en-GB" dirty="0" err="1"/>
              <a:t>ölen</a:t>
            </a:r>
            <a:r>
              <a:rPr lang="en-GB" dirty="0"/>
              <a:t> </a:t>
            </a:r>
            <a:r>
              <a:rPr lang="en-GB" dirty="0" err="1"/>
              <a:t>kişilerin</a:t>
            </a:r>
            <a:r>
              <a:rPr lang="en-GB" dirty="0"/>
              <a:t> %50si </a:t>
            </a:r>
            <a:r>
              <a:rPr lang="en-GB" dirty="0" err="1"/>
              <a:t>kurtarmak</a:t>
            </a:r>
            <a:r>
              <a:rPr lang="en-GB" dirty="0"/>
              <a:t> </a:t>
            </a:r>
            <a:r>
              <a:rPr lang="en-GB" dirty="0" err="1"/>
              <a:t>için</a:t>
            </a:r>
            <a:r>
              <a:rPr lang="en-GB" dirty="0"/>
              <a:t> </a:t>
            </a:r>
            <a:r>
              <a:rPr lang="en-GB" dirty="0" err="1"/>
              <a:t>gelenlerdir</a:t>
            </a:r>
            <a:r>
              <a:rPr lang="en-GB" dirty="0"/>
              <a:t>.</a:t>
            </a:r>
          </a:p>
          <a:p>
            <a:pPr>
              <a:lnSpc>
                <a:spcPct val="90000"/>
              </a:lnSpc>
              <a:buSzPct val="150000"/>
            </a:pPr>
            <a:r>
              <a:rPr lang="en-GB" dirty="0"/>
              <a:t>Bu </a:t>
            </a:r>
            <a:r>
              <a:rPr lang="en-GB" dirty="0" err="1"/>
              <a:t>personel</a:t>
            </a:r>
            <a:r>
              <a:rPr lang="en-GB" dirty="0"/>
              <a:t>;</a:t>
            </a:r>
          </a:p>
          <a:p>
            <a:pPr lvl="1">
              <a:lnSpc>
                <a:spcPct val="90000"/>
              </a:lnSpc>
              <a:buSzPct val="150000"/>
              <a:buFontTx/>
              <a:buChar char="•"/>
            </a:pPr>
            <a:r>
              <a:rPr lang="en-GB" dirty="0" err="1"/>
              <a:t>Kapalı</a:t>
            </a:r>
            <a:r>
              <a:rPr lang="en-GB" dirty="0"/>
              <a:t> </a:t>
            </a:r>
            <a:r>
              <a:rPr lang="en-GB" dirty="0" err="1"/>
              <a:t>alanın</a:t>
            </a:r>
            <a:r>
              <a:rPr lang="en-GB" dirty="0"/>
              <a:t> </a:t>
            </a:r>
            <a:r>
              <a:rPr lang="en-GB" dirty="0" err="1"/>
              <a:t>dışında</a:t>
            </a:r>
            <a:r>
              <a:rPr lang="en-GB" dirty="0"/>
              <a:t> </a:t>
            </a:r>
            <a:r>
              <a:rPr lang="en-GB" dirty="0" err="1"/>
              <a:t>bekleyen</a:t>
            </a:r>
            <a:r>
              <a:rPr lang="en-GB" dirty="0"/>
              <a:t> </a:t>
            </a:r>
            <a:r>
              <a:rPr lang="en-GB" dirty="0" err="1"/>
              <a:t>ve</a:t>
            </a:r>
            <a:r>
              <a:rPr lang="en-GB" dirty="0"/>
              <a:t> </a:t>
            </a:r>
            <a:r>
              <a:rPr lang="en-GB" dirty="0" err="1"/>
              <a:t>içerdeki</a:t>
            </a:r>
            <a:r>
              <a:rPr lang="en-GB" dirty="0"/>
              <a:t> </a:t>
            </a:r>
            <a:r>
              <a:rPr lang="en-GB" dirty="0" err="1"/>
              <a:t>ekiple</a:t>
            </a:r>
            <a:r>
              <a:rPr lang="en-GB" dirty="0"/>
              <a:t> </a:t>
            </a:r>
            <a:r>
              <a:rPr lang="en-GB" dirty="0" err="1"/>
              <a:t>sürekli</a:t>
            </a:r>
            <a:r>
              <a:rPr lang="en-GB" dirty="0"/>
              <a:t> </a:t>
            </a:r>
            <a:r>
              <a:rPr lang="en-GB" dirty="0" err="1"/>
              <a:t>temas</a:t>
            </a:r>
            <a:r>
              <a:rPr lang="en-GB" dirty="0"/>
              <a:t> </a:t>
            </a:r>
            <a:r>
              <a:rPr lang="en-GB" dirty="0" err="1"/>
              <a:t>halinde</a:t>
            </a:r>
            <a:r>
              <a:rPr lang="en-GB" dirty="0"/>
              <a:t> </a:t>
            </a:r>
            <a:r>
              <a:rPr lang="en-GB" dirty="0" err="1"/>
              <a:t>olan</a:t>
            </a:r>
            <a:r>
              <a:rPr lang="en-GB" dirty="0"/>
              <a:t> </a:t>
            </a:r>
            <a:r>
              <a:rPr lang="en-GB" dirty="0" err="1"/>
              <a:t>kişidir</a:t>
            </a:r>
            <a:r>
              <a:rPr lang="tr-TR" dirty="0"/>
              <a:t>.</a:t>
            </a:r>
          </a:p>
          <a:p>
            <a:pPr lvl="1">
              <a:lnSpc>
                <a:spcPct val="90000"/>
              </a:lnSpc>
              <a:buSzPct val="150000"/>
              <a:buFontTx/>
              <a:buChar char="•"/>
            </a:pPr>
            <a:r>
              <a:rPr lang="en-GB" dirty="0" err="1"/>
              <a:t>Acil</a:t>
            </a:r>
            <a:r>
              <a:rPr lang="en-GB" dirty="0"/>
              <a:t> durum </a:t>
            </a:r>
            <a:r>
              <a:rPr lang="en-GB" dirty="0" err="1"/>
              <a:t>prosedürlerini</a:t>
            </a:r>
            <a:r>
              <a:rPr lang="en-GB" dirty="0"/>
              <a:t> </a:t>
            </a:r>
            <a:r>
              <a:rPr lang="en-GB" dirty="0" err="1"/>
              <a:t>bilen</a:t>
            </a:r>
            <a:r>
              <a:rPr lang="en-GB" dirty="0"/>
              <a:t> </a:t>
            </a:r>
            <a:r>
              <a:rPr lang="en-GB" dirty="0" err="1"/>
              <a:t>kişidir</a:t>
            </a:r>
            <a:r>
              <a:rPr lang="en-GB" dirty="0"/>
              <a:t> (</a:t>
            </a:r>
            <a:r>
              <a:rPr lang="en-GB" dirty="0" err="1"/>
              <a:t>gerektiğinde</a:t>
            </a:r>
            <a:r>
              <a:rPr lang="en-GB" dirty="0"/>
              <a:t> </a:t>
            </a:r>
            <a:r>
              <a:rPr lang="en-GB" dirty="0" err="1"/>
              <a:t>dışardan</a:t>
            </a:r>
            <a:r>
              <a:rPr lang="en-GB" dirty="0"/>
              <a:t> </a:t>
            </a:r>
            <a:r>
              <a:rPr lang="en-GB" dirty="0" err="1"/>
              <a:t>destek</a:t>
            </a:r>
            <a:r>
              <a:rPr lang="en-GB" dirty="0"/>
              <a:t> </a:t>
            </a:r>
            <a:r>
              <a:rPr lang="en-GB" dirty="0" err="1"/>
              <a:t>isteyecek</a:t>
            </a:r>
            <a:r>
              <a:rPr lang="en-GB" dirty="0"/>
              <a:t>)</a:t>
            </a:r>
            <a:endParaRPr lang="tr-TR" dirty="0"/>
          </a:p>
          <a:p>
            <a:pPr lvl="1">
              <a:lnSpc>
                <a:spcPct val="90000"/>
              </a:lnSpc>
              <a:buSzPct val="150000"/>
              <a:buFontTx/>
              <a:buChar char="•"/>
            </a:pPr>
            <a:r>
              <a:rPr lang="en-GB" dirty="0"/>
              <a:t>KKD </a:t>
            </a:r>
            <a:r>
              <a:rPr lang="en-GB" dirty="0" err="1"/>
              <a:t>ve</a:t>
            </a:r>
            <a:r>
              <a:rPr lang="en-GB" dirty="0"/>
              <a:t> </a:t>
            </a:r>
            <a:r>
              <a:rPr lang="en-GB" dirty="0" err="1"/>
              <a:t>kurtarma</a:t>
            </a:r>
            <a:r>
              <a:rPr lang="en-GB" dirty="0"/>
              <a:t> </a:t>
            </a:r>
            <a:r>
              <a:rPr lang="en-GB" dirty="0" err="1"/>
              <a:t>malzemelerinin</a:t>
            </a:r>
            <a:r>
              <a:rPr lang="en-GB" dirty="0"/>
              <a:t> </a:t>
            </a:r>
            <a:r>
              <a:rPr lang="en-GB" dirty="0" err="1"/>
              <a:t>kullanma</a:t>
            </a:r>
            <a:r>
              <a:rPr lang="en-GB" dirty="0"/>
              <a:t> </a:t>
            </a:r>
            <a:r>
              <a:rPr lang="en-GB" dirty="0" err="1"/>
              <a:t>konusunda</a:t>
            </a:r>
            <a:r>
              <a:rPr lang="en-GB" dirty="0"/>
              <a:t> </a:t>
            </a:r>
            <a:r>
              <a:rPr lang="en-GB" dirty="0" err="1"/>
              <a:t>eğitimli</a:t>
            </a:r>
            <a:r>
              <a:rPr lang="en-GB" dirty="0"/>
              <a:t> </a:t>
            </a:r>
            <a:r>
              <a:rPr lang="en-GB" dirty="0" err="1"/>
              <a:t>olmalıdır</a:t>
            </a:r>
            <a:r>
              <a:rPr lang="en-GB" dirty="0"/>
              <a:t>.</a:t>
            </a:r>
            <a:endParaRPr lang="tr-TR" dirty="0"/>
          </a:p>
        </p:txBody>
      </p:sp>
      <p:pic>
        <p:nvPicPr>
          <p:cNvPr id="13314" name="Picture 2" descr="http://t0.gstatic.com/images?q=tbn:ANd9GcSMn3aOWfA41Bu3O7yGrUsW6DhEeZBR1HOEOxSE7xcNxMQ7FuExN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959" y="3340100"/>
            <a:ext cx="2240492" cy="217805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t3.gstatic.com/images?q=tbn:ANd9GcRAJOIsy3-BF3D5avquMtj3GBna4hq8pZ38VyxUVLr3E-E22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2924" y="3340100"/>
            <a:ext cx="2794001" cy="217805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t3.gstatic.com/images?q=tbn:ANd9GcRz0YhPgKYBGf1aYQTDvagj4946ou8bqahJoelzThjpyrcWfya_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4100" y="3340100"/>
            <a:ext cx="2740025" cy="207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831376"/>
      </p:ext>
    </p:extLst>
  </p:cSld>
  <p:clrMapOvr>
    <a:masterClrMapping/>
  </p:clrMapOvr>
  <p:transition>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280988" y="563563"/>
            <a:ext cx="8520112" cy="6477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tr-TR" sz="4000" dirty="0" smtClean="0"/>
              <a:t>Çalışma izni</a:t>
            </a:r>
            <a:endParaRPr lang="tr-TR" sz="4000" dirty="0"/>
          </a:p>
        </p:txBody>
      </p:sp>
      <p:sp>
        <p:nvSpPr>
          <p:cNvPr id="132099" name="Rectangle 3"/>
          <p:cNvSpPr>
            <a:spLocks noGrp="1" noChangeArrowheads="1"/>
          </p:cNvSpPr>
          <p:nvPr>
            <p:ph type="body" idx="1"/>
          </p:nvPr>
        </p:nvSpPr>
        <p:spPr>
          <a:xfrm>
            <a:off x="457200" y="1327150"/>
            <a:ext cx="7772400" cy="4114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buSzPct val="150000"/>
              <a:buFontTx/>
              <a:buNone/>
            </a:pPr>
            <a:r>
              <a:rPr lang="en-GB" sz="2800" b="1" u="sng" dirty="0" err="1"/>
              <a:t>Yapılması</a:t>
            </a:r>
            <a:r>
              <a:rPr lang="en-GB" sz="2800" b="1" u="sng" dirty="0"/>
              <a:t> </a:t>
            </a:r>
            <a:r>
              <a:rPr lang="en-GB" sz="2800" b="1" u="sng" dirty="0" err="1"/>
              <a:t>gerekenler</a:t>
            </a:r>
            <a:r>
              <a:rPr lang="en-GB" sz="2800" b="1" u="sng" dirty="0"/>
              <a:t>;</a:t>
            </a:r>
          </a:p>
          <a:p>
            <a:pPr>
              <a:buSzPct val="150000"/>
            </a:pPr>
            <a:r>
              <a:rPr lang="en-GB" sz="2700" dirty="0" err="1"/>
              <a:t>Giriş</a:t>
            </a:r>
            <a:r>
              <a:rPr lang="en-GB" sz="2700" dirty="0"/>
              <a:t> </a:t>
            </a:r>
            <a:r>
              <a:rPr lang="en-GB" sz="2700" dirty="0" err="1"/>
              <a:t>izninin</a:t>
            </a:r>
            <a:r>
              <a:rPr lang="en-GB" sz="2700" dirty="0"/>
              <a:t> </a:t>
            </a:r>
            <a:r>
              <a:rPr lang="en-GB" sz="2700" dirty="0" err="1"/>
              <a:t>ilgili</a:t>
            </a:r>
            <a:r>
              <a:rPr lang="en-GB" sz="2700" dirty="0"/>
              <a:t> </a:t>
            </a:r>
            <a:r>
              <a:rPr lang="en-GB" sz="2700" dirty="0" err="1"/>
              <a:t>süpervizör</a:t>
            </a:r>
            <a:r>
              <a:rPr lang="en-GB" sz="2700" dirty="0"/>
              <a:t> </a:t>
            </a:r>
            <a:r>
              <a:rPr lang="en-GB" sz="2700" dirty="0" err="1"/>
              <a:t>tarafından</a:t>
            </a:r>
            <a:r>
              <a:rPr lang="en-GB" sz="2700" dirty="0"/>
              <a:t> </a:t>
            </a:r>
            <a:r>
              <a:rPr lang="en-GB" sz="2700" dirty="0" err="1"/>
              <a:t>imzalanması</a:t>
            </a:r>
            <a:r>
              <a:rPr lang="en-GB" sz="2700" dirty="0"/>
              <a:t>,</a:t>
            </a:r>
            <a:endParaRPr lang="tr-TR" sz="2700" dirty="0"/>
          </a:p>
          <a:p>
            <a:pPr>
              <a:buSzPct val="150000"/>
            </a:pPr>
            <a:r>
              <a:rPr lang="en-GB" sz="2700" dirty="0" err="1"/>
              <a:t>Girmeden</a:t>
            </a:r>
            <a:r>
              <a:rPr lang="en-GB" sz="2700" dirty="0"/>
              <a:t> </a:t>
            </a:r>
            <a:r>
              <a:rPr lang="en-GB" sz="2700" dirty="0" err="1"/>
              <a:t>önce</a:t>
            </a:r>
            <a:r>
              <a:rPr lang="en-GB" sz="2700" dirty="0"/>
              <a:t> </a:t>
            </a:r>
            <a:r>
              <a:rPr lang="en-GB" sz="2700" dirty="0" err="1"/>
              <a:t>gerekli</a:t>
            </a:r>
            <a:r>
              <a:rPr lang="en-GB" sz="2700" dirty="0"/>
              <a:t> </a:t>
            </a:r>
            <a:r>
              <a:rPr lang="en-GB" sz="2700" dirty="0" err="1"/>
              <a:t>tedbirlerin</a:t>
            </a:r>
            <a:r>
              <a:rPr lang="en-GB" sz="2700" dirty="0"/>
              <a:t> </a:t>
            </a:r>
            <a:r>
              <a:rPr lang="en-GB" sz="2700" dirty="0" err="1"/>
              <a:t>alındığından</a:t>
            </a:r>
            <a:r>
              <a:rPr lang="en-GB" sz="2700" dirty="0"/>
              <a:t> </a:t>
            </a:r>
            <a:r>
              <a:rPr lang="en-GB" sz="2700" dirty="0" err="1"/>
              <a:t>ve</a:t>
            </a:r>
            <a:r>
              <a:rPr lang="en-GB" sz="2700" dirty="0"/>
              <a:t> </a:t>
            </a:r>
            <a:r>
              <a:rPr lang="en-GB" sz="2700" dirty="0" err="1"/>
              <a:t>alanın</a:t>
            </a:r>
            <a:r>
              <a:rPr lang="en-GB" sz="2700" dirty="0"/>
              <a:t> </a:t>
            </a:r>
            <a:r>
              <a:rPr lang="en-GB" sz="2700" dirty="0" err="1"/>
              <a:t>emniyetli</a:t>
            </a:r>
            <a:r>
              <a:rPr lang="en-GB" sz="2700" dirty="0"/>
              <a:t> </a:t>
            </a:r>
            <a:r>
              <a:rPr lang="en-GB" sz="2700" dirty="0" err="1"/>
              <a:t>olduğunun</a:t>
            </a:r>
            <a:r>
              <a:rPr lang="en-GB" sz="2700" dirty="0"/>
              <a:t> </a:t>
            </a:r>
            <a:r>
              <a:rPr lang="en-GB" sz="2700" dirty="0" err="1"/>
              <a:t>teyit</a:t>
            </a:r>
            <a:r>
              <a:rPr lang="en-GB" sz="2700" dirty="0"/>
              <a:t> </a:t>
            </a:r>
            <a:r>
              <a:rPr lang="en-GB" sz="2700" dirty="0" err="1"/>
              <a:t>edilmesi</a:t>
            </a:r>
            <a:r>
              <a:rPr lang="en-GB" sz="2700" dirty="0"/>
              <a:t>,</a:t>
            </a:r>
          </a:p>
          <a:p>
            <a:pPr>
              <a:buSzPct val="150000"/>
            </a:pPr>
            <a:r>
              <a:rPr lang="en-GB" sz="2700" b="1" dirty="0" err="1"/>
              <a:t>İşbaşı</a:t>
            </a:r>
            <a:r>
              <a:rPr lang="en-GB" sz="2700" b="1" dirty="0"/>
              <a:t> </a:t>
            </a:r>
            <a:r>
              <a:rPr lang="en-GB" sz="2700" b="1" dirty="0" err="1"/>
              <a:t>öncesi</a:t>
            </a:r>
            <a:r>
              <a:rPr lang="en-GB" sz="2700" b="1" dirty="0"/>
              <a:t> </a:t>
            </a:r>
            <a:r>
              <a:rPr lang="en-GB" sz="2700" b="1" dirty="0" err="1"/>
              <a:t>konuşmasının</a:t>
            </a:r>
            <a:r>
              <a:rPr lang="en-GB" sz="2700" b="1" dirty="0"/>
              <a:t> </a:t>
            </a:r>
            <a:r>
              <a:rPr lang="en-GB" sz="2700" b="1" dirty="0" err="1"/>
              <a:t>yapılması</a:t>
            </a:r>
            <a:r>
              <a:rPr lang="en-GB" sz="2700" dirty="0"/>
              <a:t>,</a:t>
            </a:r>
            <a:endParaRPr lang="tr-TR" sz="2700" dirty="0"/>
          </a:p>
          <a:p>
            <a:pPr>
              <a:buSzPct val="150000"/>
            </a:pPr>
            <a:r>
              <a:rPr lang="en-GB" sz="2700" dirty="0" err="1"/>
              <a:t>Kapalı</a:t>
            </a:r>
            <a:r>
              <a:rPr lang="en-GB" sz="2700" dirty="0"/>
              <a:t> </a:t>
            </a:r>
            <a:r>
              <a:rPr lang="en-GB" sz="2700" dirty="0" err="1"/>
              <a:t>alan</a:t>
            </a:r>
            <a:r>
              <a:rPr lang="en-GB" sz="2700" dirty="0"/>
              <a:t> </a:t>
            </a:r>
            <a:r>
              <a:rPr lang="en-GB" sz="2700" dirty="0" err="1"/>
              <a:t>girişinde</a:t>
            </a:r>
            <a:r>
              <a:rPr lang="en-GB" sz="2700" dirty="0"/>
              <a:t> </a:t>
            </a:r>
            <a:r>
              <a:rPr lang="en-GB" sz="2700" dirty="0" err="1"/>
              <a:t>bunun</a:t>
            </a:r>
            <a:r>
              <a:rPr lang="en-GB" sz="2700" dirty="0"/>
              <a:t> </a:t>
            </a:r>
            <a:r>
              <a:rPr lang="en-GB" sz="2700" dirty="0" err="1"/>
              <a:t>ilan</a:t>
            </a:r>
            <a:r>
              <a:rPr lang="en-GB" sz="2700" dirty="0"/>
              <a:t> </a:t>
            </a:r>
            <a:r>
              <a:rPr lang="en-GB" sz="2700" dirty="0" err="1"/>
              <a:t>edilmesi</a:t>
            </a:r>
            <a:r>
              <a:rPr lang="en-GB" sz="2700" dirty="0"/>
              <a:t>,</a:t>
            </a:r>
            <a:endParaRPr lang="tr-TR" sz="2700" dirty="0"/>
          </a:p>
          <a:p>
            <a:pPr>
              <a:buSzPct val="150000"/>
            </a:pPr>
            <a:r>
              <a:rPr lang="en-GB" sz="2700" dirty="0" err="1"/>
              <a:t>Tehlikelerin</a:t>
            </a:r>
            <a:r>
              <a:rPr lang="en-GB" sz="2700" dirty="0"/>
              <a:t> </a:t>
            </a:r>
            <a:r>
              <a:rPr lang="en-GB" sz="2700" dirty="0" err="1"/>
              <a:t>belirlenmesi</a:t>
            </a:r>
            <a:r>
              <a:rPr lang="en-GB" sz="2700" dirty="0"/>
              <a:t> </a:t>
            </a:r>
            <a:r>
              <a:rPr lang="en-GB" sz="2700" dirty="0" err="1"/>
              <a:t>ve</a:t>
            </a:r>
            <a:r>
              <a:rPr lang="en-GB" sz="2700" dirty="0"/>
              <a:t> </a:t>
            </a:r>
            <a:r>
              <a:rPr lang="en-GB" sz="2700" dirty="0" err="1"/>
              <a:t>düzeltici</a:t>
            </a:r>
            <a:r>
              <a:rPr lang="en-GB" sz="2700" dirty="0"/>
              <a:t> </a:t>
            </a:r>
            <a:r>
              <a:rPr lang="en-GB" sz="2700" dirty="0" err="1"/>
              <a:t>işlemlerin</a:t>
            </a:r>
            <a:r>
              <a:rPr lang="en-GB" sz="2700" dirty="0"/>
              <a:t> </a:t>
            </a:r>
            <a:r>
              <a:rPr lang="en-GB" sz="2700" dirty="0" err="1"/>
              <a:t>girmeden</a:t>
            </a:r>
            <a:r>
              <a:rPr lang="en-GB" sz="2700" dirty="0"/>
              <a:t> </a:t>
            </a:r>
            <a:r>
              <a:rPr lang="en-GB" sz="2700" dirty="0" err="1"/>
              <a:t>önce</a:t>
            </a:r>
            <a:r>
              <a:rPr lang="en-GB" sz="2700" dirty="0"/>
              <a:t> </a:t>
            </a:r>
            <a:r>
              <a:rPr lang="en-GB" sz="2700" dirty="0" err="1"/>
              <a:t>yapılması</a:t>
            </a:r>
            <a:r>
              <a:rPr lang="en-GB" sz="2700" dirty="0"/>
              <a:t>,</a:t>
            </a:r>
            <a:endParaRPr lang="tr-TR" sz="2700" dirty="0"/>
          </a:p>
          <a:p>
            <a:pPr>
              <a:buSzPct val="150000"/>
            </a:pPr>
            <a:r>
              <a:rPr lang="en-GB" sz="2700" dirty="0" err="1"/>
              <a:t>İş</a:t>
            </a:r>
            <a:r>
              <a:rPr lang="en-GB" sz="2700" dirty="0"/>
              <a:t> </a:t>
            </a:r>
            <a:r>
              <a:rPr lang="en-GB" sz="2700" dirty="0" err="1"/>
              <a:t>bitiminde</a:t>
            </a:r>
            <a:r>
              <a:rPr lang="en-GB" sz="2700" dirty="0"/>
              <a:t> </a:t>
            </a:r>
            <a:r>
              <a:rPr lang="en-GB" sz="2700" dirty="0" err="1"/>
              <a:t>veya</a:t>
            </a:r>
            <a:r>
              <a:rPr lang="en-GB" sz="2700" dirty="0"/>
              <a:t> </a:t>
            </a:r>
            <a:r>
              <a:rPr lang="en-GB" sz="2700" dirty="0" err="1"/>
              <a:t>ortamda</a:t>
            </a:r>
            <a:r>
              <a:rPr lang="en-GB" sz="2700" dirty="0"/>
              <a:t> </a:t>
            </a:r>
            <a:r>
              <a:rPr lang="en-GB" sz="2700" dirty="0" err="1"/>
              <a:t>başka</a:t>
            </a:r>
            <a:r>
              <a:rPr lang="en-GB" sz="2700" dirty="0"/>
              <a:t> </a:t>
            </a:r>
            <a:r>
              <a:rPr lang="en-GB" sz="2700" dirty="0" err="1"/>
              <a:t>tehlikeli</a:t>
            </a:r>
            <a:r>
              <a:rPr lang="en-GB" sz="2700" dirty="0"/>
              <a:t> </a:t>
            </a:r>
            <a:r>
              <a:rPr lang="en-GB" sz="2700" dirty="0" err="1"/>
              <a:t>şartlar</a:t>
            </a:r>
            <a:r>
              <a:rPr lang="en-GB" sz="2700" dirty="0"/>
              <a:t> </a:t>
            </a:r>
            <a:r>
              <a:rPr lang="en-GB" sz="2700" dirty="0" err="1"/>
              <a:t>oluşmuşsa</a:t>
            </a:r>
            <a:r>
              <a:rPr lang="en-GB" sz="2700" dirty="0"/>
              <a:t> </a:t>
            </a:r>
            <a:r>
              <a:rPr lang="en-GB" sz="2700" dirty="0" err="1"/>
              <a:t>iznin</a:t>
            </a:r>
            <a:r>
              <a:rPr lang="en-GB" sz="2700" dirty="0"/>
              <a:t> </a:t>
            </a:r>
            <a:r>
              <a:rPr lang="en-GB" sz="2700" dirty="0" err="1"/>
              <a:t>iptali</a:t>
            </a:r>
            <a:r>
              <a:rPr lang="en-GB" sz="2700" dirty="0"/>
              <a:t> </a:t>
            </a:r>
            <a:r>
              <a:rPr lang="en-GB" sz="2700" dirty="0" err="1"/>
              <a:t>gereklidir</a:t>
            </a:r>
            <a:r>
              <a:rPr lang="en-GB" sz="2700" dirty="0"/>
              <a:t>.</a:t>
            </a:r>
            <a:endParaRPr lang="tr-TR" sz="2700" dirty="0">
              <a:latin typeface="Times New Roman Tur" charset="-94"/>
            </a:endParaRPr>
          </a:p>
        </p:txBody>
      </p:sp>
    </p:spTree>
    <p:extLst>
      <p:ext uri="{BB962C8B-B14F-4D97-AF65-F5344CB8AC3E}">
        <p14:creationId xmlns:p14="http://schemas.microsoft.com/office/powerpoint/2010/main" val="274789581"/>
      </p:ext>
    </p:extLst>
  </p:cSld>
  <p:clrMapOvr>
    <a:masterClrMapping/>
  </p:clrMapOvr>
  <p:transition>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tr-TR" sz="4000" dirty="0" smtClean="0"/>
              <a:t>Çalışma</a:t>
            </a:r>
            <a:r>
              <a:rPr lang="en-GB" sz="4000" dirty="0" smtClean="0"/>
              <a:t> </a:t>
            </a:r>
            <a:r>
              <a:rPr lang="en-GB" sz="4000" dirty="0" err="1"/>
              <a:t>İzni</a:t>
            </a:r>
            <a:r>
              <a:rPr lang="en-GB" sz="4000" dirty="0"/>
              <a:t> </a:t>
            </a:r>
            <a:r>
              <a:rPr lang="en-GB" sz="4000" dirty="0" err="1"/>
              <a:t>Gereklilikleri</a:t>
            </a:r>
            <a:endParaRPr lang="tr-TR" sz="4000" dirty="0"/>
          </a:p>
        </p:txBody>
      </p:sp>
      <p:sp>
        <p:nvSpPr>
          <p:cNvPr id="134147" name="Rectangle 3"/>
          <p:cNvSpPr>
            <a:spLocks noGrp="1" noChangeArrowheads="1"/>
          </p:cNvSpPr>
          <p:nvPr>
            <p:ph type="body"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nSpc>
                <a:spcPct val="150000"/>
              </a:lnSpc>
              <a:buSzPct val="150000"/>
            </a:pPr>
            <a:r>
              <a:rPr lang="en-GB" dirty="0" err="1"/>
              <a:t>Kapalı</a:t>
            </a:r>
            <a:r>
              <a:rPr lang="en-GB" dirty="0"/>
              <a:t> </a:t>
            </a:r>
            <a:r>
              <a:rPr lang="en-GB" dirty="0" err="1"/>
              <a:t>alanın</a:t>
            </a:r>
            <a:r>
              <a:rPr lang="en-GB" dirty="0"/>
              <a:t> </a:t>
            </a:r>
            <a:r>
              <a:rPr lang="en-GB" dirty="0" err="1"/>
              <a:t>adı</a:t>
            </a:r>
            <a:r>
              <a:rPr lang="en-GB" dirty="0"/>
              <a:t>, </a:t>
            </a:r>
            <a:r>
              <a:rPr lang="en-GB" dirty="0" err="1"/>
              <a:t>giriş</a:t>
            </a:r>
            <a:r>
              <a:rPr lang="en-GB" dirty="0"/>
              <a:t> </a:t>
            </a:r>
            <a:r>
              <a:rPr lang="en-GB" dirty="0" err="1"/>
              <a:t>tarihi</a:t>
            </a:r>
            <a:r>
              <a:rPr lang="en-GB" dirty="0"/>
              <a:t>, </a:t>
            </a:r>
            <a:r>
              <a:rPr lang="en-GB" dirty="0" err="1"/>
              <a:t>yeri</a:t>
            </a:r>
            <a:r>
              <a:rPr lang="en-GB" dirty="0"/>
              <a:t>,</a:t>
            </a:r>
            <a:endParaRPr lang="tr-TR" dirty="0"/>
          </a:p>
          <a:p>
            <a:pPr>
              <a:lnSpc>
                <a:spcPct val="150000"/>
              </a:lnSpc>
              <a:buSzPct val="150000"/>
            </a:pPr>
            <a:r>
              <a:rPr lang="en-GB" dirty="0" err="1"/>
              <a:t>Giriş</a:t>
            </a:r>
            <a:r>
              <a:rPr lang="en-GB" dirty="0"/>
              <a:t> </a:t>
            </a:r>
            <a:r>
              <a:rPr lang="en-GB" dirty="0" err="1"/>
              <a:t>sebebi</a:t>
            </a:r>
            <a:r>
              <a:rPr lang="en-GB" dirty="0"/>
              <a:t> </a:t>
            </a:r>
            <a:r>
              <a:rPr lang="en-GB" dirty="0" err="1"/>
              <a:t>ve</a:t>
            </a:r>
            <a:r>
              <a:rPr lang="en-GB" dirty="0"/>
              <a:t> </a:t>
            </a:r>
            <a:r>
              <a:rPr lang="en-GB" dirty="0" err="1"/>
              <a:t>bilinen</a:t>
            </a:r>
            <a:r>
              <a:rPr lang="en-GB" dirty="0"/>
              <a:t> </a:t>
            </a:r>
            <a:r>
              <a:rPr lang="en-GB" dirty="0" err="1"/>
              <a:t>tehlikeler</a:t>
            </a:r>
            <a:r>
              <a:rPr lang="en-GB" dirty="0"/>
              <a:t>,</a:t>
            </a:r>
            <a:endParaRPr lang="tr-TR" dirty="0"/>
          </a:p>
          <a:p>
            <a:pPr>
              <a:lnSpc>
                <a:spcPct val="150000"/>
              </a:lnSpc>
              <a:buSzPct val="150000"/>
            </a:pPr>
            <a:r>
              <a:rPr lang="en-GB" dirty="0" err="1"/>
              <a:t>Giriş</a:t>
            </a:r>
            <a:r>
              <a:rPr lang="en-GB" dirty="0"/>
              <a:t> </a:t>
            </a:r>
            <a:r>
              <a:rPr lang="en-GB" dirty="0" err="1"/>
              <a:t>zamanı</a:t>
            </a:r>
            <a:r>
              <a:rPr lang="en-GB" dirty="0"/>
              <a:t> </a:t>
            </a:r>
            <a:r>
              <a:rPr lang="en-GB" dirty="0" err="1"/>
              <a:t>ve</a:t>
            </a:r>
            <a:r>
              <a:rPr lang="en-GB" dirty="0"/>
              <a:t> </a:t>
            </a:r>
            <a:r>
              <a:rPr lang="en-GB" dirty="0" err="1"/>
              <a:t>çalışma</a:t>
            </a:r>
            <a:r>
              <a:rPr lang="en-GB" dirty="0"/>
              <a:t> </a:t>
            </a:r>
            <a:r>
              <a:rPr lang="en-GB" dirty="0" err="1"/>
              <a:t>süresi</a:t>
            </a:r>
            <a:r>
              <a:rPr lang="en-GB" dirty="0"/>
              <a:t>,</a:t>
            </a:r>
            <a:endParaRPr lang="tr-TR" dirty="0"/>
          </a:p>
          <a:p>
            <a:pPr>
              <a:lnSpc>
                <a:spcPct val="150000"/>
              </a:lnSpc>
              <a:buSzPct val="150000"/>
            </a:pPr>
            <a:r>
              <a:rPr lang="en-GB" dirty="0" err="1"/>
              <a:t>Girişe</a:t>
            </a:r>
            <a:r>
              <a:rPr lang="en-GB" dirty="0"/>
              <a:t> </a:t>
            </a:r>
            <a:r>
              <a:rPr lang="en-GB" dirty="0" err="1"/>
              <a:t>yetkili</a:t>
            </a:r>
            <a:r>
              <a:rPr lang="en-GB" dirty="0"/>
              <a:t> </a:t>
            </a:r>
            <a:r>
              <a:rPr lang="en-GB" dirty="0" err="1"/>
              <a:t>kişiler</a:t>
            </a:r>
            <a:r>
              <a:rPr lang="en-GB" dirty="0"/>
              <a:t>, </a:t>
            </a:r>
            <a:r>
              <a:rPr lang="en-GB" dirty="0" err="1"/>
              <a:t>ekip</a:t>
            </a:r>
            <a:r>
              <a:rPr lang="en-GB" dirty="0"/>
              <a:t> </a:t>
            </a:r>
            <a:r>
              <a:rPr lang="en-GB" dirty="0" err="1"/>
              <a:t>üyeleri</a:t>
            </a:r>
            <a:r>
              <a:rPr lang="en-GB" dirty="0"/>
              <a:t> </a:t>
            </a:r>
            <a:r>
              <a:rPr lang="en-GB" dirty="0" err="1"/>
              <a:t>ve</a:t>
            </a:r>
            <a:r>
              <a:rPr lang="en-GB" dirty="0"/>
              <a:t> </a:t>
            </a:r>
            <a:r>
              <a:rPr lang="en-GB" dirty="0" err="1"/>
              <a:t>süpervizörler</a:t>
            </a:r>
            <a:r>
              <a:rPr lang="en-GB" dirty="0"/>
              <a:t>,</a:t>
            </a:r>
            <a:endParaRPr lang="tr-TR" dirty="0"/>
          </a:p>
          <a:p>
            <a:pPr>
              <a:lnSpc>
                <a:spcPct val="150000"/>
              </a:lnSpc>
              <a:buSzPct val="150000"/>
            </a:pPr>
            <a:r>
              <a:rPr lang="en-GB" dirty="0" err="1"/>
              <a:t>Hava</a:t>
            </a:r>
            <a:r>
              <a:rPr lang="en-GB" dirty="0"/>
              <a:t> test </a:t>
            </a:r>
            <a:r>
              <a:rPr lang="en-GB" dirty="0" err="1"/>
              <a:t>sonuçları</a:t>
            </a:r>
            <a:r>
              <a:rPr lang="en-GB" dirty="0"/>
              <a:t> </a:t>
            </a:r>
            <a:r>
              <a:rPr lang="en-GB" dirty="0" err="1"/>
              <a:t>ve</a:t>
            </a:r>
            <a:r>
              <a:rPr lang="en-GB" dirty="0"/>
              <a:t> test </a:t>
            </a:r>
            <a:r>
              <a:rPr lang="en-GB" dirty="0" err="1"/>
              <a:t>edenin</a:t>
            </a:r>
            <a:r>
              <a:rPr lang="en-GB" dirty="0"/>
              <a:t> </a:t>
            </a:r>
            <a:r>
              <a:rPr lang="en-GB" dirty="0" err="1"/>
              <a:t>imzası</a:t>
            </a:r>
            <a:r>
              <a:rPr lang="en-GB" dirty="0"/>
              <a:t>,</a:t>
            </a:r>
            <a:endParaRPr lang="tr-TR" dirty="0"/>
          </a:p>
          <a:p>
            <a:pPr>
              <a:lnSpc>
                <a:spcPct val="150000"/>
              </a:lnSpc>
              <a:buSzPct val="150000"/>
            </a:pPr>
            <a:r>
              <a:rPr lang="en-GB" dirty="0" err="1"/>
              <a:t>Alınan</a:t>
            </a:r>
            <a:r>
              <a:rPr lang="en-GB" dirty="0"/>
              <a:t> </a:t>
            </a:r>
            <a:r>
              <a:rPr lang="en-GB" dirty="0" err="1"/>
              <a:t>koruyucu</a:t>
            </a:r>
            <a:r>
              <a:rPr lang="en-GB" dirty="0"/>
              <a:t> </a:t>
            </a:r>
            <a:r>
              <a:rPr lang="en-GB" dirty="0" err="1"/>
              <a:t>önlemler</a:t>
            </a:r>
            <a:r>
              <a:rPr lang="en-GB" dirty="0"/>
              <a:t>;</a:t>
            </a:r>
            <a:endParaRPr lang="tr-TR" dirty="0"/>
          </a:p>
          <a:p>
            <a:pPr lvl="2">
              <a:lnSpc>
                <a:spcPct val="150000"/>
              </a:lnSpc>
              <a:buSzPct val="75000"/>
            </a:pPr>
            <a:r>
              <a:rPr lang="en-GB" dirty="0" err="1"/>
              <a:t>Havalandırma</a:t>
            </a:r>
            <a:r>
              <a:rPr lang="en-GB" dirty="0"/>
              <a:t>, </a:t>
            </a:r>
            <a:r>
              <a:rPr lang="en-GB" dirty="0" err="1"/>
              <a:t>izolasyon</a:t>
            </a:r>
            <a:r>
              <a:rPr lang="en-GB" dirty="0"/>
              <a:t>, </a:t>
            </a:r>
            <a:r>
              <a:rPr lang="en-GB" dirty="0" err="1"/>
              <a:t>temizleme</a:t>
            </a:r>
            <a:endParaRPr lang="tr-TR" dirty="0"/>
          </a:p>
          <a:p>
            <a:pPr lvl="2">
              <a:lnSpc>
                <a:spcPct val="150000"/>
              </a:lnSpc>
              <a:buSzPct val="75000"/>
            </a:pPr>
            <a:r>
              <a:rPr lang="en-GB" dirty="0" err="1"/>
              <a:t>Etiketleme</a:t>
            </a:r>
            <a:endParaRPr lang="tr-TR" dirty="0">
              <a:latin typeface="Times New Roman Tur" charset="-94"/>
            </a:endParaRPr>
          </a:p>
        </p:txBody>
      </p:sp>
      <p:pic>
        <p:nvPicPr>
          <p:cNvPr id="4" name="Picture 13" descr="lockout_val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49" y="2530475"/>
            <a:ext cx="2190749" cy="353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646765"/>
      </p:ext>
    </p:extLst>
  </p:cSld>
  <p:clrMapOvr>
    <a:masterClrMapping/>
  </p:clrMapOvr>
  <p:transition>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tr-TR" sz="4000" dirty="0" smtClean="0"/>
              <a:t>Çalışma</a:t>
            </a:r>
            <a:r>
              <a:rPr lang="en-GB" sz="4000" dirty="0" smtClean="0"/>
              <a:t> </a:t>
            </a:r>
            <a:r>
              <a:rPr lang="en-GB" sz="4000" dirty="0" err="1"/>
              <a:t>İzni</a:t>
            </a:r>
            <a:r>
              <a:rPr lang="en-GB" sz="4000" dirty="0"/>
              <a:t> </a:t>
            </a:r>
            <a:r>
              <a:rPr lang="en-GB" sz="4000" dirty="0" err="1"/>
              <a:t>Gereklilikleri</a:t>
            </a:r>
            <a:endParaRPr lang="tr-TR" sz="4000" dirty="0"/>
          </a:p>
        </p:txBody>
      </p:sp>
      <p:sp>
        <p:nvSpPr>
          <p:cNvPr id="136195" name="Rectangle 3"/>
          <p:cNvSpPr>
            <a:spLocks noGrp="1" noChangeArrowheads="1"/>
          </p:cNvSpPr>
          <p:nvPr>
            <p:ph type="body"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buSzPct val="150000"/>
            </a:pPr>
            <a:r>
              <a:rPr lang="en-GB"/>
              <a:t>Acil durum ekibinin adı ve telefon numaraları,</a:t>
            </a:r>
            <a:endParaRPr lang="tr-TR"/>
          </a:p>
          <a:p>
            <a:pPr>
              <a:buSzPct val="150000"/>
            </a:pPr>
            <a:r>
              <a:rPr lang="en-GB"/>
              <a:t>Haberleşme prosedürleri,</a:t>
            </a:r>
            <a:endParaRPr lang="tr-TR"/>
          </a:p>
          <a:p>
            <a:pPr>
              <a:buSzPct val="150000"/>
            </a:pPr>
            <a:r>
              <a:rPr lang="en-GB"/>
              <a:t>Özel ekipmanlar ve prosedürler;</a:t>
            </a:r>
            <a:endParaRPr lang="tr-TR"/>
          </a:p>
          <a:p>
            <a:pPr lvl="1">
              <a:buSzPct val="75000"/>
            </a:pPr>
            <a:r>
              <a:rPr lang="en-GB"/>
              <a:t>KKD</a:t>
            </a:r>
            <a:endParaRPr lang="tr-TR"/>
          </a:p>
          <a:p>
            <a:pPr lvl="1">
              <a:buSzPct val="75000"/>
            </a:pPr>
            <a:r>
              <a:rPr lang="tr-TR"/>
              <a:t>Alarm </a:t>
            </a:r>
            <a:r>
              <a:rPr lang="en-GB"/>
              <a:t>prosedürleri</a:t>
            </a:r>
            <a:r>
              <a:rPr lang="tr-TR"/>
              <a:t>.</a:t>
            </a:r>
          </a:p>
          <a:p>
            <a:pPr lvl="1">
              <a:buSzPct val="75000"/>
            </a:pPr>
            <a:r>
              <a:rPr lang="en-GB"/>
              <a:t>Kurtarma ekipmanları</a:t>
            </a:r>
            <a:endParaRPr lang="tr-TR"/>
          </a:p>
          <a:p>
            <a:pPr lvl="1">
              <a:buSzPct val="75000"/>
            </a:pPr>
            <a:r>
              <a:rPr lang="en-GB"/>
              <a:t>Hava sağlayıcılar</a:t>
            </a:r>
            <a:r>
              <a:rPr lang="tr-TR"/>
              <a:t>.</a:t>
            </a:r>
            <a:endParaRPr lang="tr-TR">
              <a:latin typeface="Times New Roman Tur" charset="-94"/>
            </a:endParaRPr>
          </a:p>
        </p:txBody>
      </p:sp>
    </p:spTree>
    <p:extLst>
      <p:ext uri="{BB962C8B-B14F-4D97-AF65-F5344CB8AC3E}">
        <p14:creationId xmlns:p14="http://schemas.microsoft.com/office/powerpoint/2010/main" val="703215956"/>
      </p:ext>
    </p:extLst>
  </p:cSld>
  <p:clrMapOvr>
    <a:masterClrMapping/>
  </p:clrMapOvr>
  <p:transition>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271463" y="474663"/>
            <a:ext cx="7786687" cy="1143000"/>
          </a:xfrm>
        </p:spPr>
        <p:txBody>
          <a:bodyPr/>
          <a:lstStyle/>
          <a:p>
            <a:r>
              <a:rPr lang="en-US" sz="4000" b="1" dirty="0" err="1">
                <a:solidFill>
                  <a:schemeClr val="tx1"/>
                </a:solidFill>
              </a:rPr>
              <a:t>Kapalı</a:t>
            </a:r>
            <a:r>
              <a:rPr lang="en-US" sz="4000" b="1" dirty="0">
                <a:solidFill>
                  <a:schemeClr val="tx1"/>
                </a:solidFill>
              </a:rPr>
              <a:t> </a:t>
            </a:r>
            <a:r>
              <a:rPr lang="en-US" sz="4000" b="1" dirty="0" err="1">
                <a:solidFill>
                  <a:schemeClr val="tx1"/>
                </a:solidFill>
              </a:rPr>
              <a:t>Alanda</a:t>
            </a:r>
            <a:r>
              <a:rPr lang="en-US" sz="4000" b="1" dirty="0">
                <a:solidFill>
                  <a:schemeClr val="tx1"/>
                </a:solidFill>
              </a:rPr>
              <a:t> </a:t>
            </a:r>
            <a:r>
              <a:rPr lang="en-US" sz="4000" b="1" dirty="0" err="1">
                <a:solidFill>
                  <a:schemeClr val="tx1"/>
                </a:solidFill>
              </a:rPr>
              <a:t>İş</a:t>
            </a:r>
            <a:r>
              <a:rPr lang="en-US" sz="4000" b="1" dirty="0">
                <a:solidFill>
                  <a:schemeClr val="tx1"/>
                </a:solidFill>
              </a:rPr>
              <a:t> </a:t>
            </a:r>
            <a:r>
              <a:rPr lang="en-US" sz="4000" b="1" dirty="0" err="1">
                <a:solidFill>
                  <a:schemeClr val="tx1"/>
                </a:solidFill>
              </a:rPr>
              <a:t>Bittiğinde</a:t>
            </a:r>
            <a:r>
              <a:rPr lang="en-US" sz="4000" b="1" dirty="0">
                <a:solidFill>
                  <a:schemeClr val="tx1"/>
                </a:solidFill>
              </a:rPr>
              <a:t>…</a:t>
            </a:r>
            <a:endParaRPr lang="tr-TR" sz="4000" b="1" dirty="0">
              <a:solidFill>
                <a:schemeClr val="tx1"/>
              </a:solidFill>
            </a:endParaRPr>
          </a:p>
        </p:txBody>
      </p:sp>
      <p:sp>
        <p:nvSpPr>
          <p:cNvPr id="138243" name="Rectangle 3"/>
          <p:cNvSpPr>
            <a:spLocks noGrp="1" noChangeArrowheads="1"/>
          </p:cNvSpPr>
          <p:nvPr>
            <p:ph type="body" idx="1"/>
          </p:nvPr>
        </p:nvSpPr>
        <p:spPr/>
        <p:txBody>
          <a:bodyPr/>
          <a:lstStyle/>
          <a:p>
            <a:pPr>
              <a:buFont typeface="Wingdings" pitchFamily="2" charset="2"/>
              <a:buChar char="§"/>
            </a:pPr>
            <a:r>
              <a:rPr lang="en-US">
                <a:solidFill>
                  <a:schemeClr val="tx2"/>
                </a:solidFill>
              </a:rPr>
              <a:t>Alandaki personeli, alet-edavatı ve atıkları çıkarın. </a:t>
            </a:r>
          </a:p>
          <a:p>
            <a:pPr>
              <a:buFont typeface="Wingdings" pitchFamily="2" charset="2"/>
              <a:buChar char="§"/>
            </a:pPr>
            <a:r>
              <a:rPr lang="en-US">
                <a:solidFill>
                  <a:schemeClr val="tx2"/>
                </a:solidFill>
              </a:rPr>
              <a:t>Alanı kapatın.</a:t>
            </a:r>
          </a:p>
          <a:p>
            <a:pPr>
              <a:buFont typeface="Wingdings" pitchFamily="2" charset="2"/>
              <a:buChar char="§"/>
            </a:pPr>
            <a:r>
              <a:rPr lang="en-US">
                <a:solidFill>
                  <a:schemeClr val="tx2"/>
                </a:solidFill>
              </a:rPr>
              <a:t>İzni iptal edin.</a:t>
            </a:r>
          </a:p>
          <a:p>
            <a:pPr>
              <a:buFont typeface="Wingdings" pitchFamily="2" charset="2"/>
              <a:buChar char="§"/>
            </a:pPr>
            <a:r>
              <a:rPr lang="en-US">
                <a:solidFill>
                  <a:schemeClr val="tx2"/>
                </a:solidFill>
              </a:rPr>
              <a:t>Yapılan işi değerlendirin (tehlikeler, problemler, diğer çalışanlar vs.)</a:t>
            </a:r>
            <a:endParaRPr lang="tr-TR"/>
          </a:p>
        </p:txBody>
      </p:sp>
      <p:pic>
        <p:nvPicPr>
          <p:cNvPr id="6146" name="Picture 2" descr="http://t1.gstatic.com/images?q=tbn:ANd9GcRaHjMHkZXC34mrf2HNJayxMWbZ_3EqWhtLOmHWFtRvCfUnMRx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 y="2816225"/>
            <a:ext cx="2076450"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0341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GB" sz="4000" dirty="0"/>
              <a:t>Eğitim </a:t>
            </a:r>
            <a:r>
              <a:rPr lang="en-GB" sz="4000" dirty="0" err="1"/>
              <a:t>ve</a:t>
            </a:r>
            <a:r>
              <a:rPr lang="en-GB" sz="4000" dirty="0"/>
              <a:t> </a:t>
            </a:r>
            <a:r>
              <a:rPr lang="en-GB" sz="4000" dirty="0" err="1"/>
              <a:t>Öğretim</a:t>
            </a:r>
            <a:endParaRPr lang="tr-TR" sz="4000" dirty="0"/>
          </a:p>
        </p:txBody>
      </p:sp>
      <p:sp>
        <p:nvSpPr>
          <p:cNvPr id="139267" name="Rectangle 3"/>
          <p:cNvSpPr>
            <a:spLocks noGrp="1" noChangeArrowheads="1"/>
          </p:cNvSpPr>
          <p:nvPr>
            <p:ph type="body" idx="1"/>
          </p:nvPr>
        </p:nvSpPr>
        <p:spPr>
          <a:xfrm>
            <a:off x="295276" y="1489075"/>
            <a:ext cx="6140450" cy="4313238"/>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nSpc>
                <a:spcPct val="150000"/>
              </a:lnSpc>
              <a:buSzPct val="150000"/>
            </a:pPr>
            <a:r>
              <a:rPr lang="en-GB" dirty="0" err="1"/>
              <a:t>Kapalı</a:t>
            </a:r>
            <a:r>
              <a:rPr lang="en-GB" dirty="0"/>
              <a:t> </a:t>
            </a:r>
            <a:r>
              <a:rPr lang="en-GB" dirty="0" err="1"/>
              <a:t>alana</a:t>
            </a:r>
            <a:r>
              <a:rPr lang="en-GB" dirty="0"/>
              <a:t> </a:t>
            </a:r>
            <a:r>
              <a:rPr lang="en-GB" dirty="0" err="1"/>
              <a:t>girecek</a:t>
            </a:r>
            <a:r>
              <a:rPr lang="en-GB" dirty="0"/>
              <a:t> </a:t>
            </a:r>
            <a:r>
              <a:rPr lang="en-GB" dirty="0" err="1"/>
              <a:t>herkesin</a:t>
            </a:r>
            <a:r>
              <a:rPr lang="en-GB" dirty="0"/>
              <a:t> </a:t>
            </a:r>
            <a:r>
              <a:rPr lang="en-GB" dirty="0" err="1"/>
              <a:t>eğitimden</a:t>
            </a:r>
            <a:r>
              <a:rPr lang="en-GB" dirty="0"/>
              <a:t> </a:t>
            </a:r>
            <a:r>
              <a:rPr lang="en-GB" dirty="0" err="1"/>
              <a:t>geçmiş</a:t>
            </a:r>
            <a:r>
              <a:rPr lang="en-GB" dirty="0"/>
              <a:t> </a:t>
            </a:r>
            <a:r>
              <a:rPr lang="en-GB" dirty="0" err="1"/>
              <a:t>olması</a:t>
            </a:r>
            <a:r>
              <a:rPr lang="en-GB" dirty="0"/>
              <a:t> </a:t>
            </a:r>
            <a:r>
              <a:rPr lang="en-GB" dirty="0" err="1"/>
              <a:t>şarttır</a:t>
            </a:r>
            <a:r>
              <a:rPr lang="en-GB" dirty="0"/>
              <a:t> (</a:t>
            </a:r>
            <a:r>
              <a:rPr lang="en-GB" dirty="0" err="1"/>
              <a:t>Tüm</a:t>
            </a:r>
            <a:r>
              <a:rPr lang="en-GB" dirty="0"/>
              <a:t> </a:t>
            </a:r>
            <a:r>
              <a:rPr lang="en-GB" dirty="0" err="1"/>
              <a:t>ekip</a:t>
            </a:r>
            <a:r>
              <a:rPr lang="en-GB" dirty="0"/>
              <a:t> </a:t>
            </a:r>
            <a:r>
              <a:rPr lang="en-GB" dirty="0" err="1"/>
              <a:t>üyeleri</a:t>
            </a:r>
            <a:r>
              <a:rPr lang="en-GB" dirty="0"/>
              <a:t> </a:t>
            </a:r>
            <a:r>
              <a:rPr lang="en-GB" dirty="0" err="1"/>
              <a:t>ve</a:t>
            </a:r>
            <a:r>
              <a:rPr lang="en-GB" dirty="0"/>
              <a:t> </a:t>
            </a:r>
            <a:r>
              <a:rPr lang="en-GB" dirty="0" err="1"/>
              <a:t>kurtarma</a:t>
            </a:r>
            <a:r>
              <a:rPr lang="en-GB" dirty="0"/>
              <a:t> </a:t>
            </a:r>
            <a:r>
              <a:rPr lang="en-GB" dirty="0" err="1"/>
              <a:t>ekibi</a:t>
            </a:r>
            <a:r>
              <a:rPr lang="en-GB" dirty="0"/>
              <a:t> </a:t>
            </a:r>
            <a:r>
              <a:rPr lang="en-GB" dirty="0" err="1"/>
              <a:t>üyeleri</a:t>
            </a:r>
            <a:r>
              <a:rPr lang="en-GB" dirty="0"/>
              <a:t>)</a:t>
            </a:r>
            <a:endParaRPr lang="tr-TR" dirty="0"/>
          </a:p>
          <a:p>
            <a:pPr>
              <a:lnSpc>
                <a:spcPct val="150000"/>
              </a:lnSpc>
              <a:buSzPct val="150000"/>
            </a:pPr>
            <a:r>
              <a:rPr lang="en-GB" dirty="0"/>
              <a:t>Eğitim, </a:t>
            </a:r>
            <a:r>
              <a:rPr lang="en-GB" dirty="0" err="1"/>
              <a:t>göreve</a:t>
            </a:r>
            <a:r>
              <a:rPr lang="en-GB" dirty="0"/>
              <a:t> </a:t>
            </a:r>
            <a:r>
              <a:rPr lang="en-GB" dirty="0" err="1"/>
              <a:t>atama</a:t>
            </a:r>
            <a:r>
              <a:rPr lang="en-GB" dirty="0"/>
              <a:t> </a:t>
            </a:r>
            <a:r>
              <a:rPr lang="en-GB" dirty="0" err="1"/>
              <a:t>yapılmadan</a:t>
            </a:r>
            <a:r>
              <a:rPr lang="en-GB" dirty="0"/>
              <a:t> </a:t>
            </a:r>
            <a:r>
              <a:rPr lang="en-GB" dirty="0" err="1"/>
              <a:t>önce</a:t>
            </a:r>
            <a:r>
              <a:rPr lang="en-GB" dirty="0"/>
              <a:t> </a:t>
            </a:r>
            <a:r>
              <a:rPr lang="en-GB" dirty="0" err="1"/>
              <a:t>tamamlanmalıdır</a:t>
            </a:r>
            <a:r>
              <a:rPr lang="en-GB" dirty="0"/>
              <a:t>.</a:t>
            </a:r>
            <a:endParaRPr lang="tr-TR" dirty="0"/>
          </a:p>
          <a:p>
            <a:pPr>
              <a:lnSpc>
                <a:spcPct val="150000"/>
              </a:lnSpc>
              <a:buSzPct val="150000"/>
            </a:pPr>
            <a:r>
              <a:rPr lang="en-GB" dirty="0"/>
              <a:t>Ne </a:t>
            </a:r>
            <a:r>
              <a:rPr lang="en-GB" dirty="0" err="1"/>
              <a:t>zaman</a:t>
            </a:r>
            <a:r>
              <a:rPr lang="en-GB" dirty="0"/>
              <a:t> </a:t>
            </a:r>
            <a:r>
              <a:rPr lang="en-GB" dirty="0" err="1"/>
              <a:t>yeniden</a:t>
            </a:r>
            <a:r>
              <a:rPr lang="en-GB" dirty="0"/>
              <a:t> </a:t>
            </a:r>
            <a:r>
              <a:rPr lang="en-GB" dirty="0" err="1"/>
              <a:t>eğitim</a:t>
            </a:r>
            <a:r>
              <a:rPr lang="en-GB" dirty="0"/>
              <a:t>?</a:t>
            </a:r>
            <a:endParaRPr lang="tr-TR" dirty="0"/>
          </a:p>
          <a:p>
            <a:pPr lvl="2">
              <a:lnSpc>
                <a:spcPct val="150000"/>
              </a:lnSpc>
              <a:buSzPct val="75000"/>
            </a:pPr>
            <a:r>
              <a:rPr lang="en-GB" dirty="0" err="1"/>
              <a:t>İşin</a:t>
            </a:r>
            <a:r>
              <a:rPr lang="en-GB" dirty="0"/>
              <a:t> </a:t>
            </a:r>
            <a:r>
              <a:rPr lang="en-GB" dirty="0" err="1"/>
              <a:t>tanımı</a:t>
            </a:r>
            <a:r>
              <a:rPr lang="en-GB" dirty="0"/>
              <a:t> </a:t>
            </a:r>
            <a:r>
              <a:rPr lang="en-GB" dirty="0" err="1"/>
              <a:t>değiştiğinde</a:t>
            </a:r>
            <a:r>
              <a:rPr lang="en-GB" dirty="0"/>
              <a:t>,</a:t>
            </a:r>
            <a:endParaRPr lang="tr-TR" dirty="0"/>
          </a:p>
          <a:p>
            <a:pPr lvl="2">
              <a:lnSpc>
                <a:spcPct val="150000"/>
              </a:lnSpc>
              <a:buSzPct val="75000"/>
            </a:pPr>
            <a:r>
              <a:rPr lang="en-GB" dirty="0" err="1"/>
              <a:t>İzin</a:t>
            </a:r>
            <a:r>
              <a:rPr lang="en-GB" dirty="0"/>
              <a:t> </a:t>
            </a:r>
            <a:r>
              <a:rPr lang="en-GB" dirty="0" err="1"/>
              <a:t>sisteminde</a:t>
            </a:r>
            <a:r>
              <a:rPr lang="en-GB" dirty="0"/>
              <a:t> </a:t>
            </a:r>
            <a:r>
              <a:rPr lang="en-GB" dirty="0" err="1"/>
              <a:t>değişiklik</a:t>
            </a:r>
            <a:r>
              <a:rPr lang="en-GB" dirty="0"/>
              <a:t> </a:t>
            </a:r>
            <a:r>
              <a:rPr lang="en-GB" dirty="0" err="1"/>
              <a:t>olduğunda</a:t>
            </a:r>
            <a:r>
              <a:rPr lang="en-GB" dirty="0"/>
              <a:t>,</a:t>
            </a:r>
            <a:endParaRPr lang="tr-TR" dirty="0"/>
          </a:p>
          <a:p>
            <a:pPr lvl="2">
              <a:lnSpc>
                <a:spcPct val="150000"/>
              </a:lnSpc>
              <a:buSzPct val="75000"/>
            </a:pPr>
            <a:r>
              <a:rPr lang="en-GB" dirty="0" err="1"/>
              <a:t>Yeni</a:t>
            </a:r>
            <a:r>
              <a:rPr lang="en-GB" dirty="0"/>
              <a:t> </a:t>
            </a:r>
            <a:r>
              <a:rPr lang="en-GB" dirty="0" err="1"/>
              <a:t>tehlikeler</a:t>
            </a:r>
            <a:r>
              <a:rPr lang="en-GB" dirty="0"/>
              <a:t> </a:t>
            </a:r>
            <a:r>
              <a:rPr lang="en-GB" dirty="0" err="1"/>
              <a:t>ortaya</a:t>
            </a:r>
            <a:r>
              <a:rPr lang="en-GB" dirty="0"/>
              <a:t> </a:t>
            </a:r>
            <a:r>
              <a:rPr lang="en-GB" dirty="0" err="1"/>
              <a:t>çıktığında</a:t>
            </a:r>
            <a:r>
              <a:rPr lang="en-GB" dirty="0"/>
              <a:t>,</a:t>
            </a:r>
            <a:endParaRPr lang="tr-TR" dirty="0"/>
          </a:p>
          <a:p>
            <a:pPr lvl="2">
              <a:lnSpc>
                <a:spcPct val="150000"/>
              </a:lnSpc>
              <a:buSzPct val="75000"/>
            </a:pPr>
            <a:r>
              <a:rPr lang="en-GB" dirty="0" err="1"/>
              <a:t>İş</a:t>
            </a:r>
            <a:r>
              <a:rPr lang="en-GB" dirty="0"/>
              <a:t> </a:t>
            </a:r>
            <a:r>
              <a:rPr lang="en-GB" dirty="0" err="1"/>
              <a:t>esnasında</a:t>
            </a:r>
            <a:r>
              <a:rPr lang="en-GB" dirty="0"/>
              <a:t> </a:t>
            </a:r>
            <a:r>
              <a:rPr lang="en-GB" dirty="0" err="1"/>
              <a:t>sistemde</a:t>
            </a:r>
            <a:r>
              <a:rPr lang="en-GB" dirty="0"/>
              <a:t> problem </a:t>
            </a:r>
            <a:r>
              <a:rPr lang="en-GB" dirty="0" err="1"/>
              <a:t>olduğunun</a:t>
            </a:r>
            <a:r>
              <a:rPr lang="en-GB" dirty="0"/>
              <a:t> </a:t>
            </a:r>
            <a:r>
              <a:rPr lang="en-GB" dirty="0" err="1"/>
              <a:t>anlaşılması</a:t>
            </a:r>
            <a:r>
              <a:rPr lang="en-GB" dirty="0"/>
              <a:t> </a:t>
            </a:r>
            <a:r>
              <a:rPr lang="en-GB" dirty="0" err="1"/>
              <a:t>durumunda</a:t>
            </a:r>
            <a:r>
              <a:rPr lang="tr-TR" dirty="0"/>
              <a:t>.</a:t>
            </a:r>
            <a:endParaRPr lang="tr-TR" dirty="0">
              <a:latin typeface="Times New Roman Tur" charset="-94"/>
            </a:endParaRPr>
          </a:p>
        </p:txBody>
      </p:sp>
      <p:pic>
        <p:nvPicPr>
          <p:cNvPr id="5122" name="Picture 2" descr="http://t1.gstatic.com/images?q=tbn:ANd9GcTp5Rht7Pcna__ObUUaINbLuASroTuyeEN_fzLNNMde21OucMydB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2450" y="156210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034850"/>
      </p:ext>
    </p:extLst>
  </p:cSld>
  <p:clrMapOvr>
    <a:masterClrMapping/>
  </p:clrMapOvr>
  <p:transition>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ÖZET   (EZBERLENECEK!)</a:t>
            </a:r>
            <a:endParaRPr lang="en-US" dirty="0"/>
          </a:p>
        </p:txBody>
      </p:sp>
      <p:sp>
        <p:nvSpPr>
          <p:cNvPr id="3" name="Content Placeholder 2"/>
          <p:cNvSpPr>
            <a:spLocks noGrp="1"/>
          </p:cNvSpPr>
          <p:nvPr>
            <p:ph idx="1"/>
          </p:nvPr>
        </p:nvSpPr>
        <p:spPr/>
        <p:txBody>
          <a:bodyPr/>
          <a:lstStyle/>
          <a:p>
            <a:pPr lvl="0"/>
            <a:r>
              <a:rPr lang="tr-TR" dirty="0" smtClean="0"/>
              <a:t>Kapalı </a:t>
            </a:r>
            <a:r>
              <a:rPr lang="tr-TR" dirty="0"/>
              <a:t>alanlarda asla yalnız çalışılmamalı, mutlaka ikinci kişiler kapalı alan dışında </a:t>
            </a:r>
            <a:r>
              <a:rPr lang="tr-TR" dirty="0" smtClean="0"/>
              <a:t>yardımcı/gözcü </a:t>
            </a:r>
            <a:r>
              <a:rPr lang="tr-TR" dirty="0"/>
              <a:t>olarak bulunmalıdır.</a:t>
            </a:r>
            <a:endParaRPr lang="en-US" dirty="0"/>
          </a:p>
          <a:p>
            <a:pPr lvl="0"/>
            <a:r>
              <a:rPr lang="tr-TR" b="1" dirty="0" smtClean="0"/>
              <a:t>Kuyu </a:t>
            </a:r>
            <a:r>
              <a:rPr lang="tr-TR" b="1" dirty="0"/>
              <a:t>veya diğer yeraltı tesislerinde yapılacak bakım ve onarım işlerinde zararlı, zehirleyici, boğucu veya parlayıcı gaz veya sıvıların tehlikeli bir şekilde birikebileceği göz önünde bulundurularak gerekli ve yeterli güvenlik önlemleri alınmalıdır. Bu gibi yerlerde, tecrübeli ve usta işçiler çalıştırılmalı, bunlara uygun kişisel koruyucu donanım </a:t>
            </a:r>
            <a:r>
              <a:rPr lang="tr-TR" b="1" dirty="0" smtClean="0"/>
              <a:t>verilmelidir.</a:t>
            </a:r>
            <a:endParaRPr lang="en-US" b="1" i="1" dirty="0"/>
          </a:p>
          <a:p>
            <a:pPr lvl="0"/>
            <a:r>
              <a:rPr lang="tr-TR" dirty="0" smtClean="0"/>
              <a:t>Kuyu </a:t>
            </a:r>
            <a:r>
              <a:rPr lang="tr-TR" dirty="0"/>
              <a:t>ve lağım çukurları gibi derin yerlerde çalıştırılacak işçilere güvenlik kemeri ve sinyal ipleri gibi uygun koruyucu donanım verilmelidir. Gerekli durumlarda, bu gibi çalışma yerlerine temiz hava sağlanmalıdır.</a:t>
            </a:r>
            <a:endParaRPr lang="en-US" dirty="0"/>
          </a:p>
          <a:p>
            <a:pPr lvl="0"/>
            <a:r>
              <a:rPr lang="tr-TR" dirty="0"/>
              <a:t>Ortamda oksijenin olmama ihtimali yüksek olduğu için </a:t>
            </a:r>
            <a:r>
              <a:rPr lang="tr-TR" dirty="0">
                <a:solidFill>
                  <a:srgbClr val="FF0000"/>
                </a:solidFill>
              </a:rPr>
              <a:t>temiz hava beslemeli </a:t>
            </a:r>
            <a:r>
              <a:rPr lang="tr-TR" dirty="0"/>
              <a:t>maskeler kullanılmalıdır. Bu maskelere temiz hava sağlanma işlemi dalgıçlarda olduğu gibi tüple veya temiz hava pompasından(hava geçiş ayarı bulunan) sağlanmalıdır. </a:t>
            </a:r>
            <a:endParaRPr lang="en-US" dirty="0"/>
          </a:p>
          <a:p>
            <a:pPr marL="0" indent="0">
              <a:buNone/>
            </a:pPr>
            <a:endParaRPr lang="en-US" dirty="0"/>
          </a:p>
        </p:txBody>
      </p:sp>
    </p:spTree>
    <p:extLst>
      <p:ext uri="{BB962C8B-B14F-4D97-AF65-F5344CB8AC3E}">
        <p14:creationId xmlns:p14="http://schemas.microsoft.com/office/powerpoint/2010/main" val="3608658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a:p>
            <a:pPr lvl="0"/>
            <a:r>
              <a:rPr lang="tr-TR" dirty="0"/>
              <a:t>Yeraltı işlerinde, delme ve kazma sırasında çalışanların sağlığını koruyacak ve güvenliğini sağlayacak yeterli ve uygun havalandırma tesisatı yapılmalıdır.</a:t>
            </a:r>
            <a:endParaRPr lang="en-US" dirty="0"/>
          </a:p>
          <a:p>
            <a:pPr lvl="0"/>
            <a:r>
              <a:rPr lang="tr-TR" dirty="0" smtClean="0"/>
              <a:t>Çeşitli </a:t>
            </a:r>
            <a:r>
              <a:rPr lang="tr-TR" dirty="0"/>
              <a:t>gazların hava ile patlayıcı bir karışım meydana getirebileceği yeraltı işlerinde açık alevli lamba veya cihazlar kullanılmamalıdır.</a:t>
            </a:r>
            <a:endParaRPr lang="en-US" dirty="0"/>
          </a:p>
          <a:p>
            <a:pPr lvl="0"/>
            <a:r>
              <a:rPr lang="tr-TR" dirty="0" smtClean="0"/>
              <a:t>Çalışanlar</a:t>
            </a:r>
            <a:r>
              <a:rPr lang="tr-TR" dirty="0"/>
              <a:t>; pis su, gaz ve dumanların bulunduğu depolara ancak deponun iyice havalandırılıp temizlendiğine emin olunduktan sonra sokulmalı ve çalıştığı süre boyunca depo havası denetim altında </a:t>
            </a:r>
            <a:r>
              <a:rPr lang="tr-TR" dirty="0" smtClean="0"/>
              <a:t>bulundurulmalıdır.</a:t>
            </a:r>
            <a:r>
              <a:rPr lang="tr-TR" dirty="0" smtClean="0">
                <a:solidFill>
                  <a:srgbClr val="FF0000"/>
                </a:solidFill>
              </a:rPr>
              <a:t>Temizlenen depolar için gasfree (gazdan arındırılmış) sertifikası</a:t>
            </a:r>
            <a:r>
              <a:rPr lang="tr-TR" dirty="0" smtClean="0"/>
              <a:t> düzenlenmelidir.</a:t>
            </a:r>
            <a:endParaRPr lang="en-US" dirty="0"/>
          </a:p>
          <a:p>
            <a:pPr lvl="0"/>
            <a:r>
              <a:rPr lang="tr-TR" dirty="0" smtClean="0"/>
              <a:t>Tehlikeli </a:t>
            </a:r>
            <a:r>
              <a:rPr lang="tr-TR" dirty="0"/>
              <a:t>gaz, buhar veya sislerin meydana gelebileceği tank veya depolar içinde yapılacak bakım ve onarım işlerinde, işçilere maskeler, solunum cihazları ile emniyet kemerleri gibi uygun kişisel korunma donanımı verilerek ve iş süresince tank veya depo ağzında bir gözlemci bulundurulmalıdır.</a:t>
            </a:r>
            <a:endParaRPr lang="en-US" dirty="0"/>
          </a:p>
          <a:p>
            <a:pPr lvl="0"/>
            <a:r>
              <a:rPr lang="tr-TR" dirty="0" smtClean="0"/>
              <a:t>Onarılacak </a:t>
            </a:r>
            <a:r>
              <a:rPr lang="tr-TR" dirty="0"/>
              <a:t>depo veya tanklar, başka depo veya tanklarla bağlantılı olduğunda, bağlantı borularının vanaları güvenli bir şekilde kapatılmalı veya bu borular sökülerek bağlantı ağızları, kör tapa veya kapaklarla kapatılmalıdır</a:t>
            </a:r>
            <a:r>
              <a:rPr lang="tr-TR" dirty="0" smtClean="0"/>
              <a:t>. (İzolasyon-Kilitleme-Etiketleme)</a:t>
            </a:r>
            <a:endParaRPr lang="en-US" dirty="0"/>
          </a:p>
          <a:p>
            <a:pPr marL="0" indent="0">
              <a:buNone/>
            </a:pPr>
            <a:endParaRPr lang="en-US" dirty="0"/>
          </a:p>
        </p:txBody>
      </p:sp>
    </p:spTree>
    <p:extLst>
      <p:ext uri="{BB962C8B-B14F-4D97-AF65-F5344CB8AC3E}">
        <p14:creationId xmlns:p14="http://schemas.microsoft.com/office/powerpoint/2010/main" val="37547944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tr-TR" dirty="0"/>
              <a:t> Gömlekli veya çift cidarlı veya kapalı kaplarda ısı veya kaynak işleri yapılmadan önce bunlar iyice havalandırılmalı ve kaynak işlerinin yapıldığı sürece hiçbir şekilde oksijen verilmemelidir.</a:t>
            </a:r>
            <a:endParaRPr lang="en-US" dirty="0"/>
          </a:p>
          <a:p>
            <a:r>
              <a:rPr lang="tr-TR" dirty="0"/>
              <a:t> </a:t>
            </a:r>
            <a:endParaRPr lang="en-US" dirty="0"/>
          </a:p>
          <a:p>
            <a:pPr lvl="0"/>
            <a:r>
              <a:rPr lang="tr-TR" dirty="0"/>
              <a:t>Yeraltı işlerinde, delme ve kazma sırasında çalışanların sağlığını koruyacak ve güvenliğini sağlayacak yeterli ve uygun havalandırma tesisatı yapılmalıdır.</a:t>
            </a:r>
            <a:endParaRPr lang="en-US" dirty="0"/>
          </a:p>
          <a:p>
            <a:r>
              <a:rPr lang="tr-TR" dirty="0"/>
              <a:t> </a:t>
            </a:r>
            <a:endParaRPr lang="en-US" dirty="0"/>
          </a:p>
          <a:p>
            <a:pPr lvl="0"/>
            <a:r>
              <a:rPr lang="tr-TR" dirty="0"/>
              <a:t>Kazı işlerinin yapılacağı yerlerde, elektrik kabloları, gaz boruları, su yolları, kanalizasyon ve benzeri tesisatın bulunup bulunmadığı önceden araştırılmalı ve duruma göre gereken önlemler alınmalıdır.</a:t>
            </a:r>
            <a:endParaRPr lang="en-US" dirty="0"/>
          </a:p>
          <a:p>
            <a:pPr marL="0" indent="0">
              <a:buNone/>
            </a:pPr>
            <a:endParaRPr lang="en-US" dirty="0"/>
          </a:p>
          <a:p>
            <a:pPr lvl="0"/>
            <a:r>
              <a:rPr lang="tr-TR" dirty="0"/>
              <a:t>Kazı sırasında, zehirli ve boğucu gaz bulunduğu anlaşıldığı hallerde, çalışanlar derhal oradan uzaklaştırılmalı, gaz çıkışı önlenmeli ve biriken gaz boşaltılmadıkça kazı işlerine başlanılmamalıdır.</a:t>
            </a:r>
            <a:endParaRPr lang="en-US" dirty="0"/>
          </a:p>
          <a:p>
            <a:endParaRPr lang="en-US" dirty="0"/>
          </a:p>
          <a:p>
            <a:pPr lvl="0"/>
            <a:r>
              <a:rPr lang="tr-TR" dirty="0">
                <a:solidFill>
                  <a:srgbClr val="FF0000"/>
                </a:solidFill>
              </a:rPr>
              <a:t>Patlayıcı maddelerin kullanıldığı veya serbest silisin bulunduğu yerlerde, kazı toprağı ıslatılmalıdır</a:t>
            </a:r>
            <a:r>
              <a:rPr lang="tr-TR" dirty="0"/>
              <a:t>.</a:t>
            </a:r>
            <a:endParaRPr lang="en-US" dirty="0"/>
          </a:p>
          <a:p>
            <a:pPr marL="0" indent="0">
              <a:buNone/>
            </a:pPr>
            <a:endParaRPr lang="en-US" dirty="0"/>
          </a:p>
        </p:txBody>
      </p:sp>
    </p:spTree>
    <p:extLst>
      <p:ext uri="{BB962C8B-B14F-4D97-AF65-F5344CB8AC3E}">
        <p14:creationId xmlns:p14="http://schemas.microsoft.com/office/powerpoint/2010/main" val="21917574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a:p>
            <a:pPr lvl="0"/>
            <a:r>
              <a:rPr lang="tr-TR" dirty="0"/>
              <a:t>Kaya kazılmasını gerektiren yer altı işlerinde, sulu delici makineler kullanılmalı veya tozların çalışanların sağlığına zarar vermemesi için gerekli diğer önlemler alınmalıdır.</a:t>
            </a:r>
            <a:endParaRPr lang="en-US" dirty="0"/>
          </a:p>
          <a:p>
            <a:r>
              <a:rPr lang="tr-TR" dirty="0"/>
              <a:t> Elektrikle aydınlatılmış yer altı işyerlerinde, akımın kesilmesi halinde işçilerin tahliye edilmelerini sağlamak ve ancak bu sürede kullanılmak üzere madenci lambaları veya fenerleri ya da benzeri uygun aydınlatma araçları bulundurulmalıdır.</a:t>
            </a:r>
            <a:endParaRPr lang="en-US" dirty="0"/>
          </a:p>
          <a:p>
            <a:r>
              <a:rPr lang="tr-TR" dirty="0"/>
              <a:t>Sonuç olarak, her işyerinde düzenli aralıklarla risk değerlendirmesi yapılmalı ve gerekli önlemler alınmalıdır.                  </a:t>
            </a:r>
            <a:endParaRPr lang="en-US" dirty="0"/>
          </a:p>
          <a:p>
            <a:pPr marL="0" indent="0">
              <a:buNone/>
            </a:pPr>
            <a:endParaRPr lang="en-US" dirty="0"/>
          </a:p>
        </p:txBody>
      </p:sp>
    </p:spTree>
    <p:extLst>
      <p:ext uri="{BB962C8B-B14F-4D97-AF65-F5344CB8AC3E}">
        <p14:creationId xmlns:p14="http://schemas.microsoft.com/office/powerpoint/2010/main" val="2962158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4000" dirty="0"/>
              <a:t>Kapalı Alanlara Örnekler</a:t>
            </a:r>
            <a:endParaRPr lang="en-US" sz="4000" dirty="0"/>
          </a:p>
        </p:txBody>
      </p:sp>
      <p:sp>
        <p:nvSpPr>
          <p:cNvPr id="4" name="Rectangle 3"/>
          <p:cNvSpPr txBox="1">
            <a:spLocks noChangeArrowheads="1"/>
          </p:cNvSpPr>
          <p:nvPr/>
        </p:nvSpPr>
        <p:spPr bwMode="auto">
          <a:xfrm>
            <a:off x="457200" y="1394618"/>
            <a:ext cx="4033838" cy="4525963"/>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a:lstStyle>
          <a:p>
            <a:r>
              <a:rPr lang="en-US" sz="2800" b="1" dirty="0" err="1" smtClean="0"/>
              <a:t>Tanklar</a:t>
            </a:r>
            <a:endParaRPr lang="en-US" sz="2800" b="1" dirty="0" smtClean="0"/>
          </a:p>
          <a:p>
            <a:r>
              <a:rPr lang="en-US" sz="2800" b="1" dirty="0" err="1" smtClean="0"/>
              <a:t>Manholler</a:t>
            </a:r>
            <a:endParaRPr lang="en-US" sz="2800" b="1" dirty="0" smtClean="0"/>
          </a:p>
          <a:p>
            <a:r>
              <a:rPr lang="en-US" sz="2800" b="1" dirty="0" err="1" smtClean="0"/>
              <a:t>Kazanlar</a:t>
            </a:r>
            <a:endParaRPr lang="en-US" sz="2800" b="1" dirty="0" smtClean="0"/>
          </a:p>
          <a:p>
            <a:r>
              <a:rPr lang="en-US" sz="2800" b="1" dirty="0" err="1" smtClean="0"/>
              <a:t>Kaloriferler</a:t>
            </a:r>
            <a:endParaRPr lang="en-US" sz="2800" b="1" dirty="0" smtClean="0"/>
          </a:p>
          <a:p>
            <a:r>
              <a:rPr lang="en-US" sz="2800" b="1" dirty="0" err="1" smtClean="0"/>
              <a:t>Kanalizasyonlar</a:t>
            </a:r>
            <a:endParaRPr lang="en-US" sz="2800" b="1" dirty="0" smtClean="0"/>
          </a:p>
          <a:p>
            <a:r>
              <a:rPr lang="en-US" sz="2800" b="1" dirty="0" err="1" smtClean="0"/>
              <a:t>Silolar</a:t>
            </a:r>
            <a:endParaRPr lang="en-US" sz="2800" b="1" dirty="0" smtClean="0"/>
          </a:p>
          <a:p>
            <a:r>
              <a:rPr lang="en-US" sz="2800" b="1" dirty="0" err="1" smtClean="0"/>
              <a:t>Oluklar</a:t>
            </a:r>
            <a:endParaRPr lang="en-US" sz="2800" b="1" dirty="0"/>
          </a:p>
        </p:txBody>
      </p:sp>
      <p:sp>
        <p:nvSpPr>
          <p:cNvPr id="5" name="Rectangle 4"/>
          <p:cNvSpPr>
            <a:spLocks noChangeArrowheads="1"/>
          </p:cNvSpPr>
          <p:nvPr/>
        </p:nvSpPr>
        <p:spPr bwMode="auto">
          <a:xfrm>
            <a:off x="4648200" y="1514475"/>
            <a:ext cx="381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buFont typeface="Wingdings" pitchFamily="2" charset="2"/>
              <a:buChar char="§"/>
            </a:pPr>
            <a:r>
              <a:rPr lang="en-US" sz="2800" b="1" dirty="0" err="1"/>
              <a:t>Borular</a:t>
            </a:r>
            <a:endParaRPr lang="en-US" sz="2800" b="1" dirty="0"/>
          </a:p>
          <a:p>
            <a:pPr marL="342900" indent="-342900">
              <a:spcBef>
                <a:spcPct val="20000"/>
              </a:spcBef>
              <a:buFont typeface="Wingdings" pitchFamily="2" charset="2"/>
              <a:buChar char="§"/>
            </a:pPr>
            <a:r>
              <a:rPr lang="en-US" sz="2800" b="1" dirty="0" err="1"/>
              <a:t>Hendekler</a:t>
            </a:r>
            <a:endParaRPr lang="en-US" sz="2800" b="1" dirty="0"/>
          </a:p>
          <a:p>
            <a:pPr marL="342900" indent="-342900">
              <a:spcBef>
                <a:spcPct val="20000"/>
              </a:spcBef>
              <a:buFont typeface="Wingdings" pitchFamily="2" charset="2"/>
              <a:buChar char="§"/>
            </a:pPr>
            <a:r>
              <a:rPr lang="en-US" sz="2800" b="1" dirty="0" err="1"/>
              <a:t>Tüneller</a:t>
            </a:r>
            <a:endParaRPr lang="en-US" sz="2800" b="1" dirty="0"/>
          </a:p>
          <a:p>
            <a:pPr marL="342900" indent="-342900">
              <a:spcBef>
                <a:spcPct val="20000"/>
              </a:spcBef>
              <a:buFont typeface="Wingdings" pitchFamily="2" charset="2"/>
              <a:buChar char="§"/>
            </a:pPr>
            <a:r>
              <a:rPr lang="en-US" sz="2800" b="1" dirty="0" err="1"/>
              <a:t>Kanallar</a:t>
            </a:r>
            <a:endParaRPr lang="en-US" sz="2800" b="1" dirty="0"/>
          </a:p>
          <a:p>
            <a:pPr marL="342900" indent="-342900">
              <a:spcBef>
                <a:spcPct val="20000"/>
              </a:spcBef>
              <a:buFont typeface="Wingdings" pitchFamily="2" charset="2"/>
              <a:buChar char="§"/>
            </a:pPr>
            <a:r>
              <a:rPr lang="en-US" sz="2800" b="1" dirty="0" err="1"/>
              <a:t>Ambarlar</a:t>
            </a:r>
            <a:endParaRPr lang="en-US" sz="2800" b="1" dirty="0"/>
          </a:p>
          <a:p>
            <a:pPr marL="342900" indent="-342900">
              <a:spcBef>
                <a:spcPct val="20000"/>
              </a:spcBef>
              <a:buFont typeface="Wingdings" pitchFamily="2" charset="2"/>
              <a:buChar char="§"/>
            </a:pPr>
            <a:r>
              <a:rPr lang="en-US" sz="2800" b="1" dirty="0" err="1"/>
              <a:t>Çukurlar</a:t>
            </a:r>
            <a:endParaRPr lang="en-US" sz="2800" b="1" dirty="0"/>
          </a:p>
        </p:txBody>
      </p:sp>
    </p:spTree>
    <p:extLst>
      <p:ext uri="{BB962C8B-B14F-4D97-AF65-F5344CB8AC3E}">
        <p14:creationId xmlns:p14="http://schemas.microsoft.com/office/powerpoint/2010/main" val="10449723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prstClr val="black"/>
              </a:solidFill>
            </a:endParaRPr>
          </a:p>
        </p:txBody>
      </p:sp>
      <p:sp>
        <p:nvSpPr>
          <p:cNvPr id="12" name="Rechteck 4"/>
          <p:cNvSpPr>
            <a:spLocks noChangeArrowheads="1"/>
          </p:cNvSpPr>
          <p:nvPr/>
        </p:nvSpPr>
        <p:spPr bwMode="auto">
          <a:xfrm>
            <a:off x="172005" y="2516888"/>
            <a:ext cx="8782476" cy="2921887"/>
          </a:xfrm>
          <a:prstGeom prst="rect">
            <a:avLst/>
          </a:prstGeom>
          <a:noFill/>
          <a:ln w="9525" algn="ctr">
            <a:noFill/>
            <a:round/>
            <a:headEnd/>
            <a:tailEnd/>
          </a:ln>
        </p:spPr>
        <p:txBody>
          <a:bodyPr wrap="none" anchor="ctr"/>
          <a:lstStyle/>
          <a:p>
            <a:pPr marL="36000" algn="ctr"/>
            <a:r>
              <a:rPr lang="tr-TR" sz="9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Teşekkür Ederim</a:t>
            </a:r>
            <a:endPar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7" name="Picture 5"/>
          <p:cNvPicPr>
            <a:picLocks noChangeAspect="1" noChangeArrowheads="1"/>
          </p:cNvPicPr>
          <p:nvPr/>
        </p:nvPicPr>
        <p:blipFill>
          <a:blip r:embed="rId3" cstate="print"/>
          <a:srcRect/>
          <a:stretch>
            <a:fillRect/>
          </a:stretch>
        </p:blipFill>
        <p:spPr bwMode="auto">
          <a:xfrm>
            <a:off x="1940442" y="568865"/>
            <a:ext cx="3290888" cy="2465217"/>
          </a:xfrm>
          <a:prstGeom prst="rect">
            <a:avLst/>
          </a:prstGeom>
          <a:noFill/>
          <a:ln w="9525">
            <a:noFill/>
            <a:miter lim="800000"/>
            <a:headEnd/>
            <a:tailEnd/>
          </a:ln>
        </p:spPr>
      </p:pic>
    </p:spTree>
    <p:extLst>
      <p:ext uri="{BB962C8B-B14F-4D97-AF65-F5344CB8AC3E}">
        <p14:creationId xmlns:p14="http://schemas.microsoft.com/office/powerpoint/2010/main" val="34040330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GB" sz="4000" dirty="0" err="1"/>
              <a:t>Kısıtlı</a:t>
            </a:r>
            <a:r>
              <a:rPr lang="en-GB" sz="4000" dirty="0"/>
              <a:t> </a:t>
            </a:r>
            <a:r>
              <a:rPr lang="en-GB" sz="4000" dirty="0" err="1"/>
              <a:t>Giriş</a:t>
            </a:r>
            <a:r>
              <a:rPr lang="en-GB" sz="4000" dirty="0"/>
              <a:t>/</a:t>
            </a:r>
            <a:r>
              <a:rPr lang="en-GB" sz="4000" dirty="0" err="1"/>
              <a:t>Çıkış</a:t>
            </a:r>
            <a:endParaRPr lang="tr-TR" sz="4000" dirty="0"/>
          </a:p>
        </p:txBody>
      </p:sp>
      <p:sp>
        <p:nvSpPr>
          <p:cNvPr id="91139" name="Rectangle 3"/>
          <p:cNvSpPr>
            <a:spLocks noGrp="1" noChangeArrowheads="1"/>
          </p:cNvSpPr>
          <p:nvPr>
            <p:ph type="body" idx="1"/>
          </p:nvPr>
        </p:nvSpPr>
        <p:spPr>
          <a:xfrm>
            <a:off x="376238" y="1247775"/>
            <a:ext cx="8497887" cy="4114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buSzPct val="150000"/>
            </a:pPr>
            <a:r>
              <a:rPr lang="tr-TR" dirty="0" smtClean="0"/>
              <a:t>Solunum tüpü gereken</a:t>
            </a:r>
            <a:r>
              <a:rPr lang="en-GB" dirty="0" smtClean="0"/>
              <a:t> </a:t>
            </a:r>
            <a:r>
              <a:rPr lang="en-GB" dirty="0" err="1"/>
              <a:t>veya</a:t>
            </a:r>
            <a:r>
              <a:rPr lang="en-GB" dirty="0"/>
              <a:t> </a:t>
            </a:r>
            <a:r>
              <a:rPr lang="en-GB" dirty="0" err="1"/>
              <a:t>diğer</a:t>
            </a:r>
            <a:r>
              <a:rPr lang="en-GB" dirty="0"/>
              <a:t> </a:t>
            </a:r>
            <a:r>
              <a:rPr lang="en-GB" dirty="0" err="1"/>
              <a:t>hayat</a:t>
            </a:r>
            <a:r>
              <a:rPr lang="en-GB" dirty="0"/>
              <a:t> </a:t>
            </a:r>
            <a:r>
              <a:rPr lang="en-GB" dirty="0" err="1"/>
              <a:t>kurtaran</a:t>
            </a:r>
            <a:r>
              <a:rPr lang="en-GB" dirty="0"/>
              <a:t> </a:t>
            </a:r>
            <a:r>
              <a:rPr lang="en-GB" dirty="0" err="1"/>
              <a:t>ekipmanla</a:t>
            </a:r>
            <a:r>
              <a:rPr lang="en-GB" dirty="0"/>
              <a:t> </a:t>
            </a:r>
            <a:r>
              <a:rPr lang="en-GB" dirty="0" err="1"/>
              <a:t>girişin</a:t>
            </a:r>
            <a:r>
              <a:rPr lang="en-GB" dirty="0"/>
              <a:t> </a:t>
            </a:r>
            <a:r>
              <a:rPr lang="en-GB" dirty="0" err="1"/>
              <a:t>zor</a:t>
            </a:r>
            <a:r>
              <a:rPr lang="en-GB" dirty="0"/>
              <a:t> </a:t>
            </a:r>
            <a:r>
              <a:rPr lang="en-GB" dirty="0" err="1"/>
              <a:t>olduğu</a:t>
            </a:r>
            <a:r>
              <a:rPr lang="en-GB" dirty="0"/>
              <a:t>,</a:t>
            </a:r>
            <a:endParaRPr lang="tr-TR" dirty="0"/>
          </a:p>
          <a:p>
            <a:pPr>
              <a:buSzPct val="150000"/>
            </a:pPr>
            <a:r>
              <a:rPr lang="en-GB" dirty="0" err="1"/>
              <a:t>Düşen</a:t>
            </a:r>
            <a:r>
              <a:rPr lang="en-GB" dirty="0"/>
              <a:t> </a:t>
            </a:r>
            <a:r>
              <a:rPr lang="en-GB" dirty="0" err="1"/>
              <a:t>kişiyi</a:t>
            </a:r>
            <a:r>
              <a:rPr lang="en-GB" dirty="0"/>
              <a:t> </a:t>
            </a:r>
            <a:r>
              <a:rPr lang="en-GB" dirty="0" err="1"/>
              <a:t>eğik</a:t>
            </a:r>
            <a:r>
              <a:rPr lang="en-GB" dirty="0"/>
              <a:t> </a:t>
            </a:r>
            <a:r>
              <a:rPr lang="en-GB" dirty="0" err="1"/>
              <a:t>vaziyette</a:t>
            </a:r>
            <a:r>
              <a:rPr lang="en-GB" dirty="0"/>
              <a:t> bile </a:t>
            </a:r>
            <a:r>
              <a:rPr lang="en-GB" dirty="0" err="1"/>
              <a:t>çıkartamayacak</a:t>
            </a:r>
            <a:r>
              <a:rPr lang="en-GB" dirty="0"/>
              <a:t> </a:t>
            </a:r>
            <a:r>
              <a:rPr lang="en-GB" dirty="0" err="1"/>
              <a:t>kadar</a:t>
            </a:r>
            <a:r>
              <a:rPr lang="en-GB" dirty="0"/>
              <a:t> </a:t>
            </a:r>
            <a:r>
              <a:rPr lang="en-GB" dirty="0" err="1"/>
              <a:t>dar</a:t>
            </a:r>
            <a:r>
              <a:rPr lang="en-GB" dirty="0"/>
              <a:t>,</a:t>
            </a:r>
            <a:endParaRPr lang="tr-TR" dirty="0"/>
          </a:p>
          <a:p>
            <a:pPr>
              <a:buSzPct val="150000"/>
            </a:pPr>
            <a:r>
              <a:rPr lang="en-GB" dirty="0" err="1"/>
              <a:t>Merdiven</a:t>
            </a:r>
            <a:r>
              <a:rPr lang="en-GB" dirty="0"/>
              <a:t>, </a:t>
            </a:r>
            <a:r>
              <a:rPr lang="en-GB" dirty="0" err="1" smtClean="0"/>
              <a:t>kaldıraç</a:t>
            </a:r>
            <a:r>
              <a:rPr lang="en-GB" dirty="0" smtClean="0"/>
              <a:t> </a:t>
            </a:r>
            <a:r>
              <a:rPr lang="en-GB" dirty="0" err="1"/>
              <a:t>vs</a:t>
            </a:r>
            <a:r>
              <a:rPr lang="en-GB" dirty="0"/>
              <a:t> </a:t>
            </a:r>
            <a:r>
              <a:rPr lang="en-GB" dirty="0" err="1"/>
              <a:t>gibi</a:t>
            </a:r>
            <a:r>
              <a:rPr lang="en-GB" dirty="0"/>
              <a:t> </a:t>
            </a:r>
            <a:r>
              <a:rPr lang="en-GB" dirty="0" err="1"/>
              <a:t>yapılardan</a:t>
            </a:r>
            <a:r>
              <a:rPr lang="en-GB" dirty="0"/>
              <a:t> </a:t>
            </a:r>
            <a:r>
              <a:rPr lang="en-GB" dirty="0" err="1"/>
              <a:t>dolayı</a:t>
            </a:r>
            <a:r>
              <a:rPr lang="en-GB" dirty="0"/>
              <a:t> </a:t>
            </a:r>
            <a:r>
              <a:rPr lang="en-GB" dirty="0" err="1"/>
              <a:t>çıkışında</a:t>
            </a:r>
            <a:r>
              <a:rPr lang="en-GB" dirty="0"/>
              <a:t> problem </a:t>
            </a:r>
            <a:r>
              <a:rPr lang="en-GB" dirty="0" err="1"/>
              <a:t>yaşanan</a:t>
            </a:r>
            <a:r>
              <a:rPr lang="en-GB" dirty="0"/>
              <a:t>.</a:t>
            </a:r>
            <a:endParaRPr lang="tr-TR" dirty="0">
              <a:latin typeface="Times New Roman Tur" charset="-94"/>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7640" y="2514599"/>
            <a:ext cx="2776247" cy="3143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88" y="2514599"/>
            <a:ext cx="4176712" cy="3073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8942916"/>
      </p:ext>
    </p:extLst>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6300788" y="6237288"/>
            <a:ext cx="2390775" cy="476250"/>
          </a:xfrm>
          <a:prstGeom prst="rect">
            <a:avLst/>
          </a:prstGeom>
        </p:spPr>
        <p:txBody>
          <a:bodyPr/>
          <a:lstStyle/>
          <a:p>
            <a:r>
              <a:rPr lang="tr-TR"/>
              <a:t>www.donusenadam.com.tr</a:t>
            </a:r>
          </a:p>
        </p:txBody>
      </p:sp>
      <p:sp>
        <p:nvSpPr>
          <p:cNvPr id="93186"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GB" sz="4000" dirty="0" err="1"/>
              <a:t>Yetersiz</a:t>
            </a:r>
            <a:r>
              <a:rPr lang="en-GB" sz="4000" dirty="0"/>
              <a:t> </a:t>
            </a:r>
            <a:r>
              <a:rPr lang="en-GB" sz="4000" dirty="0" err="1"/>
              <a:t>Doğal</a:t>
            </a:r>
            <a:r>
              <a:rPr lang="en-GB" sz="4000" dirty="0"/>
              <a:t> </a:t>
            </a:r>
            <a:r>
              <a:rPr lang="en-GB" sz="4000" dirty="0" err="1"/>
              <a:t>Havalandırma</a:t>
            </a:r>
            <a:endParaRPr lang="tr-TR" sz="4000" dirty="0"/>
          </a:p>
        </p:txBody>
      </p:sp>
      <p:sp>
        <p:nvSpPr>
          <p:cNvPr id="93187" name="Rectangle 3"/>
          <p:cNvSpPr>
            <a:spLocks noGrp="1" noChangeArrowheads="1"/>
          </p:cNvSpPr>
          <p:nvPr>
            <p:ph type="body" idx="1"/>
          </p:nvPr>
        </p:nvSpPr>
        <p:spPr>
          <a:xfrm>
            <a:off x="352425" y="1184275"/>
            <a:ext cx="8524875" cy="4313238"/>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buSzPct val="150000"/>
            </a:pPr>
            <a:r>
              <a:rPr lang="en-GB" dirty="0" err="1"/>
              <a:t>Hava</a:t>
            </a:r>
            <a:r>
              <a:rPr lang="en-GB" dirty="0"/>
              <a:t> </a:t>
            </a:r>
            <a:r>
              <a:rPr lang="en-GB" dirty="0" err="1"/>
              <a:t>giriş</a:t>
            </a:r>
            <a:r>
              <a:rPr lang="en-GB" dirty="0"/>
              <a:t> </a:t>
            </a:r>
            <a:r>
              <a:rPr lang="en-GB" dirty="0" err="1"/>
              <a:t>ve</a:t>
            </a:r>
            <a:r>
              <a:rPr lang="en-GB" dirty="0"/>
              <a:t> </a:t>
            </a:r>
            <a:r>
              <a:rPr lang="en-GB" dirty="0" err="1"/>
              <a:t>çıkışının</a:t>
            </a:r>
            <a:r>
              <a:rPr lang="en-GB" dirty="0"/>
              <a:t> </a:t>
            </a:r>
            <a:r>
              <a:rPr lang="en-GB" dirty="0" err="1"/>
              <a:t>olmadığı</a:t>
            </a:r>
            <a:r>
              <a:rPr lang="en-GB" dirty="0"/>
              <a:t> </a:t>
            </a:r>
            <a:r>
              <a:rPr lang="en-GB" dirty="0" err="1"/>
              <a:t>alanlarda</a:t>
            </a:r>
            <a:r>
              <a:rPr lang="en-GB" dirty="0"/>
              <a:t> </a:t>
            </a:r>
            <a:r>
              <a:rPr lang="en-GB" dirty="0" err="1"/>
              <a:t>atmosfer</a:t>
            </a:r>
            <a:r>
              <a:rPr lang="en-GB" dirty="0"/>
              <a:t>, </a:t>
            </a:r>
            <a:r>
              <a:rPr lang="en-GB" dirty="0" err="1"/>
              <a:t>dışardakinden</a:t>
            </a:r>
            <a:r>
              <a:rPr lang="en-GB" dirty="0"/>
              <a:t> </a:t>
            </a:r>
            <a:r>
              <a:rPr lang="en-GB" dirty="0" err="1"/>
              <a:t>daha</a:t>
            </a:r>
            <a:r>
              <a:rPr lang="en-GB" dirty="0"/>
              <a:t> </a:t>
            </a:r>
            <a:r>
              <a:rPr lang="en-GB" dirty="0" err="1"/>
              <a:t>farklı</a:t>
            </a:r>
            <a:r>
              <a:rPr lang="en-GB" dirty="0"/>
              <a:t> </a:t>
            </a:r>
            <a:r>
              <a:rPr lang="en-GB" dirty="0" err="1"/>
              <a:t>olacaktır</a:t>
            </a:r>
            <a:r>
              <a:rPr lang="tr-TR" dirty="0"/>
              <a:t>.</a:t>
            </a:r>
          </a:p>
          <a:p>
            <a:pPr>
              <a:buSzPct val="150000"/>
            </a:pPr>
            <a:r>
              <a:rPr lang="en-GB" dirty="0" err="1"/>
              <a:t>Ölümcül</a:t>
            </a:r>
            <a:r>
              <a:rPr lang="en-GB" dirty="0"/>
              <a:t> </a:t>
            </a:r>
            <a:r>
              <a:rPr lang="en-GB" dirty="0" err="1"/>
              <a:t>gazlar</a:t>
            </a:r>
            <a:r>
              <a:rPr lang="en-GB" dirty="0"/>
              <a:t> </a:t>
            </a:r>
            <a:r>
              <a:rPr lang="en-GB" dirty="0" err="1"/>
              <a:t>içerde</a:t>
            </a:r>
            <a:r>
              <a:rPr lang="en-GB" dirty="0"/>
              <a:t> </a:t>
            </a:r>
            <a:r>
              <a:rPr lang="en-GB" dirty="0" err="1"/>
              <a:t>birikebilir</a:t>
            </a:r>
            <a:r>
              <a:rPr lang="en-GB" dirty="0"/>
              <a:t>.</a:t>
            </a:r>
            <a:endParaRPr lang="tr-TR" dirty="0"/>
          </a:p>
          <a:p>
            <a:pPr>
              <a:buSzPct val="150000"/>
            </a:pPr>
            <a:r>
              <a:rPr lang="en-GB" dirty="0" err="1"/>
              <a:t>Organik</a:t>
            </a:r>
            <a:r>
              <a:rPr lang="en-GB" dirty="0"/>
              <a:t> </a:t>
            </a:r>
            <a:r>
              <a:rPr lang="en-GB" dirty="0" err="1"/>
              <a:t>maddeler</a:t>
            </a:r>
            <a:r>
              <a:rPr lang="en-GB" dirty="0"/>
              <a:t> </a:t>
            </a:r>
            <a:r>
              <a:rPr lang="en-GB" dirty="0" err="1"/>
              <a:t>içerde</a:t>
            </a:r>
            <a:r>
              <a:rPr lang="en-GB" dirty="0"/>
              <a:t> </a:t>
            </a:r>
            <a:r>
              <a:rPr lang="en-GB" dirty="0" err="1"/>
              <a:t>çözünebilir</a:t>
            </a:r>
            <a:r>
              <a:rPr lang="tr-TR" dirty="0"/>
              <a:t>.</a:t>
            </a:r>
          </a:p>
          <a:p>
            <a:pPr>
              <a:buSzPct val="150000"/>
            </a:pPr>
            <a:r>
              <a:rPr lang="en-GB" dirty="0" err="1"/>
              <a:t>Diğer</a:t>
            </a:r>
            <a:r>
              <a:rPr lang="en-GB" dirty="0"/>
              <a:t> </a:t>
            </a:r>
            <a:r>
              <a:rPr lang="en-GB" dirty="0" err="1"/>
              <a:t>gazlardan</a:t>
            </a:r>
            <a:r>
              <a:rPr lang="en-GB" dirty="0"/>
              <a:t> </a:t>
            </a:r>
            <a:r>
              <a:rPr lang="en-GB" dirty="0" err="1"/>
              <a:t>veya</a:t>
            </a:r>
            <a:r>
              <a:rPr lang="en-GB" dirty="0"/>
              <a:t> </a:t>
            </a:r>
            <a:r>
              <a:rPr lang="en-GB" dirty="0" err="1"/>
              <a:t>örneğin</a:t>
            </a:r>
            <a:r>
              <a:rPr lang="en-GB" dirty="0"/>
              <a:t> </a:t>
            </a:r>
            <a:r>
              <a:rPr lang="en-GB" dirty="0" err="1"/>
              <a:t>paslanma</a:t>
            </a:r>
            <a:r>
              <a:rPr lang="en-GB" dirty="0"/>
              <a:t> </a:t>
            </a:r>
            <a:r>
              <a:rPr lang="en-GB" dirty="0" err="1"/>
              <a:t>gibi</a:t>
            </a:r>
            <a:r>
              <a:rPr lang="en-GB" dirty="0"/>
              <a:t> </a:t>
            </a:r>
            <a:r>
              <a:rPr lang="en-GB" dirty="0" err="1"/>
              <a:t>kimyasal</a:t>
            </a:r>
            <a:r>
              <a:rPr lang="en-GB" dirty="0"/>
              <a:t> </a:t>
            </a:r>
            <a:r>
              <a:rPr lang="en-GB" dirty="0" err="1"/>
              <a:t>reaksiyonlardan</a:t>
            </a:r>
            <a:r>
              <a:rPr lang="en-GB" dirty="0"/>
              <a:t> </a:t>
            </a:r>
            <a:r>
              <a:rPr lang="en-GB" dirty="0" err="1"/>
              <a:t>dolayı</a:t>
            </a:r>
            <a:r>
              <a:rPr lang="en-GB" dirty="0"/>
              <a:t> </a:t>
            </a:r>
            <a:r>
              <a:rPr lang="en-GB" dirty="0" err="1"/>
              <a:t>içeride</a:t>
            </a:r>
            <a:r>
              <a:rPr lang="en-GB" dirty="0"/>
              <a:t> </a:t>
            </a:r>
            <a:r>
              <a:rPr lang="en-GB" dirty="0" err="1"/>
              <a:t>yeterli</a:t>
            </a:r>
            <a:r>
              <a:rPr lang="en-GB" dirty="0"/>
              <a:t> </a:t>
            </a:r>
            <a:r>
              <a:rPr lang="en-GB" dirty="0" err="1"/>
              <a:t>oksijen</a:t>
            </a:r>
            <a:r>
              <a:rPr lang="en-GB" dirty="0"/>
              <a:t> </a:t>
            </a:r>
            <a:r>
              <a:rPr lang="en-GB" dirty="0" err="1"/>
              <a:t>olmayabilir</a:t>
            </a:r>
            <a:r>
              <a:rPr lang="en-GB" dirty="0"/>
              <a:t>.</a:t>
            </a:r>
            <a:endParaRPr lang="tr-TR" dirty="0">
              <a:latin typeface="Times New Roman Tur" charset="-94"/>
            </a:endParaRPr>
          </a:p>
        </p:txBody>
      </p:sp>
      <p:pic>
        <p:nvPicPr>
          <p:cNvPr id="6" name="Picture 6" descr="http://www.osha.gov/SLTC/etools/shipyard/shiprepair/images/hotwork/hotwork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 y="3078098"/>
            <a:ext cx="4819651" cy="2314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900658"/>
      </p:ext>
    </p:extLst>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30175" y="161925"/>
            <a:ext cx="7753350" cy="112395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GB" dirty="0" err="1"/>
              <a:t>İşçilerin</a:t>
            </a:r>
            <a:r>
              <a:rPr lang="en-GB" dirty="0"/>
              <a:t> </a:t>
            </a:r>
            <a:r>
              <a:rPr lang="en-GB" dirty="0" err="1"/>
              <a:t>Sürekli</a:t>
            </a:r>
            <a:r>
              <a:rPr lang="en-GB" dirty="0"/>
              <a:t> </a:t>
            </a:r>
            <a:r>
              <a:rPr lang="en-GB" dirty="0" err="1"/>
              <a:t>Çalışması</a:t>
            </a:r>
            <a:r>
              <a:rPr lang="en-GB" dirty="0"/>
              <a:t> </a:t>
            </a:r>
            <a:r>
              <a:rPr lang="en-GB" dirty="0" err="1"/>
              <a:t>için</a:t>
            </a:r>
            <a:r>
              <a:rPr lang="en-GB" dirty="0"/>
              <a:t> </a:t>
            </a:r>
            <a:r>
              <a:rPr lang="en-GB" dirty="0" err="1"/>
              <a:t>Dizayn</a:t>
            </a:r>
            <a:r>
              <a:rPr lang="en-GB" dirty="0"/>
              <a:t> </a:t>
            </a:r>
            <a:r>
              <a:rPr lang="en-GB" dirty="0" err="1"/>
              <a:t>Edilmemesi</a:t>
            </a:r>
            <a:endParaRPr lang="tr-TR" dirty="0">
              <a:latin typeface="Times New Roman Tur" charset="-94"/>
            </a:endParaRPr>
          </a:p>
        </p:txBody>
      </p:sp>
      <p:sp>
        <p:nvSpPr>
          <p:cNvPr id="95235" name="Rectangle 3"/>
          <p:cNvSpPr>
            <a:spLocks noGrp="1" noChangeArrowheads="1"/>
          </p:cNvSpPr>
          <p:nvPr>
            <p:ph type="body"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buSzPct val="150000"/>
            </a:pPr>
            <a:r>
              <a:rPr lang="en-GB"/>
              <a:t>Birçok kapalı alan düzenli olarak girip çalışma yapmak için dizayn edilmemiştir. Buralar;</a:t>
            </a:r>
            <a:endParaRPr lang="tr-TR"/>
          </a:p>
          <a:p>
            <a:pPr lvl="1">
              <a:buSzPct val="150000"/>
              <a:buFontTx/>
              <a:buChar char="•"/>
            </a:pPr>
            <a:r>
              <a:rPr lang="en-GB"/>
              <a:t>Bir ürünün depolanması için dizayn edilen,</a:t>
            </a:r>
            <a:endParaRPr lang="tr-TR"/>
          </a:p>
          <a:p>
            <a:pPr lvl="1">
              <a:buSzPct val="150000"/>
              <a:buFontTx/>
              <a:buChar char="•"/>
            </a:pPr>
            <a:r>
              <a:rPr lang="en-GB"/>
              <a:t>Kapalı malzemelerin veya proseslerin olduğu,</a:t>
            </a:r>
            <a:endParaRPr lang="tr-TR"/>
          </a:p>
          <a:p>
            <a:pPr lvl="1">
              <a:buSzPct val="150000"/>
              <a:buFontTx/>
              <a:buChar char="•"/>
            </a:pPr>
            <a:r>
              <a:rPr lang="en-GB"/>
              <a:t>Ulaşım malzemeleri ve ürünlerin depolandığı,</a:t>
            </a:r>
            <a:endParaRPr lang="tr-TR"/>
          </a:p>
          <a:p>
            <a:pPr lvl="1">
              <a:buSzPct val="150000"/>
              <a:buFontTx/>
              <a:buChar char="•"/>
            </a:pPr>
            <a:r>
              <a:rPr lang="en-GB"/>
              <a:t>Denetim, onarım, temizlik veya bakım için zaman zaman işçinin girdiği yerlerdir.</a:t>
            </a:r>
            <a:endParaRPr lang="tr-TR">
              <a:latin typeface="Times New Roman Tur" charset="-94"/>
            </a:endParaRPr>
          </a:p>
        </p:txBody>
      </p:sp>
      <p:pic>
        <p:nvPicPr>
          <p:cNvPr id="2050" name="Picture 2" descr="http://t1.gstatic.com/images?q=tbn:ANd9GcTbrGrj7tpyp7hYZTYiyH8fu4PQnUPzcScC34wEFuh2Pkdlyi2Pp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650" y="3771898"/>
            <a:ext cx="21336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1.gstatic.com/images?q=tbn:ANd9GcSwg21bdwks541Ur5UOS3GmMaNqKWNyxpvZSpxpNffmH5SERwn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0150" y="3771899"/>
            <a:ext cx="16764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958651"/>
      </p:ext>
    </p:extLst>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sz="4000" dirty="0" err="1"/>
              <a:t>İzin</a:t>
            </a:r>
            <a:r>
              <a:rPr lang="en-US" sz="4000" dirty="0"/>
              <a:t> </a:t>
            </a:r>
            <a:r>
              <a:rPr lang="en-US" sz="4000" dirty="0" err="1"/>
              <a:t>Gerektiren</a:t>
            </a:r>
            <a:r>
              <a:rPr lang="en-US" sz="4000" dirty="0"/>
              <a:t> </a:t>
            </a:r>
            <a:r>
              <a:rPr lang="en-US" sz="4000" dirty="0" err="1"/>
              <a:t>Kapalı</a:t>
            </a:r>
            <a:r>
              <a:rPr lang="en-US" sz="4000" dirty="0"/>
              <a:t> Alan</a:t>
            </a:r>
            <a:endParaRPr lang="tr-TR" sz="4000" dirty="0"/>
          </a:p>
        </p:txBody>
      </p:sp>
      <p:sp>
        <p:nvSpPr>
          <p:cNvPr id="97283" name="Rectangle 3"/>
          <p:cNvSpPr>
            <a:spLocks noGrp="1" noChangeArrowheads="1"/>
          </p:cNvSpPr>
          <p:nvPr>
            <p:ph type="body" sz="half" idx="1"/>
          </p:nvPr>
        </p:nvSpPr>
        <p:spPr>
          <a:xfrm>
            <a:off x="333375" y="1247775"/>
            <a:ext cx="3581400" cy="3581400"/>
          </a:xfrm>
          <a:noFill/>
          <a:ln/>
        </p:spPr>
        <p:txBody>
          <a:bodyPr lIns="92075" tIns="46038" rIns="92075" bIns="46038"/>
          <a:lstStyle/>
          <a:p>
            <a:pPr>
              <a:buFont typeface="Wingdings" pitchFamily="2" charset="2"/>
              <a:buChar char="§"/>
            </a:pPr>
            <a:r>
              <a:rPr lang="tr-TR" sz="2400" dirty="0" smtClean="0"/>
              <a:t>Bu kapalı alanlarda çalışmak için çalışma izni gerekir!</a:t>
            </a:r>
            <a:endParaRPr lang="en-US" sz="2400" dirty="0"/>
          </a:p>
        </p:txBody>
      </p:sp>
      <p:sp>
        <p:nvSpPr>
          <p:cNvPr id="97284" name="Rectangle 4"/>
          <p:cNvSpPr>
            <a:spLocks noChangeArrowheads="1"/>
          </p:cNvSpPr>
          <p:nvPr/>
        </p:nvSpPr>
        <p:spPr bwMode="auto">
          <a:xfrm>
            <a:off x="3810000" y="1162050"/>
            <a:ext cx="4953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buFont typeface="Wingdings" pitchFamily="2" charset="2"/>
              <a:buChar char="§"/>
            </a:pPr>
            <a:r>
              <a:rPr lang="en-US" sz="2400" dirty="0" err="1"/>
              <a:t>Potansiyel</a:t>
            </a:r>
            <a:r>
              <a:rPr lang="en-US" sz="2400" dirty="0"/>
              <a:t> </a:t>
            </a:r>
            <a:r>
              <a:rPr lang="en-US" sz="2400" dirty="0" err="1"/>
              <a:t>olarak</a:t>
            </a:r>
            <a:r>
              <a:rPr lang="en-US" sz="2400" dirty="0"/>
              <a:t> </a:t>
            </a:r>
            <a:r>
              <a:rPr lang="en-US" sz="2400" dirty="0" err="1"/>
              <a:t>veya</a:t>
            </a:r>
            <a:r>
              <a:rPr lang="en-US" sz="2400" dirty="0"/>
              <a:t> </a:t>
            </a:r>
            <a:r>
              <a:rPr lang="en-US" sz="2400" dirty="0" err="1"/>
              <a:t>mevcut</a:t>
            </a:r>
            <a:r>
              <a:rPr lang="en-US" sz="2400" dirty="0"/>
              <a:t> </a:t>
            </a:r>
            <a:r>
              <a:rPr lang="en-US" sz="2400" dirty="0" err="1"/>
              <a:t>şartlarda</a:t>
            </a:r>
            <a:r>
              <a:rPr lang="en-US" sz="2400" dirty="0"/>
              <a:t> </a:t>
            </a:r>
            <a:r>
              <a:rPr lang="en-US" sz="2400" dirty="0" err="1"/>
              <a:t>zararlı</a:t>
            </a:r>
            <a:r>
              <a:rPr lang="en-US" sz="2400" dirty="0"/>
              <a:t> </a:t>
            </a:r>
            <a:r>
              <a:rPr lang="en-US" sz="2400" dirty="0" err="1"/>
              <a:t>atmosfere</a:t>
            </a:r>
            <a:r>
              <a:rPr lang="en-US" sz="2400" dirty="0"/>
              <a:t> </a:t>
            </a:r>
            <a:r>
              <a:rPr lang="en-US" sz="2400" dirty="0" err="1"/>
              <a:t>sahip</a:t>
            </a:r>
            <a:r>
              <a:rPr lang="en-US" sz="2400" dirty="0"/>
              <a:t>; </a:t>
            </a:r>
          </a:p>
          <a:p>
            <a:pPr marL="342900" indent="-342900">
              <a:spcBef>
                <a:spcPct val="20000"/>
              </a:spcBef>
              <a:buFont typeface="Wingdings" pitchFamily="2" charset="2"/>
              <a:buChar char="§"/>
            </a:pPr>
            <a:r>
              <a:rPr lang="en-US" sz="2400" dirty="0" err="1"/>
              <a:t>Giren</a:t>
            </a:r>
            <a:r>
              <a:rPr lang="en-US" sz="2400" dirty="0"/>
              <a:t> </a:t>
            </a:r>
            <a:r>
              <a:rPr lang="en-US" sz="2400" dirty="0" err="1"/>
              <a:t>kişiye</a:t>
            </a:r>
            <a:r>
              <a:rPr lang="en-US" sz="2400" dirty="0"/>
              <a:t> </a:t>
            </a:r>
            <a:r>
              <a:rPr lang="en-US" sz="2400" dirty="0" err="1"/>
              <a:t>içine</a:t>
            </a:r>
            <a:r>
              <a:rPr lang="en-US" sz="2400" dirty="0"/>
              <a:t> </a:t>
            </a:r>
            <a:r>
              <a:rPr lang="en-US" sz="2400" dirty="0" err="1"/>
              <a:t>alacak</a:t>
            </a:r>
            <a:r>
              <a:rPr lang="en-US" sz="2400" dirty="0"/>
              <a:t> (</a:t>
            </a:r>
            <a:r>
              <a:rPr lang="en-US" sz="2400" dirty="0" err="1"/>
              <a:t>yutacak-boğacak</a:t>
            </a:r>
            <a:r>
              <a:rPr lang="en-US" sz="2400" dirty="0"/>
              <a:t>) </a:t>
            </a:r>
            <a:r>
              <a:rPr lang="en-US" sz="2400" dirty="0" err="1"/>
              <a:t>potansiyele</a:t>
            </a:r>
            <a:r>
              <a:rPr lang="en-US" sz="2400" dirty="0"/>
              <a:t> </a:t>
            </a:r>
            <a:r>
              <a:rPr lang="en-US" sz="2400" dirty="0" err="1"/>
              <a:t>sahip</a:t>
            </a:r>
            <a:r>
              <a:rPr lang="en-US" sz="2400" dirty="0"/>
              <a:t>;</a:t>
            </a:r>
          </a:p>
          <a:p>
            <a:pPr marL="342900" indent="-342900">
              <a:spcBef>
                <a:spcPct val="20000"/>
              </a:spcBef>
              <a:buFont typeface="Wingdings" pitchFamily="2" charset="2"/>
              <a:buChar char="§"/>
            </a:pPr>
            <a:r>
              <a:rPr lang="en-US" sz="2400" dirty="0" err="1"/>
              <a:t>Yapısal</a:t>
            </a:r>
            <a:r>
              <a:rPr lang="en-US" sz="2400" dirty="0"/>
              <a:t> </a:t>
            </a:r>
            <a:r>
              <a:rPr lang="en-US" sz="2400" dirty="0" err="1"/>
              <a:t>olarak</a:t>
            </a:r>
            <a:r>
              <a:rPr lang="en-US" sz="2400" dirty="0"/>
              <a:t> </a:t>
            </a:r>
            <a:r>
              <a:rPr lang="en-US" sz="2400" dirty="0" err="1"/>
              <a:t>giren</a:t>
            </a:r>
            <a:r>
              <a:rPr lang="en-US" sz="2400" dirty="0"/>
              <a:t> </a:t>
            </a:r>
            <a:r>
              <a:rPr lang="en-US" sz="2400" dirty="0" err="1"/>
              <a:t>kişinin</a:t>
            </a:r>
            <a:r>
              <a:rPr lang="en-US" sz="2400" dirty="0"/>
              <a:t> </a:t>
            </a:r>
            <a:r>
              <a:rPr lang="en-US" sz="2400" dirty="0" err="1"/>
              <a:t>sıkışmasına</a:t>
            </a:r>
            <a:r>
              <a:rPr lang="en-US" sz="2400" dirty="0"/>
              <a:t> </a:t>
            </a:r>
            <a:r>
              <a:rPr lang="en-US" sz="2400" dirty="0" err="1"/>
              <a:t>veya</a:t>
            </a:r>
            <a:r>
              <a:rPr lang="en-US" sz="2400" dirty="0"/>
              <a:t> </a:t>
            </a:r>
            <a:r>
              <a:rPr lang="en-US" sz="2400" dirty="0" err="1"/>
              <a:t>boğulmasına</a:t>
            </a:r>
            <a:r>
              <a:rPr lang="en-US" sz="2400" dirty="0"/>
              <a:t> </a:t>
            </a:r>
            <a:r>
              <a:rPr lang="en-US" sz="2400" dirty="0" err="1"/>
              <a:t>sebep</a:t>
            </a:r>
            <a:r>
              <a:rPr lang="en-US" sz="2400" dirty="0"/>
              <a:t> </a:t>
            </a:r>
            <a:r>
              <a:rPr lang="en-US" sz="2400" dirty="0" err="1"/>
              <a:t>olacak</a:t>
            </a:r>
            <a:r>
              <a:rPr lang="en-US" sz="2400" dirty="0"/>
              <a:t>, </a:t>
            </a:r>
            <a:r>
              <a:rPr lang="en-US" sz="2400" dirty="0" err="1"/>
              <a:t>veya</a:t>
            </a:r>
            <a:r>
              <a:rPr lang="en-US" sz="2400" dirty="0"/>
              <a:t>;</a:t>
            </a:r>
          </a:p>
          <a:p>
            <a:pPr marL="342900" indent="-342900">
              <a:spcBef>
                <a:spcPct val="20000"/>
              </a:spcBef>
              <a:buFont typeface="Wingdings" pitchFamily="2" charset="2"/>
              <a:buChar char="§"/>
            </a:pPr>
            <a:r>
              <a:rPr lang="en-US" sz="2400" dirty="0" err="1"/>
              <a:t>Bunların</a:t>
            </a:r>
            <a:r>
              <a:rPr lang="en-US" sz="2400" dirty="0"/>
              <a:t> </a:t>
            </a:r>
            <a:r>
              <a:rPr lang="en-US" sz="2400" dirty="0" err="1"/>
              <a:t>dışında</a:t>
            </a:r>
            <a:r>
              <a:rPr lang="en-US" sz="2400" dirty="0"/>
              <a:t>, </a:t>
            </a:r>
            <a:r>
              <a:rPr lang="en-US" sz="2400" dirty="0" err="1"/>
              <a:t>sağlığa</a:t>
            </a:r>
            <a:r>
              <a:rPr lang="en-US" sz="2400" dirty="0"/>
              <a:t> </a:t>
            </a:r>
            <a:r>
              <a:rPr lang="en-US" sz="2400" dirty="0" err="1"/>
              <a:t>veya</a:t>
            </a:r>
            <a:r>
              <a:rPr lang="en-US" sz="2400" dirty="0"/>
              <a:t> </a:t>
            </a:r>
            <a:r>
              <a:rPr lang="en-US" sz="2400" dirty="0" err="1"/>
              <a:t>yaşama</a:t>
            </a:r>
            <a:r>
              <a:rPr lang="en-US" sz="2400" dirty="0"/>
              <a:t> </a:t>
            </a:r>
            <a:r>
              <a:rPr lang="en-US" sz="2400" dirty="0" err="1"/>
              <a:t>ciddi</a:t>
            </a:r>
            <a:r>
              <a:rPr lang="en-US" sz="2400" dirty="0"/>
              <a:t> </a:t>
            </a:r>
            <a:r>
              <a:rPr lang="en-US" sz="2400" dirty="0" err="1"/>
              <a:t>zarar</a:t>
            </a:r>
            <a:r>
              <a:rPr lang="en-US" sz="2400" dirty="0"/>
              <a:t> </a:t>
            </a:r>
            <a:r>
              <a:rPr lang="en-US" sz="2400" dirty="0" err="1"/>
              <a:t>verebilecek</a:t>
            </a:r>
            <a:r>
              <a:rPr lang="en-US" sz="2400" dirty="0"/>
              <a:t> </a:t>
            </a:r>
            <a:r>
              <a:rPr lang="en-US" sz="2400" dirty="0" err="1"/>
              <a:t>alanlar</a:t>
            </a:r>
            <a:r>
              <a:rPr lang="en-US" sz="2400" dirty="0"/>
              <a:t>.</a:t>
            </a:r>
          </a:p>
        </p:txBody>
      </p:sp>
      <p:sp>
        <p:nvSpPr>
          <p:cNvPr id="97285" name="AutoShape 5"/>
          <p:cNvSpPr>
            <a:spLocks noChangeArrowheads="1"/>
          </p:cNvSpPr>
          <p:nvPr/>
        </p:nvSpPr>
        <p:spPr bwMode="auto">
          <a:xfrm>
            <a:off x="609599" y="2400300"/>
            <a:ext cx="2638425" cy="609600"/>
          </a:xfrm>
          <a:custGeom>
            <a:avLst/>
            <a:gdLst>
              <a:gd name="G0" fmla="+- 14772 0 0"/>
              <a:gd name="G1" fmla="+- 4275 0 0"/>
              <a:gd name="G2" fmla="+- 21600 0 4275"/>
              <a:gd name="G3" fmla="+- 10800 0 4275"/>
              <a:gd name="G4" fmla="+- 21600 0 14772"/>
              <a:gd name="G5" fmla="*/ G4 G3 10800"/>
              <a:gd name="G6" fmla="+- 21600 0 G5"/>
              <a:gd name="T0" fmla="*/ 14772 w 21600"/>
              <a:gd name="T1" fmla="*/ 0 h 21600"/>
              <a:gd name="T2" fmla="*/ 0 w 21600"/>
              <a:gd name="T3" fmla="*/ 10800 h 21600"/>
              <a:gd name="T4" fmla="*/ 14772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4772" y="0"/>
                </a:moveTo>
                <a:lnTo>
                  <a:pt x="14772" y="4275"/>
                </a:lnTo>
                <a:lnTo>
                  <a:pt x="3375" y="4275"/>
                </a:lnTo>
                <a:lnTo>
                  <a:pt x="3375" y="17325"/>
                </a:lnTo>
                <a:lnTo>
                  <a:pt x="14772" y="17325"/>
                </a:lnTo>
                <a:lnTo>
                  <a:pt x="14772" y="21600"/>
                </a:lnTo>
                <a:lnTo>
                  <a:pt x="21600" y="10800"/>
                </a:lnTo>
                <a:close/>
              </a:path>
              <a:path w="21600" h="21600">
                <a:moveTo>
                  <a:pt x="1350" y="4275"/>
                </a:moveTo>
                <a:lnTo>
                  <a:pt x="1350" y="17325"/>
                </a:lnTo>
                <a:lnTo>
                  <a:pt x="2700" y="17325"/>
                </a:lnTo>
                <a:lnTo>
                  <a:pt x="2700" y="4275"/>
                </a:lnTo>
                <a:close/>
              </a:path>
              <a:path w="21600" h="21600">
                <a:moveTo>
                  <a:pt x="0" y="4275"/>
                </a:moveTo>
                <a:lnTo>
                  <a:pt x="0" y="17325"/>
                </a:lnTo>
                <a:lnTo>
                  <a:pt x="675" y="17325"/>
                </a:lnTo>
                <a:lnTo>
                  <a:pt x="675" y="4275"/>
                </a:lnTo>
                <a:close/>
              </a:path>
            </a:pathLst>
          </a:custGeom>
          <a:solidFill>
            <a:schemeClr val="tx1"/>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 name="Picture 2" descr="http://t0.gstatic.com/images?q=tbn:ANd9GcRf6vKmUaX4j0Q-x8FGq0Gl4zjV4nIQ3_13WoaFXZL2CTF7dPFfx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8" y="3141662"/>
            <a:ext cx="2562227" cy="2630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351379"/>
      </p:ext>
    </p:extLst>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6300788" y="6237288"/>
            <a:ext cx="2390775" cy="476250"/>
          </a:xfrm>
          <a:prstGeom prst="rect">
            <a:avLst/>
          </a:prstGeom>
        </p:spPr>
        <p:txBody>
          <a:bodyPr/>
          <a:lstStyle/>
          <a:p>
            <a:r>
              <a:rPr lang="tr-TR"/>
              <a:t>www.donusenadam.com.tr</a:t>
            </a:r>
          </a:p>
        </p:txBody>
      </p:sp>
      <p:sp>
        <p:nvSpPr>
          <p:cNvPr id="99330"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GB"/>
              <a:t>Kapalı Alanlardaki Tehlikeler</a:t>
            </a:r>
            <a:endParaRPr lang="tr-TR">
              <a:latin typeface="Times New Roman Tur" charset="-94"/>
            </a:endParaRPr>
          </a:p>
        </p:txBody>
      </p:sp>
      <p:sp>
        <p:nvSpPr>
          <p:cNvPr id="99331" name="Rectangle 3"/>
          <p:cNvSpPr>
            <a:spLocks noGrp="1" noChangeArrowheads="1"/>
          </p:cNvSpPr>
          <p:nvPr>
            <p:ph type="body"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buSzPct val="150000"/>
            </a:pPr>
            <a:r>
              <a:rPr lang="en-GB" sz="2400" dirty="0" err="1"/>
              <a:t>Yetersiz</a:t>
            </a:r>
            <a:r>
              <a:rPr lang="en-GB" sz="2400" dirty="0"/>
              <a:t> </a:t>
            </a:r>
            <a:r>
              <a:rPr lang="en-GB" sz="2400" dirty="0" err="1"/>
              <a:t>oksijen</a:t>
            </a:r>
            <a:r>
              <a:rPr lang="en-GB" sz="2400" dirty="0"/>
              <a:t> </a:t>
            </a:r>
            <a:r>
              <a:rPr lang="en-GB" sz="2400" dirty="0" err="1"/>
              <a:t>bulunan</a:t>
            </a:r>
            <a:r>
              <a:rPr lang="en-GB" sz="2400" dirty="0"/>
              <a:t> </a:t>
            </a:r>
            <a:r>
              <a:rPr lang="en-GB" sz="2400" dirty="0" err="1"/>
              <a:t>atmosfer</a:t>
            </a:r>
            <a:endParaRPr lang="tr-TR" sz="2400" dirty="0"/>
          </a:p>
          <a:p>
            <a:pPr>
              <a:buSzPct val="150000"/>
            </a:pPr>
            <a:r>
              <a:rPr lang="en-GB" sz="2400" dirty="0" err="1"/>
              <a:t>Fazla</a:t>
            </a:r>
            <a:r>
              <a:rPr lang="en-GB" sz="2400" dirty="0"/>
              <a:t> </a:t>
            </a:r>
            <a:r>
              <a:rPr lang="en-GB" sz="2400" dirty="0" err="1"/>
              <a:t>oksijen</a:t>
            </a:r>
            <a:r>
              <a:rPr lang="en-GB" sz="2400" dirty="0"/>
              <a:t> </a:t>
            </a:r>
            <a:r>
              <a:rPr lang="en-GB" sz="2400" dirty="0" err="1"/>
              <a:t>bulunan</a:t>
            </a:r>
            <a:r>
              <a:rPr lang="en-GB" sz="2400" dirty="0"/>
              <a:t> </a:t>
            </a:r>
            <a:r>
              <a:rPr lang="en-GB" sz="2400" dirty="0" err="1"/>
              <a:t>atmosfer</a:t>
            </a:r>
            <a:endParaRPr lang="tr-TR" sz="2400" dirty="0"/>
          </a:p>
          <a:p>
            <a:pPr>
              <a:buSzPct val="150000"/>
            </a:pPr>
            <a:r>
              <a:rPr lang="en-GB" sz="2400" dirty="0" err="1"/>
              <a:t>Parlayıcı</a:t>
            </a:r>
            <a:r>
              <a:rPr lang="en-GB" sz="2400" dirty="0"/>
              <a:t> </a:t>
            </a:r>
            <a:r>
              <a:rPr lang="en-GB" sz="2400" dirty="0" err="1"/>
              <a:t>atmosfer</a:t>
            </a:r>
            <a:endParaRPr lang="tr-TR" sz="2400" dirty="0"/>
          </a:p>
          <a:p>
            <a:pPr>
              <a:buSzPct val="150000"/>
            </a:pPr>
            <a:r>
              <a:rPr lang="en-GB" sz="2400" dirty="0" err="1"/>
              <a:t>Toksik</a:t>
            </a:r>
            <a:r>
              <a:rPr lang="en-GB" sz="2400" dirty="0"/>
              <a:t> </a:t>
            </a:r>
            <a:r>
              <a:rPr lang="en-GB" sz="2400" dirty="0" err="1"/>
              <a:t>atmosfer</a:t>
            </a:r>
            <a:endParaRPr lang="tr-TR" sz="2400" dirty="0"/>
          </a:p>
          <a:p>
            <a:pPr>
              <a:buSzPct val="150000"/>
            </a:pPr>
            <a:r>
              <a:rPr lang="tr-TR" sz="2400" dirty="0" smtClean="0"/>
              <a:t>Aşırı soğuk veya</a:t>
            </a:r>
            <a:r>
              <a:rPr lang="en-GB" sz="2400" dirty="0" smtClean="0"/>
              <a:t> </a:t>
            </a:r>
            <a:r>
              <a:rPr lang="en-GB" sz="2400" dirty="0" err="1"/>
              <a:t>sıcaklık</a:t>
            </a:r>
            <a:endParaRPr lang="tr-TR" sz="2400" dirty="0"/>
          </a:p>
          <a:p>
            <a:pPr>
              <a:buSzPct val="150000"/>
            </a:pPr>
            <a:r>
              <a:rPr lang="en-GB" sz="2400" dirty="0" err="1"/>
              <a:t>Yutulma</a:t>
            </a:r>
            <a:r>
              <a:rPr lang="en-GB" sz="2400" dirty="0"/>
              <a:t> </a:t>
            </a:r>
            <a:r>
              <a:rPr lang="en-GB" sz="2400" dirty="0" err="1"/>
              <a:t>tehlikeleri</a:t>
            </a:r>
            <a:endParaRPr lang="en-GB" sz="2400" dirty="0"/>
          </a:p>
          <a:p>
            <a:pPr>
              <a:buSzPct val="150000"/>
            </a:pPr>
            <a:r>
              <a:rPr lang="en-GB" sz="2400" dirty="0" err="1"/>
              <a:t>Gürültü</a:t>
            </a:r>
            <a:r>
              <a:rPr lang="en-GB" sz="2400" dirty="0"/>
              <a:t>, </a:t>
            </a:r>
            <a:r>
              <a:rPr lang="en-GB" sz="2400" dirty="0" err="1"/>
              <a:t>kaygan</a:t>
            </a:r>
            <a:r>
              <a:rPr lang="en-GB" sz="2400" dirty="0"/>
              <a:t>/</a:t>
            </a:r>
            <a:r>
              <a:rPr lang="en-GB" sz="2400" dirty="0" err="1"/>
              <a:t>ıslak</a:t>
            </a:r>
            <a:r>
              <a:rPr lang="en-GB" sz="2400" dirty="0"/>
              <a:t> </a:t>
            </a:r>
            <a:r>
              <a:rPr lang="en-GB" sz="2400" dirty="0" err="1"/>
              <a:t>zeminler</a:t>
            </a:r>
            <a:r>
              <a:rPr lang="en-GB" sz="2400" dirty="0"/>
              <a:t>, </a:t>
            </a:r>
            <a:r>
              <a:rPr lang="en-GB" sz="2400" dirty="0" err="1"/>
              <a:t>düşen</a:t>
            </a:r>
            <a:r>
              <a:rPr lang="en-GB" sz="2400" dirty="0"/>
              <a:t> </a:t>
            </a:r>
            <a:r>
              <a:rPr lang="en-GB" sz="2400" dirty="0" err="1"/>
              <a:t>cisimler</a:t>
            </a:r>
            <a:endParaRPr lang="tr-TR" sz="2400" dirty="0">
              <a:latin typeface="Times New Roman Tur" charset="-94"/>
            </a:endParaRPr>
          </a:p>
        </p:txBody>
      </p:sp>
      <p:pic>
        <p:nvPicPr>
          <p:cNvPr id="3074" name="Picture 2" descr="http://images.ccohs.ca/oshanswers/danger03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7475" y="1230312"/>
            <a:ext cx="2676525" cy="302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603533"/>
      </p:ext>
    </p:extLst>
  </p:cSld>
  <p:clrMapOvr>
    <a:masterClrMapping/>
  </p:clrMapOvr>
  <p:transition>
    <p:cut/>
  </p:transition>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C40505"/>
        </a:hlink>
        <a:folHlink>
          <a:srgbClr val="C9C9C9"/>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4C7013"/>
        </a:dk2>
        <a:lt2>
          <a:srgbClr val="0061B2"/>
        </a:lt2>
        <a:accent1>
          <a:srgbClr val="FEA501"/>
        </a:accent1>
        <a:accent2>
          <a:srgbClr val="919191"/>
        </a:accent2>
        <a:accent3>
          <a:srgbClr val="FFFFFF"/>
        </a:accent3>
        <a:accent4>
          <a:srgbClr val="000000"/>
        </a:accent4>
        <a:accent5>
          <a:srgbClr val="FECFAA"/>
        </a:accent5>
        <a:accent6>
          <a:srgbClr val="838383"/>
        </a:accent6>
        <a:hlink>
          <a:srgbClr val="C40505"/>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andarddesign">
  <a:themeElements>
    <a:clrScheme name="Gri Tonlamalı">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Standarddesign">
  <a:themeElements>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C40505"/>
        </a:hlink>
        <a:folHlink>
          <a:srgbClr val="C9C9C9"/>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4C7013"/>
        </a:dk2>
        <a:lt2>
          <a:srgbClr val="0061B2"/>
        </a:lt2>
        <a:accent1>
          <a:srgbClr val="FEA501"/>
        </a:accent1>
        <a:accent2>
          <a:srgbClr val="919191"/>
        </a:accent2>
        <a:accent3>
          <a:srgbClr val="FFFFFF"/>
        </a:accent3>
        <a:accent4>
          <a:srgbClr val="000000"/>
        </a:accent4>
        <a:accent5>
          <a:srgbClr val="FECFAA"/>
        </a:accent5>
        <a:accent6>
          <a:srgbClr val="838383"/>
        </a:accent6>
        <a:hlink>
          <a:srgbClr val="C40505"/>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i Tonlamalı">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xml><?xml version="1.0" encoding="utf-8"?>
<a:themeOverride xmlns:a="http://schemas.openxmlformats.org/drawingml/2006/main">
  <a:clrScheme name="Gri Tonlamalı">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3.xml><?xml version="1.0" encoding="utf-8"?>
<a:themeOverride xmlns:a="http://schemas.openxmlformats.org/drawingml/2006/main">
  <a:clrScheme name="Gri Tonlamalı">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docProps/app.xml><?xml version="1.0" encoding="utf-8"?>
<Properties xmlns="http://schemas.openxmlformats.org/officeDocument/2006/extended-properties" xmlns:vt="http://schemas.openxmlformats.org/officeDocument/2006/docPropsVTypes">
  <Template/>
  <TotalTime>0</TotalTime>
  <Words>2008</Words>
  <Application>Microsoft Office PowerPoint</Application>
  <PresentationFormat>On-screen Show (4:3)</PresentationFormat>
  <Paragraphs>300</Paragraphs>
  <Slides>40</Slides>
  <Notes>25</Notes>
  <HiddenSlides>0</HiddenSlides>
  <MMClips>0</MMClips>
  <ScaleCrop>false</ScaleCrop>
  <HeadingPairs>
    <vt:vector size="4" baseType="variant">
      <vt:variant>
        <vt:lpstr>Theme</vt:lpstr>
      </vt:variant>
      <vt:variant>
        <vt:i4>4</vt:i4>
      </vt:variant>
      <vt:variant>
        <vt:lpstr>Slide Titles</vt:lpstr>
      </vt:variant>
      <vt:variant>
        <vt:i4>40</vt:i4>
      </vt:variant>
    </vt:vector>
  </HeadingPairs>
  <TitlesOfParts>
    <vt:vector size="44" baseType="lpstr">
      <vt:lpstr>Standarddesign</vt:lpstr>
      <vt:lpstr>1_Standarddesign</vt:lpstr>
      <vt:lpstr>2_Standarddesign</vt:lpstr>
      <vt:lpstr>3_Standarddesign</vt:lpstr>
      <vt:lpstr>PowerPoint Presentation</vt:lpstr>
      <vt:lpstr>PowerPoint Presentation</vt:lpstr>
      <vt:lpstr>Tanımlar</vt:lpstr>
      <vt:lpstr>Kapalı Alanlara Örnekler</vt:lpstr>
      <vt:lpstr>Kısıtlı Giriş/Çıkış</vt:lpstr>
      <vt:lpstr>Yetersiz Doğal Havalandırma</vt:lpstr>
      <vt:lpstr>İşçilerin Sürekli Çalışması için Dizayn Edilmemesi</vt:lpstr>
      <vt:lpstr>İzin Gerektiren Kapalı Alan</vt:lpstr>
      <vt:lpstr>Kapalı Alanlardaki Tehlikeler</vt:lpstr>
      <vt:lpstr>Yetersiz Oksijenli Atmosfer</vt:lpstr>
      <vt:lpstr>Oksijen Fazla Atmosfer</vt:lpstr>
      <vt:lpstr>PowerPoint Presentation</vt:lpstr>
      <vt:lpstr>Boğucu Gazlar</vt:lpstr>
      <vt:lpstr>Toksik Atmosfer</vt:lpstr>
      <vt:lpstr>Hidrojen Sülfür, H2S</vt:lpstr>
      <vt:lpstr>PowerPoint Presentation</vt:lpstr>
      <vt:lpstr>Karbondioksit (CO2)</vt:lpstr>
      <vt:lpstr> Azot (N) </vt:lpstr>
      <vt:lpstr> Metan  (CH4)</vt:lpstr>
      <vt:lpstr>Aşırı  Soğuk ve  Sıcaklıklar</vt:lpstr>
      <vt:lpstr>Boğulma Tehlikeleri</vt:lpstr>
      <vt:lpstr>Diğer Tehlikeler</vt:lpstr>
      <vt:lpstr>KAPALI ALANLARDA ALINMASI GEREKLI ONLEMLER</vt:lpstr>
      <vt:lpstr>KAPALI ALANLARDA ALINMASI GEREKLI ONLEMLER</vt:lpstr>
      <vt:lpstr>Havalandırma</vt:lpstr>
      <vt:lpstr>Atmosfer Testi</vt:lpstr>
      <vt:lpstr>Atmosfer Testi - Ne Zaman?</vt:lpstr>
      <vt:lpstr>İzolasyon</vt:lpstr>
      <vt:lpstr>Solunum Cihazları</vt:lpstr>
      <vt:lpstr>Kurtarma Hazırlıkları</vt:lpstr>
      <vt:lpstr>Çalışma izni</vt:lpstr>
      <vt:lpstr>Çalışma İzni Gereklilikleri</vt:lpstr>
      <vt:lpstr>Çalışma İzni Gereklilikleri</vt:lpstr>
      <vt:lpstr>Kapalı Alanda İş Bittiğinde…</vt:lpstr>
      <vt:lpstr>Eğitim ve Öğretim</vt:lpstr>
      <vt:lpstr>ÖZET   (EZBERLENECEK!)</vt:lpstr>
      <vt:lpstr>PowerPoint Presentation</vt:lpstr>
      <vt:lpstr>PowerPoint Presentation</vt:lpstr>
      <vt:lpstr>PowerPoint Presentation</vt:lpstr>
      <vt:lpstr>PowerPoint Presentation</vt:lpstr>
    </vt:vector>
  </TitlesOfParts>
  <Company>Inscale GmbH &amp; Co. KG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PresentationPackage</dc:title>
  <dc:creator>DOKTOR</dc:creator>
  <cp:lastModifiedBy>AkzoNobel</cp:lastModifiedBy>
  <cp:revision>1031</cp:revision>
  <dcterms:created xsi:type="dcterms:W3CDTF">2008-04-16T13:39:00Z</dcterms:created>
  <dcterms:modified xsi:type="dcterms:W3CDTF">2014-05-11T07:50:07Z</dcterms:modified>
</cp:coreProperties>
</file>