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96" r:id="rId3"/>
    <p:sldMasterId id="2147483708" r:id="rId4"/>
  </p:sldMasterIdLst>
  <p:notesMasterIdLst>
    <p:notesMasterId r:id="rId37"/>
  </p:notesMasterIdLst>
  <p:handoutMasterIdLst>
    <p:handoutMasterId r:id="rId38"/>
  </p:handoutMasterIdLst>
  <p:sldIdLst>
    <p:sldId id="1174" r:id="rId5"/>
    <p:sldId id="1106" r:id="rId6"/>
    <p:sldId id="1186" r:id="rId7"/>
    <p:sldId id="1108" r:id="rId8"/>
    <p:sldId id="1193" r:id="rId9"/>
    <p:sldId id="1219" r:id="rId10"/>
    <p:sldId id="1220" r:id="rId11"/>
    <p:sldId id="1222" r:id="rId12"/>
    <p:sldId id="1223" r:id="rId13"/>
    <p:sldId id="1224" r:id="rId14"/>
    <p:sldId id="1225" r:id="rId15"/>
    <p:sldId id="1226" r:id="rId16"/>
    <p:sldId id="1227" r:id="rId17"/>
    <p:sldId id="1228" r:id="rId18"/>
    <p:sldId id="1230" r:id="rId19"/>
    <p:sldId id="1231" r:id="rId20"/>
    <p:sldId id="1232" r:id="rId21"/>
    <p:sldId id="1233" r:id="rId22"/>
    <p:sldId id="1234" r:id="rId23"/>
    <p:sldId id="1235" r:id="rId24"/>
    <p:sldId id="1236" r:id="rId25"/>
    <p:sldId id="1237" r:id="rId26"/>
    <p:sldId id="1239" r:id="rId27"/>
    <p:sldId id="1240" r:id="rId28"/>
    <p:sldId id="1241" r:id="rId29"/>
    <p:sldId id="1242" r:id="rId30"/>
    <p:sldId id="1243" r:id="rId31"/>
    <p:sldId id="1244" r:id="rId32"/>
    <p:sldId id="1245" r:id="rId33"/>
    <p:sldId id="1246" r:id="rId34"/>
    <p:sldId id="1247" r:id="rId35"/>
    <p:sldId id="1189" r:id="rId3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FF"/>
    <a:srgbClr val="575F57"/>
    <a:srgbClr val="5A5A59"/>
    <a:srgbClr val="6B9B1A"/>
    <a:srgbClr val="004074"/>
    <a:srgbClr val="004986"/>
    <a:srgbClr val="414141"/>
    <a:srgbClr val="575757"/>
    <a:srgbClr val="33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99" autoAdjust="0"/>
  </p:normalViewPr>
  <p:slideViewPr>
    <p:cSldViewPr snapToGrid="0">
      <p:cViewPr>
        <p:scale>
          <a:sx n="100" d="100"/>
          <a:sy n="100" d="100"/>
        </p:scale>
        <p:origin x="-204" y="166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76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15FDB-143D-4246-99B7-4767D1DFA6A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CE32A4F1-3067-4771-8332-70BC7790DAD1}">
      <dgm:prSet phldrT="[Text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tr-TR" sz="1400" dirty="0" smtClean="0"/>
            <a:t>İşçinin sürekli bulunması için uygun değilse</a:t>
          </a:r>
          <a:endParaRPr lang="en-US" sz="1400" dirty="0"/>
        </a:p>
      </dgm:t>
    </dgm:pt>
    <dgm:pt modelId="{CDA8A4A2-5BF8-4BFE-9D15-F4AD53757124}" type="parTrans" cxnId="{0AB4F8CB-CB97-4FD0-A433-B8D0FC627B50}">
      <dgm:prSet/>
      <dgm:spPr/>
      <dgm:t>
        <a:bodyPr/>
        <a:lstStyle/>
        <a:p>
          <a:endParaRPr lang="en-US"/>
        </a:p>
      </dgm:t>
    </dgm:pt>
    <dgm:pt modelId="{D2266E53-1D2B-4FC2-8988-7790B51D3849}" type="sibTrans" cxnId="{0AB4F8CB-CB97-4FD0-A433-B8D0FC627B50}">
      <dgm:prSet/>
      <dgm:spPr/>
      <dgm:t>
        <a:bodyPr/>
        <a:lstStyle/>
        <a:p>
          <a:endParaRPr lang="en-US"/>
        </a:p>
      </dgm:t>
    </dgm:pt>
    <dgm:pt modelId="{C2F3CC87-0A11-44BB-BED7-5E3B057A954E}">
      <dgm:prSet phldrT="[Text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tr-TR" sz="1400" dirty="0" smtClean="0"/>
            <a:t>Doğal havalandırma yetersiz ise</a:t>
          </a:r>
          <a:endParaRPr lang="en-US" sz="1400" dirty="0"/>
        </a:p>
      </dgm:t>
    </dgm:pt>
    <dgm:pt modelId="{524F6A30-A603-46C0-B9DA-172AC9CE3511}" type="parTrans" cxnId="{63EF5A13-A802-4285-8EF3-FAF24C3BFC66}">
      <dgm:prSet/>
      <dgm:spPr/>
      <dgm:t>
        <a:bodyPr/>
        <a:lstStyle/>
        <a:p>
          <a:endParaRPr lang="en-US"/>
        </a:p>
      </dgm:t>
    </dgm:pt>
    <dgm:pt modelId="{A96ACF4C-5088-4D7C-AE07-923B7B22F693}" type="sibTrans" cxnId="{63EF5A13-A802-4285-8EF3-FAF24C3BFC66}">
      <dgm:prSet/>
      <dgm:spPr/>
      <dgm:t>
        <a:bodyPr/>
        <a:lstStyle/>
        <a:p>
          <a:endParaRPr lang="en-US"/>
        </a:p>
      </dgm:t>
    </dgm:pt>
    <dgm:pt modelId="{FDAB2BA0-0A59-44B4-9EF5-ABBCC55D6B47}">
      <dgm:prSet phldrT="[Text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tr-TR" sz="1400" dirty="0" smtClean="0"/>
            <a:t>Çıkış için yeterli açıklık yoksa</a:t>
          </a:r>
          <a:endParaRPr lang="en-US" sz="1400" dirty="0"/>
        </a:p>
      </dgm:t>
    </dgm:pt>
    <dgm:pt modelId="{876D9AC1-3842-436B-8B6D-45DAB83D84BE}" type="parTrans" cxnId="{90E1514A-402B-4591-9D4F-543882825C3E}">
      <dgm:prSet/>
      <dgm:spPr/>
      <dgm:t>
        <a:bodyPr/>
        <a:lstStyle/>
        <a:p>
          <a:endParaRPr lang="en-US"/>
        </a:p>
      </dgm:t>
    </dgm:pt>
    <dgm:pt modelId="{9CE4A94E-0872-4353-9FAB-1530AEF6C233}" type="sibTrans" cxnId="{90E1514A-402B-4591-9D4F-543882825C3E}">
      <dgm:prSet/>
      <dgm:spPr/>
      <dgm:t>
        <a:bodyPr/>
        <a:lstStyle/>
        <a:p>
          <a:endParaRPr lang="en-US"/>
        </a:p>
      </dgm:t>
    </dgm:pt>
    <dgm:pt modelId="{28FB8A8B-71DB-4EC2-A607-E3E0E984D525}">
      <dgm:prSet phldrT="[Text]"/>
      <dgm:spPr/>
      <dgm:t>
        <a:bodyPr/>
        <a:lstStyle/>
        <a:p>
          <a:r>
            <a:rPr lang="tr-TR" dirty="0" smtClean="0"/>
            <a:t>Kapalı Alan</a:t>
          </a:r>
          <a:endParaRPr lang="en-US" dirty="0"/>
        </a:p>
      </dgm:t>
    </dgm:pt>
    <dgm:pt modelId="{B21DAA2E-3F98-4601-B9C8-766AFDC19378}" type="parTrans" cxnId="{7F3379A9-6899-4970-BC54-AF0827C46925}">
      <dgm:prSet/>
      <dgm:spPr/>
      <dgm:t>
        <a:bodyPr/>
        <a:lstStyle/>
        <a:p>
          <a:endParaRPr lang="en-US"/>
        </a:p>
      </dgm:t>
    </dgm:pt>
    <dgm:pt modelId="{70F531B7-930E-408E-B9A9-D46DC60D1E72}" type="sibTrans" cxnId="{7F3379A9-6899-4970-BC54-AF0827C46925}">
      <dgm:prSet/>
      <dgm:spPr/>
      <dgm:t>
        <a:bodyPr/>
        <a:lstStyle/>
        <a:p>
          <a:endParaRPr lang="en-US"/>
        </a:p>
      </dgm:t>
    </dgm:pt>
    <dgm:pt modelId="{31ECDCA4-7B52-42B3-A8DE-A5BE98E69831}" type="pres">
      <dgm:prSet presAssocID="{93E15FDB-143D-4246-99B7-4767D1DFA6A2}" presName="Name0" presStyleCnt="0">
        <dgm:presLayoutVars>
          <dgm:chMax val="4"/>
          <dgm:resizeHandles val="exact"/>
        </dgm:presLayoutVars>
      </dgm:prSet>
      <dgm:spPr/>
    </dgm:pt>
    <dgm:pt modelId="{3A28BFB0-5221-4904-B705-EA289A467C00}" type="pres">
      <dgm:prSet presAssocID="{93E15FDB-143D-4246-99B7-4767D1DFA6A2}" presName="ellipse" presStyleLbl="trBgShp" presStyleIdx="0" presStyleCnt="1" custLinFactNeighborX="-9012" custLinFactNeighborY="-7533"/>
      <dgm:spPr/>
    </dgm:pt>
    <dgm:pt modelId="{47592D0D-2E56-4E9F-AED3-B2229A561187}" type="pres">
      <dgm:prSet presAssocID="{93E15FDB-143D-4246-99B7-4767D1DFA6A2}" presName="arrow1" presStyleLbl="fgShp" presStyleIdx="0" presStyleCnt="1" custLinFactNeighborY="25781"/>
      <dgm:spPr>
        <a:noFill/>
        <a:ln>
          <a:solidFill>
            <a:schemeClr val="tx2"/>
          </a:solidFill>
        </a:ln>
      </dgm:spPr>
    </dgm:pt>
    <dgm:pt modelId="{9CB51A6A-2747-487F-8B85-C25A0BA054E0}" type="pres">
      <dgm:prSet presAssocID="{93E15FDB-143D-4246-99B7-4767D1DFA6A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A8C0A-3660-48CA-951F-F6E6EA2F31FA}" type="pres">
      <dgm:prSet presAssocID="{FDAB2BA0-0A59-44B4-9EF5-ABBCC55D6B47}" presName="item1" presStyleLbl="node1" presStyleIdx="0" presStyleCnt="3" custScaleX="16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0B47B-F016-41AD-BE4E-A028761905DD}" type="pres">
      <dgm:prSet presAssocID="{C2F3CC87-0A11-44BB-BED7-5E3B057A954E}" presName="item2" presStyleLbl="node1" presStyleIdx="1" presStyleCnt="3" custScaleX="103610" custLinFactNeighborX="-20834" custLinFactNeighborY="-25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B6B1-54ED-4A53-A46F-A7697A8504A2}" type="pres">
      <dgm:prSet presAssocID="{28FB8A8B-71DB-4EC2-A607-E3E0E984D525}" presName="item3" presStyleLbl="node1" presStyleIdx="2" presStyleCnt="3" custScaleX="163055" custLinFactNeighborX="2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3E613-3D2B-40B9-BEB6-64B443E697D7}" type="pres">
      <dgm:prSet presAssocID="{93E15FDB-143D-4246-99B7-4767D1DFA6A2}" presName="funnel" presStyleLbl="trAlignAcc1" presStyleIdx="0" presStyleCnt="1" custScaleX="122411" custScaleY="106696"/>
      <dgm:spPr>
        <a:noFill/>
        <a:ln w="28575">
          <a:solidFill>
            <a:schemeClr val="tx1"/>
          </a:solidFill>
        </a:ln>
      </dgm:spPr>
    </dgm:pt>
  </dgm:ptLst>
  <dgm:cxnLst>
    <dgm:cxn modelId="{4E265EC1-07A2-41A7-9A04-4F859A5E8D04}" type="presOf" srcId="{C2F3CC87-0A11-44BB-BED7-5E3B057A954E}" destId="{69CA8C0A-3660-48CA-951F-F6E6EA2F31FA}" srcOrd="0" destOrd="0" presId="urn:microsoft.com/office/officeart/2005/8/layout/funnel1"/>
    <dgm:cxn modelId="{0AB4F8CB-CB97-4FD0-A433-B8D0FC627B50}" srcId="{93E15FDB-143D-4246-99B7-4767D1DFA6A2}" destId="{CE32A4F1-3067-4771-8332-70BC7790DAD1}" srcOrd="0" destOrd="0" parTransId="{CDA8A4A2-5BF8-4BFE-9D15-F4AD53757124}" sibTransId="{D2266E53-1D2B-4FC2-8988-7790B51D3849}"/>
    <dgm:cxn modelId="{63EF5A13-A802-4285-8EF3-FAF24C3BFC66}" srcId="{93E15FDB-143D-4246-99B7-4767D1DFA6A2}" destId="{C2F3CC87-0A11-44BB-BED7-5E3B057A954E}" srcOrd="2" destOrd="0" parTransId="{524F6A30-A603-46C0-B9DA-172AC9CE3511}" sibTransId="{A96ACF4C-5088-4D7C-AE07-923B7B22F693}"/>
    <dgm:cxn modelId="{7F3379A9-6899-4970-BC54-AF0827C46925}" srcId="{93E15FDB-143D-4246-99B7-4767D1DFA6A2}" destId="{28FB8A8B-71DB-4EC2-A607-E3E0E984D525}" srcOrd="3" destOrd="0" parTransId="{B21DAA2E-3F98-4601-B9C8-766AFDC19378}" sibTransId="{70F531B7-930E-408E-B9A9-D46DC60D1E72}"/>
    <dgm:cxn modelId="{9A16481E-6218-431F-BB46-86646D33CA31}" type="presOf" srcId="{FDAB2BA0-0A59-44B4-9EF5-ABBCC55D6B47}" destId="{2880B47B-F016-41AD-BE4E-A028761905DD}" srcOrd="0" destOrd="0" presId="urn:microsoft.com/office/officeart/2005/8/layout/funnel1"/>
    <dgm:cxn modelId="{4F7076CF-6FF1-4973-9936-E45FF3D2B0F3}" type="presOf" srcId="{CE32A4F1-3067-4771-8332-70BC7790DAD1}" destId="{68BAB6B1-54ED-4A53-A46F-A7697A8504A2}" srcOrd="0" destOrd="0" presId="urn:microsoft.com/office/officeart/2005/8/layout/funnel1"/>
    <dgm:cxn modelId="{30D03B11-E41F-476A-9CDE-3C8C3A87A873}" type="presOf" srcId="{28FB8A8B-71DB-4EC2-A607-E3E0E984D525}" destId="{9CB51A6A-2747-487F-8B85-C25A0BA054E0}" srcOrd="0" destOrd="0" presId="urn:microsoft.com/office/officeart/2005/8/layout/funnel1"/>
    <dgm:cxn modelId="{5119D919-2199-4AE6-9555-E65B9C8461A9}" type="presOf" srcId="{93E15FDB-143D-4246-99B7-4767D1DFA6A2}" destId="{31ECDCA4-7B52-42B3-A8DE-A5BE98E69831}" srcOrd="0" destOrd="0" presId="urn:microsoft.com/office/officeart/2005/8/layout/funnel1"/>
    <dgm:cxn modelId="{90E1514A-402B-4591-9D4F-543882825C3E}" srcId="{93E15FDB-143D-4246-99B7-4767D1DFA6A2}" destId="{FDAB2BA0-0A59-44B4-9EF5-ABBCC55D6B47}" srcOrd="1" destOrd="0" parTransId="{876D9AC1-3842-436B-8B6D-45DAB83D84BE}" sibTransId="{9CE4A94E-0872-4353-9FAB-1530AEF6C233}"/>
    <dgm:cxn modelId="{0078FA05-A8F1-49B3-9DCC-80414D3A1EDE}" type="presParOf" srcId="{31ECDCA4-7B52-42B3-A8DE-A5BE98E69831}" destId="{3A28BFB0-5221-4904-B705-EA289A467C00}" srcOrd="0" destOrd="0" presId="urn:microsoft.com/office/officeart/2005/8/layout/funnel1"/>
    <dgm:cxn modelId="{B7B96F4E-B420-433E-9088-85D19A6A1BB1}" type="presParOf" srcId="{31ECDCA4-7B52-42B3-A8DE-A5BE98E69831}" destId="{47592D0D-2E56-4E9F-AED3-B2229A561187}" srcOrd="1" destOrd="0" presId="urn:microsoft.com/office/officeart/2005/8/layout/funnel1"/>
    <dgm:cxn modelId="{913306B7-3637-4B87-A46E-35B7D3729E00}" type="presParOf" srcId="{31ECDCA4-7B52-42B3-A8DE-A5BE98E69831}" destId="{9CB51A6A-2747-487F-8B85-C25A0BA054E0}" srcOrd="2" destOrd="0" presId="urn:microsoft.com/office/officeart/2005/8/layout/funnel1"/>
    <dgm:cxn modelId="{DC862EB7-6989-4FB1-9B01-86524D32AD54}" type="presParOf" srcId="{31ECDCA4-7B52-42B3-A8DE-A5BE98E69831}" destId="{69CA8C0A-3660-48CA-951F-F6E6EA2F31FA}" srcOrd="3" destOrd="0" presId="urn:microsoft.com/office/officeart/2005/8/layout/funnel1"/>
    <dgm:cxn modelId="{092FBCE4-0C50-4008-BD43-663A3C68CB1A}" type="presParOf" srcId="{31ECDCA4-7B52-42B3-A8DE-A5BE98E69831}" destId="{2880B47B-F016-41AD-BE4E-A028761905DD}" srcOrd="4" destOrd="0" presId="urn:microsoft.com/office/officeart/2005/8/layout/funnel1"/>
    <dgm:cxn modelId="{89AA0CFA-2067-4E5E-BF32-3C413A3177C0}" type="presParOf" srcId="{31ECDCA4-7B52-42B3-A8DE-A5BE98E69831}" destId="{68BAB6B1-54ED-4A53-A46F-A7697A8504A2}" srcOrd="5" destOrd="0" presId="urn:microsoft.com/office/officeart/2005/8/layout/funnel1"/>
    <dgm:cxn modelId="{0B211C78-3D0A-4968-BF2B-DA538B24629E}" type="presParOf" srcId="{31ECDCA4-7B52-42B3-A8DE-A5BE98E69831}" destId="{E123E613-3D2B-40B9-BEB6-64B443E697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8BFB0-5221-4904-B705-EA289A467C00}">
      <dsp:nvSpPr>
        <dsp:cNvPr id="0" name=""/>
        <dsp:cNvSpPr/>
      </dsp:nvSpPr>
      <dsp:spPr>
        <a:xfrm>
          <a:off x="2361870" y="127002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92D0D-2E56-4E9F-AED3-B2229A561187}">
      <dsp:nvSpPr>
        <dsp:cNvPr id="0" name=""/>
        <dsp:cNvSpPr/>
      </dsp:nvSpPr>
      <dsp:spPr>
        <a:xfrm>
          <a:off x="3983038" y="3103875"/>
          <a:ext cx="635000" cy="406400"/>
        </a:xfrm>
        <a:prstGeom prst="downArrow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51A6A-2747-487F-8B85-C25A0BA054E0}">
      <dsp:nvSpPr>
        <dsp:cNvPr id="0" name=""/>
        <dsp:cNvSpPr/>
      </dsp:nvSpPr>
      <dsp:spPr>
        <a:xfrm>
          <a:off x="2776538" y="3324221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Kapalı Alan</a:t>
          </a:r>
          <a:endParaRPr lang="en-US" sz="2700" kern="1200" dirty="0"/>
        </a:p>
      </dsp:txBody>
      <dsp:txXfrm>
        <a:off x="2776538" y="3324221"/>
        <a:ext cx="3048000" cy="762000"/>
      </dsp:txXfrm>
    </dsp:sp>
    <dsp:sp modelId="{69CA8C0A-3660-48CA-951F-F6E6EA2F31FA}">
      <dsp:nvSpPr>
        <dsp:cNvPr id="0" name=""/>
        <dsp:cNvSpPr/>
      </dsp:nvSpPr>
      <dsp:spPr>
        <a:xfrm>
          <a:off x="3495676" y="1438525"/>
          <a:ext cx="1848482" cy="1143000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Doğal havalandırma yetersiz ise</a:t>
          </a:r>
          <a:endParaRPr lang="en-US" sz="1400" kern="1200" dirty="0"/>
        </a:p>
      </dsp:txBody>
      <dsp:txXfrm>
        <a:off x="3766380" y="1605913"/>
        <a:ext cx="1307074" cy="808224"/>
      </dsp:txXfrm>
    </dsp:sp>
    <dsp:sp modelId="{2880B47B-F016-41AD-BE4E-A028761905DD}">
      <dsp:nvSpPr>
        <dsp:cNvPr id="0" name=""/>
        <dsp:cNvSpPr/>
      </dsp:nvSpPr>
      <dsp:spPr>
        <a:xfrm>
          <a:off x="2771774" y="285739"/>
          <a:ext cx="1184262" cy="1143000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Çıkış için yeterli açıklık yoksa</a:t>
          </a:r>
          <a:endParaRPr lang="en-US" sz="1400" kern="1200" dirty="0"/>
        </a:p>
      </dsp:txBody>
      <dsp:txXfrm>
        <a:off x="2945205" y="453127"/>
        <a:ext cx="837400" cy="808224"/>
      </dsp:txXfrm>
    </dsp:sp>
    <dsp:sp modelId="{68BAB6B1-54ED-4A53-A46F-A7697A8504A2}">
      <dsp:nvSpPr>
        <dsp:cNvPr id="0" name=""/>
        <dsp:cNvSpPr/>
      </dsp:nvSpPr>
      <dsp:spPr>
        <a:xfrm>
          <a:off x="4095753" y="304669"/>
          <a:ext cx="1863718" cy="1143000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İşçinin sürekli bulunması için uygun değilse</a:t>
          </a:r>
          <a:endParaRPr lang="en-US" sz="1400" kern="1200" dirty="0"/>
        </a:p>
      </dsp:txBody>
      <dsp:txXfrm>
        <a:off x="4368688" y="472057"/>
        <a:ext cx="1317848" cy="808224"/>
      </dsp:txXfrm>
    </dsp:sp>
    <dsp:sp modelId="{E123E613-3D2B-40B9-BEB6-64B443E697D7}">
      <dsp:nvSpPr>
        <dsp:cNvPr id="0" name=""/>
        <dsp:cNvSpPr/>
      </dsp:nvSpPr>
      <dsp:spPr>
        <a:xfrm>
          <a:off x="2124070" y="-22221"/>
          <a:ext cx="4352935" cy="3035287"/>
        </a:xfrm>
        <a:prstGeom prst="funnel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27.01.2012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C8CF1-F93B-426E-BB59-6B05C6852EE5}" type="slidenum">
              <a:rPr lang="tr-TR"/>
              <a:pPr/>
              <a:t>13</a:t>
            </a:fld>
            <a:endParaRPr lang="tr-T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AE43-07E6-4B9C-8AFB-459F3CDE7BE1}" type="slidenum">
              <a:rPr lang="tr-TR"/>
              <a:pPr/>
              <a:t>14</a:t>
            </a:fld>
            <a:endParaRPr lang="tr-T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5CCE1-C1F6-48C4-8F0F-5B56049B6DDC}" type="slidenum">
              <a:rPr lang="tr-TR"/>
              <a:pPr/>
              <a:t>15</a:t>
            </a:fld>
            <a:endParaRPr lang="tr-TR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13D09-5C6C-49B7-B222-E0B994780DE3}" type="slidenum">
              <a:rPr lang="tr-TR"/>
              <a:pPr/>
              <a:t>16</a:t>
            </a:fld>
            <a:endParaRPr 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9E939-2D8A-4D2F-9229-99F167336B02}" type="slidenum">
              <a:rPr lang="tr-TR"/>
              <a:pPr/>
              <a:t>17</a:t>
            </a:fld>
            <a:endParaRPr 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00D41-CB85-49DF-946C-48AC1A31611C}" type="slidenum">
              <a:rPr lang="tr-TR"/>
              <a:pPr/>
              <a:t>18</a:t>
            </a:fld>
            <a:endParaRPr lang="tr-T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C079A-9DC4-4D31-B38C-586B20702A95}" type="slidenum">
              <a:rPr lang="tr-TR"/>
              <a:pPr/>
              <a:t>19</a:t>
            </a:fld>
            <a:endParaRPr lang="tr-T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74011-9E03-49EC-B388-59A2C9B37EE8}" type="slidenum">
              <a:rPr lang="tr-TR"/>
              <a:pPr/>
              <a:t>20</a:t>
            </a:fld>
            <a:endParaRPr lang="tr-T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DEF63-A2D8-4242-BC10-6450E88AFF6A}" type="slidenum">
              <a:rPr lang="tr-TR"/>
              <a:pPr/>
              <a:t>21</a:t>
            </a:fld>
            <a:endParaRPr lang="tr-T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4888B-7C75-44DA-BD25-7236F53972C5}" type="slidenum">
              <a:rPr lang="tr-TR"/>
              <a:pPr/>
              <a:t>22</a:t>
            </a:fld>
            <a:endParaRPr lang="tr-T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B49E6-CD1C-42D9-9C6A-BEB20C84BDDA}" type="slidenum">
              <a:rPr lang="tr-TR"/>
              <a:pPr/>
              <a:t>24</a:t>
            </a:fld>
            <a:endParaRPr lang="tr-TR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FC25B-AAF2-4F06-A10F-902490B11487}" type="slidenum">
              <a:rPr lang="tr-TR"/>
              <a:pPr/>
              <a:t>25</a:t>
            </a:fld>
            <a:endParaRPr lang="tr-T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7EF2-BEBC-4D1A-B340-81875ECECF5F}" type="slidenum">
              <a:rPr lang="tr-TR"/>
              <a:pPr/>
              <a:t>26</a:t>
            </a:fld>
            <a:endParaRPr lang="tr-TR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57772-7370-4370-A343-FF04B13D7F7C}" type="slidenum">
              <a:rPr lang="tr-TR"/>
              <a:pPr/>
              <a:t>27</a:t>
            </a:fld>
            <a:endParaRPr lang="tr-TR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8E971-A986-47AC-8D8A-DAECD6A9E589}" type="slidenum">
              <a:rPr lang="tr-TR"/>
              <a:pPr/>
              <a:t>28</a:t>
            </a:fld>
            <a:endParaRPr lang="tr-T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4DBC9-7C31-4ECC-897F-A9371CC90C1A}" type="slidenum">
              <a:rPr lang="tr-TR"/>
              <a:pPr/>
              <a:t>29</a:t>
            </a:fld>
            <a:endParaRPr lang="tr-T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37CA1-6E28-435D-A27F-CA7CC2342618}" type="slidenum">
              <a:rPr lang="tr-TR"/>
              <a:pPr/>
              <a:t>31</a:t>
            </a:fld>
            <a:endParaRPr lang="tr-T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4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D7F61-5503-4B08-A194-DB3F13C47ED6}" type="slidenum">
              <a:rPr lang="tr-TR"/>
              <a:pPr/>
              <a:t>8</a:t>
            </a:fld>
            <a:endParaRPr lang="tr-T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A4B02-06CF-4E0F-9C5C-B1C6BD0D9817}" type="slidenum">
              <a:rPr lang="tr-TR"/>
              <a:pPr/>
              <a:t>9</a:t>
            </a:fld>
            <a:endParaRPr lang="tr-T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3F6AD-2617-4BE4-B5BD-B8C136A7EB14}" type="slidenum">
              <a:rPr lang="tr-TR"/>
              <a:pPr/>
              <a:t>10</a:t>
            </a:fld>
            <a:endParaRPr lang="tr-T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C0633-ABB6-47E1-AEB1-ADF4CBFD5C4F}" type="slidenum">
              <a:rPr lang="tr-TR"/>
              <a:pPr/>
              <a:t>11</a:t>
            </a:fld>
            <a:endParaRPr lang="tr-T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4BF50-F0CC-49CE-8A61-9226E104FB85}" type="slidenum">
              <a:rPr lang="tr-TR"/>
              <a:pPr/>
              <a:t>12</a:t>
            </a:fld>
            <a:endParaRPr lang="tr-T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3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9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4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9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3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0310"/>
      </p:ext>
    </p:extLst>
  </p:cSld>
  <p:clrMapOvr>
    <a:masterClrMapping/>
  </p:clrMapOvr>
  <p:transition advClick="0" advTm="4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8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1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4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0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7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9602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16163" y="3212882"/>
            <a:ext cx="894594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chemeClr val="bg1">
                <a:lumMod val="85000"/>
              </a:schemeClr>
            </a:contourClr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tr-TR" sz="4400" b="1" dirty="0" smtClean="0">
                <a:ln w="50800"/>
                <a:solidFill>
                  <a:srgbClr val="FFFFFF">
                    <a:shade val="5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Cambria" pitchFamily="18" charset="0"/>
              </a:rPr>
              <a:t>Kapalı Alanlarda Çalışmalarda </a:t>
            </a:r>
          </a:p>
          <a:p>
            <a:pPr algn="ctr">
              <a:defRPr/>
            </a:pPr>
            <a:r>
              <a:rPr lang="tr-TR" sz="4400" b="1" dirty="0">
                <a:ln w="50800"/>
                <a:solidFill>
                  <a:srgbClr val="FFFFFF">
                    <a:shade val="5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Cambria" pitchFamily="18" charset="0"/>
              </a:rPr>
              <a:t>İ</a:t>
            </a:r>
            <a:r>
              <a:rPr lang="tr-TR" sz="4400" b="1" dirty="0" smtClean="0">
                <a:ln w="50800"/>
                <a:solidFill>
                  <a:srgbClr val="FFFFFF">
                    <a:shade val="5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Cambria" pitchFamily="18" charset="0"/>
              </a:rPr>
              <a:t>ş Sağlığı ve Güvenliği</a:t>
            </a:r>
            <a:endParaRPr lang="tr-TR" sz="4400" b="1" dirty="0">
              <a:ln w="50800"/>
              <a:solidFill>
                <a:srgbClr val="FFFFFF">
                  <a:shade val="50000"/>
                </a:srgbClr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8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161925"/>
            <a:ext cx="775335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dirty="0" err="1"/>
              <a:t>İşçilerin</a:t>
            </a:r>
            <a:r>
              <a:rPr lang="en-GB" dirty="0"/>
              <a:t> </a:t>
            </a:r>
            <a:r>
              <a:rPr lang="en-GB" dirty="0" err="1"/>
              <a:t>Sürekli</a:t>
            </a:r>
            <a:r>
              <a:rPr lang="en-GB" dirty="0"/>
              <a:t> </a:t>
            </a:r>
            <a:r>
              <a:rPr lang="en-GB" dirty="0" err="1"/>
              <a:t>Çalışması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Dizayn</a:t>
            </a:r>
            <a:r>
              <a:rPr lang="en-GB" dirty="0"/>
              <a:t> </a:t>
            </a:r>
            <a:r>
              <a:rPr lang="en-GB" dirty="0" err="1"/>
              <a:t>Edilmemesi</a:t>
            </a:r>
            <a:endParaRPr lang="tr-TR" dirty="0">
              <a:latin typeface="Times New Roman Tur" charset="-94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/>
              <a:t>Birçok kapalı alan düzenli olarak girip çalışma yapmak için dizayn edilmemiştir. Buralar;</a:t>
            </a:r>
            <a:endParaRPr lang="tr-TR"/>
          </a:p>
          <a:p>
            <a:pPr lvl="1">
              <a:buSzPct val="150000"/>
              <a:buFontTx/>
              <a:buChar char="•"/>
            </a:pPr>
            <a:r>
              <a:rPr lang="en-GB"/>
              <a:t>Bir ürünün depolanması için dizayn edilen,</a:t>
            </a:r>
            <a:endParaRPr lang="tr-TR"/>
          </a:p>
          <a:p>
            <a:pPr lvl="1">
              <a:buSzPct val="150000"/>
              <a:buFontTx/>
              <a:buChar char="•"/>
            </a:pPr>
            <a:r>
              <a:rPr lang="en-GB"/>
              <a:t>Kapalı malzemelerin veya proseslerin olduğu,</a:t>
            </a:r>
            <a:endParaRPr lang="tr-TR"/>
          </a:p>
          <a:p>
            <a:pPr lvl="1">
              <a:buSzPct val="150000"/>
              <a:buFontTx/>
              <a:buChar char="•"/>
            </a:pPr>
            <a:r>
              <a:rPr lang="en-GB"/>
              <a:t>Ulaşım malzemeleri ve ürünlerin depolandığı,</a:t>
            </a:r>
            <a:endParaRPr lang="tr-TR"/>
          </a:p>
          <a:p>
            <a:pPr lvl="1">
              <a:buSzPct val="150000"/>
              <a:buFontTx/>
              <a:buChar char="•"/>
            </a:pPr>
            <a:r>
              <a:rPr lang="en-GB"/>
              <a:t>Denetim, onarım, temizlik veya bakım için zaman zaman işçinin girdiği yerlerdir.</a:t>
            </a:r>
            <a:endParaRPr lang="tr-TR">
              <a:latin typeface="Times New Roman Tur" charset="-94"/>
            </a:endParaRPr>
          </a:p>
        </p:txBody>
      </p:sp>
      <p:pic>
        <p:nvPicPr>
          <p:cNvPr id="2050" name="Picture 2" descr="http://t1.gstatic.com/images?q=tbn:ANd9GcTbrGrj7tpyp7hYZTYiyH8fu4PQnUPzcScC34wEFuh2Pkdlyi2P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77189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Swg21bdwks541Ur5UOS3GmMaNqKWNyxpvZSpxpNffmH5SERw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771899"/>
            <a:ext cx="1676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586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sz="4000" dirty="0" err="1"/>
              <a:t>İzin</a:t>
            </a:r>
            <a:r>
              <a:rPr lang="en-US" sz="4000" dirty="0"/>
              <a:t> </a:t>
            </a:r>
            <a:r>
              <a:rPr lang="en-US" sz="4000" dirty="0" err="1"/>
              <a:t>Gerektiren</a:t>
            </a:r>
            <a:r>
              <a:rPr lang="en-US" sz="4000" dirty="0"/>
              <a:t> </a:t>
            </a:r>
            <a:r>
              <a:rPr lang="en-US" sz="4000" dirty="0" err="1"/>
              <a:t>Kapalı</a:t>
            </a:r>
            <a:r>
              <a:rPr lang="en-US" sz="4000" dirty="0"/>
              <a:t> Alan</a:t>
            </a:r>
            <a:endParaRPr lang="tr-TR" sz="40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247775"/>
            <a:ext cx="3581400" cy="35814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Char char="§"/>
            </a:pPr>
            <a:r>
              <a:rPr lang="tr-TR" sz="2400" dirty="0" smtClean="0"/>
              <a:t>Bu kapalı alanlarda çalışmak için çalışma izni gerekir!</a:t>
            </a:r>
            <a:endParaRPr lang="en-US" sz="2400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810000" y="1162050"/>
            <a:ext cx="4953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şartlarda</a:t>
            </a:r>
            <a:r>
              <a:rPr lang="en-US" sz="2400" dirty="0"/>
              <a:t> </a:t>
            </a:r>
            <a:r>
              <a:rPr lang="en-US" sz="2400" dirty="0" err="1"/>
              <a:t>zararlı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;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/>
              <a:t>Giren</a:t>
            </a:r>
            <a:r>
              <a:rPr lang="en-US" sz="2400" dirty="0"/>
              <a:t> </a:t>
            </a:r>
            <a:r>
              <a:rPr lang="en-US" sz="2400" dirty="0" err="1"/>
              <a:t>kişiye</a:t>
            </a:r>
            <a:r>
              <a:rPr lang="en-US" sz="2400" dirty="0"/>
              <a:t> </a:t>
            </a:r>
            <a:r>
              <a:rPr lang="en-US" sz="2400" dirty="0" err="1"/>
              <a:t>içine</a:t>
            </a:r>
            <a:r>
              <a:rPr lang="en-US" sz="2400" dirty="0"/>
              <a:t> </a:t>
            </a:r>
            <a:r>
              <a:rPr lang="en-US" sz="2400" dirty="0" err="1"/>
              <a:t>alacak</a:t>
            </a:r>
            <a:r>
              <a:rPr lang="en-US" sz="2400" dirty="0"/>
              <a:t> (</a:t>
            </a:r>
            <a:r>
              <a:rPr lang="en-US" sz="2400" dirty="0" err="1"/>
              <a:t>yutacak-boğacak</a:t>
            </a:r>
            <a:r>
              <a:rPr lang="en-US" sz="2400" dirty="0"/>
              <a:t>) </a:t>
            </a:r>
            <a:r>
              <a:rPr lang="en-US" sz="2400" dirty="0" err="1"/>
              <a:t>potansiyele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/>
              <a:t>Yapısal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giren</a:t>
            </a:r>
            <a:r>
              <a:rPr lang="en-US" sz="2400" dirty="0"/>
              <a:t> </a:t>
            </a:r>
            <a:r>
              <a:rPr lang="en-US" sz="2400" dirty="0" err="1"/>
              <a:t>kişinin</a:t>
            </a:r>
            <a:r>
              <a:rPr lang="en-US" sz="2400" dirty="0"/>
              <a:t> </a:t>
            </a:r>
            <a:r>
              <a:rPr lang="en-US" sz="2400" dirty="0" err="1"/>
              <a:t>sıkışmasına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boğulmasına</a:t>
            </a:r>
            <a:r>
              <a:rPr lang="en-US" sz="2400" dirty="0"/>
              <a:t> </a:t>
            </a:r>
            <a:r>
              <a:rPr lang="en-US" sz="2400" dirty="0" err="1"/>
              <a:t>sebep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, </a:t>
            </a:r>
            <a:r>
              <a:rPr lang="en-US" sz="2400" dirty="0" err="1"/>
              <a:t>veya</a:t>
            </a:r>
            <a:r>
              <a:rPr lang="en-US" sz="2400" dirty="0"/>
              <a:t>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/>
              <a:t>Bunların</a:t>
            </a:r>
            <a:r>
              <a:rPr lang="en-US" sz="2400" dirty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, </a:t>
            </a:r>
            <a:r>
              <a:rPr lang="en-US" sz="2400" dirty="0" err="1"/>
              <a:t>sağlığa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yaşama</a:t>
            </a:r>
            <a:r>
              <a:rPr lang="en-US" sz="2400" dirty="0"/>
              <a:t> </a:t>
            </a:r>
            <a:r>
              <a:rPr lang="en-US" sz="2400" dirty="0" err="1"/>
              <a:t>ciddi</a:t>
            </a:r>
            <a:r>
              <a:rPr lang="en-US" sz="2400" dirty="0"/>
              <a:t> </a:t>
            </a:r>
            <a:r>
              <a:rPr lang="en-US" sz="2400" dirty="0" err="1"/>
              <a:t>zarar</a:t>
            </a:r>
            <a:r>
              <a:rPr lang="en-US" sz="2400" dirty="0"/>
              <a:t> </a:t>
            </a:r>
            <a:r>
              <a:rPr lang="en-US" sz="2400" dirty="0" err="1"/>
              <a:t>verebilecek</a:t>
            </a:r>
            <a:r>
              <a:rPr lang="en-US" sz="2400" dirty="0"/>
              <a:t> </a:t>
            </a:r>
            <a:r>
              <a:rPr lang="en-US" sz="2400" dirty="0" err="1"/>
              <a:t>alanlar</a:t>
            </a:r>
            <a:r>
              <a:rPr lang="en-US" sz="2400" dirty="0"/>
              <a:t>.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609599" y="2400300"/>
            <a:ext cx="2638425" cy="609600"/>
          </a:xfrm>
          <a:custGeom>
            <a:avLst/>
            <a:gdLst>
              <a:gd name="G0" fmla="+- 14772 0 0"/>
              <a:gd name="G1" fmla="+- 4275 0 0"/>
              <a:gd name="G2" fmla="+- 21600 0 4275"/>
              <a:gd name="G3" fmla="+- 10800 0 4275"/>
              <a:gd name="G4" fmla="+- 21600 0 14772"/>
              <a:gd name="G5" fmla="*/ G4 G3 10800"/>
              <a:gd name="G6" fmla="+- 21600 0 G5"/>
              <a:gd name="T0" fmla="*/ 14772 w 21600"/>
              <a:gd name="T1" fmla="*/ 0 h 21600"/>
              <a:gd name="T2" fmla="*/ 0 w 21600"/>
              <a:gd name="T3" fmla="*/ 10800 h 21600"/>
              <a:gd name="T4" fmla="*/ 1477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772" y="0"/>
                </a:moveTo>
                <a:lnTo>
                  <a:pt x="14772" y="4275"/>
                </a:lnTo>
                <a:lnTo>
                  <a:pt x="3375" y="4275"/>
                </a:lnTo>
                <a:lnTo>
                  <a:pt x="3375" y="17325"/>
                </a:lnTo>
                <a:lnTo>
                  <a:pt x="14772" y="17325"/>
                </a:lnTo>
                <a:lnTo>
                  <a:pt x="1477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75"/>
                </a:moveTo>
                <a:lnTo>
                  <a:pt x="1350" y="17325"/>
                </a:lnTo>
                <a:lnTo>
                  <a:pt x="2700" y="17325"/>
                </a:lnTo>
                <a:lnTo>
                  <a:pt x="2700" y="4275"/>
                </a:lnTo>
                <a:close/>
              </a:path>
              <a:path w="21600" h="21600">
                <a:moveTo>
                  <a:pt x="0" y="4275"/>
                </a:moveTo>
                <a:lnTo>
                  <a:pt x="0" y="17325"/>
                </a:lnTo>
                <a:lnTo>
                  <a:pt x="675" y="17325"/>
                </a:lnTo>
                <a:lnTo>
                  <a:pt x="675" y="4275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http://t0.gstatic.com/images?q=tbn:ANd9GcRf6vKmUaX4j0Q-x8FGq0Gl4zjV4nIQ3_13WoaFXZL2CTF7dPFf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3141662"/>
            <a:ext cx="2562227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513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300788" y="6237288"/>
            <a:ext cx="2390775" cy="4762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www.donusenadam.com.tr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/>
              <a:t>Kapalı Alanlardaki Tehlikeler</a:t>
            </a:r>
            <a:endParaRPr lang="tr-TR">
              <a:latin typeface="Times New Roman Tur" charset="-94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sz="2400" dirty="0" err="1"/>
              <a:t>Yetersiz</a:t>
            </a:r>
            <a:r>
              <a:rPr lang="en-GB" sz="2400" dirty="0"/>
              <a:t> </a:t>
            </a:r>
            <a:r>
              <a:rPr lang="en-GB" sz="2400" dirty="0" err="1"/>
              <a:t>oksijen</a:t>
            </a:r>
            <a:r>
              <a:rPr lang="en-GB" sz="2400" dirty="0"/>
              <a:t> </a:t>
            </a:r>
            <a:r>
              <a:rPr lang="en-GB" sz="2400" dirty="0" err="1"/>
              <a:t>bulunan</a:t>
            </a:r>
            <a:r>
              <a:rPr lang="en-GB" sz="2400" dirty="0"/>
              <a:t> </a:t>
            </a:r>
            <a:r>
              <a:rPr lang="en-GB" sz="2400" dirty="0" err="1"/>
              <a:t>atmosfer</a:t>
            </a:r>
            <a:endParaRPr lang="tr-TR" sz="2400" dirty="0"/>
          </a:p>
          <a:p>
            <a:pPr>
              <a:buSzPct val="150000"/>
            </a:pPr>
            <a:r>
              <a:rPr lang="en-GB" sz="2400" dirty="0" err="1"/>
              <a:t>Fazla</a:t>
            </a:r>
            <a:r>
              <a:rPr lang="en-GB" sz="2400" dirty="0"/>
              <a:t> </a:t>
            </a:r>
            <a:r>
              <a:rPr lang="en-GB" sz="2400" dirty="0" err="1"/>
              <a:t>oksijen</a:t>
            </a:r>
            <a:r>
              <a:rPr lang="en-GB" sz="2400" dirty="0"/>
              <a:t> </a:t>
            </a:r>
            <a:r>
              <a:rPr lang="en-GB" sz="2400" dirty="0" err="1"/>
              <a:t>bulunan</a:t>
            </a:r>
            <a:r>
              <a:rPr lang="en-GB" sz="2400" dirty="0"/>
              <a:t> </a:t>
            </a:r>
            <a:r>
              <a:rPr lang="en-GB" sz="2400" dirty="0" err="1"/>
              <a:t>atmosfer</a:t>
            </a:r>
            <a:endParaRPr lang="tr-TR" sz="2400" dirty="0"/>
          </a:p>
          <a:p>
            <a:pPr>
              <a:buSzPct val="150000"/>
            </a:pPr>
            <a:r>
              <a:rPr lang="en-GB" sz="2400" dirty="0" err="1"/>
              <a:t>Parlayıcı</a:t>
            </a:r>
            <a:r>
              <a:rPr lang="en-GB" sz="2400" dirty="0"/>
              <a:t> </a:t>
            </a:r>
            <a:r>
              <a:rPr lang="en-GB" sz="2400" dirty="0" err="1"/>
              <a:t>atmosfer</a:t>
            </a:r>
            <a:endParaRPr lang="tr-TR" sz="2400" dirty="0"/>
          </a:p>
          <a:p>
            <a:pPr>
              <a:buSzPct val="150000"/>
            </a:pPr>
            <a:r>
              <a:rPr lang="en-GB" sz="2400" dirty="0" err="1"/>
              <a:t>Toksik</a:t>
            </a:r>
            <a:r>
              <a:rPr lang="en-GB" sz="2400" dirty="0"/>
              <a:t> </a:t>
            </a:r>
            <a:r>
              <a:rPr lang="en-GB" sz="2400" dirty="0" err="1"/>
              <a:t>atmosfer</a:t>
            </a:r>
            <a:endParaRPr lang="tr-TR" sz="2400" dirty="0"/>
          </a:p>
          <a:p>
            <a:pPr>
              <a:buSzPct val="150000"/>
            </a:pPr>
            <a:r>
              <a:rPr lang="tr-TR" sz="2400" dirty="0" smtClean="0"/>
              <a:t>Aşırı soğuk veya</a:t>
            </a:r>
            <a:r>
              <a:rPr lang="en-GB" sz="2400" dirty="0" smtClean="0"/>
              <a:t> </a:t>
            </a:r>
            <a:r>
              <a:rPr lang="en-GB" sz="2400" dirty="0" err="1"/>
              <a:t>sıcaklık</a:t>
            </a:r>
            <a:endParaRPr lang="tr-TR" sz="2400" dirty="0"/>
          </a:p>
          <a:p>
            <a:pPr>
              <a:buSzPct val="150000"/>
            </a:pPr>
            <a:r>
              <a:rPr lang="en-GB" sz="2400" dirty="0" err="1"/>
              <a:t>Yutulma</a:t>
            </a:r>
            <a:r>
              <a:rPr lang="en-GB" sz="2400" dirty="0"/>
              <a:t> </a:t>
            </a:r>
            <a:r>
              <a:rPr lang="en-GB" sz="2400" dirty="0" err="1"/>
              <a:t>tehlikeleri</a:t>
            </a:r>
            <a:endParaRPr lang="en-GB" sz="2400" dirty="0"/>
          </a:p>
          <a:p>
            <a:pPr>
              <a:buSzPct val="150000"/>
            </a:pPr>
            <a:r>
              <a:rPr lang="en-GB" sz="2400" dirty="0" err="1"/>
              <a:t>Gürültü</a:t>
            </a:r>
            <a:r>
              <a:rPr lang="en-GB" sz="2400" dirty="0"/>
              <a:t>, </a:t>
            </a:r>
            <a:r>
              <a:rPr lang="en-GB" sz="2400" dirty="0" err="1"/>
              <a:t>kaygan</a:t>
            </a:r>
            <a:r>
              <a:rPr lang="en-GB" sz="2400" dirty="0"/>
              <a:t>/</a:t>
            </a:r>
            <a:r>
              <a:rPr lang="en-GB" sz="2400" dirty="0" err="1"/>
              <a:t>ıslak</a:t>
            </a:r>
            <a:r>
              <a:rPr lang="en-GB" sz="2400" dirty="0"/>
              <a:t> </a:t>
            </a:r>
            <a:r>
              <a:rPr lang="en-GB" sz="2400" dirty="0" err="1"/>
              <a:t>zeminler</a:t>
            </a:r>
            <a:r>
              <a:rPr lang="en-GB" sz="2400" dirty="0"/>
              <a:t>, </a:t>
            </a:r>
            <a:r>
              <a:rPr lang="en-GB" sz="2400" dirty="0" err="1"/>
              <a:t>düşen</a:t>
            </a:r>
            <a:r>
              <a:rPr lang="en-GB" sz="2400" dirty="0"/>
              <a:t> </a:t>
            </a:r>
            <a:r>
              <a:rPr lang="en-GB" sz="2400" dirty="0" err="1"/>
              <a:t>cisimler</a:t>
            </a:r>
            <a:endParaRPr lang="tr-TR" sz="2400" dirty="0">
              <a:latin typeface="Times New Roman Tur" charset="-94"/>
            </a:endParaRPr>
          </a:p>
        </p:txBody>
      </p:sp>
      <p:pic>
        <p:nvPicPr>
          <p:cNvPr id="3074" name="Picture 2" descr="http://images.ccohs.ca/oshanswers/danger0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230312"/>
            <a:ext cx="2676525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035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/>
              <a:t>Yetersiz Oksijenli Atmosfer</a:t>
            </a:r>
            <a:endParaRPr lang="tr-TR">
              <a:latin typeface="Times New Roman Tur" charset="-94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>
              <a:buFontTx/>
              <a:buNone/>
            </a:pPr>
            <a:r>
              <a:rPr lang="tr-TR" sz="2000" dirty="0" smtClean="0"/>
              <a:t>19.5 %		</a:t>
            </a:r>
            <a:r>
              <a:rPr lang="en-GB" sz="2000" dirty="0" smtClean="0"/>
              <a:t>Kabul </a:t>
            </a:r>
            <a:r>
              <a:rPr lang="en-GB" sz="2000" dirty="0" err="1" smtClean="0"/>
              <a:t>edilen</a:t>
            </a:r>
            <a:r>
              <a:rPr lang="en-GB" sz="2000" dirty="0" smtClean="0"/>
              <a:t> en </a:t>
            </a:r>
            <a:r>
              <a:rPr lang="en-GB" sz="2000" dirty="0" err="1" smtClean="0"/>
              <a:t>düşük</a:t>
            </a:r>
            <a:r>
              <a:rPr lang="en-GB" sz="2000" dirty="0" smtClean="0"/>
              <a:t> </a:t>
            </a:r>
            <a:r>
              <a:rPr lang="en-GB" sz="2000" dirty="0" err="1" smtClean="0"/>
              <a:t>oksijen</a:t>
            </a:r>
            <a:r>
              <a:rPr lang="en-GB" sz="2000" dirty="0" smtClean="0"/>
              <a:t> </a:t>
            </a:r>
            <a:r>
              <a:rPr lang="en-GB" sz="2000" dirty="0" err="1" smtClean="0"/>
              <a:t>miktarı</a:t>
            </a:r>
            <a:r>
              <a:rPr lang="tr-TR" sz="2000" dirty="0" smtClean="0"/>
              <a:t>.</a:t>
            </a:r>
          </a:p>
          <a:p>
            <a:pPr lvl="1">
              <a:buFontTx/>
              <a:buNone/>
            </a:pPr>
            <a:r>
              <a:rPr lang="tr-TR" sz="2000" dirty="0" smtClean="0"/>
              <a:t>15 - 19%		</a:t>
            </a:r>
            <a:r>
              <a:rPr lang="en-GB" sz="2000" dirty="0" err="1" smtClean="0"/>
              <a:t>Hareketlerde</a:t>
            </a:r>
            <a:r>
              <a:rPr lang="en-GB" sz="2000" dirty="0" smtClean="0"/>
              <a:t> </a:t>
            </a:r>
            <a:r>
              <a:rPr lang="en-GB" sz="2000" dirty="0" err="1" smtClean="0"/>
              <a:t>yavaşlama</a:t>
            </a:r>
            <a:r>
              <a:rPr lang="tr-TR" sz="2000" dirty="0" smtClean="0"/>
              <a:t>.		</a:t>
            </a:r>
            <a:r>
              <a:rPr lang="en-GB" sz="2000" dirty="0" smtClean="0"/>
              <a:t>    </a:t>
            </a:r>
            <a:r>
              <a:rPr lang="tr-TR" sz="2000" dirty="0" smtClean="0"/>
              <a:t>	</a:t>
            </a:r>
            <a:r>
              <a:rPr lang="en-GB" sz="2000" dirty="0" smtClean="0"/>
              <a:t>                        </a:t>
            </a:r>
            <a:r>
              <a:rPr lang="tr-TR" sz="2000" dirty="0" smtClean="0"/>
              <a:t>			</a:t>
            </a:r>
            <a:r>
              <a:rPr lang="en-GB" sz="2000" dirty="0" err="1" smtClean="0"/>
              <a:t>Koordinasyonda</a:t>
            </a:r>
            <a:r>
              <a:rPr lang="en-GB" sz="2000" dirty="0" smtClean="0"/>
              <a:t> </a:t>
            </a:r>
            <a:r>
              <a:rPr lang="en-GB" sz="2000" dirty="0" err="1" smtClean="0"/>
              <a:t>güçlük</a:t>
            </a:r>
            <a:r>
              <a:rPr lang="en-GB" sz="2000" dirty="0" smtClean="0"/>
              <a:t>.</a:t>
            </a:r>
            <a:r>
              <a:rPr lang="tr-TR" sz="2000" dirty="0" smtClean="0"/>
              <a:t> </a:t>
            </a:r>
          </a:p>
          <a:p>
            <a:pPr lvl="1">
              <a:buFontTx/>
              <a:buNone/>
            </a:pPr>
            <a:r>
              <a:rPr lang="tr-TR" sz="2000" dirty="0" smtClean="0"/>
              <a:t> 4-6%			</a:t>
            </a:r>
            <a:r>
              <a:rPr lang="en-GB" sz="2000" dirty="0" smtClean="0"/>
              <a:t>40 sn.de </a:t>
            </a:r>
            <a:r>
              <a:rPr lang="en-GB" sz="2000" dirty="0" err="1" smtClean="0"/>
              <a:t>koma</a:t>
            </a:r>
            <a:r>
              <a:rPr lang="en-GB" sz="2000" dirty="0" smtClean="0"/>
              <a:t> </a:t>
            </a:r>
            <a:r>
              <a:rPr lang="en-GB" sz="2000" dirty="0" err="1" smtClean="0"/>
              <a:t>durumu</a:t>
            </a:r>
            <a:r>
              <a:rPr lang="en-GB" sz="2000" dirty="0" smtClean="0"/>
              <a:t> </a:t>
            </a:r>
            <a:r>
              <a:rPr lang="en-GB" sz="2000" dirty="0" err="1" smtClean="0"/>
              <a:t>ve</a:t>
            </a:r>
            <a:r>
              <a:rPr lang="en-GB" sz="2000" dirty="0" smtClean="0"/>
              <a:t> </a:t>
            </a:r>
            <a:r>
              <a:rPr lang="en-GB" sz="2000" dirty="0" err="1" smtClean="0"/>
              <a:t>ölüm</a:t>
            </a:r>
            <a:endParaRPr lang="tr-TR" sz="6000" dirty="0" smtClean="0">
              <a:latin typeface="Times New Roman Tur" charset="-94"/>
            </a:endParaRPr>
          </a:p>
          <a:p>
            <a:pPr lvl="1">
              <a:buFontTx/>
              <a:buNone/>
            </a:pPr>
            <a:endParaRPr lang="tr-TR" sz="6000" dirty="0">
              <a:latin typeface="Times New Roman Tur" charset="-94"/>
            </a:endParaRPr>
          </a:p>
          <a:p>
            <a:pPr lvl="1">
              <a:buFontTx/>
              <a:buNone/>
            </a:pPr>
            <a:endParaRPr lang="tr-TR" sz="6000" dirty="0" smtClean="0">
              <a:latin typeface="Times New Roman Tur" charset="-94"/>
            </a:endParaRPr>
          </a:p>
          <a:p>
            <a:pPr lvl="1">
              <a:buFontTx/>
              <a:buNone/>
            </a:pPr>
            <a:endParaRPr lang="tr-TR" sz="6000" dirty="0">
              <a:latin typeface="Times New Roman Tur" charset="-94"/>
            </a:endParaRPr>
          </a:p>
          <a:p>
            <a:pPr lvl="1">
              <a:buFontTx/>
              <a:buNone/>
            </a:pPr>
            <a:endParaRPr lang="tr-TR" sz="2000" dirty="0" smtClean="0"/>
          </a:p>
        </p:txBody>
      </p:sp>
      <p:pic>
        <p:nvPicPr>
          <p:cNvPr id="4" name="Picture 5" descr="C:\Users\hp\Desktop\Yeni Klasör (2)\Resim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7" t="47828" b="12952"/>
          <a:stretch/>
        </p:blipFill>
        <p:spPr bwMode="auto">
          <a:xfrm>
            <a:off x="3154810" y="3186103"/>
            <a:ext cx="384606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20515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43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Oksijen</a:t>
            </a:r>
            <a:r>
              <a:rPr lang="en-GB" sz="4000" dirty="0"/>
              <a:t> </a:t>
            </a:r>
            <a:r>
              <a:rPr lang="en-GB" sz="4000" dirty="0" err="1"/>
              <a:t>Fazla</a:t>
            </a:r>
            <a:r>
              <a:rPr lang="en-GB" sz="4000" dirty="0"/>
              <a:t> </a:t>
            </a:r>
            <a:r>
              <a:rPr lang="en-GB" sz="4000" dirty="0" err="1"/>
              <a:t>Atmosfer</a:t>
            </a:r>
            <a:endParaRPr lang="tr-TR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420813"/>
            <a:ext cx="8207375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dirty="0" err="1"/>
              <a:t>Oksijen</a:t>
            </a:r>
            <a:r>
              <a:rPr lang="en-GB" dirty="0"/>
              <a:t> </a:t>
            </a:r>
            <a:r>
              <a:rPr lang="en-GB" dirty="0" err="1"/>
              <a:t>seviyesi</a:t>
            </a:r>
            <a:r>
              <a:rPr lang="en-GB" dirty="0"/>
              <a:t> % 21’in </a:t>
            </a:r>
            <a:r>
              <a:rPr lang="en-GB" dirty="0" err="1"/>
              <a:t>üstündeyse</a:t>
            </a:r>
            <a:r>
              <a:rPr lang="en-GB" dirty="0"/>
              <a:t>;</a:t>
            </a:r>
            <a:endParaRPr lang="tr-TR" dirty="0"/>
          </a:p>
          <a:p>
            <a:pPr lvl="1">
              <a:buSzPct val="150000"/>
              <a:buFontTx/>
              <a:buChar char="•"/>
            </a:pPr>
            <a:r>
              <a:rPr lang="en-GB" dirty="0" err="1"/>
              <a:t>Ateşlendiğinde</a:t>
            </a:r>
            <a:r>
              <a:rPr lang="en-GB" dirty="0"/>
              <a:t> </a:t>
            </a:r>
            <a:r>
              <a:rPr lang="en-GB" dirty="0" err="1"/>
              <a:t>yanıcı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parlayıcı</a:t>
            </a:r>
            <a:r>
              <a:rPr lang="en-GB" dirty="0"/>
              <a:t> </a:t>
            </a:r>
            <a:r>
              <a:rPr lang="en-GB" dirty="0" err="1"/>
              <a:t>maddelerin</a:t>
            </a:r>
            <a:r>
              <a:rPr lang="en-GB" dirty="0"/>
              <a:t> </a:t>
            </a:r>
            <a:r>
              <a:rPr lang="en-GB" dirty="0" err="1"/>
              <a:t>şiddetle</a:t>
            </a:r>
            <a:r>
              <a:rPr lang="en-GB" dirty="0"/>
              <a:t> </a:t>
            </a:r>
            <a:r>
              <a:rPr lang="en-GB" dirty="0" err="1"/>
              <a:t>yanmasına</a:t>
            </a:r>
            <a:r>
              <a:rPr lang="en-GB" dirty="0"/>
              <a:t> </a:t>
            </a:r>
            <a:r>
              <a:rPr lang="en-GB" dirty="0" err="1"/>
              <a:t>sebep</a:t>
            </a:r>
            <a:r>
              <a:rPr lang="en-GB" dirty="0"/>
              <a:t> </a:t>
            </a:r>
            <a:r>
              <a:rPr lang="en-GB" dirty="0" err="1"/>
              <a:t>olur</a:t>
            </a:r>
            <a:r>
              <a:rPr lang="en-GB" dirty="0"/>
              <a:t>.</a:t>
            </a:r>
            <a:endParaRPr lang="tr-TR" dirty="0"/>
          </a:p>
          <a:p>
            <a:pPr lvl="1">
              <a:buSzPct val="150000"/>
              <a:buFontTx/>
              <a:buChar char="•"/>
            </a:pPr>
            <a:r>
              <a:rPr lang="en-GB" dirty="0" err="1"/>
              <a:t>Saçlar</a:t>
            </a:r>
            <a:r>
              <a:rPr lang="en-GB" dirty="0"/>
              <a:t>, </a:t>
            </a:r>
            <a:r>
              <a:rPr lang="en-GB" dirty="0" err="1"/>
              <a:t>elbiseler</a:t>
            </a:r>
            <a:r>
              <a:rPr lang="en-GB" dirty="0"/>
              <a:t>, </a:t>
            </a:r>
            <a:r>
              <a:rPr lang="en-GB" dirty="0" err="1"/>
              <a:t>materyaller</a:t>
            </a:r>
            <a:r>
              <a:rPr lang="en-GB" dirty="0"/>
              <a:t> </a:t>
            </a:r>
            <a:r>
              <a:rPr lang="en-GB" dirty="0" err="1"/>
              <a:t>vb</a:t>
            </a:r>
            <a:r>
              <a:rPr lang="tr-TR" dirty="0"/>
              <a:t>.</a:t>
            </a:r>
            <a:r>
              <a:rPr lang="en-GB" dirty="0" err="1"/>
              <a:t>tutuşabilir</a:t>
            </a:r>
            <a:r>
              <a:rPr lang="en-GB" dirty="0"/>
              <a:t>.</a:t>
            </a:r>
            <a:endParaRPr lang="tr-TR" dirty="0"/>
          </a:p>
          <a:p>
            <a:pPr lvl="1">
              <a:buSzPct val="150000"/>
              <a:buFontTx/>
              <a:buChar char="•"/>
            </a:pPr>
            <a:r>
              <a:rPr lang="en-GB" dirty="0" err="1"/>
              <a:t>Yağ</a:t>
            </a:r>
            <a:r>
              <a:rPr lang="en-GB" dirty="0"/>
              <a:t> </a:t>
            </a:r>
            <a:r>
              <a:rPr lang="en-GB" dirty="0" err="1"/>
              <a:t>emmiş</a:t>
            </a:r>
            <a:r>
              <a:rPr lang="en-GB" dirty="0"/>
              <a:t> </a:t>
            </a:r>
            <a:r>
              <a:rPr lang="en-GB" dirty="0" err="1"/>
              <a:t>elbiseler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materyaller</a:t>
            </a:r>
            <a:r>
              <a:rPr lang="en-GB" dirty="0"/>
              <a:t> </a:t>
            </a:r>
            <a:r>
              <a:rPr lang="en-GB" dirty="0" err="1"/>
              <a:t>yanabilir</a:t>
            </a:r>
            <a:r>
              <a:rPr lang="en-GB" dirty="0" smtClean="0"/>
              <a:t>.</a:t>
            </a:r>
            <a:endParaRPr lang="tr-TR" dirty="0"/>
          </a:p>
        </p:txBody>
      </p:sp>
      <p:pic>
        <p:nvPicPr>
          <p:cNvPr id="10242" name="Picture 2" descr="http://t1.gstatic.com/images?q=tbn:ANd9GcSlTg601DxGCjN-x0XcNB2tsqUfSNGOAZ4XlwxAbDpJlQGXVHwz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333750"/>
            <a:ext cx="66230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138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Toksik</a:t>
            </a:r>
            <a:r>
              <a:rPr lang="en-GB" sz="4000" dirty="0"/>
              <a:t> </a:t>
            </a:r>
            <a:r>
              <a:rPr lang="en-GB" sz="4000" dirty="0" err="1"/>
              <a:t>Atmosfer</a:t>
            </a:r>
            <a:endParaRPr lang="tr-TR" sz="40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87463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depolanan</a:t>
            </a:r>
            <a:r>
              <a:rPr lang="en-GB" dirty="0"/>
              <a:t> </a:t>
            </a:r>
            <a:r>
              <a:rPr lang="en-GB" dirty="0" err="1"/>
              <a:t>ürünler</a:t>
            </a:r>
            <a:r>
              <a:rPr lang="tr-TR" dirty="0"/>
              <a:t>:</a:t>
            </a:r>
          </a:p>
          <a:p>
            <a:pPr lvl="2">
              <a:buSzPct val="75000"/>
            </a:pPr>
            <a:r>
              <a:rPr lang="en-GB" dirty="0" err="1"/>
              <a:t>Temizleme</a:t>
            </a:r>
            <a:r>
              <a:rPr lang="en-GB" dirty="0"/>
              <a:t> </a:t>
            </a:r>
            <a:r>
              <a:rPr lang="en-GB" dirty="0" err="1"/>
              <a:t>esnasında</a:t>
            </a:r>
            <a:r>
              <a:rPr lang="en-GB" dirty="0"/>
              <a:t> </a:t>
            </a:r>
            <a:r>
              <a:rPr lang="en-GB" dirty="0" err="1"/>
              <a:t>yayılabilecek</a:t>
            </a:r>
            <a:r>
              <a:rPr lang="en-GB" dirty="0"/>
              <a:t> </a:t>
            </a:r>
            <a:r>
              <a:rPr lang="en-GB" dirty="0" err="1"/>
              <a:t>gazlar</a:t>
            </a:r>
            <a:r>
              <a:rPr lang="tr-TR" dirty="0"/>
              <a:t>.</a:t>
            </a:r>
          </a:p>
          <a:p>
            <a:pPr lvl="2">
              <a:buSzPct val="75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duvarlarına</a:t>
            </a:r>
            <a:r>
              <a:rPr lang="en-GB" dirty="0"/>
              <a:t> </a:t>
            </a:r>
            <a:r>
              <a:rPr lang="en-GB" dirty="0" err="1"/>
              <a:t>nüfuz</a:t>
            </a:r>
            <a:r>
              <a:rPr lang="en-GB" dirty="0"/>
              <a:t> </a:t>
            </a:r>
            <a:r>
              <a:rPr lang="en-GB" dirty="0" err="1"/>
              <a:t>etmiş</a:t>
            </a:r>
            <a:r>
              <a:rPr lang="en-GB" dirty="0"/>
              <a:t> </a:t>
            </a:r>
            <a:r>
              <a:rPr lang="en-GB" dirty="0" err="1"/>
              <a:t>materyaller</a:t>
            </a:r>
            <a:r>
              <a:rPr lang="en-GB" dirty="0"/>
              <a:t>.</a:t>
            </a:r>
            <a:endParaRPr lang="tr-TR" dirty="0"/>
          </a:p>
          <a:p>
            <a:pPr lvl="2">
              <a:buSzPct val="75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çürümüş</a:t>
            </a:r>
            <a:r>
              <a:rPr lang="en-GB" dirty="0"/>
              <a:t> </a:t>
            </a:r>
            <a:r>
              <a:rPr lang="en-GB" dirty="0" err="1"/>
              <a:t>maddeler</a:t>
            </a:r>
            <a:r>
              <a:rPr lang="en-GB" dirty="0"/>
              <a:t>.</a:t>
            </a:r>
            <a:endParaRPr lang="tr-TR" dirty="0"/>
          </a:p>
          <a:p>
            <a:pPr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çalışmalar</a:t>
            </a:r>
            <a:r>
              <a:rPr lang="tr-TR" dirty="0"/>
              <a:t>:</a:t>
            </a:r>
          </a:p>
          <a:p>
            <a:pPr lvl="2">
              <a:buSzPct val="75000"/>
            </a:pPr>
            <a:r>
              <a:rPr lang="en-GB" dirty="0" err="1"/>
              <a:t>Kaynak</a:t>
            </a:r>
            <a:r>
              <a:rPr lang="en-GB" dirty="0"/>
              <a:t>, </a:t>
            </a:r>
            <a:r>
              <a:rPr lang="en-GB" dirty="0" err="1"/>
              <a:t>kesme</a:t>
            </a:r>
            <a:r>
              <a:rPr lang="en-GB" dirty="0"/>
              <a:t>, </a:t>
            </a:r>
            <a:r>
              <a:rPr lang="en-GB" dirty="0" err="1"/>
              <a:t>taşlama</a:t>
            </a:r>
            <a:r>
              <a:rPr lang="en-GB" dirty="0"/>
              <a:t>, </a:t>
            </a:r>
            <a:r>
              <a:rPr lang="en-GB" dirty="0" err="1"/>
              <a:t>lehimleme</a:t>
            </a:r>
            <a:r>
              <a:rPr lang="tr-TR" dirty="0"/>
              <a:t>.</a:t>
            </a:r>
          </a:p>
          <a:p>
            <a:pPr lvl="2">
              <a:buSzPct val="75000"/>
            </a:pPr>
            <a:r>
              <a:rPr lang="en-GB" dirty="0" err="1"/>
              <a:t>Boyama</a:t>
            </a:r>
            <a:r>
              <a:rPr lang="en-GB" dirty="0"/>
              <a:t>, </a:t>
            </a:r>
            <a:r>
              <a:rPr lang="en-GB" dirty="0" err="1"/>
              <a:t>kazıma</a:t>
            </a:r>
            <a:r>
              <a:rPr lang="en-GB" dirty="0"/>
              <a:t>, </a:t>
            </a:r>
            <a:r>
              <a:rPr lang="en-GB" dirty="0" err="1"/>
              <a:t>kumlama</a:t>
            </a:r>
            <a:r>
              <a:rPr lang="en-GB" dirty="0"/>
              <a:t>, </a:t>
            </a:r>
            <a:r>
              <a:rPr lang="en-GB" dirty="0" err="1"/>
              <a:t>yağ</a:t>
            </a:r>
            <a:r>
              <a:rPr lang="en-GB" dirty="0"/>
              <a:t> </a:t>
            </a:r>
            <a:r>
              <a:rPr lang="en-GB" dirty="0" err="1"/>
              <a:t>temizleme</a:t>
            </a:r>
            <a:r>
              <a:rPr lang="tr-TR" dirty="0"/>
              <a:t>.</a:t>
            </a:r>
          </a:p>
          <a:p>
            <a:pPr lvl="2">
              <a:buSzPct val="75000"/>
            </a:pPr>
            <a:r>
              <a:rPr lang="en-GB" dirty="0" err="1"/>
              <a:t>Mühürleme</a:t>
            </a:r>
            <a:r>
              <a:rPr lang="en-GB" dirty="0"/>
              <a:t>, </a:t>
            </a:r>
            <a:r>
              <a:rPr lang="en-GB" dirty="0" err="1"/>
              <a:t>bağlama</a:t>
            </a:r>
            <a:r>
              <a:rPr lang="en-GB" dirty="0"/>
              <a:t>, </a:t>
            </a:r>
            <a:r>
              <a:rPr lang="en-GB" dirty="0" err="1"/>
              <a:t>eritme</a:t>
            </a:r>
            <a:r>
              <a:rPr lang="tr-TR" dirty="0"/>
              <a:t>.</a:t>
            </a:r>
          </a:p>
          <a:p>
            <a:pPr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alanın</a:t>
            </a:r>
            <a:r>
              <a:rPr lang="en-GB" dirty="0"/>
              <a:t> </a:t>
            </a:r>
            <a:r>
              <a:rPr lang="en-GB" dirty="0" err="1"/>
              <a:t>hemen</a:t>
            </a:r>
            <a:r>
              <a:rPr lang="en-GB" dirty="0"/>
              <a:t> </a:t>
            </a:r>
            <a:r>
              <a:rPr lang="en-GB" dirty="0" err="1"/>
              <a:t>yakınındaki</a:t>
            </a:r>
            <a:r>
              <a:rPr lang="en-GB" dirty="0"/>
              <a:t> </a:t>
            </a:r>
            <a:r>
              <a:rPr lang="en-GB" dirty="0" err="1"/>
              <a:t>yerlerde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çalışmalar</a:t>
            </a:r>
            <a:r>
              <a:rPr lang="en-GB" dirty="0"/>
              <a:t>.</a:t>
            </a:r>
            <a:endParaRPr 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918711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Hidrojen</a:t>
            </a:r>
            <a:r>
              <a:rPr lang="en-GB" sz="4000" dirty="0"/>
              <a:t> </a:t>
            </a:r>
            <a:r>
              <a:rPr lang="en-GB" sz="4000" dirty="0" err="1"/>
              <a:t>Sülfid</a:t>
            </a:r>
            <a:r>
              <a:rPr lang="tr-TR" sz="4000" dirty="0"/>
              <a:t>, H2S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4751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sz="2800" dirty="0" err="1"/>
              <a:t>Maddelerin</a:t>
            </a:r>
            <a:r>
              <a:rPr lang="en-GB" sz="2800" dirty="0"/>
              <a:t> </a:t>
            </a:r>
            <a:r>
              <a:rPr lang="en-GB" sz="2800" dirty="0" err="1"/>
              <a:t>çürümesi</a:t>
            </a:r>
            <a:r>
              <a:rPr lang="en-GB" sz="2800" dirty="0"/>
              <a:t>, </a:t>
            </a:r>
            <a:r>
              <a:rPr lang="en-GB" sz="2800" dirty="0" err="1"/>
              <a:t>insan</a:t>
            </a:r>
            <a:r>
              <a:rPr lang="en-GB" sz="2800" dirty="0"/>
              <a:t> </a:t>
            </a:r>
            <a:r>
              <a:rPr lang="en-GB" sz="2800" dirty="0" err="1"/>
              <a:t>atıkları</a:t>
            </a:r>
            <a:r>
              <a:rPr lang="en-GB" sz="2800" dirty="0"/>
              <a:t> </a:t>
            </a:r>
            <a:r>
              <a:rPr lang="en-GB" sz="2800" dirty="0" err="1"/>
              <a:t>ile</a:t>
            </a:r>
            <a:r>
              <a:rPr lang="en-GB" sz="2800" dirty="0"/>
              <a:t> </a:t>
            </a:r>
            <a:r>
              <a:rPr lang="en-GB" sz="2800" dirty="0" err="1"/>
              <a:t>ortaya</a:t>
            </a:r>
            <a:r>
              <a:rPr lang="en-GB" sz="2800" dirty="0"/>
              <a:t> </a:t>
            </a:r>
            <a:r>
              <a:rPr lang="en-GB" sz="2800" dirty="0" err="1"/>
              <a:t>çıkar</a:t>
            </a:r>
            <a:r>
              <a:rPr lang="en-GB" sz="2800" dirty="0"/>
              <a:t>.</a:t>
            </a:r>
            <a:endParaRPr lang="tr-TR" sz="2800" dirty="0"/>
          </a:p>
          <a:p>
            <a:pPr>
              <a:buSzPct val="150000"/>
            </a:pPr>
            <a:r>
              <a:rPr lang="en-GB" sz="2800" dirty="0" err="1"/>
              <a:t>Düşük</a:t>
            </a:r>
            <a:r>
              <a:rPr lang="en-GB" sz="2800" dirty="0"/>
              <a:t> </a:t>
            </a:r>
            <a:r>
              <a:rPr lang="en-GB" sz="2800" dirty="0" err="1"/>
              <a:t>konstantrasyonlarda</a:t>
            </a:r>
            <a:r>
              <a:rPr lang="en-GB" sz="2800" dirty="0"/>
              <a:t> </a:t>
            </a:r>
            <a:r>
              <a:rPr lang="en-GB" sz="2800" dirty="0" err="1"/>
              <a:t>çürümüş</a:t>
            </a:r>
            <a:r>
              <a:rPr lang="en-GB" sz="2800" dirty="0"/>
              <a:t> </a:t>
            </a:r>
            <a:r>
              <a:rPr lang="en-GB" sz="2800" dirty="0" err="1"/>
              <a:t>yumurta</a:t>
            </a:r>
            <a:r>
              <a:rPr lang="en-GB" sz="2800" dirty="0"/>
              <a:t> </a:t>
            </a:r>
            <a:r>
              <a:rPr lang="en-GB" sz="2800" dirty="0" err="1"/>
              <a:t>kokusu</a:t>
            </a:r>
            <a:r>
              <a:rPr lang="en-GB" sz="2800" dirty="0"/>
              <a:t> </a:t>
            </a:r>
            <a:r>
              <a:rPr lang="en-GB" sz="2800" dirty="0" err="1"/>
              <a:t>duyulur</a:t>
            </a:r>
            <a:r>
              <a:rPr lang="en-GB" sz="2800" dirty="0"/>
              <a:t>.</a:t>
            </a:r>
            <a:endParaRPr lang="tr-TR" sz="2800" dirty="0"/>
          </a:p>
          <a:p>
            <a:pPr>
              <a:buSzPct val="150000"/>
            </a:pPr>
            <a:r>
              <a:rPr lang="en-GB" sz="2800" dirty="0" err="1"/>
              <a:t>Yüksek</a:t>
            </a:r>
            <a:r>
              <a:rPr lang="en-GB" sz="2800" dirty="0"/>
              <a:t> </a:t>
            </a:r>
            <a:r>
              <a:rPr lang="en-GB" sz="2800" dirty="0" err="1"/>
              <a:t>konsantrasyonlarda</a:t>
            </a:r>
            <a:r>
              <a:rPr lang="en-GB" sz="2800" dirty="0"/>
              <a:t> </a:t>
            </a:r>
            <a:r>
              <a:rPr lang="en-GB" sz="2800" dirty="0" err="1"/>
              <a:t>belirti</a:t>
            </a:r>
            <a:r>
              <a:rPr lang="en-GB" sz="2800" dirty="0"/>
              <a:t> </a:t>
            </a:r>
            <a:r>
              <a:rPr lang="en-GB" sz="2800" dirty="0" err="1"/>
              <a:t>vermez</a:t>
            </a:r>
            <a:r>
              <a:rPr lang="en-GB" sz="2800" dirty="0"/>
              <a:t>.</a:t>
            </a:r>
            <a:endParaRPr lang="tr-TR" sz="2800" dirty="0"/>
          </a:p>
          <a:p>
            <a:pPr>
              <a:buFontTx/>
              <a:buNone/>
            </a:pPr>
            <a:r>
              <a:rPr lang="tr-TR" dirty="0"/>
              <a:t>   </a:t>
            </a:r>
            <a:r>
              <a:rPr lang="tr-TR" u="sng" dirty="0"/>
              <a:t>PPM</a:t>
            </a:r>
            <a:r>
              <a:rPr lang="tr-TR" dirty="0"/>
              <a:t>		</a:t>
            </a:r>
            <a:r>
              <a:rPr lang="en-GB" u="sng" dirty="0" err="1"/>
              <a:t>Etkisi</a:t>
            </a:r>
            <a:r>
              <a:rPr lang="tr-TR" dirty="0"/>
              <a:t>		</a:t>
            </a:r>
            <a:r>
              <a:rPr lang="tr-TR" dirty="0" smtClean="0"/>
              <a:t>                            </a:t>
            </a:r>
            <a:r>
              <a:rPr lang="en-GB" u="sng" dirty="0" err="1" smtClean="0"/>
              <a:t>Süre</a:t>
            </a:r>
            <a:endParaRPr lang="tr-TR" dirty="0"/>
          </a:p>
          <a:p>
            <a:pPr>
              <a:buFontTx/>
              <a:buNone/>
            </a:pPr>
            <a:r>
              <a:rPr lang="tr-TR" sz="2000" dirty="0"/>
              <a:t>	10 ppm	</a:t>
            </a:r>
            <a:r>
              <a:rPr lang="en-GB" sz="2000" dirty="0" err="1"/>
              <a:t>İzin</a:t>
            </a:r>
            <a:r>
              <a:rPr lang="en-GB" sz="2000" dirty="0"/>
              <a:t> </a:t>
            </a:r>
            <a:r>
              <a:rPr lang="en-GB" sz="2000" dirty="0" err="1"/>
              <a:t>verilen</a:t>
            </a:r>
            <a:r>
              <a:rPr lang="en-GB" sz="2000" dirty="0"/>
              <a:t> </a:t>
            </a:r>
            <a:r>
              <a:rPr lang="en-GB" sz="2000" dirty="0" err="1"/>
              <a:t>maruziyet</a:t>
            </a:r>
            <a:r>
              <a:rPr lang="en-GB" sz="2000" dirty="0"/>
              <a:t> </a:t>
            </a:r>
            <a:r>
              <a:rPr lang="en-GB" sz="2000" dirty="0" err="1"/>
              <a:t>sınırı</a:t>
            </a:r>
            <a:r>
              <a:rPr lang="tr-TR" sz="2000" dirty="0"/>
              <a:t>	8 </a:t>
            </a:r>
            <a:r>
              <a:rPr lang="en-GB" sz="2000" dirty="0" err="1"/>
              <a:t>saat</a:t>
            </a:r>
            <a:endParaRPr lang="tr-TR" sz="2000" dirty="0"/>
          </a:p>
          <a:p>
            <a:pPr>
              <a:buFontTx/>
              <a:buNone/>
            </a:pPr>
            <a:r>
              <a:rPr lang="tr-TR" sz="2000" dirty="0"/>
              <a:t>	50 - 100	</a:t>
            </a:r>
            <a:r>
              <a:rPr lang="en-GB" sz="2000" dirty="0" err="1"/>
              <a:t>Gözlerde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boğazda</a:t>
            </a:r>
            <a:r>
              <a:rPr lang="en-GB" sz="2000" dirty="0"/>
              <a:t> </a:t>
            </a:r>
            <a:r>
              <a:rPr lang="en-GB" sz="2000" dirty="0" err="1"/>
              <a:t>hafif</a:t>
            </a:r>
            <a:r>
              <a:rPr lang="en-GB" sz="2000" dirty="0"/>
              <a:t> </a:t>
            </a:r>
            <a:r>
              <a:rPr lang="en-GB" sz="2000" dirty="0" err="1"/>
              <a:t>tahriş</a:t>
            </a:r>
            <a:r>
              <a:rPr lang="tr-TR" sz="2000" dirty="0"/>
              <a:t>	1 </a:t>
            </a:r>
            <a:r>
              <a:rPr lang="en-GB" sz="2000" dirty="0" err="1"/>
              <a:t>saat</a:t>
            </a:r>
            <a:endParaRPr lang="tr-TR" sz="2000" dirty="0"/>
          </a:p>
          <a:p>
            <a:pPr>
              <a:buFontTx/>
              <a:buNone/>
            </a:pPr>
            <a:r>
              <a:rPr lang="tr-TR" sz="2000" dirty="0"/>
              <a:t>   </a:t>
            </a:r>
            <a:r>
              <a:rPr lang="tr-TR" sz="2000" dirty="0" smtClean="0"/>
              <a:t>200 </a:t>
            </a:r>
            <a:r>
              <a:rPr lang="tr-TR" sz="2000" dirty="0"/>
              <a:t>- 300	</a:t>
            </a:r>
            <a:r>
              <a:rPr lang="en-GB" sz="2000" dirty="0" err="1"/>
              <a:t>Ciddi</a:t>
            </a:r>
            <a:r>
              <a:rPr lang="en-GB" sz="2000" dirty="0"/>
              <a:t> </a:t>
            </a:r>
            <a:r>
              <a:rPr lang="en-GB" sz="2000" dirty="0" err="1"/>
              <a:t>tahriş</a:t>
            </a:r>
            <a:r>
              <a:rPr lang="en-GB" sz="2000" dirty="0"/>
              <a:t>	</a:t>
            </a:r>
            <a:r>
              <a:rPr lang="tr-TR" sz="2000" dirty="0"/>
              <a:t>		1 </a:t>
            </a:r>
            <a:r>
              <a:rPr lang="en-GB" sz="2000" dirty="0" err="1"/>
              <a:t>saat</a:t>
            </a:r>
            <a:endParaRPr lang="tr-TR" sz="2000" dirty="0"/>
          </a:p>
          <a:p>
            <a:pPr>
              <a:buFontTx/>
              <a:buNone/>
            </a:pPr>
            <a:r>
              <a:rPr lang="tr-TR" sz="2000" dirty="0"/>
              <a:t>   </a:t>
            </a:r>
            <a:r>
              <a:rPr lang="tr-TR" sz="2000" dirty="0" smtClean="0"/>
              <a:t>500 </a:t>
            </a:r>
            <a:r>
              <a:rPr lang="tr-TR" sz="2000" dirty="0"/>
              <a:t>-700	</a:t>
            </a:r>
            <a:r>
              <a:rPr lang="en-GB" sz="2000" dirty="0" err="1"/>
              <a:t>Bilinç</a:t>
            </a:r>
            <a:r>
              <a:rPr lang="en-GB" sz="2000" dirty="0"/>
              <a:t> </a:t>
            </a:r>
            <a:r>
              <a:rPr lang="en-GB" sz="2000" dirty="0" err="1"/>
              <a:t>kaybı</a:t>
            </a:r>
            <a:r>
              <a:rPr lang="en-GB" sz="2000" dirty="0"/>
              <a:t>, </a:t>
            </a:r>
            <a:r>
              <a:rPr lang="en-GB" sz="2000" dirty="0" err="1"/>
              <a:t>ölüm</a:t>
            </a:r>
            <a:r>
              <a:rPr lang="en-GB" sz="2000" dirty="0"/>
              <a:t>	</a:t>
            </a:r>
            <a:r>
              <a:rPr lang="tr-TR" sz="2000" dirty="0"/>
              <a:t>	1/2 – 1</a:t>
            </a:r>
            <a:r>
              <a:rPr lang="en-GB" sz="2000" dirty="0"/>
              <a:t> </a:t>
            </a:r>
            <a:r>
              <a:rPr lang="en-GB" sz="2000" dirty="0" err="1"/>
              <a:t>saat</a:t>
            </a:r>
            <a:endParaRPr lang="tr-TR" sz="2000" dirty="0"/>
          </a:p>
          <a:p>
            <a:pPr>
              <a:buFontTx/>
              <a:buNone/>
            </a:pPr>
            <a:r>
              <a:rPr lang="tr-TR" sz="2000" dirty="0"/>
              <a:t>     &gt;1000	</a:t>
            </a:r>
            <a:r>
              <a:rPr lang="en-GB" sz="2000" dirty="0" err="1"/>
              <a:t>Bilinç</a:t>
            </a:r>
            <a:r>
              <a:rPr lang="en-GB" sz="2000" dirty="0"/>
              <a:t> </a:t>
            </a:r>
            <a:r>
              <a:rPr lang="en-GB" sz="2000" dirty="0" err="1"/>
              <a:t>kaybı</a:t>
            </a:r>
            <a:r>
              <a:rPr lang="en-GB" sz="2000" dirty="0"/>
              <a:t>, </a:t>
            </a:r>
            <a:r>
              <a:rPr lang="en-GB" sz="2000" dirty="0" err="1"/>
              <a:t>ölüm</a:t>
            </a:r>
            <a:r>
              <a:rPr lang="tr-TR" sz="2000" dirty="0"/>
              <a:t>		</a:t>
            </a:r>
            <a:r>
              <a:rPr lang="en-GB" sz="2000" dirty="0" err="1"/>
              <a:t>Dakikalar</a:t>
            </a:r>
            <a:r>
              <a:rPr lang="en-GB" sz="2000" dirty="0"/>
              <a:t> </a:t>
            </a:r>
            <a:r>
              <a:rPr lang="en-GB" sz="2000" dirty="0" err="1"/>
              <a:t>içinde</a:t>
            </a:r>
            <a:endParaRPr lang="tr-TR" sz="2000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70490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-508000" y="142875"/>
            <a:ext cx="77533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 eaLnBrk="0" hangingPunct="0"/>
            <a:r>
              <a:rPr lang="en-GB" sz="4000" b="1" dirty="0" err="1">
                <a:latin typeface="+mj-lt"/>
                <a:ea typeface="+mj-ea"/>
                <a:cs typeface="+mj-cs"/>
              </a:rPr>
              <a:t>Karbon</a:t>
            </a:r>
            <a:r>
              <a:rPr lang="en-GB" sz="4000" b="1" dirty="0">
                <a:latin typeface="+mj-lt"/>
                <a:ea typeface="+mj-ea"/>
                <a:cs typeface="+mj-cs"/>
              </a:rPr>
              <a:t> </a:t>
            </a:r>
            <a:r>
              <a:rPr lang="en-GB" sz="4000" b="1" dirty="0" err="1">
                <a:latin typeface="+mj-lt"/>
                <a:ea typeface="+mj-ea"/>
                <a:cs typeface="+mj-cs"/>
              </a:rPr>
              <a:t>Monoksid</a:t>
            </a:r>
            <a:r>
              <a:rPr lang="tr-TR" sz="4000" b="1" dirty="0">
                <a:latin typeface="+mj-lt"/>
                <a:ea typeface="+mj-ea"/>
                <a:cs typeface="+mj-cs"/>
              </a:rPr>
              <a:t>, CO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914400" y="14287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Kokusuz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renksiz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bir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gazdır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tr-TR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Yanma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ile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ortaya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çıkan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bir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gazıdır</a:t>
            </a:r>
            <a:r>
              <a:rPr lang="tr-T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Yüksek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konstantrasyonlarda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ani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etkilidir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tr-TR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tr-T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tr-TR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PPM</a:t>
            </a:r>
            <a:r>
              <a:rPr lang="tr-T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  <a:r>
              <a:rPr lang="en-GB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Etkisi</a:t>
            </a:r>
            <a:r>
              <a:rPr lang="tr-T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</a:t>
            </a:r>
            <a:r>
              <a:rPr lang="en-GB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Süre</a:t>
            </a:r>
            <a:endParaRPr lang="tr-TR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   50		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İzin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verilen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maruziet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sınırı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8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saat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  200		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Hafif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başağrısı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huzursuzluk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3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saat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600		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Baş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ağrısı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huzursuzluk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1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saat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1000-2000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Düşme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eğilimi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1 1/2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saat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1000-2000	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Hafif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kalp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çarpıntısı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30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dk.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2000-2500	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Bilinç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kaybı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	30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dk</a:t>
            </a:r>
            <a:r>
              <a:rPr lang="tr-T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15704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sz="4000" dirty="0"/>
              <a:t>Aşırı  Soğuk ve  </a:t>
            </a:r>
            <a:r>
              <a:rPr lang="en-GB" sz="4000" dirty="0" err="1"/>
              <a:t>Sıcaklıklar</a:t>
            </a:r>
            <a:endParaRPr lang="tr-TR" sz="40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150000"/>
            </a:pPr>
            <a:r>
              <a:rPr lang="en-GB" dirty="0" err="1"/>
              <a:t>Örnekler</a:t>
            </a:r>
            <a:r>
              <a:rPr lang="en-GB" dirty="0"/>
              <a:t>;</a:t>
            </a:r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sıcak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soğuk</a:t>
            </a:r>
            <a:r>
              <a:rPr lang="en-GB" dirty="0"/>
              <a:t> </a:t>
            </a:r>
            <a:r>
              <a:rPr lang="en-GB" dirty="0" err="1"/>
              <a:t>ortamlar</a:t>
            </a:r>
            <a:r>
              <a:rPr lang="en-GB" dirty="0"/>
              <a:t>, </a:t>
            </a:r>
            <a:endParaRPr lang="tr-TR" dirty="0"/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basınçlı</a:t>
            </a:r>
            <a:r>
              <a:rPr lang="en-GB" dirty="0"/>
              <a:t> </a:t>
            </a:r>
            <a:r>
              <a:rPr lang="en-GB" dirty="0" err="1"/>
              <a:t>buharla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temizleme</a:t>
            </a:r>
            <a:r>
              <a:rPr lang="en-GB" dirty="0"/>
              <a:t> </a:t>
            </a:r>
            <a:r>
              <a:rPr lang="en-GB" dirty="0" err="1"/>
              <a:t>işleri</a:t>
            </a:r>
            <a:r>
              <a:rPr lang="en-GB" dirty="0"/>
              <a:t>,</a:t>
            </a:r>
            <a:endParaRPr lang="tr-TR" dirty="0"/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faktörleri</a:t>
            </a:r>
            <a:r>
              <a:rPr lang="en-GB" dirty="0"/>
              <a:t>,</a:t>
            </a:r>
            <a:endParaRPr lang="tr-TR" dirty="0"/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Aşırı</a:t>
            </a:r>
            <a:r>
              <a:rPr lang="en-GB" dirty="0"/>
              <a:t> </a:t>
            </a:r>
            <a:r>
              <a:rPr lang="en-GB" dirty="0" err="1"/>
              <a:t>soğuk</a:t>
            </a:r>
            <a:r>
              <a:rPr lang="en-GB" dirty="0"/>
              <a:t> </a:t>
            </a:r>
            <a:r>
              <a:rPr lang="en-GB" dirty="0" err="1"/>
              <a:t>sıvılar</a:t>
            </a:r>
            <a:r>
              <a:rPr lang="en-GB" dirty="0"/>
              <a:t>,</a:t>
            </a:r>
            <a:endParaRPr lang="tr-TR" dirty="0"/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çalışmalar</a:t>
            </a:r>
            <a:r>
              <a:rPr lang="en-GB" dirty="0"/>
              <a:t> </a:t>
            </a:r>
            <a:r>
              <a:rPr lang="en-GB" dirty="0" err="1"/>
              <a:t>ortam</a:t>
            </a:r>
            <a:r>
              <a:rPr lang="en-GB" dirty="0"/>
              <a:t> </a:t>
            </a:r>
            <a:r>
              <a:rPr lang="en-GB" dirty="0" err="1"/>
              <a:t>ısısını</a:t>
            </a:r>
            <a:r>
              <a:rPr lang="en-GB" dirty="0"/>
              <a:t> </a:t>
            </a:r>
            <a:r>
              <a:rPr lang="en-GB" dirty="0" err="1"/>
              <a:t>artırabilir</a:t>
            </a:r>
            <a:r>
              <a:rPr lang="en-GB" dirty="0"/>
              <a:t>,</a:t>
            </a:r>
            <a:endParaRPr lang="tr-TR" dirty="0"/>
          </a:p>
          <a:p>
            <a:pPr lvl="1">
              <a:lnSpc>
                <a:spcPct val="200000"/>
              </a:lnSpc>
              <a:buSzPct val="150000"/>
              <a:buFontTx/>
              <a:buChar char="•"/>
            </a:pP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olmayan</a:t>
            </a:r>
            <a:r>
              <a:rPr lang="en-GB" dirty="0"/>
              <a:t> </a:t>
            </a:r>
            <a:r>
              <a:rPr lang="en-GB" dirty="0" err="1"/>
              <a:t>kişisel</a:t>
            </a:r>
            <a:r>
              <a:rPr lang="en-GB" dirty="0"/>
              <a:t> </a:t>
            </a:r>
            <a:r>
              <a:rPr lang="en-GB" dirty="0" err="1"/>
              <a:t>koruyucu</a:t>
            </a:r>
            <a:r>
              <a:rPr lang="en-GB" dirty="0"/>
              <a:t> </a:t>
            </a:r>
            <a:r>
              <a:rPr lang="en-GB" dirty="0" err="1"/>
              <a:t>ekipman</a:t>
            </a:r>
            <a:r>
              <a:rPr lang="en-GB" dirty="0"/>
              <a:t>…</a:t>
            </a:r>
            <a:endParaRPr 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88026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Boğulma</a:t>
            </a:r>
            <a:r>
              <a:rPr lang="en-GB" sz="4000" dirty="0"/>
              <a:t> </a:t>
            </a:r>
            <a:r>
              <a:rPr lang="en-GB" sz="4000" dirty="0" err="1"/>
              <a:t>Tehlikeleri</a:t>
            </a:r>
            <a:endParaRPr lang="tr-TR" sz="4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SzPct val="150000"/>
            </a:pPr>
            <a:r>
              <a:rPr lang="en-GB" dirty="0"/>
              <a:t>Silo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ambarlar</a:t>
            </a:r>
            <a:r>
              <a:rPr lang="en-GB" dirty="0"/>
              <a:t>, </a:t>
            </a:r>
            <a:r>
              <a:rPr lang="en-GB" dirty="0" err="1"/>
              <a:t>kum</a:t>
            </a:r>
            <a:r>
              <a:rPr lang="en-GB" dirty="0"/>
              <a:t>, </a:t>
            </a:r>
            <a:r>
              <a:rPr lang="en-GB" dirty="0" err="1"/>
              <a:t>kömür</a:t>
            </a:r>
            <a:r>
              <a:rPr lang="en-GB" dirty="0"/>
              <a:t>, </a:t>
            </a:r>
            <a:r>
              <a:rPr lang="en-GB" dirty="0" err="1"/>
              <a:t>tohum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akışkan</a:t>
            </a:r>
            <a:r>
              <a:rPr lang="en-GB" dirty="0"/>
              <a:t>, </a:t>
            </a:r>
            <a:r>
              <a:rPr lang="en-GB" dirty="0" err="1"/>
              <a:t>taneli</a:t>
            </a:r>
            <a:r>
              <a:rPr lang="en-GB" dirty="0"/>
              <a:t>, </a:t>
            </a:r>
            <a:r>
              <a:rPr lang="en-GB" dirty="0" err="1"/>
              <a:t>granül</a:t>
            </a:r>
            <a:r>
              <a:rPr lang="en-GB" dirty="0"/>
              <a:t> </a:t>
            </a:r>
            <a:r>
              <a:rPr lang="en-GB" dirty="0" err="1"/>
              <a:t>malzemeler</a:t>
            </a:r>
            <a:r>
              <a:rPr lang="en-GB" dirty="0"/>
              <a:t>.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Çalışanın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malzemenin</a:t>
            </a:r>
            <a:r>
              <a:rPr lang="en-GB" dirty="0"/>
              <a:t> </a:t>
            </a:r>
            <a:r>
              <a:rPr lang="en-GB" dirty="0" err="1"/>
              <a:t>boşalması</a:t>
            </a:r>
            <a:r>
              <a:rPr lang="tr-TR" dirty="0"/>
              <a:t>.</a:t>
            </a:r>
            <a:endParaRPr lang="en-GB" dirty="0"/>
          </a:p>
          <a:p>
            <a:pPr>
              <a:lnSpc>
                <a:spcPct val="150000"/>
              </a:lnSpc>
              <a:buSzPct val="150000"/>
            </a:pPr>
            <a:r>
              <a:rPr lang="en-GB" dirty="0"/>
              <a:t>Bu </a:t>
            </a:r>
            <a:r>
              <a:rPr lang="en-GB" dirty="0" err="1"/>
              <a:t>malzemelerin</a:t>
            </a:r>
            <a:r>
              <a:rPr lang="en-GB" dirty="0"/>
              <a:t> </a:t>
            </a: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</a:t>
            </a:r>
            <a:r>
              <a:rPr lang="en-GB" dirty="0" err="1"/>
              <a:t>doldurması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/>
              <a:t>Su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kanalizasyon</a:t>
            </a:r>
            <a:r>
              <a:rPr lang="en-GB" dirty="0"/>
              <a:t> </a:t>
            </a:r>
            <a:r>
              <a:rPr lang="en-GB" dirty="0" err="1"/>
              <a:t>akışı</a:t>
            </a:r>
            <a:r>
              <a:rPr lang="tr-TR" dirty="0"/>
              <a:t>.</a:t>
            </a:r>
          </a:p>
        </p:txBody>
      </p:sp>
      <p:pic>
        <p:nvPicPr>
          <p:cNvPr id="11266" name="Picture 2" descr="http://t0.gstatic.com/images?q=tbn:ANd9GcQTv0UWchLXbNem9f3Iby-5FhdbWb107US97N4qz1Uav5Dl4S2L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5025"/>
            <a:ext cx="3600449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3.gstatic.com/images?q=tbn:ANd9GcQnz4xKF4JTU4bLQnAnO2T7GdzvJl3Lkw78A1aILnlJ6qbYqB0HBewbMbEf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3405187"/>
            <a:ext cx="3508375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495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7095" name="Picture 74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7966075" y="4492511"/>
            <a:ext cx="892175" cy="13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204913" y="1335088"/>
            <a:ext cx="2339975" cy="5174894"/>
            <a:chOff x="6408" y="661"/>
            <a:chExt cx="1718" cy="4055"/>
          </a:xfrm>
        </p:grpSpPr>
        <p:sp>
          <p:nvSpPr>
            <p:cNvPr id="46100" name="Freeform 27"/>
            <p:cNvSpPr>
              <a:spLocks/>
            </p:cNvSpPr>
            <p:nvPr/>
          </p:nvSpPr>
          <p:spPr bwMode="auto">
            <a:xfrm flipH="1">
              <a:off x="6410" y="3798"/>
              <a:ext cx="580" cy="918"/>
            </a:xfrm>
            <a:custGeom>
              <a:avLst/>
              <a:gdLst>
                <a:gd name="T0" fmla="*/ 6272 w 290"/>
                <a:gd name="T1" fmla="*/ 11584 h 459"/>
                <a:gd name="T2" fmla="*/ 6240 w 290"/>
                <a:gd name="T3" fmla="*/ 9984 h 459"/>
                <a:gd name="T4" fmla="*/ 7712 w 290"/>
                <a:gd name="T5" fmla="*/ 5696 h 459"/>
                <a:gd name="T6" fmla="*/ 8000 w 290"/>
                <a:gd name="T7" fmla="*/ 4320 h 459"/>
                <a:gd name="T8" fmla="*/ 8992 w 290"/>
                <a:gd name="T9" fmla="*/ 3232 h 459"/>
                <a:gd name="T10" fmla="*/ 8384 w 290"/>
                <a:gd name="T11" fmla="*/ 2080 h 459"/>
                <a:gd name="T12" fmla="*/ 6272 w 290"/>
                <a:gd name="T13" fmla="*/ 352 h 459"/>
                <a:gd name="T14" fmla="*/ 5696 w 290"/>
                <a:gd name="T15" fmla="*/ 1696 h 459"/>
                <a:gd name="T16" fmla="*/ 5024 w 290"/>
                <a:gd name="T17" fmla="*/ 3008 h 459"/>
                <a:gd name="T18" fmla="*/ 3968 w 290"/>
                <a:gd name="T19" fmla="*/ 3168 h 459"/>
                <a:gd name="T20" fmla="*/ 4416 w 290"/>
                <a:gd name="T21" fmla="*/ 2080 h 459"/>
                <a:gd name="T22" fmla="*/ 3136 w 290"/>
                <a:gd name="T23" fmla="*/ 736 h 459"/>
                <a:gd name="T24" fmla="*/ 1568 w 290"/>
                <a:gd name="T25" fmla="*/ 2144 h 459"/>
                <a:gd name="T26" fmla="*/ 1632 w 290"/>
                <a:gd name="T27" fmla="*/ 3296 h 459"/>
                <a:gd name="T28" fmla="*/ 1632 w 290"/>
                <a:gd name="T29" fmla="*/ 3488 h 459"/>
                <a:gd name="T30" fmla="*/ 928 w 290"/>
                <a:gd name="T31" fmla="*/ 6336 h 459"/>
                <a:gd name="T32" fmla="*/ 1472 w 290"/>
                <a:gd name="T33" fmla="*/ 7680 h 459"/>
                <a:gd name="T34" fmla="*/ 1984 w 290"/>
                <a:gd name="T35" fmla="*/ 8384 h 459"/>
                <a:gd name="T36" fmla="*/ 64 w 290"/>
                <a:gd name="T37" fmla="*/ 13312 h 459"/>
                <a:gd name="T38" fmla="*/ 0 w 290"/>
                <a:gd name="T39" fmla="*/ 14688 h 459"/>
                <a:gd name="T40" fmla="*/ 6592 w 290"/>
                <a:gd name="T41" fmla="*/ 14688 h 459"/>
                <a:gd name="T42" fmla="*/ 6272 w 290"/>
                <a:gd name="T43" fmla="*/ 11584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0"/>
                <a:gd name="T67" fmla="*/ 0 h 459"/>
                <a:gd name="T68" fmla="*/ 290 w 290"/>
                <a:gd name="T69" fmla="*/ 459 h 4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0" h="459">
                  <a:moveTo>
                    <a:pt x="196" y="362"/>
                  </a:moveTo>
                  <a:cubicBezTo>
                    <a:pt x="186" y="328"/>
                    <a:pt x="195" y="312"/>
                    <a:pt x="195" y="312"/>
                  </a:cubicBezTo>
                  <a:cubicBezTo>
                    <a:pt x="220" y="281"/>
                    <a:pt x="241" y="178"/>
                    <a:pt x="241" y="178"/>
                  </a:cubicBezTo>
                  <a:cubicBezTo>
                    <a:pt x="244" y="136"/>
                    <a:pt x="250" y="135"/>
                    <a:pt x="250" y="135"/>
                  </a:cubicBezTo>
                  <a:cubicBezTo>
                    <a:pt x="281" y="101"/>
                    <a:pt x="281" y="101"/>
                    <a:pt x="281" y="101"/>
                  </a:cubicBezTo>
                  <a:cubicBezTo>
                    <a:pt x="290" y="86"/>
                    <a:pt x="262" y="65"/>
                    <a:pt x="262" y="65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73" y="0"/>
                    <a:pt x="178" y="53"/>
                    <a:pt x="178" y="53"/>
                  </a:cubicBezTo>
                  <a:cubicBezTo>
                    <a:pt x="177" y="83"/>
                    <a:pt x="157" y="94"/>
                    <a:pt x="157" y="94"/>
                  </a:cubicBezTo>
                  <a:cubicBezTo>
                    <a:pt x="117" y="133"/>
                    <a:pt x="124" y="99"/>
                    <a:pt x="124" y="99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4" y="24"/>
                    <a:pt x="98" y="23"/>
                    <a:pt x="98" y="23"/>
                  </a:cubicBezTo>
                  <a:cubicBezTo>
                    <a:pt x="47" y="20"/>
                    <a:pt x="49" y="67"/>
                    <a:pt x="49" y="67"/>
                  </a:cubicBezTo>
                  <a:cubicBezTo>
                    <a:pt x="40" y="78"/>
                    <a:pt x="51" y="103"/>
                    <a:pt x="51" y="103"/>
                  </a:cubicBezTo>
                  <a:cubicBezTo>
                    <a:pt x="55" y="107"/>
                    <a:pt x="51" y="109"/>
                    <a:pt x="51" y="109"/>
                  </a:cubicBezTo>
                  <a:cubicBezTo>
                    <a:pt x="24" y="128"/>
                    <a:pt x="29" y="198"/>
                    <a:pt x="29" y="198"/>
                  </a:cubicBezTo>
                  <a:cubicBezTo>
                    <a:pt x="31" y="224"/>
                    <a:pt x="46" y="240"/>
                    <a:pt x="46" y="240"/>
                  </a:cubicBezTo>
                  <a:cubicBezTo>
                    <a:pt x="63" y="247"/>
                    <a:pt x="62" y="262"/>
                    <a:pt x="62" y="262"/>
                  </a:cubicBezTo>
                  <a:cubicBezTo>
                    <a:pt x="31" y="305"/>
                    <a:pt x="2" y="416"/>
                    <a:pt x="2" y="416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06" y="459"/>
                    <a:pt x="206" y="459"/>
                    <a:pt x="206" y="459"/>
                  </a:cubicBezTo>
                  <a:lnTo>
                    <a:pt x="196" y="362"/>
                  </a:lnTo>
                  <a:close/>
                </a:path>
              </a:pathLst>
            </a:custGeom>
            <a:gradFill rotWithShape="1">
              <a:gsLst>
                <a:gs pos="0">
                  <a:srgbClr val="B7B7B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408" y="661"/>
              <a:ext cx="1718" cy="3327"/>
              <a:chOff x="6408" y="661"/>
              <a:chExt cx="1718" cy="3327"/>
            </a:xfrm>
          </p:grpSpPr>
          <p:sp>
            <p:nvSpPr>
              <p:cNvPr id="46102" name="Freeform 29"/>
              <p:cNvSpPr>
                <a:spLocks/>
              </p:cNvSpPr>
              <p:nvPr/>
            </p:nvSpPr>
            <p:spPr bwMode="auto">
              <a:xfrm flipH="1">
                <a:off x="6408" y="661"/>
                <a:ext cx="1718" cy="3327"/>
              </a:xfrm>
              <a:custGeom>
                <a:avLst/>
                <a:gdLst>
                  <a:gd name="T0" fmla="*/ 15328 w 859"/>
                  <a:gd name="T1" fmla="*/ 7432 h 1663"/>
                  <a:gd name="T2" fmla="*/ 10816 w 859"/>
                  <a:gd name="T3" fmla="*/ 9097 h 1663"/>
                  <a:gd name="T4" fmla="*/ 10496 w 859"/>
                  <a:gd name="T5" fmla="*/ 10955 h 1663"/>
                  <a:gd name="T6" fmla="*/ 7904 w 859"/>
                  <a:gd name="T7" fmla="*/ 15605 h 1663"/>
                  <a:gd name="T8" fmla="*/ 4832 w 859"/>
                  <a:gd name="T9" fmla="*/ 21564 h 1663"/>
                  <a:gd name="T10" fmla="*/ 1728 w 859"/>
                  <a:gd name="T11" fmla="*/ 23743 h 1663"/>
                  <a:gd name="T12" fmla="*/ 0 w 859"/>
                  <a:gd name="T13" fmla="*/ 24575 h 1663"/>
                  <a:gd name="T14" fmla="*/ 5472 w 859"/>
                  <a:gd name="T15" fmla="*/ 24703 h 1663"/>
                  <a:gd name="T16" fmla="*/ 11424 w 859"/>
                  <a:gd name="T17" fmla="*/ 16695 h 1663"/>
                  <a:gd name="T18" fmla="*/ 11136 w 859"/>
                  <a:gd name="T19" fmla="*/ 25216 h 1663"/>
                  <a:gd name="T20" fmla="*/ 11264 w 859"/>
                  <a:gd name="T21" fmla="*/ 30099 h 1663"/>
                  <a:gd name="T22" fmla="*/ 15008 w 859"/>
                  <a:gd name="T23" fmla="*/ 28881 h 1663"/>
                  <a:gd name="T24" fmla="*/ 18176 w 859"/>
                  <a:gd name="T25" fmla="*/ 37691 h 1663"/>
                  <a:gd name="T26" fmla="*/ 20192 w 859"/>
                  <a:gd name="T27" fmla="*/ 44903 h 1663"/>
                  <a:gd name="T28" fmla="*/ 19136 w 859"/>
                  <a:gd name="T29" fmla="*/ 46988 h 1663"/>
                  <a:gd name="T30" fmla="*/ 19872 w 859"/>
                  <a:gd name="T31" fmla="*/ 49999 h 1663"/>
                  <a:gd name="T32" fmla="*/ 21344 w 859"/>
                  <a:gd name="T33" fmla="*/ 52560 h 1663"/>
                  <a:gd name="T34" fmla="*/ 22208 w 859"/>
                  <a:gd name="T35" fmla="*/ 50127 h 1663"/>
                  <a:gd name="T36" fmla="*/ 23936 w 859"/>
                  <a:gd name="T37" fmla="*/ 51600 h 1663"/>
                  <a:gd name="T38" fmla="*/ 26592 w 859"/>
                  <a:gd name="T39" fmla="*/ 51215 h 1663"/>
                  <a:gd name="T40" fmla="*/ 26240 w 859"/>
                  <a:gd name="T41" fmla="*/ 48973 h 1663"/>
                  <a:gd name="T42" fmla="*/ 24448 w 859"/>
                  <a:gd name="T43" fmla="*/ 43303 h 1663"/>
                  <a:gd name="T44" fmla="*/ 25472 w 859"/>
                  <a:gd name="T45" fmla="*/ 31924 h 1663"/>
                  <a:gd name="T46" fmla="*/ 27040 w 859"/>
                  <a:gd name="T47" fmla="*/ 30131 h 1663"/>
                  <a:gd name="T48" fmla="*/ 27040 w 859"/>
                  <a:gd name="T49" fmla="*/ 27856 h 1663"/>
                  <a:gd name="T50" fmla="*/ 25344 w 859"/>
                  <a:gd name="T51" fmla="*/ 10059 h 1663"/>
                  <a:gd name="T52" fmla="*/ 20320 w 859"/>
                  <a:gd name="T53" fmla="*/ 7912 h 1663"/>
                  <a:gd name="T54" fmla="*/ 19712 w 859"/>
                  <a:gd name="T55" fmla="*/ 6372 h 1663"/>
                  <a:gd name="T56" fmla="*/ 20352 w 859"/>
                  <a:gd name="T57" fmla="*/ 4483 h 1663"/>
                  <a:gd name="T58" fmla="*/ 17120 w 859"/>
                  <a:gd name="T59" fmla="*/ 736 h 1663"/>
                  <a:gd name="T60" fmla="*/ 15488 w 859"/>
                  <a:gd name="T61" fmla="*/ 4067 h 1663"/>
                  <a:gd name="T62" fmla="*/ 15680 w 859"/>
                  <a:gd name="T63" fmla="*/ 5828 h 16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9"/>
                  <a:gd name="T97" fmla="*/ 0 h 1663"/>
                  <a:gd name="T98" fmla="*/ 859 w 859"/>
                  <a:gd name="T99" fmla="*/ 1663 h 16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9" h="1663">
                    <a:moveTo>
                      <a:pt x="498" y="221"/>
                    </a:moveTo>
                    <a:cubicBezTo>
                      <a:pt x="498" y="221"/>
                      <a:pt x="495" y="230"/>
                      <a:pt x="479" y="232"/>
                    </a:cubicBezTo>
                    <a:cubicBezTo>
                      <a:pt x="358" y="267"/>
                      <a:pt x="358" y="267"/>
                      <a:pt x="358" y="267"/>
                    </a:cubicBezTo>
                    <a:cubicBezTo>
                      <a:pt x="358" y="267"/>
                      <a:pt x="343" y="268"/>
                      <a:pt x="338" y="284"/>
                    </a:cubicBezTo>
                    <a:cubicBezTo>
                      <a:pt x="338" y="284"/>
                      <a:pt x="330" y="327"/>
                      <a:pt x="330" y="333"/>
                    </a:cubicBezTo>
                    <a:cubicBezTo>
                      <a:pt x="328" y="342"/>
                      <a:pt x="328" y="342"/>
                      <a:pt x="328" y="342"/>
                    </a:cubicBezTo>
                    <a:cubicBezTo>
                      <a:pt x="328" y="342"/>
                      <a:pt x="273" y="438"/>
                      <a:pt x="262" y="449"/>
                    </a:cubicBezTo>
                    <a:cubicBezTo>
                      <a:pt x="262" y="449"/>
                      <a:pt x="249" y="469"/>
                      <a:pt x="247" y="487"/>
                    </a:cubicBezTo>
                    <a:cubicBezTo>
                      <a:pt x="247" y="487"/>
                      <a:pt x="180" y="585"/>
                      <a:pt x="177" y="619"/>
                    </a:cubicBezTo>
                    <a:cubicBezTo>
                      <a:pt x="177" y="619"/>
                      <a:pt x="154" y="635"/>
                      <a:pt x="151" y="673"/>
                    </a:cubicBezTo>
                    <a:cubicBezTo>
                      <a:pt x="151" y="673"/>
                      <a:pt x="117" y="702"/>
                      <a:pt x="102" y="731"/>
                    </a:cubicBezTo>
                    <a:cubicBezTo>
                      <a:pt x="102" y="731"/>
                      <a:pt x="66" y="736"/>
                      <a:pt x="54" y="741"/>
                    </a:cubicBezTo>
                    <a:cubicBezTo>
                      <a:pt x="54" y="741"/>
                      <a:pt x="20" y="746"/>
                      <a:pt x="13" y="759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171" y="771"/>
                      <a:pt x="171" y="771"/>
                      <a:pt x="171" y="771"/>
                    </a:cubicBezTo>
                    <a:cubicBezTo>
                      <a:pt x="171" y="771"/>
                      <a:pt x="233" y="715"/>
                      <a:pt x="230" y="703"/>
                    </a:cubicBezTo>
                    <a:cubicBezTo>
                      <a:pt x="230" y="703"/>
                      <a:pt x="291" y="636"/>
                      <a:pt x="357" y="521"/>
                    </a:cubicBezTo>
                    <a:cubicBezTo>
                      <a:pt x="366" y="519"/>
                      <a:pt x="366" y="519"/>
                      <a:pt x="366" y="519"/>
                    </a:cubicBezTo>
                    <a:cubicBezTo>
                      <a:pt x="366" y="519"/>
                      <a:pt x="373" y="663"/>
                      <a:pt x="348" y="787"/>
                    </a:cubicBezTo>
                    <a:cubicBezTo>
                      <a:pt x="351" y="789"/>
                      <a:pt x="351" y="789"/>
                      <a:pt x="351" y="789"/>
                    </a:cubicBezTo>
                    <a:cubicBezTo>
                      <a:pt x="352" y="939"/>
                      <a:pt x="352" y="939"/>
                      <a:pt x="352" y="939"/>
                    </a:cubicBezTo>
                    <a:cubicBezTo>
                      <a:pt x="352" y="939"/>
                      <a:pt x="425" y="981"/>
                      <a:pt x="442" y="955"/>
                    </a:cubicBezTo>
                    <a:cubicBezTo>
                      <a:pt x="469" y="901"/>
                      <a:pt x="469" y="901"/>
                      <a:pt x="469" y="901"/>
                    </a:cubicBezTo>
                    <a:cubicBezTo>
                      <a:pt x="484" y="900"/>
                      <a:pt x="484" y="900"/>
                      <a:pt x="484" y="900"/>
                    </a:cubicBezTo>
                    <a:cubicBezTo>
                      <a:pt x="484" y="900"/>
                      <a:pt x="517" y="1036"/>
                      <a:pt x="568" y="1176"/>
                    </a:cubicBezTo>
                    <a:cubicBezTo>
                      <a:pt x="571" y="1248"/>
                      <a:pt x="571" y="1248"/>
                      <a:pt x="571" y="1248"/>
                    </a:cubicBezTo>
                    <a:cubicBezTo>
                      <a:pt x="571" y="1248"/>
                      <a:pt x="600" y="1359"/>
                      <a:pt x="631" y="1401"/>
                    </a:cubicBezTo>
                    <a:cubicBezTo>
                      <a:pt x="631" y="1401"/>
                      <a:pt x="632" y="1416"/>
                      <a:pt x="616" y="1424"/>
                    </a:cubicBezTo>
                    <a:cubicBezTo>
                      <a:pt x="616" y="1424"/>
                      <a:pt x="600" y="1439"/>
                      <a:pt x="598" y="1466"/>
                    </a:cubicBezTo>
                    <a:cubicBezTo>
                      <a:pt x="598" y="1466"/>
                      <a:pt x="593" y="1535"/>
                      <a:pt x="621" y="1554"/>
                    </a:cubicBezTo>
                    <a:cubicBezTo>
                      <a:pt x="621" y="1554"/>
                      <a:pt x="624" y="1557"/>
                      <a:pt x="621" y="1560"/>
                    </a:cubicBezTo>
                    <a:cubicBezTo>
                      <a:pt x="621" y="1560"/>
                      <a:pt x="610" y="1585"/>
                      <a:pt x="618" y="1596"/>
                    </a:cubicBezTo>
                    <a:cubicBezTo>
                      <a:pt x="618" y="1596"/>
                      <a:pt x="616" y="1643"/>
                      <a:pt x="667" y="1640"/>
                    </a:cubicBezTo>
                    <a:cubicBezTo>
                      <a:pt x="667" y="1640"/>
                      <a:pt x="713" y="1639"/>
                      <a:pt x="707" y="1598"/>
                    </a:cubicBezTo>
                    <a:cubicBezTo>
                      <a:pt x="694" y="1564"/>
                      <a:pt x="694" y="1564"/>
                      <a:pt x="694" y="1564"/>
                    </a:cubicBezTo>
                    <a:cubicBezTo>
                      <a:pt x="694" y="1564"/>
                      <a:pt x="686" y="1530"/>
                      <a:pt x="726" y="1569"/>
                    </a:cubicBezTo>
                    <a:cubicBezTo>
                      <a:pt x="726" y="1569"/>
                      <a:pt x="746" y="1580"/>
                      <a:pt x="748" y="1610"/>
                    </a:cubicBezTo>
                    <a:cubicBezTo>
                      <a:pt x="748" y="1610"/>
                      <a:pt x="742" y="1663"/>
                      <a:pt x="765" y="1653"/>
                    </a:cubicBezTo>
                    <a:cubicBezTo>
                      <a:pt x="831" y="1598"/>
                      <a:pt x="831" y="1598"/>
                      <a:pt x="831" y="1598"/>
                    </a:cubicBezTo>
                    <a:cubicBezTo>
                      <a:pt x="831" y="1598"/>
                      <a:pt x="859" y="1577"/>
                      <a:pt x="850" y="1562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8"/>
                      <a:pt x="813" y="1527"/>
                      <a:pt x="810" y="1485"/>
                    </a:cubicBezTo>
                    <a:cubicBezTo>
                      <a:pt x="810" y="1485"/>
                      <a:pt x="789" y="1383"/>
                      <a:pt x="764" y="1351"/>
                    </a:cubicBezTo>
                    <a:cubicBezTo>
                      <a:pt x="764" y="1351"/>
                      <a:pt x="755" y="1335"/>
                      <a:pt x="766" y="1301"/>
                    </a:cubicBezTo>
                    <a:cubicBezTo>
                      <a:pt x="796" y="996"/>
                      <a:pt x="796" y="996"/>
                      <a:pt x="796" y="996"/>
                    </a:cubicBezTo>
                    <a:cubicBezTo>
                      <a:pt x="796" y="996"/>
                      <a:pt x="811" y="987"/>
                      <a:pt x="820" y="973"/>
                    </a:cubicBezTo>
                    <a:cubicBezTo>
                      <a:pt x="820" y="973"/>
                      <a:pt x="844" y="972"/>
                      <a:pt x="845" y="940"/>
                    </a:cubicBezTo>
                    <a:cubicBezTo>
                      <a:pt x="845" y="940"/>
                      <a:pt x="848" y="914"/>
                      <a:pt x="842" y="875"/>
                    </a:cubicBezTo>
                    <a:cubicBezTo>
                      <a:pt x="845" y="869"/>
                      <a:pt x="845" y="869"/>
                      <a:pt x="845" y="869"/>
                    </a:cubicBezTo>
                    <a:cubicBezTo>
                      <a:pt x="845" y="869"/>
                      <a:pt x="857" y="704"/>
                      <a:pt x="853" y="667"/>
                    </a:cubicBezTo>
                    <a:cubicBezTo>
                      <a:pt x="853" y="667"/>
                      <a:pt x="852" y="554"/>
                      <a:pt x="792" y="314"/>
                    </a:cubicBezTo>
                    <a:cubicBezTo>
                      <a:pt x="792" y="314"/>
                      <a:pt x="790" y="299"/>
                      <a:pt x="765" y="295"/>
                    </a:cubicBezTo>
                    <a:cubicBezTo>
                      <a:pt x="765" y="295"/>
                      <a:pt x="648" y="258"/>
                      <a:pt x="635" y="247"/>
                    </a:cubicBezTo>
                    <a:cubicBezTo>
                      <a:pt x="635" y="247"/>
                      <a:pt x="622" y="229"/>
                      <a:pt x="616" y="217"/>
                    </a:cubicBezTo>
                    <a:cubicBezTo>
                      <a:pt x="616" y="199"/>
                      <a:pt x="616" y="199"/>
                      <a:pt x="616" y="199"/>
                    </a:cubicBezTo>
                    <a:cubicBezTo>
                      <a:pt x="616" y="199"/>
                      <a:pt x="628" y="206"/>
                      <a:pt x="642" y="170"/>
                    </a:cubicBezTo>
                    <a:cubicBezTo>
                      <a:pt x="642" y="170"/>
                      <a:pt x="664" y="142"/>
                      <a:pt x="636" y="140"/>
                    </a:cubicBezTo>
                    <a:cubicBezTo>
                      <a:pt x="636" y="140"/>
                      <a:pt x="652" y="61"/>
                      <a:pt x="617" y="54"/>
                    </a:cubicBezTo>
                    <a:cubicBezTo>
                      <a:pt x="617" y="54"/>
                      <a:pt x="610" y="0"/>
                      <a:pt x="535" y="23"/>
                    </a:cubicBezTo>
                    <a:cubicBezTo>
                      <a:pt x="535" y="23"/>
                      <a:pt x="496" y="31"/>
                      <a:pt x="484" y="92"/>
                    </a:cubicBezTo>
                    <a:cubicBezTo>
                      <a:pt x="484" y="127"/>
                      <a:pt x="484" y="127"/>
                      <a:pt x="484" y="127"/>
                    </a:cubicBezTo>
                    <a:cubicBezTo>
                      <a:pt x="484" y="127"/>
                      <a:pt x="474" y="121"/>
                      <a:pt x="477" y="142"/>
                    </a:cubicBezTo>
                    <a:cubicBezTo>
                      <a:pt x="477" y="142"/>
                      <a:pt x="484" y="183"/>
                      <a:pt x="490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22222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3" name="Freeform 30"/>
              <p:cNvSpPr>
                <a:spLocks/>
              </p:cNvSpPr>
              <p:nvPr/>
            </p:nvSpPr>
            <p:spPr bwMode="auto">
              <a:xfrm flipH="1">
                <a:off x="6884" y="1101"/>
                <a:ext cx="248" cy="932"/>
              </a:xfrm>
              <a:custGeom>
                <a:avLst/>
                <a:gdLst>
                  <a:gd name="T0" fmla="*/ 64 w 124"/>
                  <a:gd name="T1" fmla="*/ 32 h 466"/>
                  <a:gd name="T2" fmla="*/ 1472 w 124"/>
                  <a:gd name="T3" fmla="*/ 1760 h 466"/>
                  <a:gd name="T4" fmla="*/ 1952 w 124"/>
                  <a:gd name="T5" fmla="*/ 1792 h 466"/>
                  <a:gd name="T6" fmla="*/ 2496 w 124"/>
                  <a:gd name="T7" fmla="*/ 1632 h 466"/>
                  <a:gd name="T8" fmla="*/ 3808 w 124"/>
                  <a:gd name="T9" fmla="*/ 128 h 466"/>
                  <a:gd name="T10" fmla="*/ 3840 w 124"/>
                  <a:gd name="T11" fmla="*/ 0 h 466"/>
                  <a:gd name="T12" fmla="*/ 3968 w 124"/>
                  <a:gd name="T13" fmla="*/ 224 h 466"/>
                  <a:gd name="T14" fmla="*/ 3424 w 124"/>
                  <a:gd name="T15" fmla="*/ 10464 h 466"/>
                  <a:gd name="T16" fmla="*/ 3744 w 124"/>
                  <a:gd name="T17" fmla="*/ 13760 h 466"/>
                  <a:gd name="T18" fmla="*/ 640 w 124"/>
                  <a:gd name="T19" fmla="*/ 14592 h 466"/>
                  <a:gd name="T20" fmla="*/ 0 w 124"/>
                  <a:gd name="T21" fmla="*/ 160 h 466"/>
                  <a:gd name="T22" fmla="*/ 64 w 124"/>
                  <a:gd name="T23" fmla="*/ 32 h 4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466"/>
                  <a:gd name="T38" fmla="*/ 124 w 124"/>
                  <a:gd name="T39" fmla="*/ 466 h 4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466">
                    <a:moveTo>
                      <a:pt x="2" y="1"/>
                    </a:moveTo>
                    <a:cubicBezTo>
                      <a:pt x="2" y="1"/>
                      <a:pt x="27" y="32"/>
                      <a:pt x="46" y="55"/>
                    </a:cubicBezTo>
                    <a:cubicBezTo>
                      <a:pt x="54" y="57"/>
                      <a:pt x="52" y="57"/>
                      <a:pt x="61" y="56"/>
                    </a:cubicBezTo>
                    <a:cubicBezTo>
                      <a:pt x="61" y="56"/>
                      <a:pt x="67" y="58"/>
                      <a:pt x="78" y="51"/>
                    </a:cubicBezTo>
                    <a:cubicBezTo>
                      <a:pt x="90" y="39"/>
                      <a:pt x="105" y="34"/>
                      <a:pt x="119" y="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02" y="232"/>
                      <a:pt x="107" y="327"/>
                    </a:cubicBezTo>
                    <a:cubicBezTo>
                      <a:pt x="107" y="327"/>
                      <a:pt x="112" y="421"/>
                      <a:pt x="117" y="430"/>
                    </a:cubicBezTo>
                    <a:cubicBezTo>
                      <a:pt x="117" y="430"/>
                      <a:pt x="42" y="466"/>
                      <a:pt x="20" y="456"/>
                    </a:cubicBezTo>
                    <a:cubicBezTo>
                      <a:pt x="20" y="456"/>
                      <a:pt x="33" y="118"/>
                      <a:pt x="0" y="5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4" name="Freeform 31"/>
              <p:cNvSpPr>
                <a:spLocks/>
              </p:cNvSpPr>
              <p:nvPr/>
            </p:nvSpPr>
            <p:spPr bwMode="auto">
              <a:xfrm flipH="1">
                <a:off x="6932" y="1211"/>
                <a:ext cx="126" cy="776"/>
              </a:xfrm>
              <a:custGeom>
                <a:avLst/>
                <a:gdLst>
                  <a:gd name="T0" fmla="*/ 288 w 63"/>
                  <a:gd name="T1" fmla="*/ 0 h 388"/>
                  <a:gd name="T2" fmla="*/ 1152 w 63"/>
                  <a:gd name="T3" fmla="*/ 0 h 388"/>
                  <a:gd name="T4" fmla="*/ 1504 w 63"/>
                  <a:gd name="T5" fmla="*/ 512 h 388"/>
                  <a:gd name="T6" fmla="*/ 1280 w 63"/>
                  <a:gd name="T7" fmla="*/ 1088 h 388"/>
                  <a:gd name="T8" fmla="*/ 1856 w 63"/>
                  <a:gd name="T9" fmla="*/ 11584 h 388"/>
                  <a:gd name="T10" fmla="*/ 1056 w 63"/>
                  <a:gd name="T11" fmla="*/ 12416 h 388"/>
                  <a:gd name="T12" fmla="*/ 0 w 63"/>
                  <a:gd name="T13" fmla="*/ 11840 h 388"/>
                  <a:gd name="T14" fmla="*/ 544 w 63"/>
                  <a:gd name="T15" fmla="*/ 1216 h 388"/>
                  <a:gd name="T16" fmla="*/ 96 w 63"/>
                  <a:gd name="T17" fmla="*/ 608 h 388"/>
                  <a:gd name="T18" fmla="*/ 288 w 63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88"/>
                  <a:gd name="T32" fmla="*/ 63 w 63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88">
                    <a:moveTo>
                      <a:pt x="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46" y="12"/>
                      <a:pt x="47" y="16"/>
                    </a:cubicBezTo>
                    <a:cubicBezTo>
                      <a:pt x="47" y="19"/>
                      <a:pt x="43" y="29"/>
                      <a:pt x="40" y="34"/>
                    </a:cubicBezTo>
                    <a:cubicBezTo>
                      <a:pt x="40" y="34"/>
                      <a:pt x="63" y="138"/>
                      <a:pt x="58" y="362"/>
                    </a:cubicBezTo>
                    <a:cubicBezTo>
                      <a:pt x="33" y="388"/>
                      <a:pt x="33" y="388"/>
                      <a:pt x="33" y="388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0"/>
                      <a:pt x="4" y="98"/>
                      <a:pt x="17" y="38"/>
                    </a:cubicBezTo>
                    <a:cubicBezTo>
                      <a:pt x="17" y="38"/>
                      <a:pt x="2" y="22"/>
                      <a:pt x="3" y="19"/>
                    </a:cubicBezTo>
                    <a:close/>
                  </a:path>
                </a:pathLst>
              </a:custGeom>
              <a:solidFill>
                <a:srgbClr val="99141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5" name="Line 32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46106" name="Line 33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17105" name="AutoShape 35" descr="Bild20"/>
          <p:cNvSpPr>
            <a:spLocks noChangeArrowheads="1"/>
          </p:cNvSpPr>
          <p:nvPr/>
        </p:nvSpPr>
        <p:spPr bwMode="gray">
          <a:xfrm>
            <a:off x="2743200" y="3320936"/>
            <a:ext cx="5254625" cy="2570906"/>
          </a:xfrm>
          <a:prstGeom prst="roundRect">
            <a:avLst>
              <a:gd name="adj" fmla="val 5556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5400">
            <a:solidFill>
              <a:srgbClr val="EAEAEA"/>
            </a:solidFill>
            <a:round/>
            <a:headEnd/>
            <a:tailEnd/>
          </a:ln>
        </p:spPr>
        <p:txBody>
          <a:bodyPr lIns="108000" tIns="108000" rIns="36000" bIns="36000"/>
          <a:lstStyle/>
          <a:p>
            <a:endParaRPr lang="en-US" dirty="0"/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2933700" y="3840429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2933700" y="4440504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2933700" y="5027879"/>
            <a:ext cx="444500" cy="5012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noProof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7109" name="Rectangle 27"/>
          <p:cNvSpPr>
            <a:spLocks noChangeArrowheads="1"/>
          </p:cNvSpPr>
          <p:nvPr/>
        </p:nvSpPr>
        <p:spPr bwMode="auto">
          <a:xfrm>
            <a:off x="3462338" y="3840429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Toplam </a:t>
            </a:r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 </a:t>
            </a:r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Saat</a:t>
            </a:r>
          </a:p>
        </p:txBody>
      </p:sp>
      <p:sp>
        <p:nvSpPr>
          <p:cNvPr id="217110" name="Rectangle 28"/>
          <p:cNvSpPr>
            <a:spLocks noChangeArrowheads="1"/>
          </p:cNvSpPr>
          <p:nvPr/>
        </p:nvSpPr>
        <p:spPr bwMode="auto">
          <a:xfrm>
            <a:off x="3462338" y="4440504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</a:t>
            </a:r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Saat Yüzyüze Eğitim</a:t>
            </a:r>
            <a:endParaRPr lang="tr-TR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7111" name="Rectangle 29"/>
          <p:cNvSpPr>
            <a:spLocks noChangeArrowheads="1"/>
          </p:cNvSpPr>
          <p:nvPr/>
        </p:nvSpPr>
        <p:spPr bwMode="auto">
          <a:xfrm>
            <a:off x="3462338" y="5027879"/>
            <a:ext cx="4256087" cy="5012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</a:t>
            </a:r>
            <a:r>
              <a:rPr lang="tr-TR" sz="24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Saat Uzaktan Eğitim</a:t>
            </a:r>
          </a:p>
        </p:txBody>
      </p: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46094" name="Rectangle 30"/>
          <p:cNvSpPr>
            <a:spLocks noChangeArrowheads="1"/>
          </p:cNvSpPr>
          <p:nvPr/>
        </p:nvSpPr>
        <p:spPr bwMode="auto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tr-TR" b="1" noProof="1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8" y="297074"/>
            <a:ext cx="2971338" cy="2971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5" grpId="0" animBg="1"/>
      <p:bldP spid="217106" grpId="0" animBg="1"/>
      <p:bldP spid="217107" grpId="0" animBg="1"/>
      <p:bldP spid="217108" grpId="0" animBg="1"/>
      <p:bldP spid="217109" grpId="0" animBg="1"/>
      <p:bldP spid="217110" grpId="0" animBg="1"/>
      <p:bldP spid="217111" grpId="0" animBg="1"/>
      <p:bldP spid="217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3200" dirty="0" err="1"/>
              <a:t>Diğer</a:t>
            </a:r>
            <a:r>
              <a:rPr lang="en-GB" sz="3200" dirty="0"/>
              <a:t> </a:t>
            </a:r>
            <a:r>
              <a:rPr lang="en-GB" sz="3200" dirty="0" err="1"/>
              <a:t>Tehlikeler</a:t>
            </a:r>
            <a:endParaRPr lang="tr-TR" sz="3200" dirty="0">
              <a:latin typeface="Times New Roman Tur" charset="-94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Gürültü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/>
              <a:t>Alan </a:t>
            </a:r>
            <a:r>
              <a:rPr lang="en-GB" dirty="0" err="1"/>
              <a:t>içindeki</a:t>
            </a:r>
            <a:r>
              <a:rPr lang="en-GB" dirty="0"/>
              <a:t> </a:t>
            </a:r>
            <a:r>
              <a:rPr lang="en-GB" dirty="0" err="1"/>
              <a:t>akustikten</a:t>
            </a:r>
            <a:r>
              <a:rPr lang="en-GB" dirty="0"/>
              <a:t> </a:t>
            </a:r>
            <a:r>
              <a:rPr lang="en-GB" dirty="0" err="1"/>
              <a:t>dolayı</a:t>
            </a:r>
            <a:r>
              <a:rPr lang="en-GB" dirty="0"/>
              <a:t>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seviyesinde</a:t>
            </a:r>
            <a:r>
              <a:rPr lang="en-GB" dirty="0"/>
              <a:t> </a:t>
            </a:r>
            <a:r>
              <a:rPr lang="en-GB" dirty="0" err="1"/>
              <a:t>artış</a:t>
            </a:r>
            <a:r>
              <a:rPr lang="tr-TR" dirty="0"/>
              <a:t>.</a:t>
            </a:r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Duyma</a:t>
            </a:r>
            <a:r>
              <a:rPr lang="en-GB" dirty="0"/>
              <a:t> </a:t>
            </a:r>
            <a:r>
              <a:rPr lang="en-GB" dirty="0" err="1"/>
              <a:t>bozukluğu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iletişimde</a:t>
            </a:r>
            <a:r>
              <a:rPr lang="en-GB" dirty="0"/>
              <a:t> </a:t>
            </a:r>
            <a:r>
              <a:rPr lang="en-GB" dirty="0" err="1"/>
              <a:t>problemler</a:t>
            </a:r>
            <a:r>
              <a:rPr lang="en-GB" dirty="0"/>
              <a:t>.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Kaygan</a:t>
            </a:r>
            <a:r>
              <a:rPr lang="en-GB" dirty="0"/>
              <a:t>/</a:t>
            </a:r>
            <a:r>
              <a:rPr lang="en-GB" dirty="0" err="1"/>
              <a:t>Islak</a:t>
            </a:r>
            <a:r>
              <a:rPr lang="en-GB" dirty="0"/>
              <a:t> </a:t>
            </a:r>
            <a:r>
              <a:rPr lang="en-GB" dirty="0" err="1"/>
              <a:t>Zemin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Kayma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düşmeler</a:t>
            </a:r>
            <a:r>
              <a:rPr lang="tr-TR" dirty="0"/>
              <a:t>.</a:t>
            </a:r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Elektrik</a:t>
            </a:r>
            <a:r>
              <a:rPr lang="en-GB" dirty="0"/>
              <a:t> </a:t>
            </a:r>
            <a:r>
              <a:rPr lang="en-GB" dirty="0" err="1"/>
              <a:t>şoku</a:t>
            </a:r>
            <a:r>
              <a:rPr lang="en-GB" dirty="0"/>
              <a:t> </a:t>
            </a:r>
            <a:r>
              <a:rPr lang="en-GB" dirty="0" err="1"/>
              <a:t>riskinde</a:t>
            </a:r>
            <a:r>
              <a:rPr lang="en-GB" dirty="0"/>
              <a:t> </a:t>
            </a:r>
            <a:r>
              <a:rPr lang="en-GB" dirty="0" err="1"/>
              <a:t>artış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Düşen</a:t>
            </a:r>
            <a:r>
              <a:rPr lang="en-GB" dirty="0"/>
              <a:t> </a:t>
            </a:r>
            <a:r>
              <a:rPr lang="en-GB" dirty="0" err="1"/>
              <a:t>Cisimler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, </a:t>
            </a:r>
            <a:r>
              <a:rPr lang="en-GB" dirty="0" err="1"/>
              <a:t>çalışanın</a:t>
            </a:r>
            <a:r>
              <a:rPr lang="en-GB" dirty="0"/>
              <a:t> </a:t>
            </a:r>
            <a:r>
              <a:rPr lang="en-GB" dirty="0" err="1"/>
              <a:t>üzerine</a:t>
            </a:r>
            <a:r>
              <a:rPr lang="en-GB" dirty="0"/>
              <a:t>, </a:t>
            </a:r>
            <a:r>
              <a:rPr lang="en-GB" dirty="0" err="1"/>
              <a:t>yukarıdaki</a:t>
            </a:r>
            <a:r>
              <a:rPr lang="en-GB" dirty="0"/>
              <a:t> </a:t>
            </a:r>
            <a:r>
              <a:rPr lang="en-GB" dirty="0" err="1"/>
              <a:t>açıklıktan</a:t>
            </a:r>
            <a:r>
              <a:rPr lang="en-GB" dirty="0"/>
              <a:t> </a:t>
            </a:r>
            <a:r>
              <a:rPr lang="en-GB" dirty="0" err="1"/>
              <a:t>malzeme</a:t>
            </a:r>
            <a:r>
              <a:rPr lang="en-GB" dirty="0"/>
              <a:t> </a:t>
            </a:r>
            <a:r>
              <a:rPr lang="en-GB" dirty="0" err="1"/>
              <a:t>düşme</a:t>
            </a:r>
            <a:r>
              <a:rPr lang="en-GB" dirty="0"/>
              <a:t> </a:t>
            </a:r>
            <a:r>
              <a:rPr lang="en-GB" dirty="0" err="1"/>
              <a:t>riski</a:t>
            </a:r>
            <a:r>
              <a:rPr lang="tr-TR" dirty="0"/>
              <a:t>.</a:t>
            </a:r>
            <a:endParaRPr 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727454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Havalandırma</a:t>
            </a:r>
            <a:endParaRPr lang="tr-TR" sz="40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150000"/>
            </a:pPr>
            <a:r>
              <a:rPr lang="en-GB" sz="2800"/>
              <a:t>Problemleri ortadan kaldırmak için ilk yoldur.</a:t>
            </a:r>
            <a:endParaRPr lang="tr-TR" sz="2800"/>
          </a:p>
          <a:p>
            <a:pPr>
              <a:lnSpc>
                <a:spcPct val="90000"/>
              </a:lnSpc>
              <a:buSzPct val="150000"/>
            </a:pPr>
            <a:r>
              <a:rPr lang="en-GB" sz="2800"/>
              <a:t>Kapalı alanda, değiştirmek istediğiniz alan havasından haberdar olunmalıdır.</a:t>
            </a:r>
            <a:endParaRPr lang="tr-TR" sz="2800"/>
          </a:p>
          <a:p>
            <a:pPr>
              <a:lnSpc>
                <a:spcPct val="90000"/>
              </a:lnSpc>
              <a:buSzPct val="150000"/>
            </a:pPr>
            <a:r>
              <a:rPr lang="en-GB" sz="2800"/>
              <a:t>Hava girişinin temiz havayı alabilecek en emniyetli yerde olmasına dikkat edilmelidir.</a:t>
            </a:r>
            <a:endParaRPr lang="tr-TR" sz="2800"/>
          </a:p>
          <a:p>
            <a:pPr>
              <a:lnSpc>
                <a:spcPct val="90000"/>
              </a:lnSpc>
              <a:buSzPct val="150000"/>
            </a:pPr>
            <a:r>
              <a:rPr lang="en-GB" sz="2800"/>
              <a:t>Mümkün olduğunca sürekli havalandırma yapılmalı.</a:t>
            </a:r>
            <a:endParaRPr lang="tr-TR" sz="2800"/>
          </a:p>
          <a:p>
            <a:pPr>
              <a:lnSpc>
                <a:spcPct val="90000"/>
              </a:lnSpc>
              <a:buSzPct val="150000"/>
            </a:pPr>
            <a:r>
              <a:rPr lang="en-GB" sz="2800"/>
              <a:t>Kapalı alana girmeden önce atmosferin yeniden test edilmesi gereklidir.</a:t>
            </a:r>
            <a:endParaRPr lang="tr-TR" sz="280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89711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Atmosfer</a:t>
            </a:r>
            <a:r>
              <a:rPr lang="en-GB" sz="4000" dirty="0"/>
              <a:t> </a:t>
            </a:r>
            <a:r>
              <a:rPr lang="en-GB" sz="4000" dirty="0" err="1"/>
              <a:t>Testi</a:t>
            </a:r>
            <a:endParaRPr lang="tr-TR" sz="4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74750"/>
            <a:ext cx="8524875" cy="43132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US" sz="2800" b="1" dirty="0" err="1">
                <a:solidFill>
                  <a:schemeClr val="tx2"/>
                </a:solidFill>
              </a:rPr>
              <a:t>Oksijen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seviyesini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kontrol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edin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En </a:t>
            </a:r>
            <a:r>
              <a:rPr lang="en-US" dirty="0" err="1">
                <a:solidFill>
                  <a:schemeClr val="tx2"/>
                </a:solidFill>
              </a:rPr>
              <a:t>az</a:t>
            </a:r>
            <a:r>
              <a:rPr lang="en-US" dirty="0">
                <a:solidFill>
                  <a:schemeClr val="tx2"/>
                </a:solidFill>
              </a:rPr>
              <a:t> % 19,5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% 23,5 den </a:t>
            </a:r>
            <a:r>
              <a:rPr lang="en-US" dirty="0" err="1">
                <a:solidFill>
                  <a:schemeClr val="tx2"/>
                </a:solidFill>
              </a:rPr>
              <a:t>daha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az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>
                <a:solidFill>
                  <a:schemeClr val="tx2"/>
                </a:solidFill>
              </a:rPr>
              <a:t>Yanıcıların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testi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LEL </a:t>
            </a:r>
            <a:r>
              <a:rPr lang="en-US" dirty="0" err="1">
                <a:solidFill>
                  <a:schemeClr val="tx2"/>
                </a:solidFill>
              </a:rPr>
              <a:t>seviyesinden</a:t>
            </a:r>
            <a:r>
              <a:rPr lang="en-US" dirty="0">
                <a:solidFill>
                  <a:schemeClr val="tx2"/>
                </a:solidFill>
              </a:rPr>
              <a:t> %10 </a:t>
            </a:r>
            <a:r>
              <a:rPr lang="en-US" dirty="0" err="1">
                <a:solidFill>
                  <a:schemeClr val="tx2"/>
                </a:solidFill>
              </a:rPr>
              <a:t>daha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az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err="1">
                <a:solidFill>
                  <a:schemeClr val="tx2"/>
                </a:solidFill>
              </a:rPr>
              <a:t>Toksik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gazların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testi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En </a:t>
            </a:r>
            <a:r>
              <a:rPr lang="en-US" dirty="0" err="1">
                <a:solidFill>
                  <a:schemeClr val="tx2"/>
                </a:solidFill>
              </a:rPr>
              <a:t>kritik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Karbon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Monoksid</a:t>
            </a:r>
            <a:r>
              <a:rPr lang="en-US" dirty="0">
                <a:solidFill>
                  <a:schemeClr val="tx2"/>
                </a:solidFill>
              </a:rPr>
              <a:t> (PEL &lt;35 ppm)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Veya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diğer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herhangi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tehlikeli</a:t>
            </a:r>
            <a:r>
              <a:rPr lang="en-US" dirty="0">
                <a:solidFill>
                  <a:schemeClr val="tx2"/>
                </a:solidFill>
              </a:rPr>
              <a:t> gaz.</a:t>
            </a:r>
            <a:endParaRPr lang="tr-TR" dirty="0">
              <a:latin typeface="Times New Roman Tur" charset="-9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327863"/>
            <a:ext cx="7715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u="sng" dirty="0">
                <a:solidFill>
                  <a:srgbClr val="FF0000"/>
                </a:solidFill>
              </a:rPr>
              <a:t>DİKKAT!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>
                <a:solidFill>
                  <a:schemeClr val="tx2"/>
                </a:solidFill>
              </a:rPr>
              <a:t>Sebebi</a:t>
            </a:r>
            <a:r>
              <a:rPr lang="en-US" b="1" dirty="0">
                <a:solidFill>
                  <a:schemeClr val="tx2"/>
                </a:solidFill>
              </a:rPr>
              <a:t> ne </a:t>
            </a:r>
            <a:r>
              <a:rPr lang="en-US" b="1" dirty="0" err="1">
                <a:solidFill>
                  <a:schemeClr val="tx2"/>
                </a:solidFill>
              </a:rPr>
              <a:t>olursa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olsun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herhangi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zamanda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belirlenen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atmosfer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limitlerinin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aşımında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tüm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personel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alanı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derhal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boşaltacak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atmosfer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emniyetli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seviyeye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gelinceye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kadar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kimse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içeriye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girmeyecek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67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527050"/>
            <a:ext cx="8229600" cy="1084263"/>
          </a:xfrm>
        </p:spPr>
        <p:txBody>
          <a:bodyPr/>
          <a:lstStyle/>
          <a:p>
            <a:r>
              <a:rPr lang="en-GB" sz="4000" dirty="0" err="1"/>
              <a:t>Atmosfer</a:t>
            </a:r>
            <a:r>
              <a:rPr lang="en-GB" sz="4000" dirty="0"/>
              <a:t> </a:t>
            </a:r>
            <a:r>
              <a:rPr lang="en-GB" sz="4000" dirty="0" err="1"/>
              <a:t>Testi</a:t>
            </a:r>
            <a:r>
              <a:rPr lang="en-GB" sz="4000" dirty="0"/>
              <a:t> - Ne Zaman?</a:t>
            </a:r>
            <a:endParaRPr lang="tr-TR" sz="40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chemeClr val="tx2"/>
                </a:solidFill>
              </a:rPr>
              <a:t>Kapalı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alanda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kimse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olmadığında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giriş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öncesinde</a:t>
            </a:r>
            <a:r>
              <a:rPr lang="en-US" b="1" dirty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chemeClr val="tx2"/>
                </a:solidFill>
              </a:rPr>
              <a:t>Havalandirma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yapıldıktan</a:t>
            </a:r>
            <a:r>
              <a:rPr lang="en-US" b="1" dirty="0">
                <a:solidFill>
                  <a:schemeClr val="tx2"/>
                </a:solidFill>
              </a:rPr>
              <a:t> 10 dk. </a:t>
            </a:r>
            <a:r>
              <a:rPr lang="en-US" b="1" dirty="0" err="1">
                <a:solidFill>
                  <a:schemeClr val="tx2"/>
                </a:solidFill>
              </a:rPr>
              <a:t>sonra</a:t>
            </a:r>
            <a:r>
              <a:rPr lang="en-US" b="1" dirty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En </a:t>
            </a:r>
            <a:r>
              <a:rPr lang="en-US" b="1" dirty="0" err="1">
                <a:solidFill>
                  <a:schemeClr val="tx2"/>
                </a:solidFill>
              </a:rPr>
              <a:t>az</a:t>
            </a:r>
            <a:r>
              <a:rPr lang="en-US" b="1" dirty="0">
                <a:solidFill>
                  <a:schemeClr val="tx2"/>
                </a:solidFill>
              </a:rPr>
              <a:t> 1 </a:t>
            </a:r>
            <a:r>
              <a:rPr lang="en-US" b="1" dirty="0" err="1">
                <a:solidFill>
                  <a:schemeClr val="tx2"/>
                </a:solidFill>
              </a:rPr>
              <a:t>saatlik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periyotlarda</a:t>
            </a:r>
            <a:r>
              <a:rPr lang="en-US" b="1" dirty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chemeClr val="tx2"/>
                </a:solidFill>
              </a:rPr>
              <a:t>Şüpheli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bir</a:t>
            </a:r>
            <a:r>
              <a:rPr lang="en-US" b="1" dirty="0">
                <a:solidFill>
                  <a:schemeClr val="tx2"/>
                </a:solidFill>
              </a:rPr>
              <a:t> durum </a:t>
            </a:r>
            <a:r>
              <a:rPr lang="en-US" b="1" dirty="0" err="1">
                <a:solidFill>
                  <a:schemeClr val="tx2"/>
                </a:solidFill>
              </a:rPr>
              <a:t>oluşmuşsa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daha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sık</a:t>
            </a:r>
            <a:r>
              <a:rPr lang="en-US" b="1" dirty="0">
                <a:solidFill>
                  <a:schemeClr val="tx2"/>
                </a:solidFill>
              </a:rPr>
              <a:t>…</a:t>
            </a:r>
            <a:endParaRPr lang="tr-TR" dirty="0"/>
          </a:p>
        </p:txBody>
      </p:sp>
      <p:pic>
        <p:nvPicPr>
          <p:cNvPr id="8194" name="Picture 2" descr="http://t2.gstatic.com/images?q=tbn:ANd9GcTttB3XX0eyuB1jr4AGAt3_XtVWmfbGXT2Jm-2rneYjL6ecYyEW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666999"/>
            <a:ext cx="3295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582613"/>
            <a:ext cx="8520112" cy="647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İzolasyon</a:t>
            </a:r>
            <a:endParaRPr lang="tr-TR" sz="4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  <a:buFontTx/>
              <a:buNone/>
            </a:pPr>
            <a:r>
              <a:rPr lang="en-GB" sz="2800"/>
              <a:t>Örnekler;</a:t>
            </a:r>
          </a:p>
          <a:p>
            <a:pPr>
              <a:buSzPct val="150000"/>
            </a:pPr>
            <a:r>
              <a:rPr lang="en-GB" sz="2800"/>
              <a:t>Elektrik kaynaklarını kilitleme ve etiketleme</a:t>
            </a:r>
            <a:r>
              <a:rPr lang="tr-TR" sz="2800"/>
              <a:t>.</a:t>
            </a:r>
          </a:p>
          <a:p>
            <a:pPr>
              <a:buSzPct val="150000"/>
            </a:pPr>
            <a:r>
              <a:rPr lang="en-GB" sz="2800"/>
              <a:t>Pnömatik ve hidrolik hortumların körlenmesi</a:t>
            </a:r>
            <a:r>
              <a:rPr lang="tr-TR" sz="2800"/>
              <a:t>.</a:t>
            </a:r>
          </a:p>
          <a:p>
            <a:pPr>
              <a:buSzPct val="150000"/>
            </a:pPr>
            <a:r>
              <a:rPr lang="en-GB" sz="2800"/>
              <a:t>Mekanik hareket sağlayıcıların ve şaftların bağlantılarının kesilmesi</a:t>
            </a:r>
            <a:r>
              <a:rPr lang="tr-TR" sz="2800"/>
              <a:t>.</a:t>
            </a:r>
          </a:p>
          <a:p>
            <a:pPr>
              <a:buSzPct val="150000"/>
            </a:pPr>
            <a:r>
              <a:rPr lang="en-GB" sz="2800"/>
              <a:t>Mekanik bölümlerin kapatılması</a:t>
            </a:r>
            <a:r>
              <a:rPr lang="tr-TR" sz="2800"/>
              <a:t>.</a:t>
            </a:r>
          </a:p>
          <a:p>
            <a:pPr>
              <a:buSzPct val="150000"/>
            </a:pPr>
            <a:r>
              <a:rPr lang="en-GB" sz="2800"/>
              <a:t>Su ve kanalizasyon akışının durdurulması</a:t>
            </a:r>
            <a:r>
              <a:rPr lang="tr-TR" sz="2800"/>
              <a:t>.</a:t>
            </a:r>
          </a:p>
          <a:p>
            <a:pPr>
              <a:buSzPct val="150000"/>
            </a:pPr>
            <a:r>
              <a:rPr lang="en-GB" sz="2800"/>
              <a:t>Vanaların kilitlenmesi ve etiketlenmesi</a:t>
            </a:r>
            <a:endParaRPr lang="tr-TR" sz="280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76087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Solunum</a:t>
            </a:r>
            <a:r>
              <a:rPr lang="en-GB" sz="4000" dirty="0"/>
              <a:t> </a:t>
            </a:r>
            <a:r>
              <a:rPr lang="en-GB" sz="4000" dirty="0" err="1"/>
              <a:t>Cihazları</a:t>
            </a:r>
            <a:endParaRPr lang="tr-TR" sz="40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SzPct val="115000"/>
            </a:pPr>
            <a:r>
              <a:rPr lang="en-GB" dirty="0" err="1"/>
              <a:t>Hava</a:t>
            </a:r>
            <a:r>
              <a:rPr lang="en-GB" dirty="0"/>
              <a:t> </a:t>
            </a:r>
            <a:r>
              <a:rPr lang="en-GB" dirty="0" err="1"/>
              <a:t>Temizleyici</a:t>
            </a:r>
            <a:r>
              <a:rPr lang="en-GB" dirty="0"/>
              <a:t> </a:t>
            </a:r>
            <a:r>
              <a:rPr lang="en-GB" dirty="0" err="1"/>
              <a:t>Cihazlar</a:t>
            </a:r>
            <a:endParaRPr lang="tr-TR" dirty="0"/>
          </a:p>
          <a:p>
            <a:pPr lvl="1">
              <a:lnSpc>
                <a:spcPct val="150000"/>
              </a:lnSpc>
              <a:buSzPct val="115000"/>
              <a:buFont typeface="Wingdings" pitchFamily="2" charset="2"/>
              <a:buChar char="§"/>
            </a:pPr>
            <a:r>
              <a:rPr lang="en-GB" dirty="0" err="1">
                <a:ea typeface="+mn-ea"/>
              </a:rPr>
              <a:t>Havadaki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zararlı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maddeleri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süzer</a:t>
            </a:r>
            <a:r>
              <a:rPr lang="tr-TR" dirty="0">
                <a:ea typeface="+mn-ea"/>
              </a:rPr>
              <a:t>.</a:t>
            </a:r>
          </a:p>
          <a:p>
            <a:pPr lvl="1">
              <a:lnSpc>
                <a:spcPct val="150000"/>
              </a:lnSpc>
              <a:buSzPct val="115000"/>
              <a:buFont typeface="Wingdings" pitchFamily="2" charset="2"/>
              <a:buChar char="§"/>
            </a:pPr>
            <a:r>
              <a:rPr lang="en-GB" dirty="0" err="1">
                <a:ea typeface="+mn-ea"/>
              </a:rPr>
              <a:t>Kapalı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alandaki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tehlikeli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maddelerin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tipinin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ve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miktarının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iyi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bilinmesi</a:t>
            </a:r>
            <a:r>
              <a:rPr lang="en-GB" dirty="0">
                <a:ea typeface="+mn-ea"/>
              </a:rPr>
              <a:t> </a:t>
            </a:r>
            <a:r>
              <a:rPr lang="en-GB" dirty="0" err="1" smtClean="0">
                <a:ea typeface="+mn-ea"/>
              </a:rPr>
              <a:t>gerek</a:t>
            </a:r>
            <a:r>
              <a:rPr lang="tr-TR" dirty="0" smtClean="0">
                <a:ea typeface="+mn-ea"/>
              </a:rPr>
              <a:t>ir.</a:t>
            </a:r>
            <a:endParaRPr lang="tr-TR" dirty="0">
              <a:ea typeface="+mn-ea"/>
            </a:endParaRPr>
          </a:p>
          <a:p>
            <a:pPr>
              <a:lnSpc>
                <a:spcPct val="150000"/>
              </a:lnSpc>
              <a:buSzPct val="115000"/>
            </a:pPr>
            <a:r>
              <a:rPr lang="en-GB" dirty="0" err="1"/>
              <a:t>Hava</a:t>
            </a:r>
            <a:r>
              <a:rPr lang="en-GB" dirty="0"/>
              <a:t> </a:t>
            </a:r>
            <a:r>
              <a:rPr lang="en-GB" dirty="0" err="1"/>
              <a:t>Sağlayan</a:t>
            </a:r>
            <a:r>
              <a:rPr lang="en-GB" dirty="0"/>
              <a:t> </a:t>
            </a:r>
            <a:r>
              <a:rPr lang="en-GB" dirty="0" err="1"/>
              <a:t>Cihazlar</a:t>
            </a:r>
            <a:endParaRPr lang="tr-TR" dirty="0"/>
          </a:p>
          <a:p>
            <a:pPr lvl="1">
              <a:lnSpc>
                <a:spcPct val="150000"/>
              </a:lnSpc>
              <a:buSzPct val="115000"/>
              <a:buFont typeface="Wingdings" pitchFamily="2" charset="2"/>
              <a:buChar char="§"/>
            </a:pPr>
            <a:r>
              <a:rPr lang="en-GB" dirty="0" err="1">
                <a:ea typeface="+mn-ea"/>
              </a:rPr>
              <a:t>Soluma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havasının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bir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tankdan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veya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yakın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çevredeki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kirli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olmayan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atmosferden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sağlanması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gerekir</a:t>
            </a:r>
            <a:r>
              <a:rPr lang="en-GB" dirty="0">
                <a:ea typeface="+mn-ea"/>
              </a:rPr>
              <a:t>.</a:t>
            </a:r>
            <a:endParaRPr lang="tr-TR" dirty="0">
              <a:ea typeface="+mn-ea"/>
            </a:endParaRPr>
          </a:p>
          <a:p>
            <a:pPr lvl="1">
              <a:lnSpc>
                <a:spcPct val="150000"/>
              </a:lnSpc>
              <a:buSzPct val="115000"/>
              <a:buFont typeface="Wingdings" pitchFamily="2" charset="2"/>
              <a:buChar char="§"/>
            </a:pPr>
            <a:r>
              <a:rPr lang="en-GB" dirty="0" err="1">
                <a:ea typeface="+mn-ea"/>
              </a:rPr>
              <a:t>Çok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yakından</a:t>
            </a:r>
            <a:r>
              <a:rPr lang="en-GB" dirty="0">
                <a:ea typeface="+mn-ea"/>
              </a:rPr>
              <a:t> </a:t>
            </a:r>
            <a:r>
              <a:rPr lang="en-GB" dirty="0" err="1">
                <a:ea typeface="+mn-ea"/>
              </a:rPr>
              <a:t>izlenmelidir</a:t>
            </a:r>
            <a:r>
              <a:rPr lang="en-GB" dirty="0">
                <a:ea typeface="+mn-ea"/>
              </a:rPr>
              <a:t>.</a:t>
            </a:r>
            <a:endParaRPr lang="tr-TR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5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 smtClean="0"/>
              <a:t>Kurtarma</a:t>
            </a:r>
            <a:r>
              <a:rPr lang="tr-TR" sz="4000" dirty="0" smtClean="0"/>
              <a:t> Hazırlıkları</a:t>
            </a:r>
            <a:endParaRPr lang="tr-TR" dirty="0">
              <a:latin typeface="Times New Roman Tur" charset="-94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ölen</a:t>
            </a:r>
            <a:r>
              <a:rPr lang="en-GB" dirty="0"/>
              <a:t> </a:t>
            </a:r>
            <a:r>
              <a:rPr lang="en-GB" dirty="0" err="1"/>
              <a:t>kişilerin</a:t>
            </a:r>
            <a:r>
              <a:rPr lang="en-GB" dirty="0"/>
              <a:t> %50si </a:t>
            </a:r>
            <a:r>
              <a:rPr lang="en-GB" dirty="0" err="1"/>
              <a:t>kurtarmak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gelenlerdir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dirty="0"/>
              <a:t>Bu </a:t>
            </a:r>
            <a:r>
              <a:rPr lang="en-GB" dirty="0" err="1"/>
              <a:t>personel</a:t>
            </a:r>
            <a:r>
              <a:rPr lang="en-GB" dirty="0"/>
              <a:t>;</a:t>
            </a:r>
          </a:p>
          <a:p>
            <a:pPr lvl="1">
              <a:lnSpc>
                <a:spcPct val="90000"/>
              </a:lnSpc>
              <a:buSzPct val="150000"/>
              <a:buFontTx/>
              <a:buChar char="•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alanın</a:t>
            </a:r>
            <a:r>
              <a:rPr lang="en-GB" dirty="0"/>
              <a:t> </a:t>
            </a:r>
            <a:r>
              <a:rPr lang="en-GB" dirty="0" err="1"/>
              <a:t>dışında</a:t>
            </a:r>
            <a:r>
              <a:rPr lang="en-GB" dirty="0"/>
              <a:t> </a:t>
            </a:r>
            <a:r>
              <a:rPr lang="en-GB" dirty="0" err="1"/>
              <a:t>bekleyen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içerdeki</a:t>
            </a:r>
            <a:r>
              <a:rPr lang="en-GB" dirty="0"/>
              <a:t> </a:t>
            </a:r>
            <a:r>
              <a:rPr lang="en-GB" dirty="0" err="1"/>
              <a:t>ekiple</a:t>
            </a:r>
            <a:r>
              <a:rPr lang="en-GB" dirty="0"/>
              <a:t> </a:t>
            </a:r>
            <a:r>
              <a:rPr lang="en-GB" dirty="0" err="1"/>
              <a:t>sürekli</a:t>
            </a:r>
            <a:r>
              <a:rPr lang="en-GB" dirty="0"/>
              <a:t> </a:t>
            </a:r>
            <a:r>
              <a:rPr lang="en-GB" dirty="0" err="1"/>
              <a:t>temas</a:t>
            </a:r>
            <a:r>
              <a:rPr lang="en-GB" dirty="0"/>
              <a:t> </a:t>
            </a:r>
            <a:r>
              <a:rPr lang="en-GB" dirty="0" err="1"/>
              <a:t>halinde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kişidir</a:t>
            </a:r>
            <a:r>
              <a:rPr lang="tr-TR" dirty="0"/>
              <a:t>.</a:t>
            </a:r>
          </a:p>
          <a:p>
            <a:pPr lvl="1">
              <a:lnSpc>
                <a:spcPct val="90000"/>
              </a:lnSpc>
              <a:buSzPct val="150000"/>
              <a:buFontTx/>
              <a:buChar char="•"/>
            </a:pPr>
            <a:r>
              <a:rPr lang="en-GB" dirty="0" err="1"/>
              <a:t>Acil</a:t>
            </a:r>
            <a:r>
              <a:rPr lang="en-GB" dirty="0"/>
              <a:t> durum </a:t>
            </a:r>
            <a:r>
              <a:rPr lang="en-GB" dirty="0" err="1"/>
              <a:t>prosedürlerini</a:t>
            </a:r>
            <a:r>
              <a:rPr lang="en-GB" dirty="0"/>
              <a:t> </a:t>
            </a:r>
            <a:r>
              <a:rPr lang="en-GB" dirty="0" err="1"/>
              <a:t>bilen</a:t>
            </a:r>
            <a:r>
              <a:rPr lang="en-GB" dirty="0"/>
              <a:t> </a:t>
            </a:r>
            <a:r>
              <a:rPr lang="en-GB" dirty="0" err="1"/>
              <a:t>kişidir</a:t>
            </a:r>
            <a:r>
              <a:rPr lang="en-GB" dirty="0"/>
              <a:t> (</a:t>
            </a:r>
            <a:r>
              <a:rPr lang="en-GB" dirty="0" err="1"/>
              <a:t>gerektiğinde</a:t>
            </a:r>
            <a:r>
              <a:rPr lang="en-GB" dirty="0"/>
              <a:t> </a:t>
            </a:r>
            <a:r>
              <a:rPr lang="en-GB" dirty="0" err="1"/>
              <a:t>dışardan</a:t>
            </a:r>
            <a:r>
              <a:rPr lang="en-GB" dirty="0"/>
              <a:t> </a:t>
            </a:r>
            <a:r>
              <a:rPr lang="en-GB" dirty="0" err="1"/>
              <a:t>destek</a:t>
            </a:r>
            <a:r>
              <a:rPr lang="en-GB" dirty="0"/>
              <a:t> </a:t>
            </a:r>
            <a:r>
              <a:rPr lang="en-GB" dirty="0" err="1"/>
              <a:t>isteyecek</a:t>
            </a:r>
            <a:r>
              <a:rPr lang="en-GB" dirty="0"/>
              <a:t>)</a:t>
            </a:r>
            <a:endParaRPr lang="tr-TR" dirty="0"/>
          </a:p>
          <a:p>
            <a:pPr lvl="1">
              <a:lnSpc>
                <a:spcPct val="90000"/>
              </a:lnSpc>
              <a:buSzPct val="150000"/>
              <a:buFontTx/>
              <a:buChar char="•"/>
            </a:pPr>
            <a:r>
              <a:rPr lang="en-GB" dirty="0"/>
              <a:t>KKD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kurtarma</a:t>
            </a:r>
            <a:r>
              <a:rPr lang="en-GB" dirty="0"/>
              <a:t> </a:t>
            </a:r>
            <a:r>
              <a:rPr lang="en-GB" dirty="0" err="1"/>
              <a:t>malzemelerinin</a:t>
            </a:r>
            <a:r>
              <a:rPr lang="en-GB" dirty="0"/>
              <a:t> </a:t>
            </a:r>
            <a:r>
              <a:rPr lang="en-GB" dirty="0" err="1"/>
              <a:t>kullanma</a:t>
            </a:r>
            <a:r>
              <a:rPr lang="en-GB" dirty="0"/>
              <a:t> </a:t>
            </a:r>
            <a:r>
              <a:rPr lang="en-GB" dirty="0" err="1"/>
              <a:t>konusunda</a:t>
            </a:r>
            <a:r>
              <a:rPr lang="en-GB" dirty="0"/>
              <a:t> </a:t>
            </a:r>
            <a:r>
              <a:rPr lang="en-GB" dirty="0" err="1"/>
              <a:t>eğitimli</a:t>
            </a:r>
            <a:r>
              <a:rPr lang="en-GB" dirty="0"/>
              <a:t> </a:t>
            </a:r>
            <a:r>
              <a:rPr lang="en-GB" dirty="0" err="1"/>
              <a:t>olmalıdır</a:t>
            </a:r>
            <a:r>
              <a:rPr lang="en-GB" dirty="0"/>
              <a:t>.</a:t>
            </a:r>
            <a:endParaRPr lang="tr-TR" dirty="0"/>
          </a:p>
        </p:txBody>
      </p:sp>
      <p:pic>
        <p:nvPicPr>
          <p:cNvPr id="13314" name="Picture 2" descr="http://t0.gstatic.com/images?q=tbn:ANd9GcSMn3aOWfA41Bu3O7yGrUsW6DhEeZBR1HOEOxSE7xcNxMQ7FuEx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9" y="3340100"/>
            <a:ext cx="2240492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3.gstatic.com/images?q=tbn:ANd9GcRAJOIsy3-BF3D5avquMtj3GBna4hq8pZ38VyxUVLr3E-E22at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4" y="3340100"/>
            <a:ext cx="2794001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3.gstatic.com/images?q=tbn:ANd9GcRz0YhPgKYBGf1aYQTDvagj4946ou8bqahJoelzThjpyrcWfya_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340100"/>
            <a:ext cx="27400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313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563563"/>
            <a:ext cx="8520112" cy="647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sz="4000" dirty="0" smtClean="0"/>
              <a:t>Çalışma izni</a:t>
            </a:r>
            <a:endParaRPr lang="tr-TR" sz="4000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715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  <a:buFontTx/>
              <a:buNone/>
            </a:pPr>
            <a:r>
              <a:rPr lang="en-GB" sz="2800" b="1" u="sng" dirty="0" err="1"/>
              <a:t>Yapılması</a:t>
            </a:r>
            <a:r>
              <a:rPr lang="en-GB" sz="2800" b="1" u="sng" dirty="0"/>
              <a:t> </a:t>
            </a:r>
            <a:r>
              <a:rPr lang="en-GB" sz="2800" b="1" u="sng" dirty="0" err="1"/>
              <a:t>gerekenler</a:t>
            </a:r>
            <a:r>
              <a:rPr lang="en-GB" sz="2800" b="1" u="sng" dirty="0"/>
              <a:t>;</a:t>
            </a:r>
          </a:p>
          <a:p>
            <a:pPr>
              <a:buSzPct val="150000"/>
            </a:pPr>
            <a:r>
              <a:rPr lang="en-GB" sz="2700" dirty="0" err="1"/>
              <a:t>Giriş</a:t>
            </a:r>
            <a:r>
              <a:rPr lang="en-GB" sz="2700" dirty="0"/>
              <a:t> </a:t>
            </a:r>
            <a:r>
              <a:rPr lang="en-GB" sz="2700" dirty="0" err="1"/>
              <a:t>izninin</a:t>
            </a:r>
            <a:r>
              <a:rPr lang="en-GB" sz="2700" dirty="0"/>
              <a:t> </a:t>
            </a:r>
            <a:r>
              <a:rPr lang="en-GB" sz="2700" dirty="0" err="1"/>
              <a:t>ilgili</a:t>
            </a:r>
            <a:r>
              <a:rPr lang="en-GB" sz="2700" dirty="0"/>
              <a:t> </a:t>
            </a:r>
            <a:r>
              <a:rPr lang="en-GB" sz="2700" dirty="0" err="1"/>
              <a:t>süpervizör</a:t>
            </a:r>
            <a:r>
              <a:rPr lang="en-GB" sz="2700" dirty="0"/>
              <a:t> </a:t>
            </a:r>
            <a:r>
              <a:rPr lang="en-GB" sz="2700" dirty="0" err="1"/>
              <a:t>tarafından</a:t>
            </a:r>
            <a:r>
              <a:rPr lang="en-GB" sz="2700" dirty="0"/>
              <a:t> </a:t>
            </a:r>
            <a:r>
              <a:rPr lang="en-GB" sz="2700" dirty="0" err="1"/>
              <a:t>imzalanması</a:t>
            </a:r>
            <a:r>
              <a:rPr lang="en-GB" sz="2700" dirty="0"/>
              <a:t>,</a:t>
            </a:r>
            <a:endParaRPr lang="tr-TR" sz="2700" dirty="0"/>
          </a:p>
          <a:p>
            <a:pPr>
              <a:buSzPct val="150000"/>
            </a:pPr>
            <a:r>
              <a:rPr lang="en-GB" sz="2700" dirty="0" err="1"/>
              <a:t>Girmeden</a:t>
            </a:r>
            <a:r>
              <a:rPr lang="en-GB" sz="2700" dirty="0"/>
              <a:t> </a:t>
            </a:r>
            <a:r>
              <a:rPr lang="en-GB" sz="2700" dirty="0" err="1"/>
              <a:t>önce</a:t>
            </a:r>
            <a:r>
              <a:rPr lang="en-GB" sz="2700" dirty="0"/>
              <a:t> </a:t>
            </a:r>
            <a:r>
              <a:rPr lang="en-GB" sz="2700" dirty="0" err="1"/>
              <a:t>gerekli</a:t>
            </a:r>
            <a:r>
              <a:rPr lang="en-GB" sz="2700" dirty="0"/>
              <a:t> </a:t>
            </a:r>
            <a:r>
              <a:rPr lang="en-GB" sz="2700" dirty="0" err="1"/>
              <a:t>tedbirlerin</a:t>
            </a:r>
            <a:r>
              <a:rPr lang="en-GB" sz="2700" dirty="0"/>
              <a:t> </a:t>
            </a:r>
            <a:r>
              <a:rPr lang="en-GB" sz="2700" dirty="0" err="1"/>
              <a:t>alındığından</a:t>
            </a:r>
            <a:r>
              <a:rPr lang="en-GB" sz="2700" dirty="0"/>
              <a:t> </a:t>
            </a:r>
            <a:r>
              <a:rPr lang="en-GB" sz="2700" dirty="0" err="1"/>
              <a:t>ve</a:t>
            </a:r>
            <a:r>
              <a:rPr lang="en-GB" sz="2700" dirty="0"/>
              <a:t> </a:t>
            </a:r>
            <a:r>
              <a:rPr lang="en-GB" sz="2700" dirty="0" err="1"/>
              <a:t>alanın</a:t>
            </a:r>
            <a:r>
              <a:rPr lang="en-GB" sz="2700" dirty="0"/>
              <a:t> </a:t>
            </a:r>
            <a:r>
              <a:rPr lang="en-GB" sz="2700" dirty="0" err="1"/>
              <a:t>emniyetli</a:t>
            </a:r>
            <a:r>
              <a:rPr lang="en-GB" sz="2700" dirty="0"/>
              <a:t> </a:t>
            </a:r>
            <a:r>
              <a:rPr lang="en-GB" sz="2700" dirty="0" err="1"/>
              <a:t>olduğunun</a:t>
            </a:r>
            <a:r>
              <a:rPr lang="en-GB" sz="2700" dirty="0"/>
              <a:t> </a:t>
            </a:r>
            <a:r>
              <a:rPr lang="en-GB" sz="2700" dirty="0" err="1"/>
              <a:t>teyit</a:t>
            </a:r>
            <a:r>
              <a:rPr lang="en-GB" sz="2700" dirty="0"/>
              <a:t> </a:t>
            </a:r>
            <a:r>
              <a:rPr lang="en-GB" sz="2700" dirty="0" err="1"/>
              <a:t>edilmesi</a:t>
            </a:r>
            <a:r>
              <a:rPr lang="en-GB" sz="2700" dirty="0"/>
              <a:t>,</a:t>
            </a:r>
          </a:p>
          <a:p>
            <a:pPr>
              <a:buSzPct val="150000"/>
            </a:pPr>
            <a:r>
              <a:rPr lang="en-GB" sz="2700" b="1" dirty="0" err="1"/>
              <a:t>İşbaşı</a:t>
            </a:r>
            <a:r>
              <a:rPr lang="en-GB" sz="2700" b="1" dirty="0"/>
              <a:t> </a:t>
            </a:r>
            <a:r>
              <a:rPr lang="en-GB" sz="2700" b="1" dirty="0" err="1"/>
              <a:t>öncesi</a:t>
            </a:r>
            <a:r>
              <a:rPr lang="en-GB" sz="2700" b="1" dirty="0"/>
              <a:t> </a:t>
            </a:r>
            <a:r>
              <a:rPr lang="en-GB" sz="2700" b="1" dirty="0" err="1"/>
              <a:t>konuşmasının</a:t>
            </a:r>
            <a:r>
              <a:rPr lang="en-GB" sz="2700" b="1" dirty="0"/>
              <a:t> </a:t>
            </a:r>
            <a:r>
              <a:rPr lang="en-GB" sz="2700" b="1" dirty="0" err="1"/>
              <a:t>yapılması</a:t>
            </a:r>
            <a:r>
              <a:rPr lang="en-GB" sz="2700" dirty="0"/>
              <a:t>,</a:t>
            </a:r>
            <a:endParaRPr lang="tr-TR" sz="2700" dirty="0"/>
          </a:p>
          <a:p>
            <a:pPr>
              <a:buSzPct val="150000"/>
            </a:pPr>
            <a:r>
              <a:rPr lang="en-GB" sz="2700" dirty="0" err="1"/>
              <a:t>Kapalı</a:t>
            </a:r>
            <a:r>
              <a:rPr lang="en-GB" sz="2700" dirty="0"/>
              <a:t> </a:t>
            </a:r>
            <a:r>
              <a:rPr lang="en-GB" sz="2700" dirty="0" err="1"/>
              <a:t>alan</a:t>
            </a:r>
            <a:r>
              <a:rPr lang="en-GB" sz="2700" dirty="0"/>
              <a:t> </a:t>
            </a:r>
            <a:r>
              <a:rPr lang="en-GB" sz="2700" dirty="0" err="1"/>
              <a:t>girişinde</a:t>
            </a:r>
            <a:r>
              <a:rPr lang="en-GB" sz="2700" dirty="0"/>
              <a:t> </a:t>
            </a:r>
            <a:r>
              <a:rPr lang="en-GB" sz="2700" dirty="0" err="1"/>
              <a:t>bunun</a:t>
            </a:r>
            <a:r>
              <a:rPr lang="en-GB" sz="2700" dirty="0"/>
              <a:t> </a:t>
            </a:r>
            <a:r>
              <a:rPr lang="en-GB" sz="2700" dirty="0" err="1"/>
              <a:t>ilan</a:t>
            </a:r>
            <a:r>
              <a:rPr lang="en-GB" sz="2700" dirty="0"/>
              <a:t> </a:t>
            </a:r>
            <a:r>
              <a:rPr lang="en-GB" sz="2700" dirty="0" err="1"/>
              <a:t>edilmesi</a:t>
            </a:r>
            <a:r>
              <a:rPr lang="en-GB" sz="2700" dirty="0"/>
              <a:t>,</a:t>
            </a:r>
            <a:endParaRPr lang="tr-TR" sz="2700" dirty="0"/>
          </a:p>
          <a:p>
            <a:pPr>
              <a:buSzPct val="150000"/>
            </a:pPr>
            <a:r>
              <a:rPr lang="en-GB" sz="2700" dirty="0" err="1"/>
              <a:t>Tehlikelerin</a:t>
            </a:r>
            <a:r>
              <a:rPr lang="en-GB" sz="2700" dirty="0"/>
              <a:t> </a:t>
            </a:r>
            <a:r>
              <a:rPr lang="en-GB" sz="2700" dirty="0" err="1"/>
              <a:t>belirlenmesi</a:t>
            </a:r>
            <a:r>
              <a:rPr lang="en-GB" sz="2700" dirty="0"/>
              <a:t> </a:t>
            </a:r>
            <a:r>
              <a:rPr lang="en-GB" sz="2700" dirty="0" err="1"/>
              <a:t>ve</a:t>
            </a:r>
            <a:r>
              <a:rPr lang="en-GB" sz="2700" dirty="0"/>
              <a:t> </a:t>
            </a:r>
            <a:r>
              <a:rPr lang="en-GB" sz="2700" dirty="0" err="1"/>
              <a:t>düzeltici</a:t>
            </a:r>
            <a:r>
              <a:rPr lang="en-GB" sz="2700" dirty="0"/>
              <a:t> </a:t>
            </a:r>
            <a:r>
              <a:rPr lang="en-GB" sz="2700" dirty="0" err="1"/>
              <a:t>işlemlerin</a:t>
            </a:r>
            <a:r>
              <a:rPr lang="en-GB" sz="2700" dirty="0"/>
              <a:t> </a:t>
            </a:r>
            <a:r>
              <a:rPr lang="en-GB" sz="2700" dirty="0" err="1"/>
              <a:t>girmeden</a:t>
            </a:r>
            <a:r>
              <a:rPr lang="en-GB" sz="2700" dirty="0"/>
              <a:t> </a:t>
            </a:r>
            <a:r>
              <a:rPr lang="en-GB" sz="2700" dirty="0" err="1"/>
              <a:t>önce</a:t>
            </a:r>
            <a:r>
              <a:rPr lang="en-GB" sz="2700" dirty="0"/>
              <a:t> </a:t>
            </a:r>
            <a:r>
              <a:rPr lang="en-GB" sz="2700" dirty="0" err="1"/>
              <a:t>yapılması</a:t>
            </a:r>
            <a:r>
              <a:rPr lang="en-GB" sz="2700" dirty="0"/>
              <a:t>,</a:t>
            </a:r>
            <a:endParaRPr lang="tr-TR" sz="2700" dirty="0"/>
          </a:p>
          <a:p>
            <a:pPr>
              <a:buSzPct val="150000"/>
            </a:pPr>
            <a:r>
              <a:rPr lang="en-GB" sz="2700" dirty="0" err="1"/>
              <a:t>İş</a:t>
            </a:r>
            <a:r>
              <a:rPr lang="en-GB" sz="2700" dirty="0"/>
              <a:t> </a:t>
            </a:r>
            <a:r>
              <a:rPr lang="en-GB" sz="2700" dirty="0" err="1"/>
              <a:t>bitiminde</a:t>
            </a:r>
            <a:r>
              <a:rPr lang="en-GB" sz="2700" dirty="0"/>
              <a:t> </a:t>
            </a:r>
            <a:r>
              <a:rPr lang="en-GB" sz="2700" dirty="0" err="1"/>
              <a:t>veya</a:t>
            </a:r>
            <a:r>
              <a:rPr lang="en-GB" sz="2700" dirty="0"/>
              <a:t> </a:t>
            </a:r>
            <a:r>
              <a:rPr lang="en-GB" sz="2700" dirty="0" err="1"/>
              <a:t>ortamda</a:t>
            </a:r>
            <a:r>
              <a:rPr lang="en-GB" sz="2700" dirty="0"/>
              <a:t> </a:t>
            </a:r>
            <a:r>
              <a:rPr lang="en-GB" sz="2700" dirty="0" err="1"/>
              <a:t>başka</a:t>
            </a:r>
            <a:r>
              <a:rPr lang="en-GB" sz="2700" dirty="0"/>
              <a:t> </a:t>
            </a:r>
            <a:r>
              <a:rPr lang="en-GB" sz="2700" dirty="0" err="1"/>
              <a:t>tehlikeli</a:t>
            </a:r>
            <a:r>
              <a:rPr lang="en-GB" sz="2700" dirty="0"/>
              <a:t> </a:t>
            </a:r>
            <a:r>
              <a:rPr lang="en-GB" sz="2700" dirty="0" err="1"/>
              <a:t>şartlar</a:t>
            </a:r>
            <a:r>
              <a:rPr lang="en-GB" sz="2700" dirty="0"/>
              <a:t> </a:t>
            </a:r>
            <a:r>
              <a:rPr lang="en-GB" sz="2700" dirty="0" err="1"/>
              <a:t>oluşmuşsa</a:t>
            </a:r>
            <a:r>
              <a:rPr lang="en-GB" sz="2700" dirty="0"/>
              <a:t> </a:t>
            </a:r>
            <a:r>
              <a:rPr lang="en-GB" sz="2700" dirty="0" err="1"/>
              <a:t>iznin</a:t>
            </a:r>
            <a:r>
              <a:rPr lang="en-GB" sz="2700" dirty="0"/>
              <a:t> </a:t>
            </a:r>
            <a:r>
              <a:rPr lang="en-GB" sz="2700" dirty="0" err="1"/>
              <a:t>iptali</a:t>
            </a:r>
            <a:r>
              <a:rPr lang="en-GB" sz="2700" dirty="0"/>
              <a:t> </a:t>
            </a:r>
            <a:r>
              <a:rPr lang="en-GB" sz="2700" dirty="0" err="1"/>
              <a:t>gereklidir</a:t>
            </a:r>
            <a:r>
              <a:rPr lang="en-GB" sz="2700" dirty="0"/>
              <a:t>.</a:t>
            </a:r>
            <a:endParaRPr lang="tr-TR" sz="2700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7895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sz="4000" dirty="0" smtClean="0"/>
              <a:t>Çalışma</a:t>
            </a:r>
            <a:r>
              <a:rPr lang="en-GB" sz="4000" dirty="0" smtClean="0"/>
              <a:t> </a:t>
            </a:r>
            <a:r>
              <a:rPr lang="en-GB" sz="4000" dirty="0" err="1"/>
              <a:t>İzni</a:t>
            </a:r>
            <a:r>
              <a:rPr lang="en-GB" sz="4000" dirty="0"/>
              <a:t> </a:t>
            </a:r>
            <a:r>
              <a:rPr lang="en-GB" sz="4000" dirty="0" err="1"/>
              <a:t>Gereklilikleri</a:t>
            </a:r>
            <a:endParaRPr lang="tr-TR" sz="40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alanın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, </a:t>
            </a: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tarihi</a:t>
            </a:r>
            <a:r>
              <a:rPr lang="en-GB" dirty="0"/>
              <a:t>, </a:t>
            </a:r>
            <a:r>
              <a:rPr lang="en-GB" dirty="0" err="1"/>
              <a:t>yeri</a:t>
            </a:r>
            <a:r>
              <a:rPr lang="en-GB" dirty="0"/>
              <a:t>,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sebebi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bilinen</a:t>
            </a:r>
            <a:r>
              <a:rPr lang="en-GB" dirty="0"/>
              <a:t> </a:t>
            </a:r>
            <a:r>
              <a:rPr lang="en-GB" dirty="0" err="1"/>
              <a:t>tehlikeler</a:t>
            </a:r>
            <a:r>
              <a:rPr lang="en-GB" dirty="0"/>
              <a:t>,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zamanı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çalışma</a:t>
            </a:r>
            <a:r>
              <a:rPr lang="en-GB" dirty="0"/>
              <a:t> </a:t>
            </a:r>
            <a:r>
              <a:rPr lang="en-GB" dirty="0" err="1"/>
              <a:t>süresi</a:t>
            </a:r>
            <a:r>
              <a:rPr lang="en-GB" dirty="0"/>
              <a:t>,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Girişe</a:t>
            </a:r>
            <a:r>
              <a:rPr lang="en-GB" dirty="0"/>
              <a:t> </a:t>
            </a:r>
            <a:r>
              <a:rPr lang="en-GB" dirty="0" err="1"/>
              <a:t>yetkili</a:t>
            </a:r>
            <a:r>
              <a:rPr lang="en-GB" dirty="0"/>
              <a:t> </a:t>
            </a:r>
            <a:r>
              <a:rPr lang="en-GB" dirty="0" err="1"/>
              <a:t>kişiler</a:t>
            </a:r>
            <a:r>
              <a:rPr lang="en-GB" dirty="0"/>
              <a:t>, </a:t>
            </a:r>
            <a:r>
              <a:rPr lang="en-GB" dirty="0" err="1"/>
              <a:t>ekip</a:t>
            </a:r>
            <a:r>
              <a:rPr lang="en-GB" dirty="0"/>
              <a:t> </a:t>
            </a:r>
            <a:r>
              <a:rPr lang="en-GB" dirty="0" err="1"/>
              <a:t>üyeleri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süpervizörler</a:t>
            </a:r>
            <a:r>
              <a:rPr lang="en-GB" dirty="0"/>
              <a:t>,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Hava</a:t>
            </a:r>
            <a:r>
              <a:rPr lang="en-GB" dirty="0"/>
              <a:t> test </a:t>
            </a:r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test </a:t>
            </a:r>
            <a:r>
              <a:rPr lang="en-GB" dirty="0" err="1"/>
              <a:t>edenin</a:t>
            </a:r>
            <a:r>
              <a:rPr lang="en-GB" dirty="0"/>
              <a:t> </a:t>
            </a:r>
            <a:r>
              <a:rPr lang="en-GB" dirty="0" err="1"/>
              <a:t>imzası</a:t>
            </a:r>
            <a:r>
              <a:rPr lang="en-GB" dirty="0"/>
              <a:t>,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Alınan</a:t>
            </a:r>
            <a:r>
              <a:rPr lang="en-GB" dirty="0"/>
              <a:t> </a:t>
            </a:r>
            <a:r>
              <a:rPr lang="en-GB" dirty="0" err="1"/>
              <a:t>koruyucu</a:t>
            </a:r>
            <a:r>
              <a:rPr lang="en-GB" dirty="0"/>
              <a:t> </a:t>
            </a:r>
            <a:r>
              <a:rPr lang="en-GB" dirty="0" err="1"/>
              <a:t>önlemler</a:t>
            </a:r>
            <a:r>
              <a:rPr lang="en-GB" dirty="0"/>
              <a:t>;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Havalandırma</a:t>
            </a:r>
            <a:r>
              <a:rPr lang="en-GB" dirty="0"/>
              <a:t>, </a:t>
            </a:r>
            <a:r>
              <a:rPr lang="en-GB" dirty="0" err="1"/>
              <a:t>izolasyon</a:t>
            </a:r>
            <a:r>
              <a:rPr lang="en-GB" dirty="0"/>
              <a:t>, </a:t>
            </a:r>
            <a:r>
              <a:rPr lang="en-GB" dirty="0" err="1"/>
              <a:t>temizleme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Etiketleme</a:t>
            </a:r>
            <a:endParaRPr lang="tr-TR" dirty="0">
              <a:latin typeface="Times New Roman Tur" charset="-94"/>
            </a:endParaRPr>
          </a:p>
        </p:txBody>
      </p:sp>
      <p:pic>
        <p:nvPicPr>
          <p:cNvPr id="4" name="Picture 13" descr="lockout_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2530475"/>
            <a:ext cx="2190749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467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sz="4000" dirty="0" smtClean="0"/>
              <a:t>Çalışma</a:t>
            </a:r>
            <a:r>
              <a:rPr lang="en-GB" sz="4000" dirty="0" smtClean="0"/>
              <a:t> </a:t>
            </a:r>
            <a:r>
              <a:rPr lang="en-GB" sz="4000" dirty="0" err="1"/>
              <a:t>İzni</a:t>
            </a:r>
            <a:r>
              <a:rPr lang="en-GB" sz="4000" dirty="0"/>
              <a:t> </a:t>
            </a:r>
            <a:r>
              <a:rPr lang="en-GB" sz="4000" dirty="0" err="1"/>
              <a:t>Gereklilikleri</a:t>
            </a:r>
            <a:endParaRPr lang="tr-TR" sz="4000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/>
              <a:t>Acil durum ekibinin adı ve telefon numaraları,</a:t>
            </a:r>
            <a:endParaRPr lang="tr-TR"/>
          </a:p>
          <a:p>
            <a:pPr>
              <a:buSzPct val="150000"/>
            </a:pPr>
            <a:r>
              <a:rPr lang="en-GB"/>
              <a:t>Haberleşme prosedürleri,</a:t>
            </a:r>
            <a:endParaRPr lang="tr-TR"/>
          </a:p>
          <a:p>
            <a:pPr>
              <a:buSzPct val="150000"/>
            </a:pPr>
            <a:r>
              <a:rPr lang="en-GB"/>
              <a:t>Özel ekipmanlar ve prosedürler;</a:t>
            </a:r>
            <a:endParaRPr lang="tr-TR"/>
          </a:p>
          <a:p>
            <a:pPr lvl="1">
              <a:buSzPct val="75000"/>
            </a:pPr>
            <a:r>
              <a:rPr lang="en-GB"/>
              <a:t>KKD</a:t>
            </a:r>
            <a:endParaRPr lang="tr-TR"/>
          </a:p>
          <a:p>
            <a:pPr lvl="1">
              <a:buSzPct val="75000"/>
            </a:pPr>
            <a:r>
              <a:rPr lang="tr-TR"/>
              <a:t>Alarm </a:t>
            </a:r>
            <a:r>
              <a:rPr lang="en-GB"/>
              <a:t>prosedürleri</a:t>
            </a:r>
            <a:r>
              <a:rPr lang="tr-TR"/>
              <a:t>.</a:t>
            </a:r>
          </a:p>
          <a:p>
            <a:pPr lvl="1">
              <a:buSzPct val="75000"/>
            </a:pPr>
            <a:r>
              <a:rPr lang="en-GB"/>
              <a:t>Kurtarma ekipmanları</a:t>
            </a:r>
            <a:endParaRPr lang="tr-TR"/>
          </a:p>
          <a:p>
            <a:pPr lvl="1">
              <a:buSzPct val="75000"/>
            </a:pPr>
            <a:r>
              <a:rPr lang="en-GB"/>
              <a:t>Hava sağlayıcılar</a:t>
            </a:r>
            <a:r>
              <a:rPr lang="tr-TR"/>
              <a:t>.</a:t>
            </a:r>
            <a:endParaRPr 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032159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Amaç </a:t>
            </a:r>
            <a:endParaRPr lang="tr-TR" sz="36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Öğrenim Hedefleri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34088"/>
            <a:ext cx="32194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4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474663"/>
            <a:ext cx="7786687" cy="1143000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</a:rPr>
              <a:t>Kapalı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Alanda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İş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Bittiğinde</a:t>
            </a:r>
            <a:r>
              <a:rPr lang="en-US" sz="4000" b="1" dirty="0">
                <a:solidFill>
                  <a:schemeClr val="tx1"/>
                </a:solidFill>
              </a:rPr>
              <a:t>…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Alandaki personeli, alet-edavatı ve atıkları çıkarın. 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Alanı kapatın.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İzni iptal edin.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tx2"/>
                </a:solidFill>
              </a:rPr>
              <a:t>Yapılan işi değerlendirin (tehlikeler, problemler, diğer çalışanlar vs.)</a:t>
            </a:r>
            <a:endParaRPr lang="tr-TR"/>
          </a:p>
        </p:txBody>
      </p:sp>
      <p:pic>
        <p:nvPicPr>
          <p:cNvPr id="6146" name="Picture 2" descr="http://t1.gstatic.com/images?q=tbn:ANd9GcRaHjMHkZXC34mrf2HNJayxMWbZ_3EqWhtLOmHWFtRvCfUnMR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816225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/>
              <a:t>Eğitim </a:t>
            </a:r>
            <a:r>
              <a:rPr lang="en-GB" sz="4000" dirty="0" err="1"/>
              <a:t>ve</a:t>
            </a:r>
            <a:r>
              <a:rPr lang="en-GB" sz="4000" dirty="0"/>
              <a:t> </a:t>
            </a:r>
            <a:r>
              <a:rPr lang="en-GB" sz="4000" dirty="0" err="1"/>
              <a:t>Öğretim</a:t>
            </a:r>
            <a:endParaRPr lang="tr-TR" sz="4000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6" y="1489075"/>
            <a:ext cx="6140450" cy="43132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SzPct val="150000"/>
            </a:pPr>
            <a:r>
              <a:rPr lang="en-GB" dirty="0" err="1"/>
              <a:t>Kapalı</a:t>
            </a:r>
            <a:r>
              <a:rPr lang="en-GB" dirty="0"/>
              <a:t> </a:t>
            </a:r>
            <a:r>
              <a:rPr lang="en-GB" dirty="0" err="1"/>
              <a:t>alana</a:t>
            </a:r>
            <a:r>
              <a:rPr lang="en-GB" dirty="0"/>
              <a:t> </a:t>
            </a:r>
            <a:r>
              <a:rPr lang="en-GB" dirty="0" err="1"/>
              <a:t>girecek</a:t>
            </a:r>
            <a:r>
              <a:rPr lang="en-GB" dirty="0"/>
              <a:t> </a:t>
            </a:r>
            <a:r>
              <a:rPr lang="en-GB" dirty="0" err="1"/>
              <a:t>herkesin</a:t>
            </a:r>
            <a:r>
              <a:rPr lang="en-GB" dirty="0"/>
              <a:t> </a:t>
            </a:r>
            <a:r>
              <a:rPr lang="en-GB" dirty="0" err="1"/>
              <a:t>eğitimden</a:t>
            </a:r>
            <a:r>
              <a:rPr lang="en-GB" dirty="0"/>
              <a:t> </a:t>
            </a:r>
            <a:r>
              <a:rPr lang="en-GB" dirty="0" err="1"/>
              <a:t>geçmiş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 </a:t>
            </a:r>
            <a:r>
              <a:rPr lang="en-GB" dirty="0" err="1"/>
              <a:t>şarttır</a:t>
            </a:r>
            <a:r>
              <a:rPr lang="en-GB" dirty="0"/>
              <a:t> (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ekip</a:t>
            </a:r>
            <a:r>
              <a:rPr lang="en-GB" dirty="0"/>
              <a:t> </a:t>
            </a:r>
            <a:r>
              <a:rPr lang="en-GB" dirty="0" err="1"/>
              <a:t>üyeleri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kurtarma</a:t>
            </a:r>
            <a:r>
              <a:rPr lang="en-GB" dirty="0"/>
              <a:t> </a:t>
            </a:r>
            <a:r>
              <a:rPr lang="en-GB" dirty="0" err="1"/>
              <a:t>ekibi</a:t>
            </a:r>
            <a:r>
              <a:rPr lang="en-GB" dirty="0"/>
              <a:t> </a:t>
            </a:r>
            <a:r>
              <a:rPr lang="en-GB" dirty="0" err="1"/>
              <a:t>üyeleri</a:t>
            </a:r>
            <a:r>
              <a:rPr lang="en-GB" dirty="0"/>
              <a:t>)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/>
              <a:t>Eğitim, </a:t>
            </a:r>
            <a:r>
              <a:rPr lang="en-GB" dirty="0" err="1"/>
              <a:t>göreve</a:t>
            </a:r>
            <a:r>
              <a:rPr lang="en-GB" dirty="0"/>
              <a:t> </a:t>
            </a:r>
            <a:r>
              <a:rPr lang="en-GB" dirty="0" err="1"/>
              <a:t>atama</a:t>
            </a:r>
            <a:r>
              <a:rPr lang="en-GB" dirty="0"/>
              <a:t> </a:t>
            </a:r>
            <a:r>
              <a:rPr lang="en-GB" dirty="0" err="1"/>
              <a:t>yapılmadan</a:t>
            </a:r>
            <a:r>
              <a:rPr lang="en-GB" dirty="0"/>
              <a:t> </a:t>
            </a:r>
            <a:r>
              <a:rPr lang="en-GB" dirty="0" err="1"/>
              <a:t>önce</a:t>
            </a:r>
            <a:r>
              <a:rPr lang="en-GB" dirty="0"/>
              <a:t> </a:t>
            </a:r>
            <a:r>
              <a:rPr lang="en-GB" dirty="0" err="1"/>
              <a:t>tamamlanmalıdır</a:t>
            </a:r>
            <a:r>
              <a:rPr lang="en-GB" dirty="0"/>
              <a:t>.</a:t>
            </a:r>
            <a:endParaRPr lang="tr-TR" dirty="0"/>
          </a:p>
          <a:p>
            <a:pPr>
              <a:lnSpc>
                <a:spcPct val="150000"/>
              </a:lnSpc>
              <a:buSzPct val="150000"/>
            </a:pPr>
            <a:r>
              <a:rPr lang="en-GB" dirty="0"/>
              <a:t>Ne </a:t>
            </a:r>
            <a:r>
              <a:rPr lang="en-GB" dirty="0" err="1"/>
              <a:t>zaman</a:t>
            </a:r>
            <a:r>
              <a:rPr lang="en-GB" dirty="0"/>
              <a:t>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eğitim</a:t>
            </a:r>
            <a:r>
              <a:rPr lang="en-GB" dirty="0"/>
              <a:t>?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İşin</a:t>
            </a:r>
            <a:r>
              <a:rPr lang="en-GB" dirty="0"/>
              <a:t> </a:t>
            </a:r>
            <a:r>
              <a:rPr lang="en-GB" dirty="0" err="1"/>
              <a:t>tanımı</a:t>
            </a:r>
            <a:r>
              <a:rPr lang="en-GB" dirty="0"/>
              <a:t> </a:t>
            </a:r>
            <a:r>
              <a:rPr lang="en-GB" dirty="0" err="1"/>
              <a:t>değiştiğinde</a:t>
            </a:r>
            <a:r>
              <a:rPr lang="en-GB" dirty="0"/>
              <a:t>,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İzin</a:t>
            </a:r>
            <a:r>
              <a:rPr lang="en-GB" dirty="0"/>
              <a:t> </a:t>
            </a:r>
            <a:r>
              <a:rPr lang="en-GB" dirty="0" err="1"/>
              <a:t>sisteminde</a:t>
            </a:r>
            <a:r>
              <a:rPr lang="en-GB" dirty="0"/>
              <a:t> </a:t>
            </a:r>
            <a:r>
              <a:rPr lang="en-GB" dirty="0" err="1"/>
              <a:t>değişiklik</a:t>
            </a:r>
            <a:r>
              <a:rPr lang="en-GB" dirty="0"/>
              <a:t> </a:t>
            </a:r>
            <a:r>
              <a:rPr lang="en-GB" dirty="0" err="1"/>
              <a:t>olduğunda</a:t>
            </a:r>
            <a:r>
              <a:rPr lang="en-GB" dirty="0"/>
              <a:t>,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Yeni</a:t>
            </a:r>
            <a:r>
              <a:rPr lang="en-GB" dirty="0"/>
              <a:t> </a:t>
            </a:r>
            <a:r>
              <a:rPr lang="en-GB" dirty="0" err="1"/>
              <a:t>tehlikeler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çıktığında</a:t>
            </a:r>
            <a:r>
              <a:rPr lang="en-GB" dirty="0"/>
              <a:t>,</a:t>
            </a:r>
            <a:endParaRPr lang="tr-TR" dirty="0"/>
          </a:p>
          <a:p>
            <a:pPr lvl="2">
              <a:lnSpc>
                <a:spcPct val="150000"/>
              </a:lnSpc>
              <a:buSzPct val="75000"/>
            </a:pPr>
            <a:r>
              <a:rPr lang="en-GB" dirty="0" err="1"/>
              <a:t>İş</a:t>
            </a:r>
            <a:r>
              <a:rPr lang="en-GB" dirty="0"/>
              <a:t> </a:t>
            </a:r>
            <a:r>
              <a:rPr lang="en-GB" dirty="0" err="1"/>
              <a:t>esnasında</a:t>
            </a:r>
            <a:r>
              <a:rPr lang="en-GB" dirty="0"/>
              <a:t> </a:t>
            </a:r>
            <a:r>
              <a:rPr lang="en-GB" dirty="0" err="1"/>
              <a:t>sistemde</a:t>
            </a:r>
            <a:r>
              <a:rPr lang="en-GB" dirty="0"/>
              <a:t> problem </a:t>
            </a:r>
            <a:r>
              <a:rPr lang="en-GB" dirty="0" err="1"/>
              <a:t>olduğunun</a:t>
            </a:r>
            <a:r>
              <a:rPr lang="en-GB" dirty="0"/>
              <a:t> </a:t>
            </a:r>
            <a:r>
              <a:rPr lang="en-GB" dirty="0" err="1"/>
              <a:t>anlaşılması</a:t>
            </a:r>
            <a:r>
              <a:rPr lang="en-GB" dirty="0"/>
              <a:t> </a:t>
            </a:r>
            <a:r>
              <a:rPr lang="en-GB" dirty="0" err="1"/>
              <a:t>durumunda</a:t>
            </a:r>
            <a:r>
              <a:rPr lang="tr-TR" dirty="0"/>
              <a:t>.</a:t>
            </a:r>
            <a:endParaRPr lang="tr-TR" dirty="0">
              <a:latin typeface="Times New Roman Tur" charset="-94"/>
            </a:endParaRPr>
          </a:p>
        </p:txBody>
      </p:sp>
      <p:pic>
        <p:nvPicPr>
          <p:cNvPr id="5122" name="Picture 2" descr="http://t1.gstatic.com/images?q=tbn:ANd9GcTp5Rht7Pcna__ObUUaINbLuASroTuyeEN_fzLNNMde21OucMyd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562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348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442" y="568865"/>
            <a:ext cx="3290888" cy="24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033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Kapalı Alanlarda ISG Tedbirleri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14" name="13 Beşgen"/>
          <p:cNvSpPr/>
          <p:nvPr/>
        </p:nvSpPr>
        <p:spPr>
          <a:xfrm>
            <a:off x="259307" y="1518248"/>
            <a:ext cx="2880000" cy="923808"/>
          </a:xfrm>
          <a:prstGeom prst="homePlate">
            <a:avLst>
              <a:gd name="adj" fmla="val 316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Konunun Genel Amacı</a:t>
            </a:r>
            <a:endParaRPr lang="tr-TR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Köşeli Çift Ayraç"/>
          <p:cNvSpPr/>
          <p:nvPr/>
        </p:nvSpPr>
        <p:spPr>
          <a:xfrm>
            <a:off x="3100228" y="1518249"/>
            <a:ext cx="2880000" cy="923808"/>
          </a:xfrm>
          <a:prstGeom prst="chevron">
            <a:avLst>
              <a:gd name="adj" fmla="val 31629"/>
            </a:avLst>
          </a:prstGeom>
          <a:solidFill>
            <a:srgbClr val="0070C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Öğrenme Hedefleri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Köşeli Çift Ayraç"/>
          <p:cNvSpPr/>
          <p:nvPr/>
        </p:nvSpPr>
        <p:spPr>
          <a:xfrm>
            <a:off x="5932522" y="1518249"/>
            <a:ext cx="2880000" cy="923808"/>
          </a:xfrm>
          <a:prstGeom prst="chevron">
            <a:avLst>
              <a:gd name="adj" fmla="val 30830"/>
            </a:avLst>
          </a:prstGeom>
          <a:solidFill>
            <a:srgbClr val="0070C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Konunun Alt Başlıkları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255611" y="2540141"/>
            <a:ext cx="2583123" cy="3610483"/>
            <a:chOff x="204" y="980"/>
            <a:chExt cx="1268" cy="2673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gray">
            <a:xfrm>
              <a:off x="204" y="980"/>
              <a:ext cx="1268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288000" tIns="0" rIns="0" bIns="0" anchor="ctr"/>
            <a:lstStyle/>
            <a:p>
              <a:pPr algn="ctr" defTabSz="801688" eaLnBrk="0" hangingPunct="0"/>
              <a:endParaRPr lang="tr-TR" sz="1600" b="1" noProof="1">
                <a:cs typeface="Arial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1268" cy="24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>
                  <a:latin typeface="Calibri" pitchFamily="34" charset="0"/>
                  <a:cs typeface="Calibri" pitchFamily="34" charset="0"/>
                </a:rPr>
                <a:t>Kapalı alanların tipik özellikleri ve tehlikeleri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>
                  <a:latin typeface="Calibri" pitchFamily="34" charset="0"/>
                  <a:cs typeface="Calibri" pitchFamily="34" charset="0"/>
                </a:rPr>
                <a:t>Tehlikeyi azaltacak diğer yardımlar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 smtClean="0">
                  <a:latin typeface="Calibri" pitchFamily="34" charset="0"/>
                  <a:cs typeface="Calibri" pitchFamily="34" charset="0"/>
                </a:rPr>
                <a:t>anlatılacaktır</a:t>
              </a:r>
              <a:endParaRPr lang="tr-TR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102326" y="2540141"/>
            <a:ext cx="2583123" cy="3610483"/>
            <a:chOff x="204" y="980"/>
            <a:chExt cx="1268" cy="2673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gray">
            <a:xfrm>
              <a:off x="204" y="980"/>
              <a:ext cx="1268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288000" tIns="0" rIns="0" bIns="0" anchor="ctr"/>
            <a:lstStyle/>
            <a:p>
              <a:pPr defTabSz="801688" eaLnBrk="0" hangingPunct="0"/>
              <a:endParaRPr lang="tr-TR" sz="2000" b="1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1268" cy="24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noProof="1" smtClean="0">
                  <a:latin typeface="Calibri" pitchFamily="34" charset="0"/>
                  <a:cs typeface="Calibri" pitchFamily="34" charset="0"/>
                </a:rPr>
                <a:t>Kapalı ortamlarda </a:t>
              </a:r>
              <a:r>
                <a:rPr lang="tr-TR" sz="1400" noProof="1">
                  <a:latin typeface="Calibri" pitchFamily="34" charset="0"/>
                  <a:cs typeface="Calibri" pitchFamily="34" charset="0"/>
                </a:rPr>
                <a:t>risk </a:t>
              </a:r>
              <a:r>
                <a:rPr lang="tr-TR" sz="1400" noProof="1" smtClean="0">
                  <a:latin typeface="Calibri" pitchFamily="34" charset="0"/>
                  <a:cs typeface="Calibri" pitchFamily="34" charset="0"/>
                </a:rPr>
                <a:t>etmenleri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noProof="1" smtClean="0">
                  <a:latin typeface="Calibri" pitchFamily="34" charset="0"/>
                  <a:cs typeface="Calibri" pitchFamily="34" charset="0"/>
                </a:rPr>
                <a:t>Korunma </a:t>
              </a:r>
              <a:r>
                <a:rPr lang="tr-TR" sz="1400" noProof="1">
                  <a:latin typeface="Calibri" pitchFamily="34" charset="0"/>
                  <a:cs typeface="Calibri" pitchFamily="34" charset="0"/>
                </a:rPr>
                <a:t>yöntemleri</a:t>
              </a:r>
              <a:r>
                <a:rPr lang="tr-TR" sz="1400" noProof="1" smtClean="0">
                  <a:latin typeface="Calibri" pitchFamily="34" charset="0"/>
                  <a:cs typeface="Calibri" pitchFamily="34" charset="0"/>
                </a:rPr>
                <a:t>,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endParaRPr lang="tr-TR" sz="1400" noProof="1">
                <a:latin typeface="Calibri" pitchFamily="34" charset="0"/>
                <a:cs typeface="Calibri" pitchFamily="34" charset="0"/>
              </a:endParaRP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noProof="1">
                  <a:latin typeface="Calibri" pitchFamily="34" charset="0"/>
                  <a:cs typeface="Calibri" pitchFamily="34" charset="0"/>
                </a:rPr>
                <a:t>İlgili mevzuat hakkında bilgi edinmek. </a:t>
              </a:r>
            </a:p>
          </p:txBody>
        </p:sp>
      </p:grp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5932267" y="2540142"/>
            <a:ext cx="2591272" cy="3610483"/>
            <a:chOff x="200" y="980"/>
            <a:chExt cx="1272" cy="2673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gray">
            <a:xfrm>
              <a:off x="204" y="980"/>
              <a:ext cx="1268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288000" tIns="0" rIns="0" bIns="0" anchor="ctr"/>
            <a:lstStyle/>
            <a:p>
              <a:pPr algn="ctr" defTabSz="801688" eaLnBrk="0" hangingPunct="0"/>
              <a:endParaRPr lang="tr-TR" sz="1600" b="1" noProof="1">
                <a:cs typeface="Arial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200" y="1207"/>
              <a:ext cx="1268" cy="24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/>
                <a:t>Kapalı alanlara giriş izinleri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 smtClean="0"/>
                <a:t>Atmosfer </a:t>
              </a:r>
              <a:r>
                <a:rPr lang="tr-TR" sz="1400" dirty="0"/>
                <a:t>Testi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 smtClean="0"/>
                <a:t>Kişisel korunma donanımları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 smtClean="0"/>
                <a:t>Kurtarma </a:t>
              </a:r>
              <a:r>
                <a:rPr lang="tr-TR" sz="1400" dirty="0"/>
                <a:t>Ekibi Ve Takım elemanlarının </a:t>
              </a:r>
              <a:r>
                <a:rPr lang="tr-TR" sz="1400" dirty="0" smtClean="0"/>
                <a:t>sorumlulukları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r>
                <a:rPr lang="tr-TR" sz="1400" dirty="0" smtClean="0"/>
                <a:t> </a:t>
              </a:r>
              <a:r>
                <a:rPr lang="tr-TR" sz="1400" dirty="0">
                  <a:latin typeface="Calibri" pitchFamily="34" charset="0"/>
                  <a:cs typeface="Calibri" pitchFamily="34" charset="0"/>
                </a:rPr>
                <a:t>İletişim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Blip>
                  <a:blip r:embed="rId3"/>
                </a:buBlip>
              </a:pPr>
              <a:endParaRPr lang="en-US" sz="1400" noProof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458788"/>
            <a:ext cx="8520112" cy="647700"/>
          </a:xfrm>
        </p:spPr>
        <p:txBody>
          <a:bodyPr/>
          <a:lstStyle/>
          <a:p>
            <a:r>
              <a:rPr lang="tr-TR" dirty="0" smtClean="0">
                <a:latin typeface="Arial" charset="0"/>
              </a:rPr>
              <a:t>TANIMLAR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401763"/>
            <a:ext cx="8359775" cy="3816350"/>
          </a:xfrm>
        </p:spPr>
        <p:txBody>
          <a:bodyPr/>
          <a:lstStyle/>
          <a:p>
            <a:r>
              <a:rPr lang="tr-TR" dirty="0" smtClean="0">
                <a:latin typeface="Arial" charset="0"/>
              </a:rPr>
              <a:t>Giriş ve çıkış anlamında kısıtlamaları olan ve sürekli çalışma alanı olarak dizayn edilmemiş olan alanlardır.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66699" y="900906"/>
            <a:ext cx="82724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tr-TR" sz="2000" b="1" dirty="0">
                <a:solidFill>
                  <a:srgbClr val="003366"/>
                </a:solidFill>
              </a:rPr>
              <a:t>Kapalı Alan</a:t>
            </a:r>
          </a:p>
        </p:txBody>
      </p:sp>
      <p:pic>
        <p:nvPicPr>
          <p:cNvPr id="27650" name="Picture 2" descr="Man decending into a s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35200"/>
            <a:ext cx="3248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OALcDASIAAhEBAxEB/8QAGwAAAgMBAQEAAAAAAAAAAAAABAUCAwYAAQf/xABKEAACAQMDAQUEBwMHCQkBAAABAgMABBEFEiExEyJBUWEGFHGBIzJCkaGxwRVS0TNigqLT4fAkJURykpOys9IHFkNFU1Rkc4Oj/8QAGQEAAwEBAQAAAAAAAAAAAAAAAAECAwQF/8QAJhEAAgIBBAIBBAMAAAAAAAAAAAECEQMSITFBBBMyBRRRYSJx0f/aAAwDAQACEQMRAD8AbIuVz4V4VxRES/RivWTikUZbVCP2hJ/R/IVobJM6bD/qAVntW41CX4j9K0mmYOnw+q0AXIuFFeFKtHSvGIFAGe11PpIvgf0pxo+nXUFo3bQOm5g2D16eVV25iPtFpvbAGMOxOenAyPxFCaNqE8ys8kbOGXtHmLDOfLHn4/KgB4EBGKpmAEbMCMYJofXJi1qERtvvEqoSPXk/gDV91pn7PQWgkC7o9yqql258gKBGb0OQHUS2fP8AI1pxlsAAk46AUu0rQ0tpoJBHNM7IGPaAqVJyMbEzj5sK1UdnIIQF2xEckYx+AP5k0CckhUbKaTGV2k9N3X7hzQk3svFdXqySvNIoUbgmFHw8fP0rUx2sYUBhvx58D7hx+FCe0N09jo9xNCQsmAkbfuliAPuzQR7LdI630m0RSnYRIueEAzjnjrzRcVtbxMGjiQNjAYKM0BokFzb2/YXUjy8CRWc5ODnx+NMeaCJNk4iouY84ILAEcc1W3E8oAxh8Y8qhPGxtpXtxvkGO6Dk9BkDnihY3uINMnknQtqDIXt4SWCyNkgAnBxnA+Ga4PE8/H5M5xW2l1+3+6NJYnGIaa8xSW21udb9LLVbH3WV4mlRkmDhlXr68ceHjTW3uIriPtImJXOMkEY++vQMqdFuK7jzFKtX1+x0pf8olHacbYxy5+C/xxWUurvXNVmR7QSafA+cmdyZiD5R47vpnHzoBR7ZtbzU7OwI95njjLHjewGf1/CupDofszHZTNdKvZTycvPMd8r8Y5J6fAYrqB0i+L6gryQ4FCx3AC9apnuht4akdBn9akH7Ql+I/IU+0SffpsZ8sik+rac001mYJo2ubstujkcIIwCFGSfPPSiNFWO3VrNb6B5e02sRuVIzg5yxxnp4CplOMY6nwVod0O/eACBkVCacAjvKMnHLAV5EmlxyGJ7mS+nAG1bcHBbnIKrkgDA8fGm9vZXcgdLLSbbTonUqXnwzsD44Xn72zzXP9w57QjZTgo/JizSBA2s2ZeWH3neezKEsyDBJBGMDI8c1K00y30zSrgQq7TozR7Zm3NgdG2jA58KaarZTWFld6i1/NNfMAO1KhQAM4AUeWT1J60u9jZ5bm0t55mLu6ZLYA3HPU4rpjdbmTab2M+t5qWpdrCw3GFg8aBQo7uD8Oma2+iQPe2Ud3fK29+iM3AA45H8aLuJbhreQzx7Djrt27TzlR5gDHP+BbogY6ZDuB8ccdRk4osWRaNghYwihUAVR0AGBXEVaRXhU0zBg13KttZtOVDFSSRnHHFfLm9o7/ANpZp9+I4QN1taxP1APVvM8H4cfE/RdUOdQtUwCOzYkHpyfH7qEg06ytri6eLTrSOV3Zy6W4SRBgAZOOQcHGP40XRvjx6lYuj1HVGs7fWIVMlpD9HNalQGaPxcHGcrzxwDznzGihnhvLUS20qNFICVdW+X+PhVeiL/kOccb2+7NAXHstoIkLtZJDvJBWORkVuP3QcUNWYvkKvr/TbImS9urS1z4mbaxPh5E0tGs3F8zw6Dby3PIDXlyGSFfgTyxHkKMttD0a0hkubPTrbtFBPaGPe2VBxyeeKzi39zqFr2l3I8TRk5jTmPGODt/Tw8a5PF+leNiyKWONP+3/AKaSyya3JanPB7P2c0+oPJdXF3uinutwDNjIYIoztAOR8aT6WNckhPY3Umm6e+wW8cqhpliA4CjgjOTycH40Svs3qOqXGnXdrFZLbwzMzu5O5+eSQB3iD0zW6s9Lt7XDBQ8n779a7GkmLW1HSjNaR7NpDJ26RGN2BBuJjvlYHrg+GfTFPbWC3gcpbqpkCgtI/l55+XhVkbFry8SQlhG4wCe6BgcmleoaysVy/uuyXuBQxHdUgnOPPwoJSsIvJ190leZ1lbftQK23x6D1x1rqzyyvLdCWVizEkkmuoNEhebkqDg0bBK6acJ4poLc9q6vPIQGAwMAHBbx+zWfab1ozQJ7m5a6RbkxC1nHZ7YkY8ohJ7wPjS4KDNS0+/u/ai1uBZ3F7bRNAofcUVThMnJ5IHJwOvjitPo/sw6PcSagbQQztnsLe32+OQWc94nw+dItT1HWbXTrq5h1e4eSCF5I1eOLBKqSB9XpxTW1fVJYI3Ou3oLKG7scOOR4fR1KSSoc5Tm7NLHbWemke62SoSMBoo+T6ZH60cgBVSQQSM4I5FZRU1E9df1DPpHB/Z1aLfUD/AOf6l8kt/wCyp2jN45djXWNGGpbmW6kgZo+zYKoZWGc9D0PPUVDQvZ6z0SyW1t98mHLdo5G7J69PD0pNqS6lZ2Us8ev6gzIpIDxwYJHniOoWR1a7u5YH1zUYVSGKQfR2+47t2fsEY7ox48miw0SNjIiygCRQwHgRXoUAYAwKzqWF+evtJqf+6tv7KhtTg1K0m05I/aLUSLq6EDZit8gbHbI+j690deOTxStA4SZrMV2KRfsy7HX2n1Yf/nbf2VQksLpRlfafVWPkYrbH/KotC9bHM9pFM6yOvfXow6ih9Rhl7SKaG3acbTHLGjqrFeoILEAkHPGftGkdxDqUULSr7QagSv2ezgx/y6TRapqrXkNtLq+oCSWw96jUR2+ZCMblHcOB3hjPNOx6JI1Y1NoUCQ6HqeB0URLj791UzarfOjbPZy7K4yWnlhjRfU5bp8qXL+0JcNF7Q3zRtyrCODvDz/k6tSxmnkT3/VLu8hQ57CURqjHwJ2oCceROPTgUWg9bK47/AFW7eM6fpvvQIIaaW67C2QHwVVDF/Q94dTnwq629mbtZLgreW1tBOqq8UVuZCB4gMzDAPTgDwpvHJ5cDwolJCanW1wWoJGP1/UtT0PUbOxtbm2MMkMzd61A2lFJHRvSsx/349oyqkTWIY4zm0J8P9emft7Kx1+EbsBdMu5QPXO38iax0qtG5DdaoWlGp03WL/VLAz3si9pLK+8RLsRtpKjjJ8B51bS72fXZpUQPiXYfNyf1piSApJOB60wS/BOD+VX/HhXUMlye3RYuBzlvlXVHsidcfDytXRmDL60y9knIl1PPjKh//AJqP0rPtJmnHsrLma9QnnuH86tnMaO/O+wul84XH4GmmlTb9OtXzwYUP9UUnlbdE6+akfhV/s1KW9n9MLHJNpET/ALAqWM0KSUQklLker0kqRnmvPnS7r0hb9K80zCalckFyPdrf62T/AOp09Ko1x/8ANVz6xMK9087dQu8MWxBByRgniT0HFPoBnHcc9fGqdWSa6itZLbY01rOJlR22h8KwIz4cMaWx3PJ58aMiufX8akAmz1GO+gZlV4pUIWaGTh4m67W+XiMgjkcV6ZSD1pPqzJa3EGqxd11KQTEf+JGzYGR4lWYEHwy3nRzSg0wLruTNnJ8P1pDNavPHbS2xb3u3sYZYC5ON3Qr8CMimVzJm2kGfD9aEs22lCWdsWMP1hjx6DgVSEe6dfJMxmi7tvMSQr8GOTOGQ/PPzB9KcxSc1mzGI9ZuYnXNvepv7vBEinBI+IwcjxFMbC4cho5j9NEdr+G7yYehH45HhSYDxH9aJjlpXFLRKSAckgCpoZiPb2UJrCSHoukXh/rClGpwdCBz40X/2huy3G+RJIx+zLuPdIhUFm7wAyOcgGp34Bb0OOK0JKtFnCaNZk8sYgePDNWSSO5yx+VAaIP8AM9kfOBM/dR1Yyk2etgwwgr7JW/8ALpj1/Kur23H06fP8q6pR0tqzGUz9l2Av7/z7OE/jJSp2VeCefIUd7OMV1K63YyYV5HT6xrocldHhaHp1dGpd+43PhU/ZaTPs9ppz/o0Y+5RQZfun4VZ7MsF0OyUdFj2/ccUmSaNJM1ej0uic5AAz+tMPd2jjdpJEEi8mNTkjnHOOPGockuSgfWmJ0q4x1CHx9KJslL3dyY5I3zHB9XAK8P1/x50PfW73NjNEpALIQKaWkMcLs8agO6Krnzxn+Jp2AJHokv8A7pf93/fRMeiyj/Sk/wB3/fTCM1ehoAzntNpskGiSyNcKwWWE42Yz9KnrVLTd8jPwq321u+1lsdKQ8O3vE5HgiEbR83wfgpquMwxJC8sbSvKcqC2FAzjJxyfwpSdICM0mbdx5j9a8tQX2lZUY+6QDC4yvx/vqM0W+SRBwm8gfDNF2qRpHEQgWXsURz5kAfrTT2AG1q1cadLcRMe1h+mXpztOSPmOPgTRAt17a1uY2YrMNjeoIJU/Ij+sanqVzHb2E8kpG3syoH7xI4A9TVWkJI1nYxHPZ20ahpD9twuMD065PmKLAaJbAfbNC61dzaVZpdRW090gfbIsSF2UEHDbRyQDjPpk0wU1ahpWB8k9sL6f2ruod/aW6NIqiM28oDDPQMyADj8qY6ncrbwTTv9WNWY+mM089qL03urx2sbZgsQWfDdZmGAP6Kk8H98eVZTUR7/cRWKDfEWzcODxtHJT1yeD8a0sUYuToL0qJoNMtYn+skKKfjgUVXV1YNHtLZUTgH06fP8q6opJHFKjzSLGuSMsceFdRQm9zD4wcKWLeLY/KjdFKrfPtJ/kfHx7woRx9GWwyxngE8lzRGnjbqSmQqGMDBUB6d5eKWP5HHnVQNAHz1qz2df8AzTB6Fh/WNXWGmvNiSYYXwXxNU+zEUk2n7I14SeZST0ADmt2cI9sX/wAqg8R2g4+dNYouzkudxHLEfLk/oKGsIo7Vw5IZh9ojOPlUIlvBcySTziVCo2BQqgnaM5GD45rJq5DvYNQ7z0wnl50Qjt50Op8M5xVqVQwtJWHU5ohJyBk0CGxSn2pv2g0lreEus163u0ZQ4K7h3mB8MKGPy+FCAUe9e/395qjHid9sR8olyFx6Hlv6VOAAttZTzMEjQkZY4GSQR+JpfZ2KIkaBO5GAEQdAB04q7VtNg1iyWC6LB4sGKQHlCPEA5HXmlJW0Kw5riENkyL4A4OecDI+Ne+/WkakvcxIAMkswGPvpZaX0llAIr2zmjMahd1tEXRsYGQF5GfIirZDPqsqwiKSGwB3SNL3Wl54UD93xJ48vPFVQim02+0N8l3Nk6fCN0EJBHaE8bm9CM93HlnyrTocADyqhOOFGAOMAcVaufGkUEKaE13VF0nTZLjaJJmISCL99z0HoPEnwAJ8Kv3hFLMcADJPkKxF8x9odQW+mc/s6JStrDjAkBxmRvjgYHl8cU0hCkyubUrHI5DFnmuOUMrk5YjyBOefu45ojTINkRlcbWfhRj6q+Hw86vuo0lm92A7igGXj7l+fj6fGrjRJnV48K/kzvGh7y6itIWklYKB05wT8KhqWoQafEHmbluFUdSax19dz3k/bXYyQPo4+oX5Vm2djlRfPfy6hfJLOxjiUkRxxng8Hmuoe0Le/R8ksSdzEdOD91dRZi2F7ijE5USH6znpEPIetT02HfqcHZTywARyd5NpY9P3gR+FeY7MZQFFTqP1OKFW+aK9hlRcojbXbOeG4/Opx/IWZXBmlZLpu6NYvd3gC0Xe9PqdaGgivLCNootSvreHezHeI+WJycApknJqks8xPHFObm5tZtG060js+zuLbf2ku7PabvT5D4V0NnngMT62xJTWriSM9CojB+YK5q1rjUUIV9dvBIeuI4mA+OFojS7qewllkhSImSJoj2ibuDwarjtfIUdgWWSa3dXEMY12ZElcKJmaIKPXlM17MdZhupYF1y8k7Nyu6MRENjxHc6UcZLiWygs3KmCAs0YCAEE9eetB6Zq0aamIIJp4eSpkiCsZMfZOQcKSOTweKW/IEUfVm661f49Oy/6KFuFvm1OLt9UvZNkDMhYoMZYA9FHkK0HY8kkYzz6GlWogLq0Y/+Mf8AiFNDoHkluUKqdVvRv6d9f+mh72W+gtpJk1C/dkGdvbKMjx52+VEXkV7FqS2t7BJHaqWWQdOTjGcj+ap486p1FJZZY4opVjhkTL8d/nggZ6D15qtLqxNoK05DcAGbVdRWTGexM5HHy5x603g0NJEWZ7vVDCW2B1v5QCcZx9brSqBIuxSMopVMBAR0x0x6+tMrC9ljPuwuJJLZcuyk5Ebccevj61LvoENovZ7T2XLS6mR5/tKf/rryXQdNTurJqBOPtajccD/boHXdXbRhA2JzKH2tFuxGR454PIzkfwou21gahpsMkb/RMWIQ4O1s4bn4ipV9j7oV3mm2Kq8Tm7kRgVKPeSuCD1yGYg0t1fTnsre3l3XCJcKWhPatgqOM9aYXsp3Hmk+o3MjxKHldxGMRqzZC5PQCqFQVowP7Mt2JJZlyxY5JOfEmo6tqcOnQ7m70p+qlUXuoRaTZQ2yMGuAgVV6846mstK088xknbfM3OT0XNZSkelFVFHXcs11OZbhi0reGMhK8iRmkKxMxYnJYEgD+6vY4DICq9Acs58aZWlooUALtU8+rVHIWUWtsTOmw7UP1mx14rqcwQA3EZIAHPA+FdTJbM3NIZyUTIiHBfxb0FVlFZACcJj6nTHnUwWK7m7oXiNdvAz5V6AQe7zJ4+S+pqbrg05GGmaksWyC+DBsd2UAkEfzvI/h8Kd2tzYzvsivIGf8AdMgDfdWSAAXduYITy3jIfIVNtrfu5xgJkNgetaLIc0vGXTN9FbeQzRK2+PDisZoVlFIkwdHXbgARu0e3j+bimyWuwER3d4nwuGP5mq1pmLxtOjQMI4kaSRgqINxZugArF2aGGKXUo5B2VvKEUZJLbsdPm1NeyuQu1dTvVH/2A5+8VS8E1rbOIb65UA7sdwjPwK/CmpolwY/ttRfUr69nkAGWQBQuAMIF/Sl2qsqatGzkAe7Hn+mKzb6jfw/R2+o3HJzkKmP+GhLi6u7qRZbi+nbYNpcgDIznAAFTGSS3Np4pSdxVI0s/tBNBaXSRQTTPcsquwUP3eeSPmPlULiWCaztpolkSdl+lCgBtwxkDjGM1mRJcLkm4lG7gLuxgeZ4q2zM3bxJ7xKFd+8VwM/hV+1VRH28uWPYrbtmU3DykA52rK2P6Xn8Onxp7aOsaqFG1RwAvGPhSUaew6Xt1jw74/hU/dHxze3eR0xJj8hSckyFFlGpz3WuXOp3crMGjzcL2invZBGARgcBefU0z0CaNdFQRsNqu24eTFiefjnNC+6KRiSW4kBGDunbp64OKSXkdvbRSRvGGQtwjZYE+HBz5mkpJKipQ1TbiuR1qGq2cTMr3MZdeSinc33Ckkup72EoRgwP0EfjnHDN+g+dBOp3gsgVicoirjHqf4V4pzkAEsTgv4/AVLyfg3hgUd2eszszyuxaYHvvnp6CoRICGwNqDzb8TVqgYAcbEHGDnPyohIhu3EcD6sfl8azNyy0h3YLDCeC+fqaaxqOOOaDhGwknBZvDyFWmVj3Ubjxb9BTJYZFKBcIEwzZOTngcV1QsYR2ybhxzhfketdVEGd2nJIIDAcnPC1AhcD6xXOMMeXPrXYAiBI+jVsKnmfWpHusWfvNkAn4+X3VmbWebZCQzYyeMjoBVkcOe6smPFjt6D4ZqUSMHADZJIyT4fCpR7WUuV7oPCg9T5mgCdtNcQR9lasY05OWwcnzogXd0xD9vJtzxtwN/wA8Kp24jaSUll4LKOM+QqSsVI/eYcEfZHkKdk0i8XF3lg0jEn7PTaKjm4kBR5ndT13NxivI5MsFyQTxnrXokyhZh3VPI86ApFLWke391ehweW/urvclBAPgOAOiCr3l2OoP136EDhR8K7fk7Rnjx9adBbKGtRklGPPUnxqHuXKtvZVVuuOSfSjFfO8kcJyR51IPkjcMlgceSj0oC2TN3eL1SMnP1dp4+JzUJL696KsY/nFTXsZEhKjgA/fXM6jkg4XoKGSoopbUr1BudUK9Mbep9KXSPLLcF5grTHkKR3Y/XHnTWQ7yoIBZxkE87RQM6oEIIOxOo8TSKSSBUGFwFyMd5jkl/h5Cou+yPLrtBPdHmfLFSkbbGzsThfsg1JAww5b6Vxxxwo9KRROAMdpmUF+qqedn99Eoyg4DDd1zQyjaMcFuhOKiZlftANwjTlxgd85x8qEFB0UyyLkE7M/WHVj6UbEvAwAPJR9mldsx7rk5YjjyAome5aFQqfWbPPlVWTQwjuUguI1GS5zwOfCupLAQ9yrMW4PJzyeK6iw0n/2Q=="/>
          <p:cNvSpPr>
            <a:spLocks noChangeAspect="1" noChangeArrowheads="1"/>
          </p:cNvSpPr>
          <p:nvPr/>
        </p:nvSpPr>
        <p:spPr bwMode="auto">
          <a:xfrm>
            <a:off x="63500" y="-912813"/>
            <a:ext cx="2428875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www.pjstar.com/photos_graphics/x1314140486/trench-jpg/g26c2e2000000000000d54991577163e5799037d28787e36de6963f64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8" r="41667"/>
          <a:stretch/>
        </p:blipFill>
        <p:spPr bwMode="auto">
          <a:xfrm>
            <a:off x="4759324" y="2245518"/>
            <a:ext cx="3444875" cy="2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Kapalı Alanlara Örnekler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94618"/>
            <a:ext cx="4033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dirty="0" err="1" smtClean="0"/>
              <a:t>Tanklar</a:t>
            </a:r>
            <a:endParaRPr lang="en-US" sz="2800" b="1" dirty="0" smtClean="0"/>
          </a:p>
          <a:p>
            <a:r>
              <a:rPr lang="en-US" sz="2800" b="1" dirty="0" err="1" smtClean="0"/>
              <a:t>Manholler</a:t>
            </a:r>
            <a:endParaRPr lang="en-US" sz="2800" b="1" dirty="0" smtClean="0"/>
          </a:p>
          <a:p>
            <a:r>
              <a:rPr lang="en-US" sz="2800" b="1" dirty="0" err="1" smtClean="0"/>
              <a:t>Kazanlar</a:t>
            </a:r>
            <a:endParaRPr lang="en-US" sz="2800" b="1" dirty="0" smtClean="0"/>
          </a:p>
          <a:p>
            <a:r>
              <a:rPr lang="en-US" sz="2800" b="1" dirty="0" err="1" smtClean="0"/>
              <a:t>Kaloriferler</a:t>
            </a:r>
            <a:endParaRPr lang="en-US" sz="2800" b="1" dirty="0" smtClean="0"/>
          </a:p>
          <a:p>
            <a:r>
              <a:rPr lang="en-US" sz="2800" b="1" dirty="0" err="1" smtClean="0"/>
              <a:t>Kanalizasyonlar</a:t>
            </a:r>
            <a:endParaRPr lang="en-US" sz="2800" b="1" dirty="0" smtClean="0"/>
          </a:p>
          <a:p>
            <a:r>
              <a:rPr lang="en-US" sz="2800" b="1" dirty="0" err="1" smtClean="0"/>
              <a:t>Silolar</a:t>
            </a:r>
            <a:endParaRPr lang="en-US" sz="2800" b="1" dirty="0" smtClean="0"/>
          </a:p>
          <a:p>
            <a:r>
              <a:rPr lang="en-US" sz="2800" b="1" dirty="0" err="1" smtClean="0"/>
              <a:t>Oluklar</a:t>
            </a:r>
            <a:endParaRPr lang="en-US" sz="2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8200" y="151447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Borular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Hendekler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Tüneller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Kanallar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Ambarlar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b="1" dirty="0" err="1"/>
              <a:t>Çukurlar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49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Kapalı alana karar verme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4767509"/>
              </p:ext>
            </p:extLst>
          </p:nvPr>
        </p:nvGraphicFramePr>
        <p:xfrm>
          <a:off x="-476251" y="1006475"/>
          <a:ext cx="8601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0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Kısıtlı</a:t>
            </a:r>
            <a:r>
              <a:rPr lang="en-GB" sz="4000" dirty="0"/>
              <a:t> </a:t>
            </a:r>
            <a:r>
              <a:rPr lang="en-GB" sz="4000" dirty="0" err="1"/>
              <a:t>Giriş</a:t>
            </a:r>
            <a:r>
              <a:rPr lang="en-GB" sz="4000" dirty="0"/>
              <a:t>/</a:t>
            </a:r>
            <a:r>
              <a:rPr lang="en-GB" sz="4000" dirty="0" err="1"/>
              <a:t>Çıkış</a:t>
            </a:r>
            <a:endParaRPr lang="tr-TR" sz="40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247775"/>
            <a:ext cx="8497887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dirty="0" err="1"/>
              <a:t>Çapı</a:t>
            </a:r>
            <a:r>
              <a:rPr lang="en-GB" dirty="0"/>
              <a:t> 45 cm</a:t>
            </a:r>
            <a:r>
              <a:rPr lang="tr-TR" dirty="0"/>
              <a:t>.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açıklık</a:t>
            </a:r>
            <a:r>
              <a:rPr lang="en-GB" dirty="0"/>
              <a:t>,</a:t>
            </a:r>
            <a:endParaRPr lang="tr-TR" dirty="0"/>
          </a:p>
          <a:p>
            <a:pPr>
              <a:buSzPct val="150000"/>
            </a:pPr>
            <a:r>
              <a:rPr lang="tr-TR" dirty="0" smtClean="0"/>
              <a:t>Solunum tüpü gereken</a:t>
            </a:r>
            <a:r>
              <a:rPr lang="en-GB" dirty="0" smtClean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hayat</a:t>
            </a:r>
            <a:r>
              <a:rPr lang="en-GB" dirty="0"/>
              <a:t> </a:t>
            </a:r>
            <a:r>
              <a:rPr lang="en-GB" dirty="0" err="1"/>
              <a:t>kurtaran</a:t>
            </a:r>
            <a:r>
              <a:rPr lang="en-GB" dirty="0"/>
              <a:t> </a:t>
            </a:r>
            <a:r>
              <a:rPr lang="en-GB" dirty="0" err="1"/>
              <a:t>ekipmanla</a:t>
            </a:r>
            <a:r>
              <a:rPr lang="en-GB" dirty="0"/>
              <a:t> </a:t>
            </a:r>
            <a:r>
              <a:rPr lang="en-GB" dirty="0" err="1"/>
              <a:t>girişin</a:t>
            </a:r>
            <a:r>
              <a:rPr lang="en-GB" dirty="0"/>
              <a:t> </a:t>
            </a:r>
            <a:r>
              <a:rPr lang="en-GB" dirty="0" err="1"/>
              <a:t>zor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,</a:t>
            </a:r>
            <a:endParaRPr lang="tr-TR" dirty="0"/>
          </a:p>
          <a:p>
            <a:pPr>
              <a:buSzPct val="150000"/>
            </a:pPr>
            <a:r>
              <a:rPr lang="en-GB" dirty="0" err="1"/>
              <a:t>Düşen</a:t>
            </a:r>
            <a:r>
              <a:rPr lang="en-GB" dirty="0"/>
              <a:t> </a:t>
            </a:r>
            <a:r>
              <a:rPr lang="en-GB" dirty="0" err="1"/>
              <a:t>kişiyi</a:t>
            </a:r>
            <a:r>
              <a:rPr lang="en-GB" dirty="0"/>
              <a:t> </a:t>
            </a:r>
            <a:r>
              <a:rPr lang="en-GB" dirty="0" err="1"/>
              <a:t>eğik</a:t>
            </a:r>
            <a:r>
              <a:rPr lang="en-GB" dirty="0"/>
              <a:t> </a:t>
            </a:r>
            <a:r>
              <a:rPr lang="en-GB" dirty="0" err="1"/>
              <a:t>vaziyette</a:t>
            </a:r>
            <a:r>
              <a:rPr lang="en-GB" dirty="0"/>
              <a:t> bile </a:t>
            </a:r>
            <a:r>
              <a:rPr lang="en-GB" dirty="0" err="1"/>
              <a:t>çıkartamayacak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,</a:t>
            </a:r>
            <a:endParaRPr lang="tr-TR" dirty="0"/>
          </a:p>
          <a:p>
            <a:pPr>
              <a:buSzPct val="150000"/>
            </a:pPr>
            <a:r>
              <a:rPr lang="en-GB" dirty="0" err="1"/>
              <a:t>Merdiven</a:t>
            </a:r>
            <a:r>
              <a:rPr lang="en-GB" dirty="0"/>
              <a:t>, </a:t>
            </a:r>
            <a:r>
              <a:rPr lang="en-GB" dirty="0" err="1" smtClean="0"/>
              <a:t>kaldıraç</a:t>
            </a:r>
            <a:r>
              <a:rPr lang="en-GB" dirty="0" smtClean="0"/>
              <a:t>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yapılardan</a:t>
            </a:r>
            <a:r>
              <a:rPr lang="en-GB" dirty="0"/>
              <a:t> </a:t>
            </a:r>
            <a:r>
              <a:rPr lang="en-GB" dirty="0" err="1"/>
              <a:t>dolayı</a:t>
            </a:r>
            <a:r>
              <a:rPr lang="en-GB" dirty="0"/>
              <a:t> </a:t>
            </a:r>
            <a:r>
              <a:rPr lang="en-GB" dirty="0" err="1"/>
              <a:t>çıkışında</a:t>
            </a:r>
            <a:r>
              <a:rPr lang="en-GB" dirty="0"/>
              <a:t> problem </a:t>
            </a:r>
            <a:r>
              <a:rPr lang="en-GB" dirty="0" err="1"/>
              <a:t>yaşanan</a:t>
            </a:r>
            <a:r>
              <a:rPr lang="en-GB" dirty="0"/>
              <a:t>.</a:t>
            </a:r>
            <a:endParaRPr lang="tr-TR" dirty="0">
              <a:latin typeface="Times New Roman Tur" charset="-9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817018"/>
            <a:ext cx="3824287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429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300788" y="6237288"/>
            <a:ext cx="2390775" cy="4762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www.donusenadam.com.tr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dirty="0" err="1"/>
              <a:t>Yetersiz</a:t>
            </a:r>
            <a:r>
              <a:rPr lang="en-GB" sz="4000" dirty="0"/>
              <a:t> </a:t>
            </a:r>
            <a:r>
              <a:rPr lang="en-GB" sz="4000" dirty="0" err="1"/>
              <a:t>Doğal</a:t>
            </a:r>
            <a:r>
              <a:rPr lang="en-GB" sz="4000" dirty="0"/>
              <a:t> </a:t>
            </a:r>
            <a:r>
              <a:rPr lang="en-GB" sz="4000" dirty="0" err="1"/>
              <a:t>Havalandırma</a:t>
            </a:r>
            <a:endParaRPr lang="tr-TR" sz="40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84275"/>
            <a:ext cx="8524875" cy="43132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50000"/>
            </a:pPr>
            <a:r>
              <a:rPr lang="en-GB" dirty="0" err="1"/>
              <a:t>Hava</a:t>
            </a:r>
            <a:r>
              <a:rPr lang="en-GB" dirty="0"/>
              <a:t> </a:t>
            </a: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çıkışının</a:t>
            </a:r>
            <a:r>
              <a:rPr lang="en-GB" dirty="0"/>
              <a:t> </a:t>
            </a:r>
            <a:r>
              <a:rPr lang="en-GB" dirty="0" err="1"/>
              <a:t>olmadığı</a:t>
            </a:r>
            <a:r>
              <a:rPr lang="en-GB" dirty="0"/>
              <a:t> </a:t>
            </a:r>
            <a:r>
              <a:rPr lang="en-GB" dirty="0" err="1"/>
              <a:t>alanlarda</a:t>
            </a:r>
            <a:r>
              <a:rPr lang="en-GB" dirty="0"/>
              <a:t> </a:t>
            </a:r>
            <a:r>
              <a:rPr lang="en-GB" dirty="0" err="1"/>
              <a:t>atmosfer</a:t>
            </a:r>
            <a:r>
              <a:rPr lang="en-GB" dirty="0"/>
              <a:t>, </a:t>
            </a:r>
            <a:r>
              <a:rPr lang="en-GB" dirty="0" err="1"/>
              <a:t>dışardakinden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farklı</a:t>
            </a:r>
            <a:r>
              <a:rPr lang="en-GB" dirty="0"/>
              <a:t> </a:t>
            </a:r>
            <a:r>
              <a:rPr lang="en-GB" dirty="0" err="1"/>
              <a:t>olacaktır</a:t>
            </a:r>
            <a:r>
              <a:rPr lang="tr-TR" dirty="0"/>
              <a:t>.</a:t>
            </a:r>
          </a:p>
          <a:p>
            <a:pPr>
              <a:buSzPct val="150000"/>
            </a:pPr>
            <a:r>
              <a:rPr lang="en-GB" dirty="0" err="1"/>
              <a:t>Ölümcül</a:t>
            </a:r>
            <a:r>
              <a:rPr lang="en-GB" dirty="0"/>
              <a:t> </a:t>
            </a:r>
            <a:r>
              <a:rPr lang="en-GB" dirty="0" err="1"/>
              <a:t>gazlar</a:t>
            </a:r>
            <a:r>
              <a:rPr lang="en-GB" dirty="0"/>
              <a:t> </a:t>
            </a:r>
            <a:r>
              <a:rPr lang="en-GB" dirty="0" err="1"/>
              <a:t>içerde</a:t>
            </a:r>
            <a:r>
              <a:rPr lang="en-GB" dirty="0"/>
              <a:t> </a:t>
            </a:r>
            <a:r>
              <a:rPr lang="en-GB" dirty="0" err="1"/>
              <a:t>birikebilir</a:t>
            </a:r>
            <a:r>
              <a:rPr lang="en-GB" dirty="0"/>
              <a:t>.</a:t>
            </a:r>
            <a:endParaRPr lang="tr-TR" dirty="0"/>
          </a:p>
          <a:p>
            <a:pPr>
              <a:buSzPct val="150000"/>
            </a:pPr>
            <a:r>
              <a:rPr lang="en-GB" dirty="0" err="1"/>
              <a:t>Organik</a:t>
            </a:r>
            <a:r>
              <a:rPr lang="en-GB" dirty="0"/>
              <a:t> </a:t>
            </a:r>
            <a:r>
              <a:rPr lang="en-GB" dirty="0" err="1"/>
              <a:t>maddeler</a:t>
            </a:r>
            <a:r>
              <a:rPr lang="en-GB" dirty="0"/>
              <a:t> </a:t>
            </a:r>
            <a:r>
              <a:rPr lang="en-GB" dirty="0" err="1"/>
              <a:t>içerde</a:t>
            </a:r>
            <a:r>
              <a:rPr lang="en-GB" dirty="0"/>
              <a:t> </a:t>
            </a:r>
            <a:r>
              <a:rPr lang="en-GB" dirty="0" err="1"/>
              <a:t>çözünebilir</a:t>
            </a:r>
            <a:r>
              <a:rPr lang="tr-TR" dirty="0"/>
              <a:t>.</a:t>
            </a:r>
          </a:p>
          <a:p>
            <a:pPr>
              <a:buSzPct val="150000"/>
            </a:pP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gazlardan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örneğin</a:t>
            </a:r>
            <a:r>
              <a:rPr lang="en-GB" dirty="0"/>
              <a:t> </a:t>
            </a:r>
            <a:r>
              <a:rPr lang="en-GB" dirty="0" err="1"/>
              <a:t>paslanma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reaksiyonlardan</a:t>
            </a:r>
            <a:r>
              <a:rPr lang="en-GB" dirty="0"/>
              <a:t> </a:t>
            </a:r>
            <a:r>
              <a:rPr lang="en-GB" dirty="0" err="1"/>
              <a:t>dolayı</a:t>
            </a:r>
            <a:r>
              <a:rPr lang="en-GB" dirty="0"/>
              <a:t> </a:t>
            </a:r>
            <a:r>
              <a:rPr lang="en-GB" dirty="0" err="1"/>
              <a:t>içeride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</a:t>
            </a:r>
            <a:r>
              <a:rPr lang="en-GB" dirty="0" err="1"/>
              <a:t>oksijen</a:t>
            </a:r>
            <a:r>
              <a:rPr lang="en-GB" dirty="0"/>
              <a:t> </a:t>
            </a:r>
            <a:r>
              <a:rPr lang="en-GB" dirty="0" err="1"/>
              <a:t>olmayabilir</a:t>
            </a:r>
            <a:r>
              <a:rPr lang="en-GB" dirty="0"/>
              <a:t>.</a:t>
            </a:r>
            <a:endParaRPr lang="tr-TR" dirty="0">
              <a:latin typeface="Times New Roman Tur" charset="-94"/>
            </a:endParaRPr>
          </a:p>
        </p:txBody>
      </p:sp>
      <p:pic>
        <p:nvPicPr>
          <p:cNvPr id="6" name="Picture 6" descr="http://www.osha.gov/SLTC/etools/shipyard/shiprepair/images/hotwork/hotwo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78098"/>
            <a:ext cx="4819651" cy="23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006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 Tonlamalı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i Tonlamalı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9140</TotalTime>
  <Words>1166</Words>
  <Application>Microsoft Office PowerPoint</Application>
  <PresentationFormat>On-screen Show (4:3)</PresentationFormat>
  <Paragraphs>259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Standarddesign</vt:lpstr>
      <vt:lpstr>1_Standarddesign</vt:lpstr>
      <vt:lpstr>2_Standarddesign</vt:lpstr>
      <vt:lpstr>3_Standarddesign</vt:lpstr>
      <vt:lpstr>PowerPoint Presentation</vt:lpstr>
      <vt:lpstr>PowerPoint Presentation</vt:lpstr>
      <vt:lpstr>PowerPoint Presentation</vt:lpstr>
      <vt:lpstr>Kapalı Alanlarda ISG Tedbirleri</vt:lpstr>
      <vt:lpstr>TANIMLAR</vt:lpstr>
      <vt:lpstr>Kapalı Alanlara Örnekler</vt:lpstr>
      <vt:lpstr>Kapalı alana karar verme</vt:lpstr>
      <vt:lpstr>Kısıtlı Giriş/Çıkış</vt:lpstr>
      <vt:lpstr>Yetersiz Doğal Havalandırma</vt:lpstr>
      <vt:lpstr>İşçilerin Sürekli Çalışması için Dizayn Edilmemesi</vt:lpstr>
      <vt:lpstr>İzin Gerektiren Kapalı Alan</vt:lpstr>
      <vt:lpstr>Kapalı Alanlardaki Tehlikeler</vt:lpstr>
      <vt:lpstr>Yetersiz Oksijenli Atmosfer</vt:lpstr>
      <vt:lpstr>Oksijen Fazla Atmosfer</vt:lpstr>
      <vt:lpstr>Toksik Atmosfer</vt:lpstr>
      <vt:lpstr>Hidrojen Sülfid, H2S</vt:lpstr>
      <vt:lpstr>PowerPoint Presentation</vt:lpstr>
      <vt:lpstr>Aşırı  Soğuk ve  Sıcaklıklar</vt:lpstr>
      <vt:lpstr>Boğulma Tehlikeleri</vt:lpstr>
      <vt:lpstr>Diğer Tehlikeler</vt:lpstr>
      <vt:lpstr>Havalandırma</vt:lpstr>
      <vt:lpstr>Atmosfer Testi</vt:lpstr>
      <vt:lpstr>Atmosfer Testi - Ne Zaman?</vt:lpstr>
      <vt:lpstr>İzolasyon</vt:lpstr>
      <vt:lpstr>Solunum Cihazları</vt:lpstr>
      <vt:lpstr>Kurtarma Hazırlıkları</vt:lpstr>
      <vt:lpstr>Çalışma izni</vt:lpstr>
      <vt:lpstr>Çalışma İzni Gereklilikleri</vt:lpstr>
      <vt:lpstr>Çalışma İzni Gereklilikleri</vt:lpstr>
      <vt:lpstr>Kapalı Alanda İş Bittiğinde…</vt:lpstr>
      <vt:lpstr>Eğitim ve Öğretim</vt:lpstr>
      <vt:lpstr>PowerPoint Presentation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Mustafa Şeker</cp:lastModifiedBy>
  <cp:revision>1010</cp:revision>
  <dcterms:created xsi:type="dcterms:W3CDTF">2008-04-16T13:39:00Z</dcterms:created>
  <dcterms:modified xsi:type="dcterms:W3CDTF">2012-01-27T22:07:54Z</dcterms:modified>
</cp:coreProperties>
</file>