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6"/>
  </p:notesMasterIdLst>
  <p:sldIdLst>
    <p:sldId id="256" r:id="rId2"/>
    <p:sldId id="453" r:id="rId3"/>
    <p:sldId id="463" r:id="rId4"/>
    <p:sldId id="466" r:id="rId5"/>
    <p:sldId id="303" r:id="rId6"/>
    <p:sldId id="470" r:id="rId7"/>
    <p:sldId id="471" r:id="rId8"/>
    <p:sldId id="472" r:id="rId9"/>
    <p:sldId id="473" r:id="rId10"/>
    <p:sldId id="304" r:id="rId11"/>
    <p:sldId id="305" r:id="rId12"/>
    <p:sldId id="459" r:id="rId13"/>
    <p:sldId id="316" r:id="rId14"/>
    <p:sldId id="317" r:id="rId15"/>
    <p:sldId id="318" r:id="rId16"/>
    <p:sldId id="319" r:id="rId17"/>
    <p:sldId id="320" r:id="rId18"/>
    <p:sldId id="323" r:id="rId19"/>
    <p:sldId id="324" r:id="rId20"/>
    <p:sldId id="325" r:id="rId21"/>
    <p:sldId id="326" r:id="rId22"/>
    <p:sldId id="335" r:id="rId23"/>
    <p:sldId id="475" r:id="rId24"/>
    <p:sldId id="330" r:id="rId25"/>
    <p:sldId id="337" r:id="rId26"/>
    <p:sldId id="353" r:id="rId27"/>
    <p:sldId id="355" r:id="rId28"/>
    <p:sldId id="360" r:id="rId29"/>
    <p:sldId id="366" r:id="rId30"/>
    <p:sldId id="368" r:id="rId31"/>
    <p:sldId id="369" r:id="rId32"/>
    <p:sldId id="372" r:id="rId33"/>
    <p:sldId id="381" r:id="rId34"/>
    <p:sldId id="383" r:id="rId35"/>
    <p:sldId id="384" r:id="rId36"/>
    <p:sldId id="385" r:id="rId37"/>
    <p:sldId id="386" r:id="rId38"/>
    <p:sldId id="389" r:id="rId39"/>
    <p:sldId id="391" r:id="rId40"/>
    <p:sldId id="392" r:id="rId41"/>
    <p:sldId id="394" r:id="rId42"/>
    <p:sldId id="396" r:id="rId43"/>
    <p:sldId id="477" r:id="rId44"/>
    <p:sldId id="476" r:id="rId45"/>
    <p:sldId id="416" r:id="rId46"/>
    <p:sldId id="417" r:id="rId47"/>
    <p:sldId id="418" r:id="rId48"/>
    <p:sldId id="419" r:id="rId49"/>
    <p:sldId id="420" r:id="rId50"/>
    <p:sldId id="421" r:id="rId51"/>
    <p:sldId id="422" r:id="rId52"/>
    <p:sldId id="425" r:id="rId53"/>
    <p:sldId id="426" r:id="rId54"/>
    <p:sldId id="298"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4660"/>
  </p:normalViewPr>
  <p:slideViewPr>
    <p:cSldViewPr>
      <p:cViewPr>
        <p:scale>
          <a:sx n="60" d="100"/>
          <a:sy n="60" d="100"/>
        </p:scale>
        <p:origin x="-1752" y="-276"/>
      </p:cViewPr>
      <p:guideLst>
        <p:guide orient="horz" pos="2160"/>
        <p:guide pos="2880"/>
      </p:guideLst>
    </p:cSldViewPr>
  </p:slideViewPr>
  <p:notesTextViewPr>
    <p:cViewPr>
      <p:scale>
        <a:sx n="1" d="1"/>
        <a:sy n="1" d="1"/>
      </p:scale>
      <p:origin x="0" y="0"/>
    </p:cViewPr>
  </p:notesTextViewPr>
  <p:sorterViewPr>
    <p:cViewPr>
      <p:scale>
        <a:sx n="100" d="100"/>
        <a:sy n="100" d="100"/>
      </p:scale>
      <p:origin x="0" y="21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9B9C7-89CB-4AF5-8F06-96A1F99BB711}" type="datetimeFigureOut">
              <a:rPr lang="tr-TR" smtClean="0"/>
              <a:t>14.08.2013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79BF3-E82A-4E47-988E-12C305EA20D5}" type="slidenum">
              <a:rPr lang="tr-TR" smtClean="0"/>
              <a:t>‹#›</a:t>
            </a:fld>
            <a:endParaRPr lang="tr-TR"/>
          </a:p>
        </p:txBody>
      </p:sp>
    </p:spTree>
    <p:extLst>
      <p:ext uri="{BB962C8B-B14F-4D97-AF65-F5344CB8AC3E}">
        <p14:creationId xmlns:p14="http://schemas.microsoft.com/office/powerpoint/2010/main" val="387745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FDC2E6B-8905-46ED-BCE5-DC9DF5C7D06B}" type="datetimeFigureOut">
              <a:rPr lang="tr-TR" smtClean="0"/>
              <a:t>14.08.2013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56EA699E-3425-4BB7-9EAC-1519A578AAB8}"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20080"/>
          </a:xfrm>
        </p:spPr>
        <p:txBody>
          <a:bodyPr>
            <a:normAutofit/>
          </a:bodyPr>
          <a:lstStyle>
            <a:lvl1pPr>
              <a:defRPr sz="3600"/>
            </a:lvl1p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FDC2E6B-8905-46ED-BCE5-DC9DF5C7D06B}" type="datetimeFigureOut">
              <a:rPr lang="tr-TR" smtClean="0"/>
              <a:t>14.08.2013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A699E-3425-4BB7-9EAC-1519A578AAB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8FDC2E6B-8905-46ED-BCE5-DC9DF5C7D06B}" type="datetimeFigureOut">
              <a:rPr lang="tr-TR" smtClean="0"/>
              <a:t>14.08.2013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A699E-3425-4BB7-9EAC-1519A578AAB8}"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92088"/>
          </a:xfrm>
        </p:spPr>
        <p:txBody>
          <a:bodyPr>
            <a:normAutofit/>
          </a:bodyPr>
          <a:lstStyle>
            <a:lvl1pPr>
              <a:defRPr sz="3600"/>
            </a:lvl1p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FDC2E6B-8905-46ED-BCE5-DC9DF5C7D06B}" type="datetimeFigureOut">
              <a:rPr lang="tr-TR" smtClean="0"/>
              <a:t>14.08.2013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EA699E-3425-4BB7-9EAC-1519A578AAB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48072"/>
          </a:xfrm>
        </p:spPr>
        <p:txBody>
          <a:bodyPr tIns="45720" anchor="ctr">
            <a:normAutofit/>
          </a:bodyPr>
          <a:lstStyle>
            <a:lvl1pPr>
              <a:defRPr sz="3600"/>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8FDC2E6B-8905-46ED-BCE5-DC9DF5C7D06B}" type="datetimeFigureOut">
              <a:rPr lang="tr-TR" smtClean="0"/>
              <a:t>14.08.2013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EA699E-3425-4BB7-9EAC-1519A578AAB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305800" cy="794352"/>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FDC2E6B-8905-46ED-BCE5-DC9DF5C7D06B}" type="datetimeFigureOut">
              <a:rPr lang="tr-TR" smtClean="0"/>
              <a:t>14.08.2013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EA699E-3425-4BB7-9EAC-1519A578AAB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C2E6B-8905-46ED-BCE5-DC9DF5C7D06B}" type="datetimeFigureOut">
              <a:rPr lang="tr-TR" smtClean="0"/>
              <a:t>14.08.2013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6EA699E-3425-4BB7-9EAC-1519A578AAB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764704"/>
            <a:ext cx="6334472" cy="648072"/>
          </a:xfrm>
        </p:spPr>
        <p:txBody>
          <a:bodyPr lIns="0" anchor="ctr">
            <a:noAutofit/>
          </a:bodyPr>
          <a:lstStyle>
            <a:lvl1pPr algn="l" rtl="0">
              <a:spcBef>
                <a:spcPct val="0"/>
              </a:spcBef>
              <a:buNone/>
              <a:defRPr sz="3600" b="0">
                <a:ln>
                  <a:noFill/>
                </a:ln>
                <a:solidFill>
                  <a:schemeClr val="tx2"/>
                </a:solidFill>
                <a:effectLst/>
                <a:latin typeface="+mj-lt"/>
                <a:ea typeface="+mj-ea"/>
                <a:cs typeface="+mj-cs"/>
              </a:defRPr>
            </a:lvl1pPr>
          </a:lstStyle>
          <a:p>
            <a:r>
              <a:rPr kumimoji="0" lang="tr-TR" dirty="0" smtClean="0"/>
              <a:t>Asıl başlık stili için tıklatın</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FDC2E6B-8905-46ED-BCE5-DC9DF5C7D06B}" type="datetimeFigureOut">
              <a:rPr lang="tr-TR" smtClean="0"/>
              <a:t>14.08.2013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EA699E-3425-4BB7-9EAC-1519A578AAB8}"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8FDC2E6B-8905-46ED-BCE5-DC9DF5C7D06B}" type="datetimeFigureOut">
              <a:rPr lang="tr-TR" smtClean="0"/>
              <a:t>14.08.2013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56EA699E-3425-4BB7-9EAC-1519A578AAB8}"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908720"/>
            <a:ext cx="8229600" cy="812832"/>
          </a:xfrm>
          <a:prstGeom prst="rect">
            <a:avLst/>
          </a:prstGeom>
        </p:spPr>
        <p:txBody>
          <a:bodyPr vert="horz" lIns="0" rIns="0" bIns="0" anchor="ctr">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DC2E6B-8905-46ED-BCE5-DC9DF5C7D06B}" type="datetimeFigureOut">
              <a:rPr lang="tr-TR" smtClean="0"/>
              <a:t>14.08.2013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A699E-3425-4BB7-9EAC-1519A578AAB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38152" y="2636912"/>
            <a:ext cx="7851648" cy="1828800"/>
          </a:xfrm>
        </p:spPr>
        <p:txBody>
          <a:bodyPr anchor="ctr">
            <a:normAutofit fontScale="90000"/>
          </a:bodyPr>
          <a:lstStyle/>
          <a:p>
            <a:pPr algn="ctr"/>
            <a:r>
              <a:rPr lang="tr-TR" sz="6600" dirty="0" smtClean="0">
                <a:effectLst/>
              </a:rPr>
              <a:t>KALDIRMA ARAÇLARINDA GÜVENLİK</a:t>
            </a:r>
            <a:endParaRPr lang="tr-TR" sz="6600" dirty="0"/>
          </a:p>
        </p:txBody>
      </p:sp>
      <p:sp>
        <p:nvSpPr>
          <p:cNvPr id="4" name="13 Metin kutusu"/>
          <p:cNvSpPr txBox="1"/>
          <p:nvPr/>
        </p:nvSpPr>
        <p:spPr>
          <a:xfrm>
            <a:off x="6371731" y="5421337"/>
            <a:ext cx="2628900" cy="1231106"/>
          </a:xfrm>
          <a:prstGeom prst="rect">
            <a:avLst/>
          </a:prstGeom>
          <a:noFill/>
        </p:spPr>
        <p:txBody>
          <a:bodyPr wrap="square" rtlCol="0">
            <a:spAutoFit/>
          </a:bodyPr>
          <a:lstStyle/>
          <a:p>
            <a:pPr algn="ctr"/>
            <a:r>
              <a:rPr lang="tr-TR" b="1" dirty="0" smtClean="0">
                <a:latin typeface="+mj-lt"/>
              </a:rPr>
              <a:t>Sunullah DOĞMUŞ</a:t>
            </a:r>
          </a:p>
          <a:p>
            <a:pPr algn="ctr"/>
            <a:r>
              <a:rPr lang="tr-TR" sz="1400" dirty="0" smtClean="0">
                <a:latin typeface="+mj-lt"/>
              </a:rPr>
              <a:t>Makine Mühendisi, MBA</a:t>
            </a:r>
          </a:p>
          <a:p>
            <a:pPr algn="ctr"/>
            <a:r>
              <a:rPr lang="tr-TR" sz="1400" dirty="0" smtClean="0">
                <a:latin typeface="+mj-lt"/>
              </a:rPr>
              <a:t>A sınıfı İş Güvenliği Uzmanı</a:t>
            </a:r>
          </a:p>
          <a:p>
            <a:pPr algn="ctr"/>
            <a:r>
              <a:rPr lang="tr-TR" sz="1400" dirty="0" smtClean="0">
                <a:latin typeface="+mj-lt"/>
              </a:rPr>
              <a:t>İGU ve İH Eğitmeni</a:t>
            </a:r>
          </a:p>
          <a:p>
            <a:pPr algn="ctr"/>
            <a:r>
              <a:rPr lang="tr-TR" sz="1400" dirty="0" smtClean="0">
                <a:latin typeface="+mj-lt"/>
                <a:cs typeface="Calibri" pitchFamily="34" charset="0"/>
              </a:rPr>
              <a:t>sunullah.dogmus@druz.com.tr</a:t>
            </a:r>
            <a:endParaRPr lang="tr-TR" sz="1200" dirty="0" smtClean="0">
              <a:latin typeface="+mj-lt"/>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72" y="5152937"/>
            <a:ext cx="1137237" cy="1616695"/>
          </a:xfrm>
          <a:prstGeom prst="rect">
            <a:avLst/>
          </a:prstGeom>
        </p:spPr>
      </p:pic>
    </p:spTree>
    <p:extLst>
      <p:ext uri="{BB962C8B-B14F-4D97-AF65-F5344CB8AC3E}">
        <p14:creationId xmlns:p14="http://schemas.microsoft.com/office/powerpoint/2010/main" val="132354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560" y="1259003"/>
            <a:ext cx="2664296" cy="693833"/>
          </a:xfrm>
        </p:spPr>
        <p:txBody>
          <a:bodyPr>
            <a:noAutofit/>
          </a:bodyPr>
          <a:lstStyle/>
          <a:p>
            <a:pPr eaLnBrk="1" hangingPunct="1"/>
            <a:r>
              <a:rPr lang="tr-TR" sz="2800" b="1" dirty="0" smtClean="0">
                <a:solidFill>
                  <a:srgbClr val="FF0000"/>
                </a:solidFill>
                <a:ea typeface="Verdana" pitchFamily="34" charset="0"/>
                <a:cs typeface="Verdana" pitchFamily="34" charset="0"/>
              </a:rPr>
              <a:t>İSTİFLEME </a:t>
            </a:r>
            <a:endParaRPr lang="en-US" sz="2800" b="1" dirty="0" smtClean="0">
              <a:solidFill>
                <a:srgbClr val="FF0000"/>
              </a:solidFill>
              <a:ea typeface="Verdana" pitchFamily="34" charset="0"/>
              <a:cs typeface="Verdana" pitchFamily="34" charset="0"/>
            </a:endParaRPr>
          </a:p>
        </p:txBody>
      </p:sp>
      <p:sp>
        <p:nvSpPr>
          <p:cNvPr id="10243" name="Content Placeholder 2"/>
          <p:cNvSpPr>
            <a:spLocks noGrp="1"/>
          </p:cNvSpPr>
          <p:nvPr>
            <p:ph idx="1"/>
          </p:nvPr>
        </p:nvSpPr>
        <p:spPr>
          <a:xfrm>
            <a:off x="457200" y="1628800"/>
            <a:ext cx="8229600" cy="5112568"/>
          </a:xfrm>
        </p:spPr>
        <p:txBody>
          <a:bodyPr anchor="ctr">
            <a:noAutofit/>
          </a:bodyPr>
          <a:lstStyle/>
          <a:p>
            <a:pPr marL="0" indent="0" eaLnBrk="1" hangingPunct="1">
              <a:lnSpc>
                <a:spcPct val="150000"/>
              </a:lnSpc>
              <a:spcBef>
                <a:spcPts val="1200"/>
              </a:spcBef>
              <a:buClr>
                <a:srgbClr val="FCD5B5"/>
              </a:buClr>
              <a:buFont typeface="Wingdings" pitchFamily="2" charset="2"/>
              <a:buNone/>
            </a:pPr>
            <a:r>
              <a:rPr lang="tr-TR" sz="2400" dirty="0" smtClean="0">
                <a:ea typeface="Verdana" pitchFamily="34" charset="0"/>
                <a:cs typeface="Verdana" pitchFamily="34" charset="0"/>
              </a:rPr>
              <a:t>Malzemelerin düzenli bir şekilde </a:t>
            </a:r>
          </a:p>
          <a:p>
            <a:pPr marL="0" indent="0" eaLnBrk="1" hangingPunct="1">
              <a:lnSpc>
                <a:spcPct val="150000"/>
              </a:lnSpc>
              <a:spcBef>
                <a:spcPts val="1200"/>
              </a:spcBef>
              <a:buClr>
                <a:srgbClr val="FCD5B5"/>
              </a:buClr>
              <a:buFont typeface="Wingdings" pitchFamily="2" charset="2"/>
              <a:buNone/>
            </a:pPr>
            <a:r>
              <a:rPr lang="tr-TR" sz="2400" dirty="0" smtClean="0">
                <a:ea typeface="Verdana" pitchFamily="34" charset="0"/>
                <a:cs typeface="Verdana" pitchFamily="34" charset="0"/>
              </a:rPr>
              <a:t>yerleştirilmesine istifleme diyoruz.</a:t>
            </a:r>
          </a:p>
          <a:p>
            <a:pPr marL="180000" indent="-180000">
              <a:lnSpc>
                <a:spcPct val="150000"/>
              </a:lnSpc>
              <a:spcBef>
                <a:spcPts val="1200"/>
              </a:spcBef>
              <a:buClr>
                <a:srgbClr val="FCD5B5"/>
              </a:buClr>
            </a:pPr>
            <a:r>
              <a:rPr lang="tr-TR" sz="2400" b="1" dirty="0" smtClean="0">
                <a:ea typeface="Verdana" pitchFamily="34" charset="0"/>
                <a:cs typeface="Verdana" pitchFamily="34" charset="0"/>
              </a:rPr>
              <a:t>İstifleme yüksekliği (Genel olarak) 3 metreyi geçmemelidir.</a:t>
            </a:r>
          </a:p>
          <a:p>
            <a:pPr marL="180000" indent="-180000">
              <a:lnSpc>
                <a:spcPct val="150000"/>
              </a:lnSpc>
              <a:spcBef>
                <a:spcPts val="1200"/>
              </a:spcBef>
              <a:buClr>
                <a:srgbClr val="FCD5B5"/>
              </a:buClr>
            </a:pPr>
            <a:r>
              <a:rPr lang="tr-TR" sz="2000" dirty="0" smtClean="0">
                <a:ea typeface="Verdana" pitchFamily="34" charset="0"/>
                <a:cs typeface="Verdana" pitchFamily="34" charset="0"/>
              </a:rPr>
              <a:t>Kademe yapıldığı durumda daha yüksek istif yapılabilir.</a:t>
            </a:r>
          </a:p>
          <a:p>
            <a:pPr marL="180000" indent="-180000">
              <a:lnSpc>
                <a:spcPct val="150000"/>
              </a:lnSpc>
              <a:spcBef>
                <a:spcPts val="1200"/>
              </a:spcBef>
              <a:buClr>
                <a:srgbClr val="FCD5B5"/>
              </a:buClr>
            </a:pPr>
            <a:r>
              <a:rPr lang="tr-TR" sz="2000" dirty="0" smtClean="0">
                <a:ea typeface="Verdana" pitchFamily="34" charset="0"/>
                <a:cs typeface="Verdana" pitchFamily="34" charset="0"/>
              </a:rPr>
              <a:t>Devrilme ihtimalinin olmadığı malzemelerde, makine ile istifleniyorsa, azami yükseklik makinenin bom yüksekliği kadar olmalıdır.</a:t>
            </a:r>
            <a:endParaRPr lang="en-US" sz="2800" dirty="0" smtClean="0">
              <a:ea typeface="Verdana" pitchFamily="34" charset="0"/>
              <a:cs typeface="Verdana"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836712"/>
            <a:ext cx="3354677" cy="2232248"/>
          </a:xfrm>
          <a:prstGeom prst="rect">
            <a:avLst/>
          </a:prstGeom>
        </p:spPr>
      </p:pic>
    </p:spTree>
    <p:extLst>
      <p:ext uri="{BB962C8B-B14F-4D97-AF65-F5344CB8AC3E}">
        <p14:creationId xmlns:p14="http://schemas.microsoft.com/office/powerpoint/2010/main" val="215346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34888" y="613569"/>
            <a:ext cx="5637312" cy="511175"/>
          </a:xfrm>
        </p:spPr>
        <p:txBody>
          <a:bodyPr/>
          <a:lstStyle/>
          <a:p>
            <a:pPr eaLnBrk="1" hangingPunct="1"/>
            <a:r>
              <a:rPr lang="tr-TR" sz="2400" b="1" dirty="0" smtClean="0">
                <a:solidFill>
                  <a:srgbClr val="FF0000"/>
                </a:solidFill>
                <a:latin typeface="+mn-lt"/>
                <a:ea typeface="Verdana" pitchFamily="34" charset="0"/>
                <a:cs typeface="Verdana" pitchFamily="34" charset="0"/>
              </a:rPr>
              <a:t>İSTİFLEMEDE DİKKAT EDİLECEK HUSUSLAR</a:t>
            </a:r>
            <a:endParaRPr lang="en-US" sz="2400" b="1" dirty="0" smtClean="0">
              <a:solidFill>
                <a:srgbClr val="FF0000"/>
              </a:solidFill>
              <a:latin typeface="+mn-lt"/>
              <a:ea typeface="Verdana" pitchFamily="34" charset="0"/>
              <a:cs typeface="Verdana" pitchFamily="34" charset="0"/>
            </a:endParaRPr>
          </a:p>
        </p:txBody>
      </p:sp>
      <p:sp>
        <p:nvSpPr>
          <p:cNvPr id="11267" name="Content Placeholder 2"/>
          <p:cNvSpPr>
            <a:spLocks noGrp="1"/>
          </p:cNvSpPr>
          <p:nvPr>
            <p:ph idx="1"/>
          </p:nvPr>
        </p:nvSpPr>
        <p:spPr>
          <a:xfrm>
            <a:off x="590872" y="1292150"/>
            <a:ext cx="8229600" cy="5233194"/>
          </a:xfrm>
        </p:spPr>
        <p:txBody>
          <a:bodyPr anchor="t">
            <a:noAutofit/>
          </a:bodyPr>
          <a:lstStyle/>
          <a:p>
            <a:pPr eaLnBrk="1" hangingPunct="1">
              <a:spcBef>
                <a:spcPts val="1800"/>
              </a:spcBef>
              <a:buClr>
                <a:srgbClr val="FCD5B5"/>
              </a:buClr>
            </a:pPr>
            <a:r>
              <a:rPr lang="tr-TR" sz="2000" dirty="0" smtClean="0">
                <a:ea typeface="Verdana" pitchFamily="34" charset="0"/>
                <a:cs typeface="Verdana" pitchFamily="34" charset="0"/>
              </a:rPr>
              <a:t>Tabanın taşıma gücü bilinmeli,</a:t>
            </a:r>
          </a:p>
          <a:p>
            <a:pPr eaLnBrk="1" hangingPunct="1">
              <a:spcBef>
                <a:spcPts val="1800"/>
              </a:spcBef>
              <a:buClr>
                <a:srgbClr val="FCD5B5"/>
              </a:buClr>
            </a:pPr>
            <a:r>
              <a:rPr lang="tr-TR" sz="2000" dirty="0" smtClean="0">
                <a:ea typeface="Verdana" pitchFamily="34" charset="0"/>
                <a:cs typeface="Verdana" pitchFamily="34" charset="0"/>
              </a:rPr>
              <a:t>İstiflenecek yükün ağırlığı bilinmeli,</a:t>
            </a:r>
          </a:p>
          <a:p>
            <a:pPr eaLnBrk="1" hangingPunct="1">
              <a:spcBef>
                <a:spcPts val="1800"/>
              </a:spcBef>
              <a:buClr>
                <a:srgbClr val="FCD5B5"/>
              </a:buClr>
            </a:pPr>
            <a:r>
              <a:rPr lang="tr-TR" sz="2000" dirty="0" smtClean="0">
                <a:ea typeface="Verdana" pitchFamily="34" charset="0"/>
                <a:cs typeface="Verdana" pitchFamily="34" charset="0"/>
              </a:rPr>
              <a:t>Malzemeler özelliklerine göre istiflenmeli;</a:t>
            </a:r>
          </a:p>
          <a:p>
            <a:pPr eaLnBrk="1" hangingPunct="1">
              <a:spcBef>
                <a:spcPts val="600"/>
              </a:spcBef>
              <a:buClr>
                <a:srgbClr val="FCD5B5"/>
              </a:buClr>
              <a:buFont typeface="Wingdings" pitchFamily="2" charset="2"/>
              <a:buNone/>
            </a:pPr>
            <a:r>
              <a:rPr lang="tr-TR" sz="2000" dirty="0" smtClean="0">
                <a:ea typeface="Verdana" pitchFamily="34" charset="0"/>
                <a:cs typeface="Verdana" pitchFamily="34" charset="0"/>
              </a:rPr>
              <a:t>	-Parlayıcı, yanıcı, patlayıcı maddeler</a:t>
            </a:r>
          </a:p>
          <a:p>
            <a:pPr eaLnBrk="1" hangingPunct="1">
              <a:spcBef>
                <a:spcPts val="600"/>
              </a:spcBef>
              <a:buClr>
                <a:srgbClr val="FCD5B5"/>
              </a:buClr>
              <a:buFont typeface="Wingdings" pitchFamily="2" charset="2"/>
              <a:buNone/>
            </a:pPr>
            <a:r>
              <a:rPr lang="tr-TR" sz="2000" dirty="0" smtClean="0">
                <a:ea typeface="Verdana" pitchFamily="34" charset="0"/>
                <a:cs typeface="Verdana" pitchFamily="34" charset="0"/>
              </a:rPr>
              <a:t>	-Zehirli, zararlı, tahriş edici mad,</a:t>
            </a:r>
          </a:p>
          <a:p>
            <a:pPr eaLnBrk="1" hangingPunct="1">
              <a:spcBef>
                <a:spcPts val="600"/>
              </a:spcBef>
              <a:buClr>
                <a:srgbClr val="FCD5B5"/>
              </a:buClr>
              <a:buFont typeface="Wingdings" pitchFamily="2" charset="2"/>
              <a:buNone/>
            </a:pPr>
            <a:r>
              <a:rPr lang="tr-TR" sz="2000" dirty="0" smtClean="0">
                <a:ea typeface="Verdana" pitchFamily="34" charset="0"/>
                <a:cs typeface="Verdana" pitchFamily="34" charset="0"/>
              </a:rPr>
              <a:t>	-Sudan ve rutubetten etkilenen mad,</a:t>
            </a:r>
          </a:p>
          <a:p>
            <a:pPr eaLnBrk="1" hangingPunct="1">
              <a:spcBef>
                <a:spcPts val="1800"/>
              </a:spcBef>
              <a:buClr>
                <a:srgbClr val="FCD5B5"/>
              </a:buClr>
            </a:pPr>
            <a:r>
              <a:rPr lang="tr-TR" sz="2000" dirty="0" smtClean="0">
                <a:ea typeface="Verdana" pitchFamily="34" charset="0"/>
                <a:cs typeface="Verdana" pitchFamily="34" charset="0"/>
              </a:rPr>
              <a:t>Gidiş geliş yolları yeterli genişlikte olmalı</a:t>
            </a:r>
          </a:p>
          <a:p>
            <a:pPr eaLnBrk="1" hangingPunct="1">
              <a:spcBef>
                <a:spcPts val="1800"/>
              </a:spcBef>
              <a:buClr>
                <a:srgbClr val="FCD5B5"/>
              </a:buClr>
            </a:pPr>
            <a:r>
              <a:rPr lang="tr-TR" sz="2000" dirty="0" smtClean="0">
                <a:ea typeface="Verdana" pitchFamily="34" charset="0"/>
                <a:cs typeface="Verdana" pitchFamily="34" charset="0"/>
              </a:rPr>
              <a:t>Keskin kenarlar, sivri uçlar olmamalı,</a:t>
            </a:r>
          </a:p>
          <a:p>
            <a:pPr eaLnBrk="1" hangingPunct="1">
              <a:spcBef>
                <a:spcPts val="1800"/>
              </a:spcBef>
              <a:buClr>
                <a:srgbClr val="FCD5B5"/>
              </a:buClr>
            </a:pPr>
            <a:r>
              <a:rPr lang="tr-TR" sz="2000" dirty="0" smtClean="0">
                <a:ea typeface="Verdana" pitchFamily="34" charset="0"/>
                <a:cs typeface="Verdana" pitchFamily="34" charset="0"/>
              </a:rPr>
              <a:t>Yangın söndürme tesisatını engellememeli,</a:t>
            </a:r>
          </a:p>
          <a:p>
            <a:pPr eaLnBrk="1" hangingPunct="1">
              <a:spcBef>
                <a:spcPts val="1800"/>
              </a:spcBef>
              <a:buClr>
                <a:srgbClr val="FCD5B5"/>
              </a:buClr>
            </a:pPr>
            <a:r>
              <a:rPr lang="tr-TR" sz="2000" dirty="0" smtClean="0">
                <a:ea typeface="Verdana" pitchFamily="34" charset="0"/>
                <a:cs typeface="Verdana" pitchFamily="34" charset="0"/>
              </a:rPr>
              <a:t>Aydınlatma tesisatını engellememeli,</a:t>
            </a:r>
          </a:p>
          <a:p>
            <a:pPr eaLnBrk="1" hangingPunct="1">
              <a:spcBef>
                <a:spcPts val="1800"/>
              </a:spcBef>
              <a:buClr>
                <a:srgbClr val="FCD5B5"/>
              </a:buClr>
            </a:pPr>
            <a:r>
              <a:rPr lang="tr-TR" sz="2000" dirty="0" smtClean="0">
                <a:ea typeface="Verdana" pitchFamily="34" charset="0"/>
                <a:cs typeface="Verdana" pitchFamily="34" charset="0"/>
              </a:rPr>
              <a:t>Ana yollar, tali yollar ve ara yollar bırakılmalı,</a:t>
            </a:r>
          </a:p>
          <a:p>
            <a:pPr eaLnBrk="1" hangingPunct="1">
              <a:lnSpc>
                <a:spcPct val="90000"/>
              </a:lnSpc>
              <a:buClr>
                <a:srgbClr val="FCD5B5"/>
              </a:buClr>
            </a:pPr>
            <a:endParaRPr lang="en-US" sz="2800"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336170"/>
            <a:ext cx="2686760" cy="211716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359" y="1268760"/>
            <a:ext cx="2438400" cy="2438400"/>
          </a:xfrm>
          <a:prstGeom prst="rect">
            <a:avLst/>
          </a:prstGeom>
        </p:spPr>
      </p:pic>
    </p:spTree>
    <p:extLst>
      <p:ext uri="{BB962C8B-B14F-4D97-AF65-F5344CB8AC3E}">
        <p14:creationId xmlns:p14="http://schemas.microsoft.com/office/powerpoint/2010/main" val="377486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1" y="1340768"/>
            <a:ext cx="8203018" cy="5256584"/>
          </a:xfrm>
        </p:spPr>
        <p:txBody>
          <a:bodyPr>
            <a:noAutofit/>
          </a:bodyPr>
          <a:lstStyle/>
          <a:p>
            <a:pPr marL="0" indent="0" algn="just">
              <a:buNone/>
            </a:pPr>
            <a:r>
              <a:rPr lang="tr-TR" sz="2000" b="1" dirty="0"/>
              <a:t>A-TAMBURLAR: </a:t>
            </a:r>
            <a:endParaRPr lang="tr-TR" sz="2000" dirty="0"/>
          </a:p>
          <a:p>
            <a:pPr lvl="0" algn="just">
              <a:spcBef>
                <a:spcPts val="1800"/>
              </a:spcBef>
            </a:pPr>
            <a:r>
              <a:rPr lang="tr-TR" sz="2000" dirty="0"/>
              <a:t>Kaldırma  makinalarının  üzerine tel sarılan tamburlarının yanları </a:t>
            </a:r>
            <a:r>
              <a:rPr lang="tr-TR" sz="2000" dirty="0" err="1"/>
              <a:t>flanşlı</a:t>
            </a:r>
            <a:r>
              <a:rPr lang="tr-TR" sz="2000" dirty="0"/>
              <a:t> olmalıdır. </a:t>
            </a:r>
            <a:r>
              <a:rPr lang="tr-TR" sz="2000" b="1" dirty="0" err="1"/>
              <a:t>Flanş</a:t>
            </a:r>
            <a:r>
              <a:rPr lang="tr-TR" sz="2000" b="1" dirty="0"/>
              <a:t> genişliği sarılan halatın çapının 2,5 katı olmalı</a:t>
            </a:r>
            <a:r>
              <a:rPr lang="tr-TR" sz="2000" dirty="0"/>
              <a:t>, halat fırlamalarını önleyecek şekilde yapılmalıdır.</a:t>
            </a:r>
          </a:p>
          <a:p>
            <a:pPr lvl="0" algn="just">
              <a:spcBef>
                <a:spcPts val="1800"/>
              </a:spcBef>
            </a:pPr>
            <a:r>
              <a:rPr lang="tr-TR" sz="2000" dirty="0"/>
              <a:t>Halatın ucu tambura iyi bağlanmış olmalı, yük tutma elemanı  en alt seviyede bulunduğu zaman, yivli </a:t>
            </a:r>
            <a:r>
              <a:rPr lang="tr-TR" sz="2000" b="1" dirty="0" smtClean="0"/>
              <a:t>tambur </a:t>
            </a:r>
            <a:r>
              <a:rPr lang="tr-TR" sz="2000" b="1" dirty="0"/>
              <a:t>üzerinde en az iki sarım halat </a:t>
            </a:r>
            <a:r>
              <a:rPr lang="tr-TR" sz="2000" dirty="0"/>
              <a:t>kalmalıdır.</a:t>
            </a:r>
          </a:p>
          <a:p>
            <a:pPr lvl="0" algn="just">
              <a:spcBef>
                <a:spcPts val="1800"/>
              </a:spcBef>
            </a:pPr>
            <a:r>
              <a:rPr lang="tr-TR" sz="2000" dirty="0" smtClean="0"/>
              <a:t>Tambur </a:t>
            </a:r>
            <a:r>
              <a:rPr lang="tr-TR" sz="2000" dirty="0"/>
              <a:t>yivleri ile kullanılan halat çapı birbirine orantılı olmalıdır. Aksi halde iyi bir sarım olmayacağı için halat ömrü kısalır ve sarma işi kötü yapılır.</a:t>
            </a:r>
          </a:p>
          <a:p>
            <a:pPr lvl="0" algn="just">
              <a:spcBef>
                <a:spcPts val="1800"/>
              </a:spcBef>
            </a:pPr>
            <a:r>
              <a:rPr lang="tr-TR" sz="2000" dirty="0"/>
              <a:t>Elektrikle çalışan kaldırma makinalarında belirtilen alt ve üst noktalar geçildiğinde, elektrik akımını otomatik olarak kesecek ve tamburun hareketini otomatik olarak durduracak bir tertibat bulunacaktır. Aksi halde yük tutma elemanı şasiye çarpar ve  yükün istenmeyen bir şekilde düşmesine neden olur</a:t>
            </a:r>
            <a:r>
              <a:rPr lang="tr-TR" sz="2000" dirty="0" smtClean="0"/>
              <a:t>.</a:t>
            </a:r>
            <a:endParaRPr lang="tr-TR"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6245855" y="396316"/>
            <a:ext cx="2183906" cy="14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395536" y="764704"/>
            <a:ext cx="5850319" cy="461665"/>
          </a:xfrm>
          <a:prstGeom prst="rect">
            <a:avLst/>
          </a:prstGeom>
        </p:spPr>
        <p:txBody>
          <a:bodyPr wrap="none">
            <a:spAutoFit/>
          </a:bodyPr>
          <a:lstStyle/>
          <a:p>
            <a:r>
              <a:rPr lang="tr-TR" sz="2400" b="1" dirty="0">
                <a:solidFill>
                  <a:srgbClr val="FF0000"/>
                </a:solidFill>
              </a:rPr>
              <a:t>TAMBUR, ZİNCİR VE HALATLARDA GÜVENLİK</a:t>
            </a:r>
            <a:endParaRPr lang="tr-TR" sz="2400" dirty="0">
              <a:solidFill>
                <a:srgbClr val="FF0000"/>
              </a:solidFill>
            </a:endParaRPr>
          </a:p>
        </p:txBody>
      </p:sp>
    </p:spTree>
    <p:extLst>
      <p:ext uri="{BB962C8B-B14F-4D97-AF65-F5344CB8AC3E}">
        <p14:creationId xmlns:p14="http://schemas.microsoft.com/office/powerpoint/2010/main" val="265612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95536" y="4509120"/>
            <a:ext cx="7992888" cy="1872208"/>
          </a:xfrm>
        </p:spPr>
        <p:txBody>
          <a:bodyPr>
            <a:noAutofit/>
          </a:bodyPr>
          <a:lstStyle/>
          <a:p>
            <a:pPr algn="just">
              <a:spcBef>
                <a:spcPts val="1200"/>
              </a:spcBef>
              <a:buClr>
                <a:srgbClr val="FCD5B5"/>
              </a:buClr>
            </a:pPr>
            <a:r>
              <a:rPr lang="tr-TR" sz="2000" dirty="0" smtClean="0">
                <a:ea typeface="Verdana" pitchFamily="34" charset="0"/>
                <a:cs typeface="Verdana" pitchFamily="34" charset="0"/>
              </a:rPr>
              <a:t>Zincirler kullanılacakları işin hususiyetine  ve kaldıracakları yükün ağırlığına göre seçilirler. </a:t>
            </a:r>
          </a:p>
          <a:p>
            <a:pPr algn="just">
              <a:spcBef>
                <a:spcPts val="1200"/>
              </a:spcBef>
              <a:buClr>
                <a:srgbClr val="FCD5B5"/>
              </a:buClr>
            </a:pPr>
            <a:r>
              <a:rPr lang="tr-TR" sz="2000" dirty="0" smtClean="0">
                <a:ea typeface="Verdana" pitchFamily="34" charset="0"/>
                <a:cs typeface="Verdana" pitchFamily="34" charset="0"/>
              </a:rPr>
              <a:t>Zincirin baklalarında ezilme, aşınma veya çatlaklık varsa zincir değiştirilmelidir. Zincir baklalarındaki </a:t>
            </a:r>
            <a:r>
              <a:rPr lang="tr-TR" sz="2400" b="1" dirty="0" smtClean="0">
                <a:ea typeface="Verdana" pitchFamily="34" charset="0"/>
                <a:cs typeface="Verdana" pitchFamily="34" charset="0"/>
              </a:rPr>
              <a:t>aşınma bakla kalınlığının dörtte birini</a:t>
            </a:r>
            <a:r>
              <a:rPr lang="tr-TR" sz="2000" b="1" dirty="0" smtClean="0">
                <a:ea typeface="Verdana" pitchFamily="34" charset="0"/>
                <a:cs typeface="Verdana" pitchFamily="34" charset="0"/>
              </a:rPr>
              <a:t> </a:t>
            </a:r>
            <a:r>
              <a:rPr lang="tr-TR" sz="2000" dirty="0" smtClean="0">
                <a:ea typeface="Verdana" pitchFamily="34" charset="0"/>
                <a:cs typeface="Verdana" pitchFamily="34" charset="0"/>
              </a:rPr>
              <a:t>geçmişse veya </a:t>
            </a:r>
            <a:r>
              <a:rPr lang="tr-TR" sz="2400" b="1" dirty="0" smtClean="0">
                <a:ea typeface="Verdana" pitchFamily="34" charset="0"/>
                <a:cs typeface="Verdana" pitchFamily="34" charset="0"/>
              </a:rPr>
              <a:t>boyuna uzama %5’i </a:t>
            </a:r>
            <a:r>
              <a:rPr lang="tr-TR" sz="2000" dirty="0">
                <a:ea typeface="Verdana" pitchFamily="34" charset="0"/>
                <a:cs typeface="Verdana" pitchFamily="34" charset="0"/>
              </a:rPr>
              <a:t>geçmişse zincir kullanılmamalıdır. </a:t>
            </a:r>
            <a:endParaRPr lang="en-US" sz="2000" dirty="0" smtClean="0">
              <a:ea typeface="Verdana" pitchFamily="34" charset="0"/>
              <a:cs typeface="Verdana" pitchFamily="34" charset="0"/>
            </a:endParaRPr>
          </a:p>
        </p:txBody>
      </p:sp>
      <p:sp>
        <p:nvSpPr>
          <p:cNvPr id="6" name="Dikdörtgen 5"/>
          <p:cNvSpPr/>
          <p:nvPr/>
        </p:nvSpPr>
        <p:spPr>
          <a:xfrm>
            <a:off x="737905" y="764704"/>
            <a:ext cx="5850319" cy="461665"/>
          </a:xfrm>
          <a:prstGeom prst="rect">
            <a:avLst/>
          </a:prstGeom>
        </p:spPr>
        <p:txBody>
          <a:bodyPr wrap="none">
            <a:spAutoFit/>
          </a:bodyPr>
          <a:lstStyle/>
          <a:p>
            <a:r>
              <a:rPr lang="tr-TR" sz="2400" b="1" dirty="0">
                <a:solidFill>
                  <a:srgbClr val="FF0000"/>
                </a:solidFill>
              </a:rPr>
              <a:t>TAMBUR, ZİNCİR VE HALATLARDA GÜVENLİK</a:t>
            </a:r>
            <a:endParaRPr lang="tr-TR" sz="2400" dirty="0">
              <a:solidFill>
                <a:srgbClr val="FF0000"/>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955" y="2132856"/>
            <a:ext cx="2483889" cy="1655926"/>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636" y="2132856"/>
            <a:ext cx="2170700" cy="1628025"/>
          </a:xfrm>
          <a:prstGeom prst="rect">
            <a:avLst/>
          </a:prstGeom>
        </p:spPr>
      </p:pic>
      <p:sp>
        <p:nvSpPr>
          <p:cNvPr id="4" name="Dikdörtgen 3"/>
          <p:cNvSpPr/>
          <p:nvPr/>
        </p:nvSpPr>
        <p:spPr>
          <a:xfrm>
            <a:off x="1236731" y="3788782"/>
            <a:ext cx="2714654" cy="369332"/>
          </a:xfrm>
          <a:prstGeom prst="rect">
            <a:avLst/>
          </a:prstGeom>
        </p:spPr>
        <p:txBody>
          <a:bodyPr wrap="none">
            <a:spAutoFit/>
          </a:bodyPr>
          <a:lstStyle/>
          <a:p>
            <a:r>
              <a:rPr lang="tr-TR" dirty="0">
                <a:ea typeface="Verdana" pitchFamily="34" charset="0"/>
                <a:cs typeface="Verdana" pitchFamily="34" charset="0"/>
              </a:rPr>
              <a:t>Levhalı </a:t>
            </a:r>
            <a:r>
              <a:rPr lang="tr-TR" dirty="0" smtClean="0">
                <a:ea typeface="Verdana" pitchFamily="34" charset="0"/>
                <a:cs typeface="Verdana" pitchFamily="34" charset="0"/>
              </a:rPr>
              <a:t>zincir(</a:t>
            </a:r>
            <a:r>
              <a:rPr lang="tr-TR" b="1" dirty="0" smtClean="0">
                <a:ea typeface="Verdana" pitchFamily="34" charset="0"/>
                <a:cs typeface="Verdana" pitchFamily="34" charset="0"/>
              </a:rPr>
              <a:t>GALL zinciri) </a:t>
            </a:r>
            <a:endParaRPr lang="tr-TR" dirty="0"/>
          </a:p>
        </p:txBody>
      </p:sp>
      <p:sp>
        <p:nvSpPr>
          <p:cNvPr id="5" name="Dikdörtgen 4"/>
          <p:cNvSpPr/>
          <p:nvPr/>
        </p:nvSpPr>
        <p:spPr>
          <a:xfrm>
            <a:off x="5748699" y="3788782"/>
            <a:ext cx="1464696" cy="369332"/>
          </a:xfrm>
          <a:prstGeom prst="rect">
            <a:avLst/>
          </a:prstGeom>
        </p:spPr>
        <p:txBody>
          <a:bodyPr wrap="none">
            <a:spAutoFit/>
          </a:bodyPr>
          <a:lstStyle/>
          <a:p>
            <a:r>
              <a:rPr lang="tr-TR" dirty="0" smtClean="0">
                <a:ea typeface="Verdana" pitchFamily="34" charset="0"/>
                <a:cs typeface="Verdana" pitchFamily="34" charset="0"/>
              </a:rPr>
              <a:t>Halkalı  zincir</a:t>
            </a:r>
            <a:endParaRPr lang="tr-TR" dirty="0"/>
          </a:p>
        </p:txBody>
      </p:sp>
      <p:sp>
        <p:nvSpPr>
          <p:cNvPr id="7" name="Dikdörtgen 6"/>
          <p:cNvSpPr/>
          <p:nvPr/>
        </p:nvSpPr>
        <p:spPr>
          <a:xfrm>
            <a:off x="737905" y="1412776"/>
            <a:ext cx="1425390" cy="369332"/>
          </a:xfrm>
          <a:prstGeom prst="rect">
            <a:avLst/>
          </a:prstGeom>
        </p:spPr>
        <p:txBody>
          <a:bodyPr wrap="none">
            <a:spAutoFit/>
          </a:bodyPr>
          <a:lstStyle/>
          <a:p>
            <a:pPr algn="just">
              <a:spcBef>
                <a:spcPts val="1200"/>
              </a:spcBef>
              <a:buClr>
                <a:srgbClr val="FCD5B5"/>
              </a:buClr>
            </a:pPr>
            <a:r>
              <a:rPr lang="tr-TR" b="1" dirty="0">
                <a:ea typeface="Verdana" pitchFamily="34" charset="0"/>
                <a:cs typeface="Verdana" pitchFamily="34" charset="0"/>
              </a:rPr>
              <a:t>B-ZİNCİRLER:</a:t>
            </a:r>
            <a:endParaRPr lang="en-US" b="1" dirty="0">
              <a:ea typeface="Verdana" pitchFamily="34" charset="0"/>
              <a:cs typeface="Verdana" pitchFamily="34" charset="0"/>
            </a:endParaRPr>
          </a:p>
        </p:txBody>
      </p:sp>
    </p:spTree>
    <p:extLst>
      <p:ext uri="{BB962C8B-B14F-4D97-AF65-F5344CB8AC3E}">
        <p14:creationId xmlns:p14="http://schemas.microsoft.com/office/powerpoint/2010/main" val="410712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95535" y="1916831"/>
            <a:ext cx="8275771" cy="3960441"/>
          </a:xfrm>
        </p:spPr>
        <p:txBody>
          <a:bodyPr anchor="t">
            <a:noAutofit/>
          </a:bodyPr>
          <a:lstStyle/>
          <a:p>
            <a:pPr algn="just" eaLnBrk="1" hangingPunct="1">
              <a:lnSpc>
                <a:spcPct val="80000"/>
              </a:lnSpc>
              <a:buClr>
                <a:srgbClr val="FCD5B5"/>
              </a:buClr>
              <a:buFont typeface="Wingdings" pitchFamily="2" charset="2"/>
              <a:buNone/>
            </a:pPr>
            <a:r>
              <a:rPr lang="tr-TR" sz="2400" b="1" dirty="0" smtClean="0">
                <a:solidFill>
                  <a:srgbClr val="FF0000"/>
                </a:solidFill>
                <a:ea typeface="Verdana" pitchFamily="34" charset="0"/>
                <a:cs typeface="Verdana" pitchFamily="34" charset="0"/>
              </a:rPr>
              <a:t>B-ZİNCİRLER:</a:t>
            </a:r>
            <a:endParaRPr lang="en-US" sz="2400" b="1" dirty="0" smtClean="0">
              <a:solidFill>
                <a:srgbClr val="FF0000"/>
              </a:solidFill>
              <a:ea typeface="Verdana" pitchFamily="34" charset="0"/>
              <a:cs typeface="Verdana" pitchFamily="34" charset="0"/>
            </a:endParaRPr>
          </a:p>
          <a:p>
            <a:pPr algn="just" eaLnBrk="1" hangingPunct="1">
              <a:lnSpc>
                <a:spcPct val="80000"/>
              </a:lnSpc>
              <a:buClr>
                <a:srgbClr val="FCD5B5"/>
              </a:buClr>
              <a:buFont typeface="Wingdings" pitchFamily="2" charset="2"/>
              <a:buNone/>
            </a:pPr>
            <a:r>
              <a:rPr lang="tr-TR" sz="2000" dirty="0" smtClean="0">
                <a:ea typeface="Verdana" pitchFamily="34" charset="0"/>
                <a:cs typeface="Verdana" pitchFamily="34" charset="0"/>
              </a:rPr>
              <a:t> </a:t>
            </a:r>
          </a:p>
          <a:p>
            <a:pPr algn="just" eaLnBrk="1" hangingPunct="1">
              <a:lnSpc>
                <a:spcPct val="80000"/>
              </a:lnSpc>
              <a:buClr>
                <a:srgbClr val="FCD5B5"/>
              </a:buClr>
            </a:pPr>
            <a:r>
              <a:rPr lang="tr-TR" sz="2400" dirty="0" smtClean="0">
                <a:ea typeface="Verdana" pitchFamily="34" charset="0"/>
                <a:cs typeface="Verdana" pitchFamily="34" charset="0"/>
              </a:rPr>
              <a:t>Bir zincirin sağlamlığı, en zayıf baklasının sağlamlığı kadardır. Zincirler kullanılmadan önce mutlaka gözle muayeneye tabi tutulmalıdır. </a:t>
            </a:r>
            <a:r>
              <a:rPr lang="tr-TR" sz="2800" dirty="0" smtClean="0">
                <a:solidFill>
                  <a:srgbClr val="FF0000"/>
                </a:solidFill>
                <a:ea typeface="Verdana" pitchFamily="34" charset="0"/>
                <a:cs typeface="Verdana" pitchFamily="34" charset="0"/>
              </a:rPr>
              <a:t>Baklalardaki boyuna uzama % 5’ i geçmişse </a:t>
            </a:r>
            <a:r>
              <a:rPr lang="tr-TR" sz="2400" dirty="0" smtClean="0">
                <a:solidFill>
                  <a:srgbClr val="FF0000"/>
                </a:solidFill>
                <a:ea typeface="Verdana" pitchFamily="34" charset="0"/>
                <a:cs typeface="Verdana" pitchFamily="34" charset="0"/>
              </a:rPr>
              <a:t>zincir kullanılmamalıdır.</a:t>
            </a:r>
          </a:p>
          <a:p>
            <a:pPr algn="just" eaLnBrk="1" hangingPunct="1">
              <a:lnSpc>
                <a:spcPct val="80000"/>
              </a:lnSpc>
              <a:buClr>
                <a:srgbClr val="FCD5B5"/>
              </a:buClr>
            </a:pPr>
            <a:endParaRPr lang="tr-TR" sz="2400" dirty="0" smtClean="0">
              <a:ea typeface="Verdana" pitchFamily="34" charset="0"/>
              <a:cs typeface="Verdana" pitchFamily="34" charset="0"/>
            </a:endParaRPr>
          </a:p>
          <a:p>
            <a:pPr algn="just" eaLnBrk="1" hangingPunct="1">
              <a:lnSpc>
                <a:spcPct val="80000"/>
              </a:lnSpc>
              <a:buClr>
                <a:srgbClr val="FCD5B5"/>
              </a:buClr>
            </a:pPr>
            <a:r>
              <a:rPr lang="tr-TR" sz="2400" dirty="0" smtClean="0">
                <a:ea typeface="Verdana" pitchFamily="34" charset="0"/>
                <a:cs typeface="Verdana" pitchFamily="34" charset="0"/>
              </a:rPr>
              <a:t>Zincir baklaları hiçbir zaman cıvata ile birbirlerine tutturulmamalıdır. Cıvata çekme, eğilme ve kesilmeye maruz kalır ve mukavemet sınırı üzerinde gerilmeler doğabilir. Zincirlerin birbirine bağlanmasında özel olarak yapılmış kilitler, zincir kilitleri ve zincir ekleme baklaları kullanılmalıdır.</a:t>
            </a:r>
            <a:endParaRPr lang="en-US" sz="2000" dirty="0" smtClean="0">
              <a:ea typeface="Verdana" pitchFamily="34" charset="0"/>
              <a:cs typeface="Verdana" pitchFamily="34" charset="0"/>
            </a:endParaRPr>
          </a:p>
        </p:txBody>
      </p:sp>
      <p:sp>
        <p:nvSpPr>
          <p:cNvPr id="5" name="Dikdörtgen 4"/>
          <p:cNvSpPr/>
          <p:nvPr/>
        </p:nvSpPr>
        <p:spPr>
          <a:xfrm>
            <a:off x="395536" y="764704"/>
            <a:ext cx="5850319" cy="461665"/>
          </a:xfrm>
          <a:prstGeom prst="rect">
            <a:avLst/>
          </a:prstGeom>
        </p:spPr>
        <p:txBody>
          <a:bodyPr wrap="none">
            <a:spAutoFit/>
          </a:bodyPr>
          <a:lstStyle/>
          <a:p>
            <a:r>
              <a:rPr lang="tr-TR" sz="2400" b="1" dirty="0">
                <a:solidFill>
                  <a:srgbClr val="FF0000"/>
                </a:solidFill>
              </a:rPr>
              <a:t>TAMBUR, ZİNCİR VE HALATLARDA GÜVENLİK</a:t>
            </a:r>
            <a:endParaRPr lang="tr-TR" sz="2400" dirty="0">
              <a:solidFill>
                <a:srgbClr val="FF0000"/>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855" y="566751"/>
            <a:ext cx="2286585" cy="1715666"/>
          </a:xfrm>
          <a:prstGeom prst="rect">
            <a:avLst/>
          </a:prstGeom>
        </p:spPr>
      </p:pic>
    </p:spTree>
    <p:extLst>
      <p:ext uri="{BB962C8B-B14F-4D97-AF65-F5344CB8AC3E}">
        <p14:creationId xmlns:p14="http://schemas.microsoft.com/office/powerpoint/2010/main" val="359472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1412776"/>
            <a:ext cx="8229600" cy="4713387"/>
          </a:xfrm>
        </p:spPr>
        <p:txBody>
          <a:bodyPr anchor="t">
            <a:normAutofit fontScale="92500" lnSpcReduction="10000"/>
          </a:bodyPr>
          <a:lstStyle/>
          <a:p>
            <a:pPr eaLnBrk="1" hangingPunct="1">
              <a:lnSpc>
                <a:spcPct val="80000"/>
              </a:lnSpc>
              <a:buClr>
                <a:srgbClr val="FCD5B5"/>
              </a:buClr>
              <a:buFont typeface="Wingdings" pitchFamily="2" charset="2"/>
              <a:buNone/>
            </a:pPr>
            <a:r>
              <a:rPr lang="tr-TR" b="1" dirty="0" smtClean="0">
                <a:solidFill>
                  <a:srgbClr val="FF0000"/>
                </a:solidFill>
                <a:ea typeface="Verdana" pitchFamily="34" charset="0"/>
                <a:cs typeface="Verdana" pitchFamily="34" charset="0"/>
              </a:rPr>
              <a:t>C-HALATLAR:</a:t>
            </a:r>
            <a:endParaRPr lang="en-US" b="1" dirty="0" smtClean="0">
              <a:ea typeface="Verdana" pitchFamily="34" charset="0"/>
              <a:cs typeface="Verdana" pitchFamily="34" charset="0"/>
            </a:endParaRPr>
          </a:p>
          <a:p>
            <a:pPr marL="0" indent="0"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Kaldırma araç ve makinelerinde kaldırma ve bağlama (sapan) elemanı olarak muhtelif cins halatlar kullanılmaktadır. </a:t>
            </a:r>
            <a:r>
              <a:rPr lang="tr-TR" sz="2400" dirty="0" err="1" smtClean="0">
                <a:ea typeface="Verdana" pitchFamily="34" charset="0"/>
                <a:cs typeface="Verdana" pitchFamily="34" charset="0"/>
              </a:rPr>
              <a:t>Başlıcaları</a:t>
            </a:r>
            <a:r>
              <a:rPr lang="tr-TR" sz="2400" dirty="0" smtClean="0">
                <a:ea typeface="Verdana" pitchFamily="34" charset="0"/>
                <a:cs typeface="Verdana" pitchFamily="34" charset="0"/>
              </a:rPr>
              <a:t>;</a:t>
            </a:r>
          </a:p>
          <a:p>
            <a:pPr>
              <a:spcBef>
                <a:spcPts val="1200"/>
              </a:spcBef>
              <a:buClr>
                <a:srgbClr val="FCD5B5"/>
              </a:buClr>
            </a:pPr>
            <a:r>
              <a:rPr lang="tr-TR" sz="2400" dirty="0" smtClean="0">
                <a:ea typeface="Verdana" pitchFamily="34" charset="0"/>
                <a:cs typeface="Verdana" pitchFamily="34" charset="0"/>
              </a:rPr>
              <a:t>Kendir halat, </a:t>
            </a:r>
          </a:p>
          <a:p>
            <a:pPr>
              <a:spcBef>
                <a:spcPts val="1200"/>
              </a:spcBef>
              <a:buClr>
                <a:srgbClr val="FCD5B5"/>
              </a:buClr>
            </a:pPr>
            <a:r>
              <a:rPr lang="tr-TR" sz="2400" dirty="0" smtClean="0">
                <a:ea typeface="Verdana" pitchFamily="34" charset="0"/>
                <a:cs typeface="Verdana" pitchFamily="34" charset="0"/>
              </a:rPr>
              <a:t>Naylon halat, </a:t>
            </a:r>
          </a:p>
          <a:p>
            <a:pPr>
              <a:spcBef>
                <a:spcPts val="1200"/>
              </a:spcBef>
              <a:buClr>
                <a:srgbClr val="FCD5B5"/>
              </a:buClr>
            </a:pPr>
            <a:r>
              <a:rPr lang="tr-TR" sz="2400" dirty="0" smtClean="0">
                <a:ea typeface="Verdana" pitchFamily="34" charset="0"/>
                <a:cs typeface="Verdana" pitchFamily="34" charset="0"/>
              </a:rPr>
              <a:t>Fiber halat, </a:t>
            </a:r>
          </a:p>
          <a:p>
            <a:pPr>
              <a:spcBef>
                <a:spcPts val="1200"/>
              </a:spcBef>
              <a:buClr>
                <a:srgbClr val="FCD5B5"/>
              </a:buClr>
            </a:pPr>
            <a:r>
              <a:rPr lang="tr-TR" sz="2400" dirty="0" smtClean="0">
                <a:ea typeface="Verdana" pitchFamily="34" charset="0"/>
                <a:cs typeface="Verdana" pitchFamily="34" charset="0"/>
              </a:rPr>
              <a:t>Demir halat, </a:t>
            </a:r>
          </a:p>
          <a:p>
            <a:pPr>
              <a:spcBef>
                <a:spcPts val="1200"/>
              </a:spcBef>
              <a:buClr>
                <a:srgbClr val="FCD5B5"/>
              </a:buClr>
            </a:pPr>
            <a:r>
              <a:rPr lang="tr-TR" sz="2400" dirty="0" smtClean="0">
                <a:ea typeface="Verdana" pitchFamily="34" charset="0"/>
                <a:cs typeface="Verdana" pitchFamily="34" charset="0"/>
              </a:rPr>
              <a:t>Çelik çekme halatları </a:t>
            </a:r>
          </a:p>
          <a:p>
            <a:pPr>
              <a:spcBef>
                <a:spcPts val="1200"/>
              </a:spcBef>
              <a:buClr>
                <a:srgbClr val="FCD5B5"/>
              </a:buClr>
            </a:pPr>
            <a:r>
              <a:rPr lang="tr-TR" sz="2400" dirty="0" smtClean="0">
                <a:ea typeface="Verdana" pitchFamily="34" charset="0"/>
                <a:cs typeface="Verdana" pitchFamily="34" charset="0"/>
              </a:rPr>
              <a:t>Tel halatlardır. </a:t>
            </a:r>
          </a:p>
          <a:p>
            <a:pPr marL="0" indent="0" algn="just" eaLnBrk="1" hangingPunct="1">
              <a:spcBef>
                <a:spcPts val="1200"/>
              </a:spcBef>
              <a:buClr>
                <a:srgbClr val="FCD5B5"/>
              </a:buClr>
              <a:buFont typeface="Wingdings" pitchFamily="2" charset="2"/>
              <a:buNone/>
            </a:pPr>
            <a:r>
              <a:rPr lang="tr-TR" sz="1800" dirty="0" smtClean="0">
                <a:ea typeface="Verdana" pitchFamily="34" charset="0"/>
                <a:cs typeface="Verdana" pitchFamily="34" charset="0"/>
              </a:rPr>
              <a:t>Sanayi ve Ticaret Bakanlığınca 01.07.2003 tarih ve 25155 Sayılı Resmi Gazetede yayımlanan </a:t>
            </a:r>
            <a:r>
              <a:rPr lang="tr-TR" sz="1800" dirty="0" smtClean="0">
                <a:solidFill>
                  <a:srgbClr val="FF0000"/>
                </a:solidFill>
                <a:ea typeface="Verdana" pitchFamily="34" charset="0"/>
                <a:cs typeface="Verdana" pitchFamily="34" charset="0"/>
              </a:rPr>
              <a:t>“Tel Halatların, Zincirlerin ve Kancaların Belgelendirilmesi ve </a:t>
            </a:r>
            <a:r>
              <a:rPr lang="tr-TR" sz="1800" dirty="0" err="1" smtClean="0">
                <a:solidFill>
                  <a:srgbClr val="FF0000"/>
                </a:solidFill>
                <a:ea typeface="Verdana" pitchFamily="34" charset="0"/>
                <a:cs typeface="Verdana" pitchFamily="34" charset="0"/>
              </a:rPr>
              <a:t>İşaretlendirilmesi</a:t>
            </a:r>
            <a:r>
              <a:rPr lang="tr-TR" sz="1800" dirty="0" smtClean="0">
                <a:solidFill>
                  <a:srgbClr val="FF0000"/>
                </a:solidFill>
                <a:ea typeface="Verdana" pitchFamily="34" charset="0"/>
                <a:cs typeface="Verdana" pitchFamily="34" charset="0"/>
              </a:rPr>
              <a:t> ile İlgili Yönetmelik (73/361/AT)”</a:t>
            </a:r>
            <a:r>
              <a:rPr lang="tr-TR" sz="1800" dirty="0" smtClean="0">
                <a:ea typeface="Verdana" pitchFamily="34" charset="0"/>
                <a:cs typeface="Verdana" pitchFamily="34" charset="0"/>
              </a:rPr>
              <a:t> 01.01.2004 tarihinde yürürlüğe girmiştir. </a:t>
            </a:r>
            <a:endParaRPr lang="en-US" sz="1800" dirty="0" smtClean="0">
              <a:ea typeface="Verdana" pitchFamily="34" charset="0"/>
              <a:cs typeface="Verdana" pitchFamily="34" charset="0"/>
            </a:endParaRPr>
          </a:p>
          <a:p>
            <a:pPr eaLnBrk="1" hangingPunct="1">
              <a:lnSpc>
                <a:spcPct val="80000"/>
              </a:lnSpc>
              <a:buClr>
                <a:srgbClr val="FCD5B5"/>
              </a:buClr>
              <a:buFont typeface="Wingdings" pitchFamily="2" charset="2"/>
              <a:buNone/>
            </a:pPr>
            <a:endParaRPr lang="tr-TR" sz="2400" dirty="0" smtClean="0">
              <a:ea typeface="Verdana" pitchFamily="34" charset="0"/>
              <a:cs typeface="Verdana" pitchFamily="34" charset="0"/>
            </a:endParaRPr>
          </a:p>
          <a:p>
            <a:pPr eaLnBrk="1" hangingPunct="1">
              <a:lnSpc>
                <a:spcPct val="80000"/>
              </a:lnSpc>
              <a:buClr>
                <a:srgbClr val="FCD5B5"/>
              </a:buClr>
              <a:buFont typeface="Wingdings" pitchFamily="2" charset="2"/>
              <a:buNone/>
            </a:pPr>
            <a:endParaRPr lang="tr-TR" sz="2400" dirty="0" smtClean="0">
              <a:ea typeface="Verdana" pitchFamily="34" charset="0"/>
              <a:cs typeface="Verdana" pitchFamily="34" charset="0"/>
            </a:endParaRPr>
          </a:p>
          <a:p>
            <a:pPr eaLnBrk="1" hangingPunct="1">
              <a:lnSpc>
                <a:spcPct val="80000"/>
              </a:lnSpc>
              <a:buClr>
                <a:srgbClr val="FCD5B5"/>
              </a:buClr>
              <a:buFont typeface="Wingdings" pitchFamily="2" charset="2"/>
              <a:buNone/>
            </a:pPr>
            <a:endParaRPr lang="en-US" sz="2000" dirty="0" smtClean="0">
              <a:ea typeface="Verdana" pitchFamily="34" charset="0"/>
              <a:cs typeface="Verdana" pitchFamily="34" charset="0"/>
            </a:endParaRPr>
          </a:p>
        </p:txBody>
      </p:sp>
      <p:sp>
        <p:nvSpPr>
          <p:cNvPr id="5" name="Dikdörtgen 4"/>
          <p:cNvSpPr/>
          <p:nvPr/>
        </p:nvSpPr>
        <p:spPr>
          <a:xfrm>
            <a:off x="395536" y="764704"/>
            <a:ext cx="5850319" cy="461665"/>
          </a:xfrm>
          <a:prstGeom prst="rect">
            <a:avLst/>
          </a:prstGeom>
        </p:spPr>
        <p:txBody>
          <a:bodyPr wrap="none">
            <a:spAutoFit/>
          </a:bodyPr>
          <a:lstStyle/>
          <a:p>
            <a:r>
              <a:rPr lang="tr-TR" sz="2400" b="1" dirty="0">
                <a:solidFill>
                  <a:srgbClr val="FF0000"/>
                </a:solidFill>
              </a:rPr>
              <a:t>TAMBUR, ZİNCİR VE HALATLARDA GÜVENLİK</a:t>
            </a:r>
            <a:endParaRPr lang="tr-TR" sz="2400" dirty="0">
              <a:solidFill>
                <a:srgbClr val="FF000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429" y="2708920"/>
            <a:ext cx="3858979" cy="2410069"/>
          </a:xfrm>
          <a:prstGeom prst="rect">
            <a:avLst/>
          </a:prstGeom>
        </p:spPr>
      </p:pic>
    </p:spTree>
    <p:extLst>
      <p:ext uri="{BB962C8B-B14F-4D97-AF65-F5344CB8AC3E}">
        <p14:creationId xmlns:p14="http://schemas.microsoft.com/office/powerpoint/2010/main" val="213812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79513" y="765175"/>
            <a:ext cx="8424936" cy="5616575"/>
          </a:xfrm>
        </p:spPr>
        <p:txBody>
          <a:bodyPr anchor="t">
            <a:noAutofit/>
          </a:bodyPr>
          <a:lstStyle/>
          <a:p>
            <a:pPr eaLnBrk="1" hangingPunct="1">
              <a:buClr>
                <a:srgbClr val="FCD5B5"/>
              </a:buClr>
              <a:buFont typeface="Wingdings" pitchFamily="2" charset="2"/>
              <a:buNone/>
            </a:pPr>
            <a:r>
              <a:rPr lang="tr-TR" sz="4000" dirty="0" smtClean="0">
                <a:solidFill>
                  <a:srgbClr val="FF0000"/>
                </a:solidFill>
              </a:rPr>
              <a:t> 	</a:t>
            </a:r>
            <a:r>
              <a:rPr lang="tr-TR" sz="2800" b="1" dirty="0" smtClean="0">
                <a:solidFill>
                  <a:srgbClr val="FF0000"/>
                </a:solidFill>
                <a:ea typeface="Verdana" pitchFamily="34" charset="0"/>
                <a:cs typeface="Verdana" pitchFamily="34" charset="0"/>
              </a:rPr>
              <a:t>C1-KENDİR HALATLAR:</a:t>
            </a:r>
          </a:p>
          <a:p>
            <a:pPr algn="just" eaLnBrk="1" hangingPunct="1">
              <a:buClr>
                <a:srgbClr val="FCD5B5"/>
              </a:buClr>
              <a:buFont typeface="Wingdings" pitchFamily="2" charset="2"/>
              <a:buNone/>
            </a:pPr>
            <a:r>
              <a:rPr lang="tr-TR" sz="2400" dirty="0" smtClean="0">
                <a:ea typeface="Verdana" pitchFamily="34" charset="0"/>
                <a:cs typeface="Verdana" pitchFamily="34" charset="0"/>
              </a:rPr>
              <a:t>   	Parçalı ve havaleli yüklerin sarılmasında kolaylık ve sürat sağladığından ve ucuz olmaları nedeniyle kendir  halatlar kullanılır. Çelik halatlara nazaran yük kaldırma kabiliyetleri ve ömürleri daha azdır.</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1-İşe ve yüke uygun olmalıdır.</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2-Her kullanımdan önce kontrol edilmelidir.</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3-Islak ve gergin bekletilmemelidir.</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4-Demir askılara asılmamalıdır.</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5-Asit ve aşındırıcılardan korunmalıdır.</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6-Keskin kenarlı yük köşelerinde özel tedbirler alınmalıdır.</a:t>
            </a:r>
            <a:endParaRPr lang="en-US" sz="2400" dirty="0" smtClean="0">
              <a:ea typeface="Verdana" pitchFamily="34" charset="0"/>
              <a:cs typeface="Verdana" pitchFamily="34"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1127" t="2906" r="5259" b="8817"/>
          <a:stretch/>
        </p:blipFill>
        <p:spPr>
          <a:xfrm>
            <a:off x="6228184" y="3429000"/>
            <a:ext cx="2513477" cy="1646254"/>
          </a:xfrm>
          <a:prstGeom prst="rect">
            <a:avLst/>
          </a:prstGeom>
        </p:spPr>
      </p:pic>
    </p:spTree>
    <p:extLst>
      <p:ext uri="{BB962C8B-B14F-4D97-AF65-F5344CB8AC3E}">
        <p14:creationId xmlns:p14="http://schemas.microsoft.com/office/powerpoint/2010/main" val="416083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7544" y="764704"/>
            <a:ext cx="8229600" cy="5446390"/>
          </a:xfrm>
        </p:spPr>
        <p:txBody>
          <a:bodyPr anchor="t">
            <a:normAutofit lnSpcReduction="10000"/>
          </a:bodyPr>
          <a:lstStyle/>
          <a:p>
            <a:pPr eaLnBrk="1" hangingPunct="1">
              <a:buClr>
                <a:srgbClr val="FCD5B5"/>
              </a:buClr>
              <a:buFont typeface="Wingdings" pitchFamily="2" charset="2"/>
              <a:buNone/>
            </a:pPr>
            <a:r>
              <a:rPr lang="tr-TR" sz="3600" dirty="0" smtClean="0"/>
              <a:t> 	</a:t>
            </a:r>
            <a:r>
              <a:rPr lang="tr-TR" sz="2400" b="1" dirty="0" smtClean="0">
                <a:solidFill>
                  <a:srgbClr val="FF0000"/>
                </a:solidFill>
                <a:ea typeface="Verdana" pitchFamily="34" charset="0"/>
                <a:cs typeface="Verdana" pitchFamily="34" charset="0"/>
              </a:rPr>
              <a:t>C2-TEL ÇELİK HALATLAR:</a:t>
            </a:r>
            <a:endParaRPr lang="tr-TR" sz="2400" dirty="0" smtClean="0">
              <a:solidFill>
                <a:srgbClr val="FF0000"/>
              </a:solidFill>
              <a:ea typeface="Verdana" pitchFamily="34" charset="0"/>
              <a:cs typeface="Verdana" pitchFamily="34" charset="0"/>
            </a:endParaRPr>
          </a:p>
          <a:p>
            <a:pPr eaLnBrk="1" hangingPunct="1">
              <a:buClr>
                <a:srgbClr val="FCD5B5"/>
              </a:buClr>
              <a:buFont typeface="Wingdings" pitchFamily="2" charset="2"/>
              <a:buNone/>
            </a:pPr>
            <a:r>
              <a:rPr lang="tr-TR" sz="2400" dirty="0" smtClean="0">
                <a:solidFill>
                  <a:srgbClr val="FF0000"/>
                </a:solidFill>
                <a:ea typeface="Verdana" pitchFamily="34" charset="0"/>
                <a:cs typeface="Verdana" pitchFamily="34" charset="0"/>
              </a:rPr>
              <a:t>	</a:t>
            </a:r>
          </a:p>
          <a:p>
            <a:pPr eaLnBrk="1" hangingPunct="1">
              <a:buClr>
                <a:srgbClr val="FCD5B5"/>
              </a:buClr>
              <a:buFont typeface="Wingdings" pitchFamily="2" charset="2"/>
              <a:buNone/>
            </a:pPr>
            <a:r>
              <a:rPr lang="tr-TR" sz="2400" dirty="0">
                <a:solidFill>
                  <a:srgbClr val="FF0000"/>
                </a:solidFill>
                <a:ea typeface="Verdana" pitchFamily="34" charset="0"/>
                <a:cs typeface="Verdana" pitchFamily="34" charset="0"/>
              </a:rPr>
              <a:t>	</a:t>
            </a:r>
            <a:r>
              <a:rPr lang="tr-TR" sz="2400" dirty="0" smtClean="0">
                <a:ea typeface="Verdana" pitchFamily="34" charset="0"/>
                <a:cs typeface="Verdana" pitchFamily="34" charset="0"/>
              </a:rPr>
              <a:t>Tel halat endüstride  yük çekme, yük                                            kaldırma ve kuvvet transmisyonları                                              gibi işlerde kullanılır. </a:t>
            </a:r>
          </a:p>
          <a:p>
            <a:pPr eaLnBrk="1" hangingPunct="1">
              <a:buClr>
                <a:srgbClr val="FCD5B5"/>
              </a:buClr>
              <a:buFont typeface="Wingdings" pitchFamily="2" charset="2"/>
              <a:buNone/>
            </a:pPr>
            <a:endParaRPr lang="tr-TR" sz="2400" dirty="0" smtClean="0">
              <a:ea typeface="Verdana" pitchFamily="34" charset="0"/>
              <a:cs typeface="Verdana" pitchFamily="34" charset="0"/>
            </a:endParaRPr>
          </a:p>
          <a:p>
            <a:pPr eaLnBrk="1" hangingPunct="1">
              <a:spcBef>
                <a:spcPts val="1200"/>
              </a:spcBef>
              <a:buClr>
                <a:srgbClr val="FCD5B5"/>
              </a:buClr>
              <a:buFont typeface="Wingdings" pitchFamily="2" charset="2"/>
              <a:buNone/>
            </a:pPr>
            <a:r>
              <a:rPr lang="tr-TR" sz="2400" b="1" dirty="0" smtClean="0">
                <a:ea typeface="Verdana" pitchFamily="34" charset="0"/>
                <a:cs typeface="Verdana" pitchFamily="34" charset="0"/>
              </a:rPr>
              <a:t>    Avantajları;</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1-Aynı ağırlık ve çapta oldukları halde daha  mukavim olması,</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2-Islak ve kuru halde mukavemetin aynı kalması,</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3-Değişik iklim şartlarında uzunluğunun çok önemli oranda değişmemesi,</a:t>
            </a:r>
          </a:p>
          <a:p>
            <a:pPr eaLnBrk="1" hangingPunct="1">
              <a:spcBef>
                <a:spcPts val="1200"/>
              </a:spcBef>
              <a:buClr>
                <a:srgbClr val="FCD5B5"/>
              </a:buClr>
              <a:buFont typeface="Wingdings" pitchFamily="2" charset="2"/>
              <a:buNone/>
            </a:pPr>
            <a:r>
              <a:rPr lang="tr-TR" sz="2400" dirty="0" smtClean="0">
                <a:ea typeface="Verdana" pitchFamily="34" charset="0"/>
                <a:cs typeface="Verdana" pitchFamily="34" charset="0"/>
              </a:rPr>
              <a:t>     4-Uzun ömürlü ve dayanıklı olması.</a:t>
            </a:r>
            <a:endParaRPr lang="en-US" sz="2400" dirty="0" smtClean="0">
              <a:ea typeface="Verdana" pitchFamily="34" charset="0"/>
              <a:cs typeface="Verdana"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140" y="764704"/>
            <a:ext cx="2075568" cy="2889422"/>
          </a:xfrm>
          <a:prstGeom prst="rect">
            <a:avLst/>
          </a:prstGeom>
        </p:spPr>
      </p:pic>
    </p:spTree>
    <p:extLst>
      <p:ext uri="{BB962C8B-B14F-4D97-AF65-F5344CB8AC3E}">
        <p14:creationId xmlns:p14="http://schemas.microsoft.com/office/powerpoint/2010/main" val="182429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7544" y="836712"/>
            <a:ext cx="8229600" cy="511175"/>
          </a:xfrm>
        </p:spPr>
        <p:txBody>
          <a:bodyPr>
            <a:normAutofit/>
          </a:bodyPr>
          <a:lstStyle/>
          <a:p>
            <a:pPr eaLnBrk="1" hangingPunct="1"/>
            <a:r>
              <a:rPr lang="tr-TR" sz="2400" b="1" dirty="0" smtClean="0">
                <a:solidFill>
                  <a:srgbClr val="FF0000"/>
                </a:solidFill>
                <a:latin typeface="+mn-lt"/>
                <a:ea typeface="Verdana" pitchFamily="34" charset="0"/>
                <a:cs typeface="Verdana" pitchFamily="34" charset="0"/>
              </a:rPr>
              <a:t>TEL HALATLARIN KULLANILMASINDA GEREKLİ TEDBİRLER</a:t>
            </a:r>
            <a:endParaRPr lang="en-US" sz="2400" b="1" dirty="0" smtClean="0">
              <a:solidFill>
                <a:srgbClr val="FF0000"/>
              </a:solidFill>
              <a:latin typeface="+mn-lt"/>
              <a:ea typeface="Verdana" pitchFamily="34" charset="0"/>
              <a:cs typeface="Verdana" pitchFamily="34" charset="0"/>
            </a:endParaRPr>
          </a:p>
        </p:txBody>
      </p:sp>
      <p:sp>
        <p:nvSpPr>
          <p:cNvPr id="28675" name="Content Placeholder 2"/>
          <p:cNvSpPr>
            <a:spLocks noGrp="1"/>
          </p:cNvSpPr>
          <p:nvPr>
            <p:ph idx="1"/>
          </p:nvPr>
        </p:nvSpPr>
        <p:spPr>
          <a:xfrm>
            <a:off x="457200" y="1711325"/>
            <a:ext cx="8229600" cy="4525963"/>
          </a:xfrm>
        </p:spPr>
        <p:txBody>
          <a:bodyPr anchor="ctr">
            <a:noAutofit/>
          </a:bodyPr>
          <a:lstStyle/>
          <a:p>
            <a:pPr marL="342900" indent="-342900" eaLnBrk="1" hangingPunct="1">
              <a:lnSpc>
                <a:spcPct val="200000"/>
              </a:lnSpc>
              <a:buClrTx/>
              <a:buFont typeface="+mj-lt"/>
              <a:buAutoNum type="arabicPeriod"/>
            </a:pPr>
            <a:r>
              <a:rPr lang="tr-TR" sz="2000" b="1" dirty="0" smtClean="0">
                <a:ea typeface="Verdana" pitchFamily="34" charset="0"/>
                <a:cs typeface="Verdana" pitchFamily="34" charset="0"/>
              </a:rPr>
              <a:t>Tel halat yapılan işe ve kaldırılacak yüke uygun olarak seçilmelidir.</a:t>
            </a:r>
          </a:p>
          <a:p>
            <a:pPr marL="342900" indent="-342900" eaLnBrk="1" hangingPunct="1">
              <a:lnSpc>
                <a:spcPct val="200000"/>
              </a:lnSpc>
              <a:buClrTx/>
              <a:buFont typeface="+mj-lt"/>
              <a:buAutoNum type="arabicPeriod"/>
            </a:pPr>
            <a:r>
              <a:rPr lang="tr-TR" sz="2000" b="1" dirty="0" smtClean="0">
                <a:ea typeface="Verdana" pitchFamily="34" charset="0"/>
                <a:cs typeface="Verdana" pitchFamily="34" charset="0"/>
              </a:rPr>
              <a:t>Keskin  kenarlı yük köşelerinde özel tedbirler alınmalıdır.</a:t>
            </a:r>
          </a:p>
          <a:p>
            <a:pPr marL="342900" indent="-342900" eaLnBrk="1" hangingPunct="1">
              <a:lnSpc>
                <a:spcPct val="200000"/>
              </a:lnSpc>
              <a:buClrTx/>
              <a:buFont typeface="+mj-lt"/>
              <a:buAutoNum type="arabicPeriod"/>
            </a:pPr>
            <a:r>
              <a:rPr lang="tr-TR" sz="2000" b="1" dirty="0" smtClean="0">
                <a:ea typeface="Verdana" pitchFamily="34" charset="0"/>
                <a:cs typeface="Verdana" pitchFamily="34" charset="0"/>
              </a:rPr>
              <a:t>Belirli periyotlarla uygun yağ ile yağlanmalıdır.</a:t>
            </a:r>
          </a:p>
          <a:p>
            <a:pPr marL="342900" indent="-342900" eaLnBrk="1" hangingPunct="1">
              <a:lnSpc>
                <a:spcPct val="200000"/>
              </a:lnSpc>
              <a:buClrTx/>
              <a:buFont typeface="+mj-lt"/>
              <a:buAutoNum type="arabicPeriod"/>
            </a:pPr>
            <a:r>
              <a:rPr lang="tr-TR" sz="2000" b="1" dirty="0" smtClean="0">
                <a:ea typeface="Verdana" pitchFamily="34" charset="0"/>
                <a:cs typeface="Verdana" pitchFamily="34" charset="0"/>
              </a:rPr>
              <a:t>Kaynak alev ve ısılarına maruz bırakılmamalıdır. </a:t>
            </a:r>
          </a:p>
          <a:p>
            <a:pPr marL="342900" indent="-342900" eaLnBrk="1" hangingPunct="1">
              <a:lnSpc>
                <a:spcPct val="200000"/>
              </a:lnSpc>
              <a:buClrTx/>
              <a:buFont typeface="+mj-lt"/>
              <a:buAutoNum type="arabicPeriod"/>
            </a:pPr>
            <a:r>
              <a:rPr lang="tr-TR" sz="2400" b="1" dirty="0" smtClean="0">
                <a:solidFill>
                  <a:srgbClr val="FF0000"/>
                </a:solidFill>
                <a:ea typeface="Verdana" pitchFamily="34" charset="0"/>
                <a:cs typeface="Verdana" pitchFamily="34" charset="0"/>
              </a:rPr>
              <a:t>Güvenlik kat sayısı en az 6 olmalıdır.</a:t>
            </a:r>
          </a:p>
          <a:p>
            <a:pPr marL="342900" indent="-342900" eaLnBrk="1" hangingPunct="1">
              <a:lnSpc>
                <a:spcPct val="200000"/>
              </a:lnSpc>
              <a:buClrTx/>
              <a:buFont typeface="+mj-lt"/>
              <a:buAutoNum type="arabicPeriod"/>
            </a:pPr>
            <a:r>
              <a:rPr lang="tr-TR" sz="2000" b="1" dirty="0" smtClean="0">
                <a:ea typeface="Verdana" pitchFamily="34" charset="0"/>
                <a:cs typeface="Verdana" pitchFamily="34" charset="0"/>
              </a:rPr>
              <a:t>Halat uç bağlantıları uygun yapılmalıdır.</a:t>
            </a:r>
          </a:p>
          <a:p>
            <a:pPr marL="342900" indent="-342900" eaLnBrk="1" hangingPunct="1">
              <a:lnSpc>
                <a:spcPct val="200000"/>
              </a:lnSpc>
              <a:buClrTx/>
              <a:buFont typeface="+mj-lt"/>
              <a:buAutoNum type="arabicPeriod"/>
            </a:pPr>
            <a:r>
              <a:rPr lang="tr-TR" sz="2000" b="1" dirty="0" smtClean="0">
                <a:ea typeface="Verdana" pitchFamily="34" charset="0"/>
                <a:cs typeface="Verdana" pitchFamily="34" charset="0"/>
              </a:rPr>
              <a:t>Halat eklemeleri uygun yapılmalıdır.</a:t>
            </a:r>
            <a:endParaRPr lang="en-US" sz="2000" b="1" dirty="0" smtClean="0">
              <a:ea typeface="Verdana" pitchFamily="34" charset="0"/>
              <a:cs typeface="Verdana"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180" y="3140968"/>
            <a:ext cx="2110948" cy="136549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499" y="4758977"/>
            <a:ext cx="2447629" cy="1835722"/>
          </a:xfrm>
          <a:prstGeom prst="rect">
            <a:avLst/>
          </a:prstGeom>
        </p:spPr>
      </p:pic>
    </p:spTree>
    <p:extLst>
      <p:ext uri="{BB962C8B-B14F-4D97-AF65-F5344CB8AC3E}">
        <p14:creationId xmlns:p14="http://schemas.microsoft.com/office/powerpoint/2010/main" val="306894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692696"/>
            <a:ext cx="5400600" cy="511175"/>
          </a:xfrm>
        </p:spPr>
        <p:txBody>
          <a:bodyPr>
            <a:normAutofit/>
          </a:bodyPr>
          <a:lstStyle/>
          <a:p>
            <a:pPr eaLnBrk="1" hangingPunct="1"/>
            <a:r>
              <a:rPr lang="tr-TR" sz="2400" b="1" dirty="0" smtClean="0">
                <a:solidFill>
                  <a:srgbClr val="FF0000"/>
                </a:solidFill>
                <a:latin typeface="+mn-lt"/>
                <a:ea typeface="Verdana" pitchFamily="34" charset="0"/>
                <a:cs typeface="Verdana" pitchFamily="34" charset="0"/>
              </a:rPr>
              <a:t>ÇELİK TEL HALATLARIN MUAYENESİ</a:t>
            </a:r>
            <a:endParaRPr lang="en-US" sz="2400" b="1" dirty="0" smtClean="0">
              <a:solidFill>
                <a:srgbClr val="FF0000"/>
              </a:solidFill>
              <a:latin typeface="+mn-lt"/>
              <a:ea typeface="Verdana" pitchFamily="34" charset="0"/>
              <a:cs typeface="Verdana" pitchFamily="34" charset="0"/>
            </a:endParaRPr>
          </a:p>
        </p:txBody>
      </p:sp>
      <p:sp>
        <p:nvSpPr>
          <p:cNvPr id="29699" name="Content Placeholder 2"/>
          <p:cNvSpPr>
            <a:spLocks noGrp="1"/>
          </p:cNvSpPr>
          <p:nvPr>
            <p:ph idx="1"/>
          </p:nvPr>
        </p:nvSpPr>
        <p:spPr>
          <a:xfrm>
            <a:off x="107504" y="1196752"/>
            <a:ext cx="8540799" cy="5165402"/>
          </a:xfrm>
        </p:spPr>
        <p:txBody>
          <a:bodyPr anchor="ctr">
            <a:noAutofit/>
          </a:bodyPr>
          <a:lstStyle/>
          <a:p>
            <a:pPr indent="0" algn="just" eaLnBrk="1" hangingPunct="1">
              <a:spcBef>
                <a:spcPts val="600"/>
              </a:spcBef>
              <a:buClr>
                <a:srgbClr val="FCD5B5"/>
              </a:buClr>
              <a:buFont typeface="Wingdings" pitchFamily="2" charset="2"/>
              <a:buNone/>
            </a:pPr>
            <a:r>
              <a:rPr lang="tr-TR" sz="2000" dirty="0" smtClean="0">
                <a:ea typeface="Verdana" pitchFamily="34" charset="0"/>
                <a:cs typeface="Verdana" pitchFamily="34" charset="0"/>
              </a:rPr>
              <a:t>Bir tel halatın hizmetten alınma zamanı, özel montaj koşullarıyla yakından ilgilidir. Bu koşullar</a:t>
            </a:r>
            <a:r>
              <a:rPr lang="tr-TR" sz="2000" dirty="0">
                <a:ea typeface="Verdana" pitchFamily="34" charset="0"/>
                <a:cs typeface="Verdana" pitchFamily="34" charset="0"/>
              </a:rPr>
              <a:t>:</a:t>
            </a:r>
            <a:endParaRPr lang="tr-TR" sz="2000" dirty="0" smtClean="0">
              <a:ea typeface="Verdana" pitchFamily="34" charset="0"/>
              <a:cs typeface="Verdana" pitchFamily="34" charset="0"/>
            </a:endParaRPr>
          </a:p>
          <a:p>
            <a:pPr marL="560070" indent="-285750" algn="just">
              <a:spcBef>
                <a:spcPts val="600"/>
              </a:spcBef>
              <a:buClr>
                <a:srgbClr val="FCD5B5"/>
              </a:buClr>
            </a:pPr>
            <a:r>
              <a:rPr lang="tr-TR" sz="2000" dirty="0" smtClean="0">
                <a:ea typeface="Verdana" pitchFamily="34" charset="0"/>
                <a:cs typeface="Verdana" pitchFamily="34" charset="0"/>
              </a:rPr>
              <a:t>boyut, </a:t>
            </a:r>
          </a:p>
          <a:p>
            <a:pPr marL="560070" indent="-285750" algn="just">
              <a:spcBef>
                <a:spcPts val="600"/>
              </a:spcBef>
              <a:buClr>
                <a:srgbClr val="FCD5B5"/>
              </a:buClr>
            </a:pPr>
            <a:r>
              <a:rPr lang="tr-TR" sz="2000" dirty="0" smtClean="0">
                <a:ea typeface="Verdana" pitchFamily="34" charset="0"/>
                <a:cs typeface="Verdana" pitchFamily="34" charset="0"/>
              </a:rPr>
              <a:t>kaldırma şekilleri, </a:t>
            </a:r>
          </a:p>
          <a:p>
            <a:pPr marL="560070" indent="-285750" algn="just">
              <a:spcBef>
                <a:spcPts val="600"/>
              </a:spcBef>
              <a:buClr>
                <a:srgbClr val="FCD5B5"/>
              </a:buClr>
            </a:pPr>
            <a:r>
              <a:rPr lang="tr-TR" sz="2000" dirty="0" smtClean="0">
                <a:ea typeface="Verdana" pitchFamily="34" charset="0"/>
                <a:cs typeface="Verdana" pitchFamily="34" charset="0"/>
              </a:rPr>
              <a:t>bir sonraki muayenenin zamanı, </a:t>
            </a:r>
          </a:p>
          <a:p>
            <a:pPr marL="560070" indent="-285750" algn="just">
              <a:spcBef>
                <a:spcPts val="600"/>
              </a:spcBef>
              <a:buClr>
                <a:srgbClr val="FCD5B5"/>
              </a:buClr>
            </a:pPr>
            <a:r>
              <a:rPr lang="tr-TR" sz="2000" dirty="0" smtClean="0">
                <a:ea typeface="Verdana" pitchFamily="34" charset="0"/>
                <a:cs typeface="Verdana" pitchFamily="34" charset="0"/>
              </a:rPr>
              <a:t>çalışma ve bakım koşullarının nasıl olduğu, </a:t>
            </a:r>
          </a:p>
          <a:p>
            <a:pPr marL="560070" indent="-285750" algn="just">
              <a:spcBef>
                <a:spcPts val="600"/>
              </a:spcBef>
              <a:buClr>
                <a:srgbClr val="FCD5B5"/>
              </a:buClr>
            </a:pPr>
            <a:r>
              <a:rPr lang="tr-TR" sz="2000" dirty="0" smtClean="0">
                <a:ea typeface="Verdana" pitchFamily="34" charset="0"/>
                <a:cs typeface="Verdana" pitchFamily="34" charset="0"/>
              </a:rPr>
              <a:t>insanlara verebileceği zarar ve maddi zarar gibi koşulları içerir. </a:t>
            </a:r>
            <a:endParaRPr lang="en-US" sz="2000" dirty="0" smtClean="0">
              <a:ea typeface="Verdana" pitchFamily="34" charset="0"/>
              <a:cs typeface="Verdana" pitchFamily="34" charset="0"/>
            </a:endParaRPr>
          </a:p>
          <a:p>
            <a:pPr indent="0" algn="just" eaLnBrk="1" hangingPunct="1">
              <a:spcBef>
                <a:spcPts val="600"/>
              </a:spcBef>
              <a:buClr>
                <a:srgbClr val="FCD5B5"/>
              </a:buClr>
              <a:buFont typeface="Wingdings" pitchFamily="2" charset="2"/>
              <a:buNone/>
            </a:pPr>
            <a:r>
              <a:rPr lang="tr-TR" sz="2000" dirty="0" smtClean="0">
                <a:ea typeface="Verdana" pitchFamily="34" charset="0"/>
                <a:cs typeface="Verdana" pitchFamily="34" charset="0"/>
              </a:rPr>
              <a:t> </a:t>
            </a:r>
            <a:endParaRPr lang="en-US" sz="2000" dirty="0" smtClean="0">
              <a:ea typeface="Verdana" pitchFamily="34" charset="0"/>
              <a:cs typeface="Verdana" pitchFamily="34" charset="0"/>
            </a:endParaRPr>
          </a:p>
          <a:p>
            <a:pPr indent="0" algn="just" eaLnBrk="1" hangingPunct="1">
              <a:spcBef>
                <a:spcPts val="600"/>
              </a:spcBef>
              <a:buClr>
                <a:srgbClr val="FCD5B5"/>
              </a:buClr>
              <a:buFont typeface="Wingdings" pitchFamily="2" charset="2"/>
              <a:buNone/>
            </a:pPr>
            <a:r>
              <a:rPr lang="tr-TR" sz="2000" dirty="0" smtClean="0">
                <a:ea typeface="Verdana" pitchFamily="34" charset="0"/>
                <a:cs typeface="Verdana" pitchFamily="34" charset="0"/>
              </a:rPr>
              <a:t>Sadece muayene ile halatın değiştirilmesi gerektiğine karar verilebilir. </a:t>
            </a:r>
            <a:r>
              <a:rPr lang="tr-TR" sz="2000" b="1" dirty="0" smtClean="0">
                <a:ea typeface="Verdana" pitchFamily="34" charset="0"/>
                <a:cs typeface="Verdana" pitchFamily="34" charset="0"/>
              </a:rPr>
              <a:t>Muayene eden kişi aşağıdaki soruları cevaplamalıdır:</a:t>
            </a:r>
            <a:endParaRPr lang="tr-TR" sz="2000" dirty="0">
              <a:ea typeface="Verdana" pitchFamily="34" charset="0"/>
              <a:cs typeface="Verdana" pitchFamily="34" charset="0"/>
            </a:endParaRPr>
          </a:p>
          <a:p>
            <a:pPr marL="560070" indent="-285750" algn="just">
              <a:spcBef>
                <a:spcPts val="600"/>
              </a:spcBef>
              <a:buClr>
                <a:srgbClr val="FCD5B5"/>
              </a:buClr>
            </a:pPr>
            <a:r>
              <a:rPr lang="tr-TR" sz="2000" dirty="0" smtClean="0">
                <a:ea typeface="Verdana" pitchFamily="34" charset="0"/>
                <a:cs typeface="Verdana" pitchFamily="34" charset="0"/>
              </a:rPr>
              <a:t>Halatın durumu herhangi bir zayıflama belirtisi gösteriyor mu?</a:t>
            </a:r>
            <a:endParaRPr lang="tr-TR" sz="2000" dirty="0">
              <a:ea typeface="Verdana" pitchFamily="34" charset="0"/>
              <a:cs typeface="Verdana" pitchFamily="34" charset="0"/>
            </a:endParaRPr>
          </a:p>
          <a:p>
            <a:pPr marL="560070" indent="-285750" algn="just">
              <a:spcBef>
                <a:spcPts val="600"/>
              </a:spcBef>
              <a:buClr>
                <a:srgbClr val="FCD5B5"/>
              </a:buClr>
            </a:pPr>
            <a:r>
              <a:rPr lang="tr-TR" sz="2000" dirty="0" smtClean="0">
                <a:ea typeface="Verdana" pitchFamily="34" charset="0"/>
                <a:cs typeface="Verdana" pitchFamily="34" charset="0"/>
              </a:rPr>
              <a:t>Halatın hasara uğrama hızı bir sonraki planlı muayeneye kadar halatın emniyetle hizmet vermesine yetecek yavaşlıkta mı?</a:t>
            </a:r>
            <a:endParaRPr lang="en-US" sz="2000" dirty="0" smtClean="0">
              <a:ea typeface="Verdana" pitchFamily="34" charset="0"/>
              <a:cs typeface="Verdana" pitchFamily="34" charset="0"/>
            </a:endParaRPr>
          </a:p>
        </p:txBody>
      </p:sp>
    </p:spTree>
    <p:extLst>
      <p:ext uri="{BB962C8B-B14F-4D97-AF65-F5344CB8AC3E}">
        <p14:creationId xmlns:p14="http://schemas.microsoft.com/office/powerpoint/2010/main" val="196508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620688"/>
            <a:ext cx="2160240" cy="720080"/>
          </a:xfrm>
          <a:ln/>
        </p:spPr>
        <p:txBody>
          <a:bodyPr/>
          <a:lstStyle/>
          <a:p>
            <a:r>
              <a:rPr lang="tr-TR" dirty="0" smtClean="0"/>
              <a:t>Tanımlar</a:t>
            </a:r>
            <a:endParaRPr lang="tr-TR" dirty="0"/>
          </a:p>
        </p:txBody>
      </p:sp>
      <p:sp>
        <p:nvSpPr>
          <p:cNvPr id="8195" name="Rectangle 3"/>
          <p:cNvSpPr>
            <a:spLocks noGrp="1" noChangeArrowheads="1"/>
          </p:cNvSpPr>
          <p:nvPr>
            <p:ph type="body" idx="1"/>
          </p:nvPr>
        </p:nvSpPr>
        <p:spPr>
          <a:xfrm>
            <a:off x="611560" y="1340768"/>
            <a:ext cx="8075240" cy="4983832"/>
          </a:xfrm>
          <a:ln/>
        </p:spPr>
        <p:txBody>
          <a:bodyPr>
            <a:normAutofit/>
          </a:bodyPr>
          <a:lstStyle/>
          <a:p>
            <a:pPr marL="0" indent="0">
              <a:lnSpc>
                <a:spcPct val="150000"/>
              </a:lnSpc>
              <a:buNone/>
            </a:pPr>
            <a:r>
              <a:rPr lang="tr-TR" sz="2400" b="1" i="1" dirty="0">
                <a:solidFill>
                  <a:srgbClr val="0000FF"/>
                </a:solidFill>
              </a:rPr>
              <a:t>Kaldırma Makinası ve Araçları:</a:t>
            </a:r>
          </a:p>
          <a:p>
            <a:pPr>
              <a:spcAft>
                <a:spcPts val="1800"/>
              </a:spcAft>
            </a:pPr>
            <a:r>
              <a:rPr lang="tr-TR" sz="2400" dirty="0"/>
              <a:t>Yüklerin bulunduğu konumdan alınarak kaldırılması, taşınması ve yeni yerine indirilmesi işlerinin yapıldığı iş ekipmanlarına denir</a:t>
            </a:r>
            <a:r>
              <a:rPr lang="tr-TR" sz="2400" dirty="0" smtClean="0"/>
              <a:t>.</a:t>
            </a:r>
          </a:p>
          <a:p>
            <a:pPr>
              <a:spcBef>
                <a:spcPts val="1200"/>
              </a:spcBef>
              <a:spcAft>
                <a:spcPts val="1800"/>
              </a:spcAft>
              <a:buClr>
                <a:srgbClr val="FCD5B5"/>
              </a:buClr>
              <a:buNone/>
            </a:pPr>
            <a:r>
              <a:rPr lang="tr-TR" sz="2000" b="1" i="1" dirty="0">
                <a:solidFill>
                  <a:srgbClr val="FF0000"/>
                </a:solidFill>
                <a:ea typeface="Verdana" pitchFamily="34" charset="0"/>
                <a:cs typeface="Verdana" pitchFamily="34" charset="0"/>
              </a:rPr>
              <a:t>a) Kaldırma </a:t>
            </a:r>
            <a:r>
              <a:rPr lang="tr-TR" sz="2000" b="1" i="1" dirty="0" smtClean="0">
                <a:solidFill>
                  <a:srgbClr val="FF0000"/>
                </a:solidFill>
                <a:ea typeface="Verdana" pitchFamily="34" charset="0"/>
                <a:cs typeface="Verdana" pitchFamily="34" charset="0"/>
              </a:rPr>
              <a:t>Donatıları: </a:t>
            </a:r>
            <a:r>
              <a:rPr lang="tr-TR" sz="2000" dirty="0" smtClean="0">
                <a:ea typeface="Verdana" pitchFamily="34" charset="0"/>
                <a:cs typeface="Verdana" pitchFamily="34" charset="0"/>
              </a:rPr>
              <a:t>makinaya </a:t>
            </a:r>
            <a:r>
              <a:rPr lang="tr-TR" sz="2000" dirty="0">
                <a:ea typeface="Verdana" pitchFamily="34" charset="0"/>
                <a:cs typeface="Verdana" pitchFamily="34" charset="0"/>
              </a:rPr>
              <a:t>tutturulmamış, ancak makina ile yük arasına veya yüke tutturulmak için yükün üzerine konulan eleman veya donanımı ifade eder.</a:t>
            </a:r>
          </a:p>
          <a:p>
            <a:pPr>
              <a:spcBef>
                <a:spcPts val="1200"/>
              </a:spcBef>
              <a:spcAft>
                <a:spcPts val="1800"/>
              </a:spcAft>
              <a:buClr>
                <a:srgbClr val="FCD5B5"/>
              </a:buClr>
              <a:buNone/>
            </a:pPr>
            <a:r>
              <a:rPr lang="tr-TR" sz="2000" b="1" dirty="0" smtClean="0">
                <a:solidFill>
                  <a:srgbClr val="FF0000"/>
                </a:solidFill>
                <a:ea typeface="Verdana" pitchFamily="34" charset="0"/>
                <a:cs typeface="Verdana" pitchFamily="34" charset="0"/>
              </a:rPr>
              <a:t>b</a:t>
            </a:r>
            <a:r>
              <a:rPr lang="tr-TR" sz="2000" b="1" dirty="0">
                <a:solidFill>
                  <a:srgbClr val="FF0000"/>
                </a:solidFill>
                <a:ea typeface="Verdana" pitchFamily="34" charset="0"/>
                <a:cs typeface="Verdana" pitchFamily="34" charset="0"/>
              </a:rPr>
              <a:t>) Ayrı Kaldırma </a:t>
            </a:r>
            <a:r>
              <a:rPr lang="tr-TR" sz="2000" b="1" dirty="0" smtClean="0">
                <a:solidFill>
                  <a:srgbClr val="FF0000"/>
                </a:solidFill>
                <a:ea typeface="Verdana" pitchFamily="34" charset="0"/>
                <a:cs typeface="Verdana" pitchFamily="34" charset="0"/>
              </a:rPr>
              <a:t>Donatıları: </a:t>
            </a:r>
            <a:r>
              <a:rPr lang="tr-TR" sz="2000" dirty="0" smtClean="0">
                <a:ea typeface="Verdana" pitchFamily="34" charset="0"/>
                <a:cs typeface="Verdana" pitchFamily="34" charset="0"/>
              </a:rPr>
              <a:t>bir </a:t>
            </a:r>
            <a:r>
              <a:rPr lang="tr-TR" sz="2000" dirty="0">
                <a:ea typeface="Verdana" pitchFamily="34" charset="0"/>
                <a:cs typeface="Verdana" pitchFamily="34" charset="0"/>
              </a:rPr>
              <a:t>sapan tertibatında veya yapılmasında yardımcı olarak kullanılan kulaklı çengel, kilitli zincir, kelepçe, halka, kulaklı cıvata ve benzerleri gibi donatılardır.</a:t>
            </a:r>
            <a:endParaRPr lang="en-US" sz="2000" dirty="0">
              <a:ea typeface="Verdana" pitchFamily="34" charset="0"/>
              <a:cs typeface="Verdana" pitchFamily="34" charset="0"/>
            </a:endParaRPr>
          </a:p>
          <a:p>
            <a:endParaRPr lang="tr-TR" sz="20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
            <a:ext cx="2699792" cy="1915981"/>
          </a:xfrm>
          <a:prstGeom prst="rect">
            <a:avLst/>
          </a:prstGeom>
        </p:spPr>
      </p:pic>
    </p:spTree>
    <p:extLst>
      <p:ext uri="{BB962C8B-B14F-4D97-AF65-F5344CB8AC3E}">
        <p14:creationId xmlns:p14="http://schemas.microsoft.com/office/powerpoint/2010/main" val="32526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7544" y="764704"/>
            <a:ext cx="8229600" cy="511175"/>
          </a:xfrm>
        </p:spPr>
        <p:txBody>
          <a:bodyPr/>
          <a:lstStyle/>
          <a:p>
            <a:pPr eaLnBrk="1" hangingPunct="1"/>
            <a:r>
              <a:rPr lang="tr-TR" sz="2400" dirty="0" smtClean="0">
                <a:solidFill>
                  <a:srgbClr val="FF0000"/>
                </a:solidFill>
                <a:latin typeface="+mn-lt"/>
                <a:ea typeface="Verdana" pitchFamily="34" charset="0"/>
                <a:cs typeface="Verdana" pitchFamily="34" charset="0"/>
              </a:rPr>
              <a:t>ÇELİK TEL HALATLARIN MUAYENESİ</a:t>
            </a:r>
            <a:endParaRPr lang="en-US" sz="2400" dirty="0" smtClean="0">
              <a:latin typeface="+mn-lt"/>
            </a:endParaRPr>
          </a:p>
        </p:txBody>
      </p:sp>
      <p:sp>
        <p:nvSpPr>
          <p:cNvPr id="30723" name="Content Placeholder 2"/>
          <p:cNvSpPr>
            <a:spLocks noGrp="1"/>
          </p:cNvSpPr>
          <p:nvPr>
            <p:ph idx="1"/>
          </p:nvPr>
        </p:nvSpPr>
        <p:spPr>
          <a:xfrm>
            <a:off x="395536" y="1719857"/>
            <a:ext cx="8208714" cy="4589463"/>
          </a:xfrm>
        </p:spPr>
        <p:txBody>
          <a:bodyPr anchor="t">
            <a:normAutofit/>
          </a:bodyPr>
          <a:lstStyle/>
          <a:p>
            <a:pPr eaLnBrk="1" hangingPunct="1">
              <a:buClr>
                <a:srgbClr val="FCD5B5"/>
              </a:buClr>
              <a:buFont typeface="Wingdings" pitchFamily="2" charset="2"/>
              <a:buNone/>
            </a:pPr>
            <a:r>
              <a:rPr lang="tr-TR" sz="2400" b="1" dirty="0" smtClean="0">
                <a:solidFill>
                  <a:srgbClr val="FF0000"/>
                </a:solidFill>
              </a:rPr>
              <a:t>KIRIK </a:t>
            </a:r>
            <a:r>
              <a:rPr lang="tr-TR" sz="2400" b="1" dirty="0" smtClean="0">
                <a:solidFill>
                  <a:srgbClr val="FF0000"/>
                </a:solidFill>
                <a:ea typeface="Verdana" pitchFamily="34" charset="0"/>
                <a:cs typeface="Verdana" pitchFamily="34" charset="0"/>
              </a:rPr>
              <a:t>TELLER  </a:t>
            </a:r>
          </a:p>
          <a:p>
            <a:pPr eaLnBrk="1" hangingPunct="1">
              <a:buClr>
                <a:srgbClr val="FCD5B5"/>
              </a:buClr>
              <a:buFont typeface="Wingdings" pitchFamily="2" charset="2"/>
              <a:buNone/>
            </a:pPr>
            <a:endParaRPr lang="tr-TR" sz="2400" b="1" dirty="0">
              <a:solidFill>
                <a:srgbClr val="FF0000"/>
              </a:solidFill>
              <a:ea typeface="Verdana" pitchFamily="34" charset="0"/>
              <a:cs typeface="Verdana" pitchFamily="34" charset="0"/>
            </a:endParaRPr>
          </a:p>
          <a:p>
            <a:pPr marL="216000" indent="-216000" eaLnBrk="1" hangingPunct="1">
              <a:spcBef>
                <a:spcPts val="1200"/>
              </a:spcBef>
              <a:buClr>
                <a:srgbClr val="FCD5B5"/>
              </a:buClr>
              <a:buFont typeface="Wingdings" pitchFamily="2" charset="2"/>
              <a:buNone/>
            </a:pPr>
            <a:r>
              <a:rPr lang="tr-TR" sz="2000" b="1" dirty="0" smtClean="0">
                <a:solidFill>
                  <a:srgbClr val="FF0000"/>
                </a:solidFill>
                <a:ea typeface="Verdana" pitchFamily="34" charset="0"/>
                <a:cs typeface="Verdana" pitchFamily="34" charset="0"/>
              </a:rPr>
              <a:t>a-</a:t>
            </a:r>
            <a:r>
              <a:rPr lang="tr-TR" sz="2000" dirty="0" smtClean="0">
                <a:ea typeface="Verdana" pitchFamily="34" charset="0"/>
                <a:cs typeface="Verdana" pitchFamily="34" charset="0"/>
              </a:rPr>
              <a:t>Hareketli halatlarda, bir halat sarımında rastgele dağılmış 6 ve daha fazla   kırık tel varsa veya 1 kordonda 3 ve daha fazla kırık tel varsa,</a:t>
            </a:r>
          </a:p>
          <a:p>
            <a:pPr marL="216000" indent="-216000" eaLnBrk="1" hangingPunct="1">
              <a:spcBef>
                <a:spcPts val="1200"/>
              </a:spcBef>
              <a:buClr>
                <a:srgbClr val="FCD5B5"/>
              </a:buClr>
              <a:buFont typeface="Wingdings" pitchFamily="2" charset="2"/>
              <a:buNone/>
            </a:pPr>
            <a:r>
              <a:rPr lang="tr-TR" sz="2000" b="1" dirty="0" smtClean="0">
                <a:solidFill>
                  <a:srgbClr val="FF0000"/>
                </a:solidFill>
                <a:ea typeface="Verdana" pitchFamily="34" charset="0"/>
                <a:cs typeface="Verdana" pitchFamily="34" charset="0"/>
              </a:rPr>
              <a:t>b-</a:t>
            </a:r>
            <a:r>
              <a:rPr lang="tr-TR" sz="2000" dirty="0" smtClean="0">
                <a:ea typeface="Verdana" pitchFamily="34" charset="0"/>
                <a:cs typeface="Verdana" pitchFamily="34" charset="0"/>
              </a:rPr>
              <a:t>Askı veya duran halatlarda, bir halat sarımında 3 veya daha fazla kırık tel varsa,</a:t>
            </a:r>
          </a:p>
          <a:p>
            <a:pPr marL="216000" indent="-216000" eaLnBrk="1" hangingPunct="1">
              <a:spcBef>
                <a:spcPts val="1200"/>
              </a:spcBef>
              <a:buClr>
                <a:srgbClr val="FCD5B5"/>
              </a:buClr>
              <a:buFont typeface="Wingdings" pitchFamily="2" charset="2"/>
              <a:buNone/>
            </a:pPr>
            <a:r>
              <a:rPr lang="tr-TR" sz="2000" b="1" dirty="0" smtClean="0">
                <a:solidFill>
                  <a:srgbClr val="FF0000"/>
                </a:solidFill>
                <a:ea typeface="Verdana" pitchFamily="34" charset="0"/>
                <a:cs typeface="Verdana" pitchFamily="34" charset="0"/>
              </a:rPr>
              <a:t>c-</a:t>
            </a:r>
            <a:r>
              <a:rPr lang="tr-TR" sz="2000" dirty="0" smtClean="0">
                <a:ea typeface="Verdana" pitchFamily="34" charset="0"/>
                <a:cs typeface="Verdana" pitchFamily="34" charset="0"/>
              </a:rPr>
              <a:t>Bir bağlantının yakınında 1 veya daha fazla kırık tel varsa,</a:t>
            </a:r>
          </a:p>
          <a:p>
            <a:pPr marL="216000" indent="-216000" eaLnBrk="1" hangingPunct="1">
              <a:spcBef>
                <a:spcPts val="1200"/>
              </a:spcBef>
              <a:buClr>
                <a:srgbClr val="FCD5B5"/>
              </a:buClr>
              <a:buFont typeface="Wingdings" pitchFamily="2" charset="2"/>
              <a:buNone/>
            </a:pPr>
            <a:r>
              <a:rPr lang="tr-TR" sz="2000" b="1" dirty="0" smtClean="0">
                <a:solidFill>
                  <a:srgbClr val="FF0000"/>
                </a:solidFill>
                <a:ea typeface="Verdana" pitchFamily="34" charset="0"/>
                <a:cs typeface="Verdana" pitchFamily="34" charset="0"/>
              </a:rPr>
              <a:t>d-</a:t>
            </a:r>
            <a:r>
              <a:rPr lang="tr-TR" sz="2000" dirty="0" smtClean="0">
                <a:ea typeface="Verdana" pitchFamily="34" charset="0"/>
                <a:cs typeface="Verdana" pitchFamily="34" charset="0"/>
              </a:rPr>
              <a:t>Hareketli halatlarda, kordonlar arasındaki çubuklarda herhangi bir kırık belirtisi varsa,</a:t>
            </a:r>
          </a:p>
          <a:p>
            <a:pPr marL="216000" indent="-216000" eaLnBrk="1" hangingPunct="1">
              <a:spcBef>
                <a:spcPts val="1200"/>
              </a:spcBef>
              <a:buClr>
                <a:srgbClr val="FCD5B5"/>
              </a:buClr>
              <a:buFont typeface="Wingdings" pitchFamily="2" charset="2"/>
              <a:buNone/>
            </a:pPr>
            <a:r>
              <a:rPr lang="tr-TR" sz="2400" b="1" dirty="0" smtClean="0">
                <a:ea typeface="Verdana" pitchFamily="34" charset="0"/>
                <a:cs typeface="Verdana" pitchFamily="34" charset="0"/>
              </a:rPr>
              <a:t>halat değiştirilmelidir.</a:t>
            </a:r>
            <a:endParaRPr lang="en-US" sz="2400" b="1" dirty="0" smtClean="0">
              <a:ea typeface="Verdana" pitchFamily="34" charset="0"/>
              <a:cs typeface="Verdana"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3" t="4054" r="3544" b="23908"/>
          <a:stretch/>
        </p:blipFill>
        <p:spPr>
          <a:xfrm>
            <a:off x="5796136" y="692696"/>
            <a:ext cx="3062683" cy="1754219"/>
          </a:xfrm>
          <a:prstGeom prst="rect">
            <a:avLst/>
          </a:prstGeom>
          <a:noFill/>
        </p:spPr>
      </p:pic>
      <p:sp>
        <p:nvSpPr>
          <p:cNvPr id="5" name="Metin kutusu 4"/>
          <p:cNvSpPr txBox="1"/>
          <p:nvPr/>
        </p:nvSpPr>
        <p:spPr>
          <a:xfrm>
            <a:off x="7740351" y="1916832"/>
            <a:ext cx="1118467" cy="369332"/>
          </a:xfrm>
          <a:prstGeom prst="rect">
            <a:avLst/>
          </a:prstGeom>
          <a:solidFill>
            <a:schemeClr val="bg1"/>
          </a:solidFill>
        </p:spPr>
        <p:txBody>
          <a:bodyPr wrap="square" rtlCol="0">
            <a:spAutoFit/>
          </a:bodyPr>
          <a:lstStyle/>
          <a:p>
            <a:r>
              <a:rPr lang="tr-TR" b="1" dirty="0" smtClean="0"/>
              <a:t>Kordon</a:t>
            </a:r>
            <a:endParaRPr lang="tr-TR" b="1" dirty="0"/>
          </a:p>
        </p:txBody>
      </p:sp>
    </p:spTree>
    <p:extLst>
      <p:ext uri="{BB962C8B-B14F-4D97-AF65-F5344CB8AC3E}">
        <p14:creationId xmlns:p14="http://schemas.microsoft.com/office/powerpoint/2010/main" val="339147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28638" y="836712"/>
            <a:ext cx="8229600" cy="511175"/>
          </a:xfrm>
        </p:spPr>
        <p:txBody>
          <a:bodyPr/>
          <a:lstStyle/>
          <a:p>
            <a:pPr eaLnBrk="1" hangingPunct="1"/>
            <a:r>
              <a:rPr lang="tr-TR" sz="2400" dirty="0" smtClean="0">
                <a:solidFill>
                  <a:srgbClr val="FF0000"/>
                </a:solidFill>
                <a:latin typeface="+mn-lt"/>
                <a:ea typeface="Verdana" pitchFamily="34" charset="0"/>
                <a:cs typeface="Verdana" pitchFamily="34" charset="0"/>
              </a:rPr>
              <a:t>HALAT ÇAPININ ÖLÇÜLMESİ</a:t>
            </a:r>
          </a:p>
        </p:txBody>
      </p:sp>
      <p:sp>
        <p:nvSpPr>
          <p:cNvPr id="31747" name="Rectangle 3"/>
          <p:cNvSpPr>
            <a:spLocks noGrp="1" noChangeArrowheads="1"/>
          </p:cNvSpPr>
          <p:nvPr>
            <p:ph type="body" idx="1"/>
          </p:nvPr>
        </p:nvSpPr>
        <p:spPr>
          <a:xfrm>
            <a:off x="457200" y="928688"/>
            <a:ext cx="8229600" cy="5197475"/>
          </a:xfrm>
        </p:spPr>
        <p:txBody>
          <a:bodyPr>
            <a:normAutofit/>
          </a:bodyPr>
          <a:lstStyle/>
          <a:p>
            <a:pPr eaLnBrk="1" hangingPunct="1">
              <a:buClr>
                <a:srgbClr val="FCD5B5"/>
              </a:buClr>
            </a:pPr>
            <a:endParaRPr lang="tr-TR" sz="1800" dirty="0" smtClean="0">
              <a:ea typeface="Verdana" pitchFamily="34" charset="0"/>
              <a:cs typeface="Verdana" pitchFamily="34" charset="0"/>
            </a:endParaRPr>
          </a:p>
          <a:p>
            <a:pPr eaLnBrk="1" hangingPunct="1">
              <a:buClr>
                <a:srgbClr val="FCD5B5"/>
              </a:buClr>
            </a:pPr>
            <a:endParaRPr lang="tr-TR" sz="1800" dirty="0" smtClean="0">
              <a:ea typeface="Verdana" pitchFamily="34" charset="0"/>
              <a:cs typeface="Verdana" pitchFamily="34" charset="0"/>
            </a:endParaRPr>
          </a:p>
          <a:p>
            <a:pPr eaLnBrk="1" hangingPunct="1">
              <a:buClr>
                <a:srgbClr val="FCD5B5"/>
              </a:buClr>
            </a:pPr>
            <a:r>
              <a:rPr lang="tr-TR" sz="1800" dirty="0" smtClean="0">
                <a:ea typeface="Verdana" pitchFamily="34" charset="0"/>
                <a:cs typeface="Verdana" pitchFamily="34" charset="0"/>
              </a:rPr>
              <a:t>Halat çapının ölçülmesinde daima dikkat gösterilmelidir.</a:t>
            </a:r>
          </a:p>
          <a:p>
            <a:pPr eaLnBrk="1" hangingPunct="1">
              <a:buClr>
                <a:srgbClr val="FCD5B5"/>
              </a:buClr>
            </a:pPr>
            <a:endParaRPr lang="tr-TR" sz="1800" dirty="0" smtClean="0">
              <a:ea typeface="Verdana" pitchFamily="34" charset="0"/>
              <a:cs typeface="Verdana" pitchFamily="34" charset="0"/>
            </a:endParaRPr>
          </a:p>
          <a:p>
            <a:pPr eaLnBrk="1" hangingPunct="1">
              <a:buClr>
                <a:srgbClr val="FCD5B5"/>
              </a:buClr>
            </a:pPr>
            <a:r>
              <a:rPr lang="tr-TR" sz="1800" dirty="0" smtClean="0">
                <a:ea typeface="Verdana" pitchFamily="34" charset="0"/>
                <a:cs typeface="Verdana" pitchFamily="34" charset="0"/>
              </a:rPr>
              <a:t>Çap ölçülürken kumpas kullanılmalıdır.</a:t>
            </a:r>
          </a:p>
          <a:p>
            <a:pPr eaLnBrk="1" hangingPunct="1">
              <a:buClr>
                <a:srgbClr val="FCD5B5"/>
              </a:buClr>
            </a:pPr>
            <a:endParaRPr lang="tr-TR" sz="1800" dirty="0" smtClean="0">
              <a:ea typeface="Verdana" pitchFamily="34" charset="0"/>
              <a:cs typeface="Verdana" pitchFamily="34" charset="0"/>
            </a:endParaRPr>
          </a:p>
          <a:p>
            <a:pPr eaLnBrk="1" hangingPunct="1">
              <a:buClr>
                <a:srgbClr val="FCD5B5"/>
              </a:buClr>
            </a:pPr>
            <a:r>
              <a:rPr lang="tr-TR" sz="1800" dirty="0" smtClean="0">
                <a:ea typeface="Verdana" pitchFamily="34" charset="0"/>
                <a:cs typeface="Verdana" pitchFamily="34" charset="0"/>
              </a:rPr>
              <a:t>Kumpas sadece karşılıklı iki demetin dış tellerine temas etmelidir. Dört demete temas etmemelidir.</a:t>
            </a:r>
          </a:p>
          <a:p>
            <a:pPr eaLnBrk="1" hangingPunct="1">
              <a:buClr>
                <a:srgbClr val="FCD5B5"/>
              </a:buClr>
            </a:pPr>
            <a:endParaRPr lang="tr-TR" sz="1800" dirty="0" smtClean="0">
              <a:ea typeface="Verdana" pitchFamily="34" charset="0"/>
              <a:cs typeface="Verdana" pitchFamily="34" charset="0"/>
            </a:endParaRPr>
          </a:p>
        </p:txBody>
      </p:sp>
      <p:pic>
        <p:nvPicPr>
          <p:cNvPr id="31748" name="Picture 4" descr="pens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643313"/>
            <a:ext cx="771525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41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74848" y="758081"/>
            <a:ext cx="8229600" cy="3102967"/>
          </a:xfrm>
        </p:spPr>
        <p:txBody>
          <a:bodyPr anchor="t">
            <a:normAutofit/>
          </a:bodyPr>
          <a:lstStyle/>
          <a:p>
            <a:pPr eaLnBrk="1" hangingPunct="1">
              <a:buClr>
                <a:srgbClr val="FCD5B5"/>
              </a:buClr>
              <a:buFont typeface="Wingdings" pitchFamily="2" charset="2"/>
              <a:buNone/>
            </a:pPr>
            <a:r>
              <a:rPr lang="tr-TR" sz="2000" b="1" dirty="0" smtClean="0">
                <a:solidFill>
                  <a:srgbClr val="FF0000"/>
                </a:solidFill>
                <a:ea typeface="Verdana" pitchFamily="34" charset="0"/>
                <a:cs typeface="Verdana" pitchFamily="34" charset="0"/>
              </a:rPr>
              <a:t>HALAT ÇAPINDA AZALMA</a:t>
            </a:r>
            <a:endParaRPr lang="en-US" sz="2000" b="1" dirty="0" smtClean="0">
              <a:solidFill>
                <a:srgbClr val="FF0000"/>
              </a:solidFill>
              <a:ea typeface="Verdana" pitchFamily="34" charset="0"/>
              <a:cs typeface="Verdana" pitchFamily="34" charset="0"/>
            </a:endParaRPr>
          </a:p>
          <a:p>
            <a:pPr eaLnBrk="1" hangingPunct="1">
              <a:buClr>
                <a:srgbClr val="FCD5B5"/>
              </a:buClr>
              <a:buFont typeface="Wingdings" pitchFamily="2" charset="2"/>
              <a:buNone/>
            </a:pPr>
            <a:r>
              <a:rPr lang="tr-TR" sz="1800" dirty="0" smtClean="0">
                <a:solidFill>
                  <a:srgbClr val="FF0000"/>
                </a:solidFill>
                <a:ea typeface="Verdana" pitchFamily="34" charset="0"/>
                <a:cs typeface="Verdana" pitchFamily="34" charset="0"/>
              </a:rPr>
              <a:t> </a:t>
            </a:r>
            <a:endParaRPr lang="en-US" sz="1800" dirty="0" smtClean="0">
              <a:solidFill>
                <a:srgbClr val="FF0000"/>
              </a:solidFill>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Bir halatın çapı, aşağıdaki değerlerin altına indiyse, halat değiştirilmelidir.</a:t>
            </a:r>
          </a:p>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a-</a:t>
            </a:r>
            <a:r>
              <a:rPr lang="tr-TR" sz="1800" dirty="0" smtClean="0">
                <a:ea typeface="Verdana" pitchFamily="34" charset="0"/>
                <a:cs typeface="Verdana" pitchFamily="34" charset="0"/>
              </a:rPr>
              <a:t>19 mm’ye kadar çaplı halatlarda 1mm.</a:t>
            </a:r>
          </a:p>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b-</a:t>
            </a:r>
            <a:r>
              <a:rPr lang="tr-TR" sz="1800" dirty="0" smtClean="0">
                <a:ea typeface="Verdana" pitchFamily="34" charset="0"/>
                <a:cs typeface="Verdana" pitchFamily="34" charset="0"/>
              </a:rPr>
              <a:t>22-28 mm arasında çaplı halatlarda 1,5 mm </a:t>
            </a:r>
          </a:p>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c-</a:t>
            </a:r>
            <a:r>
              <a:rPr lang="tr-TR" sz="1800" dirty="0" smtClean="0">
                <a:ea typeface="Verdana" pitchFamily="34" charset="0"/>
                <a:cs typeface="Verdana" pitchFamily="34" charset="0"/>
              </a:rPr>
              <a:t>32-38 mm arasında çaplı halatlarda 2mm. </a:t>
            </a:r>
            <a:endParaRPr lang="en-US" sz="1800" dirty="0" smtClean="0">
              <a:ea typeface="Verdana" pitchFamily="34" charset="0"/>
              <a:cs typeface="Verdana" pitchFamily="34" charset="0"/>
            </a:endParaRPr>
          </a:p>
        </p:txBody>
      </p:sp>
      <p:pic>
        <p:nvPicPr>
          <p:cNvPr id="40963" name="Picture 3" descr="C:\Users\VAIO\Desktop\İŞ GÜV UZM EĞİTİM\KALDIRMA ARAÇLARI\İŞ MAKİNELERİ EĞİTİM RESİMLERİ\HALATIN ÇAPANININ İNCELM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1048"/>
            <a:ext cx="4786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C:\Users\VAIO\Desktop\İŞ GÜV UZM EĞİTİM\KALDIRMA ARAÇLARI\İŞ MAKİNELERİ EĞİTİM RESİMLERİ\HALATIN UZAMA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3500"/>
            <a:ext cx="650081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77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11560" y="764704"/>
            <a:ext cx="8229600" cy="511175"/>
          </a:xfrm>
        </p:spPr>
        <p:txBody>
          <a:bodyPr/>
          <a:lstStyle/>
          <a:p>
            <a:pPr eaLnBrk="1" hangingPunct="1"/>
            <a:r>
              <a:rPr lang="tr-TR" sz="2000" dirty="0" smtClean="0">
                <a:solidFill>
                  <a:srgbClr val="FF0000"/>
                </a:solidFill>
                <a:latin typeface="Verdana" pitchFamily="34" charset="0"/>
                <a:ea typeface="Verdana" pitchFamily="34" charset="0"/>
                <a:cs typeface="Verdana" pitchFamily="34" charset="0"/>
              </a:rPr>
              <a:t>İŞÇİ SAĞLIĞI VE İŞ GÜVENLİĞİ TÜZÜĞÜ</a:t>
            </a:r>
          </a:p>
        </p:txBody>
      </p:sp>
      <p:sp>
        <p:nvSpPr>
          <p:cNvPr id="153603" name="Rectangle 3"/>
          <p:cNvSpPr>
            <a:spLocks noGrp="1" noChangeArrowheads="1"/>
          </p:cNvSpPr>
          <p:nvPr>
            <p:ph type="body" idx="1"/>
          </p:nvPr>
        </p:nvSpPr>
        <p:spPr>
          <a:xfrm>
            <a:off x="457200" y="1285875"/>
            <a:ext cx="8229600" cy="5143500"/>
          </a:xfrm>
        </p:spPr>
        <p:txBody>
          <a:bodyPr anchor="ctr"/>
          <a:lstStyle/>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a:t>
            </a:r>
            <a:r>
              <a:rPr lang="tr-TR" sz="1600" b="1" smtClean="0">
                <a:solidFill>
                  <a:srgbClr val="FF0000"/>
                </a:solidFill>
                <a:latin typeface="Verdana" pitchFamily="34" charset="0"/>
                <a:ea typeface="Verdana" pitchFamily="34" charset="0"/>
                <a:cs typeface="Verdana" pitchFamily="34" charset="0"/>
              </a:rPr>
              <a:t>MADDE 432-</a:t>
            </a:r>
            <a:r>
              <a:rPr lang="tr-TR" sz="1600" smtClean="0">
                <a:latin typeface="Verdana" pitchFamily="34" charset="0"/>
                <a:ea typeface="Verdana" pitchFamily="34" charset="0"/>
                <a:cs typeface="Verdana" pitchFamily="34" charset="0"/>
              </a:rPr>
              <a:t>6 bükümlü çelik halatların 50 santimetre veya özel çelik halatların 1 metre boyunca dayanımlarını, aşağıda gösterilen miktarlarda kaybetmiş olanları kullanılmayacaktır.</a:t>
            </a:r>
          </a:p>
          <a:p>
            <a:pPr eaLnBrk="1" hangingPunct="1">
              <a:buClr>
                <a:srgbClr val="FCD5B5"/>
              </a:buClr>
              <a:buFont typeface="Wingdings" pitchFamily="2" charset="2"/>
              <a:buNone/>
            </a:pP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7 telli çelik halatlarda % 12,</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19 telli çelik halatlarda % 20,</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37 telli çelik halatlarda % 25,</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61 telli çelik halatlarda % 25,</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Seal özel çelik halatlarda % 12,</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Üçgen bükümlü özel çelik halatlarda % 15,</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Nuflese özel çelik halatlarda % 20.</a:t>
            </a:r>
          </a:p>
          <a:p>
            <a:pPr eaLnBrk="1" hangingPunct="1">
              <a:buClr>
                <a:srgbClr val="FCD5B5"/>
              </a:buClr>
              <a:buFont typeface="Wingdings" pitchFamily="2" charset="2"/>
              <a:buNone/>
            </a:pP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r>
              <a:rPr lang="tr-TR" sz="1600" smtClean="0">
                <a:latin typeface="Verdana" pitchFamily="34" charset="0"/>
                <a:ea typeface="Verdana" pitchFamily="34" charset="0"/>
                <a:cs typeface="Verdana" pitchFamily="34" charset="0"/>
              </a:rPr>
              <a:t>		</a:t>
            </a:r>
            <a:r>
              <a:rPr lang="tr-TR" sz="1600" b="1" smtClean="0">
                <a:solidFill>
                  <a:srgbClr val="FF0000"/>
                </a:solidFill>
                <a:latin typeface="Verdana" pitchFamily="34" charset="0"/>
                <a:ea typeface="Verdana" pitchFamily="34" charset="0"/>
                <a:cs typeface="Verdana" pitchFamily="34" charset="0"/>
              </a:rPr>
              <a:t>MADDE 433-</a:t>
            </a:r>
            <a:r>
              <a:rPr lang="tr-TR" sz="1600" smtClean="0">
                <a:latin typeface="Verdana" pitchFamily="34" charset="0"/>
                <a:ea typeface="Verdana" pitchFamily="34" charset="0"/>
                <a:cs typeface="Verdana" pitchFamily="34" charset="0"/>
              </a:rPr>
              <a:t>Çelik halatların bağlantı kısımlarında tellerin aşınması, kopması ve bağlantının gevşemesi gibi hallerde, halatın 1-3 metresi, uygun şekilde kesilecek ve halatın başları, yeniden uygun şekilde bağlanacaktır.</a:t>
            </a:r>
            <a:endParaRPr lang="en-US" sz="1600" smtClean="0">
              <a:latin typeface="Verdana" pitchFamily="34" charset="0"/>
              <a:ea typeface="Verdana" pitchFamily="34" charset="0"/>
              <a:cs typeface="Verdana" pitchFamily="34" charset="0"/>
            </a:endParaRPr>
          </a:p>
          <a:p>
            <a:pPr eaLnBrk="1" hangingPunct="1">
              <a:buClr>
                <a:srgbClr val="FCD5B5"/>
              </a:buClr>
              <a:buFont typeface="Wingdings" pitchFamily="2" charset="2"/>
              <a:buNone/>
            </a:pPr>
            <a:endParaRPr lang="tr-TR" sz="1600" smtClean="0">
              <a:solidFill>
                <a:schemeClr val="hlink"/>
              </a:solidFill>
              <a:latin typeface="Verdana" pitchFamily="34" charset="0"/>
              <a:ea typeface="Verdana" pitchFamily="34" charset="0"/>
              <a:cs typeface="Verdana" pitchFamily="34" charset="0"/>
            </a:endParaRPr>
          </a:p>
        </p:txBody>
      </p:sp>
      <p:pic>
        <p:nvPicPr>
          <p:cNvPr id="153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252788"/>
            <a:ext cx="25717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24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1500" y="865188"/>
            <a:ext cx="5584676" cy="511175"/>
          </a:xfrm>
        </p:spPr>
        <p:txBody>
          <a:bodyPr>
            <a:normAutofit fontScale="90000"/>
          </a:bodyPr>
          <a:lstStyle/>
          <a:p>
            <a:pPr eaLnBrk="1" hangingPunct="1"/>
            <a:r>
              <a:rPr lang="tr-TR" b="1" smtClean="0">
                <a:solidFill>
                  <a:srgbClr val="FF0000"/>
                </a:solidFill>
                <a:latin typeface="+mn-lt"/>
                <a:ea typeface="Verdana" pitchFamily="34" charset="0"/>
                <a:cs typeface="Verdana" pitchFamily="34" charset="0"/>
              </a:rPr>
              <a:t>HALATLARIN YAĞLANMASI</a:t>
            </a:r>
            <a:endParaRPr lang="en-US" sz="2300" b="1" smtClean="0">
              <a:latin typeface="+mn-lt"/>
            </a:endParaRPr>
          </a:p>
        </p:txBody>
      </p:sp>
      <p:sp>
        <p:nvSpPr>
          <p:cNvPr id="3" name="Content Placeholder 2"/>
          <p:cNvSpPr>
            <a:spLocks noGrp="1"/>
          </p:cNvSpPr>
          <p:nvPr>
            <p:ph idx="1"/>
          </p:nvPr>
        </p:nvSpPr>
        <p:spPr>
          <a:xfrm>
            <a:off x="500063" y="1643063"/>
            <a:ext cx="8229600" cy="4525962"/>
          </a:xfrm>
        </p:spPr>
        <p:txBody>
          <a:bodyPr>
            <a:normAutofit/>
          </a:bodyPr>
          <a:lstStyle/>
          <a:p>
            <a:pPr eaLnBrk="1" hangingPunct="1">
              <a:defRPr/>
            </a:pPr>
            <a:r>
              <a:rPr lang="tr-TR" sz="1800" dirty="0" smtClean="0">
                <a:solidFill>
                  <a:srgbClr val="FF0000"/>
                </a:solidFill>
                <a:ea typeface="Verdana" pitchFamily="34" charset="0"/>
                <a:cs typeface="Verdana" pitchFamily="34" charset="0"/>
              </a:rPr>
              <a:t>BANYO METODU</a:t>
            </a:r>
            <a:endParaRPr lang="en-US" sz="1800" dirty="0">
              <a:solidFill>
                <a:srgbClr val="FF0000"/>
              </a:solidFill>
              <a:ea typeface="Verdana" pitchFamily="34" charset="0"/>
              <a:cs typeface="Verdana" pitchFamily="34" charset="0"/>
            </a:endParaRPr>
          </a:p>
        </p:txBody>
      </p:sp>
      <p:pic>
        <p:nvPicPr>
          <p:cNvPr id="35844" name="Picture 2" descr="C:\Users\VAIO\Desktop\İŞ GÜV UZM EĞİTİM\KALDIRMA ARAÇLARI\İŞ MAKİNELERİ EĞİTİM RESİMLERİ\HALATLARIN YAĞLANMASI (BANYO METO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2928936" cy="13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755576" y="3933056"/>
            <a:ext cx="2160240" cy="45462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tr-TR" sz="1800" dirty="0" smtClean="0">
                <a:solidFill>
                  <a:srgbClr val="FF0000"/>
                </a:solidFill>
                <a:ea typeface="Verdana" pitchFamily="34" charset="0"/>
                <a:cs typeface="Verdana" pitchFamily="34" charset="0"/>
              </a:rPr>
              <a:t>FIRÇA METODU</a:t>
            </a:r>
            <a:endParaRPr lang="en-US" sz="1800" dirty="0">
              <a:solidFill>
                <a:srgbClr val="FF0000"/>
              </a:solidFill>
              <a:ea typeface="Verdana" pitchFamily="34" charset="0"/>
              <a:cs typeface="Verdana" pitchFamily="34" charset="0"/>
            </a:endParaRPr>
          </a:p>
        </p:txBody>
      </p:sp>
      <p:pic>
        <p:nvPicPr>
          <p:cNvPr id="6" name="Picture 2" descr="C:\Users\VAIO\Desktop\İŞ GÜV UZM EĞİTİM\KALDIRMA ARAÇLARI\İŞ MAKİNELERİ EĞİTİM RESİMLERİ\HALATLARIN YAĞLANMASI (FIRÇA METODU).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39" r="35080"/>
          <a:stretch/>
        </p:blipFill>
        <p:spPr bwMode="auto">
          <a:xfrm>
            <a:off x="1142404" y="4221088"/>
            <a:ext cx="1413372" cy="223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716016" y="1681362"/>
            <a:ext cx="4071937" cy="561801"/>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CD5B5"/>
              </a:buClr>
            </a:pPr>
            <a:r>
              <a:rPr lang="tr-TR" sz="1800" dirty="0" smtClean="0">
                <a:solidFill>
                  <a:srgbClr val="FF0000"/>
                </a:solidFill>
                <a:ea typeface="Verdana" pitchFamily="34" charset="0"/>
                <a:cs typeface="Verdana" pitchFamily="34" charset="0"/>
              </a:rPr>
              <a:t>ÜZERİNE DÖKME METODU</a:t>
            </a:r>
            <a:endParaRPr lang="en-US" sz="1800" dirty="0" smtClean="0">
              <a:solidFill>
                <a:srgbClr val="FF0000"/>
              </a:solidFill>
              <a:ea typeface="Verdana" pitchFamily="34" charset="0"/>
              <a:cs typeface="Verdana" pitchFamily="34" charset="0"/>
            </a:endParaRPr>
          </a:p>
        </p:txBody>
      </p:sp>
      <p:pic>
        <p:nvPicPr>
          <p:cNvPr id="9" name="Picture 2" descr="C:\Users\VAIO\Desktop\İŞ GÜV UZM EĞİTİM\KALDIRMA ARAÇLARI\İŞ MAKİNELERİ EĞİTİM RESİMLERİ\HALATLARIN YAĞLANMASI (ÜZERİNE DÖKME METODU).jpg"/>
          <p:cNvPicPr>
            <a:picLocks noChangeAspect="1" noChangeArrowheads="1"/>
          </p:cNvPicPr>
          <p:nvPr/>
        </p:nvPicPr>
        <p:blipFill rotWithShape="1">
          <a:blip r:embed="rId4">
            <a:extLst>
              <a:ext uri="{28A0092B-C50C-407E-A947-70E740481C1C}">
                <a14:useLocalDpi xmlns:a14="http://schemas.microsoft.com/office/drawing/2010/main" val="0"/>
              </a:ext>
            </a:extLst>
          </a:blip>
          <a:srcRect b="5928"/>
          <a:stretch/>
        </p:blipFill>
        <p:spPr bwMode="auto">
          <a:xfrm>
            <a:off x="5004048" y="2060848"/>
            <a:ext cx="2920576" cy="18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5004047" y="4045490"/>
            <a:ext cx="3495873" cy="48979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r>
              <a:rPr lang="tr-TR" sz="1800" smtClean="0">
                <a:solidFill>
                  <a:srgbClr val="FF0000"/>
                </a:solidFill>
                <a:ea typeface="Verdana" pitchFamily="34" charset="0"/>
                <a:cs typeface="Verdana" pitchFamily="34" charset="0"/>
              </a:rPr>
              <a:t>YARIM KUTU METODU</a:t>
            </a:r>
            <a:endParaRPr lang="en-US" sz="1800" dirty="0">
              <a:solidFill>
                <a:srgbClr val="FF0000"/>
              </a:solidFill>
              <a:ea typeface="Verdana" pitchFamily="34" charset="0"/>
              <a:cs typeface="Verdana" pitchFamily="34" charset="0"/>
            </a:endParaRPr>
          </a:p>
        </p:txBody>
      </p:sp>
      <p:pic>
        <p:nvPicPr>
          <p:cNvPr id="11" name="Picture 2" descr="C:\Users\VAIO\Desktop\İŞ GÜV UZM EĞİTİM\KALDIRMA ARAÇLARI\İŞ MAKİNELERİ EĞİTİM RESİMLERİ\HALATLARIN YAĞLANMASI (YARIM KUTU METO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527" y="4431980"/>
            <a:ext cx="4143945" cy="187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22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314325" y="1734745"/>
            <a:ext cx="8229600" cy="4389120"/>
          </a:xfrm>
        </p:spPr>
        <p:txBody>
          <a:bodyPr>
            <a:normAutofit/>
          </a:bodyPr>
          <a:lstStyle/>
          <a:p>
            <a:pPr eaLnBrk="1" hangingPunct="1">
              <a:buClr>
                <a:srgbClr val="FCD5B5"/>
              </a:buClr>
            </a:pPr>
            <a:r>
              <a:rPr lang="tr-TR" sz="2000" dirty="0" smtClean="0">
                <a:ea typeface="Verdana" pitchFamily="34" charset="0"/>
                <a:cs typeface="Verdana" pitchFamily="34" charset="0"/>
              </a:rPr>
              <a:t>Gerekli tip ve kapasitede vinç kullanın.</a:t>
            </a:r>
          </a:p>
          <a:p>
            <a:pPr eaLnBrk="1" hangingPunct="1">
              <a:buClr>
                <a:srgbClr val="FCD5B5"/>
              </a:buClr>
            </a:pPr>
            <a:r>
              <a:rPr lang="tr-TR" sz="2000" dirty="0" smtClean="0">
                <a:ea typeface="Verdana" pitchFamily="34" charset="0"/>
                <a:cs typeface="Verdana" pitchFamily="34" charset="0"/>
              </a:rPr>
              <a:t>Kaldırılacak yük ve sapanlar ve kanca bloğu ağırlıkları toplamı vinç kapasitesini geçmemelidir.</a:t>
            </a:r>
            <a:endParaRPr lang="en-US" sz="2000" dirty="0" smtClean="0">
              <a:ea typeface="Verdana" pitchFamily="34" charset="0"/>
              <a:cs typeface="Verdana" pitchFamily="34" charset="0"/>
            </a:endParaRPr>
          </a:p>
        </p:txBody>
      </p:sp>
      <p:pic>
        <p:nvPicPr>
          <p:cNvPr id="43011" name="Picture 2" descr="C:\Users\VAIO\Desktop\İŞ GÜV UZM EĞİTİM\KALDIRMA ARAÇLARI\İŞ MAKİNELERİ EĞİTİM RESİMLERİ\BİR YÜKÜ KALDIRMADAN ÖNC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928938"/>
            <a:ext cx="68580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611560" y="980728"/>
            <a:ext cx="4824536" cy="523220"/>
          </a:xfrm>
          <a:prstGeom prst="rect">
            <a:avLst/>
          </a:prstGeom>
          <a:noFill/>
        </p:spPr>
        <p:txBody>
          <a:bodyPr wrap="square" rtlCol="0">
            <a:spAutoFit/>
          </a:bodyPr>
          <a:lstStyle/>
          <a:p>
            <a:r>
              <a:rPr lang="tr-TR" sz="2800" b="1" dirty="0" smtClean="0">
                <a:solidFill>
                  <a:srgbClr val="FF0000"/>
                </a:solidFill>
              </a:rPr>
              <a:t>Kapasite hesaplanırken !</a:t>
            </a:r>
            <a:endParaRPr lang="tr-TR" sz="2800" b="1" dirty="0">
              <a:solidFill>
                <a:srgbClr val="FF0000"/>
              </a:solidFill>
            </a:endParaRPr>
          </a:p>
        </p:txBody>
      </p:sp>
    </p:spTree>
    <p:extLst>
      <p:ext uri="{BB962C8B-B14F-4D97-AF65-F5344CB8AC3E}">
        <p14:creationId xmlns:p14="http://schemas.microsoft.com/office/powerpoint/2010/main" val="162082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93687" y="1045616"/>
            <a:ext cx="8229600" cy="511175"/>
          </a:xfrm>
        </p:spPr>
        <p:txBody>
          <a:bodyPr>
            <a:noAutofit/>
          </a:bodyPr>
          <a:lstStyle/>
          <a:p>
            <a:pPr algn="ctr" eaLnBrk="1" hangingPunct="1"/>
            <a:r>
              <a:rPr lang="tr-TR" b="1" dirty="0" smtClean="0">
                <a:solidFill>
                  <a:srgbClr val="FF0000"/>
                </a:solidFill>
                <a:latin typeface="+mn-lt"/>
                <a:ea typeface="Verdana" pitchFamily="34" charset="0"/>
                <a:cs typeface="Verdana" pitchFamily="34" charset="0"/>
              </a:rPr>
              <a:t>KANCALAR</a:t>
            </a:r>
          </a:p>
        </p:txBody>
      </p:sp>
      <p:sp>
        <p:nvSpPr>
          <p:cNvPr id="71683" name="Rectangle 3"/>
          <p:cNvSpPr>
            <a:spLocks noGrp="1" noChangeArrowheads="1"/>
          </p:cNvSpPr>
          <p:nvPr>
            <p:ph type="body" idx="1"/>
          </p:nvPr>
        </p:nvSpPr>
        <p:spPr/>
        <p:txBody>
          <a:bodyPr/>
          <a:lstStyle/>
          <a:p>
            <a:pPr eaLnBrk="1" hangingPunct="1">
              <a:buFont typeface="Wingdings" pitchFamily="2" charset="2"/>
              <a:buNone/>
              <a:defRPr/>
            </a:pPr>
            <a:endParaRPr lang="tr-TR"/>
          </a:p>
          <a:p>
            <a:pPr eaLnBrk="1" hangingPunct="1">
              <a:buFont typeface="Wingdings" pitchFamily="2" charset="2"/>
              <a:buNone/>
              <a:defRPr/>
            </a:pPr>
            <a:endParaRPr lang="tr-TR"/>
          </a:p>
        </p:txBody>
      </p:sp>
      <p:pic>
        <p:nvPicPr>
          <p:cNvPr id="59396" name="Picture 4" descr="KANCALAR (ZİNCİR KANCASI-EMNİYET MANDALLI KANCA-KANCA KONTROL BÖLG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88169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21666" t="3758" r="28351" b="4872"/>
          <a:stretch/>
        </p:blipFill>
        <p:spPr>
          <a:xfrm>
            <a:off x="1893539" y="476673"/>
            <a:ext cx="1238302" cy="2263646"/>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14184" r="14747"/>
          <a:stretch/>
        </p:blipFill>
        <p:spPr>
          <a:xfrm>
            <a:off x="5796136" y="753189"/>
            <a:ext cx="1215710" cy="1710614"/>
          </a:xfrm>
          <a:prstGeom prst="rect">
            <a:avLst/>
          </a:prstGeom>
        </p:spPr>
      </p:pic>
      <p:pic>
        <p:nvPicPr>
          <p:cNvPr id="5" name="Resim 4"/>
          <p:cNvPicPr>
            <a:picLocks noChangeAspect="1"/>
          </p:cNvPicPr>
          <p:nvPr/>
        </p:nvPicPr>
        <p:blipFill rotWithShape="1">
          <a:blip r:embed="rId5" cstate="print">
            <a:extLst>
              <a:ext uri="{28A0092B-C50C-407E-A947-70E740481C1C}">
                <a14:useLocalDpi xmlns:a14="http://schemas.microsoft.com/office/drawing/2010/main" val="0"/>
              </a:ext>
            </a:extLst>
          </a:blip>
          <a:srcRect l="20500" t="2888" r="25537" b="4070"/>
          <a:stretch/>
        </p:blipFill>
        <p:spPr>
          <a:xfrm>
            <a:off x="7812360" y="698311"/>
            <a:ext cx="1141840" cy="1968689"/>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92696"/>
            <a:ext cx="1728192" cy="1728192"/>
          </a:xfrm>
          <a:prstGeom prst="rect">
            <a:avLst/>
          </a:prstGeom>
        </p:spPr>
      </p:pic>
      <p:sp>
        <p:nvSpPr>
          <p:cNvPr id="3" name="Metin kutusu 2"/>
          <p:cNvSpPr txBox="1"/>
          <p:nvPr/>
        </p:nvSpPr>
        <p:spPr>
          <a:xfrm>
            <a:off x="395536" y="5661248"/>
            <a:ext cx="8136904" cy="1015663"/>
          </a:xfrm>
          <a:prstGeom prst="rect">
            <a:avLst/>
          </a:prstGeom>
          <a:noFill/>
        </p:spPr>
        <p:txBody>
          <a:bodyPr wrap="square" rtlCol="0">
            <a:spAutoFit/>
          </a:bodyPr>
          <a:lstStyle/>
          <a:p>
            <a:pPr algn="ctr"/>
            <a:r>
              <a:rPr lang="tr-TR" sz="2000" b="1" dirty="0" smtClean="0"/>
              <a:t>Erimiş maden veya yakıcı veya aşındırıcı maddeler gibi tehlikeli yükleri taşıyan kaldırma araçlarının kancalarının güvenlik katsayısı, taşıyacakları yükün en az 5 katı olmalıdır.</a:t>
            </a:r>
            <a:endParaRPr lang="tr-TR" sz="2000" b="1" dirty="0"/>
          </a:p>
        </p:txBody>
      </p:sp>
    </p:spTree>
    <p:extLst>
      <p:ext uri="{BB962C8B-B14F-4D97-AF65-F5344CB8AC3E}">
        <p14:creationId xmlns:p14="http://schemas.microsoft.com/office/powerpoint/2010/main" val="332023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561" y="692696"/>
            <a:ext cx="5400600" cy="1102048"/>
          </a:xfrm>
        </p:spPr>
        <p:txBody>
          <a:bodyPr>
            <a:normAutofit/>
          </a:bodyPr>
          <a:lstStyle/>
          <a:p>
            <a:pPr algn="ctr" eaLnBrk="1" hangingPunct="1"/>
            <a:r>
              <a:rPr lang="tr-TR" sz="2800" b="1" dirty="0" smtClean="0">
                <a:solidFill>
                  <a:srgbClr val="FF0000"/>
                </a:solidFill>
                <a:latin typeface="+mn-lt"/>
                <a:ea typeface="Verdana" pitchFamily="34" charset="0"/>
                <a:cs typeface="Verdana" pitchFamily="34" charset="0"/>
              </a:rPr>
              <a:t>SAPAN KİLİTLERİ</a:t>
            </a:r>
          </a:p>
        </p:txBody>
      </p:sp>
      <p:sp>
        <p:nvSpPr>
          <p:cNvPr id="110595" name="Rectangle 3"/>
          <p:cNvSpPr>
            <a:spLocks noGrp="1" noChangeArrowheads="1"/>
          </p:cNvSpPr>
          <p:nvPr>
            <p:ph type="body" idx="1"/>
          </p:nvPr>
        </p:nvSpPr>
        <p:spPr/>
        <p:txBody>
          <a:bodyPr/>
          <a:lstStyle/>
          <a:p>
            <a:pPr eaLnBrk="1" hangingPunct="1">
              <a:buFont typeface="Wingdings" pitchFamily="2" charset="2"/>
              <a:buNone/>
              <a:defRPr/>
            </a:pPr>
            <a:r>
              <a:rPr lang="tr-TR" dirty="0"/>
              <a:t>                   </a:t>
            </a:r>
          </a:p>
        </p:txBody>
      </p:sp>
      <p:pic>
        <p:nvPicPr>
          <p:cNvPr id="61444" name="Picture 5" descr="SAPAN KİLİDİ KONTROL BÖLG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48804"/>
            <a:ext cx="4896544" cy="35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159" y="836712"/>
            <a:ext cx="2362343" cy="1528116"/>
          </a:xfrm>
          <a:prstGeom prst="rect">
            <a:avLst/>
          </a:prstGeom>
        </p:spPr>
      </p:pic>
    </p:spTree>
    <p:extLst>
      <p:ext uri="{BB962C8B-B14F-4D97-AF65-F5344CB8AC3E}">
        <p14:creationId xmlns:p14="http://schemas.microsoft.com/office/powerpoint/2010/main" val="3126406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918325" y="6324600"/>
            <a:ext cx="1778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tr-TR" sz="2400">
              <a:latin typeface="Times New Roman" pitchFamily="18" charset="0"/>
            </a:endParaRPr>
          </a:p>
        </p:txBody>
      </p:sp>
      <p:sp>
        <p:nvSpPr>
          <p:cNvPr id="40964" name="Rectangle 4" descr="Large confetti"/>
          <p:cNvSpPr>
            <a:spLocks noChangeArrowheads="1"/>
          </p:cNvSpPr>
          <p:nvPr/>
        </p:nvSpPr>
        <p:spPr bwMode="auto">
          <a:xfrm>
            <a:off x="2484438" y="115888"/>
            <a:ext cx="4175125" cy="1568450"/>
          </a:xfrm>
          <a:prstGeom prst="rect">
            <a:avLst/>
          </a:prstGeom>
          <a:noFill/>
          <a:ln w="9525" algn="ctr">
            <a:noFill/>
            <a:miter lim="800000"/>
            <a:headEnd/>
            <a:tailEnd/>
          </a:ln>
          <a:effectLst/>
        </p:spPr>
        <p:txBody>
          <a:bodyPr lIns="91328" tIns="45664" rIns="91328" bIns="45664" anchor="b"/>
          <a:lstStyle/>
          <a:p>
            <a:pPr algn="ctr">
              <a:defRPr/>
            </a:pPr>
            <a:endParaRPr lang="en-US" sz="2100" u="sng" dirty="0">
              <a:solidFill>
                <a:schemeClr val="accent2"/>
              </a:solidFill>
              <a:effectLst>
                <a:outerShdw blurRad="38100" dist="38100" dir="2700000" algn="tl">
                  <a:srgbClr val="000000"/>
                </a:outerShdw>
              </a:effectLst>
              <a:latin typeface="Verdana" pitchFamily="34" charset="0"/>
            </a:endParaRPr>
          </a:p>
        </p:txBody>
      </p:sp>
      <p:sp>
        <p:nvSpPr>
          <p:cNvPr id="66564" name="Rectangle 7"/>
          <p:cNvSpPr>
            <a:spLocks noChangeArrowheads="1"/>
          </p:cNvSpPr>
          <p:nvPr/>
        </p:nvSpPr>
        <p:spPr bwMode="auto">
          <a:xfrm>
            <a:off x="1187450" y="1052736"/>
            <a:ext cx="727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4800" b="1" dirty="0">
                <a:solidFill>
                  <a:srgbClr val="FF0000"/>
                </a:solidFill>
              </a:rPr>
              <a:t>FORKLİFTLER</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2308" r="2228" b="4586"/>
          <a:stretch/>
        </p:blipFill>
        <p:spPr>
          <a:xfrm>
            <a:off x="1547664" y="2420888"/>
            <a:ext cx="5865163" cy="3031379"/>
          </a:xfrm>
          <a:prstGeom prst="rect">
            <a:avLst/>
          </a:prstGeom>
          <a:ln w="28575">
            <a:solidFill>
              <a:schemeClr val="tx1"/>
            </a:solidFill>
          </a:ln>
        </p:spPr>
      </p:pic>
    </p:spTree>
    <p:extLst>
      <p:ext uri="{BB962C8B-B14F-4D97-AF65-F5344CB8AC3E}">
        <p14:creationId xmlns:p14="http://schemas.microsoft.com/office/powerpoint/2010/main" val="1389028830"/>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8"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l="2007" t="1720" r="992" b="1222"/>
          <a:stretch>
            <a:fillRect/>
          </a:stretch>
        </p:blipFill>
        <p:spPr bwMode="auto">
          <a:xfrm>
            <a:off x="1028749" y="1628774"/>
            <a:ext cx="7359601" cy="4248497"/>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4" name="5 Metin kutusu"/>
          <p:cNvSpPr txBox="1">
            <a:spLocks noChangeArrowheads="1"/>
          </p:cNvSpPr>
          <p:nvPr/>
        </p:nvSpPr>
        <p:spPr bwMode="auto">
          <a:xfrm>
            <a:off x="2267744" y="764704"/>
            <a:ext cx="4392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4000" dirty="0" err="1" smtClean="0">
                <a:solidFill>
                  <a:srgbClr val="FF0000"/>
                </a:solidFill>
                <a:latin typeface="+mj-lt"/>
              </a:rPr>
              <a:t>Forklift</a:t>
            </a:r>
            <a:r>
              <a:rPr lang="tr-TR" sz="4000" dirty="0" smtClean="0">
                <a:solidFill>
                  <a:srgbClr val="FF0000"/>
                </a:solidFill>
                <a:latin typeface="+mj-lt"/>
              </a:rPr>
              <a:t> Operatörü</a:t>
            </a:r>
            <a:endParaRPr lang="tr-TR" sz="4000" dirty="0">
              <a:solidFill>
                <a:srgbClr val="FF0000"/>
              </a:solidFill>
              <a:latin typeface="+mj-lt"/>
            </a:endParaRPr>
          </a:p>
        </p:txBody>
      </p:sp>
    </p:spTree>
    <p:extLst>
      <p:ext uri="{BB962C8B-B14F-4D97-AF65-F5344CB8AC3E}">
        <p14:creationId xmlns:p14="http://schemas.microsoft.com/office/powerpoint/2010/main" val="3443321527"/>
      </p:ext>
    </p:extLst>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888" y="764704"/>
            <a:ext cx="8229600" cy="720080"/>
          </a:xfrm>
        </p:spPr>
        <p:txBody>
          <a:bodyPr>
            <a:normAutofit/>
          </a:bodyPr>
          <a:lstStyle/>
          <a:p>
            <a:r>
              <a:rPr lang="tr-TR" dirty="0" smtClean="0"/>
              <a:t>Başlıca Kaldırma araçları :</a:t>
            </a:r>
            <a:endParaRPr lang="tr-TR" dirty="0"/>
          </a:p>
        </p:txBody>
      </p:sp>
      <p:sp>
        <p:nvSpPr>
          <p:cNvPr id="3" name="İçerik Yer Tutucusu 2"/>
          <p:cNvSpPr>
            <a:spLocks noGrp="1"/>
          </p:cNvSpPr>
          <p:nvPr>
            <p:ph idx="1"/>
          </p:nvPr>
        </p:nvSpPr>
        <p:spPr>
          <a:xfrm>
            <a:off x="457082" y="1556792"/>
            <a:ext cx="4186926" cy="2002586"/>
          </a:xfrm>
        </p:spPr>
        <p:txBody>
          <a:bodyPr>
            <a:normAutofit lnSpcReduction="10000"/>
          </a:bodyPr>
          <a:lstStyle/>
          <a:p>
            <a:pPr>
              <a:lnSpc>
                <a:spcPct val="150000"/>
              </a:lnSpc>
            </a:pPr>
            <a:r>
              <a:rPr lang="tr-TR" dirty="0" smtClean="0"/>
              <a:t>Vinçler,</a:t>
            </a:r>
          </a:p>
          <a:p>
            <a:pPr>
              <a:lnSpc>
                <a:spcPct val="150000"/>
              </a:lnSpc>
            </a:pPr>
            <a:r>
              <a:rPr lang="tr-TR" dirty="0" smtClean="0"/>
              <a:t>Forkliftler,</a:t>
            </a:r>
          </a:p>
          <a:p>
            <a:pPr>
              <a:lnSpc>
                <a:spcPct val="150000"/>
              </a:lnSpc>
            </a:pPr>
            <a:r>
              <a:rPr lang="tr-TR" dirty="0" smtClean="0"/>
              <a:t>Asansörler.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416967"/>
            <a:ext cx="3898658" cy="301896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772816"/>
            <a:ext cx="1912041" cy="156865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640" y="778818"/>
            <a:ext cx="1810042" cy="1579673"/>
          </a:xfrm>
          <a:prstGeom prst="rect">
            <a:avLst/>
          </a:prstGeom>
        </p:spPr>
      </p:pic>
      <p:sp>
        <p:nvSpPr>
          <p:cNvPr id="7" name="Dikdörtgen 6"/>
          <p:cNvSpPr/>
          <p:nvPr/>
        </p:nvSpPr>
        <p:spPr>
          <a:xfrm>
            <a:off x="608162" y="3789040"/>
            <a:ext cx="4572000" cy="2862322"/>
          </a:xfrm>
          <a:prstGeom prst="rect">
            <a:avLst/>
          </a:prstGeom>
        </p:spPr>
        <p:txBody>
          <a:bodyPr>
            <a:spAutoFit/>
          </a:bodyPr>
          <a:lstStyle/>
          <a:p>
            <a:pPr>
              <a:lnSpc>
                <a:spcPct val="150000"/>
              </a:lnSpc>
            </a:pPr>
            <a:r>
              <a:rPr lang="tr-TR" sz="2000" dirty="0"/>
              <a:t>Kaldırma Araçlarının Ana </a:t>
            </a:r>
            <a:r>
              <a:rPr lang="tr-TR" sz="2000" dirty="0" smtClean="0"/>
              <a:t>üniteleri:</a:t>
            </a:r>
          </a:p>
          <a:p>
            <a:pPr marL="216000" indent="-216000">
              <a:lnSpc>
                <a:spcPct val="150000"/>
              </a:lnSpc>
              <a:buFont typeface="Arial" pitchFamily="34" charset="0"/>
              <a:buChar char="•"/>
            </a:pPr>
            <a:r>
              <a:rPr lang="tr-TR" sz="2000" dirty="0" smtClean="0"/>
              <a:t>Motor</a:t>
            </a:r>
          </a:p>
          <a:p>
            <a:pPr marL="216000" indent="-216000">
              <a:lnSpc>
                <a:spcPct val="150000"/>
              </a:lnSpc>
              <a:buFont typeface="Arial" pitchFamily="34" charset="0"/>
              <a:buChar char="•"/>
            </a:pPr>
            <a:r>
              <a:rPr lang="tr-TR" sz="2000" dirty="0" smtClean="0"/>
              <a:t>Şanzımanları</a:t>
            </a:r>
          </a:p>
          <a:p>
            <a:pPr marL="216000" indent="-216000">
              <a:lnSpc>
                <a:spcPct val="150000"/>
              </a:lnSpc>
              <a:buFont typeface="Arial" pitchFamily="34" charset="0"/>
              <a:buChar char="•"/>
            </a:pPr>
            <a:r>
              <a:rPr lang="tr-TR" sz="2000" i="1" dirty="0" smtClean="0"/>
              <a:t>Kaldırma – indirme sistemi,</a:t>
            </a:r>
          </a:p>
          <a:p>
            <a:pPr marL="216000" indent="-216000">
              <a:lnSpc>
                <a:spcPct val="150000"/>
              </a:lnSpc>
              <a:buFont typeface="Arial" pitchFamily="34" charset="0"/>
              <a:buChar char="•"/>
            </a:pPr>
            <a:r>
              <a:rPr lang="tr-TR" sz="2000" i="1" dirty="0" smtClean="0"/>
              <a:t>Ta</a:t>
            </a:r>
            <a:r>
              <a:rPr lang="tr-TR" sz="2000" dirty="0" smtClean="0"/>
              <a:t>s</a:t>
            </a:r>
            <a:r>
              <a:rPr lang="tr-TR" sz="2000" i="1" dirty="0" smtClean="0"/>
              <a:t>ıma sistemi,</a:t>
            </a:r>
          </a:p>
          <a:p>
            <a:pPr marL="216000" indent="-216000">
              <a:lnSpc>
                <a:spcPct val="150000"/>
              </a:lnSpc>
              <a:buFont typeface="Arial" pitchFamily="34" charset="0"/>
              <a:buChar char="•"/>
            </a:pPr>
            <a:r>
              <a:rPr lang="tr-TR" sz="2000" i="1" dirty="0" smtClean="0"/>
              <a:t>Frenleme sistemlerinden oluşur.</a:t>
            </a:r>
            <a:endParaRPr lang="tr-TR" sz="2000" dirty="0"/>
          </a:p>
        </p:txBody>
      </p:sp>
    </p:spTree>
    <p:extLst>
      <p:ext uri="{BB962C8B-B14F-4D97-AF65-F5344CB8AC3E}">
        <p14:creationId xmlns:p14="http://schemas.microsoft.com/office/powerpoint/2010/main" val="3374320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6"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971600" y="833627"/>
            <a:ext cx="6984951" cy="5271898"/>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21780"/>
      </p:ext>
    </p:extLst>
  </p:cSld>
  <p:clrMapOvr>
    <a:masterClrMapping/>
  </p:clrMapOvr>
  <p:transition spd="med">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80"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723809" y="1773238"/>
            <a:ext cx="7809004" cy="4176042"/>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4" name="5 Metin kutusu"/>
          <p:cNvSpPr txBox="1">
            <a:spLocks noChangeArrowheads="1"/>
          </p:cNvSpPr>
          <p:nvPr/>
        </p:nvSpPr>
        <p:spPr bwMode="auto">
          <a:xfrm>
            <a:off x="2267744" y="764704"/>
            <a:ext cx="4392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4000" dirty="0" err="1" smtClean="0">
                <a:solidFill>
                  <a:srgbClr val="FF0000"/>
                </a:solidFill>
                <a:latin typeface="+mj-lt"/>
              </a:rPr>
              <a:t>Forklift</a:t>
            </a:r>
            <a:r>
              <a:rPr lang="tr-TR" sz="4000" dirty="0" smtClean="0">
                <a:solidFill>
                  <a:srgbClr val="FF0000"/>
                </a:solidFill>
                <a:latin typeface="+mj-lt"/>
              </a:rPr>
              <a:t> Operatörü</a:t>
            </a:r>
            <a:endParaRPr lang="tr-TR" sz="4000" dirty="0">
              <a:solidFill>
                <a:srgbClr val="FF0000"/>
              </a:solidFill>
              <a:latin typeface="+mj-lt"/>
            </a:endParaRPr>
          </a:p>
        </p:txBody>
      </p:sp>
    </p:spTree>
    <p:extLst>
      <p:ext uri="{BB962C8B-B14F-4D97-AF65-F5344CB8AC3E}">
        <p14:creationId xmlns:p14="http://schemas.microsoft.com/office/powerpoint/2010/main" val="1182398865"/>
      </p:ext>
    </p:extLst>
  </p:cSld>
  <p:clrMapOvr>
    <a:masterClrMapping/>
  </p:clrMapOvr>
  <p:transition spd="med">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2"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403350" y="1500188"/>
            <a:ext cx="7345363" cy="4470400"/>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78853" name="5 Metin kutusu"/>
          <p:cNvSpPr txBox="1">
            <a:spLocks noChangeArrowheads="1"/>
          </p:cNvSpPr>
          <p:nvPr/>
        </p:nvSpPr>
        <p:spPr bwMode="auto">
          <a:xfrm>
            <a:off x="3203848" y="620688"/>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dirty="0" err="1">
                <a:solidFill>
                  <a:srgbClr val="FF0000"/>
                </a:solidFill>
              </a:rPr>
              <a:t>Fork</a:t>
            </a:r>
            <a:r>
              <a:rPr lang="tr-TR" sz="4000" dirty="0">
                <a:solidFill>
                  <a:srgbClr val="FF0000"/>
                </a:solidFill>
              </a:rPr>
              <a:t>-liftler</a:t>
            </a:r>
          </a:p>
        </p:txBody>
      </p:sp>
    </p:spTree>
    <p:extLst>
      <p:ext uri="{BB962C8B-B14F-4D97-AF65-F5344CB8AC3E}">
        <p14:creationId xmlns:p14="http://schemas.microsoft.com/office/powerpoint/2010/main" val="425368650"/>
      </p:ext>
    </p:extLst>
  </p:cSld>
  <p:clrMapOvr>
    <a:masterClrMapping/>
  </p:clrMapOvr>
  <p:transition spd="med">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8"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043384" y="1500932"/>
            <a:ext cx="6985000" cy="4805362"/>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88069" name="5 Metin kutusu"/>
          <p:cNvSpPr txBox="1">
            <a:spLocks noChangeArrowheads="1"/>
          </p:cNvSpPr>
          <p:nvPr/>
        </p:nvSpPr>
        <p:spPr bwMode="auto">
          <a:xfrm>
            <a:off x="2911871" y="476917"/>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dirty="0" err="1">
                <a:solidFill>
                  <a:srgbClr val="FF0000"/>
                </a:solidFill>
              </a:rPr>
              <a:t>Fork</a:t>
            </a:r>
            <a:r>
              <a:rPr lang="tr-TR" sz="4000" dirty="0">
                <a:solidFill>
                  <a:srgbClr val="FF0000"/>
                </a:solidFill>
              </a:rPr>
              <a:t>-liftler</a:t>
            </a:r>
          </a:p>
        </p:txBody>
      </p:sp>
    </p:spTree>
    <p:extLst>
      <p:ext uri="{BB962C8B-B14F-4D97-AF65-F5344CB8AC3E}">
        <p14:creationId xmlns:p14="http://schemas.microsoft.com/office/powerpoint/2010/main" val="964162767"/>
      </p:ext>
    </p:extLst>
  </p:cSld>
  <p:clrMapOvr>
    <a:masterClrMapping/>
  </p:clrMapOvr>
  <p:transition spd="med">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6"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828377" y="1950169"/>
            <a:ext cx="6911975" cy="4575175"/>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0117" name="5 Metin kutusu"/>
          <p:cNvSpPr txBox="1">
            <a:spLocks noChangeArrowheads="1"/>
          </p:cNvSpPr>
          <p:nvPr/>
        </p:nvSpPr>
        <p:spPr bwMode="auto">
          <a:xfrm>
            <a:off x="2908002" y="548407"/>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a:solidFill>
                  <a:srgbClr val="FF0000"/>
                </a:solidFill>
              </a:rPr>
              <a:t>Fork-liftler</a:t>
            </a:r>
          </a:p>
        </p:txBody>
      </p:sp>
    </p:spTree>
    <p:extLst>
      <p:ext uri="{BB962C8B-B14F-4D97-AF65-F5344CB8AC3E}">
        <p14:creationId xmlns:p14="http://schemas.microsoft.com/office/powerpoint/2010/main" val="1401538042"/>
      </p:ext>
    </p:extLst>
  </p:cSld>
  <p:clrMapOvr>
    <a:masterClrMapping/>
  </p:clrMapOvr>
  <p:transition spd="med">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40"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259632" y="2056532"/>
            <a:ext cx="6048375" cy="4468812"/>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1141" name="5 Metin kutusu"/>
          <p:cNvSpPr txBox="1">
            <a:spLocks noChangeArrowheads="1"/>
          </p:cNvSpPr>
          <p:nvPr/>
        </p:nvSpPr>
        <p:spPr bwMode="auto">
          <a:xfrm>
            <a:off x="2402632" y="615082"/>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dirty="0" err="1">
                <a:solidFill>
                  <a:srgbClr val="FF0000"/>
                </a:solidFill>
              </a:rPr>
              <a:t>Fork</a:t>
            </a:r>
            <a:r>
              <a:rPr lang="tr-TR" sz="4000" dirty="0">
                <a:solidFill>
                  <a:srgbClr val="FF0000"/>
                </a:solidFill>
              </a:rPr>
              <a:t>-liftler</a:t>
            </a:r>
          </a:p>
        </p:txBody>
      </p:sp>
    </p:spTree>
    <p:extLst>
      <p:ext uri="{BB962C8B-B14F-4D97-AF65-F5344CB8AC3E}">
        <p14:creationId xmlns:p14="http://schemas.microsoft.com/office/powerpoint/2010/main" val="1005897176"/>
      </p:ext>
    </p:extLst>
  </p:cSld>
  <p:clrMapOvr>
    <a:masterClrMapping/>
  </p:clrMapOvr>
  <p:transition spd="med">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4"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779525" y="1490623"/>
            <a:ext cx="7536891" cy="4818697"/>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2165" name="5 Metin kutusu"/>
          <p:cNvSpPr txBox="1">
            <a:spLocks noChangeArrowheads="1"/>
          </p:cNvSpPr>
          <p:nvPr/>
        </p:nvSpPr>
        <p:spPr bwMode="auto">
          <a:xfrm>
            <a:off x="3267944" y="632420"/>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a:solidFill>
                  <a:srgbClr val="FF0000"/>
                </a:solidFill>
              </a:rPr>
              <a:t>Fork-liftler</a:t>
            </a:r>
          </a:p>
        </p:txBody>
      </p:sp>
    </p:spTree>
    <p:extLst>
      <p:ext uri="{BB962C8B-B14F-4D97-AF65-F5344CB8AC3E}">
        <p14:creationId xmlns:p14="http://schemas.microsoft.com/office/powerpoint/2010/main" val="3281383614"/>
      </p:ext>
    </p:extLst>
  </p:cSld>
  <p:clrMapOvr>
    <a:masterClrMapping/>
  </p:clrMapOvr>
  <p:transition spd="med">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8"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115495" y="1164927"/>
            <a:ext cx="7344937" cy="5432425"/>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3189" name="5 Metin kutusu"/>
          <p:cNvSpPr txBox="1">
            <a:spLocks noChangeArrowheads="1"/>
          </p:cNvSpPr>
          <p:nvPr/>
        </p:nvSpPr>
        <p:spPr bwMode="auto">
          <a:xfrm>
            <a:off x="3051349" y="456902"/>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a:solidFill>
                  <a:srgbClr val="FF0000"/>
                </a:solidFill>
              </a:rPr>
              <a:t>Fork-liftler</a:t>
            </a:r>
          </a:p>
        </p:txBody>
      </p:sp>
    </p:spTree>
    <p:extLst>
      <p:ext uri="{BB962C8B-B14F-4D97-AF65-F5344CB8AC3E}">
        <p14:creationId xmlns:p14="http://schemas.microsoft.com/office/powerpoint/2010/main" val="1948432727"/>
      </p:ext>
    </p:extLst>
  </p:cSld>
  <p:clrMapOvr>
    <a:masterClrMapping/>
  </p:clrMapOvr>
  <p:transition spd="med">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60" name="Picture 5"/>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115616" y="1412875"/>
            <a:ext cx="6985000" cy="4984750"/>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6261" name="5 Metin kutusu"/>
          <p:cNvSpPr txBox="1">
            <a:spLocks noChangeArrowheads="1"/>
          </p:cNvSpPr>
          <p:nvPr/>
        </p:nvSpPr>
        <p:spPr bwMode="auto">
          <a:xfrm>
            <a:off x="3131840" y="469900"/>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a:solidFill>
                  <a:srgbClr val="FF0000"/>
                </a:solidFill>
              </a:rPr>
              <a:t>Fork-liftler</a:t>
            </a:r>
          </a:p>
        </p:txBody>
      </p:sp>
    </p:spTree>
    <p:extLst>
      <p:ext uri="{BB962C8B-B14F-4D97-AF65-F5344CB8AC3E}">
        <p14:creationId xmlns:p14="http://schemas.microsoft.com/office/powerpoint/2010/main" val="2186117320"/>
      </p:ext>
    </p:extLst>
  </p:cSld>
  <p:clrMapOvr>
    <a:masterClrMapping/>
  </p:clrMapOvr>
  <p:transition spd="med">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08" name="Picture 5"/>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115616" y="1649467"/>
            <a:ext cx="7056438" cy="4297363"/>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8309" name="5 Metin kutusu"/>
          <p:cNvSpPr txBox="1">
            <a:spLocks noChangeArrowheads="1"/>
          </p:cNvSpPr>
          <p:nvPr/>
        </p:nvSpPr>
        <p:spPr bwMode="auto">
          <a:xfrm>
            <a:off x="2915816" y="620688"/>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dirty="0" err="1">
                <a:solidFill>
                  <a:srgbClr val="FF0000"/>
                </a:solidFill>
              </a:rPr>
              <a:t>Fork</a:t>
            </a:r>
            <a:r>
              <a:rPr lang="tr-TR" sz="4000" dirty="0">
                <a:solidFill>
                  <a:srgbClr val="FF0000"/>
                </a:solidFill>
              </a:rPr>
              <a:t>-liftler</a:t>
            </a:r>
          </a:p>
        </p:txBody>
      </p:sp>
    </p:spTree>
    <p:extLst>
      <p:ext uri="{BB962C8B-B14F-4D97-AF65-F5344CB8AC3E}">
        <p14:creationId xmlns:p14="http://schemas.microsoft.com/office/powerpoint/2010/main" val="3509192754"/>
      </p:ext>
    </p:extLst>
  </p:cSld>
  <p:clrMapOvr>
    <a:masterClrMapping/>
  </p:clrMapOvr>
  <p:transition spd="med">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1216" y="692696"/>
            <a:ext cx="8003232" cy="720080"/>
          </a:xfrm>
        </p:spPr>
        <p:txBody>
          <a:bodyPr>
            <a:normAutofit/>
          </a:bodyPr>
          <a:lstStyle/>
          <a:p>
            <a:r>
              <a:rPr lang="tr-TR" sz="2800" dirty="0">
                <a:solidFill>
                  <a:srgbClr val="FF0000"/>
                </a:solidFill>
                <a:ea typeface="Verdana" pitchFamily="34" charset="0"/>
                <a:cs typeface="Verdana" pitchFamily="34" charset="0"/>
              </a:rPr>
              <a:t>KALDIRMA ARAÇLARINDA </a:t>
            </a:r>
            <a:r>
              <a:rPr lang="tr-TR" sz="2800" dirty="0" smtClean="0">
                <a:solidFill>
                  <a:srgbClr val="FF0000"/>
                </a:solidFill>
                <a:ea typeface="Verdana" pitchFamily="34" charset="0"/>
                <a:cs typeface="Verdana" pitchFamily="34" charset="0"/>
              </a:rPr>
              <a:t>GRUPLANDIRMA</a:t>
            </a:r>
            <a:endParaRPr lang="tr-TR" sz="2800" dirty="0"/>
          </a:p>
        </p:txBody>
      </p:sp>
      <p:graphicFrame>
        <p:nvGraphicFramePr>
          <p:cNvPr id="4" name="Tablo 3"/>
          <p:cNvGraphicFramePr>
            <a:graphicFrameLocks noGrp="1"/>
          </p:cNvGraphicFramePr>
          <p:nvPr>
            <p:extLst>
              <p:ext uri="{D42A27DB-BD31-4B8C-83A1-F6EECF244321}">
                <p14:modId xmlns:p14="http://schemas.microsoft.com/office/powerpoint/2010/main" val="3649813366"/>
              </p:ext>
            </p:extLst>
          </p:nvPr>
        </p:nvGraphicFramePr>
        <p:xfrm>
          <a:off x="611560" y="1916831"/>
          <a:ext cx="7632847" cy="3659566"/>
        </p:xfrm>
        <a:graphic>
          <a:graphicData uri="http://schemas.openxmlformats.org/drawingml/2006/table">
            <a:tbl>
              <a:tblPr>
                <a:tableStyleId>{5C22544A-7EE6-4342-B048-85BDC9FD1C3A}</a:tableStyleId>
              </a:tblPr>
              <a:tblGrid>
                <a:gridCol w="2836593"/>
                <a:gridCol w="2297534"/>
                <a:gridCol w="2498720"/>
              </a:tblGrid>
              <a:tr h="468558">
                <a:tc>
                  <a:txBody>
                    <a:bodyPr/>
                    <a:lstStyle/>
                    <a:p>
                      <a:pPr algn="ctr">
                        <a:spcAft>
                          <a:spcPts val="0"/>
                        </a:spcAft>
                      </a:pPr>
                      <a:r>
                        <a:rPr lang="tr-TR" sz="1800" b="1" dirty="0">
                          <a:effectLst/>
                        </a:rPr>
                        <a:t>HAREKET YETENEĞİ</a:t>
                      </a:r>
                      <a:endParaRPr lang="tr-TR" sz="1800" b="1" dirty="0">
                        <a:solidFill>
                          <a:srgbClr val="000000"/>
                        </a:solidFill>
                        <a:effectLst/>
                        <a:latin typeface="Times New Roman"/>
                      </a:endParaRPr>
                    </a:p>
                  </a:txBody>
                  <a:tcPr marL="38100" marR="38100" marT="38100" marB="38100" anchor="ctr"/>
                </a:tc>
                <a:tc>
                  <a:txBody>
                    <a:bodyPr/>
                    <a:lstStyle/>
                    <a:p>
                      <a:pPr algn="ctr">
                        <a:spcAft>
                          <a:spcPts val="0"/>
                        </a:spcAft>
                      </a:pPr>
                      <a:r>
                        <a:rPr lang="tr-TR" sz="1800" b="1">
                          <a:effectLst/>
                        </a:rPr>
                        <a:t>KALDIRMA YETENEĞİ</a:t>
                      </a:r>
                      <a:endParaRPr lang="tr-TR" sz="1800" b="1">
                        <a:solidFill>
                          <a:srgbClr val="000000"/>
                        </a:solidFill>
                        <a:effectLst/>
                        <a:latin typeface="Times New Roman"/>
                      </a:endParaRPr>
                    </a:p>
                  </a:txBody>
                  <a:tcPr marL="38100" marR="38100" marT="38100" marB="38100" anchor="ctr"/>
                </a:tc>
                <a:tc>
                  <a:txBody>
                    <a:bodyPr/>
                    <a:lstStyle/>
                    <a:p>
                      <a:pPr algn="ctr">
                        <a:spcAft>
                          <a:spcPts val="0"/>
                        </a:spcAft>
                      </a:pPr>
                      <a:r>
                        <a:rPr lang="tr-TR" sz="1800" b="1" dirty="0">
                          <a:effectLst/>
                        </a:rPr>
                        <a:t>KUMANDA SİSTEMİ</a:t>
                      </a:r>
                      <a:endParaRPr lang="tr-TR" sz="1800" b="1" dirty="0">
                        <a:solidFill>
                          <a:srgbClr val="000000"/>
                        </a:solidFill>
                        <a:effectLst/>
                        <a:latin typeface="Times New Roman"/>
                      </a:endParaRPr>
                    </a:p>
                  </a:txBody>
                  <a:tcPr marL="38100" marR="38100" marT="38100" marB="38100" anchor="ctr"/>
                </a:tc>
              </a:tr>
              <a:tr h="841321">
                <a:tc>
                  <a:txBody>
                    <a:bodyPr/>
                    <a:lstStyle/>
                    <a:p>
                      <a:pPr>
                        <a:spcAft>
                          <a:spcPts val="0"/>
                        </a:spcAft>
                      </a:pPr>
                      <a:r>
                        <a:rPr lang="tr-TR" sz="1600" dirty="0">
                          <a:effectLst/>
                        </a:rPr>
                        <a:t>Sabit Vinç</a:t>
                      </a:r>
                      <a:endParaRPr lang="tr-TR" sz="1600" dirty="0">
                        <a:solidFill>
                          <a:srgbClr val="000000"/>
                        </a:solidFill>
                        <a:effectLst/>
                        <a:latin typeface="Times New Roman"/>
                      </a:endParaRPr>
                    </a:p>
                  </a:txBody>
                  <a:tcPr marL="38100" marR="38100" marT="38100" marB="38100" anchor="ctr"/>
                </a:tc>
                <a:tc>
                  <a:txBody>
                    <a:bodyPr/>
                    <a:lstStyle/>
                    <a:p>
                      <a:pPr>
                        <a:spcAft>
                          <a:spcPts val="0"/>
                        </a:spcAft>
                      </a:pPr>
                      <a:r>
                        <a:rPr lang="tr-TR" sz="1600" dirty="0">
                          <a:effectLst/>
                        </a:rPr>
                        <a:t>Hidrolik-Halatlı Vinç</a:t>
                      </a:r>
                    </a:p>
                    <a:p>
                      <a:pPr marL="180000" lvl="0" indent="-180000">
                        <a:spcAft>
                          <a:spcPts val="0"/>
                        </a:spcAft>
                        <a:buSzPts val="1000"/>
                        <a:buFont typeface="Symbol"/>
                        <a:buChar char=""/>
                        <a:tabLst>
                          <a:tab pos="201930" algn="l"/>
                        </a:tabLst>
                      </a:pPr>
                      <a:r>
                        <a:rPr lang="tr-TR" sz="1600" dirty="0">
                          <a:effectLst/>
                        </a:rPr>
                        <a:t>Kurtarıcılar </a:t>
                      </a:r>
                    </a:p>
                    <a:p>
                      <a:pPr marL="180000" lvl="0" indent="-180000">
                        <a:spcAft>
                          <a:spcPts val="0"/>
                        </a:spcAft>
                        <a:buSzPts val="1000"/>
                        <a:buFont typeface="Symbol"/>
                        <a:buChar char=""/>
                        <a:tabLst>
                          <a:tab pos="201930" algn="l"/>
                        </a:tabLst>
                      </a:pPr>
                      <a:r>
                        <a:rPr lang="tr-TR" sz="1600" dirty="0">
                          <a:effectLst/>
                        </a:rPr>
                        <a:t>Teleskopik Vinçler</a:t>
                      </a:r>
                      <a:endParaRPr lang="tr-TR" sz="1600" dirty="0">
                        <a:solidFill>
                          <a:srgbClr val="000000"/>
                        </a:solidFill>
                        <a:effectLst/>
                        <a:latin typeface="Times New Roman"/>
                      </a:endParaRPr>
                    </a:p>
                  </a:txBody>
                  <a:tcPr marL="38100" marR="38100" marT="38100" marB="38100" anchor="ctr"/>
                </a:tc>
                <a:tc>
                  <a:txBody>
                    <a:bodyPr/>
                    <a:lstStyle/>
                    <a:p>
                      <a:pPr>
                        <a:spcAft>
                          <a:spcPts val="0"/>
                        </a:spcAft>
                      </a:pPr>
                      <a:r>
                        <a:rPr lang="tr-TR" sz="1600" dirty="0">
                          <a:effectLst/>
                        </a:rPr>
                        <a:t>Mekanik Kumandalı Vinçler</a:t>
                      </a:r>
                      <a:endParaRPr lang="tr-TR" sz="1600" dirty="0">
                        <a:solidFill>
                          <a:srgbClr val="000000"/>
                        </a:solidFill>
                        <a:effectLst/>
                        <a:latin typeface="Times New Roman"/>
                      </a:endParaRPr>
                    </a:p>
                  </a:txBody>
                  <a:tcPr marL="38100" marR="38100" marT="38100" marB="38100" anchor="ctr"/>
                </a:tc>
              </a:tr>
              <a:tr h="584646">
                <a:tc>
                  <a:txBody>
                    <a:bodyPr/>
                    <a:lstStyle/>
                    <a:p>
                      <a:pPr>
                        <a:spcAft>
                          <a:spcPts val="0"/>
                        </a:spcAft>
                      </a:pPr>
                      <a:r>
                        <a:rPr lang="tr-TR" sz="1600">
                          <a:effectLst/>
                        </a:rPr>
                        <a:t>Lastik Tekerlekli Vinç</a:t>
                      </a:r>
                      <a:endParaRPr lang="tr-TR" sz="1600">
                        <a:solidFill>
                          <a:srgbClr val="000000"/>
                        </a:solidFill>
                        <a:effectLst/>
                        <a:latin typeface="Times New Roman"/>
                      </a:endParaRPr>
                    </a:p>
                  </a:txBody>
                  <a:tcPr marL="38100" marR="38100" marT="38100" marB="38100" anchor="ctr"/>
                </a:tc>
                <a:tc>
                  <a:txBody>
                    <a:bodyPr/>
                    <a:lstStyle/>
                    <a:p>
                      <a:pPr>
                        <a:spcAft>
                          <a:spcPts val="0"/>
                        </a:spcAft>
                      </a:pPr>
                      <a:r>
                        <a:rPr lang="tr-TR" sz="1600" dirty="0">
                          <a:effectLst/>
                        </a:rPr>
                        <a:t>Halatlı Vinçler</a:t>
                      </a:r>
                      <a:endParaRPr lang="tr-TR" sz="1600" dirty="0">
                        <a:solidFill>
                          <a:srgbClr val="000000"/>
                        </a:solidFill>
                        <a:effectLst/>
                        <a:latin typeface="Times New Roman"/>
                      </a:endParaRPr>
                    </a:p>
                  </a:txBody>
                  <a:tcPr marL="38100" marR="38100" marT="38100" marB="38100" anchor="ctr"/>
                </a:tc>
                <a:tc>
                  <a:txBody>
                    <a:bodyPr/>
                    <a:lstStyle/>
                    <a:p>
                      <a:pPr>
                        <a:spcAft>
                          <a:spcPts val="0"/>
                        </a:spcAft>
                      </a:pPr>
                      <a:r>
                        <a:rPr lang="tr-TR" sz="1600" dirty="0">
                          <a:effectLst/>
                        </a:rPr>
                        <a:t>Hidrolik Kumandalı Vinçler</a:t>
                      </a:r>
                      <a:endParaRPr lang="tr-TR" sz="1600" dirty="0">
                        <a:solidFill>
                          <a:srgbClr val="000000"/>
                        </a:solidFill>
                        <a:effectLst/>
                        <a:latin typeface="Times New Roman"/>
                      </a:endParaRPr>
                    </a:p>
                  </a:txBody>
                  <a:tcPr marL="38100" marR="38100" marT="38100" marB="38100" anchor="ctr"/>
                </a:tc>
              </a:tr>
              <a:tr h="671739">
                <a:tc>
                  <a:txBody>
                    <a:bodyPr/>
                    <a:lstStyle/>
                    <a:p>
                      <a:pPr>
                        <a:spcAft>
                          <a:spcPts val="0"/>
                        </a:spcAft>
                      </a:pPr>
                      <a:r>
                        <a:rPr lang="tr-TR" sz="1600">
                          <a:effectLst/>
                        </a:rPr>
                        <a:t>Paletli Vinç</a:t>
                      </a:r>
                      <a:endParaRPr lang="tr-TR" sz="1600">
                        <a:solidFill>
                          <a:srgbClr val="000000"/>
                        </a:solidFill>
                        <a:effectLst/>
                        <a:latin typeface="Times New Roman"/>
                      </a:endParaRPr>
                    </a:p>
                  </a:txBody>
                  <a:tcPr marL="38100" marR="38100" marT="38100" marB="38100" anchor="ctr"/>
                </a:tc>
                <a:tc>
                  <a:txBody>
                    <a:bodyPr/>
                    <a:lstStyle/>
                    <a:p>
                      <a:pPr marL="180000" lvl="0" indent="-180000" algn="l" rtl="0" eaLnBrk="1" latinLnBrk="0" hangingPunct="1">
                        <a:spcAft>
                          <a:spcPts val="0"/>
                        </a:spcAft>
                        <a:buSzPts val="1000"/>
                        <a:buFont typeface="Symbol"/>
                        <a:buChar char=""/>
                        <a:tabLst>
                          <a:tab pos="201930" algn="l"/>
                        </a:tabLst>
                      </a:pPr>
                      <a:r>
                        <a:rPr kumimoji="0" lang="tr-TR" sz="1600" kern="1200" dirty="0">
                          <a:solidFill>
                            <a:schemeClr val="dk1"/>
                          </a:solidFill>
                          <a:effectLst/>
                          <a:latin typeface="+mn-lt"/>
                          <a:ea typeface="+mn-ea"/>
                          <a:cs typeface="+mn-cs"/>
                        </a:rPr>
                        <a:t>Açık Kafesli Vinçler</a:t>
                      </a:r>
                    </a:p>
                  </a:txBody>
                  <a:tcPr marL="38100" marR="38100" marT="38100" marB="38100" anchor="ctr"/>
                </a:tc>
                <a:tc>
                  <a:txBody>
                    <a:bodyPr/>
                    <a:lstStyle/>
                    <a:p>
                      <a:pPr>
                        <a:spcAft>
                          <a:spcPts val="0"/>
                        </a:spcAft>
                      </a:pPr>
                      <a:r>
                        <a:rPr lang="tr-TR" sz="1600" dirty="0">
                          <a:effectLst/>
                        </a:rPr>
                        <a:t>Hava Kumandalı Vinçler</a:t>
                      </a:r>
                      <a:endParaRPr lang="tr-TR" sz="1600" dirty="0">
                        <a:solidFill>
                          <a:srgbClr val="000000"/>
                        </a:solidFill>
                        <a:effectLst/>
                        <a:latin typeface="Times New Roman"/>
                      </a:endParaRPr>
                    </a:p>
                  </a:txBody>
                  <a:tcPr marL="38100" marR="38100" marT="38100" marB="38100" anchor="ctr"/>
                </a:tc>
              </a:tr>
              <a:tr h="1093302">
                <a:tc>
                  <a:txBody>
                    <a:bodyPr/>
                    <a:lstStyle/>
                    <a:p>
                      <a:pPr>
                        <a:spcAft>
                          <a:spcPts val="0"/>
                        </a:spcAft>
                      </a:pPr>
                      <a:r>
                        <a:rPr lang="tr-TR" sz="1600" dirty="0">
                          <a:effectLst/>
                        </a:rPr>
                        <a:t>Ray Üzerinde Hareketli </a:t>
                      </a:r>
                      <a:r>
                        <a:rPr lang="tr-TR" sz="1600" dirty="0" smtClean="0">
                          <a:effectLst/>
                        </a:rPr>
                        <a:t> Vinç</a:t>
                      </a:r>
                      <a:endParaRPr lang="tr-TR" sz="1600" dirty="0">
                        <a:effectLst/>
                      </a:endParaRPr>
                    </a:p>
                    <a:p>
                      <a:pPr marL="180000" lvl="0" indent="-180000" algn="l" rtl="0" eaLnBrk="1" latinLnBrk="0" hangingPunct="1">
                        <a:spcAft>
                          <a:spcPts val="0"/>
                        </a:spcAft>
                        <a:buSzPts val="1000"/>
                        <a:buFont typeface="Symbol"/>
                        <a:buChar char=""/>
                        <a:tabLst>
                          <a:tab pos="201930" algn="l"/>
                        </a:tabLst>
                      </a:pPr>
                      <a:r>
                        <a:rPr kumimoji="0" lang="tr-TR" sz="1600" kern="1200" dirty="0">
                          <a:solidFill>
                            <a:schemeClr val="dk1"/>
                          </a:solidFill>
                          <a:effectLst/>
                          <a:latin typeface="+mn-lt"/>
                          <a:ea typeface="+mn-ea"/>
                          <a:cs typeface="+mn-cs"/>
                        </a:rPr>
                        <a:t>Köprülü Vinç </a:t>
                      </a:r>
                    </a:p>
                    <a:p>
                      <a:pPr marL="180000" lvl="0" indent="-180000" algn="l" rtl="0" eaLnBrk="1" latinLnBrk="0" hangingPunct="1">
                        <a:spcAft>
                          <a:spcPts val="0"/>
                        </a:spcAft>
                        <a:buSzPts val="1000"/>
                        <a:buFont typeface="Symbol"/>
                        <a:buChar char=""/>
                        <a:tabLst>
                          <a:tab pos="201930" algn="l"/>
                        </a:tabLst>
                      </a:pPr>
                      <a:r>
                        <a:rPr kumimoji="0" lang="tr-TR" sz="1600" kern="1200" dirty="0">
                          <a:solidFill>
                            <a:schemeClr val="dk1"/>
                          </a:solidFill>
                          <a:effectLst/>
                          <a:latin typeface="+mn-lt"/>
                          <a:ea typeface="+mn-ea"/>
                          <a:cs typeface="+mn-cs"/>
                        </a:rPr>
                        <a:t>Kule Vinç</a:t>
                      </a:r>
                    </a:p>
                  </a:txBody>
                  <a:tcPr marL="38100" marR="38100" marT="38100" marB="38100" anchor="ctr"/>
                </a:tc>
                <a:tc>
                  <a:txBody>
                    <a:bodyPr/>
                    <a:lstStyle/>
                    <a:p>
                      <a:pPr marL="180000" lvl="0" indent="-180000" algn="l" rtl="0" eaLnBrk="1" latinLnBrk="0" hangingPunct="1">
                        <a:spcAft>
                          <a:spcPts val="0"/>
                        </a:spcAft>
                        <a:buSzPts val="1000"/>
                        <a:buFont typeface="Symbol"/>
                        <a:buChar char=""/>
                        <a:tabLst>
                          <a:tab pos="201930" algn="l"/>
                        </a:tabLst>
                      </a:pPr>
                      <a:r>
                        <a:rPr kumimoji="0" lang="tr-TR" sz="1600" kern="1200" dirty="0">
                          <a:solidFill>
                            <a:schemeClr val="dk1"/>
                          </a:solidFill>
                          <a:effectLst/>
                          <a:latin typeface="+mn-lt"/>
                          <a:ea typeface="+mn-ea"/>
                          <a:cs typeface="+mn-cs"/>
                        </a:rPr>
                        <a:t>Sabit Vinçler </a:t>
                      </a:r>
                    </a:p>
                    <a:p>
                      <a:pPr marL="180000" lvl="0" indent="-180000" algn="l" rtl="0" eaLnBrk="1" latinLnBrk="0" hangingPunct="1">
                        <a:spcAft>
                          <a:spcPts val="0"/>
                        </a:spcAft>
                        <a:buSzPts val="1000"/>
                        <a:buFont typeface="Symbol"/>
                        <a:buChar char=""/>
                        <a:tabLst>
                          <a:tab pos="201930" algn="l"/>
                        </a:tabLst>
                      </a:pPr>
                      <a:r>
                        <a:rPr kumimoji="0" lang="tr-TR" sz="1600" kern="1200" dirty="0" smtClean="0">
                          <a:solidFill>
                            <a:schemeClr val="dk1"/>
                          </a:solidFill>
                          <a:effectLst/>
                          <a:latin typeface="+mn-lt"/>
                          <a:ea typeface="+mn-ea"/>
                          <a:cs typeface="+mn-cs"/>
                        </a:rPr>
                        <a:t>Fabrika </a:t>
                      </a:r>
                      <a:r>
                        <a:rPr kumimoji="0" lang="tr-TR" sz="1600" kern="1200" dirty="0">
                          <a:solidFill>
                            <a:schemeClr val="dk1"/>
                          </a:solidFill>
                          <a:effectLst/>
                          <a:latin typeface="+mn-lt"/>
                          <a:ea typeface="+mn-ea"/>
                          <a:cs typeface="+mn-cs"/>
                        </a:rPr>
                        <a:t>Tipi Vinçler </a:t>
                      </a:r>
                    </a:p>
                  </a:txBody>
                  <a:tcPr marL="38100" marR="38100" marT="38100" marB="38100" anchor="ctr"/>
                </a:tc>
                <a:tc>
                  <a:txBody>
                    <a:bodyPr/>
                    <a:lstStyle/>
                    <a:p>
                      <a:pPr>
                        <a:spcAft>
                          <a:spcPts val="0"/>
                        </a:spcAft>
                      </a:pPr>
                      <a:r>
                        <a:rPr lang="tr-TR" sz="1600" dirty="0">
                          <a:effectLst/>
                        </a:rPr>
                        <a:t>Elektrik Kumandalı Vinçler</a:t>
                      </a:r>
                      <a:endParaRPr lang="tr-TR" sz="1600" dirty="0">
                        <a:solidFill>
                          <a:srgbClr val="000000"/>
                        </a:solidFill>
                        <a:effectLst/>
                        <a:latin typeface="Times New Roman"/>
                      </a:endParaRPr>
                    </a:p>
                  </a:txBody>
                  <a:tcPr marL="38100" marR="38100" marT="38100" marB="38100" anchor="ctr"/>
                </a:tc>
              </a:tr>
            </a:tbl>
          </a:graphicData>
        </a:graphic>
      </p:graphicFrame>
    </p:spTree>
    <p:extLst>
      <p:ext uri="{BB962C8B-B14F-4D97-AF65-F5344CB8AC3E}">
        <p14:creationId xmlns:p14="http://schemas.microsoft.com/office/powerpoint/2010/main" val="3624696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9332" name="Picture 5"/>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259632" y="1196752"/>
            <a:ext cx="6932613" cy="4895850"/>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9333" name="5 Metin kutusu"/>
          <p:cNvSpPr txBox="1">
            <a:spLocks noChangeArrowheads="1"/>
          </p:cNvSpPr>
          <p:nvPr/>
        </p:nvSpPr>
        <p:spPr bwMode="auto">
          <a:xfrm>
            <a:off x="3101925" y="469900"/>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dirty="0" err="1">
                <a:solidFill>
                  <a:srgbClr val="FF0000"/>
                </a:solidFill>
              </a:rPr>
              <a:t>Fork</a:t>
            </a:r>
            <a:r>
              <a:rPr lang="tr-TR" sz="4000" dirty="0">
                <a:solidFill>
                  <a:srgbClr val="FF0000"/>
                </a:solidFill>
              </a:rPr>
              <a:t>-liftler</a:t>
            </a:r>
          </a:p>
        </p:txBody>
      </p:sp>
    </p:spTree>
    <p:extLst>
      <p:ext uri="{BB962C8B-B14F-4D97-AF65-F5344CB8AC3E}">
        <p14:creationId xmlns:p14="http://schemas.microsoft.com/office/powerpoint/2010/main" val="3888975261"/>
      </p:ext>
    </p:extLst>
  </p:cSld>
  <p:clrMapOvr>
    <a:masterClrMapping/>
  </p:clrMapOvr>
  <p:transition spd="med">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80" name="Picture 5"/>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683568" y="1646461"/>
            <a:ext cx="7689249" cy="4374827"/>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01381" name="5 Metin kutusu"/>
          <p:cNvSpPr txBox="1">
            <a:spLocks noChangeArrowheads="1"/>
          </p:cNvSpPr>
          <p:nvPr/>
        </p:nvSpPr>
        <p:spPr bwMode="auto">
          <a:xfrm>
            <a:off x="2978647" y="483584"/>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a:solidFill>
                  <a:srgbClr val="FF0000"/>
                </a:solidFill>
              </a:rPr>
              <a:t>Fork-liftler</a:t>
            </a:r>
          </a:p>
        </p:txBody>
      </p:sp>
    </p:spTree>
    <p:extLst>
      <p:ext uri="{BB962C8B-B14F-4D97-AF65-F5344CB8AC3E}">
        <p14:creationId xmlns:p14="http://schemas.microsoft.com/office/powerpoint/2010/main" val="1201908892"/>
      </p:ext>
    </p:extLst>
  </p:cSld>
  <p:clrMapOvr>
    <a:masterClrMapping/>
  </p:clrMapOvr>
  <p:transition spd="med">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8" name="Picture 6"/>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115616" y="1700808"/>
            <a:ext cx="6840537" cy="4249737"/>
          </a:xfrm>
          <a:prstGeom prst="rect">
            <a:avLst/>
          </a:prstGeom>
          <a:noFill/>
          <a:ln w="3175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03429" name="5 Metin kutusu"/>
          <p:cNvSpPr txBox="1">
            <a:spLocks noChangeArrowheads="1"/>
          </p:cNvSpPr>
          <p:nvPr/>
        </p:nvSpPr>
        <p:spPr bwMode="auto">
          <a:xfrm>
            <a:off x="3347864" y="620688"/>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4000" dirty="0" err="1">
                <a:solidFill>
                  <a:srgbClr val="FF0000"/>
                </a:solidFill>
              </a:rPr>
              <a:t>Fork</a:t>
            </a:r>
            <a:r>
              <a:rPr lang="tr-TR" sz="4000" dirty="0">
                <a:solidFill>
                  <a:srgbClr val="FF0000"/>
                </a:solidFill>
              </a:rPr>
              <a:t>-liftler</a:t>
            </a:r>
          </a:p>
        </p:txBody>
      </p:sp>
    </p:spTree>
    <p:extLst>
      <p:ext uri="{BB962C8B-B14F-4D97-AF65-F5344CB8AC3E}">
        <p14:creationId xmlns:p14="http://schemas.microsoft.com/office/powerpoint/2010/main" val="1815809808"/>
      </p:ext>
    </p:extLst>
  </p:cSld>
  <p:clrMapOvr>
    <a:masterClrMapping/>
  </p:clrMapOvr>
  <p:transition spd="med">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772816"/>
            <a:ext cx="4464495" cy="4099218"/>
          </a:xfrm>
          <a:prstGeom prst="rect">
            <a:avLst/>
          </a:prstGeom>
        </p:spPr>
      </p:pic>
      <p:sp>
        <p:nvSpPr>
          <p:cNvPr id="3" name="Metin kutusu 2"/>
          <p:cNvSpPr txBox="1"/>
          <p:nvPr/>
        </p:nvSpPr>
        <p:spPr>
          <a:xfrm>
            <a:off x="2484513" y="889556"/>
            <a:ext cx="4175719" cy="523220"/>
          </a:xfrm>
          <a:prstGeom prst="rect">
            <a:avLst/>
          </a:prstGeom>
          <a:noFill/>
        </p:spPr>
        <p:txBody>
          <a:bodyPr wrap="square" rtlCol="0">
            <a:spAutoFit/>
          </a:bodyPr>
          <a:lstStyle/>
          <a:p>
            <a:r>
              <a:rPr lang="tr-TR" sz="2800" b="1" dirty="0" smtClean="0">
                <a:solidFill>
                  <a:srgbClr val="FF0000"/>
                </a:solidFill>
              </a:rPr>
              <a:t>ASANSÖRLERDE GÜVENLİK</a:t>
            </a:r>
            <a:endParaRPr lang="tr-TR" sz="2800" b="1" dirty="0">
              <a:solidFill>
                <a:srgbClr val="FF0000"/>
              </a:solidFill>
            </a:endParaRPr>
          </a:p>
        </p:txBody>
      </p:sp>
    </p:spTree>
    <p:extLst>
      <p:ext uri="{BB962C8B-B14F-4D97-AF65-F5344CB8AC3E}">
        <p14:creationId xmlns:p14="http://schemas.microsoft.com/office/powerpoint/2010/main" val="3302658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268760"/>
            <a:ext cx="7920880" cy="4862870"/>
          </a:xfrm>
          <a:prstGeom prst="rect">
            <a:avLst/>
          </a:prstGeom>
        </p:spPr>
        <p:txBody>
          <a:bodyPr wrap="square">
            <a:spAutoFit/>
          </a:bodyPr>
          <a:lstStyle/>
          <a:p>
            <a:pPr>
              <a:spcBef>
                <a:spcPts val="1200"/>
              </a:spcBef>
            </a:pPr>
            <a:r>
              <a:rPr lang="tr-TR" sz="2000" dirty="0" smtClean="0"/>
              <a:t>–İşyerlerinde </a:t>
            </a:r>
            <a:r>
              <a:rPr lang="tr-TR" sz="2000" dirty="0"/>
              <a:t>kullanılacak insan ve yük asansörlerinin, yürürlükteki mevzuatın ve </a:t>
            </a:r>
            <a:r>
              <a:rPr lang="tr-TR" sz="2000" dirty="0" smtClean="0"/>
              <a:t>tekniğin öngördüğü şekilde </a:t>
            </a:r>
            <a:r>
              <a:rPr lang="tr-TR" sz="2000" dirty="0"/>
              <a:t>imal ve </a:t>
            </a:r>
            <a:r>
              <a:rPr lang="tr-TR" sz="2000" dirty="0" smtClean="0"/>
              <a:t>inşa </a:t>
            </a:r>
            <a:r>
              <a:rPr lang="tr-TR" sz="2000" dirty="0"/>
              <a:t>edilerek kurulması ve bakımlarının yapılması </a:t>
            </a:r>
            <a:r>
              <a:rPr lang="tr-TR" sz="2000" dirty="0" smtClean="0"/>
              <a:t>şarttır.</a:t>
            </a:r>
            <a:endParaRPr lang="tr-TR" sz="2000" dirty="0"/>
          </a:p>
          <a:p>
            <a:pPr>
              <a:spcBef>
                <a:spcPts val="1200"/>
              </a:spcBef>
            </a:pPr>
            <a:r>
              <a:rPr lang="tr-TR" sz="2000" dirty="0"/>
              <a:t>– Asansör </a:t>
            </a:r>
            <a:r>
              <a:rPr lang="tr-TR" sz="2000" dirty="0" smtClean="0"/>
              <a:t>boşluğundan, </a:t>
            </a:r>
            <a:r>
              <a:rPr lang="tr-TR" sz="2000" dirty="0"/>
              <a:t>asansörün </a:t>
            </a:r>
            <a:r>
              <a:rPr lang="tr-TR" sz="2000" dirty="0" smtClean="0"/>
              <a:t>çalışmasına </a:t>
            </a:r>
            <a:r>
              <a:rPr lang="tr-TR" sz="2000" dirty="0"/>
              <a:t>özgü tesis ve tertibattan </a:t>
            </a:r>
            <a:r>
              <a:rPr lang="tr-TR" sz="2000" dirty="0" smtClean="0"/>
              <a:t>başka, </a:t>
            </a:r>
            <a:r>
              <a:rPr lang="tr-TR" sz="2000" dirty="0"/>
              <a:t>hiç bir </a:t>
            </a:r>
            <a:r>
              <a:rPr lang="tr-TR" sz="2000" dirty="0" smtClean="0"/>
              <a:t>şekilde halat</a:t>
            </a:r>
            <a:r>
              <a:rPr lang="tr-TR" sz="2000" dirty="0"/>
              <a:t>, tel ve boru </a:t>
            </a:r>
            <a:r>
              <a:rPr lang="tr-TR" sz="2000" dirty="0" smtClean="0"/>
              <a:t>gib</a:t>
            </a:r>
            <a:r>
              <a:rPr lang="tr-TR" sz="2000" dirty="0"/>
              <a:t>i</a:t>
            </a:r>
            <a:r>
              <a:rPr lang="tr-TR" sz="2000" dirty="0" smtClean="0"/>
              <a:t> </a:t>
            </a:r>
            <a:r>
              <a:rPr lang="tr-TR" sz="2000" dirty="0"/>
              <a:t>sair malzeme veya tesis geçirilmeyecektir.</a:t>
            </a:r>
          </a:p>
          <a:p>
            <a:pPr>
              <a:spcBef>
                <a:spcPts val="1200"/>
              </a:spcBef>
            </a:pPr>
            <a:r>
              <a:rPr lang="tr-TR" sz="2000" dirty="0"/>
              <a:t>– Asansör makine dairesi veya </a:t>
            </a:r>
            <a:r>
              <a:rPr lang="tr-TR" sz="2000" dirty="0" smtClean="0"/>
              <a:t>boşlukları, </a:t>
            </a:r>
            <a:r>
              <a:rPr lang="tr-TR" sz="2000" dirty="0"/>
              <a:t>geçit olarak kullanılmayacak ve buralara hiç bir </a:t>
            </a:r>
            <a:r>
              <a:rPr lang="tr-TR" sz="2000" dirty="0" smtClean="0"/>
              <a:t>şey depo </a:t>
            </a:r>
            <a:r>
              <a:rPr lang="tr-TR" sz="2000" dirty="0"/>
              <a:t>edilmeyecektir. Bu yerlere girilmesini </a:t>
            </a:r>
            <a:r>
              <a:rPr lang="tr-TR" sz="2000" dirty="0" smtClean="0"/>
              <a:t>sağlayacak </a:t>
            </a:r>
            <a:r>
              <a:rPr lang="tr-TR" sz="2000" dirty="0"/>
              <a:t>kapılar, her zaman </a:t>
            </a:r>
            <a:r>
              <a:rPr lang="tr-TR" sz="2000" dirty="0" smtClean="0"/>
              <a:t>kilitli bulundurulacak </a:t>
            </a:r>
            <a:r>
              <a:rPr lang="tr-TR" sz="2000" dirty="0"/>
              <a:t>ve ancak sorumlu elemanlar tarafından açılacaktır.</a:t>
            </a:r>
          </a:p>
          <a:p>
            <a:pPr>
              <a:spcBef>
                <a:spcPts val="1200"/>
              </a:spcBef>
            </a:pPr>
            <a:r>
              <a:rPr lang="tr-TR" sz="2000" dirty="0"/>
              <a:t>– Yük asansörlerinde, insan </a:t>
            </a:r>
            <a:r>
              <a:rPr lang="tr-TR" sz="2000" dirty="0" smtClean="0"/>
              <a:t>taşınmaması </a:t>
            </a:r>
            <a:r>
              <a:rPr lang="tr-TR" sz="2000" dirty="0"/>
              <a:t>esastır. Bu </a:t>
            </a:r>
            <a:r>
              <a:rPr lang="tr-TR" sz="2000" dirty="0" smtClean="0"/>
              <a:t>yasağı </a:t>
            </a:r>
            <a:r>
              <a:rPr lang="tr-TR" sz="2000" dirty="0"/>
              <a:t>belirten levhalar, her kat kapısına </a:t>
            </a:r>
            <a:r>
              <a:rPr lang="tr-TR" sz="2000" dirty="0" smtClean="0"/>
              <a:t>ve kabin </a:t>
            </a:r>
            <a:r>
              <a:rPr lang="tr-TR" sz="2000" dirty="0"/>
              <a:t>içine, görülür bir </a:t>
            </a:r>
            <a:r>
              <a:rPr lang="tr-TR" sz="2000" dirty="0" smtClean="0"/>
              <a:t>şekilde </a:t>
            </a:r>
            <a:r>
              <a:rPr lang="tr-TR" sz="2000" dirty="0"/>
              <a:t>konulacaktır. Ancak, </a:t>
            </a:r>
            <a:r>
              <a:rPr lang="tr-TR" sz="2000" dirty="0" smtClean="0"/>
              <a:t>işin gereği </a:t>
            </a:r>
            <a:r>
              <a:rPr lang="tr-TR" sz="2000" dirty="0"/>
              <a:t>olarak insan </a:t>
            </a:r>
            <a:r>
              <a:rPr lang="tr-TR" sz="2000" dirty="0" smtClean="0"/>
              <a:t>taşınması halinde</a:t>
            </a:r>
            <a:r>
              <a:rPr lang="tr-TR" sz="2000" dirty="0"/>
              <a:t>, insan asansörlerindeki güvenlik </a:t>
            </a:r>
            <a:r>
              <a:rPr lang="tr-TR" sz="2000" dirty="0" smtClean="0"/>
              <a:t>koşulları, </a:t>
            </a:r>
            <a:r>
              <a:rPr lang="tr-TR" sz="2000" dirty="0"/>
              <a:t>bu asansörlerde de bulunacaktır.</a:t>
            </a:r>
          </a:p>
        </p:txBody>
      </p:sp>
      <p:sp>
        <p:nvSpPr>
          <p:cNvPr id="3" name="Dikdörtgen 2"/>
          <p:cNvSpPr/>
          <p:nvPr/>
        </p:nvSpPr>
        <p:spPr>
          <a:xfrm>
            <a:off x="683568" y="692696"/>
            <a:ext cx="6205353" cy="523220"/>
          </a:xfrm>
          <a:prstGeom prst="rect">
            <a:avLst/>
          </a:prstGeom>
        </p:spPr>
        <p:txBody>
          <a:bodyPr wrap="none">
            <a:spAutoFit/>
          </a:bodyPr>
          <a:lstStyle/>
          <a:p>
            <a:r>
              <a:rPr lang="tr-TR" sz="2800" dirty="0">
                <a:solidFill>
                  <a:srgbClr val="FF0000"/>
                </a:solidFill>
                <a:latin typeface="+mj-lt"/>
              </a:rPr>
              <a:t>Asansörlerde alınacak güvenlik önlemleri </a:t>
            </a:r>
          </a:p>
        </p:txBody>
      </p:sp>
    </p:spTree>
    <p:extLst>
      <p:ext uri="{BB962C8B-B14F-4D97-AF65-F5344CB8AC3E}">
        <p14:creationId xmlns:p14="http://schemas.microsoft.com/office/powerpoint/2010/main" val="2149838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539552" y="1124744"/>
            <a:ext cx="8229600" cy="4389120"/>
          </a:xfrm>
        </p:spPr>
        <p:txBody>
          <a:bodyPr anchor="t"/>
          <a:lstStyle/>
          <a:p>
            <a:pPr algn="ctr" eaLnBrk="1" hangingPunct="1">
              <a:buClr>
                <a:srgbClr val="FCD5B5"/>
              </a:buClr>
              <a:buFont typeface="Wingdings" pitchFamily="2" charset="2"/>
              <a:buNone/>
            </a:pPr>
            <a:r>
              <a:rPr lang="tr-TR" sz="4400" dirty="0" smtClean="0">
                <a:solidFill>
                  <a:srgbClr val="FF0000"/>
                </a:solidFill>
                <a:latin typeface="+mj-lt"/>
                <a:ea typeface="Verdana" pitchFamily="34" charset="0"/>
                <a:cs typeface="Verdana" pitchFamily="34" charset="0"/>
              </a:rPr>
              <a:t>  KALDIRMA ARAÇLARINDA PERİYODİK                      KONTROLLER</a:t>
            </a:r>
            <a:endParaRPr lang="en-US" sz="4400" dirty="0" smtClean="0">
              <a:solidFill>
                <a:srgbClr val="FF0000"/>
              </a:solidFill>
              <a:latin typeface="+mj-lt"/>
              <a:ea typeface="Verdana" pitchFamily="34" charset="0"/>
              <a:cs typeface="Verdana"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933056"/>
            <a:ext cx="2997433" cy="1978306"/>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933056"/>
            <a:ext cx="2656265" cy="1978306"/>
          </a:xfrm>
          <a:prstGeom prst="rect">
            <a:avLst/>
          </a:prstGeom>
        </p:spPr>
      </p:pic>
    </p:spTree>
    <p:extLst>
      <p:ext uri="{BB962C8B-B14F-4D97-AF65-F5344CB8AC3E}">
        <p14:creationId xmlns:p14="http://schemas.microsoft.com/office/powerpoint/2010/main" val="3355971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34888" y="620688"/>
            <a:ext cx="6717432" cy="511175"/>
          </a:xfrm>
        </p:spPr>
        <p:txBody>
          <a:bodyPr>
            <a:noAutofit/>
          </a:bodyPr>
          <a:lstStyle/>
          <a:p>
            <a:pPr eaLnBrk="1" hangingPunct="1"/>
            <a:r>
              <a:rPr lang="tr-TR" sz="2400" b="1" dirty="0" smtClean="0">
                <a:solidFill>
                  <a:srgbClr val="FF0000"/>
                </a:solidFill>
                <a:latin typeface="+mn-lt"/>
                <a:ea typeface="Verdana" pitchFamily="34" charset="0"/>
                <a:cs typeface="Verdana" pitchFamily="34" charset="0"/>
              </a:rPr>
              <a:t>KALDIRMA ARAÇLARINDA PERİYODİK KONTROLLER</a:t>
            </a:r>
            <a:endParaRPr lang="en-US" sz="2400" b="1" dirty="0" smtClean="0">
              <a:solidFill>
                <a:srgbClr val="FF0000"/>
              </a:solidFill>
              <a:latin typeface="+mn-lt"/>
              <a:ea typeface="Verdana" pitchFamily="34" charset="0"/>
              <a:cs typeface="Verdana" pitchFamily="34" charset="0"/>
            </a:endParaRPr>
          </a:p>
        </p:txBody>
      </p:sp>
      <p:sp>
        <p:nvSpPr>
          <p:cNvPr id="124931" name="Content Placeholder 2"/>
          <p:cNvSpPr>
            <a:spLocks noGrp="1"/>
          </p:cNvSpPr>
          <p:nvPr>
            <p:ph idx="1"/>
          </p:nvPr>
        </p:nvSpPr>
        <p:spPr>
          <a:xfrm>
            <a:off x="446856" y="1385267"/>
            <a:ext cx="8229600" cy="5572125"/>
          </a:xfrm>
        </p:spPr>
        <p:txBody>
          <a:bodyPr>
            <a:normAutofit/>
          </a:bodyPr>
          <a:lstStyle/>
          <a:p>
            <a:pPr eaLnBrk="1" hangingPunct="1">
              <a:lnSpc>
                <a:spcPct val="80000"/>
              </a:lnSpc>
              <a:buClr>
                <a:srgbClr val="FCD5B5"/>
              </a:buClr>
              <a:buFont typeface="Wingdings" pitchFamily="2" charset="2"/>
              <a:buNone/>
            </a:pPr>
            <a:r>
              <a:rPr lang="tr-TR" sz="2000" b="1" dirty="0" smtClean="0">
                <a:solidFill>
                  <a:srgbClr val="FF0000"/>
                </a:solidFill>
                <a:ea typeface="Verdana" pitchFamily="34" charset="0"/>
                <a:cs typeface="Verdana" pitchFamily="34" charset="0"/>
              </a:rPr>
              <a:t>	</a:t>
            </a:r>
            <a:r>
              <a:rPr lang="tr-TR" sz="2000" b="1" dirty="0" smtClean="0">
                <a:ea typeface="Verdana" pitchFamily="34" charset="0"/>
                <a:cs typeface="Verdana" pitchFamily="34" charset="0"/>
              </a:rPr>
              <a:t>Periyodik kontroller Türk </a:t>
            </a:r>
            <a:r>
              <a:rPr lang="tr-TR" sz="2000" b="1" dirty="0" smtClean="0">
                <a:ea typeface="Verdana" pitchFamily="34" charset="0"/>
                <a:cs typeface="Verdana" pitchFamily="34" charset="0"/>
              </a:rPr>
              <a:t>standartları </a:t>
            </a:r>
            <a:r>
              <a:rPr lang="tr-TR" sz="2000" b="1" dirty="0" smtClean="0">
                <a:ea typeface="Verdana" pitchFamily="34" charset="0"/>
                <a:cs typeface="Verdana" pitchFamily="34" charset="0"/>
              </a:rPr>
              <a:t>TS 10116 Kaldırma ve Taşıma makinaları-vinçler </a:t>
            </a:r>
            <a:r>
              <a:rPr lang="tr-TR" sz="2000" b="1" dirty="0" smtClean="0">
                <a:ea typeface="Verdana" pitchFamily="34" charset="0"/>
                <a:cs typeface="Verdana" pitchFamily="34" charset="0"/>
              </a:rPr>
              <a:t>muayene </a:t>
            </a:r>
            <a:r>
              <a:rPr lang="tr-TR" sz="2000" b="1" dirty="0" smtClean="0">
                <a:ea typeface="Verdana" pitchFamily="34" charset="0"/>
                <a:cs typeface="Verdana" pitchFamily="34" charset="0"/>
              </a:rPr>
              <a:t>ve deney </a:t>
            </a:r>
            <a:r>
              <a:rPr lang="tr-TR" sz="2000" b="1" dirty="0" smtClean="0">
                <a:ea typeface="Verdana" pitchFamily="34" charset="0"/>
                <a:cs typeface="Verdana" pitchFamily="34" charset="0"/>
              </a:rPr>
              <a:t>metotlarına </a:t>
            </a:r>
            <a:r>
              <a:rPr lang="tr-TR" sz="2000" b="1" dirty="0" smtClean="0">
                <a:ea typeface="Verdana" pitchFamily="34" charset="0"/>
                <a:cs typeface="Verdana" pitchFamily="34" charset="0"/>
              </a:rPr>
              <a:t>göre yapılır.</a:t>
            </a:r>
          </a:p>
          <a:p>
            <a:pPr eaLnBrk="1" hangingPunct="1">
              <a:lnSpc>
                <a:spcPct val="80000"/>
              </a:lnSpc>
              <a:buClr>
                <a:srgbClr val="FCD5B5"/>
              </a:buClr>
              <a:buFont typeface="Wingdings" pitchFamily="2" charset="2"/>
              <a:buNone/>
            </a:pPr>
            <a:endParaRPr lang="tr-TR" sz="20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2000" b="1" dirty="0" smtClean="0">
                <a:solidFill>
                  <a:srgbClr val="FF0000"/>
                </a:solidFill>
                <a:ea typeface="Verdana" pitchFamily="34" charset="0"/>
                <a:cs typeface="Verdana" pitchFamily="34" charset="0"/>
              </a:rPr>
              <a:t>1. Fiziki (Gözle) Muayene Deneyleri </a:t>
            </a:r>
            <a:endParaRPr lang="en-US" sz="20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2000" dirty="0" smtClean="0">
                <a:ea typeface="Verdana" pitchFamily="34" charset="0"/>
                <a:cs typeface="Verdana" pitchFamily="34" charset="0"/>
              </a:rPr>
              <a:t>	Çalışma şartları ile test ve deneylerden dolayı vincin taşıyıcı yapısında uygunsuzluğun meydana gelip gelmediğini tespit etmektir.</a:t>
            </a:r>
          </a:p>
          <a:p>
            <a:pPr eaLnBrk="1" hangingPunct="1">
              <a:lnSpc>
                <a:spcPct val="80000"/>
              </a:lnSpc>
              <a:buClr>
                <a:srgbClr val="FCD5B5"/>
              </a:buClr>
              <a:buFont typeface="Wingdings" pitchFamily="2" charset="2"/>
              <a:buNone/>
            </a:pPr>
            <a:endParaRPr lang="en-US" sz="20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2000" b="1" dirty="0" smtClean="0">
                <a:solidFill>
                  <a:srgbClr val="FF0000"/>
                </a:solidFill>
                <a:ea typeface="Verdana" pitchFamily="34" charset="0"/>
                <a:cs typeface="Verdana" pitchFamily="34" charset="0"/>
              </a:rPr>
              <a:t>2- Şartnamelere   Uygunluk  Deneyleri</a:t>
            </a:r>
            <a:endParaRPr lang="en-US" sz="20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2000" dirty="0" smtClean="0">
                <a:ea typeface="Verdana" pitchFamily="34" charset="0"/>
                <a:cs typeface="Verdana" pitchFamily="34" charset="0"/>
              </a:rPr>
              <a:t>	Kaldırma araçlarının imalat öncesi belirlenen teknik şartnamelere uygunluğunun tespiti için yapılır.</a:t>
            </a:r>
          </a:p>
          <a:p>
            <a:pPr eaLnBrk="1" hangingPunct="1">
              <a:lnSpc>
                <a:spcPct val="80000"/>
              </a:lnSpc>
              <a:buClr>
                <a:srgbClr val="FCD5B5"/>
              </a:buClr>
              <a:buFont typeface="Wingdings" pitchFamily="2" charset="2"/>
              <a:buNone/>
            </a:pPr>
            <a:endParaRPr lang="en-US" sz="20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2000" b="1" dirty="0" smtClean="0">
                <a:solidFill>
                  <a:srgbClr val="FF0000"/>
                </a:solidFill>
                <a:ea typeface="Verdana" pitchFamily="34" charset="0"/>
                <a:cs typeface="Verdana" pitchFamily="34" charset="0"/>
              </a:rPr>
              <a:t>3. Yük   Kaldırma  Yeterlilik Deneyleri	   </a:t>
            </a:r>
          </a:p>
          <a:p>
            <a:pPr eaLnBrk="1" hangingPunct="1">
              <a:lnSpc>
                <a:spcPct val="80000"/>
              </a:lnSpc>
              <a:buClr>
                <a:srgbClr val="FCD5B5"/>
              </a:buClr>
              <a:buFont typeface="Wingdings" pitchFamily="2" charset="2"/>
              <a:buNone/>
            </a:pPr>
            <a:r>
              <a:rPr lang="tr-TR" sz="2000" dirty="0" smtClean="0">
                <a:ea typeface="Verdana" pitchFamily="34" charset="0"/>
                <a:cs typeface="Verdana" pitchFamily="34" charset="0"/>
              </a:rPr>
              <a:t>	A- Statik Yük Deneyleri</a:t>
            </a:r>
          </a:p>
          <a:p>
            <a:pPr>
              <a:lnSpc>
                <a:spcPct val="80000"/>
              </a:lnSpc>
              <a:buClr>
                <a:srgbClr val="FCD5B5"/>
              </a:buClr>
              <a:buNone/>
            </a:pPr>
            <a:r>
              <a:rPr lang="tr-TR" sz="2000" dirty="0" smtClean="0">
                <a:ea typeface="Verdana" pitchFamily="34" charset="0"/>
                <a:cs typeface="Verdana" pitchFamily="34" charset="0"/>
              </a:rPr>
              <a:t>	B- Dinamik Yük Deneyleri</a:t>
            </a:r>
          </a:p>
          <a:p>
            <a:pPr>
              <a:lnSpc>
                <a:spcPct val="80000"/>
              </a:lnSpc>
              <a:buClr>
                <a:srgbClr val="FCD5B5"/>
              </a:buClr>
              <a:buNone/>
            </a:pPr>
            <a:r>
              <a:rPr lang="tr-TR" sz="2000" dirty="0" smtClean="0">
                <a:ea typeface="Verdana" pitchFamily="34" charset="0"/>
                <a:cs typeface="Verdana" pitchFamily="34" charset="0"/>
              </a:rPr>
              <a:t>	C-Kararlılık Deneyleri</a:t>
            </a:r>
          </a:p>
          <a:p>
            <a:pPr>
              <a:lnSpc>
                <a:spcPct val="80000"/>
              </a:lnSpc>
              <a:buClr>
                <a:srgbClr val="FCD5B5"/>
              </a:buClr>
              <a:buNone/>
            </a:pPr>
            <a:endParaRPr lang="en-US" sz="20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2000" dirty="0" smtClean="0">
                <a:ea typeface="Verdana" pitchFamily="34" charset="0"/>
                <a:cs typeface="Verdana" pitchFamily="34" charset="0"/>
              </a:rPr>
              <a:t>	</a:t>
            </a:r>
            <a:endParaRPr lang="en-US" sz="2400" dirty="0" smtClean="0"/>
          </a:p>
        </p:txBody>
      </p:sp>
    </p:spTree>
    <p:extLst>
      <p:ext uri="{BB962C8B-B14F-4D97-AF65-F5344CB8AC3E}">
        <p14:creationId xmlns:p14="http://schemas.microsoft.com/office/powerpoint/2010/main" val="1616784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590872" y="692696"/>
            <a:ext cx="8229600" cy="511175"/>
          </a:xfrm>
        </p:spPr>
        <p:txBody>
          <a:bodyPr>
            <a:noAutofit/>
          </a:bodyPr>
          <a:lstStyle/>
          <a:p>
            <a:r>
              <a:rPr lang="tr-TR" sz="3200" b="1" dirty="0" smtClean="0">
                <a:solidFill>
                  <a:srgbClr val="FF0000"/>
                </a:solidFill>
                <a:ea typeface="Verdana" pitchFamily="34" charset="0"/>
                <a:cs typeface="Verdana" pitchFamily="34" charset="0"/>
              </a:rPr>
              <a:t>A-Statik </a:t>
            </a:r>
            <a:r>
              <a:rPr lang="tr-TR" sz="3200" b="1" dirty="0">
                <a:solidFill>
                  <a:srgbClr val="FF0000"/>
                </a:solidFill>
                <a:ea typeface="Verdana" pitchFamily="34" charset="0"/>
                <a:cs typeface="Verdana" pitchFamily="34" charset="0"/>
              </a:rPr>
              <a:t>Yük Deneyi</a:t>
            </a:r>
            <a:endParaRPr lang="en-US" sz="3200" dirty="0" smtClean="0">
              <a:solidFill>
                <a:srgbClr val="FF0000"/>
              </a:solidFill>
              <a:latin typeface="+mn-lt"/>
              <a:ea typeface="Verdana" pitchFamily="34" charset="0"/>
              <a:cs typeface="Verdana" pitchFamily="34" charset="0"/>
            </a:endParaRPr>
          </a:p>
        </p:txBody>
      </p:sp>
      <p:sp>
        <p:nvSpPr>
          <p:cNvPr id="125955" name="Content Placeholder 2"/>
          <p:cNvSpPr>
            <a:spLocks noGrp="1"/>
          </p:cNvSpPr>
          <p:nvPr>
            <p:ph idx="1"/>
          </p:nvPr>
        </p:nvSpPr>
        <p:spPr>
          <a:xfrm>
            <a:off x="251520" y="1365870"/>
            <a:ext cx="8435280" cy="4943450"/>
          </a:xfrm>
        </p:spPr>
        <p:txBody>
          <a:bodyPr anchor="t">
            <a:noAutofit/>
          </a:bodyPr>
          <a:lstStyle/>
          <a:p>
            <a:pPr>
              <a:buClr>
                <a:srgbClr val="FCD5B5"/>
              </a:buClr>
              <a:buNone/>
            </a:pPr>
            <a:r>
              <a:rPr lang="tr-TR" sz="1800" b="1" dirty="0" smtClean="0">
                <a:solidFill>
                  <a:srgbClr val="FF0000"/>
                </a:solidFill>
                <a:ea typeface="Verdana" pitchFamily="34" charset="0"/>
                <a:cs typeface="Verdana" pitchFamily="34" charset="0"/>
              </a:rPr>
              <a:t>	</a:t>
            </a:r>
            <a:r>
              <a:rPr lang="tr-TR" sz="1800" dirty="0">
                <a:ea typeface="Verdana" pitchFamily="34" charset="0"/>
                <a:cs typeface="Verdana" pitchFamily="34" charset="0"/>
              </a:rPr>
              <a:t>Statik deneyler kaldırma makinası ve elemanlarının yapı     yeterliliğini     kontrol etmek amacı ile yapılır.</a:t>
            </a:r>
            <a:endParaRPr lang="en-US" sz="2000" dirty="0"/>
          </a:p>
          <a:p>
            <a:pPr eaLnBrk="1" hangingPunct="1">
              <a:buClr>
                <a:srgbClr val="FCD5B5"/>
              </a:buClr>
              <a:buFont typeface="Wingdings" pitchFamily="2" charset="2"/>
              <a:buNone/>
            </a:pPr>
            <a:r>
              <a:rPr lang="tr-TR" sz="1800" b="1" dirty="0" smtClean="0">
                <a:solidFill>
                  <a:srgbClr val="FF0000"/>
                </a:solidFill>
                <a:ea typeface="Verdana" pitchFamily="34" charset="0"/>
                <a:cs typeface="Verdana" pitchFamily="34" charset="0"/>
              </a:rPr>
              <a:t>	</a:t>
            </a:r>
          </a:p>
          <a:p>
            <a:pPr eaLnBrk="1" hangingPunct="1">
              <a:buClr>
                <a:srgbClr val="FCD5B5"/>
              </a:buClr>
              <a:buFont typeface="Wingdings" pitchFamily="2" charset="2"/>
              <a:buNone/>
            </a:pPr>
            <a:r>
              <a:rPr lang="tr-TR" sz="1800" b="1" dirty="0">
                <a:solidFill>
                  <a:srgbClr val="FF0000"/>
                </a:solidFill>
                <a:ea typeface="Verdana" pitchFamily="34" charset="0"/>
                <a:cs typeface="Verdana" pitchFamily="34" charset="0"/>
              </a:rPr>
              <a:t>	</a:t>
            </a:r>
            <a:r>
              <a:rPr lang="tr-TR" sz="1800" b="1" dirty="0" smtClean="0">
                <a:solidFill>
                  <a:srgbClr val="FF0000"/>
                </a:solidFill>
                <a:ea typeface="Verdana" pitchFamily="34" charset="0"/>
                <a:cs typeface="Verdana" pitchFamily="34" charset="0"/>
              </a:rPr>
              <a:t>Statik Yük Deneyinin Yapılışı:</a:t>
            </a:r>
            <a:r>
              <a:rPr lang="tr-TR" sz="1800" dirty="0" smtClean="0">
                <a:ea typeface="Verdana" pitchFamily="34" charset="0"/>
                <a:cs typeface="Verdana" pitchFamily="34" charset="0"/>
              </a:rPr>
              <a:t> </a:t>
            </a:r>
          </a:p>
          <a:p>
            <a:pPr eaLnBrk="1" hangingPunct="1">
              <a:spcBef>
                <a:spcPts val="1200"/>
              </a:spcBef>
              <a:buClr>
                <a:srgbClr val="FCD5B5"/>
              </a:buClr>
              <a:buFont typeface="Wingdings" pitchFamily="2" charset="2"/>
              <a:buNone/>
            </a:pPr>
            <a:r>
              <a:rPr lang="tr-TR" sz="1800" dirty="0">
                <a:ea typeface="Verdana" pitchFamily="34" charset="0"/>
                <a:cs typeface="Verdana" pitchFamily="34" charset="0"/>
              </a:rPr>
              <a:t>	</a:t>
            </a:r>
            <a:r>
              <a:rPr lang="tr-TR" sz="1800" dirty="0" smtClean="0">
                <a:ea typeface="Verdana" pitchFamily="34" charset="0"/>
                <a:cs typeface="Verdana" pitchFamily="34" charset="0"/>
              </a:rPr>
              <a:t>Vincin ana elemanlarına en fazla yük geldiği konumlarda yük uygulanır ve kademeli olarak yük artırılır. </a:t>
            </a:r>
          </a:p>
          <a:p>
            <a:pPr eaLnBrk="1" hangingPunct="1">
              <a:spcBef>
                <a:spcPts val="1200"/>
              </a:spcBef>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Yük yerden en fazla 10-20 cm kaldırılır ve en fazla 10 dakika askıda bekletilir. </a:t>
            </a:r>
          </a:p>
          <a:p>
            <a:pPr eaLnBrk="1" hangingPunct="1">
              <a:spcBef>
                <a:spcPts val="1200"/>
              </a:spcBef>
              <a:buClr>
                <a:srgbClr val="FCD5B5"/>
              </a:buClr>
              <a:buFont typeface="Wingdings" pitchFamily="2" charset="2"/>
              <a:buNone/>
            </a:pPr>
            <a:r>
              <a:rPr lang="tr-TR" sz="1800" dirty="0" smtClean="0">
                <a:ea typeface="Verdana" pitchFamily="34" charset="0"/>
                <a:cs typeface="Verdana" pitchFamily="34" charset="0"/>
              </a:rPr>
              <a:t>	Sonra yük indirilip vinç ve yüke çalışan elemanlarının gözle fiziki muayenesi yapılır.</a:t>
            </a:r>
          </a:p>
          <a:p>
            <a:pPr eaLnBrk="1" hangingPunct="1">
              <a:spcBef>
                <a:spcPts val="1200"/>
              </a:spcBef>
              <a:buClr>
                <a:srgbClr val="FCD5B5"/>
              </a:buClr>
              <a:buFont typeface="Wingdings" pitchFamily="2" charset="2"/>
              <a:buNone/>
            </a:pPr>
            <a:r>
              <a:rPr lang="tr-TR" sz="1800" dirty="0" smtClean="0">
                <a:ea typeface="Verdana" pitchFamily="34" charset="0"/>
                <a:cs typeface="Verdana" pitchFamily="34" charset="0"/>
              </a:rPr>
              <a:t>	(Çatlak, boya kalkması, kalıcı biçim değişikliği, bağlantılarda gevşeme ya da hasar olup olmadığı kontrol edilir).</a:t>
            </a:r>
          </a:p>
          <a:p>
            <a:pPr>
              <a:spcBef>
                <a:spcPts val="1200"/>
              </a:spcBef>
              <a:buClr>
                <a:srgbClr val="FCD5B5"/>
              </a:buClr>
              <a:buNone/>
            </a:pPr>
            <a:r>
              <a:rPr lang="tr-TR" sz="1800" dirty="0" smtClean="0">
                <a:ea typeface="Verdana" pitchFamily="34" charset="0"/>
                <a:cs typeface="Verdana" pitchFamily="34" charset="0"/>
              </a:rPr>
              <a:t>	Statik </a:t>
            </a:r>
            <a:r>
              <a:rPr lang="tr-TR" sz="1800" dirty="0">
                <a:ea typeface="Verdana" pitchFamily="34" charset="0"/>
                <a:cs typeface="Verdana" pitchFamily="34" charset="0"/>
              </a:rPr>
              <a:t>deney yükünün hesabı: </a:t>
            </a:r>
            <a:r>
              <a:rPr lang="tr-TR" sz="1800" dirty="0" err="1">
                <a:ea typeface="Verdana" pitchFamily="34" charset="0"/>
                <a:cs typeface="Verdana" pitchFamily="34" charset="0"/>
              </a:rPr>
              <a:t>Ps</a:t>
            </a:r>
            <a:r>
              <a:rPr lang="tr-TR" sz="1800" dirty="0">
                <a:ea typeface="Verdana" pitchFamily="34" charset="0"/>
                <a:cs typeface="Verdana" pitchFamily="34" charset="0"/>
              </a:rPr>
              <a:t>=1.25x P  (Mevzuatta veya Standartlarda aksi belirtilmedikçe bu formül kullanılacaktır).</a:t>
            </a:r>
          </a:p>
          <a:p>
            <a:pPr>
              <a:spcBef>
                <a:spcPts val="1200"/>
              </a:spcBef>
              <a:buClr>
                <a:srgbClr val="FCD5B5"/>
              </a:buClr>
              <a:buNone/>
            </a:pPr>
            <a:r>
              <a:rPr lang="tr-TR" sz="1800" dirty="0" smtClean="0">
                <a:ea typeface="Verdana" pitchFamily="34" charset="0"/>
                <a:cs typeface="Verdana" pitchFamily="34" charset="0"/>
              </a:rPr>
              <a:t>	P:Mobil </a:t>
            </a:r>
            <a:r>
              <a:rPr lang="tr-TR" sz="1800" dirty="0">
                <a:ea typeface="Verdana" pitchFamily="34" charset="0"/>
                <a:cs typeface="Verdana" pitchFamily="34" charset="0"/>
              </a:rPr>
              <a:t>vinçler için kendi toplam </a:t>
            </a:r>
            <a:r>
              <a:rPr lang="tr-TR" sz="1800" dirty="0" err="1">
                <a:ea typeface="Verdana" pitchFamily="34" charset="0"/>
                <a:cs typeface="Verdana" pitchFamily="34" charset="0"/>
              </a:rPr>
              <a:t>ağırlığı+Yük</a:t>
            </a:r>
            <a:r>
              <a:rPr lang="tr-TR" sz="1800" dirty="0">
                <a:ea typeface="Verdana" pitchFamily="34" charset="0"/>
                <a:cs typeface="Verdana" pitchFamily="34" charset="0"/>
              </a:rPr>
              <a:t>, diğer vinçler için imalatta belirlenmiş kaldırma kapasitesidir.</a:t>
            </a:r>
            <a:endParaRPr lang="en-US" sz="1800" dirty="0">
              <a:ea typeface="Verdana" pitchFamily="34" charset="0"/>
              <a:cs typeface="Verdana" pitchFamily="34" charset="0"/>
            </a:endParaRPr>
          </a:p>
          <a:p>
            <a:pPr eaLnBrk="1" hangingPunct="1">
              <a:buClr>
                <a:srgbClr val="FCD5B5"/>
              </a:buClr>
              <a:buFont typeface="Wingdings" pitchFamily="2" charset="2"/>
              <a:buNone/>
            </a:pPr>
            <a:endParaRPr lang="en-US" sz="1800" dirty="0" smtClean="0">
              <a:ea typeface="Verdana" pitchFamily="34" charset="0"/>
              <a:cs typeface="Verdana" pitchFamily="34" charset="0"/>
            </a:endParaRPr>
          </a:p>
        </p:txBody>
      </p:sp>
    </p:spTree>
    <p:extLst>
      <p:ext uri="{BB962C8B-B14F-4D97-AF65-F5344CB8AC3E}">
        <p14:creationId xmlns:p14="http://schemas.microsoft.com/office/powerpoint/2010/main" val="665566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662880" y="908720"/>
            <a:ext cx="6069360" cy="511175"/>
          </a:xfrm>
        </p:spPr>
        <p:txBody>
          <a:bodyPr>
            <a:normAutofit/>
          </a:bodyPr>
          <a:lstStyle/>
          <a:p>
            <a:r>
              <a:rPr lang="tr-TR" sz="2800" b="1" dirty="0">
                <a:solidFill>
                  <a:srgbClr val="FF0000"/>
                </a:solidFill>
                <a:ea typeface="Verdana" pitchFamily="34" charset="0"/>
                <a:cs typeface="Verdana" pitchFamily="34" charset="0"/>
              </a:rPr>
              <a:t>B- Dinamik Yük Deneyleri</a:t>
            </a:r>
          </a:p>
        </p:txBody>
      </p:sp>
      <p:sp>
        <p:nvSpPr>
          <p:cNvPr id="126979" name="Content Placeholder 2"/>
          <p:cNvSpPr>
            <a:spLocks noGrp="1"/>
          </p:cNvSpPr>
          <p:nvPr>
            <p:ph idx="1"/>
          </p:nvPr>
        </p:nvSpPr>
        <p:spPr>
          <a:xfrm>
            <a:off x="374848" y="1844824"/>
            <a:ext cx="7992888" cy="4367386"/>
          </a:xfrm>
        </p:spPr>
        <p:txBody>
          <a:bodyPr anchor="t">
            <a:normAutofit/>
          </a:bodyPr>
          <a:lstStyle/>
          <a:p>
            <a:pPr eaLnBrk="1" hangingPunct="1">
              <a:buClr>
                <a:srgbClr val="FCD5B5"/>
              </a:buClr>
              <a:buFont typeface="Wingdings" pitchFamily="2" charset="2"/>
              <a:buNone/>
            </a:pPr>
            <a:r>
              <a:rPr lang="tr-TR" sz="2000" dirty="0" smtClean="0">
                <a:ea typeface="Verdana" pitchFamily="34" charset="0"/>
                <a:cs typeface="Verdana" pitchFamily="34" charset="0"/>
              </a:rPr>
              <a:t>	Kaldırma aracı elemanlarının ve frenlerinin emniyetli olup olmadığının tespiti amacı ile yapılan deneylerdir.</a:t>
            </a:r>
          </a:p>
          <a:p>
            <a:pPr eaLnBrk="1" hangingPunct="1">
              <a:buClr>
                <a:srgbClr val="FCD5B5"/>
              </a:buClr>
              <a:buFont typeface="Wingdings" pitchFamily="2" charset="2"/>
              <a:buNone/>
            </a:pP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a:t>
            </a:r>
            <a:r>
              <a:rPr lang="tr-TR" sz="2000" b="1" dirty="0" smtClean="0">
                <a:ea typeface="Verdana" pitchFamily="34" charset="0"/>
                <a:cs typeface="Verdana" pitchFamily="34" charset="0"/>
              </a:rPr>
              <a:t>Dinamik Deney Yükünün Hesabı:</a:t>
            </a:r>
          </a:p>
          <a:p>
            <a:pPr eaLnBrk="1" hangingPunct="1">
              <a:buClr>
                <a:srgbClr val="FCD5B5"/>
              </a:buClr>
              <a:buFont typeface="Wingdings" pitchFamily="2" charset="2"/>
              <a:buNone/>
            </a:pPr>
            <a:r>
              <a:rPr lang="tr-TR" sz="2000" dirty="0" smtClean="0">
                <a:ea typeface="Verdana" pitchFamily="34" charset="0"/>
                <a:cs typeface="Verdana" pitchFamily="34" charset="0"/>
              </a:rPr>
              <a:t>		</a:t>
            </a:r>
          </a:p>
          <a:p>
            <a:pPr eaLnBrk="1" hangingPunct="1">
              <a:buClr>
                <a:srgbClr val="FCD5B5"/>
              </a:buClr>
              <a:buFont typeface="Wingdings" pitchFamily="2" charset="2"/>
              <a:buNone/>
            </a:pPr>
            <a:r>
              <a:rPr lang="tr-TR" sz="2000" dirty="0" smtClean="0">
                <a:ea typeface="Verdana" pitchFamily="34" charset="0"/>
                <a:cs typeface="Verdana" pitchFamily="34" charset="0"/>
              </a:rPr>
              <a:t>	Pd=1.1x P olarak alınmalıdır.(TS 10116-10117)</a:t>
            </a: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a:t>
            </a: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Pd= 1.5 x P olarak alınmalıdır (İSİGT:Md:376-378).</a:t>
            </a:r>
          </a:p>
          <a:p>
            <a:pPr eaLnBrk="1" hangingPunct="1">
              <a:buClr>
                <a:srgbClr val="FCD5B5"/>
              </a:buClr>
              <a:buFont typeface="Wingdings" pitchFamily="2" charset="2"/>
              <a:buNone/>
            </a:pPr>
            <a:r>
              <a:rPr lang="tr-TR" sz="2000" dirty="0" smtClean="0">
                <a:ea typeface="Verdana" pitchFamily="34" charset="0"/>
                <a:cs typeface="Verdana" pitchFamily="34" charset="0"/>
              </a:rPr>
              <a:t>	</a:t>
            </a: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P=Mobil vinçler için ilave bom ve kaldırma takımları + Yük,</a:t>
            </a:r>
          </a:p>
          <a:p>
            <a:pPr eaLnBrk="1" hangingPunct="1">
              <a:buClr>
                <a:srgbClr val="FCD5B5"/>
              </a:buClr>
              <a:buFont typeface="Wingdings" pitchFamily="2" charset="2"/>
              <a:buNone/>
            </a:pP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P=Diğer vinçler için tasarım veya imalat kaldırma kapasitesi.</a:t>
            </a:r>
            <a:endParaRPr lang="en-US" sz="2000" dirty="0" smtClean="0">
              <a:ea typeface="Verdana" pitchFamily="34" charset="0"/>
              <a:cs typeface="Verdana" pitchFamily="34" charset="0"/>
            </a:endParaRPr>
          </a:p>
          <a:p>
            <a:pPr eaLnBrk="1" hangingPunct="1">
              <a:buClr>
                <a:srgbClr val="FCD5B5"/>
              </a:buClr>
              <a:buFont typeface="Wingdings" pitchFamily="2" charset="2"/>
              <a:buNone/>
            </a:pPr>
            <a:endParaRPr lang="en-US" sz="2000" dirty="0" smtClean="0">
              <a:ea typeface="Verdana" pitchFamily="34" charset="0"/>
              <a:cs typeface="Verdana" pitchFamily="34" charset="0"/>
            </a:endParaRPr>
          </a:p>
        </p:txBody>
      </p:sp>
    </p:spTree>
    <p:extLst>
      <p:ext uri="{BB962C8B-B14F-4D97-AF65-F5344CB8AC3E}">
        <p14:creationId xmlns:p14="http://schemas.microsoft.com/office/powerpoint/2010/main" val="3491090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Content Placeholder 2"/>
          <p:cNvSpPr>
            <a:spLocks noGrp="1"/>
          </p:cNvSpPr>
          <p:nvPr>
            <p:ph idx="1"/>
          </p:nvPr>
        </p:nvSpPr>
        <p:spPr>
          <a:xfrm>
            <a:off x="395536" y="1772816"/>
            <a:ext cx="8013576" cy="4680520"/>
          </a:xfrm>
        </p:spPr>
        <p:txBody>
          <a:bodyPr anchor="t">
            <a:noAutofit/>
          </a:bodyPr>
          <a:lstStyle/>
          <a:p>
            <a:pPr>
              <a:buClr>
                <a:srgbClr val="FCD5B5"/>
              </a:buClr>
            </a:pPr>
            <a:r>
              <a:rPr lang="tr-TR" sz="2000" dirty="0" smtClean="0">
                <a:ea typeface="Verdana" pitchFamily="34" charset="0"/>
                <a:cs typeface="Verdana" pitchFamily="34" charset="0"/>
              </a:rPr>
              <a:t>Vincin ana elemanlarına en fazla yük geldiği konumlarda yük uygulanır. </a:t>
            </a:r>
          </a:p>
          <a:p>
            <a:pPr>
              <a:buClr>
                <a:srgbClr val="FCD5B5"/>
              </a:buClr>
            </a:pPr>
            <a:endParaRPr lang="tr-TR" sz="2000" dirty="0" smtClean="0">
              <a:ea typeface="Verdana" pitchFamily="34" charset="0"/>
              <a:cs typeface="Verdana" pitchFamily="34" charset="0"/>
            </a:endParaRPr>
          </a:p>
          <a:p>
            <a:pPr>
              <a:buClr>
                <a:srgbClr val="FCD5B5"/>
              </a:buClr>
            </a:pPr>
            <a:r>
              <a:rPr lang="tr-TR" sz="2000" dirty="0" smtClean="0">
                <a:ea typeface="Verdana" pitchFamily="34" charset="0"/>
                <a:cs typeface="Verdana" pitchFamily="34" charset="0"/>
              </a:rPr>
              <a:t>Deneyler vincin hareketlerinin tüm sınırları boyunca defalarca tekrar edilmelidir. </a:t>
            </a:r>
          </a:p>
          <a:p>
            <a:pPr>
              <a:buClr>
                <a:srgbClr val="FCD5B5"/>
              </a:buClr>
            </a:pPr>
            <a:endParaRPr lang="tr-TR" sz="2000" dirty="0" smtClean="0">
              <a:ea typeface="Verdana" pitchFamily="34" charset="0"/>
              <a:cs typeface="Verdana" pitchFamily="34" charset="0"/>
            </a:endParaRPr>
          </a:p>
          <a:p>
            <a:pPr>
              <a:buClr>
                <a:srgbClr val="FCD5B5"/>
              </a:buClr>
            </a:pPr>
            <a:r>
              <a:rPr lang="en-US" sz="2000" dirty="0" err="1" smtClean="0">
                <a:ea typeface="Verdana" pitchFamily="34" charset="0"/>
                <a:cs typeface="Verdana" pitchFamily="34" charset="0"/>
              </a:rPr>
              <a:t>Deneyler</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yük</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havada</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asılı</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iken</a:t>
            </a:r>
            <a:r>
              <a:rPr lang="en-US" sz="2000" dirty="0" smtClean="0">
                <a:ea typeface="Verdana" pitchFamily="34" charset="0"/>
                <a:cs typeface="Verdana" pitchFamily="34" charset="0"/>
              </a:rPr>
              <a:t> de </a:t>
            </a:r>
            <a:r>
              <a:rPr lang="en-US" sz="2000" dirty="0" err="1" smtClean="0">
                <a:ea typeface="Verdana" pitchFamily="34" charset="0"/>
                <a:cs typeface="Verdana" pitchFamily="34" charset="0"/>
              </a:rPr>
              <a:t>yapılmalı</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ve</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bu</a:t>
            </a:r>
            <a:r>
              <a:rPr lang="tr-TR" sz="2000" dirty="0" smtClean="0">
                <a:ea typeface="Verdana" pitchFamily="34" charset="0"/>
                <a:cs typeface="Verdana" pitchFamily="34" charset="0"/>
              </a:rPr>
              <a:t>  d</a:t>
            </a:r>
            <a:r>
              <a:rPr lang="en-US" sz="2000" dirty="0" err="1" smtClean="0">
                <a:ea typeface="Verdana" pitchFamily="34" charset="0"/>
                <a:cs typeface="Verdana" pitchFamily="34" charset="0"/>
              </a:rPr>
              <a:t>urumda</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yük</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geri</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kaçmamalıdır</a:t>
            </a:r>
            <a:r>
              <a:rPr lang="en-US" sz="2000" dirty="0" smtClean="0">
                <a:ea typeface="Verdana" pitchFamily="34" charset="0"/>
                <a:cs typeface="Verdana" pitchFamily="34" charset="0"/>
              </a:rPr>
              <a:t>.</a:t>
            </a:r>
            <a:endParaRPr lang="tr-TR" sz="2000" dirty="0" smtClean="0">
              <a:ea typeface="Verdana" pitchFamily="34" charset="0"/>
              <a:cs typeface="Verdana" pitchFamily="34" charset="0"/>
            </a:endParaRPr>
          </a:p>
          <a:p>
            <a:pPr>
              <a:buClr>
                <a:srgbClr val="FCD5B5"/>
              </a:buClr>
            </a:pPr>
            <a:endParaRPr lang="tr-TR" sz="2000" dirty="0" smtClean="0">
              <a:ea typeface="Verdana" pitchFamily="34" charset="0"/>
              <a:cs typeface="Verdana" pitchFamily="34" charset="0"/>
            </a:endParaRPr>
          </a:p>
          <a:p>
            <a:pPr>
              <a:buClr>
                <a:srgbClr val="FCD5B5"/>
              </a:buClr>
            </a:pPr>
            <a:r>
              <a:rPr lang="tr-TR" sz="2000" dirty="0" smtClean="0">
                <a:ea typeface="Verdana" pitchFamily="34" charset="0"/>
                <a:cs typeface="Verdana" pitchFamily="34" charset="0"/>
              </a:rPr>
              <a:t>Deneyler makinanın enerjisi kesilmesi durumunda da bütün hareketlerini kapsamalı ve en az 60 dakika boyunca tekrar edilmelidir.</a:t>
            </a:r>
          </a:p>
          <a:p>
            <a:pPr>
              <a:buClr>
                <a:srgbClr val="FCD5B5"/>
              </a:buClr>
            </a:pPr>
            <a:endParaRPr lang="en-US" sz="2000" dirty="0" smtClean="0">
              <a:ea typeface="Verdana" pitchFamily="34" charset="0"/>
              <a:cs typeface="Verdana" pitchFamily="34" charset="0"/>
            </a:endParaRPr>
          </a:p>
          <a:p>
            <a:pPr>
              <a:buClr>
                <a:srgbClr val="FCD5B5"/>
              </a:buClr>
            </a:pPr>
            <a:r>
              <a:rPr lang="tr-TR" sz="2000" dirty="0" smtClean="0">
                <a:ea typeface="Verdana" pitchFamily="34" charset="0"/>
                <a:cs typeface="Verdana" pitchFamily="34" charset="0"/>
              </a:rPr>
              <a:t>Deney sonucunda yine fiziki muayene yapılmalıdır. </a:t>
            </a:r>
            <a:endParaRPr lang="en-US" sz="2000" dirty="0" smtClean="0">
              <a:ea typeface="Verdana" pitchFamily="34" charset="0"/>
              <a:cs typeface="Verdana" pitchFamily="34" charset="0"/>
            </a:endParaRPr>
          </a:p>
          <a:p>
            <a:pPr eaLnBrk="1" hangingPunct="1">
              <a:buClr>
                <a:srgbClr val="FCD5B5"/>
              </a:buClr>
              <a:buFont typeface="Wingdings" pitchFamily="2" charset="2"/>
              <a:buNone/>
            </a:pPr>
            <a:endParaRPr lang="en-US" sz="2000" b="1" dirty="0" smtClean="0">
              <a:solidFill>
                <a:srgbClr val="FF0000"/>
              </a:solidFill>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a:t>
            </a:r>
            <a:endParaRPr lang="en-US" sz="2000" dirty="0" smtClean="0">
              <a:ea typeface="Verdana" pitchFamily="34" charset="0"/>
              <a:cs typeface="Verdana" pitchFamily="34" charset="0"/>
            </a:endParaRPr>
          </a:p>
          <a:p>
            <a:pPr eaLnBrk="1" hangingPunct="1">
              <a:buClr>
                <a:srgbClr val="FCD5B5"/>
              </a:buClr>
              <a:buFont typeface="Wingdings" pitchFamily="2" charset="2"/>
              <a:buNone/>
            </a:pPr>
            <a:endParaRPr lang="en-US" sz="2000" dirty="0" smtClean="0">
              <a:ea typeface="Verdana" pitchFamily="34" charset="0"/>
              <a:cs typeface="Verdana" pitchFamily="34" charset="0"/>
            </a:endParaRPr>
          </a:p>
        </p:txBody>
      </p:sp>
      <p:sp>
        <p:nvSpPr>
          <p:cNvPr id="2" name="Başlık 1"/>
          <p:cNvSpPr>
            <a:spLocks noGrp="1"/>
          </p:cNvSpPr>
          <p:nvPr>
            <p:ph type="title"/>
          </p:nvPr>
        </p:nvSpPr>
        <p:spPr>
          <a:xfrm>
            <a:off x="734888" y="836712"/>
            <a:ext cx="8229600" cy="720080"/>
          </a:xfrm>
        </p:spPr>
        <p:txBody>
          <a:bodyPr>
            <a:normAutofit/>
          </a:bodyPr>
          <a:lstStyle/>
          <a:p>
            <a:r>
              <a:rPr lang="tr-TR" sz="2800" b="1" dirty="0" smtClean="0">
                <a:solidFill>
                  <a:srgbClr val="FF0000"/>
                </a:solidFill>
                <a:ea typeface="Verdana" pitchFamily="34" charset="0"/>
                <a:cs typeface="Verdana" pitchFamily="34" charset="0"/>
              </a:rPr>
              <a:t>Dinamik </a:t>
            </a:r>
            <a:r>
              <a:rPr lang="tr-TR" sz="2800" b="1" dirty="0">
                <a:solidFill>
                  <a:srgbClr val="FF0000"/>
                </a:solidFill>
                <a:ea typeface="Verdana" pitchFamily="34" charset="0"/>
                <a:cs typeface="Verdana" pitchFamily="34" charset="0"/>
              </a:rPr>
              <a:t>Yük Deneyinin </a:t>
            </a:r>
            <a:r>
              <a:rPr lang="tr-TR" sz="2800" b="1" dirty="0" smtClean="0">
                <a:solidFill>
                  <a:srgbClr val="FF0000"/>
                </a:solidFill>
                <a:ea typeface="Verdana" pitchFamily="34" charset="0"/>
                <a:cs typeface="Verdana" pitchFamily="34" charset="0"/>
              </a:rPr>
              <a:t>yapılışı</a:t>
            </a:r>
            <a:endParaRPr lang="tr-TR" sz="2800" dirty="0"/>
          </a:p>
        </p:txBody>
      </p:sp>
    </p:spTree>
    <p:extLst>
      <p:ext uri="{BB962C8B-B14F-4D97-AF65-F5344CB8AC3E}">
        <p14:creationId xmlns:p14="http://schemas.microsoft.com/office/powerpoint/2010/main" val="22008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3568" y="1052736"/>
            <a:ext cx="7149480" cy="511175"/>
          </a:xfrm>
        </p:spPr>
        <p:txBody>
          <a:bodyPr>
            <a:noAutofit/>
          </a:bodyPr>
          <a:lstStyle/>
          <a:p>
            <a:r>
              <a:rPr lang="tr-TR" sz="3200" b="1" dirty="0">
                <a:solidFill>
                  <a:srgbClr val="FF0000"/>
                </a:solidFill>
              </a:rPr>
              <a:t>Kaldırma Araçlarında Kaza Sebepleri</a:t>
            </a:r>
            <a:endParaRPr lang="en-US" sz="3200" b="1" dirty="0" smtClean="0">
              <a:solidFill>
                <a:srgbClr val="FF0000"/>
              </a:solidFill>
              <a:latin typeface="+mn-lt"/>
              <a:ea typeface="Verdana" pitchFamily="34" charset="0"/>
              <a:cs typeface="Verdana" pitchFamily="34" charset="0"/>
            </a:endParaRPr>
          </a:p>
        </p:txBody>
      </p:sp>
      <p:sp>
        <p:nvSpPr>
          <p:cNvPr id="9219" name="Content Placeholder 2"/>
          <p:cNvSpPr>
            <a:spLocks noGrp="1"/>
          </p:cNvSpPr>
          <p:nvPr>
            <p:ph idx="1"/>
          </p:nvPr>
        </p:nvSpPr>
        <p:spPr>
          <a:xfrm>
            <a:off x="827584" y="2060848"/>
            <a:ext cx="4032448" cy="2736304"/>
          </a:xfrm>
        </p:spPr>
        <p:txBody>
          <a:bodyPr anchor="t">
            <a:noAutofit/>
          </a:bodyPr>
          <a:lstStyle/>
          <a:p>
            <a:pPr>
              <a:lnSpc>
                <a:spcPct val="150000"/>
              </a:lnSpc>
            </a:pPr>
            <a:r>
              <a:rPr lang="tr-TR" sz="2400" dirty="0" smtClean="0"/>
              <a:t>İmalat</a:t>
            </a:r>
            <a:r>
              <a:rPr lang="tr-TR" sz="2400" dirty="0"/>
              <a:t>,</a:t>
            </a:r>
          </a:p>
          <a:p>
            <a:pPr>
              <a:lnSpc>
                <a:spcPct val="150000"/>
              </a:lnSpc>
            </a:pPr>
            <a:r>
              <a:rPr lang="tr-TR" sz="2400" dirty="0" smtClean="0"/>
              <a:t>Montaj</a:t>
            </a:r>
            <a:r>
              <a:rPr lang="tr-TR" sz="2400" dirty="0"/>
              <a:t>,</a:t>
            </a:r>
          </a:p>
          <a:p>
            <a:pPr>
              <a:lnSpc>
                <a:spcPct val="150000"/>
              </a:lnSpc>
            </a:pPr>
            <a:r>
              <a:rPr lang="tr-TR" sz="2400" dirty="0" smtClean="0"/>
              <a:t>Yetersiz </a:t>
            </a:r>
            <a:r>
              <a:rPr lang="tr-TR" sz="2400" dirty="0"/>
              <a:t>bakım-kontrol,</a:t>
            </a:r>
          </a:p>
          <a:p>
            <a:pPr>
              <a:lnSpc>
                <a:spcPct val="150000"/>
              </a:lnSpc>
            </a:pPr>
            <a:r>
              <a:rPr lang="tr-TR" sz="2400" dirty="0" smtClean="0"/>
              <a:t>Kullanım </a:t>
            </a:r>
            <a:r>
              <a:rPr lang="tr-TR" sz="2400" dirty="0"/>
              <a:t>hataları</a:t>
            </a:r>
            <a:r>
              <a:rPr lang="tr-TR" sz="2400" dirty="0" smtClean="0"/>
              <a:t>.</a:t>
            </a:r>
            <a:endParaRPr lang="tr-TR" sz="2400" dirty="0">
              <a:ea typeface="Verdana" pitchFamily="34" charset="0"/>
              <a:cs typeface="Verdana"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04864"/>
            <a:ext cx="3786488" cy="2514228"/>
          </a:xfrm>
          <a:prstGeom prst="rect">
            <a:avLst/>
          </a:prstGeom>
        </p:spPr>
      </p:pic>
    </p:spTree>
    <p:extLst>
      <p:ext uri="{BB962C8B-B14F-4D97-AF65-F5344CB8AC3E}">
        <p14:creationId xmlns:p14="http://schemas.microsoft.com/office/powerpoint/2010/main" val="3776878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662880" y="908720"/>
            <a:ext cx="8229600" cy="511175"/>
          </a:xfrm>
        </p:spPr>
        <p:txBody>
          <a:bodyPr>
            <a:normAutofit/>
          </a:bodyPr>
          <a:lstStyle/>
          <a:p>
            <a:r>
              <a:rPr lang="tr-TR" sz="2800" b="1" dirty="0" smtClean="0">
                <a:solidFill>
                  <a:srgbClr val="FF0000"/>
                </a:solidFill>
                <a:ea typeface="Verdana" pitchFamily="34" charset="0"/>
                <a:cs typeface="Verdana" pitchFamily="34" charset="0"/>
              </a:rPr>
              <a:t>C-KARARLILIK DENEYLERİ</a:t>
            </a:r>
            <a:endParaRPr lang="tr-TR" sz="2800" b="1" dirty="0">
              <a:solidFill>
                <a:srgbClr val="FF0000"/>
              </a:solidFill>
              <a:ea typeface="Verdana" pitchFamily="34" charset="0"/>
              <a:cs typeface="Verdana" pitchFamily="34" charset="0"/>
            </a:endParaRPr>
          </a:p>
        </p:txBody>
      </p:sp>
      <p:sp>
        <p:nvSpPr>
          <p:cNvPr id="129027" name="Content Placeholder 2"/>
          <p:cNvSpPr>
            <a:spLocks noGrp="1"/>
          </p:cNvSpPr>
          <p:nvPr>
            <p:ph idx="1"/>
          </p:nvPr>
        </p:nvSpPr>
        <p:spPr>
          <a:xfrm>
            <a:off x="467544" y="1628800"/>
            <a:ext cx="8229600" cy="4941168"/>
          </a:xfrm>
        </p:spPr>
        <p:txBody>
          <a:bodyPr anchor="t">
            <a:noAutofit/>
          </a:bodyPr>
          <a:lstStyle/>
          <a:p>
            <a:pPr>
              <a:buClr>
                <a:srgbClr val="FCD5B5"/>
              </a:buClr>
            </a:pPr>
            <a:r>
              <a:rPr lang="en-US" sz="2000" dirty="0" err="1" smtClean="0">
                <a:ea typeface="Verdana" pitchFamily="34" charset="0"/>
                <a:cs typeface="Verdana" pitchFamily="34" charset="0"/>
              </a:rPr>
              <a:t>Kararlılık</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deneyleri</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vincin</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kararlılığını</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kontrol</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etmek</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amacıyla</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yapılır</a:t>
            </a:r>
            <a:r>
              <a:rPr lang="en-US" sz="2000" dirty="0" smtClean="0">
                <a:ea typeface="Verdana" pitchFamily="34" charset="0"/>
                <a:cs typeface="Verdana" pitchFamily="34" charset="0"/>
              </a:rPr>
              <a:t>.</a:t>
            </a:r>
          </a:p>
          <a:p>
            <a:pPr>
              <a:buClr>
                <a:srgbClr val="FCD5B5"/>
              </a:buClr>
            </a:pPr>
            <a:endParaRPr lang="tr-TR" sz="2000" dirty="0" smtClean="0">
              <a:ea typeface="Verdana" pitchFamily="34" charset="0"/>
              <a:cs typeface="Verdana" pitchFamily="34" charset="0"/>
            </a:endParaRPr>
          </a:p>
          <a:p>
            <a:pPr>
              <a:buClr>
                <a:srgbClr val="FCD5B5"/>
              </a:buClr>
            </a:pPr>
            <a:r>
              <a:rPr lang="en-US" sz="2000" dirty="0" err="1" smtClean="0">
                <a:ea typeface="Verdana" pitchFamily="34" charset="0"/>
                <a:cs typeface="Verdana" pitchFamily="34" charset="0"/>
              </a:rPr>
              <a:t>Deney</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sırasında</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kanca</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statik</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olarak</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yüklendiğinde</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vinç</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devrilmemelidir</a:t>
            </a:r>
            <a:r>
              <a:rPr lang="en-US" sz="2000" dirty="0" smtClean="0">
                <a:ea typeface="Verdana" pitchFamily="34" charset="0"/>
                <a:cs typeface="Verdana" pitchFamily="34" charset="0"/>
              </a:rPr>
              <a:t>.</a:t>
            </a:r>
            <a:endParaRPr lang="en-US" sz="2000" b="1" dirty="0" smtClean="0">
              <a:solidFill>
                <a:srgbClr val="FF0000"/>
              </a:solidFill>
              <a:ea typeface="Verdana" pitchFamily="34" charset="0"/>
              <a:cs typeface="Verdana" pitchFamily="34" charset="0"/>
            </a:endParaRPr>
          </a:p>
          <a:p>
            <a:pPr marL="0" indent="0">
              <a:buClr>
                <a:srgbClr val="FCD5B5"/>
              </a:buClr>
              <a:buNone/>
            </a:pPr>
            <a:r>
              <a:rPr lang="tr-TR" sz="2000" dirty="0" smtClean="0">
                <a:ea typeface="Verdana" pitchFamily="34" charset="0"/>
                <a:cs typeface="Verdana" pitchFamily="34" charset="0"/>
              </a:rPr>
              <a:t>	</a:t>
            </a:r>
          </a:p>
          <a:p>
            <a:pPr>
              <a:buClr>
                <a:srgbClr val="FCD5B5"/>
              </a:buClr>
            </a:pPr>
            <a:r>
              <a:rPr lang="tr-TR" sz="2000" dirty="0" smtClean="0">
                <a:ea typeface="Verdana" pitchFamily="34" charset="0"/>
                <a:cs typeface="Verdana" pitchFamily="34" charset="0"/>
              </a:rPr>
              <a:t>Kaldırma aracının kararlılığını kontrol etmek amacı ile yapılır.</a:t>
            </a:r>
          </a:p>
          <a:p>
            <a:pPr eaLnBrk="1" hangingPunct="1">
              <a:buClr>
                <a:srgbClr val="FCD5B5"/>
              </a:buClr>
              <a:buFont typeface="Wingdings" pitchFamily="2" charset="2"/>
              <a:buNone/>
            </a:pP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Kararlılık Deney Yükünün Hesabı: </a:t>
            </a:r>
            <a:r>
              <a:rPr lang="tr-TR" sz="2000" dirty="0" err="1" smtClean="0">
                <a:ea typeface="Verdana" pitchFamily="34" charset="0"/>
                <a:cs typeface="Verdana" pitchFamily="34" charset="0"/>
              </a:rPr>
              <a:t>Pk</a:t>
            </a:r>
            <a:r>
              <a:rPr lang="tr-TR" sz="2000" dirty="0" smtClean="0">
                <a:ea typeface="Verdana" pitchFamily="34" charset="0"/>
                <a:cs typeface="Verdana" pitchFamily="34" charset="0"/>
              </a:rPr>
              <a:t>= 1.25x P + 0.5x Fi</a:t>
            </a:r>
            <a:endParaRPr lang="en-US" sz="2000" dirty="0" smtClean="0">
              <a:ea typeface="Verdana" pitchFamily="34" charset="0"/>
              <a:cs typeface="Verdana" pitchFamily="34" charset="0"/>
            </a:endParaRPr>
          </a:p>
          <a:p>
            <a:pPr eaLnBrk="1" hangingPunct="1">
              <a:buClr>
                <a:srgbClr val="FCD5B5"/>
              </a:buClr>
              <a:buFont typeface="Wingdings" pitchFamily="2" charset="2"/>
              <a:buNone/>
            </a:pPr>
            <a:endParaRPr lang="tr-TR"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P= Tasarım Kaldırma Kapasitesi,</a:t>
            </a: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a:t>
            </a:r>
          </a:p>
          <a:p>
            <a:pPr eaLnBrk="1" hangingPunct="1">
              <a:buClr>
                <a:srgbClr val="FCD5B5"/>
              </a:buClr>
              <a:buFont typeface="Wingdings" pitchFamily="2" charset="2"/>
              <a:buNone/>
            </a:pPr>
            <a:r>
              <a:rPr lang="tr-TR" sz="2000" dirty="0" smtClean="0">
                <a:ea typeface="Verdana" pitchFamily="34" charset="0"/>
                <a:cs typeface="Verdana" pitchFamily="34" charset="0"/>
              </a:rPr>
              <a:t>	Fi=Ana Bomun ağırlığı veya uzantı bomun ağırlığının bom veya uzantı bomun başlarına indirgenmiş ağırlığıdır.</a:t>
            </a:r>
            <a:endParaRPr lang="en-US" sz="2000" dirty="0" smtClean="0">
              <a:ea typeface="Verdana" pitchFamily="34" charset="0"/>
              <a:cs typeface="Verdana" pitchFamily="34" charset="0"/>
            </a:endParaRPr>
          </a:p>
          <a:p>
            <a:pPr eaLnBrk="1" hangingPunct="1">
              <a:buClr>
                <a:srgbClr val="FCD5B5"/>
              </a:buClr>
              <a:buFont typeface="Wingdings" pitchFamily="2" charset="2"/>
              <a:buNone/>
            </a:pPr>
            <a:endParaRPr lang="en-US" sz="2000" dirty="0" smtClean="0">
              <a:ea typeface="Verdana" pitchFamily="34" charset="0"/>
              <a:cs typeface="Verdana" pitchFamily="34" charset="0"/>
            </a:endParaRPr>
          </a:p>
        </p:txBody>
      </p:sp>
    </p:spTree>
    <p:extLst>
      <p:ext uri="{BB962C8B-B14F-4D97-AF65-F5344CB8AC3E}">
        <p14:creationId xmlns:p14="http://schemas.microsoft.com/office/powerpoint/2010/main" val="3544931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539552" y="764704"/>
            <a:ext cx="8229600" cy="511175"/>
          </a:xfrm>
        </p:spPr>
        <p:txBody>
          <a:bodyPr>
            <a:normAutofit/>
          </a:bodyPr>
          <a:lstStyle/>
          <a:p>
            <a:r>
              <a:rPr lang="tr-TR" sz="2800" b="1" dirty="0" smtClean="0">
                <a:solidFill>
                  <a:srgbClr val="FF0000"/>
                </a:solidFill>
                <a:ea typeface="Verdana" pitchFamily="34" charset="0"/>
                <a:cs typeface="Verdana" pitchFamily="34" charset="0"/>
              </a:rPr>
              <a:t>Kararlılık </a:t>
            </a:r>
            <a:r>
              <a:rPr lang="tr-TR" sz="2800" b="1" dirty="0">
                <a:solidFill>
                  <a:srgbClr val="FF0000"/>
                </a:solidFill>
                <a:ea typeface="Verdana" pitchFamily="34" charset="0"/>
                <a:cs typeface="Verdana" pitchFamily="34" charset="0"/>
              </a:rPr>
              <a:t>Deneyinin Yapılışı</a:t>
            </a:r>
          </a:p>
        </p:txBody>
      </p:sp>
      <p:sp>
        <p:nvSpPr>
          <p:cNvPr id="130051" name="Content Placeholder 2"/>
          <p:cNvSpPr>
            <a:spLocks noGrp="1"/>
          </p:cNvSpPr>
          <p:nvPr>
            <p:ph idx="1"/>
          </p:nvPr>
        </p:nvSpPr>
        <p:spPr>
          <a:xfrm>
            <a:off x="395536" y="1484784"/>
            <a:ext cx="8229600" cy="4996061"/>
          </a:xfrm>
        </p:spPr>
        <p:txBody>
          <a:bodyPr anchor="t">
            <a:normAutofit/>
          </a:bodyPr>
          <a:lstStyle/>
          <a:p>
            <a:pPr>
              <a:buClr>
                <a:srgbClr val="FCD5B5"/>
              </a:buClr>
            </a:pPr>
            <a:r>
              <a:rPr lang="tr-TR" sz="2000" dirty="0" smtClean="0">
                <a:ea typeface="Verdana" pitchFamily="34" charset="0"/>
                <a:cs typeface="Verdana" pitchFamily="34" charset="0"/>
              </a:rPr>
              <a:t>Kararlılık deneyleri belirlenmiş çalışma alanında ve kararlılığın en az olduğu konumlarda yapılmalıdır</a:t>
            </a:r>
          </a:p>
          <a:p>
            <a:pPr>
              <a:buClr>
                <a:srgbClr val="FCD5B5"/>
              </a:buClr>
            </a:pPr>
            <a:endParaRPr lang="en-US" sz="2000" dirty="0" smtClean="0">
              <a:ea typeface="Verdana" pitchFamily="34" charset="0"/>
              <a:cs typeface="Verdana" pitchFamily="34" charset="0"/>
            </a:endParaRPr>
          </a:p>
          <a:p>
            <a:pPr>
              <a:buClr>
                <a:srgbClr val="FCD5B5"/>
              </a:buClr>
            </a:pPr>
            <a:r>
              <a:rPr lang="tr-TR" sz="2000" dirty="0" smtClean="0">
                <a:ea typeface="Verdana" pitchFamily="34" charset="0"/>
                <a:cs typeface="Verdana" pitchFamily="34" charset="0"/>
              </a:rPr>
              <a:t>Deneyler esnasında  maruziyet alanında kimsenin bulunmasına  müsaade edilmemelidir. Deneyler makinanın enerjisi kesilmesi durumunda da bütün hareketlerini kapsamalı ve en az 60 dakika boyunca tekrar edilmelidir.</a:t>
            </a:r>
          </a:p>
          <a:p>
            <a:pPr>
              <a:buClr>
                <a:srgbClr val="FCD5B5"/>
              </a:buClr>
            </a:pPr>
            <a:endParaRPr lang="en-US" sz="2000" dirty="0" smtClean="0">
              <a:ea typeface="Verdana" pitchFamily="34" charset="0"/>
              <a:cs typeface="Verdana" pitchFamily="34" charset="0"/>
            </a:endParaRPr>
          </a:p>
          <a:p>
            <a:pPr>
              <a:buClr>
                <a:srgbClr val="FCD5B5"/>
              </a:buClr>
            </a:pPr>
            <a:r>
              <a:rPr lang="tr-TR" sz="2000" dirty="0" smtClean="0">
                <a:ea typeface="Verdana" pitchFamily="34" charset="0"/>
                <a:cs typeface="Verdana" pitchFamily="34" charset="0"/>
              </a:rPr>
              <a:t>Deney sonucunda yine fiziki muayene yapılmalıdır. </a:t>
            </a:r>
          </a:p>
          <a:p>
            <a:pPr eaLnBrk="1" hangingPunct="1">
              <a:buClr>
                <a:srgbClr val="FCD5B5"/>
              </a:buClr>
              <a:buFont typeface="Wingdings" pitchFamily="2" charset="2"/>
              <a:buNone/>
            </a:pPr>
            <a:r>
              <a:rPr lang="tr-TR" sz="2000" dirty="0" smtClean="0">
                <a:ea typeface="Verdana" pitchFamily="34" charset="0"/>
                <a:cs typeface="Verdana" pitchFamily="34" charset="0"/>
              </a:rPr>
              <a:t>	</a:t>
            </a:r>
            <a:endParaRPr lang="en-US" sz="2000" dirty="0" smtClean="0">
              <a:ea typeface="Verdana" pitchFamily="34" charset="0"/>
              <a:cs typeface="Verdana" pitchFamily="34" charset="0"/>
            </a:endParaRPr>
          </a:p>
          <a:p>
            <a:pPr eaLnBrk="1" hangingPunct="1">
              <a:buClr>
                <a:srgbClr val="FCD5B5"/>
              </a:buClr>
              <a:buFont typeface="Wingdings" pitchFamily="2" charset="2"/>
              <a:buNone/>
            </a:pPr>
            <a:r>
              <a:rPr lang="tr-TR" sz="2000" dirty="0" smtClean="0">
                <a:ea typeface="Verdana" pitchFamily="34" charset="0"/>
                <a:cs typeface="Verdana" pitchFamily="34" charset="0"/>
              </a:rPr>
              <a:t>	</a:t>
            </a:r>
            <a:r>
              <a:rPr lang="tr-TR" sz="2000" b="1" dirty="0" smtClean="0">
                <a:solidFill>
                  <a:srgbClr val="FF0000"/>
                </a:solidFill>
                <a:ea typeface="Verdana" pitchFamily="34" charset="0"/>
                <a:cs typeface="Verdana" pitchFamily="34" charset="0"/>
              </a:rPr>
              <a:t>Kaldırma araçlarının periyodik kontrolleriyle ilgili olarak İşçi Sağlığı ve İş Güvenliği Tüzüğünün 376 ve 378 inci maddeleri </a:t>
            </a:r>
            <a:r>
              <a:rPr lang="tr-TR" sz="2000" dirty="0" smtClean="0">
                <a:ea typeface="Verdana" pitchFamily="34" charset="0"/>
                <a:cs typeface="Verdana" pitchFamily="34" charset="0"/>
              </a:rPr>
              <a:t>ile </a:t>
            </a:r>
            <a:r>
              <a:rPr lang="tr-TR" sz="2000" b="1" dirty="0" smtClean="0">
                <a:solidFill>
                  <a:srgbClr val="0070C0"/>
                </a:solidFill>
                <a:ea typeface="Verdana" pitchFamily="34" charset="0"/>
                <a:cs typeface="Verdana" pitchFamily="34" charset="0"/>
              </a:rPr>
              <a:t>11/2/2004 tarihli ve 25370 sayılı Resmi Gazetede yayımlanan İş  Ekipmanlarının  Kullanımında  Sağlık ve  Güvenlik Şartları Yönetmeliğinin 7 </a:t>
            </a:r>
            <a:r>
              <a:rPr lang="tr-TR" sz="2000" b="1" dirty="0" err="1" smtClean="0">
                <a:solidFill>
                  <a:srgbClr val="0070C0"/>
                </a:solidFill>
                <a:ea typeface="Verdana" pitchFamily="34" charset="0"/>
                <a:cs typeface="Verdana" pitchFamily="34" charset="0"/>
              </a:rPr>
              <a:t>nci</a:t>
            </a:r>
            <a:r>
              <a:rPr lang="tr-TR" sz="2000" b="1" dirty="0" smtClean="0">
                <a:solidFill>
                  <a:srgbClr val="0070C0"/>
                </a:solidFill>
                <a:ea typeface="Verdana" pitchFamily="34" charset="0"/>
                <a:cs typeface="Verdana" pitchFamily="34" charset="0"/>
              </a:rPr>
              <a:t> maddesi yasal dayanağı </a:t>
            </a:r>
            <a:r>
              <a:rPr lang="tr-TR" sz="2000" dirty="0" smtClean="0">
                <a:ea typeface="Verdana" pitchFamily="34" charset="0"/>
                <a:cs typeface="Verdana" pitchFamily="34" charset="0"/>
              </a:rPr>
              <a:t>oluşturmaktadır.    </a:t>
            </a:r>
            <a:endParaRPr lang="en-US" sz="2000" dirty="0" smtClean="0">
              <a:ea typeface="Verdana" pitchFamily="34" charset="0"/>
              <a:cs typeface="Verdana" pitchFamily="34" charset="0"/>
            </a:endParaRPr>
          </a:p>
          <a:p>
            <a:pPr eaLnBrk="1" hangingPunct="1">
              <a:buClr>
                <a:srgbClr val="FCD5B5"/>
              </a:buClr>
              <a:buFont typeface="Wingdings" pitchFamily="2" charset="2"/>
              <a:buNone/>
            </a:pPr>
            <a:endParaRPr lang="en-US" sz="2000" dirty="0" smtClean="0">
              <a:ea typeface="Verdana" pitchFamily="34" charset="0"/>
              <a:cs typeface="Verdana" pitchFamily="34" charset="0"/>
            </a:endParaRPr>
          </a:p>
        </p:txBody>
      </p:sp>
    </p:spTree>
    <p:extLst>
      <p:ext uri="{BB962C8B-B14F-4D97-AF65-F5344CB8AC3E}">
        <p14:creationId xmlns:p14="http://schemas.microsoft.com/office/powerpoint/2010/main" val="724873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57200" y="734070"/>
            <a:ext cx="8229600" cy="511175"/>
          </a:xfrm>
        </p:spPr>
        <p:txBody>
          <a:bodyPr/>
          <a:lstStyle/>
          <a:p>
            <a:pPr eaLnBrk="1" hangingPunct="1"/>
            <a:r>
              <a:rPr lang="tr-TR" sz="2400" smtClean="0">
                <a:solidFill>
                  <a:srgbClr val="FF0000"/>
                </a:solidFill>
                <a:latin typeface="+mn-lt"/>
                <a:ea typeface="Verdana" pitchFamily="34" charset="0"/>
                <a:cs typeface="Verdana" pitchFamily="34" charset="0"/>
              </a:rPr>
              <a:t>TRANSPORTÖRLER (TAŞIYICILAR ) </a:t>
            </a:r>
            <a:endParaRPr lang="en-US" sz="2400" smtClean="0">
              <a:solidFill>
                <a:srgbClr val="FF0000"/>
              </a:solidFill>
              <a:latin typeface="+mn-lt"/>
              <a:ea typeface="Verdana" pitchFamily="34" charset="0"/>
              <a:cs typeface="Verdana" pitchFamily="34" charset="0"/>
            </a:endParaRPr>
          </a:p>
        </p:txBody>
      </p:sp>
      <p:sp>
        <p:nvSpPr>
          <p:cNvPr id="133123" name="Content Placeholder 2"/>
          <p:cNvSpPr>
            <a:spLocks noGrp="1"/>
          </p:cNvSpPr>
          <p:nvPr>
            <p:ph idx="1"/>
          </p:nvPr>
        </p:nvSpPr>
        <p:spPr>
          <a:xfrm>
            <a:off x="251520" y="1284932"/>
            <a:ext cx="8229600" cy="5197475"/>
          </a:xfrm>
        </p:spPr>
        <p:txBody>
          <a:bodyPr>
            <a:noAutofit/>
          </a:bodyPr>
          <a:lstStyle/>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Sanayide kullanılan yaygın </a:t>
            </a:r>
            <a:r>
              <a:rPr lang="tr-TR" sz="1800" dirty="0" err="1" smtClean="0">
                <a:ea typeface="Verdana" pitchFamily="34" charset="0"/>
                <a:cs typeface="Verdana" pitchFamily="34" charset="0"/>
              </a:rPr>
              <a:t>transportör</a:t>
            </a:r>
            <a:r>
              <a:rPr lang="tr-TR" sz="1800" dirty="0" smtClean="0">
                <a:ea typeface="Verdana" pitchFamily="34" charset="0"/>
                <a:cs typeface="Verdana" pitchFamily="34" charset="0"/>
              </a:rPr>
              <a:t> çeşitleri şunlardır. </a:t>
            </a:r>
          </a:p>
          <a:p>
            <a:pPr eaLnBrk="1" hangingPunct="1">
              <a:buClr>
                <a:srgbClr val="FCD5B5"/>
              </a:buClr>
              <a:buFont typeface="Wingdings" pitchFamily="2" charset="2"/>
              <a:buNone/>
            </a:pPr>
            <a:r>
              <a:rPr lang="tr-TR" sz="1800" dirty="0" smtClean="0">
                <a:ea typeface="Verdana" pitchFamily="34" charset="0"/>
                <a:cs typeface="Verdana" pitchFamily="34" charset="0"/>
              </a:rPr>
              <a:t>     </a:t>
            </a: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a-</a:t>
            </a:r>
            <a:r>
              <a:rPr lang="tr-TR" sz="1800" dirty="0" err="1" smtClean="0">
                <a:ea typeface="Verdana" pitchFamily="34" charset="0"/>
                <a:cs typeface="Verdana" pitchFamily="34" charset="0"/>
              </a:rPr>
              <a:t>Elavatörler</a:t>
            </a:r>
            <a:r>
              <a:rPr lang="tr-TR" sz="1800" dirty="0" smtClean="0">
                <a:ea typeface="Verdana" pitchFamily="34" charset="0"/>
                <a:cs typeface="Verdana" pitchFamily="34" charset="0"/>
              </a:rPr>
              <a:t> ( Düşey veya 70 derecenin üzerindeki eğimlerde malzeme naklinde kullanılan konveyörlere verilen genel isim )</a:t>
            </a: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-Merdaneli,</a:t>
            </a: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-Kovalı, </a:t>
            </a: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-Zincirli,</a:t>
            </a:r>
          </a:p>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b-</a:t>
            </a:r>
            <a:r>
              <a:rPr lang="tr-TR" sz="1800" dirty="0" smtClean="0">
                <a:ea typeface="Verdana" pitchFamily="34" charset="0"/>
                <a:cs typeface="Verdana" pitchFamily="34" charset="0"/>
              </a:rPr>
              <a:t>Vidalı </a:t>
            </a:r>
            <a:r>
              <a:rPr lang="tr-TR" sz="1800" dirty="0" err="1" smtClean="0">
                <a:ea typeface="Verdana" pitchFamily="34" charset="0"/>
                <a:cs typeface="Verdana" pitchFamily="34" charset="0"/>
              </a:rPr>
              <a:t>transportörler</a:t>
            </a:r>
            <a:r>
              <a:rPr lang="tr-TR" sz="1800" dirty="0" smtClean="0">
                <a:ea typeface="Verdana" pitchFamily="34" charset="0"/>
                <a:cs typeface="Verdana" pitchFamily="34" charset="0"/>
              </a:rPr>
              <a:t>,</a:t>
            </a:r>
          </a:p>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c-</a:t>
            </a:r>
            <a:r>
              <a:rPr lang="tr-TR" sz="1800" dirty="0" smtClean="0">
                <a:ea typeface="Verdana" pitchFamily="34" charset="0"/>
                <a:cs typeface="Verdana" pitchFamily="34" charset="0"/>
              </a:rPr>
              <a:t>Bantlı konveyörler,</a:t>
            </a:r>
          </a:p>
          <a:p>
            <a:pPr eaLnBrk="1" hangingPunct="1">
              <a:buClr>
                <a:srgbClr val="FCD5B5"/>
              </a:buClr>
              <a:buFont typeface="Wingdings" pitchFamily="2" charset="2"/>
              <a:buNone/>
            </a:pP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r>
              <a:rPr lang="tr-TR" sz="1800" b="1" dirty="0" smtClean="0">
                <a:solidFill>
                  <a:srgbClr val="FF0000"/>
                </a:solidFill>
                <a:ea typeface="Verdana" pitchFamily="34" charset="0"/>
                <a:cs typeface="Verdana" pitchFamily="34" charset="0"/>
              </a:rPr>
              <a:t>d-</a:t>
            </a:r>
            <a:r>
              <a:rPr lang="tr-TR" sz="1800" dirty="0" err="1" smtClean="0">
                <a:ea typeface="Verdana" pitchFamily="34" charset="0"/>
                <a:cs typeface="Verdana" pitchFamily="34" charset="0"/>
              </a:rPr>
              <a:t>Pnomatik</a:t>
            </a:r>
            <a:r>
              <a:rPr lang="tr-TR" sz="1800" dirty="0" smtClean="0">
                <a:ea typeface="Verdana" pitchFamily="34" charset="0"/>
                <a:cs typeface="Verdana" pitchFamily="34" charset="0"/>
              </a:rPr>
              <a:t> transport</a:t>
            </a: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endParaRPr lang="en-US" sz="1800" dirty="0" smtClean="0">
              <a:ea typeface="Verdana" pitchFamily="34" charset="0"/>
              <a:cs typeface="Verdana" pitchFamily="34" charset="0"/>
            </a:endParaRPr>
          </a:p>
          <a:p>
            <a:pPr eaLnBrk="1" hangingPunct="1">
              <a:buClr>
                <a:srgbClr val="FCD5B5"/>
              </a:buClr>
              <a:buFont typeface="Wingdings" pitchFamily="2" charset="2"/>
              <a:buNone/>
            </a:pPr>
            <a:r>
              <a:rPr lang="tr-TR" sz="1800" dirty="0" smtClean="0">
                <a:ea typeface="Verdana" pitchFamily="34" charset="0"/>
                <a:cs typeface="Verdana" pitchFamily="34" charset="0"/>
              </a:rPr>
              <a:t> </a:t>
            </a:r>
            <a:endParaRPr lang="en-US" sz="1800" dirty="0" smtClean="0">
              <a:ea typeface="Verdana" pitchFamily="34" charset="0"/>
              <a:cs typeface="Verdana" pitchFamily="34" charset="0"/>
            </a:endParaRPr>
          </a:p>
        </p:txBody>
      </p:sp>
      <p:pic>
        <p:nvPicPr>
          <p:cNvPr id="133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460" y="2816870"/>
            <a:ext cx="2425228" cy="14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4293096"/>
            <a:ext cx="38766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800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95536" y="620688"/>
            <a:ext cx="8229600" cy="511175"/>
          </a:xfrm>
        </p:spPr>
        <p:txBody>
          <a:bodyPr/>
          <a:lstStyle/>
          <a:p>
            <a:pPr eaLnBrk="1" hangingPunct="1"/>
            <a:r>
              <a:rPr lang="tr-TR" sz="2400" smtClean="0">
                <a:solidFill>
                  <a:srgbClr val="FF0000"/>
                </a:solidFill>
                <a:latin typeface="+mn-lt"/>
                <a:ea typeface="Verdana" pitchFamily="34" charset="0"/>
                <a:cs typeface="Verdana" pitchFamily="34" charset="0"/>
              </a:rPr>
              <a:t>TRANSPORTÖRLERDE (TAŞIYICILARDA )GÜVENLİK</a:t>
            </a:r>
            <a:endParaRPr lang="en-US" sz="2400" smtClean="0">
              <a:solidFill>
                <a:srgbClr val="FF0000"/>
              </a:solidFill>
              <a:latin typeface="+mn-lt"/>
              <a:ea typeface="Verdana" pitchFamily="34" charset="0"/>
              <a:cs typeface="Verdana" pitchFamily="34" charset="0"/>
            </a:endParaRPr>
          </a:p>
        </p:txBody>
      </p:sp>
      <p:sp>
        <p:nvSpPr>
          <p:cNvPr id="134147" name="Content Placeholder 2"/>
          <p:cNvSpPr>
            <a:spLocks noGrp="1"/>
          </p:cNvSpPr>
          <p:nvPr>
            <p:ph idx="1"/>
          </p:nvPr>
        </p:nvSpPr>
        <p:spPr>
          <a:xfrm>
            <a:off x="457200" y="1124744"/>
            <a:ext cx="8229600" cy="5447506"/>
          </a:xfrm>
        </p:spPr>
        <p:txBody>
          <a:bodyPr>
            <a:normAutofit/>
          </a:bodyPr>
          <a:lstStyle/>
          <a:p>
            <a:pPr eaLnBrk="1" hangingPunct="1">
              <a:lnSpc>
                <a:spcPct val="80000"/>
              </a:lnSpc>
              <a:buClr>
                <a:srgbClr val="FCD5B5"/>
              </a:buClr>
            </a:pPr>
            <a:endParaRPr lang="en-US" sz="2000" dirty="0" smtClean="0"/>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GENEL GÜVENLİK TEDBİRLERİ:</a:t>
            </a:r>
            <a:endParaRPr lang="en-US" sz="16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dirty="0" smtClean="0">
                <a:ea typeface="Verdana" pitchFamily="34" charset="0"/>
                <a:cs typeface="Verdana" pitchFamily="34" charset="0"/>
              </a:rPr>
              <a:t> </a:t>
            </a: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1-</a:t>
            </a:r>
            <a:r>
              <a:rPr lang="tr-TR" sz="1600" dirty="0" smtClean="0">
                <a:ea typeface="Verdana" pitchFamily="34" charset="0"/>
                <a:cs typeface="Verdana" pitchFamily="34" charset="0"/>
              </a:rPr>
              <a:t>Yüksekte bulunan konveyörlerin kenarlarında yürüyüş platformları olacaktır.</a:t>
            </a:r>
          </a:p>
          <a:p>
            <a:pPr eaLnBrk="1" hangingPunct="1">
              <a:lnSpc>
                <a:spcPct val="80000"/>
              </a:lnSpc>
              <a:buClr>
                <a:srgbClr val="FCD5B5"/>
              </a:buClr>
              <a:buFont typeface="Wingdings" pitchFamily="2" charset="2"/>
              <a:buNone/>
            </a:pP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2-</a:t>
            </a:r>
            <a:r>
              <a:rPr lang="tr-TR" sz="1600" dirty="0" smtClean="0">
                <a:ea typeface="Verdana" pitchFamily="34" charset="0"/>
                <a:cs typeface="Verdana" pitchFamily="34" charset="0"/>
              </a:rPr>
              <a:t>Üzerlerinden geçilmesi için geçit </a:t>
            </a:r>
            <a:r>
              <a:rPr lang="tr-TR" sz="1600" dirty="0" err="1" smtClean="0">
                <a:ea typeface="Verdana" pitchFamily="34" charset="0"/>
                <a:cs typeface="Verdana" pitchFamily="34" charset="0"/>
              </a:rPr>
              <a:t>platfomları</a:t>
            </a:r>
            <a:r>
              <a:rPr lang="tr-TR" sz="1600" dirty="0" smtClean="0">
                <a:ea typeface="Verdana" pitchFamily="34" charset="0"/>
                <a:cs typeface="Verdana" pitchFamily="34" charset="0"/>
              </a:rPr>
              <a:t> yapılacaktır.</a:t>
            </a:r>
          </a:p>
          <a:p>
            <a:pPr eaLnBrk="1" hangingPunct="1">
              <a:lnSpc>
                <a:spcPct val="80000"/>
              </a:lnSpc>
              <a:buClr>
                <a:srgbClr val="FCD5B5"/>
              </a:buClr>
              <a:buFont typeface="Wingdings" pitchFamily="2" charset="2"/>
              <a:buNone/>
            </a:pP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3-</a:t>
            </a:r>
            <a:r>
              <a:rPr lang="tr-TR" sz="1600" dirty="0" smtClean="0">
                <a:ea typeface="Verdana" pitchFamily="34" charset="0"/>
                <a:cs typeface="Verdana" pitchFamily="34" charset="0"/>
              </a:rPr>
              <a:t>Altlarına saç veya tel kafes koruyucular yapılacaktır.</a:t>
            </a:r>
          </a:p>
          <a:p>
            <a:pPr eaLnBrk="1" hangingPunct="1">
              <a:lnSpc>
                <a:spcPct val="80000"/>
              </a:lnSpc>
              <a:buClr>
                <a:srgbClr val="FCD5B5"/>
              </a:buClr>
              <a:buFont typeface="Wingdings" pitchFamily="2" charset="2"/>
              <a:buNone/>
            </a:pP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4-</a:t>
            </a:r>
            <a:r>
              <a:rPr lang="tr-TR" sz="1600" dirty="0" smtClean="0">
                <a:ea typeface="Verdana" pitchFamily="34" charset="0"/>
                <a:cs typeface="Verdana" pitchFamily="34" charset="0"/>
              </a:rPr>
              <a:t>Uzun mesafeli konveyörlerde ikaz sistemi olacaktır.</a:t>
            </a:r>
          </a:p>
          <a:p>
            <a:pPr eaLnBrk="1" hangingPunct="1">
              <a:lnSpc>
                <a:spcPct val="80000"/>
              </a:lnSpc>
              <a:buClr>
                <a:srgbClr val="FCD5B5"/>
              </a:buClr>
              <a:buFont typeface="Wingdings" pitchFamily="2" charset="2"/>
              <a:buNone/>
            </a:pP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5-</a:t>
            </a:r>
            <a:r>
              <a:rPr lang="tr-TR" sz="1600" dirty="0" smtClean="0">
                <a:ea typeface="Verdana" pitchFamily="34" charset="0"/>
                <a:cs typeface="Verdana" pitchFamily="34" charset="0"/>
              </a:rPr>
              <a:t>Güvenlik teli-Güvenlik stopları olacaktır</a:t>
            </a:r>
          </a:p>
          <a:p>
            <a:pPr eaLnBrk="1" hangingPunct="1">
              <a:lnSpc>
                <a:spcPct val="80000"/>
              </a:lnSpc>
              <a:buClr>
                <a:srgbClr val="FCD5B5"/>
              </a:buClr>
              <a:buFont typeface="Wingdings" pitchFamily="2" charset="2"/>
              <a:buNone/>
            </a:pP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6-</a:t>
            </a:r>
            <a:r>
              <a:rPr lang="tr-TR" sz="1600" dirty="0" smtClean="0">
                <a:ea typeface="Verdana" pitchFamily="34" charset="0"/>
                <a:cs typeface="Verdana" pitchFamily="34" charset="0"/>
              </a:rPr>
              <a:t>Eğimli konveyörlerde enerji kesilmesi halinde ters hareketi önleyici mekanik bir tertibat bulunmalıdır.</a:t>
            </a:r>
          </a:p>
          <a:p>
            <a:pPr eaLnBrk="1" hangingPunct="1">
              <a:lnSpc>
                <a:spcPct val="80000"/>
              </a:lnSpc>
              <a:buClr>
                <a:srgbClr val="FCD5B5"/>
              </a:buClr>
              <a:buFont typeface="Wingdings" pitchFamily="2" charset="2"/>
              <a:buNone/>
            </a:pPr>
            <a:endParaRPr lang="en-US" sz="16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7-</a:t>
            </a:r>
            <a:r>
              <a:rPr lang="tr-TR" sz="1600" dirty="0" smtClean="0">
                <a:ea typeface="Verdana" pitchFamily="34" charset="0"/>
                <a:cs typeface="Verdana" pitchFamily="34" charset="0"/>
              </a:rPr>
              <a:t>Silindir ve tamburların temizliği el ile yapılmayacaktır.</a:t>
            </a:r>
          </a:p>
          <a:p>
            <a:pPr eaLnBrk="1" hangingPunct="1">
              <a:lnSpc>
                <a:spcPct val="80000"/>
              </a:lnSpc>
              <a:buClr>
                <a:srgbClr val="FCD5B5"/>
              </a:buClr>
              <a:buFont typeface="Wingdings" pitchFamily="2" charset="2"/>
              <a:buNone/>
            </a:pPr>
            <a:endParaRPr lang="en-US" sz="16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8-</a:t>
            </a:r>
            <a:r>
              <a:rPr lang="tr-TR" sz="1600" dirty="0" smtClean="0">
                <a:ea typeface="Verdana" pitchFamily="34" charset="0"/>
                <a:cs typeface="Verdana" pitchFamily="34" charset="0"/>
              </a:rPr>
              <a:t>Sonsuz vidalı </a:t>
            </a:r>
            <a:r>
              <a:rPr lang="tr-TR" sz="1600" dirty="0" err="1" smtClean="0">
                <a:ea typeface="Verdana" pitchFamily="34" charset="0"/>
                <a:cs typeface="Verdana" pitchFamily="34" charset="0"/>
              </a:rPr>
              <a:t>transportörler</a:t>
            </a:r>
            <a:r>
              <a:rPr lang="tr-TR" sz="1600" dirty="0" smtClean="0">
                <a:ea typeface="Verdana" pitchFamily="34" charset="0"/>
                <a:cs typeface="Verdana" pitchFamily="34" charset="0"/>
              </a:rPr>
              <a:t> uygun muhafazalar içinde olacaktır.</a:t>
            </a:r>
          </a:p>
          <a:p>
            <a:pPr eaLnBrk="1" hangingPunct="1">
              <a:lnSpc>
                <a:spcPct val="80000"/>
              </a:lnSpc>
              <a:buClr>
                <a:srgbClr val="FCD5B5"/>
              </a:buClr>
              <a:buFont typeface="Wingdings" pitchFamily="2" charset="2"/>
              <a:buNone/>
            </a:pPr>
            <a:endParaRPr lang="en-US" sz="1600" b="1" dirty="0" smtClean="0">
              <a:solidFill>
                <a:srgbClr val="FF0000"/>
              </a:solidFill>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b="1" dirty="0" smtClean="0">
                <a:solidFill>
                  <a:srgbClr val="FF0000"/>
                </a:solidFill>
                <a:ea typeface="Verdana" pitchFamily="34" charset="0"/>
                <a:cs typeface="Verdana" pitchFamily="34" charset="0"/>
              </a:rPr>
              <a:t>9-</a:t>
            </a:r>
            <a:r>
              <a:rPr lang="tr-TR" sz="1600" dirty="0" smtClean="0">
                <a:ea typeface="Verdana" pitchFamily="34" charset="0"/>
                <a:cs typeface="Verdana" pitchFamily="34" charset="0"/>
              </a:rPr>
              <a:t>İşçi taşınmayacaktır.</a:t>
            </a:r>
            <a:endParaRPr lang="en-US" sz="1600" dirty="0" smtClean="0">
              <a:ea typeface="Verdana" pitchFamily="34" charset="0"/>
              <a:cs typeface="Verdana" pitchFamily="34" charset="0"/>
            </a:endParaRPr>
          </a:p>
          <a:p>
            <a:pPr eaLnBrk="1" hangingPunct="1">
              <a:lnSpc>
                <a:spcPct val="80000"/>
              </a:lnSpc>
              <a:buClr>
                <a:srgbClr val="FCD5B5"/>
              </a:buClr>
              <a:buFont typeface="Wingdings" pitchFamily="2" charset="2"/>
              <a:buNone/>
            </a:pPr>
            <a:r>
              <a:rPr lang="tr-TR" sz="1600" dirty="0" smtClean="0">
                <a:ea typeface="Verdana" pitchFamily="34" charset="0"/>
                <a:cs typeface="Verdana" pitchFamily="34" charset="0"/>
              </a:rPr>
              <a:t> </a:t>
            </a:r>
            <a:endParaRPr lang="en-US" sz="1600" dirty="0" smtClean="0">
              <a:ea typeface="Verdana" pitchFamily="34" charset="0"/>
              <a:cs typeface="Verdana" pitchFamily="34" charset="0"/>
            </a:endParaRPr>
          </a:p>
          <a:p>
            <a:pPr eaLnBrk="1" hangingPunct="1">
              <a:lnSpc>
                <a:spcPct val="80000"/>
              </a:lnSpc>
              <a:buClr>
                <a:srgbClr val="FCD5B5"/>
              </a:buClr>
            </a:pPr>
            <a:endParaRPr lang="en-US" sz="2000" dirty="0" smtClean="0"/>
          </a:p>
        </p:txBody>
      </p:sp>
    </p:spTree>
    <p:extLst>
      <p:ext uri="{BB962C8B-B14F-4D97-AF65-F5344CB8AC3E}">
        <p14:creationId xmlns:p14="http://schemas.microsoft.com/office/powerpoint/2010/main" val="1975195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95536" y="2132856"/>
            <a:ext cx="8229600" cy="1285875"/>
          </a:xfrm>
        </p:spPr>
        <p:txBody>
          <a:bodyPr/>
          <a:lstStyle/>
          <a:p>
            <a:pPr algn="ctr">
              <a:defRPr/>
            </a:pPr>
            <a:r>
              <a:rPr lang="tr-TR" sz="5400" b="1" dirty="0" smtClean="0">
                <a:solidFill>
                  <a:srgbClr val="FF0000"/>
                </a:solidFill>
                <a:latin typeface="+mn-lt"/>
                <a:ea typeface="+mn-ea"/>
                <a:cs typeface="+mn-cs"/>
              </a:rPr>
              <a:t>TEŞEKKÜRLER….</a:t>
            </a:r>
          </a:p>
        </p:txBody>
      </p:sp>
      <p:sp>
        <p:nvSpPr>
          <p:cNvPr id="4" name="13 Metin kutusu"/>
          <p:cNvSpPr txBox="1"/>
          <p:nvPr/>
        </p:nvSpPr>
        <p:spPr>
          <a:xfrm>
            <a:off x="6156176" y="5229200"/>
            <a:ext cx="2628900" cy="1231106"/>
          </a:xfrm>
          <a:prstGeom prst="rect">
            <a:avLst/>
          </a:prstGeom>
          <a:noFill/>
        </p:spPr>
        <p:txBody>
          <a:bodyPr wrap="square" rtlCol="0">
            <a:spAutoFit/>
          </a:bodyPr>
          <a:lstStyle/>
          <a:p>
            <a:pPr algn="ctr"/>
            <a:r>
              <a:rPr lang="tr-TR" b="1" dirty="0" smtClean="0">
                <a:latin typeface="+mj-lt"/>
              </a:rPr>
              <a:t>Sunullah DOĞMUŞ</a:t>
            </a:r>
          </a:p>
          <a:p>
            <a:pPr algn="ctr"/>
            <a:r>
              <a:rPr lang="tr-TR" sz="1400" dirty="0" smtClean="0">
                <a:latin typeface="+mj-lt"/>
              </a:rPr>
              <a:t>Makine Mühendisi, MBA</a:t>
            </a:r>
          </a:p>
          <a:p>
            <a:pPr algn="ctr"/>
            <a:r>
              <a:rPr lang="tr-TR" sz="1400" dirty="0" smtClean="0">
                <a:latin typeface="+mj-lt"/>
              </a:rPr>
              <a:t>A sınıfı İş Güvenliği Uzmanı</a:t>
            </a:r>
          </a:p>
          <a:p>
            <a:pPr algn="ctr"/>
            <a:r>
              <a:rPr lang="tr-TR" sz="1400" dirty="0" smtClean="0">
                <a:latin typeface="+mj-lt"/>
              </a:rPr>
              <a:t>İGU ve İH Eğitmeni</a:t>
            </a:r>
          </a:p>
          <a:p>
            <a:pPr algn="ctr"/>
            <a:r>
              <a:rPr lang="tr-TR" sz="1400" dirty="0" smtClean="0">
                <a:latin typeface="+mj-lt"/>
                <a:cs typeface="Calibri" pitchFamily="34" charset="0"/>
              </a:rPr>
              <a:t>sunullah.dogmus@druz.com.tr</a:t>
            </a:r>
            <a:endParaRPr lang="tr-TR" sz="1200" dirty="0" smtClean="0">
              <a:latin typeface="+mj-lt"/>
            </a:endParaRPr>
          </a:p>
        </p:txBody>
      </p:sp>
    </p:spTree>
    <p:extLst>
      <p:ext uri="{BB962C8B-B14F-4D97-AF65-F5344CB8AC3E}">
        <p14:creationId xmlns:p14="http://schemas.microsoft.com/office/powerpoint/2010/main" val="3202717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3568" y="836712"/>
            <a:ext cx="3240360" cy="511175"/>
          </a:xfrm>
        </p:spPr>
        <p:txBody>
          <a:bodyPr/>
          <a:lstStyle/>
          <a:p>
            <a:pPr eaLnBrk="1" hangingPunct="1"/>
            <a:r>
              <a:rPr lang="tr-TR" sz="2400" b="1" dirty="0" smtClean="0">
                <a:solidFill>
                  <a:srgbClr val="FF0000"/>
                </a:solidFill>
                <a:latin typeface="+mn-lt"/>
                <a:ea typeface="Verdana" pitchFamily="34" charset="0"/>
                <a:cs typeface="Verdana" pitchFamily="34" charset="0"/>
              </a:rPr>
              <a:t>VİNÇLERDE GÜVENLİK</a:t>
            </a:r>
            <a:endParaRPr lang="en-US" sz="2400" b="1" dirty="0" smtClean="0">
              <a:solidFill>
                <a:srgbClr val="FF0000"/>
              </a:solidFill>
              <a:latin typeface="+mn-lt"/>
              <a:ea typeface="Verdana" pitchFamily="34" charset="0"/>
              <a:cs typeface="Verdana" pitchFamily="34" charset="0"/>
            </a:endParaRPr>
          </a:p>
        </p:txBody>
      </p:sp>
      <p:sp>
        <p:nvSpPr>
          <p:cNvPr id="62467" name="Content Placeholder 2"/>
          <p:cNvSpPr>
            <a:spLocks noGrp="1"/>
          </p:cNvSpPr>
          <p:nvPr>
            <p:ph idx="1"/>
          </p:nvPr>
        </p:nvSpPr>
        <p:spPr>
          <a:xfrm>
            <a:off x="395288" y="2420888"/>
            <a:ext cx="8229600" cy="3816400"/>
          </a:xfrm>
        </p:spPr>
        <p:txBody>
          <a:bodyPr anchor="ctr">
            <a:normAutofit/>
          </a:bodyPr>
          <a:lstStyle/>
          <a:p>
            <a:pPr marL="0" indent="-108000" algn="just" eaLnBrk="1" hangingPunct="1">
              <a:spcBef>
                <a:spcPts val="1200"/>
              </a:spcBef>
              <a:buClr>
                <a:srgbClr val="FCD5B5"/>
              </a:buClr>
              <a:buFont typeface="Wingdings" pitchFamily="2" charset="2"/>
              <a:buNone/>
            </a:pPr>
            <a:r>
              <a:rPr lang="tr-TR" sz="2000" dirty="0" smtClean="0">
                <a:ea typeface="Verdana" pitchFamily="34" charset="0"/>
                <a:cs typeface="Verdana" pitchFamily="34" charset="0"/>
              </a:rPr>
              <a:t>Üzerinde kaldırma tertibatından başka yürütme ve döndürme tertibatları bulunan ve kaldırdığı yükleri çok taraflı hareket ettirme kabiliyeti bulunan kaldırma makinelerine vinç veya </a:t>
            </a:r>
            <a:r>
              <a:rPr lang="tr-TR" sz="2000" dirty="0" err="1" smtClean="0">
                <a:ea typeface="Verdana" pitchFamily="34" charset="0"/>
                <a:cs typeface="Verdana" pitchFamily="34" charset="0"/>
              </a:rPr>
              <a:t>kreyn</a:t>
            </a:r>
            <a:r>
              <a:rPr lang="tr-TR" sz="2000" dirty="0" smtClean="0">
                <a:ea typeface="Verdana" pitchFamily="34" charset="0"/>
                <a:cs typeface="Verdana" pitchFamily="34" charset="0"/>
              </a:rPr>
              <a:t> denir. </a:t>
            </a:r>
            <a:endParaRPr lang="en-US" sz="2000" dirty="0" smtClean="0">
              <a:ea typeface="Verdana" pitchFamily="34" charset="0"/>
              <a:cs typeface="Verdana" pitchFamily="34" charset="0"/>
            </a:endParaRPr>
          </a:p>
          <a:p>
            <a:pPr marL="0" indent="-108000" eaLnBrk="1" hangingPunct="1">
              <a:spcBef>
                <a:spcPts val="1200"/>
              </a:spcBef>
              <a:buClr>
                <a:srgbClr val="FCD5B5"/>
              </a:buClr>
              <a:buFont typeface="Wingdings" pitchFamily="2" charset="2"/>
              <a:buNone/>
            </a:pPr>
            <a:r>
              <a:rPr lang="tr-TR" sz="1800" dirty="0" smtClean="0">
                <a:ea typeface="Verdana" pitchFamily="34" charset="0"/>
                <a:cs typeface="Verdana" pitchFamily="34" charset="0"/>
              </a:rPr>
              <a:t> </a:t>
            </a:r>
            <a:endParaRPr lang="en-US" sz="1800" dirty="0" smtClean="0">
              <a:ea typeface="Verdana" pitchFamily="34" charset="0"/>
              <a:cs typeface="Verdana" pitchFamily="34" charset="0"/>
            </a:endParaRPr>
          </a:p>
          <a:p>
            <a:pPr marL="0" indent="-108000" eaLnBrk="1" hangingPunct="1">
              <a:spcBef>
                <a:spcPts val="1200"/>
              </a:spcBef>
              <a:buClr>
                <a:srgbClr val="FCD5B5"/>
              </a:buClr>
              <a:buFont typeface="Wingdings" pitchFamily="2" charset="2"/>
              <a:buNone/>
            </a:pPr>
            <a:r>
              <a:rPr lang="tr-TR" sz="1800" b="1" dirty="0" smtClean="0">
                <a:solidFill>
                  <a:srgbClr val="FF0000"/>
                </a:solidFill>
                <a:ea typeface="Verdana" pitchFamily="34" charset="0"/>
                <a:cs typeface="Verdana" pitchFamily="34" charset="0"/>
              </a:rPr>
              <a:t>Çalışma sahasında alınacak Tedbirler:</a:t>
            </a:r>
            <a:endParaRPr lang="en-US" sz="1800" dirty="0" smtClean="0">
              <a:solidFill>
                <a:srgbClr val="FF0000"/>
              </a:solidFill>
              <a:ea typeface="Verdana" pitchFamily="34" charset="0"/>
              <a:cs typeface="Verdana" pitchFamily="34" charset="0"/>
            </a:endParaRPr>
          </a:p>
          <a:p>
            <a:pPr marL="252000" indent="-252000" algn="just">
              <a:spcBef>
                <a:spcPts val="1200"/>
              </a:spcBef>
              <a:buClr>
                <a:srgbClr val="FCD5B5"/>
              </a:buClr>
            </a:pPr>
            <a:r>
              <a:rPr lang="tr-TR" sz="1800" dirty="0" smtClean="0">
                <a:ea typeface="Verdana" pitchFamily="34" charset="0"/>
                <a:cs typeface="Verdana" pitchFamily="34" charset="0"/>
              </a:rPr>
              <a:t>Çalışma sahası işaretlenmeli ve iyi tanzim edilmelidir.</a:t>
            </a:r>
          </a:p>
          <a:p>
            <a:pPr marL="252000" indent="-252000" algn="just">
              <a:spcBef>
                <a:spcPts val="1200"/>
              </a:spcBef>
              <a:buClr>
                <a:srgbClr val="FCD5B5"/>
              </a:buClr>
            </a:pPr>
            <a:r>
              <a:rPr lang="tr-TR" sz="1800" dirty="0" smtClean="0">
                <a:ea typeface="Verdana" pitchFamily="34" charset="0"/>
                <a:cs typeface="Verdana" pitchFamily="34" charset="0"/>
              </a:rPr>
              <a:t>Yükün kaldırılacağı mahalde, kancanın geriye kaçabileceği, yükün sallanma periyodu dışına çıkabileceği alanlar bulunmalıdır.</a:t>
            </a:r>
          </a:p>
          <a:p>
            <a:pPr marL="252000" indent="-252000" algn="just">
              <a:spcBef>
                <a:spcPts val="1200"/>
              </a:spcBef>
              <a:buClr>
                <a:srgbClr val="FCD5B5"/>
              </a:buClr>
            </a:pPr>
            <a:r>
              <a:rPr lang="tr-TR" sz="1800" dirty="0" smtClean="0">
                <a:ea typeface="Verdana" pitchFamily="34" charset="0"/>
                <a:cs typeface="Verdana" pitchFamily="34" charset="0"/>
              </a:rPr>
              <a:t>Operatörün kancayı görüş sahası kapatılmamalıdır.</a:t>
            </a:r>
            <a:endParaRPr lang="en-US" sz="1800" dirty="0" smtClean="0">
              <a:ea typeface="Verdana" pitchFamily="34" charset="0"/>
              <a:cs typeface="Verdana"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48064" y="692696"/>
            <a:ext cx="3487078" cy="1905000"/>
          </a:xfrm>
          <a:prstGeom prst="rect">
            <a:avLst/>
          </a:prstGeom>
        </p:spPr>
      </p:pic>
    </p:spTree>
    <p:extLst>
      <p:ext uri="{BB962C8B-B14F-4D97-AF65-F5344CB8AC3E}">
        <p14:creationId xmlns:p14="http://schemas.microsoft.com/office/powerpoint/2010/main" val="8558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9552" y="908720"/>
            <a:ext cx="3672408" cy="511175"/>
          </a:xfrm>
        </p:spPr>
        <p:txBody>
          <a:bodyPr>
            <a:noAutofit/>
          </a:bodyPr>
          <a:lstStyle/>
          <a:p>
            <a:pPr eaLnBrk="1" hangingPunct="1"/>
            <a:r>
              <a:rPr lang="tr-TR" sz="2800" b="1" dirty="0" smtClean="0">
                <a:solidFill>
                  <a:srgbClr val="FF0000"/>
                </a:solidFill>
                <a:latin typeface="+mn-lt"/>
                <a:ea typeface="Verdana" pitchFamily="34" charset="0"/>
                <a:cs typeface="Verdana" pitchFamily="34" charset="0"/>
              </a:rPr>
              <a:t>VİNÇLERDE GÜVENLİK</a:t>
            </a:r>
            <a:endParaRPr lang="en-US" sz="2800" b="1" dirty="0" smtClean="0">
              <a:solidFill>
                <a:srgbClr val="FF0000"/>
              </a:solidFill>
              <a:latin typeface="+mn-lt"/>
              <a:ea typeface="Verdana" pitchFamily="34" charset="0"/>
              <a:cs typeface="Verdana" pitchFamily="34" charset="0"/>
            </a:endParaRPr>
          </a:p>
        </p:txBody>
      </p:sp>
      <p:sp>
        <p:nvSpPr>
          <p:cNvPr id="63491" name="Content Placeholder 2"/>
          <p:cNvSpPr>
            <a:spLocks noGrp="1"/>
          </p:cNvSpPr>
          <p:nvPr>
            <p:ph idx="1"/>
          </p:nvPr>
        </p:nvSpPr>
        <p:spPr>
          <a:xfrm>
            <a:off x="467544" y="1831975"/>
            <a:ext cx="8208144" cy="4765675"/>
          </a:xfrm>
        </p:spPr>
        <p:txBody>
          <a:bodyPr anchor="ctr">
            <a:normAutofit fontScale="77500" lnSpcReduction="20000"/>
          </a:bodyPr>
          <a:lstStyle/>
          <a:p>
            <a:pPr marL="0" indent="0" algn="just" eaLnBrk="1" hangingPunct="1">
              <a:lnSpc>
                <a:spcPct val="120000"/>
              </a:lnSpc>
              <a:spcBef>
                <a:spcPts val="1200"/>
              </a:spcBef>
              <a:buClr>
                <a:srgbClr val="FCD5B5"/>
              </a:buClr>
              <a:buFont typeface="Wingdings" pitchFamily="2" charset="2"/>
              <a:buNone/>
            </a:pPr>
            <a:r>
              <a:rPr lang="tr-TR" sz="2900" b="1" dirty="0" smtClean="0">
                <a:solidFill>
                  <a:srgbClr val="FF0000"/>
                </a:solidFill>
                <a:ea typeface="Verdana" pitchFamily="34" charset="0"/>
                <a:cs typeface="Verdana" pitchFamily="34" charset="0"/>
              </a:rPr>
              <a:t>İmal, Konstrüksiyon, montaj ve tamiratında  alınacak güvenlik Tedbirleri</a:t>
            </a:r>
            <a:r>
              <a:rPr lang="tr-TR" sz="2900" dirty="0" smtClean="0">
                <a:solidFill>
                  <a:srgbClr val="FF0000"/>
                </a:solidFill>
                <a:ea typeface="Verdana" pitchFamily="34" charset="0"/>
                <a:cs typeface="Verdana" pitchFamily="34" charset="0"/>
              </a:rPr>
              <a:t>:</a:t>
            </a:r>
          </a:p>
          <a:p>
            <a:pPr algn="just">
              <a:spcBef>
                <a:spcPts val="1200"/>
              </a:spcBef>
              <a:buClr>
                <a:srgbClr val="FCD5B5"/>
              </a:buClr>
            </a:pPr>
            <a:r>
              <a:rPr lang="tr-TR" sz="2900" b="1" dirty="0" smtClean="0">
                <a:ea typeface="Verdana" pitchFamily="34" charset="0"/>
                <a:cs typeface="Verdana" pitchFamily="34" charset="0"/>
              </a:rPr>
              <a:t>Makina Emniyeti Yönetmeliğine uygun olarak imal edilmeyen ve “CE” uygunluk işareti taşımayan kaldırma araçları kullanılmayacaktır. </a:t>
            </a:r>
            <a:endParaRPr lang="tr-TR" sz="2900" dirty="0" smtClean="0">
              <a:ea typeface="Verdana" pitchFamily="34" charset="0"/>
              <a:cs typeface="Verdana" pitchFamily="34" charset="0"/>
            </a:endParaRPr>
          </a:p>
          <a:p>
            <a:pPr algn="just">
              <a:spcBef>
                <a:spcPts val="1200"/>
              </a:spcBef>
              <a:buClr>
                <a:srgbClr val="FCD5B5"/>
              </a:buClr>
            </a:pPr>
            <a:r>
              <a:rPr lang="tr-TR" sz="2900" dirty="0" smtClean="0">
                <a:ea typeface="Verdana" pitchFamily="34" charset="0"/>
                <a:cs typeface="Verdana" pitchFamily="34" charset="0"/>
              </a:rPr>
              <a:t>Kaldırma kapasitesi yazılmalıdır.</a:t>
            </a:r>
            <a:endParaRPr lang="en-US" sz="2900" dirty="0" smtClean="0">
              <a:ea typeface="Verdana" pitchFamily="34" charset="0"/>
              <a:cs typeface="Verdana" pitchFamily="34" charset="0"/>
            </a:endParaRPr>
          </a:p>
          <a:p>
            <a:pPr algn="just">
              <a:spcBef>
                <a:spcPts val="1200"/>
              </a:spcBef>
              <a:buClr>
                <a:srgbClr val="FCD5B5"/>
              </a:buClr>
            </a:pPr>
            <a:r>
              <a:rPr lang="tr-TR" sz="2900" dirty="0" smtClean="0">
                <a:ea typeface="Verdana" pitchFamily="34" charset="0"/>
                <a:cs typeface="Verdana" pitchFamily="34" charset="0"/>
              </a:rPr>
              <a:t>Ray ve putreller, maksimum yüke göre imal edilmelidir,</a:t>
            </a:r>
          </a:p>
          <a:p>
            <a:pPr algn="just">
              <a:spcBef>
                <a:spcPts val="1200"/>
              </a:spcBef>
              <a:buClr>
                <a:srgbClr val="FCD5B5"/>
              </a:buClr>
            </a:pPr>
            <a:r>
              <a:rPr lang="tr-TR" sz="2900" dirty="0" smtClean="0">
                <a:ea typeface="Verdana" pitchFamily="34" charset="0"/>
                <a:cs typeface="Verdana" pitchFamily="34" charset="0"/>
              </a:rPr>
              <a:t>Aynı sahada birden çok vinç kullanılacaksa vinçlerin birbirlerinin çalışma alanlarına girmeyecek şekilde montajı yapılmalıdır.</a:t>
            </a:r>
          </a:p>
          <a:p>
            <a:pPr algn="just">
              <a:spcBef>
                <a:spcPts val="1200"/>
              </a:spcBef>
              <a:buClr>
                <a:srgbClr val="FCD5B5"/>
              </a:buClr>
            </a:pPr>
            <a:r>
              <a:rPr lang="tr-TR" sz="2900" dirty="0" smtClean="0">
                <a:ea typeface="Verdana" pitchFamily="34" charset="0"/>
                <a:cs typeface="Verdana" pitchFamily="34" charset="0"/>
              </a:rPr>
              <a:t>Montaj tadilat ve tamirattan sonra kontrolleri yapılmalıdır. Her türlü tamir, tadilat ,bakımlar için bir sicil kartı tutulmalıdır.</a:t>
            </a:r>
          </a:p>
          <a:p>
            <a:pPr algn="just">
              <a:spcBef>
                <a:spcPts val="1200"/>
              </a:spcBef>
              <a:buClr>
                <a:srgbClr val="FCD5B5"/>
              </a:buClr>
            </a:pPr>
            <a:r>
              <a:rPr lang="tr-TR" sz="2900" b="1" dirty="0" smtClean="0">
                <a:solidFill>
                  <a:srgbClr val="FF0000"/>
                </a:solidFill>
                <a:ea typeface="Verdana" pitchFamily="34" charset="0"/>
                <a:cs typeface="Verdana" pitchFamily="34" charset="0"/>
              </a:rPr>
              <a:t>Kanca güvenlik katsayısı en az 5 olmalıdır.</a:t>
            </a:r>
            <a:endParaRPr lang="en-US" sz="2900" b="1" dirty="0" smtClean="0">
              <a:solidFill>
                <a:srgbClr val="FF0000"/>
              </a:solidFill>
              <a:ea typeface="Verdana" pitchFamily="34" charset="0"/>
              <a:cs typeface="Verdana" pitchFamily="34" charset="0"/>
            </a:endParaRPr>
          </a:p>
          <a:p>
            <a:pPr eaLnBrk="1" hangingPunct="1">
              <a:lnSpc>
                <a:spcPct val="90000"/>
              </a:lnSpc>
              <a:buClr>
                <a:srgbClr val="FCD5B5"/>
              </a:buClr>
              <a:buFont typeface="Wingdings" pitchFamily="2" charset="2"/>
              <a:buNone/>
            </a:pPr>
            <a:endParaRPr lang="en-US" sz="1600" dirty="0" smtClean="0">
              <a:ea typeface="Verdana" pitchFamily="34" charset="0"/>
              <a:cs typeface="Verdana"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517076"/>
            <a:ext cx="1903148" cy="1350621"/>
          </a:xfrm>
          <a:prstGeom prst="rect">
            <a:avLst/>
          </a:prstGeom>
        </p:spPr>
      </p:pic>
    </p:spTree>
    <p:extLst>
      <p:ext uri="{BB962C8B-B14F-4D97-AF65-F5344CB8AC3E}">
        <p14:creationId xmlns:p14="http://schemas.microsoft.com/office/powerpoint/2010/main" val="137901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9552" y="692696"/>
            <a:ext cx="8229600" cy="511175"/>
          </a:xfrm>
        </p:spPr>
        <p:txBody>
          <a:bodyPr/>
          <a:lstStyle/>
          <a:p>
            <a:pPr eaLnBrk="1" hangingPunct="1"/>
            <a:r>
              <a:rPr lang="tr-TR" sz="2400" smtClean="0">
                <a:solidFill>
                  <a:srgbClr val="FF0000"/>
                </a:solidFill>
                <a:latin typeface="+mn-lt"/>
                <a:ea typeface="Verdana" pitchFamily="34" charset="0"/>
                <a:cs typeface="Verdana" pitchFamily="34" charset="0"/>
              </a:rPr>
              <a:t>VİNÇLERDE GÜVENLİK</a:t>
            </a:r>
            <a:endParaRPr lang="en-US" sz="2400" smtClean="0">
              <a:solidFill>
                <a:srgbClr val="FF0000"/>
              </a:solidFill>
              <a:latin typeface="+mn-lt"/>
              <a:ea typeface="Verdana" pitchFamily="34" charset="0"/>
              <a:cs typeface="Verdana" pitchFamily="34" charset="0"/>
            </a:endParaRPr>
          </a:p>
        </p:txBody>
      </p:sp>
      <p:sp>
        <p:nvSpPr>
          <p:cNvPr id="64515" name="Content Placeholder 2"/>
          <p:cNvSpPr>
            <a:spLocks noGrp="1"/>
          </p:cNvSpPr>
          <p:nvPr>
            <p:ph idx="1"/>
          </p:nvPr>
        </p:nvSpPr>
        <p:spPr>
          <a:xfrm>
            <a:off x="323528" y="1456569"/>
            <a:ext cx="8229600" cy="5126038"/>
          </a:xfrm>
        </p:spPr>
        <p:txBody>
          <a:bodyPr anchor="t">
            <a:noAutofit/>
          </a:bodyPr>
          <a:lstStyle/>
          <a:p>
            <a:pPr eaLnBrk="1" hangingPunct="1">
              <a:buClr>
                <a:srgbClr val="FCD5B5"/>
              </a:buClr>
              <a:buFont typeface="Wingdings" pitchFamily="2" charset="2"/>
              <a:buNone/>
            </a:pPr>
            <a:r>
              <a:rPr lang="tr-TR" sz="2000" b="1" dirty="0" smtClean="0">
                <a:ea typeface="Verdana" pitchFamily="34" charset="0"/>
                <a:cs typeface="Verdana" pitchFamily="34" charset="0"/>
              </a:rPr>
              <a:t>	</a:t>
            </a:r>
            <a:r>
              <a:rPr lang="tr-TR" sz="2000" b="1" dirty="0" smtClean="0">
                <a:solidFill>
                  <a:srgbClr val="FF0000"/>
                </a:solidFill>
                <a:ea typeface="Verdana" pitchFamily="34" charset="0"/>
                <a:cs typeface="Verdana" pitchFamily="34" charset="0"/>
              </a:rPr>
              <a:t>Kullanılmasında güvenlik tedbirleri:</a:t>
            </a:r>
          </a:p>
          <a:p>
            <a:pPr eaLnBrk="1" hangingPunct="1">
              <a:spcBef>
                <a:spcPts val="1200"/>
              </a:spcBef>
              <a:buClr>
                <a:srgbClr val="FCD5B5"/>
              </a:buClr>
            </a:pPr>
            <a:r>
              <a:rPr lang="tr-TR" sz="2000" b="1" dirty="0" smtClean="0">
                <a:ea typeface="Verdana" pitchFamily="34" charset="0"/>
                <a:cs typeface="Verdana" pitchFamily="34" charset="0"/>
              </a:rPr>
              <a:t>Yılda bir </a:t>
            </a:r>
            <a:r>
              <a:rPr lang="tr-TR" sz="2000" dirty="0" smtClean="0">
                <a:ea typeface="Verdana" pitchFamily="34" charset="0"/>
                <a:cs typeface="Verdana" pitchFamily="34" charset="0"/>
              </a:rPr>
              <a:t>periyodik kontrolleri yapılmalıdır.</a:t>
            </a:r>
          </a:p>
          <a:p>
            <a:pPr eaLnBrk="1" hangingPunct="1">
              <a:spcBef>
                <a:spcPts val="1200"/>
              </a:spcBef>
              <a:buClr>
                <a:srgbClr val="FCD5B5"/>
              </a:buClr>
            </a:pPr>
            <a:r>
              <a:rPr lang="tr-TR" sz="2000" dirty="0" smtClean="0">
                <a:ea typeface="Verdana" pitchFamily="34" charset="0"/>
                <a:cs typeface="Verdana" pitchFamily="34" charset="0"/>
              </a:rPr>
              <a:t>İşlemler sırasında yetiştirilmiş manevracılar kullanılmalıdır.</a:t>
            </a:r>
          </a:p>
          <a:p>
            <a:pPr eaLnBrk="1" hangingPunct="1">
              <a:spcBef>
                <a:spcPts val="1200"/>
              </a:spcBef>
              <a:buClr>
                <a:srgbClr val="FCD5B5"/>
              </a:buClr>
            </a:pPr>
            <a:r>
              <a:rPr lang="tr-TR" sz="2000" dirty="0" smtClean="0">
                <a:ea typeface="Verdana" pitchFamily="34" charset="0"/>
                <a:cs typeface="Verdana" pitchFamily="34" charset="0"/>
              </a:rPr>
              <a:t>Yetiştirilmiş operatörler tarafından kullanılmalıdır.</a:t>
            </a:r>
          </a:p>
          <a:p>
            <a:pPr eaLnBrk="1" hangingPunct="1">
              <a:spcBef>
                <a:spcPts val="1200"/>
              </a:spcBef>
              <a:buClr>
                <a:srgbClr val="FCD5B5"/>
              </a:buClr>
            </a:pPr>
            <a:r>
              <a:rPr lang="tr-TR" sz="2000" dirty="0" smtClean="0">
                <a:ea typeface="Verdana" pitchFamily="34" charset="0"/>
                <a:cs typeface="Verdana" pitchFamily="34" charset="0"/>
              </a:rPr>
              <a:t>Operatörler her </a:t>
            </a:r>
            <a:r>
              <a:rPr lang="tr-TR" sz="2000" b="1" dirty="0" smtClean="0">
                <a:ea typeface="Verdana" pitchFamily="34" charset="0"/>
                <a:cs typeface="Verdana" pitchFamily="34" charset="0"/>
              </a:rPr>
              <a:t>DUR</a:t>
            </a:r>
            <a:r>
              <a:rPr lang="tr-TR" sz="2000" dirty="0" smtClean="0">
                <a:ea typeface="Verdana" pitchFamily="34" charset="0"/>
                <a:cs typeface="Verdana" pitchFamily="34" charset="0"/>
              </a:rPr>
              <a:t> işaretine uymalıdır.</a:t>
            </a:r>
          </a:p>
          <a:p>
            <a:pPr eaLnBrk="1" hangingPunct="1">
              <a:spcBef>
                <a:spcPts val="1200"/>
              </a:spcBef>
              <a:buClr>
                <a:srgbClr val="FCD5B5"/>
              </a:buClr>
            </a:pPr>
            <a:r>
              <a:rPr lang="tr-TR" sz="2000" dirty="0" smtClean="0">
                <a:ea typeface="Verdana" pitchFamily="34" charset="0"/>
                <a:cs typeface="Verdana" pitchFamily="34" charset="0"/>
              </a:rPr>
              <a:t>Yükle beraber insanlar kaldırılıp taşınmamalıdır.</a:t>
            </a:r>
          </a:p>
          <a:p>
            <a:pPr eaLnBrk="1" hangingPunct="1">
              <a:spcBef>
                <a:spcPts val="1200"/>
              </a:spcBef>
              <a:buClr>
                <a:srgbClr val="FCD5B5"/>
              </a:buClr>
            </a:pPr>
            <a:r>
              <a:rPr lang="tr-TR" sz="2000" dirty="0" smtClean="0">
                <a:ea typeface="Verdana" pitchFamily="34" charset="0"/>
                <a:cs typeface="Verdana" pitchFamily="34" charset="0"/>
              </a:rPr>
              <a:t>Kaldırılmış yükler çalışan işçilerin üzerinden geçirilmemelidir. </a:t>
            </a:r>
          </a:p>
          <a:p>
            <a:pPr eaLnBrk="1" hangingPunct="1">
              <a:spcBef>
                <a:spcPts val="1200"/>
              </a:spcBef>
              <a:buClr>
                <a:srgbClr val="FCD5B5"/>
              </a:buClr>
            </a:pPr>
            <a:r>
              <a:rPr lang="tr-TR" sz="2000" dirty="0" smtClean="0">
                <a:ea typeface="Verdana" pitchFamily="34" charset="0"/>
                <a:cs typeface="Verdana" pitchFamily="34" charset="0"/>
              </a:rPr>
              <a:t>Elektro </a:t>
            </a:r>
            <a:r>
              <a:rPr lang="tr-TR" sz="2000" dirty="0" err="1" smtClean="0">
                <a:ea typeface="Verdana" pitchFamily="34" charset="0"/>
                <a:cs typeface="Verdana" pitchFamily="34" charset="0"/>
              </a:rPr>
              <a:t>magnetli</a:t>
            </a:r>
            <a:r>
              <a:rPr lang="tr-TR" sz="2000" dirty="0" smtClean="0">
                <a:ea typeface="Verdana" pitchFamily="34" charset="0"/>
                <a:cs typeface="Verdana" pitchFamily="34" charset="0"/>
              </a:rPr>
              <a:t> kaldırma ve taşımalarda işçilerin çalışma sahasında bulunmaması mutlak sağlanmalıdır.</a:t>
            </a:r>
          </a:p>
          <a:p>
            <a:pPr eaLnBrk="1" hangingPunct="1">
              <a:spcBef>
                <a:spcPts val="1200"/>
              </a:spcBef>
              <a:buClr>
                <a:srgbClr val="FCD5B5"/>
              </a:buClr>
            </a:pPr>
            <a:r>
              <a:rPr lang="tr-TR" sz="2000" dirty="0" smtClean="0">
                <a:ea typeface="Verdana" pitchFamily="34" charset="0"/>
                <a:cs typeface="Verdana" pitchFamily="34" charset="0"/>
              </a:rPr>
              <a:t>5 ton yük kaldıran raylı vinçlerde 2 fren olmalıdır.</a:t>
            </a:r>
          </a:p>
          <a:p>
            <a:pPr eaLnBrk="1" hangingPunct="1">
              <a:spcBef>
                <a:spcPts val="1200"/>
              </a:spcBef>
              <a:buClr>
                <a:srgbClr val="FCD5B5"/>
              </a:buClr>
            </a:pPr>
            <a:r>
              <a:rPr lang="tr-TR" sz="2000" dirty="0" smtClean="0">
                <a:ea typeface="Verdana" pitchFamily="34" charset="0"/>
                <a:cs typeface="Verdana" pitchFamily="34" charset="0"/>
              </a:rPr>
              <a:t>Birlikte </a:t>
            </a:r>
            <a:r>
              <a:rPr lang="tr-TR" sz="2000" b="1" dirty="0" smtClean="0">
                <a:ea typeface="Verdana" pitchFamily="34" charset="0"/>
                <a:cs typeface="Verdana" pitchFamily="34" charset="0"/>
              </a:rPr>
              <a:t>aynı yükü kaldıran iki raylı vinç için tek bir işaretçi </a:t>
            </a:r>
            <a:r>
              <a:rPr lang="tr-TR" sz="2000" dirty="0" smtClean="0">
                <a:ea typeface="Verdana" pitchFamily="34" charset="0"/>
                <a:cs typeface="Verdana" pitchFamily="34" charset="0"/>
              </a:rPr>
              <a:t>tarafından kumanda verilmelidir.</a:t>
            </a:r>
            <a:endParaRPr lang="en-US" sz="2000" dirty="0" smtClean="0">
              <a:ea typeface="Verdana" pitchFamily="34" charset="0"/>
              <a:cs typeface="Verdana"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434" y="836712"/>
            <a:ext cx="1930181" cy="2362918"/>
          </a:xfrm>
          <a:prstGeom prst="rect">
            <a:avLst/>
          </a:prstGeom>
        </p:spPr>
      </p:pic>
    </p:spTree>
    <p:extLst>
      <p:ext uri="{BB962C8B-B14F-4D97-AF65-F5344CB8AC3E}">
        <p14:creationId xmlns:p14="http://schemas.microsoft.com/office/powerpoint/2010/main" val="37054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18864" y="606127"/>
            <a:ext cx="8229600" cy="511175"/>
          </a:xfrm>
        </p:spPr>
        <p:txBody>
          <a:bodyPr/>
          <a:lstStyle/>
          <a:p>
            <a:pPr eaLnBrk="1" hangingPunct="1"/>
            <a:r>
              <a:rPr lang="tr-TR" sz="2000" smtClean="0">
                <a:solidFill>
                  <a:srgbClr val="FF0000"/>
                </a:solidFill>
                <a:latin typeface="+mn-lt"/>
                <a:ea typeface="Verdana" pitchFamily="34" charset="0"/>
                <a:cs typeface="Verdana" pitchFamily="34" charset="0"/>
              </a:rPr>
              <a:t>VİNÇLERDE GÜVENLİK</a:t>
            </a:r>
            <a:endParaRPr lang="en-US" sz="2000" smtClean="0">
              <a:solidFill>
                <a:srgbClr val="FF0000"/>
              </a:solidFill>
              <a:latin typeface="+mn-lt"/>
              <a:ea typeface="Verdana" pitchFamily="34" charset="0"/>
              <a:cs typeface="Verdana" pitchFamily="34" charset="0"/>
            </a:endParaRPr>
          </a:p>
        </p:txBody>
      </p:sp>
      <p:sp>
        <p:nvSpPr>
          <p:cNvPr id="65539" name="Content Placeholder 2"/>
          <p:cNvSpPr>
            <a:spLocks noGrp="1"/>
          </p:cNvSpPr>
          <p:nvPr>
            <p:ph idx="1"/>
          </p:nvPr>
        </p:nvSpPr>
        <p:spPr>
          <a:xfrm>
            <a:off x="395536" y="1096664"/>
            <a:ext cx="8125916" cy="5500688"/>
          </a:xfrm>
        </p:spPr>
        <p:txBody>
          <a:bodyPr anchor="ctr"/>
          <a:lstStyle/>
          <a:p>
            <a:pPr eaLnBrk="1" hangingPunct="1">
              <a:lnSpc>
                <a:spcPct val="90000"/>
              </a:lnSpc>
              <a:buClr>
                <a:srgbClr val="FCD5B5"/>
              </a:buClr>
              <a:buFont typeface="Wingdings" pitchFamily="2" charset="2"/>
              <a:buNone/>
            </a:pPr>
            <a:r>
              <a:rPr lang="tr-TR" sz="1500" b="1" dirty="0" smtClean="0">
                <a:solidFill>
                  <a:srgbClr val="FF0000"/>
                </a:solidFill>
                <a:ea typeface="Verdana" pitchFamily="34" charset="0"/>
                <a:cs typeface="Verdana" pitchFamily="34" charset="0"/>
              </a:rPr>
              <a:t>Kullanılmasında güvenlik tedbirleri:</a:t>
            </a:r>
          </a:p>
          <a:p>
            <a:pPr eaLnBrk="1" hangingPunct="1">
              <a:lnSpc>
                <a:spcPct val="90000"/>
              </a:lnSpc>
              <a:buClr>
                <a:srgbClr val="FCD5B5"/>
              </a:buClr>
              <a:buFont typeface="Wingdings" pitchFamily="2" charset="2"/>
              <a:buNone/>
            </a:pPr>
            <a:endParaRPr lang="en-US" sz="1500" b="1" dirty="0" smtClean="0">
              <a:solidFill>
                <a:srgbClr val="FF0000"/>
              </a:solidFill>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Yükler ASLA askıda bırakılmamalıdır.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İkaz, sinyal ve işaretleri bulunmalıdır,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Yağlama sırasında elektrik akımı kesilmelidir.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Operatör vinci terk ederken kumanda kollarını”0” durumuna getirmeli ve ana </a:t>
            </a:r>
            <a:r>
              <a:rPr lang="tr-TR" sz="1500" dirty="0" err="1" smtClean="0">
                <a:ea typeface="Verdana" pitchFamily="34" charset="0"/>
                <a:cs typeface="Verdana" pitchFamily="34" charset="0"/>
              </a:rPr>
              <a:t>şarteli</a:t>
            </a:r>
            <a:r>
              <a:rPr lang="tr-TR" sz="1500" dirty="0" smtClean="0">
                <a:ea typeface="Verdana" pitchFamily="34" charset="0"/>
                <a:cs typeface="Verdana" pitchFamily="34" charset="0"/>
              </a:rPr>
              <a:t>  kapatmalıdır.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Açık alanda çalışan  vinçlerin fırtınalı havalarda hareket etmemeleri için rüzgar emniyet düzenekleri bulunmalıdır.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Ray üstünde çalışan vinçlerde ray uçlarında en az tekerleklerin yarı çapı yüksekliğinde takozlar bulunmalıdır.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Kabindeki elektrik dirençleri ısınmak maksadıyla kullanılmamalıdır.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İlgililer vinç dururken ve operatörle işaretleşerek vinçlere çıkıp inmelidirler.</a:t>
            </a:r>
          </a:p>
          <a:p>
            <a:pPr eaLnBrk="1" hangingPunct="1">
              <a:lnSpc>
                <a:spcPct val="90000"/>
              </a:lnSpc>
              <a:buClr>
                <a:srgbClr val="FCD5B5"/>
              </a:buClr>
            </a:pPr>
            <a:endParaRPr lang="en-US" sz="1500" dirty="0" smtClean="0">
              <a:ea typeface="Verdana" pitchFamily="34" charset="0"/>
              <a:cs typeface="Verdana" pitchFamily="34" charset="0"/>
            </a:endParaRPr>
          </a:p>
          <a:p>
            <a:pPr eaLnBrk="1" hangingPunct="1">
              <a:lnSpc>
                <a:spcPct val="90000"/>
              </a:lnSpc>
              <a:buClr>
                <a:srgbClr val="FCD5B5"/>
              </a:buClr>
            </a:pPr>
            <a:r>
              <a:rPr lang="tr-TR" sz="1500" dirty="0" smtClean="0">
                <a:ea typeface="Verdana" pitchFamily="34" charset="0"/>
                <a:cs typeface="Verdana" pitchFamily="34" charset="0"/>
              </a:rPr>
              <a:t>Yıldırım düşmesine karşı gerekli tedbirler alınacaktır.</a:t>
            </a:r>
            <a:endParaRPr lang="en-US" sz="1500" dirty="0" smtClean="0">
              <a:ea typeface="Verdana" pitchFamily="34" charset="0"/>
              <a:cs typeface="Verdana"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728995"/>
            <a:ext cx="2660884" cy="2322227"/>
          </a:xfrm>
          <a:prstGeom prst="rect">
            <a:avLst/>
          </a:prstGeom>
        </p:spPr>
      </p:pic>
    </p:spTree>
    <p:extLst>
      <p:ext uri="{BB962C8B-B14F-4D97-AF65-F5344CB8AC3E}">
        <p14:creationId xmlns:p14="http://schemas.microsoft.com/office/powerpoint/2010/main" val="705960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1993</TotalTime>
  <Words>1437</Words>
  <Application>Microsoft Office PowerPoint</Application>
  <PresentationFormat>Ekran Gösterisi (4:3)</PresentationFormat>
  <Paragraphs>360</Paragraphs>
  <Slides>54</Slides>
  <Notes>0</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Akış</vt:lpstr>
      <vt:lpstr>KALDIRMA ARAÇLARINDA GÜVENLİK</vt:lpstr>
      <vt:lpstr>Tanımlar</vt:lpstr>
      <vt:lpstr>Başlıca Kaldırma araçları :</vt:lpstr>
      <vt:lpstr>KALDIRMA ARAÇLARINDA GRUPLANDIRMA</vt:lpstr>
      <vt:lpstr>Kaldırma Araçlarında Kaza Sebepleri</vt:lpstr>
      <vt:lpstr>VİNÇLERDE GÜVENLİK</vt:lpstr>
      <vt:lpstr>VİNÇLERDE GÜVENLİK</vt:lpstr>
      <vt:lpstr>VİNÇLERDE GÜVENLİK</vt:lpstr>
      <vt:lpstr>VİNÇLERDE GÜVENLİK</vt:lpstr>
      <vt:lpstr>İSTİFLEME </vt:lpstr>
      <vt:lpstr>İSTİFLEMEDE DİKKAT EDİLECEK HUSUSLAR</vt:lpstr>
      <vt:lpstr>PowerPoint Sunusu</vt:lpstr>
      <vt:lpstr>PowerPoint Sunusu</vt:lpstr>
      <vt:lpstr>PowerPoint Sunusu</vt:lpstr>
      <vt:lpstr>PowerPoint Sunusu</vt:lpstr>
      <vt:lpstr>PowerPoint Sunusu</vt:lpstr>
      <vt:lpstr>PowerPoint Sunusu</vt:lpstr>
      <vt:lpstr>TEL HALATLARIN KULLANILMASINDA GEREKLİ TEDBİRLER</vt:lpstr>
      <vt:lpstr>ÇELİK TEL HALATLARIN MUAYENESİ</vt:lpstr>
      <vt:lpstr>ÇELİK TEL HALATLARIN MUAYENESİ</vt:lpstr>
      <vt:lpstr>HALAT ÇAPININ ÖLÇÜLMESİ</vt:lpstr>
      <vt:lpstr>PowerPoint Sunusu</vt:lpstr>
      <vt:lpstr>İŞÇİ SAĞLIĞI VE İŞ GÜVENLİĞİ TÜZÜĞÜ</vt:lpstr>
      <vt:lpstr>HALATLARIN YAĞLANMASI</vt:lpstr>
      <vt:lpstr>PowerPoint Sunusu</vt:lpstr>
      <vt:lpstr>KANCALAR</vt:lpstr>
      <vt:lpstr>SAPAN KİLİTLERİ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KALDIRMA ARAÇLARINDA PERİYODİK KONTROLLER</vt:lpstr>
      <vt:lpstr>A-Statik Yük Deneyi</vt:lpstr>
      <vt:lpstr>B- Dinamik Yük Deneyleri</vt:lpstr>
      <vt:lpstr>Dinamik Yük Deneyinin yapılışı</vt:lpstr>
      <vt:lpstr>C-KARARLILIK DENEYLERİ</vt:lpstr>
      <vt:lpstr>Kararlılık Deneyinin Yapılışı</vt:lpstr>
      <vt:lpstr>TRANSPORTÖRLER (TAŞIYICILAR ) </vt:lpstr>
      <vt:lpstr>TRANSPORTÖRLERDE (TAŞIYICILARDA )GÜVENLİK</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Acil Durum Yönetimi</dc:title>
  <dc:creator>pc</dc:creator>
  <cp:lastModifiedBy>pc</cp:lastModifiedBy>
  <cp:revision>140</cp:revision>
  <dcterms:created xsi:type="dcterms:W3CDTF">2013-05-25T17:13:27Z</dcterms:created>
  <dcterms:modified xsi:type="dcterms:W3CDTF">2013-08-14T04:57:07Z</dcterms:modified>
</cp:coreProperties>
</file>