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461" r:id="rId2"/>
    <p:sldId id="1611" r:id="rId3"/>
    <p:sldId id="1614" r:id="rId4"/>
    <p:sldId id="1612" r:id="rId5"/>
    <p:sldId id="1615" r:id="rId6"/>
    <p:sldId id="1609" r:id="rId7"/>
    <p:sldId id="1610" r:id="rId8"/>
    <p:sldId id="1617" r:id="rId9"/>
    <p:sldId id="1616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5A5A59"/>
    <a:srgbClr val="00A4FF"/>
    <a:srgbClr val="6B9B1A"/>
    <a:srgbClr val="004074"/>
    <a:srgbClr val="004986"/>
    <a:srgbClr val="414141"/>
    <a:srgbClr val="575F57"/>
    <a:srgbClr val="575757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1944" y="-258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28.12.2011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364980"/>
            <a:ext cx="8791574" cy="16312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chemeClr val="tx1"/>
                  </a:outerShdw>
                </a:effectLst>
                <a:latin typeface="Cambria" pitchFamily="18" charset="0"/>
              </a:rPr>
              <a:t>İstanbulUzman</a:t>
            </a:r>
            <a:endParaRPr lang="tr-TR" sz="10000" dirty="0">
              <a:ln w="38100">
                <a:solidFill>
                  <a:schemeClr val="bg2">
                    <a:lumMod val="40000"/>
                    <a:lumOff val="60000"/>
                  </a:scheme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chemeClr val="tx1"/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170572" y="3381375"/>
            <a:ext cx="8844901" cy="2071621"/>
          </a:xfrm>
          <a:prstGeom prst="rect">
            <a:avLst/>
          </a:prstGeom>
          <a:effectLst>
            <a:glow rad="63500">
              <a:schemeClr val="tx1">
                <a:lumMod val="95000"/>
                <a:lumOff val="5000"/>
                <a:alpha val="40000"/>
              </a:schemeClr>
            </a:glow>
            <a:innerShdw blurRad="114300">
              <a:schemeClr val="bg1">
                <a:lumMod val="50000"/>
              </a:schemeClr>
            </a:innerShdw>
          </a:effectLst>
          <a:scene3d>
            <a:camera prst="orthographicFront">
              <a:rot lat="1200000" lon="21599987" rev="21594348"/>
            </a:camera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tr-TR" b="1" dirty="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İş Sağlığı Etiği</a:t>
            </a:r>
            <a:endParaRPr lang="tr-TR" b="1" dirty="0">
              <a:solidFill>
                <a:schemeClr val="bg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İşyeri Etiği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98</a:t>
            </a: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99</a:t>
            </a: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FontTx/>
              <a:buAutoNum type="arabicPeriod"/>
              <a:defRPr/>
            </a:pPr>
            <a:r>
              <a:rPr lang="tr-TR" sz="28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100</a:t>
            </a:r>
            <a:endParaRPr lang="tr-TR" sz="28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24 ARALIK 2011 İŞYERİ HEKİMLİĞİ SORULARI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660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 Etiği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98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 sağlığı ve güvenliği hizmetlerinde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görevlendirilenlerin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bağımsızlıkları ve uyması gereken etik ilkeler bakımından aşağıdaki ifadelerden hangisi yanlıştır?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sz="16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İşçileri bilgilendirirken, üretim amaçları </a:t>
            </a:r>
            <a:r>
              <a:rPr lang="tr-TR" sz="1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doğrultusunda</a:t>
            </a:r>
            <a:r>
              <a:rPr lang="tr-TR" sz="16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bazı riskleri gizli tutabilirler.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sz="1600" i="1" dirty="0">
                <a:latin typeface="Calibri" pitchFamily="34" charset="0"/>
                <a:cs typeface="Calibri" pitchFamily="34" charset="0"/>
              </a:rPr>
              <a:t>Özellikle sağlık ve güvenlik riskleri konusunda, işveren ve işçilere önerilerde bulunurken hiçbir etki altında kalmamalıdırlar.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sz="1600" i="1" dirty="0">
                <a:latin typeface="Calibri" pitchFamily="34" charset="0"/>
                <a:cs typeface="Calibri" pitchFamily="34" charset="0"/>
              </a:rPr>
              <a:t>Mesleki bağımsızlığın sonuçları hiçbir şekilde iş sağlığı ve güvenliği hizmetlerinde </a:t>
            </a:r>
            <a:r>
              <a:rPr lang="tr-TR" sz="1600" i="1" dirty="0" smtClean="0">
                <a:latin typeface="Calibri" pitchFamily="34" charset="0"/>
                <a:cs typeface="Calibri" pitchFamily="34" charset="0"/>
              </a:rPr>
              <a:t>görevlendirilenlerin </a:t>
            </a:r>
            <a:r>
              <a:rPr lang="tr-TR" sz="1600" i="1" dirty="0">
                <a:latin typeface="Calibri" pitchFamily="34" charset="0"/>
                <a:cs typeface="Calibri" pitchFamily="34" charset="0"/>
              </a:rPr>
              <a:t>aleyhine kullanılamaz.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sz="1600" i="1" dirty="0">
                <a:latin typeface="Calibri" pitchFamily="34" charset="0"/>
                <a:cs typeface="Calibri" pitchFamily="34" charset="0"/>
              </a:rPr>
              <a:t>Çalışma ortamı ve koşullarının </a:t>
            </a:r>
            <a:r>
              <a:rPr lang="tr-TR" sz="1600" i="1" dirty="0" smtClean="0">
                <a:latin typeface="Calibri" pitchFamily="34" charset="0"/>
                <a:cs typeface="Calibri" pitchFamily="34" charset="0"/>
              </a:rPr>
              <a:t>düzenlenmesinde </a:t>
            </a:r>
            <a:r>
              <a:rPr lang="tr-TR" sz="1600" i="1" dirty="0">
                <a:latin typeface="Calibri" pitchFamily="34" charset="0"/>
                <a:cs typeface="Calibri" pitchFamily="34" charset="0"/>
              </a:rPr>
              <a:t>kendi aralarında ve yönetici ve işçilerle iletişime açık ve işbirliği içerisinde hareket ederler.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98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0937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İşyeri Etiği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99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uygulamalarda etik değerlere aykırı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davranılması aşağıdakilerden hangisine yol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açmaz?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Mesleğin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saygınlığında kayıp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Mesleğin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güvenirliğinde kayıp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Hizmet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verilen kesimlerin haklarının korunması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Aynı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meslekten olan kişilerle ilişkilerde sorunlar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99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8122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İşyeri Etiği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100. İşyeri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hekimlerinin sorumluluklarına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ilişkin olarak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aşağıdaki ifadelerden hangisi yanlıştır?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hekimi, yargı tarafından istenmedikçe, halk sağlığı açısından bildirimi zorunlu olmadıkça ya da bireyin kendi isteği olmadıkça tüm bireysel tıbbi bilgileri gizli tutmalıdır.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hekimi, işyeri sağlık hizmetlerini yürütürken hem ekip çalışanlarını hem de işçi ve işverenleri bilgilendirerek önerileri alır ve katılımlarını sağlar.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İşyeri hekimlerinin çalışanların sağlığını tehdit eden riskleri öncelikle saptama yükümlülüğü vardır.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İşyeri hekiminin öncelikli sorumluluğu üretimin verimliliğinin artırılmasıdır.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100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5780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Tıbbi Deontoloji Nizannamesi (1960)*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493200" lvl="1">
              <a:spcAft>
                <a:spcPts val="0"/>
              </a:spcAft>
              <a:buClr>
                <a:srgbClr val="292929"/>
              </a:buClr>
              <a:defRPr/>
            </a:pPr>
            <a:endParaRPr lang="tr-TR" sz="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Ayrım yapmadan sağlığa-özel yaşama saygılı olma,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Hastanın sırrını saklama (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mahremiyet ilkesi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-yasal…),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Kullanılan hasta bilgisinde, hasta kimliğini koruma,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Bilgilendirme ve uygulamalar için onay alma,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 bilgilerini kötü amaçlar için kullanmama,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Mesleğini icra ederken baskı altında olmama, vicdani kanaatine göre hareket etme,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uygulamalarına ticari yön vermeme, hastalardan haksız menfaat temin etmeme,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HEKİMİN ETİK YÜKÜMLÜLÜKLERİ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2667000" y="3352556"/>
            <a:ext cx="6143625" cy="36219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2657474" y="2432591"/>
            <a:ext cx="6143625" cy="36219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577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Tıbbi Deontoloji Nizannamesi (1960)*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493200" lvl="1">
              <a:spcAft>
                <a:spcPts val="0"/>
              </a:spcAft>
              <a:buClr>
                <a:srgbClr val="292929"/>
              </a:buClr>
              <a:defRPr/>
            </a:pPr>
            <a:endParaRPr lang="tr-TR" sz="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bilgilerini uygularken işverenden ve işçilerden mesleki anlamda bağımsız çalışma,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Hizmet sunumunda güven, gizlilik ve eşitlik, 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Testler ve tıbbi araştırmalar için işçilerden onay alma,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Tanıda bilimsel bilgi ve teknik yeterliliğe dayanma,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Gerektiğinde uzman görüşüne başvurma,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İşverenin, işçilerin, sendikaların ve yetkili diğer makamların desteğini ve işbirliğini isteme,</a:t>
            </a:r>
          </a:p>
          <a:p>
            <a:pPr marL="360000" lvl="1" indent="-216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HEKİMİN ETİK YÜKÜMLÜLÜKLERİ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2676525" y="3971681"/>
            <a:ext cx="6143625" cy="64794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2657474" y="2707847"/>
            <a:ext cx="6143625" cy="36219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5191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İşyeri Sağlık Kayıtları*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24000" lvl="1" indent="-216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İşçilerin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gözetimine ve çalışma ortamına ait bilgiler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işyeri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ve güvenlik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birimi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veya ortak sağlık güvenlik birimince kayıt altına alınır ve belgeler 10 yıl süre ile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saklanır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324000" lvl="1" indent="-216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endParaRPr lang="tr-TR" sz="8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24000" lvl="1" indent="-216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İşçilerin sağlığının çalışma şartlarından etkilenip etkilenmediğinin belirlenmesinde;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giriş ve periyodik sağlık kontrolleri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hastalık 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sağlık sorunları ile ilgili yapılan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başvuruların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günlük ve aylık kayıtları ile, iş kazaları ve meslek hastalıkları, işe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devamsızlık zararlı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tehlikeli madde kayıtları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HEKİMİN ETİK YÜKÜMLÜLÜKLERİ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2833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Mühendislik Etik Kuralları*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540000" lvl="1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Mühendisler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yalnızca tarafsız ve gerçeğe uygun resmî raporlar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yayınlamalı,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40000" lvl="1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Mühendisler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görevlerini yerine getirirken en önde, toplumun sağlığını, refahını, can ve mal güvenliğini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tutmalı,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40000" lvl="1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Mühendisler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mesleki konularda işveren veya müşteri ayrımı yapmadan güvenilir vekil olarak davranmalı ve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taralar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arasındaki çıkar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çatışmalarının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içine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girmemeli,</a:t>
            </a:r>
          </a:p>
          <a:p>
            <a:pPr marL="540000" lvl="1" indent="-28800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Mühendisler işverenin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işyerinin meslek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sırlarını, ticari ve ekonomik durumlarını gizli tutmalı,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MÜHENDİSLİK ETİK KURALLARI</a:t>
            </a:r>
            <a:endParaRPr lang="tr-TR" sz="32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0707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9042</TotalTime>
  <Words>544</Words>
  <Application>Microsoft Office PowerPoint</Application>
  <PresentationFormat>Ekran Gösterisi (4:3)</PresentationFormat>
  <Paragraphs>86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1_Standarddesign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DOKTOR</cp:lastModifiedBy>
  <cp:revision>923</cp:revision>
  <dcterms:created xsi:type="dcterms:W3CDTF">2008-04-16T13:39:00Z</dcterms:created>
  <dcterms:modified xsi:type="dcterms:W3CDTF">2011-12-28T12:55:44Z</dcterms:modified>
</cp:coreProperties>
</file>