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708" r:id="rId2"/>
  </p:sldMasterIdLst>
  <p:notesMasterIdLst>
    <p:notesMasterId r:id="rId55"/>
  </p:notesMasterIdLst>
  <p:handoutMasterIdLst>
    <p:handoutMasterId r:id="rId56"/>
  </p:handoutMasterIdLst>
  <p:sldIdLst>
    <p:sldId id="461" r:id="rId3"/>
    <p:sldId id="1151" r:id="rId4"/>
    <p:sldId id="1108" r:id="rId5"/>
    <p:sldId id="1154" r:id="rId6"/>
    <p:sldId id="1156" r:id="rId7"/>
    <p:sldId id="1157" r:id="rId8"/>
    <p:sldId id="1158" r:id="rId9"/>
    <p:sldId id="1159" r:id="rId10"/>
    <p:sldId id="1163" r:id="rId11"/>
    <p:sldId id="1164" r:id="rId12"/>
    <p:sldId id="1165" r:id="rId13"/>
    <p:sldId id="1166" r:id="rId14"/>
    <p:sldId id="1167" r:id="rId15"/>
    <p:sldId id="1169" r:id="rId16"/>
    <p:sldId id="1170" r:id="rId17"/>
    <p:sldId id="1171" r:id="rId18"/>
    <p:sldId id="1182" r:id="rId19"/>
    <p:sldId id="1183" r:id="rId20"/>
    <p:sldId id="1184" r:id="rId21"/>
    <p:sldId id="1185" r:id="rId22"/>
    <p:sldId id="1186" r:id="rId23"/>
    <p:sldId id="1187" r:id="rId24"/>
    <p:sldId id="1188" r:id="rId25"/>
    <p:sldId id="1195" r:id="rId26"/>
    <p:sldId id="1196" r:id="rId27"/>
    <p:sldId id="1198" r:id="rId28"/>
    <p:sldId id="1199" r:id="rId29"/>
    <p:sldId id="1201" r:id="rId30"/>
    <p:sldId id="1203" r:id="rId31"/>
    <p:sldId id="1205" r:id="rId32"/>
    <p:sldId id="1207" r:id="rId33"/>
    <p:sldId id="1208" r:id="rId34"/>
    <p:sldId id="1210" r:id="rId35"/>
    <p:sldId id="1212" r:id="rId36"/>
    <p:sldId id="1215" r:id="rId37"/>
    <p:sldId id="1216" r:id="rId38"/>
    <p:sldId id="1217" r:id="rId39"/>
    <p:sldId id="1219" r:id="rId40"/>
    <p:sldId id="1220" r:id="rId41"/>
    <p:sldId id="1222" r:id="rId42"/>
    <p:sldId id="1224" r:id="rId43"/>
    <p:sldId id="1225" r:id="rId44"/>
    <p:sldId id="1226" r:id="rId45"/>
    <p:sldId id="1227" r:id="rId46"/>
    <p:sldId id="1228" r:id="rId47"/>
    <p:sldId id="1230" r:id="rId48"/>
    <p:sldId id="1231" r:id="rId49"/>
    <p:sldId id="1235" r:id="rId50"/>
    <p:sldId id="1236" r:id="rId51"/>
    <p:sldId id="1237" r:id="rId52"/>
    <p:sldId id="1238" r:id="rId53"/>
    <p:sldId id="1239" r:id="rId5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5F57"/>
    <a:srgbClr val="5A5A59"/>
    <a:srgbClr val="00A4FF"/>
    <a:srgbClr val="6B9B1A"/>
    <a:srgbClr val="004074"/>
    <a:srgbClr val="004986"/>
    <a:srgbClr val="414141"/>
    <a:srgbClr val="575757"/>
    <a:srgbClr val="33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981" autoAdjust="0"/>
  </p:normalViewPr>
  <p:slideViewPr>
    <p:cSldViewPr snapToGrid="0">
      <p:cViewPr>
        <p:scale>
          <a:sx n="66" d="100"/>
          <a:sy n="66" d="100"/>
        </p:scale>
        <p:origin x="-2934" y="-1002"/>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p:cViewPr varScale="1">
        <p:scale>
          <a:sx n="85" d="100"/>
          <a:sy n="85" d="100"/>
        </p:scale>
        <p:origin x="-39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15.08.2013</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p14="http://schemas.microsoft.com/office/powerpoint/2010/main"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p14="http://schemas.microsoft.com/office/powerpoint/2010/main"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pPr algn="r"/>
              <a:t>3</a:t>
            </a:fld>
            <a:endParaRPr lang="de-DE" sz="1200" dirty="0"/>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pPr algn="r" defTabSz="947738"/>
              <a:t>3</a:t>
            </a:fld>
            <a:endParaRPr lang="en-GB" sz="1300" dirty="0"/>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15"/>
          <p:cNvSpPr>
            <a:spLocks noChangeArrowheads="1"/>
          </p:cNvSpPr>
          <p:nvPr userDrawn="1"/>
        </p:nvSpPr>
        <p:spPr bwMode="auto">
          <a:xfrm>
            <a:off x="300038" y="6269038"/>
            <a:ext cx="496887" cy="115887"/>
          </a:xfrm>
          <a:prstGeom prst="rect">
            <a:avLst/>
          </a:prstGeom>
          <a:solidFill>
            <a:schemeClr val="accent2"/>
          </a:solidFill>
          <a:ln w="9525" algn="ctr">
            <a:solidFill>
              <a:schemeClr val="bg1"/>
            </a:solidFill>
            <a:miter lim="800000"/>
            <a:headEnd/>
            <a:tailEnd/>
          </a:ln>
          <a:effectLst/>
        </p:spPr>
        <p:txBody>
          <a:bodyPr wrap="none" anchor="ctr"/>
          <a:lstStyle/>
          <a:p>
            <a:pPr>
              <a:defRPr/>
            </a:pPr>
            <a:endParaRPr lang="de-DE">
              <a:solidFill>
                <a:srgbClr val="000000"/>
              </a:solidFill>
            </a:endParaRPr>
          </a:p>
        </p:txBody>
      </p:sp>
      <p:sp>
        <p:nvSpPr>
          <p:cNvPr id="8" name="Rectangle 16"/>
          <p:cNvSpPr>
            <a:spLocks noChangeArrowheads="1"/>
          </p:cNvSpPr>
          <p:nvPr userDrawn="1"/>
        </p:nvSpPr>
        <p:spPr bwMode="auto">
          <a:xfrm>
            <a:off x="79692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9" name="Rectangle 17"/>
          <p:cNvSpPr>
            <a:spLocks noChangeArrowheads="1"/>
          </p:cNvSpPr>
          <p:nvPr userDrawn="1"/>
        </p:nvSpPr>
        <p:spPr bwMode="auto">
          <a:xfrm>
            <a:off x="129381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0" name="Rectangle 18"/>
          <p:cNvSpPr>
            <a:spLocks noChangeArrowheads="1"/>
          </p:cNvSpPr>
          <p:nvPr userDrawn="1"/>
        </p:nvSpPr>
        <p:spPr bwMode="auto">
          <a:xfrm>
            <a:off x="178911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1" name="Rectangle 19"/>
          <p:cNvSpPr>
            <a:spLocks noChangeArrowheads="1"/>
          </p:cNvSpPr>
          <p:nvPr userDrawn="1"/>
        </p:nvSpPr>
        <p:spPr bwMode="auto">
          <a:xfrm>
            <a:off x="228600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2" name="Rectangle 20"/>
          <p:cNvSpPr>
            <a:spLocks noChangeArrowheads="1"/>
          </p:cNvSpPr>
          <p:nvPr userDrawn="1"/>
        </p:nvSpPr>
        <p:spPr bwMode="auto">
          <a:xfrm>
            <a:off x="2782888"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3" name="Rectangle 21"/>
          <p:cNvSpPr>
            <a:spLocks noChangeArrowheads="1"/>
          </p:cNvSpPr>
          <p:nvPr userDrawn="1"/>
        </p:nvSpPr>
        <p:spPr bwMode="auto">
          <a:xfrm>
            <a:off x="327977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4" name="Rectangle 22"/>
          <p:cNvSpPr>
            <a:spLocks noChangeArrowheads="1"/>
          </p:cNvSpPr>
          <p:nvPr userDrawn="1"/>
        </p:nvSpPr>
        <p:spPr bwMode="auto">
          <a:xfrm>
            <a:off x="377666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5" name="Rectangle 23"/>
          <p:cNvSpPr>
            <a:spLocks noChangeArrowheads="1"/>
          </p:cNvSpPr>
          <p:nvPr userDrawn="1"/>
        </p:nvSpPr>
        <p:spPr bwMode="auto">
          <a:xfrm>
            <a:off x="427196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6" name="Rectangle 24"/>
          <p:cNvSpPr>
            <a:spLocks noChangeArrowheads="1"/>
          </p:cNvSpPr>
          <p:nvPr userDrawn="1"/>
        </p:nvSpPr>
        <p:spPr bwMode="auto">
          <a:xfrm>
            <a:off x="476885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7" name="Line 25"/>
          <p:cNvSpPr>
            <a:spLocks noChangeShapeType="1"/>
          </p:cNvSpPr>
          <p:nvPr userDrawn="1"/>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solidFill>
                <a:srgbClr val="000000"/>
              </a:solidFill>
            </a:endParaRPr>
          </a:p>
        </p:txBody>
      </p:sp>
      <p:sp>
        <p:nvSpPr>
          <p:cNvPr id="156674"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noProof="1" smtClean="0"/>
            </a:lvl1pPr>
          </a:lstStyle>
          <a:p>
            <a:r>
              <a:rPr lang="tr-TR" noProof="1" smtClean="0"/>
              <a:t>Formatvorlage des Untertitelmasters durch Klicken bearbeiten</a:t>
            </a:r>
          </a:p>
        </p:txBody>
      </p:sp>
      <p:sp>
        <p:nvSpPr>
          <p:cNvPr id="156676" name="Rectangle 7"/>
          <p:cNvSpPr>
            <a:spLocks noGrp="1" noChangeArrowheads="1"/>
          </p:cNvSpPr>
          <p:nvPr>
            <p:ph type="ctrTitle"/>
          </p:nvPr>
        </p:nvSpPr>
        <p:spPr>
          <a:xfrm>
            <a:off x="685800" y="2130425"/>
            <a:ext cx="7772400" cy="1470025"/>
          </a:xfrm>
        </p:spPr>
        <p:txBody>
          <a:bodyPr/>
          <a:lstStyle>
            <a:lvl1pPr>
              <a:defRPr noProof="1" smtClean="0"/>
            </a:lvl1pPr>
          </a:lstStyle>
          <a:p>
            <a:r>
              <a:rPr lang="tr-TR" noProof="1" smtClean="0"/>
              <a:t>Titelmasterformat durch Klicken bearbeiten</a:t>
            </a:r>
          </a:p>
        </p:txBody>
      </p:sp>
      <p:sp>
        <p:nvSpPr>
          <p:cNvPr id="18" name="Rectangle 5"/>
          <p:cNvSpPr>
            <a:spLocks noGrp="1" noChangeArrowheads="1"/>
          </p:cNvSpPr>
          <p:nvPr>
            <p:ph type="ftr" sz="quarter" idx="10"/>
          </p:nvPr>
        </p:nvSpPr>
        <p:spPr>
          <a:xfrm>
            <a:off x="3124200" y="6245225"/>
            <a:ext cx="2895600" cy="476250"/>
          </a:xfrm>
        </p:spPr>
        <p:txBody>
          <a:bodyPr/>
          <a:lstStyle>
            <a:lvl1pPr>
              <a:defRPr smtClean="0"/>
            </a:lvl1pPr>
          </a:lstStyle>
          <a:p>
            <a:pPr>
              <a:defRPr/>
            </a:pPr>
            <a:endParaRPr lang="tr-TR" dirty="0">
              <a:solidFill>
                <a:srgbClr val="FFFFFF"/>
              </a:solidFill>
            </a:endParaRPr>
          </a:p>
        </p:txBody>
      </p:sp>
    </p:spTree>
    <p:extLst>
      <p:ext uri="{BB962C8B-B14F-4D97-AF65-F5344CB8AC3E}">
        <p14:creationId xmlns:p14="http://schemas.microsoft.com/office/powerpoint/2010/main" val="459275612"/>
      </p:ext>
    </p:extLst>
  </p:cSld>
  <p:clrMapOvr>
    <a:masterClrMapping/>
  </p:clrMapOvr>
  <p:transition advClick="0" advTm="4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370568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6449173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899132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95351689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1519511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0441250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61915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9494350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3513656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val="2387237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pitchFamily="34" charset="0"/>
                <a:cs typeface="Arial" pitchFamily="34" charset="0"/>
              </a:rPr>
              <a:t>Page </a:t>
            </a:r>
            <a:r>
              <a:rPr lang="de-DE" sz="1000">
                <a:latin typeface="Arial" pitchFamily="34" charset="0"/>
                <a:cs typeface="Arial" pitchFamily="34" charset="0"/>
                <a:sym typeface="Wingdings" pitchFamily="2" charset="2"/>
              </a:rPr>
              <a:t></a:t>
            </a:r>
            <a:r>
              <a:rPr lang="de-DE" sz="1000">
                <a:latin typeface="Arial" pitchFamily="34" charset="0"/>
                <a:cs typeface="Arial" pitchFamily="34" charset="0"/>
              </a:rPr>
              <a:t> </a:t>
            </a:r>
            <a:fld id="{CF825FEF-9EFF-427A-BA79-FFBBF98227EB}" type="slidenum">
              <a:rPr lang="de-DE" sz="1000">
                <a:latin typeface="Arial" pitchFamily="34" charset="0"/>
                <a:cs typeface="Arial" pitchFamily="34" charset="0"/>
              </a:rPr>
              <a:pPr>
                <a:defRPr/>
              </a:pPr>
              <a:t>‹#›</a:t>
            </a:fld>
            <a:endParaRPr lang="de-DE" sz="1000">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307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63" name="Rectangle 15"/>
          <p:cNvSpPr>
            <a:spLocks noChangeArrowheads="1"/>
          </p:cNvSpPr>
          <p:nvPr/>
        </p:nvSpPr>
        <p:spPr bwMode="auto">
          <a:xfrm>
            <a:off x="300038" y="6269038"/>
            <a:ext cx="496887" cy="158750"/>
          </a:xfrm>
          <a:prstGeom prst="rect">
            <a:avLst/>
          </a:prstGeom>
          <a:solidFill>
            <a:srgbClr val="E2E2E2"/>
          </a:solidFill>
          <a:ln w="9525" algn="ctr">
            <a:solidFill>
              <a:schemeClr val="bg1"/>
            </a:solidFill>
            <a:miter lim="800000"/>
            <a:headEnd/>
            <a:tailEnd/>
          </a:ln>
          <a:effectLst/>
        </p:spPr>
        <p:txBody>
          <a:bodyPr wrap="none" anchor="ctr"/>
          <a:lstStyle/>
          <a:p>
            <a:pPr>
              <a:defRPr/>
            </a:pPr>
            <a:endParaRPr lang="de-DE">
              <a:solidFill>
                <a:srgbClr val="000000"/>
              </a:solidFill>
            </a:endParaRPr>
          </a:p>
        </p:txBody>
      </p:sp>
      <p:sp>
        <p:nvSpPr>
          <p:cNvPr id="2064" name="Rectangle 16"/>
          <p:cNvSpPr>
            <a:spLocks noChangeArrowheads="1"/>
          </p:cNvSpPr>
          <p:nvPr/>
        </p:nvSpPr>
        <p:spPr bwMode="auto">
          <a:xfrm>
            <a:off x="79692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5" name="Rectangle 17"/>
          <p:cNvSpPr>
            <a:spLocks noChangeArrowheads="1"/>
          </p:cNvSpPr>
          <p:nvPr/>
        </p:nvSpPr>
        <p:spPr bwMode="auto">
          <a:xfrm>
            <a:off x="129381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6" name="Rectangle 18"/>
          <p:cNvSpPr>
            <a:spLocks noChangeArrowheads="1"/>
          </p:cNvSpPr>
          <p:nvPr/>
        </p:nvSpPr>
        <p:spPr bwMode="auto">
          <a:xfrm>
            <a:off x="178911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7" name="Rectangle 19"/>
          <p:cNvSpPr>
            <a:spLocks noChangeArrowheads="1"/>
          </p:cNvSpPr>
          <p:nvPr/>
        </p:nvSpPr>
        <p:spPr bwMode="auto">
          <a:xfrm>
            <a:off x="228600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8" name="Rectangle 20"/>
          <p:cNvSpPr>
            <a:spLocks noChangeArrowheads="1"/>
          </p:cNvSpPr>
          <p:nvPr/>
        </p:nvSpPr>
        <p:spPr bwMode="auto">
          <a:xfrm>
            <a:off x="2782888"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9" name="Rectangle 21"/>
          <p:cNvSpPr>
            <a:spLocks noChangeArrowheads="1"/>
          </p:cNvSpPr>
          <p:nvPr/>
        </p:nvSpPr>
        <p:spPr bwMode="auto">
          <a:xfrm>
            <a:off x="327977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0" name="Rectangle 22"/>
          <p:cNvSpPr>
            <a:spLocks noChangeArrowheads="1"/>
          </p:cNvSpPr>
          <p:nvPr/>
        </p:nvSpPr>
        <p:spPr bwMode="auto">
          <a:xfrm>
            <a:off x="377666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1" name="Rectangle 23"/>
          <p:cNvSpPr>
            <a:spLocks noChangeArrowheads="1"/>
          </p:cNvSpPr>
          <p:nvPr/>
        </p:nvSpPr>
        <p:spPr bwMode="auto">
          <a:xfrm>
            <a:off x="427196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2" name="Rectangle 24"/>
          <p:cNvSpPr>
            <a:spLocks noChangeArrowheads="1"/>
          </p:cNvSpPr>
          <p:nvPr/>
        </p:nvSpPr>
        <p:spPr bwMode="auto">
          <a:xfrm>
            <a:off x="476885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3" name="Line 25"/>
          <p:cNvSpPr>
            <a:spLocks noChangeShapeType="1"/>
          </p:cNvSpPr>
          <p:nvPr/>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solidFill>
                <a:srgbClr val="000000"/>
              </a:solidFill>
            </a:endParaRPr>
          </a:p>
        </p:txBody>
      </p:sp>
    </p:spTree>
    <p:extLst>
      <p:ext uri="{BB962C8B-B14F-4D97-AF65-F5344CB8AC3E}">
        <p14:creationId xmlns:p14="http://schemas.microsoft.com/office/powerpoint/2010/main" val="5388567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advClick="0" advTm="4000">
    <p:fade/>
  </p:transition>
  <p:timing>
    <p:tnLst>
      <p:par>
        <p:cTn id="1" dur="indefinite" restart="never" nodeType="tmRoot"/>
      </p:par>
    </p:tnLst>
  </p:timing>
  <p:hf sldNum="0" hdr="0" ftr="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180975" indent="-180975"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eaLnBrk="0" fontAlgn="base" hangingPunct="0">
        <a:spcBef>
          <a:spcPct val="20000"/>
        </a:spcBef>
        <a:spcAft>
          <a:spcPct val="0"/>
        </a:spcAft>
        <a:buChar char="–"/>
        <a:defRPr sz="1600">
          <a:solidFill>
            <a:schemeClr val="tx1"/>
          </a:solidFill>
          <a:latin typeface="+mn-lt"/>
          <a:cs typeface="+mn-cs"/>
        </a:defRPr>
      </a:lvl2pPr>
      <a:lvl3pPr marL="720725" indent="-274638" algn="l" rtl="0" eaLnBrk="0" fontAlgn="base" hangingPunct="0">
        <a:spcBef>
          <a:spcPct val="20000"/>
        </a:spcBef>
        <a:spcAft>
          <a:spcPct val="0"/>
        </a:spcAft>
        <a:buChar char="•"/>
        <a:defRPr sz="1600">
          <a:solidFill>
            <a:schemeClr val="tx1"/>
          </a:solidFill>
          <a:latin typeface="+mn-lt"/>
          <a:cs typeface="+mn-cs"/>
        </a:defRPr>
      </a:lvl3pPr>
      <a:lvl4pPr marL="987425" indent="-265113" algn="l" rtl="0" eaLnBrk="0" fontAlgn="base" hangingPunct="0">
        <a:spcBef>
          <a:spcPct val="20000"/>
        </a:spcBef>
        <a:spcAft>
          <a:spcPct val="0"/>
        </a:spcAft>
        <a:buChar char="–"/>
        <a:defRPr sz="1600">
          <a:solidFill>
            <a:schemeClr val="tx1"/>
          </a:solidFill>
          <a:latin typeface="+mn-lt"/>
          <a:cs typeface="+mn-cs"/>
        </a:defRPr>
      </a:lvl4pPr>
      <a:lvl5pPr marL="1254125" indent="-265113" algn="l" rtl="0" eaLnBrk="0" fontAlgn="base" hangingPunct="0">
        <a:spcBef>
          <a:spcPct val="20000"/>
        </a:spcBef>
        <a:spcAft>
          <a:spcPct val="0"/>
        </a:spcAft>
        <a:buChar char="»"/>
        <a:defRPr sz="1600">
          <a:solidFill>
            <a:schemeClr val="tx1"/>
          </a:solidFill>
          <a:latin typeface="+mn-lt"/>
          <a:cs typeface="+mn-cs"/>
        </a:defRPr>
      </a:lvl5pPr>
      <a:lvl6pPr marL="1711325" indent="-265113" algn="l" rtl="0" eaLnBrk="0" fontAlgn="base" hangingPunct="0">
        <a:spcBef>
          <a:spcPct val="20000"/>
        </a:spcBef>
        <a:spcAft>
          <a:spcPct val="0"/>
        </a:spcAft>
        <a:buChar char="»"/>
        <a:defRPr>
          <a:solidFill>
            <a:schemeClr val="tx1"/>
          </a:solidFill>
          <a:latin typeface="+mn-lt"/>
          <a:cs typeface="+mn-cs"/>
        </a:defRPr>
      </a:lvl6pPr>
      <a:lvl7pPr marL="2168525" indent="-265113" algn="l" rtl="0" eaLnBrk="0" fontAlgn="base" hangingPunct="0">
        <a:spcBef>
          <a:spcPct val="20000"/>
        </a:spcBef>
        <a:spcAft>
          <a:spcPct val="0"/>
        </a:spcAft>
        <a:buChar char="»"/>
        <a:defRPr>
          <a:solidFill>
            <a:schemeClr val="tx1"/>
          </a:solidFill>
          <a:latin typeface="+mn-lt"/>
          <a:cs typeface="+mn-cs"/>
        </a:defRPr>
      </a:lvl7pPr>
      <a:lvl8pPr marL="2625725" indent="-265113" algn="l" rtl="0" eaLnBrk="0" fontAlgn="base" hangingPunct="0">
        <a:spcBef>
          <a:spcPct val="20000"/>
        </a:spcBef>
        <a:spcAft>
          <a:spcPct val="0"/>
        </a:spcAft>
        <a:buChar char="»"/>
        <a:defRPr>
          <a:solidFill>
            <a:schemeClr val="tx1"/>
          </a:solidFill>
          <a:latin typeface="+mn-lt"/>
          <a:cs typeface="+mn-cs"/>
        </a:defRPr>
      </a:lvl8pPr>
      <a:lvl9pPr marL="3082925" indent="-265113" algn="l"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76274" y="364980"/>
            <a:ext cx="8791574" cy="1631216"/>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wrap="square" anchor="ctr" anchorCtr="1">
            <a:spAutoFit/>
          </a:bodyPr>
          <a:lstStyle/>
          <a:p>
            <a:pPr algn="ctr">
              <a:defRPr/>
            </a:pPr>
            <a:r>
              <a:rPr lang="tr-TR" sz="10000" dirty="0" smtClean="0">
                <a:ln w="38100">
                  <a:solidFill>
                    <a:schemeClr val="bg2">
                      <a:lumMod val="40000"/>
                      <a:lumOff val="60000"/>
                    </a:schemeClr>
                  </a:solidFill>
                  <a:prstDash val="solid"/>
                  <a:miter lim="800000"/>
                </a:ln>
                <a:noFill/>
                <a:effectLst>
                  <a:outerShdw blurRad="76200" dist="50800" dir="5400000" algn="tl">
                    <a:schemeClr val="tx1"/>
                  </a:outerShdw>
                </a:effectLst>
                <a:latin typeface="Cambria" pitchFamily="18" charset="0"/>
              </a:rPr>
              <a:t>İstanbulUzman</a:t>
            </a:r>
            <a:endParaRPr lang="tr-TR" sz="10000" dirty="0">
              <a:ln w="38100">
                <a:solidFill>
                  <a:schemeClr val="bg2">
                    <a:lumMod val="40000"/>
                    <a:lumOff val="60000"/>
                  </a:schemeClr>
                </a:solidFill>
                <a:prstDash val="solid"/>
                <a:miter lim="800000"/>
              </a:ln>
              <a:noFill/>
              <a:effectLst>
                <a:outerShdw blurRad="76200" dist="50800" dir="5400000" algn="tl">
                  <a:schemeClr val="tx1"/>
                </a:outerShdw>
              </a:effectLst>
              <a:latin typeface="Cambria" pitchFamily="18" charset="0"/>
            </a:endParaRPr>
          </a:p>
        </p:txBody>
      </p:sp>
      <p:sp>
        <p:nvSpPr>
          <p:cNvPr id="4" name="3 Dikdörtgen"/>
          <p:cNvSpPr/>
          <p:nvPr/>
        </p:nvSpPr>
        <p:spPr>
          <a:xfrm>
            <a:off x="116163" y="3212882"/>
            <a:ext cx="8945949" cy="3139321"/>
          </a:xfrm>
          <a:prstGeom prst="rect">
            <a:avLst/>
          </a:prstGeom>
          <a:noFill/>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chemeClr val="bg1">
                <a:lumMod val="85000"/>
              </a:schemeClr>
            </a:contourClr>
          </a:sp3d>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tr-TR" sz="6600" b="1" dirty="0" smtClean="0">
                <a:ln w="50800"/>
                <a:solidFill>
                  <a:schemeClr val="bg1">
                    <a:shade val="50000"/>
                  </a:schemeClr>
                </a:solidFill>
                <a:effectLst>
                  <a:glow rad="139700">
                    <a:schemeClr val="accent4">
                      <a:satMod val="175000"/>
                      <a:alpha val="40000"/>
                    </a:schemeClr>
                  </a:glow>
                </a:effectLst>
                <a:latin typeface="Cambria" pitchFamily="18" charset="0"/>
              </a:rPr>
              <a:t>İşyeri </a:t>
            </a:r>
          </a:p>
          <a:p>
            <a:pPr algn="ctr">
              <a:defRPr/>
            </a:pPr>
            <a:r>
              <a:rPr lang="tr-TR" sz="6600" b="1" dirty="0" smtClean="0">
                <a:ln w="50800"/>
                <a:solidFill>
                  <a:schemeClr val="bg1">
                    <a:shade val="50000"/>
                  </a:schemeClr>
                </a:solidFill>
                <a:effectLst>
                  <a:glow rad="139700">
                    <a:schemeClr val="accent4">
                      <a:satMod val="175000"/>
                      <a:alpha val="40000"/>
                    </a:schemeClr>
                  </a:glow>
                </a:effectLst>
                <a:latin typeface="Cambria" pitchFamily="18" charset="0"/>
              </a:rPr>
              <a:t>Bina ve Eklentilerinde </a:t>
            </a:r>
          </a:p>
          <a:p>
            <a:pPr algn="ctr">
              <a:defRPr/>
            </a:pPr>
            <a:r>
              <a:rPr lang="tr-TR" sz="6600" b="1" dirty="0" smtClean="0">
                <a:ln w="50800"/>
                <a:solidFill>
                  <a:schemeClr val="bg1">
                    <a:shade val="50000"/>
                  </a:schemeClr>
                </a:solidFill>
                <a:effectLst>
                  <a:glow rad="139700">
                    <a:schemeClr val="accent4">
                      <a:satMod val="175000"/>
                      <a:alpha val="40000"/>
                    </a:schemeClr>
                  </a:glow>
                </a:effectLst>
                <a:latin typeface="Cambria" pitchFamily="18" charset="0"/>
              </a:rPr>
              <a:t>ISG</a:t>
            </a:r>
            <a:endParaRPr lang="tr-TR" sz="6600" b="1" dirty="0">
              <a:ln w="50800"/>
              <a:solidFill>
                <a:schemeClr val="bg1">
                  <a:shade val="50000"/>
                </a:schemeClr>
              </a:solidFill>
              <a:effectLst>
                <a:glow rad="139700">
                  <a:schemeClr val="accent4">
                    <a:satMod val="175000"/>
                    <a:alpha val="40000"/>
                  </a:schemeClr>
                </a:glow>
              </a:effectLst>
              <a:latin typeface="Cambria" pitchFamily="18" charset="0"/>
            </a:endParaRPr>
          </a:p>
        </p:txBody>
      </p:sp>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GB" sz="1800" b="1" i="0" u="none" strike="noStrike" kern="0" cap="none" spc="0" normalizeH="0" baseline="0" noProof="0" dirty="0" smtClean="0">
              <a:ln>
                <a:noFill/>
              </a:ln>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uLnTx/>
              <a:uFillTx/>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idx="4294967295"/>
          </p:nvPr>
        </p:nvSpPr>
        <p:spPr>
          <a:xfrm>
            <a:off x="406400" y="1060813"/>
            <a:ext cx="7808686" cy="6597650"/>
          </a:xfrm>
        </p:spPr>
        <p:txBody>
          <a:bodyPr/>
          <a:lstStyle/>
          <a:p>
            <a:pPr algn="l" eaLnBrk="1" hangingPunct="1">
              <a:defRPr/>
            </a:pPr>
            <a:r>
              <a:rPr lang="tr-TR" dirty="0" smtClean="0">
                <a:solidFill>
                  <a:srgbClr val="FF0000"/>
                </a:solidFill>
              </a:rPr>
              <a:t>Elektrik Tesisatının projelendirilmesi, kurulması, malzemesinin ve koruyucu cihazların seçimi, </a:t>
            </a:r>
            <a:r>
              <a:rPr lang="tr-TR" dirty="0" smtClean="0"/>
              <a:t/>
            </a:r>
            <a:br>
              <a:rPr lang="tr-TR" dirty="0" smtClean="0"/>
            </a:br>
            <a:r>
              <a:rPr lang="tr-TR" dirty="0" smtClean="0">
                <a:solidFill>
                  <a:srgbClr val="00B050"/>
                </a:solidFill>
              </a:rPr>
              <a:t>Elektrik İç Tesisleri Yönetmeliği,  </a:t>
            </a:r>
            <a:br>
              <a:rPr lang="tr-TR" dirty="0" smtClean="0">
                <a:solidFill>
                  <a:srgbClr val="00B050"/>
                </a:solidFill>
              </a:rPr>
            </a:br>
            <a:r>
              <a:rPr lang="tr-TR" dirty="0" smtClean="0">
                <a:solidFill>
                  <a:srgbClr val="00B050"/>
                </a:solidFill>
              </a:rPr>
              <a:t>Kuvvetli Akım Tesisleri Yönetmeliği ve </a:t>
            </a:r>
            <a:br>
              <a:rPr lang="tr-TR" dirty="0" smtClean="0">
                <a:solidFill>
                  <a:srgbClr val="00B050"/>
                </a:solidFill>
              </a:rPr>
            </a:br>
            <a:r>
              <a:rPr lang="tr-TR" dirty="0" smtClean="0">
                <a:solidFill>
                  <a:srgbClr val="00B050"/>
                </a:solidFill>
              </a:rPr>
              <a:t>Topraklamalar Yönetmeliğine ve teknik şartnamelere </a:t>
            </a:r>
            <a:r>
              <a:rPr lang="tr-TR" dirty="0" smtClean="0"/>
              <a:t>uygun olarak yapılmış olacak ve yürürlükteki mevzuatta belirtilen yetkili kişiler tarafından işletilecektir.</a:t>
            </a:r>
          </a:p>
        </p:txBody>
      </p:sp>
      <p:pic>
        <p:nvPicPr>
          <p:cNvPr id="8194" name="Picture 2" descr="C:\Users\mseker\AppData\Local\Microsoft\Windows\Temporary Internet Files\Content.IE5\8FECD3SX\MP90043734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238" y="3111092"/>
            <a:ext cx="1364949" cy="246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199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idx="4294967295"/>
          </p:nvPr>
        </p:nvSpPr>
        <p:spPr>
          <a:xfrm>
            <a:off x="0" y="0"/>
            <a:ext cx="9144000" cy="6858000"/>
          </a:xfrm>
        </p:spPr>
        <p:txBody>
          <a:bodyPr/>
          <a:lstStyle/>
          <a:p>
            <a:pPr marL="266700" eaLnBrk="1" hangingPunct="1">
              <a:defRPr/>
            </a:pPr>
            <a:r>
              <a:rPr lang="tr-TR" sz="3200" b="1" dirty="0" smtClean="0"/>
              <a:t/>
            </a:r>
            <a:br>
              <a:rPr lang="tr-TR" sz="3200" b="1" dirty="0" smtClean="0"/>
            </a:br>
            <a:r>
              <a:rPr lang="tr-TR" sz="3200" b="1" dirty="0" smtClean="0">
                <a:solidFill>
                  <a:srgbClr val="FF0000"/>
                </a:solidFill>
              </a:rPr>
              <a:t>ACİL ÇIKIŞ YOLLARI VE KAPILARI</a:t>
            </a:r>
            <a:r>
              <a:rPr lang="tr-TR" sz="3200" dirty="0" smtClean="0"/>
              <a:t/>
            </a:r>
            <a:br>
              <a:rPr lang="tr-TR" sz="3200" dirty="0" smtClean="0"/>
            </a:br>
            <a:r>
              <a:rPr lang="tr-TR" sz="3200" dirty="0" smtClean="0"/>
              <a:t/>
            </a:r>
            <a:br>
              <a:rPr lang="tr-TR" sz="3200" dirty="0" smtClean="0"/>
            </a:br>
            <a:r>
              <a:rPr lang="tr-TR" dirty="0" smtClean="0"/>
              <a:t>Her yapı tüm kullanıcılara elverişli kaçış olanakları sağlamak için yapının kullanım sınıfına, kullanıcı yüküne, yangın korunum düzeyine, </a:t>
            </a:r>
            <a:r>
              <a:rPr lang="tr-TR" dirty="0" smtClean="0">
                <a:solidFill>
                  <a:srgbClr val="FF0000"/>
                </a:solidFill>
              </a:rPr>
              <a:t>yapısına ve yüksekliğine uygun tip, sayı, konum ve kapasitede tehlike çıkışlarıyla</a:t>
            </a:r>
            <a:r>
              <a:rPr lang="tr-TR" dirty="0" smtClean="0"/>
              <a:t> donatılacaktır.</a:t>
            </a:r>
            <a:br>
              <a:rPr lang="tr-TR" dirty="0" smtClean="0"/>
            </a:br>
            <a:r>
              <a:rPr lang="tr-TR" dirty="0" smtClean="0"/>
              <a:t>(Ayrıntılar için Binaların Yangından Korunması Yönetmeliği)</a:t>
            </a:r>
            <a:br>
              <a:rPr lang="tr-TR" dirty="0" smtClean="0"/>
            </a:br>
            <a:r>
              <a:rPr lang="tr-TR" dirty="0" smtClean="0"/>
              <a:t/>
            </a:r>
            <a:br>
              <a:rPr lang="tr-TR" dirty="0" smtClean="0"/>
            </a:br>
            <a:r>
              <a:rPr lang="tr-TR" dirty="0" smtClean="0"/>
              <a:t>Her çıkış açık-seçik görünecek, ayrıca çıkışa götüren yol, her tür yapıdaki bedensel ve zihinsel açıdan sağlıklı her kullanıcının </a:t>
            </a:r>
            <a:r>
              <a:rPr lang="tr-TR" dirty="0" smtClean="0">
                <a:solidFill>
                  <a:srgbClr val="FF0000"/>
                </a:solidFill>
              </a:rPr>
              <a:t>herhangi bir noktadan kaçacağı doğrultuyu kolayca anlayacağı biçimde </a:t>
            </a:r>
            <a:r>
              <a:rPr lang="tr-TR" dirty="0" smtClean="0"/>
              <a:t>açık-seçik görünür olacaktır. </a:t>
            </a:r>
          </a:p>
        </p:txBody>
      </p:sp>
    </p:spTree>
    <p:extLst>
      <p:ext uri="{BB962C8B-B14F-4D97-AF65-F5344CB8AC3E}">
        <p14:creationId xmlns:p14="http://schemas.microsoft.com/office/powerpoint/2010/main" val="4195626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idx="4294967295"/>
          </p:nvPr>
        </p:nvSpPr>
        <p:spPr>
          <a:xfrm>
            <a:off x="0" y="0"/>
            <a:ext cx="8681013" cy="6858000"/>
          </a:xfrm>
        </p:spPr>
        <p:txBody>
          <a:bodyPr/>
          <a:lstStyle/>
          <a:p>
            <a:pPr marL="266700" algn="l" eaLnBrk="1" hangingPunct="1">
              <a:defRPr/>
            </a:pPr>
            <a:r>
              <a:rPr lang="tr-TR" sz="2300" dirty="0" smtClean="0"/>
              <a:t/>
            </a:r>
            <a:br>
              <a:rPr lang="tr-TR" sz="2300" dirty="0" smtClean="0"/>
            </a:br>
            <a:r>
              <a:rPr lang="tr-TR" sz="2300" dirty="0"/>
              <a:t/>
            </a:r>
            <a:br>
              <a:rPr lang="tr-TR" sz="2300" dirty="0"/>
            </a:br>
            <a:r>
              <a:rPr lang="tr-TR" sz="2300" dirty="0" smtClean="0"/>
              <a:t/>
            </a:r>
            <a:br>
              <a:rPr lang="tr-TR" sz="2300" dirty="0" smtClean="0"/>
            </a:br>
            <a:r>
              <a:rPr lang="tr-TR" sz="2300" dirty="0" smtClean="0"/>
              <a:t>Çıkış niteliği taşımayan herhangi bir kapı, ya da bir çıkışa götüren yol gerçek çıkışla karıştırılmayacak şekilde düzenlenecek ya da Güvenlik ve Sağlık İşaretleri Yönetmeliğine uygun olarak işaretlenecektir. İşaretler uygun yerlere konulacak ve kalıcı olacaktır.</a:t>
            </a:r>
            <a:br>
              <a:rPr lang="tr-TR" sz="2300" dirty="0" smtClean="0"/>
            </a:br>
            <a:r>
              <a:rPr lang="tr-TR" sz="2300" dirty="0" smtClean="0"/>
              <a:t/>
            </a:r>
            <a:br>
              <a:rPr lang="tr-TR" sz="2300" dirty="0" smtClean="0"/>
            </a:br>
            <a:r>
              <a:rPr lang="tr-TR" sz="2300" dirty="0" smtClean="0"/>
              <a:t>Kullanıcıların yanlışlıkla çıkmaz alanlara girmemeleri ve kullanılan odalardan, mekanlardan geçmek zorunda kalmaksızın bir çıkışa ya da çıkışlara doğrudan erişmeleri sağlanacaktır. </a:t>
            </a:r>
          </a:p>
        </p:txBody>
      </p:sp>
    </p:spTree>
    <p:extLst>
      <p:ext uri="{BB962C8B-B14F-4D97-AF65-F5344CB8AC3E}">
        <p14:creationId xmlns:p14="http://schemas.microsoft.com/office/powerpoint/2010/main" val="1405406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idx="4294967295"/>
          </p:nvPr>
        </p:nvSpPr>
        <p:spPr>
          <a:xfrm>
            <a:off x="0" y="0"/>
            <a:ext cx="9144000" cy="6858000"/>
          </a:xfrm>
        </p:spPr>
        <p:txBody>
          <a:bodyPr/>
          <a:lstStyle/>
          <a:p>
            <a:pPr eaLnBrk="1" hangingPunct="1">
              <a:defRPr/>
            </a:pPr>
            <a:r>
              <a:rPr lang="tr-TR" dirty="0" smtClean="0"/>
              <a:t/>
            </a:r>
            <a:br>
              <a:rPr lang="tr-TR" dirty="0" smtClean="0"/>
            </a:br>
            <a:r>
              <a:rPr lang="tr-TR" dirty="0"/>
              <a:t/>
            </a:r>
            <a:br>
              <a:rPr lang="tr-TR" dirty="0"/>
            </a:br>
            <a:r>
              <a:rPr lang="tr-TR" dirty="0" smtClean="0"/>
              <a:t/>
            </a:r>
            <a:br>
              <a:rPr lang="tr-TR" dirty="0" smtClean="0"/>
            </a:br>
            <a:r>
              <a:rPr lang="tr-TR" sz="2300" dirty="0"/>
              <a:t/>
            </a:r>
            <a:br>
              <a:rPr lang="tr-TR" sz="2300" dirty="0"/>
            </a:br>
            <a:r>
              <a:rPr lang="tr-TR" sz="2300" dirty="0" smtClean="0"/>
              <a:t>Acil çıkış yolları ve kapıları doğrudan dışarıya veya güvenli bir alana açılacak ve çıkışı önleyecek hiçbir engel bulunmayacaktır.</a:t>
            </a:r>
            <a:br>
              <a:rPr lang="tr-TR" sz="2300" dirty="0" smtClean="0"/>
            </a:br>
            <a:r>
              <a:rPr lang="tr-TR" sz="2300" dirty="0" smtClean="0"/>
              <a:t/>
            </a:r>
            <a:br>
              <a:rPr lang="tr-TR" sz="2300" dirty="0" smtClean="0"/>
            </a:br>
            <a:r>
              <a:rPr lang="tr-TR" sz="2300" dirty="0" smtClean="0"/>
              <a:t>Herhangi bir tehlike durumunda, tüm çalışanların işyerini derhal ve güvenli bir şekilde terk etmeleri mümkün olacaktır.</a:t>
            </a:r>
            <a:br>
              <a:rPr lang="tr-TR" sz="2300" dirty="0" smtClean="0"/>
            </a:br>
            <a:r>
              <a:rPr lang="tr-TR" sz="2300" dirty="0" smtClean="0"/>
              <a:t/>
            </a:r>
            <a:br>
              <a:rPr lang="tr-TR" sz="2300" dirty="0" smtClean="0"/>
            </a:br>
            <a:r>
              <a:rPr lang="tr-TR" sz="2300" dirty="0" smtClean="0">
                <a:solidFill>
                  <a:srgbClr val="FF0000"/>
                </a:solidFill>
              </a:rPr>
              <a:t>Acil çıkış kapıları dışarıya doğru açılacaktır.</a:t>
            </a:r>
            <a:r>
              <a:rPr lang="tr-TR" sz="2300" dirty="0" smtClean="0"/>
              <a:t/>
            </a:r>
            <a:br>
              <a:rPr lang="tr-TR" sz="2300" dirty="0" smtClean="0"/>
            </a:br>
            <a:r>
              <a:rPr lang="tr-TR" sz="2300" dirty="0" smtClean="0"/>
              <a:t/>
            </a:r>
            <a:br>
              <a:rPr lang="tr-TR" sz="2300" dirty="0" smtClean="0"/>
            </a:br>
            <a:r>
              <a:rPr lang="tr-TR" sz="2300" dirty="0" smtClean="0"/>
              <a:t>Acil çıkış kapısı olarak raylı veya döner kapılar kullanılmayacaktır.</a:t>
            </a:r>
            <a:br>
              <a:rPr lang="tr-TR" sz="2300" dirty="0" smtClean="0"/>
            </a:br>
            <a:r>
              <a:rPr lang="tr-TR" sz="2300" dirty="0" smtClean="0"/>
              <a:t/>
            </a:r>
            <a:br>
              <a:rPr lang="tr-TR" sz="2300" dirty="0" smtClean="0"/>
            </a:br>
            <a:r>
              <a:rPr lang="tr-TR" sz="2300" dirty="0" smtClean="0"/>
              <a:t>Acil </a:t>
            </a:r>
            <a:r>
              <a:rPr lang="tr-TR" sz="2300" dirty="0"/>
              <a:t>çıkış kapıları, acil durumlarda çalışanların hemen ve kolayca açabilecekleri şekilde olacaktır.</a:t>
            </a:r>
            <a:br>
              <a:rPr lang="tr-TR" sz="2300" dirty="0"/>
            </a:br>
            <a:r>
              <a:rPr lang="tr-TR" sz="2300" dirty="0" smtClean="0"/>
              <a:t/>
            </a:r>
            <a:br>
              <a:rPr lang="tr-TR" sz="2300" dirty="0" smtClean="0"/>
            </a:br>
            <a:r>
              <a:rPr lang="tr-TR" sz="2300" dirty="0" smtClean="0"/>
              <a:t>Acil </a:t>
            </a:r>
            <a:r>
              <a:rPr lang="tr-TR" sz="2300" dirty="0"/>
              <a:t>çıkış kapıları </a:t>
            </a:r>
            <a:r>
              <a:rPr lang="tr-TR" sz="2300" dirty="0">
                <a:solidFill>
                  <a:srgbClr val="FF0000"/>
                </a:solidFill>
              </a:rPr>
              <a:t>kilitli veya bağlı </a:t>
            </a:r>
            <a:r>
              <a:rPr lang="tr-TR" sz="2300" dirty="0"/>
              <a:t>olmayacaktır.</a:t>
            </a:r>
            <a:br>
              <a:rPr lang="tr-TR" sz="2300" dirty="0"/>
            </a:br>
            <a:r>
              <a:rPr lang="tr-TR" sz="2300" dirty="0"/>
              <a:t>Acil çıkış yolları ve kapıları ile buralara açılan yol ve kapılarda çıkışı zorlaştıracak hiçbir engel bulunmayacaktır.</a:t>
            </a:r>
            <a:endParaRPr lang="tr-TR" sz="2300" dirty="0" smtClean="0"/>
          </a:p>
        </p:txBody>
      </p:sp>
    </p:spTree>
    <p:extLst>
      <p:ext uri="{BB962C8B-B14F-4D97-AF65-F5344CB8AC3E}">
        <p14:creationId xmlns:p14="http://schemas.microsoft.com/office/powerpoint/2010/main" val="871014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idx="4294967295"/>
          </p:nvPr>
        </p:nvSpPr>
        <p:spPr>
          <a:xfrm>
            <a:off x="-261256" y="1342663"/>
            <a:ext cx="8965420" cy="6858000"/>
          </a:xfrm>
        </p:spPr>
        <p:txBody>
          <a:bodyPr/>
          <a:lstStyle/>
          <a:p>
            <a:pPr marL="531813" algn="l" eaLnBrk="1" hangingPunct="1">
              <a:tabLst>
                <a:tab pos="8877300" algn="l"/>
              </a:tabLst>
              <a:defRPr/>
            </a:pPr>
            <a:r>
              <a:rPr lang="tr-TR" dirty="0" smtClean="0"/>
              <a:t/>
            </a:r>
            <a:br>
              <a:rPr lang="tr-TR" dirty="0" smtClean="0"/>
            </a:br>
            <a:r>
              <a:rPr lang="tr-TR" dirty="0"/>
              <a:t/>
            </a:r>
            <a:br>
              <a:rPr lang="tr-TR" dirty="0"/>
            </a:br>
            <a:r>
              <a:rPr lang="tr-TR" dirty="0" smtClean="0"/>
              <a:t/>
            </a:r>
            <a:br>
              <a:rPr lang="tr-TR" dirty="0" smtClean="0"/>
            </a:br>
            <a:r>
              <a:rPr lang="tr-TR" dirty="0" smtClean="0"/>
              <a:t/>
            </a:r>
            <a:br>
              <a:rPr lang="tr-TR" dirty="0" smtClean="0"/>
            </a:br>
            <a:r>
              <a:rPr lang="tr-TR" dirty="0"/>
              <a:t/>
            </a:r>
            <a:br>
              <a:rPr lang="tr-TR" dirty="0"/>
            </a:br>
            <a:r>
              <a:rPr lang="tr-TR" dirty="0" smtClean="0"/>
              <a:t>Aydınlatılması gereken acil çıkış yolları ve kapılarında elektrik kesilmesi halinde, otomatik olarak devreye giren ve yeterli aydınlatmayı sağlayacak yedek aydınlatma sistemi bulunacaktır.</a:t>
            </a:r>
            <a:r>
              <a:rPr lang="tr-TR" b="1" dirty="0" smtClean="0"/>
              <a:t/>
            </a:r>
            <a:br>
              <a:rPr lang="tr-TR" b="1" dirty="0" smtClean="0"/>
            </a:br>
            <a:r>
              <a:rPr lang="tr-TR" b="1" dirty="0" smtClean="0"/>
              <a:t/>
            </a:r>
            <a:br>
              <a:rPr lang="tr-TR" b="1" dirty="0" smtClean="0"/>
            </a:br>
            <a:endParaRPr lang="tr-TR" dirty="0" smtClean="0"/>
          </a:p>
        </p:txBody>
      </p:sp>
      <p:pic>
        <p:nvPicPr>
          <p:cNvPr id="9218" name="Picture 2" descr="C:\Users\mseker\AppData\Local\Microsoft\Windows\Temporary Internet Files\Content.IE5\RDSCJIE0\MC90000211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4088" y="881063"/>
            <a:ext cx="1671637" cy="182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146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idx="4294967295"/>
          </p:nvPr>
        </p:nvSpPr>
        <p:spPr>
          <a:xfrm>
            <a:off x="0" y="1169043"/>
            <a:ext cx="9144000" cy="6858000"/>
          </a:xfrm>
        </p:spPr>
        <p:txBody>
          <a:bodyPr/>
          <a:lstStyle/>
          <a:p>
            <a:pPr eaLnBrk="1" hangingPunct="1">
              <a:defRPr/>
            </a:pPr>
            <a:r>
              <a:rPr lang="tr-TR" sz="2000" dirty="0"/>
              <a:t/>
            </a:r>
            <a:br>
              <a:rPr lang="tr-TR" sz="2000" dirty="0"/>
            </a:br>
            <a:r>
              <a:rPr lang="tr-TR" sz="2500" dirty="0" smtClean="0"/>
              <a:t>KAÇIŞ YOLLARI        </a:t>
            </a:r>
            <a:r>
              <a:rPr lang="tr-TR" sz="2300" dirty="0"/>
              <a:t/>
            </a:r>
            <a:br>
              <a:rPr lang="tr-TR" sz="2300" dirty="0"/>
            </a:br>
            <a:r>
              <a:rPr lang="tr-TR" sz="2300" dirty="0"/>
              <a:t>Gerçek bir kaçış yolu, bir yapının herhangi bir noktasından yer seviyesindeki caddeye kadar olan devamlı ve engellenmemiş kaçış yolunun tamamıdır. </a:t>
            </a:r>
            <a:r>
              <a:rPr lang="tr-TR" sz="2300" dirty="0" smtClean="0"/>
              <a:t/>
            </a:r>
            <a:br>
              <a:rPr lang="tr-TR" sz="2300" dirty="0" smtClean="0"/>
            </a:br>
            <a:r>
              <a:rPr lang="tr-TR" sz="2300" dirty="0" smtClean="0"/>
              <a:t/>
            </a:r>
            <a:br>
              <a:rPr lang="tr-TR" sz="2300" dirty="0" smtClean="0"/>
            </a:br>
            <a:r>
              <a:rPr lang="tr-TR" sz="2300" dirty="0" smtClean="0"/>
              <a:t>Kaçış yolları kapsamına bir bütün olarak;	</a:t>
            </a:r>
            <a:br>
              <a:rPr lang="tr-TR" sz="2300" dirty="0" smtClean="0"/>
            </a:br>
            <a:r>
              <a:rPr lang="tr-TR" sz="2300" dirty="0" smtClean="0"/>
              <a:t>a) Oda ve diğer bağımsız mekanlardan çıkışlar,</a:t>
            </a:r>
            <a:br>
              <a:rPr lang="tr-TR" sz="2300" dirty="0" smtClean="0"/>
            </a:br>
            <a:r>
              <a:rPr lang="tr-TR" sz="2300" dirty="0" smtClean="0"/>
              <a:t>b) Her kattaki koridor ve benzeri geçitler,    </a:t>
            </a:r>
            <a:br>
              <a:rPr lang="tr-TR" sz="2300" dirty="0" smtClean="0"/>
            </a:br>
            <a:r>
              <a:rPr lang="tr-TR" sz="2300" dirty="0" smtClean="0"/>
              <a:t>c) Kat çıkışları,	</a:t>
            </a:r>
            <a:br>
              <a:rPr lang="tr-TR" sz="2300" dirty="0" smtClean="0"/>
            </a:br>
            <a:r>
              <a:rPr lang="tr-TR" sz="2300" dirty="0" smtClean="0"/>
              <a:t>d) Zemin kata ulaşan merdivenler,	</a:t>
            </a:r>
            <a:br>
              <a:rPr lang="tr-TR" sz="2300" dirty="0" smtClean="0"/>
            </a:br>
            <a:r>
              <a:rPr lang="tr-TR" sz="2300" dirty="0" smtClean="0"/>
              <a:t>e) Zemin katta merdiven ağızlarından aynı katta yapı son çıkışına götüren yollar,	    </a:t>
            </a:r>
            <a:br>
              <a:rPr lang="tr-TR" sz="2300" dirty="0" smtClean="0"/>
            </a:br>
            <a:r>
              <a:rPr lang="tr-TR" sz="2300" dirty="0" smtClean="0"/>
              <a:t>f) Son çıkış, dahildir. </a:t>
            </a:r>
          </a:p>
        </p:txBody>
      </p:sp>
    </p:spTree>
    <p:extLst>
      <p:ext uri="{BB962C8B-B14F-4D97-AF65-F5344CB8AC3E}">
        <p14:creationId xmlns:p14="http://schemas.microsoft.com/office/powerpoint/2010/main" val="1990633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idx="4294967295"/>
          </p:nvPr>
        </p:nvSpPr>
        <p:spPr>
          <a:xfrm>
            <a:off x="0" y="0"/>
            <a:ext cx="9144000" cy="6858000"/>
          </a:xfrm>
        </p:spPr>
        <p:txBody>
          <a:bodyPr/>
          <a:lstStyle/>
          <a:p>
            <a:pPr eaLnBrk="1" hangingPunct="1">
              <a:defRPr/>
            </a:pPr>
            <a:r>
              <a:rPr lang="tr-TR" sz="2300" dirty="0" smtClean="0"/>
              <a:t/>
            </a:r>
            <a:br>
              <a:rPr lang="tr-TR" sz="2300" dirty="0" smtClean="0"/>
            </a:br>
            <a:r>
              <a:rPr lang="tr-TR" sz="2300" dirty="0"/>
              <a:t/>
            </a:r>
            <a:br>
              <a:rPr lang="tr-TR" sz="2300" dirty="0"/>
            </a:br>
            <a:r>
              <a:rPr lang="tr-TR" sz="2300" dirty="0" smtClean="0"/>
              <a:t/>
            </a:r>
            <a:br>
              <a:rPr lang="tr-TR" sz="2300" dirty="0" smtClean="0"/>
            </a:br>
            <a:r>
              <a:rPr lang="tr-TR" sz="2300" dirty="0"/>
              <a:t/>
            </a:r>
            <a:br>
              <a:rPr lang="tr-TR" sz="2300" dirty="0"/>
            </a:br>
            <a:r>
              <a:rPr lang="tr-TR" sz="2300" dirty="0" smtClean="0"/>
              <a:t/>
            </a:r>
            <a:br>
              <a:rPr lang="tr-TR" sz="2300" dirty="0" smtClean="0"/>
            </a:br>
            <a:r>
              <a:rPr lang="tr-TR" sz="2300" dirty="0" smtClean="0"/>
              <a:t>Asansörler kaçış yolu olarak kabul edilemez. </a:t>
            </a:r>
            <a:br>
              <a:rPr lang="tr-TR" sz="2300" dirty="0" smtClean="0"/>
            </a:br>
            <a:r>
              <a:rPr lang="tr-TR" sz="2300" dirty="0"/>
              <a:t/>
            </a:r>
            <a:br>
              <a:rPr lang="tr-TR" sz="2300" dirty="0"/>
            </a:br>
            <a:r>
              <a:rPr lang="tr-TR" sz="2300" dirty="0" smtClean="0"/>
              <a:t/>
            </a:r>
            <a:br>
              <a:rPr lang="tr-TR" sz="2300" dirty="0" smtClean="0"/>
            </a:br>
            <a:r>
              <a:rPr lang="tr-TR" sz="2300" dirty="0" smtClean="0"/>
              <a:t>Pencere ve parapet yüksekliği döşemeden en çok 120 cm yukarıda ve bina dışındaki güvenlik bölgesine açık, dış zeminden en çok 3 m yükseklikteki, en az cam genişliği 90 cm ve yüksekliği 90 cm olan pencereler, zorunlu hallerde aksi belirtilmemişse, </a:t>
            </a:r>
            <a:r>
              <a:rPr lang="tr-TR" sz="2300" dirty="0" smtClean="0">
                <a:solidFill>
                  <a:srgbClr val="FF0000"/>
                </a:solidFill>
              </a:rPr>
              <a:t>kaçış yolu kabul edilebilirler. </a:t>
            </a:r>
            <a:br>
              <a:rPr lang="tr-TR" sz="2300" dirty="0" smtClean="0">
                <a:solidFill>
                  <a:srgbClr val="FF0000"/>
                </a:solidFill>
              </a:rPr>
            </a:br>
            <a:r>
              <a:rPr lang="tr-TR" sz="2300" dirty="0"/>
              <a:t/>
            </a:r>
            <a:br>
              <a:rPr lang="tr-TR" sz="2300" dirty="0"/>
            </a:br>
            <a:r>
              <a:rPr lang="tr-TR" sz="2300" dirty="0"/>
              <a:t>Kaçış yollarının belirlenmesinde yapının kullanım sınıfı, kullanıcı yükü, kat alanı, çıkışa kadar alınacak yol ve çıkışların kapasitesi esas alınacaktır. Her katta, o katın kullanıcı yüküne ve en uzun kaçış uzaklığına göre çıkış olanakları </a:t>
            </a:r>
            <a:r>
              <a:rPr lang="tr-TR" sz="2300" dirty="0" smtClean="0"/>
              <a:t>sağlanacaktır.</a:t>
            </a:r>
            <a:endParaRPr lang="tr-TR" sz="2300" dirty="0"/>
          </a:p>
        </p:txBody>
      </p:sp>
    </p:spTree>
    <p:extLst>
      <p:ext uri="{BB962C8B-B14F-4D97-AF65-F5344CB8AC3E}">
        <p14:creationId xmlns:p14="http://schemas.microsoft.com/office/powerpoint/2010/main" val="2985830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idx="4294967295"/>
          </p:nvPr>
        </p:nvSpPr>
        <p:spPr>
          <a:xfrm>
            <a:off x="0" y="260350"/>
            <a:ext cx="9144000" cy="6597650"/>
          </a:xfrm>
        </p:spPr>
        <p:txBody>
          <a:bodyPr/>
          <a:lstStyle/>
          <a:p>
            <a:pPr algn="l" eaLnBrk="1" hangingPunct="1">
              <a:defRPr/>
            </a:pPr>
            <a:r>
              <a:rPr lang="tr-TR" dirty="0" smtClean="0"/>
              <a:t/>
            </a:r>
            <a:br>
              <a:rPr lang="tr-TR" dirty="0" smtClean="0"/>
            </a:br>
            <a:r>
              <a:rPr lang="tr-TR" dirty="0"/>
              <a:t/>
            </a:r>
            <a:br>
              <a:rPr lang="tr-TR" dirty="0"/>
            </a:br>
            <a:r>
              <a:rPr lang="tr-TR" dirty="0" smtClean="0"/>
              <a:t/>
            </a:r>
            <a:br>
              <a:rPr lang="tr-TR" dirty="0" smtClean="0"/>
            </a:br>
            <a:r>
              <a:rPr lang="tr-TR" sz="3600" dirty="0" smtClean="0"/>
              <a:t>Yangın söndürme sistemleri her yapıda oluşabilecek yangını söndürecek kapasitede ve yapı ekonomik ömrü boyunca, sistem gerektiğinde otomatik ve/veya elle devreye gereken hızda girerek görevini yerine getirebilmelidir. </a:t>
            </a:r>
          </a:p>
        </p:txBody>
      </p:sp>
    </p:spTree>
    <p:extLst>
      <p:ext uri="{BB962C8B-B14F-4D97-AF65-F5344CB8AC3E}">
        <p14:creationId xmlns:p14="http://schemas.microsoft.com/office/powerpoint/2010/main" val="2188589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idx="4294967295"/>
          </p:nvPr>
        </p:nvSpPr>
        <p:spPr>
          <a:xfrm>
            <a:off x="0" y="844952"/>
            <a:ext cx="9144000" cy="6858000"/>
          </a:xfrm>
        </p:spPr>
        <p:txBody>
          <a:bodyPr/>
          <a:lstStyle/>
          <a:p>
            <a:pPr algn="l" eaLnBrk="1" hangingPunct="1">
              <a:defRPr/>
            </a:pPr>
            <a:r>
              <a:rPr lang="tr-TR" sz="3600" dirty="0" smtClean="0"/>
              <a:t>İşyerlerinde çalışma saatleri içinde hiç bir giriş ve çıkış kapısı kilitli veya bağlı bulundurulmayacaktır.</a:t>
            </a:r>
            <a:br>
              <a:rPr lang="tr-TR" sz="3600" dirty="0" smtClean="0"/>
            </a:br>
            <a:r>
              <a:rPr lang="tr-TR" sz="3600" dirty="0" smtClean="0"/>
              <a:t/>
            </a:r>
            <a:br>
              <a:rPr lang="tr-TR" sz="3600" dirty="0" smtClean="0"/>
            </a:br>
            <a:r>
              <a:rPr lang="tr-TR" sz="3600" dirty="0" smtClean="0"/>
              <a:t>Yangın tehlikesine karşı etkili ve yeterli söndürme malzemesi ile bu malzemenin kullanılmasını öğrenmiş personel veya ekipler, çalışma süresince işyerlerinde hazır bulundurulacaktır. </a:t>
            </a:r>
          </a:p>
        </p:txBody>
      </p:sp>
    </p:spTree>
    <p:extLst>
      <p:ext uri="{BB962C8B-B14F-4D97-AF65-F5344CB8AC3E}">
        <p14:creationId xmlns:p14="http://schemas.microsoft.com/office/powerpoint/2010/main" val="48273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127322" y="1003843"/>
            <a:ext cx="9144000" cy="6583362"/>
          </a:xfrm>
        </p:spPr>
        <p:txBody>
          <a:bodyPr/>
          <a:lstStyle/>
          <a:p>
            <a:pPr algn="l" eaLnBrk="1" hangingPunct="1">
              <a:defRPr/>
            </a:pPr>
            <a:r>
              <a:rPr lang="tr-TR" sz="3600" dirty="0" smtClean="0"/>
              <a:t>İşyerlerinin uygun yerlerinde yeterli miktarda yangın hortumu bulundurulacak, yangın hortumları, yangın muslukları, ve diğer yangın söndürme tertibatının bağlantıları (rekor ve vanaları) mahalli itfaiye normlarına uygun olacaktır.Lastik olmayan hortumlar, her kullanıştan sonra boşaltılıp kurutularak kontrol edilecektir. </a:t>
            </a:r>
            <a:r>
              <a:rPr lang="tr-TR" sz="4000" dirty="0" smtClean="0"/>
              <a:t/>
            </a:r>
            <a:br>
              <a:rPr lang="tr-TR" sz="4000" dirty="0" smtClean="0"/>
            </a:br>
            <a:endParaRPr lang="tr-TR" sz="4000" dirty="0" smtClean="0"/>
          </a:p>
        </p:txBody>
      </p:sp>
    </p:spTree>
    <p:extLst>
      <p:ext uri="{BB962C8B-B14F-4D97-AF65-F5344CB8AC3E}">
        <p14:creationId xmlns:p14="http://schemas.microsoft.com/office/powerpoint/2010/main" val="2842648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prstClr val="black"/>
              </a:solidFill>
            </a:endParaRPr>
          </a:p>
        </p:txBody>
      </p:sp>
      <p:sp>
        <p:nvSpPr>
          <p:cNvPr id="12" name="Rechteck 4"/>
          <p:cNvSpPr>
            <a:spLocks noChangeArrowheads="1"/>
          </p:cNvSpPr>
          <p:nvPr/>
        </p:nvSpPr>
        <p:spPr bwMode="auto">
          <a:xfrm>
            <a:off x="172005" y="2964563"/>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Amaç </a:t>
            </a:r>
            <a:endParaRPr lang="tr-TR" sz="36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Öğrenim Hedefleri</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927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434088"/>
            <a:ext cx="321945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GB" sz="1800" b="1" i="0" u="none" strike="noStrike" kern="0" cap="none" spc="0" normalizeH="0" baseline="0" noProof="0" dirty="0" smtClean="0">
              <a:ln>
                <a:noFill/>
              </a:ln>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uLnTx/>
              <a:uFillTx/>
              <a:latin typeface="Calibri" pitchFamily="34" charset="0"/>
              <a:cs typeface="Calibri" pitchFamily="34" charset="0"/>
            </a:endParaRPr>
          </a:p>
        </p:txBody>
      </p:sp>
    </p:spTree>
    <p:extLst>
      <p:ext uri="{BB962C8B-B14F-4D97-AF65-F5344CB8AC3E}">
        <p14:creationId xmlns:p14="http://schemas.microsoft.com/office/powerpoint/2010/main" val="882901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4"/>
          <p:cNvSpPr>
            <a:spLocks noGrp="1" noChangeArrowheads="1"/>
          </p:cNvSpPr>
          <p:nvPr>
            <p:ph type="title" idx="4294967295"/>
          </p:nvPr>
        </p:nvSpPr>
        <p:spPr>
          <a:xfrm>
            <a:off x="81023" y="1180618"/>
            <a:ext cx="9144000" cy="6858000"/>
          </a:xfrm>
        </p:spPr>
        <p:txBody>
          <a:bodyPr/>
          <a:lstStyle/>
          <a:p>
            <a:pPr algn="l" eaLnBrk="1" hangingPunct="1">
              <a:defRPr/>
            </a:pPr>
            <a:r>
              <a:rPr lang="tr-TR" sz="3600" dirty="0" smtClean="0">
                <a:solidFill>
                  <a:srgbClr val="FF0000"/>
                </a:solidFill>
              </a:rPr>
              <a:t>Seyyar yangın söndürme cihazları, en az 6 ayda bir defa kontrol edilecek </a:t>
            </a:r>
            <a:r>
              <a:rPr lang="tr-TR" sz="3600" dirty="0" smtClean="0"/>
              <a:t>ve kontrol tarihleri, cihazlar üzerine yazılacaktır.</a:t>
            </a:r>
            <a:br>
              <a:rPr lang="tr-TR" sz="3600" dirty="0" smtClean="0"/>
            </a:br>
            <a:r>
              <a:rPr lang="tr-TR" sz="3600" dirty="0" smtClean="0"/>
              <a:t>Yangına karşı savunma ile görevli personel, işyerinin yangın                    durumuna ve kullanacakları yangın söndürme cihazlarının özelliklerine ve bu cihazların içindeki kimyasal maddelerin doğuracakları tehlikelere karşı  eğitileceklerdir. </a:t>
            </a:r>
          </a:p>
        </p:txBody>
      </p:sp>
    </p:spTree>
    <p:extLst>
      <p:ext uri="{BB962C8B-B14F-4D97-AF65-F5344CB8AC3E}">
        <p14:creationId xmlns:p14="http://schemas.microsoft.com/office/powerpoint/2010/main" val="2702679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idx="4294967295"/>
          </p:nvPr>
        </p:nvSpPr>
        <p:spPr>
          <a:xfrm>
            <a:off x="0" y="1108016"/>
            <a:ext cx="9144000" cy="6583362"/>
          </a:xfrm>
        </p:spPr>
        <p:txBody>
          <a:bodyPr/>
          <a:lstStyle/>
          <a:p>
            <a:pPr algn="l" eaLnBrk="1" hangingPunct="1">
              <a:defRPr/>
            </a:pPr>
            <a:r>
              <a:rPr lang="tr-TR" sz="3600" dirty="0" smtClean="0"/>
              <a:t>İşyerlerinde yeteri kadar, otomatik çalışan veya el ile hareket ettirilen alarm tertibatı bulundurulacaktır.Otomatik alarm tertibatının düğmeleri, iyi görülebilir ve erişilebilir bir yere ve özellikle imdat çıkış yolları üzerine konulacaktır. </a:t>
            </a:r>
          </a:p>
        </p:txBody>
      </p:sp>
    </p:spTree>
    <p:extLst>
      <p:ext uri="{BB962C8B-B14F-4D97-AF65-F5344CB8AC3E}">
        <p14:creationId xmlns:p14="http://schemas.microsoft.com/office/powerpoint/2010/main" val="1094603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idx="4294967295"/>
          </p:nvPr>
        </p:nvSpPr>
        <p:spPr>
          <a:xfrm>
            <a:off x="0" y="888096"/>
            <a:ext cx="8686800" cy="6583362"/>
          </a:xfrm>
        </p:spPr>
        <p:txBody>
          <a:bodyPr/>
          <a:lstStyle/>
          <a:p>
            <a:pPr algn="l" eaLnBrk="1" hangingPunct="1">
              <a:defRPr/>
            </a:pPr>
            <a:r>
              <a:rPr lang="tr-TR" sz="3600" dirty="0" smtClean="0"/>
              <a:t>Yangın alarm sesleri, işyerinde bulunabilecek diğer bütün sesli cihaz veya tertibattan ayrı bir perdede ve işyerinin her tarafından kolayca duyulabilecek güçte olacaktır.Yangın ve alarm tesisleri işyerinin aydınlatma ve kuvvet şebekesinden ayrı bir kaynaktan beslenecektir. </a:t>
            </a:r>
          </a:p>
        </p:txBody>
      </p:sp>
    </p:spTree>
    <p:extLst>
      <p:ext uri="{BB962C8B-B14F-4D97-AF65-F5344CB8AC3E}">
        <p14:creationId xmlns:p14="http://schemas.microsoft.com/office/powerpoint/2010/main" val="1061376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idx="4294967295"/>
          </p:nvPr>
        </p:nvSpPr>
        <p:spPr>
          <a:xfrm>
            <a:off x="638629" y="274638"/>
            <a:ext cx="7837714" cy="1742848"/>
          </a:xfrm>
        </p:spPr>
        <p:txBody>
          <a:bodyPr/>
          <a:lstStyle/>
          <a:p>
            <a:pPr eaLnBrk="1" hangingPunct="1">
              <a:lnSpc>
                <a:spcPct val="150000"/>
              </a:lnSpc>
              <a:defRPr/>
            </a:pPr>
            <a:r>
              <a:rPr lang="tr-TR" dirty="0" smtClean="0">
                <a:solidFill>
                  <a:srgbClr val="FF0000"/>
                </a:solidFill>
              </a:rPr>
              <a:t/>
            </a:r>
            <a:br>
              <a:rPr lang="tr-TR" dirty="0" smtClean="0">
                <a:solidFill>
                  <a:srgbClr val="FF0000"/>
                </a:solidFill>
              </a:rPr>
            </a:br>
            <a:r>
              <a:rPr lang="tr-TR" sz="3200" dirty="0" smtClean="0">
                <a:solidFill>
                  <a:srgbClr val="FF0000"/>
                </a:solidFill>
              </a:rPr>
              <a:t>Alarm ve Tahliye Denemeleri</a:t>
            </a:r>
            <a:br>
              <a:rPr lang="tr-TR" sz="3200" dirty="0" smtClean="0">
                <a:solidFill>
                  <a:srgbClr val="FF0000"/>
                </a:solidFill>
              </a:rPr>
            </a:br>
            <a:endParaRPr lang="tr-TR" dirty="0" smtClean="0"/>
          </a:p>
        </p:txBody>
      </p:sp>
      <p:sp>
        <p:nvSpPr>
          <p:cNvPr id="2" name="Rectangle 1"/>
          <p:cNvSpPr/>
          <p:nvPr/>
        </p:nvSpPr>
        <p:spPr>
          <a:xfrm>
            <a:off x="537029" y="1716652"/>
            <a:ext cx="7852228" cy="3816429"/>
          </a:xfrm>
          <a:prstGeom prst="rect">
            <a:avLst/>
          </a:prstGeom>
        </p:spPr>
        <p:txBody>
          <a:bodyPr wrap="square">
            <a:spAutoFit/>
          </a:bodyPr>
          <a:lstStyle/>
          <a:p>
            <a:pPr algn="just"/>
            <a:r>
              <a:rPr lang="tr-TR" dirty="0"/>
              <a:t/>
            </a:r>
            <a:br>
              <a:rPr lang="tr-TR" dirty="0"/>
            </a:br>
            <a:r>
              <a:rPr lang="tr-TR" sz="3200" b="1" dirty="0"/>
              <a:t>İşyerlerinde </a:t>
            </a:r>
            <a:r>
              <a:rPr lang="tr-TR" sz="3200" b="1" dirty="0">
                <a:solidFill>
                  <a:srgbClr val="FF0000"/>
                </a:solidFill>
              </a:rPr>
              <a:t>6 ayda bir </a:t>
            </a:r>
            <a:r>
              <a:rPr lang="tr-TR" sz="3200" b="1" dirty="0"/>
              <a:t>alarm ve tahliye denemeleri yapılacak,bu denemeler, yetkili ve tecrübeli bir şef, işyeri bekçileri ve yeteri kadar yardımcılardan kurulu bir ekibin gözetimi altında yapılacak ve işyeri yangın planına uygun olarak tertiplenecektir. </a:t>
            </a:r>
            <a:endParaRPr lang="en-US" sz="3200" b="1" dirty="0"/>
          </a:p>
        </p:txBody>
      </p:sp>
    </p:spTree>
    <p:extLst>
      <p:ext uri="{BB962C8B-B14F-4D97-AF65-F5344CB8AC3E}">
        <p14:creationId xmlns:p14="http://schemas.microsoft.com/office/powerpoint/2010/main" val="219996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idx="4294967295"/>
          </p:nvPr>
        </p:nvSpPr>
        <p:spPr>
          <a:xfrm>
            <a:off x="457200" y="1617301"/>
            <a:ext cx="8527143" cy="5602287"/>
          </a:xfrm>
        </p:spPr>
        <p:txBody>
          <a:bodyPr/>
          <a:lstStyle/>
          <a:p>
            <a:pPr algn="just" eaLnBrk="1" hangingPunct="1">
              <a:defRPr/>
            </a:pPr>
            <a:r>
              <a:rPr lang="tr-TR" sz="3600" dirty="0" smtClean="0"/>
              <a:t>Havalandırma tesisatının günlük bakım ve temizliği ile </a:t>
            </a:r>
            <a:r>
              <a:rPr lang="tr-TR" sz="3600" dirty="0" smtClean="0">
                <a:solidFill>
                  <a:srgbClr val="FF0000"/>
                </a:solidFill>
              </a:rPr>
              <a:t>üç ayda </a:t>
            </a:r>
            <a:r>
              <a:rPr lang="tr-TR" sz="3600" dirty="0" smtClean="0"/>
              <a:t>bir de genel kontrol ile temizliği yapılacak ve onarımlardan sonra, tesisatın kuruluş karakteristiği bozulmayacaktır. </a:t>
            </a:r>
          </a:p>
        </p:txBody>
      </p:sp>
      <p:sp>
        <p:nvSpPr>
          <p:cNvPr id="2" name="Rectangle 1"/>
          <p:cNvSpPr/>
          <p:nvPr/>
        </p:nvSpPr>
        <p:spPr>
          <a:xfrm>
            <a:off x="428171" y="783549"/>
            <a:ext cx="7975600" cy="1692771"/>
          </a:xfrm>
          <a:prstGeom prst="rect">
            <a:avLst/>
          </a:prstGeom>
        </p:spPr>
        <p:txBody>
          <a:bodyPr wrap="square">
            <a:spAutoFit/>
          </a:bodyPr>
          <a:lstStyle/>
          <a:p>
            <a:r>
              <a:rPr lang="tr-TR" sz="3600" b="1" dirty="0" smtClean="0">
                <a:solidFill>
                  <a:srgbClr val="FF0000"/>
                </a:solidFill>
              </a:rPr>
              <a:t>Havalandırma tesisatının kontrolü</a:t>
            </a:r>
          </a:p>
          <a:p>
            <a:r>
              <a:rPr lang="tr-TR" sz="3400" dirty="0">
                <a:solidFill>
                  <a:srgbClr val="FF0000"/>
                </a:solidFill>
              </a:rPr>
              <a:t/>
            </a:r>
            <a:br>
              <a:rPr lang="tr-TR" sz="3400" dirty="0">
                <a:solidFill>
                  <a:srgbClr val="FF0000"/>
                </a:solidFill>
              </a:rPr>
            </a:br>
            <a:endParaRPr lang="en-US" sz="3400" dirty="0"/>
          </a:p>
        </p:txBody>
      </p:sp>
    </p:spTree>
    <p:extLst>
      <p:ext uri="{BB962C8B-B14F-4D97-AF65-F5344CB8AC3E}">
        <p14:creationId xmlns:p14="http://schemas.microsoft.com/office/powerpoint/2010/main" val="2227945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428171" y="521381"/>
            <a:ext cx="8229600" cy="5459412"/>
          </a:xfrm>
        </p:spPr>
        <p:txBody>
          <a:bodyPr/>
          <a:lstStyle/>
          <a:p>
            <a:pPr algn="just" eaLnBrk="1" hangingPunct="1">
              <a:defRPr/>
            </a:pPr>
            <a:r>
              <a:rPr lang="tr-TR" sz="4000" dirty="0" smtClean="0"/>
              <a:t/>
            </a:r>
            <a:br>
              <a:rPr lang="tr-TR" sz="4000" dirty="0" smtClean="0"/>
            </a:br>
            <a:r>
              <a:rPr lang="tr-TR" sz="4000" dirty="0" smtClean="0"/>
              <a:t/>
            </a:r>
            <a:br>
              <a:rPr lang="tr-TR" sz="4000" dirty="0" smtClean="0"/>
            </a:br>
            <a:r>
              <a:rPr lang="tr-TR" sz="3600" b="0" dirty="0" smtClean="0"/>
              <a:t>Çalışılan ortamın sıcaklığı </a:t>
            </a:r>
            <a:r>
              <a:rPr lang="tr-TR" sz="3600" b="0" dirty="0" smtClean="0">
                <a:solidFill>
                  <a:srgbClr val="FF0000"/>
                </a:solidFill>
              </a:rPr>
              <a:t>çalışma şekline ve çalışanların harcadıkları güce </a:t>
            </a:r>
            <a:r>
              <a:rPr lang="tr-TR" sz="3600" b="0" dirty="0" smtClean="0"/>
              <a:t>uygun olacaktır.</a:t>
            </a:r>
            <a:r>
              <a:rPr lang="tr-TR" sz="3600" b="0" dirty="0" smtClean="0">
                <a:solidFill>
                  <a:schemeClr val="bg1"/>
                </a:solidFill>
              </a:rPr>
              <a:t>.......................................</a:t>
            </a:r>
            <a:r>
              <a:rPr lang="tr-TR" sz="3600" b="0" dirty="0"/>
              <a:t/>
            </a:r>
            <a:br>
              <a:rPr lang="tr-TR" sz="3600" b="0" dirty="0"/>
            </a:br>
            <a:r>
              <a:rPr lang="tr-TR" sz="3600" b="0" dirty="0" smtClean="0"/>
              <a:t>Kapalı işyerlerindeki sıcaklık ve nem derecesinin, yapılan işin niteliğine uygun olmakla beraber ılımlı bulunması esastır. </a:t>
            </a:r>
          </a:p>
        </p:txBody>
      </p:sp>
      <p:sp>
        <p:nvSpPr>
          <p:cNvPr id="3" name="Rectangle 2"/>
          <p:cNvSpPr/>
          <p:nvPr/>
        </p:nvSpPr>
        <p:spPr>
          <a:xfrm>
            <a:off x="428171" y="783549"/>
            <a:ext cx="7975600" cy="1692771"/>
          </a:xfrm>
          <a:prstGeom prst="rect">
            <a:avLst/>
          </a:prstGeom>
        </p:spPr>
        <p:txBody>
          <a:bodyPr wrap="square">
            <a:spAutoFit/>
          </a:bodyPr>
          <a:lstStyle/>
          <a:p>
            <a:r>
              <a:rPr lang="tr-TR" sz="3600" b="1" dirty="0" smtClean="0">
                <a:solidFill>
                  <a:srgbClr val="FF0000"/>
                </a:solidFill>
              </a:rPr>
              <a:t>Ortam sıcaklığı</a:t>
            </a:r>
          </a:p>
          <a:p>
            <a:r>
              <a:rPr lang="tr-TR" sz="3400" dirty="0">
                <a:solidFill>
                  <a:srgbClr val="FF0000"/>
                </a:solidFill>
              </a:rPr>
              <a:t/>
            </a:r>
            <a:br>
              <a:rPr lang="tr-TR" sz="3400" dirty="0">
                <a:solidFill>
                  <a:srgbClr val="FF0000"/>
                </a:solidFill>
              </a:rPr>
            </a:br>
            <a:endParaRPr lang="en-US" sz="3400" dirty="0"/>
          </a:p>
        </p:txBody>
      </p:sp>
    </p:spTree>
    <p:extLst>
      <p:ext uri="{BB962C8B-B14F-4D97-AF65-F5344CB8AC3E}">
        <p14:creationId xmlns:p14="http://schemas.microsoft.com/office/powerpoint/2010/main" val="982739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idx="4294967295"/>
          </p:nvPr>
        </p:nvSpPr>
        <p:spPr>
          <a:xfrm>
            <a:off x="391886" y="0"/>
            <a:ext cx="8403771" cy="6858000"/>
          </a:xfrm>
        </p:spPr>
        <p:txBody>
          <a:bodyPr/>
          <a:lstStyle/>
          <a:p>
            <a:pPr algn="l" eaLnBrk="1" hangingPunct="1">
              <a:defRPr/>
            </a:pPr>
            <a:r>
              <a:rPr lang="tr-TR" dirty="0" smtClean="0"/>
              <a:t/>
            </a:r>
            <a:br>
              <a:rPr lang="tr-TR" dirty="0" smtClean="0"/>
            </a:br>
            <a:r>
              <a:rPr lang="tr-TR" dirty="0"/>
              <a:t/>
            </a:r>
            <a:br>
              <a:rPr lang="tr-TR" dirty="0"/>
            </a:br>
            <a:r>
              <a:rPr lang="tr-TR" dirty="0" smtClean="0"/>
              <a:t/>
            </a:r>
            <a:br>
              <a:rPr lang="tr-TR" dirty="0" smtClean="0"/>
            </a:br>
            <a:r>
              <a:rPr lang="tr-TR" sz="3600" dirty="0" smtClean="0">
                <a:solidFill>
                  <a:srgbClr val="FF0000"/>
                </a:solidFill>
              </a:rPr>
              <a:t>Aydınlatma</a:t>
            </a:r>
            <a:r>
              <a:rPr lang="tr-TR" dirty="0" smtClean="0"/>
              <a:t/>
            </a:r>
            <a:br>
              <a:rPr lang="tr-TR" dirty="0" smtClean="0"/>
            </a:br>
            <a:r>
              <a:rPr lang="tr-TR" dirty="0" smtClean="0"/>
              <a:t/>
            </a:r>
            <a:br>
              <a:rPr lang="tr-TR" dirty="0" smtClean="0"/>
            </a:br>
            <a:r>
              <a:rPr lang="tr-TR" sz="3400" dirty="0" smtClean="0"/>
              <a:t>İşyerlerinin gün ışığıyla yeter derecede aydınlatılmış olması esastır. </a:t>
            </a:r>
            <a:br>
              <a:rPr lang="tr-TR" sz="3400" dirty="0" smtClean="0"/>
            </a:br>
            <a:r>
              <a:rPr lang="tr-TR" sz="3400" dirty="0"/>
              <a:t/>
            </a:r>
            <a:br>
              <a:rPr lang="tr-TR" sz="3400" dirty="0"/>
            </a:br>
            <a:r>
              <a:rPr lang="tr-TR" sz="3400" dirty="0" smtClean="0"/>
              <a:t>İşin konusu veya işyerinin inşa tarzı nedeniyle gün ışığından yeterince yararlanılamayan hallerde yahut gece çalışmalarında, suni ışıkla uygun ve yeterli aydınlatma sağlanacaktır.</a:t>
            </a:r>
          </a:p>
        </p:txBody>
      </p:sp>
    </p:spTree>
    <p:extLst>
      <p:ext uri="{BB962C8B-B14F-4D97-AF65-F5344CB8AC3E}">
        <p14:creationId xmlns:p14="http://schemas.microsoft.com/office/powerpoint/2010/main" val="2118661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508000" y="274638"/>
            <a:ext cx="8229600" cy="4810125"/>
          </a:xfrm>
        </p:spPr>
        <p:txBody>
          <a:bodyPr/>
          <a:lstStyle/>
          <a:p>
            <a:pPr algn="just" eaLnBrk="1" hangingPunct="1">
              <a:lnSpc>
                <a:spcPct val="150000"/>
              </a:lnSpc>
              <a:defRPr/>
            </a:pPr>
            <a:r>
              <a:rPr lang="tr-TR" dirty="0" smtClean="0"/>
              <a:t/>
            </a:r>
            <a:br>
              <a:rPr lang="tr-TR" dirty="0" smtClean="0"/>
            </a:br>
            <a:r>
              <a:rPr lang="tr-TR" dirty="0"/>
              <a:t/>
            </a:r>
            <a:br>
              <a:rPr lang="tr-TR" dirty="0"/>
            </a:br>
            <a:r>
              <a:rPr lang="tr-TR" dirty="0" smtClean="0"/>
              <a:t>Çalışma mahalleri ve geçiş yollarındaki aydınlatma sistemleri, çalışanlar için kaza riski oluşturmayacak türde olacak ve uygun şekilde yerleştirilecektir.</a:t>
            </a:r>
            <a:br>
              <a:rPr lang="tr-TR" dirty="0" smtClean="0"/>
            </a:br>
            <a:r>
              <a:rPr lang="tr-TR" dirty="0"/>
              <a:t/>
            </a:r>
            <a:br>
              <a:rPr lang="tr-TR" dirty="0"/>
            </a:br>
            <a:r>
              <a:rPr lang="tr-TR" dirty="0"/>
              <a:t>Aydınlatma sistemindeki herhangi bir arızanın çalışanlar için risk oluşturabileceği yerlerde acil ve yeterli aydınlatmayı sağlayacak yedek aydınlatma sistemi bulunacaktır.</a:t>
            </a:r>
            <a:endParaRPr lang="tr-TR" dirty="0" smtClean="0"/>
          </a:p>
        </p:txBody>
      </p:sp>
    </p:spTree>
    <p:extLst>
      <p:ext uri="{BB962C8B-B14F-4D97-AF65-F5344CB8AC3E}">
        <p14:creationId xmlns:p14="http://schemas.microsoft.com/office/powerpoint/2010/main" val="1209196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439838" y="1467410"/>
            <a:ext cx="8515476" cy="6858000"/>
          </a:xfrm>
        </p:spPr>
        <p:txBody>
          <a:bodyPr/>
          <a:lstStyle/>
          <a:p>
            <a:pPr algn="l" eaLnBrk="1" hangingPunct="1">
              <a:defRPr/>
            </a:pPr>
            <a:r>
              <a:rPr lang="tr-TR" sz="3200" b="1" dirty="0" smtClean="0"/>
              <a:t>İşyerlerinde, taban döşeme ve kaplamaları sağlam, kuru ve mümkün olduğu kadar düz ve kaymaz bir şekilde olacak, tehlikeli eğimler, çukurlar ve engeller bulunmayacaktır.</a:t>
            </a:r>
            <a:br>
              <a:rPr lang="tr-TR" sz="3200" b="1" dirty="0" smtClean="0"/>
            </a:br>
            <a:r>
              <a:rPr lang="tr-TR" sz="3200" b="1" dirty="0" smtClean="0"/>
              <a:t/>
            </a:r>
            <a:br>
              <a:rPr lang="tr-TR" sz="3200" b="1" dirty="0" smtClean="0"/>
            </a:br>
            <a:r>
              <a:rPr lang="tr-TR" sz="3200" b="1" dirty="0" smtClean="0"/>
              <a:t>İşyerinde yapılan işin niteliği ve çalışanların yaptıkları iş dikkate alınarak işyeri uygun şekilde bölümlere ayrılacaktır.</a:t>
            </a:r>
            <a:r>
              <a:rPr lang="tr-TR" sz="3200" dirty="0" smtClean="0"/>
              <a:t> </a:t>
            </a:r>
          </a:p>
        </p:txBody>
      </p:sp>
    </p:spTree>
    <p:extLst>
      <p:ext uri="{BB962C8B-B14F-4D97-AF65-F5344CB8AC3E}">
        <p14:creationId xmlns:p14="http://schemas.microsoft.com/office/powerpoint/2010/main" val="34014856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Grp="1" noChangeArrowheads="1"/>
          </p:cNvSpPr>
          <p:nvPr>
            <p:ph type="title" idx="4294967295"/>
          </p:nvPr>
        </p:nvSpPr>
        <p:spPr>
          <a:xfrm>
            <a:off x="266217" y="1466830"/>
            <a:ext cx="8686800" cy="6583362"/>
          </a:xfrm>
        </p:spPr>
        <p:txBody>
          <a:bodyPr/>
          <a:lstStyle/>
          <a:p>
            <a:pPr eaLnBrk="1" hangingPunct="1">
              <a:defRPr/>
            </a:pPr>
            <a:r>
              <a:rPr lang="tr-TR" b="1" dirty="0" smtClean="0"/>
              <a:t>Teknik nedenlerle döşemelerde çukur, delik, merdiven başları, menholler ve kanallar gibi tehlike gösteren seviye farkı bulunduğu hallerde, gerekli tedbirler alınacaktır.</a:t>
            </a:r>
            <a:br>
              <a:rPr lang="tr-TR" b="1" dirty="0" smtClean="0"/>
            </a:br>
            <a:r>
              <a:rPr lang="tr-TR" dirty="0"/>
              <a:t/>
            </a:r>
            <a:br>
              <a:rPr lang="tr-TR" dirty="0"/>
            </a:br>
            <a:r>
              <a:rPr lang="tr-TR" b="1" dirty="0" smtClean="0"/>
              <a:t/>
            </a:r>
            <a:br>
              <a:rPr lang="tr-TR" b="1" dirty="0" smtClean="0"/>
            </a:br>
            <a:r>
              <a:rPr lang="tr-TR" dirty="0"/>
              <a:t>İçinde aşındırıcı, yakıcı veya sıcak sıvılar bulunan büyük kap, sarnıç, kuyu, havuz ve depoların ağızları, döşeme ile aynı seviyede bulunuyorsa, bunların kenarları, sağlam bir korkulukla çevrilecek veya ağızları kapakla örtülecektir.</a:t>
            </a:r>
            <a:r>
              <a:rPr lang="tr-TR" b="1" dirty="0" smtClean="0"/>
              <a:t/>
            </a:r>
            <a:br>
              <a:rPr lang="tr-TR" b="1" dirty="0" smtClean="0"/>
            </a:br>
            <a:endParaRPr lang="tr-TR" b="1" dirty="0" smtClean="0"/>
          </a:p>
        </p:txBody>
      </p:sp>
    </p:spTree>
    <p:extLst>
      <p:ext uri="{BB962C8B-B14F-4D97-AF65-F5344CB8AC3E}">
        <p14:creationId xmlns:p14="http://schemas.microsoft.com/office/powerpoint/2010/main" val="3184706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1"/>
          <p:cNvSpPr>
            <a:spLocks noGrp="1" noChangeArrowheads="1"/>
          </p:cNvSpPr>
          <p:nvPr>
            <p:ph type="title" idx="4294967295"/>
          </p:nvPr>
        </p:nvSpPr>
        <p:spPr>
          <a:xfrm>
            <a:off x="231797" y="411163"/>
            <a:ext cx="8816669" cy="647700"/>
          </a:xfrm>
        </p:spPr>
        <p:txBody>
          <a:bodyPr anchor="ctr" anchorCtr="0"/>
          <a:lstStyle/>
          <a:p>
            <a:r>
              <a:rPr lang="tr-TR"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İŞYERİ BİNA VE EKLENTİLERİNDE ISG</a:t>
            </a:r>
            <a:endParaRPr lang="en-GB"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p>
        </p:txBody>
      </p:sp>
      <p:sp>
        <p:nvSpPr>
          <p:cNvPr id="14" name="13 Beşgen"/>
          <p:cNvSpPr/>
          <p:nvPr/>
        </p:nvSpPr>
        <p:spPr>
          <a:xfrm>
            <a:off x="259307" y="1518248"/>
            <a:ext cx="2880000" cy="923808"/>
          </a:xfrm>
          <a:prstGeom prst="homePlate">
            <a:avLst>
              <a:gd name="adj" fmla="val 31630"/>
            </a:avLst>
          </a:prstGeom>
          <a:solidFill>
            <a:srgbClr val="0070C0"/>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tr-TR" sz="2800" b="1" dirty="0" smtClean="0">
                <a:ln w="12700">
                  <a:solidFill>
                    <a:schemeClr val="bg1"/>
                  </a:solidFill>
                  <a:prstDash val="solid"/>
                </a:ln>
                <a:solidFill>
                  <a:schemeClr val="bg1"/>
                </a:solidFill>
                <a:effectLst>
                  <a:outerShdw blurRad="38100" dist="38100" dir="2700000" algn="tl">
                    <a:srgbClr val="000000">
                      <a:alpha val="43137"/>
                    </a:srgbClr>
                  </a:outerShdw>
                </a:effectLst>
                <a:latin typeface="Calibri" pitchFamily="34" charset="0"/>
                <a:cs typeface="Calibri" pitchFamily="34" charset="0"/>
              </a:rPr>
              <a:t>Konunun Genel Amacı</a:t>
            </a:r>
            <a:endParaRPr lang="tr-TR" sz="2800" b="1" dirty="0">
              <a:ln w="12700">
                <a:solidFill>
                  <a:schemeClr val="bg1"/>
                </a:solidFill>
                <a:prstDash val="solid"/>
              </a:ln>
              <a:solidFill>
                <a:schemeClr val="bg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5" name="14 Köşeli Çift Ayraç"/>
          <p:cNvSpPr/>
          <p:nvPr/>
        </p:nvSpPr>
        <p:spPr>
          <a:xfrm>
            <a:off x="3100228" y="1518249"/>
            <a:ext cx="2880000" cy="923808"/>
          </a:xfrm>
          <a:prstGeom prst="chevron">
            <a:avLst>
              <a:gd name="adj" fmla="val 31629"/>
            </a:avLst>
          </a:prstGeom>
          <a:solidFill>
            <a:srgbClr val="0070C0">
              <a:alpha val="87000"/>
            </a:srgb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tr-TR" sz="2800" b="1" dirty="0" smtClean="0">
                <a:ln w="12700">
                  <a:solidFill>
                    <a:schemeClr val="bg1"/>
                  </a:solidFill>
                  <a:prstDash val="solid"/>
                </a:ln>
                <a:solidFill>
                  <a:schemeClr val="bg1"/>
                </a:solidFill>
                <a:effectLst>
                  <a:outerShdw blurRad="38100" dist="38100" dir="2700000" algn="tl">
                    <a:srgbClr val="000000">
                      <a:alpha val="43137"/>
                    </a:srgbClr>
                  </a:outerShdw>
                </a:effectLst>
                <a:latin typeface="Calibri" pitchFamily="34" charset="0"/>
                <a:cs typeface="Calibri" pitchFamily="34" charset="0"/>
              </a:rPr>
              <a:t>Öğrenme Hedefleri</a:t>
            </a:r>
            <a:endParaRPr lang="tr-TR" sz="2800" b="1"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
        <p:nvSpPr>
          <p:cNvPr id="16" name="15 Köşeli Çift Ayraç"/>
          <p:cNvSpPr/>
          <p:nvPr/>
        </p:nvSpPr>
        <p:spPr>
          <a:xfrm>
            <a:off x="5932522" y="1518249"/>
            <a:ext cx="2880000" cy="923808"/>
          </a:xfrm>
          <a:prstGeom prst="chevron">
            <a:avLst>
              <a:gd name="adj" fmla="val 30830"/>
            </a:avLst>
          </a:prstGeom>
          <a:solidFill>
            <a:srgbClr val="0070C0">
              <a:alpha val="72000"/>
            </a:srgb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tr-TR" sz="2800" b="1" dirty="0" smtClean="0">
                <a:ln w="12700">
                  <a:solidFill>
                    <a:schemeClr val="bg1"/>
                  </a:solidFill>
                  <a:prstDash val="solid"/>
                </a:ln>
                <a:solidFill>
                  <a:schemeClr val="bg1"/>
                </a:solidFill>
                <a:effectLst>
                  <a:outerShdw blurRad="38100" dist="38100" dir="2700000" algn="tl">
                    <a:srgbClr val="000000">
                      <a:alpha val="43137"/>
                    </a:srgbClr>
                  </a:outerShdw>
                </a:effectLst>
                <a:latin typeface="Calibri" pitchFamily="34" charset="0"/>
                <a:cs typeface="Calibri" pitchFamily="34" charset="0"/>
              </a:rPr>
              <a:t>Konunun Alt Başlıkları</a:t>
            </a:r>
            <a:endParaRPr lang="tr-TR" sz="2800" b="1"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grpSp>
        <p:nvGrpSpPr>
          <p:cNvPr id="18" name="Group 22"/>
          <p:cNvGrpSpPr>
            <a:grpSpLocks/>
          </p:cNvGrpSpPr>
          <p:nvPr/>
        </p:nvGrpSpPr>
        <p:grpSpPr bwMode="auto">
          <a:xfrm>
            <a:off x="255611" y="2540141"/>
            <a:ext cx="2583123" cy="3610483"/>
            <a:chOff x="204" y="980"/>
            <a:chExt cx="1268" cy="2673"/>
          </a:xfrm>
        </p:grpSpPr>
        <p:sp>
          <p:nvSpPr>
            <p:cNvPr id="19" name="Rectangle 18"/>
            <p:cNvSpPr>
              <a:spLocks noChangeArrowheads="1"/>
            </p:cNvSpPr>
            <p:nvPr/>
          </p:nvSpPr>
          <p:spPr bwMode="gray">
            <a:xfrm>
              <a:off x="204" y="980"/>
              <a:ext cx="1268" cy="227"/>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a:effectLst/>
          </p:spPr>
          <p:txBody>
            <a:bodyPr lIns="288000" tIns="0" rIns="0" bIns="0" anchor="ctr"/>
            <a:lstStyle/>
            <a:p>
              <a:pPr algn="ctr" defTabSz="801688" eaLnBrk="0" hangingPunct="0"/>
              <a:endParaRPr lang="tr-TR" sz="1600" b="1" noProof="1">
                <a:cs typeface="Arial" pitchFamily="34" charset="0"/>
              </a:endParaRPr>
            </a:p>
          </p:txBody>
        </p:sp>
        <p:sp>
          <p:nvSpPr>
            <p:cNvPr id="20" name="Rectangle 5"/>
            <p:cNvSpPr>
              <a:spLocks noChangeArrowheads="1"/>
            </p:cNvSpPr>
            <p:nvPr/>
          </p:nvSpPr>
          <p:spPr bwMode="gray">
            <a:xfrm>
              <a:off x="204" y="1207"/>
              <a:ext cx="1268" cy="2446"/>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190500" indent="-190500" algn="ctr">
                <a:lnSpc>
                  <a:spcPct val="90000"/>
                </a:lnSpc>
                <a:spcAft>
                  <a:spcPct val="20000"/>
                </a:spcAft>
                <a:buClr>
                  <a:srgbClr val="292929"/>
                </a:buClr>
              </a:pPr>
              <a:r>
                <a:rPr lang="tr-TR" sz="1400" noProof="1" smtClean="0">
                  <a:latin typeface="Calibri" pitchFamily="34" charset="0"/>
                  <a:cs typeface="Calibri" pitchFamily="34" charset="0"/>
                </a:rPr>
                <a:t>    Katılımcıların</a:t>
              </a:r>
              <a:r>
                <a:rPr lang="tr-TR" sz="1400" noProof="1">
                  <a:latin typeface="Calibri" pitchFamily="34" charset="0"/>
                  <a:cs typeface="Calibri" pitchFamily="34" charset="0"/>
                </a:rPr>
                <a:t>;</a:t>
              </a:r>
              <a:endParaRPr lang="tr-TR" sz="1400" noProof="1" smtClean="0">
                <a:latin typeface="Calibri" pitchFamily="34" charset="0"/>
                <a:cs typeface="Calibri" pitchFamily="34" charset="0"/>
              </a:endParaRPr>
            </a:p>
            <a:p>
              <a:pPr marL="190500" indent="-190500" algn="ctr">
                <a:lnSpc>
                  <a:spcPct val="90000"/>
                </a:lnSpc>
                <a:spcAft>
                  <a:spcPct val="20000"/>
                </a:spcAft>
                <a:buClr>
                  <a:srgbClr val="292929"/>
                </a:buClr>
              </a:pPr>
              <a:r>
                <a:rPr lang="tr-TR" sz="1400" noProof="1" smtClean="0">
                  <a:latin typeface="Calibri" pitchFamily="34" charset="0"/>
                  <a:cs typeface="Calibri" pitchFamily="34" charset="0"/>
                </a:rPr>
                <a:t>«</a:t>
              </a:r>
              <a:r>
                <a:rPr lang="tr-TR" sz="1400" b="1" noProof="1" smtClean="0">
                  <a:latin typeface="Calibri" pitchFamily="34" charset="0"/>
                  <a:cs typeface="Calibri" pitchFamily="34" charset="0"/>
                </a:rPr>
                <a:t>İşyeri Bina ve Eklentilerindeki sağlığı ve güvenliği olumsuz etkileyen -risk etmenleri hakkında bilgi sahibi olmalarını </a:t>
              </a:r>
              <a:r>
                <a:rPr lang="tr-TR" sz="1400" noProof="1" smtClean="0">
                  <a:latin typeface="Calibri" pitchFamily="34" charset="0"/>
                  <a:cs typeface="Calibri" pitchFamily="34" charset="0"/>
                </a:rPr>
                <a:t>ve bu etmenlere karşı </a:t>
              </a:r>
              <a:r>
                <a:rPr lang="tr-TR" sz="1400" b="1" noProof="1" smtClean="0">
                  <a:latin typeface="Calibri" pitchFamily="34" charset="0"/>
                  <a:cs typeface="Calibri" pitchFamily="34" charset="0"/>
                </a:rPr>
                <a:t>alınması gereken İSG tedbirlerini</a:t>
              </a:r>
              <a:r>
                <a:rPr lang="tr-TR" sz="1400" noProof="1" smtClean="0">
                  <a:latin typeface="Calibri" pitchFamily="34" charset="0"/>
                  <a:cs typeface="Calibri" pitchFamily="34" charset="0"/>
                </a:rPr>
                <a:t> öğrenmelerini sağlamaktır.»</a:t>
              </a:r>
              <a:endParaRPr lang="en-US" sz="1400" noProof="1">
                <a:latin typeface="Calibri" pitchFamily="34" charset="0"/>
                <a:cs typeface="Calibri" pitchFamily="34" charset="0"/>
              </a:endParaRPr>
            </a:p>
          </p:txBody>
        </p:sp>
      </p:grpSp>
      <p:grpSp>
        <p:nvGrpSpPr>
          <p:cNvPr id="24" name="Group 22"/>
          <p:cNvGrpSpPr>
            <a:grpSpLocks/>
          </p:cNvGrpSpPr>
          <p:nvPr/>
        </p:nvGrpSpPr>
        <p:grpSpPr bwMode="auto">
          <a:xfrm>
            <a:off x="3102326" y="2540141"/>
            <a:ext cx="2583123" cy="3610483"/>
            <a:chOff x="204" y="980"/>
            <a:chExt cx="1268" cy="2673"/>
          </a:xfrm>
        </p:grpSpPr>
        <p:sp>
          <p:nvSpPr>
            <p:cNvPr id="25" name="Rectangle 18"/>
            <p:cNvSpPr>
              <a:spLocks noChangeArrowheads="1"/>
            </p:cNvSpPr>
            <p:nvPr/>
          </p:nvSpPr>
          <p:spPr bwMode="gray">
            <a:xfrm>
              <a:off x="204" y="980"/>
              <a:ext cx="1268" cy="227"/>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a:effectLst/>
          </p:spPr>
          <p:txBody>
            <a:bodyPr lIns="288000" tIns="0" rIns="0" bIns="0" anchor="ctr"/>
            <a:lstStyle/>
            <a:p>
              <a:pPr defTabSz="801688" eaLnBrk="0" hangingPunct="0"/>
              <a:endParaRPr lang="tr-TR" sz="2000" b="1" noProof="1">
                <a:latin typeface="Calibri" pitchFamily="34" charset="0"/>
                <a:cs typeface="Calibri" pitchFamily="34" charset="0"/>
              </a:endParaRPr>
            </a:p>
          </p:txBody>
        </p:sp>
        <p:sp>
          <p:nvSpPr>
            <p:cNvPr id="26" name="Rectangle 5"/>
            <p:cNvSpPr>
              <a:spLocks noChangeArrowheads="1"/>
            </p:cNvSpPr>
            <p:nvPr/>
          </p:nvSpPr>
          <p:spPr bwMode="gray">
            <a:xfrm>
              <a:off x="204" y="1207"/>
              <a:ext cx="1268" cy="2446"/>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190500" indent="-190500">
                <a:lnSpc>
                  <a:spcPct val="90000"/>
                </a:lnSpc>
                <a:spcAft>
                  <a:spcPct val="20000"/>
                </a:spcAft>
                <a:buClr>
                  <a:srgbClr val="292929"/>
                </a:buClr>
                <a:buBlip>
                  <a:blip r:embed="rId3"/>
                </a:buBlip>
              </a:pPr>
              <a:r>
                <a:rPr lang="tr-TR" sz="1400" noProof="1" smtClean="0">
                  <a:latin typeface="Calibri" pitchFamily="34" charset="0"/>
                  <a:cs typeface="Calibri" pitchFamily="34" charset="0"/>
                </a:rPr>
                <a:t>İşyeri Bina ve Eklentilerinde çalışanların sağlığını olumsuz etkileyen fiziksel riskleri tanımlar,</a:t>
              </a:r>
            </a:p>
          </p:txBody>
        </p:sp>
      </p:grpSp>
      <p:grpSp>
        <p:nvGrpSpPr>
          <p:cNvPr id="27" name="Group 22"/>
          <p:cNvGrpSpPr>
            <a:grpSpLocks/>
          </p:cNvGrpSpPr>
          <p:nvPr/>
        </p:nvGrpSpPr>
        <p:grpSpPr bwMode="auto">
          <a:xfrm>
            <a:off x="5940416" y="2540142"/>
            <a:ext cx="2583123" cy="3610483"/>
            <a:chOff x="204" y="980"/>
            <a:chExt cx="1268" cy="2673"/>
          </a:xfrm>
        </p:grpSpPr>
        <p:sp>
          <p:nvSpPr>
            <p:cNvPr id="28" name="Rectangle 18"/>
            <p:cNvSpPr>
              <a:spLocks noChangeArrowheads="1"/>
            </p:cNvSpPr>
            <p:nvPr/>
          </p:nvSpPr>
          <p:spPr bwMode="gray">
            <a:xfrm>
              <a:off x="204" y="980"/>
              <a:ext cx="1268" cy="227"/>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a:effectLst/>
          </p:spPr>
          <p:txBody>
            <a:bodyPr lIns="288000" tIns="0" rIns="0" bIns="0" anchor="ctr"/>
            <a:lstStyle/>
            <a:p>
              <a:pPr algn="ctr" defTabSz="801688" eaLnBrk="0" hangingPunct="0"/>
              <a:endParaRPr lang="tr-TR" sz="1600" b="1" noProof="1">
                <a:cs typeface="Arial" pitchFamily="34" charset="0"/>
              </a:endParaRPr>
            </a:p>
          </p:txBody>
        </p:sp>
        <p:sp>
          <p:nvSpPr>
            <p:cNvPr id="29" name="Rectangle 5"/>
            <p:cNvSpPr>
              <a:spLocks noChangeArrowheads="1"/>
            </p:cNvSpPr>
            <p:nvPr/>
          </p:nvSpPr>
          <p:spPr bwMode="gray">
            <a:xfrm>
              <a:off x="204" y="1207"/>
              <a:ext cx="1268" cy="2446"/>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marL="190500" indent="-190500">
                <a:lnSpc>
                  <a:spcPct val="90000"/>
                </a:lnSpc>
                <a:spcAft>
                  <a:spcPct val="20000"/>
                </a:spcAft>
                <a:buClr>
                  <a:srgbClr val="292929"/>
                </a:buClr>
                <a:buBlip>
                  <a:blip r:embed="rId3"/>
                </a:buBlip>
              </a:pPr>
              <a:r>
                <a:rPr lang="tr-TR" sz="1400" noProof="1" smtClean="0">
                  <a:latin typeface="Calibri" pitchFamily="34" charset="0"/>
                  <a:cs typeface="Calibri" pitchFamily="34" charset="0"/>
                </a:rPr>
                <a:t>İşyeri bina ve eklentilerinde  sağlığı ve güvenliği olumsuz etkileyebilecek fiziksel risk etmenleri;</a:t>
              </a:r>
            </a:p>
            <a:p>
              <a:pPr marL="647700" lvl="1" indent="-190500">
                <a:lnSpc>
                  <a:spcPct val="90000"/>
                </a:lnSpc>
                <a:spcAft>
                  <a:spcPct val="20000"/>
                </a:spcAft>
                <a:buClr>
                  <a:srgbClr val="292929"/>
                </a:buClr>
                <a:buFont typeface="Wingdings" pitchFamily="2" charset="2"/>
                <a:buChar char="§"/>
              </a:pPr>
              <a:r>
                <a:rPr lang="tr-TR" sz="1400" noProof="1" smtClean="0">
                  <a:latin typeface="Calibri" pitchFamily="34" charset="0"/>
                  <a:cs typeface="Calibri" pitchFamily="34" charset="0"/>
                </a:rPr>
                <a:t>Yangın</a:t>
              </a:r>
            </a:p>
            <a:p>
              <a:pPr marL="647700" lvl="1" indent="-190500">
                <a:lnSpc>
                  <a:spcPct val="90000"/>
                </a:lnSpc>
                <a:spcAft>
                  <a:spcPct val="20000"/>
                </a:spcAft>
                <a:buClr>
                  <a:srgbClr val="292929"/>
                </a:buClr>
                <a:buFont typeface="Wingdings" pitchFamily="2" charset="2"/>
                <a:buChar char="§"/>
              </a:pPr>
              <a:r>
                <a:rPr lang="en-US" sz="1400" noProof="1" smtClean="0">
                  <a:latin typeface="Calibri" pitchFamily="34" charset="0"/>
                  <a:cs typeface="Calibri" pitchFamily="34" charset="0"/>
                </a:rPr>
                <a:t>Gürültü</a:t>
              </a:r>
              <a:endParaRPr lang="tr-TR" sz="1400" noProof="1" smtClean="0">
                <a:latin typeface="Calibri" pitchFamily="34" charset="0"/>
                <a:cs typeface="Calibri" pitchFamily="34" charset="0"/>
              </a:endParaRPr>
            </a:p>
            <a:p>
              <a:pPr marL="647700" lvl="1" indent="-190500">
                <a:lnSpc>
                  <a:spcPct val="90000"/>
                </a:lnSpc>
                <a:spcAft>
                  <a:spcPct val="20000"/>
                </a:spcAft>
                <a:buClr>
                  <a:srgbClr val="292929"/>
                </a:buClr>
                <a:buFont typeface="Wingdings" pitchFamily="2" charset="2"/>
                <a:buChar char="§"/>
              </a:pPr>
              <a:r>
                <a:rPr lang="en-US" sz="1400" noProof="1" smtClean="0">
                  <a:latin typeface="Calibri" pitchFamily="34" charset="0"/>
                  <a:cs typeface="Calibri" pitchFamily="34" charset="0"/>
                </a:rPr>
                <a:t>Titreşim</a:t>
              </a:r>
              <a:r>
                <a:rPr lang="tr-TR" sz="1400" noProof="1" smtClean="0">
                  <a:latin typeface="Calibri" pitchFamily="34" charset="0"/>
                  <a:cs typeface="Calibri" pitchFamily="34" charset="0"/>
                </a:rPr>
                <a:t>,</a:t>
              </a:r>
            </a:p>
            <a:p>
              <a:pPr marL="647700" lvl="1" indent="-190500">
                <a:lnSpc>
                  <a:spcPct val="90000"/>
                </a:lnSpc>
                <a:spcAft>
                  <a:spcPct val="20000"/>
                </a:spcAft>
                <a:buClr>
                  <a:srgbClr val="292929"/>
                </a:buClr>
                <a:buFont typeface="Wingdings" pitchFamily="2" charset="2"/>
                <a:buChar char="§"/>
              </a:pPr>
              <a:r>
                <a:rPr lang="en-US" sz="1400" noProof="1" smtClean="0">
                  <a:latin typeface="Calibri" pitchFamily="34" charset="0"/>
                  <a:cs typeface="Calibri" pitchFamily="34" charset="0"/>
                </a:rPr>
                <a:t>Termal Konfor</a:t>
              </a:r>
              <a:r>
                <a:rPr lang="tr-TR" sz="1400" noProof="1" smtClean="0">
                  <a:latin typeface="Calibri" pitchFamily="34" charset="0"/>
                  <a:cs typeface="Calibri" pitchFamily="34" charset="0"/>
                </a:rPr>
                <a:t>,</a:t>
              </a:r>
            </a:p>
            <a:p>
              <a:pPr marL="647700" lvl="1" indent="-190500">
                <a:lnSpc>
                  <a:spcPct val="90000"/>
                </a:lnSpc>
                <a:spcAft>
                  <a:spcPct val="20000"/>
                </a:spcAft>
                <a:buClr>
                  <a:srgbClr val="292929"/>
                </a:buClr>
                <a:buFont typeface="Wingdings" pitchFamily="2" charset="2"/>
                <a:buChar char="§"/>
              </a:pPr>
              <a:r>
                <a:rPr lang="en-US" sz="1400" noProof="1" smtClean="0">
                  <a:latin typeface="Calibri" pitchFamily="34" charset="0"/>
                  <a:cs typeface="Calibri" pitchFamily="34" charset="0"/>
                </a:rPr>
                <a:t>Aydınlatma</a:t>
              </a:r>
              <a:r>
                <a:rPr lang="tr-TR" sz="1400" noProof="1" smtClean="0">
                  <a:latin typeface="Calibri" pitchFamily="34" charset="0"/>
                  <a:cs typeface="Calibri" pitchFamily="34" charset="0"/>
                </a:rPr>
                <a:t>,</a:t>
              </a:r>
            </a:p>
            <a:p>
              <a:pPr marL="647700" lvl="1" indent="-190500">
                <a:lnSpc>
                  <a:spcPct val="90000"/>
                </a:lnSpc>
                <a:spcAft>
                  <a:spcPct val="20000"/>
                </a:spcAft>
                <a:buClr>
                  <a:srgbClr val="292929"/>
                </a:buClr>
                <a:buFont typeface="Wingdings" pitchFamily="2" charset="2"/>
                <a:buChar char="§"/>
              </a:pPr>
              <a:r>
                <a:rPr lang="en-US" sz="1400" noProof="1" smtClean="0">
                  <a:latin typeface="Calibri" pitchFamily="34" charset="0"/>
                  <a:cs typeface="Calibri" pitchFamily="34" charset="0"/>
                </a:rPr>
                <a:t>İlgili mevzuat</a:t>
              </a:r>
              <a:endParaRPr lang="en-US" sz="1400" noProof="1">
                <a:latin typeface="Calibri" pitchFamily="34" charset="0"/>
                <a:cs typeface="Calibri" pitchFamily="34" charset="0"/>
              </a:endParaRPr>
            </a:p>
          </p:txBody>
        </p:sp>
      </p:grpSp>
      <p:sp>
        <p:nvSpPr>
          <p:cNvPr id="21"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GB" sz="1800" b="1" i="0" u="none" strike="noStrike" kern="0" cap="none" spc="0" normalizeH="0" baseline="0" noProof="0" dirty="0" smtClean="0">
              <a:ln>
                <a:noFill/>
              </a:ln>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uLnTx/>
              <a:uFillTx/>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0" y="960698"/>
            <a:ext cx="9144000" cy="6858000"/>
          </a:xfrm>
        </p:spPr>
        <p:txBody>
          <a:bodyPr/>
          <a:lstStyle/>
          <a:p>
            <a:pPr eaLnBrk="1" hangingPunct="1">
              <a:defRPr/>
            </a:pPr>
            <a:r>
              <a:rPr lang="tr-TR" sz="2600" b="1" dirty="0" smtClean="0"/>
              <a:t>İşyerlerinde, taban döşeme ve kaplamaları, duvarlar ve tavan, uygun hijyen şartlarını sağlayacak şekilde temizlemeye elverişli malzemeden yapılmış olacaktır.</a:t>
            </a:r>
            <a:br>
              <a:rPr lang="tr-TR" sz="2600" b="1" dirty="0" smtClean="0"/>
            </a:br>
            <a:r>
              <a:rPr lang="tr-TR" sz="2600" b="1" dirty="0" smtClean="0"/>
              <a:t> </a:t>
            </a:r>
            <a:br>
              <a:rPr lang="tr-TR" sz="2600" b="1" dirty="0" smtClean="0"/>
            </a:br>
            <a:r>
              <a:rPr lang="tr-TR" sz="2600" dirty="0"/>
              <a:t/>
            </a:r>
            <a:br>
              <a:rPr lang="tr-TR" sz="2600" dirty="0"/>
            </a:br>
            <a:r>
              <a:rPr lang="tr-TR" sz="2600" b="1" dirty="0" smtClean="0"/>
              <a:t>İşyeri binaları, avlular, geçitler, yollar veya benzeri yerlerde bulunan saydam veya yarı saydam duvarlar ile özellikle camlı bölmeler;</a:t>
            </a:r>
            <a:r>
              <a:rPr lang="tr-TR" sz="2600" dirty="0" smtClean="0"/>
              <a:t> </a:t>
            </a:r>
            <a:r>
              <a:rPr lang="tr-TR" sz="2800" dirty="0"/>
              <a:t>güvenli malzemeden yapılmış olacak, açık bir şekilde işaretlenecek veya çarpma ve kırılmaya karşı uygun şekilde korunacaktır.</a:t>
            </a:r>
            <a:br>
              <a:rPr lang="tr-TR" sz="2800" dirty="0"/>
            </a:br>
            <a:r>
              <a:rPr lang="tr-TR" sz="2800" dirty="0"/>
              <a:t>Yeterli sağlamlıkta olmayan çatılara çıkılmasına ve buralarda çalışılmasına, güvenli çalışmayı sağlayacak ekipman olmadan izin verilmeyecektir. </a:t>
            </a:r>
            <a:endParaRPr lang="tr-TR" sz="2600" dirty="0" smtClean="0"/>
          </a:p>
        </p:txBody>
      </p:sp>
    </p:spTree>
    <p:extLst>
      <p:ext uri="{BB962C8B-B14F-4D97-AF65-F5344CB8AC3E}">
        <p14:creationId xmlns:p14="http://schemas.microsoft.com/office/powerpoint/2010/main" val="4282741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idx="4294967295"/>
          </p:nvPr>
        </p:nvSpPr>
        <p:spPr>
          <a:xfrm>
            <a:off x="0" y="274638"/>
            <a:ext cx="9144000" cy="6583362"/>
          </a:xfrm>
        </p:spPr>
        <p:txBody>
          <a:bodyPr/>
          <a:lstStyle/>
          <a:p>
            <a:pPr algn="l" eaLnBrk="1" hangingPunct="1">
              <a:defRPr/>
            </a:pPr>
            <a:r>
              <a:rPr lang="tr-TR" sz="3600" b="1" dirty="0" smtClean="0"/>
              <a:t/>
            </a:r>
            <a:br>
              <a:rPr lang="tr-TR" sz="3600" b="1" dirty="0" smtClean="0"/>
            </a:br>
            <a:r>
              <a:rPr lang="tr-TR" sz="3600" dirty="0"/>
              <a:t/>
            </a:r>
            <a:br>
              <a:rPr lang="tr-TR" sz="3600" dirty="0"/>
            </a:br>
            <a:r>
              <a:rPr lang="tr-TR" sz="3600" b="1" dirty="0" smtClean="0"/>
              <a:t>İşyerlerinde dışarıdan ışık almaya yarayan yan ve tepe pencereleri ile menfezlerin aydınlık veren yüzeyleri toplamı, işyeri </a:t>
            </a:r>
            <a:r>
              <a:rPr lang="tr-TR" sz="3600" b="1" dirty="0" smtClean="0">
                <a:solidFill>
                  <a:srgbClr val="FF0000"/>
                </a:solidFill>
              </a:rPr>
              <a:t>taban yüzeyinin en az 1/10 oranında </a:t>
            </a:r>
            <a:r>
              <a:rPr lang="tr-TR" sz="3600" b="1" dirty="0" smtClean="0"/>
              <a:t>olacaktır.  Dışarı ile doğrudan doğruya bağlantısı olmayan iç kapı, pencere ve menfezlerin dolaylı olarak aydınlık veren yüzeyleri bu hesaba katılmaz.</a:t>
            </a:r>
          </a:p>
        </p:txBody>
      </p:sp>
    </p:spTree>
    <p:extLst>
      <p:ext uri="{BB962C8B-B14F-4D97-AF65-F5344CB8AC3E}">
        <p14:creationId xmlns:p14="http://schemas.microsoft.com/office/powerpoint/2010/main" val="3539574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noChangeArrowheads="1"/>
          </p:cNvSpPr>
          <p:nvPr>
            <p:ph type="title" idx="4294967295"/>
          </p:nvPr>
        </p:nvSpPr>
        <p:spPr>
          <a:xfrm>
            <a:off x="219919" y="1154313"/>
            <a:ext cx="9144000" cy="6583362"/>
          </a:xfrm>
        </p:spPr>
        <p:txBody>
          <a:bodyPr/>
          <a:lstStyle/>
          <a:p>
            <a:pPr eaLnBrk="1" hangingPunct="1">
              <a:defRPr/>
            </a:pPr>
            <a:r>
              <a:rPr lang="tr-TR" b="1" dirty="0" smtClean="0"/>
              <a:t>İşçilerin, pencere ve menfezlerden gelen güneş ışığına ve ısısına veya hava akımlarına karşı sağlıklarını koruyacak şekilde, gereğine göre, perde, tente veya panjur konulması,yahut camların boyanması gibi tedbirler de alınacaktır.</a:t>
            </a:r>
            <a:br>
              <a:rPr lang="tr-TR" b="1" dirty="0" smtClean="0"/>
            </a:br>
            <a:r>
              <a:rPr lang="tr-TR" dirty="0"/>
              <a:t/>
            </a:r>
            <a:br>
              <a:rPr lang="tr-TR" dirty="0"/>
            </a:br>
            <a:r>
              <a:rPr lang="tr-TR" dirty="0"/>
              <a:t>Kapılar ve girişlerin yeri, sayısı ve boyutları ile yapıldıkları malzemeler, kullanıldıkları odalara, alanlara, kullanım amaçlarına ve çalışanların rahatça girip çıkmalarına uygun olacaktır.</a:t>
            </a:r>
            <a:endParaRPr lang="tr-TR" b="1" dirty="0" smtClean="0"/>
          </a:p>
        </p:txBody>
      </p:sp>
    </p:spTree>
    <p:extLst>
      <p:ext uri="{BB962C8B-B14F-4D97-AF65-F5344CB8AC3E}">
        <p14:creationId xmlns:p14="http://schemas.microsoft.com/office/powerpoint/2010/main" val="803019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idx="4294967295"/>
          </p:nvPr>
        </p:nvSpPr>
        <p:spPr>
          <a:xfrm>
            <a:off x="0" y="333375"/>
            <a:ext cx="9144000" cy="6524625"/>
          </a:xfrm>
        </p:spPr>
        <p:txBody>
          <a:bodyPr/>
          <a:lstStyle/>
          <a:p>
            <a:pPr eaLnBrk="1" hangingPunct="1">
              <a:defRPr/>
            </a:pPr>
            <a:r>
              <a:rPr lang="tr-TR" b="1" dirty="0" smtClean="0"/>
              <a:t/>
            </a:r>
            <a:br>
              <a:rPr lang="tr-TR" b="1" dirty="0" smtClean="0"/>
            </a:br>
            <a:r>
              <a:rPr lang="tr-TR" dirty="0"/>
              <a:t/>
            </a:r>
            <a:br>
              <a:rPr lang="tr-TR" dirty="0"/>
            </a:br>
            <a:r>
              <a:rPr lang="tr-TR" b="1" dirty="0" smtClean="0"/>
              <a:t>Saydam veya yarı saydam kapıların yüzeyleri çalışanlar için tehlike yaratmayacak ve güvenli malzemeden yapılmış olacak veya kırılmalara karşı korunmuş olacaktır.</a:t>
            </a:r>
            <a:br>
              <a:rPr lang="tr-TR" b="1" dirty="0" smtClean="0"/>
            </a:br>
            <a:r>
              <a:rPr lang="tr-TR" b="1" dirty="0" smtClean="0"/>
              <a:t/>
            </a:r>
            <a:br>
              <a:rPr lang="tr-TR" b="1" dirty="0" smtClean="0"/>
            </a:br>
            <a:r>
              <a:rPr lang="tr-TR" b="1" dirty="0" smtClean="0"/>
              <a:t>Raylı kapılarda raydan çıkmayı ve devrilmeyi önleyecek güvenlik sistemi bulunacaktır.</a:t>
            </a:r>
            <a:br>
              <a:rPr lang="tr-TR" b="1" dirty="0" smtClean="0"/>
            </a:br>
            <a:r>
              <a:rPr lang="tr-TR" dirty="0"/>
              <a:t/>
            </a:r>
            <a:br>
              <a:rPr lang="tr-TR" dirty="0"/>
            </a:br>
            <a:r>
              <a:rPr lang="tr-TR" dirty="0"/>
              <a:t>Yukarı doğru açılan kapılarda aşağı düşmeyi önleyecek güvenlik sistemi bulunacaktır.</a:t>
            </a:r>
            <a:br>
              <a:rPr lang="tr-TR" dirty="0"/>
            </a:br>
            <a:r>
              <a:rPr lang="tr-TR" dirty="0"/>
              <a:t/>
            </a:r>
            <a:br>
              <a:rPr lang="tr-TR" dirty="0"/>
            </a:br>
            <a:r>
              <a:rPr lang="tr-TR" dirty="0"/>
              <a:t>Kaçış yollarında bulunan kapılar uygun şekilde işaretlenecektir. Bu kapılar yardım almaksızın her zaman ve her durumda içeriden açılabilir özellikte olacaktır.</a:t>
            </a:r>
            <a:endParaRPr lang="tr-TR" b="1" dirty="0" smtClean="0"/>
          </a:p>
        </p:txBody>
      </p:sp>
    </p:spTree>
    <p:extLst>
      <p:ext uri="{BB962C8B-B14F-4D97-AF65-F5344CB8AC3E}">
        <p14:creationId xmlns:p14="http://schemas.microsoft.com/office/powerpoint/2010/main" val="30802190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title" idx="4294967295"/>
          </p:nvPr>
        </p:nvSpPr>
        <p:spPr>
          <a:xfrm>
            <a:off x="335666" y="1157468"/>
            <a:ext cx="9144000" cy="6858000"/>
          </a:xfrm>
        </p:spPr>
        <p:txBody>
          <a:bodyPr/>
          <a:lstStyle/>
          <a:p>
            <a:pPr eaLnBrk="1" hangingPunct="1">
              <a:defRPr/>
            </a:pPr>
            <a:r>
              <a:rPr lang="tr-TR" b="1" dirty="0" smtClean="0"/>
              <a:t>Araçların geçtiği geçit ve kapılar yayaların geçişi için güvenli değilse bu mahallerde yayalar için ayrı geçiş kapıları bulunacaktır. Bu kapılar açıkça işaretlenecek ve önlerinde hiçbir engel bulunmayacaktır.</a:t>
            </a:r>
            <a:br>
              <a:rPr lang="tr-TR" b="1" dirty="0" smtClean="0"/>
            </a:br>
            <a:r>
              <a:rPr lang="tr-TR" dirty="0"/>
              <a:t/>
            </a:r>
            <a:br>
              <a:rPr lang="tr-TR" dirty="0"/>
            </a:br>
            <a:r>
              <a:rPr lang="tr-TR" dirty="0"/>
              <a:t>Mekanik kapılar işçiler için kaza riski taşımayacak şekilde çalışacaktır. Bu kapılarda kolay fark edilebilir ve ulaşılabilir, acil durdurma cihazları bulunacak ve herhangi bir güç kesilmesinde otomatik olarak açılır olmaması durumunda kapılar el ile de açılabilecektir.</a:t>
            </a:r>
            <a:endParaRPr lang="tr-TR" b="1" dirty="0" smtClean="0"/>
          </a:p>
        </p:txBody>
      </p:sp>
    </p:spTree>
    <p:extLst>
      <p:ext uri="{BB962C8B-B14F-4D97-AF65-F5344CB8AC3E}">
        <p14:creationId xmlns:p14="http://schemas.microsoft.com/office/powerpoint/2010/main" val="26983227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title" idx="4294967295"/>
          </p:nvPr>
        </p:nvSpPr>
        <p:spPr>
          <a:xfrm>
            <a:off x="711188" y="1763546"/>
            <a:ext cx="8148577" cy="6583362"/>
          </a:xfrm>
        </p:spPr>
        <p:txBody>
          <a:bodyPr/>
          <a:lstStyle/>
          <a:p>
            <a:pPr algn="l" eaLnBrk="1" hangingPunct="1">
              <a:defRPr/>
            </a:pPr>
            <a:r>
              <a:rPr lang="tr-TR" dirty="0" smtClean="0">
                <a:solidFill>
                  <a:srgbClr val="FF0000"/>
                </a:solidFill>
              </a:rPr>
              <a:t>İşyerlerindeki hava hacmi, makine, malzeme ve benzeri tesislerin kapladığı hacimler dahil olmak üzere, işçi başına en az 10 metreküp olacaktır. </a:t>
            </a:r>
            <a:br>
              <a:rPr lang="tr-TR" dirty="0" smtClean="0">
                <a:solidFill>
                  <a:srgbClr val="FF0000"/>
                </a:solidFill>
              </a:rPr>
            </a:br>
            <a:r>
              <a:rPr lang="tr-TR" dirty="0">
                <a:solidFill>
                  <a:srgbClr val="FF0000"/>
                </a:solidFill>
              </a:rPr>
              <a:t/>
            </a:r>
            <a:br>
              <a:rPr lang="tr-TR" dirty="0">
                <a:solidFill>
                  <a:srgbClr val="FF0000"/>
                </a:solidFill>
              </a:rPr>
            </a:br>
            <a:r>
              <a:rPr lang="tr-TR" dirty="0" smtClean="0">
                <a:solidFill>
                  <a:srgbClr val="FF0000"/>
                </a:solidFill>
              </a:rPr>
              <a:t>Hava hacminin hesabında, tavan yüksekliğinin 4 metreden fazlası nazara alınmayacaktır.</a:t>
            </a:r>
          </a:p>
        </p:txBody>
      </p:sp>
      <p:sp>
        <p:nvSpPr>
          <p:cNvPr id="2" name="Rectangle 1"/>
          <p:cNvSpPr/>
          <p:nvPr/>
        </p:nvSpPr>
        <p:spPr>
          <a:xfrm>
            <a:off x="711188" y="733363"/>
            <a:ext cx="2800767" cy="646331"/>
          </a:xfrm>
          <a:prstGeom prst="rect">
            <a:avLst/>
          </a:prstGeom>
        </p:spPr>
        <p:txBody>
          <a:bodyPr wrap="none">
            <a:spAutoFit/>
          </a:bodyPr>
          <a:lstStyle/>
          <a:p>
            <a:r>
              <a:rPr lang="tr-TR" sz="3600" b="1" dirty="0" smtClean="0">
                <a:solidFill>
                  <a:srgbClr val="FF0000"/>
                </a:solidFill>
              </a:rPr>
              <a:t>Hava Hacmi</a:t>
            </a:r>
            <a:endParaRPr lang="en-US" sz="3600" b="1" dirty="0"/>
          </a:p>
        </p:txBody>
      </p:sp>
    </p:spTree>
    <p:extLst>
      <p:ext uri="{BB962C8B-B14F-4D97-AF65-F5344CB8AC3E}">
        <p14:creationId xmlns:p14="http://schemas.microsoft.com/office/powerpoint/2010/main" val="1629154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title" idx="4294967295"/>
          </p:nvPr>
        </p:nvSpPr>
        <p:spPr>
          <a:xfrm>
            <a:off x="370389" y="1122744"/>
            <a:ext cx="8338182" cy="6858000"/>
          </a:xfrm>
        </p:spPr>
        <p:txBody>
          <a:bodyPr/>
          <a:lstStyle/>
          <a:p>
            <a:pPr algn="l" eaLnBrk="1" hangingPunct="1">
              <a:defRPr/>
            </a:pPr>
            <a:r>
              <a:rPr lang="tr-TR" sz="3200" b="1" dirty="0" smtClean="0"/>
              <a:t/>
            </a:r>
            <a:br>
              <a:rPr lang="tr-TR" sz="3200" b="1" dirty="0" smtClean="0"/>
            </a:br>
            <a:r>
              <a:rPr lang="tr-TR" sz="3200" b="1" dirty="0" smtClean="0"/>
              <a:t>Makineler, motorlar ve bunlar tarafından çalıştırılan aletler ve diğer tezgahlar arasındaki açıklık, işçilerin rahat çalışmalarını sağlamak üzere, </a:t>
            </a:r>
            <a:r>
              <a:rPr lang="tr-TR" sz="3200" b="1" dirty="0" smtClean="0">
                <a:solidFill>
                  <a:srgbClr val="FF0000"/>
                </a:solidFill>
              </a:rPr>
              <a:t>en az 80 santimetre</a:t>
            </a:r>
            <a:r>
              <a:rPr lang="tr-TR" sz="3200" b="1" dirty="0" smtClean="0"/>
              <a:t> olacaktır.</a:t>
            </a:r>
            <a:br>
              <a:rPr lang="tr-TR" sz="3200" b="1" dirty="0" smtClean="0"/>
            </a:br>
            <a:r>
              <a:rPr lang="tr-TR" sz="3200" b="1" dirty="0" smtClean="0"/>
              <a:t> </a:t>
            </a:r>
            <a:br>
              <a:rPr lang="tr-TR" sz="3200" b="1" dirty="0" smtClean="0"/>
            </a:br>
            <a:r>
              <a:rPr lang="tr-TR" sz="3200" b="1" dirty="0" smtClean="0"/>
              <a:t>İşyerindeki geçitlerin genişliği, oradan geçecek işçilerin miktarına ve malzeme hareketine uygun olarak ayarlanacak ve bu genişlik </a:t>
            </a:r>
            <a:r>
              <a:rPr lang="tr-TR" sz="3200" b="1" dirty="0" smtClean="0">
                <a:solidFill>
                  <a:srgbClr val="FF0000"/>
                </a:solidFill>
              </a:rPr>
              <a:t>120 santimetreden </a:t>
            </a:r>
            <a:r>
              <a:rPr lang="tr-TR" sz="3200" b="1" dirty="0" smtClean="0"/>
              <a:t>az olmayacaktır.</a:t>
            </a:r>
          </a:p>
        </p:txBody>
      </p:sp>
      <p:sp>
        <p:nvSpPr>
          <p:cNvPr id="2" name="Rectangle 1"/>
          <p:cNvSpPr/>
          <p:nvPr/>
        </p:nvSpPr>
        <p:spPr>
          <a:xfrm>
            <a:off x="391874" y="510883"/>
            <a:ext cx="1710725" cy="584775"/>
          </a:xfrm>
          <a:prstGeom prst="rect">
            <a:avLst/>
          </a:prstGeom>
        </p:spPr>
        <p:txBody>
          <a:bodyPr wrap="none">
            <a:spAutoFit/>
          </a:bodyPr>
          <a:lstStyle/>
          <a:p>
            <a:r>
              <a:rPr lang="tr-TR" sz="3200" b="1" dirty="0" smtClean="0">
                <a:solidFill>
                  <a:srgbClr val="FF0000"/>
                </a:solidFill>
              </a:rPr>
              <a:t>Geçitler</a:t>
            </a:r>
            <a:endParaRPr lang="en-US" sz="3200" dirty="0"/>
          </a:p>
        </p:txBody>
      </p:sp>
    </p:spTree>
    <p:extLst>
      <p:ext uri="{BB962C8B-B14F-4D97-AF65-F5344CB8AC3E}">
        <p14:creationId xmlns:p14="http://schemas.microsoft.com/office/powerpoint/2010/main" val="2502178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261256" y="0"/>
            <a:ext cx="8548915" cy="6858000"/>
          </a:xfrm>
        </p:spPr>
        <p:txBody>
          <a:bodyPr/>
          <a:lstStyle/>
          <a:p>
            <a:pPr eaLnBrk="1" hangingPunct="1">
              <a:defRPr/>
            </a:pPr>
            <a:r>
              <a:rPr lang="tr-TR" sz="4000" b="1" dirty="0" smtClean="0"/>
              <a:t/>
            </a:r>
            <a:br>
              <a:rPr lang="tr-TR" sz="4000" b="1" dirty="0" smtClean="0"/>
            </a:br>
            <a:r>
              <a:rPr lang="tr-TR" sz="4000" b="1" dirty="0" smtClean="0"/>
              <a:t> </a:t>
            </a:r>
            <a:r>
              <a:rPr lang="tr-TR" sz="4000" dirty="0" smtClean="0">
                <a:solidFill>
                  <a:srgbClr val="FF0000"/>
                </a:solidFill>
              </a:rPr>
              <a:t>Dinlenme Yerleri</a:t>
            </a:r>
            <a:r>
              <a:rPr lang="tr-TR" sz="4000" b="1" dirty="0" smtClean="0"/>
              <a:t/>
            </a:r>
            <a:br>
              <a:rPr lang="tr-TR" sz="4000" b="1" dirty="0" smtClean="0"/>
            </a:br>
            <a:r>
              <a:rPr lang="tr-TR" sz="4000" dirty="0"/>
              <a:t/>
            </a:r>
            <a:br>
              <a:rPr lang="tr-TR" sz="4000" dirty="0"/>
            </a:br>
            <a:r>
              <a:rPr lang="tr-TR" sz="3200" b="1" dirty="0" smtClean="0"/>
              <a:t>Yapılan işin özelliği nedeniyle çalışanların sağlığı ve güvenliği açısından gerekli hallerde veya </a:t>
            </a:r>
            <a:r>
              <a:rPr lang="tr-TR" sz="3200" b="1" dirty="0" smtClean="0">
                <a:solidFill>
                  <a:srgbClr val="FF0000"/>
                </a:solidFill>
              </a:rPr>
              <a:t>10 ve daha fazla işçinin </a:t>
            </a:r>
            <a:r>
              <a:rPr lang="tr-TR" sz="3200" b="1" dirty="0" smtClean="0"/>
              <a:t>çalıştığı işyerlerinde, uygun bir dinlenme yeri sağlanacaktır. İş aralarında uygun dinlenme imkanı bulunan büro ve benzeri işlerde ayrıca dinlenme yeri aranmaz.</a:t>
            </a:r>
            <a:r>
              <a:rPr lang="tr-TR" sz="3200" dirty="0" smtClean="0"/>
              <a:t> </a:t>
            </a:r>
          </a:p>
        </p:txBody>
      </p:sp>
    </p:spTree>
    <p:extLst>
      <p:ext uri="{BB962C8B-B14F-4D97-AF65-F5344CB8AC3E}">
        <p14:creationId xmlns:p14="http://schemas.microsoft.com/office/powerpoint/2010/main" val="3211393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idx="4294967295"/>
          </p:nvPr>
        </p:nvSpPr>
        <p:spPr>
          <a:xfrm>
            <a:off x="275770" y="459833"/>
            <a:ext cx="8411029" cy="5386387"/>
          </a:xfrm>
        </p:spPr>
        <p:txBody>
          <a:bodyPr/>
          <a:lstStyle/>
          <a:p>
            <a:pPr eaLnBrk="1" hangingPunct="1">
              <a:defRPr/>
            </a:pPr>
            <a:r>
              <a:rPr lang="tr-TR" sz="3200" b="1" dirty="0" smtClean="0">
                <a:solidFill>
                  <a:srgbClr val="FF0000"/>
                </a:solidFill>
              </a:rPr>
              <a:t>Elbise Dolapları</a:t>
            </a:r>
            <a:r>
              <a:rPr lang="tr-TR" dirty="0" smtClean="0"/>
              <a:t/>
            </a:r>
            <a:br>
              <a:rPr lang="tr-TR" dirty="0" smtClean="0"/>
            </a:br>
            <a:r>
              <a:rPr lang="tr-TR" dirty="0" smtClean="0"/>
              <a:t/>
            </a:r>
            <a:br>
              <a:rPr lang="tr-TR" dirty="0" smtClean="0"/>
            </a:br>
            <a:r>
              <a:rPr lang="tr-TR" dirty="0"/>
              <a:t/>
            </a:r>
            <a:br>
              <a:rPr lang="tr-TR" dirty="0"/>
            </a:br>
            <a:r>
              <a:rPr lang="tr-TR" dirty="0" smtClean="0"/>
              <a:t>İş elbisesi giyme zorunluluğu olan işçiler için uygun soyunma yerleri sağlanacak, işçilerden soyunma yerleri dışındaki yerlerde üstlerini değiştirmelerine izin verilmeyecektir. </a:t>
            </a:r>
            <a:br>
              <a:rPr lang="tr-TR" dirty="0" smtClean="0"/>
            </a:br>
            <a:r>
              <a:rPr lang="tr-TR" dirty="0" smtClean="0"/>
              <a:t/>
            </a:r>
            <a:br>
              <a:rPr lang="tr-TR" dirty="0" smtClean="0"/>
            </a:br>
            <a:r>
              <a:rPr lang="tr-TR" dirty="0"/>
              <a:t>Soyunma odaları yeterli büyüklükte olacak ve her işçi için çalışma saatleri içinde elbiselerini koyabilecekleri kilitli dolaplar bulunacaktır. Nemli, tozlu, kirli ve benzeri işlerde veya tehlikeli maddelerle çalışılan yerlerde, iş elbiseleri ile harici elbiselerin ayrı yerlerde saklanabilmesi için, elbise dolapları yan yana iki bölmeli olacak veya iki ayrı elbise dolabı </a:t>
            </a:r>
            <a:r>
              <a:rPr lang="tr-TR" dirty="0" smtClean="0"/>
              <a:t>verilecektir.</a:t>
            </a:r>
          </a:p>
        </p:txBody>
      </p:sp>
    </p:spTree>
    <p:extLst>
      <p:ext uri="{BB962C8B-B14F-4D97-AF65-F5344CB8AC3E}">
        <p14:creationId xmlns:p14="http://schemas.microsoft.com/office/powerpoint/2010/main" val="11315125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noChangeArrowheads="1"/>
          </p:cNvSpPr>
          <p:nvPr>
            <p:ph type="title" idx="4294967295"/>
          </p:nvPr>
        </p:nvSpPr>
        <p:spPr>
          <a:xfrm>
            <a:off x="362857" y="1087438"/>
            <a:ext cx="9144000" cy="6583362"/>
          </a:xfrm>
        </p:spPr>
        <p:txBody>
          <a:bodyPr/>
          <a:lstStyle/>
          <a:p>
            <a:pPr algn="l" eaLnBrk="1" hangingPunct="1">
              <a:defRPr/>
            </a:pPr>
            <a:r>
              <a:rPr lang="tr-TR" sz="3000" dirty="0" smtClean="0"/>
              <a:t>İşyerlerinde soyunma yerleri, atölyelerden ayrı, </a:t>
            </a:r>
            <a:r>
              <a:rPr lang="tr-TR" sz="3000" dirty="0" smtClean="0">
                <a:solidFill>
                  <a:srgbClr val="FF0000"/>
                </a:solidFill>
              </a:rPr>
              <a:t>duş ve lavabolara bitişik</a:t>
            </a:r>
            <a:r>
              <a:rPr lang="tr-TR" sz="3000" dirty="0" smtClean="0"/>
              <a:t>, işçilerin çıkış yerlerine yakın bir yerde yapılacak ve onların rahatça soyunup giyinmelerine elverişli genişlikte olacaktır. </a:t>
            </a:r>
            <a:br>
              <a:rPr lang="tr-TR" sz="3000" dirty="0" smtClean="0"/>
            </a:br>
            <a:r>
              <a:rPr lang="tr-TR" sz="3000" dirty="0" smtClean="0"/>
              <a:t/>
            </a:r>
            <a:br>
              <a:rPr lang="tr-TR" sz="3000" dirty="0" smtClean="0"/>
            </a:br>
            <a:r>
              <a:rPr lang="tr-TR" sz="3000" dirty="0" smtClean="0"/>
              <a:t>Soyunma yerleri kolayca ulaşılabilir ve yeterli kapasitede olacak ve buralarda </a:t>
            </a:r>
            <a:r>
              <a:rPr lang="tr-TR" sz="3000" dirty="0" smtClean="0">
                <a:solidFill>
                  <a:srgbClr val="FF0000"/>
                </a:solidFill>
              </a:rPr>
              <a:t>yeterli sayıda oturma yeri </a:t>
            </a:r>
            <a:r>
              <a:rPr lang="tr-TR" sz="3000" dirty="0" smtClean="0"/>
              <a:t>bulunacaktır.</a:t>
            </a:r>
          </a:p>
        </p:txBody>
      </p:sp>
    </p:spTree>
    <p:extLst>
      <p:ext uri="{BB962C8B-B14F-4D97-AF65-F5344CB8AC3E}">
        <p14:creationId xmlns:p14="http://schemas.microsoft.com/office/powerpoint/2010/main" val="1678277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idx="4294967295"/>
          </p:nvPr>
        </p:nvSpPr>
        <p:spPr>
          <a:xfrm>
            <a:off x="0" y="0"/>
            <a:ext cx="9144000" cy="6858000"/>
          </a:xfrm>
        </p:spPr>
        <p:txBody>
          <a:bodyPr/>
          <a:lstStyle/>
          <a:p>
            <a:pPr marL="174625" eaLnBrk="1" hangingPunct="1">
              <a:defRPr/>
            </a:pPr>
            <a:r>
              <a:rPr lang="tr-TR" b="1" dirty="0" smtClean="0"/>
              <a:t/>
            </a:r>
            <a:br>
              <a:rPr lang="tr-TR" b="1" dirty="0" smtClean="0"/>
            </a:br>
            <a:r>
              <a:rPr lang="tr-TR" dirty="0"/>
              <a:t/>
            </a:r>
            <a:br>
              <a:rPr lang="tr-TR" dirty="0"/>
            </a:br>
            <a:r>
              <a:rPr lang="tr-TR" dirty="0" smtClean="0"/>
              <a:t>Bina ve Eklentilerde ISG Yönetmeliği </a:t>
            </a:r>
            <a:br>
              <a:rPr lang="tr-TR" dirty="0" smtClean="0"/>
            </a:br>
            <a:r>
              <a:rPr lang="tr-TR" dirty="0" smtClean="0"/>
              <a:t>(</a:t>
            </a:r>
            <a:r>
              <a:rPr lang="tr-TR" dirty="0">
                <a:solidFill>
                  <a:srgbClr val="FF0000"/>
                </a:solidFill>
              </a:rPr>
              <a:t>17.07.2013 Resmi Gazete Sayısı: </a:t>
            </a:r>
            <a:r>
              <a:rPr lang="tr-TR" dirty="0" smtClean="0">
                <a:solidFill>
                  <a:srgbClr val="FF0000"/>
                </a:solidFill>
              </a:rPr>
              <a:t>28710</a:t>
            </a:r>
            <a:r>
              <a:rPr lang="tr-TR" dirty="0" smtClean="0"/>
              <a:t>);</a:t>
            </a:r>
            <a:r>
              <a:rPr lang="tr-TR" b="1" dirty="0" smtClean="0"/>
              <a:t/>
            </a:r>
            <a:br>
              <a:rPr lang="tr-TR" b="1" dirty="0" smtClean="0"/>
            </a:br>
            <a:r>
              <a:rPr lang="tr-TR" b="1" dirty="0" smtClean="0"/>
              <a:t>a) İşyeri dışında kullanılan taşıma araçlarında veya araçların içindeki işyerlerinde,</a:t>
            </a:r>
            <a:br>
              <a:rPr lang="tr-TR" b="1" dirty="0" smtClean="0"/>
            </a:br>
            <a:r>
              <a:rPr lang="tr-TR" b="1" dirty="0" smtClean="0"/>
              <a:t>b) Geçici veya hareketli iş alanlarında,</a:t>
            </a:r>
            <a:br>
              <a:rPr lang="tr-TR" b="1" dirty="0" smtClean="0"/>
            </a:br>
            <a:r>
              <a:rPr lang="tr-TR" b="1" dirty="0" smtClean="0"/>
              <a:t>c) Maden, petrol ve gaz çıkarma işlerinde,</a:t>
            </a:r>
            <a:br>
              <a:rPr lang="tr-TR" b="1" dirty="0" smtClean="0"/>
            </a:br>
            <a:r>
              <a:rPr lang="tr-TR" dirty="0"/>
              <a:t>d) Balıkçı teknelerinde,</a:t>
            </a:r>
            <a:br>
              <a:rPr lang="tr-TR" dirty="0"/>
            </a:br>
            <a:r>
              <a:rPr lang="tr-TR" dirty="0"/>
              <a:t>e) Tarım veya orman işyerlerine ait işyeri bina ve eklentileri hariç, işyerinin sınırları içerisinde olmakla beraber işyeri bina ve eklentilerinde çalışanları iş sağlığı ve güvenliği açısından etkilemeyecek uzaklıkta olan veya işyeri bina ve eklentileri ile iş sağlığı ve güvenliği açısından etkileşim içerisinde olamayacak kadar uzak tarım ve orman alanlarında</a:t>
            </a:r>
            <a:r>
              <a:rPr lang="tr-TR" dirty="0" smtClean="0"/>
              <a:t>,</a:t>
            </a:r>
            <a:r>
              <a:rPr lang="tr-TR" dirty="0"/>
              <a:t/>
            </a:r>
            <a:br>
              <a:rPr lang="tr-TR" dirty="0"/>
            </a:br>
            <a:r>
              <a:rPr lang="tr-TR" u="sng" dirty="0" smtClean="0"/>
              <a:t>uygulanmaz.</a:t>
            </a:r>
            <a:endParaRPr lang="tr-TR" b="1" u="sng" dirty="0" smtClean="0"/>
          </a:p>
        </p:txBody>
      </p:sp>
    </p:spTree>
    <p:extLst>
      <p:ext uri="{BB962C8B-B14F-4D97-AF65-F5344CB8AC3E}">
        <p14:creationId xmlns:p14="http://schemas.microsoft.com/office/powerpoint/2010/main" val="577177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title" idx="4294967295"/>
          </p:nvPr>
        </p:nvSpPr>
        <p:spPr>
          <a:xfrm>
            <a:off x="0" y="795499"/>
            <a:ext cx="9144000" cy="6583362"/>
          </a:xfrm>
        </p:spPr>
        <p:txBody>
          <a:bodyPr/>
          <a:lstStyle/>
          <a:p>
            <a:pPr algn="l" eaLnBrk="1" hangingPunct="1">
              <a:defRPr/>
            </a:pPr>
            <a:r>
              <a:rPr lang="tr-TR" sz="3600" dirty="0" smtClean="0"/>
              <a:t>Soyunma yerlerindeki dolaplar, metal veya kolay temizlenecek malzemelerden, gerektiğinde boyanabilir benzeri maddelerden yapılacak, kapıları, hava cereyanını sağlayacak şekilde kafesli veya çeşitli yerlerden delikli olacaktır.</a:t>
            </a:r>
            <a:br>
              <a:rPr lang="tr-TR" sz="3600" dirty="0" smtClean="0"/>
            </a:br>
            <a:r>
              <a:rPr lang="tr-TR" sz="3600" dirty="0" smtClean="0"/>
              <a:t> Dolapların yüksekliği, 150 santimetreden aşağı olmayacak, üstte şapka ve altta ayakkabı konacak gözleri bulunacak ve ortasında 2 elbise asmak için; özel bir çubuğu olacaktır.</a:t>
            </a:r>
          </a:p>
        </p:txBody>
      </p:sp>
    </p:spTree>
    <p:extLst>
      <p:ext uri="{BB962C8B-B14F-4D97-AF65-F5344CB8AC3E}">
        <p14:creationId xmlns:p14="http://schemas.microsoft.com/office/powerpoint/2010/main" val="31651029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title" idx="4294967295"/>
          </p:nvPr>
        </p:nvSpPr>
        <p:spPr>
          <a:xfrm>
            <a:off x="162046" y="853372"/>
            <a:ext cx="8662640" cy="6583362"/>
          </a:xfrm>
        </p:spPr>
        <p:txBody>
          <a:bodyPr/>
          <a:lstStyle/>
          <a:p>
            <a:pPr algn="just" eaLnBrk="1" hangingPunct="1">
              <a:defRPr/>
            </a:pPr>
            <a:r>
              <a:rPr lang="tr-TR" sz="3000" dirty="0" smtClean="0"/>
              <a:t>Duş veya lavaboların soyunma yerlerinden ayrı yerlerde bulunması durumunda, duş ve lavabolar ile soyunma yerleri arasında kolay bağlantı sağlanacaktır.Duş kabinlerinin boyutları 1x1,20 metre, soyunma yerlerinin 2x1,40 metreden az olmayacaktır. </a:t>
            </a:r>
            <a:br>
              <a:rPr lang="tr-TR" sz="3000" dirty="0" smtClean="0"/>
            </a:br>
            <a:r>
              <a:rPr lang="tr-TR" sz="3000" dirty="0" smtClean="0"/>
              <a:t>Duş kabinlerinin taban ve duvarları, kolaylıkla temizlenecek malzemeden yapılacak, yan duvarların ve kapıların yüksekliği 170 santimetreden az olmayacak, yerlerdeki kirli suların kolayca akması  için, gerekli tedbirler alınacak, sağlık şartlarına önem verilecektir.</a:t>
            </a:r>
          </a:p>
        </p:txBody>
      </p:sp>
    </p:spTree>
    <p:extLst>
      <p:ext uri="{BB962C8B-B14F-4D97-AF65-F5344CB8AC3E}">
        <p14:creationId xmlns:p14="http://schemas.microsoft.com/office/powerpoint/2010/main" val="21540289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title" idx="4294967295"/>
          </p:nvPr>
        </p:nvSpPr>
        <p:spPr>
          <a:xfrm>
            <a:off x="261257" y="1111506"/>
            <a:ext cx="7692571" cy="6583362"/>
          </a:xfrm>
        </p:spPr>
        <p:txBody>
          <a:bodyPr/>
          <a:lstStyle/>
          <a:p>
            <a:pPr algn="l" eaLnBrk="1" hangingPunct="1">
              <a:defRPr/>
            </a:pPr>
            <a:r>
              <a:rPr lang="tr-TR" dirty="0" smtClean="0"/>
              <a:t>Duş kabinlerinde yeterli havalandırmaya elverişli aspirasyon ve vantilasyon tertibatı yapılacak, koku ve pislik önlenecektir.</a:t>
            </a:r>
            <a:br>
              <a:rPr lang="tr-TR" dirty="0" smtClean="0"/>
            </a:br>
            <a:r>
              <a:rPr lang="tr-TR" dirty="0" smtClean="0"/>
              <a:t>Duş kabinleri, mevsime göre yeteri kadar ısıtılacak, bu sıcaklık </a:t>
            </a:r>
            <a:r>
              <a:rPr lang="tr-TR" dirty="0" smtClean="0">
                <a:solidFill>
                  <a:srgbClr val="FF0000"/>
                </a:solidFill>
              </a:rPr>
              <a:t>25 C den aşağı olmayacak </a:t>
            </a:r>
            <a:r>
              <a:rPr lang="tr-TR" dirty="0" smtClean="0"/>
              <a:t>ve yeterli şekilde aydınlatılacaktır.</a:t>
            </a:r>
          </a:p>
        </p:txBody>
      </p:sp>
    </p:spTree>
    <p:extLst>
      <p:ext uri="{BB962C8B-B14F-4D97-AF65-F5344CB8AC3E}">
        <p14:creationId xmlns:p14="http://schemas.microsoft.com/office/powerpoint/2010/main" val="24796833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idx="4294967295"/>
          </p:nvPr>
        </p:nvSpPr>
        <p:spPr>
          <a:xfrm>
            <a:off x="0" y="274638"/>
            <a:ext cx="9144000" cy="6583362"/>
          </a:xfrm>
        </p:spPr>
        <p:txBody>
          <a:bodyPr/>
          <a:lstStyle/>
          <a:p>
            <a:pPr algn="l" eaLnBrk="1" hangingPunct="1">
              <a:defRPr/>
            </a:pPr>
            <a:r>
              <a:rPr lang="tr-TR" sz="3200" b="1" dirty="0" smtClean="0">
                <a:solidFill>
                  <a:srgbClr val="FF0000"/>
                </a:solidFill>
              </a:rPr>
              <a:t>Tuvalet ve Lavabolar</a:t>
            </a:r>
            <a:r>
              <a:rPr lang="tr-TR" sz="3200" dirty="0" smtClean="0"/>
              <a:t/>
            </a:r>
            <a:br>
              <a:rPr lang="tr-TR" sz="3200" dirty="0" smtClean="0"/>
            </a:br>
            <a:r>
              <a:rPr lang="tr-TR" sz="3200" dirty="0" smtClean="0"/>
              <a:t>Çalışma yerlerine, dinlenme odalarına, soyunma yerlerine, duş ve yıkanma yerlerine yakın yerlerde yeterli sayıda tuvalet ve lavabo bulunacaktır. Tuvalet ve lavabolar erkek ve kadın işçiler için ayrı ayrı olacaktır.</a:t>
            </a:r>
            <a:br>
              <a:rPr lang="tr-TR" sz="3200" dirty="0" smtClean="0"/>
            </a:br>
            <a:r>
              <a:rPr lang="tr-TR" sz="3200" dirty="0"/>
              <a:t/>
            </a:r>
            <a:br>
              <a:rPr lang="tr-TR" sz="3200" dirty="0"/>
            </a:br>
            <a:r>
              <a:rPr lang="tr-TR" sz="3200" dirty="0" smtClean="0"/>
              <a:t>100 kişiye kadar işçi çalıştıran işyerlerinde 30 erkek işçi için,bir kabin ve pisuar, her 25 kadın işçi için de en az bir kabin (hela) hesap edilecek,</a:t>
            </a:r>
            <a:br>
              <a:rPr lang="tr-TR" sz="3200" dirty="0" smtClean="0"/>
            </a:br>
            <a:r>
              <a:rPr lang="tr-TR" sz="3200" dirty="0" smtClean="0"/>
              <a:t>100 den sonrası için her 50 kişiye 1 tane hesabı ile hela bulundurulacaktır. </a:t>
            </a:r>
          </a:p>
        </p:txBody>
      </p:sp>
    </p:spTree>
    <p:extLst>
      <p:ext uri="{BB962C8B-B14F-4D97-AF65-F5344CB8AC3E}">
        <p14:creationId xmlns:p14="http://schemas.microsoft.com/office/powerpoint/2010/main" val="7192155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idx="4294967295"/>
          </p:nvPr>
        </p:nvSpPr>
        <p:spPr>
          <a:xfrm>
            <a:off x="464457" y="274638"/>
            <a:ext cx="8186057" cy="6583362"/>
          </a:xfrm>
        </p:spPr>
        <p:txBody>
          <a:bodyPr/>
          <a:lstStyle/>
          <a:p>
            <a:pPr algn="l" eaLnBrk="1" hangingPunct="1">
              <a:defRPr/>
            </a:pPr>
            <a:r>
              <a:rPr lang="tr-TR" sz="3600" b="1" dirty="0" smtClean="0">
                <a:solidFill>
                  <a:srgbClr val="FF0000"/>
                </a:solidFill>
              </a:rPr>
              <a:t>İlkyardım Odaları</a:t>
            </a:r>
            <a:r>
              <a:rPr lang="tr-TR" sz="3600" b="1" dirty="0" smtClean="0"/>
              <a:t/>
            </a:r>
            <a:br>
              <a:rPr lang="tr-TR" sz="3600" b="1" dirty="0" smtClean="0"/>
            </a:br>
            <a:r>
              <a:rPr lang="tr-TR" sz="3200" b="1" dirty="0" smtClean="0"/>
              <a:t>İşyerinin büyüklüğü, yapılan işin niteliği ve kaza riskine göre işyerinde bir yada daha fazla ilk yardım odası bulunacaktır.</a:t>
            </a:r>
            <a:br>
              <a:rPr lang="tr-TR" sz="3200" b="1" dirty="0" smtClean="0"/>
            </a:br>
            <a:r>
              <a:rPr lang="tr-TR" sz="3200" b="1" dirty="0" smtClean="0"/>
              <a:t/>
            </a:r>
            <a:br>
              <a:rPr lang="tr-TR" sz="3200" b="1" dirty="0" smtClean="0"/>
            </a:br>
            <a:r>
              <a:rPr lang="tr-TR" sz="3200" b="1" dirty="0" smtClean="0"/>
              <a:t>İlk yardım odaları yeterli ilk yardım malzeme ve ekipmanı ile teçhiz edilecek ve sedyeler kolay erişilebilir yerlerde bulundurulacaktır.</a:t>
            </a:r>
            <a:br>
              <a:rPr lang="tr-TR" sz="3200" b="1" dirty="0" smtClean="0"/>
            </a:br>
            <a:r>
              <a:rPr lang="tr-TR" sz="3200" b="1" dirty="0" smtClean="0"/>
              <a:t>Ayrıca, çalışma koşullarının gerektirdiği her yerde ilkyardım ekipmanı bulundurulacaktır.</a:t>
            </a:r>
          </a:p>
        </p:txBody>
      </p:sp>
    </p:spTree>
    <p:extLst>
      <p:ext uri="{BB962C8B-B14F-4D97-AF65-F5344CB8AC3E}">
        <p14:creationId xmlns:p14="http://schemas.microsoft.com/office/powerpoint/2010/main" val="16169960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noChangeArrowheads="1"/>
          </p:cNvSpPr>
          <p:nvPr>
            <p:ph type="title" idx="4294967295"/>
          </p:nvPr>
        </p:nvSpPr>
        <p:spPr>
          <a:xfrm>
            <a:off x="319314" y="274638"/>
            <a:ext cx="8824686" cy="6583362"/>
          </a:xfrm>
        </p:spPr>
        <p:txBody>
          <a:bodyPr/>
          <a:lstStyle/>
          <a:p>
            <a:pPr algn="l" eaLnBrk="1" hangingPunct="1">
              <a:defRPr/>
            </a:pPr>
            <a:r>
              <a:rPr lang="tr-TR" sz="4000" b="1" dirty="0" smtClean="0">
                <a:solidFill>
                  <a:srgbClr val="FF0000"/>
                </a:solidFill>
              </a:rPr>
              <a:t/>
            </a:r>
            <a:br>
              <a:rPr lang="tr-TR" sz="4000" b="1" dirty="0" smtClean="0">
                <a:solidFill>
                  <a:srgbClr val="FF0000"/>
                </a:solidFill>
              </a:rPr>
            </a:br>
            <a:r>
              <a:rPr lang="tr-TR" sz="4000" b="1" dirty="0" smtClean="0">
                <a:solidFill>
                  <a:srgbClr val="FF0000"/>
                </a:solidFill>
              </a:rPr>
              <a:t>Engelli İşçiler</a:t>
            </a:r>
            <a:br>
              <a:rPr lang="tr-TR" sz="4000" b="1" dirty="0" smtClean="0">
                <a:solidFill>
                  <a:srgbClr val="FF0000"/>
                </a:solidFill>
              </a:rPr>
            </a:br>
            <a:r>
              <a:rPr lang="tr-TR" sz="4000" b="1" dirty="0" smtClean="0"/>
              <a:t/>
            </a:r>
            <a:br>
              <a:rPr lang="tr-TR" sz="4000" b="1" dirty="0" smtClean="0"/>
            </a:br>
            <a:r>
              <a:rPr lang="tr-TR" sz="3200" b="1" dirty="0" smtClean="0"/>
              <a:t>Engelli işçilerin çalıştığı işyerlerinde bu işçilerin durumları dikkate alınarak gerekli düzenleme yapılacaktır. </a:t>
            </a:r>
            <a:br>
              <a:rPr lang="tr-TR" sz="3200" b="1" dirty="0" smtClean="0"/>
            </a:br>
            <a:r>
              <a:rPr lang="tr-TR" sz="3200" b="1" dirty="0" smtClean="0"/>
              <a:t/>
            </a:r>
            <a:br>
              <a:rPr lang="tr-TR" sz="3200" b="1" dirty="0" smtClean="0"/>
            </a:br>
            <a:r>
              <a:rPr lang="tr-TR" sz="3200" b="1" dirty="0" smtClean="0"/>
              <a:t>Bu düzenleme özellikle engelli işçilerin doğrudan çalıştığı yerlerde ve kullandıkları kapılar, geçiş yerleri, merdivenler, duşlar, lavabolar ve tuvaletlerde yapılacaktır.</a:t>
            </a:r>
          </a:p>
        </p:txBody>
      </p:sp>
    </p:spTree>
    <p:extLst>
      <p:ext uri="{BB962C8B-B14F-4D97-AF65-F5344CB8AC3E}">
        <p14:creationId xmlns:p14="http://schemas.microsoft.com/office/powerpoint/2010/main" val="9186907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title" idx="4294967295"/>
          </p:nvPr>
        </p:nvSpPr>
        <p:spPr>
          <a:xfrm>
            <a:off x="348342" y="274638"/>
            <a:ext cx="8795657" cy="6583362"/>
          </a:xfrm>
        </p:spPr>
        <p:txBody>
          <a:bodyPr/>
          <a:lstStyle/>
          <a:p>
            <a:pPr algn="l" eaLnBrk="1" hangingPunct="1">
              <a:defRPr/>
            </a:pPr>
            <a:r>
              <a:rPr lang="tr-TR" sz="3200" b="1" dirty="0" smtClean="0"/>
              <a:t/>
            </a:r>
            <a:br>
              <a:rPr lang="tr-TR" sz="3200" b="1" dirty="0" smtClean="0"/>
            </a:br>
            <a:r>
              <a:rPr lang="tr-TR" sz="3200" b="1" dirty="0" smtClean="0">
                <a:solidFill>
                  <a:srgbClr val="FF0000"/>
                </a:solidFill>
              </a:rPr>
              <a:t>Açık alanda yapılan çalışmalarda</a:t>
            </a:r>
            <a:br>
              <a:rPr lang="tr-TR" sz="3200" b="1" dirty="0" smtClean="0">
                <a:solidFill>
                  <a:srgbClr val="FF0000"/>
                </a:solidFill>
              </a:rPr>
            </a:br>
            <a:r>
              <a:rPr lang="tr-TR" sz="3200" b="1" dirty="0" smtClean="0"/>
              <a:t/>
            </a:r>
            <a:br>
              <a:rPr lang="tr-TR" sz="3200" b="1" dirty="0" smtClean="0"/>
            </a:br>
            <a:r>
              <a:rPr lang="tr-TR" sz="3200" b="1" dirty="0" smtClean="0"/>
              <a:t>a) İşçiler, </a:t>
            </a:r>
            <a:r>
              <a:rPr lang="tr-TR" sz="3200" b="1" dirty="0" smtClean="0">
                <a:solidFill>
                  <a:srgbClr val="FF0000"/>
                </a:solidFill>
              </a:rPr>
              <a:t>olumsuz hava koşullarından </a:t>
            </a:r>
            <a:r>
              <a:rPr lang="tr-TR" sz="3200" b="1" dirty="0" smtClean="0"/>
              <a:t>ve gerekli hallerde cisim düşmelerine karşı korunacaktır.</a:t>
            </a:r>
            <a:br>
              <a:rPr lang="tr-TR" sz="3200" b="1" dirty="0" smtClean="0"/>
            </a:br>
            <a:r>
              <a:rPr lang="tr-TR" sz="3200" b="1" dirty="0" smtClean="0"/>
              <a:t>b) İşçiler, </a:t>
            </a:r>
            <a:r>
              <a:rPr lang="tr-TR" sz="3200" b="1" dirty="0" smtClean="0">
                <a:solidFill>
                  <a:srgbClr val="FF0000"/>
                </a:solidFill>
              </a:rPr>
              <a:t>zararlı düzeyde gürültüden ve gaz, buhar, toz</a:t>
            </a:r>
            <a:r>
              <a:rPr lang="tr-TR" sz="3200" b="1" dirty="0" smtClean="0"/>
              <a:t> gibi zararlı dış etkilerden korunacaktır.</a:t>
            </a:r>
            <a:br>
              <a:rPr lang="tr-TR" sz="3200" b="1" dirty="0" smtClean="0"/>
            </a:br>
            <a:r>
              <a:rPr lang="tr-TR" sz="3200" b="1" dirty="0" smtClean="0"/>
              <a:t>c) İşçiler, herhangi bir tehlike durumunda işyerini hemen </a:t>
            </a:r>
            <a:r>
              <a:rPr lang="tr-TR" sz="3200" b="1" dirty="0" smtClean="0">
                <a:solidFill>
                  <a:srgbClr val="FF0000"/>
                </a:solidFill>
              </a:rPr>
              <a:t>terk edebilecek </a:t>
            </a:r>
            <a:r>
              <a:rPr lang="tr-TR" sz="3200" b="1" dirty="0" smtClean="0"/>
              <a:t>veya </a:t>
            </a:r>
            <a:r>
              <a:rPr lang="tr-TR" sz="3200" b="1" dirty="0" smtClean="0">
                <a:solidFill>
                  <a:srgbClr val="FF0000"/>
                </a:solidFill>
              </a:rPr>
              <a:t>kısa sürede yardım alabilecek</a:t>
            </a:r>
            <a:r>
              <a:rPr lang="tr-TR" sz="3200" b="1" dirty="0" smtClean="0"/>
              <a:t>lerdir.</a:t>
            </a:r>
            <a:br>
              <a:rPr lang="tr-TR" sz="3200" b="1" dirty="0" smtClean="0"/>
            </a:br>
            <a:r>
              <a:rPr lang="tr-TR" sz="3200" b="1" dirty="0" smtClean="0"/>
              <a:t>d) İşçilerin </a:t>
            </a:r>
            <a:r>
              <a:rPr lang="tr-TR" sz="3200" b="1" dirty="0" smtClean="0">
                <a:solidFill>
                  <a:srgbClr val="FF0000"/>
                </a:solidFill>
              </a:rPr>
              <a:t>kaymaları veya düşmeleri </a:t>
            </a:r>
            <a:r>
              <a:rPr lang="tr-TR" sz="3200" b="1" dirty="0" smtClean="0"/>
              <a:t>önlenecektir.</a:t>
            </a:r>
          </a:p>
        </p:txBody>
      </p:sp>
    </p:spTree>
    <p:extLst>
      <p:ext uri="{BB962C8B-B14F-4D97-AF65-F5344CB8AC3E}">
        <p14:creationId xmlns:p14="http://schemas.microsoft.com/office/powerpoint/2010/main" val="21357752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4"/>
          <p:cNvSpPr>
            <a:spLocks noGrp="1" noChangeArrowheads="1"/>
          </p:cNvSpPr>
          <p:nvPr>
            <p:ph type="title" idx="4294967295"/>
          </p:nvPr>
        </p:nvSpPr>
        <p:spPr>
          <a:xfrm>
            <a:off x="522514" y="274638"/>
            <a:ext cx="8389257" cy="6583362"/>
          </a:xfrm>
        </p:spPr>
        <p:txBody>
          <a:bodyPr/>
          <a:lstStyle/>
          <a:p>
            <a:pPr algn="l" eaLnBrk="1" hangingPunct="1">
              <a:defRPr/>
            </a:pPr>
            <a:r>
              <a:rPr lang="tr-TR" sz="4000" dirty="0" smtClean="0"/>
              <a:t/>
            </a:r>
            <a:br>
              <a:rPr lang="tr-TR" sz="4000" dirty="0" smtClean="0"/>
            </a:br>
            <a:r>
              <a:rPr lang="tr-TR" sz="4000" dirty="0" smtClean="0">
                <a:solidFill>
                  <a:srgbClr val="FF0000"/>
                </a:solidFill>
              </a:rPr>
              <a:t>Yemek Yeri</a:t>
            </a:r>
            <a:r>
              <a:rPr lang="tr-TR" sz="4000" dirty="0" smtClean="0"/>
              <a:t/>
            </a:r>
            <a:br>
              <a:rPr lang="tr-TR" sz="4000" dirty="0" smtClean="0"/>
            </a:br>
            <a:r>
              <a:rPr lang="tr-TR" sz="4000" dirty="0"/>
              <a:t/>
            </a:r>
            <a:br>
              <a:rPr lang="tr-TR" sz="4000" dirty="0"/>
            </a:br>
            <a:r>
              <a:rPr lang="tr-TR" sz="3200" dirty="0" smtClean="0"/>
              <a:t>Yemek aralığının eve gidip gelmeye elverişli olmayışı, </a:t>
            </a:r>
            <a:r>
              <a:rPr lang="tr-TR" sz="3200" dirty="0" smtClean="0">
                <a:solidFill>
                  <a:srgbClr val="FF0000"/>
                </a:solidFill>
              </a:rPr>
              <a:t>işyerinin meskun mahallerden uzak</a:t>
            </a:r>
            <a:r>
              <a:rPr lang="tr-TR" sz="3200" dirty="0" smtClean="0"/>
              <a:t> oluşu, vasıta yetersizliği veya yokluğu veya benzeri sebeplerle yemeklerini işyerinde yemek zorunda olan işçiler için, işverence </a:t>
            </a:r>
            <a:r>
              <a:rPr lang="tr-TR" sz="3200" dirty="0" smtClean="0">
                <a:solidFill>
                  <a:srgbClr val="FF0000"/>
                </a:solidFill>
              </a:rPr>
              <a:t>rahat yemek yenebilecek nitelik ve genişlikte bir yemek yeri</a:t>
            </a:r>
            <a:r>
              <a:rPr lang="tr-TR" sz="3200" dirty="0" smtClean="0"/>
              <a:t> sağlanacaktır.</a:t>
            </a:r>
          </a:p>
        </p:txBody>
      </p:sp>
    </p:spTree>
    <p:extLst>
      <p:ext uri="{BB962C8B-B14F-4D97-AF65-F5344CB8AC3E}">
        <p14:creationId xmlns:p14="http://schemas.microsoft.com/office/powerpoint/2010/main" val="29179705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ChangeArrowheads="1"/>
          </p:cNvSpPr>
          <p:nvPr>
            <p:ph type="title" idx="4294967295"/>
          </p:nvPr>
        </p:nvSpPr>
        <p:spPr>
          <a:xfrm>
            <a:off x="420914" y="1145495"/>
            <a:ext cx="8723086" cy="6583362"/>
          </a:xfrm>
        </p:spPr>
        <p:txBody>
          <a:bodyPr/>
          <a:lstStyle/>
          <a:p>
            <a:pPr algn="l" eaLnBrk="1" hangingPunct="1">
              <a:defRPr/>
            </a:pPr>
            <a:r>
              <a:rPr lang="tr-TR" sz="3200" b="1" dirty="0" smtClean="0">
                <a:solidFill>
                  <a:srgbClr val="FF0000"/>
                </a:solidFill>
              </a:rPr>
              <a:t>Merdivenler</a:t>
            </a:r>
            <a:r>
              <a:rPr lang="tr-TR" sz="3200" b="1" dirty="0" smtClean="0"/>
              <a:t/>
            </a:r>
            <a:br>
              <a:rPr lang="tr-TR" sz="3200" b="1" dirty="0" smtClean="0"/>
            </a:br>
            <a:r>
              <a:rPr lang="tr-TR" sz="3200" b="1" dirty="0" smtClean="0"/>
              <a:t/>
            </a:r>
            <a:br>
              <a:rPr lang="tr-TR" sz="3200" b="1" dirty="0" smtClean="0"/>
            </a:br>
            <a:r>
              <a:rPr lang="tr-TR" sz="3000" b="1" dirty="0" smtClean="0"/>
              <a:t>İşyeri </a:t>
            </a:r>
            <a:r>
              <a:rPr lang="tr-TR" sz="3000" b="1" dirty="0" smtClean="0">
                <a:solidFill>
                  <a:srgbClr val="FF0000"/>
                </a:solidFill>
              </a:rPr>
              <a:t>merdivenlerinin</a:t>
            </a:r>
            <a:r>
              <a:rPr lang="tr-TR" sz="3000" b="1" dirty="0" smtClean="0"/>
              <a:t> mukavemet katsayısı 4 olacak ve metrekarede en az 500 kilogram yük taşıyacaktır.</a:t>
            </a:r>
            <a:br>
              <a:rPr lang="tr-TR" sz="3000" b="1" dirty="0" smtClean="0"/>
            </a:br>
            <a:r>
              <a:rPr lang="tr-TR" sz="3000" b="1" dirty="0" smtClean="0"/>
              <a:t>Delikli veya ızgaralı merdiven ve sahanlıklardaki delikler ve </a:t>
            </a:r>
            <a:r>
              <a:rPr lang="tr-TR" sz="3000" b="1" dirty="0" smtClean="0">
                <a:solidFill>
                  <a:srgbClr val="FF0000"/>
                </a:solidFill>
              </a:rPr>
              <a:t>ızgara aralıkları en çok 2 santimetre </a:t>
            </a:r>
            <a:r>
              <a:rPr lang="tr-TR" sz="3000" b="1" dirty="0" smtClean="0"/>
              <a:t>olacaktır.</a:t>
            </a:r>
            <a:br>
              <a:rPr lang="tr-TR" sz="3000" b="1" dirty="0" smtClean="0"/>
            </a:br>
            <a:r>
              <a:rPr lang="tr-TR" sz="3000" b="1" dirty="0" smtClean="0"/>
              <a:t>Merdivenlerin genişliği,bakım işlerinde kullanılanlar dışında en az 110 santimetre olacak ve merdiven korkuluklarının bu genişlik içinde bulunmaları zorunluluğu halinde </a:t>
            </a:r>
            <a:r>
              <a:rPr lang="tr-TR" sz="3000" b="1" dirty="0" smtClean="0">
                <a:solidFill>
                  <a:srgbClr val="FF0000"/>
                </a:solidFill>
              </a:rPr>
              <a:t>temiz genişlik 100 santimetreden az olmayacaktır.</a:t>
            </a:r>
          </a:p>
        </p:txBody>
      </p:sp>
    </p:spTree>
    <p:extLst>
      <p:ext uri="{BB962C8B-B14F-4D97-AF65-F5344CB8AC3E}">
        <p14:creationId xmlns:p14="http://schemas.microsoft.com/office/powerpoint/2010/main" val="42502862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idx="4294967295"/>
          </p:nvPr>
        </p:nvSpPr>
        <p:spPr>
          <a:xfrm>
            <a:off x="449943" y="1444263"/>
            <a:ext cx="7692572" cy="6858000"/>
          </a:xfrm>
        </p:spPr>
        <p:txBody>
          <a:bodyPr/>
          <a:lstStyle/>
          <a:p>
            <a:pPr algn="l" eaLnBrk="1" hangingPunct="1">
              <a:defRPr/>
            </a:pPr>
            <a:r>
              <a:rPr lang="tr-TR" sz="3000" b="1" dirty="0" smtClean="0"/>
              <a:t>Merdivenlerin eğimi,bakım işlerinde kullanılanlar dışında tabanla en az 20 ve en çok 45 derece olacaktır. Tabandan (20) dereceden az eğimin bulunması gerektiği işyerlerinde, rampalar yapılacak ve 45 dereceden fazla diklik gereken hallerde de, korkuluklu servis merdivenleri şeklinde sabit merdivenler kurulacaktır.</a:t>
            </a:r>
            <a:br>
              <a:rPr lang="tr-TR" sz="3000" b="1" dirty="0" smtClean="0"/>
            </a:br>
            <a:r>
              <a:rPr lang="tr-TR" sz="3000" b="1" dirty="0" smtClean="0"/>
              <a:t>Merdivenlerde,baş üstü boşlukları bulunacak ve bu boşlukların yüksekliği de 220 santimetreden az olmayacaktır.</a:t>
            </a:r>
          </a:p>
        </p:txBody>
      </p:sp>
    </p:spTree>
    <p:extLst>
      <p:ext uri="{BB962C8B-B14F-4D97-AF65-F5344CB8AC3E}">
        <p14:creationId xmlns:p14="http://schemas.microsoft.com/office/powerpoint/2010/main" val="2759462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Grp="1" noChangeArrowheads="1"/>
          </p:cNvSpPr>
          <p:nvPr>
            <p:ph type="title" idx="4294967295"/>
          </p:nvPr>
        </p:nvSpPr>
        <p:spPr>
          <a:xfrm>
            <a:off x="0" y="274638"/>
            <a:ext cx="9144000" cy="6583362"/>
          </a:xfrm>
        </p:spPr>
        <p:txBody>
          <a:bodyPr/>
          <a:lstStyle/>
          <a:p>
            <a:pPr marL="449263" eaLnBrk="1" hangingPunct="1">
              <a:defRPr/>
            </a:pPr>
            <a:r>
              <a:rPr lang="tr-TR" b="1" dirty="0" smtClean="0"/>
              <a:t/>
            </a:r>
            <a:br>
              <a:rPr lang="tr-TR" b="1" dirty="0" smtClean="0"/>
            </a:br>
            <a:r>
              <a:rPr lang="tr-TR" dirty="0" smtClean="0"/>
              <a:t>TANIM</a:t>
            </a:r>
            <a:r>
              <a:rPr lang="tr-TR" b="1" dirty="0" smtClean="0"/>
              <a:t/>
            </a:r>
            <a:br>
              <a:rPr lang="tr-TR" b="1" dirty="0" smtClean="0"/>
            </a:br>
            <a:r>
              <a:rPr lang="tr-TR" b="1" dirty="0" smtClean="0"/>
              <a:t/>
            </a:r>
            <a:br>
              <a:rPr lang="tr-TR" b="1" dirty="0" smtClean="0"/>
            </a:br>
            <a:r>
              <a:rPr lang="tr-TR" dirty="0"/>
              <a:t/>
            </a:r>
            <a:br>
              <a:rPr lang="tr-TR" dirty="0"/>
            </a:br>
            <a:r>
              <a:rPr lang="tr-TR" dirty="0" smtClean="0"/>
              <a:t>İşyerine bağlı çalışılan </a:t>
            </a:r>
            <a:r>
              <a:rPr lang="tr-TR" dirty="0"/>
              <a:t>alanlar, çalışanların girip çıkılabileceği bina, tesis vb. ile dinlenme, çocuk emzirme, yemek, uyku, yıkanma, muayene ve bakım, beden ve mesleki eğitim yerleri ve avlu gibi diğer </a:t>
            </a:r>
            <a:r>
              <a:rPr lang="tr-TR" dirty="0" smtClean="0"/>
              <a:t>eklentilere </a:t>
            </a:r>
            <a:r>
              <a:rPr lang="tr-TR" dirty="0" smtClean="0">
                <a:solidFill>
                  <a:srgbClr val="FF0000"/>
                </a:solidFill>
              </a:rPr>
              <a:t>işyeri</a:t>
            </a:r>
            <a:r>
              <a:rPr lang="tr-TR" dirty="0" smtClean="0"/>
              <a:t> denir.</a:t>
            </a:r>
            <a:endParaRPr lang="tr-TR" b="1" dirty="0" smtClean="0"/>
          </a:p>
        </p:txBody>
      </p:sp>
      <p:pic>
        <p:nvPicPr>
          <p:cNvPr id="6146" name="Picture 2" descr="C:\Users\mseker\AppData\Local\Microsoft\Windows\Temporary Internet Files\Content.IE5\AUYMD2LS\MC90023172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2812" y="3033713"/>
            <a:ext cx="4477067" cy="318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6484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ChangeArrowheads="1"/>
          </p:cNvSpPr>
          <p:nvPr>
            <p:ph type="title" idx="4294967295"/>
          </p:nvPr>
        </p:nvSpPr>
        <p:spPr>
          <a:xfrm>
            <a:off x="0" y="810228"/>
            <a:ext cx="9144000" cy="6858000"/>
          </a:xfrm>
        </p:spPr>
        <p:txBody>
          <a:bodyPr/>
          <a:lstStyle/>
          <a:p>
            <a:pPr algn="l" eaLnBrk="1" hangingPunct="1">
              <a:defRPr/>
            </a:pPr>
            <a:r>
              <a:rPr lang="tr-TR" sz="3200" b="1" dirty="0" smtClean="0"/>
              <a:t>Basamakların eni,bakım merdivenleri dışında 22 santimetreden az olmayacak ve yükseklikleri en az 13 santimetre ve en çok 26 santimetre olacaktır.</a:t>
            </a:r>
            <a:br>
              <a:rPr lang="tr-TR" sz="3200" b="1" dirty="0" smtClean="0"/>
            </a:br>
            <a:r>
              <a:rPr lang="tr-TR" sz="3200" b="1" dirty="0" smtClean="0"/>
              <a:t>Dört basamaktan fazla olan her merdivende, korkuluk ve tırabzan bulunacaktır.</a:t>
            </a:r>
            <a:br>
              <a:rPr lang="tr-TR" sz="3200" b="1" dirty="0" smtClean="0"/>
            </a:br>
            <a:r>
              <a:rPr lang="tr-TR" sz="3200" b="1" dirty="0" smtClean="0"/>
              <a:t>Genişliği 225 santimetreyi aşan merdivenlerin ortalarında, ayrıca bir tırabzan bulundurulacaktır.</a:t>
            </a:r>
          </a:p>
        </p:txBody>
      </p:sp>
    </p:spTree>
    <p:extLst>
      <p:ext uri="{BB962C8B-B14F-4D97-AF65-F5344CB8AC3E}">
        <p14:creationId xmlns:p14="http://schemas.microsoft.com/office/powerpoint/2010/main" val="29064274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title" idx="4294967295"/>
          </p:nvPr>
        </p:nvSpPr>
        <p:spPr>
          <a:xfrm>
            <a:off x="0" y="763929"/>
            <a:ext cx="8686800" cy="7173913"/>
          </a:xfrm>
        </p:spPr>
        <p:txBody>
          <a:bodyPr/>
          <a:lstStyle/>
          <a:p>
            <a:pPr algn="l" eaLnBrk="1" hangingPunct="1">
              <a:defRPr/>
            </a:pPr>
            <a:r>
              <a:rPr lang="tr-TR" b="1" dirty="0" smtClean="0"/>
              <a:t>Yürüyen merdivenler ve bantlar için özel önlemler</a:t>
            </a:r>
            <a:br>
              <a:rPr lang="tr-TR" b="1" dirty="0" smtClean="0"/>
            </a:br>
            <a:r>
              <a:rPr lang="tr-TR" b="1" dirty="0" smtClean="0"/>
              <a:t>Yürüyen merdiven ve bantların güvenli bir şekilde çalışması sağlanacak ve gerekli güvenlik donanımları bulunacaktır. Bunlarda kolay fark edilir ve kolay ulaşılır acil durdurma tertibatı bulunacaktır.</a:t>
            </a:r>
          </a:p>
        </p:txBody>
      </p:sp>
    </p:spTree>
    <p:extLst>
      <p:ext uri="{BB962C8B-B14F-4D97-AF65-F5344CB8AC3E}">
        <p14:creationId xmlns:p14="http://schemas.microsoft.com/office/powerpoint/2010/main" val="38607629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667656" y="0"/>
            <a:ext cx="8476343" cy="6858000"/>
          </a:xfrm>
        </p:spPr>
        <p:txBody>
          <a:bodyPr/>
          <a:lstStyle/>
          <a:p>
            <a:pPr algn="l" eaLnBrk="1" hangingPunct="1">
              <a:lnSpc>
                <a:spcPct val="120000"/>
              </a:lnSpc>
              <a:defRPr/>
            </a:pPr>
            <a:r>
              <a:rPr lang="tr-TR" sz="3600" b="1" dirty="0" smtClean="0">
                <a:solidFill>
                  <a:srgbClr val="FF0000"/>
                </a:solidFill>
              </a:rPr>
              <a:t/>
            </a:r>
            <a:br>
              <a:rPr lang="tr-TR" sz="3600" b="1" dirty="0" smtClean="0">
                <a:solidFill>
                  <a:srgbClr val="FF0000"/>
                </a:solidFill>
              </a:rPr>
            </a:br>
            <a:r>
              <a:rPr lang="tr-TR" sz="3600" b="1" dirty="0" smtClean="0">
                <a:solidFill>
                  <a:srgbClr val="FF0000"/>
                </a:solidFill>
              </a:rPr>
              <a:t>YÜKLEME YERLERİ VE RAMPALAR</a:t>
            </a:r>
            <a:br>
              <a:rPr lang="tr-TR" sz="3600" b="1" dirty="0" smtClean="0">
                <a:solidFill>
                  <a:srgbClr val="FF0000"/>
                </a:solidFill>
              </a:rPr>
            </a:br>
            <a:r>
              <a:rPr lang="tr-TR" sz="3600" b="1" dirty="0" smtClean="0"/>
              <a:t/>
            </a:r>
            <a:br>
              <a:rPr lang="tr-TR" sz="3600" b="1" dirty="0" smtClean="0"/>
            </a:br>
            <a:r>
              <a:rPr lang="tr-TR" sz="3000" b="0" dirty="0" smtClean="0">
                <a:latin typeface="+mn-lt"/>
              </a:rPr>
              <a:t>Yükleme yeri ve rampalar, taşınacak yükün boyutlarına uygun olacaktır.</a:t>
            </a:r>
            <a:br>
              <a:rPr lang="tr-TR" sz="3000" b="0" dirty="0" smtClean="0">
                <a:latin typeface="+mn-lt"/>
              </a:rPr>
            </a:br>
            <a:r>
              <a:rPr lang="tr-TR" sz="3000" b="0" dirty="0" smtClean="0">
                <a:latin typeface="+mn-lt"/>
              </a:rPr>
              <a:t>Yükleme yerlerinde en az bir çıkış yeri bulunacaktır. Belirli bir genişliğin üzerinde olan yükleme yerlerinde teknik olarak mümkünse her iki uçta da çıkış yeri bulunacaktır.</a:t>
            </a:r>
            <a:br>
              <a:rPr lang="tr-TR" sz="3000" b="0" dirty="0" smtClean="0">
                <a:latin typeface="+mn-lt"/>
              </a:rPr>
            </a:br>
            <a:r>
              <a:rPr lang="tr-TR" sz="3000" b="0" dirty="0" smtClean="0">
                <a:latin typeface="+mn-lt"/>
              </a:rPr>
              <a:t>Yükleme rampaları işçilerin düşmesini önleyecek şekilde güvenli olacaktır.</a:t>
            </a:r>
            <a:r>
              <a:rPr lang="tr-TR" sz="3600" b="1" dirty="0" smtClean="0"/>
              <a:t/>
            </a:r>
            <a:br>
              <a:rPr lang="tr-TR" sz="3600" b="1" dirty="0" smtClean="0"/>
            </a:br>
            <a:r>
              <a:rPr lang="tr-TR" sz="3600" b="1" dirty="0" smtClean="0"/>
              <a:t/>
            </a:r>
            <a:br>
              <a:rPr lang="tr-TR" sz="3600" b="1" dirty="0" smtClean="0"/>
            </a:br>
            <a:endParaRPr lang="tr-TR" sz="3600" b="1" dirty="0" smtClean="0"/>
          </a:p>
        </p:txBody>
      </p:sp>
    </p:spTree>
    <p:extLst>
      <p:ext uri="{BB962C8B-B14F-4D97-AF65-F5344CB8AC3E}">
        <p14:creationId xmlns:p14="http://schemas.microsoft.com/office/powerpoint/2010/main" val="2431746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idx="4294967295"/>
          </p:nvPr>
        </p:nvSpPr>
        <p:spPr>
          <a:xfrm>
            <a:off x="0" y="0"/>
            <a:ext cx="9144000" cy="6858000"/>
          </a:xfrm>
        </p:spPr>
        <p:txBody>
          <a:bodyPr/>
          <a:lstStyle/>
          <a:p>
            <a:pPr marL="900113" fontAlgn="t"/>
            <a:r>
              <a:rPr lang="tr-TR" b="1" dirty="0" smtClean="0"/>
              <a:t/>
            </a:r>
            <a:br>
              <a:rPr lang="tr-TR" b="1" dirty="0" smtClean="0"/>
            </a:br>
            <a:r>
              <a:rPr lang="tr-TR" dirty="0"/>
              <a:t/>
            </a:r>
            <a:br>
              <a:rPr lang="tr-TR" dirty="0"/>
            </a:br>
            <a:r>
              <a:rPr lang="tr-TR" b="1" dirty="0" smtClean="0"/>
              <a:t>İŞVERENLERİN YÜKÜMLÜLÜKLERİ</a:t>
            </a:r>
            <a:br>
              <a:rPr lang="tr-TR" b="1" dirty="0" smtClean="0"/>
            </a:br>
            <a:r>
              <a:rPr lang="tr-TR" dirty="0"/>
              <a:t>İşveren, işyerinin ve yapılan işin niteliğinin ve risklerinin gerektirdiği her durumda, </a:t>
            </a:r>
            <a:r>
              <a:rPr lang="tr-TR" dirty="0" smtClean="0"/>
              <a:t>yönetmeliğin ekinde </a:t>
            </a:r>
            <a:r>
              <a:rPr lang="tr-TR" dirty="0"/>
              <a:t>belirtilen hususları yerine getirir.</a:t>
            </a:r>
            <a:br>
              <a:rPr lang="tr-TR" dirty="0"/>
            </a:br>
            <a:r>
              <a:rPr lang="tr-TR" dirty="0"/>
              <a:t/>
            </a:r>
            <a:br>
              <a:rPr lang="tr-TR" dirty="0"/>
            </a:br>
            <a:r>
              <a:rPr lang="tr-TR" dirty="0" smtClean="0"/>
              <a:t>Elektrik</a:t>
            </a:r>
            <a:r>
              <a:rPr lang="tr-TR" dirty="0"/>
              <a:t>, havalandırma ve yangın tesisatıyla ilgili periyodik bakım ve kontroller </a:t>
            </a:r>
            <a:r>
              <a:rPr lang="tr-TR" dirty="0" smtClean="0"/>
              <a:t>25/4/2013 tarihli </a:t>
            </a:r>
            <a:r>
              <a:rPr lang="tr-TR" dirty="0"/>
              <a:t>ve 28628 sayılı Resmî </a:t>
            </a:r>
            <a:r>
              <a:rPr lang="tr-TR" dirty="0" err="1"/>
              <a:t>Gazete’de</a:t>
            </a:r>
            <a:r>
              <a:rPr lang="tr-TR" dirty="0"/>
              <a:t> yayımlanan </a:t>
            </a:r>
            <a:r>
              <a:rPr lang="tr-TR" dirty="0" smtClean="0"/>
              <a:t>İş Ekipmanlarının </a:t>
            </a:r>
            <a:r>
              <a:rPr lang="tr-TR" dirty="0"/>
              <a:t>Kullanımında Sağlık ve Güvenlik Şartları Yönetmeliği hükümlerine uygun şekilde yapılır</a:t>
            </a:r>
            <a:br>
              <a:rPr lang="tr-TR" dirty="0"/>
            </a:br>
            <a:endParaRPr lang="tr-TR" b="1" dirty="0" smtClean="0"/>
          </a:p>
        </p:txBody>
      </p:sp>
    </p:spTree>
    <p:extLst>
      <p:ext uri="{BB962C8B-B14F-4D97-AF65-F5344CB8AC3E}">
        <p14:creationId xmlns:p14="http://schemas.microsoft.com/office/powerpoint/2010/main" val="149775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idx="4294967295"/>
          </p:nvPr>
        </p:nvSpPr>
        <p:spPr>
          <a:xfrm>
            <a:off x="0" y="0"/>
            <a:ext cx="9144000" cy="6858000"/>
          </a:xfrm>
        </p:spPr>
        <p:txBody>
          <a:bodyPr/>
          <a:lstStyle/>
          <a:p>
            <a:pPr marL="536575" eaLnBrk="1" hangingPunct="1">
              <a:defRPr/>
            </a:pPr>
            <a:r>
              <a:rPr lang="tr-TR" b="1" dirty="0" smtClean="0"/>
              <a:t/>
            </a:r>
            <a:br>
              <a:rPr lang="tr-TR" b="1" dirty="0" smtClean="0"/>
            </a:br>
            <a:r>
              <a:rPr lang="tr-TR" dirty="0" smtClean="0"/>
              <a:t/>
            </a:r>
            <a:br>
              <a:rPr lang="tr-TR" dirty="0" smtClean="0"/>
            </a:br>
            <a:r>
              <a:rPr lang="tr-TR" b="1" dirty="0" smtClean="0"/>
              <a:t>İŞYERİNDE DEĞİŞİKLİKLER</a:t>
            </a:r>
            <a:br>
              <a:rPr lang="tr-TR" b="1" dirty="0" smtClean="0"/>
            </a:br>
            <a:r>
              <a:rPr lang="tr-TR" b="1" dirty="0" smtClean="0"/>
              <a:t/>
            </a:r>
            <a:br>
              <a:rPr lang="tr-TR" b="1" dirty="0" smtClean="0"/>
            </a:br>
            <a:r>
              <a:rPr lang="tr-TR" b="1" dirty="0" smtClean="0"/>
              <a:t/>
            </a:r>
            <a:br>
              <a:rPr lang="tr-TR" b="1" dirty="0" smtClean="0"/>
            </a:br>
            <a:r>
              <a:rPr lang="tr-TR" dirty="0"/>
              <a:t>İşyeri binaları ile bunlara yapılacak her çeşit ek ve değişiklikler, yapılan işin özelliğine uygun nitelik ve yeterli sağlamlıkta inşa edilir</a:t>
            </a:r>
            <a:r>
              <a:rPr lang="tr-TR" dirty="0" smtClean="0"/>
              <a:t>.</a:t>
            </a:r>
            <a:br>
              <a:rPr lang="tr-TR" dirty="0" smtClean="0"/>
            </a:br>
            <a:r>
              <a:rPr lang="tr-TR" dirty="0" smtClean="0"/>
              <a:t/>
            </a:r>
            <a:br>
              <a:rPr lang="tr-TR" dirty="0" smtClean="0"/>
            </a:br>
            <a:r>
              <a:rPr lang="tr-TR" dirty="0" smtClean="0"/>
              <a:t>Binaların </a:t>
            </a:r>
            <a:r>
              <a:rPr lang="tr-TR" dirty="0"/>
              <a:t>dayanımına ilişkin değerlendirmelerde 6/3/2007 tarihli ve 26454 sayılı Resmî </a:t>
            </a:r>
            <a:r>
              <a:rPr lang="tr-TR" dirty="0" err="1"/>
              <a:t>Gazete’deyayımlanan</a:t>
            </a:r>
            <a:r>
              <a:rPr lang="tr-TR" dirty="0"/>
              <a:t> Deprem Bölgelerinde Yapılacak Binalar Hakkında Yönetmelikten ve TS 500 standardından yararlanılabilir</a:t>
            </a:r>
            <a:endParaRPr lang="tr-TR" dirty="0" smtClean="0"/>
          </a:p>
        </p:txBody>
      </p:sp>
    </p:spTree>
    <p:extLst>
      <p:ext uri="{BB962C8B-B14F-4D97-AF65-F5344CB8AC3E}">
        <p14:creationId xmlns:p14="http://schemas.microsoft.com/office/powerpoint/2010/main" val="666534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idx="4294967295"/>
          </p:nvPr>
        </p:nvSpPr>
        <p:spPr>
          <a:xfrm>
            <a:off x="0" y="0"/>
            <a:ext cx="9144000" cy="6858000"/>
          </a:xfrm>
        </p:spPr>
        <p:txBody>
          <a:bodyPr/>
          <a:lstStyle/>
          <a:p>
            <a:pPr eaLnBrk="1" hangingPunct="1">
              <a:defRPr/>
            </a:pPr>
            <a:r>
              <a:rPr lang="tr-TR" sz="2300" b="1" dirty="0" smtClean="0"/>
              <a:t/>
            </a:r>
            <a:br>
              <a:rPr lang="tr-TR" sz="2300" b="1" dirty="0" smtClean="0"/>
            </a:br>
            <a:r>
              <a:rPr lang="tr-TR" sz="2300" dirty="0"/>
              <a:t/>
            </a:r>
            <a:br>
              <a:rPr lang="tr-TR" sz="2300" dirty="0"/>
            </a:br>
            <a:r>
              <a:rPr lang="tr-TR" dirty="0"/>
              <a:t>GENEL ŞARTLAR</a:t>
            </a:r>
            <a:r>
              <a:rPr lang="tr-TR" sz="2300" dirty="0" smtClean="0"/>
              <a:t/>
            </a:r>
            <a:br>
              <a:rPr lang="tr-TR" sz="2300" dirty="0" smtClean="0"/>
            </a:br>
            <a:r>
              <a:rPr lang="tr-TR" dirty="0"/>
              <a:t/>
            </a:r>
            <a:br>
              <a:rPr lang="tr-TR" dirty="0"/>
            </a:br>
            <a:r>
              <a:rPr lang="tr-TR" b="0" dirty="0" smtClean="0"/>
              <a:t>Madde </a:t>
            </a:r>
            <a:r>
              <a:rPr lang="tr-TR" b="0" dirty="0"/>
              <a:t>8 — İşveren işçilerin sağlık ve güvenliğini korumak için aşağıdaki hususları yerine getirecektir:</a:t>
            </a:r>
            <a:br>
              <a:rPr lang="tr-TR" b="0" dirty="0"/>
            </a:br>
            <a:r>
              <a:rPr lang="tr-TR" b="0" dirty="0"/>
              <a:t>a) Acil çıkış yolları ve kapıları her zaman kullanılabilir durumda tutulacaktır. </a:t>
            </a:r>
            <a:br>
              <a:rPr lang="tr-TR" b="0" dirty="0"/>
            </a:br>
            <a:r>
              <a:rPr lang="tr-TR" b="0" dirty="0" smtClean="0"/>
              <a:t>b) İşyeri ile ekipman, araç-gereçlerin ve özellikle bunlardan Ekte belirtilenlerin düzenli olarak   teknik bakımları yapılacak, çalışanların sağlık ve güvenlikleri için tehlikeli olabilecek aksaklıklar en kısa zamanda giderilecektir.</a:t>
            </a:r>
            <a:br>
              <a:rPr lang="tr-TR" b="0" dirty="0" smtClean="0"/>
            </a:br>
            <a:r>
              <a:rPr lang="tr-TR" b="0" dirty="0" smtClean="0"/>
              <a:t>c) İşyeri ile ekipman, araç-gereçler, özellikle havalandırma sistemleri uygun hijyen şartları sağlanacak şekilde düzenli olarak temizlenecektir.</a:t>
            </a:r>
            <a:br>
              <a:rPr lang="tr-TR" b="0" dirty="0" smtClean="0"/>
            </a:br>
            <a:r>
              <a:rPr lang="tr-TR" dirty="0"/>
              <a:t>d) Tehlikeleri önleyecek veya yok edecek güvenlik ekipmanı ile araç-gereçlerinin ve özellikle bunlardan </a:t>
            </a:r>
            <a:r>
              <a:rPr lang="tr-TR" dirty="0" err="1" smtClean="0"/>
              <a:t>EKte</a:t>
            </a:r>
            <a:r>
              <a:rPr lang="tr-TR" dirty="0" smtClean="0"/>
              <a:t> </a:t>
            </a:r>
            <a:r>
              <a:rPr lang="tr-TR" dirty="0"/>
              <a:t>belirtilenlerin düzenli bakım ve kontrolü yapılacaktır.</a:t>
            </a:r>
            <a:endParaRPr lang="tr-TR" b="0" dirty="0" smtClean="0"/>
          </a:p>
        </p:txBody>
      </p:sp>
    </p:spTree>
    <p:extLst>
      <p:ext uri="{BB962C8B-B14F-4D97-AF65-F5344CB8AC3E}">
        <p14:creationId xmlns:p14="http://schemas.microsoft.com/office/powerpoint/2010/main" val="1571020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550409"/>
            <a:ext cx="9144000" cy="6583362"/>
          </a:xfrm>
        </p:spPr>
        <p:txBody>
          <a:bodyPr/>
          <a:lstStyle/>
          <a:p>
            <a:pPr algn="l" eaLnBrk="1" hangingPunct="1">
              <a:defRPr/>
            </a:pPr>
            <a:r>
              <a:rPr lang="tr-TR" b="1" dirty="0" smtClean="0">
                <a:solidFill>
                  <a:srgbClr val="FF0000"/>
                </a:solidFill>
              </a:rPr>
              <a:t>BİNALARIN YAPISI VE DAYANIKLILIĞI</a:t>
            </a:r>
            <a:r>
              <a:rPr lang="tr-TR" b="1" dirty="0" smtClean="0"/>
              <a:t/>
            </a:r>
            <a:br>
              <a:rPr lang="tr-TR" b="1" dirty="0" smtClean="0"/>
            </a:br>
            <a:r>
              <a:rPr lang="tr-TR" b="1" dirty="0" smtClean="0"/>
              <a:t/>
            </a:r>
            <a:br>
              <a:rPr lang="tr-TR" b="1" dirty="0" smtClean="0"/>
            </a:br>
            <a:r>
              <a:rPr lang="tr-TR" b="1" dirty="0" smtClean="0"/>
              <a:t>İşyeri binaları;  tüm kullanım aşamalarında yapılan işin özelliğine uygun olarak tasarlanacak ve yeterli sağlamlıkta inşa edilmiş olacaktır. </a:t>
            </a:r>
            <a:br>
              <a:rPr lang="tr-TR" b="1" dirty="0" smtClean="0"/>
            </a:br>
            <a:r>
              <a:rPr lang="tr-TR" dirty="0"/>
              <a:t/>
            </a:r>
            <a:br>
              <a:rPr lang="tr-TR" dirty="0"/>
            </a:br>
            <a:r>
              <a:rPr lang="tr-TR" dirty="0" smtClean="0">
                <a:solidFill>
                  <a:srgbClr val="FF0000"/>
                </a:solidFill>
              </a:rPr>
              <a:t/>
            </a:r>
            <a:br>
              <a:rPr lang="tr-TR" dirty="0" smtClean="0">
                <a:solidFill>
                  <a:srgbClr val="FF0000"/>
                </a:solidFill>
              </a:rPr>
            </a:br>
            <a:r>
              <a:rPr lang="tr-TR" dirty="0" smtClean="0">
                <a:solidFill>
                  <a:srgbClr val="FF0000"/>
                </a:solidFill>
              </a:rPr>
              <a:t/>
            </a:r>
            <a:br>
              <a:rPr lang="tr-TR" dirty="0" smtClean="0">
                <a:solidFill>
                  <a:srgbClr val="FF0000"/>
                </a:solidFill>
              </a:rPr>
            </a:br>
            <a:r>
              <a:rPr lang="tr-TR" b="1" dirty="0" smtClean="0">
                <a:solidFill>
                  <a:srgbClr val="FF0000"/>
                </a:solidFill>
              </a:rPr>
              <a:t>ELEKTRİK TESİSATI</a:t>
            </a:r>
            <a:br>
              <a:rPr lang="tr-TR" b="1" dirty="0" smtClean="0">
                <a:solidFill>
                  <a:srgbClr val="FF0000"/>
                </a:solidFill>
              </a:rPr>
            </a:br>
            <a:r>
              <a:rPr lang="tr-TR" b="1" dirty="0" smtClean="0"/>
              <a:t>Elektrik tesisatı yangın veya patlama tehlikesi yaratmayacak şekilde projelendirilip tesis edilecek ve çalışanlar doğrudan veya dolaylı temas sonucu kaza riskine karşı korunacaktır. </a:t>
            </a:r>
          </a:p>
        </p:txBody>
      </p:sp>
      <p:pic>
        <p:nvPicPr>
          <p:cNvPr id="7171" name="Picture 3" descr="C:\Users\mseker\AppData\Local\Microsoft\Windows\Temporary Internet Files\Content.IE5\AUYMD2LS\MC9003889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6931" y="2264229"/>
            <a:ext cx="770188" cy="9611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mseker\AppData\Local\Microsoft\Windows\Temporary Internet Files\Content.IE5\9DVJNQZR\MC9000824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8925" y="5000625"/>
            <a:ext cx="1827213" cy="1827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544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andarddesign">
  <a:themeElements>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10532</TotalTime>
  <Words>640</Words>
  <Application>Microsoft Office PowerPoint</Application>
  <PresentationFormat>Ekran Gösterisi (4:3)</PresentationFormat>
  <Paragraphs>83</Paragraphs>
  <Slides>52</Slides>
  <Notes>3</Notes>
  <HiddenSlides>0</HiddenSlides>
  <MMClips>0</MMClips>
  <ScaleCrop>false</ScaleCrop>
  <HeadingPairs>
    <vt:vector size="4" baseType="variant">
      <vt:variant>
        <vt:lpstr>Tema</vt:lpstr>
      </vt:variant>
      <vt:variant>
        <vt:i4>2</vt:i4>
      </vt:variant>
      <vt:variant>
        <vt:lpstr>Slayt Başlıkları</vt:lpstr>
      </vt:variant>
      <vt:variant>
        <vt:i4>52</vt:i4>
      </vt:variant>
    </vt:vector>
  </HeadingPairs>
  <TitlesOfParts>
    <vt:vector size="54" baseType="lpstr">
      <vt:lpstr>1_Standarddesign</vt:lpstr>
      <vt:lpstr>2_Standarddesign</vt:lpstr>
      <vt:lpstr>PowerPoint Sunusu</vt:lpstr>
      <vt:lpstr>PowerPoint Sunusu</vt:lpstr>
      <vt:lpstr>İŞYERİ BİNA VE EKLENTİLERİNDE ISG</vt:lpstr>
      <vt:lpstr>  Bina ve Eklentilerde ISG Yönetmeliği  (17.07.2013 Resmi Gazete Sayısı: 28710); a) İşyeri dışında kullanılan taşıma araçlarında veya araçların içindeki işyerlerinde, b) Geçici veya hareketli iş alanlarında, c) Maden, petrol ve gaz çıkarma işlerinde, d) Balıkçı teknelerinde, e) Tarım veya orman işyerlerine ait işyeri bina ve eklentileri hariç, işyerinin sınırları içerisinde olmakla beraber işyeri bina ve eklentilerinde çalışanları iş sağlığı ve güvenliği açısından etkilemeyecek uzaklıkta olan veya işyeri bina ve eklentileri ile iş sağlığı ve güvenliği açısından etkileşim içerisinde olamayacak kadar uzak tarım ve orman alanlarında, uygulanmaz.</vt:lpstr>
      <vt:lpstr> TANIM   İşyerine bağlı çalışılan alanlar, çalışanların girip çıkılabileceği bina, tesis vb. ile dinlenme, çocuk emzirme, yemek, uyku, yıkanma, muayene ve bakım, beden ve mesleki eğitim yerleri ve avlu gibi diğer eklentilere işyeri denir.</vt:lpstr>
      <vt:lpstr>  İŞVERENLERİN YÜKÜMLÜLÜKLERİ İşveren, işyerinin ve yapılan işin niteliğinin ve risklerinin gerektirdiği her durumda, yönetmeliğin ekinde belirtilen hususları yerine getirir.  Elektrik, havalandırma ve yangın tesisatıyla ilgili periyodik bakım ve kontroller 25/4/2013 tarihli ve 28628 sayılı Resmî Gazete’de yayımlanan İş Ekipmanlarının Kullanımında Sağlık ve Güvenlik Şartları Yönetmeliği hükümlerine uygun şekilde yapılır </vt:lpstr>
      <vt:lpstr>  İŞYERİNDE DEĞİŞİKLİKLER   İşyeri binaları ile bunlara yapılacak her çeşit ek ve değişiklikler, yapılan işin özelliğine uygun nitelik ve yeterli sağlamlıkta inşa edilir.  Binaların dayanımına ilişkin değerlendirmelerde 6/3/2007 tarihli ve 26454 sayılı Resmî Gazete’deyayımlanan Deprem Bölgelerinde Yapılacak Binalar Hakkında Yönetmelikten ve TS 500 standardından yararlanılabilir</vt:lpstr>
      <vt:lpstr>  GENEL ŞARTLAR  Madde 8 — İşveren işçilerin sağlık ve güvenliğini korumak için aşağıdaki hususları yerine getirecektir: a) Acil çıkış yolları ve kapıları her zaman kullanılabilir durumda tutulacaktır.  b) İşyeri ile ekipman, araç-gereçlerin ve özellikle bunlardan Ekte belirtilenlerin düzenli olarak   teknik bakımları yapılacak, çalışanların sağlık ve güvenlikleri için tehlikeli olabilecek aksaklıklar en kısa zamanda giderilecektir. c) İşyeri ile ekipman, araç-gereçler, özellikle havalandırma sistemleri uygun hijyen şartları sağlanacak şekilde düzenli olarak temizlenecektir. d) Tehlikeleri önleyecek veya yok edecek güvenlik ekipmanı ile araç-gereçlerinin ve özellikle bunlardan EKte belirtilenlerin düzenli bakım ve kontrolü yapılacaktır.</vt:lpstr>
      <vt:lpstr>BİNALARIN YAPISI VE DAYANIKLILIĞI  İşyeri binaları;  tüm kullanım aşamalarında yapılan işin özelliğine uygun olarak tasarlanacak ve yeterli sağlamlıkta inşa edilmiş olacaktır.     ELEKTRİK TESİSATI Elektrik tesisatı yangın veya patlama tehlikesi yaratmayacak şekilde projelendirilip tesis edilecek ve çalışanlar doğrudan veya dolaylı temas sonucu kaza riskine karşı korunacaktır. </vt:lpstr>
      <vt:lpstr>Elektrik Tesisatının projelendirilmesi, kurulması, malzemesinin ve koruyucu cihazların seçimi,  Elektrik İç Tesisleri Yönetmeliği,   Kuvvetli Akım Tesisleri Yönetmeliği ve  Topraklamalar Yönetmeliğine ve teknik şartnamelere uygun olarak yapılmış olacak ve yürürlükteki mevzuatta belirtilen yetkili kişiler tarafından işletilecektir.</vt:lpstr>
      <vt:lpstr> ACİL ÇIKIŞ YOLLARI VE KAPILARI  Her yapı tüm kullanıcılara elverişli kaçış olanakları sağlamak için yapının kullanım sınıfına, kullanıcı yüküne, yangın korunum düzeyine, yapısına ve yüksekliğine uygun tip, sayı, konum ve kapasitede tehlike çıkışlarıyla donatılacaktır. (Ayrıntılar için Binaların Yangından Korunması Yönetmeliği)  Her çıkış açık-seçik görünecek, ayrıca çıkışa götüren yol, her tür yapıdaki bedensel ve zihinsel açıdan sağlıklı her kullanıcının herhangi bir noktadan kaçacağı doğrultuyu kolayca anlayacağı biçimde açık-seçik görünür olacaktır. </vt:lpstr>
      <vt:lpstr>   Çıkış niteliği taşımayan herhangi bir kapı, ya da bir çıkışa götüren yol gerçek çıkışla karıştırılmayacak şekilde düzenlenecek ya da Güvenlik ve Sağlık İşaretleri Yönetmeliğine uygun olarak işaretlenecektir. İşaretler uygun yerlere konulacak ve kalıcı olacaktır.  Kullanıcıların yanlışlıkla çıkmaz alanlara girmemeleri ve kullanılan odalardan, mekanlardan geçmek zorunda kalmaksızın bir çıkışa ya da çıkışlara doğrudan erişmeleri sağlanacaktır. </vt:lpstr>
      <vt:lpstr>    Acil çıkış yolları ve kapıları doğrudan dışarıya veya güvenli bir alana açılacak ve çıkışı önleyecek hiçbir engel bulunmayacaktır.  Herhangi bir tehlike durumunda, tüm çalışanların işyerini derhal ve güvenli bir şekilde terk etmeleri mümkün olacaktır.  Acil çıkış kapıları dışarıya doğru açılacaktır.  Acil çıkış kapısı olarak raylı veya döner kapılar kullanılmayacaktır.  Acil çıkış kapıları, acil durumlarda çalışanların hemen ve kolayca açabilecekleri şekilde olacaktır.  Acil çıkış kapıları kilitli veya bağlı olmayacaktır. Acil çıkış yolları ve kapıları ile buralara açılan yol ve kapılarda çıkışı zorlaştıracak hiçbir engel bulunmayacaktır.</vt:lpstr>
      <vt:lpstr>     Aydınlatılması gereken acil çıkış yolları ve kapılarında elektrik kesilmesi halinde, otomatik olarak devreye giren ve yeterli aydınlatmayı sağlayacak yedek aydınlatma sistemi bulunacaktır.  </vt:lpstr>
      <vt:lpstr> KAÇIŞ YOLLARI         Gerçek bir kaçış yolu, bir yapının herhangi bir noktasından yer seviyesindeki caddeye kadar olan devamlı ve engellenmemiş kaçış yolunun tamamıdır.   Kaçış yolları kapsamına bir bütün olarak;  a) Oda ve diğer bağımsız mekanlardan çıkışlar, b) Her kattaki koridor ve benzeri geçitler,     c) Kat çıkışları,  d) Zemin kata ulaşan merdivenler,  e) Zemin katta merdiven ağızlarından aynı katta yapı son çıkışına götüren yollar,      f) Son çıkış, dahildir. </vt:lpstr>
      <vt:lpstr>     Asansörler kaçış yolu olarak kabul edilemez.    Pencere ve parapet yüksekliği döşemeden en çok 120 cm yukarıda ve bina dışındaki güvenlik bölgesine açık, dış zeminden en çok 3 m yükseklikteki, en az cam genişliği 90 cm ve yüksekliği 90 cm olan pencereler, zorunlu hallerde aksi belirtilmemişse, kaçış yolu kabul edilebilirler.   Kaçış yollarının belirlenmesinde yapının kullanım sınıfı, kullanıcı yükü, kat alanı, çıkışa kadar alınacak yol ve çıkışların kapasitesi esas alınacaktır. Her katta, o katın kullanıcı yüküne ve en uzun kaçış uzaklığına göre çıkış olanakları sağlanacaktır.</vt:lpstr>
      <vt:lpstr>   Yangın söndürme sistemleri her yapıda oluşabilecek yangını söndürecek kapasitede ve yapı ekonomik ömrü boyunca, sistem gerektiğinde otomatik ve/veya elle devreye gereken hızda girerek görevini yerine getirebilmelidir. </vt:lpstr>
      <vt:lpstr>İşyerlerinde çalışma saatleri içinde hiç bir giriş ve çıkış kapısı kilitli veya bağlı bulundurulmayacaktır.  Yangın tehlikesine karşı etkili ve yeterli söndürme malzemesi ile bu malzemenin kullanılmasını öğrenmiş personel veya ekipler, çalışma süresince işyerlerinde hazır bulundurulacaktır. </vt:lpstr>
      <vt:lpstr>İşyerlerinin uygun yerlerinde yeterli miktarda yangın hortumu bulundurulacak, yangın hortumları, yangın muslukları, ve diğer yangın söndürme tertibatının bağlantıları (rekor ve vanaları) mahalli itfaiye normlarına uygun olacaktır.Lastik olmayan hortumlar, her kullanıştan sonra boşaltılıp kurutularak kontrol edilecektir.  </vt:lpstr>
      <vt:lpstr>Seyyar yangın söndürme cihazları, en az 6 ayda bir defa kontrol edilecek ve kontrol tarihleri, cihazlar üzerine yazılacaktır. Yangına karşı savunma ile görevli personel, işyerinin yangın                    durumuna ve kullanacakları yangın söndürme cihazlarının özelliklerine ve bu cihazların içindeki kimyasal maddelerin doğuracakları tehlikelere karşı  eğitileceklerdir. </vt:lpstr>
      <vt:lpstr>İşyerlerinde yeteri kadar, otomatik çalışan veya el ile hareket ettirilen alarm tertibatı bulundurulacaktır.Otomatik alarm tertibatının düğmeleri, iyi görülebilir ve erişilebilir bir yere ve özellikle imdat çıkış yolları üzerine konulacaktır. </vt:lpstr>
      <vt:lpstr>Yangın alarm sesleri, işyerinde bulunabilecek diğer bütün sesli cihaz veya tertibattan ayrı bir perdede ve işyerinin her tarafından kolayca duyulabilecek güçte olacaktır.Yangın ve alarm tesisleri işyerinin aydınlatma ve kuvvet şebekesinden ayrı bir kaynaktan beslenecektir. </vt:lpstr>
      <vt:lpstr> Alarm ve Tahliye Denemeleri </vt:lpstr>
      <vt:lpstr>Havalandırma tesisatının günlük bakım ve temizliği ile üç ayda bir de genel kontrol ile temizliği yapılacak ve onarımlardan sonra, tesisatın kuruluş karakteristiği bozulmayacaktır. </vt:lpstr>
      <vt:lpstr>  Çalışılan ortamın sıcaklığı çalışma şekline ve çalışanların harcadıkları güce uygun olacaktır........................................ Kapalı işyerlerindeki sıcaklık ve nem derecesinin, yapılan işin niteliğine uygun olmakla beraber ılımlı bulunması esastır. </vt:lpstr>
      <vt:lpstr>   Aydınlatma  İşyerlerinin gün ışığıyla yeter derecede aydınlatılmış olması esastır.   İşin konusu veya işyerinin inşa tarzı nedeniyle gün ışığından yeterince yararlanılamayan hallerde yahut gece çalışmalarında, suni ışıkla uygun ve yeterli aydınlatma sağlanacaktır.</vt:lpstr>
      <vt:lpstr>  Çalışma mahalleri ve geçiş yollarındaki aydınlatma sistemleri, çalışanlar için kaza riski oluşturmayacak türde olacak ve uygun şekilde yerleştirilecektir.  Aydınlatma sistemindeki herhangi bir arızanın çalışanlar için risk oluşturabileceği yerlerde acil ve yeterli aydınlatmayı sağlayacak yedek aydınlatma sistemi bulunacaktır.</vt:lpstr>
      <vt:lpstr>İşyerlerinde, taban döşeme ve kaplamaları sağlam, kuru ve mümkün olduğu kadar düz ve kaymaz bir şekilde olacak, tehlikeli eğimler, çukurlar ve engeller bulunmayacaktır.  İşyerinde yapılan işin niteliği ve çalışanların yaptıkları iş dikkate alınarak işyeri uygun şekilde bölümlere ayrılacaktır. </vt:lpstr>
      <vt:lpstr>Teknik nedenlerle döşemelerde çukur, delik, merdiven başları, menholler ve kanallar gibi tehlike gösteren seviye farkı bulunduğu hallerde, gerekli tedbirler alınacaktır.   İçinde aşındırıcı, yakıcı veya sıcak sıvılar bulunan büyük kap, sarnıç, kuyu, havuz ve depoların ağızları, döşeme ile aynı seviyede bulunuyorsa, bunların kenarları, sağlam bir korkulukla çevrilecek veya ağızları kapakla örtülecektir. </vt:lpstr>
      <vt:lpstr>İşyerlerinde, taban döşeme ve kaplamaları, duvarlar ve tavan, uygun hijyen şartlarını sağlayacak şekilde temizlemeye elverişli malzemeden yapılmış olacaktır.    İşyeri binaları, avlular, geçitler, yollar veya benzeri yerlerde bulunan saydam veya yarı saydam duvarlar ile özellikle camlı bölmeler; güvenli malzemeden yapılmış olacak, açık bir şekilde işaretlenecek veya çarpma ve kırılmaya karşı uygun şekilde korunacaktır. Yeterli sağlamlıkta olmayan çatılara çıkılmasına ve buralarda çalışılmasına, güvenli çalışmayı sağlayacak ekipman olmadan izin verilmeyecektir. </vt:lpstr>
      <vt:lpstr>  İşyerlerinde dışarıdan ışık almaya yarayan yan ve tepe pencereleri ile menfezlerin aydınlık veren yüzeyleri toplamı, işyeri taban yüzeyinin en az 1/10 oranında olacaktır.  Dışarı ile doğrudan doğruya bağlantısı olmayan iç kapı, pencere ve menfezlerin dolaylı olarak aydınlık veren yüzeyleri bu hesaba katılmaz.</vt:lpstr>
      <vt:lpstr>İşçilerin, pencere ve menfezlerden gelen güneş ışığına ve ısısına veya hava akımlarına karşı sağlıklarını koruyacak şekilde, gereğine göre, perde, tente veya panjur konulması,yahut camların boyanması gibi tedbirler de alınacaktır.  Kapılar ve girişlerin yeri, sayısı ve boyutları ile yapıldıkları malzemeler, kullanıldıkları odalara, alanlara, kullanım amaçlarına ve çalışanların rahatça girip çıkmalarına uygun olacaktır.</vt:lpstr>
      <vt:lpstr>  Saydam veya yarı saydam kapıların yüzeyleri çalışanlar için tehlike yaratmayacak ve güvenli malzemeden yapılmış olacak veya kırılmalara karşı korunmuş olacaktır.  Raylı kapılarda raydan çıkmayı ve devrilmeyi önleyecek güvenlik sistemi bulunacaktır.  Yukarı doğru açılan kapılarda aşağı düşmeyi önleyecek güvenlik sistemi bulunacaktır.  Kaçış yollarında bulunan kapılar uygun şekilde işaretlenecektir. Bu kapılar yardım almaksızın her zaman ve her durumda içeriden açılabilir özellikte olacaktır.</vt:lpstr>
      <vt:lpstr>Araçların geçtiği geçit ve kapılar yayaların geçişi için güvenli değilse bu mahallerde yayalar için ayrı geçiş kapıları bulunacaktır. Bu kapılar açıkça işaretlenecek ve önlerinde hiçbir engel bulunmayacaktır.  Mekanik kapılar işçiler için kaza riski taşımayacak şekilde çalışacaktır. Bu kapılarda kolay fark edilebilir ve ulaşılabilir, acil durdurma cihazları bulunacak ve herhangi bir güç kesilmesinde otomatik olarak açılır olmaması durumunda kapılar el ile de açılabilecektir.</vt:lpstr>
      <vt:lpstr>İşyerlerindeki hava hacmi, makine, malzeme ve benzeri tesislerin kapladığı hacimler dahil olmak üzere, işçi başına en az 10 metreküp olacaktır.   Hava hacminin hesabında, tavan yüksekliğinin 4 metreden fazlası nazara alınmayacaktır.</vt:lpstr>
      <vt:lpstr> Makineler, motorlar ve bunlar tarafından çalıştırılan aletler ve diğer tezgahlar arasındaki açıklık, işçilerin rahat çalışmalarını sağlamak üzere, en az 80 santimetre olacaktır.   İşyerindeki geçitlerin genişliği, oradan geçecek işçilerin miktarına ve malzeme hareketine uygun olarak ayarlanacak ve bu genişlik 120 santimetreden az olmayacaktır.</vt:lpstr>
      <vt:lpstr>  Dinlenme Yerleri  Yapılan işin özelliği nedeniyle çalışanların sağlığı ve güvenliği açısından gerekli hallerde veya 10 ve daha fazla işçinin çalıştığı işyerlerinde, uygun bir dinlenme yeri sağlanacaktır. İş aralarında uygun dinlenme imkanı bulunan büro ve benzeri işlerde ayrıca dinlenme yeri aranmaz. </vt:lpstr>
      <vt:lpstr>Elbise Dolapları   İş elbisesi giyme zorunluluğu olan işçiler için uygun soyunma yerleri sağlanacak, işçilerden soyunma yerleri dışındaki yerlerde üstlerini değiştirmelerine izin verilmeyecektir.   Soyunma odaları yeterli büyüklükte olacak ve her işçi için çalışma saatleri içinde elbiselerini koyabilecekleri kilitli dolaplar bulunacaktır. Nemli, tozlu, kirli ve benzeri işlerde veya tehlikeli maddelerle çalışılan yerlerde, iş elbiseleri ile harici elbiselerin ayrı yerlerde saklanabilmesi için, elbise dolapları yan yana iki bölmeli olacak veya iki ayrı elbise dolabı verilecektir.</vt:lpstr>
      <vt:lpstr>İşyerlerinde soyunma yerleri, atölyelerden ayrı, duş ve lavabolara bitişik, işçilerin çıkış yerlerine yakın bir yerde yapılacak ve onların rahatça soyunup giyinmelerine elverişli genişlikte olacaktır.   Soyunma yerleri kolayca ulaşılabilir ve yeterli kapasitede olacak ve buralarda yeterli sayıda oturma yeri bulunacaktır.</vt:lpstr>
      <vt:lpstr>Soyunma yerlerindeki dolaplar, metal veya kolay temizlenecek malzemelerden, gerektiğinde boyanabilir benzeri maddelerden yapılacak, kapıları, hava cereyanını sağlayacak şekilde kafesli veya çeşitli yerlerden delikli olacaktır.  Dolapların yüksekliği, 150 santimetreden aşağı olmayacak, üstte şapka ve altta ayakkabı konacak gözleri bulunacak ve ortasında 2 elbise asmak için; özel bir çubuğu olacaktır.</vt:lpstr>
      <vt:lpstr>Duş veya lavaboların soyunma yerlerinden ayrı yerlerde bulunması durumunda, duş ve lavabolar ile soyunma yerleri arasında kolay bağlantı sağlanacaktır.Duş kabinlerinin boyutları 1x1,20 metre, soyunma yerlerinin 2x1,40 metreden az olmayacaktır.  Duş kabinlerinin taban ve duvarları, kolaylıkla temizlenecek malzemeden yapılacak, yan duvarların ve kapıların yüksekliği 170 santimetreden az olmayacak, yerlerdeki kirli suların kolayca akması  için, gerekli tedbirler alınacak, sağlık şartlarına önem verilecektir.</vt:lpstr>
      <vt:lpstr>Duş kabinlerinde yeterli havalandırmaya elverişli aspirasyon ve vantilasyon tertibatı yapılacak, koku ve pislik önlenecektir. Duş kabinleri, mevsime göre yeteri kadar ısıtılacak, bu sıcaklık 25 C den aşağı olmayacak ve yeterli şekilde aydınlatılacaktır.</vt:lpstr>
      <vt:lpstr>Tuvalet ve Lavabolar Çalışma yerlerine, dinlenme odalarına, soyunma yerlerine, duş ve yıkanma yerlerine yakın yerlerde yeterli sayıda tuvalet ve lavabo bulunacaktır. Tuvalet ve lavabolar erkek ve kadın işçiler için ayrı ayrı olacaktır.  100 kişiye kadar işçi çalıştıran işyerlerinde 30 erkek işçi için,bir kabin ve pisuar, her 25 kadın işçi için de en az bir kabin (hela) hesap edilecek, 100 den sonrası için her 50 kişiye 1 tane hesabı ile hela bulundurulacaktır. </vt:lpstr>
      <vt:lpstr>İlkyardım Odaları İşyerinin büyüklüğü, yapılan işin niteliği ve kaza riskine göre işyerinde bir yada daha fazla ilk yardım odası bulunacaktır.  İlk yardım odaları yeterli ilk yardım malzeme ve ekipmanı ile teçhiz edilecek ve sedyeler kolay erişilebilir yerlerde bulundurulacaktır. Ayrıca, çalışma koşullarının gerektirdiği her yerde ilkyardım ekipmanı bulundurulacaktır.</vt:lpstr>
      <vt:lpstr> Engelli İşçiler  Engelli işçilerin çalıştığı işyerlerinde bu işçilerin durumları dikkate alınarak gerekli düzenleme yapılacaktır.   Bu düzenleme özellikle engelli işçilerin doğrudan çalıştığı yerlerde ve kullandıkları kapılar, geçiş yerleri, merdivenler, duşlar, lavabolar ve tuvaletlerde yapılacaktır.</vt:lpstr>
      <vt:lpstr> Açık alanda yapılan çalışmalarda  a) İşçiler, olumsuz hava koşullarından ve gerekli hallerde cisim düşmelerine karşı korunacaktır. b) İşçiler, zararlı düzeyde gürültüden ve gaz, buhar, toz gibi zararlı dış etkilerden korunacaktır. c) İşçiler, herhangi bir tehlike durumunda işyerini hemen terk edebilecek veya kısa sürede yardım alabileceklerdir. d) İşçilerin kaymaları veya düşmeleri önlenecektir.</vt:lpstr>
      <vt:lpstr> Yemek Yeri  Yemek aralığının eve gidip gelmeye elverişli olmayışı, işyerinin meskun mahallerden uzak oluşu, vasıta yetersizliği veya yokluğu veya benzeri sebeplerle yemeklerini işyerinde yemek zorunda olan işçiler için, işverence rahat yemek yenebilecek nitelik ve genişlikte bir yemek yeri sağlanacaktır.</vt:lpstr>
      <vt:lpstr>Merdivenler  İşyeri merdivenlerinin mukavemet katsayısı 4 olacak ve metrekarede en az 500 kilogram yük taşıyacaktır. Delikli veya ızgaralı merdiven ve sahanlıklardaki delikler ve ızgara aralıkları en çok 2 santimetre olacaktır. Merdivenlerin genişliği,bakım işlerinde kullanılanlar dışında en az 110 santimetre olacak ve merdiven korkuluklarının bu genişlik içinde bulunmaları zorunluluğu halinde temiz genişlik 100 santimetreden az olmayacaktır.</vt:lpstr>
      <vt:lpstr>Merdivenlerin eğimi,bakım işlerinde kullanılanlar dışında tabanla en az 20 ve en çok 45 derece olacaktır. Tabandan (20) dereceden az eğimin bulunması gerektiği işyerlerinde, rampalar yapılacak ve 45 dereceden fazla diklik gereken hallerde de, korkuluklu servis merdivenleri şeklinde sabit merdivenler kurulacaktır. Merdivenlerde,baş üstü boşlukları bulunacak ve bu boşlukların yüksekliği de 220 santimetreden az olmayacaktır.</vt:lpstr>
      <vt:lpstr>Basamakların eni,bakım merdivenleri dışında 22 santimetreden az olmayacak ve yükseklikleri en az 13 santimetre ve en çok 26 santimetre olacaktır. Dört basamaktan fazla olan her merdivende, korkuluk ve tırabzan bulunacaktır. Genişliği 225 santimetreyi aşan merdivenlerin ortalarında, ayrıca bir tırabzan bulundurulacaktır.</vt:lpstr>
      <vt:lpstr>Yürüyen merdivenler ve bantlar için özel önlemler Yürüyen merdiven ve bantların güvenli bir şekilde çalışması sağlanacak ve gerekli güvenlik donanımları bulunacaktır. Bunlarda kolay fark edilir ve kolay ulaşılır acil durdurma tertibatı bulunacaktır.</vt:lpstr>
      <vt:lpstr> YÜKLEME YERLERİ VE RAMPALAR  Yükleme yeri ve rampalar, taşınacak yükün boyutlarına uygun olacaktır. Yükleme yerlerinde en az bir çıkış yeri bulunacaktır. Belirli bir genişliğin üzerinde olan yükleme yerlerinde teknik olarak mümkünse her iki uçta da çıkış yeri bulunacaktır. Yükleme rampaları işçilerin düşmesini önleyecek şekilde güvenli olacaktır.  </vt:lpstr>
    </vt:vector>
  </TitlesOfParts>
  <Company>Inscale GmbH &amp; Co. KG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AhmetYigitalp</cp:lastModifiedBy>
  <cp:revision>1175</cp:revision>
  <cp:lastPrinted>2011-04-12T09:40:02Z</cp:lastPrinted>
  <dcterms:created xsi:type="dcterms:W3CDTF">2008-04-16T13:39:00Z</dcterms:created>
  <dcterms:modified xsi:type="dcterms:W3CDTF">2013-08-15T10:21:49Z</dcterms:modified>
</cp:coreProperties>
</file>