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7"/>
  </p:notesMasterIdLst>
  <p:handoutMasterIdLst>
    <p:handoutMasterId r:id="rId28"/>
  </p:handoutMasterIdLst>
  <p:sldIdLst>
    <p:sldId id="461" r:id="rId2"/>
    <p:sldId id="1154" r:id="rId3"/>
    <p:sldId id="1156" r:id="rId4"/>
    <p:sldId id="1157" r:id="rId5"/>
    <p:sldId id="1158" r:id="rId6"/>
    <p:sldId id="1159" r:id="rId7"/>
    <p:sldId id="1163" r:id="rId8"/>
    <p:sldId id="1165" r:id="rId9"/>
    <p:sldId id="1166" r:id="rId10"/>
    <p:sldId id="1167" r:id="rId11"/>
    <p:sldId id="1169" r:id="rId12"/>
    <p:sldId id="1185" r:id="rId13"/>
    <p:sldId id="1187" r:id="rId14"/>
    <p:sldId id="1188" r:id="rId15"/>
    <p:sldId id="1195" r:id="rId16"/>
    <p:sldId id="1196" r:id="rId17"/>
    <p:sldId id="1198" r:id="rId18"/>
    <p:sldId id="1199" r:id="rId19"/>
    <p:sldId id="1207" r:id="rId20"/>
    <p:sldId id="1215" r:id="rId21"/>
    <p:sldId id="1216" r:id="rId22"/>
    <p:sldId id="1217" r:id="rId23"/>
    <p:sldId id="1225" r:id="rId24"/>
    <p:sldId id="1230" r:id="rId25"/>
    <p:sldId id="1235" r:id="rId26"/>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75F57"/>
    <a:srgbClr val="5A5A59"/>
    <a:srgbClr val="00A4FF"/>
    <a:srgbClr val="6B9B1A"/>
    <a:srgbClr val="004074"/>
    <a:srgbClr val="004986"/>
    <a:srgbClr val="414141"/>
    <a:srgbClr val="575757"/>
    <a:srgbClr val="3366FF"/>
    <a:srgbClr val="0066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8" autoAdjust="0"/>
    <p:restoredTop sz="94981" autoAdjust="0"/>
  </p:normalViewPr>
  <p:slideViewPr>
    <p:cSldViewPr snapToGrid="0">
      <p:cViewPr>
        <p:scale>
          <a:sx n="66" d="100"/>
          <a:sy n="66" d="100"/>
        </p:scale>
        <p:origin x="-1416" y="-114"/>
      </p:cViewPr>
      <p:guideLst>
        <p:guide orient="horz" pos="2294"/>
        <p:guide orient="horz" pos="1151"/>
        <p:guide orient="horz" pos="2018"/>
        <p:guide orient="horz" pos="2652"/>
        <p:guide pos="5579"/>
        <p:guide pos="5266"/>
        <p:guide pos="198"/>
        <p:guide pos="3193"/>
        <p:guide pos="493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snapToGrid="0">
      <p:cViewPr varScale="1">
        <p:scale>
          <a:sx n="85" d="100"/>
          <a:sy n="85" d="100"/>
        </p:scale>
        <p:origin x="-3906"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Arial" charset="0"/>
              </a:defRPr>
            </a:lvl1pPr>
          </a:lstStyle>
          <a:p>
            <a:pPr>
              <a:defRPr/>
            </a:pPr>
            <a:endParaRPr lang="de-DE"/>
          </a:p>
        </p:txBody>
      </p:sp>
      <p:sp>
        <p:nvSpPr>
          <p:cNvPr id="389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Arial" charset="0"/>
              </a:defRPr>
            </a:lvl1pPr>
          </a:lstStyle>
          <a:p>
            <a:pPr>
              <a:defRPr/>
            </a:pPr>
            <a:fld id="{86FBF181-6581-4E2F-849B-67FB4221BBBA}" type="datetimeFigureOut">
              <a:rPr lang="de-DE"/>
              <a:pPr>
                <a:defRPr/>
              </a:pPr>
              <a:t>13.10.2012</a:t>
            </a:fld>
            <a:endParaRPr lang="de-DE"/>
          </a:p>
        </p:txBody>
      </p:sp>
      <p:sp>
        <p:nvSpPr>
          <p:cNvPr id="389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Arial" charset="0"/>
              </a:defRPr>
            </a:lvl1pPr>
          </a:lstStyle>
          <a:p>
            <a:pPr>
              <a:defRPr/>
            </a:pPr>
            <a:endParaRPr lang="de-DE"/>
          </a:p>
        </p:txBody>
      </p:sp>
      <p:sp>
        <p:nvSpPr>
          <p:cNvPr id="389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charset="0"/>
                <a:cs typeface="Arial" charset="0"/>
              </a:defRPr>
            </a:lvl1pPr>
          </a:lstStyle>
          <a:p>
            <a:pPr>
              <a:defRPr/>
            </a:pPr>
            <a:fld id="{D42F2CB9-D2A6-4AD7-95AE-4B6DB534C3CB}" type="slidenum">
              <a:rPr lang="de-DE"/>
              <a:pPr>
                <a:defRPr/>
              </a:pPr>
              <a:t>‹#›</a:t>
            </a:fld>
            <a:endParaRPr lang="de-DE"/>
          </a:p>
        </p:txBody>
      </p:sp>
    </p:spTree>
    <p:extLst>
      <p:ext uri="{BB962C8B-B14F-4D97-AF65-F5344CB8AC3E}">
        <p14:creationId xmlns:p14="http://schemas.microsoft.com/office/powerpoint/2010/main" xmlns="" val="21391415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noProof="1">
                <a:latin typeface="Arial" charset="0"/>
                <a:cs typeface="Arial" charset="0"/>
              </a:defRPr>
            </a:lvl1pPr>
          </a:lstStyle>
          <a:p>
            <a:pPr>
              <a:defRPr/>
            </a:pPr>
            <a:endParaRPr lang="de-DE"/>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noProof="1">
                <a:latin typeface="Arial" charset="0"/>
                <a:cs typeface="Arial" charset="0"/>
              </a:defRPr>
            </a:lvl1pPr>
          </a:lstStyle>
          <a:p>
            <a:pPr>
              <a:defRPr/>
            </a:pPr>
            <a:endParaRPr lang="de-DE"/>
          </a:p>
        </p:txBody>
      </p:sp>
      <p:sp>
        <p:nvSpPr>
          <p:cNvPr id="542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noProof="1">
                <a:latin typeface="Arial" charset="0"/>
                <a:cs typeface="Arial" charset="0"/>
              </a:defRPr>
            </a:lvl1pPr>
          </a:lstStyle>
          <a:p>
            <a:pPr>
              <a:defRPr/>
            </a:pPr>
            <a:endParaRPr lang="de-DE"/>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5D5FAF4A-B3D3-49A6-BC24-6E15E10FCEAE}" type="slidenum">
              <a:rPr lang="de-DE"/>
              <a:pPr>
                <a:defRPr/>
              </a:pPr>
              <a:t>‹#›</a:t>
            </a:fld>
            <a:endParaRPr lang="de-DE"/>
          </a:p>
        </p:txBody>
      </p:sp>
    </p:spTree>
    <p:extLst>
      <p:ext uri="{BB962C8B-B14F-4D97-AF65-F5344CB8AC3E}">
        <p14:creationId xmlns:p14="http://schemas.microsoft.com/office/powerpoint/2010/main" xmlns="" val="1999642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tr-TR" noProof="1"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40994" name="Rectangle 3"/>
          <p:cNvSpPr>
            <a:spLocks noGrp="1" noChangeArrowheads="1"/>
          </p:cNvSpPr>
          <p:nvPr>
            <p:ph type="subTitle" idx="1"/>
          </p:nvPr>
        </p:nvSpPr>
        <p:spPr>
          <a:xfrm>
            <a:off x="685800" y="4371975"/>
            <a:ext cx="8172450" cy="1266825"/>
          </a:xfrm>
        </p:spPr>
        <p:txBody>
          <a:bodyPr/>
          <a:lstStyle>
            <a:lvl1pPr marL="0" indent="0">
              <a:buFont typeface="Wingdings" pitchFamily="2" charset="2"/>
              <a:buNone/>
              <a:defRPr sz="2000"/>
            </a:lvl1pPr>
          </a:lstStyle>
          <a:p>
            <a:r>
              <a:rPr lang="de-DE"/>
              <a:t>Formatvorlage des Untertitelmasters durch Klicken bearbeiten</a:t>
            </a:r>
          </a:p>
        </p:txBody>
      </p:sp>
      <p:sp>
        <p:nvSpPr>
          <p:cNvPr id="340996" name="Rectangle 7"/>
          <p:cNvSpPr>
            <a:spLocks noGrp="1" noChangeArrowheads="1"/>
          </p:cNvSpPr>
          <p:nvPr>
            <p:ph type="ctrTitle"/>
          </p:nvPr>
        </p:nvSpPr>
        <p:spPr>
          <a:xfrm>
            <a:off x="685800" y="660400"/>
            <a:ext cx="5629275" cy="1470025"/>
          </a:xfrm>
        </p:spPr>
        <p:txBody>
          <a:bodyPr anchor="ctr"/>
          <a:lstStyle>
            <a:lvl1pPr>
              <a:lnSpc>
                <a:spcPct val="110000"/>
              </a:lnSpc>
              <a:defRPr sz="2600">
                <a:solidFill>
                  <a:schemeClr val="bg1"/>
                </a:solidFill>
              </a:defRPr>
            </a:lvl1pPr>
          </a:lstStyle>
          <a:p>
            <a:r>
              <a:rPr lang="de-DE"/>
              <a:t>Titelmasterformat durch Klicken bearbeiten</a:t>
            </a:r>
          </a:p>
        </p:txBody>
      </p:sp>
      <p:sp>
        <p:nvSpPr>
          <p:cNvPr id="5" name="Rectangle 5"/>
          <p:cNvSpPr>
            <a:spLocks noGrp="1" noChangeArrowheads="1"/>
          </p:cNvSpPr>
          <p:nvPr>
            <p:ph type="ftr" sz="quarter" idx="10"/>
          </p:nvPr>
        </p:nvSpPr>
        <p:spPr>
          <a:xfrm>
            <a:off x="3124200" y="6245225"/>
            <a:ext cx="2895600" cy="476250"/>
          </a:xfrm>
        </p:spPr>
        <p:txBody>
          <a:bodyPr/>
          <a:lstStyle>
            <a:lvl1pPr>
              <a:defRPr smtClean="0">
                <a:solidFill>
                  <a:schemeClr val="tx1"/>
                </a:solidFill>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89725" y="411163"/>
            <a:ext cx="2130425" cy="53911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295275" y="411163"/>
            <a:ext cx="6242050" cy="53911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295275" y="1489075"/>
            <a:ext cx="4186238"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33913" y="1489075"/>
            <a:ext cx="4186237" cy="43132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Asıl başlık stili için tıklatın</a:t>
            </a:r>
            <a:endParaRPr lang="tr-TR" dirty="0"/>
          </a:p>
        </p:txBody>
      </p:sp>
      <p:sp>
        <p:nvSpPr>
          <p:cNvPr id="3"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5"/>
          <p:cNvSpPr>
            <a:spLocks noGrp="1" noChangeArrowheads="1"/>
          </p:cNvSpPr>
          <p:nvPr>
            <p:ph type="ftr" sz="quarter" idx="10"/>
          </p:nvPr>
        </p:nvSpPr>
        <p:spPr>
          <a:ln/>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bwMode="auto">
          <a:xfrm>
            <a:off x="295275" y="1489075"/>
            <a:ext cx="8524875" cy="4313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39971" name="Rectangle 5"/>
          <p:cNvSpPr>
            <a:spLocks noGrp="1" noChangeArrowheads="1"/>
          </p:cNvSpPr>
          <p:nvPr>
            <p:ph type="ftr" sz="quarter" idx="3"/>
          </p:nvPr>
        </p:nvSpPr>
        <p:spPr bwMode="gray">
          <a:xfrm>
            <a:off x="3124200" y="6365875"/>
            <a:ext cx="2895600" cy="247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000" noProof="1" smtClean="0">
                <a:solidFill>
                  <a:schemeClr val="bg1"/>
                </a:solidFill>
                <a:latin typeface="Arial" pitchFamily="34" charset="0"/>
                <a:cs typeface="Arial" pitchFamily="34" charset="0"/>
              </a:defRPr>
            </a:lvl1pPr>
          </a:lstStyle>
          <a:p>
            <a:pPr>
              <a:defRPr/>
            </a:pPr>
            <a:endParaRPr lang="tr-TR"/>
          </a:p>
        </p:txBody>
      </p:sp>
      <p:sp>
        <p:nvSpPr>
          <p:cNvPr id="4100" name="Rectangle 7"/>
          <p:cNvSpPr>
            <a:spLocks noGrp="1" noChangeArrowheads="1"/>
          </p:cNvSpPr>
          <p:nvPr>
            <p:ph type="title"/>
          </p:nvPr>
        </p:nvSpPr>
        <p:spPr bwMode="gray">
          <a:xfrm>
            <a:off x="300038" y="411163"/>
            <a:ext cx="8520112" cy="6477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de-DE" smtClean="0"/>
              <a:t>Klicken Sie, um das Titelformat zu bearbeiten</a:t>
            </a:r>
          </a:p>
        </p:txBody>
      </p:sp>
      <p:sp>
        <p:nvSpPr>
          <p:cNvPr id="339973" name="Rectangle 5"/>
          <p:cNvSpPr>
            <a:spLocks noChangeArrowheads="1"/>
          </p:cNvSpPr>
          <p:nvPr/>
        </p:nvSpPr>
        <p:spPr bwMode="gray">
          <a:xfrm>
            <a:off x="219075" y="6365875"/>
            <a:ext cx="1343025" cy="247650"/>
          </a:xfrm>
          <a:prstGeom prst="rect">
            <a:avLst/>
          </a:prstGeom>
          <a:noFill/>
          <a:ln w="9525">
            <a:noFill/>
            <a:miter lim="800000"/>
            <a:headEnd/>
            <a:tailEnd/>
          </a:ln>
        </p:spPr>
        <p:txBody>
          <a:bodyPr/>
          <a:lstStyle/>
          <a:p>
            <a:pPr>
              <a:defRPr/>
            </a:pPr>
            <a:r>
              <a:rPr lang="de-DE" sz="1000">
                <a:latin typeface="Arial" pitchFamily="34" charset="0"/>
                <a:cs typeface="Arial" pitchFamily="34" charset="0"/>
              </a:rPr>
              <a:t>Page </a:t>
            </a:r>
            <a:r>
              <a:rPr lang="de-DE" sz="1000">
                <a:latin typeface="Arial" pitchFamily="34" charset="0"/>
                <a:cs typeface="Arial" pitchFamily="34" charset="0"/>
                <a:sym typeface="Wingdings" pitchFamily="2" charset="2"/>
              </a:rPr>
              <a:t></a:t>
            </a:r>
            <a:r>
              <a:rPr lang="de-DE" sz="1000">
                <a:latin typeface="Arial" pitchFamily="34" charset="0"/>
                <a:cs typeface="Arial" pitchFamily="34" charset="0"/>
              </a:rPr>
              <a:t> </a:t>
            </a:r>
            <a:fld id="{CF825FEF-9EFF-427A-BA79-FFBBF98227EB}" type="slidenum">
              <a:rPr lang="de-DE" sz="1000">
                <a:latin typeface="Arial" pitchFamily="34" charset="0"/>
                <a:cs typeface="Arial" pitchFamily="34" charset="0"/>
              </a:rPr>
              <a:pPr>
                <a:defRPr/>
              </a:pPr>
              <a:t>‹#›</a:t>
            </a:fld>
            <a:endParaRPr lang="de-DE" sz="1000">
              <a:latin typeface="Arial" pitchFamily="34" charset="0"/>
              <a:cs typeface="Arial" pitchFamily="34" charset="0"/>
            </a:endParaRPr>
          </a:p>
        </p:txBody>
      </p:sp>
      <p:grpSp>
        <p:nvGrpSpPr>
          <p:cNvPr id="4102" name="Group 6"/>
          <p:cNvGrpSpPr>
            <a:grpSpLocks/>
          </p:cNvGrpSpPr>
          <p:nvPr/>
        </p:nvGrpSpPr>
        <p:grpSpPr bwMode="auto">
          <a:xfrm>
            <a:off x="6646863" y="6181725"/>
            <a:ext cx="2225675" cy="392113"/>
            <a:chOff x="3316" y="1854"/>
            <a:chExt cx="2110" cy="372"/>
          </a:xfrm>
        </p:grpSpPr>
        <p:pic>
          <p:nvPicPr>
            <p:cNvPr id="4103" name="Picture 12" descr="Logo_ptl_für schwarz"/>
            <p:cNvPicPr>
              <a:picLocks noChangeAspect="1" noChangeArrowheads="1"/>
            </p:cNvPicPr>
            <p:nvPr userDrawn="1"/>
          </p:nvPicPr>
          <p:blipFill>
            <a:blip r:embed="rId14" cstate="print"/>
            <a:srcRect/>
            <a:stretch>
              <a:fillRect/>
            </a:stretch>
          </p:blipFill>
          <p:spPr bwMode="auto">
            <a:xfrm>
              <a:off x="3316" y="1854"/>
              <a:ext cx="2110" cy="372"/>
            </a:xfrm>
            <a:prstGeom prst="rect">
              <a:avLst/>
            </a:prstGeom>
            <a:noFill/>
            <a:ln w="9525">
              <a:noFill/>
              <a:miter lim="800000"/>
              <a:headEnd/>
              <a:tailEnd/>
            </a:ln>
          </p:spPr>
        </p:pic>
        <p:pic>
          <p:nvPicPr>
            <p:cNvPr id="4104" name="Picture 12" descr="Logo_ptl_für schwarz"/>
            <p:cNvPicPr>
              <a:picLocks noChangeAspect="1" noChangeArrowheads="1"/>
            </p:cNvPicPr>
            <p:nvPr userDrawn="1"/>
          </p:nvPicPr>
          <p:blipFill>
            <a:blip r:embed="rId14" cstate="print">
              <a:lum bright="-46000" contrast="-12000"/>
            </a:blip>
            <a:srcRect r="30521" b="-2"/>
            <a:stretch>
              <a:fillRect/>
            </a:stretch>
          </p:blipFill>
          <p:spPr bwMode="auto">
            <a:xfrm>
              <a:off x="3316" y="1854"/>
              <a:ext cx="1466" cy="372"/>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95"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iming>
    <p:tnLst>
      <p:par>
        <p:cTn id="1" dur="indefinite" restart="never" nodeType="tmRoot"/>
      </p:par>
    </p:tnLst>
  </p:timing>
  <p:txStyles>
    <p:titleStyle>
      <a:lvl1pPr algn="l" rtl="0" eaLnBrk="0" fontAlgn="base" hangingPunct="0">
        <a:lnSpc>
          <a:spcPct val="90000"/>
        </a:lnSpc>
        <a:spcBef>
          <a:spcPct val="0"/>
        </a:spcBef>
        <a:spcAft>
          <a:spcPct val="0"/>
        </a:spcAft>
        <a:defRPr sz="2400" b="1">
          <a:solidFill>
            <a:schemeClr val="tx1"/>
          </a:solidFill>
          <a:latin typeface="+mj-lt"/>
          <a:ea typeface="+mj-ea"/>
          <a:cs typeface="+mj-cs"/>
        </a:defRPr>
      </a:lvl1pPr>
      <a:lvl2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2pPr>
      <a:lvl3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3pPr>
      <a:lvl4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4pPr>
      <a:lvl5pPr algn="l" rtl="0" eaLnBrk="0" fontAlgn="base" hangingPunct="0">
        <a:lnSpc>
          <a:spcPct val="90000"/>
        </a:lnSpc>
        <a:spcBef>
          <a:spcPct val="0"/>
        </a:spcBef>
        <a:spcAft>
          <a:spcPct val="0"/>
        </a:spcAft>
        <a:defRPr sz="2400" b="1">
          <a:solidFill>
            <a:schemeClr val="tx1"/>
          </a:solidFill>
          <a:latin typeface="Arial" pitchFamily="34" charset="0"/>
          <a:cs typeface="Arial" pitchFamily="34" charset="0"/>
        </a:defRPr>
      </a:lvl5pPr>
      <a:lvl6pPr marL="457200" algn="l" rtl="0" fontAlgn="base">
        <a:lnSpc>
          <a:spcPct val="90000"/>
        </a:lnSpc>
        <a:spcBef>
          <a:spcPct val="0"/>
        </a:spcBef>
        <a:spcAft>
          <a:spcPct val="0"/>
        </a:spcAft>
        <a:defRPr sz="2400" b="1">
          <a:solidFill>
            <a:schemeClr val="tx1"/>
          </a:solidFill>
          <a:latin typeface="Arial" pitchFamily="34" charset="0"/>
          <a:cs typeface="Arial" pitchFamily="34" charset="0"/>
        </a:defRPr>
      </a:lvl6pPr>
      <a:lvl7pPr marL="914400" algn="l" rtl="0" fontAlgn="base">
        <a:lnSpc>
          <a:spcPct val="90000"/>
        </a:lnSpc>
        <a:spcBef>
          <a:spcPct val="0"/>
        </a:spcBef>
        <a:spcAft>
          <a:spcPct val="0"/>
        </a:spcAft>
        <a:defRPr sz="2400" b="1">
          <a:solidFill>
            <a:schemeClr val="tx1"/>
          </a:solidFill>
          <a:latin typeface="Arial" pitchFamily="34" charset="0"/>
          <a:cs typeface="Arial" pitchFamily="34" charset="0"/>
        </a:defRPr>
      </a:lvl7pPr>
      <a:lvl8pPr marL="1371600" algn="l" rtl="0" fontAlgn="base">
        <a:lnSpc>
          <a:spcPct val="90000"/>
        </a:lnSpc>
        <a:spcBef>
          <a:spcPct val="0"/>
        </a:spcBef>
        <a:spcAft>
          <a:spcPct val="0"/>
        </a:spcAft>
        <a:defRPr sz="2400" b="1">
          <a:solidFill>
            <a:schemeClr val="tx1"/>
          </a:solidFill>
          <a:latin typeface="Arial" pitchFamily="34" charset="0"/>
          <a:cs typeface="Arial" pitchFamily="34" charset="0"/>
        </a:defRPr>
      </a:lvl8pPr>
      <a:lvl9pPr marL="1828800" algn="l" rtl="0" fontAlgn="base">
        <a:lnSpc>
          <a:spcPct val="90000"/>
        </a:lnSpc>
        <a:spcBef>
          <a:spcPct val="0"/>
        </a:spcBef>
        <a:spcAft>
          <a:spcPct val="0"/>
        </a:spcAft>
        <a:defRPr sz="2400" b="1">
          <a:solidFill>
            <a:schemeClr val="tx1"/>
          </a:solidFill>
          <a:latin typeface="Arial" pitchFamily="34" charset="0"/>
          <a:cs typeface="Arial" pitchFamily="34" charset="0"/>
        </a:defRPr>
      </a:lvl9pPr>
    </p:titleStyle>
    <p:bodyStyle>
      <a:lvl1pPr marL="180975" indent="-180975" algn="l" rtl="0" eaLnBrk="0" fontAlgn="base" hangingPunct="0">
        <a:spcBef>
          <a:spcPct val="20000"/>
        </a:spcBef>
        <a:spcAft>
          <a:spcPct val="0"/>
        </a:spcAft>
        <a:buFont typeface="Wingdings" pitchFamily="2" charset="2"/>
        <a:buChar char="§"/>
        <a:defRPr>
          <a:solidFill>
            <a:schemeClr val="tx1"/>
          </a:solidFill>
          <a:latin typeface="+mn-lt"/>
          <a:ea typeface="+mn-ea"/>
          <a:cs typeface="+mn-cs"/>
        </a:defRPr>
      </a:lvl1pPr>
      <a:lvl2pPr marL="444500" indent="-261938" algn="l" rtl="0" eaLnBrk="0" fontAlgn="base" hangingPunct="0">
        <a:spcBef>
          <a:spcPct val="20000"/>
        </a:spcBef>
        <a:spcAft>
          <a:spcPct val="0"/>
        </a:spcAft>
        <a:buChar char="–"/>
        <a:defRPr>
          <a:solidFill>
            <a:schemeClr val="tx1"/>
          </a:solidFill>
          <a:latin typeface="+mn-lt"/>
          <a:cs typeface="+mn-cs"/>
        </a:defRPr>
      </a:lvl2pPr>
      <a:lvl3pPr marL="720725" indent="-274638" algn="l" rtl="0" eaLnBrk="0" fontAlgn="base" hangingPunct="0">
        <a:spcBef>
          <a:spcPct val="20000"/>
        </a:spcBef>
        <a:spcAft>
          <a:spcPct val="0"/>
        </a:spcAft>
        <a:buChar char="•"/>
        <a:defRPr>
          <a:solidFill>
            <a:schemeClr val="tx1"/>
          </a:solidFill>
          <a:latin typeface="+mn-lt"/>
          <a:cs typeface="+mn-cs"/>
        </a:defRPr>
      </a:lvl3pPr>
      <a:lvl4pPr marL="987425" indent="-265113" algn="l" rtl="0" eaLnBrk="0" fontAlgn="base" hangingPunct="0">
        <a:spcBef>
          <a:spcPct val="20000"/>
        </a:spcBef>
        <a:spcAft>
          <a:spcPct val="0"/>
        </a:spcAft>
        <a:buChar char="–"/>
        <a:defRPr>
          <a:solidFill>
            <a:schemeClr val="tx1"/>
          </a:solidFill>
          <a:latin typeface="+mn-lt"/>
          <a:cs typeface="+mn-cs"/>
        </a:defRPr>
      </a:lvl4pPr>
      <a:lvl5pPr marL="1254125" indent="-265113" algn="l" rtl="0" eaLnBrk="0" fontAlgn="base" hangingPunct="0">
        <a:spcBef>
          <a:spcPct val="20000"/>
        </a:spcBef>
        <a:spcAft>
          <a:spcPct val="0"/>
        </a:spcAft>
        <a:buChar char="»"/>
        <a:defRPr>
          <a:solidFill>
            <a:schemeClr val="tx1"/>
          </a:solidFill>
          <a:latin typeface="+mn-lt"/>
          <a:cs typeface="+mn-cs"/>
        </a:defRPr>
      </a:lvl5pPr>
      <a:lvl6pPr marL="1711325" indent="-265113" algn="l" rtl="0" fontAlgn="base">
        <a:spcBef>
          <a:spcPct val="20000"/>
        </a:spcBef>
        <a:spcAft>
          <a:spcPct val="0"/>
        </a:spcAft>
        <a:buChar char="»"/>
        <a:defRPr>
          <a:solidFill>
            <a:schemeClr val="tx1"/>
          </a:solidFill>
          <a:latin typeface="+mn-lt"/>
          <a:cs typeface="+mn-cs"/>
        </a:defRPr>
      </a:lvl6pPr>
      <a:lvl7pPr marL="2168525" indent="-265113" algn="l" rtl="0" fontAlgn="base">
        <a:spcBef>
          <a:spcPct val="20000"/>
        </a:spcBef>
        <a:spcAft>
          <a:spcPct val="0"/>
        </a:spcAft>
        <a:buChar char="»"/>
        <a:defRPr>
          <a:solidFill>
            <a:schemeClr val="tx1"/>
          </a:solidFill>
          <a:latin typeface="+mn-lt"/>
          <a:cs typeface="+mn-cs"/>
        </a:defRPr>
      </a:lvl7pPr>
      <a:lvl8pPr marL="2625725" indent="-265113" algn="l" rtl="0" fontAlgn="base">
        <a:spcBef>
          <a:spcPct val="20000"/>
        </a:spcBef>
        <a:spcAft>
          <a:spcPct val="0"/>
        </a:spcAft>
        <a:buChar char="»"/>
        <a:defRPr>
          <a:solidFill>
            <a:schemeClr val="tx1"/>
          </a:solidFill>
          <a:latin typeface="+mn-lt"/>
          <a:cs typeface="+mn-cs"/>
        </a:defRPr>
      </a:lvl8pPr>
      <a:lvl9pPr marL="3082925" indent="-265113" algn="l" rtl="0" fontAlgn="base">
        <a:spcBef>
          <a:spcPct val="20000"/>
        </a:spcBef>
        <a:spcAft>
          <a:spcPct val="0"/>
        </a:spcAft>
        <a:buChar char="»"/>
        <a:defRPr>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Dikdörtgen"/>
          <p:cNvSpPr/>
          <p:nvPr/>
        </p:nvSpPr>
        <p:spPr>
          <a:xfrm>
            <a:off x="176274" y="364980"/>
            <a:ext cx="8791574" cy="1631216"/>
          </a:xfrm>
          <a:prstGeom prst="rect">
            <a:avLst/>
          </a:prstGeom>
          <a:noFill/>
          <a:ln>
            <a:noFill/>
          </a:ln>
          <a:effectLst>
            <a:glow rad="228600">
              <a:schemeClr val="accent4">
                <a:satMod val="175000"/>
                <a:alpha val="40000"/>
              </a:schemeClr>
            </a:glow>
            <a:outerShdw blurRad="107950" dist="12700" dir="5400000" algn="ctr">
              <a:srgbClr val="7DC4FF"/>
            </a:outerShdw>
            <a:softEdge rad="127000"/>
          </a:effectLst>
          <a:scene3d>
            <a:camera prst="orthographicFront">
              <a:rot lat="0" lon="0" rev="0"/>
            </a:camera>
            <a:lightRig rig="soft" dir="t">
              <a:rot lat="0" lon="0" rev="0"/>
            </a:lightRig>
          </a:scene3d>
          <a:sp3d prstMaterial="dkEdge">
            <a:bevelT w="63500" h="63500"/>
            <a:contourClr>
              <a:schemeClr val="bg2">
                <a:lumMod val="20000"/>
                <a:lumOff val="80000"/>
              </a:schemeClr>
            </a:contourClr>
          </a:sp3d>
        </p:spPr>
        <p:txBody>
          <a:bodyPr wrap="square" anchor="ctr" anchorCtr="1">
            <a:spAutoFit/>
          </a:bodyPr>
          <a:lstStyle/>
          <a:p>
            <a:pPr algn="ctr">
              <a:defRPr/>
            </a:pPr>
            <a:r>
              <a:rPr lang="tr-TR" sz="10000" dirty="0" smtClean="0">
                <a:ln w="38100">
                  <a:solidFill>
                    <a:schemeClr val="bg2">
                      <a:lumMod val="40000"/>
                      <a:lumOff val="60000"/>
                    </a:schemeClr>
                  </a:solidFill>
                  <a:prstDash val="solid"/>
                  <a:miter lim="800000"/>
                </a:ln>
                <a:noFill/>
                <a:effectLst>
                  <a:outerShdw blurRad="76200" dist="50800" dir="5400000" algn="tl">
                    <a:schemeClr val="tx1"/>
                  </a:outerShdw>
                </a:effectLst>
                <a:latin typeface="Cambria" pitchFamily="18" charset="0"/>
              </a:rPr>
              <a:t>İstanbulUzman</a:t>
            </a:r>
            <a:endParaRPr lang="tr-TR" sz="10000" dirty="0">
              <a:ln w="38100">
                <a:solidFill>
                  <a:schemeClr val="bg2">
                    <a:lumMod val="40000"/>
                    <a:lumOff val="60000"/>
                  </a:schemeClr>
                </a:solidFill>
                <a:prstDash val="solid"/>
                <a:miter lim="800000"/>
              </a:ln>
              <a:noFill/>
              <a:effectLst>
                <a:outerShdw blurRad="76200" dist="50800" dir="5400000" algn="tl">
                  <a:schemeClr val="tx1"/>
                </a:outerShdw>
              </a:effectLst>
              <a:latin typeface="Cambria" pitchFamily="18" charset="0"/>
            </a:endParaRPr>
          </a:p>
        </p:txBody>
      </p:sp>
      <p:sp>
        <p:nvSpPr>
          <p:cNvPr id="4" name="3 Dikdörtgen"/>
          <p:cNvSpPr/>
          <p:nvPr/>
        </p:nvSpPr>
        <p:spPr>
          <a:xfrm>
            <a:off x="116163" y="3212882"/>
            <a:ext cx="8945949" cy="3139321"/>
          </a:xfrm>
          <a:prstGeom prst="rect">
            <a:avLst/>
          </a:prstGeom>
          <a:noFill/>
          <a:ln>
            <a:noFill/>
          </a:ln>
          <a:effectLst>
            <a:glow rad="2286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chemeClr val="bg1">
                <a:lumMod val="85000"/>
              </a:schemeClr>
            </a:contourClr>
          </a:sp3d>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tr-TR" sz="6600" b="1" dirty="0" smtClean="0">
                <a:ln w="50800"/>
                <a:solidFill>
                  <a:schemeClr val="bg1">
                    <a:shade val="50000"/>
                  </a:schemeClr>
                </a:solidFill>
                <a:effectLst>
                  <a:glow rad="139700">
                    <a:schemeClr val="accent4">
                      <a:satMod val="175000"/>
                      <a:alpha val="40000"/>
                    </a:schemeClr>
                  </a:glow>
                </a:effectLst>
                <a:latin typeface="Cambria" pitchFamily="18" charset="0"/>
              </a:rPr>
              <a:t>İşyeri </a:t>
            </a:r>
          </a:p>
          <a:p>
            <a:pPr algn="ctr">
              <a:defRPr/>
            </a:pPr>
            <a:r>
              <a:rPr lang="tr-TR" sz="6600" b="1" dirty="0" smtClean="0">
                <a:ln w="50800"/>
                <a:solidFill>
                  <a:schemeClr val="bg1">
                    <a:shade val="50000"/>
                  </a:schemeClr>
                </a:solidFill>
                <a:effectLst>
                  <a:glow rad="139700">
                    <a:schemeClr val="accent4">
                      <a:satMod val="175000"/>
                      <a:alpha val="40000"/>
                    </a:schemeClr>
                  </a:glow>
                </a:effectLst>
                <a:latin typeface="Cambria" pitchFamily="18" charset="0"/>
              </a:rPr>
              <a:t>Bina ve Eklentilerinde </a:t>
            </a:r>
          </a:p>
          <a:p>
            <a:pPr algn="ctr">
              <a:defRPr/>
            </a:pPr>
            <a:r>
              <a:rPr lang="tr-TR" sz="6600" b="1" dirty="0" smtClean="0">
                <a:ln w="50800"/>
                <a:solidFill>
                  <a:schemeClr val="bg1">
                    <a:shade val="50000"/>
                  </a:schemeClr>
                </a:solidFill>
                <a:effectLst>
                  <a:glow rad="139700">
                    <a:schemeClr val="accent4">
                      <a:satMod val="175000"/>
                      <a:alpha val="40000"/>
                    </a:schemeClr>
                  </a:glow>
                </a:effectLst>
                <a:latin typeface="Cambria" pitchFamily="18" charset="0"/>
              </a:rPr>
              <a:t>ISG</a:t>
            </a:r>
            <a:endParaRPr lang="tr-TR" sz="6600" b="1" dirty="0">
              <a:ln w="50800"/>
              <a:solidFill>
                <a:schemeClr val="bg1">
                  <a:shade val="50000"/>
                </a:schemeClr>
              </a:solidFill>
              <a:effectLst>
                <a:glow rad="139700">
                  <a:schemeClr val="accent4">
                    <a:satMod val="175000"/>
                    <a:alpha val="40000"/>
                  </a:schemeClr>
                </a:glow>
              </a:effectLst>
              <a:latin typeface="Cambria" pitchFamily="18" charset="0"/>
            </a:endParaRPr>
          </a:p>
        </p:txBody>
      </p:sp>
      <p:sp>
        <p:nvSpPr>
          <p:cNvPr id="5" name="Rectangle 3"/>
          <p:cNvSpPr txBox="1">
            <a:spLocks noChangeArrowheads="1"/>
          </p:cNvSpPr>
          <p:nvPr/>
        </p:nvSpPr>
        <p:spPr bwMode="auto">
          <a:xfrm>
            <a:off x="6909185" y="6376921"/>
            <a:ext cx="2111990" cy="51520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r>
              <a:rPr lang="tr-TR" b="1" noProof="1" smtClean="0">
                <a:solidFill>
                  <a:srgbClr val="575757"/>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İSTANBUL</a:t>
            </a:r>
            <a:r>
              <a:rPr lang="tr-TR" b="1" noProof="1"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rPr>
              <a:t>UZMAN</a:t>
            </a:r>
            <a:endParaRPr lang="en-GB" b="1" dirty="0" smtClean="0">
              <a:solidFill>
                <a:schemeClr val="accent6">
                  <a:lumMod val="60000"/>
                  <a:lumOff val="40000"/>
                </a:schemeClr>
              </a:solidFill>
              <a:effectLst>
                <a:innerShdw blurRad="63500" dist="50800" dir="8100000">
                  <a:prstClr val="black">
                    <a:alpha val="50000"/>
                  </a:prstClr>
                </a:innerShdw>
                <a:reflection blurRad="6350" stA="55000" endA="50" endPos="85000" dist="29997" dir="5400000" sy="-100000" algn="bl" rotWithShape="0"/>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Tx/>
              <a:buFont typeface="Wingdings" pitchFamily="2" charset="2"/>
              <a:buNone/>
              <a:tabLst/>
              <a:defRPr/>
            </a:pPr>
            <a:endParaRPr kumimoji="0" lang="en-GB" sz="1800" b="1" i="0" u="none" strike="noStrike" kern="0" cap="none" spc="0" normalizeH="0" baseline="0" noProof="0" dirty="0" smtClean="0">
              <a:ln>
                <a:noFill/>
              </a:ln>
              <a:solidFill>
                <a:schemeClr val="bg1">
                  <a:lumMod val="65000"/>
                </a:schemeClr>
              </a:solidFill>
              <a:effectLst>
                <a:outerShdw blurRad="75057" dist="38100" dir="5400000" sy="-20000" rotWithShape="0">
                  <a:prstClr val="black">
                    <a:alpha val="25000"/>
                  </a:prstClr>
                </a:outerShdw>
                <a:reflection blurRad="6350" stA="55000" endA="50" endPos="85000" dist="29997" dir="5400000" sy="-100000" algn="bl" rotWithShape="0"/>
              </a:effectLst>
              <a:uLnTx/>
              <a:uFillTx/>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idx="4294967295"/>
          </p:nvPr>
        </p:nvSpPr>
        <p:spPr>
          <a:xfrm>
            <a:off x="0" y="0"/>
            <a:ext cx="9144000" cy="6858000"/>
          </a:xfrm>
        </p:spPr>
        <p:txBody>
          <a:bodyPr/>
          <a:lstStyle/>
          <a:p>
            <a:pPr eaLnBrk="1" hangingPunct="1">
              <a:defRPr/>
            </a:pPr>
            <a:r>
              <a:rPr lang="tr-TR" dirty="0" smtClean="0"/>
              <a:t/>
            </a:r>
            <a:br>
              <a:rPr lang="tr-TR" dirty="0" smtClean="0"/>
            </a:br>
            <a:r>
              <a:rPr lang="tr-TR" dirty="0"/>
              <a:t/>
            </a:r>
            <a:br>
              <a:rPr lang="tr-TR" dirty="0"/>
            </a:br>
            <a:r>
              <a:rPr lang="tr-TR" dirty="0" smtClean="0"/>
              <a:t/>
            </a:r>
            <a:br>
              <a:rPr lang="tr-TR" dirty="0" smtClean="0"/>
            </a:br>
            <a:r>
              <a:rPr lang="tr-TR" sz="2300" dirty="0"/>
              <a:t/>
            </a:r>
            <a:br>
              <a:rPr lang="tr-TR" sz="2300" dirty="0"/>
            </a:br>
            <a:r>
              <a:rPr lang="tr-TR" sz="2300" dirty="0" smtClean="0"/>
              <a:t>Acil çıkış yolları ve kapıları doğrudan dışarıya veya güvenli bir alana açılacak ve çıkışı önleyecek hiçbir engel bulunmayacaktır.</a:t>
            </a:r>
            <a:br>
              <a:rPr lang="tr-TR" sz="2300" dirty="0" smtClean="0"/>
            </a:br>
            <a:r>
              <a:rPr lang="tr-TR" sz="2300" dirty="0" smtClean="0"/>
              <a:t/>
            </a:r>
            <a:br>
              <a:rPr lang="tr-TR" sz="2300" dirty="0" smtClean="0"/>
            </a:br>
            <a:r>
              <a:rPr lang="tr-TR" sz="2300" dirty="0" smtClean="0"/>
              <a:t>Herhangi bir tehlike durumunda, tüm çalışanların işyerini derhal ve güvenli bir şekilde terk etmeleri mümkün olacaktır.</a:t>
            </a:r>
            <a:br>
              <a:rPr lang="tr-TR" sz="2300" dirty="0" smtClean="0"/>
            </a:br>
            <a:r>
              <a:rPr lang="tr-TR" sz="2300" dirty="0" smtClean="0"/>
              <a:t/>
            </a:r>
            <a:br>
              <a:rPr lang="tr-TR" sz="2300" dirty="0" smtClean="0"/>
            </a:br>
            <a:r>
              <a:rPr lang="tr-TR" sz="2300" dirty="0" smtClean="0">
                <a:solidFill>
                  <a:srgbClr val="FF0000"/>
                </a:solidFill>
              </a:rPr>
              <a:t>Acil çıkış kapıları dışarıya doğru açılacaktır.</a:t>
            </a:r>
            <a:r>
              <a:rPr lang="tr-TR" sz="2300" dirty="0" smtClean="0"/>
              <a:t/>
            </a:r>
            <a:br>
              <a:rPr lang="tr-TR" sz="2300" dirty="0" smtClean="0"/>
            </a:br>
            <a:r>
              <a:rPr lang="tr-TR" sz="2300" dirty="0" smtClean="0"/>
              <a:t/>
            </a:r>
            <a:br>
              <a:rPr lang="tr-TR" sz="2300" dirty="0" smtClean="0"/>
            </a:br>
            <a:r>
              <a:rPr lang="tr-TR" sz="2300" dirty="0" smtClean="0"/>
              <a:t>Acil çıkış kapısı olarak raylı veya döner kapılar kullanılmayacaktır.</a:t>
            </a:r>
            <a:br>
              <a:rPr lang="tr-TR" sz="2300" dirty="0" smtClean="0"/>
            </a:br>
            <a:r>
              <a:rPr lang="tr-TR" sz="2300" dirty="0" smtClean="0"/>
              <a:t/>
            </a:r>
            <a:br>
              <a:rPr lang="tr-TR" sz="2300" dirty="0" smtClean="0"/>
            </a:br>
            <a:r>
              <a:rPr lang="tr-TR" sz="2300" dirty="0" smtClean="0"/>
              <a:t>Acil </a:t>
            </a:r>
            <a:r>
              <a:rPr lang="tr-TR" sz="2300" dirty="0"/>
              <a:t>çıkış kapıları, acil durumlarda çalışanların hemen ve kolayca açabilecekleri şekilde olacaktır.</a:t>
            </a:r>
            <a:br>
              <a:rPr lang="tr-TR" sz="2300" dirty="0"/>
            </a:br>
            <a:r>
              <a:rPr lang="tr-TR" sz="2300" dirty="0" smtClean="0"/>
              <a:t/>
            </a:r>
            <a:br>
              <a:rPr lang="tr-TR" sz="2300" dirty="0" smtClean="0"/>
            </a:br>
            <a:r>
              <a:rPr lang="tr-TR" sz="2300" dirty="0" smtClean="0"/>
              <a:t>Acil </a:t>
            </a:r>
            <a:r>
              <a:rPr lang="tr-TR" sz="2300" dirty="0"/>
              <a:t>çıkış kapıları </a:t>
            </a:r>
            <a:r>
              <a:rPr lang="tr-TR" sz="2300" dirty="0">
                <a:solidFill>
                  <a:srgbClr val="FF0000"/>
                </a:solidFill>
              </a:rPr>
              <a:t>kilitli veya bağlı </a:t>
            </a:r>
            <a:r>
              <a:rPr lang="tr-TR" sz="2300" dirty="0"/>
              <a:t>olmayacaktır.</a:t>
            </a:r>
            <a:br>
              <a:rPr lang="tr-TR" sz="2300" dirty="0"/>
            </a:br>
            <a:r>
              <a:rPr lang="tr-TR" sz="2300" dirty="0"/>
              <a:t>Acil çıkış yolları ve kapıları ile buralara açılan yol ve kapılarda çıkışı zorlaştıracak hiçbir engel bulunmayacaktır.</a:t>
            </a:r>
            <a:endParaRPr lang="tr-TR" sz="2300" dirty="0" smtClean="0"/>
          </a:p>
        </p:txBody>
      </p:sp>
    </p:spTree>
    <p:extLst>
      <p:ext uri="{BB962C8B-B14F-4D97-AF65-F5344CB8AC3E}">
        <p14:creationId xmlns:p14="http://schemas.microsoft.com/office/powerpoint/2010/main" xmlns="" val="8710149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idx="4294967295"/>
          </p:nvPr>
        </p:nvSpPr>
        <p:spPr>
          <a:xfrm>
            <a:off x="-261256" y="1342663"/>
            <a:ext cx="8965420" cy="6858000"/>
          </a:xfrm>
        </p:spPr>
        <p:txBody>
          <a:bodyPr/>
          <a:lstStyle/>
          <a:p>
            <a:pPr marL="531813" algn="l" eaLnBrk="1" hangingPunct="1">
              <a:tabLst>
                <a:tab pos="8877300" algn="l"/>
              </a:tabLst>
              <a:defRPr/>
            </a:pPr>
            <a:r>
              <a:rPr lang="tr-TR" dirty="0" smtClean="0"/>
              <a:t/>
            </a:r>
            <a:br>
              <a:rPr lang="tr-TR" dirty="0" smtClean="0"/>
            </a:br>
            <a:r>
              <a:rPr lang="tr-TR" dirty="0"/>
              <a:t/>
            </a:r>
            <a:br>
              <a:rPr lang="tr-TR" dirty="0"/>
            </a:br>
            <a:r>
              <a:rPr lang="tr-TR" dirty="0" smtClean="0"/>
              <a:t/>
            </a:r>
            <a:br>
              <a:rPr lang="tr-TR" dirty="0" smtClean="0"/>
            </a:br>
            <a:r>
              <a:rPr lang="tr-TR" dirty="0" smtClean="0"/>
              <a:t/>
            </a:r>
            <a:br>
              <a:rPr lang="tr-TR" dirty="0" smtClean="0"/>
            </a:br>
            <a:r>
              <a:rPr lang="tr-TR" dirty="0"/>
              <a:t/>
            </a:r>
            <a:br>
              <a:rPr lang="tr-TR" dirty="0"/>
            </a:br>
            <a:r>
              <a:rPr lang="tr-TR" dirty="0" smtClean="0"/>
              <a:t>Aydınlatılması gereken acil çıkış yolları ve kapılarında elektrik kesilmesi halinde, otomatik olarak devreye giren ve yeterli aydınlatmayı sağlayacak yedek aydınlatma sistemi bulunacaktır.</a:t>
            </a:r>
            <a:r>
              <a:rPr lang="tr-TR" b="1" dirty="0" smtClean="0"/>
              <a:t/>
            </a:r>
            <a:br>
              <a:rPr lang="tr-TR" b="1" dirty="0" smtClean="0"/>
            </a:br>
            <a:r>
              <a:rPr lang="tr-TR" b="1" dirty="0" smtClean="0"/>
              <a:t/>
            </a:r>
            <a:br>
              <a:rPr lang="tr-TR" b="1" dirty="0" smtClean="0"/>
            </a:br>
            <a:endParaRPr lang="tr-TR" dirty="0" smtClean="0"/>
          </a:p>
        </p:txBody>
      </p:sp>
      <p:pic>
        <p:nvPicPr>
          <p:cNvPr id="9218" name="Picture 2" descr="C:\Users\mseker\AppData\Local\Microsoft\Windows\Temporary Internet Files\Content.IE5\RDSCJIE0\MC900002119[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494088" y="881063"/>
            <a:ext cx="1671637" cy="182721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071461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4"/>
          <p:cNvSpPr>
            <a:spLocks noGrp="1" noChangeArrowheads="1"/>
          </p:cNvSpPr>
          <p:nvPr>
            <p:ph type="title" idx="4294967295"/>
          </p:nvPr>
        </p:nvSpPr>
        <p:spPr>
          <a:xfrm>
            <a:off x="81023" y="1180618"/>
            <a:ext cx="9144000" cy="6858000"/>
          </a:xfrm>
        </p:spPr>
        <p:txBody>
          <a:bodyPr/>
          <a:lstStyle/>
          <a:p>
            <a:pPr algn="l" eaLnBrk="1" hangingPunct="1">
              <a:defRPr/>
            </a:pPr>
            <a:r>
              <a:rPr lang="tr-TR" sz="3600" dirty="0" smtClean="0">
                <a:solidFill>
                  <a:srgbClr val="FF0000"/>
                </a:solidFill>
              </a:rPr>
              <a:t>Seyyar yangın söndürme cihazları, en az 6 ayda bir defa kontrol edilecek </a:t>
            </a:r>
            <a:r>
              <a:rPr lang="tr-TR" sz="3600" dirty="0" smtClean="0"/>
              <a:t>ve kontrol tarihleri, cihazlar üzerine yazılacaktır.</a:t>
            </a:r>
            <a:br>
              <a:rPr lang="tr-TR" sz="3600" dirty="0" smtClean="0"/>
            </a:br>
            <a:r>
              <a:rPr lang="tr-TR" sz="3600" dirty="0" smtClean="0"/>
              <a:t>Yangına karşı savunma ile görevli personel, işyerinin yangın                    durumuna ve kullanacakları yangın söndürme cihazlarının özelliklerine ve bu cihazların içindeki kimyasal maddelerin doğuracakları tehlikelere karşı  eğitileceklerdir. </a:t>
            </a:r>
          </a:p>
        </p:txBody>
      </p:sp>
    </p:spTree>
    <p:extLst>
      <p:ext uri="{BB962C8B-B14F-4D97-AF65-F5344CB8AC3E}">
        <p14:creationId xmlns:p14="http://schemas.microsoft.com/office/powerpoint/2010/main" xmlns="" val="2702679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title" idx="4294967295"/>
          </p:nvPr>
        </p:nvSpPr>
        <p:spPr>
          <a:xfrm>
            <a:off x="0" y="888096"/>
            <a:ext cx="8686800" cy="6583362"/>
          </a:xfrm>
        </p:spPr>
        <p:txBody>
          <a:bodyPr/>
          <a:lstStyle/>
          <a:p>
            <a:pPr algn="l" eaLnBrk="1" hangingPunct="1">
              <a:defRPr/>
            </a:pPr>
            <a:r>
              <a:rPr lang="tr-TR" sz="3600" dirty="0" smtClean="0"/>
              <a:t>Yangın alarm sesleri, işyerinde bulunabilecek diğer bütün sesli cihaz veya tertibattan ayrı bir perdede ve işyerinin her tarafından kolayca duyulabilecek güçte olacaktır.Yangın ve alarm tesisleri işyerinin aydınlatma ve kuvvet şebekesinden ayrı bir kaynaktan beslenecektir. </a:t>
            </a:r>
          </a:p>
        </p:txBody>
      </p:sp>
    </p:spTree>
    <p:extLst>
      <p:ext uri="{BB962C8B-B14F-4D97-AF65-F5344CB8AC3E}">
        <p14:creationId xmlns:p14="http://schemas.microsoft.com/office/powerpoint/2010/main" xmlns="" val="10613768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idx="4294967295"/>
          </p:nvPr>
        </p:nvSpPr>
        <p:spPr>
          <a:xfrm>
            <a:off x="638629" y="274638"/>
            <a:ext cx="7837714" cy="1742848"/>
          </a:xfrm>
        </p:spPr>
        <p:txBody>
          <a:bodyPr/>
          <a:lstStyle/>
          <a:p>
            <a:pPr eaLnBrk="1" hangingPunct="1">
              <a:lnSpc>
                <a:spcPct val="150000"/>
              </a:lnSpc>
              <a:defRPr/>
            </a:pPr>
            <a:r>
              <a:rPr lang="tr-TR" dirty="0" smtClean="0">
                <a:solidFill>
                  <a:srgbClr val="FF0000"/>
                </a:solidFill>
              </a:rPr>
              <a:t/>
            </a:r>
            <a:br>
              <a:rPr lang="tr-TR" dirty="0" smtClean="0">
                <a:solidFill>
                  <a:srgbClr val="FF0000"/>
                </a:solidFill>
              </a:rPr>
            </a:br>
            <a:r>
              <a:rPr lang="tr-TR" sz="3200" dirty="0" smtClean="0">
                <a:solidFill>
                  <a:srgbClr val="FF0000"/>
                </a:solidFill>
              </a:rPr>
              <a:t>Alarm ve Tahliye Denemeleri</a:t>
            </a:r>
            <a:br>
              <a:rPr lang="tr-TR" sz="3200" dirty="0" smtClean="0">
                <a:solidFill>
                  <a:srgbClr val="FF0000"/>
                </a:solidFill>
              </a:rPr>
            </a:br>
            <a:endParaRPr lang="tr-TR" dirty="0" smtClean="0"/>
          </a:p>
        </p:txBody>
      </p:sp>
      <p:sp>
        <p:nvSpPr>
          <p:cNvPr id="2" name="Rectangle 1"/>
          <p:cNvSpPr/>
          <p:nvPr/>
        </p:nvSpPr>
        <p:spPr>
          <a:xfrm>
            <a:off x="537029" y="1716652"/>
            <a:ext cx="7852228" cy="3816429"/>
          </a:xfrm>
          <a:prstGeom prst="rect">
            <a:avLst/>
          </a:prstGeom>
        </p:spPr>
        <p:txBody>
          <a:bodyPr wrap="square">
            <a:spAutoFit/>
          </a:bodyPr>
          <a:lstStyle/>
          <a:p>
            <a:pPr algn="just"/>
            <a:r>
              <a:rPr lang="tr-TR" dirty="0"/>
              <a:t/>
            </a:r>
            <a:br>
              <a:rPr lang="tr-TR" dirty="0"/>
            </a:br>
            <a:r>
              <a:rPr lang="tr-TR" sz="3200" b="1" dirty="0"/>
              <a:t>İşyerlerinde </a:t>
            </a:r>
            <a:r>
              <a:rPr lang="tr-TR" sz="3200" b="1" dirty="0">
                <a:solidFill>
                  <a:srgbClr val="FF0000"/>
                </a:solidFill>
              </a:rPr>
              <a:t>6 ayda bir </a:t>
            </a:r>
            <a:r>
              <a:rPr lang="tr-TR" sz="3200" b="1" dirty="0"/>
              <a:t>alarm ve tahliye denemeleri yapılacak,bu denemeler, yetkili ve tecrübeli bir şef, işyeri bekçileri ve yeteri kadar yardımcılardan kurulu bir ekibin gözetimi altında yapılacak ve işyeri yangın planına uygun olarak tertiplenecektir. </a:t>
            </a:r>
            <a:endParaRPr lang="en-US" sz="3200" b="1" dirty="0"/>
          </a:p>
        </p:txBody>
      </p:sp>
    </p:spTree>
    <p:extLst>
      <p:ext uri="{BB962C8B-B14F-4D97-AF65-F5344CB8AC3E}">
        <p14:creationId xmlns:p14="http://schemas.microsoft.com/office/powerpoint/2010/main" xmlns="" val="2199968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4"/>
          <p:cNvSpPr>
            <a:spLocks noGrp="1" noChangeArrowheads="1"/>
          </p:cNvSpPr>
          <p:nvPr>
            <p:ph type="title" idx="4294967295"/>
          </p:nvPr>
        </p:nvSpPr>
        <p:spPr>
          <a:xfrm>
            <a:off x="457200" y="1617301"/>
            <a:ext cx="8527143" cy="5602287"/>
          </a:xfrm>
        </p:spPr>
        <p:txBody>
          <a:bodyPr/>
          <a:lstStyle/>
          <a:p>
            <a:pPr algn="just" eaLnBrk="1" hangingPunct="1">
              <a:defRPr/>
            </a:pPr>
            <a:r>
              <a:rPr lang="tr-TR" sz="3600" dirty="0" smtClean="0"/>
              <a:t>Havalandırma tesisatının günlük bakım ve temizliği ile </a:t>
            </a:r>
            <a:r>
              <a:rPr lang="tr-TR" sz="3600" dirty="0" smtClean="0">
                <a:solidFill>
                  <a:srgbClr val="FF0000"/>
                </a:solidFill>
              </a:rPr>
              <a:t>üç ayda </a:t>
            </a:r>
            <a:r>
              <a:rPr lang="tr-TR" sz="3600" dirty="0" smtClean="0"/>
              <a:t>bir de genel kontrol ile temizliği yapılacak ve onarımlardan sonra, tesisatın kuruluş karakteristiği bozulmayacaktır. </a:t>
            </a:r>
          </a:p>
        </p:txBody>
      </p:sp>
      <p:sp>
        <p:nvSpPr>
          <p:cNvPr id="2" name="Rectangle 1"/>
          <p:cNvSpPr/>
          <p:nvPr/>
        </p:nvSpPr>
        <p:spPr>
          <a:xfrm>
            <a:off x="428171" y="783549"/>
            <a:ext cx="7975600" cy="1692771"/>
          </a:xfrm>
          <a:prstGeom prst="rect">
            <a:avLst/>
          </a:prstGeom>
        </p:spPr>
        <p:txBody>
          <a:bodyPr wrap="square">
            <a:spAutoFit/>
          </a:bodyPr>
          <a:lstStyle/>
          <a:p>
            <a:r>
              <a:rPr lang="tr-TR" sz="3600" b="1" dirty="0" smtClean="0">
                <a:solidFill>
                  <a:srgbClr val="FF0000"/>
                </a:solidFill>
              </a:rPr>
              <a:t>Havalandırma tesisatının kontrolü</a:t>
            </a:r>
          </a:p>
          <a:p>
            <a:r>
              <a:rPr lang="tr-TR" sz="3400" dirty="0">
                <a:solidFill>
                  <a:srgbClr val="FF0000"/>
                </a:solidFill>
              </a:rPr>
              <a:t/>
            </a:r>
            <a:br>
              <a:rPr lang="tr-TR" sz="3400" dirty="0">
                <a:solidFill>
                  <a:srgbClr val="FF0000"/>
                </a:solidFill>
              </a:rPr>
            </a:br>
            <a:endParaRPr lang="en-US" sz="3400" dirty="0"/>
          </a:p>
        </p:txBody>
      </p:sp>
    </p:spTree>
    <p:extLst>
      <p:ext uri="{BB962C8B-B14F-4D97-AF65-F5344CB8AC3E}">
        <p14:creationId xmlns:p14="http://schemas.microsoft.com/office/powerpoint/2010/main" xmlns="" val="2227945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a:xfrm>
            <a:off x="428171" y="521381"/>
            <a:ext cx="8229600" cy="5459412"/>
          </a:xfrm>
        </p:spPr>
        <p:txBody>
          <a:bodyPr/>
          <a:lstStyle/>
          <a:p>
            <a:pPr algn="just" eaLnBrk="1" hangingPunct="1">
              <a:defRPr/>
            </a:pPr>
            <a:r>
              <a:rPr lang="tr-TR" sz="4000" dirty="0" smtClean="0"/>
              <a:t/>
            </a:r>
            <a:br>
              <a:rPr lang="tr-TR" sz="4000" dirty="0" smtClean="0"/>
            </a:br>
            <a:r>
              <a:rPr lang="tr-TR" sz="4000" dirty="0" smtClean="0"/>
              <a:t/>
            </a:r>
            <a:br>
              <a:rPr lang="tr-TR" sz="4000" dirty="0" smtClean="0"/>
            </a:br>
            <a:r>
              <a:rPr lang="tr-TR" sz="3600" b="0" dirty="0" smtClean="0"/>
              <a:t>Çalışılan ortamın sıcaklığı </a:t>
            </a:r>
            <a:r>
              <a:rPr lang="tr-TR" sz="3600" b="0" dirty="0" smtClean="0">
                <a:solidFill>
                  <a:srgbClr val="FF0000"/>
                </a:solidFill>
              </a:rPr>
              <a:t>çalışma şekline ve çalışanların harcadıkları güce </a:t>
            </a:r>
            <a:r>
              <a:rPr lang="tr-TR" sz="3600" b="0" dirty="0" smtClean="0"/>
              <a:t>uygun olacaktır.</a:t>
            </a:r>
            <a:r>
              <a:rPr lang="tr-TR" sz="3600" b="0" dirty="0" smtClean="0">
                <a:solidFill>
                  <a:schemeClr val="bg1"/>
                </a:solidFill>
              </a:rPr>
              <a:t>.......................................</a:t>
            </a:r>
            <a:r>
              <a:rPr lang="tr-TR" sz="3600" b="0" dirty="0"/>
              <a:t/>
            </a:r>
            <a:br>
              <a:rPr lang="tr-TR" sz="3600" b="0" dirty="0"/>
            </a:br>
            <a:r>
              <a:rPr lang="tr-TR" sz="3600" b="0" dirty="0" smtClean="0"/>
              <a:t>Kapalı işyerlerindeki sıcaklık ve nem derecesinin, yapılan işin niteliğine uygun olmakla beraber ılımlı bulunması esastır. </a:t>
            </a:r>
          </a:p>
        </p:txBody>
      </p:sp>
      <p:sp>
        <p:nvSpPr>
          <p:cNvPr id="3" name="Rectangle 2"/>
          <p:cNvSpPr/>
          <p:nvPr/>
        </p:nvSpPr>
        <p:spPr>
          <a:xfrm>
            <a:off x="428171" y="783549"/>
            <a:ext cx="7975600" cy="1692771"/>
          </a:xfrm>
          <a:prstGeom prst="rect">
            <a:avLst/>
          </a:prstGeom>
        </p:spPr>
        <p:txBody>
          <a:bodyPr wrap="square">
            <a:spAutoFit/>
          </a:bodyPr>
          <a:lstStyle/>
          <a:p>
            <a:r>
              <a:rPr lang="tr-TR" sz="3600" b="1" dirty="0" smtClean="0">
                <a:solidFill>
                  <a:srgbClr val="FF0000"/>
                </a:solidFill>
              </a:rPr>
              <a:t>Ortam sıcaklığı</a:t>
            </a:r>
          </a:p>
          <a:p>
            <a:r>
              <a:rPr lang="tr-TR" sz="3400" dirty="0">
                <a:solidFill>
                  <a:srgbClr val="FF0000"/>
                </a:solidFill>
              </a:rPr>
              <a:t/>
            </a:r>
            <a:br>
              <a:rPr lang="tr-TR" sz="3400" dirty="0">
                <a:solidFill>
                  <a:srgbClr val="FF0000"/>
                </a:solidFill>
              </a:rPr>
            </a:br>
            <a:endParaRPr lang="en-US" sz="3400" dirty="0"/>
          </a:p>
        </p:txBody>
      </p:sp>
    </p:spTree>
    <p:extLst>
      <p:ext uri="{BB962C8B-B14F-4D97-AF65-F5344CB8AC3E}">
        <p14:creationId xmlns:p14="http://schemas.microsoft.com/office/powerpoint/2010/main" xmlns="" val="982739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idx="4294967295"/>
          </p:nvPr>
        </p:nvSpPr>
        <p:spPr>
          <a:xfrm>
            <a:off x="391886" y="0"/>
            <a:ext cx="8403771" cy="6858000"/>
          </a:xfrm>
        </p:spPr>
        <p:txBody>
          <a:bodyPr/>
          <a:lstStyle/>
          <a:p>
            <a:pPr algn="l" eaLnBrk="1" hangingPunct="1">
              <a:defRPr/>
            </a:pPr>
            <a:r>
              <a:rPr lang="tr-TR" dirty="0" smtClean="0"/>
              <a:t/>
            </a:r>
            <a:br>
              <a:rPr lang="tr-TR" dirty="0" smtClean="0"/>
            </a:br>
            <a:r>
              <a:rPr lang="tr-TR" dirty="0"/>
              <a:t/>
            </a:r>
            <a:br>
              <a:rPr lang="tr-TR" dirty="0"/>
            </a:br>
            <a:r>
              <a:rPr lang="tr-TR" dirty="0" smtClean="0"/>
              <a:t/>
            </a:r>
            <a:br>
              <a:rPr lang="tr-TR" dirty="0" smtClean="0"/>
            </a:br>
            <a:r>
              <a:rPr lang="tr-TR" sz="3600" dirty="0" smtClean="0">
                <a:solidFill>
                  <a:srgbClr val="FF0000"/>
                </a:solidFill>
              </a:rPr>
              <a:t>Aydınlatma</a:t>
            </a:r>
            <a:r>
              <a:rPr lang="tr-TR" dirty="0" smtClean="0"/>
              <a:t/>
            </a:r>
            <a:br>
              <a:rPr lang="tr-TR" dirty="0" smtClean="0"/>
            </a:br>
            <a:r>
              <a:rPr lang="tr-TR" dirty="0" smtClean="0"/>
              <a:t/>
            </a:r>
            <a:br>
              <a:rPr lang="tr-TR" dirty="0" smtClean="0"/>
            </a:br>
            <a:r>
              <a:rPr lang="tr-TR" sz="3400" dirty="0" smtClean="0"/>
              <a:t>İşyerlerinin gün ışığıyla yeter derecede aydınlatılmış olması esastır. </a:t>
            </a:r>
            <a:br>
              <a:rPr lang="tr-TR" sz="3400" dirty="0" smtClean="0"/>
            </a:br>
            <a:r>
              <a:rPr lang="tr-TR" sz="3400" dirty="0"/>
              <a:t/>
            </a:r>
            <a:br>
              <a:rPr lang="tr-TR" sz="3400" dirty="0"/>
            </a:br>
            <a:r>
              <a:rPr lang="tr-TR" sz="3400" dirty="0" smtClean="0"/>
              <a:t>İşin konusu veya işyerinin inşa tarzı nedeniyle gün ışığından yeterince yararlanılamayan hallerde yahut gece çalışmalarında, suni ışıkla uygun ve yeterli aydınlatma sağlanacaktır.</a:t>
            </a:r>
          </a:p>
        </p:txBody>
      </p:sp>
    </p:spTree>
    <p:extLst>
      <p:ext uri="{BB962C8B-B14F-4D97-AF65-F5344CB8AC3E}">
        <p14:creationId xmlns:p14="http://schemas.microsoft.com/office/powerpoint/2010/main" xmlns="" val="2118661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idx="4294967295"/>
          </p:nvPr>
        </p:nvSpPr>
        <p:spPr>
          <a:xfrm>
            <a:off x="508000" y="274638"/>
            <a:ext cx="8229600" cy="4810125"/>
          </a:xfrm>
        </p:spPr>
        <p:txBody>
          <a:bodyPr/>
          <a:lstStyle/>
          <a:p>
            <a:pPr algn="just" eaLnBrk="1" hangingPunct="1">
              <a:lnSpc>
                <a:spcPct val="150000"/>
              </a:lnSpc>
              <a:defRPr/>
            </a:pPr>
            <a:r>
              <a:rPr lang="tr-TR" dirty="0" smtClean="0"/>
              <a:t/>
            </a:r>
            <a:br>
              <a:rPr lang="tr-TR" dirty="0" smtClean="0"/>
            </a:br>
            <a:r>
              <a:rPr lang="tr-TR" dirty="0"/>
              <a:t/>
            </a:r>
            <a:br>
              <a:rPr lang="tr-TR" dirty="0"/>
            </a:br>
            <a:r>
              <a:rPr lang="tr-TR" dirty="0" smtClean="0"/>
              <a:t>Çalışma mahalleri ve geçiş yollarındaki aydınlatma sistemleri, çalışanlar için kaza riski oluşturmayacak türde olacak ve uygun şekilde yerleştirilecektir.</a:t>
            </a:r>
            <a:br>
              <a:rPr lang="tr-TR" dirty="0" smtClean="0"/>
            </a:br>
            <a:r>
              <a:rPr lang="tr-TR" dirty="0"/>
              <a:t/>
            </a:r>
            <a:br>
              <a:rPr lang="tr-TR" dirty="0"/>
            </a:br>
            <a:r>
              <a:rPr lang="tr-TR" dirty="0"/>
              <a:t>Aydınlatma sistemindeki herhangi bir arızanın çalışanlar için risk oluşturabileceği yerlerde acil ve yeterli aydınlatmayı sağlayacak yedek aydınlatma sistemi bulunacaktır.</a:t>
            </a:r>
            <a:endParaRPr lang="tr-TR" dirty="0" smtClean="0"/>
          </a:p>
        </p:txBody>
      </p:sp>
    </p:spTree>
    <p:extLst>
      <p:ext uri="{BB962C8B-B14F-4D97-AF65-F5344CB8AC3E}">
        <p14:creationId xmlns:p14="http://schemas.microsoft.com/office/powerpoint/2010/main" xmlns="" val="1209196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Grp="1" noChangeArrowheads="1"/>
          </p:cNvSpPr>
          <p:nvPr>
            <p:ph type="title" idx="4294967295"/>
          </p:nvPr>
        </p:nvSpPr>
        <p:spPr>
          <a:xfrm>
            <a:off x="0" y="274638"/>
            <a:ext cx="9144000" cy="6583362"/>
          </a:xfrm>
        </p:spPr>
        <p:txBody>
          <a:bodyPr/>
          <a:lstStyle/>
          <a:p>
            <a:pPr algn="l" eaLnBrk="1" hangingPunct="1">
              <a:defRPr/>
            </a:pPr>
            <a:r>
              <a:rPr lang="tr-TR" sz="3600" b="1" dirty="0" smtClean="0"/>
              <a:t/>
            </a:r>
            <a:br>
              <a:rPr lang="tr-TR" sz="3600" b="1" dirty="0" smtClean="0"/>
            </a:br>
            <a:r>
              <a:rPr lang="tr-TR" sz="3600" dirty="0"/>
              <a:t/>
            </a:r>
            <a:br>
              <a:rPr lang="tr-TR" sz="3600" dirty="0"/>
            </a:br>
            <a:r>
              <a:rPr lang="tr-TR" sz="3600" b="1" dirty="0" smtClean="0"/>
              <a:t>İşyerlerinde dışarıdan ışık almaya yarayan yan ve tepe pencereleri ile menfezlerin aydınlık veren yüzeyleri toplamı, işyeri </a:t>
            </a:r>
            <a:r>
              <a:rPr lang="tr-TR" sz="3600" b="1" dirty="0" smtClean="0">
                <a:solidFill>
                  <a:srgbClr val="FF0000"/>
                </a:solidFill>
              </a:rPr>
              <a:t>taban yüzeyinin en az 1/10 oranında </a:t>
            </a:r>
            <a:r>
              <a:rPr lang="tr-TR" sz="3600" b="1" dirty="0" smtClean="0"/>
              <a:t>olacaktır.  Dışarı ile doğrudan doğruya bağlantısı olmayan iç kapı, pencere ve menfezlerin dolaylı olarak aydınlık veren yüzeyleri bu hesaba katılmaz.</a:t>
            </a:r>
          </a:p>
        </p:txBody>
      </p:sp>
    </p:spTree>
    <p:extLst>
      <p:ext uri="{BB962C8B-B14F-4D97-AF65-F5344CB8AC3E}">
        <p14:creationId xmlns:p14="http://schemas.microsoft.com/office/powerpoint/2010/main" xmlns="" val="3539574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idx="4294967295"/>
          </p:nvPr>
        </p:nvSpPr>
        <p:spPr>
          <a:xfrm>
            <a:off x="0" y="0"/>
            <a:ext cx="9144000" cy="6858000"/>
          </a:xfrm>
        </p:spPr>
        <p:txBody>
          <a:bodyPr/>
          <a:lstStyle/>
          <a:p>
            <a:pPr eaLnBrk="1" hangingPunct="1">
              <a:defRPr/>
            </a:pPr>
            <a:r>
              <a:rPr lang="tr-TR" b="1" dirty="0" smtClean="0"/>
              <a:t/>
            </a:r>
            <a:br>
              <a:rPr lang="tr-TR" b="1" dirty="0" smtClean="0"/>
            </a:br>
            <a:r>
              <a:rPr lang="tr-TR" dirty="0"/>
              <a:t/>
            </a:r>
            <a:br>
              <a:rPr lang="tr-TR" dirty="0"/>
            </a:br>
            <a:r>
              <a:rPr lang="tr-TR" dirty="0" smtClean="0"/>
              <a:t>Bina ve Eklentilerde ISG Yönetmeliği;</a:t>
            </a:r>
            <a:r>
              <a:rPr lang="tr-TR" b="1" dirty="0" smtClean="0"/>
              <a:t/>
            </a:r>
            <a:br>
              <a:rPr lang="tr-TR" b="1" dirty="0" smtClean="0"/>
            </a:br>
            <a:r>
              <a:rPr lang="tr-TR" b="1" dirty="0" smtClean="0"/>
              <a:t>a) İşyeri dışında kullanılan taşıma araçlarında veya araçların içindeki işyerlerinde,</a:t>
            </a:r>
            <a:br>
              <a:rPr lang="tr-TR" b="1" dirty="0" smtClean="0"/>
            </a:br>
            <a:r>
              <a:rPr lang="tr-TR" b="1" dirty="0" smtClean="0"/>
              <a:t>b) Geçici veya hareketli iş alanlarında,</a:t>
            </a:r>
            <a:br>
              <a:rPr lang="tr-TR" b="1" dirty="0" smtClean="0"/>
            </a:br>
            <a:r>
              <a:rPr lang="tr-TR" b="1" dirty="0" smtClean="0"/>
              <a:t>c) Maden, petrol ve gaz çıkarma işlerinde,</a:t>
            </a:r>
            <a:br>
              <a:rPr lang="tr-TR" b="1" dirty="0" smtClean="0"/>
            </a:br>
            <a:r>
              <a:rPr lang="tr-TR" dirty="0"/>
              <a:t>d) Balıkçı teknelerinde,</a:t>
            </a:r>
            <a:br>
              <a:rPr lang="tr-TR" dirty="0"/>
            </a:br>
            <a:r>
              <a:rPr lang="tr-TR" dirty="0"/>
              <a:t>e) Tarım veya orman işyerlerine ait olup işyeri binalarından uzaktaki tarla ve ormanlarda,</a:t>
            </a:r>
            <a:br>
              <a:rPr lang="tr-TR" dirty="0"/>
            </a:br>
            <a:r>
              <a:rPr lang="tr-TR" u="sng" dirty="0" smtClean="0"/>
              <a:t>uygulanmaz.</a:t>
            </a:r>
            <a:endParaRPr lang="tr-TR" b="1" u="sng" dirty="0" smtClean="0"/>
          </a:p>
        </p:txBody>
      </p:sp>
    </p:spTree>
    <p:extLst>
      <p:ext uri="{BB962C8B-B14F-4D97-AF65-F5344CB8AC3E}">
        <p14:creationId xmlns:p14="http://schemas.microsoft.com/office/powerpoint/2010/main" xmlns="" val="5771779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4"/>
          <p:cNvSpPr>
            <a:spLocks noGrp="1" noChangeArrowheads="1"/>
          </p:cNvSpPr>
          <p:nvPr>
            <p:ph type="title" idx="4294967295"/>
          </p:nvPr>
        </p:nvSpPr>
        <p:spPr>
          <a:xfrm>
            <a:off x="711188" y="1763546"/>
            <a:ext cx="8148577" cy="6583362"/>
          </a:xfrm>
        </p:spPr>
        <p:txBody>
          <a:bodyPr/>
          <a:lstStyle/>
          <a:p>
            <a:pPr algn="l" eaLnBrk="1" hangingPunct="1">
              <a:defRPr/>
            </a:pPr>
            <a:r>
              <a:rPr lang="tr-TR" dirty="0" smtClean="0">
                <a:solidFill>
                  <a:srgbClr val="FF0000"/>
                </a:solidFill>
              </a:rPr>
              <a:t>İşyerlerindeki hava hacmi, makine, malzeme ve benzeri tesislerin kapladığı hacimler dahil olmak üzere, işçi başına en az 10 metreküp olacaktır.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Hava hacminin hesabında, tavan yüksekliğinin 4 metreden fazlası nazara alınmayacaktır.</a:t>
            </a:r>
          </a:p>
        </p:txBody>
      </p:sp>
      <p:sp>
        <p:nvSpPr>
          <p:cNvPr id="2" name="Rectangle 1"/>
          <p:cNvSpPr/>
          <p:nvPr/>
        </p:nvSpPr>
        <p:spPr>
          <a:xfrm>
            <a:off x="711188" y="733363"/>
            <a:ext cx="2800767" cy="646331"/>
          </a:xfrm>
          <a:prstGeom prst="rect">
            <a:avLst/>
          </a:prstGeom>
        </p:spPr>
        <p:txBody>
          <a:bodyPr wrap="none">
            <a:spAutoFit/>
          </a:bodyPr>
          <a:lstStyle/>
          <a:p>
            <a:r>
              <a:rPr lang="tr-TR" sz="3600" b="1" dirty="0" smtClean="0">
                <a:solidFill>
                  <a:srgbClr val="FF0000"/>
                </a:solidFill>
              </a:rPr>
              <a:t>Hava Hacmi</a:t>
            </a:r>
            <a:endParaRPr lang="en-US" sz="3600" b="1" dirty="0"/>
          </a:p>
        </p:txBody>
      </p:sp>
    </p:spTree>
    <p:extLst>
      <p:ext uri="{BB962C8B-B14F-4D97-AF65-F5344CB8AC3E}">
        <p14:creationId xmlns:p14="http://schemas.microsoft.com/office/powerpoint/2010/main" xmlns="" val="16291549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4"/>
          <p:cNvSpPr>
            <a:spLocks noGrp="1" noChangeArrowheads="1"/>
          </p:cNvSpPr>
          <p:nvPr>
            <p:ph type="title" idx="4294967295"/>
          </p:nvPr>
        </p:nvSpPr>
        <p:spPr>
          <a:xfrm>
            <a:off x="370389" y="1122744"/>
            <a:ext cx="8338182" cy="6858000"/>
          </a:xfrm>
        </p:spPr>
        <p:txBody>
          <a:bodyPr/>
          <a:lstStyle/>
          <a:p>
            <a:pPr algn="l" eaLnBrk="1" hangingPunct="1">
              <a:defRPr/>
            </a:pPr>
            <a:r>
              <a:rPr lang="tr-TR" sz="3200" b="1" dirty="0" smtClean="0"/>
              <a:t/>
            </a:r>
            <a:br>
              <a:rPr lang="tr-TR" sz="3200" b="1" dirty="0" smtClean="0"/>
            </a:br>
            <a:r>
              <a:rPr lang="tr-TR" sz="3200" b="1" dirty="0" smtClean="0"/>
              <a:t>Makineler, motorlar ve bunlar tarafından çalıştırılan aletler ve diğer tezgahlar arasındaki açıklık, işçilerin rahat çalışmalarını sağlamak üzere, </a:t>
            </a:r>
            <a:r>
              <a:rPr lang="tr-TR" sz="3200" b="1" dirty="0" smtClean="0">
                <a:solidFill>
                  <a:srgbClr val="FF0000"/>
                </a:solidFill>
              </a:rPr>
              <a:t>en az 80 santimetre</a:t>
            </a:r>
            <a:r>
              <a:rPr lang="tr-TR" sz="3200" b="1" dirty="0" smtClean="0"/>
              <a:t> olacaktır.</a:t>
            </a:r>
            <a:br>
              <a:rPr lang="tr-TR" sz="3200" b="1" dirty="0" smtClean="0"/>
            </a:br>
            <a:r>
              <a:rPr lang="tr-TR" sz="3200" b="1" dirty="0" smtClean="0"/>
              <a:t> </a:t>
            </a:r>
            <a:br>
              <a:rPr lang="tr-TR" sz="3200" b="1" dirty="0" smtClean="0"/>
            </a:br>
            <a:r>
              <a:rPr lang="tr-TR" sz="3200" b="1" dirty="0" smtClean="0"/>
              <a:t>İşyerindeki geçitlerin genişliği, oradan geçecek işçilerin miktarına ve malzeme hareketine uygun olarak ayarlanacak ve bu genişlik </a:t>
            </a:r>
            <a:r>
              <a:rPr lang="tr-TR" sz="3200" b="1" dirty="0" smtClean="0">
                <a:solidFill>
                  <a:srgbClr val="FF0000"/>
                </a:solidFill>
              </a:rPr>
              <a:t>120 santimetreden </a:t>
            </a:r>
            <a:r>
              <a:rPr lang="tr-TR" sz="3200" b="1" dirty="0" smtClean="0"/>
              <a:t>az olmayacaktır.</a:t>
            </a:r>
          </a:p>
        </p:txBody>
      </p:sp>
      <p:sp>
        <p:nvSpPr>
          <p:cNvPr id="2" name="Rectangle 1"/>
          <p:cNvSpPr/>
          <p:nvPr/>
        </p:nvSpPr>
        <p:spPr>
          <a:xfrm>
            <a:off x="391874" y="510883"/>
            <a:ext cx="1710725" cy="584775"/>
          </a:xfrm>
          <a:prstGeom prst="rect">
            <a:avLst/>
          </a:prstGeom>
        </p:spPr>
        <p:txBody>
          <a:bodyPr wrap="none">
            <a:spAutoFit/>
          </a:bodyPr>
          <a:lstStyle/>
          <a:p>
            <a:r>
              <a:rPr lang="tr-TR" sz="3200" b="1" dirty="0" smtClean="0">
                <a:solidFill>
                  <a:srgbClr val="FF0000"/>
                </a:solidFill>
              </a:rPr>
              <a:t>Geçitler</a:t>
            </a:r>
            <a:endParaRPr lang="en-US" sz="3200" dirty="0"/>
          </a:p>
        </p:txBody>
      </p:sp>
    </p:spTree>
    <p:extLst>
      <p:ext uri="{BB962C8B-B14F-4D97-AF65-F5344CB8AC3E}">
        <p14:creationId xmlns:p14="http://schemas.microsoft.com/office/powerpoint/2010/main" xmlns="" val="25021780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idx="4294967295"/>
          </p:nvPr>
        </p:nvSpPr>
        <p:spPr>
          <a:xfrm>
            <a:off x="261256" y="0"/>
            <a:ext cx="8548915" cy="6858000"/>
          </a:xfrm>
        </p:spPr>
        <p:txBody>
          <a:bodyPr/>
          <a:lstStyle/>
          <a:p>
            <a:pPr eaLnBrk="1" hangingPunct="1">
              <a:defRPr/>
            </a:pPr>
            <a:r>
              <a:rPr lang="tr-TR" sz="4000" b="1" dirty="0" smtClean="0"/>
              <a:t/>
            </a:r>
            <a:br>
              <a:rPr lang="tr-TR" sz="4000" b="1" dirty="0" smtClean="0"/>
            </a:br>
            <a:r>
              <a:rPr lang="tr-TR" sz="4000" b="1" dirty="0" smtClean="0"/>
              <a:t> </a:t>
            </a:r>
            <a:r>
              <a:rPr lang="tr-TR" sz="4000" dirty="0" smtClean="0">
                <a:solidFill>
                  <a:srgbClr val="FF0000"/>
                </a:solidFill>
              </a:rPr>
              <a:t>Dinlenme Yerleri</a:t>
            </a:r>
            <a:r>
              <a:rPr lang="tr-TR" sz="4000" b="1" dirty="0" smtClean="0"/>
              <a:t/>
            </a:r>
            <a:br>
              <a:rPr lang="tr-TR" sz="4000" b="1" dirty="0" smtClean="0"/>
            </a:br>
            <a:r>
              <a:rPr lang="tr-TR" sz="4000" dirty="0"/>
              <a:t/>
            </a:r>
            <a:br>
              <a:rPr lang="tr-TR" sz="4000" dirty="0"/>
            </a:br>
            <a:r>
              <a:rPr lang="tr-TR" sz="3200" b="1" dirty="0" smtClean="0"/>
              <a:t>Yapılan işin özelliği nedeniyle çalışanların sağlığı ve güvenliği açısından gerekli hallerde veya </a:t>
            </a:r>
            <a:r>
              <a:rPr lang="tr-TR" sz="3200" b="1" dirty="0" smtClean="0">
                <a:solidFill>
                  <a:srgbClr val="FF0000"/>
                </a:solidFill>
              </a:rPr>
              <a:t>10 ve daha fazla işçinin </a:t>
            </a:r>
            <a:r>
              <a:rPr lang="tr-TR" sz="3200" b="1" dirty="0" smtClean="0"/>
              <a:t>çalıştığı işyerlerinde, uygun bir dinlenme yeri sağlanacaktır. İş aralarında uygun dinlenme imkanı bulunan büro ve benzeri işlerde ayrıca dinlenme yeri aranmaz.</a:t>
            </a:r>
            <a:r>
              <a:rPr lang="tr-TR" sz="3200" dirty="0" smtClean="0"/>
              <a:t> </a:t>
            </a:r>
          </a:p>
        </p:txBody>
      </p:sp>
    </p:spTree>
    <p:extLst>
      <p:ext uri="{BB962C8B-B14F-4D97-AF65-F5344CB8AC3E}">
        <p14:creationId xmlns:p14="http://schemas.microsoft.com/office/powerpoint/2010/main" xmlns="" val="32113934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Grp="1" noChangeArrowheads="1"/>
          </p:cNvSpPr>
          <p:nvPr>
            <p:ph type="title" idx="4294967295"/>
          </p:nvPr>
        </p:nvSpPr>
        <p:spPr>
          <a:xfrm>
            <a:off x="261257" y="1111506"/>
            <a:ext cx="7692571" cy="6583362"/>
          </a:xfrm>
        </p:spPr>
        <p:txBody>
          <a:bodyPr/>
          <a:lstStyle/>
          <a:p>
            <a:pPr algn="l" eaLnBrk="1" hangingPunct="1">
              <a:defRPr/>
            </a:pPr>
            <a:r>
              <a:rPr lang="tr-TR" dirty="0" smtClean="0"/>
              <a:t>Duş kabinlerinde yeterli havalandırmaya elverişli aspirasyon ve vantilasyon tertibatı yapılacak, koku ve pislik önlenecektir.</a:t>
            </a:r>
            <a:br>
              <a:rPr lang="tr-TR" dirty="0" smtClean="0"/>
            </a:br>
            <a:r>
              <a:rPr lang="tr-TR" dirty="0" smtClean="0"/>
              <a:t>Duş kabinleri, mevsime göre yeteri kadar ısıtılacak, bu sıcaklık </a:t>
            </a:r>
            <a:r>
              <a:rPr lang="tr-TR" dirty="0" smtClean="0">
                <a:solidFill>
                  <a:srgbClr val="FF0000"/>
                </a:solidFill>
              </a:rPr>
              <a:t>25 C den aşağı olmayacak </a:t>
            </a:r>
            <a:r>
              <a:rPr lang="tr-TR" dirty="0" smtClean="0"/>
              <a:t>ve yeterli şekilde aydınlatılacaktır.</a:t>
            </a:r>
          </a:p>
        </p:txBody>
      </p:sp>
    </p:spTree>
    <p:extLst>
      <p:ext uri="{BB962C8B-B14F-4D97-AF65-F5344CB8AC3E}">
        <p14:creationId xmlns:p14="http://schemas.microsoft.com/office/powerpoint/2010/main" xmlns="" val="24796833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4" name="Rectangle 4"/>
          <p:cNvSpPr>
            <a:spLocks noGrp="1" noChangeArrowheads="1"/>
          </p:cNvSpPr>
          <p:nvPr>
            <p:ph type="title" idx="4294967295"/>
          </p:nvPr>
        </p:nvSpPr>
        <p:spPr>
          <a:xfrm>
            <a:off x="348342" y="274638"/>
            <a:ext cx="8795657" cy="6583362"/>
          </a:xfrm>
        </p:spPr>
        <p:txBody>
          <a:bodyPr/>
          <a:lstStyle/>
          <a:p>
            <a:pPr algn="l" eaLnBrk="1" hangingPunct="1">
              <a:defRPr/>
            </a:pPr>
            <a:r>
              <a:rPr lang="tr-TR" sz="3200" b="1" dirty="0" smtClean="0"/>
              <a:t/>
            </a:r>
            <a:br>
              <a:rPr lang="tr-TR" sz="3200" b="1" dirty="0" smtClean="0"/>
            </a:br>
            <a:r>
              <a:rPr lang="tr-TR" sz="3200" b="1" dirty="0" smtClean="0">
                <a:solidFill>
                  <a:srgbClr val="FF0000"/>
                </a:solidFill>
              </a:rPr>
              <a:t>Açık alanda yapılan çalışmalarda</a:t>
            </a:r>
            <a:br>
              <a:rPr lang="tr-TR" sz="3200" b="1" dirty="0" smtClean="0">
                <a:solidFill>
                  <a:srgbClr val="FF0000"/>
                </a:solidFill>
              </a:rPr>
            </a:br>
            <a:r>
              <a:rPr lang="tr-TR" sz="3200" b="1" dirty="0" smtClean="0"/>
              <a:t/>
            </a:r>
            <a:br>
              <a:rPr lang="tr-TR" sz="3200" b="1" dirty="0" smtClean="0"/>
            </a:br>
            <a:r>
              <a:rPr lang="tr-TR" sz="3200" b="1" dirty="0" smtClean="0"/>
              <a:t>a) İşçiler, </a:t>
            </a:r>
            <a:r>
              <a:rPr lang="tr-TR" sz="3200" b="1" dirty="0" smtClean="0">
                <a:solidFill>
                  <a:srgbClr val="FF0000"/>
                </a:solidFill>
              </a:rPr>
              <a:t>olumsuz hava koşullarından </a:t>
            </a:r>
            <a:r>
              <a:rPr lang="tr-TR" sz="3200" b="1" dirty="0" smtClean="0"/>
              <a:t>ve gerekli hallerde cisim düşmelerine karşı korunacaktır.</a:t>
            </a:r>
            <a:br>
              <a:rPr lang="tr-TR" sz="3200" b="1" dirty="0" smtClean="0"/>
            </a:br>
            <a:r>
              <a:rPr lang="tr-TR" sz="3200" b="1" dirty="0" smtClean="0"/>
              <a:t>b) İşçiler, </a:t>
            </a:r>
            <a:r>
              <a:rPr lang="tr-TR" sz="3200" b="1" dirty="0" smtClean="0">
                <a:solidFill>
                  <a:srgbClr val="FF0000"/>
                </a:solidFill>
              </a:rPr>
              <a:t>zararlı düzeyde gürültüden ve gaz, buhar, toz</a:t>
            </a:r>
            <a:r>
              <a:rPr lang="tr-TR" sz="3200" b="1" dirty="0" smtClean="0"/>
              <a:t> gibi zararlı dış etkilerden korunacaktır.</a:t>
            </a:r>
            <a:br>
              <a:rPr lang="tr-TR" sz="3200" b="1" dirty="0" smtClean="0"/>
            </a:br>
            <a:r>
              <a:rPr lang="tr-TR" sz="3200" b="1" dirty="0" smtClean="0"/>
              <a:t>c) İşçiler, herhangi bir tehlike durumunda işyerini hemen </a:t>
            </a:r>
            <a:r>
              <a:rPr lang="tr-TR" sz="3200" b="1" dirty="0" smtClean="0">
                <a:solidFill>
                  <a:srgbClr val="FF0000"/>
                </a:solidFill>
              </a:rPr>
              <a:t>terk edebilecek </a:t>
            </a:r>
            <a:r>
              <a:rPr lang="tr-TR" sz="3200" b="1" dirty="0" smtClean="0"/>
              <a:t>veya </a:t>
            </a:r>
            <a:r>
              <a:rPr lang="tr-TR" sz="3200" b="1" dirty="0" smtClean="0">
                <a:solidFill>
                  <a:srgbClr val="FF0000"/>
                </a:solidFill>
              </a:rPr>
              <a:t>kısa sürede yardım alabilecek</a:t>
            </a:r>
            <a:r>
              <a:rPr lang="tr-TR" sz="3200" b="1" dirty="0" smtClean="0"/>
              <a:t>lerdir.</a:t>
            </a:r>
            <a:br>
              <a:rPr lang="tr-TR" sz="3200" b="1" dirty="0" smtClean="0"/>
            </a:br>
            <a:r>
              <a:rPr lang="tr-TR" sz="3200" b="1" dirty="0" smtClean="0"/>
              <a:t>d) İşçilerin </a:t>
            </a:r>
            <a:r>
              <a:rPr lang="tr-TR" sz="3200" b="1" dirty="0" smtClean="0">
                <a:solidFill>
                  <a:srgbClr val="FF0000"/>
                </a:solidFill>
              </a:rPr>
              <a:t>kaymaları veya düşmeleri </a:t>
            </a:r>
            <a:r>
              <a:rPr lang="tr-TR" sz="3200" b="1" dirty="0" smtClean="0"/>
              <a:t>önlenecektir.</a:t>
            </a:r>
          </a:p>
        </p:txBody>
      </p:sp>
    </p:spTree>
    <p:extLst>
      <p:ext uri="{BB962C8B-B14F-4D97-AF65-F5344CB8AC3E}">
        <p14:creationId xmlns:p14="http://schemas.microsoft.com/office/powerpoint/2010/main" xmlns="" val="21357752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Rectangle 4"/>
          <p:cNvSpPr>
            <a:spLocks noGrp="1" noChangeArrowheads="1"/>
          </p:cNvSpPr>
          <p:nvPr>
            <p:ph type="title" idx="4294967295"/>
          </p:nvPr>
        </p:nvSpPr>
        <p:spPr>
          <a:xfrm>
            <a:off x="420914" y="1145495"/>
            <a:ext cx="8723086" cy="6583362"/>
          </a:xfrm>
        </p:spPr>
        <p:txBody>
          <a:bodyPr/>
          <a:lstStyle/>
          <a:p>
            <a:pPr algn="l" eaLnBrk="1" hangingPunct="1">
              <a:defRPr/>
            </a:pPr>
            <a:r>
              <a:rPr lang="tr-TR" sz="3200" b="1" dirty="0" smtClean="0">
                <a:solidFill>
                  <a:srgbClr val="FF0000"/>
                </a:solidFill>
              </a:rPr>
              <a:t>Merdivenler</a:t>
            </a:r>
            <a:r>
              <a:rPr lang="tr-TR" sz="3200" b="1" dirty="0" smtClean="0"/>
              <a:t/>
            </a:r>
            <a:br>
              <a:rPr lang="tr-TR" sz="3200" b="1" dirty="0" smtClean="0"/>
            </a:br>
            <a:r>
              <a:rPr lang="tr-TR" sz="3200" b="1" dirty="0" smtClean="0"/>
              <a:t/>
            </a:r>
            <a:br>
              <a:rPr lang="tr-TR" sz="3200" b="1" dirty="0" smtClean="0"/>
            </a:br>
            <a:r>
              <a:rPr lang="tr-TR" sz="3000" b="1" dirty="0" smtClean="0"/>
              <a:t>İşyeri </a:t>
            </a:r>
            <a:r>
              <a:rPr lang="tr-TR" sz="3000" b="1" dirty="0" smtClean="0">
                <a:solidFill>
                  <a:srgbClr val="FF0000"/>
                </a:solidFill>
              </a:rPr>
              <a:t>merdivenlerinin</a:t>
            </a:r>
            <a:r>
              <a:rPr lang="tr-TR" sz="3000" b="1" dirty="0" smtClean="0"/>
              <a:t> mukavemet katsayısı 4 olacak ve metrekarede en az 500 kilogram yük taşıyacaktır.</a:t>
            </a:r>
            <a:br>
              <a:rPr lang="tr-TR" sz="3000" b="1" dirty="0" smtClean="0"/>
            </a:br>
            <a:r>
              <a:rPr lang="tr-TR" sz="3000" b="1" dirty="0" smtClean="0"/>
              <a:t>Delikli veya ızgaralı merdiven ve sahanlıklardaki delikler ve </a:t>
            </a:r>
            <a:r>
              <a:rPr lang="tr-TR" sz="3000" b="1" dirty="0" smtClean="0">
                <a:solidFill>
                  <a:srgbClr val="FF0000"/>
                </a:solidFill>
              </a:rPr>
              <a:t>ızgara aralıkları en çok 2 santimetre </a:t>
            </a:r>
            <a:r>
              <a:rPr lang="tr-TR" sz="3000" b="1" dirty="0" smtClean="0"/>
              <a:t>olacaktır.</a:t>
            </a:r>
            <a:br>
              <a:rPr lang="tr-TR" sz="3000" b="1" dirty="0" smtClean="0"/>
            </a:br>
            <a:r>
              <a:rPr lang="tr-TR" sz="3000" b="1" dirty="0" smtClean="0"/>
              <a:t>Merdivenlerin genişliği,bakım işlerinde kullanılanlar dışında en az 110 santimetre olacak ve merdiven korkuluklarının bu genişlik içinde bulunmaları zorunluluğu halinde </a:t>
            </a:r>
            <a:r>
              <a:rPr lang="tr-TR" sz="3000" b="1" dirty="0" smtClean="0">
                <a:solidFill>
                  <a:srgbClr val="FF0000"/>
                </a:solidFill>
              </a:rPr>
              <a:t>temiz genişlik 100 santimetreden az olmayacaktır.</a:t>
            </a:r>
          </a:p>
        </p:txBody>
      </p:sp>
    </p:spTree>
    <p:extLst>
      <p:ext uri="{BB962C8B-B14F-4D97-AF65-F5344CB8AC3E}">
        <p14:creationId xmlns:p14="http://schemas.microsoft.com/office/powerpoint/2010/main" xmlns="" val="4250286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5"/>
          <p:cNvSpPr>
            <a:spLocks noGrp="1" noChangeArrowheads="1"/>
          </p:cNvSpPr>
          <p:nvPr>
            <p:ph type="title" idx="4294967295"/>
          </p:nvPr>
        </p:nvSpPr>
        <p:spPr>
          <a:xfrm>
            <a:off x="0" y="274638"/>
            <a:ext cx="9144000" cy="6583362"/>
          </a:xfrm>
        </p:spPr>
        <p:txBody>
          <a:bodyPr/>
          <a:lstStyle/>
          <a:p>
            <a:pPr algn="l" eaLnBrk="1" hangingPunct="1">
              <a:defRPr/>
            </a:pPr>
            <a:r>
              <a:rPr lang="tr-TR" b="1" dirty="0" smtClean="0"/>
              <a:t/>
            </a:r>
            <a:br>
              <a:rPr lang="tr-TR" b="1" dirty="0" smtClean="0"/>
            </a:br>
            <a:r>
              <a:rPr lang="tr-TR" dirty="0" smtClean="0"/>
              <a:t>TANIM</a:t>
            </a:r>
            <a:r>
              <a:rPr lang="tr-TR" b="1" dirty="0" smtClean="0"/>
              <a:t/>
            </a:r>
            <a:br>
              <a:rPr lang="tr-TR" b="1" dirty="0" smtClean="0"/>
            </a:br>
            <a:r>
              <a:rPr lang="tr-TR" b="1" dirty="0" smtClean="0"/>
              <a:t/>
            </a:r>
            <a:br>
              <a:rPr lang="tr-TR" b="1" dirty="0" smtClean="0"/>
            </a:br>
            <a:r>
              <a:rPr lang="tr-TR" dirty="0"/>
              <a:t/>
            </a:r>
            <a:br>
              <a:rPr lang="tr-TR" dirty="0"/>
            </a:br>
            <a:r>
              <a:rPr lang="tr-TR" b="1" dirty="0" smtClean="0"/>
              <a:t>İşyeri : İşçilerin istihdam süreleri içinde çalıştıkları alanlar ile girip çıkabilecekleri bina, eklenti ve diğer tüm alanları ifade eder.</a:t>
            </a:r>
          </a:p>
        </p:txBody>
      </p:sp>
      <p:pic>
        <p:nvPicPr>
          <p:cNvPr id="6146" name="Picture 2" descr="C:\Users\mseker\AppData\Local\Microsoft\Windows\Temporary Internet Files\Content.IE5\AUYMD2LS\MC900231727[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82812" y="3033713"/>
            <a:ext cx="4477067" cy="318896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64648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idx="4294967295"/>
          </p:nvPr>
        </p:nvSpPr>
        <p:spPr>
          <a:xfrm>
            <a:off x="0" y="0"/>
            <a:ext cx="9144000" cy="6858000"/>
          </a:xfrm>
        </p:spPr>
        <p:txBody>
          <a:bodyPr/>
          <a:lstStyle/>
          <a:p>
            <a:pPr algn="l" eaLnBrk="1" hangingPunct="1">
              <a:defRPr/>
            </a:pPr>
            <a:r>
              <a:rPr lang="tr-TR" b="1" dirty="0" smtClean="0"/>
              <a:t/>
            </a:r>
            <a:br>
              <a:rPr lang="tr-TR" b="1" dirty="0" smtClean="0"/>
            </a:br>
            <a:r>
              <a:rPr lang="tr-TR" dirty="0"/>
              <a:t/>
            </a:r>
            <a:br>
              <a:rPr lang="tr-TR" dirty="0"/>
            </a:br>
            <a:r>
              <a:rPr lang="tr-TR" b="1" dirty="0" smtClean="0"/>
              <a:t>İŞVERENLERİN YÜKÜMLÜLÜKLERİ</a:t>
            </a:r>
            <a:br>
              <a:rPr lang="tr-TR" b="1" dirty="0" smtClean="0"/>
            </a:br>
            <a:r>
              <a:rPr lang="tr-TR" b="1" dirty="0" smtClean="0"/>
              <a:t/>
            </a:r>
            <a:br>
              <a:rPr lang="tr-TR" b="1" dirty="0" smtClean="0"/>
            </a:br>
            <a:r>
              <a:rPr lang="tr-TR" b="1" dirty="0" smtClean="0">
                <a:solidFill>
                  <a:srgbClr val="FF0000"/>
                </a:solidFill>
              </a:rPr>
              <a:t>Yeni Açılacak İşyerleri</a:t>
            </a:r>
            <a:r>
              <a:rPr lang="tr-TR" b="1" dirty="0" smtClean="0"/>
              <a:t/>
            </a:r>
            <a:br>
              <a:rPr lang="tr-TR" b="1" dirty="0" smtClean="0"/>
            </a:br>
            <a:r>
              <a:rPr lang="tr-TR" b="1" dirty="0" smtClean="0"/>
              <a:t>Madde 5 — Bu Yönetmeliğin yürürlüğe girdiği tarihten sonra açılacak işyerleri </a:t>
            </a:r>
            <a:r>
              <a:rPr lang="tr-TR" b="1" dirty="0" smtClean="0">
                <a:solidFill>
                  <a:srgbClr val="FF0000"/>
                </a:solidFill>
              </a:rPr>
              <a:t>Ek-I’ deki </a:t>
            </a:r>
            <a:r>
              <a:rPr lang="tr-TR" b="1" dirty="0" smtClean="0"/>
              <a:t>asgari sağlık ve güvenlik koşullarını yerine getirecektir.</a:t>
            </a:r>
            <a:br>
              <a:rPr lang="tr-TR" b="1" dirty="0" smtClean="0"/>
            </a:br>
            <a:r>
              <a:rPr lang="tr-TR" b="1" dirty="0" smtClean="0"/>
              <a:t/>
            </a:r>
            <a:br>
              <a:rPr lang="tr-TR" b="1" dirty="0" smtClean="0"/>
            </a:br>
            <a:r>
              <a:rPr lang="tr-TR" b="1" dirty="0" smtClean="0">
                <a:solidFill>
                  <a:srgbClr val="92D050"/>
                </a:solidFill>
              </a:rPr>
              <a:t>Mevcut İşyerleri</a:t>
            </a:r>
            <a:r>
              <a:rPr lang="tr-TR" b="1" dirty="0" smtClean="0"/>
              <a:t/>
            </a:r>
            <a:br>
              <a:rPr lang="tr-TR" b="1" dirty="0" smtClean="0"/>
            </a:br>
            <a:r>
              <a:rPr lang="tr-TR" b="1" dirty="0" smtClean="0"/>
              <a:t>Madde 6 — Bu Yönetmeliğin yürürlüğe girdiği tarihten önce kurulmuş olan işyerleri </a:t>
            </a:r>
            <a:r>
              <a:rPr lang="tr-TR" b="1" dirty="0" smtClean="0">
                <a:solidFill>
                  <a:srgbClr val="00B050"/>
                </a:solidFill>
              </a:rPr>
              <a:t>Ek-II’ de </a:t>
            </a:r>
            <a:r>
              <a:rPr lang="tr-TR" b="1" dirty="0" smtClean="0"/>
              <a:t>belirtilen sağlık ve güvenlik koşullarını, Yönetmeliğin yürürlüğe girdiği tarihten sonra 6 (altı) ay içinde yerine getirecektir.</a:t>
            </a:r>
          </a:p>
        </p:txBody>
      </p:sp>
    </p:spTree>
    <p:extLst>
      <p:ext uri="{BB962C8B-B14F-4D97-AF65-F5344CB8AC3E}">
        <p14:creationId xmlns:p14="http://schemas.microsoft.com/office/powerpoint/2010/main" xmlns="" val="1497751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idx="4294967295"/>
          </p:nvPr>
        </p:nvSpPr>
        <p:spPr>
          <a:xfrm>
            <a:off x="0" y="0"/>
            <a:ext cx="9144000" cy="6858000"/>
          </a:xfrm>
        </p:spPr>
        <p:txBody>
          <a:bodyPr/>
          <a:lstStyle/>
          <a:p>
            <a:pPr algn="l" eaLnBrk="1" hangingPunct="1">
              <a:defRPr/>
            </a:pPr>
            <a:r>
              <a:rPr lang="tr-TR" b="1" dirty="0" smtClean="0"/>
              <a:t/>
            </a:r>
            <a:br>
              <a:rPr lang="tr-TR" b="1" dirty="0" smtClean="0"/>
            </a:br>
            <a:r>
              <a:rPr lang="tr-TR" dirty="0"/>
              <a:t/>
            </a:r>
            <a:br>
              <a:rPr lang="tr-TR" dirty="0"/>
            </a:br>
            <a:r>
              <a:rPr lang="tr-TR" b="1" dirty="0" smtClean="0"/>
              <a:t>İŞYERİNDE DEĞİŞİKLİKLER</a:t>
            </a:r>
            <a:br>
              <a:rPr lang="tr-TR" b="1" dirty="0" smtClean="0"/>
            </a:br>
            <a:r>
              <a:rPr lang="tr-TR" b="1" dirty="0" smtClean="0"/>
              <a:t/>
            </a:r>
            <a:br>
              <a:rPr lang="tr-TR" b="1" dirty="0" smtClean="0"/>
            </a:br>
            <a:r>
              <a:rPr lang="tr-TR" b="1" dirty="0" smtClean="0"/>
              <a:t>Madde 7 — Mevcut işyerlerinde, bu Yönetmeliğin yürürlüğe girdiği tarihten sonra genişleme ve/veya iş değiştirme şeklinde bir değişiklik yapıldığında işveren, </a:t>
            </a:r>
            <a:r>
              <a:rPr lang="tr-TR" b="1" dirty="0" smtClean="0">
                <a:solidFill>
                  <a:srgbClr val="00B050"/>
                </a:solidFill>
              </a:rPr>
              <a:t>Ek- I’ de </a:t>
            </a:r>
            <a:r>
              <a:rPr lang="tr-TR" b="1" dirty="0" smtClean="0"/>
              <a:t>belirtilen asgari sağlık ve güvenlik şartlarını temin etmek için gerekli önlemleri alacaktır.</a:t>
            </a:r>
            <a:br>
              <a:rPr lang="tr-TR" b="1" dirty="0" smtClean="0"/>
            </a:br>
            <a:endParaRPr lang="tr-TR" dirty="0" smtClean="0"/>
          </a:p>
        </p:txBody>
      </p:sp>
    </p:spTree>
    <p:extLst>
      <p:ext uri="{BB962C8B-B14F-4D97-AF65-F5344CB8AC3E}">
        <p14:creationId xmlns:p14="http://schemas.microsoft.com/office/powerpoint/2010/main" xmlns="" val="666534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idx="4294967295"/>
          </p:nvPr>
        </p:nvSpPr>
        <p:spPr>
          <a:xfrm>
            <a:off x="0" y="0"/>
            <a:ext cx="9144000" cy="6858000"/>
          </a:xfrm>
        </p:spPr>
        <p:txBody>
          <a:bodyPr/>
          <a:lstStyle/>
          <a:p>
            <a:pPr eaLnBrk="1" hangingPunct="1">
              <a:defRPr/>
            </a:pPr>
            <a:r>
              <a:rPr lang="tr-TR" sz="2300" b="1" dirty="0" smtClean="0"/>
              <a:t/>
            </a:r>
            <a:br>
              <a:rPr lang="tr-TR" sz="2300" b="1" dirty="0" smtClean="0"/>
            </a:br>
            <a:r>
              <a:rPr lang="tr-TR" sz="2300" dirty="0"/>
              <a:t/>
            </a:r>
            <a:br>
              <a:rPr lang="tr-TR" sz="2300" dirty="0"/>
            </a:br>
            <a:r>
              <a:rPr lang="tr-TR" dirty="0"/>
              <a:t>GENEL ŞARTLAR</a:t>
            </a:r>
            <a:r>
              <a:rPr lang="tr-TR" sz="2300" dirty="0" smtClean="0"/>
              <a:t/>
            </a:r>
            <a:br>
              <a:rPr lang="tr-TR" sz="2300" dirty="0" smtClean="0"/>
            </a:br>
            <a:r>
              <a:rPr lang="tr-TR" dirty="0"/>
              <a:t/>
            </a:r>
            <a:br>
              <a:rPr lang="tr-TR" dirty="0"/>
            </a:br>
            <a:r>
              <a:rPr lang="tr-TR" b="0" dirty="0" smtClean="0"/>
              <a:t>Madde </a:t>
            </a:r>
            <a:r>
              <a:rPr lang="tr-TR" b="0" dirty="0"/>
              <a:t>8 — İşveren işçilerin sağlık ve güvenliğini korumak için aşağıdaki hususları yerine getirecektir:</a:t>
            </a:r>
            <a:br>
              <a:rPr lang="tr-TR" b="0" dirty="0"/>
            </a:br>
            <a:r>
              <a:rPr lang="tr-TR" b="0" dirty="0"/>
              <a:t>a) Acil çıkış yolları ve kapıları her zaman kullanılabilir durumda tutulacaktır. </a:t>
            </a:r>
            <a:br>
              <a:rPr lang="tr-TR" b="0" dirty="0"/>
            </a:br>
            <a:r>
              <a:rPr lang="tr-TR" b="0" dirty="0" smtClean="0"/>
              <a:t>b) İşyeri ile ekipman, araç-gereçlerin ve özellikle bunlardan Ek-I ve Ek-II’ de belirtilenlerin düzenli olarak   teknik bakımları yapılacak, çalışanların sağlık ve güvenlikleri için tehlikeli olabilecek aksaklıklar en kısa zamanda giderilecektir.</a:t>
            </a:r>
            <a:br>
              <a:rPr lang="tr-TR" b="0" dirty="0" smtClean="0"/>
            </a:br>
            <a:r>
              <a:rPr lang="tr-TR" b="0" dirty="0" smtClean="0"/>
              <a:t>c) İşyeri ile ekipman, araç-gereçler, özellikle havalandırma sistemleri uygun hijyen şartları sağlanacak şekilde düzenli olarak temizlenecektir.</a:t>
            </a:r>
            <a:br>
              <a:rPr lang="tr-TR" b="0" dirty="0" smtClean="0"/>
            </a:br>
            <a:r>
              <a:rPr lang="tr-TR" dirty="0"/>
              <a:t>d) Tehlikeleri önleyecek veya yok edecek güvenlik ekipmanı ile araç-gereçlerinin ve özellikle bunlardan Ek-I ve Ek-II’ de belirtilenlerin düzenli bakım ve kontrolü yapılacaktır.</a:t>
            </a:r>
            <a:endParaRPr lang="tr-TR" b="0" dirty="0" smtClean="0"/>
          </a:p>
        </p:txBody>
      </p:sp>
    </p:spTree>
    <p:extLst>
      <p:ext uri="{BB962C8B-B14F-4D97-AF65-F5344CB8AC3E}">
        <p14:creationId xmlns:p14="http://schemas.microsoft.com/office/powerpoint/2010/main" xmlns="" val="1571020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0" y="550409"/>
            <a:ext cx="9144000" cy="6583362"/>
          </a:xfrm>
        </p:spPr>
        <p:txBody>
          <a:bodyPr/>
          <a:lstStyle/>
          <a:p>
            <a:pPr algn="l" eaLnBrk="1" hangingPunct="1">
              <a:defRPr/>
            </a:pPr>
            <a:r>
              <a:rPr lang="tr-TR" b="1" dirty="0" smtClean="0">
                <a:solidFill>
                  <a:srgbClr val="FF0000"/>
                </a:solidFill>
              </a:rPr>
              <a:t>BİNALARIN YAPISI VE DAYANIKLILIĞI</a:t>
            </a:r>
            <a:r>
              <a:rPr lang="tr-TR" b="1" dirty="0" smtClean="0"/>
              <a:t/>
            </a:r>
            <a:br>
              <a:rPr lang="tr-TR" b="1" dirty="0" smtClean="0"/>
            </a:br>
            <a:r>
              <a:rPr lang="tr-TR" b="1" dirty="0" smtClean="0"/>
              <a:t/>
            </a:r>
            <a:br>
              <a:rPr lang="tr-TR" b="1" dirty="0" smtClean="0"/>
            </a:br>
            <a:r>
              <a:rPr lang="tr-TR" b="1" dirty="0" smtClean="0"/>
              <a:t>İşyeri binaları;  tüm kullanım aşamalarında yapılan işin özelliğine uygun olarak tasarlanacak ve yeterli sağlamlıkta inşa edilmiş olacaktır. </a:t>
            </a:r>
            <a:br>
              <a:rPr lang="tr-TR" b="1" dirty="0" smtClean="0"/>
            </a:br>
            <a:r>
              <a:rPr lang="tr-TR" dirty="0"/>
              <a:t/>
            </a:r>
            <a:br>
              <a:rPr lang="tr-TR" dirty="0"/>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b="1" dirty="0" smtClean="0">
                <a:solidFill>
                  <a:srgbClr val="FF0000"/>
                </a:solidFill>
              </a:rPr>
              <a:t>ELEKTRİK TESİSATI</a:t>
            </a:r>
            <a:br>
              <a:rPr lang="tr-TR" b="1" dirty="0" smtClean="0">
                <a:solidFill>
                  <a:srgbClr val="FF0000"/>
                </a:solidFill>
              </a:rPr>
            </a:br>
            <a:r>
              <a:rPr lang="tr-TR" b="1" dirty="0" smtClean="0"/>
              <a:t>Elektrik tesisatı yangın veya patlama tehlikesi yaratmayacak şekilde projelendirilip tesis edilecek ve çalışanlar doğrudan veya dolaylı temas sonucu kaza riskine karşı korunacaktır. </a:t>
            </a:r>
          </a:p>
        </p:txBody>
      </p:sp>
      <p:pic>
        <p:nvPicPr>
          <p:cNvPr id="7171" name="Picture 3" descr="C:\Users\mseker\AppData\Local\Microsoft\Windows\Temporary Internet Files\Content.IE5\AUYMD2LS\MC900388970[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144217" y="1699260"/>
            <a:ext cx="1222902" cy="1526133"/>
          </a:xfrm>
          <a:prstGeom prst="rect">
            <a:avLst/>
          </a:prstGeom>
          <a:noFill/>
          <a:extLst>
            <a:ext uri="{909E8E84-426E-40DD-AFC4-6F175D3DCCD1}">
              <a14:hiddenFill xmlns:a14="http://schemas.microsoft.com/office/drawing/2010/main" xmlns="">
                <a:solidFill>
                  <a:srgbClr val="FFFFFF"/>
                </a:solidFill>
              </a14:hiddenFill>
            </a:ext>
          </a:extLst>
        </p:spPr>
      </p:pic>
      <p:pic>
        <p:nvPicPr>
          <p:cNvPr id="7172" name="Picture 4" descr="C:\Users\mseker\AppData\Local\Microsoft\Windows\Temporary Internet Files\Content.IE5\9DVJNQZR\MC900082411[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828925" y="5000625"/>
            <a:ext cx="1827213" cy="182721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82544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idx="4294967295"/>
          </p:nvPr>
        </p:nvSpPr>
        <p:spPr>
          <a:xfrm>
            <a:off x="0" y="0"/>
            <a:ext cx="9144000" cy="6858000"/>
          </a:xfrm>
        </p:spPr>
        <p:txBody>
          <a:bodyPr/>
          <a:lstStyle/>
          <a:p>
            <a:pPr marL="266700" eaLnBrk="1" hangingPunct="1">
              <a:defRPr/>
            </a:pPr>
            <a:r>
              <a:rPr lang="tr-TR" sz="3200" b="1" dirty="0" smtClean="0"/>
              <a:t/>
            </a:r>
            <a:br>
              <a:rPr lang="tr-TR" sz="3200" b="1" dirty="0" smtClean="0"/>
            </a:br>
            <a:r>
              <a:rPr lang="tr-TR" sz="3200" b="1" dirty="0" smtClean="0">
                <a:solidFill>
                  <a:srgbClr val="FF0000"/>
                </a:solidFill>
              </a:rPr>
              <a:t>ACİL ÇIKIŞ YOLLARI VE KAPILARI</a:t>
            </a:r>
            <a:r>
              <a:rPr lang="tr-TR" sz="3200" dirty="0" smtClean="0"/>
              <a:t/>
            </a:r>
            <a:br>
              <a:rPr lang="tr-TR" sz="3200" dirty="0" smtClean="0"/>
            </a:br>
            <a:r>
              <a:rPr lang="tr-TR" sz="3200" dirty="0" smtClean="0"/>
              <a:t/>
            </a:r>
            <a:br>
              <a:rPr lang="tr-TR" sz="3200" dirty="0" smtClean="0"/>
            </a:br>
            <a:r>
              <a:rPr lang="tr-TR" dirty="0" smtClean="0"/>
              <a:t>Her yapı tüm kullanıcılara elverişli kaçış olanakları sağlamak için yapının kullanım sınıfına, kullanıcı yüküne, yangın korunum düzeyine, </a:t>
            </a:r>
            <a:r>
              <a:rPr lang="tr-TR" dirty="0" smtClean="0">
                <a:solidFill>
                  <a:srgbClr val="FF0000"/>
                </a:solidFill>
              </a:rPr>
              <a:t>yapısına ve yüksekliğine uygun tip, sayı, konum ve kapasitede tehlike çıkışlarıyla</a:t>
            </a:r>
            <a:r>
              <a:rPr lang="tr-TR" dirty="0" smtClean="0"/>
              <a:t> donatılacaktır.</a:t>
            </a:r>
            <a:br>
              <a:rPr lang="tr-TR" dirty="0" smtClean="0"/>
            </a:br>
            <a:r>
              <a:rPr lang="tr-TR" dirty="0" smtClean="0"/>
              <a:t>(Ayrıntılar için Binaların Yangından Korunması Yönetmeliği)</a:t>
            </a:r>
            <a:br>
              <a:rPr lang="tr-TR" dirty="0" smtClean="0"/>
            </a:br>
            <a:r>
              <a:rPr lang="tr-TR" dirty="0" smtClean="0"/>
              <a:t/>
            </a:r>
            <a:br>
              <a:rPr lang="tr-TR" dirty="0" smtClean="0"/>
            </a:br>
            <a:r>
              <a:rPr lang="tr-TR" dirty="0" smtClean="0"/>
              <a:t>Her çıkış açık-seçik görünecek, ayrıca çıkışa götüren yol, her tür yapıdaki bedensel ve zihinsel açıdan sağlıklı her kullanıcının </a:t>
            </a:r>
            <a:r>
              <a:rPr lang="tr-TR" dirty="0" smtClean="0">
                <a:solidFill>
                  <a:srgbClr val="FF0000"/>
                </a:solidFill>
              </a:rPr>
              <a:t>herhangi bir noktadan kaçacağı doğrultuyu kolayca anlayacağı biçimde </a:t>
            </a:r>
            <a:r>
              <a:rPr lang="tr-TR" dirty="0" smtClean="0"/>
              <a:t>açık-seçik görünür olacaktır. </a:t>
            </a:r>
          </a:p>
        </p:txBody>
      </p:sp>
    </p:spTree>
    <p:extLst>
      <p:ext uri="{BB962C8B-B14F-4D97-AF65-F5344CB8AC3E}">
        <p14:creationId xmlns:p14="http://schemas.microsoft.com/office/powerpoint/2010/main" xmlns="" val="41956267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title" idx="4294967295"/>
          </p:nvPr>
        </p:nvSpPr>
        <p:spPr>
          <a:xfrm>
            <a:off x="0" y="0"/>
            <a:ext cx="8681013" cy="6858000"/>
          </a:xfrm>
        </p:spPr>
        <p:txBody>
          <a:bodyPr/>
          <a:lstStyle/>
          <a:p>
            <a:pPr marL="266700" algn="l" eaLnBrk="1" hangingPunct="1">
              <a:defRPr/>
            </a:pPr>
            <a:r>
              <a:rPr lang="tr-TR" sz="2300" dirty="0" smtClean="0"/>
              <a:t/>
            </a:r>
            <a:br>
              <a:rPr lang="tr-TR" sz="2300" dirty="0" smtClean="0"/>
            </a:br>
            <a:r>
              <a:rPr lang="tr-TR" sz="2300" dirty="0"/>
              <a:t/>
            </a:r>
            <a:br>
              <a:rPr lang="tr-TR" sz="2300" dirty="0"/>
            </a:br>
            <a:r>
              <a:rPr lang="tr-TR" sz="2300" dirty="0" smtClean="0"/>
              <a:t/>
            </a:r>
            <a:br>
              <a:rPr lang="tr-TR" sz="2300" dirty="0" smtClean="0"/>
            </a:br>
            <a:r>
              <a:rPr lang="tr-TR" sz="2300" dirty="0" smtClean="0"/>
              <a:t>Çıkış niteliği taşımayan herhangi bir kapı, ya da bir çıkışa götüren yol gerçek çıkışla karıştırılmayacak şekilde düzenlenecek ya da Güvenlik ve Sağlık İşaretleri Yönetmeliğine uygun olarak işaretlenecektir. İşaretler uygun yerlere konulacak ve kalıcı olacaktır.</a:t>
            </a:r>
            <a:br>
              <a:rPr lang="tr-TR" sz="2300" dirty="0" smtClean="0"/>
            </a:br>
            <a:r>
              <a:rPr lang="tr-TR" sz="2300" dirty="0" smtClean="0"/>
              <a:t/>
            </a:r>
            <a:br>
              <a:rPr lang="tr-TR" sz="2300" dirty="0" smtClean="0"/>
            </a:br>
            <a:r>
              <a:rPr lang="tr-TR" sz="2300" dirty="0" smtClean="0"/>
              <a:t>Kullanıcıların yanlışlıkla çıkmaz alanlara girmemeleri ve kullanılan odalardan, mekanlardan geçmek zorunda kalmaksızın bir çıkışa ya da çıkışlara doğrudan erişmeleri sağlanacaktır. </a:t>
            </a:r>
          </a:p>
        </p:txBody>
      </p:sp>
    </p:spTree>
    <p:extLst>
      <p:ext uri="{BB962C8B-B14F-4D97-AF65-F5344CB8AC3E}">
        <p14:creationId xmlns:p14="http://schemas.microsoft.com/office/powerpoint/2010/main" xmlns="" val="1405406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tandarddesign">
  <a:themeElements>
    <a:clrScheme name="1_Standarddesign 1">
      <a:dk1>
        <a:srgbClr val="000000"/>
      </a:dk1>
      <a:lt1>
        <a:srgbClr val="FFFFFF"/>
      </a:lt1>
      <a:dk2>
        <a:srgbClr val="4C7013"/>
      </a:dk2>
      <a:lt2>
        <a:srgbClr val="0061B2"/>
      </a:lt2>
      <a:accent1>
        <a:srgbClr val="FEA501"/>
      </a:accent1>
      <a:accent2>
        <a:srgbClr val="C40505"/>
      </a:accent2>
      <a:accent3>
        <a:srgbClr val="FFFFFF"/>
      </a:accent3>
      <a:accent4>
        <a:srgbClr val="000000"/>
      </a:accent4>
      <a:accent5>
        <a:srgbClr val="FECFAA"/>
      </a:accent5>
      <a:accent6>
        <a:srgbClr val="B10404"/>
      </a:accent6>
      <a:hlink>
        <a:srgbClr val="919191"/>
      </a:hlink>
      <a:folHlink>
        <a:srgbClr val="C9C9C9"/>
      </a:folHlink>
    </a:clrScheme>
    <a:fontScheme name="1_Standarddesign">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andarddesign 1">
        <a:dk1>
          <a:srgbClr val="000000"/>
        </a:dk1>
        <a:lt1>
          <a:srgbClr val="FFFFFF"/>
        </a:lt1>
        <a:dk2>
          <a:srgbClr val="4C7013"/>
        </a:dk2>
        <a:lt2>
          <a:srgbClr val="0061B2"/>
        </a:lt2>
        <a:accent1>
          <a:srgbClr val="FEA501"/>
        </a:accent1>
        <a:accent2>
          <a:srgbClr val="C40505"/>
        </a:accent2>
        <a:accent3>
          <a:srgbClr val="FFFFFF"/>
        </a:accent3>
        <a:accent4>
          <a:srgbClr val="000000"/>
        </a:accent4>
        <a:accent5>
          <a:srgbClr val="FECFAA"/>
        </a:accent5>
        <a:accent6>
          <a:srgbClr val="B10404"/>
        </a:accent6>
        <a:hlink>
          <a:srgbClr val="919191"/>
        </a:hlink>
        <a:folHlink>
          <a:srgbClr val="C9C9C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142</Words>
  <Application>Microsoft Office PowerPoint</Application>
  <PresentationFormat>On-screen Show (4:3)</PresentationFormat>
  <Paragraphs>36</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1_Standarddesign</vt:lpstr>
      <vt:lpstr>Slide 1</vt:lpstr>
      <vt:lpstr>  Bina ve Eklentilerde ISG Yönetmeliği; a) İşyeri dışında kullanılan taşıma araçlarında veya araçların içindeki işyerlerinde, b) Geçici veya hareketli iş alanlarında, c) Maden, petrol ve gaz çıkarma işlerinde, d) Balıkçı teknelerinde, e) Tarım veya orman işyerlerine ait olup işyeri binalarından uzaktaki tarla ve ormanlarda, uygulanmaz.</vt:lpstr>
      <vt:lpstr> TANIM   İşyeri : İşçilerin istihdam süreleri içinde çalıştıkları alanlar ile girip çıkabilecekleri bina, eklenti ve diğer tüm alanları ifade eder.</vt:lpstr>
      <vt:lpstr>  İŞVERENLERİN YÜKÜMLÜLÜKLERİ  Yeni Açılacak İşyerleri Madde 5 — Bu Yönetmeliğin yürürlüğe girdiği tarihten sonra açılacak işyerleri Ek-I’ deki asgari sağlık ve güvenlik koşullarını yerine getirecektir.  Mevcut İşyerleri Madde 6 — Bu Yönetmeliğin yürürlüğe girdiği tarihten önce kurulmuş olan işyerleri Ek-II’ de belirtilen sağlık ve güvenlik koşullarını, Yönetmeliğin yürürlüğe girdiği tarihten sonra 6 (altı) ay içinde yerine getirecektir.</vt:lpstr>
      <vt:lpstr>  İŞYERİNDE DEĞİŞİKLİKLER  Madde 7 — Mevcut işyerlerinde, bu Yönetmeliğin yürürlüğe girdiği tarihten sonra genişleme ve/veya iş değiştirme şeklinde bir değişiklik yapıldığında işveren, Ek- I’ de belirtilen asgari sağlık ve güvenlik şartlarını temin etmek için gerekli önlemleri alacaktır. </vt:lpstr>
      <vt:lpstr>  GENEL ŞARTLAR  Madde 8 — İşveren işçilerin sağlık ve güvenliğini korumak için aşağıdaki hususları yerine getirecektir: a) Acil çıkış yolları ve kapıları her zaman kullanılabilir durumda tutulacaktır.  b) İşyeri ile ekipman, araç-gereçlerin ve özellikle bunlardan Ek-I ve Ek-II’ de belirtilenlerin düzenli olarak   teknik bakımları yapılacak, çalışanların sağlık ve güvenlikleri için tehlikeli olabilecek aksaklıklar en kısa zamanda giderilecektir. c) İşyeri ile ekipman, araç-gereçler, özellikle havalandırma sistemleri uygun hijyen şartları sağlanacak şekilde düzenli olarak temizlenecektir. d) Tehlikeleri önleyecek veya yok edecek güvenlik ekipmanı ile araç-gereçlerinin ve özellikle bunlardan Ek-I ve Ek-II’ de belirtilenlerin düzenli bakım ve kontrolü yapılacaktır.</vt:lpstr>
      <vt:lpstr>BİNALARIN YAPISI VE DAYANIKLILIĞI  İşyeri binaları;  tüm kullanım aşamalarında yapılan işin özelliğine uygun olarak tasarlanacak ve yeterli sağlamlıkta inşa edilmiş olacaktır.     ELEKTRİK TESİSATI Elektrik tesisatı yangın veya patlama tehlikesi yaratmayacak şekilde projelendirilip tesis edilecek ve çalışanlar doğrudan veya dolaylı temas sonucu kaza riskine karşı korunacaktır. </vt:lpstr>
      <vt:lpstr> ACİL ÇIKIŞ YOLLARI VE KAPILARI  Her yapı tüm kullanıcılara elverişli kaçış olanakları sağlamak için yapının kullanım sınıfına, kullanıcı yüküne, yangın korunum düzeyine, yapısına ve yüksekliğine uygun tip, sayı, konum ve kapasitede tehlike çıkışlarıyla donatılacaktır. (Ayrıntılar için Binaların Yangından Korunması Yönetmeliği)  Her çıkış açık-seçik görünecek, ayrıca çıkışa götüren yol, her tür yapıdaki bedensel ve zihinsel açıdan sağlıklı her kullanıcının herhangi bir noktadan kaçacağı doğrultuyu kolayca anlayacağı biçimde açık-seçik görünür olacaktır. </vt:lpstr>
      <vt:lpstr>   Çıkış niteliği taşımayan herhangi bir kapı, ya da bir çıkışa götüren yol gerçek çıkışla karıştırılmayacak şekilde düzenlenecek ya da Güvenlik ve Sağlık İşaretleri Yönetmeliğine uygun olarak işaretlenecektir. İşaretler uygun yerlere konulacak ve kalıcı olacaktır.  Kullanıcıların yanlışlıkla çıkmaz alanlara girmemeleri ve kullanılan odalardan, mekanlardan geçmek zorunda kalmaksızın bir çıkışa ya da çıkışlara doğrudan erişmeleri sağlanacaktır. </vt:lpstr>
      <vt:lpstr>    Acil çıkış yolları ve kapıları doğrudan dışarıya veya güvenli bir alana açılacak ve çıkışı önleyecek hiçbir engel bulunmayacaktır.  Herhangi bir tehlike durumunda, tüm çalışanların işyerini derhal ve güvenli bir şekilde terk etmeleri mümkün olacaktır.  Acil çıkış kapıları dışarıya doğru açılacaktır.  Acil çıkış kapısı olarak raylı veya döner kapılar kullanılmayacaktır.  Acil çıkış kapıları, acil durumlarda çalışanların hemen ve kolayca açabilecekleri şekilde olacaktır.  Acil çıkış kapıları kilitli veya bağlı olmayacaktır. Acil çıkış yolları ve kapıları ile buralara açılan yol ve kapılarda çıkışı zorlaştıracak hiçbir engel bulunmayacaktır.</vt:lpstr>
      <vt:lpstr>     Aydınlatılması gereken acil çıkış yolları ve kapılarında elektrik kesilmesi halinde, otomatik olarak devreye giren ve yeterli aydınlatmayı sağlayacak yedek aydınlatma sistemi bulunacaktır.  </vt:lpstr>
      <vt:lpstr>Seyyar yangın söndürme cihazları, en az 6 ayda bir defa kontrol edilecek ve kontrol tarihleri, cihazlar üzerine yazılacaktır. Yangına karşı savunma ile görevli personel, işyerinin yangın                    durumuna ve kullanacakları yangın söndürme cihazlarının özelliklerine ve bu cihazların içindeki kimyasal maddelerin doğuracakları tehlikelere karşı  eğitileceklerdir. </vt:lpstr>
      <vt:lpstr>Yangın alarm sesleri, işyerinde bulunabilecek diğer bütün sesli cihaz veya tertibattan ayrı bir perdede ve işyerinin her tarafından kolayca duyulabilecek güçte olacaktır.Yangın ve alarm tesisleri işyerinin aydınlatma ve kuvvet şebekesinden ayrı bir kaynaktan beslenecektir. </vt:lpstr>
      <vt:lpstr> Alarm ve Tahliye Denemeleri </vt:lpstr>
      <vt:lpstr>Havalandırma tesisatının günlük bakım ve temizliği ile üç ayda bir de genel kontrol ile temizliği yapılacak ve onarımlardan sonra, tesisatın kuruluş karakteristiği bozulmayacaktır. </vt:lpstr>
      <vt:lpstr>  Çalışılan ortamın sıcaklığı çalışma şekline ve çalışanların harcadıkları güce uygun olacaktır........................................ Kapalı işyerlerindeki sıcaklık ve nem derecesinin, yapılan işin niteliğine uygun olmakla beraber ılımlı bulunması esastır. </vt:lpstr>
      <vt:lpstr>   Aydınlatma  İşyerlerinin gün ışığıyla yeter derecede aydınlatılmış olması esastır.   İşin konusu veya işyerinin inşa tarzı nedeniyle gün ışığından yeterince yararlanılamayan hallerde yahut gece çalışmalarında, suni ışıkla uygun ve yeterli aydınlatma sağlanacaktır.</vt:lpstr>
      <vt:lpstr>  Çalışma mahalleri ve geçiş yollarındaki aydınlatma sistemleri, çalışanlar için kaza riski oluşturmayacak türde olacak ve uygun şekilde yerleştirilecektir.  Aydınlatma sistemindeki herhangi bir arızanın çalışanlar için risk oluşturabileceği yerlerde acil ve yeterli aydınlatmayı sağlayacak yedek aydınlatma sistemi bulunacaktır.</vt:lpstr>
      <vt:lpstr>  İşyerlerinde dışarıdan ışık almaya yarayan yan ve tepe pencereleri ile menfezlerin aydınlık veren yüzeyleri toplamı, işyeri taban yüzeyinin en az 1/10 oranında olacaktır.  Dışarı ile doğrudan doğruya bağlantısı olmayan iç kapı, pencere ve menfezlerin dolaylı olarak aydınlık veren yüzeyleri bu hesaba katılmaz.</vt:lpstr>
      <vt:lpstr>İşyerlerindeki hava hacmi, makine, malzeme ve benzeri tesislerin kapladığı hacimler dahil olmak üzere, işçi başına en az 10 metreküp olacaktır.   Hava hacminin hesabında, tavan yüksekliğinin 4 metreden fazlası nazara alınmayacaktır.</vt:lpstr>
      <vt:lpstr> Makineler, motorlar ve bunlar tarafından çalıştırılan aletler ve diğer tezgahlar arasındaki açıklık, işçilerin rahat çalışmalarını sağlamak üzere, en az 80 santimetre olacaktır.   İşyerindeki geçitlerin genişliği, oradan geçecek işçilerin miktarına ve malzeme hareketine uygun olarak ayarlanacak ve bu genişlik 120 santimetreden az olmayacaktır.</vt:lpstr>
      <vt:lpstr>  Dinlenme Yerleri  Yapılan işin özelliği nedeniyle çalışanların sağlığı ve güvenliği açısından gerekli hallerde veya 10 ve daha fazla işçinin çalıştığı işyerlerinde, uygun bir dinlenme yeri sağlanacaktır. İş aralarında uygun dinlenme imkanı bulunan büro ve benzeri işlerde ayrıca dinlenme yeri aranmaz. </vt:lpstr>
      <vt:lpstr>Duş kabinlerinde yeterli havalandırmaya elverişli aspirasyon ve vantilasyon tertibatı yapılacak, koku ve pislik önlenecektir. Duş kabinleri, mevsime göre yeteri kadar ısıtılacak, bu sıcaklık 25 C den aşağı olmayacak ve yeterli şekilde aydınlatılacaktır.</vt:lpstr>
      <vt:lpstr> Açık alanda yapılan çalışmalarda  a) İşçiler, olumsuz hava koşullarından ve gerekli hallerde cisim düşmelerine karşı korunacaktır. b) İşçiler, zararlı düzeyde gürültüden ve gaz, buhar, toz gibi zararlı dış etkilerden korunacaktır. c) İşçiler, herhangi bir tehlike durumunda işyerini hemen terk edebilecek veya kısa sürede yardım alabileceklerdir. d) İşçilerin kaymaları veya düşmeleri önlenecektir.</vt:lpstr>
      <vt:lpstr>Merdivenler  İşyeri merdivenlerinin mukavemet katsayısı 4 olacak ve metrekarede en az 500 kilogram yük taşıyacaktır. Delikli veya ızgaralı merdiven ve sahanlıklardaki delikler ve ızgara aralıkları en çok 2 santimetre olacaktır. Merdivenlerin genişliği,bakım işlerinde kullanılanlar dışında en az 110 santimetre olacak ve merdiven korkuluklarının bu genişlik içinde bulunmaları zorunluluğu halinde temiz genişlik 100 santimetreden az olmayacaktır.</vt:lpstr>
    </vt:vector>
  </TitlesOfParts>
  <Company>Inscale GmbH &amp; Co. KG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PresentationPackage</dc:title>
  <dc:creator>DOKTOR</dc:creator>
  <cp:lastModifiedBy>sekerm</cp:lastModifiedBy>
  <cp:revision>1170</cp:revision>
  <cp:lastPrinted>2011-04-12T09:40:02Z</cp:lastPrinted>
  <dcterms:created xsi:type="dcterms:W3CDTF">2008-04-16T13:39:00Z</dcterms:created>
  <dcterms:modified xsi:type="dcterms:W3CDTF">2012-10-13T10:58:15Z</dcterms:modified>
</cp:coreProperties>
</file>