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85" r:id="rId1"/>
  </p:sldMasterIdLst>
  <p:notesMasterIdLst>
    <p:notesMasterId r:id="rId33"/>
  </p:notesMasterIdLst>
  <p:sldIdLst>
    <p:sldId id="368" r:id="rId2"/>
    <p:sldId id="342" r:id="rId3"/>
    <p:sldId id="277" r:id="rId4"/>
    <p:sldId id="327" r:id="rId5"/>
    <p:sldId id="362" r:id="rId6"/>
    <p:sldId id="348" r:id="rId7"/>
    <p:sldId id="332" r:id="rId8"/>
    <p:sldId id="353" r:id="rId9"/>
    <p:sldId id="356" r:id="rId10"/>
    <p:sldId id="355" r:id="rId11"/>
    <p:sldId id="339" r:id="rId12"/>
    <p:sldId id="388" r:id="rId13"/>
    <p:sldId id="335" r:id="rId14"/>
    <p:sldId id="336" r:id="rId15"/>
    <p:sldId id="369" r:id="rId16"/>
    <p:sldId id="370" r:id="rId17"/>
    <p:sldId id="371" r:id="rId18"/>
    <p:sldId id="373" r:id="rId19"/>
    <p:sldId id="375" r:id="rId20"/>
    <p:sldId id="376" r:id="rId21"/>
    <p:sldId id="377" r:id="rId22"/>
    <p:sldId id="378" r:id="rId23"/>
    <p:sldId id="379" r:id="rId24"/>
    <p:sldId id="380" r:id="rId25"/>
    <p:sldId id="381" r:id="rId26"/>
    <p:sldId id="382" r:id="rId27"/>
    <p:sldId id="383" r:id="rId28"/>
    <p:sldId id="384" r:id="rId29"/>
    <p:sldId id="385" r:id="rId30"/>
    <p:sldId id="386" r:id="rId31"/>
    <p:sldId id="387" r:id="rId32"/>
  </p:sldIdLst>
  <p:sldSz cx="9144000" cy="6858000" type="screen4x3"/>
  <p:notesSz cx="6858000" cy="9144000"/>
  <p:defaultTextStyle>
    <a:defPPr>
      <a:defRPr lang="tr-TR"/>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a:srgbClr val="FFFF00"/>
    <a:srgbClr val="FF3300"/>
    <a:srgbClr val="FF9900"/>
    <a:srgbClr val="FF6600"/>
    <a:srgbClr val="000099"/>
    <a:srgbClr val="9933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25" autoAdjust="0"/>
    <p:restoredTop sz="94660"/>
  </p:normalViewPr>
  <p:slideViewPr>
    <p:cSldViewPr>
      <p:cViewPr varScale="1">
        <p:scale>
          <a:sx n="107" d="100"/>
          <a:sy n="107" d="100"/>
        </p:scale>
        <p:origin x="-17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21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1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biçemleri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5AC16E6-C2C2-4F50-9499-CE05C49F0F15}" type="slidenum">
              <a:rPr lang="tr-TR"/>
              <a:pPr/>
              <a:t>‹#›</a:t>
            </a:fld>
            <a:endParaRPr lang="tr-TR"/>
          </a:p>
        </p:txBody>
      </p:sp>
    </p:spTree>
    <p:extLst>
      <p:ext uri="{BB962C8B-B14F-4D97-AF65-F5344CB8AC3E}">
        <p14:creationId xmlns:p14="http://schemas.microsoft.com/office/powerpoint/2010/main" val="31031765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94"/>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94"/>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94"/>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94"/>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94"/>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7723BB1B-63BA-49A3-9651-7D532704F8B7}" type="slidenum">
              <a:rPr lang="tr-TR"/>
              <a:pPr/>
              <a:t>2</a:t>
            </a:fld>
            <a:endParaRPr lang="tr-TR"/>
          </a:p>
        </p:txBody>
      </p:sp>
      <p:sp>
        <p:nvSpPr>
          <p:cNvPr id="33795" name="Rectangle 2"/>
          <p:cNvSpPr>
            <a:spLocks noGrp="1" noRot="1" noChangeAspect="1" noChangeArrowheads="1" noTextEdit="1"/>
          </p:cNvSpPr>
          <p:nvPr>
            <p:ph type="sldImg"/>
          </p:nvPr>
        </p:nvSpPr>
        <p:spPr>
          <a:xfrm>
            <a:off x="1149350" y="692150"/>
            <a:ext cx="4556125" cy="3417888"/>
          </a:xfrm>
          <a:ln/>
        </p:spPr>
      </p:sp>
      <p:sp>
        <p:nvSpPr>
          <p:cNvPr id="33796" name="Rectangle 3"/>
          <p:cNvSpPr>
            <a:spLocks noGrp="1" noChangeArrowheads="1"/>
          </p:cNvSpPr>
          <p:nvPr>
            <p:ph type="body" idx="1"/>
          </p:nvPr>
        </p:nvSpPr>
        <p:spPr>
          <a:xfrm>
            <a:off x="685800" y="4343400"/>
            <a:ext cx="5486400" cy="4114800"/>
          </a:xfrm>
          <a:noFill/>
          <a:ln/>
        </p:spPr>
        <p:txBody>
          <a:bodyPr lIns="92638" tIns="46319" rIns="92638" bIns="46319"/>
          <a:lstStyle/>
          <a:p>
            <a:pPr>
              <a:spcBef>
                <a:spcPct val="0"/>
              </a:spcBef>
            </a:pPr>
            <a:endParaRPr kumimoji="0" lang="en-US" sz="2400"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B76D650-3CD3-4BD8-BBFA-FCC567F63AD3}" type="slidenum">
              <a:rPr lang="tr-T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4092C17-C99F-4A34-8519-A94394B28710}" type="slidenum">
              <a:rPr lang="tr-T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90A3F6B-328A-410F-AD80-90330FC6FDBD}" type="slidenum">
              <a:rPr lang="tr-T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FDB3998-D0D6-4988-8003-9C0AA51EC8CC}" type="slidenum">
              <a:rPr lang="tr-T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5634418-028E-4333-BE51-579F3B82F135}" type="slidenum">
              <a:rPr lang="tr-T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3EE4FE02-E09B-4DB2-ADFC-9A776254DE42}" type="slidenum">
              <a:rPr lang="tr-T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31197CA7-93E8-4913-A22D-4987F99C93FF}" type="slidenum">
              <a:rPr lang="tr-T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73D0EA8E-B6AD-489F-9953-CD0CEA5301E4}" type="slidenum">
              <a:rPr lang="tr-T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307038FD-D290-40C9-8838-801D7FDE5104}" type="slidenum">
              <a:rPr lang="tr-T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B84168D7-F516-4DE7-9543-4F8EA9B86532}" type="slidenum">
              <a:rPr lang="tr-T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18CB2FC2-2E47-4962-9F44-59630614AF62}" type="slidenum">
              <a:rPr lang="tr-T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C0E78B10-E25C-49E8-BCCA-7CCDF7AD9BB5}" type="slidenum">
              <a:rPr lang="tr-TR"/>
              <a:pPr/>
              <a:t>‹#›</a:t>
            </a:fld>
            <a:endParaRPr lang="tr-TR"/>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6.xml"/><Relationship Id="rId1" Type="http://schemas.openxmlformats.org/officeDocument/2006/relationships/vmlDrawing" Target="../drawings/vmlDrawing4.vml"/><Relationship Id="rId4" Type="http://schemas.openxmlformats.org/officeDocument/2006/relationships/image" Target="../media/image7.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oleObject" Target="../embeddings/oleObject2.bin"/><Relationship Id="rId7" Type="http://schemas.openxmlformats.org/officeDocument/2006/relationships/oleObject" Target="../embeddings/Microsoft_Word_97_-_2003_Document2.doc"/><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Microsoft_Word_97_-_2003_Document1.doc"/></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468313" y="1989138"/>
            <a:ext cx="8153400" cy="2678112"/>
          </a:xfrm>
          <a:prstGeom prst="rect">
            <a:avLst/>
          </a:prstGeom>
          <a:noFill/>
          <a:ln w="9525">
            <a:noFill/>
            <a:miter lim="800000"/>
            <a:headEnd/>
            <a:tailEnd/>
          </a:ln>
        </p:spPr>
        <p:txBody>
          <a:bodyPr>
            <a:spAutoFit/>
          </a:bodyPr>
          <a:lstStyle/>
          <a:p>
            <a:pPr algn="ctr">
              <a:spcBef>
                <a:spcPct val="50000"/>
              </a:spcBef>
            </a:pPr>
            <a:r>
              <a:rPr lang="tr-TR" sz="4400" b="1"/>
              <a:t>İŞ SAĞLIĞI VE GÜVENLİĞİ YÖNÜNDEN KONTROLLER VE BELGELER</a:t>
            </a:r>
            <a:endParaRPr lang="tr-TR"/>
          </a:p>
          <a:p>
            <a:pPr algn="ctr">
              <a:spcBef>
                <a:spcPct val="50000"/>
              </a:spcBef>
            </a:pPr>
            <a:endParaRPr lang="tr-T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Text Box 1027"/>
          <p:cNvSpPr txBox="1">
            <a:spLocks noChangeArrowheads="1"/>
          </p:cNvSpPr>
          <p:nvPr/>
        </p:nvSpPr>
        <p:spPr bwMode="auto">
          <a:xfrm>
            <a:off x="228600" y="304800"/>
            <a:ext cx="8763000" cy="579438"/>
          </a:xfrm>
          <a:prstGeom prst="rect">
            <a:avLst/>
          </a:prstGeom>
          <a:solidFill>
            <a:srgbClr val="000099"/>
          </a:solidFill>
          <a:ln w="9525">
            <a:noFill/>
            <a:miter lim="800000"/>
            <a:headEnd/>
            <a:tailEnd/>
          </a:ln>
        </p:spPr>
        <p:txBody>
          <a:bodyPr>
            <a:spAutoFit/>
          </a:bodyPr>
          <a:lstStyle/>
          <a:p>
            <a:pPr algn="ctr">
              <a:spcBef>
                <a:spcPct val="50000"/>
              </a:spcBef>
            </a:pPr>
            <a:r>
              <a:rPr lang="tr-TR" sz="3200" b="1">
                <a:solidFill>
                  <a:srgbClr val="00FFFF"/>
                </a:solidFill>
                <a:latin typeface="Tahoma" pitchFamily="34" charset="0"/>
              </a:rPr>
              <a:t>TEKNİK YÖNDEN YAPILAN KONTROLLER</a:t>
            </a:r>
            <a:endParaRPr lang="tr-TR" sz="4400" b="1">
              <a:solidFill>
                <a:srgbClr val="00FFFF"/>
              </a:solidFill>
              <a:latin typeface="Tahoma" pitchFamily="34" charset="0"/>
            </a:endParaRPr>
          </a:p>
        </p:txBody>
      </p:sp>
      <p:sp>
        <p:nvSpPr>
          <p:cNvPr id="11267" name="Text Box 1028"/>
          <p:cNvSpPr txBox="1">
            <a:spLocks noChangeArrowheads="1"/>
          </p:cNvSpPr>
          <p:nvPr/>
        </p:nvSpPr>
        <p:spPr bwMode="auto">
          <a:xfrm>
            <a:off x="228600" y="1371600"/>
            <a:ext cx="8686800" cy="3539430"/>
          </a:xfrm>
          <a:prstGeom prst="rect">
            <a:avLst/>
          </a:prstGeom>
          <a:noFill/>
          <a:ln w="9525">
            <a:noFill/>
            <a:miter lim="800000"/>
            <a:headEnd/>
            <a:tailEnd/>
          </a:ln>
        </p:spPr>
        <p:txBody>
          <a:bodyPr>
            <a:spAutoFit/>
          </a:bodyPr>
          <a:lstStyle/>
          <a:p>
            <a:pPr>
              <a:spcBef>
                <a:spcPct val="50000"/>
              </a:spcBef>
            </a:pPr>
            <a:r>
              <a:rPr lang="tr-TR" sz="3200" b="1" dirty="0">
                <a:solidFill>
                  <a:srgbClr val="FF6600"/>
                </a:solidFill>
                <a:latin typeface="Tahoma" pitchFamily="34" charset="0"/>
              </a:rPr>
              <a:t>4-Yangın Sistemlerinin Kontrolleri:</a:t>
            </a:r>
            <a:r>
              <a:rPr lang="tr-TR" b="1" dirty="0">
                <a:latin typeface="Tahoma" pitchFamily="34" charset="0"/>
              </a:rPr>
              <a:t> </a:t>
            </a:r>
          </a:p>
          <a:p>
            <a:pPr marL="457200" indent="-457200">
              <a:spcBef>
                <a:spcPct val="50000"/>
              </a:spcBef>
              <a:buFontTx/>
              <a:buChar char="-"/>
            </a:pPr>
            <a:r>
              <a:rPr lang="tr-TR" sz="3200" b="1" dirty="0" smtClean="0">
                <a:latin typeface="Tahoma" pitchFamily="34" charset="0"/>
              </a:rPr>
              <a:t>Seyyar </a:t>
            </a:r>
            <a:r>
              <a:rPr lang="tr-TR" sz="3200" b="1" dirty="0">
                <a:latin typeface="Tahoma" pitchFamily="34" charset="0"/>
              </a:rPr>
              <a:t>Yangın Söndürme Cihazları</a:t>
            </a:r>
            <a:r>
              <a:rPr lang="tr-TR" sz="3200" b="1" smtClean="0">
                <a:latin typeface="Tahoma" pitchFamily="34" charset="0"/>
              </a:rPr>
              <a:t>, </a:t>
            </a:r>
            <a:endParaRPr lang="tr-TR" sz="3200" b="1">
              <a:latin typeface="Tahoma" pitchFamily="34" charset="0"/>
            </a:endParaRPr>
          </a:p>
          <a:p>
            <a:pPr>
              <a:spcBef>
                <a:spcPct val="50000"/>
              </a:spcBef>
            </a:pPr>
            <a:r>
              <a:rPr lang="tr-TR" sz="3200" b="1" dirty="0">
                <a:latin typeface="Tahoma" pitchFamily="34" charset="0"/>
              </a:rPr>
              <a:t>- Yangın Alarm ve Sistemleri</a:t>
            </a:r>
          </a:p>
          <a:p>
            <a:pPr>
              <a:spcBef>
                <a:spcPct val="50000"/>
              </a:spcBef>
            </a:pPr>
            <a:r>
              <a:rPr lang="tr-TR" sz="3200" b="1" dirty="0">
                <a:latin typeface="Tahoma" pitchFamily="34" charset="0"/>
              </a:rPr>
              <a:t>- Motopomplar,</a:t>
            </a:r>
          </a:p>
          <a:p>
            <a:pPr>
              <a:spcBef>
                <a:spcPct val="50000"/>
              </a:spcBef>
            </a:pPr>
            <a:r>
              <a:rPr lang="tr-TR" sz="3200" b="1" dirty="0">
                <a:latin typeface="Tahoma" pitchFamily="34" charset="0"/>
              </a:rPr>
              <a:t>- Yangın Hortumları</a:t>
            </a:r>
            <a:endParaRPr lang="tr-TR" b="1" dirty="0">
              <a:latin typeface="Tahoma" pitchFamily="34" charset="0"/>
            </a:endParaRPr>
          </a:p>
        </p:txBody>
      </p:sp>
      <p:pic>
        <p:nvPicPr>
          <p:cNvPr id="11268" name="Picture 1030"/>
          <p:cNvPicPr>
            <a:picLocks noChangeAspect="1" noChangeArrowheads="1"/>
          </p:cNvPicPr>
          <p:nvPr/>
        </p:nvPicPr>
        <p:blipFill>
          <a:blip r:embed="rId2" cstate="print"/>
          <a:srcRect/>
          <a:stretch>
            <a:fillRect/>
          </a:stretch>
        </p:blipFill>
        <p:spPr bwMode="auto">
          <a:xfrm>
            <a:off x="5305425" y="3733800"/>
            <a:ext cx="2619375" cy="2895600"/>
          </a:xfrm>
          <a:prstGeom prst="rect">
            <a:avLst/>
          </a:prstGeom>
          <a:noFill/>
          <a:ln w="12700">
            <a:noFill/>
            <a:miter lim="800000"/>
            <a:headEnd type="none" w="sm" len="sm"/>
            <a:tailEnd type="none" w="sm" len="sm"/>
          </a:ln>
        </p:spPr>
      </p:pic>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Text Box 1027"/>
          <p:cNvSpPr txBox="1">
            <a:spLocks noChangeArrowheads="1"/>
          </p:cNvSpPr>
          <p:nvPr/>
        </p:nvSpPr>
        <p:spPr bwMode="auto">
          <a:xfrm>
            <a:off x="214313" y="1428750"/>
            <a:ext cx="8208962" cy="1046440"/>
          </a:xfrm>
          <a:prstGeom prst="rect">
            <a:avLst/>
          </a:prstGeom>
          <a:noFill/>
          <a:ln w="12700">
            <a:noFill/>
            <a:miter lim="800000"/>
            <a:headEnd type="none" w="sm" len="sm"/>
            <a:tailEnd type="none" w="sm" len="sm"/>
          </a:ln>
        </p:spPr>
        <p:txBody>
          <a:bodyPr>
            <a:spAutoFit/>
          </a:bodyPr>
          <a:lstStyle/>
          <a:p>
            <a:pPr>
              <a:spcBef>
                <a:spcPct val="50000"/>
              </a:spcBef>
            </a:pPr>
            <a:r>
              <a:rPr lang="tr-TR" sz="3200" dirty="0">
                <a:latin typeface="Impact" pitchFamily="34" charset="0"/>
              </a:rPr>
              <a:t>SAĞLIK RAPORLARI:</a:t>
            </a:r>
          </a:p>
          <a:p>
            <a:pPr>
              <a:spcBef>
                <a:spcPct val="50000"/>
              </a:spcBef>
            </a:pPr>
            <a:endParaRPr lang="tr-TR" sz="2000" b="1" dirty="0">
              <a:latin typeface="Tahoma" pitchFamily="34" charset="0"/>
              <a:cs typeface="Tahoma" pitchFamily="34" charset="0"/>
            </a:endParaRPr>
          </a:p>
        </p:txBody>
      </p:sp>
      <p:sp>
        <p:nvSpPr>
          <p:cNvPr id="12291" name="Text Box 1029"/>
          <p:cNvSpPr txBox="1">
            <a:spLocks noChangeArrowheads="1"/>
          </p:cNvSpPr>
          <p:nvPr/>
        </p:nvSpPr>
        <p:spPr bwMode="auto">
          <a:xfrm>
            <a:off x="1295400" y="304800"/>
            <a:ext cx="5791200" cy="655638"/>
          </a:xfrm>
          <a:prstGeom prst="rect">
            <a:avLst/>
          </a:prstGeom>
          <a:solidFill>
            <a:srgbClr val="000099"/>
          </a:solidFill>
          <a:ln w="76200" cmpd="tri">
            <a:solidFill>
              <a:schemeClr val="tx1"/>
            </a:solidFill>
            <a:miter lim="800000"/>
            <a:headEnd/>
            <a:tailEnd/>
          </a:ln>
        </p:spPr>
        <p:txBody>
          <a:bodyPr>
            <a:spAutoFit/>
          </a:bodyPr>
          <a:lstStyle/>
          <a:p>
            <a:pPr algn="ctr">
              <a:spcBef>
                <a:spcPct val="50000"/>
              </a:spcBef>
            </a:pPr>
            <a:r>
              <a:rPr lang="tr-TR" sz="3200" b="1">
                <a:solidFill>
                  <a:srgbClr val="00FFFF"/>
                </a:solidFill>
                <a:latin typeface="Tahoma" pitchFamily="34" charset="0"/>
              </a:rPr>
              <a:t>SAĞLIK YÖNÜNDEN</a:t>
            </a:r>
          </a:p>
        </p:txBody>
      </p:sp>
      <p:sp>
        <p:nvSpPr>
          <p:cNvPr id="5" name="TextBox 4"/>
          <p:cNvSpPr txBox="1"/>
          <p:nvPr/>
        </p:nvSpPr>
        <p:spPr>
          <a:xfrm>
            <a:off x="251520" y="1964353"/>
            <a:ext cx="8424936" cy="4524315"/>
          </a:xfrm>
          <a:prstGeom prst="rect">
            <a:avLst/>
          </a:prstGeom>
          <a:noFill/>
        </p:spPr>
        <p:txBody>
          <a:bodyPr wrap="square" rtlCol="0">
            <a:spAutoFit/>
          </a:bodyPr>
          <a:lstStyle/>
          <a:p>
            <a:r>
              <a:rPr lang="en-US" dirty="0" smtClean="0"/>
              <a:t>1</a:t>
            </a:r>
            <a:r>
              <a:rPr lang="en-US" dirty="0"/>
              <a:t>) </a:t>
            </a:r>
            <a:r>
              <a:rPr lang="en-US" dirty="0" err="1"/>
              <a:t>İşe</a:t>
            </a:r>
            <a:r>
              <a:rPr lang="en-US" dirty="0"/>
              <a:t> </a:t>
            </a:r>
            <a:r>
              <a:rPr lang="en-US" dirty="0" err="1"/>
              <a:t>girişlerinde</a:t>
            </a:r>
            <a:r>
              <a:rPr lang="en-US" dirty="0"/>
              <a:t>.</a:t>
            </a:r>
          </a:p>
          <a:p>
            <a:r>
              <a:rPr lang="en-US" dirty="0"/>
              <a:t>2) </a:t>
            </a:r>
            <a:r>
              <a:rPr lang="en-US" dirty="0" err="1"/>
              <a:t>İş</a:t>
            </a:r>
            <a:r>
              <a:rPr lang="en-US" dirty="0"/>
              <a:t> </a:t>
            </a:r>
            <a:r>
              <a:rPr lang="en-US" dirty="0" err="1"/>
              <a:t>değişikliğinde</a:t>
            </a:r>
            <a:r>
              <a:rPr lang="en-US" dirty="0"/>
              <a:t>.</a:t>
            </a:r>
          </a:p>
          <a:p>
            <a:r>
              <a:rPr lang="en-US" dirty="0"/>
              <a:t>3) </a:t>
            </a:r>
            <a:r>
              <a:rPr lang="en-US" dirty="0" err="1"/>
              <a:t>İş</a:t>
            </a:r>
            <a:r>
              <a:rPr lang="en-US" dirty="0"/>
              <a:t> </a:t>
            </a:r>
            <a:r>
              <a:rPr lang="en-US" dirty="0" err="1"/>
              <a:t>kazası</a:t>
            </a:r>
            <a:r>
              <a:rPr lang="en-US" dirty="0"/>
              <a:t>, </a:t>
            </a:r>
            <a:r>
              <a:rPr lang="en-US" dirty="0" err="1"/>
              <a:t>meslek</a:t>
            </a:r>
            <a:r>
              <a:rPr lang="en-US" dirty="0"/>
              <a:t> </a:t>
            </a:r>
            <a:r>
              <a:rPr lang="en-US" dirty="0" err="1"/>
              <a:t>hastalığı</a:t>
            </a:r>
            <a:r>
              <a:rPr lang="en-US" dirty="0"/>
              <a:t> </a:t>
            </a:r>
            <a:r>
              <a:rPr lang="en-US" dirty="0" err="1"/>
              <a:t>veya</a:t>
            </a:r>
            <a:r>
              <a:rPr lang="en-US" dirty="0"/>
              <a:t> </a:t>
            </a:r>
            <a:r>
              <a:rPr lang="en-US" dirty="0" err="1"/>
              <a:t>sağlık</a:t>
            </a:r>
            <a:r>
              <a:rPr lang="en-US" dirty="0"/>
              <a:t> </a:t>
            </a:r>
            <a:r>
              <a:rPr lang="en-US" dirty="0" err="1"/>
              <a:t>nedeniyle</a:t>
            </a:r>
            <a:r>
              <a:rPr lang="en-US" dirty="0"/>
              <a:t> </a:t>
            </a:r>
            <a:r>
              <a:rPr lang="en-US" dirty="0" err="1"/>
              <a:t>tekrarlanan</a:t>
            </a:r>
            <a:r>
              <a:rPr lang="en-US" dirty="0"/>
              <a:t> </a:t>
            </a:r>
            <a:r>
              <a:rPr lang="en-US" dirty="0" err="1"/>
              <a:t>işten</a:t>
            </a:r>
            <a:r>
              <a:rPr lang="en-US" dirty="0"/>
              <a:t> </a:t>
            </a:r>
            <a:r>
              <a:rPr lang="en-US" dirty="0" err="1"/>
              <a:t>uzaklaşmalarından</a:t>
            </a:r>
            <a:r>
              <a:rPr lang="en-US" dirty="0"/>
              <a:t> </a:t>
            </a:r>
            <a:r>
              <a:rPr lang="en-US" dirty="0" err="1"/>
              <a:t>sonra</a:t>
            </a:r>
            <a:r>
              <a:rPr lang="en-US" dirty="0"/>
              <a:t> </a:t>
            </a:r>
            <a:r>
              <a:rPr lang="en-US" dirty="0" err="1"/>
              <a:t>işe</a:t>
            </a:r>
            <a:r>
              <a:rPr lang="en-US" dirty="0"/>
              <a:t> </a:t>
            </a:r>
            <a:r>
              <a:rPr lang="en-US" dirty="0" err="1"/>
              <a:t>dönüşlerinde</a:t>
            </a:r>
            <a:r>
              <a:rPr lang="en-US" dirty="0"/>
              <a:t> </a:t>
            </a:r>
            <a:r>
              <a:rPr lang="en-US" dirty="0" err="1"/>
              <a:t>talep</a:t>
            </a:r>
            <a:r>
              <a:rPr lang="en-US" dirty="0"/>
              <a:t> </a:t>
            </a:r>
            <a:r>
              <a:rPr lang="en-US" dirty="0" err="1"/>
              <a:t>etmeleri</a:t>
            </a:r>
            <a:r>
              <a:rPr lang="en-US" dirty="0"/>
              <a:t> </a:t>
            </a:r>
            <a:r>
              <a:rPr lang="en-US" dirty="0" err="1"/>
              <a:t>hâlinde</a:t>
            </a:r>
            <a:r>
              <a:rPr lang="en-US" dirty="0"/>
              <a:t>.</a:t>
            </a:r>
          </a:p>
          <a:p>
            <a:r>
              <a:rPr lang="en-US" dirty="0"/>
              <a:t>4) </a:t>
            </a:r>
            <a:r>
              <a:rPr lang="en-US" dirty="0" err="1"/>
              <a:t>İşin</a:t>
            </a:r>
            <a:r>
              <a:rPr lang="en-US" dirty="0"/>
              <a:t> </a:t>
            </a:r>
            <a:r>
              <a:rPr lang="en-US" dirty="0" err="1"/>
              <a:t>devamı</a:t>
            </a:r>
            <a:r>
              <a:rPr lang="en-US" dirty="0"/>
              <a:t> </a:t>
            </a:r>
            <a:r>
              <a:rPr lang="en-US" dirty="0" err="1"/>
              <a:t>süresince</a:t>
            </a:r>
            <a:r>
              <a:rPr lang="en-US" dirty="0"/>
              <a:t>, </a:t>
            </a:r>
            <a:r>
              <a:rPr lang="en-US" dirty="0" err="1"/>
              <a:t>çalışanın</a:t>
            </a:r>
            <a:r>
              <a:rPr lang="en-US" dirty="0"/>
              <a:t> </a:t>
            </a:r>
            <a:r>
              <a:rPr lang="en-US" dirty="0" err="1"/>
              <a:t>ve</a:t>
            </a:r>
            <a:r>
              <a:rPr lang="en-US" dirty="0"/>
              <a:t> </a:t>
            </a:r>
            <a:r>
              <a:rPr lang="en-US" dirty="0" err="1"/>
              <a:t>işin</a:t>
            </a:r>
            <a:r>
              <a:rPr lang="en-US" dirty="0"/>
              <a:t> </a:t>
            </a:r>
            <a:r>
              <a:rPr lang="en-US" dirty="0" err="1"/>
              <a:t>niteliği</a:t>
            </a:r>
            <a:r>
              <a:rPr lang="en-US" dirty="0"/>
              <a:t> </a:t>
            </a:r>
            <a:r>
              <a:rPr lang="en-US" dirty="0" err="1"/>
              <a:t>ile</a:t>
            </a:r>
            <a:r>
              <a:rPr lang="en-US" dirty="0"/>
              <a:t> </a:t>
            </a:r>
            <a:r>
              <a:rPr lang="en-US" dirty="0" err="1"/>
              <a:t>işyerinin</a:t>
            </a:r>
            <a:r>
              <a:rPr lang="en-US" dirty="0"/>
              <a:t> </a:t>
            </a:r>
            <a:r>
              <a:rPr lang="en-US" dirty="0" err="1"/>
              <a:t>tehlike</a:t>
            </a:r>
            <a:r>
              <a:rPr lang="en-US" dirty="0"/>
              <a:t> </a:t>
            </a:r>
            <a:r>
              <a:rPr lang="en-US" dirty="0" err="1"/>
              <a:t>sınıfına</a:t>
            </a:r>
            <a:r>
              <a:rPr lang="en-US" dirty="0"/>
              <a:t> </a:t>
            </a:r>
            <a:r>
              <a:rPr lang="en-US" dirty="0" err="1"/>
              <a:t>göre</a:t>
            </a:r>
            <a:r>
              <a:rPr lang="en-US" dirty="0"/>
              <a:t> </a:t>
            </a:r>
            <a:r>
              <a:rPr lang="en-US" dirty="0" err="1"/>
              <a:t>Bakanlıkça</a:t>
            </a:r>
            <a:r>
              <a:rPr lang="en-US" dirty="0"/>
              <a:t> </a:t>
            </a:r>
            <a:r>
              <a:rPr lang="en-US" dirty="0" err="1"/>
              <a:t>belirlenen</a:t>
            </a:r>
            <a:r>
              <a:rPr lang="en-US" dirty="0"/>
              <a:t> </a:t>
            </a:r>
            <a:r>
              <a:rPr lang="en-US" dirty="0" err="1"/>
              <a:t>düzenli</a:t>
            </a:r>
            <a:r>
              <a:rPr lang="en-US" dirty="0"/>
              <a:t> </a:t>
            </a:r>
            <a:r>
              <a:rPr lang="en-US" dirty="0" err="1"/>
              <a:t>aralıklarla</a:t>
            </a:r>
            <a:r>
              <a:rPr lang="en-US" dirty="0"/>
              <a:t>.</a:t>
            </a:r>
          </a:p>
          <a:p>
            <a:r>
              <a:rPr lang="en-US" dirty="0"/>
              <a:t>(</a:t>
            </a:r>
            <a:r>
              <a:rPr lang="en-US" dirty="0" err="1"/>
              <a:t>İş</a:t>
            </a:r>
            <a:r>
              <a:rPr lang="en-US" dirty="0"/>
              <a:t> </a:t>
            </a:r>
            <a:r>
              <a:rPr lang="en-US" dirty="0" err="1"/>
              <a:t>Sağlığı</a:t>
            </a:r>
            <a:r>
              <a:rPr lang="en-US" dirty="0"/>
              <a:t> </a:t>
            </a:r>
            <a:r>
              <a:rPr lang="en-US" dirty="0" err="1"/>
              <a:t>ve</a:t>
            </a:r>
            <a:r>
              <a:rPr lang="en-US" dirty="0"/>
              <a:t> </a:t>
            </a:r>
            <a:r>
              <a:rPr lang="en-US" dirty="0" err="1"/>
              <a:t>Güvenliği</a:t>
            </a:r>
            <a:r>
              <a:rPr lang="en-US" dirty="0"/>
              <a:t> </a:t>
            </a:r>
            <a:r>
              <a:rPr lang="en-US" dirty="0" err="1"/>
              <a:t>Kanunu</a:t>
            </a:r>
            <a:r>
              <a:rPr lang="en-US" dirty="0"/>
              <a:t> Madde:15/1)</a:t>
            </a:r>
          </a:p>
          <a:p>
            <a:r>
              <a:rPr lang="en-US" dirty="0"/>
              <a:t> </a:t>
            </a:r>
            <a:r>
              <a:rPr lang="en-US" dirty="0" err="1" smtClean="0"/>
              <a:t>Tehlikeli</a:t>
            </a:r>
            <a:r>
              <a:rPr lang="en-US" dirty="0" smtClean="0"/>
              <a:t> </a:t>
            </a:r>
            <a:r>
              <a:rPr lang="en-US" dirty="0" err="1"/>
              <a:t>ve</a:t>
            </a:r>
            <a:r>
              <a:rPr lang="en-US" dirty="0"/>
              <a:t> </a:t>
            </a:r>
            <a:r>
              <a:rPr lang="en-US" dirty="0" err="1"/>
              <a:t>çok</a:t>
            </a:r>
            <a:r>
              <a:rPr lang="en-US" dirty="0"/>
              <a:t> </a:t>
            </a:r>
            <a:r>
              <a:rPr lang="en-US" dirty="0" err="1"/>
              <a:t>tehlikeli</a:t>
            </a:r>
            <a:r>
              <a:rPr lang="en-US" dirty="0"/>
              <a:t> </a:t>
            </a:r>
            <a:r>
              <a:rPr lang="en-US" dirty="0" err="1"/>
              <a:t>sınıfta</a:t>
            </a:r>
            <a:r>
              <a:rPr lang="en-US" dirty="0"/>
              <a:t> </a:t>
            </a:r>
            <a:r>
              <a:rPr lang="en-US" dirty="0" err="1"/>
              <a:t>yer</a:t>
            </a:r>
            <a:r>
              <a:rPr lang="en-US" dirty="0"/>
              <a:t> </a:t>
            </a:r>
            <a:r>
              <a:rPr lang="en-US" dirty="0" err="1"/>
              <a:t>alan</a:t>
            </a:r>
            <a:r>
              <a:rPr lang="en-US" dirty="0"/>
              <a:t> </a:t>
            </a:r>
            <a:r>
              <a:rPr lang="en-US" dirty="0" err="1"/>
              <a:t>işyerlerinde</a:t>
            </a:r>
            <a:r>
              <a:rPr lang="en-US" dirty="0"/>
              <a:t> </a:t>
            </a:r>
            <a:r>
              <a:rPr lang="en-US" dirty="0" err="1"/>
              <a:t>çalışacaklar</a:t>
            </a:r>
            <a:r>
              <a:rPr lang="en-US" dirty="0"/>
              <a:t>, </a:t>
            </a:r>
            <a:r>
              <a:rPr lang="en-US" dirty="0" err="1"/>
              <a:t>yapacakları</a:t>
            </a:r>
            <a:r>
              <a:rPr lang="en-US" dirty="0"/>
              <a:t> </a:t>
            </a:r>
            <a:r>
              <a:rPr lang="en-US" dirty="0" err="1"/>
              <a:t>işe</a:t>
            </a:r>
            <a:r>
              <a:rPr lang="en-US" dirty="0"/>
              <a:t> </a:t>
            </a:r>
            <a:r>
              <a:rPr lang="en-US" dirty="0" err="1"/>
              <a:t>uygun</a:t>
            </a:r>
            <a:r>
              <a:rPr lang="en-US" dirty="0"/>
              <a:t> </a:t>
            </a:r>
            <a:r>
              <a:rPr lang="en-US" dirty="0" err="1"/>
              <a:t>olduklarını</a:t>
            </a:r>
            <a:r>
              <a:rPr lang="en-US" dirty="0"/>
              <a:t> </a:t>
            </a:r>
            <a:r>
              <a:rPr lang="en-US" dirty="0" err="1"/>
              <a:t>belirten</a:t>
            </a:r>
            <a:r>
              <a:rPr lang="en-US" dirty="0"/>
              <a:t> </a:t>
            </a:r>
            <a:r>
              <a:rPr lang="en-US" dirty="0" err="1"/>
              <a:t>sağlık</a:t>
            </a:r>
            <a:r>
              <a:rPr lang="en-US" dirty="0"/>
              <a:t> </a:t>
            </a:r>
            <a:r>
              <a:rPr lang="en-US" dirty="0" err="1"/>
              <a:t>raporu</a:t>
            </a:r>
            <a:r>
              <a:rPr lang="en-US" dirty="0"/>
              <a:t> </a:t>
            </a:r>
            <a:r>
              <a:rPr lang="en-US" dirty="0" err="1"/>
              <a:t>olmadan</a:t>
            </a:r>
            <a:r>
              <a:rPr lang="en-US" dirty="0"/>
              <a:t> </a:t>
            </a:r>
            <a:r>
              <a:rPr lang="en-US" dirty="0" err="1"/>
              <a:t>işe</a:t>
            </a:r>
            <a:r>
              <a:rPr lang="en-US" dirty="0"/>
              <a:t> </a:t>
            </a:r>
            <a:r>
              <a:rPr lang="en-US" dirty="0" err="1"/>
              <a:t>başlatılamaz</a:t>
            </a:r>
            <a:r>
              <a:rPr lang="en-US" dirty="0"/>
              <a:t>. (</a:t>
            </a:r>
            <a:r>
              <a:rPr lang="en-US" dirty="0" err="1"/>
              <a:t>İş</a:t>
            </a:r>
            <a:r>
              <a:rPr lang="en-US" dirty="0"/>
              <a:t> </a:t>
            </a:r>
            <a:r>
              <a:rPr lang="en-US" dirty="0" err="1"/>
              <a:t>Sağlığı</a:t>
            </a:r>
            <a:r>
              <a:rPr lang="en-US" dirty="0"/>
              <a:t> </a:t>
            </a:r>
            <a:r>
              <a:rPr lang="en-US" dirty="0" err="1"/>
              <a:t>ve</a:t>
            </a:r>
            <a:r>
              <a:rPr lang="en-US" dirty="0"/>
              <a:t> </a:t>
            </a:r>
            <a:r>
              <a:rPr lang="en-US" dirty="0" err="1"/>
              <a:t>Güvenliği</a:t>
            </a:r>
            <a:r>
              <a:rPr lang="en-US" dirty="0"/>
              <a:t> </a:t>
            </a:r>
            <a:r>
              <a:rPr lang="en-US" dirty="0" err="1"/>
              <a:t>Kanunu</a:t>
            </a:r>
            <a:r>
              <a:rPr lang="en-US" dirty="0"/>
              <a:t> Madde:15/2)</a:t>
            </a:r>
          </a:p>
          <a:p>
            <a:endParaRPr lang="en-US" dirty="0"/>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Box 1029"/>
          <p:cNvSpPr txBox="1">
            <a:spLocks noChangeArrowheads="1"/>
          </p:cNvSpPr>
          <p:nvPr/>
        </p:nvSpPr>
        <p:spPr bwMode="auto">
          <a:xfrm>
            <a:off x="1691680" y="476672"/>
            <a:ext cx="5791200" cy="655638"/>
          </a:xfrm>
          <a:prstGeom prst="rect">
            <a:avLst/>
          </a:prstGeom>
          <a:solidFill>
            <a:srgbClr val="000099"/>
          </a:solidFill>
          <a:ln w="76200" cmpd="tri">
            <a:solidFill>
              <a:schemeClr val="tx1"/>
            </a:solidFill>
            <a:miter lim="800000"/>
            <a:headEnd/>
            <a:tailEnd/>
          </a:ln>
        </p:spPr>
        <p:txBody>
          <a:bodyPr>
            <a:spAutoFit/>
          </a:bodyPr>
          <a:lstStyle/>
          <a:p>
            <a:pPr algn="ctr">
              <a:spcBef>
                <a:spcPct val="50000"/>
              </a:spcBef>
            </a:pPr>
            <a:r>
              <a:rPr lang="tr-TR" sz="3200" b="1">
                <a:solidFill>
                  <a:srgbClr val="00FFFF"/>
                </a:solidFill>
                <a:latin typeface="Tahoma" pitchFamily="34" charset="0"/>
              </a:rPr>
              <a:t>SAĞLIK YÖNÜNDEN</a:t>
            </a:r>
          </a:p>
        </p:txBody>
      </p:sp>
      <p:sp>
        <p:nvSpPr>
          <p:cNvPr id="5" name="TextBox 4"/>
          <p:cNvSpPr txBox="1"/>
          <p:nvPr/>
        </p:nvSpPr>
        <p:spPr>
          <a:xfrm>
            <a:off x="971600" y="1844824"/>
            <a:ext cx="7056784" cy="4524315"/>
          </a:xfrm>
          <a:prstGeom prst="rect">
            <a:avLst/>
          </a:prstGeom>
          <a:noFill/>
        </p:spPr>
        <p:txBody>
          <a:bodyPr wrap="square" rtlCol="0">
            <a:spAutoFit/>
          </a:bodyPr>
          <a:lstStyle/>
          <a:p>
            <a:pPr algn="just"/>
            <a:r>
              <a:rPr lang="tr-TR" dirty="0" smtClean="0"/>
              <a:t>S</a:t>
            </a:r>
            <a:r>
              <a:rPr lang="en-US" dirty="0" err="1" smtClean="0"/>
              <a:t>ağlık</a:t>
            </a:r>
            <a:r>
              <a:rPr lang="en-US" dirty="0" smtClean="0"/>
              <a:t> </a:t>
            </a:r>
            <a:r>
              <a:rPr lang="en-US" dirty="0" err="1"/>
              <a:t>raporları</a:t>
            </a:r>
            <a:r>
              <a:rPr lang="en-US" dirty="0"/>
              <a:t>, </a:t>
            </a:r>
            <a:r>
              <a:rPr lang="en-US" dirty="0" err="1"/>
              <a:t>işyeri</a:t>
            </a:r>
            <a:r>
              <a:rPr lang="en-US" dirty="0"/>
              <a:t> </a:t>
            </a:r>
            <a:r>
              <a:rPr lang="en-US" dirty="0" err="1"/>
              <a:t>sağlık</a:t>
            </a:r>
            <a:r>
              <a:rPr lang="en-US" dirty="0"/>
              <a:t> </a:t>
            </a:r>
            <a:r>
              <a:rPr lang="en-US" dirty="0" err="1"/>
              <a:t>ve</a:t>
            </a:r>
            <a:r>
              <a:rPr lang="en-US" dirty="0"/>
              <a:t> </a:t>
            </a:r>
            <a:r>
              <a:rPr lang="en-US" dirty="0" err="1"/>
              <a:t>güvenlik</a:t>
            </a:r>
            <a:r>
              <a:rPr lang="en-US" dirty="0"/>
              <a:t> </a:t>
            </a:r>
            <a:r>
              <a:rPr lang="en-US" dirty="0" err="1"/>
              <a:t>biriminde</a:t>
            </a:r>
            <a:r>
              <a:rPr lang="en-US" dirty="0"/>
              <a:t> </a:t>
            </a:r>
            <a:r>
              <a:rPr lang="en-US" dirty="0" err="1"/>
              <a:t>veya</a:t>
            </a:r>
            <a:r>
              <a:rPr lang="en-US" dirty="0"/>
              <a:t> </a:t>
            </a:r>
            <a:r>
              <a:rPr lang="en-US" dirty="0" err="1"/>
              <a:t>hizmet</a:t>
            </a:r>
            <a:r>
              <a:rPr lang="en-US" dirty="0"/>
              <a:t> </a:t>
            </a:r>
            <a:r>
              <a:rPr lang="en-US" dirty="0" err="1"/>
              <a:t>alınan</a:t>
            </a:r>
            <a:r>
              <a:rPr lang="en-US" dirty="0"/>
              <a:t> </a:t>
            </a:r>
            <a:r>
              <a:rPr lang="en-US" dirty="0" err="1"/>
              <a:t>ortak</a:t>
            </a:r>
            <a:r>
              <a:rPr lang="en-US" dirty="0"/>
              <a:t> </a:t>
            </a:r>
            <a:r>
              <a:rPr lang="en-US" dirty="0" err="1"/>
              <a:t>sağlık</a:t>
            </a:r>
            <a:r>
              <a:rPr lang="en-US" dirty="0"/>
              <a:t> </a:t>
            </a:r>
            <a:r>
              <a:rPr lang="en-US" dirty="0" err="1"/>
              <a:t>ve</a:t>
            </a:r>
            <a:r>
              <a:rPr lang="en-US" dirty="0"/>
              <a:t> </a:t>
            </a:r>
            <a:r>
              <a:rPr lang="en-US" dirty="0" err="1"/>
              <a:t>güvenlik</a:t>
            </a:r>
            <a:r>
              <a:rPr lang="en-US" dirty="0"/>
              <a:t> </a:t>
            </a:r>
            <a:r>
              <a:rPr lang="en-US" dirty="0" err="1"/>
              <a:t>biriminde</a:t>
            </a:r>
            <a:r>
              <a:rPr lang="en-US" dirty="0"/>
              <a:t> </a:t>
            </a:r>
            <a:r>
              <a:rPr lang="en-US" dirty="0" err="1"/>
              <a:t>görevli</a:t>
            </a:r>
            <a:r>
              <a:rPr lang="en-US" dirty="0"/>
              <a:t> </a:t>
            </a:r>
            <a:r>
              <a:rPr lang="en-US" dirty="0" err="1"/>
              <a:t>olan</a:t>
            </a:r>
            <a:r>
              <a:rPr lang="en-US" dirty="0"/>
              <a:t> </a:t>
            </a:r>
            <a:r>
              <a:rPr lang="en-US" dirty="0" err="1"/>
              <a:t>işyeri</a:t>
            </a:r>
            <a:r>
              <a:rPr lang="en-US" dirty="0"/>
              <a:t> </a:t>
            </a:r>
            <a:r>
              <a:rPr lang="en-US" dirty="0" err="1"/>
              <a:t>hekiminden</a:t>
            </a:r>
            <a:r>
              <a:rPr lang="en-US" dirty="0"/>
              <a:t> </a:t>
            </a:r>
            <a:r>
              <a:rPr lang="en-US" dirty="0" err="1"/>
              <a:t>alınır</a:t>
            </a:r>
            <a:r>
              <a:rPr lang="en-US" dirty="0"/>
              <a:t>. </a:t>
            </a:r>
            <a:r>
              <a:rPr lang="en-US" dirty="0" err="1"/>
              <a:t>Raporlara</a:t>
            </a:r>
            <a:r>
              <a:rPr lang="en-US" dirty="0"/>
              <a:t> </a:t>
            </a:r>
            <a:r>
              <a:rPr lang="en-US" dirty="0" err="1"/>
              <a:t>itirazlar</a:t>
            </a:r>
            <a:r>
              <a:rPr lang="en-US" dirty="0"/>
              <a:t> </a:t>
            </a:r>
            <a:r>
              <a:rPr lang="en-US" dirty="0" err="1"/>
              <a:t>Sağlık</a:t>
            </a:r>
            <a:r>
              <a:rPr lang="en-US" dirty="0"/>
              <a:t> </a:t>
            </a:r>
            <a:r>
              <a:rPr lang="en-US" dirty="0" err="1"/>
              <a:t>Bakanlığı</a:t>
            </a:r>
            <a:r>
              <a:rPr lang="en-US" dirty="0"/>
              <a:t> </a:t>
            </a:r>
            <a:r>
              <a:rPr lang="en-US" dirty="0" err="1"/>
              <a:t>tarafından</a:t>
            </a:r>
            <a:r>
              <a:rPr lang="en-US" dirty="0"/>
              <a:t> </a:t>
            </a:r>
            <a:r>
              <a:rPr lang="en-US" dirty="0" err="1"/>
              <a:t>belirlenen</a:t>
            </a:r>
            <a:r>
              <a:rPr lang="en-US" dirty="0"/>
              <a:t> </a:t>
            </a:r>
            <a:r>
              <a:rPr lang="en-US" dirty="0" err="1"/>
              <a:t>hakem</a:t>
            </a:r>
            <a:r>
              <a:rPr lang="en-US" dirty="0"/>
              <a:t> </a:t>
            </a:r>
            <a:r>
              <a:rPr lang="en-US" dirty="0" err="1"/>
              <a:t>hastanelere</a:t>
            </a:r>
            <a:r>
              <a:rPr lang="en-US" dirty="0"/>
              <a:t> </a:t>
            </a:r>
            <a:r>
              <a:rPr lang="en-US" dirty="0" err="1"/>
              <a:t>yapılır</a:t>
            </a:r>
            <a:r>
              <a:rPr lang="en-US" dirty="0"/>
              <a:t>, </a:t>
            </a:r>
            <a:r>
              <a:rPr lang="en-US" dirty="0" err="1"/>
              <a:t>verilen</a:t>
            </a:r>
            <a:r>
              <a:rPr lang="en-US" dirty="0"/>
              <a:t> </a:t>
            </a:r>
            <a:r>
              <a:rPr lang="en-US" dirty="0" err="1"/>
              <a:t>kararlar</a:t>
            </a:r>
            <a:r>
              <a:rPr lang="en-US" dirty="0"/>
              <a:t> </a:t>
            </a:r>
            <a:r>
              <a:rPr lang="en-US" dirty="0" err="1"/>
              <a:t>kesindir</a:t>
            </a:r>
            <a:r>
              <a:rPr lang="en-US" dirty="0"/>
              <a:t>.</a:t>
            </a:r>
          </a:p>
          <a:p>
            <a:pPr algn="just"/>
            <a:r>
              <a:rPr lang="en-US" dirty="0"/>
              <a:t>(</a:t>
            </a:r>
            <a:r>
              <a:rPr lang="en-US" dirty="0" err="1"/>
              <a:t>İş</a:t>
            </a:r>
            <a:r>
              <a:rPr lang="en-US" dirty="0"/>
              <a:t> </a:t>
            </a:r>
            <a:r>
              <a:rPr lang="en-US" dirty="0" err="1"/>
              <a:t>Sağlığı</a:t>
            </a:r>
            <a:r>
              <a:rPr lang="en-US" dirty="0"/>
              <a:t> </a:t>
            </a:r>
            <a:r>
              <a:rPr lang="en-US" dirty="0" err="1"/>
              <a:t>ve</a:t>
            </a:r>
            <a:r>
              <a:rPr lang="en-US" dirty="0"/>
              <a:t> </a:t>
            </a:r>
            <a:r>
              <a:rPr lang="en-US" dirty="0" err="1"/>
              <a:t>Güvenliği</a:t>
            </a:r>
            <a:r>
              <a:rPr lang="en-US" dirty="0"/>
              <a:t> </a:t>
            </a:r>
            <a:r>
              <a:rPr lang="en-US" dirty="0" err="1"/>
              <a:t>Kanunu</a:t>
            </a:r>
            <a:r>
              <a:rPr lang="en-US" dirty="0"/>
              <a:t> Madde:15/3)</a:t>
            </a:r>
          </a:p>
          <a:p>
            <a:pPr algn="just"/>
            <a:endParaRPr lang="tr-TR" i="1" dirty="0" smtClean="0"/>
          </a:p>
          <a:p>
            <a:pPr algn="just"/>
            <a:r>
              <a:rPr lang="en-US" i="1" dirty="0" err="1" smtClean="0"/>
              <a:t>İşyeri</a:t>
            </a:r>
            <a:r>
              <a:rPr lang="en-US" i="1" dirty="0" smtClean="0"/>
              <a:t> </a:t>
            </a:r>
            <a:r>
              <a:rPr lang="en-US" i="1" dirty="0" err="1"/>
              <a:t>hekimi</a:t>
            </a:r>
            <a:r>
              <a:rPr lang="en-US" i="1" dirty="0"/>
              <a:t> </a:t>
            </a:r>
            <a:r>
              <a:rPr lang="en-US" i="1" dirty="0" err="1"/>
              <a:t>çalıştırma</a:t>
            </a:r>
            <a:r>
              <a:rPr lang="en-US" i="1" dirty="0"/>
              <a:t> </a:t>
            </a:r>
            <a:r>
              <a:rPr lang="en-US" i="1" dirty="0" err="1"/>
              <a:t>zorunluluğu</a:t>
            </a:r>
            <a:r>
              <a:rPr lang="en-US" i="1" dirty="0"/>
              <a:t> </a:t>
            </a:r>
            <a:r>
              <a:rPr lang="en-US" i="1" dirty="0" err="1"/>
              <a:t>başlamayan</a:t>
            </a:r>
            <a:r>
              <a:rPr lang="en-US" i="1" dirty="0"/>
              <a:t> </a:t>
            </a:r>
            <a:r>
              <a:rPr lang="en-US" i="1" dirty="0" err="1"/>
              <a:t>işyerlerinde</a:t>
            </a:r>
            <a:r>
              <a:rPr lang="en-US" i="1" dirty="0"/>
              <a:t> </a:t>
            </a:r>
            <a:r>
              <a:rPr lang="en-US" i="1" dirty="0" err="1"/>
              <a:t>çalışanlar</a:t>
            </a:r>
            <a:r>
              <a:rPr lang="en-US" i="1" dirty="0"/>
              <a:t>, </a:t>
            </a:r>
            <a:r>
              <a:rPr lang="en-US" i="1" dirty="0" err="1"/>
              <a:t>yürürlük</a:t>
            </a:r>
            <a:r>
              <a:rPr lang="en-US" i="1" dirty="0"/>
              <a:t> </a:t>
            </a:r>
            <a:r>
              <a:rPr lang="en-US" i="1" dirty="0" err="1"/>
              <a:t>tarihine</a:t>
            </a:r>
            <a:r>
              <a:rPr lang="en-US" i="1" dirty="0"/>
              <a:t> </a:t>
            </a:r>
            <a:r>
              <a:rPr lang="en-US" i="1" dirty="0" err="1"/>
              <a:t>kadar</a:t>
            </a:r>
            <a:r>
              <a:rPr lang="en-US" i="1" baseline="30000" dirty="0"/>
              <a:t>(*)</a:t>
            </a:r>
            <a:r>
              <a:rPr lang="en-US" i="1" dirty="0"/>
              <a:t> </a:t>
            </a:r>
            <a:r>
              <a:rPr lang="en-US" i="1" dirty="0" err="1"/>
              <a:t>sağlık</a:t>
            </a:r>
            <a:r>
              <a:rPr lang="en-US" i="1" dirty="0"/>
              <a:t> </a:t>
            </a:r>
            <a:r>
              <a:rPr lang="en-US" i="1" dirty="0" err="1"/>
              <a:t>raporlarını</a:t>
            </a:r>
            <a:r>
              <a:rPr lang="en-US" i="1" dirty="0"/>
              <a:t> </a:t>
            </a:r>
            <a:r>
              <a:rPr lang="en-US" b="1" i="1" dirty="0" err="1"/>
              <a:t>kamu</a:t>
            </a:r>
            <a:r>
              <a:rPr lang="en-US" b="1" i="1" dirty="0"/>
              <a:t> </a:t>
            </a:r>
            <a:r>
              <a:rPr lang="en-US" b="1" i="1" dirty="0" err="1"/>
              <a:t>sağlık</a:t>
            </a:r>
            <a:r>
              <a:rPr lang="en-US" b="1" i="1" dirty="0"/>
              <a:t> </a:t>
            </a:r>
            <a:r>
              <a:rPr lang="en-US" b="1" i="1" dirty="0" err="1"/>
              <a:t>hizmeti</a:t>
            </a:r>
            <a:r>
              <a:rPr lang="en-US" b="1" i="1" dirty="0"/>
              <a:t> </a:t>
            </a:r>
            <a:r>
              <a:rPr lang="en-US" b="1" i="1" dirty="0" err="1"/>
              <a:t>sunucularından</a:t>
            </a:r>
            <a:r>
              <a:rPr lang="en-US" b="1" i="1" dirty="0"/>
              <a:t> </a:t>
            </a:r>
            <a:r>
              <a:rPr lang="en-US" i="1" dirty="0" err="1"/>
              <a:t>alabilirler</a:t>
            </a:r>
            <a:r>
              <a:rPr lang="en-US" i="1" dirty="0"/>
              <a:t>. </a:t>
            </a:r>
            <a:endParaRPr lang="en-US"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ext Box 1026"/>
          <p:cNvSpPr txBox="1">
            <a:spLocks noChangeArrowheads="1"/>
          </p:cNvSpPr>
          <p:nvPr/>
        </p:nvSpPr>
        <p:spPr bwMode="auto">
          <a:xfrm>
            <a:off x="266700" y="1196975"/>
            <a:ext cx="7848600" cy="3478213"/>
          </a:xfrm>
          <a:prstGeom prst="rect">
            <a:avLst/>
          </a:prstGeom>
          <a:noFill/>
          <a:ln w="12700">
            <a:noFill/>
            <a:miter lim="800000"/>
            <a:headEnd type="none" w="sm" len="sm"/>
            <a:tailEnd type="none" w="sm" len="sm"/>
          </a:ln>
        </p:spPr>
        <p:txBody>
          <a:bodyPr>
            <a:spAutoFit/>
          </a:bodyPr>
          <a:lstStyle/>
          <a:p>
            <a:pPr marL="342900" indent="-342900" algn="just">
              <a:spcBef>
                <a:spcPct val="50000"/>
              </a:spcBef>
              <a:buSzPct val="144000"/>
              <a:buFont typeface="Wingdings" pitchFamily="2" charset="2"/>
              <a:buChar char="§"/>
            </a:pPr>
            <a:r>
              <a:rPr lang="tr-TR" sz="2000" b="1">
                <a:latin typeface="Tahoma" pitchFamily="34" charset="0"/>
                <a:cs typeface="Tahoma" pitchFamily="34" charset="0"/>
              </a:rPr>
              <a:t>BULAŞICI HASTALIK OLMADIĞINA DAİR RAPOR </a:t>
            </a:r>
          </a:p>
          <a:p>
            <a:pPr marL="342900" indent="-342900" algn="just">
              <a:spcBef>
                <a:spcPct val="50000"/>
              </a:spcBef>
              <a:buSzPct val="144000"/>
              <a:buFont typeface="Wingdings" pitchFamily="2" charset="2"/>
              <a:buChar char="§"/>
            </a:pPr>
            <a:r>
              <a:rPr lang="tr-TR" sz="2000" b="1">
                <a:latin typeface="Tahoma" pitchFamily="34" charset="0"/>
                <a:cs typeface="Tahoma" pitchFamily="34" charset="0"/>
              </a:rPr>
              <a:t>KURŞUNLA ÇALIŞAN İŞÇİLERİN SAĞLIK KONTROLLERİ </a:t>
            </a:r>
          </a:p>
          <a:p>
            <a:pPr marL="342900" indent="-342900" algn="just">
              <a:spcBef>
                <a:spcPct val="50000"/>
              </a:spcBef>
              <a:buSzPct val="144000"/>
              <a:buFont typeface="Wingdings" pitchFamily="2" charset="2"/>
              <a:buChar char="§"/>
            </a:pPr>
            <a:r>
              <a:rPr lang="tr-TR" sz="2000" b="1">
                <a:latin typeface="Tahoma" pitchFamily="34" charset="0"/>
                <a:cs typeface="Tahoma" pitchFamily="34" charset="0"/>
              </a:rPr>
              <a:t>CİVA İLE İLGİLİ İŞLERDE ÇALIŞANLARIN MUAYENESİ </a:t>
            </a:r>
          </a:p>
          <a:p>
            <a:pPr marL="342900" indent="-342900" algn="just">
              <a:spcBef>
                <a:spcPct val="50000"/>
              </a:spcBef>
              <a:buSzPct val="144000"/>
              <a:buFont typeface="Wingdings" pitchFamily="2" charset="2"/>
              <a:buChar char="§"/>
            </a:pPr>
            <a:r>
              <a:rPr lang="tr-TR" sz="2000" b="1">
                <a:latin typeface="Tahoma" pitchFamily="34" charset="0"/>
                <a:cs typeface="Tahoma" pitchFamily="34" charset="0"/>
              </a:rPr>
              <a:t>ARSENİK İLE İLGİLİ FOSFORLU BİLEŞİKLERLE YAPILAN ÇALIŞMALAR </a:t>
            </a:r>
          </a:p>
          <a:p>
            <a:pPr marL="342900" indent="-342900" algn="just">
              <a:spcBef>
                <a:spcPct val="50000"/>
              </a:spcBef>
              <a:buSzPct val="144000"/>
              <a:buFont typeface="Wingdings" pitchFamily="2" charset="2"/>
              <a:buChar char="§"/>
            </a:pPr>
            <a:r>
              <a:rPr lang="tr-TR" sz="2000" b="1">
                <a:latin typeface="Tahoma" pitchFamily="34" charset="0"/>
                <a:cs typeface="Tahoma" pitchFamily="34" charset="0"/>
              </a:rPr>
              <a:t>KADMİYUM, MAGNEZYUM, KROMLU BİLEŞİKLER, BERİLYUMLU ALAŞIMLAR, BENZEN, ANİLİN, NİTRO AMİN TÜREVLERİ, HALOJENLİ HİDROKARBONLAR, KARBON SÜLFÜR vs</a:t>
            </a:r>
            <a:r>
              <a:rPr lang="tr-TR" sz="2000" b="1">
                <a:latin typeface="Comic Sans MS" pitchFamily="66" charset="0"/>
              </a:rPr>
              <a:t>.</a:t>
            </a:r>
            <a:endParaRPr lang="tr-TR">
              <a:latin typeface="Impact" pitchFamily="34" charset="0"/>
            </a:endParaRPr>
          </a:p>
        </p:txBody>
      </p:sp>
      <p:sp>
        <p:nvSpPr>
          <p:cNvPr id="13315" name="Text Box 1027"/>
          <p:cNvSpPr txBox="1">
            <a:spLocks noChangeArrowheads="1"/>
          </p:cNvSpPr>
          <p:nvPr/>
        </p:nvSpPr>
        <p:spPr bwMode="auto">
          <a:xfrm>
            <a:off x="1295400" y="304800"/>
            <a:ext cx="5791200" cy="655638"/>
          </a:xfrm>
          <a:prstGeom prst="rect">
            <a:avLst/>
          </a:prstGeom>
          <a:solidFill>
            <a:srgbClr val="000099"/>
          </a:solidFill>
          <a:ln w="76200" cmpd="tri">
            <a:solidFill>
              <a:schemeClr val="tx1"/>
            </a:solidFill>
            <a:miter lim="800000"/>
            <a:headEnd/>
            <a:tailEnd/>
          </a:ln>
        </p:spPr>
        <p:txBody>
          <a:bodyPr>
            <a:spAutoFit/>
          </a:bodyPr>
          <a:lstStyle/>
          <a:p>
            <a:pPr algn="ctr">
              <a:spcBef>
                <a:spcPct val="50000"/>
              </a:spcBef>
            </a:pPr>
            <a:r>
              <a:rPr lang="tr-TR" sz="3200" b="1">
                <a:solidFill>
                  <a:srgbClr val="00FFFF"/>
                </a:solidFill>
                <a:latin typeface="Tahoma" pitchFamily="34" charset="0"/>
              </a:rPr>
              <a:t>SAĞLIK YÖNÜNDEN</a:t>
            </a:r>
          </a:p>
        </p:txBody>
      </p:sp>
      <p:graphicFrame>
        <p:nvGraphicFramePr>
          <p:cNvPr id="13316" name="Object 1028"/>
          <p:cNvGraphicFramePr>
            <a:graphicFrameLocks noChangeAspect="1"/>
          </p:cNvGraphicFramePr>
          <p:nvPr/>
        </p:nvGraphicFramePr>
        <p:xfrm>
          <a:off x="7566025" y="4800600"/>
          <a:ext cx="1577975" cy="1830388"/>
        </p:xfrm>
        <a:graphic>
          <a:graphicData uri="http://schemas.openxmlformats.org/presentationml/2006/ole">
            <mc:AlternateContent xmlns:mc="http://schemas.openxmlformats.org/markup-compatibility/2006">
              <mc:Choice xmlns:v="urn:schemas-microsoft-com:vml" Requires="v">
                <p:oleObj spid="_x0000_s13318" name="Klip" r:id="rId3" imgW="1579169" imgH="1830629" progId="">
                  <p:embed/>
                </p:oleObj>
              </mc:Choice>
              <mc:Fallback>
                <p:oleObj name="Klip" r:id="rId3" imgW="1579169" imgH="1830629" progId="">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66025" y="4800600"/>
                        <a:ext cx="1577975" cy="1830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642938" y="1571625"/>
            <a:ext cx="7848600" cy="4400550"/>
          </a:xfrm>
          <a:prstGeom prst="rect">
            <a:avLst/>
          </a:prstGeom>
          <a:noFill/>
          <a:ln w="12700">
            <a:noFill/>
            <a:miter lim="800000"/>
            <a:headEnd type="none" w="sm" len="sm"/>
            <a:tailEnd type="none" w="sm" len="sm"/>
          </a:ln>
        </p:spPr>
        <p:txBody>
          <a:bodyPr>
            <a:spAutoFit/>
          </a:bodyPr>
          <a:lstStyle/>
          <a:p>
            <a:pPr marL="457200" indent="-457200">
              <a:spcBef>
                <a:spcPct val="50000"/>
              </a:spcBef>
              <a:buFont typeface="Calibri" pitchFamily="34" charset="0"/>
              <a:buAutoNum type="arabicPeriod"/>
            </a:pPr>
            <a:r>
              <a:rPr lang="tr-TR" sz="2000" b="1">
                <a:cs typeface="Times New Roman" pitchFamily="18" charset="0"/>
              </a:rPr>
              <a:t>TETANOS TEHLİKESİ BULUNAN İŞLERDE ÇALIŞTIRILACAK İŞÇİLERE “ANTİTETANİK AŞI” YAPTIRILMASI</a:t>
            </a:r>
          </a:p>
          <a:p>
            <a:pPr marL="457200" indent="-457200">
              <a:spcBef>
                <a:spcPct val="50000"/>
              </a:spcBef>
              <a:buFont typeface="Calibri" pitchFamily="34" charset="0"/>
              <a:buAutoNum type="arabicPeriod"/>
            </a:pPr>
            <a:r>
              <a:rPr lang="tr-TR" sz="2000" b="1">
                <a:cs typeface="Times New Roman" pitchFamily="18" charset="0"/>
              </a:rPr>
              <a:t>TOZLU İŞLERDE ÇALIŞTIRILACAKLARIN MUAYENESİ</a:t>
            </a:r>
          </a:p>
          <a:p>
            <a:pPr marL="457200" indent="-457200">
              <a:spcBef>
                <a:spcPct val="50000"/>
              </a:spcBef>
              <a:buFont typeface="Calibri" pitchFamily="34" charset="0"/>
              <a:buAutoNum type="arabicPeriod"/>
            </a:pPr>
            <a:r>
              <a:rPr lang="tr-TR" sz="2000" b="1">
                <a:cs typeface="Times New Roman" pitchFamily="18" charset="0"/>
              </a:rPr>
              <a:t>GÜRÜLTÜLÜ YERLERDE ÇALIŞANLARIN MUAYENESİ</a:t>
            </a:r>
          </a:p>
          <a:p>
            <a:pPr marL="457200" indent="-457200">
              <a:spcBef>
                <a:spcPct val="50000"/>
              </a:spcBef>
              <a:buFont typeface="Calibri" pitchFamily="34" charset="0"/>
              <a:buAutoNum type="arabicPeriod"/>
            </a:pPr>
            <a:r>
              <a:rPr lang="tr-TR" sz="2000" b="1">
                <a:cs typeface="Times New Roman" pitchFamily="18" charset="0"/>
              </a:rPr>
              <a:t>TİTREŞİMLİ İŞLERDE ÇALIŞANLARIN MUAYENESİ</a:t>
            </a:r>
          </a:p>
          <a:p>
            <a:pPr marL="457200" indent="-457200">
              <a:spcBef>
                <a:spcPct val="50000"/>
              </a:spcBef>
              <a:buFont typeface="Calibri" pitchFamily="34" charset="0"/>
              <a:buAutoNum type="arabicPeriod"/>
            </a:pPr>
            <a:r>
              <a:rPr lang="tr-TR" sz="2000" b="1">
                <a:cs typeface="Times New Roman" pitchFamily="18" charset="0"/>
              </a:rPr>
              <a:t>ENFRARUJ IŞINLARINDA ÇALIŞANLARIN GÖZ MUAYENESİ</a:t>
            </a:r>
          </a:p>
          <a:p>
            <a:pPr marL="457200" indent="-457200">
              <a:spcBef>
                <a:spcPct val="50000"/>
              </a:spcBef>
              <a:buFont typeface="Calibri" pitchFamily="34" charset="0"/>
              <a:buAutoNum type="arabicPeriod"/>
            </a:pPr>
            <a:r>
              <a:rPr lang="tr-TR" sz="2000" b="1">
                <a:cs typeface="Times New Roman" pitchFamily="18" charset="0"/>
              </a:rPr>
              <a:t>YÜKSEK BASINÇTA ÇALIŞANLARIN MUAYENESİ</a:t>
            </a:r>
          </a:p>
          <a:p>
            <a:pPr marL="457200" indent="-457200">
              <a:spcBef>
                <a:spcPct val="50000"/>
              </a:spcBef>
              <a:buFont typeface="Calibri" pitchFamily="34" charset="0"/>
              <a:buAutoNum type="arabicPeriod"/>
            </a:pPr>
            <a:r>
              <a:rPr lang="tr-TR" sz="2000" b="1">
                <a:cs typeface="Times New Roman" pitchFamily="18" charset="0"/>
              </a:rPr>
              <a:t>RADYOAKTİF MADDELERLE ÇALIŞANLARIN MUAYENESİ</a:t>
            </a:r>
            <a:endParaRPr lang="tr-TR">
              <a:cs typeface="Times New Roman" pitchFamily="18" charset="0"/>
            </a:endParaRPr>
          </a:p>
        </p:txBody>
      </p:sp>
      <p:sp>
        <p:nvSpPr>
          <p:cNvPr id="14339" name="Text Box 9"/>
          <p:cNvSpPr txBox="1">
            <a:spLocks noChangeArrowheads="1"/>
          </p:cNvSpPr>
          <p:nvPr/>
        </p:nvSpPr>
        <p:spPr bwMode="auto">
          <a:xfrm>
            <a:off x="1295400" y="304800"/>
            <a:ext cx="5791200" cy="655638"/>
          </a:xfrm>
          <a:prstGeom prst="rect">
            <a:avLst/>
          </a:prstGeom>
          <a:solidFill>
            <a:srgbClr val="000099"/>
          </a:solidFill>
          <a:ln w="76200" cmpd="tri">
            <a:solidFill>
              <a:schemeClr val="tx1"/>
            </a:solidFill>
            <a:miter lim="800000"/>
            <a:headEnd/>
            <a:tailEnd/>
          </a:ln>
        </p:spPr>
        <p:txBody>
          <a:bodyPr>
            <a:spAutoFit/>
          </a:bodyPr>
          <a:lstStyle/>
          <a:p>
            <a:pPr algn="ctr">
              <a:spcBef>
                <a:spcPct val="50000"/>
              </a:spcBef>
            </a:pPr>
            <a:r>
              <a:rPr lang="tr-TR" sz="3200" b="1">
                <a:solidFill>
                  <a:srgbClr val="00FFFF"/>
                </a:solidFill>
                <a:latin typeface="Tahoma" pitchFamily="34" charset="0"/>
              </a:rPr>
              <a:t>SAĞLIK YÖNÜNDEN</a:t>
            </a:r>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381000" y="190500"/>
            <a:ext cx="8305800" cy="822325"/>
          </a:xfrm>
          <a:prstGeom prst="rect">
            <a:avLst/>
          </a:prstGeom>
          <a:solidFill>
            <a:srgbClr val="000099"/>
          </a:solidFill>
          <a:ln w="9525">
            <a:noFill/>
            <a:miter lim="800000"/>
            <a:headEnd/>
            <a:tailEnd/>
          </a:ln>
        </p:spPr>
        <p:txBody>
          <a:bodyPr>
            <a:spAutoFit/>
          </a:bodyPr>
          <a:lstStyle/>
          <a:p>
            <a:pPr algn="ctr"/>
            <a:r>
              <a:rPr lang="tr-TR" b="1">
                <a:solidFill>
                  <a:srgbClr val="00FFFF"/>
                </a:solidFill>
                <a:latin typeface="Tahoma" pitchFamily="34" charset="0"/>
              </a:rPr>
              <a:t>İŞYERİNDE TUTULACAK KAYITLAR VE DÜZENLENECEK BELGELER</a:t>
            </a:r>
            <a:endParaRPr lang="tr-TR" b="1">
              <a:solidFill>
                <a:srgbClr val="00FFFF"/>
              </a:solidFill>
              <a:latin typeface="Verdana" pitchFamily="34" charset="0"/>
            </a:endParaRPr>
          </a:p>
        </p:txBody>
      </p:sp>
      <p:sp>
        <p:nvSpPr>
          <p:cNvPr id="15363" name="Rectangle 3"/>
          <p:cNvSpPr>
            <a:spLocks noChangeArrowheads="1"/>
          </p:cNvSpPr>
          <p:nvPr/>
        </p:nvSpPr>
        <p:spPr bwMode="auto">
          <a:xfrm>
            <a:off x="533400" y="1295400"/>
            <a:ext cx="8382000" cy="4708525"/>
          </a:xfrm>
          <a:prstGeom prst="rect">
            <a:avLst/>
          </a:prstGeom>
          <a:noFill/>
          <a:ln w="9525">
            <a:noFill/>
            <a:miter lim="800000"/>
            <a:headEnd/>
            <a:tailEnd/>
          </a:ln>
        </p:spPr>
        <p:txBody>
          <a:bodyPr>
            <a:spAutoFit/>
          </a:bodyPr>
          <a:lstStyle/>
          <a:p>
            <a:r>
              <a:rPr lang="tr-TR" sz="2000" b="1">
                <a:solidFill>
                  <a:srgbClr val="FF3300"/>
                </a:solidFill>
                <a:latin typeface="Tahoma" pitchFamily="34" charset="0"/>
              </a:rPr>
              <a:t>1-Çalışanlara Ait Bulundurulması Gereken Kayıtlar:</a:t>
            </a:r>
          </a:p>
          <a:p>
            <a:endParaRPr lang="tr-TR" sz="2000" b="1">
              <a:solidFill>
                <a:srgbClr val="FF3300"/>
              </a:solidFill>
              <a:latin typeface="Tahoma" pitchFamily="34" charset="0"/>
            </a:endParaRPr>
          </a:p>
          <a:p>
            <a:r>
              <a:rPr lang="tr-TR" sz="2000" b="1">
                <a:solidFill>
                  <a:srgbClr val="FF3300"/>
                </a:solidFill>
                <a:latin typeface="Tahoma" pitchFamily="34" charset="0"/>
              </a:rPr>
              <a:t>İş Sözleşmesi</a:t>
            </a:r>
          </a:p>
          <a:p>
            <a:endParaRPr lang="tr-TR" sz="2000" b="1">
              <a:solidFill>
                <a:srgbClr val="CCFFCC"/>
              </a:solidFill>
              <a:latin typeface="Tahoma" pitchFamily="34" charset="0"/>
            </a:endParaRPr>
          </a:p>
          <a:p>
            <a:r>
              <a:rPr lang="tr-TR" sz="2000">
                <a:latin typeface="Tahoma" pitchFamily="34" charset="0"/>
              </a:rPr>
              <a:t>	</a:t>
            </a:r>
            <a:r>
              <a:rPr lang="tr-TR" sz="2000" b="1">
                <a:latin typeface="Tahoma" pitchFamily="34" charset="0"/>
              </a:rPr>
              <a:t>Süresi bir yıl ve daha fazla olan iş sözleşmelerinin yazılı şekilde yapılması zorunludur. Yazılı sözleşme yapılmamışsa iki ay içinde çalışma şart ve koşullarını yazılı olarak verilmesi, iş sözleşmesi iki aylık süre dolmadan sona ermiş ise, bu bilgilerin en geç sona erme tarihinde işçiye yazılı olarak verilmesi zorunludur.</a:t>
            </a:r>
          </a:p>
          <a:p>
            <a:endParaRPr lang="tr-TR" sz="2000" i="1">
              <a:latin typeface="Tahoma" pitchFamily="34" charset="0"/>
            </a:endParaRPr>
          </a:p>
          <a:p>
            <a:r>
              <a:rPr lang="tr-TR" sz="2000" i="1">
                <a:solidFill>
                  <a:schemeClr val="tx2"/>
                </a:solidFill>
                <a:latin typeface="Tahoma" pitchFamily="34" charset="0"/>
              </a:rPr>
              <a:t>(4857 Sayılı İş  Kanunu Madde 8)</a:t>
            </a:r>
          </a:p>
          <a:p>
            <a:endParaRPr lang="tr-TR" sz="2000" i="1">
              <a:solidFill>
                <a:schemeClr val="tx2"/>
              </a:solidFill>
              <a:latin typeface="Tahoma" pitchFamily="34" charset="0"/>
            </a:endParaRPr>
          </a:p>
          <a:p>
            <a:pPr>
              <a:buFontTx/>
              <a:buChar char="•"/>
            </a:pPr>
            <a:r>
              <a:rPr lang="tr-TR" sz="2000" i="1">
                <a:latin typeface="Tahoma" pitchFamily="34" charset="0"/>
              </a:rPr>
              <a:t> Çıraklık Sözleşmeleri</a:t>
            </a:r>
          </a:p>
          <a:p>
            <a:endParaRPr lang="tr-TR" sz="2000" i="1">
              <a:latin typeface="Tahoma" pitchFamily="34" charset="0"/>
            </a:endParaRPr>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468313" y="404813"/>
            <a:ext cx="8294687" cy="5945187"/>
          </a:xfrm>
          <a:prstGeom prst="rect">
            <a:avLst/>
          </a:prstGeom>
          <a:noFill/>
          <a:ln w="9525">
            <a:noFill/>
            <a:miter lim="800000"/>
            <a:headEnd/>
            <a:tailEnd/>
          </a:ln>
        </p:spPr>
        <p:txBody>
          <a:bodyPr>
            <a:spAutoFit/>
          </a:bodyPr>
          <a:lstStyle/>
          <a:p>
            <a:pPr indent="357188"/>
            <a:r>
              <a:rPr lang="tr-TR" b="1">
                <a:solidFill>
                  <a:srgbClr val="FF6600"/>
                </a:solidFill>
                <a:latin typeface="Tahoma" pitchFamily="34" charset="0"/>
              </a:rPr>
              <a:t>İşçi Özlük Dosyası </a:t>
            </a:r>
          </a:p>
          <a:p>
            <a:pPr indent="357188" algn="just"/>
            <a:endParaRPr lang="tr-TR" b="1">
              <a:solidFill>
                <a:srgbClr val="CCFFCC"/>
              </a:solidFill>
              <a:latin typeface="Verdana" pitchFamily="34" charset="0"/>
            </a:endParaRPr>
          </a:p>
          <a:p>
            <a:pPr indent="357188" algn="just"/>
            <a:endParaRPr lang="tr-TR" sz="1000" b="1">
              <a:solidFill>
                <a:srgbClr val="CCFFCC"/>
              </a:solidFill>
              <a:latin typeface="Verdana" pitchFamily="34" charset="0"/>
            </a:endParaRPr>
          </a:p>
          <a:p>
            <a:pPr indent="357188" algn="just"/>
            <a:r>
              <a:rPr lang="tr-TR" sz="2000" b="1">
                <a:latin typeface="Tahoma" pitchFamily="34" charset="0"/>
              </a:rPr>
              <a:t>İşveren çalıştırdığı her işçi için bir özlük dosyası düzenler. İşveren bu dosyada, işçinin kimlik bilgilerinin yanında, bu Kanun ve diğer kanunlar uyarınca düzenlemek zorunda olduğu her türlü belge ve kayıtları saklamak ve bunları istendiği zaman yetkili memur ve mercilere göstermek zorundadır.</a:t>
            </a:r>
            <a:endParaRPr lang="tr-TR" sz="1800">
              <a:latin typeface="Tahoma" pitchFamily="34" charset="0"/>
            </a:endParaRPr>
          </a:p>
          <a:p>
            <a:pPr indent="357188" algn="just"/>
            <a:endParaRPr lang="tr-TR" sz="1800" i="1">
              <a:latin typeface="Tahoma" pitchFamily="34" charset="0"/>
            </a:endParaRPr>
          </a:p>
          <a:p>
            <a:pPr indent="357188" algn="just"/>
            <a:r>
              <a:rPr lang="tr-TR" sz="1800" b="1" i="1">
                <a:solidFill>
                  <a:schemeClr val="tx2"/>
                </a:solidFill>
                <a:latin typeface="Tahoma" pitchFamily="34" charset="0"/>
              </a:rPr>
              <a:t>(4857 Sayılı İş Kanunu Madde 75)</a:t>
            </a:r>
          </a:p>
          <a:p>
            <a:pPr indent="357188" algn="just"/>
            <a:endParaRPr lang="tr-TR" sz="1800" b="1" i="1">
              <a:solidFill>
                <a:schemeClr val="tx2"/>
              </a:solidFill>
              <a:latin typeface="Tahoma" pitchFamily="34" charset="0"/>
            </a:endParaRPr>
          </a:p>
          <a:p>
            <a:pPr indent="357188"/>
            <a:r>
              <a:rPr lang="tr-TR" b="1">
                <a:solidFill>
                  <a:srgbClr val="FF6600"/>
                </a:solidFill>
                <a:latin typeface="Tahoma" pitchFamily="34" charset="0"/>
              </a:rPr>
              <a:t>Çalışma Süresinin Belgelenmesi</a:t>
            </a:r>
          </a:p>
          <a:p>
            <a:pPr indent="357188"/>
            <a:endParaRPr lang="tr-TR" sz="1800" b="1">
              <a:solidFill>
                <a:srgbClr val="CCFFCC"/>
              </a:solidFill>
              <a:latin typeface="Tahoma" pitchFamily="34" charset="0"/>
            </a:endParaRPr>
          </a:p>
          <a:p>
            <a:pPr indent="357188"/>
            <a:r>
              <a:rPr lang="tr-TR" sz="2000" b="1">
                <a:latin typeface="Tahoma" pitchFamily="34" charset="0"/>
              </a:rPr>
              <a:t>İşveren, işçilerin çalışma sürelerini uygun araçlarla belgelemek zorundadır.</a:t>
            </a:r>
          </a:p>
          <a:p>
            <a:pPr indent="357188"/>
            <a:endParaRPr lang="tr-TR" sz="1800" b="1" i="1">
              <a:latin typeface="Tahoma" pitchFamily="34" charset="0"/>
            </a:endParaRPr>
          </a:p>
          <a:p>
            <a:pPr indent="357188"/>
            <a:r>
              <a:rPr lang="tr-TR" sz="1800" b="1" i="1">
                <a:solidFill>
                  <a:schemeClr val="tx2"/>
                </a:solidFill>
                <a:latin typeface="Tahoma" pitchFamily="34" charset="0"/>
              </a:rPr>
              <a:t>(İş Kanununa İlişkin Çalışma Süreleri Yönetmeliği Madde 9)</a:t>
            </a:r>
          </a:p>
          <a:p>
            <a:pPr indent="357188" algn="just"/>
            <a:endParaRPr lang="tr-TR" sz="1800" b="1" i="1">
              <a:solidFill>
                <a:schemeClr val="tx2"/>
              </a:solidFill>
              <a:latin typeface="Tahoma" pitchFamily="34" charset="0"/>
            </a:endParaRPr>
          </a:p>
          <a:p>
            <a:pPr indent="357188" algn="just"/>
            <a:endParaRPr lang="tr-TR" sz="1800" b="1" i="1">
              <a:solidFill>
                <a:schemeClr val="tx2"/>
              </a:solidFill>
              <a:latin typeface="Tahoma" pitchFamily="34" charset="0"/>
            </a:endParaRPr>
          </a:p>
          <a:p>
            <a:pPr indent="357188" algn="just"/>
            <a:endParaRPr lang="tr-TR" sz="1800" b="1" i="1">
              <a:solidFill>
                <a:schemeClr val="tx2"/>
              </a:solidFill>
              <a:latin typeface="Tahoma" pitchFamily="34" charset="0"/>
            </a:endParaRPr>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250825" y="549275"/>
            <a:ext cx="8496300" cy="5578475"/>
          </a:xfrm>
          <a:prstGeom prst="rect">
            <a:avLst/>
          </a:prstGeom>
          <a:noFill/>
          <a:ln w="9525">
            <a:noFill/>
            <a:miter lim="800000"/>
            <a:headEnd/>
            <a:tailEnd/>
          </a:ln>
        </p:spPr>
        <p:txBody>
          <a:bodyPr>
            <a:spAutoFit/>
          </a:bodyPr>
          <a:lstStyle/>
          <a:p>
            <a:pPr marL="85725" indent="271463"/>
            <a:r>
              <a:rPr lang="tr-TR" sz="2000" b="1">
                <a:solidFill>
                  <a:srgbClr val="FF6600"/>
                </a:solidFill>
                <a:latin typeface="Tahoma" pitchFamily="34" charset="0"/>
              </a:rPr>
              <a:t>Çalışma Belgesi</a:t>
            </a:r>
            <a:endParaRPr lang="tr-TR" sz="2000" b="1">
              <a:solidFill>
                <a:srgbClr val="CCFFCC"/>
              </a:solidFill>
              <a:latin typeface="Tahoma" pitchFamily="34" charset="0"/>
            </a:endParaRPr>
          </a:p>
          <a:p>
            <a:pPr marL="85725" indent="271463" algn="just"/>
            <a:endParaRPr lang="tr-TR" sz="2000" b="1">
              <a:solidFill>
                <a:srgbClr val="CCFFCC"/>
              </a:solidFill>
              <a:latin typeface="Tahoma" pitchFamily="34" charset="0"/>
            </a:endParaRPr>
          </a:p>
          <a:p>
            <a:pPr marL="85725" indent="271463" algn="just"/>
            <a:r>
              <a:rPr lang="tr-TR" sz="2000" b="1">
                <a:latin typeface="Tahoma" pitchFamily="34" charset="0"/>
              </a:rPr>
              <a:t>İşten ayrılan işçiye, işveren tarafından, işinin çeşidinin ne olduğunu ve süresini gösteren bir belge verilir.</a:t>
            </a:r>
          </a:p>
          <a:p>
            <a:pPr marL="85725" indent="271463" algn="just"/>
            <a:endParaRPr lang="tr-TR" sz="2000" i="1">
              <a:latin typeface="Tahoma" pitchFamily="34" charset="0"/>
            </a:endParaRPr>
          </a:p>
          <a:p>
            <a:pPr marL="85725" indent="271463" algn="just"/>
            <a:r>
              <a:rPr lang="tr-TR" sz="2000" b="1" i="1">
                <a:solidFill>
                  <a:schemeClr val="tx2"/>
                </a:solidFill>
                <a:latin typeface="Tahoma" pitchFamily="34" charset="0"/>
              </a:rPr>
              <a:t>(4857 Sayılı İş Kanunu Madde 28)</a:t>
            </a:r>
          </a:p>
          <a:p>
            <a:pPr marL="85725" indent="271463" algn="just"/>
            <a:endParaRPr lang="tr-TR" sz="2000" b="1" i="1">
              <a:solidFill>
                <a:schemeClr val="tx2"/>
              </a:solidFill>
              <a:latin typeface="Tahoma" pitchFamily="34" charset="0"/>
            </a:endParaRPr>
          </a:p>
          <a:p>
            <a:pPr marL="85725" indent="271463"/>
            <a:r>
              <a:rPr lang="tr-TR" sz="2000" b="1">
                <a:solidFill>
                  <a:srgbClr val="FF6600"/>
                </a:solidFill>
                <a:latin typeface="Tahoma" pitchFamily="34" charset="0"/>
              </a:rPr>
              <a:t>Eğitimin Belgelendirilmesi</a:t>
            </a:r>
          </a:p>
          <a:p>
            <a:pPr marL="85725" indent="271463" algn="just"/>
            <a:endParaRPr lang="tr-TR" sz="2000" b="1">
              <a:solidFill>
                <a:srgbClr val="CCFFCC"/>
              </a:solidFill>
              <a:latin typeface="Tahoma" pitchFamily="34" charset="0"/>
            </a:endParaRPr>
          </a:p>
          <a:p>
            <a:pPr marL="85725" indent="271463" algn="just"/>
            <a:r>
              <a:rPr lang="tr-TR" sz="2000" b="1">
                <a:latin typeface="Tahoma" pitchFamily="34" charset="0"/>
              </a:rPr>
              <a:t>İşyerlerinde düzenlenen eğitimler belgelendirilir ve bu belgeler çalışanların özlük dosyalarında saklanır.</a:t>
            </a:r>
            <a:r>
              <a:rPr lang="tr-TR" sz="2000">
                <a:latin typeface="Tahoma" pitchFamily="34" charset="0"/>
              </a:rPr>
              <a:t> </a:t>
            </a:r>
          </a:p>
          <a:p>
            <a:pPr marL="85725" indent="271463" algn="just"/>
            <a:endParaRPr lang="tr-TR" sz="2000" i="1">
              <a:solidFill>
                <a:schemeClr val="tx2"/>
              </a:solidFill>
              <a:latin typeface="Tahoma" pitchFamily="34" charset="0"/>
            </a:endParaRPr>
          </a:p>
          <a:p>
            <a:pPr marL="85725" indent="271463" algn="just"/>
            <a:r>
              <a:rPr lang="tr-TR" sz="2000" i="1">
                <a:solidFill>
                  <a:schemeClr val="tx2"/>
                </a:solidFill>
                <a:latin typeface="Tahoma" pitchFamily="34" charset="0"/>
              </a:rPr>
              <a:t>(Parlayıcı, Patlayıcı, Tehlikeli ve Zararlı Maddelerle Çalışılan </a:t>
            </a:r>
          </a:p>
          <a:p>
            <a:pPr marL="85725" indent="271463" algn="just"/>
            <a:r>
              <a:rPr lang="tr-TR" sz="2000" i="1">
                <a:solidFill>
                  <a:schemeClr val="tx2"/>
                </a:solidFill>
                <a:latin typeface="Tahoma" pitchFamily="34" charset="0"/>
              </a:rPr>
              <a:t>İşyerlerinde ve İşlerde Alınacak Tedbirler Hak. Tüzük Madde 73)</a:t>
            </a:r>
          </a:p>
          <a:p>
            <a:pPr marL="85725" indent="271463" algn="just"/>
            <a:endParaRPr lang="tr-TR" sz="2000" i="1">
              <a:solidFill>
                <a:schemeClr val="tx2"/>
              </a:solidFill>
              <a:latin typeface="Tahoma" pitchFamily="34" charset="0"/>
            </a:endParaRPr>
          </a:p>
          <a:p>
            <a:pPr marL="85725" indent="271463" algn="just"/>
            <a:r>
              <a:rPr lang="tr-TR" sz="2000" i="1">
                <a:solidFill>
                  <a:schemeClr val="tx2"/>
                </a:solidFill>
                <a:latin typeface="Tahoma" pitchFamily="34" charset="0"/>
              </a:rPr>
              <a:t>(Çalışanların İş Sağlığı ve Güvenliği Eğitimlerinin Usul ve Esasları </a:t>
            </a:r>
          </a:p>
          <a:p>
            <a:pPr marL="85725" indent="271463" algn="just"/>
            <a:r>
              <a:rPr lang="tr-TR" sz="2000" i="1">
                <a:solidFill>
                  <a:schemeClr val="tx2"/>
                </a:solidFill>
                <a:latin typeface="Tahoma" pitchFamily="34" charset="0"/>
              </a:rPr>
              <a:t>Hakkında Yönetmelik Madde 17)</a:t>
            </a:r>
          </a:p>
          <a:p>
            <a:pPr marL="85725" indent="271463" algn="just"/>
            <a:endParaRPr lang="tr-TR" sz="2000" b="1" i="1">
              <a:solidFill>
                <a:schemeClr val="tx2"/>
              </a:solidFill>
              <a:latin typeface="Tahoma" pitchFamily="34" charset="0"/>
            </a:endParaRPr>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250825" y="188913"/>
            <a:ext cx="8675688" cy="6432550"/>
          </a:xfrm>
          <a:prstGeom prst="rect">
            <a:avLst/>
          </a:prstGeom>
          <a:noFill/>
          <a:ln w="9525">
            <a:noFill/>
            <a:miter lim="800000"/>
            <a:headEnd/>
            <a:tailEnd/>
          </a:ln>
        </p:spPr>
        <p:txBody>
          <a:bodyPr>
            <a:spAutoFit/>
          </a:bodyPr>
          <a:lstStyle/>
          <a:p>
            <a:pPr indent="357188" algn="just"/>
            <a:r>
              <a:rPr lang="tr-TR" b="1">
                <a:solidFill>
                  <a:srgbClr val="FF0000"/>
                </a:solidFill>
                <a:latin typeface="Verdana" pitchFamily="34" charset="0"/>
              </a:rPr>
              <a:t>2-</a:t>
            </a:r>
            <a:r>
              <a:rPr lang="tr-TR" b="1">
                <a:solidFill>
                  <a:srgbClr val="FF0000"/>
                </a:solidFill>
                <a:latin typeface="Tahoma" pitchFamily="34" charset="0"/>
              </a:rPr>
              <a:t>Risk Değerlendirmesi </a:t>
            </a:r>
          </a:p>
          <a:p>
            <a:pPr indent="357188" algn="just"/>
            <a:endParaRPr lang="tr-TR" sz="2000">
              <a:latin typeface="Tahoma" pitchFamily="34" charset="0"/>
            </a:endParaRPr>
          </a:p>
          <a:p>
            <a:pPr indent="357188" algn="just">
              <a:buFont typeface="Wingdings" pitchFamily="2" charset="2"/>
              <a:buChar char="Ø"/>
            </a:pPr>
            <a:r>
              <a:rPr lang="tr-TR" sz="2000" b="1">
                <a:latin typeface="Tahoma" pitchFamily="34" charset="0"/>
              </a:rPr>
              <a:t>İşveren işyerinde risklerden özel olarak etkilenebilecek işçi gruplarının durumunu da kapsayacak şekilde sağlık ve güvenlik yönünden risk değerlendirmesi yapar.</a:t>
            </a:r>
          </a:p>
          <a:p>
            <a:pPr indent="357188" algn="just">
              <a:buFont typeface="Wingdings" pitchFamily="2" charset="2"/>
              <a:buChar char="Ø"/>
            </a:pPr>
            <a:endParaRPr lang="tr-TR" sz="2000" b="1">
              <a:latin typeface="Tahoma" pitchFamily="34" charset="0"/>
            </a:endParaRPr>
          </a:p>
          <a:p>
            <a:pPr indent="357188" algn="just">
              <a:buFont typeface="Wingdings" pitchFamily="2" charset="2"/>
              <a:buChar char="Ø"/>
            </a:pPr>
            <a:r>
              <a:rPr lang="tr-TR" sz="2000" b="1">
                <a:latin typeface="Tahoma" pitchFamily="34" charset="0"/>
              </a:rPr>
              <a:t>Risk değerlendirmesi sonucuna göre, alınması gereken   koruyucu önlemlere ve kullanılması gereken koruyucu ekipmana karar verir.</a:t>
            </a:r>
          </a:p>
          <a:p>
            <a:pPr indent="357188" algn="just">
              <a:buFont typeface="Wingdings" pitchFamily="2" charset="2"/>
              <a:buChar char="Ø"/>
            </a:pPr>
            <a:endParaRPr lang="tr-TR" sz="2000" b="1">
              <a:latin typeface="Tahoma" pitchFamily="34" charset="0"/>
            </a:endParaRPr>
          </a:p>
          <a:p>
            <a:pPr indent="357188" algn="just">
              <a:buFont typeface="Wingdings" pitchFamily="2" charset="2"/>
              <a:buChar char="Ø"/>
            </a:pPr>
            <a:r>
              <a:rPr lang="tr-TR" sz="2000" b="1">
                <a:latin typeface="Tahoma" pitchFamily="34" charset="0"/>
              </a:rPr>
              <a:t>Risk değerlendirmesi, koruyucu önlemler, koruyucu ekipmanla ilgili çalışmalar ve değerlendirmelerle ilgili kayıt ve dokümanların hazırlanması ile ilgili belgelerin düzenlenmesi, işyerinin büyüklüğü ve yapılan işin niteliğine göre, Bakanlıkça belirlenen usul ve esaslara uygun şekilde yapılır.</a:t>
            </a:r>
            <a:r>
              <a:rPr lang="tr-TR" sz="2000">
                <a:latin typeface="Tahoma" pitchFamily="34" charset="0"/>
              </a:rPr>
              <a:t> </a:t>
            </a:r>
            <a:r>
              <a:rPr lang="tr-TR" sz="2000"/>
              <a:t>Yapılmış olan risk değerlendirmesi; </a:t>
            </a:r>
            <a:r>
              <a:rPr lang="tr-TR" sz="2000" b="1">
                <a:solidFill>
                  <a:srgbClr val="FF0000"/>
                </a:solidFill>
              </a:rPr>
              <a:t>tehlike sınıfına göre çok tehlikeli, tehlikeli ve az tehlikeli işyerlerinde sırasıyla en geç iki, dört ve altı yılda bir yenilenir</a:t>
            </a:r>
            <a:endParaRPr lang="tr-TR" sz="2000" b="1">
              <a:solidFill>
                <a:srgbClr val="FF0000"/>
              </a:solidFill>
              <a:latin typeface="Tahoma" pitchFamily="34" charset="0"/>
            </a:endParaRPr>
          </a:p>
          <a:p>
            <a:pPr indent="357188" algn="just"/>
            <a:endParaRPr lang="tr-TR" sz="2000" i="1">
              <a:latin typeface="Tahoma" pitchFamily="34" charset="0"/>
            </a:endParaRPr>
          </a:p>
          <a:p>
            <a:pPr indent="357188" algn="just"/>
            <a:endParaRPr lang="tr-TR" b="1" i="1">
              <a:solidFill>
                <a:schemeClr val="tx2"/>
              </a:solidFill>
              <a:latin typeface="Verdana" pitchFamily="34" charset="0"/>
            </a:endParaRPr>
          </a:p>
          <a:p>
            <a:pPr indent="357188" algn="just"/>
            <a:endParaRPr lang="tr-TR" b="1" i="1">
              <a:solidFill>
                <a:schemeClr val="tx2"/>
              </a:solidFill>
              <a:latin typeface="Verdana" pitchFamily="34" charset="0"/>
            </a:endParaRPr>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52400" y="152400"/>
            <a:ext cx="8812213" cy="1441450"/>
          </a:xfrm>
          <a:prstGeom prst="rect">
            <a:avLst/>
          </a:prstGeom>
          <a:noFill/>
          <a:ln w="9525">
            <a:solidFill>
              <a:schemeClr val="tx1"/>
            </a:solidFill>
            <a:miter lim="800000"/>
            <a:headEnd/>
            <a:tailEnd/>
          </a:ln>
        </p:spPr>
        <p:txBody>
          <a:bodyPr>
            <a:spAutoFit/>
          </a:bodyPr>
          <a:lstStyle/>
          <a:p>
            <a:pPr algn="just"/>
            <a:r>
              <a:rPr lang="tr-TR" b="1">
                <a:solidFill>
                  <a:srgbClr val="FF6600"/>
                </a:solidFill>
                <a:latin typeface="Verdana" pitchFamily="34" charset="0"/>
              </a:rPr>
              <a:t>Kanserojen ve Mutajen Maddelerle Çalışmalarda</a:t>
            </a:r>
          </a:p>
          <a:p>
            <a:pPr algn="just"/>
            <a:r>
              <a:rPr lang="tr-TR" b="1">
                <a:solidFill>
                  <a:srgbClr val="FF6600"/>
                </a:solidFill>
                <a:latin typeface="Verdana" pitchFamily="34" charset="0"/>
              </a:rPr>
              <a:t>Risk Değerlendirmesi</a:t>
            </a:r>
            <a:endParaRPr lang="tr-TR" b="1">
              <a:solidFill>
                <a:srgbClr val="CCFFCC"/>
              </a:solidFill>
              <a:latin typeface="Verdana" pitchFamily="34" charset="0"/>
            </a:endParaRPr>
          </a:p>
          <a:p>
            <a:pPr algn="just"/>
            <a:r>
              <a:rPr lang="tr-TR" sz="2000" i="1">
                <a:solidFill>
                  <a:schemeClr val="tx2"/>
                </a:solidFill>
                <a:latin typeface="Verdana" pitchFamily="34" charset="0"/>
              </a:rPr>
              <a:t>(Kanserojen ve Mutajen Maddelerle Çalışmalarda Sağlık ve Güvenlik Önlemleri Hakkında Yönetmelik Madde 5)</a:t>
            </a:r>
          </a:p>
        </p:txBody>
      </p:sp>
      <p:sp>
        <p:nvSpPr>
          <p:cNvPr id="19459" name="Rectangle 3"/>
          <p:cNvSpPr>
            <a:spLocks noChangeArrowheads="1"/>
          </p:cNvSpPr>
          <p:nvPr/>
        </p:nvSpPr>
        <p:spPr bwMode="auto">
          <a:xfrm>
            <a:off x="228600" y="1752600"/>
            <a:ext cx="8686800" cy="1441450"/>
          </a:xfrm>
          <a:prstGeom prst="rect">
            <a:avLst/>
          </a:prstGeom>
          <a:noFill/>
          <a:ln w="9525">
            <a:solidFill>
              <a:schemeClr val="tx1"/>
            </a:solidFill>
            <a:miter lim="800000"/>
            <a:headEnd/>
            <a:tailEnd/>
          </a:ln>
        </p:spPr>
        <p:txBody>
          <a:bodyPr>
            <a:spAutoFit/>
          </a:bodyPr>
          <a:lstStyle/>
          <a:p>
            <a:pPr algn="just"/>
            <a:r>
              <a:rPr lang="tr-TR" b="1">
                <a:solidFill>
                  <a:srgbClr val="FF6600"/>
                </a:solidFill>
                <a:latin typeface="Tahoma" pitchFamily="34" charset="0"/>
              </a:rPr>
              <a:t>Tehlikeli Kimyasal Madde Bulunması Halinde Risk Değerlendirmesi</a:t>
            </a:r>
            <a:endParaRPr lang="tr-TR" sz="2000" b="1">
              <a:solidFill>
                <a:srgbClr val="FF6600"/>
              </a:solidFill>
              <a:latin typeface="Tahoma" pitchFamily="34" charset="0"/>
            </a:endParaRPr>
          </a:p>
          <a:p>
            <a:r>
              <a:rPr lang="tr-TR" sz="2000" i="1">
                <a:solidFill>
                  <a:schemeClr val="tx2"/>
                </a:solidFill>
                <a:latin typeface="Tahoma" pitchFamily="34" charset="0"/>
              </a:rPr>
              <a:t>(Kimyasal Maddelerle Çalışmalarda Sağlık ve Güvenlik Önlemleri Hakkında Yönetmelik Madde 6)</a:t>
            </a:r>
          </a:p>
        </p:txBody>
      </p:sp>
      <p:sp>
        <p:nvSpPr>
          <p:cNvPr id="19460" name="Rectangle 4"/>
          <p:cNvSpPr>
            <a:spLocks noChangeArrowheads="1"/>
          </p:cNvSpPr>
          <p:nvPr/>
        </p:nvSpPr>
        <p:spPr bwMode="auto">
          <a:xfrm>
            <a:off x="228600" y="3352800"/>
            <a:ext cx="8624888" cy="1446213"/>
          </a:xfrm>
          <a:prstGeom prst="rect">
            <a:avLst/>
          </a:prstGeom>
          <a:noFill/>
          <a:ln w="9525">
            <a:solidFill>
              <a:schemeClr val="tx1"/>
            </a:solidFill>
            <a:miter lim="800000"/>
            <a:headEnd/>
            <a:tailEnd/>
          </a:ln>
        </p:spPr>
        <p:txBody>
          <a:bodyPr>
            <a:spAutoFit/>
          </a:bodyPr>
          <a:lstStyle/>
          <a:p>
            <a:pPr algn="just"/>
            <a:r>
              <a:rPr lang="tr-TR" b="1">
                <a:solidFill>
                  <a:srgbClr val="FF6600"/>
                </a:solidFill>
                <a:latin typeface="Verdana" pitchFamily="34" charset="0"/>
              </a:rPr>
              <a:t>Titreşime Maruziyet Durumunda Risk Değerlendirmesi</a:t>
            </a:r>
          </a:p>
          <a:p>
            <a:pPr algn="just"/>
            <a:r>
              <a:rPr lang="tr-TR" sz="2000" i="1">
                <a:solidFill>
                  <a:schemeClr val="tx2"/>
                </a:solidFill>
                <a:latin typeface="Tahoma" pitchFamily="34" charset="0"/>
              </a:rPr>
              <a:t>(Titreşim Yönetmeliği Madde 6 (Bu Yönetmelik 23 Aralık 2006 tarihinde   yürürlüğe girecektir)</a:t>
            </a:r>
            <a:endParaRPr lang="tr-TR" b="1" i="1">
              <a:solidFill>
                <a:schemeClr val="tx2"/>
              </a:solidFill>
              <a:latin typeface="Tahoma" pitchFamily="34" charset="0"/>
            </a:endParaRPr>
          </a:p>
        </p:txBody>
      </p:sp>
      <p:sp>
        <p:nvSpPr>
          <p:cNvPr id="19461" name="Rectangle 5"/>
          <p:cNvSpPr>
            <a:spLocks noChangeArrowheads="1"/>
          </p:cNvSpPr>
          <p:nvPr/>
        </p:nvSpPr>
        <p:spPr bwMode="auto">
          <a:xfrm>
            <a:off x="304800" y="5105400"/>
            <a:ext cx="8632825" cy="769938"/>
          </a:xfrm>
          <a:prstGeom prst="rect">
            <a:avLst/>
          </a:prstGeom>
          <a:noFill/>
          <a:ln w="9525">
            <a:solidFill>
              <a:schemeClr val="tx1"/>
            </a:solidFill>
            <a:miter lim="800000"/>
            <a:headEnd/>
            <a:tailEnd/>
          </a:ln>
        </p:spPr>
        <p:txBody>
          <a:bodyPr>
            <a:spAutoFit/>
          </a:bodyPr>
          <a:lstStyle/>
          <a:p>
            <a:pPr algn="just"/>
            <a:r>
              <a:rPr lang="tr-TR" b="1">
                <a:solidFill>
                  <a:srgbClr val="FF6600"/>
                </a:solidFill>
                <a:latin typeface="Tahoma" pitchFamily="34" charset="0"/>
              </a:rPr>
              <a:t>Gürültüye Maruziyette Risk Değerlendirmesi</a:t>
            </a:r>
            <a:endParaRPr lang="tr-TR" b="1">
              <a:solidFill>
                <a:srgbClr val="FF6600"/>
              </a:solidFill>
              <a:latin typeface="Verdana" pitchFamily="34" charset="0"/>
            </a:endParaRPr>
          </a:p>
          <a:p>
            <a:pPr algn="just"/>
            <a:r>
              <a:rPr lang="tr-TR" sz="2000" i="1">
                <a:solidFill>
                  <a:schemeClr val="tx2"/>
                </a:solidFill>
                <a:latin typeface="Tahoma" pitchFamily="34" charset="0"/>
              </a:rPr>
              <a:t>(Gürültü Yönetmeliği Madde 6)</a:t>
            </a:r>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Rectangle 1026"/>
          <p:cNvSpPr>
            <a:spLocks noGrp="1" noChangeArrowheads="1"/>
          </p:cNvSpPr>
          <p:nvPr>
            <p:ph type="title"/>
          </p:nvPr>
        </p:nvSpPr>
        <p:spPr>
          <a:xfrm>
            <a:off x="762000" y="228600"/>
            <a:ext cx="7772400" cy="1143000"/>
          </a:xfrm>
        </p:spPr>
        <p:txBody>
          <a:bodyPr/>
          <a:lstStyle/>
          <a:p>
            <a:pPr eaLnBrk="1" hangingPunct="1"/>
            <a:r>
              <a:rPr lang="tr-TR" b="1" smtClean="0">
                <a:latin typeface="Tahoma" pitchFamily="34" charset="0"/>
              </a:rPr>
              <a:t>PROAKTİF YAKLAŞIM</a:t>
            </a:r>
            <a:endParaRPr lang="tr-TR" smtClean="0"/>
          </a:p>
        </p:txBody>
      </p:sp>
      <p:sp>
        <p:nvSpPr>
          <p:cNvPr id="3075" name="AutoShape 1028"/>
          <p:cNvSpPr>
            <a:spLocks noChangeArrowheads="1"/>
          </p:cNvSpPr>
          <p:nvPr/>
        </p:nvSpPr>
        <p:spPr bwMode="auto">
          <a:xfrm rot="16200000" flipH="1">
            <a:off x="3625056" y="3004344"/>
            <a:ext cx="1360488" cy="381000"/>
          </a:xfrm>
          <a:prstGeom prst="rightArrow">
            <a:avLst>
              <a:gd name="adj1" fmla="val 50000"/>
              <a:gd name="adj2" fmla="val 178558"/>
            </a:avLst>
          </a:prstGeom>
          <a:solidFill>
            <a:srgbClr val="FF3300"/>
          </a:solidFill>
          <a:ln w="50800">
            <a:solidFill>
              <a:srgbClr val="A50021"/>
            </a:solidFill>
            <a:miter lim="800000"/>
            <a:headEnd/>
            <a:tailEnd/>
          </a:ln>
        </p:spPr>
        <p:txBody>
          <a:bodyPr wrap="none" anchor="ctr"/>
          <a:lstStyle/>
          <a:p>
            <a:endParaRPr lang="en-US"/>
          </a:p>
        </p:txBody>
      </p:sp>
      <p:sp>
        <p:nvSpPr>
          <p:cNvPr id="3076" name="Rectangle 1029"/>
          <p:cNvSpPr>
            <a:spLocks noChangeArrowheads="1"/>
          </p:cNvSpPr>
          <p:nvPr/>
        </p:nvSpPr>
        <p:spPr bwMode="auto">
          <a:xfrm>
            <a:off x="2590800" y="1524000"/>
            <a:ext cx="3429000" cy="819150"/>
          </a:xfrm>
          <a:prstGeom prst="rect">
            <a:avLst/>
          </a:prstGeom>
          <a:noFill/>
          <a:ln w="12700">
            <a:noFill/>
            <a:miter lim="800000"/>
            <a:headEnd/>
            <a:tailEnd/>
          </a:ln>
        </p:spPr>
        <p:txBody>
          <a:bodyPr lIns="90488" tIns="44450" rIns="90488" bIns="44450">
            <a:spAutoFit/>
          </a:bodyPr>
          <a:lstStyle/>
          <a:p>
            <a:pPr algn="ctr"/>
            <a:r>
              <a:rPr lang="tr-TR" b="1">
                <a:solidFill>
                  <a:srgbClr val="FF3300"/>
                </a:solidFill>
                <a:latin typeface="Tahoma" pitchFamily="34" charset="0"/>
              </a:rPr>
              <a:t>Risk’ in Gerçekleşmesi</a:t>
            </a:r>
            <a:endParaRPr lang="tr-TR" b="1">
              <a:solidFill>
                <a:srgbClr val="FFFF00"/>
              </a:solidFill>
              <a:latin typeface="Tahoma" pitchFamily="34" charset="0"/>
            </a:endParaRPr>
          </a:p>
        </p:txBody>
      </p:sp>
      <p:sp>
        <p:nvSpPr>
          <p:cNvPr id="3077" name="Rectangle 1030"/>
          <p:cNvSpPr>
            <a:spLocks noChangeArrowheads="1"/>
          </p:cNvSpPr>
          <p:nvPr/>
        </p:nvSpPr>
        <p:spPr bwMode="auto">
          <a:xfrm>
            <a:off x="7467600" y="3810000"/>
            <a:ext cx="1393825" cy="515938"/>
          </a:xfrm>
          <a:prstGeom prst="rect">
            <a:avLst/>
          </a:prstGeom>
          <a:noFill/>
          <a:ln w="12700">
            <a:noFill/>
            <a:miter lim="800000"/>
            <a:headEnd/>
            <a:tailEnd/>
          </a:ln>
        </p:spPr>
        <p:txBody>
          <a:bodyPr wrap="none" lIns="90488" tIns="44450" rIns="90488" bIns="44450">
            <a:spAutoFit/>
          </a:bodyPr>
          <a:lstStyle/>
          <a:p>
            <a:r>
              <a:rPr lang="tr-TR" sz="2800" b="1">
                <a:latin typeface="Tahoma" pitchFamily="34" charset="0"/>
              </a:rPr>
              <a:t>Zaman</a:t>
            </a:r>
            <a:endParaRPr lang="tr-TR" b="1">
              <a:latin typeface="Tahoma" pitchFamily="34" charset="0"/>
            </a:endParaRPr>
          </a:p>
        </p:txBody>
      </p:sp>
      <p:sp>
        <p:nvSpPr>
          <p:cNvPr id="3078" name="Line 1031"/>
          <p:cNvSpPr>
            <a:spLocks noChangeShapeType="1"/>
          </p:cNvSpPr>
          <p:nvPr/>
        </p:nvSpPr>
        <p:spPr bwMode="auto">
          <a:xfrm>
            <a:off x="4343400" y="4267200"/>
            <a:ext cx="22225" cy="1636713"/>
          </a:xfrm>
          <a:prstGeom prst="line">
            <a:avLst/>
          </a:prstGeom>
          <a:noFill/>
          <a:ln w="57150">
            <a:solidFill>
              <a:srgbClr val="000099"/>
            </a:solidFill>
            <a:prstDash val="sysDot"/>
            <a:round/>
            <a:headEnd/>
            <a:tailEnd/>
          </a:ln>
        </p:spPr>
        <p:txBody>
          <a:bodyPr wrap="none" anchor="ctr"/>
          <a:lstStyle/>
          <a:p>
            <a:endParaRPr lang="en-US"/>
          </a:p>
        </p:txBody>
      </p:sp>
      <p:sp>
        <p:nvSpPr>
          <p:cNvPr id="3079" name="Rectangle 1032"/>
          <p:cNvSpPr>
            <a:spLocks noChangeArrowheads="1"/>
          </p:cNvSpPr>
          <p:nvPr/>
        </p:nvSpPr>
        <p:spPr bwMode="auto">
          <a:xfrm>
            <a:off x="152400" y="4572000"/>
            <a:ext cx="3887788" cy="576263"/>
          </a:xfrm>
          <a:prstGeom prst="rect">
            <a:avLst/>
          </a:prstGeom>
          <a:noFill/>
          <a:ln w="12700">
            <a:noFill/>
            <a:miter lim="800000"/>
            <a:headEnd/>
            <a:tailEnd/>
          </a:ln>
        </p:spPr>
        <p:txBody>
          <a:bodyPr wrap="none" lIns="90488" tIns="44450" rIns="90488" bIns="44450">
            <a:spAutoFit/>
          </a:bodyPr>
          <a:lstStyle/>
          <a:p>
            <a:r>
              <a:rPr lang="tr-TR" sz="3200" b="1">
                <a:latin typeface="Tahoma" pitchFamily="34" charset="0"/>
              </a:rPr>
              <a:t>Tedbir (Proactive)</a:t>
            </a:r>
            <a:endParaRPr lang="tr-TR" b="1">
              <a:solidFill>
                <a:srgbClr val="A50021"/>
              </a:solidFill>
              <a:latin typeface="Tahoma" pitchFamily="34" charset="0"/>
            </a:endParaRPr>
          </a:p>
        </p:txBody>
      </p:sp>
      <p:sp>
        <p:nvSpPr>
          <p:cNvPr id="3080" name="Rectangle 1033"/>
          <p:cNvSpPr>
            <a:spLocks noChangeArrowheads="1"/>
          </p:cNvSpPr>
          <p:nvPr/>
        </p:nvSpPr>
        <p:spPr bwMode="auto">
          <a:xfrm>
            <a:off x="4648200" y="4572000"/>
            <a:ext cx="4089400" cy="576263"/>
          </a:xfrm>
          <a:prstGeom prst="rect">
            <a:avLst/>
          </a:prstGeom>
          <a:noFill/>
          <a:ln w="12700">
            <a:noFill/>
            <a:miter lim="800000"/>
            <a:headEnd/>
            <a:tailEnd/>
          </a:ln>
        </p:spPr>
        <p:txBody>
          <a:bodyPr lIns="90488" tIns="44450" rIns="90488" bIns="44450">
            <a:spAutoFit/>
          </a:bodyPr>
          <a:lstStyle/>
          <a:p>
            <a:r>
              <a:rPr lang="tr-TR" sz="3200" b="1">
                <a:latin typeface="Tahoma" pitchFamily="34" charset="0"/>
              </a:rPr>
              <a:t>Tepki (reactive)</a:t>
            </a:r>
          </a:p>
        </p:txBody>
      </p:sp>
      <p:sp>
        <p:nvSpPr>
          <p:cNvPr id="3081" name="AutoShape 1035"/>
          <p:cNvSpPr>
            <a:spLocks noChangeArrowheads="1"/>
          </p:cNvSpPr>
          <p:nvPr/>
        </p:nvSpPr>
        <p:spPr bwMode="auto">
          <a:xfrm>
            <a:off x="1371600" y="3810000"/>
            <a:ext cx="6019800" cy="533400"/>
          </a:xfrm>
          <a:prstGeom prst="rightArrow">
            <a:avLst>
              <a:gd name="adj1" fmla="val 50000"/>
              <a:gd name="adj2" fmla="val 282143"/>
            </a:avLst>
          </a:prstGeom>
          <a:solidFill>
            <a:srgbClr val="000099"/>
          </a:solidFill>
          <a:ln w="9525">
            <a:solidFill>
              <a:schemeClr val="tx1"/>
            </a:solidFill>
            <a:miter lim="800000"/>
            <a:headEnd/>
            <a:tailEnd/>
          </a:ln>
        </p:spPr>
        <p:txBody>
          <a:bodyPr wrap="none" anchor="ctr"/>
          <a:lstStyle/>
          <a:p>
            <a:endParaRPr lang="en-US"/>
          </a:p>
        </p:txBody>
      </p:sp>
      <p:graphicFrame>
        <p:nvGraphicFramePr>
          <p:cNvPr id="3082" name="Object 1036"/>
          <p:cNvGraphicFramePr>
            <a:graphicFrameLocks noChangeAspect="1"/>
          </p:cNvGraphicFramePr>
          <p:nvPr/>
        </p:nvGraphicFramePr>
        <p:xfrm>
          <a:off x="6019800" y="1447800"/>
          <a:ext cx="1565275" cy="1530350"/>
        </p:xfrm>
        <a:graphic>
          <a:graphicData uri="http://schemas.openxmlformats.org/presentationml/2006/ole">
            <mc:AlternateContent xmlns:mc="http://schemas.openxmlformats.org/markup-compatibility/2006">
              <mc:Choice xmlns:v="urn:schemas-microsoft-com:vml" Requires="v">
                <p:oleObj spid="_x0000_s3084" name="Klip" r:id="rId4" imgW="3545941" imgH="3467477" progId="">
                  <p:embed/>
                </p:oleObj>
              </mc:Choice>
              <mc:Fallback>
                <p:oleObj name="Klip" r:id="rId4" imgW="3545941" imgH="3467477" progId="">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1447800"/>
                        <a:ext cx="1565275" cy="1530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ChangeArrowheads="1"/>
          </p:cNvSpPr>
          <p:nvPr/>
        </p:nvSpPr>
        <p:spPr bwMode="auto">
          <a:xfrm>
            <a:off x="152400" y="304800"/>
            <a:ext cx="8785225" cy="5235575"/>
          </a:xfrm>
          <a:prstGeom prst="rect">
            <a:avLst/>
          </a:prstGeom>
          <a:noFill/>
          <a:ln w="9525">
            <a:noFill/>
            <a:miter lim="800000"/>
            <a:headEnd/>
            <a:tailEnd/>
          </a:ln>
        </p:spPr>
        <p:txBody>
          <a:bodyPr>
            <a:spAutoFit/>
          </a:bodyPr>
          <a:lstStyle/>
          <a:p>
            <a:pPr indent="357188" algn="ctr"/>
            <a:r>
              <a:rPr lang="tr-TR" b="1">
                <a:solidFill>
                  <a:srgbClr val="FF6600"/>
                </a:solidFill>
                <a:latin typeface="Verdana" pitchFamily="34" charset="0"/>
              </a:rPr>
              <a:t>Patlamadan Korunma Dokümanı</a:t>
            </a:r>
            <a:endParaRPr lang="tr-TR" b="1">
              <a:solidFill>
                <a:srgbClr val="CCFFCC"/>
              </a:solidFill>
              <a:latin typeface="Verdana" pitchFamily="34" charset="0"/>
            </a:endParaRPr>
          </a:p>
          <a:p>
            <a:pPr indent="357188" algn="just"/>
            <a:endParaRPr lang="tr-TR" b="1">
              <a:solidFill>
                <a:srgbClr val="CCFFCC"/>
              </a:solidFill>
              <a:latin typeface="Verdana" pitchFamily="34" charset="0"/>
            </a:endParaRPr>
          </a:p>
          <a:p>
            <a:pPr indent="357188"/>
            <a:r>
              <a:rPr lang="tr-TR" b="1">
                <a:latin typeface="Tahoma" pitchFamily="34" charset="0"/>
              </a:rPr>
              <a:t>Patlayıcı Ortamların Tehlikelerinden Çalışanların Korunması Hakkında Yönetmelik kapsamındaki işyerlerinde  işveren, “Patlamadan Korunma Dokümanı” hazırlayacaktır.</a:t>
            </a:r>
          </a:p>
          <a:p>
            <a:pPr indent="357188"/>
            <a:endParaRPr lang="tr-TR" sz="1000" b="1">
              <a:latin typeface="Tahoma" pitchFamily="34" charset="0"/>
            </a:endParaRPr>
          </a:p>
          <a:p>
            <a:pPr indent="357188"/>
            <a:r>
              <a:rPr lang="tr-TR" b="1">
                <a:latin typeface="Tahoma" pitchFamily="34" charset="0"/>
              </a:rPr>
              <a:t>Patlamadan korunma dokümanı, işin başlamasından önce Hazırlanacak, işyerinde, iş ekipmanında veya organizasyonunda önemli değişiklik, genişleme veya tadilat yapıldığında yeniden gözden geçirilerek güncelleştirilecektir. </a:t>
            </a:r>
          </a:p>
          <a:p>
            <a:pPr indent="357188" algn="just"/>
            <a:endParaRPr lang="tr-TR" i="1">
              <a:latin typeface="Verdana" pitchFamily="34" charset="0"/>
            </a:endParaRPr>
          </a:p>
          <a:p>
            <a:pPr indent="357188"/>
            <a:r>
              <a:rPr lang="tr-TR" sz="2000" i="1">
                <a:solidFill>
                  <a:schemeClr val="tx2"/>
                </a:solidFill>
                <a:latin typeface="Tahoma" pitchFamily="34" charset="0"/>
              </a:rPr>
              <a:t>(Patlayıcı Ortamların Tehlikelerinden Çalışanların Korunması </a:t>
            </a:r>
          </a:p>
          <a:p>
            <a:pPr indent="357188"/>
            <a:r>
              <a:rPr lang="tr-TR" sz="2000" i="1">
                <a:solidFill>
                  <a:schemeClr val="tx2"/>
                </a:solidFill>
                <a:latin typeface="Tahoma" pitchFamily="34" charset="0"/>
              </a:rPr>
              <a:t>  Hakkında Yönetmelik Madde 10)</a:t>
            </a:r>
            <a:endParaRPr lang="tr-TR" b="1" i="1">
              <a:solidFill>
                <a:schemeClr val="tx2"/>
              </a:solidFill>
              <a:latin typeface="Verdana" pitchFamily="34" charset="0"/>
            </a:endParaRPr>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179388" y="188913"/>
            <a:ext cx="8785225" cy="3140075"/>
          </a:xfrm>
          <a:prstGeom prst="rect">
            <a:avLst/>
          </a:prstGeom>
          <a:noFill/>
          <a:ln w="9525">
            <a:noFill/>
            <a:miter lim="800000"/>
            <a:headEnd/>
            <a:tailEnd/>
          </a:ln>
        </p:spPr>
        <p:txBody>
          <a:bodyPr>
            <a:spAutoFit/>
          </a:bodyPr>
          <a:lstStyle/>
          <a:p>
            <a:pPr algn="ctr"/>
            <a:r>
              <a:rPr lang="tr-TR" sz="2000" b="1">
                <a:solidFill>
                  <a:srgbClr val="FF6600"/>
                </a:solidFill>
                <a:latin typeface="Tahoma" pitchFamily="34" charset="0"/>
              </a:rPr>
              <a:t>Kanserojen ve Mutajen Maddelerin Kullanımın Azaltılması İçin Araştırma</a:t>
            </a:r>
          </a:p>
          <a:p>
            <a:r>
              <a:rPr lang="tr-TR" sz="2000" b="1">
                <a:latin typeface="Tahoma" pitchFamily="34" charset="0"/>
              </a:rPr>
              <a:t>İşveren, teknik olarak mümkün olduğu hallerde, işyerindeki kanserojen veya mutajen maddelerin kullanımını azaltacaktır. </a:t>
            </a:r>
          </a:p>
          <a:p>
            <a:r>
              <a:rPr lang="tr-TR" sz="2000" b="1">
                <a:latin typeface="Tahoma" pitchFamily="34" charset="0"/>
              </a:rPr>
              <a:t>İşveren, kanserojen veya mutajen maddelerin değiştirilmesi konusunda yapılan araştırma sonuçlarını, istenmesi halinde Bakanlığa vermek zorundadır.</a:t>
            </a:r>
          </a:p>
          <a:p>
            <a:endParaRPr lang="tr-TR" sz="2000" i="1">
              <a:latin typeface="Tahoma" pitchFamily="34" charset="0"/>
            </a:endParaRPr>
          </a:p>
          <a:p>
            <a:r>
              <a:rPr lang="tr-TR" sz="2000" i="1">
                <a:solidFill>
                  <a:schemeClr val="tx2"/>
                </a:solidFill>
                <a:latin typeface="Tahoma" pitchFamily="34" charset="0"/>
              </a:rPr>
              <a:t>(Kanserojen ve Mutajen Maddelerle Çalışmalarda Sağlık ve Güvenlik Önlemleri Hakkında Yönetmelik Madde 6)</a:t>
            </a:r>
            <a:endParaRPr lang="tr-TR" sz="2000" b="1" i="1">
              <a:solidFill>
                <a:schemeClr val="tx2"/>
              </a:solidFill>
              <a:latin typeface="Tahoma" pitchFamily="34" charset="0"/>
            </a:endParaRPr>
          </a:p>
        </p:txBody>
      </p:sp>
      <p:sp>
        <p:nvSpPr>
          <p:cNvPr id="21507" name="Rectangle 4"/>
          <p:cNvSpPr>
            <a:spLocks noChangeArrowheads="1"/>
          </p:cNvSpPr>
          <p:nvPr/>
        </p:nvSpPr>
        <p:spPr bwMode="auto">
          <a:xfrm>
            <a:off x="304800" y="3505200"/>
            <a:ext cx="8686800" cy="2835275"/>
          </a:xfrm>
          <a:prstGeom prst="rect">
            <a:avLst/>
          </a:prstGeom>
          <a:noFill/>
          <a:ln w="9525">
            <a:noFill/>
            <a:miter lim="800000"/>
            <a:headEnd/>
            <a:tailEnd/>
          </a:ln>
        </p:spPr>
        <p:txBody>
          <a:bodyPr>
            <a:spAutoFit/>
          </a:bodyPr>
          <a:lstStyle/>
          <a:p>
            <a:pPr algn="ctr"/>
            <a:r>
              <a:rPr lang="tr-TR" sz="2000" b="1">
                <a:solidFill>
                  <a:srgbClr val="FF6600"/>
                </a:solidFill>
                <a:latin typeface="Tahoma" pitchFamily="34" charset="0"/>
              </a:rPr>
              <a:t>Maruziyetin Önlenmesi Ve Azaltılması Acil Durumlar İçin Plan</a:t>
            </a:r>
          </a:p>
          <a:p>
            <a:r>
              <a:rPr lang="tr-TR" sz="2000" b="1">
                <a:latin typeface="Tahoma" pitchFamily="34" charset="0"/>
              </a:rPr>
              <a:t>Kanserojen veya mutajen maddelere maruz kalınan veya maruz  kalma ihtimali bulunan yerler uygun ikaz levhaları ve güvenlik işaretleri ile belirlenecektir. </a:t>
            </a:r>
          </a:p>
          <a:p>
            <a:r>
              <a:rPr lang="tr-TR" sz="2000" b="1">
                <a:latin typeface="Tahoma" pitchFamily="34" charset="0"/>
              </a:rPr>
              <a:t>Yüksek düzeyde maruziyete neden olabilecek acil durumlar için plan yapılacaktır.</a:t>
            </a:r>
          </a:p>
          <a:p>
            <a:endParaRPr lang="tr-TR" sz="2000" b="1">
              <a:latin typeface="Tahoma" pitchFamily="34" charset="0"/>
            </a:endParaRPr>
          </a:p>
          <a:p>
            <a:r>
              <a:rPr lang="tr-TR" sz="2000" i="1">
                <a:solidFill>
                  <a:schemeClr val="tx2"/>
                </a:solidFill>
                <a:latin typeface="Verdana" pitchFamily="34" charset="0"/>
              </a:rPr>
              <a:t>(Kanserojen ve Mutajen Maddelerle Çalışmalarda Sağlık ve Güvenlik Önlemleri Hakkında Yönetmelik Madde 7)</a:t>
            </a:r>
          </a:p>
        </p:txBody>
      </p:sp>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287338" y="990600"/>
            <a:ext cx="8475662" cy="3046413"/>
          </a:xfrm>
          <a:prstGeom prst="rect">
            <a:avLst/>
          </a:prstGeom>
          <a:noFill/>
          <a:ln w="9525">
            <a:noFill/>
            <a:miter lim="800000"/>
            <a:headEnd/>
            <a:tailEnd/>
          </a:ln>
          <a:effectLst/>
        </p:spPr>
        <p:txBody>
          <a:bodyPr>
            <a:spAutoFit/>
          </a:bodyPr>
          <a:lstStyle/>
          <a:p>
            <a:pPr indent="357188" algn="ctr"/>
            <a:r>
              <a:rPr lang="tr-TR" b="1">
                <a:solidFill>
                  <a:srgbClr val="FF6600"/>
                </a:solidFill>
                <a:latin typeface="Tahoma" pitchFamily="34" charset="0"/>
              </a:rPr>
              <a:t>Kayıtların Saklanması</a:t>
            </a:r>
            <a:r>
              <a:rPr lang="tr-TR" b="1">
                <a:solidFill>
                  <a:srgbClr val="CCFFCC"/>
                </a:solidFill>
                <a:latin typeface="Tahoma" pitchFamily="34" charset="0"/>
              </a:rPr>
              <a:t> </a:t>
            </a:r>
          </a:p>
          <a:p>
            <a:pPr indent="357188"/>
            <a:r>
              <a:rPr lang="tr-TR" b="1">
                <a:latin typeface="Tahoma" pitchFamily="34" charset="0"/>
              </a:rPr>
              <a:t>Kanserojen ve mutajen maddelerle çalışmaların yapıldığı işyerinde belirtilen kayıtlar maruziyetin sona ermesinden sonra en az </a:t>
            </a:r>
            <a:r>
              <a:rPr lang="tr-TR" sz="3200" b="1">
                <a:effectLst>
                  <a:outerShdw blurRad="38100" dist="38100" dir="2700000" algn="tl">
                    <a:srgbClr val="C0C0C0"/>
                  </a:outerShdw>
                </a:effectLst>
                <a:latin typeface="Tahoma" pitchFamily="34" charset="0"/>
              </a:rPr>
              <a:t>kırk yıl </a:t>
            </a:r>
            <a:r>
              <a:rPr lang="tr-TR" b="1">
                <a:latin typeface="Tahoma" pitchFamily="34" charset="0"/>
              </a:rPr>
              <a:t>süre ile saklanacaktır.</a:t>
            </a:r>
            <a:r>
              <a:rPr lang="tr-TR">
                <a:latin typeface="Tahoma" pitchFamily="34" charset="0"/>
              </a:rPr>
              <a:t> </a:t>
            </a:r>
          </a:p>
          <a:p>
            <a:pPr indent="357188" algn="just"/>
            <a:endParaRPr lang="tr-TR" i="1">
              <a:latin typeface="Tahoma" pitchFamily="34" charset="0"/>
            </a:endParaRPr>
          </a:p>
          <a:p>
            <a:pPr indent="357188"/>
            <a:r>
              <a:rPr lang="tr-TR" sz="2000" i="1">
                <a:solidFill>
                  <a:schemeClr val="tx2"/>
                </a:solidFill>
                <a:latin typeface="Tahoma" pitchFamily="34" charset="0"/>
              </a:rPr>
              <a:t>(Kanserojen ve Mutajen Maddelerle Çalışmalarda Sağlık ve </a:t>
            </a:r>
          </a:p>
          <a:p>
            <a:pPr indent="357188"/>
            <a:r>
              <a:rPr lang="tr-TR" sz="2000" i="1">
                <a:solidFill>
                  <a:schemeClr val="tx2"/>
                </a:solidFill>
                <a:latin typeface="Tahoma" pitchFamily="34" charset="0"/>
              </a:rPr>
              <a:t> Güvenlik Önlemleri Hakkında Yönetmelik Madde 17)</a:t>
            </a:r>
            <a:endParaRPr lang="tr-TR" sz="2000" b="1" i="1">
              <a:solidFill>
                <a:schemeClr val="tx2"/>
              </a:solidFill>
              <a:latin typeface="Tahoma" pitchFamily="34" charset="0"/>
            </a:endParaRPr>
          </a:p>
        </p:txBody>
      </p:sp>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457200" y="228600"/>
            <a:ext cx="7853363" cy="2554288"/>
          </a:xfrm>
          <a:prstGeom prst="rect">
            <a:avLst/>
          </a:prstGeom>
          <a:noFill/>
          <a:ln w="9525">
            <a:noFill/>
            <a:miter lim="800000"/>
            <a:headEnd/>
            <a:tailEnd/>
          </a:ln>
        </p:spPr>
        <p:txBody>
          <a:bodyPr>
            <a:spAutoFit/>
          </a:bodyPr>
          <a:lstStyle/>
          <a:p>
            <a:pPr indent="357188" algn="ctr"/>
            <a:r>
              <a:rPr lang="tr-TR" sz="1600" b="1">
                <a:solidFill>
                  <a:srgbClr val="FF6600"/>
                </a:solidFill>
                <a:latin typeface="Tahoma" pitchFamily="34" charset="0"/>
              </a:rPr>
              <a:t>İş Sağlığı ve Güvenliği Kurullarınca Düzenlenen Belgeler</a:t>
            </a:r>
            <a:endParaRPr lang="tr-TR" sz="1600" b="1">
              <a:solidFill>
                <a:srgbClr val="CCFFCC"/>
              </a:solidFill>
              <a:latin typeface="Tahoma" pitchFamily="34" charset="0"/>
            </a:endParaRPr>
          </a:p>
          <a:p>
            <a:pPr indent="357188" algn="just"/>
            <a:endParaRPr lang="tr-TR" sz="2000">
              <a:solidFill>
                <a:srgbClr val="CCFFCC"/>
              </a:solidFill>
              <a:latin typeface="Tahoma" pitchFamily="34" charset="0"/>
            </a:endParaRPr>
          </a:p>
          <a:p>
            <a:pPr indent="357188"/>
            <a:r>
              <a:rPr lang="tr-TR" sz="2000">
                <a:latin typeface="Tahoma" pitchFamily="34" charset="0"/>
              </a:rPr>
              <a:t>İşveren veya işveren vekili İş Sağlığı ve Güvenliği Kurullarınca</a:t>
            </a:r>
          </a:p>
          <a:p>
            <a:pPr indent="357188"/>
            <a:r>
              <a:rPr lang="tr-TR" sz="2000">
                <a:latin typeface="Tahoma" pitchFamily="34" charset="0"/>
              </a:rPr>
              <a:t>hazırlanan toplantı tutanaklarını, kaza ve diğer vakaların inceleme raporlarını ve Kurulca işyerinde yapılan denetim sonuçlarına ait kurul raporlarını, iş müfettişlerinin incelemesini sağlamak amacıyla, işyerinde bulundurmakla yükümlüdür.</a:t>
            </a:r>
          </a:p>
          <a:p>
            <a:pPr indent="357188"/>
            <a:r>
              <a:rPr lang="tr-TR" sz="1600" i="1">
                <a:solidFill>
                  <a:schemeClr val="tx2"/>
                </a:solidFill>
                <a:latin typeface="Tahoma" pitchFamily="34" charset="0"/>
              </a:rPr>
              <a:t>(İş Sağlığı ve Güvenliği Kurulları Hakkında Yönetmelik Madde 10</a:t>
            </a:r>
            <a:r>
              <a:rPr lang="tr-TR" i="1">
                <a:solidFill>
                  <a:schemeClr val="tx2"/>
                </a:solidFill>
                <a:latin typeface="Tahoma" pitchFamily="34" charset="0"/>
              </a:rPr>
              <a:t>)</a:t>
            </a:r>
            <a:endParaRPr lang="tr-TR" i="1">
              <a:solidFill>
                <a:schemeClr val="tx2"/>
              </a:solidFill>
              <a:latin typeface="Verdana" pitchFamily="34" charset="0"/>
            </a:endParaRPr>
          </a:p>
        </p:txBody>
      </p:sp>
      <p:sp>
        <p:nvSpPr>
          <p:cNvPr id="23555" name="Rectangle 3"/>
          <p:cNvSpPr>
            <a:spLocks noChangeArrowheads="1"/>
          </p:cNvSpPr>
          <p:nvPr/>
        </p:nvSpPr>
        <p:spPr bwMode="auto">
          <a:xfrm>
            <a:off x="82550" y="2789238"/>
            <a:ext cx="7989888" cy="2616200"/>
          </a:xfrm>
          <a:prstGeom prst="rect">
            <a:avLst/>
          </a:prstGeom>
          <a:noFill/>
          <a:ln w="9525">
            <a:noFill/>
            <a:miter lim="800000"/>
            <a:headEnd/>
            <a:tailEnd/>
          </a:ln>
        </p:spPr>
        <p:txBody>
          <a:bodyPr>
            <a:spAutoFit/>
          </a:bodyPr>
          <a:lstStyle/>
          <a:p>
            <a:pPr indent="357188" algn="ctr"/>
            <a:r>
              <a:rPr lang="tr-TR" sz="1600" b="1">
                <a:solidFill>
                  <a:srgbClr val="FF6600"/>
                </a:solidFill>
                <a:latin typeface="Verdana" pitchFamily="34" charset="0"/>
              </a:rPr>
              <a:t>İşyeri Sağlık Birimince Düzenlenecek Belgeler</a:t>
            </a:r>
          </a:p>
          <a:p>
            <a:pPr indent="357188"/>
            <a:endParaRPr lang="tr-TR" sz="1600" b="1">
              <a:solidFill>
                <a:srgbClr val="CCFFCC"/>
              </a:solidFill>
              <a:latin typeface="Verdana" pitchFamily="34" charset="0"/>
            </a:endParaRPr>
          </a:p>
          <a:p>
            <a:pPr indent="357188"/>
            <a:r>
              <a:rPr lang="tr-TR" sz="1600" b="1">
                <a:solidFill>
                  <a:srgbClr val="000099"/>
                </a:solidFill>
                <a:latin typeface="Verdana" pitchFamily="34" charset="0"/>
              </a:rPr>
              <a:t>Yıllık çalışma planı</a:t>
            </a:r>
          </a:p>
          <a:p>
            <a:pPr indent="357188" algn="just"/>
            <a:r>
              <a:rPr lang="en-US" sz="2000">
                <a:latin typeface="Tahoma" pitchFamily="34" charset="0"/>
              </a:rPr>
              <a:t>İş sağlığı ve güvenliği hizmetleri ile ilgili yıllık çalışma planı İSGB veya hizmet alınan işletme dışında kurulu Bakanlıkça yetkilendirilen birimler tarafından hazırlanır ve işverene sunulur. </a:t>
            </a:r>
            <a:endParaRPr lang="tr-TR" sz="2000">
              <a:latin typeface="Tahoma" pitchFamily="34" charset="0"/>
            </a:endParaRPr>
          </a:p>
          <a:p>
            <a:pPr indent="357188" algn="just"/>
            <a:r>
              <a:rPr lang="en-US" sz="2000">
                <a:latin typeface="Tahoma" pitchFamily="34" charset="0"/>
              </a:rPr>
              <a:t>Onaylanan plan işyerinde ilan edilir ve </a:t>
            </a:r>
            <a:r>
              <a:rPr lang="en-US" sz="2000">
                <a:solidFill>
                  <a:srgbClr val="FF0000"/>
                </a:solidFill>
                <a:latin typeface="Tahoma" pitchFamily="34" charset="0"/>
              </a:rPr>
              <a:t>bir nüshası işverence muhafaza edilir.</a:t>
            </a:r>
          </a:p>
          <a:p>
            <a:pPr indent="357188" algn="just"/>
            <a:r>
              <a:rPr lang="tr-TR" sz="1600" b="1" i="1">
                <a:solidFill>
                  <a:schemeClr val="tx2"/>
                </a:solidFill>
                <a:latin typeface="Verdana" pitchFamily="34" charset="0"/>
              </a:rPr>
              <a:t>								</a:t>
            </a:r>
            <a:endParaRPr lang="tr-TR" b="1" i="1">
              <a:solidFill>
                <a:schemeClr val="tx2"/>
              </a:solidFill>
              <a:latin typeface="Verdana" pitchFamily="34" charset="0"/>
            </a:endParaRPr>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214313" y="357188"/>
            <a:ext cx="8659812" cy="2554287"/>
          </a:xfrm>
          <a:prstGeom prst="rect">
            <a:avLst/>
          </a:prstGeom>
          <a:noFill/>
          <a:ln w="9525">
            <a:noFill/>
            <a:miter lim="800000"/>
            <a:headEnd/>
            <a:tailEnd/>
          </a:ln>
        </p:spPr>
        <p:txBody>
          <a:bodyPr>
            <a:spAutoFit/>
          </a:bodyPr>
          <a:lstStyle/>
          <a:p>
            <a:pPr indent="357188" algn="ctr"/>
            <a:r>
              <a:rPr lang="tr-TR" sz="2000" b="1">
                <a:solidFill>
                  <a:srgbClr val="FF6600"/>
                </a:solidFill>
                <a:latin typeface="Tahoma" pitchFamily="34" charset="0"/>
              </a:rPr>
              <a:t>Yıllık Değerlendirme Raporu</a:t>
            </a:r>
          </a:p>
          <a:p>
            <a:pPr indent="357188" algn="ctr"/>
            <a:endParaRPr lang="tr-TR" sz="2000" b="1" u="sng">
              <a:solidFill>
                <a:srgbClr val="FF6600"/>
              </a:solidFill>
              <a:latin typeface="Tahoma" pitchFamily="34" charset="0"/>
            </a:endParaRPr>
          </a:p>
          <a:p>
            <a:pPr indent="357188" algn="just"/>
            <a:r>
              <a:rPr lang="en-US" sz="2000">
                <a:latin typeface="Tahoma" pitchFamily="34" charset="0"/>
              </a:rPr>
              <a:t>İSGB veya OSGB tarafından hazırlanan yıllık değerlendirme raporu, işverene, varsa isg kuruluna ve yazılı ve elektronik ortamda Bakanlığa gönderilir. </a:t>
            </a:r>
            <a:endParaRPr lang="tr-TR" sz="2000">
              <a:latin typeface="Tahoma" pitchFamily="34" charset="0"/>
            </a:endParaRPr>
          </a:p>
          <a:p>
            <a:pPr indent="357188" algn="just"/>
            <a:endParaRPr lang="tr-TR" sz="2000" b="1">
              <a:latin typeface="Tahoma" pitchFamily="34" charset="0"/>
            </a:endParaRPr>
          </a:p>
          <a:p>
            <a:pPr indent="357188" algn="just"/>
            <a:r>
              <a:rPr lang="tr-TR" sz="2000" b="1">
                <a:latin typeface="Tahoma" pitchFamily="34" charset="0"/>
              </a:rPr>
              <a:t>Formatı  </a:t>
            </a:r>
            <a:r>
              <a:rPr lang="en-US" sz="2000" b="1">
                <a:latin typeface="Tahoma" pitchFamily="34" charset="0"/>
              </a:rPr>
              <a:t>İş Sağlığı ve Güvenliği Hizmetleri Yönetmeliği  </a:t>
            </a:r>
            <a:r>
              <a:rPr lang="tr-TR" sz="2000" b="1">
                <a:latin typeface="Tahoma" pitchFamily="34" charset="0"/>
              </a:rPr>
              <a:t>Ek6 da verilmiştir.</a:t>
            </a:r>
            <a:endParaRPr lang="en-US" sz="2000" b="1">
              <a:latin typeface="Tahoma" pitchFamily="34" charset="0"/>
            </a:endParaRPr>
          </a:p>
        </p:txBody>
      </p:sp>
      <p:sp>
        <p:nvSpPr>
          <p:cNvPr id="24579" name="Rectangle 3"/>
          <p:cNvSpPr>
            <a:spLocks noChangeArrowheads="1"/>
          </p:cNvSpPr>
          <p:nvPr/>
        </p:nvSpPr>
        <p:spPr bwMode="auto">
          <a:xfrm>
            <a:off x="214313" y="2971800"/>
            <a:ext cx="8624887" cy="3786188"/>
          </a:xfrm>
          <a:prstGeom prst="rect">
            <a:avLst/>
          </a:prstGeom>
          <a:noFill/>
          <a:ln w="9525">
            <a:noFill/>
            <a:miter lim="800000"/>
            <a:headEnd/>
            <a:tailEnd/>
          </a:ln>
        </p:spPr>
        <p:txBody>
          <a:bodyPr>
            <a:spAutoFit/>
          </a:bodyPr>
          <a:lstStyle/>
          <a:p>
            <a:pPr marL="342900" indent="-342900" algn="ctr"/>
            <a:r>
              <a:rPr lang="tr-TR" b="1">
                <a:solidFill>
                  <a:srgbClr val="CCFFCC"/>
                </a:solidFill>
                <a:latin typeface="Verdana" pitchFamily="34" charset="0"/>
              </a:rPr>
              <a:t>     </a:t>
            </a:r>
            <a:r>
              <a:rPr lang="tr-TR" sz="1600" b="1">
                <a:solidFill>
                  <a:srgbClr val="FF6600"/>
                </a:solidFill>
                <a:latin typeface="Tahoma" pitchFamily="34" charset="0"/>
              </a:rPr>
              <a:t>Kayıt Ve İstatistik</a:t>
            </a:r>
          </a:p>
          <a:p>
            <a:pPr marL="342900" indent="-342900" algn="just"/>
            <a:endParaRPr lang="tr-TR" sz="1600" b="1" u="sng">
              <a:solidFill>
                <a:srgbClr val="CCFFCC"/>
              </a:solidFill>
              <a:latin typeface="Tahoma" pitchFamily="34" charset="0"/>
            </a:endParaRPr>
          </a:p>
          <a:p>
            <a:pPr marL="342900" indent="-342900" algn="just">
              <a:buFontTx/>
              <a:buChar char="•"/>
            </a:pPr>
            <a:r>
              <a:rPr lang="tr-TR" sz="2000">
                <a:latin typeface="Tahoma" pitchFamily="34" charset="0"/>
              </a:rPr>
              <a:t>Çalışma ortamı ve çalışanların sağlık gözetimine ait bütün bilgiler kayıt altına alınır ve belgeler muhafaza edilir.</a:t>
            </a:r>
          </a:p>
          <a:p>
            <a:pPr marL="342900" indent="-342900" algn="just">
              <a:buFontTx/>
              <a:buChar char="•"/>
            </a:pPr>
            <a:r>
              <a:rPr lang="tr-TR" sz="2000">
                <a:latin typeface="Tahoma" pitchFamily="34" charset="0"/>
              </a:rPr>
              <a:t>Çalışanların sağlık bilgileri, yaptığı işler ve çalıştığı ortamdaki maruziyet bilgileri ile bu maruziyetlerin değerlendirme sonuçları kişisel sağlık dosyalarında saklanır.</a:t>
            </a:r>
          </a:p>
          <a:p>
            <a:pPr marL="342900" indent="-342900" algn="just">
              <a:buFontTx/>
              <a:buChar char="•"/>
            </a:pPr>
            <a:r>
              <a:rPr lang="tr-TR" sz="2000">
                <a:latin typeface="Tahoma" pitchFamily="34" charset="0"/>
              </a:rPr>
              <a:t>Sağlık birimi, çalışanların kişisel sağlık dosyalarını işten ayrılma tarihinden itibaren 10 yıl boyunca saklamak zorundadır. </a:t>
            </a:r>
          </a:p>
          <a:p>
            <a:pPr marL="342900" indent="-342900" algn="just"/>
            <a:r>
              <a:rPr lang="tr-TR" sz="2000">
                <a:latin typeface="Tahoma" pitchFamily="34" charset="0"/>
              </a:rPr>
              <a:t>     Yükümlülük süresi bu süreyi aşan meslek hastalığı riski bulunan işyerlerinde, belirlenen risklerle ilgili evrakların saklanması     yükümlülük süresine kadar uzar. </a:t>
            </a:r>
          </a:p>
        </p:txBody>
      </p:sp>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p:cNvSpPr>
          <p:nvPr/>
        </p:nvSpPr>
        <p:spPr bwMode="auto">
          <a:xfrm>
            <a:off x="250825" y="385763"/>
            <a:ext cx="8740775" cy="4648200"/>
          </a:xfrm>
          <a:prstGeom prst="rect">
            <a:avLst/>
          </a:prstGeom>
          <a:noFill/>
          <a:ln w="9525">
            <a:noFill/>
            <a:miter lim="800000"/>
            <a:headEnd/>
            <a:tailEnd/>
          </a:ln>
        </p:spPr>
        <p:txBody>
          <a:bodyPr>
            <a:spAutoFit/>
          </a:bodyPr>
          <a:lstStyle/>
          <a:p>
            <a:pPr marL="342900" indent="-342900" algn="ctr"/>
            <a:r>
              <a:rPr lang="tr-TR" sz="1800" b="1">
                <a:solidFill>
                  <a:srgbClr val="FF6600"/>
                </a:solidFill>
                <a:latin typeface="Tahoma" pitchFamily="34" charset="0"/>
              </a:rPr>
              <a:t>Kayıt Ve İstatistik</a:t>
            </a:r>
            <a:r>
              <a:rPr lang="tr-TR" sz="1800" b="1" u="sng">
                <a:solidFill>
                  <a:srgbClr val="FF6600"/>
                </a:solidFill>
                <a:latin typeface="Tahoma" pitchFamily="34" charset="0"/>
              </a:rPr>
              <a:t> (Devamı)</a:t>
            </a:r>
            <a:endParaRPr lang="tr-TR" sz="1800" b="1">
              <a:solidFill>
                <a:srgbClr val="FF6600"/>
              </a:solidFill>
              <a:latin typeface="Tahoma" pitchFamily="34" charset="0"/>
            </a:endParaRPr>
          </a:p>
          <a:p>
            <a:pPr marL="342900" indent="-342900"/>
            <a:endParaRPr lang="tr-TR" sz="1800">
              <a:latin typeface="Tahoma" pitchFamily="34" charset="0"/>
            </a:endParaRPr>
          </a:p>
          <a:p>
            <a:pPr marL="342900" indent="-342900">
              <a:buFontTx/>
              <a:buChar char="•"/>
            </a:pPr>
            <a:r>
              <a:rPr lang="tr-TR" sz="1800">
                <a:latin typeface="Tahoma" pitchFamily="34" charset="0"/>
              </a:rPr>
              <a:t> </a:t>
            </a:r>
            <a:r>
              <a:rPr lang="tr-TR" sz="2000" b="1">
                <a:latin typeface="Tahoma" pitchFamily="34" charset="0"/>
              </a:rPr>
              <a:t>Çalışanın işyerinden ayrılarak başka bir işyerinde çalışmaya başlaması halinde, yeni işveren çalışanın kişisel sağlık dosyasını ister.  Eski işveren, kişisel sağlık dosyasının onaylı bir örneğini gönderir.</a:t>
            </a:r>
          </a:p>
          <a:p>
            <a:pPr marL="342900" indent="-342900"/>
            <a:endParaRPr lang="tr-TR" sz="2000" b="1">
              <a:latin typeface="Tahoma" pitchFamily="34" charset="0"/>
            </a:endParaRPr>
          </a:p>
          <a:p>
            <a:pPr marL="342900" indent="-342900">
              <a:buFontTx/>
              <a:buChar char="•"/>
            </a:pPr>
            <a:r>
              <a:rPr lang="tr-TR" sz="2000" b="1">
                <a:latin typeface="Tahoma" pitchFamily="34" charset="0"/>
              </a:rPr>
              <a:t>Çalışanın işe girişinde ve iş değişikliğinde,  işe uyumunun belirlenmesi amacıyla yapılan sağlık muayenesi sonucunda oluşturulan raporda; </a:t>
            </a:r>
          </a:p>
          <a:p>
            <a:pPr marL="342900" indent="-342900"/>
            <a:r>
              <a:rPr lang="tr-TR" sz="2000" b="1">
                <a:latin typeface="Tahoma" pitchFamily="34" charset="0"/>
              </a:rPr>
              <a:t>     çalıştırılacağı işler ve çalışma koşulları belirtilir, rapor sonucu işveren ve çalışana yazılı olarak bildirilir.</a:t>
            </a:r>
          </a:p>
          <a:p>
            <a:pPr marL="342900" indent="-342900"/>
            <a:endParaRPr lang="tr-TR" sz="2000" b="1">
              <a:latin typeface="Tahoma" pitchFamily="34" charset="0"/>
            </a:endParaRPr>
          </a:p>
          <a:p>
            <a:pPr marL="342900" indent="-342900">
              <a:buFontTx/>
              <a:buChar char="•"/>
            </a:pPr>
            <a:r>
              <a:rPr lang="tr-TR" sz="2000" b="1">
                <a:latin typeface="Tahoma" pitchFamily="34" charset="0"/>
              </a:rPr>
              <a:t> İşyerinde meydana gelen bütün kazalar ve meslek hastalıkları kaydedilir. </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53250"/>
                                        </p:tgtEl>
                                        <p:attrNameLst>
                                          <p:attrName>style.visibility</p:attrName>
                                        </p:attrNameLst>
                                      </p:cBhvr>
                                      <p:to>
                                        <p:strVal val="visible"/>
                                      </p:to>
                                    </p:set>
                                    <p:anim calcmode="lin" valueType="num">
                                      <p:cBhvr additive="base">
                                        <p:cTn id="7" dur="500" fill="hold"/>
                                        <p:tgtEl>
                                          <p:spTgt spid="53250"/>
                                        </p:tgtEl>
                                        <p:attrNameLst>
                                          <p:attrName>ppt_x</p:attrName>
                                        </p:attrNameLst>
                                      </p:cBhvr>
                                      <p:tavLst>
                                        <p:tav tm="0">
                                          <p:val>
                                            <p:strVal val="#ppt_x"/>
                                          </p:val>
                                        </p:tav>
                                        <p:tav tm="100000">
                                          <p:val>
                                            <p:strVal val="#ppt_x"/>
                                          </p:val>
                                        </p:tav>
                                      </p:tavLst>
                                    </p:anim>
                                    <p:anim calcmode="lin" valueType="num">
                                      <p:cBhvr additive="base">
                                        <p:cTn id="8" dur="500" fill="hold"/>
                                        <p:tgtEl>
                                          <p:spTgt spid="532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152400" y="228600"/>
            <a:ext cx="8713788" cy="6408738"/>
          </a:xfrm>
          <a:prstGeom prst="rect">
            <a:avLst/>
          </a:prstGeom>
          <a:noFill/>
          <a:ln w="9525">
            <a:noFill/>
            <a:miter lim="800000"/>
            <a:headEnd/>
            <a:tailEnd/>
          </a:ln>
        </p:spPr>
        <p:txBody>
          <a:bodyPr>
            <a:spAutoFit/>
          </a:bodyPr>
          <a:lstStyle/>
          <a:p>
            <a:pPr marL="342900" indent="-342900" algn="ctr"/>
            <a:r>
              <a:rPr lang="tr-TR" sz="1800" b="1">
                <a:solidFill>
                  <a:srgbClr val="FF6600"/>
                </a:solidFill>
                <a:latin typeface="Tahoma" pitchFamily="34" charset="0"/>
              </a:rPr>
              <a:t>İşyeri Hekimi Tarafından Düzenlenecek Belgeler</a:t>
            </a:r>
            <a:endParaRPr lang="tr-TR" sz="1800" b="1">
              <a:solidFill>
                <a:srgbClr val="CCFFCC"/>
              </a:solidFill>
              <a:latin typeface="Tahoma" pitchFamily="34" charset="0"/>
            </a:endParaRPr>
          </a:p>
          <a:p>
            <a:pPr marL="342900" indent="-342900" algn="just">
              <a:buFontTx/>
              <a:buChar char="•"/>
            </a:pPr>
            <a:r>
              <a:rPr lang="tr-TR" sz="1800" b="1">
                <a:latin typeface="Tahoma" pitchFamily="34" charset="0"/>
              </a:rPr>
              <a:t>Çalışanların işe giriş ve periyodik muayenelerini yapar ve rapor düzenler.</a:t>
            </a:r>
          </a:p>
          <a:p>
            <a:pPr marL="342900" indent="-342900" algn="just"/>
            <a:endParaRPr lang="tr-TR" sz="1800" b="1">
              <a:latin typeface="Tahoma" pitchFamily="34" charset="0"/>
            </a:endParaRPr>
          </a:p>
          <a:p>
            <a:pPr marL="342900" indent="-342900" algn="just">
              <a:buFontTx/>
              <a:buChar char="•"/>
            </a:pPr>
            <a:r>
              <a:rPr lang="tr-TR" sz="1800" b="1">
                <a:latin typeface="Tahoma" pitchFamily="34" charset="0"/>
              </a:rPr>
              <a:t>Özürlülerin işe alınmaları, işyerinde oluşan bir kaza ya da hastalık sonrasında geçici ya da kalıcı iş göremezliği olanların işe    başlamaları veya eski hükümlülerin gerekli sağlık muayenelerini yaparak uygun işe yerleştirilmeleri için rapor hazırlar.</a:t>
            </a:r>
          </a:p>
          <a:p>
            <a:pPr marL="342900" indent="-342900" algn="just"/>
            <a:endParaRPr lang="tr-TR" sz="1800" b="1">
              <a:latin typeface="Tahoma" pitchFamily="34" charset="0"/>
            </a:endParaRPr>
          </a:p>
          <a:p>
            <a:pPr marL="342900" indent="-342900" algn="just">
              <a:buFontTx/>
              <a:buChar char="•"/>
            </a:pPr>
            <a:r>
              <a:rPr lang="tr-TR" sz="1800" b="1">
                <a:latin typeface="Tahoma" pitchFamily="34" charset="0"/>
              </a:rPr>
              <a:t>Sağlık nedeniyle üç haftadan uzun veya meslek hastalıkları veya iş kazaları nedeniyle veya sık tekrarlanan işten uzaklaşmalarda, işe dönüş muayenesi yapar.</a:t>
            </a:r>
          </a:p>
          <a:p>
            <a:pPr marL="342900" indent="-342900" algn="just"/>
            <a:endParaRPr lang="tr-TR" sz="1800" b="1">
              <a:latin typeface="Tahoma" pitchFamily="34" charset="0"/>
            </a:endParaRPr>
          </a:p>
          <a:p>
            <a:pPr marL="342900" indent="-342900" algn="just">
              <a:buFontTx/>
              <a:buChar char="•"/>
            </a:pPr>
            <a:r>
              <a:rPr lang="tr-TR" sz="1800" b="1" i="1">
                <a:latin typeface="Tahoma" pitchFamily="34" charset="0"/>
              </a:rPr>
              <a:t>Kreş ve çocuk bakım yurdu ile emzirme odalarının sağlık koşullarını kontrol eder, sağlık koşullarına uygunluğunu sağlar, çocukların  sağlık muayenelerini yaparak kayıt altına alır.</a:t>
            </a:r>
          </a:p>
          <a:p>
            <a:pPr marL="342900" indent="-342900" algn="just"/>
            <a:r>
              <a:rPr lang="tr-TR" sz="1800" b="1" i="1">
                <a:latin typeface="Tahoma" pitchFamily="34" charset="0"/>
              </a:rPr>
              <a:t> </a:t>
            </a:r>
          </a:p>
          <a:p>
            <a:pPr marL="342900" indent="-342900" algn="just">
              <a:buFontTx/>
              <a:buChar char="•"/>
            </a:pPr>
            <a:r>
              <a:rPr lang="tr-TR" sz="1800" b="1">
                <a:latin typeface="Tahoma" pitchFamily="34" charset="0"/>
              </a:rPr>
              <a:t>İşyerindeki sağlık gözetimi ile ilgili çalışmaları kaydeder ve örneğe uygun yıllık çalışma raporu hazırlayarak iş sağlığı ve güvenliği kuruluna gönderir.</a:t>
            </a:r>
            <a:endParaRPr lang="tr-TR" sz="1800">
              <a:latin typeface="Tahoma" pitchFamily="34" charset="0"/>
            </a:endParaRPr>
          </a:p>
          <a:p>
            <a:pPr marL="342900" indent="-342900"/>
            <a:endParaRPr lang="tr-TR" sz="1800" i="1">
              <a:latin typeface="Tahoma" pitchFamily="34" charset="0"/>
            </a:endParaRPr>
          </a:p>
          <a:p>
            <a:pPr marL="342900" indent="-342900"/>
            <a:r>
              <a:rPr lang="tr-TR" sz="1800" i="1">
                <a:solidFill>
                  <a:schemeClr val="tx2"/>
                </a:solidFill>
                <a:latin typeface="Tahoma" pitchFamily="34" charset="0"/>
              </a:rPr>
              <a:t>(İşyeri Sağlık Birimleri ve İşyeri Hekimlerinin Görevleri ile Çalışma Usul ve Esasları Hakkında Yönetmelik Madde 22)</a:t>
            </a:r>
          </a:p>
        </p:txBody>
      </p:sp>
    </p:spTree>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228600" y="436563"/>
            <a:ext cx="8534400" cy="5207000"/>
          </a:xfrm>
          <a:prstGeom prst="rect">
            <a:avLst/>
          </a:prstGeom>
          <a:noFill/>
          <a:ln w="9525">
            <a:noFill/>
            <a:miter lim="800000"/>
            <a:headEnd/>
            <a:tailEnd/>
          </a:ln>
        </p:spPr>
        <p:txBody>
          <a:bodyPr>
            <a:spAutoFit/>
          </a:bodyPr>
          <a:lstStyle/>
          <a:p>
            <a:pPr marL="342900" indent="-342900" algn="ctr"/>
            <a:r>
              <a:rPr lang="tr-TR" sz="2000" b="1">
                <a:solidFill>
                  <a:srgbClr val="FF6600"/>
                </a:solidFill>
                <a:latin typeface="Tahoma" pitchFamily="34" charset="0"/>
              </a:rPr>
              <a:t>İşyeri Hemşiresi ve Sağlık Memuru Tarafından </a:t>
            </a:r>
          </a:p>
          <a:p>
            <a:pPr marL="342900" indent="-342900" algn="ctr"/>
            <a:r>
              <a:rPr lang="tr-TR" sz="2000" b="1">
                <a:solidFill>
                  <a:srgbClr val="FF6600"/>
                </a:solidFill>
                <a:latin typeface="Tahoma" pitchFamily="34" charset="0"/>
              </a:rPr>
              <a:t>Düzenlenecek Belgeler</a:t>
            </a:r>
          </a:p>
          <a:p>
            <a:pPr marL="342900" indent="-342900" algn="ctr"/>
            <a:endParaRPr lang="tr-TR" sz="2000" b="1">
              <a:solidFill>
                <a:srgbClr val="CCFFCC"/>
              </a:solidFill>
              <a:latin typeface="Tahoma" pitchFamily="34" charset="0"/>
            </a:endParaRPr>
          </a:p>
          <a:p>
            <a:pPr marL="342900" indent="-342900">
              <a:buFontTx/>
              <a:buChar char="•"/>
            </a:pPr>
            <a:r>
              <a:rPr lang="tr-TR" sz="2000" b="1">
                <a:latin typeface="Tahoma" pitchFamily="34" charset="0"/>
              </a:rPr>
              <a:t> </a:t>
            </a:r>
            <a:r>
              <a:rPr lang="tr-TR" b="1">
                <a:latin typeface="Tahoma" pitchFamily="34" charset="0"/>
              </a:rPr>
              <a:t>İşyeri hemşiresi ve sağlık memuru; çalışanların özellikleri ve sağlık düzeyleri ile ilgili veri toplar, kaydeder, sağlık ve çalışma öykülerini işe giriş/periyodik muayene formuna yazar.</a:t>
            </a:r>
          </a:p>
          <a:p>
            <a:pPr marL="342900" indent="-342900"/>
            <a:endParaRPr lang="tr-TR" b="1">
              <a:latin typeface="Tahoma" pitchFamily="34" charset="0"/>
            </a:endParaRPr>
          </a:p>
          <a:p>
            <a:pPr marL="342900" indent="-342900">
              <a:buFontTx/>
              <a:buChar char="•"/>
            </a:pPr>
            <a:r>
              <a:rPr lang="tr-TR" b="1">
                <a:latin typeface="Tahoma" pitchFamily="34" charset="0"/>
              </a:rPr>
              <a:t> Yardımcı sağlık hizmetlerinin planlanması, değerlendirilmesi, izlenmesi ve yönlendirilmesinde işyeri hekiminin önerileri  doğrultusunda çalışır ve gerekli kayıtları tutar.</a:t>
            </a:r>
            <a:r>
              <a:rPr lang="tr-TR" sz="2000">
                <a:latin typeface="Tahoma" pitchFamily="34" charset="0"/>
              </a:rPr>
              <a:t> </a:t>
            </a:r>
          </a:p>
          <a:p>
            <a:pPr marL="342900" indent="-342900" algn="ctr"/>
            <a:endParaRPr lang="tr-TR" sz="2000" b="1" i="1">
              <a:latin typeface="Tahoma" pitchFamily="34" charset="0"/>
            </a:endParaRPr>
          </a:p>
          <a:p>
            <a:pPr marL="342900" indent="-342900" algn="ctr"/>
            <a:r>
              <a:rPr lang="tr-TR" sz="2000" i="1">
                <a:solidFill>
                  <a:schemeClr val="tx2"/>
                </a:solidFill>
                <a:latin typeface="Tahoma" pitchFamily="34" charset="0"/>
              </a:rPr>
              <a:t>(İşyeri Sağlık Birimleri ve İşyeri Hekimlerinin Görevleri ile Çalışma </a:t>
            </a:r>
          </a:p>
          <a:p>
            <a:pPr marL="342900" indent="-342900" algn="ctr"/>
            <a:r>
              <a:rPr lang="tr-TR" sz="2000" i="1">
                <a:solidFill>
                  <a:schemeClr val="tx2"/>
                </a:solidFill>
                <a:latin typeface="Tahoma" pitchFamily="34" charset="0"/>
              </a:rPr>
              <a:t> Usul ve Esasları Hakkında Yönetmelik Madde 30)</a:t>
            </a:r>
            <a:endParaRPr lang="tr-TR" sz="2000" b="1" i="1">
              <a:solidFill>
                <a:schemeClr val="tx2"/>
              </a:solidFill>
              <a:latin typeface="Tahoma" pitchFamily="34" charset="0"/>
            </a:endParaRPr>
          </a:p>
        </p:txBody>
      </p:sp>
    </p:spTree>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152400" y="685800"/>
            <a:ext cx="8583613" cy="5226050"/>
          </a:xfrm>
          <a:prstGeom prst="rect">
            <a:avLst/>
          </a:prstGeom>
          <a:noFill/>
          <a:ln w="9525">
            <a:noFill/>
            <a:miter lim="800000"/>
            <a:headEnd/>
            <a:tailEnd/>
          </a:ln>
        </p:spPr>
        <p:txBody>
          <a:bodyPr>
            <a:spAutoFit/>
          </a:bodyPr>
          <a:lstStyle/>
          <a:p>
            <a:pPr indent="357188" algn="ctr"/>
            <a:r>
              <a:rPr lang="tr-TR" sz="1600" b="1">
                <a:solidFill>
                  <a:srgbClr val="FF6600"/>
                </a:solidFill>
                <a:latin typeface="Tahoma" pitchFamily="34" charset="0"/>
              </a:rPr>
              <a:t>İş Güvenliği Uzmanı Tarafından Düzenlenecek Belgeler </a:t>
            </a:r>
          </a:p>
          <a:p>
            <a:pPr indent="357188" algn="just">
              <a:buFontTx/>
              <a:buChar char="•"/>
            </a:pPr>
            <a:endParaRPr lang="tr-TR" sz="1600" b="1">
              <a:solidFill>
                <a:srgbClr val="CCFFCC"/>
              </a:solidFill>
              <a:latin typeface="Tahoma" pitchFamily="34" charset="0"/>
            </a:endParaRPr>
          </a:p>
          <a:p>
            <a:pPr indent="357188" algn="just"/>
            <a:r>
              <a:rPr lang="tr-TR" sz="1600" b="1">
                <a:latin typeface="Tahoma" pitchFamily="34" charset="0"/>
              </a:rPr>
              <a:t> -İşyerinde yapılacak periyodik kontrol, bakım ve ölçümleri planlamak, hazırlanan planların uygulanmasını sağlamak,</a:t>
            </a:r>
          </a:p>
          <a:p>
            <a:pPr indent="357188" algn="just"/>
            <a:r>
              <a:rPr lang="tr-TR" sz="1600" b="1">
                <a:latin typeface="Tahoma" pitchFamily="34" charset="0"/>
              </a:rPr>
              <a:t>-Acil durum planlarını hazırlamak, </a:t>
            </a:r>
          </a:p>
          <a:p>
            <a:pPr indent="357188" algn="just"/>
            <a:r>
              <a:rPr lang="tr-TR" sz="1600" b="1">
                <a:latin typeface="Tahoma" pitchFamily="34" charset="0"/>
              </a:rPr>
              <a:t>-Yangından korunma ve yangınla mücadele çalışmalarını yönetmek ve ilgili kayıtların tutulmasını sağlamak,</a:t>
            </a:r>
          </a:p>
          <a:p>
            <a:pPr indent="357188" algn="just"/>
            <a:r>
              <a:rPr lang="tr-TR" sz="1600" b="1">
                <a:latin typeface="Tahoma" pitchFamily="34" charset="0"/>
              </a:rPr>
              <a:t>-İşyerinde meydana gelen kaza veya meslek hastalıklarının    tekrarlanmaması için inceleme ve araştırma yaparak düzeltici faaliyet    planlarını yapmak.</a:t>
            </a:r>
          </a:p>
          <a:p>
            <a:pPr indent="357188" algn="just"/>
            <a:r>
              <a:rPr lang="tr-TR" sz="1600" b="1">
                <a:latin typeface="Tahoma" pitchFamily="34" charset="0"/>
              </a:rPr>
              <a:t>-İşyerinde yapılan incelemelerden  sonra  inceleme formlarını doldurmak ve formların değerlendirme ve izlenmesi amacıyla muhafazasını sağlamak.</a:t>
            </a:r>
          </a:p>
          <a:p>
            <a:pPr indent="357188" algn="just"/>
            <a:r>
              <a:rPr lang="tr-TR" sz="1600" b="1">
                <a:latin typeface="Tahoma" pitchFamily="34" charset="0"/>
              </a:rPr>
              <a:t>-İşyerine yeni bir sistem kurulması veya makine ya da cihaz alınması    halinde; sağlık ve güvenlik yönünden aranan özellikleri belirlemek ve bu özelliklere uygun sistemin kurulması, makine veya cihazın alınması için işverene rapor vermek.</a:t>
            </a:r>
          </a:p>
          <a:p>
            <a:pPr indent="357188" algn="just"/>
            <a:r>
              <a:rPr lang="tr-TR" sz="1600" b="1">
                <a:latin typeface="Tahoma" pitchFamily="34" charset="0"/>
              </a:rPr>
              <a:t>- Uygun nitelikteki kişisel koruyucuların seçimi, sağlanması, kullanılması, bakımı ve test edilmesi ile ilgili bilgi ve önerileri hakkında işverene rapor vermek.</a:t>
            </a:r>
          </a:p>
          <a:p>
            <a:pPr indent="357188" algn="just">
              <a:buFontTx/>
              <a:buChar char="•"/>
            </a:pPr>
            <a:endParaRPr lang="tr-TR" sz="1600">
              <a:latin typeface="Tahoma" pitchFamily="34" charset="0"/>
            </a:endParaRPr>
          </a:p>
          <a:p>
            <a:pPr indent="357188"/>
            <a:r>
              <a:rPr lang="tr-TR" sz="1600" b="1" i="1">
                <a:solidFill>
                  <a:schemeClr val="tx2"/>
                </a:solidFill>
                <a:latin typeface="Tahoma" pitchFamily="34" charset="0"/>
              </a:rPr>
              <a:t>(İş Güvenliği ile Görevli Mühendis veya Teknik Elemanların Görev, Yetki ve Sorumlulukları ile Çalışma Usul ve Esasları Hakkında Yönetmelik Madde 12)</a:t>
            </a:r>
            <a:r>
              <a:rPr lang="tr-TR" sz="1600" i="1">
                <a:solidFill>
                  <a:schemeClr val="tx2"/>
                </a:solidFill>
                <a:latin typeface="Tahoma" pitchFamily="34" charset="0"/>
              </a:rPr>
              <a:t> </a:t>
            </a:r>
          </a:p>
          <a:p>
            <a:pPr indent="357188" algn="just"/>
            <a:r>
              <a:rPr lang="tr-TR" sz="1600">
                <a:solidFill>
                  <a:schemeClr val="tx2"/>
                </a:solidFill>
                <a:latin typeface="Tahoma" pitchFamily="34" charset="0"/>
              </a:rPr>
              <a:t>			</a:t>
            </a:r>
            <a:endParaRPr lang="tr-TR" sz="1600" b="1">
              <a:solidFill>
                <a:schemeClr val="tx2"/>
              </a:solidFill>
              <a:latin typeface="Tahoma" pitchFamily="34" charset="0"/>
            </a:endParaRPr>
          </a:p>
        </p:txBody>
      </p:sp>
    </p:spTree>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269875" y="404813"/>
            <a:ext cx="8712200" cy="458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175" indent="350838"/>
            <a:r>
              <a:rPr lang="tr-TR" b="1">
                <a:solidFill>
                  <a:srgbClr val="FF6600"/>
                </a:solidFill>
                <a:latin typeface="Verdana" pitchFamily="34" charset="0"/>
              </a:rPr>
              <a:t>Kaza Kayıtları</a:t>
            </a:r>
            <a:endParaRPr lang="tr-TR" b="1">
              <a:solidFill>
                <a:srgbClr val="CCFFCC"/>
              </a:solidFill>
              <a:latin typeface="Verdana" pitchFamily="34" charset="0"/>
            </a:endParaRPr>
          </a:p>
          <a:p>
            <a:pPr marL="3175" indent="350838" algn="just"/>
            <a:endParaRPr lang="tr-TR" sz="1400" b="1">
              <a:solidFill>
                <a:srgbClr val="CCFFCC"/>
              </a:solidFill>
              <a:latin typeface="Verdana" pitchFamily="34" charset="0"/>
            </a:endParaRPr>
          </a:p>
          <a:p>
            <a:pPr marL="3175" indent="350838" algn="just"/>
            <a:r>
              <a:rPr lang="tr-TR" sz="2000" b="1">
                <a:latin typeface="Verdana" pitchFamily="34" charset="0"/>
              </a:rPr>
              <a:t>İşveren üç günden fazla işgünü kaybı ile sonuçlanan iş kazaları ile ilgili kayıt tutar.(Bu kayıtların tutulması ile ilgili usul ve esaslar Bakanlıkça belirlenir.)</a:t>
            </a:r>
            <a:endParaRPr lang="tr-TR" b="1">
              <a:latin typeface="Verdana" pitchFamily="34" charset="0"/>
            </a:endParaRPr>
          </a:p>
          <a:p>
            <a:pPr marL="3175" indent="350838">
              <a:buFont typeface="Arial" charset="0"/>
              <a:buChar char="•"/>
            </a:pPr>
            <a:r>
              <a:rPr lang="tr-TR" sz="2000"/>
              <a:t>6331 sayılı İş Sağlığı ve Güvenliği Kanunu'nun 14 üncü maddesi uyarınca;</a:t>
            </a:r>
          </a:p>
          <a:p>
            <a:pPr marL="3175" indent="350838">
              <a:buFont typeface="Arial" charset="0"/>
              <a:buChar char="•"/>
            </a:pPr>
            <a:r>
              <a:rPr lang="tr-TR" sz="2000"/>
              <a:t>İşverenler iş kazalarını kazadan sonraki </a:t>
            </a:r>
            <a:r>
              <a:rPr lang="tr-TR" sz="2000" b="1">
                <a:solidFill>
                  <a:srgbClr val="FF0000"/>
                </a:solidFill>
              </a:rPr>
              <a:t>üç iş günü </a:t>
            </a:r>
            <a:r>
              <a:rPr lang="tr-TR" sz="2000"/>
              <a:t>içinde Sosyal Güvenlik Kurumu'na bildirir.</a:t>
            </a:r>
          </a:p>
          <a:p>
            <a:pPr marL="3175" indent="350838">
              <a:buFont typeface="Arial" charset="0"/>
              <a:buChar char="•"/>
            </a:pPr>
            <a:r>
              <a:rPr lang="tr-TR" sz="2000"/>
              <a:t>İşverenler, sağlık hizmeti sunucuları veya işyeri hekimi tarafından kendisine bildirilen meslek hastalıklarını, öğrendiği tarihten itibaren</a:t>
            </a:r>
            <a:r>
              <a:rPr lang="tr-TR" sz="2000" b="1">
                <a:solidFill>
                  <a:srgbClr val="FF0000"/>
                </a:solidFill>
              </a:rPr>
              <a:t> üç iş günü </a:t>
            </a:r>
            <a:r>
              <a:rPr lang="tr-TR" sz="2000"/>
              <a:t>içinde Sosyal Güvenlik Kurumu'na bildirir.</a:t>
            </a:r>
          </a:p>
          <a:p>
            <a:pPr marL="3175" indent="350838">
              <a:buFont typeface="Arial" charset="0"/>
              <a:buChar char="•"/>
            </a:pPr>
            <a:r>
              <a:rPr lang="tr-TR" sz="2000"/>
              <a:t>Sağlık hizmeti sunucuları kendilerine intikal eden iş kazalarını, yetkilendirilen sağlık hizmeti sunucuları ise meslek hastalığı tanısı koydukları vakaları </a:t>
            </a:r>
            <a:r>
              <a:rPr lang="tr-TR" sz="2000" b="1">
                <a:solidFill>
                  <a:srgbClr val="FF0000"/>
                </a:solidFill>
              </a:rPr>
              <a:t>en geç on gün içinde </a:t>
            </a:r>
            <a:r>
              <a:rPr lang="tr-TR" sz="2000"/>
              <a:t>Sosyal Güvenlik Kurumuna bildirir</a:t>
            </a:r>
          </a:p>
          <a:p>
            <a:pPr marL="3175" indent="350838" algn="just"/>
            <a:endParaRPr lang="tr-TR" sz="1400" b="1" i="1">
              <a:latin typeface="Verdana" pitchFamily="34" charset="0"/>
            </a:endParaRPr>
          </a:p>
        </p:txBody>
      </p:sp>
      <p:sp>
        <p:nvSpPr>
          <p:cNvPr id="29699" name="Rectangle 3"/>
          <p:cNvSpPr>
            <a:spLocks noChangeArrowheads="1"/>
          </p:cNvSpPr>
          <p:nvPr/>
        </p:nvSpPr>
        <p:spPr bwMode="auto">
          <a:xfrm>
            <a:off x="269875" y="4868863"/>
            <a:ext cx="8382000" cy="1600200"/>
          </a:xfrm>
          <a:prstGeom prst="rect">
            <a:avLst/>
          </a:prstGeom>
          <a:noFill/>
          <a:ln w="9525">
            <a:noFill/>
            <a:miter lim="800000"/>
            <a:headEnd/>
            <a:tailEnd/>
          </a:ln>
        </p:spPr>
        <p:txBody>
          <a:bodyPr>
            <a:spAutoFit/>
          </a:bodyPr>
          <a:lstStyle/>
          <a:p>
            <a:pPr marL="3175" indent="261938"/>
            <a:r>
              <a:rPr lang="tr-TR" b="1">
                <a:solidFill>
                  <a:srgbClr val="FF6600"/>
                </a:solidFill>
                <a:latin typeface="Verdana" pitchFamily="34" charset="0"/>
              </a:rPr>
              <a:t>Kaza Raporları</a:t>
            </a:r>
            <a:endParaRPr lang="tr-TR" sz="2000" b="1">
              <a:solidFill>
                <a:srgbClr val="CCFFCC"/>
              </a:solidFill>
              <a:latin typeface="Verdana" pitchFamily="34" charset="0"/>
            </a:endParaRPr>
          </a:p>
          <a:p>
            <a:pPr marL="3175" indent="261938" algn="just"/>
            <a:r>
              <a:rPr lang="tr-TR" sz="2000" b="1">
                <a:latin typeface="Verdana" pitchFamily="34" charset="0"/>
              </a:rPr>
              <a:t>İşveren işçilerin uğradığı iş kazaları ile ilgili rapor hazırlar .(Bu kayıtların tutulması ile ilgili usul ve esaslar Bakanlıkça belirlenir.)</a:t>
            </a:r>
          </a:p>
          <a:p>
            <a:pPr marL="3175" indent="261938" algn="just"/>
            <a:endParaRPr lang="tr-TR" sz="1400" b="1">
              <a:latin typeface="Verdana" pitchFamily="34" charset="0"/>
            </a:endParaRP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04800" y="304800"/>
            <a:ext cx="8382000" cy="1066800"/>
          </a:xfrm>
        </p:spPr>
        <p:txBody>
          <a:bodyPr/>
          <a:lstStyle/>
          <a:p>
            <a:pPr eaLnBrk="1" hangingPunct="1"/>
            <a:r>
              <a:rPr lang="tr-TR" sz="3200" b="1" smtClean="0">
                <a:solidFill>
                  <a:schemeClr val="tx2"/>
                </a:solidFill>
                <a:latin typeface="Tahoma" pitchFamily="34" charset="0"/>
              </a:rPr>
              <a:t>PERİYODİK KONTROLLERİN AMACI</a:t>
            </a:r>
            <a:endParaRPr lang="tr-TR" b="1" smtClean="0">
              <a:solidFill>
                <a:schemeClr val="tx2"/>
              </a:solidFill>
            </a:endParaRPr>
          </a:p>
        </p:txBody>
      </p:sp>
      <p:sp>
        <p:nvSpPr>
          <p:cNvPr id="4099" name="Text Box 8"/>
          <p:cNvSpPr txBox="1">
            <a:spLocks noChangeArrowheads="1"/>
          </p:cNvSpPr>
          <p:nvPr/>
        </p:nvSpPr>
        <p:spPr bwMode="auto">
          <a:xfrm>
            <a:off x="228600" y="1524000"/>
            <a:ext cx="8763000" cy="5005388"/>
          </a:xfrm>
          <a:prstGeom prst="rect">
            <a:avLst/>
          </a:prstGeom>
          <a:noFill/>
          <a:ln w="9525">
            <a:noFill/>
            <a:miter lim="800000"/>
            <a:headEnd/>
            <a:tailEnd/>
          </a:ln>
        </p:spPr>
        <p:txBody>
          <a:bodyPr>
            <a:spAutoFit/>
          </a:bodyPr>
          <a:lstStyle/>
          <a:p>
            <a:pPr>
              <a:spcBef>
                <a:spcPct val="50000"/>
              </a:spcBef>
              <a:buFontTx/>
              <a:buChar char="•"/>
            </a:pPr>
            <a:r>
              <a:rPr lang="tr-TR" sz="2800" b="1">
                <a:latin typeface="Tahoma" pitchFamily="34" charset="0"/>
              </a:rPr>
              <a:t>İşyerinde bulunan her türlü makine ve tesislerin fiziki özelliklerini önceden belirlemek,</a:t>
            </a:r>
          </a:p>
          <a:p>
            <a:pPr>
              <a:spcBef>
                <a:spcPct val="50000"/>
              </a:spcBef>
              <a:buFontTx/>
              <a:buChar char="•"/>
            </a:pPr>
            <a:r>
              <a:rPr lang="tr-TR" sz="2800" b="1">
                <a:latin typeface="Tahoma" pitchFamily="34" charset="0"/>
              </a:rPr>
              <a:t>İşletme şartlarından dolayı oluşan aşınma, yıpranma gibi durumların varlığını araştırmak,</a:t>
            </a:r>
          </a:p>
          <a:p>
            <a:pPr>
              <a:spcBef>
                <a:spcPct val="50000"/>
              </a:spcBef>
              <a:buFontTx/>
              <a:buChar char="•"/>
            </a:pPr>
            <a:r>
              <a:rPr lang="tr-TR" sz="2800" b="1">
                <a:latin typeface="Tahoma" pitchFamily="34" charset="0"/>
              </a:rPr>
              <a:t>Gerekli hallerde tamir, bakım, onarım ya da işletme şartlarında yapılması gerekli değişiklikleri ve alınacak tedbirleri belirlemek,</a:t>
            </a:r>
          </a:p>
          <a:p>
            <a:pPr>
              <a:spcBef>
                <a:spcPct val="50000"/>
              </a:spcBef>
              <a:buFontTx/>
              <a:buChar char="•"/>
            </a:pPr>
            <a:r>
              <a:rPr lang="tr-TR" sz="2800" b="1">
                <a:latin typeface="Tahoma" pitchFamily="34" charset="0"/>
              </a:rPr>
              <a:t>Bir sonraki periyoda kadar güvenli bir şekilde çalışıp/çalışmayacağı konusunda fikir ve kanaat oluşturmaktır.</a:t>
            </a:r>
          </a:p>
        </p:txBody>
      </p:sp>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ChangeArrowheads="1"/>
          </p:cNvSpPr>
          <p:nvPr/>
        </p:nvSpPr>
        <p:spPr bwMode="auto">
          <a:xfrm>
            <a:off x="685800" y="457200"/>
            <a:ext cx="8229600" cy="4708525"/>
          </a:xfrm>
          <a:prstGeom prst="rect">
            <a:avLst/>
          </a:prstGeom>
          <a:noFill/>
          <a:ln w="9525">
            <a:noFill/>
            <a:miter lim="800000"/>
            <a:headEnd/>
            <a:tailEnd/>
          </a:ln>
        </p:spPr>
        <p:txBody>
          <a:bodyPr>
            <a:spAutoFit/>
          </a:bodyPr>
          <a:lstStyle/>
          <a:p>
            <a:pPr marL="3175" indent="-3175"/>
            <a:r>
              <a:rPr lang="tr-TR" sz="2000" b="1">
                <a:solidFill>
                  <a:srgbClr val="FF6600"/>
                </a:solidFill>
                <a:latin typeface="Tahoma" pitchFamily="34" charset="0"/>
              </a:rPr>
              <a:t>Eğitim Programı</a:t>
            </a:r>
          </a:p>
          <a:p>
            <a:pPr marL="3175" indent="-3175"/>
            <a:endParaRPr lang="tr-TR" sz="2000" b="1">
              <a:solidFill>
                <a:srgbClr val="CCFFCC"/>
              </a:solidFill>
              <a:latin typeface="Tahoma" pitchFamily="34" charset="0"/>
            </a:endParaRPr>
          </a:p>
          <a:p>
            <a:pPr marL="3175" indent="-3175"/>
            <a:r>
              <a:rPr lang="tr-TR" sz="2000" b="1">
                <a:latin typeface="Tahoma" pitchFamily="34" charset="0"/>
              </a:rPr>
              <a:t>Genel eğitim planına uygun olarak yıl içinde düzenlenecek eğitim faaliyetlerini gösterir bir yıllık </a:t>
            </a:r>
            <a:r>
              <a:rPr lang="tr-TR" sz="2000" b="1">
                <a:solidFill>
                  <a:schemeClr val="tx2"/>
                </a:solidFill>
                <a:latin typeface="Tahoma" pitchFamily="34" charset="0"/>
              </a:rPr>
              <a:t>eğitim programı</a:t>
            </a:r>
            <a:r>
              <a:rPr lang="tr-TR" sz="2000" b="1">
                <a:latin typeface="Tahoma" pitchFamily="34" charset="0"/>
              </a:rPr>
              <a:t> hazırlanır.</a:t>
            </a:r>
            <a:endParaRPr lang="tr-TR" sz="2000">
              <a:latin typeface="Tahoma" pitchFamily="34" charset="0"/>
            </a:endParaRPr>
          </a:p>
          <a:p>
            <a:pPr marL="3175" indent="-3175"/>
            <a:endParaRPr lang="tr-TR" sz="2000" b="1" i="1">
              <a:latin typeface="Tahoma" pitchFamily="34" charset="0"/>
            </a:endParaRPr>
          </a:p>
          <a:p>
            <a:pPr marL="3175" indent="-3175"/>
            <a:r>
              <a:rPr lang="tr-TR" sz="2000" i="1">
                <a:solidFill>
                  <a:schemeClr val="tx2"/>
                </a:solidFill>
                <a:latin typeface="Tahoma" pitchFamily="34" charset="0"/>
              </a:rPr>
              <a:t>(Çalışanların İş Sağlığı ve Güvenliği Eğitimlerinin Usul ve Esasları</a:t>
            </a:r>
          </a:p>
          <a:p>
            <a:pPr marL="3175" indent="-3175"/>
            <a:r>
              <a:rPr lang="tr-TR" sz="2000" i="1">
                <a:solidFill>
                  <a:schemeClr val="tx2"/>
                </a:solidFill>
                <a:latin typeface="Tahoma" pitchFamily="34" charset="0"/>
              </a:rPr>
              <a:t>  Hakkında Yönetmelik Madde 9)</a:t>
            </a:r>
          </a:p>
          <a:p>
            <a:pPr marL="3175" indent="-3175"/>
            <a:endParaRPr lang="tr-TR" sz="2000" b="1" i="1">
              <a:solidFill>
                <a:schemeClr val="tx2"/>
              </a:solidFill>
              <a:latin typeface="Tahoma" pitchFamily="34" charset="0"/>
            </a:endParaRPr>
          </a:p>
          <a:p>
            <a:pPr marL="3175" indent="-3175"/>
            <a:r>
              <a:rPr lang="tr-TR" sz="2000" b="1">
                <a:solidFill>
                  <a:srgbClr val="FF6600"/>
                </a:solidFill>
                <a:latin typeface="Tahoma" pitchFamily="34" charset="0"/>
              </a:rPr>
              <a:t>Ölçme ve Değerlendirme</a:t>
            </a:r>
            <a:endParaRPr lang="tr-TR" sz="2000" b="1">
              <a:solidFill>
                <a:srgbClr val="CCFFCC"/>
              </a:solidFill>
              <a:latin typeface="Tahoma" pitchFamily="34" charset="0"/>
            </a:endParaRPr>
          </a:p>
          <a:p>
            <a:pPr marL="3175" indent="-3175"/>
            <a:endParaRPr lang="tr-TR" sz="2000" b="1">
              <a:solidFill>
                <a:srgbClr val="CCFFCC"/>
              </a:solidFill>
              <a:latin typeface="Tahoma" pitchFamily="34" charset="0"/>
            </a:endParaRPr>
          </a:p>
          <a:p>
            <a:pPr marL="3175" indent="-3175"/>
            <a:r>
              <a:rPr lang="tr-TR" sz="2000" b="1">
                <a:latin typeface="Tahoma" pitchFamily="34" charset="0"/>
              </a:rPr>
              <a:t>Verilen eğitimin sonunda bir ölçme ve değerlendirme yapılır</a:t>
            </a:r>
            <a:r>
              <a:rPr lang="tr-TR" sz="2000" b="1" i="1">
                <a:latin typeface="Tahoma" pitchFamily="34" charset="0"/>
              </a:rPr>
              <a:t>. </a:t>
            </a:r>
          </a:p>
          <a:p>
            <a:pPr marL="3175" indent="-3175"/>
            <a:endParaRPr lang="tr-TR" sz="2000" i="1">
              <a:latin typeface="Tahoma" pitchFamily="34" charset="0"/>
            </a:endParaRPr>
          </a:p>
          <a:p>
            <a:pPr marL="3175" indent="-3175"/>
            <a:r>
              <a:rPr lang="tr-TR" sz="2000" i="1">
                <a:solidFill>
                  <a:schemeClr val="tx2"/>
                </a:solidFill>
                <a:latin typeface="Tahoma" pitchFamily="34" charset="0"/>
              </a:rPr>
              <a:t>Çalışanların İş Sağlığı ve Güvenliği Eğitimlerinin Usul ve Esasları</a:t>
            </a:r>
          </a:p>
          <a:p>
            <a:pPr marL="3175" indent="-3175"/>
            <a:r>
              <a:rPr lang="tr-TR" sz="2000" i="1">
                <a:solidFill>
                  <a:schemeClr val="tx2"/>
                </a:solidFill>
                <a:latin typeface="Tahoma" pitchFamily="34" charset="0"/>
              </a:rPr>
              <a:t>  Hakkında Yönetmelik Madde 16</a:t>
            </a:r>
          </a:p>
        </p:txBody>
      </p:sp>
    </p:spTree>
  </p:cSld>
  <p:clrMapOvr>
    <a:masterClrMapping/>
  </p:clrMapOvr>
  <p:transition>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2"/>
          <p:cNvSpPr>
            <a:spLocks noGrp="1"/>
          </p:cNvSpPr>
          <p:nvPr>
            <p:ph idx="1"/>
          </p:nvPr>
        </p:nvSpPr>
        <p:spPr/>
        <p:txBody>
          <a:bodyPr/>
          <a:lstStyle/>
          <a:p>
            <a:r>
              <a:rPr lang="en-US" smtClean="0"/>
              <a:t>İşyeri</a:t>
            </a:r>
            <a:r>
              <a:rPr lang="tr-TR" smtClean="0"/>
              <a:t> </a:t>
            </a:r>
            <a:r>
              <a:rPr lang="en-US" smtClean="0"/>
              <a:t>Bildirgesi</a:t>
            </a:r>
            <a:r>
              <a:rPr lang="en-US" sz="2000" b="1" i="1" smtClean="0"/>
              <a:t/>
            </a:r>
            <a:br>
              <a:rPr lang="en-US" sz="2000" b="1" i="1" smtClean="0"/>
            </a:br>
            <a:r>
              <a:rPr lang="en-US" sz="2000" b="1" i="1" smtClean="0"/>
              <a:t> </a:t>
            </a:r>
            <a:r>
              <a:rPr lang="en-US" sz="2000" i="1" smtClean="0"/>
              <a:t>      5510 sayılı Kanunun Ek 1 inci maddesi hükmüne dayanılarak hazırlanan ve 21.07.2009 / 27295 tarih/sayılı Resmi Gazetede yayınlanan yönetmeliğe göre; 01.08.2009 tarihinden itibaren; "</a:t>
            </a:r>
            <a:r>
              <a:rPr lang="en-US" sz="2000" b="1" i="1" smtClean="0"/>
              <a:t>Çalışma ve Sosyal Güvenlik Bakanlığı Bölge Müdürlüğü İşyeri Bildirgesi" formu işlemden kaldırılmıştır</a:t>
            </a:r>
            <a:r>
              <a:rPr lang="en-US" sz="2000" i="1" smtClean="0"/>
              <a:t>. İşyeri bildirimleri, Sosyal Güvenlik Kurumu'na yapılacaktır.</a:t>
            </a:r>
            <a:endParaRPr lang="en-US" sz="2000" smtClean="0"/>
          </a:p>
        </p:txBody>
      </p:sp>
      <p:sp>
        <p:nvSpPr>
          <p:cNvPr id="31747" name="Rectangle 2"/>
          <p:cNvSpPr>
            <a:spLocks noGrp="1" noChangeArrowheads="1"/>
          </p:cNvSpPr>
          <p:nvPr>
            <p:ph type="title"/>
          </p:nvPr>
        </p:nvSpPr>
        <p:spPr>
          <a:xfrm>
            <a:off x="457200" y="274638"/>
            <a:ext cx="8229600" cy="369887"/>
          </a:xfrm>
          <a:solidFill>
            <a:srgbClr val="000099"/>
          </a:solidFill>
        </p:spPr>
        <p:txBody>
          <a:bodyPr>
            <a:spAutoFit/>
          </a:bodyPr>
          <a:lstStyle/>
          <a:p>
            <a:r>
              <a:rPr lang="tr-TR" sz="1800" b="1" smtClean="0">
                <a:solidFill>
                  <a:srgbClr val="00FFFF"/>
                </a:solidFill>
                <a:latin typeface="Tahoma" pitchFamily="34" charset="0"/>
              </a:rPr>
              <a:t>İŞYERİNE ALINMASI GEREKLİ BELGELER</a:t>
            </a:r>
            <a:endParaRPr lang="tr-TR" sz="1800" b="1" smtClean="0">
              <a:solidFill>
                <a:srgbClr val="00FFFF"/>
              </a:solidFill>
              <a:latin typeface="Verdana"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1026"/>
          <p:cNvSpPr>
            <a:spLocks noGrp="1" noChangeArrowheads="1"/>
          </p:cNvSpPr>
          <p:nvPr>
            <p:ph type="title"/>
          </p:nvPr>
        </p:nvSpPr>
        <p:spPr>
          <a:xfrm>
            <a:off x="304800" y="304800"/>
            <a:ext cx="8362950" cy="685800"/>
          </a:xfrm>
        </p:spPr>
        <p:txBody>
          <a:bodyPr/>
          <a:lstStyle/>
          <a:p>
            <a:pPr eaLnBrk="1" hangingPunct="1"/>
            <a:r>
              <a:rPr lang="tr-TR" sz="3600" b="1" smtClean="0">
                <a:solidFill>
                  <a:schemeClr val="tx2"/>
                </a:solidFill>
                <a:latin typeface="Tahoma" pitchFamily="34" charset="0"/>
              </a:rPr>
              <a:t>PERİYODİK</a:t>
            </a:r>
            <a:r>
              <a:rPr lang="tr-TR" sz="3600" b="1" smtClean="0">
                <a:solidFill>
                  <a:srgbClr val="FFFF00"/>
                </a:solidFill>
                <a:latin typeface="Tahoma" pitchFamily="34" charset="0"/>
              </a:rPr>
              <a:t> </a:t>
            </a:r>
            <a:r>
              <a:rPr lang="tr-TR" sz="3600" b="1" smtClean="0">
                <a:solidFill>
                  <a:schemeClr val="tx2"/>
                </a:solidFill>
                <a:latin typeface="Tahoma" pitchFamily="34" charset="0"/>
              </a:rPr>
              <a:t>KONTROLLER</a:t>
            </a:r>
            <a:endParaRPr lang="tr-TR" sz="4900" b="1" smtClean="0">
              <a:solidFill>
                <a:schemeClr val="tx2"/>
              </a:solidFill>
            </a:endParaRPr>
          </a:p>
        </p:txBody>
      </p:sp>
      <p:sp>
        <p:nvSpPr>
          <p:cNvPr id="5123" name="Text Box 1027"/>
          <p:cNvSpPr txBox="1">
            <a:spLocks noChangeArrowheads="1"/>
          </p:cNvSpPr>
          <p:nvPr/>
        </p:nvSpPr>
        <p:spPr bwMode="auto">
          <a:xfrm>
            <a:off x="152400" y="2133600"/>
            <a:ext cx="4343400" cy="655638"/>
          </a:xfrm>
          <a:prstGeom prst="rect">
            <a:avLst/>
          </a:prstGeom>
          <a:noFill/>
          <a:ln w="76200" cmpd="tri">
            <a:solidFill>
              <a:schemeClr val="tx1"/>
            </a:solidFill>
            <a:miter lim="800000"/>
            <a:headEnd/>
            <a:tailEnd/>
          </a:ln>
        </p:spPr>
        <p:txBody>
          <a:bodyPr>
            <a:spAutoFit/>
          </a:bodyPr>
          <a:lstStyle/>
          <a:p>
            <a:pPr algn="ctr">
              <a:spcBef>
                <a:spcPct val="50000"/>
              </a:spcBef>
            </a:pPr>
            <a:r>
              <a:rPr lang="tr-TR" sz="3200" b="1">
                <a:latin typeface="Tahoma" pitchFamily="34" charset="0"/>
              </a:rPr>
              <a:t>SAĞLIK YÖNÜNDEN</a:t>
            </a:r>
          </a:p>
        </p:txBody>
      </p:sp>
      <p:sp>
        <p:nvSpPr>
          <p:cNvPr id="5124" name="Text Box 1028"/>
          <p:cNvSpPr txBox="1">
            <a:spLocks noChangeArrowheads="1"/>
          </p:cNvSpPr>
          <p:nvPr/>
        </p:nvSpPr>
        <p:spPr bwMode="auto">
          <a:xfrm>
            <a:off x="4648200" y="2133600"/>
            <a:ext cx="4343400" cy="655638"/>
          </a:xfrm>
          <a:prstGeom prst="rect">
            <a:avLst/>
          </a:prstGeom>
          <a:noFill/>
          <a:ln w="76200" cmpd="tri">
            <a:solidFill>
              <a:schemeClr val="tx1"/>
            </a:solidFill>
            <a:miter lim="800000"/>
            <a:headEnd/>
            <a:tailEnd/>
          </a:ln>
        </p:spPr>
        <p:txBody>
          <a:bodyPr>
            <a:spAutoFit/>
          </a:bodyPr>
          <a:lstStyle/>
          <a:p>
            <a:pPr algn="ctr">
              <a:spcBef>
                <a:spcPct val="50000"/>
              </a:spcBef>
            </a:pPr>
            <a:r>
              <a:rPr lang="tr-TR" sz="3200" b="1">
                <a:latin typeface="Tahoma" pitchFamily="34" charset="0"/>
              </a:rPr>
              <a:t>TEKNİK YÖNDEN</a:t>
            </a:r>
          </a:p>
        </p:txBody>
      </p:sp>
      <p:sp>
        <p:nvSpPr>
          <p:cNvPr id="5125" name="AutoShape 1029"/>
          <p:cNvSpPr>
            <a:spLocks noChangeArrowheads="1"/>
          </p:cNvSpPr>
          <p:nvPr/>
        </p:nvSpPr>
        <p:spPr bwMode="auto">
          <a:xfrm rot="1858153">
            <a:off x="3048000" y="1066800"/>
            <a:ext cx="685800" cy="914400"/>
          </a:xfrm>
          <a:prstGeom prst="downArrow">
            <a:avLst>
              <a:gd name="adj1" fmla="val 50000"/>
              <a:gd name="adj2" fmla="val 33333"/>
            </a:avLst>
          </a:prstGeom>
          <a:solidFill>
            <a:srgbClr val="FF6600"/>
          </a:solidFill>
          <a:ln w="9525">
            <a:solidFill>
              <a:schemeClr val="tx1"/>
            </a:solidFill>
            <a:miter lim="800000"/>
            <a:headEnd/>
            <a:tailEnd/>
          </a:ln>
        </p:spPr>
        <p:txBody>
          <a:bodyPr wrap="none" anchor="ctr"/>
          <a:lstStyle/>
          <a:p>
            <a:endParaRPr lang="en-US"/>
          </a:p>
        </p:txBody>
      </p:sp>
      <p:sp>
        <p:nvSpPr>
          <p:cNvPr id="5126" name="AutoShape 1030"/>
          <p:cNvSpPr>
            <a:spLocks noChangeArrowheads="1"/>
          </p:cNvSpPr>
          <p:nvPr/>
        </p:nvSpPr>
        <p:spPr bwMode="auto">
          <a:xfrm rot="-1799871">
            <a:off x="5029200" y="1066800"/>
            <a:ext cx="685800" cy="914400"/>
          </a:xfrm>
          <a:prstGeom prst="downArrow">
            <a:avLst>
              <a:gd name="adj1" fmla="val 50000"/>
              <a:gd name="adj2" fmla="val 33333"/>
            </a:avLst>
          </a:prstGeom>
          <a:solidFill>
            <a:srgbClr val="FF6600"/>
          </a:solidFill>
          <a:ln w="9525">
            <a:solidFill>
              <a:schemeClr val="tx1"/>
            </a:solidFill>
            <a:miter lim="800000"/>
            <a:headEnd/>
            <a:tailEnd/>
          </a:ln>
        </p:spPr>
        <p:txBody>
          <a:bodyPr wrap="none" anchor="ctr"/>
          <a:lstStyle/>
          <a:p>
            <a:endParaRPr lang="en-US"/>
          </a:p>
        </p:txBody>
      </p:sp>
      <p:graphicFrame>
        <p:nvGraphicFramePr>
          <p:cNvPr id="5127" name="Object 1032"/>
          <p:cNvGraphicFramePr>
            <a:graphicFrameLocks noChangeAspect="1"/>
          </p:cNvGraphicFramePr>
          <p:nvPr/>
        </p:nvGraphicFramePr>
        <p:xfrm>
          <a:off x="1143000" y="2971800"/>
          <a:ext cx="2438400" cy="3352800"/>
        </p:xfrm>
        <a:graphic>
          <a:graphicData uri="http://schemas.openxmlformats.org/presentationml/2006/ole">
            <mc:AlternateContent xmlns:mc="http://schemas.openxmlformats.org/markup-compatibility/2006">
              <mc:Choice xmlns:v="urn:schemas-microsoft-com:vml" Requires="v">
                <p:oleObj spid="_x0000_s5131" name="Belge" r:id="rId4" imgW="1892808" imgH="2383536" progId="Word.Document.8">
                  <p:embed/>
                </p:oleObj>
              </mc:Choice>
              <mc:Fallback>
                <p:oleObj name="Belge" r:id="rId4" imgW="1892808" imgH="2383536" progId="Word.Document.8">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2971800"/>
                        <a:ext cx="2438400" cy="3352800"/>
                      </a:xfrm>
                      <a:prstGeom prst="rect">
                        <a:avLst/>
                      </a:prstGeom>
                      <a:noFill/>
                      <a:ln w="76200" cmpd="tri">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1033"/>
          <p:cNvGraphicFramePr>
            <a:graphicFrameLocks noChangeAspect="1"/>
          </p:cNvGraphicFramePr>
          <p:nvPr/>
        </p:nvGraphicFramePr>
        <p:xfrm>
          <a:off x="5334000" y="3048000"/>
          <a:ext cx="2667000" cy="3276600"/>
        </p:xfrm>
        <a:graphic>
          <a:graphicData uri="http://schemas.openxmlformats.org/presentationml/2006/ole">
            <mc:AlternateContent xmlns:mc="http://schemas.openxmlformats.org/markup-compatibility/2006">
              <mc:Choice xmlns:v="urn:schemas-microsoft-com:vml" Requires="v">
                <p:oleObj spid="_x0000_s5132" name="Belge" r:id="rId7" imgW="1816608" imgH="1152144" progId="Word.Document.8">
                  <p:embed/>
                </p:oleObj>
              </mc:Choice>
              <mc:Fallback>
                <p:oleObj name="Belge" r:id="rId7" imgW="1816608" imgH="1152144" progId="Word.Document.8">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0" y="3048000"/>
                        <a:ext cx="2667000" cy="3276600"/>
                      </a:xfrm>
                      <a:prstGeom prst="rect">
                        <a:avLst/>
                      </a:prstGeom>
                      <a:noFill/>
                      <a:ln w="76200" cmpd="tri">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3"/>
          <p:cNvSpPr txBox="1">
            <a:spLocks noChangeArrowheads="1"/>
          </p:cNvSpPr>
          <p:nvPr/>
        </p:nvSpPr>
        <p:spPr bwMode="auto">
          <a:xfrm>
            <a:off x="457200" y="2209800"/>
            <a:ext cx="8686800" cy="3748088"/>
          </a:xfrm>
          <a:prstGeom prst="rect">
            <a:avLst/>
          </a:prstGeom>
          <a:noFill/>
          <a:ln w="9525">
            <a:noFill/>
            <a:miter lim="800000"/>
            <a:headEnd/>
            <a:tailEnd/>
          </a:ln>
        </p:spPr>
        <p:txBody>
          <a:bodyPr>
            <a:spAutoFit/>
          </a:bodyPr>
          <a:lstStyle/>
          <a:p>
            <a:pPr>
              <a:spcBef>
                <a:spcPct val="50000"/>
              </a:spcBef>
            </a:pPr>
            <a:r>
              <a:rPr lang="tr-TR" sz="3200" b="1">
                <a:latin typeface="Tahoma" pitchFamily="34" charset="0"/>
              </a:rPr>
              <a:t>1-</a:t>
            </a:r>
            <a:r>
              <a:rPr lang="tr-TR" sz="3200" b="1">
                <a:solidFill>
                  <a:srgbClr val="FF3300"/>
                </a:solidFill>
                <a:latin typeface="Tahoma" pitchFamily="34" charset="0"/>
              </a:rPr>
              <a:t>Teknik Periyodik Kontrol Uygulanacak    Makine ve Tesisin Bilinmesi:</a:t>
            </a:r>
          </a:p>
          <a:p>
            <a:pPr>
              <a:spcBef>
                <a:spcPct val="50000"/>
              </a:spcBef>
            </a:pPr>
            <a:endParaRPr lang="tr-TR" sz="3200" b="1">
              <a:solidFill>
                <a:srgbClr val="FF3300"/>
              </a:solidFill>
              <a:latin typeface="Tahoma" pitchFamily="34" charset="0"/>
            </a:endParaRPr>
          </a:p>
          <a:p>
            <a:r>
              <a:rPr lang="tr-TR" sz="3200" b="1">
                <a:latin typeface="Tahoma" pitchFamily="34" charset="0"/>
              </a:rPr>
              <a:t>2-</a:t>
            </a:r>
            <a:r>
              <a:rPr lang="tr-TR" sz="3200" b="1">
                <a:solidFill>
                  <a:srgbClr val="FF3300"/>
                </a:solidFill>
                <a:latin typeface="Tahoma" pitchFamily="34" charset="0"/>
              </a:rPr>
              <a:t>Test Metodu ve Uygulanacak Kuralların Belirlenmesi:</a:t>
            </a:r>
          </a:p>
          <a:p>
            <a:endParaRPr lang="tr-TR" sz="3200" b="1">
              <a:solidFill>
                <a:srgbClr val="FF3300"/>
              </a:solidFill>
              <a:latin typeface="Tahoma" pitchFamily="34" charset="0"/>
            </a:endParaRPr>
          </a:p>
          <a:p>
            <a:r>
              <a:rPr lang="tr-TR" sz="3200" b="1">
                <a:latin typeface="Tahoma" pitchFamily="34" charset="0"/>
              </a:rPr>
              <a:t>3-</a:t>
            </a:r>
            <a:r>
              <a:rPr lang="tr-TR" sz="3200" b="1">
                <a:solidFill>
                  <a:srgbClr val="FF6600"/>
                </a:solidFill>
                <a:latin typeface="Tahoma" pitchFamily="34" charset="0"/>
              </a:rPr>
              <a:t> </a:t>
            </a:r>
            <a:r>
              <a:rPr lang="tr-TR" sz="3200" b="1">
                <a:solidFill>
                  <a:srgbClr val="FF3300"/>
                </a:solidFill>
                <a:latin typeface="Tahoma" pitchFamily="34" charset="0"/>
              </a:rPr>
              <a:t>Yetkili Teknik Eleman Temini:</a:t>
            </a:r>
          </a:p>
        </p:txBody>
      </p:sp>
      <p:sp>
        <p:nvSpPr>
          <p:cNvPr id="6147" name="Rectangle 5"/>
          <p:cNvSpPr>
            <a:spLocks noChangeArrowheads="1"/>
          </p:cNvSpPr>
          <p:nvPr/>
        </p:nvSpPr>
        <p:spPr bwMode="auto">
          <a:xfrm>
            <a:off x="228600" y="228600"/>
            <a:ext cx="8763000" cy="914400"/>
          </a:xfrm>
          <a:prstGeom prst="rect">
            <a:avLst/>
          </a:prstGeom>
          <a:solidFill>
            <a:srgbClr val="000099"/>
          </a:solidFill>
          <a:ln w="57150" cmpd="thinThick">
            <a:solidFill>
              <a:schemeClr val="bg1"/>
            </a:solidFill>
            <a:miter lim="800000"/>
            <a:headEnd/>
            <a:tailEnd/>
          </a:ln>
        </p:spPr>
        <p:txBody>
          <a:bodyPr anchor="ctr"/>
          <a:lstStyle/>
          <a:p>
            <a:r>
              <a:rPr lang="tr-TR" sz="2000" b="1">
                <a:solidFill>
                  <a:srgbClr val="00FFFF"/>
                </a:solidFill>
                <a:latin typeface="Tahoma" pitchFamily="34" charset="0"/>
              </a:rPr>
              <a:t>TEKNİK PERİYODİK KONTROL VE TEST</a:t>
            </a:r>
            <a:r>
              <a:rPr lang="tr-TR" sz="2000" b="1">
                <a:solidFill>
                  <a:schemeClr val="bg1"/>
                </a:solidFill>
                <a:latin typeface="Tahoma" pitchFamily="34" charset="0"/>
              </a:rPr>
              <a:t> </a:t>
            </a:r>
            <a:r>
              <a:rPr lang="tr-TR" sz="2800" b="1">
                <a:solidFill>
                  <a:srgbClr val="FFFF00"/>
                </a:solidFill>
                <a:latin typeface="Tahoma" pitchFamily="34" charset="0"/>
              </a:rPr>
              <a:t>ÖNCESİ</a:t>
            </a:r>
            <a:r>
              <a:rPr lang="tr-TR" sz="2000" b="1">
                <a:solidFill>
                  <a:schemeClr val="bg1"/>
                </a:solidFill>
                <a:latin typeface="Tahoma" pitchFamily="34" charset="0"/>
              </a:rPr>
              <a:t> </a:t>
            </a:r>
            <a:r>
              <a:rPr lang="tr-TR" sz="2000" b="1">
                <a:solidFill>
                  <a:srgbClr val="00FFFF"/>
                </a:solidFill>
                <a:latin typeface="Tahoma" pitchFamily="34" charset="0"/>
              </a:rPr>
              <a:t>ÇALIŞMALAR</a:t>
            </a:r>
            <a:endParaRPr lang="tr-TR" sz="5400" b="1"/>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457200" y="2590800"/>
            <a:ext cx="8382000" cy="3444875"/>
          </a:xfrm>
          <a:prstGeom prst="rect">
            <a:avLst/>
          </a:prstGeom>
          <a:noFill/>
          <a:ln w="9525">
            <a:noFill/>
            <a:miter lim="800000"/>
            <a:headEnd/>
            <a:tailEnd/>
          </a:ln>
        </p:spPr>
        <p:txBody>
          <a:bodyPr>
            <a:spAutoFit/>
          </a:bodyPr>
          <a:lstStyle/>
          <a:p>
            <a:pPr>
              <a:spcBef>
                <a:spcPct val="50000"/>
              </a:spcBef>
            </a:pPr>
            <a:r>
              <a:rPr lang="tr-TR" sz="4000" b="1">
                <a:latin typeface="Tahoma" pitchFamily="34" charset="0"/>
              </a:rPr>
              <a:t>1</a:t>
            </a:r>
            <a:r>
              <a:rPr lang="tr-TR" sz="4000" b="1">
                <a:solidFill>
                  <a:srgbClr val="FF6600"/>
                </a:solidFill>
                <a:latin typeface="Tahoma" pitchFamily="34" charset="0"/>
              </a:rPr>
              <a:t>-Teknik Rapor Düzenlenmesi:</a:t>
            </a:r>
          </a:p>
          <a:p>
            <a:pPr>
              <a:spcBef>
                <a:spcPct val="50000"/>
              </a:spcBef>
            </a:pPr>
            <a:r>
              <a:rPr lang="tr-TR" sz="4000" b="1">
                <a:latin typeface="Tahoma" pitchFamily="34" charset="0"/>
              </a:rPr>
              <a:t>2 </a:t>
            </a:r>
            <a:r>
              <a:rPr lang="tr-TR" sz="4000" b="1">
                <a:solidFill>
                  <a:srgbClr val="FF6600"/>
                </a:solidFill>
                <a:latin typeface="Tahoma" pitchFamily="34" charset="0"/>
              </a:rPr>
              <a:t>-İkmal Süreci:</a:t>
            </a:r>
          </a:p>
          <a:p>
            <a:pPr>
              <a:spcBef>
                <a:spcPct val="50000"/>
              </a:spcBef>
            </a:pPr>
            <a:r>
              <a:rPr lang="tr-TR" sz="4000" b="1">
                <a:latin typeface="Tahoma" pitchFamily="34" charset="0"/>
              </a:rPr>
              <a:t>3</a:t>
            </a:r>
            <a:r>
              <a:rPr lang="tr-TR" sz="4000" b="1">
                <a:solidFill>
                  <a:srgbClr val="FF6600"/>
                </a:solidFill>
                <a:latin typeface="Tahoma" pitchFamily="34" charset="0"/>
              </a:rPr>
              <a:t>- Değerlendirme Süreci:</a:t>
            </a:r>
          </a:p>
          <a:p>
            <a:pPr>
              <a:spcBef>
                <a:spcPct val="50000"/>
              </a:spcBef>
            </a:pPr>
            <a:endParaRPr lang="tr-TR" sz="4000" b="1">
              <a:solidFill>
                <a:srgbClr val="FF6600"/>
              </a:solidFill>
              <a:latin typeface="Tahoma" pitchFamily="34" charset="0"/>
            </a:endParaRPr>
          </a:p>
        </p:txBody>
      </p:sp>
      <p:sp>
        <p:nvSpPr>
          <p:cNvPr id="7171" name="Rectangle 12"/>
          <p:cNvSpPr>
            <a:spLocks noChangeArrowheads="1"/>
          </p:cNvSpPr>
          <p:nvPr/>
        </p:nvSpPr>
        <p:spPr bwMode="auto">
          <a:xfrm>
            <a:off x="228600" y="228600"/>
            <a:ext cx="8763000" cy="914400"/>
          </a:xfrm>
          <a:prstGeom prst="rect">
            <a:avLst/>
          </a:prstGeom>
          <a:solidFill>
            <a:srgbClr val="000099"/>
          </a:solidFill>
          <a:ln w="57150" cmpd="thinThick">
            <a:solidFill>
              <a:schemeClr val="bg1"/>
            </a:solidFill>
            <a:miter lim="800000"/>
            <a:headEnd/>
            <a:tailEnd/>
          </a:ln>
        </p:spPr>
        <p:txBody>
          <a:bodyPr anchor="ctr"/>
          <a:lstStyle/>
          <a:p>
            <a:r>
              <a:rPr lang="tr-TR" sz="2000" b="1" dirty="0">
                <a:solidFill>
                  <a:srgbClr val="00FFFF"/>
                </a:solidFill>
                <a:latin typeface="Tahoma" pitchFamily="34" charset="0"/>
              </a:rPr>
              <a:t>TEKNİK</a:t>
            </a:r>
            <a:r>
              <a:rPr lang="tr-TR" sz="2000" b="1" dirty="0">
                <a:solidFill>
                  <a:schemeClr val="bg1"/>
                </a:solidFill>
                <a:latin typeface="Tahoma" pitchFamily="34" charset="0"/>
              </a:rPr>
              <a:t> </a:t>
            </a:r>
            <a:r>
              <a:rPr lang="tr-TR" sz="2000" b="1" dirty="0">
                <a:solidFill>
                  <a:srgbClr val="00FFFF"/>
                </a:solidFill>
                <a:latin typeface="Tahoma" pitchFamily="34" charset="0"/>
              </a:rPr>
              <a:t>PERİYODİK</a:t>
            </a:r>
            <a:r>
              <a:rPr lang="tr-TR" sz="2000" b="1" dirty="0">
                <a:solidFill>
                  <a:schemeClr val="bg1"/>
                </a:solidFill>
                <a:latin typeface="Tahoma" pitchFamily="34" charset="0"/>
              </a:rPr>
              <a:t> </a:t>
            </a:r>
            <a:r>
              <a:rPr lang="tr-TR" sz="2000" b="1" dirty="0">
                <a:solidFill>
                  <a:srgbClr val="00FFFF"/>
                </a:solidFill>
                <a:latin typeface="Tahoma" pitchFamily="34" charset="0"/>
              </a:rPr>
              <a:t>KONTROL VE TEST</a:t>
            </a:r>
            <a:r>
              <a:rPr lang="tr-TR" sz="2000" b="1" dirty="0">
                <a:solidFill>
                  <a:schemeClr val="bg1"/>
                </a:solidFill>
                <a:latin typeface="Tahoma" pitchFamily="34" charset="0"/>
              </a:rPr>
              <a:t> </a:t>
            </a:r>
            <a:r>
              <a:rPr lang="tr-TR" sz="2000" b="1" dirty="0" smtClean="0">
                <a:solidFill>
                  <a:srgbClr val="FFFF00"/>
                </a:solidFill>
                <a:latin typeface="Tahoma" pitchFamily="34" charset="0"/>
              </a:rPr>
              <a:t>SONRASI </a:t>
            </a:r>
            <a:r>
              <a:rPr lang="tr-TR" sz="2000" b="1" dirty="0" smtClean="0">
                <a:solidFill>
                  <a:srgbClr val="00FFFF"/>
                </a:solidFill>
                <a:latin typeface="Tahoma" pitchFamily="34" charset="0"/>
              </a:rPr>
              <a:t>ÇALIŞMALAR</a:t>
            </a:r>
            <a:endParaRPr lang="tr-TR" sz="3200" b="1" dirty="0"/>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Text Box 1027"/>
          <p:cNvSpPr txBox="1">
            <a:spLocks noChangeArrowheads="1"/>
          </p:cNvSpPr>
          <p:nvPr/>
        </p:nvSpPr>
        <p:spPr bwMode="auto">
          <a:xfrm>
            <a:off x="228600" y="304800"/>
            <a:ext cx="8763000" cy="579438"/>
          </a:xfrm>
          <a:prstGeom prst="rect">
            <a:avLst/>
          </a:prstGeom>
          <a:solidFill>
            <a:srgbClr val="000099"/>
          </a:solidFill>
          <a:ln w="9525">
            <a:noFill/>
            <a:miter lim="800000"/>
            <a:headEnd/>
            <a:tailEnd/>
          </a:ln>
        </p:spPr>
        <p:txBody>
          <a:bodyPr>
            <a:spAutoFit/>
          </a:bodyPr>
          <a:lstStyle/>
          <a:p>
            <a:pPr algn="ctr">
              <a:spcBef>
                <a:spcPct val="50000"/>
              </a:spcBef>
            </a:pPr>
            <a:r>
              <a:rPr lang="tr-TR" sz="3200" b="1">
                <a:solidFill>
                  <a:srgbClr val="00FFFF"/>
                </a:solidFill>
                <a:latin typeface="Tahoma" pitchFamily="34" charset="0"/>
              </a:rPr>
              <a:t>TEKNİK YÖNDEN YAPILAN KONTROLLER</a:t>
            </a:r>
            <a:endParaRPr lang="tr-TR" sz="4400" b="1">
              <a:latin typeface="Tahoma" pitchFamily="34" charset="0"/>
            </a:endParaRPr>
          </a:p>
        </p:txBody>
      </p:sp>
      <p:sp>
        <p:nvSpPr>
          <p:cNvPr id="8195" name="Text Box 1028"/>
          <p:cNvSpPr txBox="1">
            <a:spLocks noChangeArrowheads="1"/>
          </p:cNvSpPr>
          <p:nvPr/>
        </p:nvSpPr>
        <p:spPr bwMode="auto">
          <a:xfrm>
            <a:off x="228600" y="1219200"/>
            <a:ext cx="8686800" cy="2043113"/>
          </a:xfrm>
          <a:prstGeom prst="rect">
            <a:avLst/>
          </a:prstGeom>
          <a:noFill/>
          <a:ln w="9525">
            <a:noFill/>
            <a:miter lim="800000"/>
            <a:headEnd/>
            <a:tailEnd/>
          </a:ln>
        </p:spPr>
        <p:txBody>
          <a:bodyPr>
            <a:spAutoFit/>
          </a:bodyPr>
          <a:lstStyle/>
          <a:p>
            <a:pPr>
              <a:spcBef>
                <a:spcPct val="50000"/>
              </a:spcBef>
            </a:pPr>
            <a:r>
              <a:rPr lang="tr-TR" sz="3200" b="1">
                <a:solidFill>
                  <a:srgbClr val="FF6600"/>
                </a:solidFill>
                <a:latin typeface="Tahoma" pitchFamily="34" charset="0"/>
              </a:rPr>
              <a:t>1-İşyeri Bina ve Tesislere Ait Kontroller:</a:t>
            </a:r>
            <a:r>
              <a:rPr lang="tr-TR" b="1">
                <a:latin typeface="Tahoma" pitchFamily="34" charset="0"/>
              </a:rPr>
              <a:t> </a:t>
            </a:r>
          </a:p>
          <a:p>
            <a:pPr>
              <a:spcBef>
                <a:spcPct val="50000"/>
              </a:spcBef>
            </a:pPr>
            <a:r>
              <a:rPr lang="tr-TR" sz="3200" b="1">
                <a:latin typeface="Tahoma" pitchFamily="34" charset="0"/>
              </a:rPr>
              <a:t>- Taban ve Asma Katlar</a:t>
            </a:r>
          </a:p>
          <a:p>
            <a:pPr>
              <a:spcBef>
                <a:spcPct val="50000"/>
              </a:spcBef>
            </a:pPr>
            <a:r>
              <a:rPr lang="tr-TR" sz="3200" b="1">
                <a:latin typeface="Tahoma" pitchFamily="34" charset="0"/>
              </a:rPr>
              <a:t>- Asma İskeleler</a:t>
            </a:r>
            <a:endParaRPr lang="tr-TR" b="1">
              <a:latin typeface="Tahoma" pitchFamily="34" charset="0"/>
            </a:endParaRPr>
          </a:p>
        </p:txBody>
      </p:sp>
      <p:pic>
        <p:nvPicPr>
          <p:cNvPr id="8196" name="Picture 1029"/>
          <p:cNvPicPr>
            <a:picLocks noChangeAspect="1" noChangeArrowheads="1"/>
          </p:cNvPicPr>
          <p:nvPr/>
        </p:nvPicPr>
        <p:blipFill>
          <a:blip r:embed="rId2" cstate="print"/>
          <a:srcRect/>
          <a:stretch>
            <a:fillRect/>
          </a:stretch>
        </p:blipFill>
        <p:spPr bwMode="auto">
          <a:xfrm>
            <a:off x="4800600" y="2819400"/>
            <a:ext cx="3657600" cy="3810000"/>
          </a:xfrm>
          <a:prstGeom prst="rect">
            <a:avLst/>
          </a:prstGeom>
          <a:noFill/>
          <a:ln w="9525">
            <a:noFill/>
            <a:miter lim="800000"/>
            <a:headEnd/>
            <a:tailEnd/>
          </a:ln>
        </p:spPr>
      </p:pic>
      <p:sp>
        <p:nvSpPr>
          <p:cNvPr id="8197" name="WordArt 1030"/>
          <p:cNvSpPr>
            <a:spLocks noChangeArrowheads="1" noChangeShapeType="1" noTextEdit="1"/>
          </p:cNvSpPr>
          <p:nvPr/>
        </p:nvSpPr>
        <p:spPr bwMode="auto">
          <a:xfrm>
            <a:off x="8001000" y="6172200"/>
            <a:ext cx="838200" cy="381000"/>
          </a:xfrm>
          <a:prstGeom prst="rect">
            <a:avLst/>
          </a:prstGeom>
        </p:spPr>
        <p:txBody>
          <a:bodyPr spcFirstLastPara="1" wrap="none" fromWordArt="1">
            <a:prstTxWarp prst="textCircle">
              <a:avLst>
                <a:gd name="adj" fmla="val 10827276"/>
              </a:avLst>
            </a:prstTxWarp>
          </a:bodyPr>
          <a:lstStyle/>
          <a:p>
            <a:pPr algn="ctr"/>
            <a:r>
              <a:rPr lang="en-US" sz="800" b="1" kern="10">
                <a:ln w="9525">
                  <a:noFill/>
                  <a:round/>
                  <a:headEnd/>
                  <a:tailEnd/>
                </a:ln>
                <a:latin typeface="Arial"/>
                <a:cs typeface="Arial"/>
              </a:rPr>
              <a:t>M.NECDET ÇARIKÇI BAŞ İŞ MÜFETTİŞİ</a:t>
            </a:r>
          </a:p>
        </p:txBody>
      </p:sp>
      <p:sp>
        <p:nvSpPr>
          <p:cNvPr id="8198" name="Text Box 1031"/>
          <p:cNvSpPr txBox="1">
            <a:spLocks noChangeArrowheads="1"/>
          </p:cNvSpPr>
          <p:nvPr/>
        </p:nvSpPr>
        <p:spPr bwMode="auto">
          <a:xfrm>
            <a:off x="8229600" y="6248400"/>
            <a:ext cx="457200" cy="244475"/>
          </a:xfrm>
          <a:prstGeom prst="rect">
            <a:avLst/>
          </a:prstGeom>
          <a:noFill/>
          <a:ln w="9525">
            <a:noFill/>
            <a:miter lim="800000"/>
            <a:headEnd/>
            <a:tailEnd/>
          </a:ln>
        </p:spPr>
        <p:txBody>
          <a:bodyPr>
            <a:spAutoFit/>
          </a:bodyPr>
          <a:lstStyle/>
          <a:p>
            <a:pPr>
              <a:spcBef>
                <a:spcPct val="50000"/>
              </a:spcBef>
            </a:pPr>
            <a:r>
              <a:rPr lang="tr-TR" sz="1000" b="1"/>
              <a:t>2004</a:t>
            </a:r>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Text Box 1027"/>
          <p:cNvSpPr txBox="1">
            <a:spLocks noChangeArrowheads="1"/>
          </p:cNvSpPr>
          <p:nvPr/>
        </p:nvSpPr>
        <p:spPr bwMode="auto">
          <a:xfrm>
            <a:off x="228600" y="304800"/>
            <a:ext cx="8763000" cy="579438"/>
          </a:xfrm>
          <a:prstGeom prst="rect">
            <a:avLst/>
          </a:prstGeom>
          <a:solidFill>
            <a:srgbClr val="000099"/>
          </a:solidFill>
          <a:ln w="9525">
            <a:noFill/>
            <a:miter lim="800000"/>
            <a:headEnd/>
            <a:tailEnd/>
          </a:ln>
        </p:spPr>
        <p:txBody>
          <a:bodyPr>
            <a:spAutoFit/>
          </a:bodyPr>
          <a:lstStyle/>
          <a:p>
            <a:pPr algn="ctr">
              <a:spcBef>
                <a:spcPct val="50000"/>
              </a:spcBef>
            </a:pPr>
            <a:r>
              <a:rPr lang="tr-TR" sz="3200" b="1">
                <a:solidFill>
                  <a:srgbClr val="00FFFF"/>
                </a:solidFill>
                <a:latin typeface="Tahoma" pitchFamily="34" charset="0"/>
              </a:rPr>
              <a:t>TEKNİK YÖNDEN YAPILAN KONTROLLER</a:t>
            </a:r>
            <a:endParaRPr lang="tr-TR" sz="4400" b="1">
              <a:latin typeface="Tahoma" pitchFamily="34" charset="0"/>
            </a:endParaRPr>
          </a:p>
        </p:txBody>
      </p:sp>
      <p:sp>
        <p:nvSpPr>
          <p:cNvPr id="9219" name="Text Box 1028"/>
          <p:cNvSpPr txBox="1">
            <a:spLocks noChangeArrowheads="1"/>
          </p:cNvSpPr>
          <p:nvPr/>
        </p:nvSpPr>
        <p:spPr bwMode="auto">
          <a:xfrm>
            <a:off x="228600" y="990600"/>
            <a:ext cx="8686800" cy="1614488"/>
          </a:xfrm>
          <a:prstGeom prst="rect">
            <a:avLst/>
          </a:prstGeom>
          <a:noFill/>
          <a:ln w="9525">
            <a:noFill/>
            <a:miter lim="800000"/>
            <a:headEnd/>
            <a:tailEnd/>
          </a:ln>
        </p:spPr>
        <p:txBody>
          <a:bodyPr>
            <a:spAutoFit/>
          </a:bodyPr>
          <a:lstStyle/>
          <a:p>
            <a:pPr>
              <a:spcBef>
                <a:spcPct val="50000"/>
              </a:spcBef>
            </a:pPr>
            <a:r>
              <a:rPr lang="tr-TR" sz="3200" b="1">
                <a:solidFill>
                  <a:srgbClr val="FF6600"/>
                </a:solidFill>
                <a:latin typeface="Tahoma" pitchFamily="34" charset="0"/>
              </a:rPr>
              <a:t>2-Üretim Alet ve Makinalarında Yapılan Kontroller:</a:t>
            </a:r>
            <a:r>
              <a:rPr lang="tr-TR" b="1">
                <a:latin typeface="Tahoma" pitchFamily="34" charset="0"/>
              </a:rPr>
              <a:t> </a:t>
            </a:r>
          </a:p>
          <a:p>
            <a:pPr>
              <a:spcBef>
                <a:spcPct val="50000"/>
              </a:spcBef>
            </a:pPr>
            <a:r>
              <a:rPr lang="tr-TR" b="1">
                <a:latin typeface="Tahoma" pitchFamily="34" charset="0"/>
              </a:rPr>
              <a:t>			          </a:t>
            </a:r>
          </a:p>
        </p:txBody>
      </p:sp>
      <p:sp>
        <p:nvSpPr>
          <p:cNvPr id="9220" name="Text Box 1031"/>
          <p:cNvSpPr txBox="1">
            <a:spLocks noChangeArrowheads="1"/>
          </p:cNvSpPr>
          <p:nvPr/>
        </p:nvSpPr>
        <p:spPr bwMode="auto">
          <a:xfrm>
            <a:off x="990600" y="3276600"/>
            <a:ext cx="685800" cy="457200"/>
          </a:xfrm>
          <a:prstGeom prst="rect">
            <a:avLst/>
          </a:prstGeom>
          <a:noFill/>
          <a:ln w="9525">
            <a:noFill/>
            <a:miter lim="800000"/>
            <a:headEnd/>
            <a:tailEnd/>
          </a:ln>
        </p:spPr>
        <p:txBody>
          <a:bodyPr>
            <a:spAutoFit/>
          </a:bodyPr>
          <a:lstStyle/>
          <a:p>
            <a:pPr>
              <a:spcBef>
                <a:spcPct val="50000"/>
              </a:spcBef>
            </a:pPr>
            <a:endParaRPr lang="en-US"/>
          </a:p>
        </p:txBody>
      </p:sp>
      <p:sp>
        <p:nvSpPr>
          <p:cNvPr id="9221" name="Text Box 1032"/>
          <p:cNvSpPr txBox="1">
            <a:spLocks noChangeArrowheads="1"/>
          </p:cNvSpPr>
          <p:nvPr/>
        </p:nvSpPr>
        <p:spPr bwMode="auto">
          <a:xfrm>
            <a:off x="228600" y="2438400"/>
            <a:ext cx="4267200" cy="3802063"/>
          </a:xfrm>
          <a:prstGeom prst="rect">
            <a:avLst/>
          </a:prstGeom>
          <a:noFill/>
          <a:ln w="76200" cmpd="tri">
            <a:solidFill>
              <a:schemeClr val="tx1"/>
            </a:solidFill>
            <a:miter lim="800000"/>
            <a:headEnd/>
            <a:tailEnd/>
          </a:ln>
        </p:spPr>
        <p:txBody>
          <a:bodyPr>
            <a:spAutoFit/>
          </a:bodyPr>
          <a:lstStyle/>
          <a:p>
            <a:pPr>
              <a:spcBef>
                <a:spcPct val="50000"/>
              </a:spcBef>
            </a:pPr>
            <a:r>
              <a:rPr lang="tr-TR" sz="2800" b="1">
                <a:latin typeface="Tahoma" pitchFamily="34" charset="0"/>
              </a:rPr>
              <a:t>- Aspirasyon tesisatı,</a:t>
            </a:r>
          </a:p>
          <a:p>
            <a:pPr>
              <a:spcBef>
                <a:spcPct val="50000"/>
              </a:spcBef>
            </a:pPr>
            <a:r>
              <a:rPr lang="tr-TR" sz="2800" b="1">
                <a:latin typeface="Tahoma" pitchFamily="34" charset="0"/>
              </a:rPr>
              <a:t>- Kazanlar, </a:t>
            </a:r>
          </a:p>
          <a:p>
            <a:pPr>
              <a:spcBef>
                <a:spcPct val="50000"/>
              </a:spcBef>
            </a:pPr>
            <a:r>
              <a:rPr lang="tr-TR" sz="2800" b="1">
                <a:latin typeface="Tahoma" pitchFamily="34" charset="0"/>
              </a:rPr>
              <a:t>- Kompresörler,</a:t>
            </a:r>
          </a:p>
          <a:p>
            <a:pPr>
              <a:spcBef>
                <a:spcPct val="50000"/>
              </a:spcBef>
            </a:pPr>
            <a:r>
              <a:rPr lang="tr-TR" sz="2800" b="1">
                <a:latin typeface="Tahoma" pitchFamily="34" charset="0"/>
              </a:rPr>
              <a:t>- Basınçlı Kaplar,</a:t>
            </a:r>
          </a:p>
          <a:p>
            <a:pPr>
              <a:spcBef>
                <a:spcPct val="50000"/>
              </a:spcBef>
            </a:pPr>
            <a:r>
              <a:rPr lang="tr-TR" sz="2800" b="1">
                <a:latin typeface="Tahoma" pitchFamily="34" charset="0"/>
              </a:rPr>
              <a:t>- Basınçlı Gaz Tüpleri,</a:t>
            </a:r>
          </a:p>
          <a:p>
            <a:pPr>
              <a:spcBef>
                <a:spcPct val="50000"/>
              </a:spcBef>
            </a:pPr>
            <a:r>
              <a:rPr lang="tr-TR" sz="2800" b="1">
                <a:latin typeface="Tahoma" pitchFamily="34" charset="0"/>
              </a:rPr>
              <a:t>- Kaldırma Araçları,</a:t>
            </a:r>
          </a:p>
        </p:txBody>
      </p:sp>
      <p:sp>
        <p:nvSpPr>
          <p:cNvPr id="9222" name="Text Box 1033"/>
          <p:cNvSpPr txBox="1">
            <a:spLocks noChangeArrowheads="1"/>
          </p:cNvSpPr>
          <p:nvPr/>
        </p:nvSpPr>
        <p:spPr bwMode="auto">
          <a:xfrm>
            <a:off x="4572000" y="2438400"/>
            <a:ext cx="4267200" cy="3802063"/>
          </a:xfrm>
          <a:prstGeom prst="rect">
            <a:avLst/>
          </a:prstGeom>
          <a:noFill/>
          <a:ln w="76200" cmpd="tri">
            <a:solidFill>
              <a:schemeClr val="tx1"/>
            </a:solidFill>
            <a:miter lim="800000"/>
            <a:headEnd/>
            <a:tailEnd/>
          </a:ln>
        </p:spPr>
        <p:txBody>
          <a:bodyPr>
            <a:spAutoFit/>
          </a:bodyPr>
          <a:lstStyle/>
          <a:p>
            <a:pPr>
              <a:spcBef>
                <a:spcPct val="50000"/>
              </a:spcBef>
            </a:pPr>
            <a:r>
              <a:rPr lang="tr-TR" sz="2800" b="1">
                <a:latin typeface="Tahoma" pitchFamily="34" charset="0"/>
              </a:rPr>
              <a:t>- Boru Tesisatı,</a:t>
            </a:r>
          </a:p>
          <a:p>
            <a:pPr>
              <a:spcBef>
                <a:spcPct val="50000"/>
              </a:spcBef>
            </a:pPr>
            <a:r>
              <a:rPr lang="tr-TR" sz="2800" b="1">
                <a:latin typeface="Tahoma" pitchFamily="34" charset="0"/>
              </a:rPr>
              <a:t>- Tank ve Depolar,</a:t>
            </a:r>
          </a:p>
          <a:p>
            <a:pPr>
              <a:spcBef>
                <a:spcPct val="50000"/>
              </a:spcBef>
            </a:pPr>
            <a:r>
              <a:rPr lang="tr-TR" sz="2800" b="1">
                <a:latin typeface="Tahoma" pitchFamily="34" charset="0"/>
              </a:rPr>
              <a:t>- Basınçlı Asit Kapları</a:t>
            </a:r>
          </a:p>
          <a:p>
            <a:pPr>
              <a:spcBef>
                <a:spcPct val="50000"/>
              </a:spcBef>
            </a:pPr>
            <a:r>
              <a:rPr lang="tr-TR" sz="2800" b="1">
                <a:latin typeface="Tahoma" pitchFamily="34" charset="0"/>
              </a:rPr>
              <a:t>- Fırın ve Ocaklar	</a:t>
            </a:r>
          </a:p>
          <a:p>
            <a:pPr>
              <a:spcBef>
                <a:spcPct val="50000"/>
              </a:spcBef>
            </a:pPr>
            <a:r>
              <a:rPr lang="tr-TR" sz="2800" b="1">
                <a:latin typeface="Tahoma" pitchFamily="34" charset="0"/>
              </a:rPr>
              <a:t>- Asansörler</a:t>
            </a:r>
          </a:p>
          <a:p>
            <a:pPr>
              <a:spcBef>
                <a:spcPct val="50000"/>
              </a:spcBef>
            </a:pPr>
            <a:r>
              <a:rPr lang="tr-TR" sz="2800" b="1">
                <a:latin typeface="Tahoma" pitchFamily="34" charset="0"/>
              </a:rPr>
              <a:t>- Kişisel K.Donanım</a:t>
            </a:r>
            <a:r>
              <a:rPr lang="tr-TR" sz="900" b="1">
                <a:latin typeface="Tahoma" pitchFamily="34" charset="0"/>
              </a:rPr>
              <a:t>                                                      </a:t>
            </a:r>
            <a:endParaRPr lang="tr-TR" b="1">
              <a:latin typeface="Tahoma" pitchFamily="34" charset="0"/>
            </a:endParaRPr>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Text Box 1027"/>
          <p:cNvSpPr txBox="1">
            <a:spLocks noChangeArrowheads="1"/>
          </p:cNvSpPr>
          <p:nvPr/>
        </p:nvSpPr>
        <p:spPr bwMode="auto">
          <a:xfrm>
            <a:off x="228600" y="304800"/>
            <a:ext cx="8763000" cy="579438"/>
          </a:xfrm>
          <a:prstGeom prst="rect">
            <a:avLst/>
          </a:prstGeom>
          <a:solidFill>
            <a:srgbClr val="000099"/>
          </a:solidFill>
          <a:ln w="9525">
            <a:noFill/>
            <a:miter lim="800000"/>
            <a:headEnd/>
            <a:tailEnd/>
          </a:ln>
        </p:spPr>
        <p:txBody>
          <a:bodyPr>
            <a:spAutoFit/>
          </a:bodyPr>
          <a:lstStyle/>
          <a:p>
            <a:pPr algn="ctr">
              <a:spcBef>
                <a:spcPct val="50000"/>
              </a:spcBef>
            </a:pPr>
            <a:r>
              <a:rPr lang="tr-TR" sz="3200" b="1">
                <a:solidFill>
                  <a:srgbClr val="00FFFF"/>
                </a:solidFill>
                <a:latin typeface="Tahoma" pitchFamily="34" charset="0"/>
              </a:rPr>
              <a:t>TEKNİK YÖNDEN YAPILAN KONTROLLER</a:t>
            </a:r>
            <a:endParaRPr lang="tr-TR" sz="4400" b="1">
              <a:solidFill>
                <a:srgbClr val="00FFFF"/>
              </a:solidFill>
              <a:latin typeface="Tahoma" pitchFamily="34" charset="0"/>
            </a:endParaRPr>
          </a:p>
        </p:txBody>
      </p:sp>
      <p:sp>
        <p:nvSpPr>
          <p:cNvPr id="10243" name="Text Box 1028"/>
          <p:cNvSpPr txBox="1">
            <a:spLocks noChangeArrowheads="1"/>
          </p:cNvSpPr>
          <p:nvPr/>
        </p:nvSpPr>
        <p:spPr bwMode="auto">
          <a:xfrm>
            <a:off x="228600" y="990600"/>
            <a:ext cx="8686800" cy="579438"/>
          </a:xfrm>
          <a:prstGeom prst="rect">
            <a:avLst/>
          </a:prstGeom>
          <a:noFill/>
          <a:ln w="9525">
            <a:noFill/>
            <a:miter lim="800000"/>
            <a:headEnd/>
            <a:tailEnd/>
          </a:ln>
        </p:spPr>
        <p:txBody>
          <a:bodyPr>
            <a:spAutoFit/>
          </a:bodyPr>
          <a:lstStyle/>
          <a:p>
            <a:pPr>
              <a:spcBef>
                <a:spcPct val="50000"/>
              </a:spcBef>
            </a:pPr>
            <a:r>
              <a:rPr lang="tr-TR" sz="3200" b="1">
                <a:solidFill>
                  <a:srgbClr val="FF6600"/>
                </a:solidFill>
                <a:latin typeface="Tahoma" pitchFamily="34" charset="0"/>
              </a:rPr>
              <a:t>3-Elektrik Tesisatında Yapılan Kontroller</a:t>
            </a:r>
            <a:r>
              <a:rPr lang="tr-TR" b="1">
                <a:latin typeface="Tahoma" pitchFamily="34" charset="0"/>
              </a:rPr>
              <a:t>       </a:t>
            </a:r>
          </a:p>
        </p:txBody>
      </p:sp>
      <p:sp>
        <p:nvSpPr>
          <p:cNvPr id="10244" name="Text Box 1029"/>
          <p:cNvSpPr txBox="1">
            <a:spLocks noChangeArrowheads="1"/>
          </p:cNvSpPr>
          <p:nvPr/>
        </p:nvSpPr>
        <p:spPr bwMode="auto">
          <a:xfrm>
            <a:off x="990600" y="3276600"/>
            <a:ext cx="685800" cy="457200"/>
          </a:xfrm>
          <a:prstGeom prst="rect">
            <a:avLst/>
          </a:prstGeom>
          <a:noFill/>
          <a:ln w="9525">
            <a:noFill/>
            <a:miter lim="800000"/>
            <a:headEnd/>
            <a:tailEnd/>
          </a:ln>
        </p:spPr>
        <p:txBody>
          <a:bodyPr>
            <a:spAutoFit/>
          </a:bodyPr>
          <a:lstStyle/>
          <a:p>
            <a:pPr>
              <a:spcBef>
                <a:spcPct val="50000"/>
              </a:spcBef>
            </a:pPr>
            <a:endParaRPr lang="en-US"/>
          </a:p>
        </p:txBody>
      </p:sp>
      <p:sp>
        <p:nvSpPr>
          <p:cNvPr id="10245" name="Text Box 1030"/>
          <p:cNvSpPr txBox="1">
            <a:spLocks noChangeArrowheads="1"/>
          </p:cNvSpPr>
          <p:nvPr/>
        </p:nvSpPr>
        <p:spPr bwMode="auto">
          <a:xfrm>
            <a:off x="381000" y="1752600"/>
            <a:ext cx="6762750" cy="3754438"/>
          </a:xfrm>
          <a:prstGeom prst="rect">
            <a:avLst/>
          </a:prstGeom>
          <a:noFill/>
          <a:ln w="76200" cmpd="tri">
            <a:solidFill>
              <a:schemeClr val="tx1"/>
            </a:solidFill>
            <a:miter lim="800000"/>
            <a:headEnd/>
            <a:tailEnd/>
          </a:ln>
        </p:spPr>
        <p:txBody>
          <a:bodyPr>
            <a:spAutoFit/>
          </a:bodyPr>
          <a:lstStyle/>
          <a:p>
            <a:pPr>
              <a:spcBef>
                <a:spcPct val="50000"/>
              </a:spcBef>
            </a:pPr>
            <a:r>
              <a:rPr lang="tr-TR" sz="2800" b="1">
                <a:latin typeface="Tahoma" pitchFamily="34" charset="0"/>
              </a:rPr>
              <a:t>- Elektrik ve Aydınlatma Tesisatı,</a:t>
            </a:r>
          </a:p>
          <a:p>
            <a:pPr>
              <a:spcBef>
                <a:spcPct val="50000"/>
              </a:spcBef>
            </a:pPr>
            <a:r>
              <a:rPr lang="tr-TR" sz="2800" b="1">
                <a:latin typeface="Tahoma" pitchFamily="34" charset="0"/>
              </a:rPr>
              <a:t>- Topraklama Tesisatı, </a:t>
            </a:r>
          </a:p>
          <a:p>
            <a:pPr>
              <a:spcBef>
                <a:spcPct val="50000"/>
              </a:spcBef>
            </a:pPr>
            <a:r>
              <a:rPr lang="tr-TR" sz="2800" b="1">
                <a:latin typeface="Tahoma" pitchFamily="34" charset="0"/>
              </a:rPr>
              <a:t>- Yıldırımlık (paratoner) tesisatı,</a:t>
            </a:r>
          </a:p>
          <a:p>
            <a:pPr>
              <a:spcBef>
                <a:spcPct val="50000"/>
              </a:spcBef>
            </a:pPr>
            <a:r>
              <a:rPr lang="tr-TR" sz="2800" b="1">
                <a:latin typeface="Tahoma" pitchFamily="34" charset="0"/>
              </a:rPr>
              <a:t>- Exproof (Alev sızdırmaz) Cihazlar,</a:t>
            </a:r>
          </a:p>
          <a:p>
            <a:pPr>
              <a:spcBef>
                <a:spcPct val="50000"/>
              </a:spcBef>
            </a:pPr>
            <a:r>
              <a:rPr lang="tr-TR" sz="2800" b="1">
                <a:latin typeface="Tahoma" pitchFamily="34" charset="0"/>
              </a:rPr>
              <a:t>- Elektrikli El Aletleri</a:t>
            </a:r>
          </a:p>
          <a:p>
            <a:pPr>
              <a:spcBef>
                <a:spcPct val="50000"/>
              </a:spcBef>
            </a:pPr>
            <a:endParaRPr lang="tr-TR" sz="2800" b="1">
              <a:latin typeface="Tahoma" pitchFamily="34" charset="0"/>
            </a:endParaRPr>
          </a:p>
        </p:txBody>
      </p:sp>
      <p:graphicFrame>
        <p:nvGraphicFramePr>
          <p:cNvPr id="10246" name="Object 1032"/>
          <p:cNvGraphicFramePr>
            <a:graphicFrameLocks noChangeAspect="1"/>
          </p:cNvGraphicFramePr>
          <p:nvPr/>
        </p:nvGraphicFramePr>
        <p:xfrm>
          <a:off x="6934200" y="3962400"/>
          <a:ext cx="1773238" cy="1847850"/>
        </p:xfrm>
        <a:graphic>
          <a:graphicData uri="http://schemas.openxmlformats.org/presentationml/2006/ole">
            <mc:AlternateContent xmlns:mc="http://schemas.openxmlformats.org/markup-compatibility/2006">
              <mc:Choice xmlns:v="urn:schemas-microsoft-com:vml" Requires="v">
                <p:oleObj spid="_x0000_s10248" name="Klip" r:id="rId3" imgW="1773022" imgH="1848002" progId="">
                  <p:embed/>
                </p:oleObj>
              </mc:Choice>
              <mc:Fallback>
                <p:oleObj name="Klip" r:id="rId3" imgW="1773022" imgH="1848002" progId="">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34200" y="3962400"/>
                        <a:ext cx="1773238" cy="1847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525</TotalTime>
  <Words>1931</Words>
  <Application>Microsoft Office PowerPoint</Application>
  <PresentationFormat>Ekran Gösterisi (4:3)</PresentationFormat>
  <Paragraphs>251</Paragraphs>
  <Slides>31</Slides>
  <Notes>1</Notes>
  <HiddenSlides>0</HiddenSlides>
  <MMClips>0</MMClips>
  <ScaleCrop>false</ScaleCrop>
  <HeadingPairs>
    <vt:vector size="6" baseType="variant">
      <vt:variant>
        <vt:lpstr>Tema</vt:lpstr>
      </vt:variant>
      <vt:variant>
        <vt:i4>1</vt:i4>
      </vt:variant>
      <vt:variant>
        <vt:lpstr>Katıştırılmış OLE Hizmet Programları</vt:lpstr>
      </vt:variant>
      <vt:variant>
        <vt:i4>2</vt:i4>
      </vt:variant>
      <vt:variant>
        <vt:lpstr>Slayt Başlıkları</vt:lpstr>
      </vt:variant>
      <vt:variant>
        <vt:i4>31</vt:i4>
      </vt:variant>
    </vt:vector>
  </HeadingPairs>
  <TitlesOfParts>
    <vt:vector size="34" baseType="lpstr">
      <vt:lpstr>Office Theme</vt:lpstr>
      <vt:lpstr>Klip</vt:lpstr>
      <vt:lpstr>Belge</vt:lpstr>
      <vt:lpstr>PowerPoint Sunusu</vt:lpstr>
      <vt:lpstr>PROAKTİF YAKLAŞIM</vt:lpstr>
      <vt:lpstr>PERİYODİK KONTROLLERİN AMACI</vt:lpstr>
      <vt:lpstr>PERİYODİK KONTROLLER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İŞYERİNE ALINMASI GEREKLİ BELGELER</vt:lpstr>
    </vt:vector>
  </TitlesOfParts>
  <Company>NECDET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Başlığı Yok</dc:title>
  <dc:creator>NECDET</dc:creator>
  <cp:lastModifiedBy>AhmetYigitalp</cp:lastModifiedBy>
  <cp:revision>56</cp:revision>
  <dcterms:created xsi:type="dcterms:W3CDTF">2004-06-27T16:50:00Z</dcterms:created>
  <dcterms:modified xsi:type="dcterms:W3CDTF">2013-08-15T10:22:00Z</dcterms:modified>
</cp:coreProperties>
</file>