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74"/>
  </p:notesMasterIdLst>
  <p:handoutMasterIdLst>
    <p:handoutMasterId r:id="rId75"/>
  </p:handoutMasterIdLst>
  <p:sldIdLst>
    <p:sldId id="1270" r:id="rId2"/>
    <p:sldId id="2211" r:id="rId3"/>
    <p:sldId id="2212" r:id="rId4"/>
    <p:sldId id="2219" r:id="rId5"/>
    <p:sldId id="2192" r:id="rId6"/>
    <p:sldId id="2193" r:id="rId7"/>
    <p:sldId id="2194" r:id="rId8"/>
    <p:sldId id="2196" r:id="rId9"/>
    <p:sldId id="2197" r:id="rId10"/>
    <p:sldId id="2200" r:id="rId11"/>
    <p:sldId id="2201" r:id="rId12"/>
    <p:sldId id="2202" r:id="rId13"/>
    <p:sldId id="2203" r:id="rId14"/>
    <p:sldId id="2204" r:id="rId15"/>
    <p:sldId id="2205" r:id="rId16"/>
    <p:sldId id="2213" r:id="rId17"/>
    <p:sldId id="2113" r:id="rId18"/>
    <p:sldId id="2206" r:id="rId19"/>
    <p:sldId id="2116" r:id="rId20"/>
    <p:sldId id="2119" r:id="rId21"/>
    <p:sldId id="2198" r:id="rId22"/>
    <p:sldId id="2125" r:id="rId23"/>
    <p:sldId id="2129" r:id="rId24"/>
    <p:sldId id="2130" r:id="rId25"/>
    <p:sldId id="2207" r:id="rId26"/>
    <p:sldId id="2208" r:id="rId27"/>
    <p:sldId id="2135" r:id="rId28"/>
    <p:sldId id="2136" r:id="rId29"/>
    <p:sldId id="2132" r:id="rId30"/>
    <p:sldId id="2133" r:id="rId31"/>
    <p:sldId id="2137" r:id="rId32"/>
    <p:sldId id="2139" r:id="rId33"/>
    <p:sldId id="2142" r:id="rId34"/>
    <p:sldId id="2141" r:id="rId35"/>
    <p:sldId id="2209" r:id="rId36"/>
    <p:sldId id="2143" r:id="rId37"/>
    <p:sldId id="2145" r:id="rId38"/>
    <p:sldId id="2156" r:id="rId39"/>
    <p:sldId id="2159" r:id="rId40"/>
    <p:sldId id="2160" r:id="rId41"/>
    <p:sldId id="2161" r:id="rId42"/>
    <p:sldId id="2162" r:id="rId43"/>
    <p:sldId id="2163" r:id="rId44"/>
    <p:sldId id="2164" r:id="rId45"/>
    <p:sldId id="2165" r:id="rId46"/>
    <p:sldId id="2166" r:id="rId47"/>
    <p:sldId id="2167" r:id="rId48"/>
    <p:sldId id="2169" r:id="rId49"/>
    <p:sldId id="2170" r:id="rId50"/>
    <p:sldId id="2171" r:id="rId51"/>
    <p:sldId id="2172" r:id="rId52"/>
    <p:sldId id="2176" r:id="rId53"/>
    <p:sldId id="2177" r:id="rId54"/>
    <p:sldId id="2178" r:id="rId55"/>
    <p:sldId id="2179" r:id="rId56"/>
    <p:sldId id="2182" r:id="rId57"/>
    <p:sldId id="2183" r:id="rId58"/>
    <p:sldId id="2184" r:id="rId59"/>
    <p:sldId id="2185" r:id="rId60"/>
    <p:sldId id="2186" r:id="rId61"/>
    <p:sldId id="2210" r:id="rId62"/>
    <p:sldId id="2220" r:id="rId63"/>
    <p:sldId id="2221" r:id="rId64"/>
    <p:sldId id="2222" r:id="rId65"/>
    <p:sldId id="2223" r:id="rId66"/>
    <p:sldId id="2224" r:id="rId67"/>
    <p:sldId id="2225" r:id="rId68"/>
    <p:sldId id="2226" r:id="rId69"/>
    <p:sldId id="2227" r:id="rId70"/>
    <p:sldId id="2228" r:id="rId71"/>
    <p:sldId id="2229" r:id="rId72"/>
    <p:sldId id="2199" r:id="rId73"/>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5374"/>
    <a:srgbClr val="FFCC66"/>
    <a:srgbClr val="FFCC00"/>
    <a:srgbClr val="CC0000"/>
    <a:srgbClr val="CCCC00"/>
    <a:srgbClr val="CC6600"/>
    <a:srgbClr val="FF0000"/>
    <a:srgbClr val="276E99"/>
    <a:srgbClr val="BFE406"/>
    <a:srgbClr val="FFFF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Orta Stil 4 - Vurgu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012ECD-51FC-41F1-AA8D-1B2483CD663E}" styleName="Açık Stil 2 - Vurgu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31" autoAdjust="0"/>
    <p:restoredTop sz="81319" autoAdjust="0"/>
  </p:normalViewPr>
  <p:slideViewPr>
    <p:cSldViewPr snapToGrid="0">
      <p:cViewPr>
        <p:scale>
          <a:sx n="50" d="100"/>
          <a:sy n="50" d="100"/>
        </p:scale>
        <p:origin x="-1926" y="-294"/>
      </p:cViewPr>
      <p:guideLst>
        <p:guide orient="horz" pos="2294"/>
        <p:guide orient="horz" pos="1151"/>
        <p:guide orient="horz" pos="2018"/>
        <p:guide orient="horz" pos="2652"/>
        <p:guide pos="5579"/>
        <p:guide pos="5266"/>
        <p:guide pos="198"/>
        <p:guide pos="3193"/>
        <p:guide pos="4934"/>
      </p:guideLst>
    </p:cSldViewPr>
  </p:slideViewPr>
  <p:outlineViewPr>
    <p:cViewPr>
      <p:scale>
        <a:sx n="33" d="100"/>
        <a:sy n="33" d="100"/>
      </p:scale>
      <p:origin x="0" y="45552"/>
    </p:cViewPr>
  </p:outlineViewPr>
  <p:notesTextViewPr>
    <p:cViewPr>
      <p:scale>
        <a:sx n="125" d="100"/>
        <a:sy n="125" d="100"/>
      </p:scale>
      <p:origin x="0" y="0"/>
    </p:cViewPr>
  </p:notesTextViewPr>
  <p:sorterViewPr>
    <p:cViewPr>
      <p:scale>
        <a:sx n="80" d="100"/>
        <a:sy n="80" d="100"/>
      </p:scale>
      <p:origin x="0" y="1584"/>
    </p:cViewPr>
  </p:sorterViewPr>
  <p:notesViewPr>
    <p:cSldViewPr snapToGrid="0">
      <p:cViewPr varScale="1">
        <p:scale>
          <a:sx n="85" d="100"/>
          <a:sy n="85" d="100"/>
        </p:scale>
        <p:origin x="-3906"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notesMaster" Target="notesMasters/notesMaster1.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Arial" charset="0"/>
                <a:cs typeface="Arial" charset="0"/>
              </a:defRPr>
            </a:lvl1pPr>
          </a:lstStyle>
          <a:p>
            <a:pPr>
              <a:defRPr/>
            </a:pPr>
            <a:endParaRPr lang="de-DE"/>
          </a:p>
        </p:txBody>
      </p:sp>
      <p:sp>
        <p:nvSpPr>
          <p:cNvPr id="3891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Arial" charset="0"/>
                <a:cs typeface="Arial" charset="0"/>
              </a:defRPr>
            </a:lvl1pPr>
          </a:lstStyle>
          <a:p>
            <a:pPr>
              <a:defRPr/>
            </a:pPr>
            <a:fld id="{86FBF181-6581-4E2F-849B-67FB4221BBBA}" type="datetimeFigureOut">
              <a:rPr lang="de-DE"/>
              <a:pPr>
                <a:defRPr/>
              </a:pPr>
              <a:t>23.02.2014</a:t>
            </a:fld>
            <a:endParaRPr lang="de-DE"/>
          </a:p>
        </p:txBody>
      </p:sp>
      <p:sp>
        <p:nvSpPr>
          <p:cNvPr id="3891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Arial" charset="0"/>
                <a:cs typeface="Arial" charset="0"/>
              </a:defRPr>
            </a:lvl1pPr>
          </a:lstStyle>
          <a:p>
            <a:pPr>
              <a:defRPr/>
            </a:pPr>
            <a:endParaRPr lang="de-DE"/>
          </a:p>
        </p:txBody>
      </p:sp>
      <p:sp>
        <p:nvSpPr>
          <p:cNvPr id="3891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Arial" charset="0"/>
                <a:cs typeface="Arial" charset="0"/>
              </a:defRPr>
            </a:lvl1pPr>
          </a:lstStyle>
          <a:p>
            <a:pPr>
              <a:defRPr/>
            </a:pPr>
            <a:fld id="{D42F2CB9-D2A6-4AD7-95AE-4B6DB534C3CB}" type="slidenum">
              <a:rPr lang="de-DE"/>
              <a:pPr>
                <a:defRPr/>
              </a:pPr>
              <a:t>‹#›</a:t>
            </a:fld>
            <a:endParaRPr lang="de-DE"/>
          </a:p>
        </p:txBody>
      </p:sp>
    </p:spTree>
    <p:extLst>
      <p:ext uri="{BB962C8B-B14F-4D97-AF65-F5344CB8AC3E}">
        <p14:creationId xmlns:p14="http://schemas.microsoft.com/office/powerpoint/2010/main" val="21391415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noProof="1">
                <a:latin typeface="Arial" charset="0"/>
                <a:cs typeface="Arial" charset="0"/>
              </a:defRPr>
            </a:lvl1pPr>
          </a:lstStyle>
          <a:p>
            <a:pPr>
              <a:defRPr/>
            </a:pPr>
            <a:endParaRPr lang="de-DE"/>
          </a:p>
        </p:txBody>
      </p:sp>
      <p:sp>
        <p:nvSpPr>
          <p:cNvPr id="17411" name="Rectangle 3"/>
          <p:cNvSpPr>
            <a:spLocks noGrp="1" noChangeArrowheads="1"/>
          </p:cNvSpPr>
          <p:nvPr>
            <p:ph type="dt" idx="1"/>
          </p:nvPr>
        </p:nvSpPr>
        <p:spPr bwMode="auto">
          <a:xfrm>
            <a:off x="3884613"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noProof="1">
                <a:latin typeface="Arial" charset="0"/>
                <a:cs typeface="Arial" charset="0"/>
              </a:defRPr>
            </a:lvl1pPr>
          </a:lstStyle>
          <a:p>
            <a:pPr>
              <a:defRPr/>
            </a:pPr>
            <a:endParaRPr lang="de-DE"/>
          </a:p>
        </p:txBody>
      </p:sp>
      <p:sp>
        <p:nvSpPr>
          <p:cNvPr id="542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741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1741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noProof="1">
                <a:latin typeface="Arial" charset="0"/>
                <a:cs typeface="Arial" charset="0"/>
              </a:defRPr>
            </a:lvl1pPr>
          </a:lstStyle>
          <a:p>
            <a:pPr>
              <a:defRPr/>
            </a:pPr>
            <a:endParaRPr lang="de-DE"/>
          </a:p>
        </p:txBody>
      </p:sp>
      <p:sp>
        <p:nvSpPr>
          <p:cNvPr id="1741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atin typeface="Arial" charset="0"/>
                <a:cs typeface="Arial" charset="0"/>
              </a:defRPr>
            </a:lvl1pPr>
          </a:lstStyle>
          <a:p>
            <a:pPr>
              <a:defRPr/>
            </a:pPr>
            <a:fld id="{5D5FAF4A-B3D3-49A6-BC24-6E15E10FCEAE}" type="slidenum">
              <a:rPr lang="de-DE"/>
              <a:pPr>
                <a:defRPr/>
              </a:pPr>
              <a:t>‹#›</a:t>
            </a:fld>
            <a:endParaRPr lang="de-DE"/>
          </a:p>
        </p:txBody>
      </p:sp>
    </p:spTree>
    <p:extLst>
      <p:ext uri="{BB962C8B-B14F-4D97-AF65-F5344CB8AC3E}">
        <p14:creationId xmlns:p14="http://schemas.microsoft.com/office/powerpoint/2010/main" val="199964234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ln/>
        </p:spPr>
        <p:txBody>
          <a:bodyPr/>
          <a:lstStyle/>
          <a:p>
            <a:endParaRPr lang="tr-TR" noProof="1"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fontScale="70000" lnSpcReduction="20000"/>
          </a:bodyPr>
          <a:lstStyle/>
          <a:p>
            <a:pPr algn="just">
              <a:lnSpc>
                <a:spcPct val="110000"/>
              </a:lnSpc>
            </a:pPr>
            <a:r>
              <a:rPr lang="tr-TR" sz="1600" b="1" dirty="0" smtClean="0"/>
              <a:t>OHSAS 18001 İSG YÖNETİMİ</a:t>
            </a:r>
            <a:endParaRPr lang="tr-TR" sz="1600" dirty="0" smtClean="0"/>
          </a:p>
          <a:p>
            <a:pPr algn="just">
              <a:lnSpc>
                <a:spcPct val="110000"/>
              </a:lnSpc>
            </a:pPr>
            <a:r>
              <a:rPr lang="tr-TR" dirty="0" smtClean="0"/>
              <a:t>OHSAS 18001, tehlike ve risklerini kontrol ederek çalışanın sağlığına ve işin güvenliğine yönelik gerekleri belirten ve işlemlerini geliştiren bir kaynaktır. </a:t>
            </a:r>
          </a:p>
          <a:p>
            <a:pPr algn="just">
              <a:lnSpc>
                <a:spcPct val="110000"/>
              </a:lnSpc>
            </a:pPr>
            <a:r>
              <a:rPr lang="tr-TR" dirty="0" smtClean="0">
                <a:solidFill>
                  <a:srgbClr val="000000"/>
                </a:solidFill>
                <a:cs typeface="Times New Roman" pitchFamily="18" charset="0"/>
              </a:rPr>
              <a:t>Çağdaş işletmelerde toplam Kalite Yönetimi, Çevre Yönetim Sistemi ve İş Sağlığı Güvenliği Yönetim Sistemleri üçlü saç ayağını oluşturmaktadır. Bu bilinci kendine şiar edinmiş olan Şirketimiz çalışanlarının, müşterilerinin doğalgaz alt ve üst yapılarında ÖNCE EMNİYET prensibinden yola çıkarak ISO 9001-2000 Kalite Yönetim Sistemini, ISO 14001 Çevre Yönetim Sistemi ve OHSAS 18001 İş Sağlığı ve Güvenliği Yönetim Sistemlerini almış bulunmaktadır. Yalnız şunu ifade etmek istiyorum: bu belgeleri almış olmakla amacımıza ulaştığımızı söyleyemeyiz; hedefimize ulaşmak için iyi birer araç olan bu sistemleri uygulayarak sağlıklı, huzurlu ve verimli bir iş ortamı oluşturmak gayesindeyiz.</a:t>
            </a:r>
          </a:p>
          <a:p>
            <a:pPr algn="just">
              <a:lnSpc>
                <a:spcPct val="110000"/>
              </a:lnSpc>
            </a:pPr>
            <a:r>
              <a:rPr lang="tr-TR" dirty="0" smtClean="0">
                <a:solidFill>
                  <a:srgbClr val="000000"/>
                </a:solidFill>
                <a:cs typeface="Times New Roman" pitchFamily="18" charset="0"/>
              </a:rPr>
              <a:t> </a:t>
            </a:r>
          </a:p>
          <a:p>
            <a:pPr algn="just">
              <a:lnSpc>
                <a:spcPct val="110000"/>
              </a:lnSpc>
            </a:pPr>
            <a:r>
              <a:rPr lang="tr-TR" dirty="0" smtClean="0">
                <a:solidFill>
                  <a:srgbClr val="000000"/>
                </a:solidFill>
                <a:cs typeface="Times New Roman" pitchFamily="18" charset="0"/>
              </a:rPr>
              <a:t>Bu kapsamda tüm birimlerden konularında bilgili ve gayretli arkadaşlardan oluşan çalışma grupları oluşturuldu:</a:t>
            </a:r>
          </a:p>
          <a:p>
            <a:pPr algn="just">
              <a:lnSpc>
                <a:spcPct val="110000"/>
              </a:lnSpc>
            </a:pPr>
            <a:r>
              <a:rPr lang="tr-TR" dirty="0" smtClean="0">
                <a:solidFill>
                  <a:srgbClr val="000000"/>
                </a:solidFill>
                <a:latin typeface="Symbol" pitchFamily="18" charset="2"/>
                <a:cs typeface="Times New Roman" pitchFamily="18" charset="0"/>
              </a:rPr>
              <a:t>·</a:t>
            </a:r>
            <a:r>
              <a:rPr lang="tr-TR" dirty="0" smtClean="0">
                <a:solidFill>
                  <a:srgbClr val="000000"/>
                </a:solidFill>
                <a:latin typeface="Times New Roman" pitchFamily="18" charset="0"/>
                <a:cs typeface="Times New Roman" pitchFamily="18" charset="0"/>
              </a:rPr>
              <a:t>  </a:t>
            </a:r>
            <a:r>
              <a:rPr lang="tr-TR" dirty="0" smtClean="0">
                <a:solidFill>
                  <a:srgbClr val="000000"/>
                </a:solidFill>
                <a:cs typeface="Times New Roman" pitchFamily="18" charset="0"/>
              </a:rPr>
              <a:t>Öncelikle literatür ve yasal mevzuatlar tarandı, gerekli eğitimler alındı.</a:t>
            </a:r>
          </a:p>
          <a:p>
            <a:pPr algn="just">
              <a:lnSpc>
                <a:spcPct val="110000"/>
              </a:lnSpc>
            </a:pPr>
            <a:r>
              <a:rPr lang="tr-TR" dirty="0" smtClean="0">
                <a:solidFill>
                  <a:srgbClr val="000000"/>
                </a:solidFill>
                <a:latin typeface="Symbol" pitchFamily="18" charset="2"/>
                <a:cs typeface="Times New Roman" pitchFamily="18" charset="0"/>
              </a:rPr>
              <a:t>·</a:t>
            </a:r>
            <a:r>
              <a:rPr lang="tr-TR" dirty="0" smtClean="0">
                <a:solidFill>
                  <a:srgbClr val="000000"/>
                </a:solidFill>
                <a:latin typeface="Times New Roman" pitchFamily="18" charset="0"/>
                <a:cs typeface="Times New Roman" pitchFamily="18" charset="0"/>
              </a:rPr>
              <a:t>  </a:t>
            </a:r>
            <a:r>
              <a:rPr lang="tr-TR" dirty="0" smtClean="0">
                <a:solidFill>
                  <a:srgbClr val="000000"/>
                </a:solidFill>
                <a:cs typeface="Times New Roman" pitchFamily="18" charset="0"/>
              </a:rPr>
              <a:t>Bu konularla ilgili Şirket politikamız ve hedeflerimiz belirlendi.</a:t>
            </a:r>
          </a:p>
          <a:p>
            <a:pPr algn="just">
              <a:lnSpc>
                <a:spcPct val="110000"/>
              </a:lnSpc>
            </a:pPr>
            <a:r>
              <a:rPr lang="tr-TR" dirty="0" smtClean="0">
                <a:solidFill>
                  <a:srgbClr val="000000"/>
                </a:solidFill>
                <a:latin typeface="Symbol" pitchFamily="18" charset="2"/>
                <a:cs typeface="Times New Roman" pitchFamily="18" charset="0"/>
              </a:rPr>
              <a:t>·</a:t>
            </a:r>
            <a:r>
              <a:rPr lang="tr-TR" dirty="0" smtClean="0">
                <a:solidFill>
                  <a:srgbClr val="000000"/>
                </a:solidFill>
                <a:latin typeface="Times New Roman" pitchFamily="18" charset="0"/>
                <a:cs typeface="Times New Roman" pitchFamily="18" charset="0"/>
              </a:rPr>
              <a:t>  </a:t>
            </a:r>
            <a:r>
              <a:rPr lang="tr-TR" dirty="0" smtClean="0">
                <a:solidFill>
                  <a:srgbClr val="000000"/>
                </a:solidFill>
                <a:cs typeface="Times New Roman" pitchFamily="18" charset="0"/>
              </a:rPr>
              <a:t>Tüm çalışmalarla ilgili Tehlike ve Risk Analizleri yaparak öncelikli riskleri ve bunları ortadan kaldırmak veya en aza indirme çarelerini belirlediler.</a:t>
            </a:r>
          </a:p>
          <a:p>
            <a:pPr algn="just">
              <a:lnSpc>
                <a:spcPct val="110000"/>
              </a:lnSpc>
            </a:pPr>
            <a:r>
              <a:rPr lang="tr-TR" dirty="0" smtClean="0">
                <a:solidFill>
                  <a:srgbClr val="000000"/>
                </a:solidFill>
                <a:latin typeface="Symbol" pitchFamily="18" charset="2"/>
                <a:cs typeface="Times New Roman" pitchFamily="18" charset="0"/>
              </a:rPr>
              <a:t>·</a:t>
            </a:r>
            <a:r>
              <a:rPr lang="tr-TR" dirty="0" smtClean="0">
                <a:solidFill>
                  <a:srgbClr val="000000"/>
                </a:solidFill>
                <a:latin typeface="Times New Roman" pitchFamily="18" charset="0"/>
                <a:cs typeface="Times New Roman" pitchFamily="18" charset="0"/>
              </a:rPr>
              <a:t>  </a:t>
            </a:r>
            <a:r>
              <a:rPr lang="tr-TR" dirty="0" smtClean="0">
                <a:solidFill>
                  <a:srgbClr val="000000"/>
                </a:solidFill>
                <a:cs typeface="Times New Roman" pitchFamily="18" charset="0"/>
              </a:rPr>
              <a:t>Ana faaliyetlerimizle ilgili prosedür ve talimatlar, formlar hazırlandı.</a:t>
            </a:r>
          </a:p>
          <a:p>
            <a:pPr algn="just">
              <a:lnSpc>
                <a:spcPct val="110000"/>
              </a:lnSpc>
            </a:pPr>
            <a:r>
              <a:rPr lang="tr-TR" dirty="0" smtClean="0">
                <a:solidFill>
                  <a:srgbClr val="000000"/>
                </a:solidFill>
                <a:latin typeface="Symbol" pitchFamily="18" charset="2"/>
                <a:cs typeface="Times New Roman" pitchFamily="18" charset="0"/>
              </a:rPr>
              <a:t>·</a:t>
            </a:r>
            <a:r>
              <a:rPr lang="tr-TR" dirty="0" smtClean="0">
                <a:solidFill>
                  <a:srgbClr val="000000"/>
                </a:solidFill>
                <a:latin typeface="Times New Roman" pitchFamily="18" charset="0"/>
                <a:cs typeface="Times New Roman" pitchFamily="18" charset="0"/>
              </a:rPr>
              <a:t>  </a:t>
            </a:r>
            <a:r>
              <a:rPr lang="tr-TR" dirty="0" smtClean="0">
                <a:solidFill>
                  <a:srgbClr val="000000"/>
                </a:solidFill>
                <a:cs typeface="Times New Roman" pitchFamily="18" charset="0"/>
              </a:rPr>
              <a:t>Gerekli eğitimler, işbaşı eğitimleri planlandı ve uygulanmaya başlandı.</a:t>
            </a:r>
          </a:p>
          <a:p>
            <a:pPr algn="just">
              <a:lnSpc>
                <a:spcPct val="110000"/>
              </a:lnSpc>
            </a:pPr>
            <a:r>
              <a:rPr lang="tr-TR" dirty="0" smtClean="0">
                <a:solidFill>
                  <a:srgbClr val="000000"/>
                </a:solidFill>
                <a:latin typeface="Symbol" pitchFamily="18" charset="2"/>
                <a:cs typeface="Times New Roman" pitchFamily="18" charset="0"/>
              </a:rPr>
              <a:t>·</a:t>
            </a:r>
            <a:r>
              <a:rPr lang="tr-TR" dirty="0" smtClean="0">
                <a:solidFill>
                  <a:srgbClr val="000000"/>
                </a:solidFill>
                <a:latin typeface="Times New Roman" pitchFamily="18" charset="0"/>
                <a:cs typeface="Times New Roman" pitchFamily="18" charset="0"/>
              </a:rPr>
              <a:t>  </a:t>
            </a:r>
            <a:r>
              <a:rPr lang="tr-TR" dirty="0" smtClean="0">
                <a:solidFill>
                  <a:srgbClr val="000000"/>
                </a:solidFill>
                <a:cs typeface="Times New Roman" pitchFamily="18" charset="0"/>
              </a:rPr>
              <a:t>Kullanılacak kişisel koruyucu ve emniyet malzemeleri tespit edilerek eksiklerin giderilmesine çalışılmaktadır.</a:t>
            </a:r>
          </a:p>
          <a:p>
            <a:pPr algn="just">
              <a:lnSpc>
                <a:spcPct val="110000"/>
              </a:lnSpc>
            </a:pPr>
            <a:r>
              <a:rPr lang="tr-TR" dirty="0" smtClean="0">
                <a:solidFill>
                  <a:srgbClr val="000000"/>
                </a:solidFill>
                <a:latin typeface="Symbol" pitchFamily="18" charset="2"/>
                <a:cs typeface="Times New Roman" pitchFamily="18" charset="0"/>
              </a:rPr>
              <a:t>·</a:t>
            </a:r>
            <a:r>
              <a:rPr lang="tr-TR" dirty="0" smtClean="0">
                <a:solidFill>
                  <a:srgbClr val="000000"/>
                </a:solidFill>
                <a:latin typeface="Times New Roman" pitchFamily="18" charset="0"/>
                <a:cs typeface="Times New Roman" pitchFamily="18" charset="0"/>
              </a:rPr>
              <a:t>  </a:t>
            </a:r>
            <a:r>
              <a:rPr lang="tr-TR" dirty="0" smtClean="0">
                <a:solidFill>
                  <a:srgbClr val="000000"/>
                </a:solidFill>
                <a:cs typeface="Times New Roman" pitchFamily="18" charset="0"/>
              </a:rPr>
              <a:t>Daha sonra tüm bunların belirli bir sistemde uygulanmasına geçildi.</a:t>
            </a:r>
          </a:p>
          <a:p>
            <a:pPr algn="just">
              <a:lnSpc>
                <a:spcPct val="110000"/>
              </a:lnSpc>
            </a:pPr>
            <a:r>
              <a:rPr lang="tr-TR" dirty="0" smtClean="0">
                <a:solidFill>
                  <a:srgbClr val="000000"/>
                </a:solidFill>
                <a:latin typeface="Symbol" pitchFamily="18" charset="2"/>
                <a:cs typeface="Times New Roman" pitchFamily="18" charset="0"/>
              </a:rPr>
              <a:t>·</a:t>
            </a:r>
            <a:r>
              <a:rPr lang="tr-TR" dirty="0" smtClean="0">
                <a:solidFill>
                  <a:srgbClr val="000000"/>
                </a:solidFill>
                <a:latin typeface="Times New Roman" pitchFamily="18" charset="0"/>
                <a:cs typeface="Times New Roman" pitchFamily="18" charset="0"/>
              </a:rPr>
              <a:t>  </a:t>
            </a:r>
            <a:r>
              <a:rPr lang="tr-TR" dirty="0" smtClean="0">
                <a:solidFill>
                  <a:srgbClr val="000000"/>
                </a:solidFill>
                <a:cs typeface="Times New Roman" pitchFamily="18" charset="0"/>
              </a:rPr>
              <a:t>Uygulamalar zaman zaman yapılan denetimlerle eksiklerimiz ve hatalı yanlarımız tespit edilerek iyileştirilmesine çalışılıyor.</a:t>
            </a:r>
          </a:p>
          <a:p>
            <a:pPr algn="just">
              <a:lnSpc>
                <a:spcPct val="110000"/>
              </a:lnSpc>
            </a:pPr>
            <a:r>
              <a:rPr lang="tr-TR" dirty="0" smtClean="0">
                <a:solidFill>
                  <a:srgbClr val="000000"/>
                </a:solidFill>
                <a:latin typeface="Symbol" pitchFamily="18" charset="2"/>
                <a:cs typeface="Times New Roman" pitchFamily="18" charset="0"/>
              </a:rPr>
              <a:t>·</a:t>
            </a:r>
            <a:r>
              <a:rPr lang="tr-TR" dirty="0" smtClean="0">
                <a:solidFill>
                  <a:srgbClr val="000000"/>
                </a:solidFill>
                <a:latin typeface="Times New Roman" pitchFamily="18" charset="0"/>
                <a:cs typeface="Times New Roman" pitchFamily="18" charset="0"/>
              </a:rPr>
              <a:t>  </a:t>
            </a:r>
            <a:r>
              <a:rPr lang="tr-TR" dirty="0" smtClean="0">
                <a:solidFill>
                  <a:srgbClr val="000000"/>
                </a:solidFill>
                <a:cs typeface="Times New Roman" pitchFamily="18" charset="0"/>
              </a:rPr>
              <a:t>Genel Müdürlüğümüz ve bölgelerde ayrı ayrı İş Sağlığı ve Güvenli Kurullarımız her ay toplanmakta ve bu konularla ilgili değerlendirmeler yapılmaktadır.</a:t>
            </a:r>
          </a:p>
          <a:p>
            <a:pPr algn="just">
              <a:lnSpc>
                <a:spcPct val="110000"/>
              </a:lnSpc>
            </a:pPr>
            <a:r>
              <a:rPr lang="tr-TR" dirty="0" smtClean="0">
                <a:solidFill>
                  <a:srgbClr val="000000"/>
                </a:solidFill>
                <a:latin typeface="Symbol" pitchFamily="18" charset="2"/>
                <a:cs typeface="Times New Roman" pitchFamily="18" charset="0"/>
              </a:rPr>
              <a:t>·</a:t>
            </a:r>
            <a:r>
              <a:rPr lang="tr-TR" dirty="0" smtClean="0">
                <a:solidFill>
                  <a:srgbClr val="000000"/>
                </a:solidFill>
                <a:latin typeface="Times New Roman" pitchFamily="18" charset="0"/>
                <a:cs typeface="Times New Roman" pitchFamily="18" charset="0"/>
              </a:rPr>
              <a:t>  </a:t>
            </a:r>
            <a:r>
              <a:rPr lang="tr-TR" dirty="0" smtClean="0">
                <a:solidFill>
                  <a:srgbClr val="000000"/>
                </a:solidFill>
                <a:cs typeface="Times New Roman" pitchFamily="18" charset="0"/>
              </a:rPr>
              <a:t>Aynı zamanda tüm birim Müdürlerinin katılımı ile Yönetimin Gözden Geçirme toplantıları yapılarak sistem değerlendirilmesi yapıyoruz.</a:t>
            </a:r>
            <a:endParaRPr lang="tr-TR" dirty="0" smtClean="0"/>
          </a:p>
          <a:p>
            <a:r>
              <a:rPr lang="tr-TR" sz="1200" b="1" dirty="0" smtClean="0">
                <a:solidFill>
                  <a:srgbClr val="0033CC"/>
                </a:solidFill>
                <a:cs typeface="Times New Roman" pitchFamily="18" charset="0"/>
              </a:rPr>
              <a:t>Amaçlar:</a:t>
            </a:r>
            <a:r>
              <a:rPr lang="tr-TR" sz="1200" b="1" dirty="0" smtClean="0">
                <a:cs typeface="Times New Roman" pitchFamily="18" charset="0"/>
              </a:rPr>
              <a:t> </a:t>
            </a:r>
            <a:r>
              <a:rPr lang="tr-TR" sz="1200" dirty="0" smtClean="0">
                <a:cs typeface="Times New Roman" pitchFamily="18" charset="0"/>
              </a:rPr>
              <a:t>Bir kuruluşun kendisinin ulaşması için belirlediği İSG performansına yönelik Hedeflerdir.</a:t>
            </a:r>
          </a:p>
          <a:p>
            <a:endParaRPr lang="tr-TR" sz="1200" dirty="0" smtClean="0">
              <a:cs typeface="Times New Roman" pitchFamily="18" charset="0"/>
            </a:endParaRPr>
          </a:p>
          <a:p>
            <a:r>
              <a:rPr lang="tr-TR" sz="1200" dirty="0" smtClean="0">
                <a:solidFill>
                  <a:srgbClr val="000000"/>
                </a:solidFill>
                <a:cs typeface="Times New Roman" pitchFamily="18" charset="0"/>
              </a:rPr>
              <a:t>Not: Uygulanabildiği yerlerde amaçlar rakamlarla ifade edilmelidir</a:t>
            </a:r>
            <a:endParaRPr lang="tr-TR" sz="1200" dirty="0" smtClean="0">
              <a:cs typeface="Times New Roman" pitchFamily="18" charset="0"/>
            </a:endParaRPr>
          </a:p>
          <a:p>
            <a:endParaRPr lang="tr-TR" dirty="0" smtClean="0"/>
          </a:p>
          <a:p>
            <a:endParaRPr lang="tr-TR" dirty="0"/>
          </a:p>
        </p:txBody>
      </p:sp>
      <p:sp>
        <p:nvSpPr>
          <p:cNvPr id="4" name="3 Slayt Numarası Yer Tutucusu"/>
          <p:cNvSpPr>
            <a:spLocks noGrp="1"/>
          </p:cNvSpPr>
          <p:nvPr>
            <p:ph type="sldNum" sz="quarter" idx="10"/>
          </p:nvPr>
        </p:nvSpPr>
        <p:spPr/>
        <p:txBody>
          <a:bodyPr/>
          <a:lstStyle/>
          <a:p>
            <a:pPr>
              <a:defRPr/>
            </a:pPr>
            <a:fld id="{EA32B23D-E349-4BA2-B211-D21057A0E3BA}" type="slidenum">
              <a:rPr lang="tr-TR" smtClean="0"/>
              <a:pPr>
                <a:defRPr/>
              </a:pPr>
              <a:t>21</a:t>
            </a:fld>
            <a:endParaRPr 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a:ln/>
        </p:spPr>
      </p:sp>
      <p:sp>
        <p:nvSpPr>
          <p:cNvPr id="1064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1065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7EEAD09C-845C-468A-9EA8-8E95E88E3E62}" type="slidenum">
              <a:rPr lang="de-DE" smtClean="0"/>
              <a:pPr eaLnBrk="1" hangingPunct="1"/>
              <a:t>26</a:t>
            </a:fld>
            <a:endParaRPr lang="de-DE"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D5FAF4A-B3D3-49A6-BC24-6E15E10FCEAE}" type="slidenum">
              <a:rPr lang="de-DE" smtClean="0"/>
              <a:pPr>
                <a:defRPr/>
              </a:pPr>
              <a:t>67</a:t>
            </a:fld>
            <a:endParaRPr lang="de-DE"/>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Başlık Slaydı">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40994" name="Rectangle 3"/>
          <p:cNvSpPr>
            <a:spLocks noGrp="1" noChangeArrowheads="1"/>
          </p:cNvSpPr>
          <p:nvPr>
            <p:ph type="subTitle" idx="1"/>
          </p:nvPr>
        </p:nvSpPr>
        <p:spPr>
          <a:xfrm>
            <a:off x="685800" y="4371975"/>
            <a:ext cx="8172450" cy="1266825"/>
          </a:xfrm>
        </p:spPr>
        <p:txBody>
          <a:bodyPr/>
          <a:lstStyle>
            <a:lvl1pPr marL="0" indent="0">
              <a:buFont typeface="Wingdings" pitchFamily="2" charset="2"/>
              <a:buNone/>
              <a:defRPr sz="2000"/>
            </a:lvl1pPr>
          </a:lstStyle>
          <a:p>
            <a:r>
              <a:rPr lang="de-DE"/>
              <a:t>Formatvorlage des Untertitelmasters durch Klicken bearbeiten</a:t>
            </a: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İki İçerik">
    <p:spTree>
      <p:nvGrpSpPr>
        <p:cNvPr id="1" name=""/>
        <p:cNvGrpSpPr/>
        <p:nvPr/>
      </p:nvGrpSpPr>
      <p:grpSpPr>
        <a:xfrm>
          <a:off x="0" y="0"/>
          <a:ext cx="0" cy="0"/>
          <a:chOff x="0" y="0"/>
          <a:chExt cx="0" cy="0"/>
        </a:xfrm>
      </p:grpSpPr>
      <p:sp>
        <p:nvSpPr>
          <p:cNvPr id="3" name="2 İçerik Yer Tutucusu"/>
          <p:cNvSpPr>
            <a:spLocks noGrp="1"/>
          </p:cNvSpPr>
          <p:nvPr>
            <p:ph sz="half" idx="1"/>
          </p:nvPr>
        </p:nvSpPr>
        <p:spPr>
          <a:xfrm>
            <a:off x="295275" y="1489075"/>
            <a:ext cx="4186238" cy="43132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33913" y="1489075"/>
            <a:ext cx="4186237" cy="43132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9" name="1 Başlık"/>
          <p:cNvSpPr>
            <a:spLocks noGrp="1"/>
          </p:cNvSpPr>
          <p:nvPr>
            <p:ph type="title"/>
          </p:nvPr>
        </p:nvSpPr>
        <p:spPr>
          <a:xfrm>
            <a:off x="300251" y="436728"/>
            <a:ext cx="8345605" cy="639883"/>
          </a:xfrm>
          <a:noFill/>
          <a:ln w="9525">
            <a:noFill/>
            <a:miter lim="800000"/>
            <a:headEnd/>
            <a:tailEnd/>
          </a:ln>
        </p:spPr>
        <p:txBody>
          <a:bodyPr vert="horz" wrap="square" lIns="91440" tIns="45720" rIns="91440" bIns="45720" numCol="1" anchor="ctr" anchorCtr="0" compatLnSpc="1">
            <a:prstTxWarp prst="textNoShape">
              <a:avLst/>
            </a:prstTxWarp>
            <a:scene3d>
              <a:camera prst="orthographicFront"/>
              <a:lightRig rig="flat" dir="tl">
                <a:rot lat="0" lon="0" rev="6600000"/>
              </a:lightRig>
            </a:scene3d>
            <a:sp3d extrusionH="25400" contourW="8890">
              <a:bevelT w="38100" h="31750"/>
              <a:contourClr>
                <a:schemeClr val="accent2">
                  <a:shade val="75000"/>
                </a:schemeClr>
              </a:contourClr>
            </a:sp3d>
          </a:bodyPr>
          <a:lstStyle>
            <a:lvl1pPr algn="l" rtl="0" eaLnBrk="1" fontAlgn="base" hangingPunct="1">
              <a:spcBef>
                <a:spcPct val="0"/>
              </a:spcBef>
              <a:spcAft>
                <a:spcPct val="0"/>
              </a:spcAft>
              <a:defRPr lang="tr-TR" sz="2000" b="1" cap="none" spc="160" baseline="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Lucida Sans Unicode" pitchFamily="34" charset="0"/>
                <a:ea typeface="+mj-ea"/>
                <a:cs typeface="Lucida Sans Unicode" pitchFamily="34" charset="0"/>
              </a:defRPr>
            </a:lvl1pPr>
          </a:lstStyle>
          <a:p>
            <a:r>
              <a:rPr lang="tr-TR" dirty="0" smtClean="0"/>
              <a:t>Asıl başlık stili için tıklatın</a:t>
            </a:r>
            <a:endParaRPr lang="tr-TR" dirty="0"/>
          </a:p>
        </p:txBody>
      </p:sp>
      <p:pic>
        <p:nvPicPr>
          <p:cNvPr id="8" name="Resim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592579" y="6081663"/>
            <a:ext cx="445654" cy="633541"/>
          </a:xfrm>
          <a:prstGeom prst="rect">
            <a:avLst/>
          </a:prstGeom>
        </p:spPr>
      </p:pic>
      <p:sp>
        <p:nvSpPr>
          <p:cNvPr id="10" name="Metin kutusu 9"/>
          <p:cNvSpPr txBox="1"/>
          <p:nvPr userDrawn="1"/>
        </p:nvSpPr>
        <p:spPr>
          <a:xfrm>
            <a:off x="5773683" y="6533935"/>
            <a:ext cx="2812221" cy="215444"/>
          </a:xfrm>
          <a:prstGeom prst="rect">
            <a:avLst/>
          </a:prstGeom>
          <a:noFill/>
        </p:spPr>
        <p:txBody>
          <a:bodyPr wrap="square" rtlCol="0">
            <a:spAutoFit/>
          </a:bodyPr>
          <a:lstStyle/>
          <a:p>
            <a:pPr algn="r"/>
            <a:r>
              <a:rPr lang="tr-TR" sz="800" i="1" dirty="0" smtClean="0">
                <a:solidFill>
                  <a:schemeClr val="bg1">
                    <a:lumMod val="65000"/>
                  </a:schemeClr>
                </a:solidFill>
                <a:latin typeface="Calibri" pitchFamily="34" charset="0"/>
                <a:cs typeface="Calibri" pitchFamily="34" charset="0"/>
              </a:rPr>
              <a:t>İSG Yönetim Sistemleri</a:t>
            </a:r>
            <a:endParaRPr lang="tr-TR" sz="800" i="1" dirty="0">
              <a:solidFill>
                <a:schemeClr val="bg1">
                  <a:lumMod val="65000"/>
                </a:schemeClr>
              </a:solidFill>
              <a:latin typeface="Calibri" pitchFamily="34" charset="0"/>
              <a:cs typeface="Calibri" pitchFamily="34" charset="0"/>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Yalnızca Başlık">
    <p:spTree>
      <p:nvGrpSpPr>
        <p:cNvPr id="1" name=""/>
        <p:cNvGrpSpPr/>
        <p:nvPr/>
      </p:nvGrpSpPr>
      <p:grpSpPr>
        <a:xfrm>
          <a:off x="0" y="0"/>
          <a:ext cx="0" cy="0"/>
          <a:chOff x="0" y="0"/>
          <a:chExt cx="0" cy="0"/>
        </a:xfrm>
      </p:grpSpPr>
      <p:sp>
        <p:nvSpPr>
          <p:cNvPr id="7" name="1 Başlık"/>
          <p:cNvSpPr>
            <a:spLocks noGrp="1"/>
          </p:cNvSpPr>
          <p:nvPr>
            <p:ph type="title"/>
          </p:nvPr>
        </p:nvSpPr>
        <p:spPr>
          <a:xfrm>
            <a:off x="873456" y="436728"/>
            <a:ext cx="7772400" cy="639883"/>
          </a:xfrm>
          <a:noFill/>
          <a:ln w="9525">
            <a:noFill/>
            <a:miter lim="800000"/>
            <a:headEnd/>
            <a:tailEnd/>
          </a:ln>
        </p:spPr>
        <p:txBody>
          <a:bodyPr vert="horz" wrap="square" lIns="91440" tIns="45720" rIns="91440" bIns="45720" numCol="1" anchor="ctr" anchorCtr="0" compatLnSpc="1">
            <a:prstTxWarp prst="textNoShape">
              <a:avLst/>
            </a:prstTxWarp>
            <a:scene3d>
              <a:camera prst="orthographicFront"/>
              <a:lightRig rig="flat" dir="tl">
                <a:rot lat="0" lon="0" rev="6600000"/>
              </a:lightRig>
            </a:scene3d>
            <a:sp3d extrusionH="25400" contourW="8890">
              <a:bevelT w="38100" h="31750"/>
              <a:contourClr>
                <a:schemeClr val="accent2">
                  <a:shade val="75000"/>
                </a:schemeClr>
              </a:contourClr>
            </a:sp3d>
          </a:bodyPr>
          <a:lstStyle>
            <a:lvl1pPr algn="l" rtl="0" eaLnBrk="1" fontAlgn="base" hangingPunct="1">
              <a:spcBef>
                <a:spcPct val="0"/>
              </a:spcBef>
              <a:spcAft>
                <a:spcPct val="0"/>
              </a:spcAft>
              <a:defRPr lang="tr-TR" sz="2000" b="1" cap="none" spc="160" baseline="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Lucida Sans Unicode" pitchFamily="34" charset="0"/>
                <a:ea typeface="+mj-ea"/>
                <a:cs typeface="Lucida Sans Unicode" pitchFamily="34" charset="0"/>
              </a:defRPr>
            </a:lvl1pPr>
          </a:lstStyle>
          <a:p>
            <a:r>
              <a:rPr lang="tr-TR" dirty="0" smtClean="0"/>
              <a:t>Asıl başlık stili için tıklatın</a:t>
            </a:r>
            <a:endParaRPr lang="tr-TR" dirty="0"/>
          </a:p>
        </p:txBody>
      </p:sp>
      <p:pic>
        <p:nvPicPr>
          <p:cNvPr id="10" name="Resim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592579" y="6119763"/>
            <a:ext cx="445654" cy="633541"/>
          </a:xfrm>
          <a:prstGeom prst="rect">
            <a:avLst/>
          </a:prstGeom>
        </p:spPr>
      </p:pic>
      <p:sp>
        <p:nvSpPr>
          <p:cNvPr id="6" name="Metin kutusu 5"/>
          <p:cNvSpPr txBox="1"/>
          <p:nvPr userDrawn="1"/>
        </p:nvSpPr>
        <p:spPr>
          <a:xfrm>
            <a:off x="5773683" y="6533935"/>
            <a:ext cx="2812221" cy="215444"/>
          </a:xfrm>
          <a:prstGeom prst="rect">
            <a:avLst/>
          </a:prstGeom>
          <a:noFill/>
        </p:spPr>
        <p:txBody>
          <a:bodyPr wrap="square" rtlCol="0">
            <a:spAutoFit/>
          </a:bodyPr>
          <a:lstStyle/>
          <a:p>
            <a:pPr algn="r"/>
            <a:r>
              <a:rPr lang="tr-TR" sz="800" i="1" dirty="0" smtClean="0">
                <a:solidFill>
                  <a:schemeClr val="bg1">
                    <a:lumMod val="65000"/>
                  </a:schemeClr>
                </a:solidFill>
                <a:latin typeface="Calibri" pitchFamily="34" charset="0"/>
                <a:cs typeface="Calibri" pitchFamily="34" charset="0"/>
              </a:rPr>
              <a:t>İSG Yönetim Sistemleri</a:t>
            </a:r>
            <a:endParaRPr lang="tr-TR" sz="800" i="1" dirty="0">
              <a:solidFill>
                <a:schemeClr val="bg1">
                  <a:lumMod val="65000"/>
                </a:schemeClr>
              </a:solidFill>
              <a:latin typeface="Calibri" pitchFamily="34" charset="0"/>
              <a:cs typeface="Calibri" pitchFamily="34" charset="0"/>
            </a:endParaRP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Boş">
    <p:spTree>
      <p:nvGrpSpPr>
        <p:cNvPr id="1" name=""/>
        <p:cNvGrpSpPr/>
        <p:nvPr/>
      </p:nvGrpSpPr>
      <p:grpSpPr>
        <a:xfrm>
          <a:off x="0" y="0"/>
          <a:ext cx="0" cy="0"/>
          <a:chOff x="0" y="0"/>
          <a:chExt cx="0" cy="0"/>
        </a:xfrm>
      </p:grpSpPr>
      <p:sp>
        <p:nvSpPr>
          <p:cNvPr id="5" name="1 Başlık"/>
          <p:cNvSpPr>
            <a:spLocks noGrp="1"/>
          </p:cNvSpPr>
          <p:nvPr>
            <p:ph type="title"/>
          </p:nvPr>
        </p:nvSpPr>
        <p:spPr>
          <a:xfrm>
            <a:off x="873456" y="436728"/>
            <a:ext cx="7772400" cy="639883"/>
          </a:xfrm>
          <a:noFill/>
          <a:ln w="9525">
            <a:noFill/>
            <a:miter lim="800000"/>
            <a:headEnd/>
            <a:tailEnd/>
          </a:ln>
        </p:spPr>
        <p:txBody>
          <a:bodyPr vert="horz" wrap="square" lIns="91440" tIns="45720" rIns="91440" bIns="45720" numCol="1" anchor="ctr" anchorCtr="0" compatLnSpc="1">
            <a:prstTxWarp prst="textNoShape">
              <a:avLst/>
            </a:prstTxWarp>
            <a:scene3d>
              <a:camera prst="orthographicFront"/>
              <a:lightRig rig="flat" dir="tl">
                <a:rot lat="0" lon="0" rev="6600000"/>
              </a:lightRig>
            </a:scene3d>
            <a:sp3d extrusionH="25400" contourW="8890">
              <a:bevelT w="38100" h="31750"/>
              <a:contourClr>
                <a:schemeClr val="accent2">
                  <a:shade val="75000"/>
                </a:schemeClr>
              </a:contourClr>
            </a:sp3d>
          </a:bodyPr>
          <a:lstStyle>
            <a:lvl1pPr algn="l" rtl="0" eaLnBrk="1" fontAlgn="base" hangingPunct="1">
              <a:spcBef>
                <a:spcPct val="0"/>
              </a:spcBef>
              <a:spcAft>
                <a:spcPct val="0"/>
              </a:spcAft>
              <a:defRPr lang="tr-TR" sz="2000" b="1" cap="none" spc="160" baseline="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Lucida Sans Unicode" pitchFamily="34" charset="0"/>
                <a:ea typeface="+mj-ea"/>
                <a:cs typeface="Lucida Sans Unicode" pitchFamily="34" charset="0"/>
              </a:defRPr>
            </a:lvl1pPr>
          </a:lstStyle>
          <a:p>
            <a:r>
              <a:rPr lang="tr-TR" dirty="0" smtClean="0"/>
              <a:t>Asıl başlık stili için tıklatın</a:t>
            </a:r>
            <a:endParaRPr lang="tr-TR" dirty="0"/>
          </a:p>
        </p:txBody>
      </p:sp>
      <p:pic>
        <p:nvPicPr>
          <p:cNvPr id="9" name="Resim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592579" y="6119763"/>
            <a:ext cx="445654" cy="633541"/>
          </a:xfrm>
          <a:prstGeom prst="rect">
            <a:avLst/>
          </a:prstGeom>
        </p:spPr>
      </p:pic>
      <p:sp>
        <p:nvSpPr>
          <p:cNvPr id="7" name="Metin kutusu 6"/>
          <p:cNvSpPr txBox="1"/>
          <p:nvPr userDrawn="1"/>
        </p:nvSpPr>
        <p:spPr>
          <a:xfrm>
            <a:off x="5773683" y="6533935"/>
            <a:ext cx="2812221" cy="215444"/>
          </a:xfrm>
          <a:prstGeom prst="rect">
            <a:avLst/>
          </a:prstGeom>
          <a:noFill/>
        </p:spPr>
        <p:txBody>
          <a:bodyPr wrap="square" rtlCol="0">
            <a:spAutoFit/>
          </a:bodyPr>
          <a:lstStyle/>
          <a:p>
            <a:pPr algn="r"/>
            <a:r>
              <a:rPr lang="tr-TR" sz="800" i="1" dirty="0" smtClean="0">
                <a:solidFill>
                  <a:schemeClr val="bg1">
                    <a:lumMod val="65000"/>
                  </a:schemeClr>
                </a:solidFill>
                <a:latin typeface="Calibri" pitchFamily="34" charset="0"/>
                <a:cs typeface="Calibri" pitchFamily="34" charset="0"/>
              </a:rPr>
              <a:t>İSG Yönetim Sistemleri</a:t>
            </a:r>
            <a:endParaRPr lang="tr-TR" sz="800" i="1" dirty="0">
              <a:solidFill>
                <a:schemeClr val="bg1">
                  <a:lumMod val="65000"/>
                </a:schemeClr>
              </a:solidFill>
              <a:latin typeface="Calibri" pitchFamily="34" charset="0"/>
              <a:cs typeface="Calibri" pitchFamily="34" charset="0"/>
            </a:endParaRP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
  <p:cSld name="1_Başlık Slaydı">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40994" name="Rectangle 3"/>
          <p:cNvSpPr>
            <a:spLocks noGrp="1" noChangeArrowheads="1"/>
          </p:cNvSpPr>
          <p:nvPr>
            <p:ph type="subTitle" idx="1"/>
          </p:nvPr>
        </p:nvSpPr>
        <p:spPr>
          <a:xfrm>
            <a:off x="685800" y="4371975"/>
            <a:ext cx="8172450" cy="1266825"/>
          </a:xfrm>
        </p:spPr>
        <p:txBody>
          <a:bodyPr/>
          <a:lstStyle>
            <a:lvl1pPr marL="0" indent="0">
              <a:buFont typeface="Wingdings" pitchFamily="2" charset="2"/>
              <a:buNone/>
              <a:defRPr sz="2000"/>
            </a:lvl1pPr>
          </a:lstStyle>
          <a:p>
            <a:r>
              <a:rPr lang="de-DE"/>
              <a:t>Formatvorlage des Untertitelmasters durch Klicken bearbeiten</a:t>
            </a:r>
          </a:p>
        </p:txBody>
      </p:sp>
      <p:sp>
        <p:nvSpPr>
          <p:cNvPr id="340996" name="Rectangle 7"/>
          <p:cNvSpPr>
            <a:spLocks noGrp="1" noChangeArrowheads="1"/>
          </p:cNvSpPr>
          <p:nvPr>
            <p:ph type="ctrTitle"/>
          </p:nvPr>
        </p:nvSpPr>
        <p:spPr>
          <a:xfrm>
            <a:off x="685800" y="660400"/>
            <a:ext cx="5629275" cy="1470025"/>
          </a:xfrm>
        </p:spPr>
        <p:txBody>
          <a:bodyPr anchor="ctr"/>
          <a:lstStyle>
            <a:lvl1pPr>
              <a:lnSpc>
                <a:spcPct val="110000"/>
              </a:lnSpc>
              <a:defRPr sz="2600">
                <a:solidFill>
                  <a:schemeClr val="bg1"/>
                </a:solidFill>
              </a:defRPr>
            </a:lvl1pPr>
          </a:lstStyle>
          <a:p>
            <a:r>
              <a:rPr lang="de-DE"/>
              <a:t>Titelmasterformat durch Klicken bearbeiten</a:t>
            </a:r>
          </a:p>
        </p:txBody>
      </p:sp>
    </p:spTree>
    <p:extLst>
      <p:ext uri="{BB962C8B-B14F-4D97-AF65-F5344CB8AC3E}">
        <p14:creationId xmlns:p14="http://schemas.microsoft.com/office/powerpoint/2010/main" val="399018787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1_Boş">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2047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0"/>
            <a:ext cx="8229600" cy="4525963"/>
          </a:xfrm>
        </p:spPr>
        <p:txBody>
          <a:bodyPr/>
          <a:lstStyle/>
          <a:p>
            <a:endParaRPr lang="tr-TR"/>
          </a:p>
        </p:txBody>
      </p:sp>
    </p:spTree>
    <p:extLst>
      <p:ext uri="{BB962C8B-B14F-4D97-AF65-F5344CB8AC3E}">
        <p14:creationId xmlns:p14="http://schemas.microsoft.com/office/powerpoint/2010/main" val="1890928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0" cstate="print"/>
          <a:srcRect/>
          <a:stretch>
            <a:fillRect/>
          </a:stretch>
        </a:blipFill>
        <a:effectLst/>
      </p:bgPr>
    </p:bg>
    <p:spTree>
      <p:nvGrpSpPr>
        <p:cNvPr id="1" name=""/>
        <p:cNvGrpSpPr/>
        <p:nvPr/>
      </p:nvGrpSpPr>
      <p:grpSpPr>
        <a:xfrm>
          <a:off x="0" y="0"/>
          <a:ext cx="0" cy="0"/>
          <a:chOff x="0" y="0"/>
          <a:chExt cx="0" cy="0"/>
        </a:xfrm>
      </p:grpSpPr>
      <p:sp>
        <p:nvSpPr>
          <p:cNvPr id="4098" name="Rectangle 3"/>
          <p:cNvSpPr>
            <a:spLocks noGrp="1" noChangeArrowheads="1"/>
          </p:cNvSpPr>
          <p:nvPr>
            <p:ph type="body" idx="1"/>
          </p:nvPr>
        </p:nvSpPr>
        <p:spPr bwMode="auto">
          <a:xfrm>
            <a:off x="295275" y="1489075"/>
            <a:ext cx="8524875" cy="431323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p>
        </p:txBody>
      </p:sp>
      <p:sp>
        <p:nvSpPr>
          <p:cNvPr id="4100" name="Rectangle 7"/>
          <p:cNvSpPr>
            <a:spLocks noGrp="1" noChangeArrowheads="1"/>
          </p:cNvSpPr>
          <p:nvPr>
            <p:ph type="title"/>
          </p:nvPr>
        </p:nvSpPr>
        <p:spPr bwMode="gray">
          <a:xfrm>
            <a:off x="300038" y="411163"/>
            <a:ext cx="8520112" cy="647700"/>
          </a:xfrm>
          <a:prstGeom prst="rect">
            <a:avLst/>
          </a:prstGeom>
          <a:noFill/>
          <a:ln w="9525">
            <a:noFill/>
            <a:miter lim="800000"/>
            <a:headEnd/>
            <a:tailEnd/>
          </a:ln>
        </p:spPr>
        <p:txBody>
          <a:bodyPr vert="horz" wrap="square" lIns="0" tIns="45720" rIns="0" bIns="45720" numCol="1" anchor="t" anchorCtr="0" compatLnSpc="1">
            <a:prstTxWarp prst="textNoShape">
              <a:avLst/>
            </a:prstTxWarp>
          </a:bodyPr>
          <a:lstStyle/>
          <a:p>
            <a:pPr lvl="0"/>
            <a:r>
              <a:rPr lang="de-DE" smtClean="0"/>
              <a:t>Klicken Sie, um das Titelformat zu bearbeiten</a:t>
            </a:r>
          </a:p>
        </p:txBody>
      </p:sp>
      <p:pic>
        <p:nvPicPr>
          <p:cNvPr id="2" name="Resim 1"/>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8592579" y="6119763"/>
            <a:ext cx="445654" cy="633541"/>
          </a:xfrm>
          <a:prstGeom prst="rect">
            <a:avLst/>
          </a:prstGeom>
        </p:spPr>
      </p:pic>
      <p:sp>
        <p:nvSpPr>
          <p:cNvPr id="3" name="Metin kutusu 2"/>
          <p:cNvSpPr txBox="1"/>
          <p:nvPr userDrawn="1"/>
        </p:nvSpPr>
        <p:spPr>
          <a:xfrm>
            <a:off x="5773683" y="6533935"/>
            <a:ext cx="2812221" cy="215444"/>
          </a:xfrm>
          <a:prstGeom prst="rect">
            <a:avLst/>
          </a:prstGeom>
          <a:noFill/>
        </p:spPr>
        <p:txBody>
          <a:bodyPr wrap="square" rtlCol="0">
            <a:spAutoFit/>
          </a:bodyPr>
          <a:lstStyle/>
          <a:p>
            <a:pPr algn="r"/>
            <a:r>
              <a:rPr lang="tr-TR" sz="800" i="1" dirty="0" smtClean="0">
                <a:solidFill>
                  <a:schemeClr val="bg1">
                    <a:lumMod val="65000"/>
                  </a:schemeClr>
                </a:solidFill>
                <a:latin typeface="Calibri" pitchFamily="34" charset="0"/>
                <a:cs typeface="Calibri" pitchFamily="34" charset="0"/>
              </a:rPr>
              <a:t>İSG Yönetim Sistemleri</a:t>
            </a:r>
            <a:endParaRPr lang="tr-TR" sz="800" i="1" dirty="0">
              <a:solidFill>
                <a:schemeClr val="bg1">
                  <a:lumMod val="65000"/>
                </a:schemeClr>
              </a:solidFill>
              <a:latin typeface="Calibri" pitchFamily="34" charset="0"/>
              <a:cs typeface="Calibri" pitchFamily="34" charset="0"/>
            </a:endParaRPr>
          </a:p>
        </p:txBody>
      </p:sp>
    </p:spTree>
  </p:cSld>
  <p:clrMap bg1="lt1" tx1="dk1" bg2="lt2" tx2="dk2" accent1="accent1" accent2="accent2" accent3="accent3" accent4="accent4" accent5="accent5" accent6="accent6" hlink="hlink" folHlink="folHlink"/>
  <p:sldLayoutIdLst>
    <p:sldLayoutId id="2147483695" r:id="rId1"/>
    <p:sldLayoutId id="2147483684" r:id="rId2"/>
    <p:sldLayoutId id="2147483686" r:id="rId3"/>
    <p:sldLayoutId id="2147483688" r:id="rId4"/>
    <p:sldLayoutId id="2147483689" r:id="rId5"/>
    <p:sldLayoutId id="2147483793" r:id="rId6"/>
    <p:sldLayoutId id="2147483794" r:id="rId7"/>
    <p:sldLayoutId id="2147483795" r:id="rId8"/>
  </p:sldLayoutIdLst>
  <p:timing>
    <p:tnLst>
      <p:par>
        <p:cTn id="1" dur="indefinite" restart="never" nodeType="tmRoot"/>
      </p:par>
    </p:tnLst>
  </p:timing>
  <p:txStyles>
    <p:titleStyle>
      <a:lvl1pPr algn="l" rtl="0" eaLnBrk="0" fontAlgn="base" hangingPunct="0">
        <a:lnSpc>
          <a:spcPct val="90000"/>
        </a:lnSpc>
        <a:spcBef>
          <a:spcPct val="0"/>
        </a:spcBef>
        <a:spcAft>
          <a:spcPct val="0"/>
        </a:spcAft>
        <a:defRPr sz="2400" b="1">
          <a:solidFill>
            <a:schemeClr val="tx1"/>
          </a:solidFill>
          <a:latin typeface="Calibri" pitchFamily="34" charset="0"/>
          <a:ea typeface="+mj-ea"/>
          <a:cs typeface="Calibri" pitchFamily="34" charset="0"/>
        </a:defRPr>
      </a:lvl1pPr>
      <a:lvl2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2pPr>
      <a:lvl3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3pPr>
      <a:lvl4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4pPr>
      <a:lvl5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5pPr>
      <a:lvl6pPr marL="457200" algn="l" rtl="0" fontAlgn="base">
        <a:lnSpc>
          <a:spcPct val="90000"/>
        </a:lnSpc>
        <a:spcBef>
          <a:spcPct val="0"/>
        </a:spcBef>
        <a:spcAft>
          <a:spcPct val="0"/>
        </a:spcAft>
        <a:defRPr sz="2400" b="1">
          <a:solidFill>
            <a:schemeClr val="tx1"/>
          </a:solidFill>
          <a:latin typeface="Arial" pitchFamily="34" charset="0"/>
          <a:cs typeface="Arial" pitchFamily="34" charset="0"/>
        </a:defRPr>
      </a:lvl6pPr>
      <a:lvl7pPr marL="914400" algn="l" rtl="0" fontAlgn="base">
        <a:lnSpc>
          <a:spcPct val="90000"/>
        </a:lnSpc>
        <a:spcBef>
          <a:spcPct val="0"/>
        </a:spcBef>
        <a:spcAft>
          <a:spcPct val="0"/>
        </a:spcAft>
        <a:defRPr sz="2400" b="1">
          <a:solidFill>
            <a:schemeClr val="tx1"/>
          </a:solidFill>
          <a:latin typeface="Arial" pitchFamily="34" charset="0"/>
          <a:cs typeface="Arial" pitchFamily="34" charset="0"/>
        </a:defRPr>
      </a:lvl7pPr>
      <a:lvl8pPr marL="1371600" algn="l" rtl="0" fontAlgn="base">
        <a:lnSpc>
          <a:spcPct val="90000"/>
        </a:lnSpc>
        <a:spcBef>
          <a:spcPct val="0"/>
        </a:spcBef>
        <a:spcAft>
          <a:spcPct val="0"/>
        </a:spcAft>
        <a:defRPr sz="2400" b="1">
          <a:solidFill>
            <a:schemeClr val="tx1"/>
          </a:solidFill>
          <a:latin typeface="Arial" pitchFamily="34" charset="0"/>
          <a:cs typeface="Arial" pitchFamily="34" charset="0"/>
        </a:defRPr>
      </a:lvl8pPr>
      <a:lvl9pPr marL="1828800" algn="l" rtl="0" fontAlgn="base">
        <a:lnSpc>
          <a:spcPct val="90000"/>
        </a:lnSpc>
        <a:spcBef>
          <a:spcPct val="0"/>
        </a:spcBef>
        <a:spcAft>
          <a:spcPct val="0"/>
        </a:spcAft>
        <a:defRPr sz="2400" b="1">
          <a:solidFill>
            <a:schemeClr val="tx1"/>
          </a:solidFill>
          <a:latin typeface="Arial" pitchFamily="34" charset="0"/>
          <a:cs typeface="Arial" pitchFamily="34" charset="0"/>
        </a:defRPr>
      </a:lvl9pPr>
    </p:titleStyle>
    <p:bodyStyle>
      <a:lvl1pPr marL="180975" indent="-180975" algn="l" rtl="0" eaLnBrk="0" fontAlgn="base" hangingPunct="0">
        <a:spcBef>
          <a:spcPct val="20000"/>
        </a:spcBef>
        <a:spcAft>
          <a:spcPct val="0"/>
        </a:spcAft>
        <a:buFont typeface="Wingdings" pitchFamily="2" charset="2"/>
        <a:buChar char="§"/>
        <a:defRPr>
          <a:solidFill>
            <a:schemeClr val="tx1"/>
          </a:solidFill>
          <a:latin typeface="Calibri" pitchFamily="34" charset="0"/>
          <a:ea typeface="+mn-ea"/>
          <a:cs typeface="Calibri" pitchFamily="34" charset="0"/>
        </a:defRPr>
      </a:lvl1pPr>
      <a:lvl2pPr marL="444500" indent="-261938" algn="l" rtl="0" eaLnBrk="0" fontAlgn="base" hangingPunct="0">
        <a:spcBef>
          <a:spcPct val="20000"/>
        </a:spcBef>
        <a:spcAft>
          <a:spcPct val="0"/>
        </a:spcAft>
        <a:buChar char="–"/>
        <a:defRPr>
          <a:solidFill>
            <a:schemeClr val="tx1"/>
          </a:solidFill>
          <a:latin typeface="Calibri" pitchFamily="34" charset="0"/>
          <a:cs typeface="Calibri" pitchFamily="34" charset="0"/>
        </a:defRPr>
      </a:lvl2pPr>
      <a:lvl3pPr marL="720725" indent="-274638" algn="l" rtl="0" eaLnBrk="0" fontAlgn="base" hangingPunct="0">
        <a:spcBef>
          <a:spcPct val="20000"/>
        </a:spcBef>
        <a:spcAft>
          <a:spcPct val="0"/>
        </a:spcAft>
        <a:buChar char="•"/>
        <a:defRPr>
          <a:solidFill>
            <a:schemeClr val="tx1"/>
          </a:solidFill>
          <a:latin typeface="Calibri" pitchFamily="34" charset="0"/>
          <a:cs typeface="Calibri" pitchFamily="34" charset="0"/>
        </a:defRPr>
      </a:lvl3pPr>
      <a:lvl4pPr marL="987425" indent="-265113" algn="l" rtl="0" eaLnBrk="0" fontAlgn="base" hangingPunct="0">
        <a:spcBef>
          <a:spcPct val="20000"/>
        </a:spcBef>
        <a:spcAft>
          <a:spcPct val="0"/>
        </a:spcAft>
        <a:buChar char="–"/>
        <a:defRPr>
          <a:solidFill>
            <a:schemeClr val="tx1"/>
          </a:solidFill>
          <a:latin typeface="Calibri" pitchFamily="34" charset="0"/>
          <a:cs typeface="Calibri" pitchFamily="34" charset="0"/>
        </a:defRPr>
      </a:lvl4pPr>
      <a:lvl5pPr marL="1254125" indent="-265113" algn="l" rtl="0" eaLnBrk="0" fontAlgn="base" hangingPunct="0">
        <a:spcBef>
          <a:spcPct val="20000"/>
        </a:spcBef>
        <a:spcAft>
          <a:spcPct val="0"/>
        </a:spcAft>
        <a:buChar char="»"/>
        <a:defRPr>
          <a:solidFill>
            <a:schemeClr val="tx1"/>
          </a:solidFill>
          <a:latin typeface="Calibri" pitchFamily="34" charset="0"/>
          <a:cs typeface="Calibri" pitchFamily="34" charset="0"/>
        </a:defRPr>
      </a:lvl5pPr>
      <a:lvl6pPr marL="1711325" indent="-265113" algn="l" rtl="0" fontAlgn="base">
        <a:spcBef>
          <a:spcPct val="20000"/>
        </a:spcBef>
        <a:spcAft>
          <a:spcPct val="0"/>
        </a:spcAft>
        <a:buChar char="»"/>
        <a:defRPr>
          <a:solidFill>
            <a:schemeClr val="tx1"/>
          </a:solidFill>
          <a:latin typeface="+mn-lt"/>
          <a:cs typeface="+mn-cs"/>
        </a:defRPr>
      </a:lvl6pPr>
      <a:lvl7pPr marL="2168525" indent="-265113" algn="l" rtl="0" fontAlgn="base">
        <a:spcBef>
          <a:spcPct val="20000"/>
        </a:spcBef>
        <a:spcAft>
          <a:spcPct val="0"/>
        </a:spcAft>
        <a:buChar char="»"/>
        <a:defRPr>
          <a:solidFill>
            <a:schemeClr val="tx1"/>
          </a:solidFill>
          <a:latin typeface="+mn-lt"/>
          <a:cs typeface="+mn-cs"/>
        </a:defRPr>
      </a:lvl7pPr>
      <a:lvl8pPr marL="2625725" indent="-265113" algn="l" rtl="0" fontAlgn="base">
        <a:spcBef>
          <a:spcPct val="20000"/>
        </a:spcBef>
        <a:spcAft>
          <a:spcPct val="0"/>
        </a:spcAft>
        <a:buChar char="»"/>
        <a:defRPr>
          <a:solidFill>
            <a:schemeClr val="tx1"/>
          </a:solidFill>
          <a:latin typeface="+mn-lt"/>
          <a:cs typeface="+mn-cs"/>
        </a:defRPr>
      </a:lvl8pPr>
      <a:lvl9pPr marL="3082925" indent="-265113" algn="l" rtl="0" fontAlgn="base">
        <a:spcBef>
          <a:spcPct val="20000"/>
        </a:spcBef>
        <a:spcAft>
          <a:spcPct val="0"/>
        </a:spcAft>
        <a:buChar char="»"/>
        <a:defRPr>
          <a:solidFill>
            <a:schemeClr val="tx1"/>
          </a:solidFill>
          <a:latin typeface="+mn-lt"/>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ENTEGRE%20Y&#214;NET&#304;M/ENTEGRE%20Y&#214;NET&#304;M/Risk%20programlar&#305;/BAKIM_ONARIM_RISK_PROGRAMI.xls" TargetMode="External"/><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3 Dikdörtgen"/>
          <p:cNvSpPr/>
          <p:nvPr/>
        </p:nvSpPr>
        <p:spPr>
          <a:xfrm>
            <a:off x="514910" y="790316"/>
            <a:ext cx="8333628" cy="2554545"/>
          </a:xfrm>
          <a:prstGeom prst="rect">
            <a:avLst/>
          </a:prstGeom>
          <a:noFill/>
          <a:ln>
            <a:noFill/>
          </a:ln>
          <a:effectLst>
            <a:glow rad="228600">
              <a:schemeClr val="accent4">
                <a:satMod val="175000"/>
                <a:alpha val="40000"/>
              </a:schemeClr>
            </a:glow>
            <a:outerShdw blurRad="107950" dist="12700" dir="5400000" algn="ctr">
              <a:srgbClr val="000000"/>
            </a:outerShdw>
          </a:effectLst>
          <a:scene3d>
            <a:camera prst="orthographicFront">
              <a:rot lat="0" lon="0" rev="0"/>
            </a:camera>
            <a:lightRig rig="soft" dir="t">
              <a:rot lat="0" lon="0" rev="0"/>
            </a:lightRig>
          </a:scene3d>
          <a:sp3d prstMaterial="matte">
            <a:bevelT w="63500" h="63500"/>
            <a:contourClr>
              <a:schemeClr val="bg1">
                <a:lumMod val="85000"/>
              </a:schemeClr>
            </a:contourClr>
          </a:sp3d>
        </p:spPr>
        <p:txBody>
          <a:bodyPr wrap="square">
            <a:spAutoFit/>
            <a:scene3d>
              <a:camera prst="orthographicFront"/>
              <a:lightRig rig="soft" dir="t">
                <a:rot lat="0" lon="0" rev="10800000"/>
              </a:lightRig>
            </a:scene3d>
            <a:sp3d>
              <a:bevelT w="27940" h="12700"/>
              <a:contourClr>
                <a:srgbClr val="DDDDDD"/>
              </a:contourClr>
            </a:sp3d>
          </a:bodyPr>
          <a:lstStyle/>
          <a:p>
            <a:pPr algn="ctr">
              <a:defRPr/>
            </a:pPr>
            <a:r>
              <a:rPr lang="tr-TR" sz="4000" b="1" spc="150" dirty="0" smtClean="0">
                <a:ln w="11430"/>
                <a:solidFill>
                  <a:srgbClr val="F8F8F8"/>
                </a:solidFill>
                <a:effectLst>
                  <a:outerShdw blurRad="25400" algn="tl" rotWithShape="0">
                    <a:srgbClr val="000000">
                      <a:alpha val="43000"/>
                    </a:srgbClr>
                  </a:outerShdw>
                </a:effectLst>
                <a:latin typeface="Calibri" pitchFamily="34" charset="0"/>
                <a:cs typeface="Calibri" pitchFamily="34" charset="0"/>
              </a:rPr>
              <a:t>İş Sağlığı ve Güvenliği</a:t>
            </a:r>
          </a:p>
          <a:p>
            <a:pPr algn="ctr">
              <a:defRPr/>
            </a:pPr>
            <a:endParaRPr lang="tr-TR" sz="4000" b="1" spc="150" dirty="0" smtClean="0">
              <a:ln w="11430"/>
              <a:solidFill>
                <a:srgbClr val="F8F8F8"/>
              </a:solidFill>
              <a:effectLst>
                <a:outerShdw blurRad="25400" algn="tl" rotWithShape="0">
                  <a:srgbClr val="000000">
                    <a:alpha val="43000"/>
                  </a:srgbClr>
                </a:outerShdw>
              </a:effectLst>
              <a:latin typeface="Calibri" pitchFamily="34" charset="0"/>
              <a:cs typeface="Calibri" pitchFamily="34" charset="0"/>
            </a:endParaRPr>
          </a:p>
          <a:p>
            <a:pPr algn="ctr">
              <a:defRPr/>
            </a:pPr>
            <a:r>
              <a:rPr lang="tr-TR" sz="4000" b="1" spc="150" dirty="0" smtClean="0">
                <a:ln w="11430"/>
                <a:solidFill>
                  <a:srgbClr val="F8F8F8"/>
                </a:solidFill>
                <a:effectLst>
                  <a:outerShdw blurRad="25400" algn="tl" rotWithShape="0">
                    <a:srgbClr val="000000">
                      <a:alpha val="43000"/>
                    </a:srgbClr>
                  </a:outerShdw>
                </a:effectLst>
                <a:latin typeface="Calibri" pitchFamily="34" charset="0"/>
                <a:cs typeface="Calibri" pitchFamily="34" charset="0"/>
              </a:rPr>
              <a:t>Yönetim Sistemleri</a:t>
            </a:r>
          </a:p>
          <a:p>
            <a:pPr algn="ctr">
              <a:defRPr/>
            </a:pPr>
            <a:endParaRPr lang="tr-TR" sz="4000" b="1" spc="150" dirty="0">
              <a:ln w="11430"/>
              <a:solidFill>
                <a:srgbClr val="F8F8F8"/>
              </a:solidFill>
              <a:effectLst>
                <a:outerShdw blurRad="25400" algn="tl" rotWithShape="0">
                  <a:srgbClr val="000000">
                    <a:alpha val="43000"/>
                  </a:srgbClr>
                </a:outerShdw>
              </a:effectLst>
              <a:latin typeface="Calibri" pitchFamily="34" charset="0"/>
              <a:cs typeface="Calibri" pitchFamily="34" charset="0"/>
            </a:endParaRPr>
          </a:p>
        </p:txBody>
      </p:sp>
      <p:pic>
        <p:nvPicPr>
          <p:cNvPr id="2" name="Resim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6743" y="5607918"/>
            <a:ext cx="2273499" cy="936488"/>
          </a:xfrm>
          <a:prstGeom prst="rect">
            <a:avLst/>
          </a:prstGeom>
        </p:spPr>
      </p:pic>
    </p:spTree>
    <p:extLst>
      <p:ext uri="{BB962C8B-B14F-4D97-AF65-F5344CB8AC3E}">
        <p14:creationId xmlns:p14="http://schemas.microsoft.com/office/powerpoint/2010/main" val="923668294"/>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body" idx="4294967295"/>
          </p:nvPr>
        </p:nvSpPr>
        <p:spPr>
          <a:xfrm>
            <a:off x="1116013" y="1125538"/>
            <a:ext cx="6481762" cy="4525962"/>
          </a:xfrm>
        </p:spPr>
        <p:txBody>
          <a:bodyPr/>
          <a:lstStyle/>
          <a:p>
            <a:pPr marL="0" indent="0">
              <a:lnSpc>
                <a:spcPct val="90000"/>
              </a:lnSpc>
              <a:buNone/>
            </a:pPr>
            <a:r>
              <a:rPr lang="tr-TR" sz="3200" b="1" dirty="0" smtClean="0"/>
              <a:t>ISO 9001:2008 Proses Yaklaşımı </a:t>
            </a:r>
          </a:p>
          <a:p>
            <a:pPr>
              <a:lnSpc>
                <a:spcPct val="90000"/>
              </a:lnSpc>
            </a:pPr>
            <a:r>
              <a:rPr lang="tr-TR" sz="2800" dirty="0"/>
              <a:t> </a:t>
            </a:r>
            <a:r>
              <a:rPr lang="tr-TR" sz="2800" dirty="0" smtClean="0"/>
              <a:t>Planla,</a:t>
            </a:r>
          </a:p>
          <a:p>
            <a:pPr>
              <a:lnSpc>
                <a:spcPct val="90000"/>
              </a:lnSpc>
            </a:pPr>
            <a:r>
              <a:rPr lang="tr-TR" sz="2800" dirty="0" smtClean="0"/>
              <a:t> Uygula,</a:t>
            </a:r>
          </a:p>
          <a:p>
            <a:pPr>
              <a:lnSpc>
                <a:spcPct val="90000"/>
              </a:lnSpc>
            </a:pPr>
            <a:r>
              <a:rPr lang="tr-TR" sz="2800" dirty="0" smtClean="0"/>
              <a:t> Kontrol et ,</a:t>
            </a:r>
          </a:p>
          <a:p>
            <a:pPr>
              <a:lnSpc>
                <a:spcPct val="90000"/>
              </a:lnSpc>
            </a:pPr>
            <a:r>
              <a:rPr lang="tr-TR" sz="2800" dirty="0" smtClean="0"/>
              <a:t> İyileştir ,</a:t>
            </a:r>
          </a:p>
          <a:p>
            <a:pPr>
              <a:lnSpc>
                <a:spcPct val="90000"/>
              </a:lnSpc>
              <a:buFont typeface="Arial" charset="0"/>
              <a:buNone/>
            </a:pPr>
            <a:r>
              <a:rPr lang="tr-TR" sz="2800" b="1" dirty="0" smtClean="0"/>
              <a:t> </a:t>
            </a:r>
          </a:p>
          <a:p>
            <a:pPr>
              <a:lnSpc>
                <a:spcPct val="90000"/>
              </a:lnSpc>
              <a:buFont typeface="Arial" charset="0"/>
              <a:buNone/>
            </a:pPr>
            <a:r>
              <a:rPr lang="tr-TR" sz="2800" dirty="0" smtClean="0"/>
              <a:t>Olarak bilinen (</a:t>
            </a:r>
            <a:r>
              <a:rPr lang="tr-TR" sz="2800" dirty="0" err="1" smtClean="0"/>
              <a:t>puki</a:t>
            </a:r>
            <a:r>
              <a:rPr lang="tr-TR" sz="2800" dirty="0" smtClean="0"/>
              <a:t>) metodolojisi,</a:t>
            </a:r>
          </a:p>
          <a:p>
            <a:pPr>
              <a:lnSpc>
                <a:spcPct val="90000"/>
              </a:lnSpc>
              <a:buFont typeface="Arial" charset="0"/>
              <a:buNone/>
            </a:pPr>
            <a:r>
              <a:rPr lang="tr-TR" sz="2800" dirty="0" smtClean="0"/>
              <a:t>Bütün proseslere uygulanabilir.</a:t>
            </a:r>
          </a:p>
        </p:txBody>
      </p:sp>
    </p:spTree>
    <p:extLst>
      <p:ext uri="{BB962C8B-B14F-4D97-AF65-F5344CB8AC3E}">
        <p14:creationId xmlns:p14="http://schemas.microsoft.com/office/powerpoint/2010/main" val="4267342277"/>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3 Başlık"/>
          <p:cNvSpPr>
            <a:spLocks noGrp="1"/>
          </p:cNvSpPr>
          <p:nvPr>
            <p:ph type="title" idx="4294967295"/>
          </p:nvPr>
        </p:nvSpPr>
        <p:spPr>
          <a:xfrm>
            <a:off x="421481" y="533400"/>
            <a:ext cx="8229600" cy="652463"/>
          </a:xfrm>
        </p:spPr>
        <p:txBody>
          <a:bodyPr/>
          <a:lstStyle/>
          <a:p>
            <a:pPr algn="l"/>
            <a:r>
              <a:rPr lang="tr-TR" sz="3000" dirty="0" smtClean="0"/>
              <a:t>                              </a:t>
            </a:r>
            <a:r>
              <a:rPr lang="tr-TR" sz="3000" b="1" dirty="0" smtClean="0"/>
              <a:t>ISO 9001:2008</a:t>
            </a:r>
          </a:p>
        </p:txBody>
      </p:sp>
      <p:sp>
        <p:nvSpPr>
          <p:cNvPr id="21508" name="9 Metin kutusu"/>
          <p:cNvSpPr txBox="1">
            <a:spLocks noChangeArrowheads="1"/>
          </p:cNvSpPr>
          <p:nvPr/>
        </p:nvSpPr>
        <p:spPr bwMode="auto">
          <a:xfrm>
            <a:off x="602309" y="1214437"/>
            <a:ext cx="29289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tr-TR" sz="2400" dirty="0" smtClean="0">
                <a:latin typeface="Calibri" pitchFamily="34" charset="0"/>
              </a:rPr>
              <a:t>Proses </a:t>
            </a:r>
            <a:r>
              <a:rPr lang="tr-TR" sz="2400" dirty="0">
                <a:latin typeface="Calibri" pitchFamily="34" charset="0"/>
              </a:rPr>
              <a:t>Yaklaşımı</a:t>
            </a:r>
          </a:p>
        </p:txBody>
      </p:sp>
      <p:sp>
        <p:nvSpPr>
          <p:cNvPr id="21509" name="10 Metin kutusu"/>
          <p:cNvSpPr txBox="1">
            <a:spLocks noChangeArrowheads="1"/>
          </p:cNvSpPr>
          <p:nvPr/>
        </p:nvSpPr>
        <p:spPr bwMode="auto">
          <a:xfrm>
            <a:off x="3071813" y="2328863"/>
            <a:ext cx="292893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tr-TR" dirty="0">
                <a:latin typeface="Calibri" pitchFamily="34" charset="0"/>
              </a:rPr>
              <a:t>KYS‘ </a:t>
            </a:r>
            <a:r>
              <a:rPr lang="tr-TR" dirty="0" err="1">
                <a:latin typeface="Calibri" pitchFamily="34" charset="0"/>
              </a:rPr>
              <a:t>nin</a:t>
            </a:r>
            <a:r>
              <a:rPr lang="tr-TR" dirty="0">
                <a:latin typeface="Calibri" pitchFamily="34" charset="0"/>
              </a:rPr>
              <a:t> sürekli iyileştirilmesi</a:t>
            </a:r>
          </a:p>
        </p:txBody>
      </p:sp>
      <p:cxnSp>
        <p:nvCxnSpPr>
          <p:cNvPr id="13" name="12 Düz Bağlayıcı"/>
          <p:cNvCxnSpPr/>
          <p:nvPr/>
        </p:nvCxnSpPr>
        <p:spPr>
          <a:xfrm>
            <a:off x="3071813" y="2328863"/>
            <a:ext cx="2928937"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14 Düz Bağlayıcı"/>
          <p:cNvCxnSpPr/>
          <p:nvPr/>
        </p:nvCxnSpPr>
        <p:spPr>
          <a:xfrm rot="5400000">
            <a:off x="2893219" y="2507457"/>
            <a:ext cx="3571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16 Düz Bağlayıcı"/>
          <p:cNvCxnSpPr/>
          <p:nvPr/>
        </p:nvCxnSpPr>
        <p:spPr>
          <a:xfrm>
            <a:off x="3071813" y="2686050"/>
            <a:ext cx="2928937"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18 Düz Bağlayıcı"/>
          <p:cNvCxnSpPr/>
          <p:nvPr/>
        </p:nvCxnSpPr>
        <p:spPr>
          <a:xfrm rot="5400000">
            <a:off x="5822950" y="2506663"/>
            <a:ext cx="357187"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514" name="22 Metin kutusu"/>
          <p:cNvSpPr txBox="1">
            <a:spLocks noChangeArrowheads="1"/>
          </p:cNvSpPr>
          <p:nvPr/>
        </p:nvSpPr>
        <p:spPr bwMode="auto">
          <a:xfrm>
            <a:off x="857250" y="3400425"/>
            <a:ext cx="9286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tr-TR" b="1">
                <a:latin typeface="Calibri" pitchFamily="34" charset="0"/>
              </a:rPr>
              <a:t>Müşteri</a:t>
            </a:r>
          </a:p>
        </p:txBody>
      </p:sp>
      <p:sp>
        <p:nvSpPr>
          <p:cNvPr id="21515" name="23 Metin kutusu"/>
          <p:cNvSpPr txBox="1">
            <a:spLocks noChangeArrowheads="1"/>
          </p:cNvSpPr>
          <p:nvPr/>
        </p:nvSpPr>
        <p:spPr bwMode="auto">
          <a:xfrm>
            <a:off x="928688" y="5329238"/>
            <a:ext cx="82073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tr-TR" b="1">
                <a:latin typeface="Calibri" pitchFamily="34" charset="0"/>
              </a:rPr>
              <a:t>Şartlar</a:t>
            </a:r>
          </a:p>
        </p:txBody>
      </p:sp>
      <p:sp>
        <p:nvSpPr>
          <p:cNvPr id="21516" name="25 Metin kutusu"/>
          <p:cNvSpPr txBox="1">
            <a:spLocks noChangeArrowheads="1"/>
          </p:cNvSpPr>
          <p:nvPr/>
        </p:nvSpPr>
        <p:spPr bwMode="auto">
          <a:xfrm>
            <a:off x="7000875" y="3400425"/>
            <a:ext cx="9302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tr-TR" b="1">
                <a:latin typeface="Calibri" pitchFamily="34" charset="0"/>
              </a:rPr>
              <a:t>Müşteri</a:t>
            </a:r>
          </a:p>
        </p:txBody>
      </p:sp>
      <p:sp>
        <p:nvSpPr>
          <p:cNvPr id="21517" name="26 Metin kutusu"/>
          <p:cNvSpPr txBox="1">
            <a:spLocks noChangeArrowheads="1"/>
          </p:cNvSpPr>
          <p:nvPr/>
        </p:nvSpPr>
        <p:spPr bwMode="auto">
          <a:xfrm>
            <a:off x="7072313" y="4329113"/>
            <a:ext cx="8397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tr-TR" b="1">
                <a:latin typeface="Calibri" pitchFamily="34" charset="0"/>
              </a:rPr>
              <a:t>Tatmin</a:t>
            </a:r>
          </a:p>
        </p:txBody>
      </p:sp>
      <p:sp>
        <p:nvSpPr>
          <p:cNvPr id="21518" name="27 Metin kutusu"/>
          <p:cNvSpPr txBox="1">
            <a:spLocks noChangeArrowheads="1"/>
          </p:cNvSpPr>
          <p:nvPr/>
        </p:nvSpPr>
        <p:spPr bwMode="auto">
          <a:xfrm>
            <a:off x="3714750" y="2828925"/>
            <a:ext cx="112236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tr-TR" sz="1400" b="1">
                <a:latin typeface="Calibri" pitchFamily="34" charset="0"/>
              </a:rPr>
              <a:t>Yönetimin</a:t>
            </a:r>
            <a:r>
              <a:rPr lang="tr-TR" sz="1400">
                <a:latin typeface="Calibri" pitchFamily="34" charset="0"/>
              </a:rPr>
              <a:t> </a:t>
            </a:r>
          </a:p>
          <a:p>
            <a:pPr eaLnBrk="1" hangingPunct="1"/>
            <a:r>
              <a:rPr lang="tr-TR" sz="1400" b="1">
                <a:latin typeface="Calibri" pitchFamily="34" charset="0"/>
              </a:rPr>
              <a:t>sorumluluğu</a:t>
            </a:r>
          </a:p>
        </p:txBody>
      </p:sp>
      <p:sp>
        <p:nvSpPr>
          <p:cNvPr id="21519" name="28 Metin kutusu"/>
          <p:cNvSpPr txBox="1">
            <a:spLocks noChangeArrowheads="1"/>
          </p:cNvSpPr>
          <p:nvPr/>
        </p:nvSpPr>
        <p:spPr bwMode="auto">
          <a:xfrm>
            <a:off x="2428875" y="3971925"/>
            <a:ext cx="8461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tr-TR" sz="1400" b="1">
                <a:latin typeface="Calibri" pitchFamily="34" charset="0"/>
              </a:rPr>
              <a:t>Kaynak</a:t>
            </a:r>
          </a:p>
          <a:p>
            <a:pPr eaLnBrk="1" hangingPunct="1"/>
            <a:r>
              <a:rPr lang="tr-TR" sz="1400" b="1">
                <a:latin typeface="Calibri" pitchFamily="34" charset="0"/>
              </a:rPr>
              <a:t>yönetimi</a:t>
            </a:r>
          </a:p>
        </p:txBody>
      </p:sp>
      <p:sp>
        <p:nvSpPr>
          <p:cNvPr id="21520" name="29 Metin kutusu"/>
          <p:cNvSpPr txBox="1">
            <a:spLocks noChangeArrowheads="1"/>
          </p:cNvSpPr>
          <p:nvPr/>
        </p:nvSpPr>
        <p:spPr bwMode="auto">
          <a:xfrm>
            <a:off x="3429000" y="5257800"/>
            <a:ext cx="131286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tr-TR" sz="1400" b="1">
                <a:latin typeface="Calibri" pitchFamily="34" charset="0"/>
              </a:rPr>
              <a:t>Ürün</a:t>
            </a:r>
            <a:r>
              <a:rPr lang="tr-TR" sz="1400">
                <a:latin typeface="Calibri" pitchFamily="34" charset="0"/>
              </a:rPr>
              <a:t> </a:t>
            </a:r>
          </a:p>
          <a:p>
            <a:pPr eaLnBrk="1" hangingPunct="1"/>
            <a:r>
              <a:rPr lang="tr-TR" sz="1400" b="1">
                <a:latin typeface="Calibri" pitchFamily="34" charset="0"/>
              </a:rPr>
              <a:t>Gerçekleştirme</a:t>
            </a:r>
          </a:p>
        </p:txBody>
      </p:sp>
      <p:sp>
        <p:nvSpPr>
          <p:cNvPr id="21521" name="30 Metin kutusu"/>
          <p:cNvSpPr txBox="1">
            <a:spLocks noChangeArrowheads="1"/>
          </p:cNvSpPr>
          <p:nvPr/>
        </p:nvSpPr>
        <p:spPr bwMode="auto">
          <a:xfrm>
            <a:off x="5214938" y="5472113"/>
            <a:ext cx="64293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tr-TR" sz="1400" b="1">
                <a:latin typeface="Calibri" pitchFamily="34" charset="0"/>
              </a:rPr>
              <a:t>Ürün</a:t>
            </a:r>
          </a:p>
        </p:txBody>
      </p:sp>
      <p:sp>
        <p:nvSpPr>
          <p:cNvPr id="21522" name="31 Metin kutusu"/>
          <p:cNvSpPr txBox="1">
            <a:spLocks noChangeArrowheads="1"/>
          </p:cNvSpPr>
          <p:nvPr/>
        </p:nvSpPr>
        <p:spPr bwMode="auto">
          <a:xfrm>
            <a:off x="5214938" y="4186238"/>
            <a:ext cx="11811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tr-TR" sz="1400" b="1">
                <a:latin typeface="Calibri" pitchFamily="34" charset="0"/>
              </a:rPr>
              <a:t>Ölçü</a:t>
            </a:r>
            <a:r>
              <a:rPr lang="tr-TR" sz="1400">
                <a:latin typeface="Calibri" pitchFamily="34" charset="0"/>
              </a:rPr>
              <a:t> </a:t>
            </a:r>
            <a:r>
              <a:rPr lang="tr-TR" sz="1400" b="1">
                <a:latin typeface="Calibri" pitchFamily="34" charset="0"/>
              </a:rPr>
              <a:t>analizi</a:t>
            </a:r>
          </a:p>
          <a:p>
            <a:pPr eaLnBrk="1" hangingPunct="1"/>
            <a:r>
              <a:rPr lang="tr-TR" sz="1400" b="1">
                <a:latin typeface="Calibri" pitchFamily="34" charset="0"/>
              </a:rPr>
              <a:t>ve</a:t>
            </a:r>
            <a:r>
              <a:rPr lang="tr-TR" sz="1400">
                <a:latin typeface="Calibri" pitchFamily="34" charset="0"/>
              </a:rPr>
              <a:t> </a:t>
            </a:r>
            <a:r>
              <a:rPr lang="tr-TR" sz="1400" b="1">
                <a:latin typeface="Calibri" pitchFamily="34" charset="0"/>
              </a:rPr>
              <a:t>iyileştirme</a:t>
            </a:r>
          </a:p>
        </p:txBody>
      </p:sp>
      <p:cxnSp>
        <p:nvCxnSpPr>
          <p:cNvPr id="34" name="33 Düz Bağlayıcı"/>
          <p:cNvCxnSpPr/>
          <p:nvPr/>
        </p:nvCxnSpPr>
        <p:spPr>
          <a:xfrm rot="5400000">
            <a:off x="-642144" y="4328319"/>
            <a:ext cx="3000375"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35 Düz Bağlayıcı"/>
          <p:cNvCxnSpPr/>
          <p:nvPr/>
        </p:nvCxnSpPr>
        <p:spPr>
          <a:xfrm>
            <a:off x="857250" y="2828925"/>
            <a:ext cx="92868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37 Düz Bağlayıcı"/>
          <p:cNvCxnSpPr/>
          <p:nvPr/>
        </p:nvCxnSpPr>
        <p:spPr>
          <a:xfrm rot="5400000">
            <a:off x="285750" y="4329113"/>
            <a:ext cx="300037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39 Düz Bağlayıcı"/>
          <p:cNvCxnSpPr/>
          <p:nvPr/>
        </p:nvCxnSpPr>
        <p:spPr>
          <a:xfrm>
            <a:off x="857250" y="5829300"/>
            <a:ext cx="92868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47 Düz Bağlayıcı"/>
          <p:cNvCxnSpPr/>
          <p:nvPr/>
        </p:nvCxnSpPr>
        <p:spPr>
          <a:xfrm>
            <a:off x="7000875" y="2828925"/>
            <a:ext cx="92868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49 Düz Bağlayıcı"/>
          <p:cNvCxnSpPr/>
          <p:nvPr/>
        </p:nvCxnSpPr>
        <p:spPr>
          <a:xfrm rot="5400000">
            <a:off x="5501481" y="4328319"/>
            <a:ext cx="3000375"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52 Düz Bağlayıcı"/>
          <p:cNvCxnSpPr/>
          <p:nvPr/>
        </p:nvCxnSpPr>
        <p:spPr>
          <a:xfrm rot="5400000">
            <a:off x="6430169" y="4328319"/>
            <a:ext cx="3000375"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54 Düz Bağlayıcı"/>
          <p:cNvCxnSpPr/>
          <p:nvPr/>
        </p:nvCxnSpPr>
        <p:spPr>
          <a:xfrm>
            <a:off x="7000875" y="5829300"/>
            <a:ext cx="92868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7" name="56 Aşağı Ok"/>
          <p:cNvSpPr/>
          <p:nvPr/>
        </p:nvSpPr>
        <p:spPr>
          <a:xfrm rot="3175650">
            <a:off x="3105150" y="3206751"/>
            <a:ext cx="485775" cy="742950"/>
          </a:xfrm>
          <a:prstGeom prst="down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dirty="0"/>
          </a:p>
        </p:txBody>
      </p:sp>
      <p:sp>
        <p:nvSpPr>
          <p:cNvPr id="58" name="57 Aşağı Ok"/>
          <p:cNvSpPr/>
          <p:nvPr/>
        </p:nvSpPr>
        <p:spPr>
          <a:xfrm rot="19141440">
            <a:off x="2828925" y="4540250"/>
            <a:ext cx="484188" cy="744538"/>
          </a:xfrm>
          <a:prstGeom prst="down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sp>
        <p:nvSpPr>
          <p:cNvPr id="59" name="58 Sağ Ok"/>
          <p:cNvSpPr/>
          <p:nvPr/>
        </p:nvSpPr>
        <p:spPr>
          <a:xfrm rot="19124653">
            <a:off x="5126038" y="4783138"/>
            <a:ext cx="744537" cy="485775"/>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sp>
        <p:nvSpPr>
          <p:cNvPr id="60" name="59 Sağ Ok"/>
          <p:cNvSpPr/>
          <p:nvPr/>
        </p:nvSpPr>
        <p:spPr>
          <a:xfrm rot="13723237">
            <a:off x="5067300" y="3414713"/>
            <a:ext cx="746125" cy="485775"/>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cxnSp>
        <p:nvCxnSpPr>
          <p:cNvPr id="63" name="62 Düz Bağlayıcı"/>
          <p:cNvCxnSpPr/>
          <p:nvPr/>
        </p:nvCxnSpPr>
        <p:spPr>
          <a:xfrm>
            <a:off x="1500188" y="3114675"/>
            <a:ext cx="17145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64 Düz Bağlayıcı"/>
          <p:cNvCxnSpPr/>
          <p:nvPr/>
        </p:nvCxnSpPr>
        <p:spPr>
          <a:xfrm>
            <a:off x="6429375" y="4543425"/>
            <a:ext cx="714375"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66 Düz Bağlayıcı"/>
          <p:cNvCxnSpPr/>
          <p:nvPr/>
        </p:nvCxnSpPr>
        <p:spPr>
          <a:xfrm>
            <a:off x="1643063" y="5614988"/>
            <a:ext cx="1785937"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70 Düz Bağlayıcı"/>
          <p:cNvCxnSpPr/>
          <p:nvPr/>
        </p:nvCxnSpPr>
        <p:spPr>
          <a:xfrm>
            <a:off x="4714875" y="5614988"/>
            <a:ext cx="428625"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72 Düz Bağlayıcı"/>
          <p:cNvCxnSpPr/>
          <p:nvPr/>
        </p:nvCxnSpPr>
        <p:spPr>
          <a:xfrm>
            <a:off x="5929313" y="5614988"/>
            <a:ext cx="1214437"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540" name="73 Metin kutusu"/>
          <p:cNvSpPr txBox="1">
            <a:spLocks noChangeArrowheads="1"/>
          </p:cNvSpPr>
          <p:nvPr/>
        </p:nvSpPr>
        <p:spPr bwMode="auto">
          <a:xfrm>
            <a:off x="6143625" y="5329238"/>
            <a:ext cx="4984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tr-TR" sz="1400" b="1">
                <a:latin typeface="Calibri" pitchFamily="34" charset="0"/>
              </a:rPr>
              <a:t>çıktı</a:t>
            </a:r>
          </a:p>
        </p:txBody>
      </p:sp>
      <p:sp>
        <p:nvSpPr>
          <p:cNvPr id="21541" name="79 Metin kutusu"/>
          <p:cNvSpPr txBox="1">
            <a:spLocks noChangeArrowheads="1"/>
          </p:cNvSpPr>
          <p:nvPr/>
        </p:nvSpPr>
        <p:spPr bwMode="auto">
          <a:xfrm>
            <a:off x="2555875" y="5849938"/>
            <a:ext cx="15065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tr-TR" sz="1200">
                <a:latin typeface="Calibri" pitchFamily="34" charset="0"/>
              </a:rPr>
              <a:t>Değer katma faaliyeti</a:t>
            </a:r>
          </a:p>
        </p:txBody>
      </p:sp>
      <p:sp>
        <p:nvSpPr>
          <p:cNvPr id="21542" name="80 Metin kutusu"/>
          <p:cNvSpPr txBox="1">
            <a:spLocks noChangeArrowheads="1"/>
          </p:cNvSpPr>
          <p:nvPr/>
        </p:nvSpPr>
        <p:spPr bwMode="auto">
          <a:xfrm>
            <a:off x="5364163" y="5849938"/>
            <a:ext cx="750887"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tr-TR" sz="1200">
                <a:latin typeface="Calibri" pitchFamily="34" charset="0"/>
              </a:rPr>
              <a:t>Bilgi akışı</a:t>
            </a:r>
          </a:p>
        </p:txBody>
      </p:sp>
    </p:spTree>
    <p:extLst>
      <p:ext uri="{BB962C8B-B14F-4D97-AF65-F5344CB8AC3E}">
        <p14:creationId xmlns:p14="http://schemas.microsoft.com/office/powerpoint/2010/main" val="906551025"/>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p:cNvSpPr>
          <p:nvPr>
            <p:ph type="title"/>
          </p:nvPr>
        </p:nvSpPr>
        <p:spPr>
          <a:xfrm>
            <a:off x="385763" y="477838"/>
            <a:ext cx="8229600" cy="647700"/>
          </a:xfrm>
        </p:spPr>
        <p:txBody>
          <a:bodyPr/>
          <a:lstStyle/>
          <a:p>
            <a:r>
              <a:rPr lang="tr-TR" sz="2500" b="1" dirty="0" smtClean="0"/>
              <a:t>ISO 14001 ÇYS YAPISI</a:t>
            </a:r>
          </a:p>
        </p:txBody>
      </p:sp>
      <p:sp>
        <p:nvSpPr>
          <p:cNvPr id="74755" name="Rectangle 3"/>
          <p:cNvSpPr>
            <a:spLocks noGrp="1"/>
          </p:cNvSpPr>
          <p:nvPr>
            <p:ph type="body" idx="1"/>
          </p:nvPr>
        </p:nvSpPr>
        <p:spPr>
          <a:xfrm>
            <a:off x="323850" y="1125538"/>
            <a:ext cx="1944688" cy="574675"/>
          </a:xfrm>
        </p:spPr>
        <p:txBody>
          <a:bodyPr/>
          <a:lstStyle/>
          <a:p>
            <a:pPr>
              <a:lnSpc>
                <a:spcPct val="80000"/>
              </a:lnSpc>
              <a:buFont typeface="Arial" charset="0"/>
              <a:buNone/>
            </a:pPr>
            <a:r>
              <a:rPr lang="tr-TR" sz="1200" b="1" smtClean="0"/>
              <a:t>4.3.1 Çevresel Unsurlar</a:t>
            </a:r>
          </a:p>
          <a:p>
            <a:pPr>
              <a:lnSpc>
                <a:spcPct val="80000"/>
              </a:lnSpc>
              <a:buFont typeface="Arial" charset="0"/>
              <a:buNone/>
            </a:pPr>
            <a:r>
              <a:rPr lang="tr-TR" sz="1200" b="1" smtClean="0"/>
              <a:t>4.3.2 Yasal ve Diğer </a:t>
            </a:r>
          </a:p>
          <a:p>
            <a:pPr>
              <a:lnSpc>
                <a:spcPct val="80000"/>
              </a:lnSpc>
              <a:buFont typeface="Arial" charset="0"/>
              <a:buNone/>
            </a:pPr>
            <a:r>
              <a:rPr lang="tr-TR" sz="1200" b="1" smtClean="0"/>
              <a:t>Gereklilikler</a:t>
            </a:r>
          </a:p>
          <a:p>
            <a:pPr>
              <a:lnSpc>
                <a:spcPct val="80000"/>
              </a:lnSpc>
              <a:buFont typeface="Arial" charset="0"/>
              <a:buNone/>
            </a:pPr>
            <a:r>
              <a:rPr lang="tr-TR" sz="1200" b="1" smtClean="0"/>
              <a:t>                       </a:t>
            </a:r>
          </a:p>
          <a:p>
            <a:pPr algn="ctr">
              <a:lnSpc>
                <a:spcPct val="80000"/>
              </a:lnSpc>
              <a:buFont typeface="Arial" charset="0"/>
              <a:buNone/>
            </a:pPr>
            <a:endParaRPr lang="tr-TR" sz="1200" b="1" smtClean="0"/>
          </a:p>
          <a:p>
            <a:pPr>
              <a:lnSpc>
                <a:spcPct val="80000"/>
              </a:lnSpc>
              <a:buFont typeface="Arial" charset="0"/>
              <a:buNone/>
            </a:pPr>
            <a:endParaRPr lang="tr-TR" sz="1200" b="1" smtClean="0"/>
          </a:p>
        </p:txBody>
      </p:sp>
      <p:sp>
        <p:nvSpPr>
          <p:cNvPr id="74756" name="Text Box 4"/>
          <p:cNvSpPr txBox="1">
            <a:spLocks noChangeArrowheads="1"/>
          </p:cNvSpPr>
          <p:nvPr/>
        </p:nvSpPr>
        <p:spPr bwMode="auto">
          <a:xfrm>
            <a:off x="5292725" y="1125538"/>
            <a:ext cx="237648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tr-TR" sz="1200" b="1"/>
              <a:t>4.3.3 Amaç Hedefler ve </a:t>
            </a:r>
          </a:p>
          <a:p>
            <a:pPr eaLnBrk="1" hangingPunct="1">
              <a:spcBef>
                <a:spcPct val="50000"/>
              </a:spcBef>
            </a:pPr>
            <a:r>
              <a:rPr lang="tr-TR" sz="1200" b="1"/>
              <a:t>Program (lar)</a:t>
            </a:r>
          </a:p>
        </p:txBody>
      </p:sp>
      <p:sp>
        <p:nvSpPr>
          <p:cNvPr id="74757" name="Text Box 5"/>
          <p:cNvSpPr txBox="1">
            <a:spLocks noChangeArrowheads="1"/>
          </p:cNvSpPr>
          <p:nvPr/>
        </p:nvSpPr>
        <p:spPr bwMode="auto">
          <a:xfrm>
            <a:off x="3492500" y="1773238"/>
            <a:ext cx="1296988"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tr-TR" sz="1500" b="1"/>
              <a:t>Planla 4.3</a:t>
            </a:r>
          </a:p>
        </p:txBody>
      </p:sp>
      <p:sp>
        <p:nvSpPr>
          <p:cNvPr id="74758" name="Text Box 6"/>
          <p:cNvSpPr txBox="1">
            <a:spLocks noChangeArrowheads="1"/>
          </p:cNvSpPr>
          <p:nvPr/>
        </p:nvSpPr>
        <p:spPr bwMode="auto">
          <a:xfrm>
            <a:off x="2916238" y="2636838"/>
            <a:ext cx="2447925" cy="5889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tr-TR" sz="3200" b="1"/>
              <a:t>Politika 4.2</a:t>
            </a:r>
          </a:p>
        </p:txBody>
      </p:sp>
      <p:sp>
        <p:nvSpPr>
          <p:cNvPr id="74759" name="Text Box 7"/>
          <p:cNvSpPr txBox="1">
            <a:spLocks noChangeArrowheads="1"/>
          </p:cNvSpPr>
          <p:nvPr/>
        </p:nvSpPr>
        <p:spPr bwMode="auto">
          <a:xfrm>
            <a:off x="3492500" y="4076700"/>
            <a:ext cx="1152525" cy="66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tr-TR" sz="1500" b="1"/>
              <a:t>Kontrol Et</a:t>
            </a:r>
          </a:p>
          <a:p>
            <a:pPr algn="ctr" eaLnBrk="1" hangingPunct="1">
              <a:spcBef>
                <a:spcPct val="50000"/>
              </a:spcBef>
            </a:pPr>
            <a:r>
              <a:rPr lang="tr-TR" sz="1500" b="1"/>
              <a:t>4.5</a:t>
            </a:r>
          </a:p>
        </p:txBody>
      </p:sp>
      <p:sp>
        <p:nvSpPr>
          <p:cNvPr id="74760" name="Text Box 8"/>
          <p:cNvSpPr txBox="1">
            <a:spLocks noChangeArrowheads="1"/>
          </p:cNvSpPr>
          <p:nvPr/>
        </p:nvSpPr>
        <p:spPr bwMode="auto">
          <a:xfrm>
            <a:off x="539750" y="2781300"/>
            <a:ext cx="1584325" cy="930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tr-TR" sz="1500" b="1"/>
              <a:t>Gözden Geçir 4.6</a:t>
            </a:r>
          </a:p>
          <a:p>
            <a:pPr eaLnBrk="1" hangingPunct="1">
              <a:spcBef>
                <a:spcPct val="50000"/>
              </a:spcBef>
            </a:pPr>
            <a:r>
              <a:rPr lang="tr-TR" sz="1000" b="1"/>
              <a:t>4.6 Yönetimin Gözden Geçirmesi</a:t>
            </a:r>
          </a:p>
        </p:txBody>
      </p:sp>
      <p:sp>
        <p:nvSpPr>
          <p:cNvPr id="74761" name="Text Box 9"/>
          <p:cNvSpPr txBox="1">
            <a:spLocks noChangeArrowheads="1"/>
          </p:cNvSpPr>
          <p:nvPr/>
        </p:nvSpPr>
        <p:spPr bwMode="auto">
          <a:xfrm>
            <a:off x="1403350" y="4581525"/>
            <a:ext cx="1728788" cy="115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tr-TR" sz="1000" b="1"/>
              <a:t>4.5.1 İzleme ve ölçüm</a:t>
            </a:r>
          </a:p>
          <a:p>
            <a:pPr eaLnBrk="1" hangingPunct="1">
              <a:spcBef>
                <a:spcPct val="50000"/>
              </a:spcBef>
            </a:pPr>
            <a:r>
              <a:rPr lang="tr-TR" sz="1000" b="1"/>
              <a:t>4.5.2 Uyumun değerlendirilmesi</a:t>
            </a:r>
          </a:p>
          <a:p>
            <a:pPr eaLnBrk="1" hangingPunct="1">
              <a:spcBef>
                <a:spcPct val="50000"/>
              </a:spcBef>
            </a:pPr>
            <a:r>
              <a:rPr lang="tr-TR" sz="1000" b="1"/>
              <a:t>4.5.3 Uygunsuzluk, düzeltici ve önleyici faaliyetler</a:t>
            </a:r>
          </a:p>
        </p:txBody>
      </p:sp>
      <p:sp>
        <p:nvSpPr>
          <p:cNvPr id="74762" name="Text Box 10"/>
          <p:cNvSpPr txBox="1">
            <a:spLocks noChangeArrowheads="1"/>
          </p:cNvSpPr>
          <p:nvPr/>
        </p:nvSpPr>
        <p:spPr bwMode="auto">
          <a:xfrm>
            <a:off x="4427538" y="4652963"/>
            <a:ext cx="1657350"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tr-TR" sz="1000" b="1"/>
              <a:t>4.5.4 Kayıtlar</a:t>
            </a:r>
          </a:p>
          <a:p>
            <a:pPr eaLnBrk="1" hangingPunct="1">
              <a:spcBef>
                <a:spcPct val="50000"/>
              </a:spcBef>
            </a:pPr>
            <a:r>
              <a:rPr lang="tr-TR" sz="1000" b="1"/>
              <a:t>4.5.5 ÇYS Tetkiki</a:t>
            </a:r>
          </a:p>
        </p:txBody>
      </p:sp>
      <p:sp>
        <p:nvSpPr>
          <p:cNvPr id="74763" name="Text Box 11"/>
          <p:cNvSpPr txBox="1">
            <a:spLocks noChangeArrowheads="1"/>
          </p:cNvSpPr>
          <p:nvPr/>
        </p:nvSpPr>
        <p:spPr bwMode="auto">
          <a:xfrm>
            <a:off x="6948488" y="3357563"/>
            <a:ext cx="1727200" cy="184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tr-TR" sz="1000" b="1"/>
              <a:t>4.4.1 Kaynaklar, roller, sorumluluk ve yetkiler</a:t>
            </a:r>
          </a:p>
          <a:p>
            <a:pPr eaLnBrk="1" hangingPunct="1">
              <a:spcBef>
                <a:spcPct val="50000"/>
              </a:spcBef>
            </a:pPr>
            <a:r>
              <a:rPr lang="tr-TR" sz="1000" b="1"/>
              <a:t>4.4.2 Yetkinlik, Eğitim ve Bilinç</a:t>
            </a:r>
          </a:p>
          <a:p>
            <a:pPr eaLnBrk="1" hangingPunct="1">
              <a:spcBef>
                <a:spcPct val="50000"/>
              </a:spcBef>
            </a:pPr>
            <a:r>
              <a:rPr lang="tr-TR" sz="1000" b="1"/>
              <a:t>4.4.3 İletişim</a:t>
            </a:r>
          </a:p>
          <a:p>
            <a:pPr eaLnBrk="1" hangingPunct="1">
              <a:spcBef>
                <a:spcPct val="50000"/>
              </a:spcBef>
            </a:pPr>
            <a:r>
              <a:rPr lang="tr-TR" sz="1000" b="1"/>
              <a:t>4.4.5 Doküman Kontrolü</a:t>
            </a:r>
          </a:p>
          <a:p>
            <a:pPr eaLnBrk="1" hangingPunct="1">
              <a:spcBef>
                <a:spcPct val="50000"/>
              </a:spcBef>
            </a:pPr>
            <a:r>
              <a:rPr lang="tr-TR" sz="1000" b="1"/>
              <a:t>4.4.6 Operasyonel Kontrol</a:t>
            </a:r>
          </a:p>
          <a:p>
            <a:pPr eaLnBrk="1" hangingPunct="1">
              <a:spcBef>
                <a:spcPct val="50000"/>
              </a:spcBef>
            </a:pPr>
            <a:r>
              <a:rPr lang="tr-TR" sz="1000" b="1"/>
              <a:t>4.4.7 Acil Durum</a:t>
            </a:r>
          </a:p>
        </p:txBody>
      </p:sp>
      <p:sp>
        <p:nvSpPr>
          <p:cNvPr id="74764" name="Text Box 12"/>
          <p:cNvSpPr txBox="1">
            <a:spLocks noChangeArrowheads="1"/>
          </p:cNvSpPr>
          <p:nvPr/>
        </p:nvSpPr>
        <p:spPr bwMode="auto">
          <a:xfrm>
            <a:off x="6084888" y="2636838"/>
            <a:ext cx="1008062"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tr-TR" sz="1500" b="1"/>
              <a:t>Uygula 4.4</a:t>
            </a:r>
          </a:p>
        </p:txBody>
      </p:sp>
      <p:sp>
        <p:nvSpPr>
          <p:cNvPr id="74765" name="AutoShape 13"/>
          <p:cNvSpPr>
            <a:spLocks noChangeArrowheads="1"/>
          </p:cNvSpPr>
          <p:nvPr/>
        </p:nvSpPr>
        <p:spPr bwMode="auto">
          <a:xfrm>
            <a:off x="2916238" y="1844675"/>
            <a:ext cx="287337" cy="217488"/>
          </a:xfrm>
          <a:prstGeom prst="rightArrow">
            <a:avLst>
              <a:gd name="adj1" fmla="val 50000"/>
              <a:gd name="adj2" fmla="val 33029"/>
            </a:avLst>
          </a:prstGeom>
          <a:solidFill>
            <a:schemeClr val="accent1"/>
          </a:solidFill>
          <a:ln w="9525">
            <a:solidFill>
              <a:schemeClr val="tx1"/>
            </a:solidFill>
            <a:miter lim="800000"/>
            <a:headEnd/>
            <a:tailEnd/>
          </a:ln>
        </p:spPr>
        <p:txBody>
          <a:bodyPr wrap="none" anchor="ctr"/>
          <a:lstStyle/>
          <a:p>
            <a:endParaRPr lang="tr-TR"/>
          </a:p>
        </p:txBody>
      </p:sp>
      <p:sp>
        <p:nvSpPr>
          <p:cNvPr id="74766" name="AutoShape 14"/>
          <p:cNvSpPr>
            <a:spLocks noChangeArrowheads="1"/>
          </p:cNvSpPr>
          <p:nvPr/>
        </p:nvSpPr>
        <p:spPr bwMode="auto">
          <a:xfrm>
            <a:off x="6156325" y="2349500"/>
            <a:ext cx="215900" cy="287338"/>
          </a:xfrm>
          <a:prstGeom prst="downArrow">
            <a:avLst>
              <a:gd name="adj1" fmla="val 50000"/>
              <a:gd name="adj2" fmla="val 33272"/>
            </a:avLst>
          </a:prstGeom>
          <a:solidFill>
            <a:schemeClr val="accent1"/>
          </a:solidFill>
          <a:ln w="9525">
            <a:solidFill>
              <a:schemeClr val="tx1"/>
            </a:solidFill>
            <a:miter lim="800000"/>
            <a:headEnd/>
            <a:tailEnd/>
          </a:ln>
        </p:spPr>
        <p:txBody>
          <a:bodyPr wrap="none" anchor="ctr"/>
          <a:lstStyle/>
          <a:p>
            <a:endParaRPr lang="tr-TR"/>
          </a:p>
        </p:txBody>
      </p:sp>
      <p:sp>
        <p:nvSpPr>
          <p:cNvPr id="74767" name="AutoShape 15"/>
          <p:cNvSpPr>
            <a:spLocks noChangeArrowheads="1"/>
          </p:cNvSpPr>
          <p:nvPr/>
        </p:nvSpPr>
        <p:spPr bwMode="auto">
          <a:xfrm>
            <a:off x="4716463" y="4221163"/>
            <a:ext cx="288925" cy="288925"/>
          </a:xfrm>
          <a:prstGeom prst="leftArrow">
            <a:avLst>
              <a:gd name="adj1" fmla="val 50000"/>
              <a:gd name="adj2" fmla="val 25000"/>
            </a:avLst>
          </a:prstGeom>
          <a:solidFill>
            <a:schemeClr val="accent1"/>
          </a:solidFill>
          <a:ln w="9525">
            <a:solidFill>
              <a:schemeClr val="tx1"/>
            </a:solidFill>
            <a:miter lim="800000"/>
            <a:headEnd/>
            <a:tailEnd/>
          </a:ln>
        </p:spPr>
        <p:txBody>
          <a:bodyPr wrap="none" anchor="ctr"/>
          <a:lstStyle/>
          <a:p>
            <a:endParaRPr lang="tr-TR"/>
          </a:p>
        </p:txBody>
      </p:sp>
      <p:sp>
        <p:nvSpPr>
          <p:cNvPr id="74768" name="AutoShape 16"/>
          <p:cNvSpPr>
            <a:spLocks noChangeArrowheads="1"/>
          </p:cNvSpPr>
          <p:nvPr/>
        </p:nvSpPr>
        <p:spPr bwMode="auto">
          <a:xfrm>
            <a:off x="1763713" y="3141663"/>
            <a:ext cx="287337" cy="215900"/>
          </a:xfrm>
          <a:prstGeom prst="upArrow">
            <a:avLst>
              <a:gd name="adj1" fmla="val 50000"/>
              <a:gd name="adj2" fmla="val 25000"/>
            </a:avLst>
          </a:prstGeom>
          <a:solidFill>
            <a:schemeClr val="accent1"/>
          </a:solidFill>
          <a:ln w="9525">
            <a:solidFill>
              <a:schemeClr val="tx1"/>
            </a:solidFill>
            <a:miter lim="800000"/>
            <a:headEnd/>
            <a:tailEnd/>
          </a:ln>
        </p:spPr>
        <p:txBody>
          <a:bodyPr wrap="none" anchor="ctr"/>
          <a:lstStyle/>
          <a:p>
            <a:endParaRPr lang="tr-TR"/>
          </a:p>
        </p:txBody>
      </p:sp>
      <p:sp>
        <p:nvSpPr>
          <p:cNvPr id="74769" name="Arc 17"/>
          <p:cNvSpPr>
            <a:spLocks/>
          </p:cNvSpPr>
          <p:nvPr/>
        </p:nvSpPr>
        <p:spPr bwMode="auto">
          <a:xfrm>
            <a:off x="4500563" y="1916113"/>
            <a:ext cx="1655762" cy="360362"/>
          </a:xfrm>
          <a:custGeom>
            <a:avLst/>
            <a:gdLst>
              <a:gd name="T0" fmla="*/ 0 w 21600"/>
              <a:gd name="T1" fmla="*/ 0 h 21600"/>
              <a:gd name="T2" fmla="*/ 1655762 w 21600"/>
              <a:gd name="T3" fmla="*/ 360362 h 21600"/>
              <a:gd name="T4" fmla="*/ 0 w 21600"/>
              <a:gd name="T5" fmla="*/ 360362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tr-TR"/>
          </a:p>
        </p:txBody>
      </p:sp>
      <p:sp>
        <p:nvSpPr>
          <p:cNvPr id="74770" name="Arc 18"/>
          <p:cNvSpPr>
            <a:spLocks/>
          </p:cNvSpPr>
          <p:nvPr/>
        </p:nvSpPr>
        <p:spPr bwMode="auto">
          <a:xfrm rot="11103593" flipH="1">
            <a:off x="5148263" y="3284538"/>
            <a:ext cx="1152525" cy="1223962"/>
          </a:xfrm>
          <a:custGeom>
            <a:avLst/>
            <a:gdLst>
              <a:gd name="T0" fmla="*/ 0 w 21600"/>
              <a:gd name="T1" fmla="*/ 0 h 21600"/>
              <a:gd name="T2" fmla="*/ 1152525 w 21600"/>
              <a:gd name="T3" fmla="*/ 1223962 h 21600"/>
              <a:gd name="T4" fmla="*/ 0 w 21600"/>
              <a:gd name="T5" fmla="*/ 1223962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tr-TR"/>
          </a:p>
        </p:txBody>
      </p:sp>
      <p:sp>
        <p:nvSpPr>
          <p:cNvPr id="74771" name="Arc 19"/>
          <p:cNvSpPr>
            <a:spLocks/>
          </p:cNvSpPr>
          <p:nvPr/>
        </p:nvSpPr>
        <p:spPr bwMode="auto">
          <a:xfrm flipH="1" flipV="1">
            <a:off x="1979613" y="3500438"/>
            <a:ext cx="1368425" cy="936625"/>
          </a:xfrm>
          <a:custGeom>
            <a:avLst/>
            <a:gdLst>
              <a:gd name="T0" fmla="*/ 0 w 21600"/>
              <a:gd name="T1" fmla="*/ 0 h 21600"/>
              <a:gd name="T2" fmla="*/ 1368425 w 21600"/>
              <a:gd name="T3" fmla="*/ 936625 h 21600"/>
              <a:gd name="T4" fmla="*/ 0 w 21600"/>
              <a:gd name="T5" fmla="*/ 936625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tr-TR"/>
          </a:p>
        </p:txBody>
      </p:sp>
      <p:sp>
        <p:nvSpPr>
          <p:cNvPr id="74772" name="Arc 20"/>
          <p:cNvSpPr>
            <a:spLocks/>
          </p:cNvSpPr>
          <p:nvPr/>
        </p:nvSpPr>
        <p:spPr bwMode="auto">
          <a:xfrm rot="10606876" flipV="1">
            <a:off x="2051050" y="1989138"/>
            <a:ext cx="719138" cy="792162"/>
          </a:xfrm>
          <a:custGeom>
            <a:avLst/>
            <a:gdLst>
              <a:gd name="T0" fmla="*/ 0 w 21600"/>
              <a:gd name="T1" fmla="*/ 0 h 21600"/>
              <a:gd name="T2" fmla="*/ 719138 w 21600"/>
              <a:gd name="T3" fmla="*/ 792162 h 21600"/>
              <a:gd name="T4" fmla="*/ 0 w 21600"/>
              <a:gd name="T5" fmla="*/ 792162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tr-TR"/>
          </a:p>
        </p:txBody>
      </p:sp>
      <p:sp>
        <p:nvSpPr>
          <p:cNvPr id="74773" name="Line 21"/>
          <p:cNvSpPr>
            <a:spLocks noChangeShapeType="1"/>
          </p:cNvSpPr>
          <p:nvPr/>
        </p:nvSpPr>
        <p:spPr bwMode="auto">
          <a:xfrm flipV="1">
            <a:off x="3995738" y="2133600"/>
            <a:ext cx="0" cy="35877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74774" name="Line 22"/>
          <p:cNvSpPr>
            <a:spLocks noChangeShapeType="1"/>
          </p:cNvSpPr>
          <p:nvPr/>
        </p:nvSpPr>
        <p:spPr bwMode="auto">
          <a:xfrm>
            <a:off x="5435600" y="2924175"/>
            <a:ext cx="576263"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74775" name="Line 23"/>
          <p:cNvSpPr>
            <a:spLocks noChangeShapeType="1"/>
          </p:cNvSpPr>
          <p:nvPr/>
        </p:nvSpPr>
        <p:spPr bwMode="auto">
          <a:xfrm>
            <a:off x="3995738" y="3500438"/>
            <a:ext cx="0" cy="5048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74776" name="Line 24"/>
          <p:cNvSpPr>
            <a:spLocks noChangeShapeType="1"/>
          </p:cNvSpPr>
          <p:nvPr/>
        </p:nvSpPr>
        <p:spPr bwMode="auto">
          <a:xfrm>
            <a:off x="2195513" y="3068638"/>
            <a:ext cx="504825" cy="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1187553352"/>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p:cNvSpPr>
          <p:nvPr>
            <p:ph type="title"/>
          </p:nvPr>
        </p:nvSpPr>
        <p:spPr>
          <a:xfrm>
            <a:off x="387350" y="608013"/>
            <a:ext cx="8229600" cy="796925"/>
          </a:xfrm>
        </p:spPr>
        <p:txBody>
          <a:bodyPr/>
          <a:lstStyle/>
          <a:p>
            <a:r>
              <a:rPr lang="tr-TR" sz="2900" b="1" dirty="0" smtClean="0"/>
              <a:t>    </a:t>
            </a:r>
            <a:r>
              <a:rPr lang="tr-TR" sz="2500" b="1" dirty="0" smtClean="0"/>
              <a:t> 4. ÇEVRE YÖNETİM SİSTEMİ GEREKLİLİKLERİ</a:t>
            </a:r>
            <a:r>
              <a:rPr lang="tr-TR" sz="4800" dirty="0" smtClean="0"/>
              <a:t> </a:t>
            </a:r>
          </a:p>
        </p:txBody>
      </p:sp>
      <p:sp>
        <p:nvSpPr>
          <p:cNvPr id="75779" name="Rectangle 3"/>
          <p:cNvSpPr>
            <a:spLocks noGrp="1"/>
          </p:cNvSpPr>
          <p:nvPr>
            <p:ph type="body" idx="1"/>
          </p:nvPr>
        </p:nvSpPr>
        <p:spPr>
          <a:xfrm>
            <a:off x="857249" y="1962150"/>
            <a:ext cx="7769225" cy="4397375"/>
          </a:xfrm>
        </p:spPr>
        <p:txBody>
          <a:bodyPr/>
          <a:lstStyle/>
          <a:p>
            <a:pPr marL="0" indent="0" algn="just">
              <a:spcBef>
                <a:spcPts val="1800"/>
              </a:spcBef>
              <a:buFont typeface="Arial" charset="0"/>
              <a:buNone/>
            </a:pPr>
            <a:r>
              <a:rPr lang="tr-TR" sz="2400" b="1" dirty="0" smtClean="0"/>
              <a:t>4.1 GENEL GEREKLİLİKLER</a:t>
            </a:r>
          </a:p>
          <a:p>
            <a:pPr marL="0" indent="0" algn="just">
              <a:spcBef>
                <a:spcPts val="1800"/>
              </a:spcBef>
              <a:buFont typeface="Arial" charset="0"/>
              <a:buNone/>
            </a:pPr>
            <a:r>
              <a:rPr lang="tr-TR" sz="2400" dirty="0" smtClean="0"/>
              <a:t>Kuruluş, bu standardın gerekliliklerine göre bir çevre Yönetim sistemi kurmalı, dokümante etmeli, uygulamalı, Sürdürmeli ve sürekli geliştirmelidir.</a:t>
            </a:r>
          </a:p>
          <a:p>
            <a:pPr marL="0" indent="0" algn="just">
              <a:spcBef>
                <a:spcPts val="1800"/>
              </a:spcBef>
              <a:buFont typeface="Arial" charset="0"/>
              <a:buNone/>
            </a:pPr>
            <a:endParaRPr lang="tr-TR" sz="2400" dirty="0" smtClean="0"/>
          </a:p>
          <a:p>
            <a:pPr marL="0" indent="0" algn="just">
              <a:spcBef>
                <a:spcPts val="1800"/>
              </a:spcBef>
              <a:buFont typeface="Arial" charset="0"/>
              <a:buNone/>
            </a:pPr>
            <a:r>
              <a:rPr lang="tr-TR" sz="2400" dirty="0" smtClean="0"/>
              <a:t>Kuruluş, çevre yönetim sistemi kapsamını tanımlamalı ve dokümante etmelidir.</a:t>
            </a:r>
          </a:p>
          <a:p>
            <a:pPr marL="0" indent="0" algn="just">
              <a:spcBef>
                <a:spcPts val="1800"/>
              </a:spcBef>
              <a:buFont typeface="Arial" charset="0"/>
              <a:buNone/>
            </a:pPr>
            <a:endParaRPr lang="tr-TR" sz="2400" dirty="0" smtClean="0"/>
          </a:p>
        </p:txBody>
      </p:sp>
    </p:spTree>
    <p:extLst>
      <p:ext uri="{BB962C8B-B14F-4D97-AF65-F5344CB8AC3E}">
        <p14:creationId xmlns:p14="http://schemas.microsoft.com/office/powerpoint/2010/main" val="695905632"/>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p:cNvSpPr>
          <p:nvPr>
            <p:ph type="title"/>
          </p:nvPr>
        </p:nvSpPr>
        <p:spPr>
          <a:xfrm>
            <a:off x="539750" y="188913"/>
            <a:ext cx="8229600" cy="796925"/>
          </a:xfrm>
        </p:spPr>
        <p:txBody>
          <a:bodyPr/>
          <a:lstStyle/>
          <a:p>
            <a:pPr algn="r"/>
            <a:r>
              <a:rPr lang="tr-TR" sz="2900" b="1" smtClean="0"/>
              <a:t>    </a:t>
            </a:r>
            <a:r>
              <a:rPr lang="tr-TR" sz="2500" b="1" smtClean="0"/>
              <a:t> </a:t>
            </a:r>
            <a:endParaRPr lang="tr-TR" sz="4800" smtClean="0"/>
          </a:p>
        </p:txBody>
      </p:sp>
      <p:sp>
        <p:nvSpPr>
          <p:cNvPr id="76803" name="AutoShape 3"/>
          <p:cNvSpPr>
            <a:spLocks noChangeArrowheads="1"/>
          </p:cNvSpPr>
          <p:nvPr/>
        </p:nvSpPr>
        <p:spPr bwMode="auto">
          <a:xfrm rot="-5400000">
            <a:off x="-217487" y="3321050"/>
            <a:ext cx="3889375" cy="1368425"/>
          </a:xfrm>
          <a:prstGeom prst="flowChartOnlineStorage">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tr-TR">
              <a:latin typeface="Calibri" pitchFamily="34" charset="0"/>
            </a:endParaRPr>
          </a:p>
        </p:txBody>
      </p:sp>
      <p:sp>
        <p:nvSpPr>
          <p:cNvPr id="76804" name="AutoShape 4"/>
          <p:cNvSpPr>
            <a:spLocks noChangeArrowheads="1"/>
          </p:cNvSpPr>
          <p:nvPr/>
        </p:nvSpPr>
        <p:spPr bwMode="auto">
          <a:xfrm rot="-5400000">
            <a:off x="1582738" y="3321050"/>
            <a:ext cx="3889375" cy="1368425"/>
          </a:xfrm>
          <a:prstGeom prst="flowChartOnlineStorage">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tr-TR">
              <a:latin typeface="Calibri" pitchFamily="34" charset="0"/>
            </a:endParaRPr>
          </a:p>
        </p:txBody>
      </p:sp>
      <p:sp>
        <p:nvSpPr>
          <p:cNvPr id="76805" name="AutoShape 5"/>
          <p:cNvSpPr>
            <a:spLocks noChangeArrowheads="1"/>
          </p:cNvSpPr>
          <p:nvPr/>
        </p:nvSpPr>
        <p:spPr bwMode="auto">
          <a:xfrm rot="-5400000">
            <a:off x="3311525" y="3394075"/>
            <a:ext cx="3889375" cy="1368425"/>
          </a:xfrm>
          <a:prstGeom prst="flowChartOnlineStorage">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tr-TR">
              <a:latin typeface="Calibri" pitchFamily="34" charset="0"/>
            </a:endParaRPr>
          </a:p>
        </p:txBody>
      </p:sp>
      <p:sp>
        <p:nvSpPr>
          <p:cNvPr id="76806" name="Text Box 6"/>
          <p:cNvSpPr txBox="1">
            <a:spLocks noChangeArrowheads="1"/>
          </p:cNvSpPr>
          <p:nvPr/>
        </p:nvSpPr>
        <p:spPr bwMode="auto">
          <a:xfrm rot="-5400000">
            <a:off x="322264" y="3737401"/>
            <a:ext cx="27813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tr-TR" sz="2400" b="1">
                <a:latin typeface="Calibri" pitchFamily="34" charset="0"/>
              </a:rPr>
              <a:t>Kanuni ve diğer gereklere Uygunluk</a:t>
            </a:r>
          </a:p>
        </p:txBody>
      </p:sp>
      <p:sp>
        <p:nvSpPr>
          <p:cNvPr id="76807" name="Text Box 7"/>
          <p:cNvSpPr txBox="1">
            <a:spLocks noChangeArrowheads="1"/>
          </p:cNvSpPr>
          <p:nvPr/>
        </p:nvSpPr>
        <p:spPr bwMode="auto">
          <a:xfrm rot="-5400000">
            <a:off x="2082410" y="3850584"/>
            <a:ext cx="278525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tr-TR" sz="2400" b="1" dirty="0">
                <a:latin typeface="Calibri" pitchFamily="34" charset="0"/>
              </a:rPr>
              <a:t>Kirliliğin önlenmesi</a:t>
            </a:r>
          </a:p>
        </p:txBody>
      </p:sp>
      <p:sp>
        <p:nvSpPr>
          <p:cNvPr id="76808" name="Text Box 8"/>
          <p:cNvSpPr txBox="1">
            <a:spLocks noChangeArrowheads="1"/>
          </p:cNvSpPr>
          <p:nvPr/>
        </p:nvSpPr>
        <p:spPr bwMode="auto">
          <a:xfrm rot="-5400000">
            <a:off x="3881646" y="3852941"/>
            <a:ext cx="278723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tr-TR" sz="2400" b="1" dirty="0">
                <a:latin typeface="Calibri" pitchFamily="34" charset="0"/>
              </a:rPr>
              <a:t>Sürekli İyileştirme</a:t>
            </a:r>
          </a:p>
        </p:txBody>
      </p:sp>
      <p:sp>
        <p:nvSpPr>
          <p:cNvPr id="76809" name="Text Box 9"/>
          <p:cNvSpPr txBox="1">
            <a:spLocks noChangeArrowheads="1"/>
          </p:cNvSpPr>
          <p:nvPr/>
        </p:nvSpPr>
        <p:spPr bwMode="auto">
          <a:xfrm>
            <a:off x="6268452" y="2997200"/>
            <a:ext cx="2048461"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tr-TR" sz="2000" b="1" dirty="0">
                <a:latin typeface="Calibri" pitchFamily="34" charset="0"/>
              </a:rPr>
              <a:t>Herhangi biri</a:t>
            </a:r>
          </a:p>
          <a:p>
            <a:pPr eaLnBrk="1" hangingPunct="1">
              <a:spcBef>
                <a:spcPct val="50000"/>
              </a:spcBef>
            </a:pPr>
            <a:r>
              <a:rPr lang="tr-TR" sz="2000" b="1" dirty="0">
                <a:latin typeface="Calibri" pitchFamily="34" charset="0"/>
              </a:rPr>
              <a:t>Kaldırılırsa</a:t>
            </a:r>
          </a:p>
          <a:p>
            <a:pPr eaLnBrk="1" hangingPunct="1">
              <a:spcBef>
                <a:spcPct val="50000"/>
              </a:spcBef>
            </a:pPr>
            <a:r>
              <a:rPr lang="tr-TR" sz="2000" b="1" dirty="0">
                <a:latin typeface="Calibri" pitchFamily="34" charset="0"/>
              </a:rPr>
              <a:t>ÇYS yıkılacaktır !</a:t>
            </a:r>
          </a:p>
        </p:txBody>
      </p:sp>
      <p:sp>
        <p:nvSpPr>
          <p:cNvPr id="76810" name="Text Box 10"/>
          <p:cNvSpPr txBox="1">
            <a:spLocks noChangeArrowheads="1"/>
          </p:cNvSpPr>
          <p:nvPr/>
        </p:nvSpPr>
        <p:spPr bwMode="auto">
          <a:xfrm>
            <a:off x="867777" y="882649"/>
            <a:ext cx="540067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tr-TR" sz="3000" b="1" dirty="0">
                <a:latin typeface="Calibri" pitchFamily="34" charset="0"/>
              </a:rPr>
              <a:t>ÇYS’NİN 3 TEMEL PRENSİBİ</a:t>
            </a:r>
          </a:p>
        </p:txBody>
      </p:sp>
    </p:spTree>
    <p:extLst>
      <p:ext uri="{BB962C8B-B14F-4D97-AF65-F5344CB8AC3E}">
        <p14:creationId xmlns:p14="http://schemas.microsoft.com/office/powerpoint/2010/main" val="2324209168"/>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p:cNvSpPr>
          <p:nvPr>
            <p:ph type="title"/>
          </p:nvPr>
        </p:nvSpPr>
        <p:spPr>
          <a:xfrm>
            <a:off x="406400" y="588963"/>
            <a:ext cx="8229600" cy="796925"/>
          </a:xfrm>
        </p:spPr>
        <p:txBody>
          <a:bodyPr/>
          <a:lstStyle/>
          <a:p>
            <a:r>
              <a:rPr lang="tr-TR" sz="2900" b="1" dirty="0" smtClean="0"/>
              <a:t>    </a:t>
            </a:r>
            <a:r>
              <a:rPr lang="tr-TR" sz="2500" b="1" dirty="0" smtClean="0"/>
              <a:t> 4.2 ÇEVRE POLİTİKASI</a:t>
            </a:r>
            <a:r>
              <a:rPr lang="tr-TR" sz="4800" dirty="0" smtClean="0"/>
              <a:t> </a:t>
            </a:r>
          </a:p>
        </p:txBody>
      </p:sp>
      <p:sp>
        <p:nvSpPr>
          <p:cNvPr id="77827" name="Rectangle 3"/>
          <p:cNvSpPr>
            <a:spLocks noGrp="1"/>
          </p:cNvSpPr>
          <p:nvPr>
            <p:ph type="body" idx="1"/>
          </p:nvPr>
        </p:nvSpPr>
        <p:spPr>
          <a:xfrm>
            <a:off x="781049" y="1412875"/>
            <a:ext cx="7845425" cy="4392613"/>
          </a:xfrm>
        </p:spPr>
        <p:txBody>
          <a:bodyPr/>
          <a:lstStyle/>
          <a:p>
            <a:pPr marL="0" indent="0">
              <a:spcBef>
                <a:spcPts val="600"/>
              </a:spcBef>
              <a:buFont typeface="Arial" charset="0"/>
              <a:buNone/>
            </a:pPr>
            <a:endParaRPr lang="tr-TR" sz="2000" dirty="0" smtClean="0"/>
          </a:p>
          <a:p>
            <a:pPr marL="0" indent="0">
              <a:spcBef>
                <a:spcPts val="600"/>
              </a:spcBef>
              <a:buFont typeface="Arial" charset="0"/>
              <a:buNone/>
            </a:pPr>
            <a:r>
              <a:rPr lang="tr-TR" sz="2000" b="1" dirty="0" smtClean="0"/>
              <a:t>Üst yönetim, çevre yönetim sisteminin tanımlanan kapsamı İçin aşağıdakileri garanti eden bir çevre politikası oluşturmalıdır:</a:t>
            </a:r>
          </a:p>
          <a:p>
            <a:pPr marL="609600" indent="-609600">
              <a:buFont typeface="Arial" charset="0"/>
              <a:buNone/>
            </a:pPr>
            <a:endParaRPr lang="tr-TR" sz="2000" b="1" dirty="0" smtClean="0"/>
          </a:p>
          <a:p>
            <a:pPr marL="252000" indent="-252000">
              <a:spcBef>
                <a:spcPts val="1200"/>
              </a:spcBef>
            </a:pPr>
            <a:r>
              <a:rPr lang="tr-TR" sz="2000" b="1" dirty="0" smtClean="0"/>
              <a:t>Faaliyet / ürün / hizmetlerin doğasına, boyutuna ve çevre etkisine uygun</a:t>
            </a:r>
          </a:p>
          <a:p>
            <a:pPr marL="252000" indent="-252000">
              <a:spcBef>
                <a:spcPts val="1200"/>
              </a:spcBef>
            </a:pPr>
            <a:r>
              <a:rPr lang="tr-TR" sz="2000" b="1" dirty="0" smtClean="0"/>
              <a:t>Taahhütler:</a:t>
            </a:r>
          </a:p>
          <a:p>
            <a:pPr marL="609600" indent="-609600">
              <a:spcBef>
                <a:spcPts val="1200"/>
              </a:spcBef>
              <a:buFont typeface="Arial" charset="0"/>
              <a:buNone/>
            </a:pPr>
            <a:r>
              <a:rPr lang="tr-TR" sz="2000" b="1" dirty="0" smtClean="0"/>
              <a:t>	* Sürekli gelişme</a:t>
            </a:r>
          </a:p>
          <a:p>
            <a:pPr marL="609600" indent="-609600">
              <a:spcBef>
                <a:spcPts val="1200"/>
              </a:spcBef>
              <a:buFont typeface="Arial" charset="0"/>
              <a:buNone/>
            </a:pPr>
            <a:r>
              <a:rPr lang="tr-TR" sz="2000" b="1" dirty="0" smtClean="0"/>
              <a:t>	* Kirliliğin önlenmesi</a:t>
            </a:r>
          </a:p>
          <a:p>
            <a:pPr marL="609600" indent="-609600">
              <a:spcBef>
                <a:spcPts val="1200"/>
              </a:spcBef>
              <a:buFont typeface="Arial" charset="0"/>
              <a:buNone/>
            </a:pPr>
            <a:r>
              <a:rPr lang="tr-TR" sz="2000" b="1" dirty="0" smtClean="0"/>
              <a:t>	* Çevre boyutlarıyla ilgili uygun yasal düzenlemelere </a:t>
            </a:r>
          </a:p>
          <a:p>
            <a:pPr marL="609600" indent="-609600">
              <a:spcBef>
                <a:spcPts val="1200"/>
              </a:spcBef>
              <a:buFont typeface="Arial" charset="0"/>
              <a:buNone/>
            </a:pPr>
            <a:r>
              <a:rPr lang="tr-TR" sz="2000" b="1" dirty="0" smtClean="0"/>
              <a:t>            uyum ve diğer gerekliliklere uyum</a:t>
            </a:r>
          </a:p>
          <a:p>
            <a:pPr marL="609600" indent="-609600">
              <a:buFont typeface="Arial" charset="0"/>
              <a:buNone/>
            </a:pPr>
            <a:endParaRPr lang="tr-TR" sz="2000" b="1" dirty="0" smtClean="0"/>
          </a:p>
          <a:p>
            <a:pPr marL="609600" indent="-609600">
              <a:buFont typeface="Arial" charset="0"/>
              <a:buNone/>
            </a:pPr>
            <a:endParaRPr lang="tr-TR" sz="2000" dirty="0" smtClean="0"/>
          </a:p>
        </p:txBody>
      </p:sp>
    </p:spTree>
    <p:extLst>
      <p:ext uri="{BB962C8B-B14F-4D97-AF65-F5344CB8AC3E}">
        <p14:creationId xmlns:p14="http://schemas.microsoft.com/office/powerpoint/2010/main" val="440272423"/>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a:xfrm>
            <a:off x="471488" y="563563"/>
            <a:ext cx="8520112" cy="647700"/>
          </a:xfrm>
        </p:spPr>
        <p:txBody>
          <a:bodyPr/>
          <a:lstStyle/>
          <a:p>
            <a:r>
              <a:rPr lang="en-US" sz="2800" dirty="0" smtClean="0"/>
              <a:t>TS 18001(OHSAS) STANDARDI</a:t>
            </a:r>
            <a:r>
              <a:rPr lang="tr-TR" sz="2800" dirty="0" smtClean="0"/>
              <a:t/>
            </a:r>
            <a:br>
              <a:rPr lang="tr-TR" sz="2800" dirty="0" smtClean="0"/>
            </a:br>
            <a:endParaRPr lang="en-US" sz="2800" dirty="0" smtClean="0"/>
          </a:p>
        </p:txBody>
      </p:sp>
      <p:sp>
        <p:nvSpPr>
          <p:cNvPr id="3" name="Content Placeholder 2"/>
          <p:cNvSpPr>
            <a:spLocks noGrp="1"/>
          </p:cNvSpPr>
          <p:nvPr>
            <p:ph idx="1"/>
          </p:nvPr>
        </p:nvSpPr>
        <p:spPr>
          <a:xfrm>
            <a:off x="581024" y="1450975"/>
            <a:ext cx="7800975" cy="4313238"/>
          </a:xfrm>
        </p:spPr>
        <p:txBody>
          <a:bodyPr/>
          <a:lstStyle/>
          <a:p>
            <a:pPr algn="just">
              <a:defRPr/>
            </a:pPr>
            <a:r>
              <a:rPr lang="en-US" sz="2000" dirty="0"/>
              <a:t>OHSAS 18001, BSI (British </a:t>
            </a:r>
            <a:r>
              <a:rPr lang="en-US" sz="2000" dirty="0" err="1"/>
              <a:t>standarts</a:t>
            </a:r>
            <a:r>
              <a:rPr lang="en-US" sz="2000" dirty="0"/>
              <a:t> Institute) </a:t>
            </a:r>
            <a:r>
              <a:rPr lang="en-US" sz="2000" dirty="0" err="1"/>
              <a:t>tarafından</a:t>
            </a:r>
            <a:r>
              <a:rPr lang="en-US" sz="2000" dirty="0"/>
              <a:t> </a:t>
            </a:r>
            <a:r>
              <a:rPr lang="en-US" sz="2000" dirty="0" err="1"/>
              <a:t>yayınlanmış</a:t>
            </a:r>
            <a:r>
              <a:rPr lang="en-US" sz="2000" dirty="0"/>
              <a:t> </a:t>
            </a:r>
            <a:r>
              <a:rPr lang="en-US" sz="2000" dirty="0" err="1"/>
              <a:t>olan</a:t>
            </a:r>
            <a:r>
              <a:rPr lang="en-US" sz="2000" dirty="0"/>
              <a:t> "</a:t>
            </a:r>
            <a:r>
              <a:rPr lang="en-US" sz="2000" dirty="0" err="1"/>
              <a:t>İş</a:t>
            </a:r>
            <a:r>
              <a:rPr lang="en-US" sz="2000" dirty="0"/>
              <a:t> </a:t>
            </a:r>
            <a:r>
              <a:rPr lang="en-US" sz="2000" dirty="0" err="1"/>
              <a:t>Sağlığı</a:t>
            </a:r>
            <a:r>
              <a:rPr lang="en-US" sz="2000" dirty="0"/>
              <a:t> </a:t>
            </a:r>
            <a:r>
              <a:rPr lang="en-US" sz="2000" dirty="0" err="1"/>
              <a:t>ve</a:t>
            </a:r>
            <a:r>
              <a:rPr lang="en-US" sz="2000" dirty="0"/>
              <a:t> </a:t>
            </a:r>
            <a:r>
              <a:rPr lang="en-US" sz="2000" dirty="0" err="1"/>
              <a:t>Güvenliği</a:t>
            </a:r>
            <a:r>
              <a:rPr lang="en-US" sz="2000" dirty="0"/>
              <a:t>" </a:t>
            </a:r>
            <a:r>
              <a:rPr lang="en-US" sz="2000" dirty="0" err="1"/>
              <a:t>standardıdır</a:t>
            </a:r>
            <a:r>
              <a:rPr lang="en-US" sz="2000" dirty="0"/>
              <a:t>. </a:t>
            </a:r>
            <a:endParaRPr lang="tr-TR" sz="2000" dirty="0" smtClean="0"/>
          </a:p>
          <a:p>
            <a:pPr marL="0" indent="0" algn="just">
              <a:buFont typeface="Wingdings" pitchFamily="2" charset="2"/>
              <a:buNone/>
              <a:defRPr/>
            </a:pPr>
            <a:endParaRPr lang="en-US" sz="2000" dirty="0"/>
          </a:p>
          <a:p>
            <a:pPr algn="just">
              <a:defRPr/>
            </a:pPr>
            <a:r>
              <a:rPr lang="en-US" sz="2000" dirty="0"/>
              <a:t>OHSAS 18001; ISO 9000 </a:t>
            </a:r>
            <a:r>
              <a:rPr lang="en-US" sz="2000" dirty="0" err="1"/>
              <a:t>ve</a:t>
            </a:r>
            <a:r>
              <a:rPr lang="en-US" sz="2000" dirty="0"/>
              <a:t> ISO 14000 </a:t>
            </a:r>
            <a:r>
              <a:rPr lang="en-US" sz="2000" dirty="0" err="1"/>
              <a:t>gibi</a:t>
            </a:r>
            <a:r>
              <a:rPr lang="en-US" sz="2000" dirty="0"/>
              <a:t> </a:t>
            </a:r>
            <a:r>
              <a:rPr lang="en-US" sz="2000" u="sng" dirty="0" err="1"/>
              <a:t>bir</a:t>
            </a:r>
            <a:r>
              <a:rPr lang="en-US" sz="2000" u="sng" dirty="0"/>
              <a:t> ISO </a:t>
            </a:r>
            <a:r>
              <a:rPr lang="en-US" sz="2000" u="sng" dirty="0" err="1"/>
              <a:t>standardı</a:t>
            </a:r>
            <a:r>
              <a:rPr lang="en-US" sz="2000" u="sng" dirty="0"/>
              <a:t> </a:t>
            </a:r>
            <a:r>
              <a:rPr lang="en-US" sz="2000" u="sng" dirty="0" err="1"/>
              <a:t>değildir</a:t>
            </a:r>
            <a:r>
              <a:rPr lang="en-US" sz="2000" dirty="0"/>
              <a:t>.</a:t>
            </a:r>
          </a:p>
          <a:p>
            <a:pPr marL="0" indent="0">
              <a:buFont typeface="Wingdings" pitchFamily="2" charset="2"/>
              <a:buNone/>
              <a:defRPr/>
            </a:pPr>
            <a:endParaRPr lang="en-US" sz="2000" dirty="0"/>
          </a:p>
          <a:p>
            <a:pPr algn="just">
              <a:defRPr/>
            </a:pPr>
            <a:r>
              <a:rPr lang="tr-TR" sz="2000" dirty="0" smtClean="0"/>
              <a:t>OHSAS 18001 </a:t>
            </a:r>
            <a:r>
              <a:rPr lang="en-US" sz="2000" dirty="0" err="1" smtClean="0"/>
              <a:t>diğer</a:t>
            </a:r>
            <a:r>
              <a:rPr lang="en-US" sz="2000" dirty="0" smtClean="0"/>
              <a:t> </a:t>
            </a:r>
            <a:r>
              <a:rPr lang="en-US" sz="2000" dirty="0" err="1" smtClean="0"/>
              <a:t>uluslararası</a:t>
            </a:r>
            <a:r>
              <a:rPr lang="en-US" sz="2000" dirty="0" smtClean="0"/>
              <a:t> </a:t>
            </a:r>
            <a:r>
              <a:rPr lang="en-US" sz="2000" dirty="0" err="1" smtClean="0"/>
              <a:t>standartlardan</a:t>
            </a:r>
            <a:r>
              <a:rPr lang="en-US" sz="2000" dirty="0" smtClean="0"/>
              <a:t> </a:t>
            </a:r>
            <a:r>
              <a:rPr lang="en-US" sz="2000" dirty="0" err="1" smtClean="0"/>
              <a:t>farklı</a:t>
            </a:r>
            <a:r>
              <a:rPr lang="en-US" sz="2000" dirty="0" smtClean="0"/>
              <a:t> </a:t>
            </a:r>
            <a:r>
              <a:rPr lang="en-US" sz="2000" dirty="0" err="1" smtClean="0"/>
              <a:t>olarak</a:t>
            </a:r>
            <a:r>
              <a:rPr lang="en-US" sz="2000" dirty="0" smtClean="0"/>
              <a:t> </a:t>
            </a:r>
            <a:r>
              <a:rPr lang="en-US" sz="2000" u="sng" dirty="0" err="1" smtClean="0"/>
              <a:t>bazı</a:t>
            </a:r>
            <a:r>
              <a:rPr lang="en-US" sz="2000" u="sng" dirty="0" smtClean="0"/>
              <a:t> </a:t>
            </a:r>
            <a:r>
              <a:rPr lang="en-US" sz="2000" u="sng" dirty="0" err="1"/>
              <a:t>ulusal</a:t>
            </a:r>
            <a:r>
              <a:rPr lang="en-US" sz="2000" u="sng" dirty="0"/>
              <a:t> </a:t>
            </a:r>
            <a:r>
              <a:rPr lang="en-US" sz="2000" u="sng" dirty="0" err="1"/>
              <a:t>standart</a:t>
            </a:r>
            <a:r>
              <a:rPr lang="en-US" sz="2000" u="sng" dirty="0"/>
              <a:t> </a:t>
            </a:r>
            <a:r>
              <a:rPr lang="en-US" sz="2000" u="sng" dirty="0" err="1"/>
              <a:t>kuruluşları</a:t>
            </a:r>
            <a:r>
              <a:rPr lang="en-US" sz="2000" u="sng" dirty="0"/>
              <a:t> </a:t>
            </a:r>
            <a:r>
              <a:rPr lang="en-US" sz="2000" u="sng" dirty="0" err="1"/>
              <a:t>ve</a:t>
            </a:r>
            <a:r>
              <a:rPr lang="en-US" sz="2000" u="sng" dirty="0"/>
              <a:t> </a:t>
            </a:r>
            <a:r>
              <a:rPr lang="en-US" sz="2000" u="sng" dirty="0" err="1"/>
              <a:t>belgelendirme</a:t>
            </a:r>
            <a:r>
              <a:rPr lang="en-US" sz="2000" u="sng" dirty="0"/>
              <a:t> </a:t>
            </a:r>
            <a:r>
              <a:rPr lang="en-US" sz="2000" u="sng" dirty="0" err="1"/>
              <a:t>kuruluşlarının</a:t>
            </a:r>
            <a:r>
              <a:rPr lang="en-US" sz="2000" u="sng" dirty="0"/>
              <a:t> </a:t>
            </a:r>
            <a:r>
              <a:rPr lang="en-US" sz="2000" u="sng" dirty="0" err="1"/>
              <a:t>birlikte</a:t>
            </a:r>
            <a:r>
              <a:rPr lang="en-US" sz="2000" u="sng" dirty="0"/>
              <a:t> </a:t>
            </a:r>
            <a:r>
              <a:rPr lang="en-US" sz="2000" u="sng" dirty="0" err="1"/>
              <a:t>çalışmasıyla</a:t>
            </a:r>
            <a:r>
              <a:rPr lang="en-US" sz="2000" u="sng" dirty="0"/>
              <a:t> </a:t>
            </a:r>
            <a:r>
              <a:rPr lang="en-US" sz="2000" dirty="0" err="1" smtClean="0"/>
              <a:t>gerçekleştirilmiştir</a:t>
            </a:r>
            <a:r>
              <a:rPr lang="tr-TR" sz="2000" dirty="0" smtClean="0"/>
              <a:t>.</a:t>
            </a:r>
          </a:p>
          <a:p>
            <a:pPr lvl="1">
              <a:defRPr/>
            </a:pPr>
            <a:r>
              <a:rPr lang="en-US" sz="2000" dirty="0" smtClean="0"/>
              <a:t>1996’da </a:t>
            </a:r>
            <a:r>
              <a:rPr lang="en-US" sz="2000" dirty="0"/>
              <a:t>BS 8800 </a:t>
            </a:r>
            <a:r>
              <a:rPr lang="en-US" sz="2000" dirty="0" err="1"/>
              <a:t>Mesleki</a:t>
            </a:r>
            <a:r>
              <a:rPr lang="en-US" sz="2000" dirty="0"/>
              <a:t> </a:t>
            </a:r>
            <a:r>
              <a:rPr lang="en-US" sz="2000" dirty="0" err="1"/>
              <a:t>sağlık</a:t>
            </a:r>
            <a:r>
              <a:rPr lang="en-US" sz="2000" dirty="0"/>
              <a:t> </a:t>
            </a:r>
            <a:r>
              <a:rPr lang="en-US" sz="2000" dirty="0" err="1"/>
              <a:t>ve</a:t>
            </a:r>
            <a:r>
              <a:rPr lang="en-US" sz="2000" dirty="0"/>
              <a:t> </a:t>
            </a:r>
            <a:r>
              <a:rPr lang="en-US" sz="2000" dirty="0" err="1"/>
              <a:t>güvenlik</a:t>
            </a:r>
            <a:r>
              <a:rPr lang="en-US" sz="2000" dirty="0"/>
              <a:t> </a:t>
            </a:r>
            <a:r>
              <a:rPr lang="en-US" sz="2000" dirty="0" err="1"/>
              <a:t>yönetim</a:t>
            </a:r>
            <a:r>
              <a:rPr lang="en-US" sz="2000" dirty="0"/>
              <a:t> </a:t>
            </a:r>
            <a:r>
              <a:rPr lang="en-US" sz="2000" dirty="0" err="1" smtClean="0"/>
              <a:t>sis.rehberi</a:t>
            </a:r>
            <a:endParaRPr lang="tr-TR" sz="2000" dirty="0"/>
          </a:p>
          <a:p>
            <a:pPr lvl="1">
              <a:defRPr/>
            </a:pPr>
            <a:r>
              <a:rPr lang="en-US" sz="2000" dirty="0" smtClean="0"/>
              <a:t>1997’de </a:t>
            </a:r>
            <a:r>
              <a:rPr lang="en-US" sz="2000" dirty="0"/>
              <a:t>Technical report NPR </a:t>
            </a:r>
            <a:r>
              <a:rPr lang="en-US" sz="2000" dirty="0" smtClean="0"/>
              <a:t>5001</a:t>
            </a:r>
            <a:endParaRPr lang="tr-TR" sz="2000" dirty="0" smtClean="0"/>
          </a:p>
          <a:p>
            <a:pPr lvl="1">
              <a:defRPr/>
            </a:pPr>
            <a:r>
              <a:rPr lang="tr-TR" sz="2000" dirty="0" smtClean="0"/>
              <a:t>Nisan </a:t>
            </a:r>
            <a:r>
              <a:rPr lang="en-US" sz="2000" dirty="0" smtClean="0"/>
              <a:t>1999’da </a:t>
            </a:r>
            <a:r>
              <a:rPr lang="en-US" sz="2000" dirty="0"/>
              <a:t>BS </a:t>
            </a:r>
            <a:r>
              <a:rPr lang="en-US" sz="2000" dirty="0" err="1" smtClean="0"/>
              <a:t>tarafından</a:t>
            </a:r>
            <a:r>
              <a:rPr lang="tr-TR" sz="2000" dirty="0" smtClean="0"/>
              <a:t> OHSAS 18001</a:t>
            </a:r>
            <a:r>
              <a:rPr lang="en-US" sz="2000" dirty="0" smtClean="0"/>
              <a:t> </a:t>
            </a:r>
            <a:r>
              <a:rPr lang="en-US" sz="2000" dirty="0"/>
              <a:t>(</a:t>
            </a:r>
            <a:r>
              <a:rPr lang="en-US" sz="2000" dirty="0" err="1" smtClean="0"/>
              <a:t>İngiltere’de</a:t>
            </a:r>
            <a:r>
              <a:rPr lang="en-US" sz="2000" dirty="0" smtClean="0"/>
              <a:t>)</a:t>
            </a:r>
            <a:endParaRPr lang="tr-TR" sz="2000" dirty="0" smtClean="0"/>
          </a:p>
          <a:p>
            <a:pPr lvl="1">
              <a:defRPr/>
            </a:pPr>
            <a:r>
              <a:rPr lang="tr-TR" sz="2000" dirty="0"/>
              <a:t>Kasım-1999’da ise OHSAS 18002 yayınlanmıştır.</a:t>
            </a:r>
          </a:p>
          <a:p>
            <a:pPr lvl="1">
              <a:defRPr/>
            </a:pPr>
            <a:r>
              <a:rPr lang="tr-TR" sz="2000" dirty="0" smtClean="0"/>
              <a:t>9 Nisan</a:t>
            </a:r>
            <a:r>
              <a:rPr lang="en-US" sz="2000" dirty="0" smtClean="0"/>
              <a:t>200</a:t>
            </a:r>
            <a:r>
              <a:rPr lang="tr-TR" sz="2000" dirty="0" smtClean="0"/>
              <a:t>1</a:t>
            </a:r>
            <a:r>
              <a:rPr lang="en-US" sz="2000" dirty="0" smtClean="0"/>
              <a:t>’de</a:t>
            </a:r>
            <a:r>
              <a:rPr lang="tr-TR" sz="2000" dirty="0" smtClean="0"/>
              <a:t> TSE tarafından</a:t>
            </a:r>
            <a:r>
              <a:rPr lang="en-US" sz="2000" dirty="0" smtClean="0"/>
              <a:t> </a:t>
            </a:r>
            <a:r>
              <a:rPr lang="en-US" sz="2000" dirty="0"/>
              <a:t>TS 18001 </a:t>
            </a:r>
            <a:r>
              <a:rPr lang="en-US" sz="2000" dirty="0" err="1"/>
              <a:t>olarak</a:t>
            </a:r>
            <a:r>
              <a:rPr lang="en-US" sz="2000" dirty="0"/>
              <a:t> </a:t>
            </a:r>
            <a:r>
              <a:rPr lang="en-US" sz="2000" dirty="0" err="1"/>
              <a:t>yayınlandı</a:t>
            </a:r>
            <a:endParaRPr lang="en-US" sz="2000" dirty="0"/>
          </a:p>
          <a:p>
            <a:pPr algn="just">
              <a:defRPr/>
            </a:pPr>
            <a:endParaRPr lang="en-US" sz="2000" dirty="0"/>
          </a:p>
        </p:txBody>
      </p:sp>
    </p:spTree>
    <p:extLst>
      <p:ext uri="{BB962C8B-B14F-4D97-AF65-F5344CB8AC3E}">
        <p14:creationId xmlns:p14="http://schemas.microsoft.com/office/powerpoint/2010/main" val="90456310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9" name="Rectangle 3"/>
          <p:cNvSpPr>
            <a:spLocks noGrp="1" noChangeArrowheads="1"/>
          </p:cNvSpPr>
          <p:nvPr>
            <p:ph type="body" idx="1"/>
          </p:nvPr>
        </p:nvSpPr>
        <p:spPr>
          <a:xfrm>
            <a:off x="296862" y="1190625"/>
            <a:ext cx="8447088" cy="5381625"/>
          </a:xfrm>
        </p:spPr>
        <p:txBody>
          <a:bodyPr/>
          <a:lstStyle/>
          <a:p>
            <a:pPr>
              <a:spcBef>
                <a:spcPts val="1200"/>
              </a:spcBef>
            </a:pPr>
            <a:r>
              <a:rPr lang="tr-TR" sz="2000" dirty="0" smtClean="0"/>
              <a:t>Tehlikelerin </a:t>
            </a:r>
            <a:r>
              <a:rPr lang="tr-TR" sz="2000" dirty="0"/>
              <a:t>önceden tespiti ve gerekli önlemlerin alınması sağlanır,</a:t>
            </a:r>
          </a:p>
          <a:p>
            <a:pPr>
              <a:spcBef>
                <a:spcPts val="1200"/>
              </a:spcBef>
            </a:pPr>
            <a:r>
              <a:rPr lang="tr-TR" sz="2000" dirty="0"/>
              <a:t>Çalışanlar işyerinin olumsuz etkilerinden korunur,</a:t>
            </a:r>
          </a:p>
          <a:p>
            <a:pPr>
              <a:spcBef>
                <a:spcPts val="1200"/>
              </a:spcBef>
            </a:pPr>
            <a:r>
              <a:rPr lang="tr-TR" sz="2000" dirty="0"/>
              <a:t>Rahat ve güvenli bir ortamda çalışmaları sağlanır,</a:t>
            </a:r>
          </a:p>
          <a:p>
            <a:pPr>
              <a:spcBef>
                <a:spcPts val="1200"/>
              </a:spcBef>
            </a:pPr>
            <a:r>
              <a:rPr lang="tr-TR" sz="2000" dirty="0"/>
              <a:t>İş kazaları ve meslek hastalıkları sebebiyle oluşabilecek iş gücü ve iş günü kayıpları önlenir, oldukça yüksek maliyetleri en aza indirilir</a:t>
            </a:r>
            <a:r>
              <a:rPr lang="tr-TR" sz="2000" dirty="0" smtClean="0"/>
              <a:t>.</a:t>
            </a:r>
          </a:p>
          <a:p>
            <a:r>
              <a:rPr lang="tr-TR" sz="2000" dirty="0"/>
              <a:t>Çalışanların memnuniyeti, müşteri memnuniyeti ve üretim maliyetlerinde azalma sağlanır.</a:t>
            </a:r>
          </a:p>
          <a:p>
            <a:r>
              <a:rPr lang="tr-TR" sz="2000" dirty="0"/>
              <a:t>Çalışma ortamlarında alınan tedbirlerle, işletmeyi tehlikeye sokabilecek yangın, patlama, makine arızaları ve devre dışı kalmalar ortadan kaldırılır işletme güvenliği sağlanır</a:t>
            </a:r>
            <a:r>
              <a:rPr lang="tr-TR" sz="2000" dirty="0" smtClean="0"/>
              <a:t>.</a:t>
            </a:r>
          </a:p>
          <a:p>
            <a:pPr>
              <a:lnSpc>
                <a:spcPct val="110000"/>
              </a:lnSpc>
            </a:pPr>
            <a:r>
              <a:rPr lang="tr-TR" sz="2000" dirty="0"/>
              <a:t>Resmi makamlar önünde, iş güvenliğine karşı duyarlı olduğu kanıtlanır ve yasal ceza riski azaltılır.</a:t>
            </a:r>
          </a:p>
          <a:p>
            <a:pPr>
              <a:lnSpc>
                <a:spcPct val="90000"/>
              </a:lnSpc>
            </a:pPr>
            <a:r>
              <a:rPr lang="tr-TR" sz="2000" dirty="0"/>
              <a:t>OHSAS 18001, ISO 9001:2000 ve ISO 14001 ile uyumludur, var olan alt yapı geliştirilir ve daha kapsamlı hale getirilir.</a:t>
            </a:r>
          </a:p>
          <a:p>
            <a:pPr>
              <a:lnSpc>
                <a:spcPct val="90000"/>
              </a:lnSpc>
            </a:pPr>
            <a:r>
              <a:rPr lang="tr-TR" sz="2000" dirty="0"/>
              <a:t>Çalışanların sağlık ve güvenliği korunur, dolayısı ile verimlilik ve üretim artar. </a:t>
            </a:r>
          </a:p>
          <a:p>
            <a:endParaRPr lang="tr-TR" sz="2000" dirty="0"/>
          </a:p>
          <a:p>
            <a:pPr>
              <a:spcBef>
                <a:spcPts val="1200"/>
              </a:spcBef>
            </a:pPr>
            <a:endParaRPr lang="tr-TR" sz="2000" dirty="0"/>
          </a:p>
        </p:txBody>
      </p:sp>
      <p:sp>
        <p:nvSpPr>
          <p:cNvPr id="2" name="Başlık 1"/>
          <p:cNvSpPr>
            <a:spLocks noGrp="1"/>
          </p:cNvSpPr>
          <p:nvPr>
            <p:ph type="title"/>
          </p:nvPr>
        </p:nvSpPr>
        <p:spPr>
          <a:xfrm>
            <a:off x="319088" y="525463"/>
            <a:ext cx="8520112" cy="647700"/>
          </a:xfrm>
          <a:noFill/>
          <a:ln w="9525">
            <a:noFill/>
            <a:miter lim="800000"/>
            <a:headEnd/>
            <a:tailEnd/>
          </a:ln>
        </p:spPr>
        <p:txBody>
          <a:bodyPr vert="horz" wrap="square" lIns="0" tIns="45720" rIns="0" bIns="45720" numCol="1" anchor="t" anchorCtr="0" compatLnSpc="1">
            <a:prstTxWarp prst="textNoShape">
              <a:avLst/>
            </a:prstTxWarp>
          </a:bodyPr>
          <a:lstStyle/>
          <a:p>
            <a:r>
              <a:rPr lang="tr-TR" sz="2800" kern="1200" dirty="0">
                <a:solidFill>
                  <a:schemeClr val="hlink"/>
                </a:solidFill>
              </a:rPr>
              <a:t>OHSAS </a:t>
            </a:r>
            <a:r>
              <a:rPr lang="tr-TR" sz="2800" kern="1200" dirty="0" smtClean="0">
                <a:solidFill>
                  <a:schemeClr val="hlink"/>
                </a:solidFill>
              </a:rPr>
              <a:t>18001-İSG Yönetim </a:t>
            </a:r>
            <a:r>
              <a:rPr lang="tr-TR" sz="2800" kern="1200" dirty="0">
                <a:solidFill>
                  <a:schemeClr val="hlink"/>
                </a:solidFill>
              </a:rPr>
              <a:t>Sisteminin Yararları:</a:t>
            </a:r>
            <a:br>
              <a:rPr lang="tr-TR" sz="2800" kern="1200" dirty="0">
                <a:solidFill>
                  <a:schemeClr val="hlink"/>
                </a:solidFill>
              </a:rPr>
            </a:br>
            <a:endParaRPr lang="tr-TR" sz="2800" kern="1200" dirty="0">
              <a:solidFill>
                <a:schemeClr val="hlink"/>
              </a:solidFill>
            </a:endParaRPr>
          </a:p>
        </p:txBody>
      </p:sp>
    </p:spTree>
    <p:extLst>
      <p:ext uri="{BB962C8B-B14F-4D97-AF65-F5344CB8AC3E}">
        <p14:creationId xmlns:p14="http://schemas.microsoft.com/office/powerpoint/2010/main" val="179737490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Content Placeholder 2"/>
          <p:cNvSpPr>
            <a:spLocks noGrp="1"/>
          </p:cNvSpPr>
          <p:nvPr>
            <p:ph idx="1"/>
          </p:nvPr>
        </p:nvSpPr>
        <p:spPr>
          <a:xfrm>
            <a:off x="1095375" y="1270000"/>
            <a:ext cx="5133975" cy="4313238"/>
          </a:xfrm>
        </p:spPr>
        <p:txBody>
          <a:bodyPr/>
          <a:lstStyle/>
          <a:p>
            <a:pPr marL="0" indent="0">
              <a:spcBef>
                <a:spcPts val="1200"/>
              </a:spcBef>
              <a:buFont typeface="Wingdings" pitchFamily="2" charset="2"/>
              <a:buNone/>
            </a:pPr>
            <a:r>
              <a:rPr lang="en-US" sz="2000" b="1" dirty="0" smtClean="0"/>
              <a:t>1.</a:t>
            </a:r>
            <a:r>
              <a:rPr lang="en-US" sz="2000" dirty="0" smtClean="0"/>
              <a:t>KAPSAM</a:t>
            </a:r>
          </a:p>
          <a:p>
            <a:pPr marL="0" indent="0">
              <a:spcBef>
                <a:spcPts val="1200"/>
              </a:spcBef>
              <a:buFont typeface="Wingdings" pitchFamily="2" charset="2"/>
              <a:buNone/>
            </a:pPr>
            <a:r>
              <a:rPr lang="en-US" sz="2000" b="1" dirty="0" smtClean="0"/>
              <a:t>2.</a:t>
            </a:r>
            <a:r>
              <a:rPr lang="en-US" sz="2000" dirty="0" smtClean="0"/>
              <a:t>ATIF YAPILAN STANDARDLAR</a:t>
            </a:r>
          </a:p>
          <a:p>
            <a:pPr marL="0" indent="0">
              <a:spcBef>
                <a:spcPts val="1200"/>
              </a:spcBef>
              <a:buFont typeface="Wingdings" pitchFamily="2" charset="2"/>
              <a:buNone/>
            </a:pPr>
            <a:r>
              <a:rPr lang="en-US" sz="2000" b="1" dirty="0" smtClean="0"/>
              <a:t>3.</a:t>
            </a:r>
            <a:r>
              <a:rPr lang="en-US" sz="2000" dirty="0" smtClean="0"/>
              <a:t>TERİMLER VE TARİFLER</a:t>
            </a:r>
          </a:p>
          <a:p>
            <a:pPr marL="0" indent="0">
              <a:spcBef>
                <a:spcPts val="1200"/>
              </a:spcBef>
              <a:buFont typeface="Wingdings" pitchFamily="2" charset="2"/>
              <a:buNone/>
            </a:pPr>
            <a:r>
              <a:rPr lang="en-US" sz="2000" b="1" dirty="0" smtClean="0"/>
              <a:t>4.</a:t>
            </a:r>
            <a:r>
              <a:rPr lang="en-US" sz="2000" dirty="0" smtClean="0"/>
              <a:t>İSG YÖNETİM SİSTEMİ UNSURLARI</a:t>
            </a:r>
          </a:p>
          <a:p>
            <a:pPr marL="0" indent="0">
              <a:spcBef>
                <a:spcPts val="1200"/>
              </a:spcBef>
              <a:buFont typeface="Wingdings" pitchFamily="2" charset="2"/>
              <a:buNone/>
            </a:pPr>
            <a:r>
              <a:rPr lang="en-US" sz="2000" b="1" dirty="0" smtClean="0"/>
              <a:t>4.1 </a:t>
            </a:r>
            <a:r>
              <a:rPr lang="en-US" sz="2000" dirty="0" smtClean="0"/>
              <a:t>GENEL ŞARTLAR</a:t>
            </a:r>
          </a:p>
          <a:p>
            <a:pPr marL="0" indent="0">
              <a:spcBef>
                <a:spcPts val="1200"/>
              </a:spcBef>
              <a:buFont typeface="Wingdings" pitchFamily="2" charset="2"/>
              <a:buNone/>
            </a:pPr>
            <a:r>
              <a:rPr lang="en-US" sz="2000" b="1" dirty="0" smtClean="0">
                <a:solidFill>
                  <a:srgbClr val="FF0000"/>
                </a:solidFill>
              </a:rPr>
              <a:t>4.2 ISG POLİTİKASI</a:t>
            </a:r>
          </a:p>
          <a:p>
            <a:pPr marL="0" indent="0">
              <a:spcBef>
                <a:spcPts val="1200"/>
              </a:spcBef>
              <a:buFont typeface="Wingdings" pitchFamily="2" charset="2"/>
              <a:buNone/>
            </a:pPr>
            <a:r>
              <a:rPr lang="en-US" sz="2000" b="1" dirty="0" smtClean="0">
                <a:solidFill>
                  <a:srgbClr val="FF0000"/>
                </a:solidFill>
              </a:rPr>
              <a:t>4.3 PLANLAMA </a:t>
            </a:r>
          </a:p>
          <a:p>
            <a:pPr marL="0" indent="0">
              <a:spcBef>
                <a:spcPts val="1200"/>
              </a:spcBef>
              <a:buFont typeface="Wingdings" pitchFamily="2" charset="2"/>
              <a:buNone/>
            </a:pPr>
            <a:r>
              <a:rPr lang="en-US" sz="2000" b="1" dirty="0" smtClean="0">
                <a:solidFill>
                  <a:srgbClr val="FF0000"/>
                </a:solidFill>
              </a:rPr>
              <a:t>4.4.UYGULAMA VE ÇALIŞTIRMA</a:t>
            </a:r>
          </a:p>
          <a:p>
            <a:pPr marL="0" indent="0">
              <a:spcBef>
                <a:spcPts val="1200"/>
              </a:spcBef>
              <a:buFont typeface="Wingdings" pitchFamily="2" charset="2"/>
              <a:buNone/>
            </a:pPr>
            <a:r>
              <a:rPr lang="en-US" sz="2000" b="1" dirty="0" smtClean="0">
                <a:solidFill>
                  <a:srgbClr val="FF0000"/>
                </a:solidFill>
              </a:rPr>
              <a:t>4.5. KONTROL VE DÜZELTİCİ FAALİYET</a:t>
            </a:r>
          </a:p>
          <a:p>
            <a:pPr marL="0" indent="0">
              <a:spcBef>
                <a:spcPts val="1200"/>
              </a:spcBef>
              <a:buFont typeface="Wingdings" pitchFamily="2" charset="2"/>
              <a:buNone/>
            </a:pPr>
            <a:r>
              <a:rPr lang="en-US" sz="2000" b="1" dirty="0" smtClean="0">
                <a:solidFill>
                  <a:srgbClr val="FF0000"/>
                </a:solidFill>
              </a:rPr>
              <a:t>4.6.YÖNETİMİN GÖZDEN GEÇİRMESİ</a:t>
            </a:r>
            <a:endParaRPr lang="tr-TR" sz="2000" b="1" dirty="0" smtClean="0">
              <a:solidFill>
                <a:srgbClr val="FF0000"/>
              </a:solidFill>
            </a:endParaRPr>
          </a:p>
          <a:p>
            <a:pPr marL="0" indent="0">
              <a:spcBef>
                <a:spcPts val="1200"/>
              </a:spcBef>
              <a:buFont typeface="Wingdings" pitchFamily="2" charset="2"/>
              <a:buNone/>
            </a:pPr>
            <a:r>
              <a:rPr lang="tr-TR" sz="2000" dirty="0" smtClean="0"/>
              <a:t>(TS 18001:2008)</a:t>
            </a:r>
          </a:p>
          <a:p>
            <a:pPr marL="0" indent="0">
              <a:buFont typeface="Wingdings" pitchFamily="2" charset="2"/>
              <a:buNone/>
            </a:pPr>
            <a:endParaRPr lang="en-US" sz="2000" b="1" dirty="0" smtClean="0">
              <a:solidFill>
                <a:srgbClr val="FF0000"/>
              </a:solidFill>
            </a:endParaRPr>
          </a:p>
        </p:txBody>
      </p:sp>
      <p:sp>
        <p:nvSpPr>
          <p:cNvPr id="60419" name="Title 3"/>
          <p:cNvSpPr>
            <a:spLocks noGrp="1"/>
          </p:cNvSpPr>
          <p:nvPr>
            <p:ph type="title"/>
          </p:nvPr>
        </p:nvSpPr>
        <p:spPr>
          <a:xfrm>
            <a:off x="1014413" y="735013"/>
            <a:ext cx="5131107" cy="647700"/>
          </a:xfrm>
        </p:spPr>
        <p:txBody>
          <a:bodyPr/>
          <a:lstStyle/>
          <a:p>
            <a:r>
              <a:rPr lang="en-US" smtClean="0"/>
              <a:t>TS 18001(OHSAS)</a:t>
            </a:r>
            <a:r>
              <a:rPr lang="tr-TR" smtClean="0"/>
              <a:t> BÖLÜMLERİ</a:t>
            </a:r>
            <a:endParaRPr lang="en-US" smtClean="0"/>
          </a:p>
        </p:txBody>
      </p:sp>
    </p:spTree>
    <p:extLst>
      <p:ext uri="{BB962C8B-B14F-4D97-AF65-F5344CB8AC3E}">
        <p14:creationId xmlns:p14="http://schemas.microsoft.com/office/powerpoint/2010/main" val="28949858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42900" y="598488"/>
            <a:ext cx="8229600" cy="777875"/>
          </a:xfrm>
          <a:noFill/>
          <a:ln w="9525">
            <a:noFill/>
            <a:miter lim="800000"/>
            <a:headEnd/>
            <a:tailEnd/>
          </a:ln>
        </p:spPr>
        <p:txBody>
          <a:bodyPr vert="horz" wrap="square" lIns="0" tIns="45720" rIns="0" bIns="45720" numCol="1" anchor="t" anchorCtr="0" compatLnSpc="1">
            <a:prstTxWarp prst="textNoShape">
              <a:avLst/>
            </a:prstTxWarp>
          </a:bodyPr>
          <a:lstStyle/>
          <a:p>
            <a:r>
              <a:rPr lang="tr-TR" sz="2800" kern="1200" dirty="0">
                <a:solidFill>
                  <a:schemeClr val="hlink"/>
                </a:solidFill>
              </a:rPr>
              <a:t>Sistem İçinde Geçen Tanımlar:</a:t>
            </a:r>
          </a:p>
        </p:txBody>
      </p:sp>
      <p:sp>
        <p:nvSpPr>
          <p:cNvPr id="9219" name="Rectangle 3"/>
          <p:cNvSpPr>
            <a:spLocks noGrp="1" noChangeArrowheads="1"/>
          </p:cNvSpPr>
          <p:nvPr>
            <p:ph type="body" idx="1"/>
          </p:nvPr>
        </p:nvSpPr>
        <p:spPr>
          <a:xfrm>
            <a:off x="323851" y="1268413"/>
            <a:ext cx="8553450" cy="4681537"/>
          </a:xfrm>
        </p:spPr>
        <p:txBody>
          <a:bodyPr/>
          <a:lstStyle/>
          <a:p>
            <a:pPr>
              <a:lnSpc>
                <a:spcPct val="90000"/>
              </a:lnSpc>
              <a:spcBef>
                <a:spcPts val="1200"/>
              </a:spcBef>
            </a:pPr>
            <a:r>
              <a:rPr lang="tr-TR" b="1" dirty="0">
                <a:solidFill>
                  <a:srgbClr val="0033CC"/>
                </a:solidFill>
              </a:rPr>
              <a:t>Olay:</a:t>
            </a:r>
            <a:r>
              <a:rPr lang="tr-TR" b="1" dirty="0"/>
              <a:t> </a:t>
            </a:r>
            <a:r>
              <a:rPr lang="tr-TR" dirty="0"/>
              <a:t>Bir kazaya yol açan veya bir kazaya neden olabilecek potansiyeli olan durum.                  </a:t>
            </a:r>
            <a:r>
              <a:rPr lang="tr-TR" dirty="0">
                <a:solidFill>
                  <a:srgbClr val="0033CC"/>
                </a:solidFill>
              </a:rPr>
              <a:t>"Olay" terimi "yakın - ıskalama" </a:t>
            </a:r>
            <a:r>
              <a:rPr lang="tr-TR" dirty="0" err="1">
                <a:solidFill>
                  <a:srgbClr val="0033CC"/>
                </a:solidFill>
              </a:rPr>
              <a:t>yı</a:t>
            </a:r>
            <a:r>
              <a:rPr lang="tr-TR" dirty="0">
                <a:solidFill>
                  <a:srgbClr val="0033CC"/>
                </a:solidFill>
              </a:rPr>
              <a:t> da kapsar</a:t>
            </a:r>
            <a:r>
              <a:rPr lang="tr-TR" dirty="0" smtClean="0">
                <a:solidFill>
                  <a:srgbClr val="0033CC"/>
                </a:solidFill>
              </a:rPr>
              <a:t>.  </a:t>
            </a:r>
            <a:r>
              <a:rPr lang="tr-TR" dirty="0"/>
              <a:t>	Yaralanma, sağlığın bozulması veya ölüme sebep olmadan gerçekleşen olaylara; </a:t>
            </a:r>
            <a:r>
              <a:rPr lang="tr-TR" dirty="0">
                <a:solidFill>
                  <a:srgbClr val="0033CC"/>
                </a:solidFill>
              </a:rPr>
              <a:t>“hasarsız olay”</a:t>
            </a:r>
            <a:r>
              <a:rPr lang="tr-TR" dirty="0"/>
              <a:t> veya </a:t>
            </a:r>
            <a:r>
              <a:rPr lang="tr-TR" dirty="0">
                <a:solidFill>
                  <a:srgbClr val="0033CC"/>
                </a:solidFill>
              </a:rPr>
              <a:t>“tehlikeli oluşum”</a:t>
            </a:r>
            <a:r>
              <a:rPr lang="tr-TR" dirty="0"/>
              <a:t> gibi adlar verilir</a:t>
            </a:r>
            <a:r>
              <a:rPr lang="tr-TR" dirty="0" smtClean="0"/>
              <a:t>.  </a:t>
            </a:r>
            <a:r>
              <a:rPr lang="tr-TR" dirty="0">
                <a:solidFill>
                  <a:srgbClr val="0033CC"/>
                </a:solidFill>
              </a:rPr>
              <a:t>“Acil durum”,</a:t>
            </a:r>
            <a:r>
              <a:rPr lang="tr-TR" dirty="0"/>
              <a:t> olayın özel bir tipidir</a:t>
            </a:r>
            <a:r>
              <a:rPr lang="tr-TR" dirty="0" smtClean="0"/>
              <a:t>.</a:t>
            </a:r>
          </a:p>
          <a:p>
            <a:pPr>
              <a:lnSpc>
                <a:spcPct val="110000"/>
              </a:lnSpc>
              <a:spcBef>
                <a:spcPts val="1200"/>
              </a:spcBef>
            </a:pPr>
            <a:r>
              <a:rPr lang="tr-TR" b="1" dirty="0">
                <a:solidFill>
                  <a:srgbClr val="0033CC"/>
                </a:solidFill>
              </a:rPr>
              <a:t>Tehlike:</a:t>
            </a:r>
            <a:r>
              <a:rPr lang="tr-TR" b="1" dirty="0"/>
              <a:t> </a:t>
            </a:r>
            <a:r>
              <a:rPr lang="tr-TR" dirty="0"/>
              <a:t>Yaralanmaya, sağlık bozulmasına, çalışma ortamının bozulmasına, malın/mülkün hasar görmesine veya bunlardan birkaçının bir arada bulunmasına neden olabilecek potansiyel zararlı kaynak veya durum.</a:t>
            </a:r>
            <a:endParaRPr lang="tr-TR" dirty="0">
              <a:solidFill>
                <a:srgbClr val="CC0000"/>
              </a:solidFill>
            </a:endParaRPr>
          </a:p>
          <a:p>
            <a:pPr>
              <a:lnSpc>
                <a:spcPct val="110000"/>
              </a:lnSpc>
              <a:spcBef>
                <a:spcPts val="1200"/>
              </a:spcBef>
            </a:pPr>
            <a:r>
              <a:rPr lang="tr-TR" b="1" dirty="0">
                <a:solidFill>
                  <a:srgbClr val="0033CC"/>
                </a:solidFill>
              </a:rPr>
              <a:t>Sağlığın Bozulması:</a:t>
            </a:r>
            <a:r>
              <a:rPr lang="tr-TR" dirty="0"/>
              <a:t> Bir iş faaliyetinin veya işle ilgili durumun yol açtığı ve/veya kötüleştirdiği belirlenebilir, </a:t>
            </a:r>
            <a:r>
              <a:rPr lang="tr-TR" dirty="0">
                <a:solidFill>
                  <a:srgbClr val="0033CC"/>
                </a:solidFill>
              </a:rPr>
              <a:t>olumsuz fiziksel veya ruhsal durum</a:t>
            </a:r>
            <a:r>
              <a:rPr lang="tr-TR" dirty="0" smtClean="0">
                <a:solidFill>
                  <a:srgbClr val="0033CC"/>
                </a:solidFill>
              </a:rPr>
              <a:t>.</a:t>
            </a:r>
          </a:p>
          <a:p>
            <a:pPr>
              <a:spcBef>
                <a:spcPts val="1200"/>
              </a:spcBef>
            </a:pPr>
            <a:r>
              <a:rPr lang="tr-TR" b="1" dirty="0">
                <a:solidFill>
                  <a:srgbClr val="0033CC"/>
                </a:solidFill>
              </a:rPr>
              <a:t>Risk:</a:t>
            </a:r>
            <a:r>
              <a:rPr lang="tr-TR" b="1" dirty="0"/>
              <a:t> </a:t>
            </a:r>
            <a:r>
              <a:rPr lang="tr-TR" dirty="0"/>
              <a:t>Bir tehlikeli durumun meydana gelme olasılığı ve önem derecesinin bileşkesi.</a:t>
            </a:r>
          </a:p>
          <a:p>
            <a:pPr>
              <a:spcBef>
                <a:spcPts val="1200"/>
              </a:spcBef>
            </a:pPr>
            <a:r>
              <a:rPr lang="tr-TR" b="1" dirty="0">
                <a:solidFill>
                  <a:srgbClr val="0033CC"/>
                </a:solidFill>
              </a:rPr>
              <a:t>Kaza:</a:t>
            </a:r>
            <a:r>
              <a:rPr lang="tr-TR" b="1" dirty="0"/>
              <a:t> </a:t>
            </a:r>
            <a:r>
              <a:rPr lang="tr-TR" dirty="0"/>
              <a:t>Ölüme, sağlık bozulmasına, yaralanmaya, hasara, zarara ya da diğer kayıplara yol açan istenmeyen olay,</a:t>
            </a:r>
          </a:p>
          <a:p>
            <a:pPr>
              <a:spcBef>
                <a:spcPts val="1200"/>
              </a:spcBef>
            </a:pPr>
            <a:r>
              <a:rPr lang="tr-TR" b="1" dirty="0">
                <a:solidFill>
                  <a:srgbClr val="0033CC"/>
                </a:solidFill>
              </a:rPr>
              <a:t>Güvenlik:</a:t>
            </a:r>
            <a:r>
              <a:rPr lang="tr-TR" b="1" dirty="0"/>
              <a:t> </a:t>
            </a:r>
            <a:r>
              <a:rPr lang="tr-TR" dirty="0"/>
              <a:t>Zarar, ziyan riskinin olmadığı durum. Kabul edilmez zarar riskinden uzak kalma ISO /IEC </a:t>
            </a:r>
            <a:r>
              <a:rPr lang="tr-TR" dirty="0" err="1"/>
              <a:t>Klavuz</a:t>
            </a:r>
            <a:endParaRPr lang="tr-TR" dirty="0"/>
          </a:p>
          <a:p>
            <a:pPr>
              <a:lnSpc>
                <a:spcPct val="110000"/>
              </a:lnSpc>
            </a:pPr>
            <a:endParaRPr lang="tr-TR" dirty="0">
              <a:solidFill>
                <a:srgbClr val="0033CC"/>
              </a:solidFill>
            </a:endParaRPr>
          </a:p>
          <a:p>
            <a:pPr>
              <a:lnSpc>
                <a:spcPct val="90000"/>
              </a:lnSpc>
              <a:buFontTx/>
              <a:buNone/>
            </a:pPr>
            <a:endParaRPr lang="tr-TR" b="1" dirty="0">
              <a:solidFill>
                <a:srgbClr val="CC0000"/>
              </a:solidFill>
            </a:endParaRPr>
          </a:p>
        </p:txBody>
      </p:sp>
    </p:spTree>
    <p:extLst>
      <p:ext uri="{BB962C8B-B14F-4D97-AF65-F5344CB8AC3E}">
        <p14:creationId xmlns:p14="http://schemas.microsoft.com/office/powerpoint/2010/main" val="39441444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9048" y="2048633"/>
            <a:ext cx="8524875" cy="4313238"/>
          </a:xfrm>
        </p:spPr>
        <p:txBody>
          <a:bodyPr>
            <a:normAutofit/>
          </a:bodyPr>
          <a:lstStyle/>
          <a:p>
            <a:pPr marL="109728" indent="0" fontAlgn="auto">
              <a:spcAft>
                <a:spcPts val="0"/>
              </a:spcAft>
              <a:buFont typeface="Wingdings" pitchFamily="2" charset="2"/>
              <a:buNone/>
              <a:defRPr/>
            </a:pPr>
            <a:r>
              <a:rPr lang="tr-TR" dirty="0" smtClean="0"/>
              <a:t> </a:t>
            </a:r>
          </a:p>
          <a:p>
            <a:pPr marL="365760" indent="-256032" fontAlgn="auto">
              <a:spcAft>
                <a:spcPts val="0"/>
              </a:spcAft>
              <a:buFont typeface="Wingdings 3"/>
              <a:buChar char=""/>
              <a:defRPr/>
            </a:pPr>
            <a:endParaRPr lang="tr-TR" dirty="0"/>
          </a:p>
        </p:txBody>
      </p:sp>
      <p:sp>
        <p:nvSpPr>
          <p:cNvPr id="55299" name="2 Başlık"/>
          <p:cNvSpPr>
            <a:spLocks noGrp="1"/>
          </p:cNvSpPr>
          <p:nvPr>
            <p:ph type="title"/>
          </p:nvPr>
        </p:nvSpPr>
        <p:spPr>
          <a:xfrm>
            <a:off x="832300" y="1038960"/>
            <a:ext cx="8520112" cy="647700"/>
          </a:xfrm>
        </p:spPr>
        <p:txBody>
          <a:bodyPr/>
          <a:lstStyle/>
          <a:p>
            <a:r>
              <a:rPr lang="tr-TR" dirty="0"/>
              <a:t>İ</a:t>
            </a:r>
            <a:r>
              <a:rPr lang="tr-TR" dirty="0" smtClean="0"/>
              <a:t>SG YÖNETİM SİSTEMLERİ</a:t>
            </a:r>
          </a:p>
        </p:txBody>
      </p:sp>
      <p:graphicFrame>
        <p:nvGraphicFramePr>
          <p:cNvPr id="5" name="Table 4"/>
          <p:cNvGraphicFramePr>
            <a:graphicFrameLocks noGrp="1"/>
          </p:cNvGraphicFramePr>
          <p:nvPr>
            <p:extLst>
              <p:ext uri="{D42A27DB-BD31-4B8C-83A1-F6EECF244321}">
                <p14:modId xmlns:p14="http://schemas.microsoft.com/office/powerpoint/2010/main" val="342984846"/>
              </p:ext>
            </p:extLst>
          </p:nvPr>
        </p:nvGraphicFramePr>
        <p:xfrm>
          <a:off x="723474" y="2319313"/>
          <a:ext cx="7478831" cy="3200220"/>
        </p:xfrm>
        <a:graphic>
          <a:graphicData uri="http://schemas.openxmlformats.org/drawingml/2006/table">
            <a:tbl>
              <a:tblPr firstRow="1" bandRow="1">
                <a:tableStyleId>{5C22544A-7EE6-4342-B048-85BDC9FD1C3A}</a:tableStyleId>
              </a:tblPr>
              <a:tblGrid>
                <a:gridCol w="2002625"/>
                <a:gridCol w="5476206"/>
              </a:tblGrid>
              <a:tr h="640044">
                <a:tc>
                  <a:txBody>
                    <a:bodyPr/>
                    <a:lstStyle/>
                    <a:p>
                      <a:r>
                        <a:rPr lang="tr-TR" sz="1800" dirty="0" smtClean="0">
                          <a:solidFill>
                            <a:srgbClr val="002060"/>
                          </a:solidFill>
                        </a:rPr>
                        <a:t>OHSAS 18001 </a:t>
                      </a:r>
                      <a:endParaRPr lang="en-US" sz="1800" dirty="0">
                        <a:solidFill>
                          <a:srgbClr val="002060"/>
                        </a:solidFill>
                      </a:endParaRPr>
                    </a:p>
                  </a:txBody>
                  <a:tcPr marT="45702" marB="4570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95000"/>
                      </a:schemeClr>
                    </a:solidFill>
                  </a:tcPr>
                </a:tc>
                <a:tc>
                  <a:txBody>
                    <a:bodyPr/>
                    <a:lstStyle/>
                    <a:p>
                      <a:r>
                        <a:rPr lang="tr-TR" sz="1800" dirty="0" smtClean="0">
                          <a:solidFill>
                            <a:srgbClr val="002060"/>
                          </a:solidFill>
                        </a:rPr>
                        <a:t>İş Sağlığı</a:t>
                      </a:r>
                      <a:r>
                        <a:rPr lang="tr-TR" sz="1800" baseline="0" dirty="0" smtClean="0">
                          <a:solidFill>
                            <a:srgbClr val="002060"/>
                          </a:solidFill>
                        </a:rPr>
                        <a:t> ve Güvenliği Yönetim Sistemi</a:t>
                      </a:r>
                      <a:endParaRPr lang="en-US" sz="1800" dirty="0">
                        <a:solidFill>
                          <a:srgbClr val="002060"/>
                        </a:solidFill>
                      </a:endParaRPr>
                    </a:p>
                  </a:txBody>
                  <a:tcPr marT="45702" marB="4570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95000"/>
                      </a:schemeClr>
                    </a:solidFill>
                  </a:tcPr>
                </a:tc>
              </a:tr>
              <a:tr h="640044">
                <a:tc>
                  <a:txBody>
                    <a:bodyPr/>
                    <a:lstStyle/>
                    <a:p>
                      <a:r>
                        <a:rPr lang="tr-TR" sz="1800" dirty="0" smtClean="0"/>
                        <a:t>ISO 9001 </a:t>
                      </a:r>
                      <a:endParaRPr lang="en-US" sz="1800" dirty="0"/>
                    </a:p>
                  </a:txBody>
                  <a:tcPr marT="45702" marB="4570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1800" dirty="0" smtClean="0"/>
                        <a:t>Kalite</a:t>
                      </a:r>
                      <a:r>
                        <a:rPr lang="tr-TR" sz="1800" baseline="0" dirty="0" smtClean="0"/>
                        <a:t> Yönetim Sistemi</a:t>
                      </a:r>
                      <a:endParaRPr lang="en-US" sz="1800" dirty="0"/>
                    </a:p>
                  </a:txBody>
                  <a:tcPr marT="45702" marB="4570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40044">
                <a:tc>
                  <a:txBody>
                    <a:bodyPr/>
                    <a:lstStyle/>
                    <a:p>
                      <a:r>
                        <a:rPr lang="tr-TR" sz="1800" dirty="0" smtClean="0"/>
                        <a:t>ISO 14001 </a:t>
                      </a:r>
                      <a:endParaRPr lang="en-US" sz="1800" dirty="0"/>
                    </a:p>
                  </a:txBody>
                  <a:tcPr marT="45702" marB="4570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1800" dirty="0" smtClean="0"/>
                        <a:t>Çevre Yönetim Sistemi</a:t>
                      </a:r>
                      <a:endParaRPr lang="en-US" sz="1800" dirty="0"/>
                    </a:p>
                  </a:txBody>
                  <a:tcPr marT="45702" marB="4570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4004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ILO OHS 2001</a:t>
                      </a:r>
                      <a:endParaRPr lang="tr-TR" sz="1800" dirty="0" smtClean="0"/>
                    </a:p>
                  </a:txBody>
                  <a:tcPr marT="45702" marB="4570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1800" dirty="0" smtClean="0"/>
                        <a:t>ILO İSG</a:t>
                      </a:r>
                      <a:r>
                        <a:rPr lang="tr-TR" sz="1800" baseline="0" dirty="0" smtClean="0"/>
                        <a:t> Yönetim Sistemi</a:t>
                      </a:r>
                      <a:endParaRPr lang="en-US" sz="1800" dirty="0"/>
                    </a:p>
                  </a:txBody>
                  <a:tcPr marT="45702" marB="4570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4004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BS 8800 </a:t>
                      </a:r>
                    </a:p>
                    <a:p>
                      <a:r>
                        <a:rPr lang="tr-TR" sz="1800" dirty="0" smtClean="0"/>
                        <a:t>(İngiliz Standardı)</a:t>
                      </a:r>
                      <a:endParaRPr lang="en-US" sz="1800" dirty="0"/>
                    </a:p>
                  </a:txBody>
                  <a:tcPr marT="45702" marB="4570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1800" b="0" i="0" u="none" strike="noStrike" kern="1200" baseline="0" noProof="0" dirty="0" smtClean="0">
                          <a:solidFill>
                            <a:schemeClr val="dk1"/>
                          </a:solidFill>
                          <a:latin typeface="+mn-lt"/>
                          <a:ea typeface="+mn-ea"/>
                          <a:cs typeface="+mn-cs"/>
                        </a:rPr>
                        <a:t>İş sağlığı ve güvenliği yönetim rehber standardı</a:t>
                      </a:r>
                      <a:endParaRPr lang="tr-TR" sz="1800" noProof="0" dirty="0"/>
                    </a:p>
                  </a:txBody>
                  <a:tcPr marT="45702" marB="4570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22180604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11163" y="627063"/>
            <a:ext cx="4999037" cy="561975"/>
          </a:xfrm>
          <a:noFill/>
          <a:ln w="9525">
            <a:noFill/>
            <a:miter lim="800000"/>
            <a:headEnd/>
            <a:tailEnd/>
          </a:ln>
        </p:spPr>
        <p:txBody>
          <a:bodyPr vert="horz" wrap="square" lIns="0" tIns="45720" rIns="0" bIns="45720" numCol="1" anchor="t" anchorCtr="0" compatLnSpc="1">
            <a:prstTxWarp prst="textNoShape">
              <a:avLst/>
            </a:prstTxWarp>
          </a:bodyPr>
          <a:lstStyle/>
          <a:p>
            <a:r>
              <a:rPr lang="tr-TR" sz="2800" kern="1200" dirty="0">
                <a:solidFill>
                  <a:schemeClr val="hlink"/>
                </a:solidFill>
              </a:rPr>
              <a:t>Sistem İçinde Geçen Tanımlar:</a:t>
            </a:r>
          </a:p>
        </p:txBody>
      </p:sp>
      <p:sp>
        <p:nvSpPr>
          <p:cNvPr id="12291" name="Rectangle 3"/>
          <p:cNvSpPr>
            <a:spLocks noGrp="1" noChangeArrowheads="1"/>
          </p:cNvSpPr>
          <p:nvPr>
            <p:ph type="body" idx="1"/>
          </p:nvPr>
        </p:nvSpPr>
        <p:spPr>
          <a:xfrm>
            <a:off x="339725" y="1274763"/>
            <a:ext cx="8385175" cy="4973637"/>
          </a:xfrm>
        </p:spPr>
        <p:txBody>
          <a:bodyPr/>
          <a:lstStyle/>
          <a:p>
            <a:pPr>
              <a:spcBef>
                <a:spcPts val="1200"/>
              </a:spcBef>
            </a:pPr>
            <a:r>
              <a:rPr lang="tr-TR" sz="2000" b="1" dirty="0"/>
              <a:t>İş Sağlığı ve Güvenliği: </a:t>
            </a:r>
            <a:r>
              <a:rPr lang="tr-TR" sz="2000" dirty="0"/>
              <a:t>Çalışanların, geçici işlerin, sözleşmeli personelin, ziyaretçilerin veya iş ortamı içindeki diğer kişilerin sağlıklı ve güvende olmalarını etkileyen koşullar ve faktörler.</a:t>
            </a:r>
            <a:endParaRPr lang="tr-TR" sz="2000" b="1" dirty="0"/>
          </a:p>
          <a:p>
            <a:pPr>
              <a:lnSpc>
                <a:spcPct val="90000"/>
              </a:lnSpc>
              <a:spcBef>
                <a:spcPts val="1200"/>
              </a:spcBef>
            </a:pPr>
            <a:r>
              <a:rPr lang="tr-TR" sz="2000" b="1" dirty="0"/>
              <a:t>Risk Değerlendirme: </a:t>
            </a:r>
            <a:r>
              <a:rPr lang="tr-TR" sz="2000" dirty="0"/>
              <a:t>Tehlikelerden kaynaklanan </a:t>
            </a:r>
            <a:r>
              <a:rPr lang="tr-TR" sz="2000" dirty="0" smtClean="0"/>
              <a:t>riskin büyüklüğünü </a:t>
            </a:r>
            <a:r>
              <a:rPr lang="tr-TR" sz="2000" dirty="0"/>
              <a:t>tahmin etmek ve mevcut </a:t>
            </a:r>
            <a:r>
              <a:rPr lang="tr-TR" sz="2000" dirty="0" smtClean="0"/>
              <a:t>kontrollerin yeterliliğini </a:t>
            </a:r>
            <a:r>
              <a:rPr lang="tr-TR" sz="2000" dirty="0"/>
              <a:t>dikkate alarak riskin kabul edilebilir </a:t>
            </a:r>
            <a:r>
              <a:rPr lang="tr-TR" sz="2000" dirty="0" smtClean="0"/>
              <a:t>olup olmadığına </a:t>
            </a:r>
            <a:r>
              <a:rPr lang="tr-TR" sz="2000" dirty="0"/>
              <a:t>karar vermek için kullanılan proses. </a:t>
            </a:r>
            <a:r>
              <a:rPr lang="tr-TR" sz="2000" b="1" dirty="0" smtClean="0"/>
              <a:t>TS </a:t>
            </a:r>
            <a:r>
              <a:rPr lang="tr-TR" sz="2000" b="1" dirty="0"/>
              <a:t>18001-2008</a:t>
            </a:r>
          </a:p>
          <a:p>
            <a:pPr>
              <a:lnSpc>
                <a:spcPct val="90000"/>
              </a:lnSpc>
              <a:spcBef>
                <a:spcPts val="1200"/>
              </a:spcBef>
            </a:pPr>
            <a:r>
              <a:rPr lang="tr-TR" sz="2000" b="1" dirty="0"/>
              <a:t>Kabul Edilebilir Risk: </a:t>
            </a:r>
            <a:r>
              <a:rPr lang="tr-TR" sz="2000" dirty="0"/>
              <a:t>Kuruluşun yasal zorunluluklara ve kendi İSG politikasına göre, Tahammül edebileceği düzeye indirilmiş risk. </a:t>
            </a:r>
            <a:r>
              <a:rPr lang="tr-TR" sz="2000" b="1" dirty="0"/>
              <a:t>(TS 18001</a:t>
            </a:r>
            <a:r>
              <a:rPr lang="tr-TR" sz="2000" b="1" dirty="0" smtClean="0"/>
              <a:t>)</a:t>
            </a:r>
          </a:p>
          <a:p>
            <a:pPr>
              <a:lnSpc>
                <a:spcPct val="90000"/>
              </a:lnSpc>
              <a:spcBef>
                <a:spcPts val="1200"/>
              </a:spcBef>
            </a:pPr>
            <a:r>
              <a:rPr lang="tr-TR" sz="2000" b="1" dirty="0"/>
              <a:t>Uygunsuzluk: </a:t>
            </a:r>
            <a:r>
              <a:rPr lang="tr-TR" sz="2000" dirty="0"/>
              <a:t>Doğrudan ya da dolaylı olarak insan yaralanması ya da hastalığı, malın hasar görmesi, iş yeri çevresinin zarar görmesi ya da bunların </a:t>
            </a:r>
            <a:r>
              <a:rPr lang="tr-TR" sz="2000" dirty="0" smtClean="0"/>
              <a:t>kombinasyonuna </a:t>
            </a:r>
            <a:r>
              <a:rPr lang="tr-TR" sz="2000" dirty="0"/>
              <a:t>neden olabilecek iş standartları, pratikler, prosedürler, kurallar, yönetim sistemi performansı ve benzerlerinden, herhangi bir sapma</a:t>
            </a:r>
            <a:r>
              <a:rPr lang="tr-TR" sz="2000" dirty="0" smtClean="0"/>
              <a:t>.</a:t>
            </a:r>
          </a:p>
          <a:p>
            <a:pPr>
              <a:lnSpc>
                <a:spcPct val="90000"/>
              </a:lnSpc>
              <a:spcBef>
                <a:spcPts val="1200"/>
              </a:spcBef>
            </a:pPr>
            <a:r>
              <a:rPr lang="tr-TR" sz="2000" b="1" dirty="0"/>
              <a:t>Sürekli İyileştirme: </a:t>
            </a:r>
            <a:r>
              <a:rPr lang="tr-TR" sz="2000" dirty="0"/>
              <a:t>Organizasyonun İSİG politikasına bağlı olarak genel işçi sağlığı ve iş güvenliği performansında gelişmeler sağlamak için; iş sağlığı ve iş güvenliği yönetim sistemini geliştirme süreci</a:t>
            </a:r>
            <a:r>
              <a:rPr lang="tr-TR" sz="2000" dirty="0" smtClean="0"/>
              <a:t>.</a:t>
            </a:r>
            <a:endParaRPr lang="tr-TR" sz="2000" dirty="0"/>
          </a:p>
        </p:txBody>
      </p:sp>
    </p:spTree>
    <p:extLst>
      <p:ext uri="{BB962C8B-B14F-4D97-AF65-F5344CB8AC3E}">
        <p14:creationId xmlns:p14="http://schemas.microsoft.com/office/powerpoint/2010/main" val="319933654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6"/>
          <p:cNvSpPr>
            <a:spLocks noChangeArrowheads="1"/>
          </p:cNvSpPr>
          <p:nvPr/>
        </p:nvSpPr>
        <p:spPr bwMode="auto">
          <a:xfrm rot="16200000" flipV="1">
            <a:off x="6057900" y="3924300"/>
            <a:ext cx="2362200" cy="2133600"/>
          </a:xfrm>
          <a:custGeom>
            <a:avLst/>
            <a:gdLst>
              <a:gd name="G0" fmla="+- 18740 0 0"/>
              <a:gd name="G1" fmla="+- 3567 0 0"/>
              <a:gd name="G2" fmla="+- 12158 0 3567"/>
              <a:gd name="G3" fmla="+- G2 0 3567"/>
              <a:gd name="G4" fmla="*/ G3 32768 32059"/>
              <a:gd name="G5" fmla="*/ G4 1 2"/>
              <a:gd name="G6" fmla="+- 21600 0 18740"/>
              <a:gd name="G7" fmla="*/ G6 3567 6079"/>
              <a:gd name="G8" fmla="+- G7 18740 0"/>
              <a:gd name="T0" fmla="*/ 18740 w 21600"/>
              <a:gd name="T1" fmla="*/ 0 h 21600"/>
              <a:gd name="T2" fmla="*/ 18740 w 21600"/>
              <a:gd name="T3" fmla="*/ 12158 h 21600"/>
              <a:gd name="T4" fmla="*/ 2568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8740" y="0"/>
                </a:lnTo>
                <a:lnTo>
                  <a:pt x="18740" y="3567"/>
                </a:lnTo>
                <a:lnTo>
                  <a:pt x="12427" y="3567"/>
                </a:lnTo>
                <a:cubicBezTo>
                  <a:pt x="5564" y="3567"/>
                  <a:pt x="0" y="7413"/>
                  <a:pt x="0" y="12158"/>
                </a:cubicBezTo>
                <a:lnTo>
                  <a:pt x="0" y="21600"/>
                </a:lnTo>
                <a:lnTo>
                  <a:pt x="5135" y="21600"/>
                </a:lnTo>
                <a:lnTo>
                  <a:pt x="5135" y="12158"/>
                </a:lnTo>
                <a:cubicBezTo>
                  <a:pt x="5135" y="10188"/>
                  <a:pt x="8400" y="8591"/>
                  <a:pt x="12427" y="8591"/>
                </a:cubicBezTo>
                <a:lnTo>
                  <a:pt x="18740" y="8591"/>
                </a:lnTo>
                <a:lnTo>
                  <a:pt x="18740" y="12158"/>
                </a:lnTo>
                <a:close/>
              </a:path>
            </a:pathLst>
          </a:custGeom>
          <a:noFill/>
          <a:ln w="28575">
            <a:solidFill>
              <a:srgbClr val="FF0000"/>
            </a:solidFill>
            <a:miter lim="800000"/>
            <a:headEnd/>
            <a:tailEnd/>
          </a:ln>
          <a:effectLst/>
        </p:spPr>
        <p:txBody>
          <a:bodyPr wrap="none" anchor="ctr"/>
          <a:lstStyle/>
          <a:p>
            <a:endParaRPr lang="tr-TR" dirty="0"/>
          </a:p>
        </p:txBody>
      </p:sp>
      <p:sp>
        <p:nvSpPr>
          <p:cNvPr id="4" name="Rectangle 3"/>
          <p:cNvSpPr>
            <a:spLocks noChangeArrowheads="1"/>
          </p:cNvSpPr>
          <p:nvPr/>
        </p:nvSpPr>
        <p:spPr bwMode="auto">
          <a:xfrm>
            <a:off x="838200" y="5373687"/>
            <a:ext cx="4837113" cy="598488"/>
          </a:xfrm>
          <a:prstGeom prst="rect">
            <a:avLst/>
          </a:prstGeom>
          <a:solidFill>
            <a:srgbClr val="636395"/>
          </a:solidFill>
          <a:ln w="9525">
            <a:solidFill>
              <a:schemeClr val="tx1"/>
            </a:solidFill>
            <a:miter lim="800000"/>
            <a:headEnd/>
            <a:tailEnd/>
          </a:ln>
          <a:effectLst>
            <a:outerShdw dist="107763" dir="2700000" algn="ctr" rotWithShape="0">
              <a:schemeClr val="bg2"/>
            </a:outerShdw>
          </a:effectLst>
        </p:spPr>
        <p:txBody>
          <a:bodyPr wrap="none" anchor="ctr"/>
          <a:lstStyle/>
          <a:p>
            <a:pPr algn="ctr" eaLnBrk="0" hangingPunct="0"/>
            <a:r>
              <a:rPr lang="en-US" sz="1600" b="0" dirty="0">
                <a:solidFill>
                  <a:srgbClr val="BBDDFF"/>
                </a:solidFill>
              </a:rPr>
              <a:t>UYGULAMA - ÖLÇME - İZLEME</a:t>
            </a:r>
          </a:p>
        </p:txBody>
      </p:sp>
      <p:sp>
        <p:nvSpPr>
          <p:cNvPr id="5" name="AutoShape 4"/>
          <p:cNvSpPr>
            <a:spLocks noChangeArrowheads="1"/>
          </p:cNvSpPr>
          <p:nvPr/>
        </p:nvSpPr>
        <p:spPr bwMode="auto">
          <a:xfrm>
            <a:off x="2438400" y="1371600"/>
            <a:ext cx="1830388" cy="1008063"/>
          </a:xfrm>
          <a:prstGeom prst="triangle">
            <a:avLst>
              <a:gd name="adj" fmla="val 50000"/>
            </a:avLst>
          </a:prstGeom>
          <a:solidFill>
            <a:srgbClr val="33CCCC"/>
          </a:solidFill>
          <a:ln w="9525">
            <a:solidFill>
              <a:schemeClr val="tx1"/>
            </a:solidFill>
            <a:miter lim="800000"/>
            <a:headEnd/>
            <a:tailEnd/>
          </a:ln>
          <a:effectLst/>
        </p:spPr>
        <p:txBody>
          <a:bodyPr wrap="none" anchor="ctr"/>
          <a:lstStyle/>
          <a:p>
            <a:pPr algn="ctr" eaLnBrk="0" hangingPunct="0"/>
            <a:r>
              <a:rPr lang="en-US" sz="1600" dirty="0">
                <a:solidFill>
                  <a:schemeClr val="tx1"/>
                </a:solidFill>
              </a:rPr>
              <a:t>İSG</a:t>
            </a:r>
          </a:p>
          <a:p>
            <a:pPr algn="ctr" eaLnBrk="0" hangingPunct="0"/>
            <a:r>
              <a:rPr lang="en-US" sz="1600" dirty="0">
                <a:solidFill>
                  <a:schemeClr val="tx1"/>
                </a:solidFill>
              </a:rPr>
              <a:t>POLİTİKASI</a:t>
            </a:r>
          </a:p>
        </p:txBody>
      </p:sp>
      <p:sp>
        <p:nvSpPr>
          <p:cNvPr id="6" name="AutoShape 5"/>
          <p:cNvSpPr>
            <a:spLocks noChangeArrowheads="1"/>
          </p:cNvSpPr>
          <p:nvPr/>
        </p:nvSpPr>
        <p:spPr bwMode="auto">
          <a:xfrm flipV="1">
            <a:off x="1447800" y="2438400"/>
            <a:ext cx="3798888" cy="1084263"/>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solidFill>
            <a:srgbClr val="FF6363"/>
          </a:solidFill>
          <a:ln w="9525">
            <a:solidFill>
              <a:schemeClr val="tx1"/>
            </a:solidFill>
            <a:miter lim="800000"/>
            <a:headEnd/>
            <a:tailEnd/>
          </a:ln>
          <a:effectLst/>
        </p:spPr>
        <p:txBody>
          <a:bodyPr rot="10800000" wrap="none" anchor="ctr"/>
          <a:lstStyle/>
          <a:p>
            <a:pPr algn="ctr" eaLnBrk="0" hangingPunct="0"/>
            <a:endParaRPr lang="tr-TR" sz="1600" b="0">
              <a:solidFill>
                <a:schemeClr val="bg1"/>
              </a:solidFill>
            </a:endParaRPr>
          </a:p>
        </p:txBody>
      </p:sp>
      <p:sp>
        <p:nvSpPr>
          <p:cNvPr id="7" name="Text Box 6">
            <a:hlinkClick r:id="rId3" action="ppaction://hlinkfile"/>
          </p:cNvPr>
          <p:cNvSpPr txBox="1">
            <a:spLocks noChangeArrowheads="1"/>
          </p:cNvSpPr>
          <p:nvPr/>
        </p:nvSpPr>
        <p:spPr bwMode="auto">
          <a:xfrm>
            <a:off x="2087563" y="2659063"/>
            <a:ext cx="2574925" cy="825500"/>
          </a:xfrm>
          <a:prstGeom prst="rect">
            <a:avLst/>
          </a:prstGeom>
          <a:noFill/>
          <a:ln w="9525">
            <a:noFill/>
            <a:miter lim="800000"/>
            <a:headEnd/>
            <a:tailEnd/>
          </a:ln>
          <a:effectLst/>
        </p:spPr>
        <p:txBody>
          <a:bodyPr wrap="none">
            <a:spAutoFit/>
          </a:bodyPr>
          <a:lstStyle/>
          <a:p>
            <a:pPr algn="ctr" eaLnBrk="0" hangingPunct="0"/>
            <a:r>
              <a:rPr lang="en-US" sz="1600" b="0" dirty="0" smtClean="0">
                <a:solidFill>
                  <a:schemeClr val="tx1"/>
                </a:solidFill>
              </a:rPr>
              <a:t>TEHLİKE </a:t>
            </a:r>
            <a:r>
              <a:rPr lang="en-US" sz="1600" b="0" dirty="0">
                <a:solidFill>
                  <a:schemeClr val="tx1"/>
                </a:solidFill>
              </a:rPr>
              <a:t>&amp; RİSK ANALİZİ</a:t>
            </a:r>
          </a:p>
          <a:p>
            <a:pPr algn="ctr" eaLnBrk="0" hangingPunct="0"/>
            <a:r>
              <a:rPr lang="en-US" sz="1600" b="0" dirty="0">
                <a:solidFill>
                  <a:schemeClr val="tx1"/>
                </a:solidFill>
              </a:rPr>
              <a:t>ÖNEMLİ RİSKLER</a:t>
            </a:r>
          </a:p>
          <a:p>
            <a:pPr algn="ctr" eaLnBrk="0" hangingPunct="0"/>
            <a:r>
              <a:rPr lang="en-US" sz="1600" b="0" dirty="0">
                <a:solidFill>
                  <a:schemeClr val="tx1"/>
                </a:solidFill>
              </a:rPr>
              <a:t>AMAÇ VE HEDEFLER</a:t>
            </a:r>
          </a:p>
        </p:txBody>
      </p:sp>
      <p:sp>
        <p:nvSpPr>
          <p:cNvPr id="8" name="AutoShape 7"/>
          <p:cNvSpPr>
            <a:spLocks noChangeArrowheads="1"/>
          </p:cNvSpPr>
          <p:nvPr/>
        </p:nvSpPr>
        <p:spPr bwMode="auto">
          <a:xfrm>
            <a:off x="1125538" y="3581400"/>
            <a:ext cx="4151312" cy="838200"/>
          </a:xfrm>
          <a:prstGeom prst="flowChartMultidocument">
            <a:avLst/>
          </a:prstGeom>
          <a:solidFill>
            <a:srgbClr val="FFCC99"/>
          </a:solidFill>
          <a:ln w="9525">
            <a:solidFill>
              <a:schemeClr val="tx1"/>
            </a:solidFill>
            <a:miter lim="800000"/>
            <a:headEnd/>
            <a:tailEnd/>
          </a:ln>
          <a:effectLst>
            <a:outerShdw dist="107763" dir="2700000" algn="ctr" rotWithShape="0">
              <a:schemeClr val="bg2"/>
            </a:outerShdw>
          </a:effectLst>
        </p:spPr>
        <p:txBody>
          <a:bodyPr wrap="none" anchor="ctr"/>
          <a:lstStyle/>
          <a:p>
            <a:pPr algn="ctr" eaLnBrk="0" hangingPunct="0"/>
            <a:r>
              <a:rPr lang="en-US" sz="1600" b="0">
                <a:solidFill>
                  <a:schemeClr val="tx1"/>
                </a:solidFill>
              </a:rPr>
              <a:t>İSG PROGRAMLARI</a:t>
            </a:r>
          </a:p>
        </p:txBody>
      </p:sp>
      <p:sp>
        <p:nvSpPr>
          <p:cNvPr id="9" name="AutoShape 12"/>
          <p:cNvSpPr>
            <a:spLocks noChangeArrowheads="1"/>
          </p:cNvSpPr>
          <p:nvPr/>
        </p:nvSpPr>
        <p:spPr bwMode="auto">
          <a:xfrm>
            <a:off x="6754813" y="2286000"/>
            <a:ext cx="1689100" cy="1295400"/>
          </a:xfrm>
          <a:prstGeom prst="horizontalScroll">
            <a:avLst>
              <a:gd name="adj" fmla="val 12500"/>
            </a:avLst>
          </a:prstGeom>
          <a:solidFill>
            <a:srgbClr val="A1A1C1"/>
          </a:solidFill>
          <a:ln w="9525">
            <a:solidFill>
              <a:schemeClr val="tx1"/>
            </a:solidFill>
            <a:round/>
            <a:headEnd/>
            <a:tailEnd/>
          </a:ln>
          <a:effectLst/>
        </p:spPr>
        <p:txBody>
          <a:bodyPr wrap="none" anchor="ctr"/>
          <a:lstStyle/>
          <a:p>
            <a:pPr algn="ctr" eaLnBrk="0" hangingPunct="0"/>
            <a:r>
              <a:rPr lang="en-US" sz="1600" b="0">
                <a:solidFill>
                  <a:schemeClr val="tx1"/>
                </a:solidFill>
              </a:rPr>
              <a:t>YÖNETİMİN</a:t>
            </a:r>
          </a:p>
          <a:p>
            <a:pPr algn="ctr" eaLnBrk="0" hangingPunct="0"/>
            <a:r>
              <a:rPr lang="en-US" sz="1600" b="0">
                <a:solidFill>
                  <a:schemeClr val="tx1"/>
                </a:solidFill>
              </a:rPr>
              <a:t>GÖZDEN</a:t>
            </a:r>
          </a:p>
          <a:p>
            <a:pPr algn="ctr" eaLnBrk="0" hangingPunct="0"/>
            <a:r>
              <a:rPr lang="en-US" sz="1600" b="0">
                <a:solidFill>
                  <a:schemeClr val="tx1"/>
                </a:solidFill>
              </a:rPr>
              <a:t>GEÇİRMESİ</a:t>
            </a:r>
          </a:p>
        </p:txBody>
      </p:sp>
      <p:sp>
        <p:nvSpPr>
          <p:cNvPr id="10" name="Line 14"/>
          <p:cNvSpPr>
            <a:spLocks noChangeShapeType="1"/>
          </p:cNvSpPr>
          <p:nvPr/>
        </p:nvSpPr>
        <p:spPr bwMode="auto">
          <a:xfrm flipH="1" flipV="1">
            <a:off x="4267200" y="1905000"/>
            <a:ext cx="2251075" cy="533400"/>
          </a:xfrm>
          <a:prstGeom prst="line">
            <a:avLst/>
          </a:prstGeom>
          <a:noFill/>
          <a:ln w="28575">
            <a:solidFill>
              <a:srgbClr val="FF0000"/>
            </a:solidFill>
            <a:round/>
            <a:headEnd/>
            <a:tailEnd type="triangle" w="med" len="med"/>
          </a:ln>
          <a:effectLst/>
        </p:spPr>
        <p:txBody>
          <a:bodyPr wrap="none" anchor="ctr"/>
          <a:lstStyle/>
          <a:p>
            <a:endParaRPr lang="tr-TR"/>
          </a:p>
        </p:txBody>
      </p:sp>
      <p:sp>
        <p:nvSpPr>
          <p:cNvPr id="11" name="Line 15"/>
          <p:cNvSpPr>
            <a:spLocks noChangeShapeType="1"/>
          </p:cNvSpPr>
          <p:nvPr/>
        </p:nvSpPr>
        <p:spPr bwMode="auto">
          <a:xfrm flipH="1" flipV="1">
            <a:off x="5135563" y="2819400"/>
            <a:ext cx="1408112" cy="76200"/>
          </a:xfrm>
          <a:prstGeom prst="line">
            <a:avLst/>
          </a:prstGeom>
          <a:noFill/>
          <a:ln w="28575">
            <a:solidFill>
              <a:srgbClr val="FF0000"/>
            </a:solidFill>
            <a:round/>
            <a:headEnd/>
            <a:tailEnd type="triangle" w="med" len="med"/>
          </a:ln>
          <a:effectLst/>
        </p:spPr>
        <p:txBody>
          <a:bodyPr wrap="none" anchor="ctr"/>
          <a:lstStyle/>
          <a:p>
            <a:endParaRPr lang="tr-TR"/>
          </a:p>
        </p:txBody>
      </p:sp>
      <p:sp>
        <p:nvSpPr>
          <p:cNvPr id="12" name="Line 16"/>
          <p:cNvSpPr>
            <a:spLocks noChangeShapeType="1"/>
          </p:cNvSpPr>
          <p:nvPr/>
        </p:nvSpPr>
        <p:spPr bwMode="auto">
          <a:xfrm flipH="1">
            <a:off x="5629275" y="3352800"/>
            <a:ext cx="914400" cy="381000"/>
          </a:xfrm>
          <a:prstGeom prst="line">
            <a:avLst/>
          </a:prstGeom>
          <a:noFill/>
          <a:ln w="28575">
            <a:solidFill>
              <a:srgbClr val="FF0000"/>
            </a:solidFill>
            <a:round/>
            <a:headEnd/>
            <a:tailEnd type="triangle" w="med" len="med"/>
          </a:ln>
          <a:effectLst/>
        </p:spPr>
        <p:txBody>
          <a:bodyPr wrap="none" anchor="ctr"/>
          <a:lstStyle/>
          <a:p>
            <a:endParaRPr lang="tr-TR"/>
          </a:p>
        </p:txBody>
      </p:sp>
      <p:sp>
        <p:nvSpPr>
          <p:cNvPr id="13" name="Line 17"/>
          <p:cNvSpPr>
            <a:spLocks noChangeShapeType="1"/>
          </p:cNvSpPr>
          <p:nvPr/>
        </p:nvSpPr>
        <p:spPr bwMode="auto">
          <a:xfrm flipH="1">
            <a:off x="6051550" y="3657600"/>
            <a:ext cx="561975" cy="533400"/>
          </a:xfrm>
          <a:prstGeom prst="line">
            <a:avLst/>
          </a:prstGeom>
          <a:noFill/>
          <a:ln w="28575">
            <a:solidFill>
              <a:srgbClr val="FF0000"/>
            </a:solidFill>
            <a:round/>
            <a:headEnd/>
            <a:tailEnd type="triangle" w="med" len="med"/>
          </a:ln>
          <a:effectLst/>
        </p:spPr>
        <p:txBody>
          <a:bodyPr wrap="none" anchor="ctr"/>
          <a:lstStyle/>
          <a:p>
            <a:endParaRPr lang="tr-TR"/>
          </a:p>
        </p:txBody>
      </p:sp>
      <p:sp>
        <p:nvSpPr>
          <p:cNvPr id="14" name="Text Box 18"/>
          <p:cNvSpPr txBox="1">
            <a:spLocks noChangeArrowheads="1"/>
          </p:cNvSpPr>
          <p:nvPr/>
        </p:nvSpPr>
        <p:spPr bwMode="auto">
          <a:xfrm rot="16200000">
            <a:off x="6950868" y="4707732"/>
            <a:ext cx="1522413" cy="336550"/>
          </a:xfrm>
          <a:prstGeom prst="rect">
            <a:avLst/>
          </a:prstGeom>
          <a:noFill/>
          <a:ln w="9525">
            <a:noFill/>
            <a:miter lim="800000"/>
            <a:headEnd/>
            <a:tailEnd/>
          </a:ln>
          <a:effectLst/>
        </p:spPr>
        <p:txBody>
          <a:bodyPr>
            <a:spAutoFit/>
          </a:bodyPr>
          <a:lstStyle/>
          <a:p>
            <a:pPr algn="ctr"/>
            <a:r>
              <a:rPr lang="tr-TR" sz="1600" dirty="0">
                <a:solidFill>
                  <a:srgbClr val="FC0000"/>
                </a:solidFill>
              </a:rPr>
              <a:t>iyileştirme</a:t>
            </a:r>
            <a:endParaRPr lang="tr-TR" sz="1600" dirty="0"/>
          </a:p>
        </p:txBody>
      </p:sp>
      <p:sp>
        <p:nvSpPr>
          <p:cNvPr id="15" name="Line 19"/>
          <p:cNvSpPr>
            <a:spLocks noChangeShapeType="1"/>
          </p:cNvSpPr>
          <p:nvPr/>
        </p:nvSpPr>
        <p:spPr bwMode="auto">
          <a:xfrm flipH="1">
            <a:off x="6400800" y="3810000"/>
            <a:ext cx="457200" cy="1066800"/>
          </a:xfrm>
          <a:prstGeom prst="line">
            <a:avLst/>
          </a:prstGeom>
          <a:noFill/>
          <a:ln w="28575">
            <a:solidFill>
              <a:srgbClr val="FF0000"/>
            </a:solidFill>
            <a:round/>
            <a:headEnd/>
            <a:tailEnd type="triangle" w="med" len="med"/>
          </a:ln>
          <a:effectLst/>
        </p:spPr>
        <p:txBody>
          <a:bodyPr wrap="none" anchor="ctr"/>
          <a:lstStyle/>
          <a:p>
            <a:endParaRPr lang="tr-TR"/>
          </a:p>
        </p:txBody>
      </p:sp>
      <p:sp>
        <p:nvSpPr>
          <p:cNvPr id="16" name="Text Box 24"/>
          <p:cNvSpPr txBox="1">
            <a:spLocks noChangeArrowheads="1"/>
          </p:cNvSpPr>
          <p:nvPr/>
        </p:nvSpPr>
        <p:spPr bwMode="auto">
          <a:xfrm>
            <a:off x="6248400" y="5791200"/>
            <a:ext cx="1371600" cy="336550"/>
          </a:xfrm>
          <a:prstGeom prst="rect">
            <a:avLst/>
          </a:prstGeom>
          <a:noFill/>
          <a:ln w="9525">
            <a:noFill/>
            <a:miter lim="800000"/>
            <a:headEnd/>
            <a:tailEnd/>
          </a:ln>
          <a:effectLst/>
        </p:spPr>
        <p:txBody>
          <a:bodyPr>
            <a:spAutoFit/>
          </a:bodyPr>
          <a:lstStyle/>
          <a:p>
            <a:pPr algn="ctr"/>
            <a:r>
              <a:rPr lang="tr-TR" sz="1600" dirty="0">
                <a:solidFill>
                  <a:srgbClr val="FC0000"/>
                </a:solidFill>
              </a:rPr>
              <a:t>sürekli</a:t>
            </a:r>
          </a:p>
        </p:txBody>
      </p:sp>
      <p:sp>
        <p:nvSpPr>
          <p:cNvPr id="17" name="AutoShape 29"/>
          <p:cNvSpPr>
            <a:spLocks noChangeArrowheads="1"/>
          </p:cNvSpPr>
          <p:nvPr/>
        </p:nvSpPr>
        <p:spPr bwMode="auto">
          <a:xfrm>
            <a:off x="4343400" y="4572000"/>
            <a:ext cx="1066800" cy="762000"/>
          </a:xfrm>
          <a:prstGeom prst="flowChartMultidocumen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eaLnBrk="0" hangingPunct="0"/>
            <a:r>
              <a:rPr lang="tr-TR" sz="1600" b="0">
                <a:solidFill>
                  <a:schemeClr val="tx1"/>
                </a:solidFill>
              </a:rPr>
              <a:t>Harici </a:t>
            </a:r>
          </a:p>
          <a:p>
            <a:pPr algn="ctr" eaLnBrk="0" hangingPunct="0"/>
            <a:r>
              <a:rPr lang="tr-TR" sz="1600" b="0">
                <a:solidFill>
                  <a:schemeClr val="tx1"/>
                </a:solidFill>
              </a:rPr>
              <a:t>döküman</a:t>
            </a:r>
            <a:endParaRPr lang="en-US" sz="1600" b="0">
              <a:solidFill>
                <a:schemeClr val="tx1"/>
              </a:solidFill>
            </a:endParaRPr>
          </a:p>
        </p:txBody>
      </p:sp>
      <p:sp>
        <p:nvSpPr>
          <p:cNvPr id="18" name="AutoShape 33"/>
          <p:cNvSpPr>
            <a:spLocks noChangeArrowheads="1"/>
          </p:cNvSpPr>
          <p:nvPr/>
        </p:nvSpPr>
        <p:spPr bwMode="auto">
          <a:xfrm>
            <a:off x="3200400" y="4572000"/>
            <a:ext cx="1066800" cy="762000"/>
          </a:xfrm>
          <a:prstGeom prst="flowChartMultidocument">
            <a:avLst/>
          </a:prstGeom>
          <a:solidFill>
            <a:srgbClr val="BBDDFF"/>
          </a:solidFill>
          <a:ln w="9525">
            <a:solidFill>
              <a:schemeClr val="tx1"/>
            </a:solidFill>
            <a:miter lim="800000"/>
            <a:headEnd/>
            <a:tailEnd/>
          </a:ln>
          <a:effectLst>
            <a:outerShdw dist="107763" dir="2700000" algn="ctr" rotWithShape="0">
              <a:schemeClr val="bg2"/>
            </a:outerShdw>
          </a:effectLst>
        </p:spPr>
        <p:txBody>
          <a:bodyPr wrap="none" anchor="ctr"/>
          <a:lstStyle/>
          <a:p>
            <a:pPr algn="ctr" eaLnBrk="0" hangingPunct="0"/>
            <a:r>
              <a:rPr lang="tr-TR" sz="1600" b="0">
                <a:solidFill>
                  <a:schemeClr val="tx1"/>
                </a:solidFill>
              </a:rPr>
              <a:t>Talimat</a:t>
            </a:r>
            <a:endParaRPr lang="en-US" sz="1600" b="0">
              <a:solidFill>
                <a:schemeClr val="tx1"/>
              </a:solidFill>
            </a:endParaRPr>
          </a:p>
        </p:txBody>
      </p:sp>
      <p:sp>
        <p:nvSpPr>
          <p:cNvPr id="19" name="AutoShape 34"/>
          <p:cNvSpPr>
            <a:spLocks noChangeArrowheads="1"/>
          </p:cNvSpPr>
          <p:nvPr/>
        </p:nvSpPr>
        <p:spPr bwMode="auto">
          <a:xfrm>
            <a:off x="2057400" y="4572000"/>
            <a:ext cx="1066800" cy="762000"/>
          </a:xfrm>
          <a:prstGeom prst="flowChartMultidocument">
            <a:avLst/>
          </a:prstGeom>
          <a:solidFill>
            <a:srgbClr val="00DBD6"/>
          </a:solidFill>
          <a:ln w="9525">
            <a:solidFill>
              <a:schemeClr val="tx1"/>
            </a:solidFill>
            <a:miter lim="800000"/>
            <a:headEnd/>
            <a:tailEnd/>
          </a:ln>
          <a:effectLst>
            <a:outerShdw dist="107763" dir="2700000" algn="ctr" rotWithShape="0">
              <a:schemeClr val="bg2"/>
            </a:outerShdw>
          </a:effectLst>
        </p:spPr>
        <p:txBody>
          <a:bodyPr wrap="none" anchor="ctr"/>
          <a:lstStyle/>
          <a:p>
            <a:pPr algn="ctr" eaLnBrk="0" hangingPunct="0"/>
            <a:r>
              <a:rPr lang="tr-TR" sz="1600" b="0" dirty="0">
                <a:solidFill>
                  <a:schemeClr val="tx1"/>
                </a:solidFill>
              </a:rPr>
              <a:t>Prosedür</a:t>
            </a:r>
            <a:endParaRPr lang="en-US" sz="1600" b="0" dirty="0">
              <a:solidFill>
                <a:schemeClr val="tx1"/>
              </a:solidFill>
            </a:endParaRPr>
          </a:p>
        </p:txBody>
      </p:sp>
      <p:sp>
        <p:nvSpPr>
          <p:cNvPr id="20" name="AutoShape 35"/>
          <p:cNvSpPr>
            <a:spLocks noChangeArrowheads="1"/>
          </p:cNvSpPr>
          <p:nvPr/>
        </p:nvSpPr>
        <p:spPr bwMode="auto">
          <a:xfrm>
            <a:off x="914400" y="4495800"/>
            <a:ext cx="1066800" cy="914400"/>
          </a:xfrm>
          <a:prstGeom prst="flowChartMultidocument">
            <a:avLst/>
          </a:prstGeom>
          <a:solidFill>
            <a:srgbClr val="64CC98"/>
          </a:solidFill>
          <a:ln w="9525">
            <a:solidFill>
              <a:schemeClr val="tx1"/>
            </a:solidFill>
            <a:miter lim="800000"/>
            <a:headEnd/>
            <a:tailEnd/>
          </a:ln>
          <a:effectLst>
            <a:outerShdw dist="107763" dir="2700000" algn="ctr" rotWithShape="0">
              <a:schemeClr val="bg2"/>
            </a:outerShdw>
          </a:effectLst>
        </p:spPr>
        <p:txBody>
          <a:bodyPr wrap="none" anchor="ctr"/>
          <a:lstStyle/>
          <a:p>
            <a:pPr algn="ctr" eaLnBrk="0" hangingPunct="0"/>
            <a:r>
              <a:rPr lang="tr-TR" sz="1600" b="0" dirty="0">
                <a:solidFill>
                  <a:schemeClr val="tx1"/>
                </a:solidFill>
              </a:rPr>
              <a:t>Plan</a:t>
            </a:r>
            <a:endParaRPr lang="en-US" sz="1600" b="0" dirty="0">
              <a:solidFill>
                <a:schemeClr val="tx1"/>
              </a:solidFill>
            </a:endParaRPr>
          </a:p>
        </p:txBody>
      </p:sp>
      <p:sp>
        <p:nvSpPr>
          <p:cNvPr id="21" name="1 Başlık"/>
          <p:cNvSpPr txBox="1">
            <a:spLocks/>
          </p:cNvSpPr>
          <p:nvPr/>
        </p:nvSpPr>
        <p:spPr>
          <a:xfrm>
            <a:off x="914400" y="576130"/>
            <a:ext cx="7772400" cy="59846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scene3d>
              <a:camera prst="orthographicFront"/>
              <a:lightRig rig="flat" dir="tl">
                <a:rot lat="0" lon="0" rev="6600000"/>
              </a:lightRig>
            </a:scene3d>
            <a:sp3d extrusionH="25400" contourW="8890">
              <a:bevelT w="38100" h="31750"/>
              <a:contourClr>
                <a:schemeClr val="accent2">
                  <a:shade val="75000"/>
                </a:schemeClr>
              </a:contourClr>
            </a:sp3d>
          </a:bodyPr>
          <a:lstStyle/>
          <a:p>
            <a:r>
              <a:rPr lang="tr-TR" sz="2400" b="1" spc="16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Lucida Sans Unicode" pitchFamily="34" charset="0"/>
                <a:ea typeface="+mj-ea"/>
                <a:cs typeface="Lucida Sans Unicode" pitchFamily="34" charset="0"/>
              </a:rPr>
              <a:t>OHSAS 18001 İSG YÖNETİM SİSTEMİ</a:t>
            </a:r>
            <a:endParaRPr lang="en-US" sz="2400" b="1" spc="16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Lucida Sans Unicode" pitchFamily="34" charset="0"/>
              <a:ea typeface="+mj-ea"/>
              <a:cs typeface="Lucida Sans Unicode" pitchFamily="34" charset="0"/>
            </a:endParaRPr>
          </a:p>
        </p:txBody>
      </p:sp>
      <p:sp>
        <p:nvSpPr>
          <p:cNvPr id="3" name="TextBox 2"/>
          <p:cNvSpPr txBox="1"/>
          <p:nvPr/>
        </p:nvSpPr>
        <p:spPr>
          <a:xfrm>
            <a:off x="361950" y="6172200"/>
            <a:ext cx="8081963" cy="646331"/>
          </a:xfrm>
          <a:prstGeom prst="rect">
            <a:avLst/>
          </a:prstGeom>
          <a:noFill/>
        </p:spPr>
        <p:txBody>
          <a:bodyPr wrap="square" rtlCol="0">
            <a:spAutoFit/>
          </a:bodyPr>
          <a:lstStyle/>
          <a:p>
            <a:r>
              <a:rPr lang="tr-TR" dirty="0" smtClean="0"/>
              <a:t>Politika ve prosedürler </a:t>
            </a:r>
            <a:r>
              <a:rPr lang="tr-TR" b="1" dirty="0" smtClean="0">
                <a:solidFill>
                  <a:srgbClr val="FF0000"/>
                </a:solidFill>
              </a:rPr>
              <a:t>birinci derece  talimatlar ikinci derece </a:t>
            </a:r>
            <a:r>
              <a:rPr lang="tr-TR" dirty="0" smtClean="0"/>
              <a:t>dokumanlardır.                 </a:t>
            </a:r>
            <a:endParaRPr lang="en-US" dirty="0"/>
          </a:p>
        </p:txBody>
      </p:sp>
    </p:spTree>
    <p:extLst>
      <p:ext uri="{BB962C8B-B14F-4D97-AF65-F5344CB8AC3E}">
        <p14:creationId xmlns:p14="http://schemas.microsoft.com/office/powerpoint/2010/main" val="319267345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457200" y="503238"/>
            <a:ext cx="8229600" cy="561975"/>
          </a:xfrm>
          <a:noFill/>
          <a:ln w="9525">
            <a:noFill/>
            <a:miter lim="800000"/>
            <a:headEnd/>
            <a:tailEnd/>
          </a:ln>
        </p:spPr>
        <p:txBody>
          <a:bodyPr vert="horz" wrap="square" lIns="0" tIns="45720" rIns="0" bIns="45720" numCol="1" anchor="t" anchorCtr="0" compatLnSpc="1">
            <a:prstTxWarp prst="textNoShape">
              <a:avLst/>
            </a:prstTxWarp>
          </a:bodyPr>
          <a:lstStyle/>
          <a:p>
            <a:r>
              <a:rPr lang="tr-TR" sz="2800" kern="1200" dirty="0" smtClean="0">
                <a:solidFill>
                  <a:schemeClr val="hlink"/>
                </a:solidFill>
              </a:rPr>
              <a:t>OHSAS 18001-</a:t>
            </a:r>
            <a:r>
              <a:rPr lang="tr-TR" sz="2800" dirty="0">
                <a:solidFill>
                  <a:srgbClr val="0033CC"/>
                </a:solidFill>
              </a:rPr>
              <a:t>Genel Şartlar:</a:t>
            </a:r>
            <a:br>
              <a:rPr lang="tr-TR" sz="2800" dirty="0">
                <a:solidFill>
                  <a:srgbClr val="0033CC"/>
                </a:solidFill>
              </a:rPr>
            </a:br>
            <a:endParaRPr lang="tr-TR" sz="2800" kern="1200" dirty="0">
              <a:solidFill>
                <a:schemeClr val="hlink"/>
              </a:solidFill>
            </a:endParaRPr>
          </a:p>
        </p:txBody>
      </p:sp>
      <p:sp>
        <p:nvSpPr>
          <p:cNvPr id="27651" name="Rectangle 3"/>
          <p:cNvSpPr>
            <a:spLocks noGrp="1" noChangeArrowheads="1"/>
          </p:cNvSpPr>
          <p:nvPr>
            <p:ph type="body" idx="1"/>
          </p:nvPr>
        </p:nvSpPr>
        <p:spPr>
          <a:xfrm>
            <a:off x="400050" y="1076325"/>
            <a:ext cx="8382000" cy="5667375"/>
          </a:xfrm>
        </p:spPr>
        <p:txBody>
          <a:bodyPr/>
          <a:lstStyle/>
          <a:p>
            <a:pPr marL="0" indent="0">
              <a:lnSpc>
                <a:spcPct val="90000"/>
              </a:lnSpc>
              <a:buNone/>
              <a:defRPr/>
            </a:pPr>
            <a:r>
              <a:rPr lang="tr-TR" sz="2000" dirty="0"/>
              <a:t>Kuruluş bu standardın şartlarına uygun olarak bir İSG Yönetim sistemi oluşturmalı, dokümante etmeli, uygulamalı, devamlılığını sağlamalı ve sürekli iyileştirmeli ve bu şartları nasıl karşıladığını belirlemelidir.</a:t>
            </a:r>
          </a:p>
          <a:p>
            <a:pPr>
              <a:lnSpc>
                <a:spcPct val="110000"/>
              </a:lnSpc>
            </a:pPr>
            <a:r>
              <a:rPr lang="tr-TR" sz="2000" dirty="0" smtClean="0"/>
              <a:t>Organizasyon</a:t>
            </a:r>
            <a:r>
              <a:rPr lang="tr-TR" sz="2000" dirty="0"/>
              <a:t>, bir İş Sağlığı ve Güvenliği Yönetim Sistemi kurarken geçerli </a:t>
            </a:r>
            <a:r>
              <a:rPr lang="tr-TR" sz="2000" dirty="0">
                <a:solidFill>
                  <a:srgbClr val="0033CC"/>
                </a:solidFill>
              </a:rPr>
              <a:t>İSG Kanun ve yönetmelikleri dikkate alınmalıdır.</a:t>
            </a:r>
          </a:p>
          <a:p>
            <a:pPr>
              <a:lnSpc>
                <a:spcPct val="110000"/>
              </a:lnSpc>
            </a:pPr>
            <a:r>
              <a:rPr lang="tr-TR" sz="2000" dirty="0"/>
              <a:t>İSG yönetim sisteminin detay ve karışıklık derecesi, dokümantasyonun miktarı ve buna ayrılan kaynaklar, </a:t>
            </a:r>
            <a:r>
              <a:rPr lang="tr-TR" sz="2000" dirty="0">
                <a:solidFill>
                  <a:srgbClr val="0033CC"/>
                </a:solidFill>
              </a:rPr>
              <a:t>bir kuruluşun büyüklüğüne ve faaliyetlerinin özelliğine ve bağlıdır</a:t>
            </a:r>
            <a:r>
              <a:rPr lang="tr-TR" sz="2000" dirty="0" smtClean="0">
                <a:solidFill>
                  <a:srgbClr val="0033CC"/>
                </a:solidFill>
              </a:rPr>
              <a:t>.</a:t>
            </a:r>
          </a:p>
          <a:p>
            <a:r>
              <a:rPr lang="tr-TR" sz="2000" dirty="0"/>
              <a:t>OHSAS 18001 tüm organizasyon çapında uygulanabileceği gibi organizasyonun belirli işletim birimlerine veya faaliyetlerine de uygulayabilir.</a:t>
            </a:r>
          </a:p>
          <a:p>
            <a:r>
              <a:rPr lang="tr-TR" sz="2000" dirty="0"/>
              <a:t>Ancak, çalışanlarının ve diğer ilgili tarafların İSG üzerinde etkisi olabilecek bir işlemi veya faaliyeti, değerlendirmenin dışında tutmak amacıyla </a:t>
            </a:r>
            <a:r>
              <a:rPr lang="tr-TR" sz="2000" dirty="0">
                <a:solidFill>
                  <a:srgbClr val="0033CC"/>
                </a:solidFill>
              </a:rPr>
              <a:t>kapsamı sınırlamayı düşünmemelidirler</a:t>
            </a:r>
            <a:r>
              <a:rPr lang="tr-TR" sz="2000" dirty="0" smtClean="0">
                <a:solidFill>
                  <a:srgbClr val="0033CC"/>
                </a:solidFill>
              </a:rPr>
              <a:t>.</a:t>
            </a:r>
          </a:p>
          <a:p>
            <a:r>
              <a:rPr lang="tr-TR" sz="2000" dirty="0"/>
              <a:t>OHSAS 18001 belirli bir işletme birimi veya faaliyeti için uygulandığı takdirde; </a:t>
            </a:r>
            <a:r>
              <a:rPr lang="tr-TR" sz="2000" dirty="0">
                <a:solidFill>
                  <a:srgbClr val="0033CC"/>
                </a:solidFill>
              </a:rPr>
              <a:t>işletme birimi veya faaliyeti tarafından geliştirilen İSG politikalarından ve prosedürlerinden </a:t>
            </a:r>
            <a:r>
              <a:rPr lang="tr-TR" sz="2000" dirty="0" err="1">
                <a:solidFill>
                  <a:srgbClr val="0033CC"/>
                </a:solidFill>
              </a:rPr>
              <a:t>yararlanılabilinir</a:t>
            </a:r>
            <a:r>
              <a:rPr lang="tr-TR" sz="2000" dirty="0">
                <a:solidFill>
                  <a:srgbClr val="0033CC"/>
                </a:solidFill>
              </a:rPr>
              <a:t>. </a:t>
            </a:r>
          </a:p>
          <a:p>
            <a:pPr marL="0" indent="0">
              <a:buNone/>
            </a:pPr>
            <a:endParaRPr lang="tr-TR" sz="2000" dirty="0">
              <a:solidFill>
                <a:srgbClr val="0033CC"/>
              </a:solidFill>
            </a:endParaRPr>
          </a:p>
          <a:p>
            <a:pPr>
              <a:lnSpc>
                <a:spcPct val="110000"/>
              </a:lnSpc>
            </a:pPr>
            <a:endParaRPr lang="tr-TR" sz="2000" dirty="0">
              <a:solidFill>
                <a:srgbClr val="0033CC"/>
              </a:solidFill>
            </a:endParaRPr>
          </a:p>
        </p:txBody>
      </p:sp>
    </p:spTree>
    <p:extLst>
      <p:ext uri="{BB962C8B-B14F-4D97-AF65-F5344CB8AC3E}">
        <p14:creationId xmlns:p14="http://schemas.microsoft.com/office/powerpoint/2010/main" val="315527580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3" name="Rectangle 3"/>
          <p:cNvSpPr>
            <a:spLocks noGrp="1" noChangeArrowheads="1"/>
          </p:cNvSpPr>
          <p:nvPr>
            <p:ph type="body" idx="1"/>
          </p:nvPr>
        </p:nvSpPr>
        <p:spPr>
          <a:xfrm>
            <a:off x="533400" y="1368425"/>
            <a:ext cx="7715250" cy="4608513"/>
          </a:xfrm>
        </p:spPr>
        <p:txBody>
          <a:bodyPr/>
          <a:lstStyle/>
          <a:p>
            <a:pPr marL="0" indent="0" algn="just">
              <a:buNone/>
            </a:pPr>
            <a:r>
              <a:rPr lang="tr-TR" sz="2000" dirty="0" smtClean="0">
                <a:solidFill>
                  <a:srgbClr val="CC0000"/>
                </a:solidFill>
              </a:rPr>
              <a:t>İ</a:t>
            </a:r>
            <a:r>
              <a:rPr lang="tr-TR" sz="2000" dirty="0" smtClean="0">
                <a:solidFill>
                  <a:srgbClr val="0033CC"/>
                </a:solidFill>
              </a:rPr>
              <a:t>SG </a:t>
            </a:r>
            <a:r>
              <a:rPr lang="tr-TR" sz="2000" dirty="0">
                <a:solidFill>
                  <a:srgbClr val="0033CC"/>
                </a:solidFill>
              </a:rPr>
              <a:t>sorumlulukları bütünüyle üst yönetimle </a:t>
            </a:r>
            <a:r>
              <a:rPr lang="tr-TR" sz="2000" dirty="0" smtClean="0">
                <a:solidFill>
                  <a:srgbClr val="0033CC"/>
                </a:solidFill>
              </a:rPr>
              <a:t>ilgilidir; </a:t>
            </a:r>
            <a:r>
              <a:rPr lang="tr-TR" sz="2000" dirty="0">
                <a:solidFill>
                  <a:srgbClr val="0033CC"/>
                </a:solidFill>
              </a:rPr>
              <a:t>Üst yönetim </a:t>
            </a:r>
            <a:r>
              <a:rPr lang="tr-TR" sz="2000" dirty="0" smtClean="0">
                <a:solidFill>
                  <a:srgbClr val="0033CC"/>
                </a:solidFill>
              </a:rPr>
              <a:t>tarafından onaylanmış olmalı,</a:t>
            </a:r>
            <a:r>
              <a:rPr lang="tr-TR" sz="2000" dirty="0" smtClean="0"/>
              <a:t> </a:t>
            </a:r>
            <a:endParaRPr lang="tr-TR" sz="2000" dirty="0"/>
          </a:p>
          <a:p>
            <a:pPr marL="0" indent="0" algn="just">
              <a:buFontTx/>
              <a:buNone/>
            </a:pPr>
            <a:r>
              <a:rPr lang="tr-TR" sz="2000" dirty="0" smtClean="0"/>
              <a:t>En </a:t>
            </a:r>
            <a:r>
              <a:rPr lang="tr-TR" sz="2000" dirty="0"/>
              <a:t>güzel uygulama, üst yönetimden </a:t>
            </a:r>
            <a:r>
              <a:rPr lang="tr-TR" sz="2000" dirty="0" smtClean="0"/>
              <a:t>(büyük kurumlarda Yönetim </a:t>
            </a:r>
            <a:r>
              <a:rPr lang="tr-TR" sz="2000" dirty="0"/>
              <a:t>Kurulu Üyelerinden biri olabilir) birisinin, İSG yönetim sistemiyle ilgili bütün sorumluluğu alarak, işletmede uygulama ve organizasyonu sağlamasıdır. </a:t>
            </a:r>
          </a:p>
          <a:p>
            <a:pPr marL="0" indent="0" algn="just">
              <a:buFontTx/>
              <a:buNone/>
            </a:pPr>
            <a:r>
              <a:rPr lang="tr-TR" sz="2000" dirty="0" smtClean="0">
                <a:solidFill>
                  <a:srgbClr val="0033CC"/>
                </a:solidFill>
              </a:rPr>
              <a:t>Üst </a:t>
            </a:r>
            <a:r>
              <a:rPr lang="tr-TR" sz="2000" dirty="0">
                <a:solidFill>
                  <a:srgbClr val="0033CC"/>
                </a:solidFill>
              </a:rPr>
              <a:t>düzey Yöneticiler, İSG performansının daha da artması için aktif olarak kendi katılımlarını göstermelidirler</a:t>
            </a:r>
            <a:r>
              <a:rPr lang="tr-TR" sz="2000" dirty="0" smtClean="0">
                <a:solidFill>
                  <a:srgbClr val="0033CC"/>
                </a:solidFill>
              </a:rPr>
              <a:t>.</a:t>
            </a:r>
          </a:p>
          <a:p>
            <a:pPr algn="just">
              <a:spcBef>
                <a:spcPts val="600"/>
              </a:spcBef>
              <a:buFontTx/>
              <a:buNone/>
            </a:pPr>
            <a:r>
              <a:rPr lang="tr-TR" sz="2000" dirty="0" smtClean="0">
                <a:solidFill>
                  <a:srgbClr val="0033CC"/>
                </a:solidFill>
              </a:rPr>
              <a:t>Politikada;</a:t>
            </a:r>
          </a:p>
          <a:p>
            <a:pPr>
              <a:spcBef>
                <a:spcPts val="600"/>
              </a:spcBef>
            </a:pPr>
            <a:r>
              <a:rPr lang="tr-TR" sz="2000" dirty="0"/>
              <a:t>Kazaların Azaltılması</a:t>
            </a:r>
          </a:p>
          <a:p>
            <a:pPr>
              <a:spcBef>
                <a:spcPts val="600"/>
              </a:spcBef>
            </a:pPr>
            <a:r>
              <a:rPr lang="tr-TR" sz="2000" dirty="0"/>
              <a:t>Güvenli Çalışma Ortamı</a:t>
            </a:r>
          </a:p>
          <a:p>
            <a:pPr>
              <a:spcBef>
                <a:spcPts val="600"/>
              </a:spcBef>
            </a:pPr>
            <a:r>
              <a:rPr lang="tr-TR" sz="2000" dirty="0"/>
              <a:t>Risklerin Azaltılması</a:t>
            </a:r>
          </a:p>
          <a:p>
            <a:pPr>
              <a:spcBef>
                <a:spcPts val="600"/>
              </a:spcBef>
            </a:pPr>
            <a:r>
              <a:rPr lang="tr-TR" sz="2000" dirty="0"/>
              <a:t>Çalışanların Eğitimi, Katılımı</a:t>
            </a:r>
          </a:p>
          <a:p>
            <a:pPr>
              <a:spcBef>
                <a:spcPts val="600"/>
              </a:spcBef>
            </a:pPr>
            <a:r>
              <a:rPr lang="tr-TR" sz="2000" dirty="0"/>
              <a:t>Yasalara Uyum</a:t>
            </a:r>
          </a:p>
          <a:p>
            <a:pPr>
              <a:spcBef>
                <a:spcPts val="600"/>
              </a:spcBef>
            </a:pPr>
            <a:r>
              <a:rPr lang="tr-TR" sz="2000" dirty="0"/>
              <a:t>Sürekli </a:t>
            </a:r>
            <a:r>
              <a:rPr lang="tr-TR" sz="2000" dirty="0" smtClean="0"/>
              <a:t>Gelişme bulunabilir</a:t>
            </a:r>
            <a:r>
              <a:rPr lang="tr-TR" sz="2000" dirty="0"/>
              <a:t>.</a:t>
            </a:r>
          </a:p>
          <a:p>
            <a:pPr algn="just">
              <a:lnSpc>
                <a:spcPct val="90000"/>
              </a:lnSpc>
              <a:buFontTx/>
              <a:buNone/>
            </a:pPr>
            <a:endParaRPr lang="tr-TR" sz="2000" dirty="0">
              <a:solidFill>
                <a:srgbClr val="0033CC"/>
              </a:solidFill>
            </a:endParaRPr>
          </a:p>
        </p:txBody>
      </p:sp>
      <p:sp>
        <p:nvSpPr>
          <p:cNvPr id="35845" name="Rectangle 5"/>
          <p:cNvSpPr>
            <a:spLocks noChangeArrowheads="1"/>
          </p:cNvSpPr>
          <p:nvPr/>
        </p:nvSpPr>
        <p:spPr bwMode="auto">
          <a:xfrm>
            <a:off x="274637" y="569914"/>
            <a:ext cx="5788764"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20000"/>
              </a:spcBef>
            </a:pPr>
            <a:r>
              <a:rPr lang="tr-TR" sz="3200" b="1" dirty="0" smtClean="0">
                <a:solidFill>
                  <a:srgbClr val="0033CC"/>
                </a:solidFill>
              </a:rPr>
              <a:t>OHSAS 18001-İSG </a:t>
            </a:r>
            <a:r>
              <a:rPr lang="tr-TR" sz="3200" b="1" dirty="0">
                <a:solidFill>
                  <a:srgbClr val="0033CC"/>
                </a:solidFill>
              </a:rPr>
              <a:t>Politikası;</a:t>
            </a:r>
          </a:p>
        </p:txBody>
      </p:sp>
    </p:spTree>
    <p:extLst>
      <p:ext uri="{BB962C8B-B14F-4D97-AF65-F5344CB8AC3E}">
        <p14:creationId xmlns:p14="http://schemas.microsoft.com/office/powerpoint/2010/main" val="127931644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6195" name="Rectangle 3"/>
          <p:cNvSpPr>
            <a:spLocks noGrp="1" noChangeArrowheads="1"/>
          </p:cNvSpPr>
          <p:nvPr>
            <p:ph type="body" idx="1"/>
          </p:nvPr>
        </p:nvSpPr>
        <p:spPr>
          <a:xfrm>
            <a:off x="274638" y="1270794"/>
            <a:ext cx="8716962" cy="5688012"/>
          </a:xfrm>
        </p:spPr>
        <p:txBody>
          <a:bodyPr/>
          <a:lstStyle/>
          <a:p>
            <a:r>
              <a:rPr lang="tr-TR" sz="2200" dirty="0"/>
              <a:t>Kuruluşun İSG </a:t>
            </a:r>
            <a:r>
              <a:rPr lang="tr-TR" sz="2200" dirty="0">
                <a:solidFill>
                  <a:srgbClr val="0033CC"/>
                </a:solidFill>
              </a:rPr>
              <a:t>risklerinin yapısına ve büyüklüğüne uygun olmalı,</a:t>
            </a:r>
          </a:p>
          <a:p>
            <a:r>
              <a:rPr lang="tr-TR" sz="2200" dirty="0"/>
              <a:t>Kazaların ve sağlık bozulmalarının önlenmesi ve İSG yönetiminin ve performansının </a:t>
            </a:r>
            <a:r>
              <a:rPr lang="tr-TR" sz="2200" dirty="0">
                <a:solidFill>
                  <a:srgbClr val="0033CC"/>
                </a:solidFill>
              </a:rPr>
              <a:t>sürekli iyileştirilmesi için taahhüt içermeli</a:t>
            </a:r>
            <a:r>
              <a:rPr lang="tr-TR" sz="2200" dirty="0"/>
              <a:t>,</a:t>
            </a:r>
          </a:p>
          <a:p>
            <a:r>
              <a:rPr lang="tr-TR" sz="2200" dirty="0"/>
              <a:t>En azından yürürlükteki İSG mevzuatına ve üyesi olduğu kuruluşların şartlarına uyulacağına dair taahhüt içermeli,</a:t>
            </a:r>
          </a:p>
          <a:p>
            <a:r>
              <a:rPr lang="tr-TR" sz="2200" dirty="0"/>
              <a:t>İSG hedeflerinin belirlenmesi ve gözden geçirilmesi için bir çerçeve sağlamalı,</a:t>
            </a:r>
          </a:p>
          <a:p>
            <a:r>
              <a:rPr lang="tr-TR" sz="2200" dirty="0">
                <a:solidFill>
                  <a:srgbClr val="0033CC"/>
                </a:solidFill>
              </a:rPr>
              <a:t>Dokümante edilmeli, uygulanmalı, sürdürülmeli,</a:t>
            </a:r>
          </a:p>
          <a:p>
            <a:r>
              <a:rPr lang="tr-TR" sz="2200" dirty="0"/>
              <a:t>Çalışanların kendi İSG sorumluluklarının farkında olmaları amacıyla </a:t>
            </a:r>
            <a:r>
              <a:rPr lang="tr-TR" sz="2200" dirty="0">
                <a:solidFill>
                  <a:srgbClr val="0033CC"/>
                </a:solidFill>
              </a:rPr>
              <a:t>tüm çalışanlara duyurulmalı,</a:t>
            </a:r>
          </a:p>
          <a:p>
            <a:r>
              <a:rPr lang="tr-TR" sz="2200" dirty="0"/>
              <a:t>İlgili taraflar için ulaşılabilir olmalı,</a:t>
            </a:r>
          </a:p>
          <a:p>
            <a:r>
              <a:rPr lang="tr-TR" sz="2000" dirty="0"/>
              <a:t>Tüm iş kollarıyla ve diğer yönetim disiplinleri </a:t>
            </a:r>
            <a:r>
              <a:rPr lang="tr-TR" sz="2000" dirty="0">
                <a:solidFill>
                  <a:srgbClr val="0033CC"/>
                </a:solidFill>
              </a:rPr>
              <a:t>(kalite yönetimi, çevre yönetimi)</a:t>
            </a:r>
            <a:r>
              <a:rPr lang="tr-TR" sz="2000" dirty="0"/>
              <a:t> ile uyumlu olmalıdır, </a:t>
            </a:r>
          </a:p>
          <a:p>
            <a:r>
              <a:rPr lang="tr-TR" sz="2200" dirty="0"/>
              <a:t>Kuruluşa uygun olarak kalması için </a:t>
            </a:r>
            <a:r>
              <a:rPr lang="tr-TR" sz="2200" dirty="0">
                <a:solidFill>
                  <a:srgbClr val="0033CC"/>
                </a:solidFill>
              </a:rPr>
              <a:t>periyodik olarak gözden geçirilmeli.                     </a:t>
            </a:r>
          </a:p>
        </p:txBody>
      </p:sp>
      <p:sp>
        <p:nvSpPr>
          <p:cNvPr id="136196" name="Rectangle 4"/>
          <p:cNvSpPr>
            <a:spLocks noChangeArrowheads="1"/>
          </p:cNvSpPr>
          <p:nvPr/>
        </p:nvSpPr>
        <p:spPr bwMode="auto">
          <a:xfrm>
            <a:off x="315913" y="535780"/>
            <a:ext cx="8229600"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90000"/>
              </a:lnSpc>
              <a:spcBef>
                <a:spcPct val="20000"/>
              </a:spcBef>
            </a:pPr>
            <a:r>
              <a:rPr lang="tr-TR" sz="3200" b="1" dirty="0" smtClean="0">
                <a:solidFill>
                  <a:srgbClr val="0033CC"/>
                </a:solidFill>
              </a:rPr>
              <a:t>İş </a:t>
            </a:r>
            <a:r>
              <a:rPr lang="tr-TR" sz="3200" b="1" dirty="0">
                <a:solidFill>
                  <a:srgbClr val="0033CC"/>
                </a:solidFill>
              </a:rPr>
              <a:t>Sağlığı ve Güvenliği Politikası;</a:t>
            </a:r>
          </a:p>
        </p:txBody>
      </p:sp>
    </p:spTree>
    <p:extLst>
      <p:ext uri="{BB962C8B-B14F-4D97-AF65-F5344CB8AC3E}">
        <p14:creationId xmlns:p14="http://schemas.microsoft.com/office/powerpoint/2010/main" val="90541974"/>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350838" y="668338"/>
            <a:ext cx="7659687" cy="1143000"/>
          </a:xfrm>
        </p:spPr>
        <p:txBody>
          <a:bodyPr/>
          <a:lstStyle/>
          <a:p>
            <a:r>
              <a:rPr lang="tr-TR" sz="2800" dirty="0" smtClean="0"/>
              <a:t>Tehlike Tanımlaması, Risk Değerlendirme ve Kontrollerin Belirlenmesi</a:t>
            </a:r>
          </a:p>
        </p:txBody>
      </p:sp>
      <p:sp>
        <p:nvSpPr>
          <p:cNvPr id="66563" name="Rectangle 3"/>
          <p:cNvSpPr>
            <a:spLocks noGrp="1" noChangeArrowheads="1"/>
          </p:cNvSpPr>
          <p:nvPr>
            <p:ph idx="1"/>
          </p:nvPr>
        </p:nvSpPr>
        <p:spPr>
          <a:xfrm>
            <a:off x="452438" y="1695450"/>
            <a:ext cx="7491412" cy="4857750"/>
          </a:xfrm>
        </p:spPr>
        <p:txBody>
          <a:bodyPr/>
          <a:lstStyle/>
          <a:p>
            <a:pPr>
              <a:lnSpc>
                <a:spcPct val="110000"/>
              </a:lnSpc>
              <a:buFont typeface="Wingdings" pitchFamily="2" charset="2"/>
              <a:buNone/>
            </a:pPr>
            <a:r>
              <a:rPr lang="tr-TR" sz="2000" b="1" dirty="0" smtClean="0">
                <a:solidFill>
                  <a:srgbClr val="002060"/>
                </a:solidFill>
              </a:rPr>
              <a:t>Kuruluş bunun için bir prosedür oluşturmalıdır ve bu prosedürde;</a:t>
            </a:r>
          </a:p>
          <a:p>
            <a:pPr>
              <a:lnSpc>
                <a:spcPct val="110000"/>
              </a:lnSpc>
            </a:pPr>
            <a:r>
              <a:rPr lang="tr-TR" sz="2000" dirty="0" smtClean="0"/>
              <a:t>Rutin ve rutin olmayan faaliyetler, acil durumlar,</a:t>
            </a:r>
          </a:p>
          <a:p>
            <a:pPr>
              <a:lnSpc>
                <a:spcPct val="110000"/>
              </a:lnSpc>
            </a:pPr>
            <a:r>
              <a:rPr lang="tr-TR" sz="2000" dirty="0" smtClean="0"/>
              <a:t>Taşeronlar ve ziyaretçilerin faaliyetleri,</a:t>
            </a:r>
          </a:p>
          <a:p>
            <a:pPr>
              <a:lnSpc>
                <a:spcPct val="110000"/>
              </a:lnSpc>
            </a:pPr>
            <a:r>
              <a:rPr lang="tr-TR" sz="2000" dirty="0" smtClean="0"/>
              <a:t>İnsan davranışları, kabiliyetleri,</a:t>
            </a:r>
          </a:p>
          <a:p>
            <a:pPr>
              <a:lnSpc>
                <a:spcPct val="110000"/>
              </a:lnSpc>
            </a:pPr>
            <a:r>
              <a:rPr lang="tr-TR" sz="2000" dirty="0" smtClean="0"/>
              <a:t>İşyeri dışından kaynaklanan ve işyerini tehdit eden tehlikeler,</a:t>
            </a:r>
          </a:p>
          <a:p>
            <a:pPr>
              <a:lnSpc>
                <a:spcPct val="110000"/>
              </a:lnSpc>
            </a:pPr>
            <a:r>
              <a:rPr lang="tr-TR" sz="2000" dirty="0" smtClean="0"/>
              <a:t>İşyeri civarında ve kuruluşun kontrolü altındaki faaliyetlerden kaynaklanan tehlikeler,</a:t>
            </a:r>
          </a:p>
          <a:p>
            <a:pPr>
              <a:lnSpc>
                <a:spcPct val="110000"/>
              </a:lnSpc>
            </a:pPr>
            <a:r>
              <a:rPr lang="tr-TR" sz="2000" dirty="0" smtClean="0"/>
              <a:t>İşyerindeki altyapı, teçhizat ve malzemeler,</a:t>
            </a:r>
          </a:p>
          <a:p>
            <a:pPr>
              <a:lnSpc>
                <a:spcPct val="110000"/>
              </a:lnSpc>
            </a:pPr>
            <a:r>
              <a:rPr lang="tr-TR" sz="2000" dirty="0" smtClean="0"/>
              <a:t>Faaliyetler, malzemeler veya sistemde yapılan/ yapılması önerilen değişiklikler,</a:t>
            </a:r>
          </a:p>
          <a:p>
            <a:pPr>
              <a:lnSpc>
                <a:spcPct val="110000"/>
              </a:lnSpc>
            </a:pPr>
            <a:r>
              <a:rPr lang="tr-TR" sz="2000" dirty="0" smtClean="0"/>
              <a:t>Yasal yükümlülükler,</a:t>
            </a:r>
          </a:p>
          <a:p>
            <a:pPr>
              <a:lnSpc>
                <a:spcPct val="110000"/>
              </a:lnSpc>
            </a:pPr>
            <a:r>
              <a:rPr lang="tr-TR" sz="2000" dirty="0" smtClean="0"/>
              <a:t>Proses, tesis, makina, ürün tasarımı dikkate alınmalıdır.</a:t>
            </a:r>
          </a:p>
          <a:p>
            <a:pPr>
              <a:lnSpc>
                <a:spcPct val="80000"/>
              </a:lnSpc>
            </a:pPr>
            <a:endParaRPr lang="tr-TR" sz="2800" dirty="0" smtClean="0"/>
          </a:p>
        </p:txBody>
      </p:sp>
    </p:spTree>
    <p:extLst>
      <p:ext uri="{BB962C8B-B14F-4D97-AF65-F5344CB8AC3E}">
        <p14:creationId xmlns:p14="http://schemas.microsoft.com/office/powerpoint/2010/main" val="3757659782"/>
      </p:ext>
    </p:extLst>
  </p:cSld>
  <p:clrMapOvr>
    <a:masterClrMapping/>
  </p:clrMapOvr>
  <p:transition spd="slow"/>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433388" y="792163"/>
            <a:ext cx="8520112" cy="647700"/>
          </a:xfrm>
        </p:spPr>
        <p:txBody>
          <a:bodyPr/>
          <a:lstStyle/>
          <a:p>
            <a:r>
              <a:rPr lang="tr-TR" sz="2800" smtClean="0">
                <a:solidFill>
                  <a:srgbClr val="002060"/>
                </a:solidFill>
              </a:rPr>
              <a:t>Risk Değerlendirme</a:t>
            </a:r>
          </a:p>
        </p:txBody>
      </p:sp>
      <p:sp>
        <p:nvSpPr>
          <p:cNvPr id="67587" name="Rectangle 3"/>
          <p:cNvSpPr>
            <a:spLocks noGrp="1" noChangeArrowheads="1"/>
          </p:cNvSpPr>
          <p:nvPr>
            <p:ph idx="1"/>
          </p:nvPr>
        </p:nvSpPr>
        <p:spPr>
          <a:xfrm>
            <a:off x="442912" y="1409700"/>
            <a:ext cx="8053387" cy="5145088"/>
          </a:xfrm>
        </p:spPr>
        <p:txBody>
          <a:bodyPr/>
          <a:lstStyle/>
          <a:p>
            <a:pPr>
              <a:lnSpc>
                <a:spcPct val="110000"/>
              </a:lnSpc>
            </a:pPr>
            <a:r>
              <a:rPr lang="tr-TR" sz="2400" dirty="0" smtClean="0"/>
              <a:t>Kuruluşun risk değerlendirme metodolojisi düzenleyici değil, önleyici olmalıdır.</a:t>
            </a:r>
          </a:p>
          <a:p>
            <a:pPr>
              <a:lnSpc>
                <a:spcPct val="90000"/>
              </a:lnSpc>
            </a:pPr>
            <a:r>
              <a:rPr lang="tr-TR" sz="2400" dirty="0" smtClean="0"/>
              <a:t>Risklerin tanımlanması, önceliğinin belirlenmesi ve kontrollerin uygulanmasını sağlamalıdır.</a:t>
            </a:r>
          </a:p>
          <a:p>
            <a:pPr>
              <a:lnSpc>
                <a:spcPct val="90000"/>
              </a:lnSpc>
            </a:pPr>
            <a:r>
              <a:rPr lang="tr-TR" sz="2400" dirty="0" smtClean="0"/>
              <a:t>Risklerin azaltılmasında aşağıdaki hiyerarşiye uygun hareket edilmelidir:</a:t>
            </a:r>
          </a:p>
          <a:p>
            <a:pPr lvl="1">
              <a:lnSpc>
                <a:spcPct val="90000"/>
              </a:lnSpc>
            </a:pPr>
            <a:r>
              <a:rPr lang="tr-TR" sz="2400" dirty="0" smtClean="0"/>
              <a:t>Ortadan kaldırma (kaynakta yok etme)</a:t>
            </a:r>
          </a:p>
          <a:p>
            <a:pPr lvl="1">
              <a:lnSpc>
                <a:spcPct val="90000"/>
              </a:lnSpc>
            </a:pPr>
            <a:r>
              <a:rPr lang="tr-TR" sz="2400" dirty="0" smtClean="0"/>
              <a:t>Yerine koyma (daha az tehlikeli olanla değiştirme)</a:t>
            </a:r>
          </a:p>
          <a:p>
            <a:pPr lvl="1">
              <a:lnSpc>
                <a:spcPct val="90000"/>
              </a:lnSpc>
            </a:pPr>
            <a:r>
              <a:rPr lang="tr-TR" sz="2400" dirty="0" smtClean="0"/>
              <a:t>Mühendislik kontrolleri (maruziyet süresini kısaltma, maruz kalan kişileri azaltma </a:t>
            </a:r>
            <a:r>
              <a:rPr lang="tr-TR" sz="2400" dirty="0" err="1" smtClean="0"/>
              <a:t>vb</a:t>
            </a:r>
            <a:r>
              <a:rPr lang="tr-TR" sz="2400" dirty="0" smtClean="0"/>
              <a:t>)</a:t>
            </a:r>
          </a:p>
          <a:p>
            <a:pPr lvl="1">
              <a:lnSpc>
                <a:spcPct val="90000"/>
              </a:lnSpc>
            </a:pPr>
            <a:r>
              <a:rPr lang="tr-TR" sz="2400" dirty="0" smtClean="0"/>
              <a:t>İşaretler, uyarılar, idari kontroller ve eğitim</a:t>
            </a:r>
          </a:p>
          <a:p>
            <a:pPr lvl="1">
              <a:lnSpc>
                <a:spcPct val="90000"/>
              </a:lnSpc>
            </a:pPr>
            <a:r>
              <a:rPr lang="tr-TR" sz="2400" dirty="0" smtClean="0"/>
              <a:t>Kişisel koruyucu donanım</a:t>
            </a:r>
          </a:p>
        </p:txBody>
      </p:sp>
    </p:spTree>
    <p:extLst>
      <p:ext uri="{BB962C8B-B14F-4D97-AF65-F5344CB8AC3E}">
        <p14:creationId xmlns:p14="http://schemas.microsoft.com/office/powerpoint/2010/main" val="1651171504"/>
      </p:ext>
    </p:extLst>
  </p:cSld>
  <p:clrMapOvr>
    <a:masterClrMapping/>
  </p:clrMapOvr>
  <p:transition spd="slow"/>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a:xfrm>
            <a:off x="563563" y="603250"/>
            <a:ext cx="8229600" cy="649288"/>
          </a:xfrm>
        </p:spPr>
        <p:txBody>
          <a:bodyPr/>
          <a:lstStyle/>
          <a:p>
            <a:r>
              <a:rPr lang="tr-TR" sz="3600" b="1" dirty="0" smtClean="0">
                <a:solidFill>
                  <a:srgbClr val="002060"/>
                </a:solidFill>
              </a:rPr>
              <a:t>Risk Değerlendirme Metodolojileri</a:t>
            </a:r>
            <a:endParaRPr lang="tr-TR" sz="3600" b="1" dirty="0">
              <a:solidFill>
                <a:srgbClr val="002060"/>
              </a:solidFill>
            </a:endParaRPr>
          </a:p>
        </p:txBody>
      </p:sp>
      <p:sp>
        <p:nvSpPr>
          <p:cNvPr id="130051" name="Rectangle 3"/>
          <p:cNvSpPr>
            <a:spLocks noGrp="1" noChangeArrowheads="1"/>
          </p:cNvSpPr>
          <p:nvPr>
            <p:ph type="body" idx="1"/>
          </p:nvPr>
        </p:nvSpPr>
        <p:spPr>
          <a:xfrm>
            <a:off x="438150" y="1611313"/>
            <a:ext cx="8488363" cy="4465637"/>
          </a:xfrm>
        </p:spPr>
        <p:txBody>
          <a:bodyPr/>
          <a:lstStyle/>
          <a:p>
            <a:pPr>
              <a:lnSpc>
                <a:spcPct val="80000"/>
              </a:lnSpc>
              <a:spcBef>
                <a:spcPts val="1200"/>
              </a:spcBef>
              <a:buFontTx/>
              <a:buNone/>
            </a:pPr>
            <a:r>
              <a:rPr lang="tr-TR" sz="2400" dirty="0"/>
              <a:t>• </a:t>
            </a:r>
            <a:r>
              <a:rPr lang="tr-TR" sz="2400" dirty="0">
                <a:solidFill>
                  <a:srgbClr val="FF0000"/>
                </a:solidFill>
              </a:rPr>
              <a:t>Başlangıç Tehlike Analizi</a:t>
            </a:r>
            <a:r>
              <a:rPr lang="tr-TR" sz="2400" dirty="0"/>
              <a:t> – (Preliminary </a:t>
            </a:r>
            <a:r>
              <a:rPr lang="tr-TR" sz="2400" dirty="0" err="1" smtClean="0"/>
              <a:t>Hazard</a:t>
            </a:r>
            <a:r>
              <a:rPr lang="tr-TR" sz="2400" dirty="0" smtClean="0"/>
              <a:t> Analysis </a:t>
            </a:r>
            <a:r>
              <a:rPr lang="tr-TR" sz="2400" dirty="0"/>
              <a:t>– PHA)</a:t>
            </a:r>
          </a:p>
          <a:p>
            <a:pPr>
              <a:lnSpc>
                <a:spcPct val="80000"/>
              </a:lnSpc>
              <a:spcBef>
                <a:spcPts val="1200"/>
              </a:spcBef>
              <a:buFontTx/>
              <a:buNone/>
            </a:pPr>
            <a:r>
              <a:rPr lang="tr-TR" sz="2400" dirty="0"/>
              <a:t>• </a:t>
            </a:r>
            <a:r>
              <a:rPr lang="tr-TR" sz="2400" dirty="0">
                <a:solidFill>
                  <a:srgbClr val="FF0000"/>
                </a:solidFill>
              </a:rPr>
              <a:t>İş Güvenlik Analizi</a:t>
            </a:r>
            <a:r>
              <a:rPr lang="tr-TR" sz="2400" dirty="0"/>
              <a:t> – JSA (</a:t>
            </a:r>
            <a:r>
              <a:rPr lang="tr-TR" sz="2400" dirty="0" err="1"/>
              <a:t>Job</a:t>
            </a:r>
            <a:r>
              <a:rPr lang="tr-TR" sz="2400" dirty="0"/>
              <a:t> </a:t>
            </a:r>
            <a:r>
              <a:rPr lang="tr-TR" sz="2400" dirty="0" err="1"/>
              <a:t>Safety</a:t>
            </a:r>
            <a:r>
              <a:rPr lang="tr-TR" sz="2400" dirty="0"/>
              <a:t> Analysis)</a:t>
            </a:r>
          </a:p>
          <a:p>
            <a:pPr>
              <a:lnSpc>
                <a:spcPct val="80000"/>
              </a:lnSpc>
              <a:spcBef>
                <a:spcPts val="1200"/>
              </a:spcBef>
              <a:buFontTx/>
              <a:buNone/>
            </a:pPr>
            <a:r>
              <a:rPr lang="tr-TR" sz="2400" dirty="0"/>
              <a:t>• </a:t>
            </a:r>
            <a:r>
              <a:rPr lang="tr-TR" sz="2400" dirty="0">
                <a:solidFill>
                  <a:srgbClr val="FF0000"/>
                </a:solidFill>
              </a:rPr>
              <a:t>Olursa Ne Olur</a:t>
            </a:r>
            <a:r>
              <a:rPr lang="tr-TR" sz="2400" dirty="0"/>
              <a:t> (</a:t>
            </a:r>
            <a:r>
              <a:rPr lang="tr-TR" sz="2400" dirty="0" err="1"/>
              <a:t>What</a:t>
            </a:r>
            <a:r>
              <a:rPr lang="tr-TR" sz="2400" dirty="0"/>
              <a:t> </a:t>
            </a:r>
            <a:r>
              <a:rPr lang="tr-TR" sz="2400" dirty="0" err="1"/>
              <a:t>if</a:t>
            </a:r>
            <a:r>
              <a:rPr lang="tr-TR" sz="2400" dirty="0"/>
              <a:t>..)? :</a:t>
            </a:r>
          </a:p>
          <a:p>
            <a:pPr>
              <a:lnSpc>
                <a:spcPct val="80000"/>
              </a:lnSpc>
              <a:spcBef>
                <a:spcPts val="1200"/>
              </a:spcBef>
              <a:buFontTx/>
              <a:buNone/>
            </a:pPr>
            <a:r>
              <a:rPr lang="tr-TR" sz="2400" dirty="0"/>
              <a:t>• </a:t>
            </a:r>
            <a:r>
              <a:rPr lang="tr-TR" sz="2400" dirty="0" err="1">
                <a:solidFill>
                  <a:srgbClr val="FF0000"/>
                </a:solidFill>
              </a:rPr>
              <a:t>Çeklist</a:t>
            </a:r>
            <a:r>
              <a:rPr lang="tr-TR" sz="2400" dirty="0">
                <a:solidFill>
                  <a:srgbClr val="FF0000"/>
                </a:solidFill>
              </a:rPr>
              <a:t> Kullanılarak Birincil Risk Analizi</a:t>
            </a:r>
            <a:r>
              <a:rPr lang="tr-TR" sz="2400" dirty="0"/>
              <a:t> -(Preliminary </a:t>
            </a:r>
            <a:r>
              <a:rPr lang="tr-TR" sz="2400" dirty="0" smtClean="0"/>
              <a:t>Risk </a:t>
            </a:r>
            <a:r>
              <a:rPr lang="tr-TR" sz="2400" dirty="0"/>
              <a:t>Analysis (PRA) Using </a:t>
            </a:r>
            <a:r>
              <a:rPr lang="tr-TR" sz="2400" dirty="0" err="1"/>
              <a:t>Checklists</a:t>
            </a:r>
            <a:r>
              <a:rPr lang="tr-TR" sz="2400" dirty="0"/>
              <a:t>)</a:t>
            </a:r>
          </a:p>
          <a:p>
            <a:pPr>
              <a:lnSpc>
                <a:spcPct val="80000"/>
              </a:lnSpc>
              <a:spcBef>
                <a:spcPts val="1200"/>
              </a:spcBef>
              <a:buFontTx/>
              <a:buNone/>
            </a:pPr>
            <a:r>
              <a:rPr lang="tr-TR" sz="2400" dirty="0"/>
              <a:t>• </a:t>
            </a:r>
            <a:r>
              <a:rPr lang="tr-TR" sz="2400" dirty="0">
                <a:solidFill>
                  <a:srgbClr val="FF0000"/>
                </a:solidFill>
              </a:rPr>
              <a:t>Birincil Risk Analizi</a:t>
            </a:r>
            <a:r>
              <a:rPr lang="tr-TR" sz="2400" dirty="0"/>
              <a:t> -(Preliminary Risk Analysis(PRA)</a:t>
            </a:r>
          </a:p>
          <a:p>
            <a:pPr>
              <a:lnSpc>
                <a:spcPct val="80000"/>
              </a:lnSpc>
              <a:spcBef>
                <a:spcPts val="1200"/>
              </a:spcBef>
              <a:buFontTx/>
              <a:buNone/>
            </a:pPr>
            <a:r>
              <a:rPr lang="tr-TR" sz="2400" dirty="0"/>
              <a:t>• </a:t>
            </a:r>
            <a:r>
              <a:rPr lang="tr-TR" sz="2400" dirty="0">
                <a:solidFill>
                  <a:srgbClr val="FF0000"/>
                </a:solidFill>
              </a:rPr>
              <a:t>Risk Değerlendirme Karar Matris </a:t>
            </a:r>
            <a:r>
              <a:rPr lang="tr-TR" sz="2400" dirty="0" err="1">
                <a:solidFill>
                  <a:srgbClr val="FF0000"/>
                </a:solidFill>
              </a:rPr>
              <a:t>Metedolojisi</a:t>
            </a:r>
            <a:r>
              <a:rPr lang="tr-TR" sz="2400" dirty="0"/>
              <a:t>( Risk </a:t>
            </a:r>
            <a:r>
              <a:rPr lang="tr-TR" sz="2400" dirty="0" err="1" smtClean="0"/>
              <a:t>Assessment</a:t>
            </a:r>
            <a:r>
              <a:rPr lang="tr-TR" sz="2400" dirty="0" smtClean="0"/>
              <a:t> </a:t>
            </a:r>
            <a:r>
              <a:rPr lang="tr-TR" sz="2400" dirty="0" err="1"/>
              <a:t>Decision</a:t>
            </a:r>
            <a:r>
              <a:rPr lang="tr-TR" sz="2400" dirty="0"/>
              <a:t> </a:t>
            </a:r>
            <a:r>
              <a:rPr lang="tr-TR" sz="2400" dirty="0" err="1"/>
              <a:t>Matrix</a:t>
            </a:r>
            <a:r>
              <a:rPr lang="tr-TR" sz="2400" dirty="0"/>
              <a:t>)</a:t>
            </a:r>
          </a:p>
          <a:p>
            <a:pPr>
              <a:lnSpc>
                <a:spcPct val="80000"/>
              </a:lnSpc>
              <a:buFontTx/>
              <a:buNone/>
            </a:pPr>
            <a:r>
              <a:rPr lang="tr-TR" sz="2400" dirty="0"/>
              <a:t>       a) </a:t>
            </a:r>
            <a:r>
              <a:rPr lang="tr-TR" sz="2400" dirty="0">
                <a:solidFill>
                  <a:srgbClr val="FF0000"/>
                </a:solidFill>
              </a:rPr>
              <a:t>L Tipi Matris</a:t>
            </a:r>
          </a:p>
          <a:p>
            <a:pPr>
              <a:lnSpc>
                <a:spcPct val="80000"/>
              </a:lnSpc>
              <a:buFontTx/>
              <a:buNone/>
            </a:pPr>
            <a:r>
              <a:rPr lang="tr-TR" sz="2400" dirty="0"/>
              <a:t>       b) </a:t>
            </a:r>
            <a:r>
              <a:rPr lang="tr-TR" sz="2400" dirty="0">
                <a:solidFill>
                  <a:srgbClr val="FF0000"/>
                </a:solidFill>
              </a:rPr>
              <a:t>Çok </a:t>
            </a:r>
            <a:r>
              <a:rPr lang="tr-TR" sz="2400" dirty="0" err="1">
                <a:solidFill>
                  <a:srgbClr val="FF0000"/>
                </a:solidFill>
              </a:rPr>
              <a:t>Değiskenli</a:t>
            </a:r>
            <a:r>
              <a:rPr lang="tr-TR" sz="2400" dirty="0">
                <a:solidFill>
                  <a:srgbClr val="FF0000"/>
                </a:solidFill>
              </a:rPr>
              <a:t> X Tipi Matris Diyagramı</a:t>
            </a:r>
          </a:p>
        </p:txBody>
      </p:sp>
    </p:spTree>
    <p:extLst>
      <p:ext uri="{BB962C8B-B14F-4D97-AF65-F5344CB8AC3E}">
        <p14:creationId xmlns:p14="http://schemas.microsoft.com/office/powerpoint/2010/main" val="91145233"/>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1075" name="Rectangle 3"/>
          <p:cNvSpPr>
            <a:spLocks noGrp="1" noChangeArrowheads="1"/>
          </p:cNvSpPr>
          <p:nvPr>
            <p:ph type="body" idx="1"/>
          </p:nvPr>
        </p:nvSpPr>
        <p:spPr>
          <a:xfrm>
            <a:off x="438150" y="1250950"/>
            <a:ext cx="8362950" cy="5400675"/>
          </a:xfrm>
        </p:spPr>
        <p:txBody>
          <a:bodyPr/>
          <a:lstStyle/>
          <a:p>
            <a:pPr>
              <a:lnSpc>
                <a:spcPct val="90000"/>
              </a:lnSpc>
              <a:buFontTx/>
              <a:buNone/>
            </a:pPr>
            <a:r>
              <a:rPr lang="tr-TR" sz="2400" dirty="0"/>
              <a:t>• </a:t>
            </a:r>
            <a:r>
              <a:rPr lang="tr-TR" sz="2400" dirty="0">
                <a:solidFill>
                  <a:srgbClr val="FF0000"/>
                </a:solidFill>
              </a:rPr>
              <a:t>Tehlike ve İşletilebilme Çalışması Metodolojisi</a:t>
            </a:r>
            <a:r>
              <a:rPr lang="tr-TR" sz="2400" dirty="0"/>
              <a:t> (</a:t>
            </a:r>
            <a:r>
              <a:rPr lang="tr-TR" sz="2400" dirty="0" err="1"/>
              <a:t>Hazard</a:t>
            </a:r>
            <a:r>
              <a:rPr lang="tr-TR" sz="2400" dirty="0"/>
              <a:t> </a:t>
            </a:r>
            <a:r>
              <a:rPr lang="tr-TR" sz="2400" dirty="0" err="1"/>
              <a:t>and</a:t>
            </a:r>
            <a:r>
              <a:rPr lang="tr-TR" sz="2400" dirty="0"/>
              <a:t> </a:t>
            </a:r>
            <a:r>
              <a:rPr lang="tr-TR" sz="2400" dirty="0" err="1"/>
              <a:t>Operability</a:t>
            </a:r>
            <a:r>
              <a:rPr lang="tr-TR" sz="2400" dirty="0"/>
              <a:t> </a:t>
            </a:r>
            <a:r>
              <a:rPr lang="tr-TR" sz="2400" dirty="0" err="1"/>
              <a:t>Studies</a:t>
            </a:r>
            <a:r>
              <a:rPr lang="tr-TR" sz="2400" dirty="0"/>
              <a:t>-HAZOP) :</a:t>
            </a:r>
          </a:p>
          <a:p>
            <a:pPr>
              <a:lnSpc>
                <a:spcPct val="90000"/>
              </a:lnSpc>
              <a:buFontTx/>
              <a:buNone/>
            </a:pPr>
            <a:r>
              <a:rPr lang="tr-TR" sz="2400" dirty="0"/>
              <a:t>• </a:t>
            </a:r>
            <a:r>
              <a:rPr lang="tr-TR" sz="2400" dirty="0">
                <a:solidFill>
                  <a:srgbClr val="FF0000"/>
                </a:solidFill>
              </a:rPr>
              <a:t>Tehlike Derecelendirme İndeksi</a:t>
            </a:r>
            <a:r>
              <a:rPr lang="tr-TR" sz="2400" dirty="0"/>
              <a:t> (DOW </a:t>
            </a:r>
            <a:r>
              <a:rPr lang="tr-TR" sz="2400" dirty="0" err="1"/>
              <a:t>index</a:t>
            </a:r>
            <a:r>
              <a:rPr lang="tr-TR" sz="2400" dirty="0"/>
              <a:t>, MOND </a:t>
            </a:r>
            <a:r>
              <a:rPr lang="tr-TR" sz="2400" dirty="0" err="1"/>
              <a:t>index</a:t>
            </a:r>
            <a:r>
              <a:rPr lang="tr-TR" sz="2400" dirty="0"/>
              <a:t>, NFPA </a:t>
            </a:r>
            <a:r>
              <a:rPr lang="tr-TR" sz="2400" dirty="0" err="1"/>
              <a:t>index</a:t>
            </a:r>
            <a:r>
              <a:rPr lang="tr-TR" sz="2400" dirty="0"/>
              <a:t>)</a:t>
            </a:r>
          </a:p>
          <a:p>
            <a:pPr>
              <a:lnSpc>
                <a:spcPct val="90000"/>
              </a:lnSpc>
              <a:buFontTx/>
              <a:buNone/>
            </a:pPr>
            <a:r>
              <a:rPr lang="tr-TR" sz="2400" dirty="0"/>
              <a:t>• </a:t>
            </a:r>
            <a:r>
              <a:rPr lang="tr-TR" sz="2400" dirty="0">
                <a:solidFill>
                  <a:srgbClr val="FF0000"/>
                </a:solidFill>
              </a:rPr>
              <a:t>Hızlı Derecelendirme Metodu</a:t>
            </a:r>
            <a:r>
              <a:rPr lang="tr-TR" sz="2400" dirty="0"/>
              <a:t> (</a:t>
            </a:r>
            <a:r>
              <a:rPr lang="tr-TR" sz="2400" dirty="0" err="1"/>
              <a:t>Rapid</a:t>
            </a:r>
            <a:r>
              <a:rPr lang="tr-TR" sz="2400" dirty="0"/>
              <a:t> </a:t>
            </a:r>
            <a:r>
              <a:rPr lang="tr-TR" sz="2400" dirty="0" err="1"/>
              <a:t>Ranking</a:t>
            </a:r>
            <a:r>
              <a:rPr lang="tr-TR" sz="2400" dirty="0"/>
              <a:t>, </a:t>
            </a:r>
            <a:r>
              <a:rPr lang="tr-TR" sz="2400" dirty="0" err="1"/>
              <a:t>Material</a:t>
            </a:r>
            <a:r>
              <a:rPr lang="tr-TR" sz="2400" dirty="0"/>
              <a:t> </a:t>
            </a:r>
            <a:r>
              <a:rPr lang="tr-TR" sz="2400" dirty="0" err="1"/>
              <a:t>Factor</a:t>
            </a:r>
            <a:r>
              <a:rPr lang="tr-TR" sz="2400" dirty="0"/>
              <a:t>)</a:t>
            </a:r>
          </a:p>
          <a:p>
            <a:pPr>
              <a:lnSpc>
                <a:spcPct val="90000"/>
              </a:lnSpc>
              <a:buFontTx/>
              <a:buNone/>
            </a:pPr>
            <a:r>
              <a:rPr lang="tr-TR" sz="2400" dirty="0"/>
              <a:t>• </a:t>
            </a:r>
            <a:r>
              <a:rPr lang="tr-TR" sz="2400" dirty="0">
                <a:solidFill>
                  <a:srgbClr val="FF0000"/>
                </a:solidFill>
              </a:rPr>
              <a:t>Hata Ağacı Analizi Metodolojisi</a:t>
            </a:r>
            <a:r>
              <a:rPr lang="tr-TR" sz="2400" dirty="0"/>
              <a:t> – HAA (</a:t>
            </a:r>
            <a:r>
              <a:rPr lang="tr-TR" sz="2400" dirty="0" err="1"/>
              <a:t>Fault</a:t>
            </a:r>
            <a:r>
              <a:rPr lang="tr-TR" sz="2400" dirty="0"/>
              <a:t> </a:t>
            </a:r>
            <a:r>
              <a:rPr lang="tr-TR" sz="2400" dirty="0" err="1"/>
              <a:t>Tree</a:t>
            </a:r>
            <a:r>
              <a:rPr lang="tr-TR" sz="2400" dirty="0"/>
              <a:t> Analysis-FTA)</a:t>
            </a:r>
          </a:p>
          <a:p>
            <a:pPr>
              <a:lnSpc>
                <a:spcPct val="90000"/>
              </a:lnSpc>
              <a:buFontTx/>
              <a:buNone/>
            </a:pPr>
            <a:r>
              <a:rPr lang="tr-TR" sz="2400" dirty="0"/>
              <a:t>• </a:t>
            </a:r>
            <a:r>
              <a:rPr lang="tr-TR" sz="2400" dirty="0">
                <a:solidFill>
                  <a:srgbClr val="FF0000"/>
                </a:solidFill>
              </a:rPr>
              <a:t>Olası Hata Türleri ve Etki Analizi Metodolojisi – HTEA/OHTEA</a:t>
            </a:r>
            <a:r>
              <a:rPr lang="tr-TR" sz="2400" dirty="0"/>
              <a:t> (</a:t>
            </a:r>
            <a:r>
              <a:rPr lang="tr-TR" sz="2400" dirty="0" err="1"/>
              <a:t>Failure</a:t>
            </a:r>
            <a:r>
              <a:rPr lang="tr-TR" sz="2400" dirty="0"/>
              <a:t> </a:t>
            </a:r>
            <a:r>
              <a:rPr lang="tr-TR" sz="2400" dirty="0" err="1"/>
              <a:t>Mode</a:t>
            </a:r>
            <a:r>
              <a:rPr lang="tr-TR" sz="2400" dirty="0"/>
              <a:t> </a:t>
            </a:r>
            <a:r>
              <a:rPr lang="tr-TR" sz="2400" dirty="0" err="1"/>
              <a:t>and</a:t>
            </a:r>
            <a:r>
              <a:rPr lang="tr-TR" sz="2400" dirty="0"/>
              <a:t> </a:t>
            </a:r>
            <a:r>
              <a:rPr lang="tr-TR" sz="2400" dirty="0" err="1"/>
              <a:t>Effects</a:t>
            </a:r>
            <a:r>
              <a:rPr lang="tr-TR" sz="2400" dirty="0"/>
              <a:t> Analysis- </a:t>
            </a:r>
            <a:r>
              <a:rPr lang="tr-TR" sz="2400" dirty="0" err="1"/>
              <a:t>Failure</a:t>
            </a:r>
            <a:r>
              <a:rPr lang="tr-TR" sz="2400" dirty="0"/>
              <a:t> </a:t>
            </a:r>
            <a:r>
              <a:rPr lang="tr-TR" sz="2400" dirty="0" err="1"/>
              <a:t>Mode</a:t>
            </a:r>
            <a:r>
              <a:rPr lang="tr-TR" sz="2400" dirty="0"/>
              <a:t> </a:t>
            </a:r>
            <a:r>
              <a:rPr lang="tr-TR" sz="2400" dirty="0" err="1"/>
              <a:t>and</a:t>
            </a:r>
            <a:r>
              <a:rPr lang="tr-TR" sz="2400" dirty="0"/>
              <a:t> </a:t>
            </a:r>
            <a:r>
              <a:rPr lang="tr-TR" sz="2400" dirty="0" err="1"/>
              <a:t>Critically</a:t>
            </a:r>
            <a:r>
              <a:rPr lang="tr-TR" sz="2400" dirty="0"/>
              <a:t> </a:t>
            </a:r>
            <a:r>
              <a:rPr lang="tr-TR" sz="2400" dirty="0" err="1"/>
              <a:t>Effects</a:t>
            </a:r>
            <a:r>
              <a:rPr lang="tr-TR" sz="2400" dirty="0"/>
              <a:t> Analysis- FMEA/FMECA)</a:t>
            </a:r>
          </a:p>
          <a:p>
            <a:pPr>
              <a:lnSpc>
                <a:spcPct val="90000"/>
              </a:lnSpc>
              <a:buFontTx/>
              <a:buNone/>
            </a:pPr>
            <a:r>
              <a:rPr lang="tr-TR" sz="2400" dirty="0"/>
              <a:t>• </a:t>
            </a:r>
            <a:r>
              <a:rPr lang="tr-TR" sz="2400" dirty="0">
                <a:solidFill>
                  <a:srgbClr val="FF0000"/>
                </a:solidFill>
              </a:rPr>
              <a:t>Güvenlik Denetimi</a:t>
            </a:r>
            <a:r>
              <a:rPr lang="tr-TR" sz="2400" dirty="0"/>
              <a:t> (</a:t>
            </a:r>
            <a:r>
              <a:rPr lang="tr-TR" sz="2400" dirty="0" err="1"/>
              <a:t>Safety</a:t>
            </a:r>
            <a:r>
              <a:rPr lang="tr-TR" sz="2400" dirty="0"/>
              <a:t> </a:t>
            </a:r>
            <a:r>
              <a:rPr lang="tr-TR" sz="2400" dirty="0" err="1"/>
              <a:t>Audit</a:t>
            </a:r>
            <a:r>
              <a:rPr lang="tr-TR" sz="2400" dirty="0"/>
              <a:t>)</a:t>
            </a:r>
          </a:p>
          <a:p>
            <a:pPr>
              <a:lnSpc>
                <a:spcPct val="90000"/>
              </a:lnSpc>
              <a:buFontTx/>
              <a:buNone/>
            </a:pPr>
            <a:r>
              <a:rPr lang="tr-TR" sz="2400" dirty="0"/>
              <a:t>• </a:t>
            </a:r>
            <a:r>
              <a:rPr lang="tr-TR" sz="2400" dirty="0">
                <a:solidFill>
                  <a:srgbClr val="FF0000"/>
                </a:solidFill>
              </a:rPr>
              <a:t>Olay Ağacı Analizi</a:t>
            </a:r>
            <a:r>
              <a:rPr lang="tr-TR" sz="2400" dirty="0"/>
              <a:t> (</a:t>
            </a:r>
            <a:r>
              <a:rPr lang="tr-TR" sz="2400" dirty="0" err="1"/>
              <a:t>Event</a:t>
            </a:r>
            <a:r>
              <a:rPr lang="tr-TR" sz="2400" dirty="0"/>
              <a:t> </a:t>
            </a:r>
            <a:r>
              <a:rPr lang="tr-TR" sz="2400" dirty="0" err="1"/>
              <a:t>Tree</a:t>
            </a:r>
            <a:r>
              <a:rPr lang="tr-TR" sz="2400" dirty="0"/>
              <a:t> Analysis - ETA)</a:t>
            </a:r>
          </a:p>
          <a:p>
            <a:pPr>
              <a:lnSpc>
                <a:spcPct val="90000"/>
              </a:lnSpc>
              <a:buFontTx/>
              <a:buNone/>
            </a:pPr>
            <a:r>
              <a:rPr lang="tr-TR" sz="2400" dirty="0"/>
              <a:t>• </a:t>
            </a:r>
            <a:r>
              <a:rPr lang="tr-TR" sz="2400" dirty="0">
                <a:solidFill>
                  <a:srgbClr val="FF0000"/>
                </a:solidFill>
              </a:rPr>
              <a:t>Neden – Sonuç Analizi</a:t>
            </a:r>
            <a:r>
              <a:rPr lang="tr-TR" sz="2400" dirty="0"/>
              <a:t> (</a:t>
            </a:r>
            <a:r>
              <a:rPr lang="tr-TR" sz="2400" dirty="0" err="1"/>
              <a:t>Cause-Consequence</a:t>
            </a:r>
            <a:r>
              <a:rPr lang="tr-TR" sz="2400" dirty="0"/>
              <a:t> Analysis)</a:t>
            </a:r>
          </a:p>
          <a:p>
            <a:pPr>
              <a:lnSpc>
                <a:spcPct val="90000"/>
              </a:lnSpc>
            </a:pPr>
            <a:endParaRPr lang="tr-TR" sz="2400" dirty="0"/>
          </a:p>
        </p:txBody>
      </p:sp>
      <p:sp>
        <p:nvSpPr>
          <p:cNvPr id="7" name="Rectangle 2"/>
          <p:cNvSpPr>
            <a:spLocks noGrp="1" noChangeArrowheads="1"/>
          </p:cNvSpPr>
          <p:nvPr>
            <p:ph type="title"/>
          </p:nvPr>
        </p:nvSpPr>
        <p:spPr>
          <a:xfrm>
            <a:off x="411163" y="469900"/>
            <a:ext cx="8229600" cy="649288"/>
          </a:xfrm>
        </p:spPr>
        <p:txBody>
          <a:bodyPr/>
          <a:lstStyle/>
          <a:p>
            <a:r>
              <a:rPr lang="tr-TR" sz="3600" b="1" dirty="0" smtClean="0">
                <a:solidFill>
                  <a:srgbClr val="002060"/>
                </a:solidFill>
              </a:rPr>
              <a:t>Risk Değerlendirme Metodolojileri</a:t>
            </a:r>
            <a:endParaRPr lang="tr-TR" sz="3600" b="1" dirty="0">
              <a:solidFill>
                <a:srgbClr val="002060"/>
              </a:solidFill>
            </a:endParaRPr>
          </a:p>
        </p:txBody>
      </p:sp>
    </p:spTree>
    <p:extLst>
      <p:ext uri="{BB962C8B-B14F-4D97-AF65-F5344CB8AC3E}">
        <p14:creationId xmlns:p14="http://schemas.microsoft.com/office/powerpoint/2010/main" val="2171119464"/>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68313" y="303213"/>
            <a:ext cx="8229600" cy="503237"/>
          </a:xfrm>
        </p:spPr>
        <p:txBody>
          <a:bodyPr/>
          <a:lstStyle/>
          <a:p>
            <a:r>
              <a:rPr lang="tr-TR" sz="4000" b="1" dirty="0" smtClean="0">
                <a:solidFill>
                  <a:srgbClr val="0033CC"/>
                </a:solidFill>
              </a:rPr>
              <a:t>Prosedürler:</a:t>
            </a:r>
            <a:endParaRPr lang="tr-TR" sz="4000" b="1" dirty="0">
              <a:solidFill>
                <a:srgbClr val="0033CC"/>
              </a:solidFill>
            </a:endParaRPr>
          </a:p>
        </p:txBody>
      </p:sp>
      <p:sp>
        <p:nvSpPr>
          <p:cNvPr id="37891" name="Rectangle 3"/>
          <p:cNvSpPr>
            <a:spLocks noGrp="1" noChangeArrowheads="1"/>
          </p:cNvSpPr>
          <p:nvPr>
            <p:ph type="body" idx="1"/>
          </p:nvPr>
        </p:nvSpPr>
        <p:spPr>
          <a:xfrm>
            <a:off x="534988" y="1889859"/>
            <a:ext cx="8137526" cy="4685565"/>
          </a:xfrm>
        </p:spPr>
        <p:txBody>
          <a:bodyPr/>
          <a:lstStyle/>
          <a:p>
            <a:r>
              <a:rPr lang="tr-TR" sz="2400" dirty="0"/>
              <a:t>Rutin ve rutin olmayan faaliyetleri, acil durumlar,</a:t>
            </a:r>
          </a:p>
          <a:p>
            <a:r>
              <a:rPr lang="tr-TR" sz="2400" dirty="0"/>
              <a:t>Yasal şartlar bir prosedürle açıklanmalı,</a:t>
            </a:r>
          </a:p>
          <a:p>
            <a:r>
              <a:rPr lang="tr-TR" sz="2400" dirty="0"/>
              <a:t>Hedefler belirlenmeli, hedefleri yakalamak için iş sağlığı ve güvenliği yönetim programı hazırlanmalı,</a:t>
            </a:r>
          </a:p>
          <a:p>
            <a:r>
              <a:rPr lang="tr-TR" sz="2400" dirty="0"/>
              <a:t>İnsan davranışları, kabiliyetleri,</a:t>
            </a:r>
          </a:p>
          <a:p>
            <a:r>
              <a:rPr lang="tr-TR" sz="2400" dirty="0"/>
              <a:t>İşyeri civarında ve kuruluşun kontrolü altındaki faaliyetlerden kaynaklanan tehlikeler,</a:t>
            </a:r>
          </a:p>
          <a:p>
            <a:r>
              <a:rPr lang="tr-TR" sz="2400" dirty="0"/>
              <a:t>İşyeri dışından kaynaklanan ve işyerini tehdit eden tehlikeler,</a:t>
            </a:r>
          </a:p>
          <a:p>
            <a:r>
              <a:rPr lang="tr-TR" sz="2400" dirty="0"/>
              <a:t>yapılan/ yapılması önerilen değişiklikler,</a:t>
            </a:r>
          </a:p>
          <a:p>
            <a:r>
              <a:rPr lang="tr-TR" sz="2400" dirty="0"/>
              <a:t>Proses, tesis, makine, ürün tasarımı dikkate alınmalıdır.</a:t>
            </a:r>
          </a:p>
        </p:txBody>
      </p:sp>
      <p:sp>
        <p:nvSpPr>
          <p:cNvPr id="37892" name="Rectangle 4"/>
          <p:cNvSpPr>
            <a:spLocks noChangeArrowheads="1"/>
          </p:cNvSpPr>
          <p:nvPr/>
        </p:nvSpPr>
        <p:spPr bwMode="auto">
          <a:xfrm>
            <a:off x="420688" y="963613"/>
            <a:ext cx="8137525"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20000"/>
              </a:spcBef>
            </a:pPr>
            <a:r>
              <a:rPr lang="tr-TR" sz="2400" b="1" dirty="0"/>
              <a:t>Bu prosedürler aşağıdaki başlıkları içerecek şekilde hazırlanmalıdır,</a:t>
            </a:r>
          </a:p>
        </p:txBody>
      </p:sp>
    </p:spTree>
    <p:extLst>
      <p:ext uri="{BB962C8B-B14F-4D97-AF65-F5344CB8AC3E}">
        <p14:creationId xmlns:p14="http://schemas.microsoft.com/office/powerpoint/2010/main" val="7568898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00038" y="735013"/>
            <a:ext cx="8520112" cy="647700"/>
          </a:xfrm>
        </p:spPr>
        <p:txBody>
          <a:bodyPr anchor="ctr"/>
          <a:lstStyle/>
          <a:p>
            <a:r>
              <a:rPr lang="tr-TR" sz="3200" dirty="0">
                <a:solidFill>
                  <a:srgbClr val="002060"/>
                </a:solidFill>
              </a:rPr>
              <a:t>Yönetim Sistemi Nedir?</a:t>
            </a:r>
          </a:p>
        </p:txBody>
      </p:sp>
      <p:sp>
        <p:nvSpPr>
          <p:cNvPr id="3" name="İçerik Yer Tutucusu 2"/>
          <p:cNvSpPr>
            <a:spLocks noGrp="1"/>
          </p:cNvSpPr>
          <p:nvPr>
            <p:ph idx="1"/>
          </p:nvPr>
        </p:nvSpPr>
        <p:spPr>
          <a:xfrm>
            <a:off x="314325" y="1508125"/>
            <a:ext cx="8353425" cy="1235075"/>
          </a:xfrm>
        </p:spPr>
        <p:txBody>
          <a:bodyPr/>
          <a:lstStyle/>
          <a:p>
            <a:pPr marL="0" indent="0" algn="just">
              <a:buNone/>
            </a:pPr>
            <a:r>
              <a:rPr lang="tr-TR" sz="2400" dirty="0" smtClean="0"/>
              <a:t>Yönetim sistemleri; kuruluşların  faaliyetlerinin genel stratejileri ile uyumlu olarak </a:t>
            </a:r>
            <a:r>
              <a:rPr lang="tr-TR" sz="2400" b="1" dirty="0" smtClean="0">
                <a:solidFill>
                  <a:srgbClr val="FF0000"/>
                </a:solidFill>
              </a:rPr>
              <a:t>sistematik</a:t>
            </a:r>
            <a:r>
              <a:rPr lang="tr-TR" sz="2400" dirty="0" smtClean="0"/>
              <a:t> bir şekilde ele alınıp </a:t>
            </a:r>
            <a:r>
              <a:rPr lang="tr-TR" sz="2400" b="1" dirty="0" smtClean="0">
                <a:solidFill>
                  <a:srgbClr val="FF0000"/>
                </a:solidFill>
              </a:rPr>
              <a:t>sürekli iyileştirme </a:t>
            </a:r>
            <a:r>
              <a:rPr lang="tr-TR" sz="2400" dirty="0" smtClean="0"/>
              <a:t>yaklaşımı çerçevesinde çözümlenmesini amaçlar.</a:t>
            </a:r>
          </a:p>
          <a:p>
            <a:pPr algn="just"/>
            <a:endParaRPr lang="tr-TR" sz="2400" dirty="0"/>
          </a:p>
        </p:txBody>
      </p:sp>
      <p:sp>
        <p:nvSpPr>
          <p:cNvPr id="8" name="Rectangle 2"/>
          <p:cNvSpPr txBox="1">
            <a:spLocks noRot="1" noChangeArrowheads="1"/>
          </p:cNvSpPr>
          <p:nvPr/>
        </p:nvSpPr>
        <p:spPr bwMode="gray">
          <a:xfrm>
            <a:off x="328611" y="2971800"/>
            <a:ext cx="6081712" cy="647700"/>
          </a:xfrm>
          <a:prstGeom prst="rect">
            <a:avLst/>
          </a:prstGeom>
          <a:noFill/>
          <a:ln w="9525">
            <a:noFill/>
            <a:miter lim="800000"/>
            <a:headEnd/>
            <a:tailEnd/>
          </a:ln>
        </p:spPr>
        <p:txBody>
          <a:bodyPr vert="horz" wrap="square" lIns="0" tIns="45720" rIns="0" bIns="45720" numCol="1" anchor="t" anchorCtr="0" compatLnSpc="1">
            <a:prstTxWarp prst="textNoShape">
              <a:avLst/>
            </a:prstTxWarp>
          </a:bodyPr>
          <a:lstStyle>
            <a:lvl1pPr algn="l" rtl="0" eaLnBrk="0" fontAlgn="base" hangingPunct="0">
              <a:lnSpc>
                <a:spcPct val="90000"/>
              </a:lnSpc>
              <a:spcBef>
                <a:spcPct val="0"/>
              </a:spcBef>
              <a:spcAft>
                <a:spcPct val="0"/>
              </a:spcAft>
              <a:defRPr sz="2400" b="1">
                <a:solidFill>
                  <a:schemeClr val="tx1"/>
                </a:solidFill>
                <a:latin typeface="Calibri" pitchFamily="34" charset="0"/>
                <a:ea typeface="+mj-ea"/>
                <a:cs typeface="Calibri" pitchFamily="34" charset="0"/>
              </a:defRPr>
            </a:lvl1pPr>
            <a:lvl2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2pPr>
            <a:lvl3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3pPr>
            <a:lvl4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4pPr>
            <a:lvl5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5pPr>
            <a:lvl6pPr marL="457200" algn="l" rtl="0" fontAlgn="base">
              <a:lnSpc>
                <a:spcPct val="90000"/>
              </a:lnSpc>
              <a:spcBef>
                <a:spcPct val="0"/>
              </a:spcBef>
              <a:spcAft>
                <a:spcPct val="0"/>
              </a:spcAft>
              <a:defRPr sz="2400" b="1">
                <a:solidFill>
                  <a:schemeClr val="tx1"/>
                </a:solidFill>
                <a:latin typeface="Arial" pitchFamily="34" charset="0"/>
                <a:cs typeface="Arial" pitchFamily="34" charset="0"/>
              </a:defRPr>
            </a:lvl6pPr>
            <a:lvl7pPr marL="914400" algn="l" rtl="0" fontAlgn="base">
              <a:lnSpc>
                <a:spcPct val="90000"/>
              </a:lnSpc>
              <a:spcBef>
                <a:spcPct val="0"/>
              </a:spcBef>
              <a:spcAft>
                <a:spcPct val="0"/>
              </a:spcAft>
              <a:defRPr sz="2400" b="1">
                <a:solidFill>
                  <a:schemeClr val="tx1"/>
                </a:solidFill>
                <a:latin typeface="Arial" pitchFamily="34" charset="0"/>
                <a:cs typeface="Arial" pitchFamily="34" charset="0"/>
              </a:defRPr>
            </a:lvl7pPr>
            <a:lvl8pPr marL="1371600" algn="l" rtl="0" fontAlgn="base">
              <a:lnSpc>
                <a:spcPct val="90000"/>
              </a:lnSpc>
              <a:spcBef>
                <a:spcPct val="0"/>
              </a:spcBef>
              <a:spcAft>
                <a:spcPct val="0"/>
              </a:spcAft>
              <a:defRPr sz="2400" b="1">
                <a:solidFill>
                  <a:schemeClr val="tx1"/>
                </a:solidFill>
                <a:latin typeface="Arial" pitchFamily="34" charset="0"/>
                <a:cs typeface="Arial" pitchFamily="34" charset="0"/>
              </a:defRPr>
            </a:lvl8pPr>
            <a:lvl9pPr marL="1828800" algn="l" rtl="0" fontAlgn="base">
              <a:lnSpc>
                <a:spcPct val="90000"/>
              </a:lnSpc>
              <a:spcBef>
                <a:spcPct val="0"/>
              </a:spcBef>
              <a:spcAft>
                <a:spcPct val="0"/>
              </a:spcAft>
              <a:defRPr sz="2400" b="1">
                <a:solidFill>
                  <a:schemeClr val="tx1"/>
                </a:solidFill>
                <a:latin typeface="Arial" pitchFamily="34" charset="0"/>
                <a:cs typeface="Arial" pitchFamily="34" charset="0"/>
              </a:defRPr>
            </a:lvl9pPr>
          </a:lstStyle>
          <a:p>
            <a:r>
              <a:rPr lang="tr-TR" sz="3600" kern="0" smtClean="0">
                <a:solidFill>
                  <a:schemeClr val="hlink"/>
                </a:solidFill>
              </a:rPr>
              <a:t>ISO Nedir?</a:t>
            </a:r>
            <a:endParaRPr lang="tr-TR" sz="3600" kern="0" dirty="0">
              <a:solidFill>
                <a:schemeClr val="hlink"/>
              </a:solidFill>
            </a:endParaRPr>
          </a:p>
        </p:txBody>
      </p:sp>
      <p:sp>
        <p:nvSpPr>
          <p:cNvPr id="9" name="Rectangle 3"/>
          <p:cNvSpPr txBox="1">
            <a:spLocks noRot="1" noChangeArrowheads="1"/>
          </p:cNvSpPr>
          <p:nvPr/>
        </p:nvSpPr>
        <p:spPr bwMode="auto">
          <a:xfrm>
            <a:off x="328611" y="3516312"/>
            <a:ext cx="8205789" cy="113982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180975" indent="-180975" algn="l" rtl="0" eaLnBrk="0" fontAlgn="base" hangingPunct="0">
              <a:spcBef>
                <a:spcPct val="20000"/>
              </a:spcBef>
              <a:spcAft>
                <a:spcPct val="0"/>
              </a:spcAft>
              <a:buFont typeface="Wingdings" pitchFamily="2" charset="2"/>
              <a:buChar char="§"/>
              <a:defRPr>
                <a:solidFill>
                  <a:schemeClr val="tx1"/>
                </a:solidFill>
                <a:latin typeface="Calibri" pitchFamily="34" charset="0"/>
                <a:ea typeface="+mn-ea"/>
                <a:cs typeface="Calibri" pitchFamily="34" charset="0"/>
              </a:defRPr>
            </a:lvl1pPr>
            <a:lvl2pPr marL="444500" indent="-261938" algn="l" rtl="0" eaLnBrk="0" fontAlgn="base" hangingPunct="0">
              <a:spcBef>
                <a:spcPct val="20000"/>
              </a:spcBef>
              <a:spcAft>
                <a:spcPct val="0"/>
              </a:spcAft>
              <a:buChar char="–"/>
              <a:defRPr>
                <a:solidFill>
                  <a:schemeClr val="tx1"/>
                </a:solidFill>
                <a:latin typeface="Calibri" pitchFamily="34" charset="0"/>
                <a:cs typeface="Calibri" pitchFamily="34" charset="0"/>
              </a:defRPr>
            </a:lvl2pPr>
            <a:lvl3pPr marL="720725" indent="-274638" algn="l" rtl="0" eaLnBrk="0" fontAlgn="base" hangingPunct="0">
              <a:spcBef>
                <a:spcPct val="20000"/>
              </a:spcBef>
              <a:spcAft>
                <a:spcPct val="0"/>
              </a:spcAft>
              <a:buChar char="•"/>
              <a:defRPr>
                <a:solidFill>
                  <a:schemeClr val="tx1"/>
                </a:solidFill>
                <a:latin typeface="Calibri" pitchFamily="34" charset="0"/>
                <a:cs typeface="Calibri" pitchFamily="34" charset="0"/>
              </a:defRPr>
            </a:lvl3pPr>
            <a:lvl4pPr marL="987425" indent="-265113" algn="l" rtl="0" eaLnBrk="0" fontAlgn="base" hangingPunct="0">
              <a:spcBef>
                <a:spcPct val="20000"/>
              </a:spcBef>
              <a:spcAft>
                <a:spcPct val="0"/>
              </a:spcAft>
              <a:buChar char="–"/>
              <a:defRPr>
                <a:solidFill>
                  <a:schemeClr val="tx1"/>
                </a:solidFill>
                <a:latin typeface="Calibri" pitchFamily="34" charset="0"/>
                <a:cs typeface="Calibri" pitchFamily="34" charset="0"/>
              </a:defRPr>
            </a:lvl4pPr>
            <a:lvl5pPr marL="1254125" indent="-265113" algn="l" rtl="0" eaLnBrk="0" fontAlgn="base" hangingPunct="0">
              <a:spcBef>
                <a:spcPct val="20000"/>
              </a:spcBef>
              <a:spcAft>
                <a:spcPct val="0"/>
              </a:spcAft>
              <a:buChar char="»"/>
              <a:defRPr>
                <a:solidFill>
                  <a:schemeClr val="tx1"/>
                </a:solidFill>
                <a:latin typeface="Calibri" pitchFamily="34" charset="0"/>
                <a:cs typeface="Calibri" pitchFamily="34" charset="0"/>
              </a:defRPr>
            </a:lvl5pPr>
            <a:lvl6pPr marL="1711325" indent="-265113" algn="l" rtl="0" fontAlgn="base">
              <a:spcBef>
                <a:spcPct val="20000"/>
              </a:spcBef>
              <a:spcAft>
                <a:spcPct val="0"/>
              </a:spcAft>
              <a:buChar char="»"/>
              <a:defRPr>
                <a:solidFill>
                  <a:schemeClr val="tx1"/>
                </a:solidFill>
                <a:latin typeface="+mn-lt"/>
                <a:cs typeface="+mn-cs"/>
              </a:defRPr>
            </a:lvl6pPr>
            <a:lvl7pPr marL="2168525" indent="-265113" algn="l" rtl="0" fontAlgn="base">
              <a:spcBef>
                <a:spcPct val="20000"/>
              </a:spcBef>
              <a:spcAft>
                <a:spcPct val="0"/>
              </a:spcAft>
              <a:buChar char="»"/>
              <a:defRPr>
                <a:solidFill>
                  <a:schemeClr val="tx1"/>
                </a:solidFill>
                <a:latin typeface="+mn-lt"/>
                <a:cs typeface="+mn-cs"/>
              </a:defRPr>
            </a:lvl7pPr>
            <a:lvl8pPr marL="2625725" indent="-265113" algn="l" rtl="0" fontAlgn="base">
              <a:spcBef>
                <a:spcPct val="20000"/>
              </a:spcBef>
              <a:spcAft>
                <a:spcPct val="0"/>
              </a:spcAft>
              <a:buChar char="»"/>
              <a:defRPr>
                <a:solidFill>
                  <a:schemeClr val="tx1"/>
                </a:solidFill>
                <a:latin typeface="+mn-lt"/>
                <a:cs typeface="+mn-cs"/>
              </a:defRPr>
            </a:lvl8pPr>
            <a:lvl9pPr marL="3082925" indent="-265113" algn="l" rtl="0" fontAlgn="base">
              <a:spcBef>
                <a:spcPct val="20000"/>
              </a:spcBef>
              <a:spcAft>
                <a:spcPct val="0"/>
              </a:spcAft>
              <a:buChar char="»"/>
              <a:defRPr>
                <a:solidFill>
                  <a:schemeClr val="tx1"/>
                </a:solidFill>
                <a:latin typeface="+mn-lt"/>
                <a:cs typeface="+mn-cs"/>
              </a:defRPr>
            </a:lvl9pPr>
          </a:lstStyle>
          <a:p>
            <a:r>
              <a:rPr lang="tr-TR" sz="2000" kern="0" dirty="0" smtClean="0"/>
              <a:t>1947 yılında kurulan ve yaptığı standardizasyon çalışmaları sonucu sanayiye, ticarete ve tüketicilere katkılar sağlayan ISO (International </a:t>
            </a:r>
            <a:r>
              <a:rPr lang="tr-TR" sz="2000" kern="0" dirty="0" err="1" smtClean="0"/>
              <a:t>Organization</a:t>
            </a:r>
            <a:r>
              <a:rPr lang="tr-TR" sz="2000" kern="0" dirty="0" smtClean="0"/>
              <a:t> </a:t>
            </a:r>
            <a:r>
              <a:rPr lang="tr-TR" sz="2000" kern="0" dirty="0" err="1" smtClean="0"/>
              <a:t>for</a:t>
            </a:r>
            <a:r>
              <a:rPr lang="tr-TR" sz="2000" kern="0" dirty="0" smtClean="0"/>
              <a:t> </a:t>
            </a:r>
            <a:r>
              <a:rPr lang="tr-TR" sz="2000" kern="0" dirty="0" err="1" smtClean="0"/>
              <a:t>Standardization</a:t>
            </a:r>
            <a:r>
              <a:rPr lang="tr-TR" sz="2000" kern="0" dirty="0" smtClean="0"/>
              <a:t>) Uluslararası Standardizasyon Kuruluşudur.</a:t>
            </a:r>
            <a:endParaRPr lang="tr-TR" sz="2000" kern="0" dirty="0"/>
          </a:p>
        </p:txBody>
      </p:sp>
      <p:sp>
        <p:nvSpPr>
          <p:cNvPr id="10" name="Rectangle 2"/>
          <p:cNvSpPr txBox="1">
            <a:spLocks noRot="1" noChangeArrowheads="1"/>
          </p:cNvSpPr>
          <p:nvPr/>
        </p:nvSpPr>
        <p:spPr bwMode="gray">
          <a:xfrm>
            <a:off x="328611" y="4618037"/>
            <a:ext cx="3548063" cy="647700"/>
          </a:xfrm>
          <a:prstGeom prst="rect">
            <a:avLst/>
          </a:prstGeom>
          <a:noFill/>
          <a:ln w="9525">
            <a:noFill/>
            <a:miter lim="800000"/>
            <a:headEnd/>
            <a:tailEnd/>
          </a:ln>
        </p:spPr>
        <p:txBody>
          <a:bodyPr vert="horz" wrap="square" lIns="0" tIns="45720" rIns="0" bIns="45720" numCol="1" anchor="t" anchorCtr="0" compatLnSpc="1">
            <a:prstTxWarp prst="textNoShape">
              <a:avLst/>
            </a:prstTxWarp>
          </a:bodyPr>
          <a:lstStyle>
            <a:lvl1pPr algn="l" rtl="0" eaLnBrk="0" fontAlgn="base" hangingPunct="0">
              <a:lnSpc>
                <a:spcPct val="90000"/>
              </a:lnSpc>
              <a:spcBef>
                <a:spcPct val="0"/>
              </a:spcBef>
              <a:spcAft>
                <a:spcPct val="0"/>
              </a:spcAft>
              <a:defRPr sz="2400" b="1">
                <a:solidFill>
                  <a:schemeClr val="tx1"/>
                </a:solidFill>
                <a:latin typeface="Calibri" pitchFamily="34" charset="0"/>
                <a:ea typeface="+mj-ea"/>
                <a:cs typeface="Calibri" pitchFamily="34" charset="0"/>
              </a:defRPr>
            </a:lvl1pPr>
            <a:lvl2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2pPr>
            <a:lvl3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3pPr>
            <a:lvl4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4pPr>
            <a:lvl5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5pPr>
            <a:lvl6pPr marL="457200" algn="l" rtl="0" fontAlgn="base">
              <a:lnSpc>
                <a:spcPct val="90000"/>
              </a:lnSpc>
              <a:spcBef>
                <a:spcPct val="0"/>
              </a:spcBef>
              <a:spcAft>
                <a:spcPct val="0"/>
              </a:spcAft>
              <a:defRPr sz="2400" b="1">
                <a:solidFill>
                  <a:schemeClr val="tx1"/>
                </a:solidFill>
                <a:latin typeface="Arial" pitchFamily="34" charset="0"/>
                <a:cs typeface="Arial" pitchFamily="34" charset="0"/>
              </a:defRPr>
            </a:lvl6pPr>
            <a:lvl7pPr marL="914400" algn="l" rtl="0" fontAlgn="base">
              <a:lnSpc>
                <a:spcPct val="90000"/>
              </a:lnSpc>
              <a:spcBef>
                <a:spcPct val="0"/>
              </a:spcBef>
              <a:spcAft>
                <a:spcPct val="0"/>
              </a:spcAft>
              <a:defRPr sz="2400" b="1">
                <a:solidFill>
                  <a:schemeClr val="tx1"/>
                </a:solidFill>
                <a:latin typeface="Arial" pitchFamily="34" charset="0"/>
                <a:cs typeface="Arial" pitchFamily="34" charset="0"/>
              </a:defRPr>
            </a:lvl7pPr>
            <a:lvl8pPr marL="1371600" algn="l" rtl="0" fontAlgn="base">
              <a:lnSpc>
                <a:spcPct val="90000"/>
              </a:lnSpc>
              <a:spcBef>
                <a:spcPct val="0"/>
              </a:spcBef>
              <a:spcAft>
                <a:spcPct val="0"/>
              </a:spcAft>
              <a:defRPr sz="2400" b="1">
                <a:solidFill>
                  <a:schemeClr val="tx1"/>
                </a:solidFill>
                <a:latin typeface="Arial" pitchFamily="34" charset="0"/>
                <a:cs typeface="Arial" pitchFamily="34" charset="0"/>
              </a:defRPr>
            </a:lvl8pPr>
            <a:lvl9pPr marL="1828800" algn="l" rtl="0" fontAlgn="base">
              <a:lnSpc>
                <a:spcPct val="90000"/>
              </a:lnSpc>
              <a:spcBef>
                <a:spcPct val="0"/>
              </a:spcBef>
              <a:spcAft>
                <a:spcPct val="0"/>
              </a:spcAft>
              <a:defRPr sz="2400" b="1">
                <a:solidFill>
                  <a:schemeClr val="tx1"/>
                </a:solidFill>
                <a:latin typeface="Arial" pitchFamily="34" charset="0"/>
                <a:cs typeface="Arial" pitchFamily="34" charset="0"/>
              </a:defRPr>
            </a:lvl9pPr>
          </a:lstStyle>
          <a:p>
            <a:r>
              <a:rPr lang="tr-TR" kern="0" dirty="0" smtClean="0">
                <a:solidFill>
                  <a:schemeClr val="hlink"/>
                </a:solidFill>
              </a:rPr>
              <a:t>CEN ve EN Nedir?</a:t>
            </a:r>
            <a:endParaRPr lang="tr-TR" kern="0" dirty="0">
              <a:solidFill>
                <a:schemeClr val="hlink"/>
              </a:solidFill>
            </a:endParaRPr>
          </a:p>
        </p:txBody>
      </p:sp>
      <p:sp>
        <p:nvSpPr>
          <p:cNvPr id="11" name="Rectangle 3"/>
          <p:cNvSpPr txBox="1">
            <a:spLocks noRot="1" noChangeArrowheads="1"/>
          </p:cNvSpPr>
          <p:nvPr/>
        </p:nvSpPr>
        <p:spPr bwMode="auto">
          <a:xfrm>
            <a:off x="314324" y="5087935"/>
            <a:ext cx="8429626" cy="138271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180975" indent="-180975" algn="l" rtl="0" eaLnBrk="0" fontAlgn="base" hangingPunct="0">
              <a:spcBef>
                <a:spcPct val="20000"/>
              </a:spcBef>
              <a:spcAft>
                <a:spcPct val="0"/>
              </a:spcAft>
              <a:buFont typeface="Wingdings" pitchFamily="2" charset="2"/>
              <a:buChar char="§"/>
              <a:defRPr>
                <a:solidFill>
                  <a:schemeClr val="tx1"/>
                </a:solidFill>
                <a:latin typeface="Calibri" pitchFamily="34" charset="0"/>
                <a:ea typeface="+mn-ea"/>
                <a:cs typeface="Calibri" pitchFamily="34" charset="0"/>
              </a:defRPr>
            </a:lvl1pPr>
            <a:lvl2pPr marL="444500" indent="-261938" algn="l" rtl="0" eaLnBrk="0" fontAlgn="base" hangingPunct="0">
              <a:spcBef>
                <a:spcPct val="20000"/>
              </a:spcBef>
              <a:spcAft>
                <a:spcPct val="0"/>
              </a:spcAft>
              <a:buChar char="–"/>
              <a:defRPr>
                <a:solidFill>
                  <a:schemeClr val="tx1"/>
                </a:solidFill>
                <a:latin typeface="Calibri" pitchFamily="34" charset="0"/>
                <a:cs typeface="Calibri" pitchFamily="34" charset="0"/>
              </a:defRPr>
            </a:lvl2pPr>
            <a:lvl3pPr marL="720725" indent="-274638" algn="l" rtl="0" eaLnBrk="0" fontAlgn="base" hangingPunct="0">
              <a:spcBef>
                <a:spcPct val="20000"/>
              </a:spcBef>
              <a:spcAft>
                <a:spcPct val="0"/>
              </a:spcAft>
              <a:buChar char="•"/>
              <a:defRPr>
                <a:solidFill>
                  <a:schemeClr val="tx1"/>
                </a:solidFill>
                <a:latin typeface="Calibri" pitchFamily="34" charset="0"/>
                <a:cs typeface="Calibri" pitchFamily="34" charset="0"/>
              </a:defRPr>
            </a:lvl3pPr>
            <a:lvl4pPr marL="987425" indent="-265113" algn="l" rtl="0" eaLnBrk="0" fontAlgn="base" hangingPunct="0">
              <a:spcBef>
                <a:spcPct val="20000"/>
              </a:spcBef>
              <a:spcAft>
                <a:spcPct val="0"/>
              </a:spcAft>
              <a:buChar char="–"/>
              <a:defRPr>
                <a:solidFill>
                  <a:schemeClr val="tx1"/>
                </a:solidFill>
                <a:latin typeface="Calibri" pitchFamily="34" charset="0"/>
                <a:cs typeface="Calibri" pitchFamily="34" charset="0"/>
              </a:defRPr>
            </a:lvl4pPr>
            <a:lvl5pPr marL="1254125" indent="-265113" algn="l" rtl="0" eaLnBrk="0" fontAlgn="base" hangingPunct="0">
              <a:spcBef>
                <a:spcPct val="20000"/>
              </a:spcBef>
              <a:spcAft>
                <a:spcPct val="0"/>
              </a:spcAft>
              <a:buChar char="»"/>
              <a:defRPr>
                <a:solidFill>
                  <a:schemeClr val="tx1"/>
                </a:solidFill>
                <a:latin typeface="Calibri" pitchFamily="34" charset="0"/>
                <a:cs typeface="Calibri" pitchFamily="34" charset="0"/>
              </a:defRPr>
            </a:lvl5pPr>
            <a:lvl6pPr marL="1711325" indent="-265113" algn="l" rtl="0" fontAlgn="base">
              <a:spcBef>
                <a:spcPct val="20000"/>
              </a:spcBef>
              <a:spcAft>
                <a:spcPct val="0"/>
              </a:spcAft>
              <a:buChar char="»"/>
              <a:defRPr>
                <a:solidFill>
                  <a:schemeClr val="tx1"/>
                </a:solidFill>
                <a:latin typeface="+mn-lt"/>
                <a:cs typeface="+mn-cs"/>
              </a:defRPr>
            </a:lvl6pPr>
            <a:lvl7pPr marL="2168525" indent="-265113" algn="l" rtl="0" fontAlgn="base">
              <a:spcBef>
                <a:spcPct val="20000"/>
              </a:spcBef>
              <a:spcAft>
                <a:spcPct val="0"/>
              </a:spcAft>
              <a:buChar char="»"/>
              <a:defRPr>
                <a:solidFill>
                  <a:schemeClr val="tx1"/>
                </a:solidFill>
                <a:latin typeface="+mn-lt"/>
                <a:cs typeface="+mn-cs"/>
              </a:defRPr>
            </a:lvl7pPr>
            <a:lvl8pPr marL="2625725" indent="-265113" algn="l" rtl="0" fontAlgn="base">
              <a:spcBef>
                <a:spcPct val="20000"/>
              </a:spcBef>
              <a:spcAft>
                <a:spcPct val="0"/>
              </a:spcAft>
              <a:buChar char="»"/>
              <a:defRPr>
                <a:solidFill>
                  <a:schemeClr val="tx1"/>
                </a:solidFill>
                <a:latin typeface="+mn-lt"/>
                <a:cs typeface="+mn-cs"/>
              </a:defRPr>
            </a:lvl8pPr>
            <a:lvl9pPr marL="3082925" indent="-265113" algn="l" rtl="0" fontAlgn="base">
              <a:spcBef>
                <a:spcPct val="20000"/>
              </a:spcBef>
              <a:spcAft>
                <a:spcPct val="0"/>
              </a:spcAft>
              <a:buChar char="»"/>
              <a:defRPr>
                <a:solidFill>
                  <a:schemeClr val="tx1"/>
                </a:solidFill>
                <a:latin typeface="+mn-lt"/>
                <a:cs typeface="+mn-cs"/>
              </a:defRPr>
            </a:lvl9pPr>
          </a:lstStyle>
          <a:p>
            <a:r>
              <a:rPr lang="tr-TR" sz="2000" kern="0" dirty="0" smtClean="0"/>
              <a:t>CEN, Avrupa Standardizasyon Komitesidir.</a:t>
            </a:r>
          </a:p>
          <a:p>
            <a:r>
              <a:rPr lang="tr-TR" sz="2000" kern="0" dirty="0" smtClean="0"/>
              <a:t>EN (</a:t>
            </a:r>
            <a:r>
              <a:rPr lang="tr-TR" sz="2000" kern="0" dirty="0" err="1" smtClean="0"/>
              <a:t>European</a:t>
            </a:r>
            <a:r>
              <a:rPr lang="tr-TR" sz="2000" kern="0" dirty="0" smtClean="0"/>
              <a:t> Norm), Avrupa </a:t>
            </a:r>
            <a:r>
              <a:rPr lang="tr-TR" sz="2000" kern="0" dirty="0" err="1" smtClean="0"/>
              <a:t>Standardlarının</a:t>
            </a:r>
            <a:r>
              <a:rPr lang="tr-TR" sz="2000" kern="0" dirty="0" smtClean="0"/>
              <a:t> kısaltmasıdır. EN, Avrupa Birliğinde </a:t>
            </a:r>
            <a:r>
              <a:rPr lang="tr-TR" sz="2000" kern="0" dirty="0" err="1" smtClean="0"/>
              <a:t>standardlar</a:t>
            </a:r>
            <a:r>
              <a:rPr lang="tr-TR" sz="2000" kern="0" dirty="0" smtClean="0"/>
              <a:t> arasında </a:t>
            </a:r>
            <a:r>
              <a:rPr lang="tr-TR" sz="2000" kern="0" dirty="0" err="1" smtClean="0"/>
              <a:t>harmonizasyonu</a:t>
            </a:r>
            <a:r>
              <a:rPr lang="tr-TR" sz="2000" kern="0" dirty="0" smtClean="0"/>
              <a:t> sağlamak için oluşturulmuştur.</a:t>
            </a:r>
            <a:endParaRPr lang="tr-TR" sz="2000" kern="0" dirty="0"/>
          </a:p>
        </p:txBody>
      </p:sp>
    </p:spTree>
    <p:extLst>
      <p:ext uri="{BB962C8B-B14F-4D97-AF65-F5344CB8AC3E}">
        <p14:creationId xmlns:p14="http://schemas.microsoft.com/office/powerpoint/2010/main" val="98167361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457200" y="560388"/>
            <a:ext cx="8229600" cy="490537"/>
          </a:xfrm>
        </p:spPr>
        <p:txBody>
          <a:bodyPr/>
          <a:lstStyle/>
          <a:p>
            <a:r>
              <a:rPr lang="tr-TR" sz="4000" b="1">
                <a:solidFill>
                  <a:srgbClr val="0033CC"/>
                </a:solidFill>
              </a:rPr>
              <a:t>Planlama :</a:t>
            </a:r>
          </a:p>
        </p:txBody>
      </p:sp>
      <p:sp>
        <p:nvSpPr>
          <p:cNvPr id="38915" name="Rectangle 3"/>
          <p:cNvSpPr>
            <a:spLocks noGrp="1" noChangeArrowheads="1"/>
          </p:cNvSpPr>
          <p:nvPr>
            <p:ph type="body" idx="1"/>
          </p:nvPr>
        </p:nvSpPr>
        <p:spPr>
          <a:xfrm>
            <a:off x="400049" y="1255713"/>
            <a:ext cx="8564563" cy="5289550"/>
          </a:xfrm>
        </p:spPr>
        <p:txBody>
          <a:bodyPr/>
          <a:lstStyle/>
          <a:p>
            <a:r>
              <a:rPr lang="tr-TR" sz="2400" dirty="0"/>
              <a:t>Risklerin sınıflandırılmasını ve tanımlanan ölçümlerle kontrol edilebilecek ya da ortadan kaldırılabilecek olan risklerin belirlenmesini sağlamalı,</a:t>
            </a:r>
          </a:p>
          <a:p>
            <a:r>
              <a:rPr lang="tr-TR" sz="2400" dirty="0"/>
              <a:t>İşletme pratikleri ve uygulanan risk kontrol yöntemlerinin yeterliliği baz alındığında tutarlı olmalı,</a:t>
            </a:r>
          </a:p>
          <a:p>
            <a:r>
              <a:rPr lang="tr-TR" sz="2400" dirty="0"/>
              <a:t>İş yerindeki gereksinimlerin belirlenmesi, eğitim ihtiyaçlarının tanımlanması ve/veya işletme kontrollerinin geliştirilmesi için girdi sağlamalı,</a:t>
            </a:r>
          </a:p>
          <a:p>
            <a:r>
              <a:rPr lang="tr-TR" sz="2400" dirty="0"/>
              <a:t>Gerekli faaliyetlerin etkili ve de zamanında uygulandığının izlenmesini sağlamalıdır.</a:t>
            </a:r>
          </a:p>
          <a:p>
            <a:r>
              <a:rPr lang="tr-TR" sz="2400" dirty="0"/>
              <a:t>İşletme, tehlike analizlerini, risk değerlendirmesini ve kontrol tedbirlerini, dokümante etmeli sürekli güncel tutmalıdır.</a:t>
            </a:r>
          </a:p>
        </p:txBody>
      </p:sp>
    </p:spTree>
    <p:extLst>
      <p:ext uri="{BB962C8B-B14F-4D97-AF65-F5344CB8AC3E}">
        <p14:creationId xmlns:p14="http://schemas.microsoft.com/office/powerpoint/2010/main" val="118775500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457200" y="446088"/>
            <a:ext cx="8229600" cy="850900"/>
          </a:xfrm>
        </p:spPr>
        <p:txBody>
          <a:bodyPr/>
          <a:lstStyle/>
          <a:p>
            <a:r>
              <a:rPr lang="tr-TR" sz="3600" b="1">
                <a:solidFill>
                  <a:srgbClr val="0033CC"/>
                </a:solidFill>
              </a:rPr>
              <a:t>Yasal Şartlar ve Diğer Gereklilikler</a:t>
            </a:r>
            <a:endParaRPr lang="tr-TR" sz="3600">
              <a:solidFill>
                <a:srgbClr val="0033CC"/>
              </a:solidFill>
            </a:endParaRPr>
          </a:p>
        </p:txBody>
      </p:sp>
      <p:sp>
        <p:nvSpPr>
          <p:cNvPr id="41987" name="Rectangle 3"/>
          <p:cNvSpPr>
            <a:spLocks noGrp="1" noChangeArrowheads="1"/>
          </p:cNvSpPr>
          <p:nvPr>
            <p:ph type="body" idx="1"/>
          </p:nvPr>
        </p:nvSpPr>
        <p:spPr>
          <a:xfrm>
            <a:off x="457200" y="1087438"/>
            <a:ext cx="8229600" cy="1422399"/>
          </a:xfrm>
        </p:spPr>
        <p:txBody>
          <a:bodyPr/>
          <a:lstStyle/>
          <a:p>
            <a:r>
              <a:rPr lang="tr-TR" sz="2000" dirty="0"/>
              <a:t>Organizasyon, yasal ve diğer uygulanabilir iş sağlığı ve güvenliği şartlarını tanımlamalı, uygulamaya koymalı, </a:t>
            </a:r>
          </a:p>
          <a:p>
            <a:r>
              <a:rPr lang="tr-TR" sz="2000" dirty="0"/>
              <a:t>Bu bilgileri güncelleştirerek tutmalı, </a:t>
            </a:r>
          </a:p>
          <a:p>
            <a:r>
              <a:rPr lang="tr-TR" sz="2000" dirty="0"/>
              <a:t>Bu konulardan tüm çalışanlar ile ilgili tarafları haberdar etmelidir.</a:t>
            </a:r>
          </a:p>
        </p:txBody>
      </p:sp>
      <p:sp>
        <p:nvSpPr>
          <p:cNvPr id="7" name="Rectangle 3"/>
          <p:cNvSpPr txBox="1">
            <a:spLocks noChangeArrowheads="1"/>
          </p:cNvSpPr>
          <p:nvPr/>
        </p:nvSpPr>
        <p:spPr bwMode="auto">
          <a:xfrm>
            <a:off x="457200" y="2719387"/>
            <a:ext cx="8362950" cy="427672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180975" indent="-180975" algn="l" rtl="0" eaLnBrk="0" fontAlgn="base" hangingPunct="0">
              <a:spcBef>
                <a:spcPct val="20000"/>
              </a:spcBef>
              <a:spcAft>
                <a:spcPct val="0"/>
              </a:spcAft>
              <a:buFont typeface="Wingdings" pitchFamily="2" charset="2"/>
              <a:buChar char="§"/>
              <a:defRPr>
                <a:solidFill>
                  <a:schemeClr val="tx1"/>
                </a:solidFill>
                <a:latin typeface="Calibri" pitchFamily="34" charset="0"/>
                <a:ea typeface="+mn-ea"/>
                <a:cs typeface="Calibri" pitchFamily="34" charset="0"/>
              </a:defRPr>
            </a:lvl1pPr>
            <a:lvl2pPr marL="444500" indent="-261938" algn="l" rtl="0" eaLnBrk="0" fontAlgn="base" hangingPunct="0">
              <a:spcBef>
                <a:spcPct val="20000"/>
              </a:spcBef>
              <a:spcAft>
                <a:spcPct val="0"/>
              </a:spcAft>
              <a:buChar char="–"/>
              <a:defRPr>
                <a:solidFill>
                  <a:schemeClr val="tx1"/>
                </a:solidFill>
                <a:latin typeface="Calibri" pitchFamily="34" charset="0"/>
                <a:cs typeface="Calibri" pitchFamily="34" charset="0"/>
              </a:defRPr>
            </a:lvl2pPr>
            <a:lvl3pPr marL="720725" indent="-274638" algn="l" rtl="0" eaLnBrk="0" fontAlgn="base" hangingPunct="0">
              <a:spcBef>
                <a:spcPct val="20000"/>
              </a:spcBef>
              <a:spcAft>
                <a:spcPct val="0"/>
              </a:spcAft>
              <a:buChar char="•"/>
              <a:defRPr>
                <a:solidFill>
                  <a:schemeClr val="tx1"/>
                </a:solidFill>
                <a:latin typeface="Calibri" pitchFamily="34" charset="0"/>
                <a:cs typeface="Calibri" pitchFamily="34" charset="0"/>
              </a:defRPr>
            </a:lvl3pPr>
            <a:lvl4pPr marL="987425" indent="-265113" algn="l" rtl="0" eaLnBrk="0" fontAlgn="base" hangingPunct="0">
              <a:spcBef>
                <a:spcPct val="20000"/>
              </a:spcBef>
              <a:spcAft>
                <a:spcPct val="0"/>
              </a:spcAft>
              <a:buChar char="–"/>
              <a:defRPr>
                <a:solidFill>
                  <a:schemeClr val="tx1"/>
                </a:solidFill>
                <a:latin typeface="Calibri" pitchFamily="34" charset="0"/>
                <a:cs typeface="Calibri" pitchFamily="34" charset="0"/>
              </a:defRPr>
            </a:lvl4pPr>
            <a:lvl5pPr marL="1254125" indent="-265113" algn="l" rtl="0" eaLnBrk="0" fontAlgn="base" hangingPunct="0">
              <a:spcBef>
                <a:spcPct val="20000"/>
              </a:spcBef>
              <a:spcAft>
                <a:spcPct val="0"/>
              </a:spcAft>
              <a:buChar char="»"/>
              <a:defRPr>
                <a:solidFill>
                  <a:schemeClr val="tx1"/>
                </a:solidFill>
                <a:latin typeface="Calibri" pitchFamily="34" charset="0"/>
                <a:cs typeface="Calibri" pitchFamily="34" charset="0"/>
              </a:defRPr>
            </a:lvl5pPr>
            <a:lvl6pPr marL="1711325" indent="-265113" algn="l" rtl="0" fontAlgn="base">
              <a:spcBef>
                <a:spcPct val="20000"/>
              </a:spcBef>
              <a:spcAft>
                <a:spcPct val="0"/>
              </a:spcAft>
              <a:buChar char="»"/>
              <a:defRPr>
                <a:solidFill>
                  <a:schemeClr val="tx1"/>
                </a:solidFill>
                <a:latin typeface="+mn-lt"/>
                <a:cs typeface="+mn-cs"/>
              </a:defRPr>
            </a:lvl6pPr>
            <a:lvl7pPr marL="2168525" indent="-265113" algn="l" rtl="0" fontAlgn="base">
              <a:spcBef>
                <a:spcPct val="20000"/>
              </a:spcBef>
              <a:spcAft>
                <a:spcPct val="0"/>
              </a:spcAft>
              <a:buChar char="»"/>
              <a:defRPr>
                <a:solidFill>
                  <a:schemeClr val="tx1"/>
                </a:solidFill>
                <a:latin typeface="+mn-lt"/>
                <a:cs typeface="+mn-cs"/>
              </a:defRPr>
            </a:lvl7pPr>
            <a:lvl8pPr marL="2625725" indent="-265113" algn="l" rtl="0" fontAlgn="base">
              <a:spcBef>
                <a:spcPct val="20000"/>
              </a:spcBef>
              <a:spcAft>
                <a:spcPct val="0"/>
              </a:spcAft>
              <a:buChar char="»"/>
              <a:defRPr>
                <a:solidFill>
                  <a:schemeClr val="tx1"/>
                </a:solidFill>
                <a:latin typeface="+mn-lt"/>
                <a:cs typeface="+mn-cs"/>
              </a:defRPr>
            </a:lvl8pPr>
            <a:lvl9pPr marL="3082925" indent="-265113" algn="l" rtl="0" fontAlgn="base">
              <a:spcBef>
                <a:spcPct val="20000"/>
              </a:spcBef>
              <a:spcAft>
                <a:spcPct val="0"/>
              </a:spcAft>
              <a:buChar char="»"/>
              <a:defRPr>
                <a:solidFill>
                  <a:schemeClr val="tx1"/>
                </a:solidFill>
                <a:latin typeface="+mn-lt"/>
                <a:cs typeface="+mn-cs"/>
              </a:defRPr>
            </a:lvl9pPr>
          </a:lstStyle>
          <a:p>
            <a:pPr>
              <a:lnSpc>
                <a:spcPct val="90000"/>
              </a:lnSpc>
              <a:buFontTx/>
              <a:buNone/>
            </a:pPr>
            <a:r>
              <a:rPr lang="tr-TR" sz="2000" kern="0" dirty="0" smtClean="0">
                <a:solidFill>
                  <a:srgbClr val="CC0000"/>
                </a:solidFill>
              </a:rPr>
              <a:t>	</a:t>
            </a:r>
            <a:r>
              <a:rPr lang="tr-TR" sz="2000" b="1" kern="0" dirty="0" smtClean="0">
                <a:solidFill>
                  <a:srgbClr val="0033CC"/>
                </a:solidFill>
              </a:rPr>
              <a:t>Yasal ve diğer şartlar belirlenirken;</a:t>
            </a:r>
          </a:p>
          <a:p>
            <a:pPr>
              <a:lnSpc>
                <a:spcPct val="90000"/>
              </a:lnSpc>
            </a:pPr>
            <a:r>
              <a:rPr lang="tr-TR" sz="2000" kern="0" dirty="0" smtClean="0"/>
              <a:t>Kuruluşun üretim veya servis gerçekleştirme proseslerinin detayları,</a:t>
            </a:r>
          </a:p>
          <a:p>
            <a:pPr>
              <a:lnSpc>
                <a:spcPct val="90000"/>
              </a:lnSpc>
            </a:pPr>
            <a:r>
              <a:rPr lang="tr-TR" sz="2000" kern="0" dirty="0" smtClean="0"/>
              <a:t>Tehlike belirleme, risk değerlendirme ve risk kontrol sonuçları,</a:t>
            </a:r>
          </a:p>
          <a:p>
            <a:pPr>
              <a:lnSpc>
                <a:spcPct val="90000"/>
              </a:lnSpc>
            </a:pPr>
            <a:r>
              <a:rPr lang="tr-TR" sz="2000" kern="0" dirty="0" smtClean="0"/>
              <a:t>En iyi uygulamalar,</a:t>
            </a:r>
          </a:p>
          <a:p>
            <a:pPr>
              <a:lnSpc>
                <a:spcPct val="90000"/>
              </a:lnSpc>
            </a:pPr>
            <a:r>
              <a:rPr lang="tr-TR" sz="2000" kern="0" dirty="0" smtClean="0"/>
              <a:t>Kanuni şartlar/yönetmelikler,</a:t>
            </a:r>
          </a:p>
          <a:p>
            <a:pPr>
              <a:lnSpc>
                <a:spcPct val="90000"/>
              </a:lnSpc>
            </a:pPr>
            <a:r>
              <a:rPr lang="tr-TR" sz="2000" kern="0" dirty="0" smtClean="0"/>
              <a:t>Bilgi kaynaklarının listesi,</a:t>
            </a:r>
          </a:p>
          <a:p>
            <a:pPr>
              <a:lnSpc>
                <a:spcPct val="90000"/>
              </a:lnSpc>
            </a:pPr>
            <a:r>
              <a:rPr lang="tr-TR" sz="2000" kern="0" dirty="0" smtClean="0"/>
              <a:t>Ulusal, bölgesel, uluslararası standartlar,</a:t>
            </a:r>
          </a:p>
          <a:p>
            <a:pPr>
              <a:lnSpc>
                <a:spcPct val="90000"/>
              </a:lnSpc>
            </a:pPr>
            <a:r>
              <a:rPr lang="tr-TR" sz="2000" kern="0" dirty="0" smtClean="0"/>
              <a:t>Kuruluşun mensubu olduğu iş koluna tatbik edilenler,</a:t>
            </a:r>
          </a:p>
          <a:p>
            <a:pPr>
              <a:lnSpc>
                <a:spcPct val="90000"/>
              </a:lnSpc>
            </a:pPr>
            <a:r>
              <a:rPr lang="tr-TR" sz="2000" kern="0" dirty="0" smtClean="0"/>
              <a:t>Kamu kuruluşlarının görüşleri yayınları,</a:t>
            </a:r>
          </a:p>
          <a:p>
            <a:pPr>
              <a:lnSpc>
                <a:spcPct val="90000"/>
              </a:lnSpc>
            </a:pPr>
            <a:r>
              <a:rPr lang="tr-TR" sz="2000" kern="0" dirty="0" smtClean="0"/>
              <a:t>Ticari veri tabanları,</a:t>
            </a:r>
          </a:p>
          <a:p>
            <a:pPr>
              <a:lnSpc>
                <a:spcPct val="90000"/>
              </a:lnSpc>
            </a:pPr>
            <a:r>
              <a:rPr lang="tr-TR" sz="2000" kern="0" dirty="0" smtClean="0"/>
              <a:t>Hukuk alanında hizmet veren meslek mensupları,</a:t>
            </a:r>
          </a:p>
          <a:p>
            <a:pPr>
              <a:lnSpc>
                <a:spcPct val="90000"/>
              </a:lnSpc>
            </a:pPr>
            <a:r>
              <a:rPr lang="tr-TR" sz="2000" kern="0" dirty="0" smtClean="0"/>
              <a:t>İlgili tarafların şartları, dikkate alınmalıdır.</a:t>
            </a:r>
          </a:p>
          <a:p>
            <a:pPr>
              <a:lnSpc>
                <a:spcPct val="90000"/>
              </a:lnSpc>
            </a:pPr>
            <a:endParaRPr lang="tr-TR" sz="2000" kern="0" dirty="0"/>
          </a:p>
        </p:txBody>
      </p:sp>
    </p:spTree>
    <p:extLst>
      <p:ext uri="{BB962C8B-B14F-4D97-AF65-F5344CB8AC3E}">
        <p14:creationId xmlns:p14="http://schemas.microsoft.com/office/powerpoint/2010/main" val="142618714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68313" y="304800"/>
            <a:ext cx="8229600" cy="792163"/>
          </a:xfrm>
        </p:spPr>
        <p:txBody>
          <a:bodyPr/>
          <a:lstStyle/>
          <a:p>
            <a:r>
              <a:rPr lang="tr-TR" sz="4000" b="1">
                <a:solidFill>
                  <a:srgbClr val="0033CC"/>
                </a:solidFill>
              </a:rPr>
              <a:t>Hedefler</a:t>
            </a:r>
            <a:r>
              <a:rPr lang="tr-TR" b="1"/>
              <a:t> </a:t>
            </a:r>
            <a:endParaRPr lang="tr-TR"/>
          </a:p>
        </p:txBody>
      </p:sp>
      <p:sp>
        <p:nvSpPr>
          <p:cNvPr id="45059" name="Rectangle 3"/>
          <p:cNvSpPr>
            <a:spLocks noGrp="1" noChangeArrowheads="1"/>
          </p:cNvSpPr>
          <p:nvPr>
            <p:ph type="body" idx="1"/>
          </p:nvPr>
        </p:nvSpPr>
        <p:spPr>
          <a:xfrm>
            <a:off x="247651" y="1212851"/>
            <a:ext cx="8439150" cy="2101850"/>
          </a:xfrm>
        </p:spPr>
        <p:txBody>
          <a:bodyPr/>
          <a:lstStyle/>
          <a:p>
            <a:pPr>
              <a:buFontTx/>
              <a:buNone/>
            </a:pPr>
            <a:r>
              <a:rPr lang="tr-TR" dirty="0">
                <a:solidFill>
                  <a:srgbClr val="0033CC"/>
                </a:solidFill>
              </a:rPr>
              <a:t>	Organizasyon,</a:t>
            </a:r>
            <a:r>
              <a:rPr lang="tr-TR" dirty="0"/>
              <a:t> İSG hedeflerini belirlemeli dokümante edilmeli hayata geçirmeli ve sürekliliğini sağlamalıdır. </a:t>
            </a:r>
          </a:p>
          <a:p>
            <a:pPr>
              <a:buFontTx/>
              <a:buNone/>
            </a:pPr>
            <a:r>
              <a:rPr lang="tr-TR" dirty="0"/>
              <a:t>	Hedefler iş sağlığı ve güvenliği politikası ile uyumlu olmalı, mümkün olan hallerde ölçülebilir olmalıdır.</a:t>
            </a:r>
          </a:p>
          <a:p>
            <a:pPr>
              <a:buFontTx/>
              <a:buNone/>
            </a:pPr>
            <a:r>
              <a:rPr lang="tr-TR" dirty="0"/>
              <a:t>	Hedefler belirlenirken; yasal şartlar, iş sağlığı ve güvenliği tehlike ve riskleri, teknolojik imkanlar, mali imkanlar ve işletme şartları dikkate alınmalıdır.</a:t>
            </a:r>
          </a:p>
        </p:txBody>
      </p:sp>
      <p:sp>
        <p:nvSpPr>
          <p:cNvPr id="7" name="Rectangle 3"/>
          <p:cNvSpPr txBox="1">
            <a:spLocks noChangeArrowheads="1"/>
          </p:cNvSpPr>
          <p:nvPr/>
        </p:nvSpPr>
        <p:spPr bwMode="auto">
          <a:xfrm>
            <a:off x="457200" y="4506913"/>
            <a:ext cx="8229600" cy="183673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180975" indent="-180975" algn="l" rtl="0" eaLnBrk="0" fontAlgn="base" hangingPunct="0">
              <a:spcBef>
                <a:spcPct val="20000"/>
              </a:spcBef>
              <a:spcAft>
                <a:spcPct val="0"/>
              </a:spcAft>
              <a:buFont typeface="Wingdings" pitchFamily="2" charset="2"/>
              <a:buChar char="§"/>
              <a:defRPr>
                <a:solidFill>
                  <a:schemeClr val="tx1"/>
                </a:solidFill>
                <a:latin typeface="Calibri" pitchFamily="34" charset="0"/>
                <a:ea typeface="+mn-ea"/>
                <a:cs typeface="Calibri" pitchFamily="34" charset="0"/>
              </a:defRPr>
            </a:lvl1pPr>
            <a:lvl2pPr marL="444500" indent="-261938" algn="l" rtl="0" eaLnBrk="0" fontAlgn="base" hangingPunct="0">
              <a:spcBef>
                <a:spcPct val="20000"/>
              </a:spcBef>
              <a:spcAft>
                <a:spcPct val="0"/>
              </a:spcAft>
              <a:buChar char="–"/>
              <a:defRPr>
                <a:solidFill>
                  <a:schemeClr val="tx1"/>
                </a:solidFill>
                <a:latin typeface="Calibri" pitchFamily="34" charset="0"/>
                <a:cs typeface="Calibri" pitchFamily="34" charset="0"/>
              </a:defRPr>
            </a:lvl2pPr>
            <a:lvl3pPr marL="720725" indent="-274638" algn="l" rtl="0" eaLnBrk="0" fontAlgn="base" hangingPunct="0">
              <a:spcBef>
                <a:spcPct val="20000"/>
              </a:spcBef>
              <a:spcAft>
                <a:spcPct val="0"/>
              </a:spcAft>
              <a:buChar char="•"/>
              <a:defRPr>
                <a:solidFill>
                  <a:schemeClr val="tx1"/>
                </a:solidFill>
                <a:latin typeface="Calibri" pitchFamily="34" charset="0"/>
                <a:cs typeface="Calibri" pitchFamily="34" charset="0"/>
              </a:defRPr>
            </a:lvl3pPr>
            <a:lvl4pPr marL="987425" indent="-265113" algn="l" rtl="0" eaLnBrk="0" fontAlgn="base" hangingPunct="0">
              <a:spcBef>
                <a:spcPct val="20000"/>
              </a:spcBef>
              <a:spcAft>
                <a:spcPct val="0"/>
              </a:spcAft>
              <a:buChar char="–"/>
              <a:defRPr>
                <a:solidFill>
                  <a:schemeClr val="tx1"/>
                </a:solidFill>
                <a:latin typeface="Calibri" pitchFamily="34" charset="0"/>
                <a:cs typeface="Calibri" pitchFamily="34" charset="0"/>
              </a:defRPr>
            </a:lvl4pPr>
            <a:lvl5pPr marL="1254125" indent="-265113" algn="l" rtl="0" eaLnBrk="0" fontAlgn="base" hangingPunct="0">
              <a:spcBef>
                <a:spcPct val="20000"/>
              </a:spcBef>
              <a:spcAft>
                <a:spcPct val="0"/>
              </a:spcAft>
              <a:buChar char="»"/>
              <a:defRPr>
                <a:solidFill>
                  <a:schemeClr val="tx1"/>
                </a:solidFill>
                <a:latin typeface="Calibri" pitchFamily="34" charset="0"/>
                <a:cs typeface="Calibri" pitchFamily="34" charset="0"/>
              </a:defRPr>
            </a:lvl5pPr>
            <a:lvl6pPr marL="1711325" indent="-265113" algn="l" rtl="0" fontAlgn="base">
              <a:spcBef>
                <a:spcPct val="20000"/>
              </a:spcBef>
              <a:spcAft>
                <a:spcPct val="0"/>
              </a:spcAft>
              <a:buChar char="»"/>
              <a:defRPr>
                <a:solidFill>
                  <a:schemeClr val="tx1"/>
                </a:solidFill>
                <a:latin typeface="+mn-lt"/>
                <a:cs typeface="+mn-cs"/>
              </a:defRPr>
            </a:lvl6pPr>
            <a:lvl7pPr marL="2168525" indent="-265113" algn="l" rtl="0" fontAlgn="base">
              <a:spcBef>
                <a:spcPct val="20000"/>
              </a:spcBef>
              <a:spcAft>
                <a:spcPct val="0"/>
              </a:spcAft>
              <a:buChar char="»"/>
              <a:defRPr>
                <a:solidFill>
                  <a:schemeClr val="tx1"/>
                </a:solidFill>
                <a:latin typeface="+mn-lt"/>
                <a:cs typeface="+mn-cs"/>
              </a:defRPr>
            </a:lvl7pPr>
            <a:lvl8pPr marL="2625725" indent="-265113" algn="l" rtl="0" fontAlgn="base">
              <a:spcBef>
                <a:spcPct val="20000"/>
              </a:spcBef>
              <a:spcAft>
                <a:spcPct val="0"/>
              </a:spcAft>
              <a:buChar char="»"/>
              <a:defRPr>
                <a:solidFill>
                  <a:schemeClr val="tx1"/>
                </a:solidFill>
                <a:latin typeface="+mn-lt"/>
                <a:cs typeface="+mn-cs"/>
              </a:defRPr>
            </a:lvl8pPr>
            <a:lvl9pPr marL="3082925" indent="-265113" algn="l" rtl="0" fontAlgn="base">
              <a:spcBef>
                <a:spcPct val="20000"/>
              </a:spcBef>
              <a:spcAft>
                <a:spcPct val="0"/>
              </a:spcAft>
              <a:buChar char="»"/>
              <a:defRPr>
                <a:solidFill>
                  <a:schemeClr val="tx1"/>
                </a:solidFill>
                <a:latin typeface="+mn-lt"/>
                <a:cs typeface="+mn-cs"/>
              </a:defRPr>
            </a:lvl9pPr>
          </a:lstStyle>
          <a:p>
            <a:pPr>
              <a:buFontTx/>
              <a:buNone/>
            </a:pPr>
            <a:r>
              <a:rPr lang="tr-TR" kern="0" smtClean="0">
                <a:solidFill>
                  <a:srgbClr val="0033CC"/>
                </a:solidFill>
              </a:rPr>
              <a:t>	Belirlenen hedefler çerçevesinde;</a:t>
            </a:r>
            <a:r>
              <a:rPr lang="tr-TR" kern="0" smtClean="0"/>
              <a:t> </a:t>
            </a:r>
          </a:p>
          <a:p>
            <a:r>
              <a:rPr lang="tr-TR" kern="0" smtClean="0"/>
              <a:t>Her bir hedef için yetki ve sorumluluklar tanımlanır,</a:t>
            </a:r>
          </a:p>
          <a:p>
            <a:r>
              <a:rPr lang="tr-TR" kern="0" smtClean="0"/>
              <a:t>Kullanılan yöntemler, gerçekleştirme zamanlarını ve çizelgelerini içeren bir İSG programı oluşturulur. </a:t>
            </a:r>
          </a:p>
          <a:p>
            <a:r>
              <a:rPr lang="tr-TR" kern="0" smtClean="0"/>
              <a:t>Bu programlar düzenli ve planlı aralıklarla gözden geçirilir.</a:t>
            </a:r>
            <a:endParaRPr lang="tr-TR" kern="0" dirty="0"/>
          </a:p>
        </p:txBody>
      </p:sp>
      <p:sp>
        <p:nvSpPr>
          <p:cNvPr id="8" name="Rectangle 2"/>
          <p:cNvSpPr txBox="1">
            <a:spLocks noChangeArrowheads="1"/>
          </p:cNvSpPr>
          <p:nvPr/>
        </p:nvSpPr>
        <p:spPr bwMode="gray">
          <a:xfrm>
            <a:off x="457200" y="3601244"/>
            <a:ext cx="8229600" cy="865188"/>
          </a:xfrm>
          <a:prstGeom prst="rect">
            <a:avLst/>
          </a:prstGeom>
          <a:noFill/>
          <a:ln w="9525">
            <a:noFill/>
            <a:miter lim="800000"/>
            <a:headEnd/>
            <a:tailEnd/>
          </a:ln>
        </p:spPr>
        <p:txBody>
          <a:bodyPr vert="horz" wrap="square" lIns="0" tIns="45720" rIns="0" bIns="45720" numCol="1" anchor="t" anchorCtr="0" compatLnSpc="1">
            <a:prstTxWarp prst="textNoShape">
              <a:avLst/>
            </a:prstTxWarp>
          </a:bodyPr>
          <a:lstStyle>
            <a:lvl1pPr algn="l" rtl="0" eaLnBrk="0" fontAlgn="base" hangingPunct="0">
              <a:lnSpc>
                <a:spcPct val="90000"/>
              </a:lnSpc>
              <a:spcBef>
                <a:spcPct val="0"/>
              </a:spcBef>
              <a:spcAft>
                <a:spcPct val="0"/>
              </a:spcAft>
              <a:defRPr sz="2400" b="1">
                <a:solidFill>
                  <a:schemeClr val="tx1"/>
                </a:solidFill>
                <a:latin typeface="Calibri" pitchFamily="34" charset="0"/>
                <a:ea typeface="+mj-ea"/>
                <a:cs typeface="Calibri" pitchFamily="34" charset="0"/>
              </a:defRPr>
            </a:lvl1pPr>
            <a:lvl2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2pPr>
            <a:lvl3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3pPr>
            <a:lvl4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4pPr>
            <a:lvl5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5pPr>
            <a:lvl6pPr marL="457200" algn="l" rtl="0" fontAlgn="base">
              <a:lnSpc>
                <a:spcPct val="90000"/>
              </a:lnSpc>
              <a:spcBef>
                <a:spcPct val="0"/>
              </a:spcBef>
              <a:spcAft>
                <a:spcPct val="0"/>
              </a:spcAft>
              <a:defRPr sz="2400" b="1">
                <a:solidFill>
                  <a:schemeClr val="tx1"/>
                </a:solidFill>
                <a:latin typeface="Arial" pitchFamily="34" charset="0"/>
                <a:cs typeface="Arial" pitchFamily="34" charset="0"/>
              </a:defRPr>
            </a:lvl6pPr>
            <a:lvl7pPr marL="914400" algn="l" rtl="0" fontAlgn="base">
              <a:lnSpc>
                <a:spcPct val="90000"/>
              </a:lnSpc>
              <a:spcBef>
                <a:spcPct val="0"/>
              </a:spcBef>
              <a:spcAft>
                <a:spcPct val="0"/>
              </a:spcAft>
              <a:defRPr sz="2400" b="1">
                <a:solidFill>
                  <a:schemeClr val="tx1"/>
                </a:solidFill>
                <a:latin typeface="Arial" pitchFamily="34" charset="0"/>
                <a:cs typeface="Arial" pitchFamily="34" charset="0"/>
              </a:defRPr>
            </a:lvl7pPr>
            <a:lvl8pPr marL="1371600" algn="l" rtl="0" fontAlgn="base">
              <a:lnSpc>
                <a:spcPct val="90000"/>
              </a:lnSpc>
              <a:spcBef>
                <a:spcPct val="0"/>
              </a:spcBef>
              <a:spcAft>
                <a:spcPct val="0"/>
              </a:spcAft>
              <a:defRPr sz="2400" b="1">
                <a:solidFill>
                  <a:schemeClr val="tx1"/>
                </a:solidFill>
                <a:latin typeface="Arial" pitchFamily="34" charset="0"/>
                <a:cs typeface="Arial" pitchFamily="34" charset="0"/>
              </a:defRPr>
            </a:lvl8pPr>
            <a:lvl9pPr marL="1828800" algn="l" rtl="0" fontAlgn="base">
              <a:lnSpc>
                <a:spcPct val="90000"/>
              </a:lnSpc>
              <a:spcBef>
                <a:spcPct val="0"/>
              </a:spcBef>
              <a:spcAft>
                <a:spcPct val="0"/>
              </a:spcAft>
              <a:defRPr sz="2400" b="1">
                <a:solidFill>
                  <a:schemeClr val="tx1"/>
                </a:solidFill>
                <a:latin typeface="Arial" pitchFamily="34" charset="0"/>
                <a:cs typeface="Arial" pitchFamily="34" charset="0"/>
              </a:defRPr>
            </a:lvl9pPr>
          </a:lstStyle>
          <a:p>
            <a:r>
              <a:rPr lang="tr-TR" kern="0" smtClean="0">
                <a:solidFill>
                  <a:srgbClr val="0033CC"/>
                </a:solidFill>
              </a:rPr>
              <a:t>İş Sağlığı ve Güvenliği Yönetimi Programı Planlanması</a:t>
            </a:r>
            <a:endParaRPr lang="tr-TR" kern="0" dirty="0">
              <a:solidFill>
                <a:srgbClr val="0033CC"/>
              </a:solidFill>
            </a:endParaRPr>
          </a:p>
        </p:txBody>
      </p:sp>
    </p:spTree>
    <p:extLst>
      <p:ext uri="{BB962C8B-B14F-4D97-AF65-F5344CB8AC3E}">
        <p14:creationId xmlns:p14="http://schemas.microsoft.com/office/powerpoint/2010/main" val="303597278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2098" name="Group 2"/>
          <p:cNvGraphicFramePr>
            <a:graphicFrameLocks noGrp="1"/>
          </p:cNvGraphicFramePr>
          <p:nvPr>
            <p:ph idx="1"/>
            <p:extLst>
              <p:ext uri="{D42A27DB-BD31-4B8C-83A1-F6EECF244321}">
                <p14:modId xmlns:p14="http://schemas.microsoft.com/office/powerpoint/2010/main" val="2589014872"/>
              </p:ext>
            </p:extLst>
          </p:nvPr>
        </p:nvGraphicFramePr>
        <p:xfrm>
          <a:off x="876300" y="893763"/>
          <a:ext cx="7418388" cy="4968876"/>
        </p:xfrm>
        <a:graphic>
          <a:graphicData uri="http://schemas.openxmlformats.org/drawingml/2006/table">
            <a:tbl>
              <a:tblPr/>
              <a:tblGrid>
                <a:gridCol w="3690938"/>
                <a:gridCol w="3727450"/>
              </a:tblGrid>
              <a:tr h="5953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800" b="0" i="0" u="none" strike="noStrike" cap="none" normalizeH="0" baseline="0" dirty="0" smtClean="0">
                          <a:ln>
                            <a:noFill/>
                          </a:ln>
                          <a:solidFill>
                            <a:schemeClr val="hlink"/>
                          </a:solidFill>
                          <a:effectLst/>
                          <a:latin typeface="Arial" charset="0"/>
                          <a:cs typeface="Arial" charset="0"/>
                        </a:rPr>
                        <a:t>Politika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800" b="0" i="0" u="none" strike="noStrike" cap="none" normalizeH="0" baseline="0" smtClean="0">
                          <a:ln>
                            <a:noFill/>
                          </a:ln>
                          <a:solidFill>
                            <a:schemeClr val="hlink"/>
                          </a:solidFill>
                          <a:effectLst/>
                          <a:latin typeface="Arial" charset="0"/>
                          <a:cs typeface="Arial" charset="0"/>
                        </a:rPr>
                        <a:t>Hedef</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906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000" b="0" i="0" u="none" strike="noStrike" cap="none" normalizeH="0" baseline="0" smtClean="0">
                          <a:ln>
                            <a:noFill/>
                          </a:ln>
                          <a:solidFill>
                            <a:schemeClr val="tx1"/>
                          </a:solidFill>
                          <a:effectLst/>
                          <a:latin typeface="Arial" charset="0"/>
                          <a:cs typeface="Arial" charset="0"/>
                        </a:rPr>
                        <a:t>Güvenli bir çalışma ortamı sağlamak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charset="0"/>
                          <a:cs typeface="Arial" charset="0"/>
                        </a:rPr>
                        <a:t>Risk skoru X ve üzerinde olan tehlikelerin risk skorunu aşağı çekmek</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255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000" b="0" i="0" u="none" strike="noStrike" cap="none" normalizeH="0" baseline="0" smtClean="0">
                          <a:ln>
                            <a:noFill/>
                          </a:ln>
                          <a:solidFill>
                            <a:schemeClr val="tx1"/>
                          </a:solidFill>
                          <a:effectLst/>
                          <a:latin typeface="Arial" charset="0"/>
                          <a:cs typeface="Arial" charset="0"/>
                        </a:rPr>
                        <a:t>İş Kazalarını minimumda tutmak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charset="0"/>
                          <a:cs typeface="Arial" charset="0"/>
                        </a:rPr>
                        <a:t>…… yılında X adet olan iş kazasını Y adede indirmek</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573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000" b="0" i="0" u="none" strike="noStrike" cap="none" normalizeH="0" baseline="0" smtClean="0">
                          <a:ln>
                            <a:noFill/>
                          </a:ln>
                          <a:solidFill>
                            <a:schemeClr val="tx1"/>
                          </a:solidFill>
                          <a:effectLst/>
                          <a:latin typeface="Arial" charset="0"/>
                          <a:cs typeface="Arial" charset="0"/>
                        </a:rPr>
                        <a:t>İş Hukuku mevzuatına ve diğer tüm şartlama uymak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charset="0"/>
                          <a:cs typeface="Arial" charset="0"/>
                        </a:rPr>
                        <a:t>……yılı sonuna kadar izin verilen değerlerden sapmanın sıfırlanması</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05862192"/>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7" name="Rectangle 3"/>
          <p:cNvSpPr>
            <a:spLocks noGrp="1" noChangeArrowheads="1"/>
          </p:cNvSpPr>
          <p:nvPr>
            <p:ph type="body" idx="1"/>
          </p:nvPr>
        </p:nvSpPr>
        <p:spPr>
          <a:xfrm>
            <a:off x="430213" y="893763"/>
            <a:ext cx="8229600" cy="4992687"/>
          </a:xfrm>
        </p:spPr>
        <p:txBody>
          <a:bodyPr/>
          <a:lstStyle/>
          <a:p>
            <a:pPr>
              <a:lnSpc>
                <a:spcPct val="90000"/>
              </a:lnSpc>
              <a:buFontTx/>
              <a:buNone/>
            </a:pPr>
            <a:r>
              <a:rPr lang="tr-TR" sz="3200" b="1" dirty="0" smtClean="0">
                <a:solidFill>
                  <a:srgbClr val="002060"/>
                </a:solidFill>
              </a:rPr>
              <a:t>İSG </a:t>
            </a:r>
            <a:r>
              <a:rPr lang="tr-TR" sz="3200" b="1" dirty="0">
                <a:solidFill>
                  <a:srgbClr val="002060"/>
                </a:solidFill>
              </a:rPr>
              <a:t>yönetim programı oluşturulması</a:t>
            </a:r>
            <a:r>
              <a:rPr lang="tr-TR" sz="3200" b="1" dirty="0" smtClean="0">
                <a:solidFill>
                  <a:srgbClr val="002060"/>
                </a:solidFill>
              </a:rPr>
              <a:t>;</a:t>
            </a:r>
          </a:p>
          <a:p>
            <a:pPr>
              <a:spcBef>
                <a:spcPts val="1200"/>
              </a:spcBef>
            </a:pPr>
            <a:r>
              <a:rPr lang="tr-TR" sz="2400" dirty="0" smtClean="0"/>
              <a:t>Belirlenen </a:t>
            </a:r>
            <a:r>
              <a:rPr lang="tr-TR" sz="2400" dirty="0"/>
              <a:t>hedeflere göre gerçekleştirilecek faaliyetlerin belirlenmesi,</a:t>
            </a:r>
          </a:p>
          <a:p>
            <a:pPr>
              <a:spcBef>
                <a:spcPts val="1200"/>
              </a:spcBef>
            </a:pPr>
            <a:r>
              <a:rPr lang="tr-TR" sz="2400" dirty="0"/>
              <a:t>Bu faaliyetlerin gerçekleştirilmesi için ihtiyaç duyulacak insan ve finansman kaynaklarının belirlenmesi, </a:t>
            </a:r>
          </a:p>
          <a:p>
            <a:pPr>
              <a:spcBef>
                <a:spcPts val="1200"/>
              </a:spcBef>
            </a:pPr>
            <a:r>
              <a:rPr lang="tr-TR" sz="2400" dirty="0"/>
              <a:t>Birim/bölüm/kişi sorumluluklarının belirlenmesi,</a:t>
            </a:r>
          </a:p>
          <a:p>
            <a:pPr>
              <a:spcBef>
                <a:spcPts val="1200"/>
              </a:spcBef>
            </a:pPr>
            <a:r>
              <a:rPr lang="tr-TR" sz="2400" dirty="0"/>
              <a:t>Amaç, hedefler ve İSG yönetim programı için fayda maliyet analizinin yapılması,</a:t>
            </a:r>
          </a:p>
          <a:p>
            <a:pPr>
              <a:spcBef>
                <a:spcPts val="1200"/>
              </a:spcBef>
            </a:pPr>
            <a:r>
              <a:rPr lang="tr-TR" sz="2400" dirty="0"/>
              <a:t>Faaliyetlerin muhtemel bitiş tarihlerinin belirlenmesi,</a:t>
            </a:r>
          </a:p>
          <a:p>
            <a:pPr>
              <a:spcBef>
                <a:spcPts val="1200"/>
              </a:spcBef>
            </a:pPr>
            <a:r>
              <a:rPr lang="tr-TR" sz="2400" dirty="0"/>
              <a:t>Programın onaylanması ve yayınlanması </a:t>
            </a:r>
          </a:p>
          <a:p>
            <a:pPr>
              <a:spcBef>
                <a:spcPts val="1200"/>
              </a:spcBef>
              <a:buFontTx/>
              <a:buNone/>
            </a:pPr>
            <a:r>
              <a:rPr lang="tr-TR" sz="2400" dirty="0"/>
              <a:t>	</a:t>
            </a:r>
            <a:r>
              <a:rPr lang="tr-TR" sz="2400" dirty="0">
                <a:solidFill>
                  <a:srgbClr val="0033CC"/>
                </a:solidFill>
              </a:rPr>
              <a:t>şeklinde olmalıdır.</a:t>
            </a:r>
          </a:p>
        </p:txBody>
      </p:sp>
    </p:spTree>
    <p:extLst>
      <p:ext uri="{BB962C8B-B14F-4D97-AF65-F5344CB8AC3E}">
        <p14:creationId xmlns:p14="http://schemas.microsoft.com/office/powerpoint/2010/main" val="111746421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571500" y="715963"/>
            <a:ext cx="4609306" cy="647700"/>
          </a:xfrm>
        </p:spPr>
        <p:txBody>
          <a:bodyPr/>
          <a:lstStyle/>
          <a:p>
            <a:r>
              <a:rPr lang="tr-TR" sz="3600" dirty="0" smtClean="0">
                <a:solidFill>
                  <a:srgbClr val="002060"/>
                </a:solidFill>
              </a:rPr>
              <a:t>İSG PROGRAMLARI</a:t>
            </a:r>
          </a:p>
        </p:txBody>
      </p:sp>
      <p:sp>
        <p:nvSpPr>
          <p:cNvPr id="72707" name="Rectangle 4"/>
          <p:cNvSpPr>
            <a:spLocks noChangeArrowheads="1"/>
          </p:cNvSpPr>
          <p:nvPr/>
        </p:nvSpPr>
        <p:spPr bwMode="auto">
          <a:xfrm>
            <a:off x="571500" y="1917700"/>
            <a:ext cx="1981200" cy="3124200"/>
          </a:xfrm>
          <a:prstGeom prst="rect">
            <a:avLst/>
          </a:prstGeom>
          <a:solidFill>
            <a:srgbClr val="00B0F0"/>
          </a:solidFill>
          <a:ln w="12700">
            <a:solidFill>
              <a:schemeClr val="tx1"/>
            </a:solidFill>
            <a:miter lim="800000"/>
            <a:headEnd type="none" w="sm" len="sm"/>
            <a:tailEnd type="none" w="sm" len="sm"/>
          </a:ln>
          <a:effectLst>
            <a:outerShdw dist="107763" dir="8100000" algn="ctr" rotWithShape="0">
              <a:schemeClr val="bg2"/>
            </a:outerShdw>
          </a:effectLst>
        </p:spPr>
        <p:txBody>
          <a:bodyPr wrap="none" anchor="ctr"/>
          <a:lstStyle/>
          <a:p>
            <a:pPr algn="ctr" eaLnBrk="0" hangingPunct="0"/>
            <a:r>
              <a:rPr lang="en-AU" sz="3200" dirty="0">
                <a:latin typeface="Calibri" pitchFamily="34" charset="0"/>
              </a:rPr>
              <a:t> </a:t>
            </a:r>
          </a:p>
          <a:p>
            <a:pPr algn="ctr" eaLnBrk="0" hangingPunct="0"/>
            <a:r>
              <a:rPr lang="en-AU" sz="3200" dirty="0">
                <a:latin typeface="Calibri" pitchFamily="34" charset="0"/>
              </a:rPr>
              <a:t>HEDEFLER</a:t>
            </a:r>
            <a:endParaRPr lang="en-AU" sz="2800" dirty="0">
              <a:latin typeface="Calibri" pitchFamily="34" charset="0"/>
            </a:endParaRPr>
          </a:p>
        </p:txBody>
      </p:sp>
      <p:sp>
        <p:nvSpPr>
          <p:cNvPr id="72708" name="AutoShape 5"/>
          <p:cNvSpPr>
            <a:spLocks noChangeArrowheads="1"/>
          </p:cNvSpPr>
          <p:nvPr/>
        </p:nvSpPr>
        <p:spPr bwMode="auto">
          <a:xfrm>
            <a:off x="3279775" y="1971675"/>
            <a:ext cx="3214688" cy="1008063"/>
          </a:xfrm>
          <a:prstGeom prst="rightArrow">
            <a:avLst>
              <a:gd name="adj1" fmla="val 54167"/>
              <a:gd name="adj2" fmla="val 79724"/>
            </a:avLst>
          </a:prstGeom>
          <a:solidFill>
            <a:schemeClr val="tx2">
              <a:lumMod val="20000"/>
              <a:lumOff val="80000"/>
            </a:schemeClr>
          </a:solidFill>
          <a:ln w="12700">
            <a:solidFill>
              <a:schemeClr val="tx1"/>
            </a:solidFill>
            <a:miter lim="800000"/>
            <a:headEnd type="none" w="sm" len="sm"/>
            <a:tailEnd type="none" w="sm" len="sm"/>
          </a:ln>
          <a:effectLst/>
          <a:extLst/>
        </p:spPr>
        <p:txBody>
          <a:bodyPr wrap="none" anchor="ctr"/>
          <a:lstStyle/>
          <a:p>
            <a:pPr algn="ctr" eaLnBrk="0" hangingPunct="0"/>
            <a:r>
              <a:rPr lang="tr-TR" sz="2000" dirty="0">
                <a:latin typeface="Calibri" pitchFamily="34" charset="0"/>
              </a:rPr>
              <a:t>  </a:t>
            </a:r>
            <a:r>
              <a:rPr lang="en-AU" sz="2000" dirty="0">
                <a:latin typeface="Calibri" pitchFamily="34" charset="0"/>
              </a:rPr>
              <a:t>SORUMLULUKLAR</a:t>
            </a:r>
          </a:p>
        </p:txBody>
      </p:sp>
      <p:sp>
        <p:nvSpPr>
          <p:cNvPr id="72709" name="AutoShape 6"/>
          <p:cNvSpPr>
            <a:spLocks noChangeArrowheads="1"/>
          </p:cNvSpPr>
          <p:nvPr/>
        </p:nvSpPr>
        <p:spPr bwMode="auto">
          <a:xfrm>
            <a:off x="3355975" y="3073400"/>
            <a:ext cx="3138488" cy="914400"/>
          </a:xfrm>
          <a:prstGeom prst="rightArrow">
            <a:avLst>
              <a:gd name="adj1" fmla="val 58333"/>
              <a:gd name="adj2" fmla="val 8580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AU" sz="2000">
                <a:latin typeface="Calibri" pitchFamily="34" charset="0"/>
              </a:rPr>
              <a:t>ARAÇLAR</a:t>
            </a:r>
          </a:p>
        </p:txBody>
      </p:sp>
      <p:sp>
        <p:nvSpPr>
          <p:cNvPr id="72710" name="AutoShape 7"/>
          <p:cNvSpPr>
            <a:spLocks noChangeArrowheads="1"/>
          </p:cNvSpPr>
          <p:nvPr/>
        </p:nvSpPr>
        <p:spPr bwMode="auto">
          <a:xfrm>
            <a:off x="3427413" y="4168775"/>
            <a:ext cx="3067050" cy="990600"/>
          </a:xfrm>
          <a:prstGeom prst="rightArrow">
            <a:avLst>
              <a:gd name="adj1" fmla="val 50000"/>
              <a:gd name="adj2" fmla="val 77404"/>
            </a:avLst>
          </a:prstGeom>
          <a:solidFill>
            <a:schemeClr val="bg1">
              <a:lumMod val="85000"/>
            </a:schemeClr>
          </a:solidFill>
          <a:ln w="12700">
            <a:solidFill>
              <a:schemeClr val="tx1"/>
            </a:solidFill>
            <a:miter lim="800000"/>
            <a:headEnd type="none" w="sm" len="sm"/>
            <a:tailEnd type="none" w="sm" len="sm"/>
          </a:ln>
          <a:effectLst/>
          <a:extLst/>
        </p:spPr>
        <p:txBody>
          <a:bodyPr wrap="none" anchor="ctr"/>
          <a:lstStyle/>
          <a:p>
            <a:pPr algn="ctr" eaLnBrk="0" hangingPunct="0"/>
            <a:r>
              <a:rPr lang="en-AU" sz="2000">
                <a:latin typeface="Calibri" pitchFamily="34" charset="0"/>
              </a:rPr>
              <a:t>ZAMAN</a:t>
            </a:r>
          </a:p>
        </p:txBody>
      </p:sp>
      <p:sp>
        <p:nvSpPr>
          <p:cNvPr id="72711" name="Rectangle 8"/>
          <p:cNvSpPr>
            <a:spLocks noChangeArrowheads="1"/>
          </p:cNvSpPr>
          <p:nvPr/>
        </p:nvSpPr>
        <p:spPr bwMode="auto">
          <a:xfrm rot="-5400000">
            <a:off x="6321425" y="2692400"/>
            <a:ext cx="3276600" cy="1676400"/>
          </a:xfrm>
          <a:prstGeom prst="rect">
            <a:avLst/>
          </a:prstGeom>
          <a:solidFill>
            <a:schemeClr val="tx2">
              <a:lumMod val="40000"/>
              <a:lumOff val="60000"/>
            </a:schemeClr>
          </a:solidFill>
          <a:ln w="12700">
            <a:solidFill>
              <a:schemeClr val="tx1"/>
            </a:solidFill>
            <a:miter lim="800000"/>
            <a:headEnd type="none" w="sm" len="sm"/>
            <a:tailEnd type="none" w="sm" len="sm"/>
          </a:ln>
          <a:effectLst>
            <a:outerShdw dist="107763" dir="2700000" algn="ctr" rotWithShape="0">
              <a:schemeClr val="bg2"/>
            </a:outerShdw>
          </a:effectLst>
        </p:spPr>
        <p:txBody>
          <a:bodyPr wrap="none" anchor="ctr"/>
          <a:lstStyle/>
          <a:p>
            <a:pPr algn="ctr" eaLnBrk="0" hangingPunct="0"/>
            <a:r>
              <a:rPr lang="en-AU" sz="3200">
                <a:latin typeface="Calibri" pitchFamily="34" charset="0"/>
              </a:rPr>
              <a:t>PRO</a:t>
            </a:r>
            <a:r>
              <a:rPr lang="tr-TR" sz="3200">
                <a:latin typeface="Calibri" pitchFamily="34" charset="0"/>
              </a:rPr>
              <a:t>G</a:t>
            </a:r>
            <a:r>
              <a:rPr lang="en-AU" sz="3200">
                <a:latin typeface="Calibri" pitchFamily="34" charset="0"/>
              </a:rPr>
              <a:t>RAMLAR</a:t>
            </a:r>
          </a:p>
        </p:txBody>
      </p:sp>
    </p:spTree>
    <p:extLst>
      <p:ext uri="{BB962C8B-B14F-4D97-AF65-F5344CB8AC3E}">
        <p14:creationId xmlns:p14="http://schemas.microsoft.com/office/powerpoint/2010/main" val="3017548086"/>
      </p:ext>
    </p:extLst>
  </p:cSld>
  <p:clrMapOvr>
    <a:masterClrMapping/>
  </p:clrMapOvr>
  <p:transition spd="slow"/>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a:xfrm>
            <a:off x="438150" y="704850"/>
            <a:ext cx="8229600" cy="720725"/>
          </a:xfrm>
        </p:spPr>
        <p:txBody>
          <a:bodyPr/>
          <a:lstStyle/>
          <a:p>
            <a:r>
              <a:rPr lang="tr-TR" sz="3200" b="1" dirty="0">
                <a:solidFill>
                  <a:srgbClr val="002060"/>
                </a:solidFill>
              </a:rPr>
              <a:t>İSG Programı</a:t>
            </a:r>
          </a:p>
        </p:txBody>
      </p:sp>
      <p:graphicFrame>
        <p:nvGraphicFramePr>
          <p:cNvPr id="133123" name="Group 3"/>
          <p:cNvGraphicFramePr>
            <a:graphicFrameLocks noGrp="1"/>
          </p:cNvGraphicFramePr>
          <p:nvPr>
            <p:ph idx="1"/>
            <p:extLst>
              <p:ext uri="{D42A27DB-BD31-4B8C-83A1-F6EECF244321}">
                <p14:modId xmlns:p14="http://schemas.microsoft.com/office/powerpoint/2010/main" val="253396380"/>
              </p:ext>
            </p:extLst>
          </p:nvPr>
        </p:nvGraphicFramePr>
        <p:xfrm>
          <a:off x="400050" y="1827213"/>
          <a:ext cx="8439150" cy="2665413"/>
        </p:xfrm>
        <a:graphic>
          <a:graphicData uri="http://schemas.openxmlformats.org/drawingml/2006/table">
            <a:tbl>
              <a:tblPr/>
              <a:tblGrid>
                <a:gridCol w="2028001"/>
                <a:gridCol w="1818689"/>
                <a:gridCol w="2134983"/>
                <a:gridCol w="961284"/>
                <a:gridCol w="1496193"/>
              </a:tblGrid>
              <a:tr h="9699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000" b="1" i="0" u="none" strike="noStrike" cap="none" normalizeH="0" baseline="0" dirty="0" smtClean="0">
                          <a:ln>
                            <a:noFill/>
                          </a:ln>
                          <a:solidFill>
                            <a:srgbClr val="808000"/>
                          </a:solidFill>
                          <a:effectLst/>
                          <a:latin typeface="Arial" charset="0"/>
                          <a:cs typeface="Arial" charset="0"/>
                        </a:rPr>
                        <a:t>Politika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000" b="1" i="0" u="none" strike="noStrike" cap="none" normalizeH="0" baseline="0" smtClean="0">
                          <a:ln>
                            <a:noFill/>
                          </a:ln>
                          <a:solidFill>
                            <a:srgbClr val="808000"/>
                          </a:solidFill>
                          <a:effectLst/>
                          <a:latin typeface="Arial" charset="0"/>
                          <a:cs typeface="Arial" charset="0"/>
                        </a:rPr>
                        <a:t>Hedef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000" b="1" i="0" u="none" strike="noStrike" cap="none" normalizeH="0" baseline="0" smtClean="0">
                          <a:ln>
                            <a:noFill/>
                          </a:ln>
                          <a:solidFill>
                            <a:srgbClr val="808000"/>
                          </a:solidFill>
                          <a:effectLst/>
                          <a:latin typeface="Arial" charset="0"/>
                          <a:cs typeface="Arial" charset="0"/>
                        </a:rPr>
                        <a:t>Uygulanacak faaliyet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000" b="1" i="0" u="none" strike="noStrike" cap="none" normalizeH="0" baseline="0" smtClean="0">
                          <a:ln>
                            <a:noFill/>
                          </a:ln>
                          <a:solidFill>
                            <a:srgbClr val="808000"/>
                          </a:solidFill>
                          <a:effectLst/>
                          <a:latin typeface="Arial" charset="0"/>
                          <a:cs typeface="Arial" charset="0"/>
                        </a:rPr>
                        <a:t>Süre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000" b="1" i="0" u="none" strike="noStrike" cap="none" normalizeH="0" baseline="0" smtClean="0">
                          <a:ln>
                            <a:noFill/>
                          </a:ln>
                          <a:solidFill>
                            <a:srgbClr val="808000"/>
                          </a:solidFill>
                          <a:effectLst/>
                          <a:latin typeface="Arial" charset="0"/>
                          <a:cs typeface="Arial" charset="0"/>
                        </a:rPr>
                        <a:t>Sorumlu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954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charset="0"/>
                          <a:cs typeface="Arial" charset="0"/>
                        </a:rPr>
                        <a:t>İş Kazalarını minimumda tutmak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600" b="0" i="0" u="none" strike="noStrike" cap="none" normalizeH="0" baseline="0" smtClean="0">
                          <a:ln>
                            <a:noFill/>
                          </a:ln>
                          <a:solidFill>
                            <a:schemeClr val="tx1"/>
                          </a:solidFill>
                          <a:effectLst/>
                          <a:latin typeface="Arial" charset="0"/>
                          <a:cs typeface="Arial" charset="0"/>
                        </a:rPr>
                        <a:t>X adetten Y adede indirilmesi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600" b="0" i="0" u="none" strike="noStrike" cap="none" normalizeH="0" baseline="0" smtClean="0">
                          <a:ln>
                            <a:noFill/>
                          </a:ln>
                          <a:solidFill>
                            <a:schemeClr val="tx1"/>
                          </a:solidFill>
                          <a:effectLst/>
                          <a:latin typeface="Arial" charset="0"/>
                          <a:cs typeface="Arial" charset="0"/>
                        </a:rPr>
                        <a:t>Kaza sebeplerini ve tekrarlayan kazaları tespit ederek kaynağında yok etmek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600" b="0" i="0" u="none" strike="noStrike" cap="none" normalizeH="0" baseline="0" smtClean="0">
                          <a:ln>
                            <a:noFill/>
                          </a:ln>
                          <a:solidFill>
                            <a:schemeClr val="tx1"/>
                          </a:solidFill>
                          <a:effectLst/>
                          <a:latin typeface="Arial" charset="0"/>
                          <a:cs typeface="Arial" charset="0"/>
                        </a:rPr>
                        <a:t>6 ay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charset="0"/>
                          <a:cs typeface="Arial" charset="0"/>
                        </a:rPr>
                        <a:t>... Bölümü</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531285543"/>
      </p:ext>
    </p:extLst>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495300" y="750888"/>
            <a:ext cx="8229600" cy="777875"/>
          </a:xfrm>
        </p:spPr>
        <p:txBody>
          <a:bodyPr/>
          <a:lstStyle/>
          <a:p>
            <a:r>
              <a:rPr lang="tr-TR" sz="3600" b="1" dirty="0">
                <a:solidFill>
                  <a:srgbClr val="0033CC"/>
                </a:solidFill>
              </a:rPr>
              <a:t>Uygulama ve İşletim</a:t>
            </a:r>
            <a:endParaRPr lang="tr-TR" sz="3600" dirty="0">
              <a:solidFill>
                <a:srgbClr val="0033CC"/>
              </a:solidFill>
            </a:endParaRPr>
          </a:p>
        </p:txBody>
      </p:sp>
      <p:sp>
        <p:nvSpPr>
          <p:cNvPr id="48131" name="Rectangle 3"/>
          <p:cNvSpPr>
            <a:spLocks noGrp="1" noChangeArrowheads="1"/>
          </p:cNvSpPr>
          <p:nvPr>
            <p:ph type="body" idx="1"/>
          </p:nvPr>
        </p:nvSpPr>
        <p:spPr>
          <a:xfrm>
            <a:off x="468313" y="1774824"/>
            <a:ext cx="8218488" cy="4035425"/>
          </a:xfrm>
        </p:spPr>
        <p:txBody>
          <a:bodyPr/>
          <a:lstStyle/>
          <a:p>
            <a:pPr>
              <a:spcBef>
                <a:spcPts val="1800"/>
              </a:spcBef>
            </a:pPr>
            <a:r>
              <a:rPr lang="tr-TR" sz="2000" dirty="0" smtClean="0"/>
              <a:t>İşçi </a:t>
            </a:r>
            <a:r>
              <a:rPr lang="tr-TR" sz="2000" dirty="0"/>
              <a:t>sağlığı ve iş güvenliği konusunda en büyük sorumluluk üst yönetimindir, bu nedenle yönetim temsilcisinin belirlenmiş rolü, sorumluluğu ve harcama yapmak da dahil olmak üzere yetkisi olmalıdır. </a:t>
            </a:r>
            <a:endParaRPr lang="tr-TR" sz="2000" dirty="0" smtClean="0"/>
          </a:p>
          <a:p>
            <a:pPr>
              <a:spcBef>
                <a:spcPts val="1800"/>
              </a:spcBef>
            </a:pPr>
            <a:r>
              <a:rPr lang="tr-TR" sz="2000" dirty="0" smtClean="0"/>
              <a:t>İş </a:t>
            </a:r>
            <a:r>
              <a:rPr lang="tr-TR" sz="2000" dirty="0"/>
              <a:t>sağlığı ve güvenliği çalışmaları dokümante edilmeli ve bu </a:t>
            </a:r>
            <a:r>
              <a:rPr lang="tr-TR" sz="2000" dirty="0" err="1"/>
              <a:t>dökümantasyon</a:t>
            </a:r>
            <a:r>
              <a:rPr lang="tr-TR" sz="2000" dirty="0"/>
              <a:t> içerisinde risk altında çalışan ve sistemin işleyişinden sorumlu tüm personelin yetki ve </a:t>
            </a:r>
            <a:r>
              <a:rPr lang="tr-TR" sz="2000" dirty="0" err="1"/>
              <a:t>sorumlulukarının</a:t>
            </a:r>
            <a:r>
              <a:rPr lang="tr-TR" sz="2000" dirty="0"/>
              <a:t> tanımlaması yapılmalı ve ilgili taraflara duyurulmalıdır. </a:t>
            </a:r>
            <a:endParaRPr lang="tr-TR" sz="2000" dirty="0" smtClean="0"/>
          </a:p>
          <a:p>
            <a:pPr>
              <a:spcBef>
                <a:spcPts val="1800"/>
              </a:spcBef>
            </a:pPr>
            <a:r>
              <a:rPr lang="tr-TR" sz="2000" dirty="0" smtClean="0">
                <a:solidFill>
                  <a:srgbClr val="0033CC"/>
                </a:solidFill>
              </a:rPr>
              <a:t>Risk </a:t>
            </a:r>
            <a:r>
              <a:rPr lang="tr-TR" sz="2000" dirty="0">
                <a:solidFill>
                  <a:srgbClr val="0033CC"/>
                </a:solidFill>
              </a:rPr>
              <a:t>altındaki her personel</a:t>
            </a:r>
            <a:r>
              <a:rPr lang="tr-TR" sz="2000" dirty="0"/>
              <a:t> iş sağlığı ve güvenliği çalışmalarına katılmalıdır. </a:t>
            </a:r>
          </a:p>
          <a:p>
            <a:pPr>
              <a:spcBef>
                <a:spcPts val="1800"/>
              </a:spcBef>
            </a:pPr>
            <a:r>
              <a:rPr lang="tr-TR" sz="2000" dirty="0" smtClean="0"/>
              <a:t>Organizasyon</a:t>
            </a:r>
            <a:r>
              <a:rPr lang="tr-TR" sz="2000" dirty="0"/>
              <a:t>, </a:t>
            </a:r>
            <a:r>
              <a:rPr lang="tr-TR" sz="2000" dirty="0">
                <a:solidFill>
                  <a:srgbClr val="0033CC"/>
                </a:solidFill>
              </a:rPr>
              <a:t>risklerin tanımlamasını, değerlendirmesini, kontrol önlemlerini ve uygulama faaliyetlerini, acil eylem ve planlamasını yapmalıdır.</a:t>
            </a:r>
          </a:p>
          <a:p>
            <a:endParaRPr lang="tr-TR" sz="2000" dirty="0"/>
          </a:p>
          <a:p>
            <a:endParaRPr lang="tr-TR" sz="2000" dirty="0"/>
          </a:p>
        </p:txBody>
      </p:sp>
    </p:spTree>
    <p:extLst>
      <p:ext uri="{BB962C8B-B14F-4D97-AF65-F5344CB8AC3E}">
        <p14:creationId xmlns:p14="http://schemas.microsoft.com/office/powerpoint/2010/main" val="176621579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503238" y="484188"/>
            <a:ext cx="8229600" cy="850900"/>
          </a:xfrm>
        </p:spPr>
        <p:txBody>
          <a:bodyPr/>
          <a:lstStyle/>
          <a:p>
            <a:r>
              <a:rPr lang="tr-TR" sz="3600" b="1">
                <a:solidFill>
                  <a:srgbClr val="0033CC"/>
                </a:solidFill>
              </a:rPr>
              <a:t>EĞİTİM, BİLGİLENDİRME VE YETERLİLİK</a:t>
            </a:r>
            <a:endParaRPr lang="tr-TR" sz="3600">
              <a:solidFill>
                <a:srgbClr val="0033CC"/>
              </a:solidFill>
            </a:endParaRPr>
          </a:p>
        </p:txBody>
      </p:sp>
      <p:sp>
        <p:nvSpPr>
          <p:cNvPr id="57347" name="Rectangle 3"/>
          <p:cNvSpPr>
            <a:spLocks noGrp="1" noChangeArrowheads="1"/>
          </p:cNvSpPr>
          <p:nvPr>
            <p:ph type="body" idx="1"/>
          </p:nvPr>
        </p:nvSpPr>
        <p:spPr>
          <a:xfrm>
            <a:off x="342900" y="1227138"/>
            <a:ext cx="8550273" cy="2592387"/>
          </a:xfrm>
        </p:spPr>
        <p:txBody>
          <a:bodyPr/>
          <a:lstStyle/>
          <a:p>
            <a:r>
              <a:rPr lang="tr-TR" sz="2000" dirty="0" smtClean="0">
                <a:solidFill>
                  <a:srgbClr val="0033CC"/>
                </a:solidFill>
              </a:rPr>
              <a:t>Tüm </a:t>
            </a:r>
            <a:r>
              <a:rPr lang="tr-TR" sz="2000" dirty="0">
                <a:solidFill>
                  <a:srgbClr val="0033CC"/>
                </a:solidFill>
              </a:rPr>
              <a:t>çalışanlar,</a:t>
            </a:r>
            <a:r>
              <a:rPr lang="tr-TR" sz="2000" dirty="0"/>
              <a:t> iş sağlığı ve güvenliği politikası, prosedürleri ve iş sağlığı ve güvenliği yönetim sisteminin gerekliliklerine uyumun önemi hakkında bilgilendirilmelidir. </a:t>
            </a:r>
            <a:endParaRPr lang="tr-TR" sz="2000" dirty="0" smtClean="0"/>
          </a:p>
          <a:p>
            <a:r>
              <a:rPr lang="tr-TR" sz="2000" dirty="0" smtClean="0"/>
              <a:t>Özellikle </a:t>
            </a:r>
            <a:r>
              <a:rPr lang="tr-TR" sz="2000" dirty="0"/>
              <a:t>de risk altında çalışan personel işe girişte ve belli aralıklarla iş sağlığı ve güvenliği riskleri, sorumluluk ve yetkiler hususlarında eğitime tabii tutulmalıdır. </a:t>
            </a:r>
          </a:p>
          <a:p>
            <a:r>
              <a:rPr lang="tr-TR" sz="2000" dirty="0" smtClean="0"/>
              <a:t>Çalışanların </a:t>
            </a:r>
            <a:r>
              <a:rPr lang="tr-TR" sz="2000" dirty="0"/>
              <a:t>eğitimi, bilgilendirmesi ve yeterliliklerinin sağlanması konusunda izlenecek yöntemleri anlatan bir prosedür oluşturulmalıdır.</a:t>
            </a:r>
          </a:p>
          <a:p>
            <a:endParaRPr lang="tr-TR" sz="2000" dirty="0"/>
          </a:p>
        </p:txBody>
      </p:sp>
      <p:sp>
        <p:nvSpPr>
          <p:cNvPr id="8" name="Rectangle 3"/>
          <p:cNvSpPr txBox="1">
            <a:spLocks noChangeArrowheads="1"/>
          </p:cNvSpPr>
          <p:nvPr/>
        </p:nvSpPr>
        <p:spPr bwMode="auto">
          <a:xfrm>
            <a:off x="342901" y="3819525"/>
            <a:ext cx="8550274" cy="240982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180975" indent="-180975" algn="l" rtl="0" eaLnBrk="0" fontAlgn="base" hangingPunct="0">
              <a:spcBef>
                <a:spcPct val="20000"/>
              </a:spcBef>
              <a:spcAft>
                <a:spcPct val="0"/>
              </a:spcAft>
              <a:buFont typeface="Wingdings" pitchFamily="2" charset="2"/>
              <a:buChar char="§"/>
              <a:defRPr>
                <a:solidFill>
                  <a:schemeClr val="tx1"/>
                </a:solidFill>
                <a:latin typeface="Calibri" pitchFamily="34" charset="0"/>
                <a:ea typeface="+mn-ea"/>
                <a:cs typeface="Calibri" pitchFamily="34" charset="0"/>
              </a:defRPr>
            </a:lvl1pPr>
            <a:lvl2pPr marL="444500" indent="-261938" algn="l" rtl="0" eaLnBrk="0" fontAlgn="base" hangingPunct="0">
              <a:spcBef>
                <a:spcPct val="20000"/>
              </a:spcBef>
              <a:spcAft>
                <a:spcPct val="0"/>
              </a:spcAft>
              <a:buChar char="–"/>
              <a:defRPr>
                <a:solidFill>
                  <a:schemeClr val="tx1"/>
                </a:solidFill>
                <a:latin typeface="Calibri" pitchFamily="34" charset="0"/>
                <a:cs typeface="Calibri" pitchFamily="34" charset="0"/>
              </a:defRPr>
            </a:lvl2pPr>
            <a:lvl3pPr marL="720725" indent="-274638" algn="l" rtl="0" eaLnBrk="0" fontAlgn="base" hangingPunct="0">
              <a:spcBef>
                <a:spcPct val="20000"/>
              </a:spcBef>
              <a:spcAft>
                <a:spcPct val="0"/>
              </a:spcAft>
              <a:buChar char="•"/>
              <a:defRPr>
                <a:solidFill>
                  <a:schemeClr val="tx1"/>
                </a:solidFill>
                <a:latin typeface="Calibri" pitchFamily="34" charset="0"/>
                <a:cs typeface="Calibri" pitchFamily="34" charset="0"/>
              </a:defRPr>
            </a:lvl3pPr>
            <a:lvl4pPr marL="987425" indent="-265113" algn="l" rtl="0" eaLnBrk="0" fontAlgn="base" hangingPunct="0">
              <a:spcBef>
                <a:spcPct val="20000"/>
              </a:spcBef>
              <a:spcAft>
                <a:spcPct val="0"/>
              </a:spcAft>
              <a:buChar char="–"/>
              <a:defRPr>
                <a:solidFill>
                  <a:schemeClr val="tx1"/>
                </a:solidFill>
                <a:latin typeface="Calibri" pitchFamily="34" charset="0"/>
                <a:cs typeface="Calibri" pitchFamily="34" charset="0"/>
              </a:defRPr>
            </a:lvl4pPr>
            <a:lvl5pPr marL="1254125" indent="-265113" algn="l" rtl="0" eaLnBrk="0" fontAlgn="base" hangingPunct="0">
              <a:spcBef>
                <a:spcPct val="20000"/>
              </a:spcBef>
              <a:spcAft>
                <a:spcPct val="0"/>
              </a:spcAft>
              <a:buChar char="»"/>
              <a:defRPr>
                <a:solidFill>
                  <a:schemeClr val="tx1"/>
                </a:solidFill>
                <a:latin typeface="Calibri" pitchFamily="34" charset="0"/>
                <a:cs typeface="Calibri" pitchFamily="34" charset="0"/>
              </a:defRPr>
            </a:lvl5pPr>
            <a:lvl6pPr marL="1711325" indent="-265113" algn="l" rtl="0" fontAlgn="base">
              <a:spcBef>
                <a:spcPct val="20000"/>
              </a:spcBef>
              <a:spcAft>
                <a:spcPct val="0"/>
              </a:spcAft>
              <a:buChar char="»"/>
              <a:defRPr>
                <a:solidFill>
                  <a:schemeClr val="tx1"/>
                </a:solidFill>
                <a:latin typeface="+mn-lt"/>
                <a:cs typeface="+mn-cs"/>
              </a:defRPr>
            </a:lvl6pPr>
            <a:lvl7pPr marL="2168525" indent="-265113" algn="l" rtl="0" fontAlgn="base">
              <a:spcBef>
                <a:spcPct val="20000"/>
              </a:spcBef>
              <a:spcAft>
                <a:spcPct val="0"/>
              </a:spcAft>
              <a:buChar char="»"/>
              <a:defRPr>
                <a:solidFill>
                  <a:schemeClr val="tx1"/>
                </a:solidFill>
                <a:latin typeface="+mn-lt"/>
                <a:cs typeface="+mn-cs"/>
              </a:defRPr>
            </a:lvl7pPr>
            <a:lvl8pPr marL="2625725" indent="-265113" algn="l" rtl="0" fontAlgn="base">
              <a:spcBef>
                <a:spcPct val="20000"/>
              </a:spcBef>
              <a:spcAft>
                <a:spcPct val="0"/>
              </a:spcAft>
              <a:buChar char="»"/>
              <a:defRPr>
                <a:solidFill>
                  <a:schemeClr val="tx1"/>
                </a:solidFill>
                <a:latin typeface="+mn-lt"/>
                <a:cs typeface="+mn-cs"/>
              </a:defRPr>
            </a:lvl8pPr>
            <a:lvl9pPr marL="3082925" indent="-265113" algn="l" rtl="0" fontAlgn="base">
              <a:spcBef>
                <a:spcPct val="20000"/>
              </a:spcBef>
              <a:spcAft>
                <a:spcPct val="0"/>
              </a:spcAft>
              <a:buChar char="»"/>
              <a:defRPr>
                <a:solidFill>
                  <a:schemeClr val="tx1"/>
                </a:solidFill>
                <a:latin typeface="+mn-lt"/>
                <a:cs typeface="+mn-cs"/>
              </a:defRPr>
            </a:lvl9pPr>
          </a:lstStyle>
          <a:p>
            <a:pPr>
              <a:buFontTx/>
              <a:buNone/>
            </a:pPr>
            <a:r>
              <a:rPr lang="tr-TR" sz="2400" kern="0" dirty="0" smtClean="0"/>
              <a:t>	İhtiyaç duyulan konularda eğitim programları hazırlamalı ve uygulamalıdır</a:t>
            </a:r>
            <a:r>
              <a:rPr lang="tr-TR" sz="2400" kern="0" dirty="0"/>
              <a:t>. Bu kapsamdaki eğitim konuları;</a:t>
            </a:r>
          </a:p>
          <a:p>
            <a:r>
              <a:rPr lang="tr-TR" kern="0" dirty="0" smtClean="0">
                <a:solidFill>
                  <a:schemeClr val="accent2"/>
                </a:solidFill>
              </a:rPr>
              <a:t>İSG politikası, İSG el kitabı, İSG prosedürleri, İSG talimatları, İSG formları vb.</a:t>
            </a:r>
          </a:p>
          <a:p>
            <a:r>
              <a:rPr lang="tr-TR" kern="0" dirty="0" smtClean="0">
                <a:solidFill>
                  <a:schemeClr val="accent2"/>
                </a:solidFill>
              </a:rPr>
              <a:t>İSG riskleri</a:t>
            </a:r>
          </a:p>
          <a:p>
            <a:r>
              <a:rPr lang="tr-TR" kern="0" dirty="0" smtClean="0">
                <a:solidFill>
                  <a:schemeClr val="accent2"/>
                </a:solidFill>
              </a:rPr>
              <a:t>Acil durumlar/kazalar,</a:t>
            </a:r>
          </a:p>
          <a:p>
            <a:r>
              <a:rPr lang="tr-TR" kern="0" dirty="0" smtClean="0">
                <a:solidFill>
                  <a:srgbClr val="0033CC"/>
                </a:solidFill>
              </a:rPr>
              <a:t>İş kazalarının nedenleri</a:t>
            </a:r>
          </a:p>
          <a:p>
            <a:r>
              <a:rPr lang="tr-TR" kern="0" dirty="0" smtClean="0">
                <a:solidFill>
                  <a:srgbClr val="0033CC"/>
                </a:solidFill>
              </a:rPr>
              <a:t>Güvenlik tedbirleri,</a:t>
            </a:r>
            <a:endParaRPr lang="tr-TR" kern="0" dirty="0">
              <a:solidFill>
                <a:srgbClr val="0033CC"/>
              </a:solidFill>
            </a:endParaRPr>
          </a:p>
        </p:txBody>
      </p:sp>
    </p:spTree>
    <p:extLst>
      <p:ext uri="{BB962C8B-B14F-4D97-AF65-F5344CB8AC3E}">
        <p14:creationId xmlns:p14="http://schemas.microsoft.com/office/powerpoint/2010/main" val="259558982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457200" y="541338"/>
            <a:ext cx="8229600" cy="561975"/>
          </a:xfrm>
        </p:spPr>
        <p:txBody>
          <a:bodyPr/>
          <a:lstStyle/>
          <a:p>
            <a:r>
              <a:rPr lang="tr-TR" sz="3200" b="1" dirty="0">
                <a:solidFill>
                  <a:srgbClr val="0033CC"/>
                </a:solidFill>
              </a:rPr>
              <a:t>Eğitim, Bilgilendirme ve Yeterlilik</a:t>
            </a:r>
          </a:p>
        </p:txBody>
      </p:sp>
      <p:sp>
        <p:nvSpPr>
          <p:cNvPr id="59395" name="Rectangle 3"/>
          <p:cNvSpPr>
            <a:spLocks noGrp="1" noChangeArrowheads="1"/>
          </p:cNvSpPr>
          <p:nvPr>
            <p:ph type="body" idx="1"/>
          </p:nvPr>
        </p:nvSpPr>
        <p:spPr>
          <a:xfrm>
            <a:off x="544513" y="1168400"/>
            <a:ext cx="7723187" cy="4984750"/>
          </a:xfrm>
        </p:spPr>
        <p:txBody>
          <a:bodyPr/>
          <a:lstStyle/>
          <a:p>
            <a:r>
              <a:rPr lang="tr-TR" sz="2400" dirty="0"/>
              <a:t>İlk yardım,</a:t>
            </a:r>
          </a:p>
          <a:p>
            <a:r>
              <a:rPr lang="tr-TR" sz="2400" dirty="0"/>
              <a:t>İş sağlığı ve güvenliği bilinci,</a:t>
            </a:r>
          </a:p>
          <a:p>
            <a:r>
              <a:rPr lang="tr-TR" sz="2400" dirty="0"/>
              <a:t>Yangın,</a:t>
            </a:r>
          </a:p>
          <a:p>
            <a:r>
              <a:rPr lang="tr-TR" sz="2400" dirty="0"/>
              <a:t>Kimyasallar,</a:t>
            </a:r>
          </a:p>
          <a:p>
            <a:r>
              <a:rPr lang="tr-TR" sz="2400" dirty="0"/>
              <a:t>Elektrik, Hareketli ekipmanlar,</a:t>
            </a:r>
          </a:p>
          <a:p>
            <a:r>
              <a:rPr lang="tr-TR" sz="2400" dirty="0"/>
              <a:t>Kişisel koruyucular,</a:t>
            </a:r>
          </a:p>
          <a:p>
            <a:r>
              <a:rPr lang="tr-TR" sz="2400" dirty="0"/>
              <a:t>Gürültü,</a:t>
            </a:r>
          </a:p>
          <a:p>
            <a:r>
              <a:rPr lang="tr-TR" sz="2400" dirty="0"/>
              <a:t>Enerji yönetimi,</a:t>
            </a:r>
          </a:p>
          <a:p>
            <a:r>
              <a:rPr lang="tr-TR" sz="2400" dirty="0"/>
              <a:t>İSG mevzuatı,</a:t>
            </a:r>
          </a:p>
          <a:p>
            <a:r>
              <a:rPr lang="tr-TR" sz="2400" dirty="0"/>
              <a:t>OHSAS 18001 </a:t>
            </a:r>
            <a:r>
              <a:rPr lang="tr-TR" sz="2400" dirty="0" err="1"/>
              <a:t>standartı</a:t>
            </a:r>
            <a:r>
              <a:rPr lang="tr-TR" sz="2400" dirty="0"/>
              <a:t>,</a:t>
            </a:r>
          </a:p>
          <a:p>
            <a:r>
              <a:rPr lang="tr-TR" sz="2400" dirty="0"/>
              <a:t>Yetki ve sorumluluklar vb. olabilir.</a:t>
            </a:r>
          </a:p>
        </p:txBody>
      </p:sp>
    </p:spTree>
    <p:extLst>
      <p:ext uri="{BB962C8B-B14F-4D97-AF65-F5344CB8AC3E}">
        <p14:creationId xmlns:p14="http://schemas.microsoft.com/office/powerpoint/2010/main" val="34575866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p:cNvSpPr>
          <p:nvPr>
            <p:ph type="title"/>
          </p:nvPr>
        </p:nvSpPr>
        <p:spPr>
          <a:xfrm>
            <a:off x="590550" y="754063"/>
            <a:ext cx="8305800" cy="647700"/>
          </a:xfrm>
        </p:spPr>
        <p:txBody>
          <a:bodyPr/>
          <a:lstStyle/>
          <a:p>
            <a:r>
              <a:rPr lang="tr-TR" sz="2500" b="1" dirty="0" smtClean="0"/>
              <a:t>YÖNETİM SİSTEMLERİNİN FAYDALARI</a:t>
            </a:r>
          </a:p>
        </p:txBody>
      </p:sp>
      <p:sp>
        <p:nvSpPr>
          <p:cNvPr id="185347" name="Rectangle 3"/>
          <p:cNvSpPr>
            <a:spLocks noGrp="1"/>
          </p:cNvSpPr>
          <p:nvPr>
            <p:ph type="body" idx="1"/>
          </p:nvPr>
        </p:nvSpPr>
        <p:spPr>
          <a:xfrm>
            <a:off x="590549" y="1628775"/>
            <a:ext cx="8107363" cy="3990975"/>
          </a:xfrm>
        </p:spPr>
        <p:txBody>
          <a:bodyPr/>
          <a:lstStyle/>
          <a:p>
            <a:pPr>
              <a:lnSpc>
                <a:spcPct val="150000"/>
              </a:lnSpc>
            </a:pPr>
            <a:r>
              <a:rPr lang="tr-TR" sz="2400" dirty="0" smtClean="0"/>
              <a:t>Anahtar faaliyetlerin düzenliliği sürekliliği.</a:t>
            </a:r>
          </a:p>
          <a:p>
            <a:pPr>
              <a:lnSpc>
                <a:spcPct val="150000"/>
              </a:lnSpc>
            </a:pPr>
            <a:r>
              <a:rPr lang="tr-TR" sz="2400" dirty="0" smtClean="0"/>
              <a:t>Zayıf noktaların sistematik teşhisi</a:t>
            </a:r>
          </a:p>
          <a:p>
            <a:pPr>
              <a:lnSpc>
                <a:spcPct val="150000"/>
              </a:lnSpc>
            </a:pPr>
            <a:r>
              <a:rPr lang="tr-TR" sz="2400" dirty="0" smtClean="0"/>
              <a:t>İyileştirmeye yönelik yaklaşım.</a:t>
            </a:r>
          </a:p>
          <a:p>
            <a:pPr>
              <a:lnSpc>
                <a:spcPct val="150000"/>
              </a:lnSpc>
            </a:pPr>
            <a:r>
              <a:rPr lang="tr-TR" sz="2400" dirty="0" smtClean="0"/>
              <a:t>Gerektiğinde ulaşılabilecek kayıtlar.</a:t>
            </a:r>
          </a:p>
          <a:p>
            <a:pPr>
              <a:lnSpc>
                <a:spcPct val="150000"/>
              </a:lnSpc>
            </a:pPr>
            <a:r>
              <a:rPr lang="tr-TR" sz="2400" dirty="0" smtClean="0"/>
              <a:t>Değişikliklerde yönetime yardımcı olmak.</a:t>
            </a:r>
          </a:p>
          <a:p>
            <a:pPr>
              <a:lnSpc>
                <a:spcPct val="150000"/>
              </a:lnSpc>
            </a:pPr>
            <a:r>
              <a:rPr lang="tr-TR" sz="2400" dirty="0" smtClean="0"/>
              <a:t>Sorumluluk hakkındaki şüpheleri ortadan kaldırmak.</a:t>
            </a:r>
          </a:p>
        </p:txBody>
      </p:sp>
    </p:spTree>
    <p:extLst>
      <p:ext uri="{BB962C8B-B14F-4D97-AF65-F5344CB8AC3E}">
        <p14:creationId xmlns:p14="http://schemas.microsoft.com/office/powerpoint/2010/main" val="2531667203"/>
      </p:ext>
    </p:extLst>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438150" y="712788"/>
            <a:ext cx="8229600" cy="561975"/>
          </a:xfrm>
        </p:spPr>
        <p:txBody>
          <a:bodyPr/>
          <a:lstStyle/>
          <a:p>
            <a:r>
              <a:rPr lang="tr-TR" sz="3600" b="1" dirty="0">
                <a:solidFill>
                  <a:srgbClr val="0033CC"/>
                </a:solidFill>
              </a:rPr>
              <a:t>Eğitim, Bilgilendirme ve Yeterlilik</a:t>
            </a:r>
          </a:p>
        </p:txBody>
      </p:sp>
      <p:sp>
        <p:nvSpPr>
          <p:cNvPr id="60419" name="Rectangle 3"/>
          <p:cNvSpPr>
            <a:spLocks noGrp="1" noChangeArrowheads="1"/>
          </p:cNvSpPr>
          <p:nvPr>
            <p:ph type="body" idx="1"/>
          </p:nvPr>
        </p:nvSpPr>
        <p:spPr>
          <a:xfrm>
            <a:off x="361949" y="1670050"/>
            <a:ext cx="7981951" cy="3816350"/>
          </a:xfrm>
        </p:spPr>
        <p:txBody>
          <a:bodyPr/>
          <a:lstStyle/>
          <a:p>
            <a:pPr>
              <a:spcBef>
                <a:spcPts val="1800"/>
              </a:spcBef>
            </a:pPr>
            <a:r>
              <a:rPr lang="tr-TR" sz="2400" dirty="0">
                <a:solidFill>
                  <a:srgbClr val="0033CC"/>
                </a:solidFill>
              </a:rPr>
              <a:t>Bu eğitimlere;</a:t>
            </a:r>
            <a:r>
              <a:rPr lang="tr-TR" sz="2400" dirty="0"/>
              <a:t> ilgili tüm personel ve müteahhit kuruluşun personeli gerektiğinde ziyaretçiler de katılabilir. </a:t>
            </a:r>
          </a:p>
          <a:p>
            <a:pPr>
              <a:spcBef>
                <a:spcPts val="1800"/>
              </a:spcBef>
            </a:pPr>
            <a:r>
              <a:rPr lang="tr-TR" sz="2400" dirty="0"/>
              <a:t>Eğitim düzeyi belirlenirken kişilerin sahip olması gereken yetkinlik ve kişilerin görevlerindeki farklılıklar dikkate alınmalıdır. </a:t>
            </a:r>
          </a:p>
          <a:p>
            <a:pPr>
              <a:spcBef>
                <a:spcPts val="1800"/>
              </a:spcBef>
            </a:pPr>
            <a:r>
              <a:rPr lang="tr-TR" sz="2400" dirty="0"/>
              <a:t>İş sağlığı ve güvenliği mevzuatı da dikkate alınarak </a:t>
            </a:r>
            <a:r>
              <a:rPr lang="tr-TR" sz="2400" dirty="0" err="1">
                <a:solidFill>
                  <a:srgbClr val="0033CC"/>
                </a:solidFill>
              </a:rPr>
              <a:t>forklift</a:t>
            </a:r>
            <a:r>
              <a:rPr lang="tr-TR" sz="2400" dirty="0">
                <a:solidFill>
                  <a:srgbClr val="0033CC"/>
                </a:solidFill>
              </a:rPr>
              <a:t>, vinç kullanıcıları, kazancılar vb. gibi kişiler ilgili kuruluşlar tarafından verilecek belgelere sahip olmalıdırlar.</a:t>
            </a:r>
          </a:p>
        </p:txBody>
      </p:sp>
    </p:spTree>
    <p:extLst>
      <p:ext uri="{BB962C8B-B14F-4D97-AF65-F5344CB8AC3E}">
        <p14:creationId xmlns:p14="http://schemas.microsoft.com/office/powerpoint/2010/main" val="270182118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457200" y="788988"/>
            <a:ext cx="8229600" cy="633412"/>
          </a:xfrm>
        </p:spPr>
        <p:txBody>
          <a:bodyPr/>
          <a:lstStyle/>
          <a:p>
            <a:r>
              <a:rPr lang="tr-TR" sz="3600" b="1">
                <a:solidFill>
                  <a:srgbClr val="0033CC"/>
                </a:solidFill>
              </a:rPr>
              <a:t>DANIŞMA VE BİLGİ PAYLAŞIMI</a:t>
            </a:r>
          </a:p>
        </p:txBody>
      </p:sp>
      <p:sp>
        <p:nvSpPr>
          <p:cNvPr id="61443" name="Rectangle 3"/>
          <p:cNvSpPr>
            <a:spLocks noGrp="1" noChangeArrowheads="1"/>
          </p:cNvSpPr>
          <p:nvPr>
            <p:ph type="body" idx="1"/>
          </p:nvPr>
        </p:nvSpPr>
        <p:spPr>
          <a:xfrm>
            <a:off x="468313" y="1566863"/>
            <a:ext cx="8229600" cy="4968875"/>
          </a:xfrm>
        </p:spPr>
        <p:txBody>
          <a:bodyPr/>
          <a:lstStyle/>
          <a:p>
            <a:pPr>
              <a:buFontTx/>
              <a:buNone/>
            </a:pPr>
            <a:r>
              <a:rPr lang="tr-TR" sz="2800" dirty="0"/>
              <a:t>	</a:t>
            </a:r>
            <a:r>
              <a:rPr lang="tr-TR" sz="2800" dirty="0">
                <a:solidFill>
                  <a:srgbClr val="0033CC"/>
                </a:solidFill>
              </a:rPr>
              <a:t>İş sağlığı ve güvenliği ile ilgili bilgilerin;</a:t>
            </a:r>
            <a:r>
              <a:rPr lang="tr-TR" sz="2800" dirty="0"/>
              <a:t> </a:t>
            </a:r>
          </a:p>
          <a:p>
            <a:r>
              <a:rPr lang="tr-TR" sz="2800" dirty="0"/>
              <a:t>Çalışanlara ve diğer ilgili taraflara iletildiğini ve onlardan gelen bilgilerin alındığını garanti altına alan prosedürler oluşturulmalı, bu faaliyetler dokümante edilmeli ve ilgili taraflara bilgi verilmelidir.</a:t>
            </a:r>
          </a:p>
          <a:p>
            <a:r>
              <a:rPr lang="tr-TR" sz="2800" dirty="0"/>
              <a:t>Çalışanların iş sağlığı ve güvenliği hususlarında görüşlerinin alınması, çalışanları temsilen bir temsilcinin seçilmesi ve bu </a:t>
            </a:r>
            <a:r>
              <a:rPr lang="tr-TR" sz="2800" dirty="0">
                <a:solidFill>
                  <a:srgbClr val="0033CC"/>
                </a:solidFill>
              </a:rPr>
              <a:t>temsilci hakkında çalışanlar bilgilendirilmelidir.</a:t>
            </a:r>
          </a:p>
        </p:txBody>
      </p:sp>
    </p:spTree>
    <p:extLst>
      <p:ext uri="{BB962C8B-B14F-4D97-AF65-F5344CB8AC3E}">
        <p14:creationId xmlns:p14="http://schemas.microsoft.com/office/powerpoint/2010/main" val="29443834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533400" y="465138"/>
            <a:ext cx="8229600" cy="633412"/>
          </a:xfrm>
        </p:spPr>
        <p:txBody>
          <a:bodyPr/>
          <a:lstStyle/>
          <a:p>
            <a:r>
              <a:rPr lang="tr-TR" sz="3600" b="1">
                <a:solidFill>
                  <a:srgbClr val="0033CC"/>
                </a:solidFill>
              </a:rPr>
              <a:t>Danışma ve Bilgi Paylaşımı</a:t>
            </a:r>
          </a:p>
        </p:txBody>
      </p:sp>
      <p:sp>
        <p:nvSpPr>
          <p:cNvPr id="62467" name="Rectangle 3"/>
          <p:cNvSpPr>
            <a:spLocks noGrp="1" noChangeArrowheads="1"/>
          </p:cNvSpPr>
          <p:nvPr>
            <p:ph type="body" idx="1"/>
          </p:nvPr>
        </p:nvSpPr>
        <p:spPr>
          <a:xfrm>
            <a:off x="327025" y="1171575"/>
            <a:ext cx="8642350" cy="5145088"/>
          </a:xfrm>
        </p:spPr>
        <p:txBody>
          <a:bodyPr/>
          <a:lstStyle/>
          <a:p>
            <a:pPr>
              <a:buFontTx/>
              <a:buNone/>
            </a:pPr>
            <a:r>
              <a:rPr lang="tr-TR">
                <a:solidFill>
                  <a:srgbClr val="CC0000"/>
                </a:solidFill>
              </a:rPr>
              <a:t>	</a:t>
            </a:r>
            <a:r>
              <a:rPr lang="tr-TR" sz="2800">
                <a:solidFill>
                  <a:srgbClr val="0033CC"/>
                </a:solidFill>
              </a:rPr>
              <a:t>Organizasyon içi iletişim;</a:t>
            </a:r>
          </a:p>
          <a:p>
            <a:r>
              <a:rPr lang="tr-TR" sz="2800"/>
              <a:t>İSG politikası ve amaçlarının duyurulması,</a:t>
            </a:r>
          </a:p>
          <a:p>
            <a:r>
              <a:rPr lang="tr-TR" sz="2800"/>
              <a:t>Tehlike belirleme, risk değerlendirme ve risk kontrol prosedürlerinin duyurulması,</a:t>
            </a:r>
          </a:p>
          <a:p>
            <a:r>
              <a:rPr lang="tr-TR" sz="2800"/>
              <a:t>İSG görev ve sorumluluk tanımlarının anlaşılmasının sağlanması,</a:t>
            </a:r>
          </a:p>
          <a:p>
            <a:r>
              <a:rPr lang="tr-TR" sz="2800"/>
              <a:t>Yönetimle çalışanlar arasındaki İSG istişaresinin sağlanması,</a:t>
            </a:r>
          </a:p>
          <a:p>
            <a:r>
              <a:rPr lang="tr-TR" sz="2800"/>
              <a:t>Çalışanlarla yapılan istişarelerden elde dilen  bilgilerinin yaygınlaştırılması,</a:t>
            </a:r>
          </a:p>
        </p:txBody>
      </p:sp>
    </p:spTree>
    <p:extLst>
      <p:ext uri="{BB962C8B-B14F-4D97-AF65-F5344CB8AC3E}">
        <p14:creationId xmlns:p14="http://schemas.microsoft.com/office/powerpoint/2010/main" val="56232894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476250" y="598488"/>
            <a:ext cx="8229600" cy="490537"/>
          </a:xfrm>
        </p:spPr>
        <p:txBody>
          <a:bodyPr/>
          <a:lstStyle/>
          <a:p>
            <a:r>
              <a:rPr lang="tr-TR" sz="3600" b="1" dirty="0">
                <a:solidFill>
                  <a:srgbClr val="0033CC"/>
                </a:solidFill>
              </a:rPr>
              <a:t>Danışma ve Bilgi Paylaşımı</a:t>
            </a:r>
          </a:p>
        </p:txBody>
      </p:sp>
      <p:sp>
        <p:nvSpPr>
          <p:cNvPr id="63491" name="Rectangle 3"/>
          <p:cNvSpPr>
            <a:spLocks noGrp="1" noChangeArrowheads="1"/>
          </p:cNvSpPr>
          <p:nvPr>
            <p:ph type="body" idx="1"/>
          </p:nvPr>
        </p:nvSpPr>
        <p:spPr>
          <a:xfrm>
            <a:off x="457200" y="1212850"/>
            <a:ext cx="8526463" cy="4959350"/>
          </a:xfrm>
        </p:spPr>
        <p:txBody>
          <a:bodyPr/>
          <a:lstStyle/>
          <a:p>
            <a:r>
              <a:rPr lang="tr-TR" sz="2800" dirty="0"/>
              <a:t>Eğitim programı detayının duyurulması,</a:t>
            </a:r>
          </a:p>
          <a:p>
            <a:r>
              <a:rPr lang="tr-TR" sz="2800" dirty="0"/>
              <a:t>İSG ile ilgili, izleme, denetim ve gözden geçirme işlemlerinin sonuçlarının duyurulması,</a:t>
            </a:r>
          </a:p>
          <a:p>
            <a:r>
              <a:rPr lang="tr-TR" sz="2800" dirty="0"/>
              <a:t>Yönetimin İSG ne karşı taahhütlerinin gösterilmesi,</a:t>
            </a:r>
          </a:p>
          <a:p>
            <a:r>
              <a:rPr lang="tr-TR" sz="2800" dirty="0"/>
              <a:t>Çalışanların görüş, endişe ve şikayetlerine cevap verilmesi, öneri ve memnuniyetlerinin alınması,</a:t>
            </a:r>
          </a:p>
          <a:p>
            <a:r>
              <a:rPr lang="tr-TR" sz="2800" dirty="0"/>
              <a:t>İSG ile ilgili konularda sürekli iyileştirmeyi desteklemeye yönelik bilgilerin aktarılması,</a:t>
            </a:r>
          </a:p>
          <a:p>
            <a:r>
              <a:rPr lang="tr-TR" sz="2800" dirty="0"/>
              <a:t>Yönetim sistemi ve performansına yönelik bilgilerin aktarılması,</a:t>
            </a:r>
          </a:p>
        </p:txBody>
      </p:sp>
    </p:spTree>
    <p:extLst>
      <p:ext uri="{BB962C8B-B14F-4D97-AF65-F5344CB8AC3E}">
        <p14:creationId xmlns:p14="http://schemas.microsoft.com/office/powerpoint/2010/main" val="357016674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414338" y="496888"/>
            <a:ext cx="8229600" cy="633412"/>
          </a:xfrm>
        </p:spPr>
        <p:txBody>
          <a:bodyPr/>
          <a:lstStyle/>
          <a:p>
            <a:r>
              <a:rPr lang="tr-TR" sz="3600" b="1">
                <a:solidFill>
                  <a:srgbClr val="0033CC"/>
                </a:solidFill>
              </a:rPr>
              <a:t>Danışma ve Bilgi Paylaşımı</a:t>
            </a:r>
          </a:p>
        </p:txBody>
      </p:sp>
      <p:sp>
        <p:nvSpPr>
          <p:cNvPr id="64515" name="Rectangle 3"/>
          <p:cNvSpPr>
            <a:spLocks noGrp="1" noChangeArrowheads="1"/>
          </p:cNvSpPr>
          <p:nvPr>
            <p:ph type="body" idx="1"/>
          </p:nvPr>
        </p:nvSpPr>
        <p:spPr>
          <a:xfrm>
            <a:off x="269875" y="1146175"/>
            <a:ext cx="8713788" cy="5543550"/>
          </a:xfrm>
        </p:spPr>
        <p:txBody>
          <a:bodyPr/>
          <a:lstStyle/>
          <a:p>
            <a:r>
              <a:rPr lang="tr-TR" sz="2800"/>
              <a:t>Acil durum ve kazalarla ilgili davranış biçimlerinin duyurulması,</a:t>
            </a:r>
          </a:p>
          <a:p>
            <a:r>
              <a:rPr lang="tr-TR" sz="2800"/>
              <a:t>İSG yönetim programı ile ilgili birimler arası koordinasyonun sağlanmasına yönelik bilgi ve yöntemlerin duyurulması,</a:t>
            </a:r>
          </a:p>
          <a:p>
            <a:r>
              <a:rPr lang="tr-TR" sz="2800"/>
              <a:t>İSG politikalarının gözden geçirilmesi ve risk değerlendirme kontrol önlemlerinin gözden geçirilerek istişare edilmesi,</a:t>
            </a:r>
          </a:p>
          <a:p>
            <a:r>
              <a:rPr lang="tr-TR" sz="2800"/>
              <a:t>Yeni veya değişiklik yapılmış teçhizat, malzeme, kimyasallar, teknolojiler, prosesler, ve çalışma şekilleri gibi üzerinde istişarede bulunma vb. şeklinde olabilir.</a:t>
            </a:r>
            <a:endParaRPr lang="tr-TR" sz="2400"/>
          </a:p>
        </p:txBody>
      </p:sp>
    </p:spTree>
    <p:extLst>
      <p:ext uri="{BB962C8B-B14F-4D97-AF65-F5344CB8AC3E}">
        <p14:creationId xmlns:p14="http://schemas.microsoft.com/office/powerpoint/2010/main" val="202742582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395288" y="692150"/>
            <a:ext cx="8229600" cy="561975"/>
          </a:xfrm>
        </p:spPr>
        <p:txBody>
          <a:bodyPr/>
          <a:lstStyle/>
          <a:p>
            <a:r>
              <a:rPr lang="tr-TR" sz="3600" b="1">
                <a:solidFill>
                  <a:srgbClr val="0033CC"/>
                </a:solidFill>
              </a:rPr>
              <a:t>Danışma ve Bilgi Paylaşımı</a:t>
            </a:r>
          </a:p>
        </p:txBody>
      </p:sp>
      <p:sp>
        <p:nvSpPr>
          <p:cNvPr id="67587" name="Rectangle 3"/>
          <p:cNvSpPr>
            <a:spLocks noGrp="1" noChangeArrowheads="1"/>
          </p:cNvSpPr>
          <p:nvPr>
            <p:ph type="body" idx="1"/>
          </p:nvPr>
        </p:nvSpPr>
        <p:spPr>
          <a:xfrm>
            <a:off x="419100" y="1504950"/>
            <a:ext cx="8366125" cy="5353050"/>
          </a:xfrm>
        </p:spPr>
        <p:txBody>
          <a:bodyPr/>
          <a:lstStyle/>
          <a:p>
            <a:pPr>
              <a:buFontTx/>
              <a:buNone/>
            </a:pPr>
            <a:r>
              <a:rPr lang="tr-TR" sz="2400">
                <a:solidFill>
                  <a:srgbClr val="CC0000"/>
                </a:solidFill>
              </a:rPr>
              <a:t>	</a:t>
            </a:r>
            <a:r>
              <a:rPr lang="tr-TR" sz="2400">
                <a:solidFill>
                  <a:srgbClr val="0033CC"/>
                </a:solidFill>
              </a:rPr>
              <a:t>Organizasyon dışı iletişim:</a:t>
            </a:r>
          </a:p>
          <a:p>
            <a:r>
              <a:rPr lang="tr-TR" sz="2400"/>
              <a:t>Yönetimin İSG taahhütlerinin gösterilmesi,</a:t>
            </a:r>
          </a:p>
          <a:p>
            <a:r>
              <a:rPr lang="tr-TR" sz="2400"/>
              <a:t>Kuruluşun faaliyet, ürün ve hizmetlerinden kaynaklanan endişelerinin giderilmesi ve sorularının cevaplandırılması,</a:t>
            </a:r>
          </a:p>
          <a:p>
            <a:r>
              <a:rPr lang="tr-TR" sz="2400"/>
              <a:t>Kuruluşun İSG politikaları, amaç, hedef ve programları hakkında bilgi verilmesi ve kamu bilincinin arttırılması,</a:t>
            </a:r>
          </a:p>
          <a:p>
            <a:r>
              <a:rPr lang="tr-TR" sz="2400"/>
              <a:t>İSG ile ilgili konularda sürekli iyileştirmeyi desteklemeye yönelik raporların duyurulması,</a:t>
            </a:r>
          </a:p>
        </p:txBody>
      </p:sp>
    </p:spTree>
    <p:extLst>
      <p:ext uri="{BB962C8B-B14F-4D97-AF65-F5344CB8AC3E}">
        <p14:creationId xmlns:p14="http://schemas.microsoft.com/office/powerpoint/2010/main" val="100705196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457200" y="731838"/>
            <a:ext cx="8229600" cy="490537"/>
          </a:xfrm>
        </p:spPr>
        <p:txBody>
          <a:bodyPr/>
          <a:lstStyle/>
          <a:p>
            <a:r>
              <a:rPr lang="tr-TR" sz="3600" b="1">
                <a:solidFill>
                  <a:srgbClr val="0033CC"/>
                </a:solidFill>
              </a:rPr>
              <a:t>Danışma ve Bilgi Paylaşımı</a:t>
            </a:r>
          </a:p>
        </p:txBody>
      </p:sp>
      <p:sp>
        <p:nvSpPr>
          <p:cNvPr id="68611" name="Rectangle 3"/>
          <p:cNvSpPr>
            <a:spLocks noGrp="1" noChangeArrowheads="1"/>
          </p:cNvSpPr>
          <p:nvPr>
            <p:ph type="body" idx="1"/>
          </p:nvPr>
        </p:nvSpPr>
        <p:spPr>
          <a:xfrm>
            <a:off x="323850" y="1365250"/>
            <a:ext cx="8640763" cy="5400675"/>
          </a:xfrm>
        </p:spPr>
        <p:txBody>
          <a:bodyPr/>
          <a:lstStyle/>
          <a:p>
            <a:pPr>
              <a:lnSpc>
                <a:spcPct val="110000"/>
              </a:lnSpc>
            </a:pPr>
            <a:r>
              <a:rPr lang="tr-TR" sz="2800"/>
              <a:t>Kamu kuruluşları, belediyeler, dernekler ve diğer ilgililere uygun bilgilerin verilmesi, gelen yazıların cevaplandırılması ve istişarenin sağlanması,</a:t>
            </a:r>
          </a:p>
          <a:p>
            <a:pPr>
              <a:lnSpc>
                <a:spcPct val="110000"/>
              </a:lnSpc>
            </a:pPr>
            <a:r>
              <a:rPr lang="tr-TR" sz="2800"/>
              <a:t>Kuruluşun İSG ile ilgili konularda kazandığı başarının duyurulması, vb. amaçlarla organizasyonun yapısı, büyüklüğü, faaliyet alanı, çalışanların sayıları vb. konularda uygun iletişim kanalları belirlenmelidir. </a:t>
            </a:r>
            <a:r>
              <a:rPr lang="tr-TR" sz="2800">
                <a:solidFill>
                  <a:srgbClr val="0033CC"/>
                </a:solidFill>
              </a:rPr>
              <a:t>Bu iletişim kanalları toplantı, yüz yüze görüşmeler, ilan/duyuru tahtaları, telefon e-posta, yazışmalar vb. şeklinde olabilir.</a:t>
            </a:r>
          </a:p>
        </p:txBody>
      </p:sp>
    </p:spTree>
    <p:extLst>
      <p:ext uri="{BB962C8B-B14F-4D97-AF65-F5344CB8AC3E}">
        <p14:creationId xmlns:p14="http://schemas.microsoft.com/office/powerpoint/2010/main" val="223508495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457200" y="274638"/>
            <a:ext cx="8229600" cy="633412"/>
          </a:xfrm>
        </p:spPr>
        <p:txBody>
          <a:bodyPr/>
          <a:lstStyle/>
          <a:p>
            <a:r>
              <a:rPr lang="tr-TR" sz="4000" b="1">
                <a:solidFill>
                  <a:srgbClr val="0033CC"/>
                </a:solidFill>
              </a:rPr>
              <a:t>DOKÜMANTASYON</a:t>
            </a:r>
          </a:p>
        </p:txBody>
      </p:sp>
      <p:sp>
        <p:nvSpPr>
          <p:cNvPr id="70659" name="Rectangle 3"/>
          <p:cNvSpPr>
            <a:spLocks noGrp="1" noChangeArrowheads="1"/>
          </p:cNvSpPr>
          <p:nvPr>
            <p:ph type="body" idx="1"/>
          </p:nvPr>
        </p:nvSpPr>
        <p:spPr>
          <a:xfrm>
            <a:off x="571500" y="1246189"/>
            <a:ext cx="8259763" cy="1268412"/>
          </a:xfrm>
        </p:spPr>
        <p:txBody>
          <a:bodyPr/>
          <a:lstStyle/>
          <a:p>
            <a:pPr marL="0" indent="0">
              <a:buFontTx/>
              <a:buNone/>
            </a:pPr>
            <a:r>
              <a:rPr lang="tr-TR" sz="2400" dirty="0" smtClean="0"/>
              <a:t>Organizasyon </a:t>
            </a:r>
            <a:r>
              <a:rPr lang="tr-TR" sz="2400" dirty="0"/>
              <a:t>yazılı, elektronik vb. uygun ortamlarda yönetim sisteminin ana unsurları ve bilgi akışını tanımlayan bilgi oluşturmalı ve sürekliliği sağlamalıdır.</a:t>
            </a:r>
          </a:p>
        </p:txBody>
      </p:sp>
      <p:sp>
        <p:nvSpPr>
          <p:cNvPr id="7" name="Rectangle 3"/>
          <p:cNvSpPr txBox="1">
            <a:spLocks noChangeArrowheads="1"/>
          </p:cNvSpPr>
          <p:nvPr/>
        </p:nvSpPr>
        <p:spPr bwMode="auto">
          <a:xfrm>
            <a:off x="381000" y="2800349"/>
            <a:ext cx="8355012" cy="3543301"/>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180975" indent="-180975" algn="l" rtl="0" eaLnBrk="0" fontAlgn="base" hangingPunct="0">
              <a:spcBef>
                <a:spcPct val="20000"/>
              </a:spcBef>
              <a:spcAft>
                <a:spcPct val="0"/>
              </a:spcAft>
              <a:buFont typeface="Wingdings" pitchFamily="2" charset="2"/>
              <a:buChar char="§"/>
              <a:defRPr>
                <a:solidFill>
                  <a:schemeClr val="tx1"/>
                </a:solidFill>
                <a:latin typeface="Calibri" pitchFamily="34" charset="0"/>
                <a:ea typeface="+mn-ea"/>
                <a:cs typeface="Calibri" pitchFamily="34" charset="0"/>
              </a:defRPr>
            </a:lvl1pPr>
            <a:lvl2pPr marL="444500" indent="-261938" algn="l" rtl="0" eaLnBrk="0" fontAlgn="base" hangingPunct="0">
              <a:spcBef>
                <a:spcPct val="20000"/>
              </a:spcBef>
              <a:spcAft>
                <a:spcPct val="0"/>
              </a:spcAft>
              <a:buChar char="–"/>
              <a:defRPr>
                <a:solidFill>
                  <a:schemeClr val="tx1"/>
                </a:solidFill>
                <a:latin typeface="Calibri" pitchFamily="34" charset="0"/>
                <a:cs typeface="Calibri" pitchFamily="34" charset="0"/>
              </a:defRPr>
            </a:lvl2pPr>
            <a:lvl3pPr marL="720725" indent="-274638" algn="l" rtl="0" eaLnBrk="0" fontAlgn="base" hangingPunct="0">
              <a:spcBef>
                <a:spcPct val="20000"/>
              </a:spcBef>
              <a:spcAft>
                <a:spcPct val="0"/>
              </a:spcAft>
              <a:buChar char="•"/>
              <a:defRPr>
                <a:solidFill>
                  <a:schemeClr val="tx1"/>
                </a:solidFill>
                <a:latin typeface="Calibri" pitchFamily="34" charset="0"/>
                <a:cs typeface="Calibri" pitchFamily="34" charset="0"/>
              </a:defRPr>
            </a:lvl3pPr>
            <a:lvl4pPr marL="987425" indent="-265113" algn="l" rtl="0" eaLnBrk="0" fontAlgn="base" hangingPunct="0">
              <a:spcBef>
                <a:spcPct val="20000"/>
              </a:spcBef>
              <a:spcAft>
                <a:spcPct val="0"/>
              </a:spcAft>
              <a:buChar char="–"/>
              <a:defRPr>
                <a:solidFill>
                  <a:schemeClr val="tx1"/>
                </a:solidFill>
                <a:latin typeface="Calibri" pitchFamily="34" charset="0"/>
                <a:cs typeface="Calibri" pitchFamily="34" charset="0"/>
              </a:defRPr>
            </a:lvl4pPr>
            <a:lvl5pPr marL="1254125" indent="-265113" algn="l" rtl="0" eaLnBrk="0" fontAlgn="base" hangingPunct="0">
              <a:spcBef>
                <a:spcPct val="20000"/>
              </a:spcBef>
              <a:spcAft>
                <a:spcPct val="0"/>
              </a:spcAft>
              <a:buChar char="»"/>
              <a:defRPr>
                <a:solidFill>
                  <a:schemeClr val="tx1"/>
                </a:solidFill>
                <a:latin typeface="Calibri" pitchFamily="34" charset="0"/>
                <a:cs typeface="Calibri" pitchFamily="34" charset="0"/>
              </a:defRPr>
            </a:lvl5pPr>
            <a:lvl6pPr marL="1711325" indent="-265113" algn="l" rtl="0" fontAlgn="base">
              <a:spcBef>
                <a:spcPct val="20000"/>
              </a:spcBef>
              <a:spcAft>
                <a:spcPct val="0"/>
              </a:spcAft>
              <a:buChar char="»"/>
              <a:defRPr>
                <a:solidFill>
                  <a:schemeClr val="tx1"/>
                </a:solidFill>
                <a:latin typeface="+mn-lt"/>
                <a:cs typeface="+mn-cs"/>
              </a:defRPr>
            </a:lvl6pPr>
            <a:lvl7pPr marL="2168525" indent="-265113" algn="l" rtl="0" fontAlgn="base">
              <a:spcBef>
                <a:spcPct val="20000"/>
              </a:spcBef>
              <a:spcAft>
                <a:spcPct val="0"/>
              </a:spcAft>
              <a:buChar char="»"/>
              <a:defRPr>
                <a:solidFill>
                  <a:schemeClr val="tx1"/>
                </a:solidFill>
                <a:latin typeface="+mn-lt"/>
                <a:cs typeface="+mn-cs"/>
              </a:defRPr>
            </a:lvl7pPr>
            <a:lvl8pPr marL="2625725" indent="-265113" algn="l" rtl="0" fontAlgn="base">
              <a:spcBef>
                <a:spcPct val="20000"/>
              </a:spcBef>
              <a:spcAft>
                <a:spcPct val="0"/>
              </a:spcAft>
              <a:buChar char="»"/>
              <a:defRPr>
                <a:solidFill>
                  <a:schemeClr val="tx1"/>
                </a:solidFill>
                <a:latin typeface="+mn-lt"/>
                <a:cs typeface="+mn-cs"/>
              </a:defRPr>
            </a:lvl8pPr>
            <a:lvl9pPr marL="3082925" indent="-265113" algn="l" rtl="0" fontAlgn="base">
              <a:spcBef>
                <a:spcPct val="20000"/>
              </a:spcBef>
              <a:spcAft>
                <a:spcPct val="0"/>
              </a:spcAft>
              <a:buChar char="»"/>
              <a:defRPr>
                <a:solidFill>
                  <a:schemeClr val="tx1"/>
                </a:solidFill>
                <a:latin typeface="+mn-lt"/>
                <a:cs typeface="+mn-cs"/>
              </a:defRPr>
            </a:lvl9pPr>
          </a:lstStyle>
          <a:p>
            <a:pPr>
              <a:lnSpc>
                <a:spcPct val="110000"/>
              </a:lnSpc>
              <a:buFontTx/>
              <a:buNone/>
            </a:pPr>
            <a:r>
              <a:rPr lang="tr-TR" sz="2400" b="1" kern="0" dirty="0" smtClean="0">
                <a:solidFill>
                  <a:srgbClr val="0033CC"/>
                </a:solidFill>
              </a:rPr>
              <a:t>	Dokümantasyon ve Veri Kontrolü:</a:t>
            </a:r>
            <a:endParaRPr lang="tr-TR" sz="2400" kern="0" dirty="0" smtClean="0">
              <a:solidFill>
                <a:srgbClr val="0033CC"/>
              </a:solidFill>
            </a:endParaRPr>
          </a:p>
          <a:p>
            <a:pPr>
              <a:lnSpc>
                <a:spcPct val="110000"/>
              </a:lnSpc>
              <a:buFontTx/>
              <a:buNone/>
            </a:pPr>
            <a:r>
              <a:rPr lang="tr-TR" sz="2400" kern="0" dirty="0" smtClean="0"/>
              <a:t>	Dokümanların ve verilerin kontrol edildiğini ve sürekliliğini garanti altına alan, bu amaçla; dokümanların bulundukları yeri, periyodik olarak gerekli olduğunda revize edildiklerini, ilgili yerlerde son revizyonlarının yer aldıklarını, yürürlükten kalkmış doküman ve verilerin de ilgili tüm kullanım noktalarından kaldırıldığını yada istenmeyen kullanıma kapalı olduğunu tanımlayan ve arşivlenen prosedür oluşturulmalıdır.</a:t>
            </a:r>
            <a:endParaRPr lang="tr-TR" sz="2400" kern="0" dirty="0"/>
          </a:p>
        </p:txBody>
      </p:sp>
    </p:spTree>
    <p:extLst>
      <p:ext uri="{BB962C8B-B14F-4D97-AF65-F5344CB8AC3E}">
        <p14:creationId xmlns:p14="http://schemas.microsoft.com/office/powerpoint/2010/main" val="383655118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495300" y="579438"/>
            <a:ext cx="8229600" cy="490537"/>
          </a:xfrm>
        </p:spPr>
        <p:txBody>
          <a:bodyPr/>
          <a:lstStyle/>
          <a:p>
            <a:r>
              <a:rPr lang="tr-TR" sz="4000" b="1">
                <a:solidFill>
                  <a:srgbClr val="0033CC"/>
                </a:solidFill>
              </a:rPr>
              <a:t>Dokümantasyon</a:t>
            </a:r>
          </a:p>
        </p:txBody>
      </p:sp>
      <p:sp>
        <p:nvSpPr>
          <p:cNvPr id="72707" name="Rectangle 3"/>
          <p:cNvSpPr>
            <a:spLocks noGrp="1" noChangeArrowheads="1"/>
          </p:cNvSpPr>
          <p:nvPr>
            <p:ph type="body" idx="1"/>
          </p:nvPr>
        </p:nvSpPr>
        <p:spPr>
          <a:xfrm>
            <a:off x="355600" y="1155700"/>
            <a:ext cx="8856663" cy="5400675"/>
          </a:xfrm>
        </p:spPr>
        <p:txBody>
          <a:bodyPr/>
          <a:lstStyle/>
          <a:p>
            <a:pPr>
              <a:buFontTx/>
              <a:buNone/>
            </a:pPr>
            <a:r>
              <a:rPr lang="tr-TR" sz="2800">
                <a:solidFill>
                  <a:srgbClr val="CC0000"/>
                </a:solidFill>
              </a:rPr>
              <a:t>	</a:t>
            </a:r>
            <a:r>
              <a:rPr lang="tr-TR" sz="2800">
                <a:solidFill>
                  <a:srgbClr val="0033CC"/>
                </a:solidFill>
              </a:rPr>
              <a:t>İSG Yönetim sistemi dokümantasyonunda ;</a:t>
            </a:r>
          </a:p>
          <a:p>
            <a:r>
              <a:rPr lang="tr-TR" sz="2800"/>
              <a:t>Belgeler anlaşılabilir olmalı,</a:t>
            </a:r>
          </a:p>
          <a:p>
            <a:r>
              <a:rPr lang="tr-TR" sz="2800"/>
              <a:t>Periyodik olarak gözden geçirilmeli, güncelleştirilmeli, ve organizasyondaki ilgili kişiler tarafından kolayca elde edilmesi sağlanmalı,</a:t>
            </a:r>
          </a:p>
          <a:p>
            <a:r>
              <a:rPr lang="tr-TR" sz="2800"/>
              <a:t>Geçersiz hale gelmiş dokümanlar kullanıldığı yerden uzaklaştırılmalı veya istenmeyen kullanımlar engellenmeli,</a:t>
            </a:r>
          </a:p>
          <a:p>
            <a:r>
              <a:rPr lang="tr-TR" sz="2800"/>
              <a:t>Tanımlanabilir ve izlenebilir olmalı ve yasalara uygun muhafaza zamanları belirlenmeli,</a:t>
            </a:r>
          </a:p>
          <a:p>
            <a:r>
              <a:rPr lang="tr-TR" sz="2800"/>
              <a:t>İşletme Kontrolü olmalıdır.</a:t>
            </a:r>
          </a:p>
        </p:txBody>
      </p:sp>
    </p:spTree>
    <p:extLst>
      <p:ext uri="{BB962C8B-B14F-4D97-AF65-F5344CB8AC3E}">
        <p14:creationId xmlns:p14="http://schemas.microsoft.com/office/powerpoint/2010/main" val="327234382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395288" y="647700"/>
            <a:ext cx="8229600" cy="633413"/>
          </a:xfrm>
        </p:spPr>
        <p:txBody>
          <a:bodyPr/>
          <a:lstStyle/>
          <a:p>
            <a:r>
              <a:rPr lang="tr-TR" sz="4000" b="1">
                <a:solidFill>
                  <a:srgbClr val="0033CC"/>
                </a:solidFill>
              </a:rPr>
              <a:t>İŞLETME KONTROLÜ</a:t>
            </a:r>
            <a:r>
              <a:rPr lang="tr-TR" b="1"/>
              <a:t> </a:t>
            </a:r>
          </a:p>
        </p:txBody>
      </p:sp>
      <p:sp>
        <p:nvSpPr>
          <p:cNvPr id="73731" name="Rectangle 3"/>
          <p:cNvSpPr>
            <a:spLocks noGrp="1" noChangeArrowheads="1"/>
          </p:cNvSpPr>
          <p:nvPr>
            <p:ph type="body" idx="1"/>
          </p:nvPr>
        </p:nvSpPr>
        <p:spPr>
          <a:xfrm>
            <a:off x="419100" y="1568450"/>
            <a:ext cx="8526463" cy="4584700"/>
          </a:xfrm>
        </p:spPr>
        <p:txBody>
          <a:bodyPr/>
          <a:lstStyle/>
          <a:p>
            <a:r>
              <a:rPr lang="tr-TR" sz="2400" dirty="0"/>
              <a:t>Kontrol önlemleri alınması gerektiği belirlenmiş risklerle ilgili uygulama ve faaliyetleri tanımlanmalı, </a:t>
            </a:r>
          </a:p>
          <a:p>
            <a:r>
              <a:rPr lang="tr-TR" sz="2400" dirty="0"/>
              <a:t>İş sağlığı ve güvenliği politika ve hedeflerinden sapmalara neden olabilecek durumları kapsayan prosedürler oluşturulmalı ve sürekliliği sağlanmalı,</a:t>
            </a:r>
          </a:p>
          <a:p>
            <a:r>
              <a:rPr lang="tr-TR" sz="2400" dirty="0"/>
              <a:t>Satın alınan ve/veya kullanımda olan mal, teçhizat ve servislerin kontrol önlemi gerekli riskleri varsa gerekli durumda müteahhit ve tedarikçilere iletilip duyurulmalı,</a:t>
            </a:r>
          </a:p>
          <a:p>
            <a:r>
              <a:rPr lang="tr-TR" sz="2400" dirty="0"/>
              <a:t>İSG risklerini kaynağında yok etmek veya azaltmak için gerekli sistem kurulmalı ve prosedürler oluşturularak sürekliliği sağlanmalıdır.</a:t>
            </a:r>
          </a:p>
        </p:txBody>
      </p:sp>
    </p:spTree>
    <p:extLst>
      <p:ext uri="{BB962C8B-B14F-4D97-AF65-F5344CB8AC3E}">
        <p14:creationId xmlns:p14="http://schemas.microsoft.com/office/powerpoint/2010/main" val="22493581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Rot="1" noChangeArrowheads="1"/>
          </p:cNvSpPr>
          <p:nvPr>
            <p:ph type="title"/>
          </p:nvPr>
        </p:nvSpPr>
        <p:spPr>
          <a:xfrm>
            <a:off x="319088" y="715963"/>
            <a:ext cx="7758112" cy="647700"/>
          </a:xfrm>
        </p:spPr>
        <p:txBody>
          <a:bodyPr/>
          <a:lstStyle/>
          <a:p>
            <a:r>
              <a:rPr lang="tr-TR" sz="4000" b="1" dirty="0">
                <a:solidFill>
                  <a:schemeClr val="hlink"/>
                </a:solidFill>
              </a:rPr>
              <a:t>ISO 9000 </a:t>
            </a:r>
            <a:r>
              <a:rPr lang="tr-TR" sz="4000" b="1" dirty="0" err="1">
                <a:solidFill>
                  <a:schemeClr val="hlink"/>
                </a:solidFill>
              </a:rPr>
              <a:t>Standardlarının</a:t>
            </a:r>
            <a:r>
              <a:rPr lang="tr-TR" sz="4000" b="1" dirty="0">
                <a:solidFill>
                  <a:schemeClr val="hlink"/>
                </a:solidFill>
              </a:rPr>
              <a:t> Gelişimi</a:t>
            </a:r>
          </a:p>
        </p:txBody>
      </p:sp>
      <p:sp>
        <p:nvSpPr>
          <p:cNvPr id="10243" name="Rectangle 3"/>
          <p:cNvSpPr>
            <a:spLocks noGrp="1" noRot="1" noChangeArrowheads="1"/>
          </p:cNvSpPr>
          <p:nvPr>
            <p:ph type="body" idx="1"/>
          </p:nvPr>
        </p:nvSpPr>
        <p:spPr>
          <a:xfrm>
            <a:off x="301625" y="1676400"/>
            <a:ext cx="8540750" cy="4776788"/>
          </a:xfrm>
        </p:spPr>
        <p:txBody>
          <a:bodyPr/>
          <a:lstStyle/>
          <a:p>
            <a:pPr>
              <a:lnSpc>
                <a:spcPct val="90000"/>
              </a:lnSpc>
              <a:spcBef>
                <a:spcPts val="1200"/>
              </a:spcBef>
            </a:pPr>
            <a:r>
              <a:rPr lang="tr-TR" sz="2400" b="1" dirty="0"/>
              <a:t>1963’te MIL/Q/9858 (ABD’de savunma teknolojisinde)</a:t>
            </a:r>
          </a:p>
          <a:p>
            <a:pPr>
              <a:lnSpc>
                <a:spcPct val="90000"/>
              </a:lnSpc>
              <a:spcBef>
                <a:spcPts val="1200"/>
              </a:spcBef>
            </a:pPr>
            <a:r>
              <a:rPr lang="tr-TR" sz="2400" b="1" dirty="0"/>
              <a:t>1968’de AQAP (</a:t>
            </a:r>
            <a:r>
              <a:rPr lang="tr-TR" sz="2400" b="1" dirty="0" err="1"/>
              <a:t>Allied</a:t>
            </a:r>
            <a:r>
              <a:rPr lang="tr-TR" sz="2400" b="1" dirty="0"/>
              <a:t> </a:t>
            </a:r>
            <a:r>
              <a:rPr lang="tr-TR" sz="2400" b="1" dirty="0" err="1"/>
              <a:t>Quality</a:t>
            </a:r>
            <a:r>
              <a:rPr lang="tr-TR" sz="2400" b="1" dirty="0"/>
              <a:t> </a:t>
            </a:r>
            <a:r>
              <a:rPr lang="tr-TR" sz="2400" b="1" dirty="0" err="1"/>
              <a:t>Assurance</a:t>
            </a:r>
            <a:r>
              <a:rPr lang="tr-TR" sz="2400" b="1" dirty="0"/>
              <a:t> Publications) </a:t>
            </a:r>
            <a:r>
              <a:rPr lang="tr-TR" sz="2400" b="1" dirty="0" err="1"/>
              <a:t>Standardları</a:t>
            </a:r>
            <a:r>
              <a:rPr lang="tr-TR" sz="2400" b="1" dirty="0"/>
              <a:t> (NATO üyesi ülkelerde)</a:t>
            </a:r>
          </a:p>
          <a:p>
            <a:pPr>
              <a:lnSpc>
                <a:spcPct val="90000"/>
              </a:lnSpc>
              <a:spcBef>
                <a:spcPts val="1200"/>
              </a:spcBef>
            </a:pPr>
            <a:r>
              <a:rPr lang="tr-TR" sz="2400" b="1" dirty="0"/>
              <a:t>1979’da BS 5750 (İngiltere’de)</a:t>
            </a:r>
          </a:p>
          <a:p>
            <a:pPr>
              <a:lnSpc>
                <a:spcPct val="90000"/>
              </a:lnSpc>
              <a:spcBef>
                <a:spcPts val="1200"/>
              </a:spcBef>
            </a:pPr>
            <a:r>
              <a:rPr lang="tr-TR" sz="2400" b="1" dirty="0"/>
              <a:t>1987’de ISO 9000 serisi (ISO tarafından)</a:t>
            </a:r>
          </a:p>
          <a:p>
            <a:pPr>
              <a:lnSpc>
                <a:spcPct val="90000"/>
              </a:lnSpc>
              <a:spcBef>
                <a:spcPts val="1200"/>
              </a:spcBef>
            </a:pPr>
            <a:r>
              <a:rPr lang="tr-TR" sz="2400" b="1" dirty="0"/>
              <a:t>1988’de EN 29000 </a:t>
            </a:r>
            <a:r>
              <a:rPr lang="tr-TR" sz="2400" b="1" dirty="0" err="1"/>
              <a:t>standardları</a:t>
            </a:r>
            <a:r>
              <a:rPr lang="tr-TR" sz="2400" b="1" dirty="0"/>
              <a:t> (CEN tarafından)</a:t>
            </a:r>
          </a:p>
          <a:p>
            <a:pPr>
              <a:lnSpc>
                <a:spcPct val="90000"/>
              </a:lnSpc>
              <a:spcBef>
                <a:spcPts val="1200"/>
              </a:spcBef>
            </a:pPr>
            <a:r>
              <a:rPr lang="tr-TR" sz="2400" b="1" dirty="0"/>
              <a:t>1994’de ISO tarafından revize edildi.</a:t>
            </a:r>
          </a:p>
          <a:p>
            <a:pPr>
              <a:lnSpc>
                <a:spcPct val="90000"/>
              </a:lnSpc>
              <a:spcBef>
                <a:spcPts val="1200"/>
              </a:spcBef>
            </a:pPr>
            <a:r>
              <a:rPr lang="tr-TR" sz="2400" b="1" dirty="0"/>
              <a:t>1996’da EN 29000 serisi, EN-ISO 9000 olarak yayınlandı.</a:t>
            </a:r>
          </a:p>
          <a:p>
            <a:pPr>
              <a:lnSpc>
                <a:spcPct val="90000"/>
              </a:lnSpc>
              <a:spcBef>
                <a:spcPts val="1200"/>
              </a:spcBef>
            </a:pPr>
            <a:r>
              <a:rPr lang="tr-TR" sz="2400" b="1" dirty="0"/>
              <a:t>2000’de ISO tarafından revize edildi ve ISO 9001:2000 olarak yayımlandı.</a:t>
            </a:r>
          </a:p>
          <a:p>
            <a:pPr>
              <a:lnSpc>
                <a:spcPct val="90000"/>
              </a:lnSpc>
            </a:pPr>
            <a:endParaRPr lang="tr-TR" sz="2400" b="1" dirty="0"/>
          </a:p>
        </p:txBody>
      </p:sp>
    </p:spTree>
    <p:extLst>
      <p:ext uri="{BB962C8B-B14F-4D97-AF65-F5344CB8AC3E}">
        <p14:creationId xmlns:p14="http://schemas.microsoft.com/office/powerpoint/2010/main" val="61150545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395288" y="573088"/>
            <a:ext cx="8229600" cy="936625"/>
          </a:xfrm>
        </p:spPr>
        <p:txBody>
          <a:bodyPr/>
          <a:lstStyle/>
          <a:p>
            <a:r>
              <a:rPr lang="tr-TR" sz="3600" b="1">
                <a:solidFill>
                  <a:srgbClr val="0033CC"/>
                </a:solidFill>
              </a:rPr>
              <a:t>ACİL DURUM HAZIRLIĞI VE KARŞI ÖNLEM</a:t>
            </a:r>
          </a:p>
        </p:txBody>
      </p:sp>
      <p:sp>
        <p:nvSpPr>
          <p:cNvPr id="74756" name="Rectangle 4"/>
          <p:cNvSpPr>
            <a:spLocks noChangeArrowheads="1"/>
          </p:cNvSpPr>
          <p:nvPr/>
        </p:nvSpPr>
        <p:spPr bwMode="auto">
          <a:xfrm>
            <a:off x="179388" y="1509713"/>
            <a:ext cx="8786812" cy="51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90000"/>
              </a:lnSpc>
              <a:spcBef>
                <a:spcPct val="20000"/>
              </a:spcBef>
            </a:pPr>
            <a:r>
              <a:rPr lang="tr-TR" sz="3200"/>
              <a:t>	</a:t>
            </a:r>
            <a:r>
              <a:rPr lang="tr-TR" sz="2800">
                <a:solidFill>
                  <a:srgbClr val="0033CC"/>
                </a:solidFill>
              </a:rPr>
              <a:t>Acil durum planlarında;</a:t>
            </a:r>
          </a:p>
          <a:p>
            <a:pPr marL="342900" indent="-342900">
              <a:lnSpc>
                <a:spcPct val="90000"/>
              </a:lnSpc>
              <a:spcBef>
                <a:spcPct val="20000"/>
              </a:spcBef>
              <a:buFontTx/>
              <a:buChar char="•"/>
            </a:pPr>
            <a:r>
              <a:rPr lang="tr-TR" sz="2800"/>
              <a:t>Her bölüm için yangın ekibi belirlenmeli,</a:t>
            </a:r>
          </a:p>
          <a:p>
            <a:pPr marL="342900" indent="-342900">
              <a:lnSpc>
                <a:spcPct val="90000"/>
              </a:lnSpc>
              <a:spcBef>
                <a:spcPct val="20000"/>
              </a:spcBef>
              <a:buFontTx/>
              <a:buChar char="•"/>
            </a:pPr>
            <a:r>
              <a:rPr lang="tr-TR" sz="2800"/>
              <a:t>Olası kaza ve acil durumlar,</a:t>
            </a:r>
          </a:p>
          <a:p>
            <a:pPr marL="342900" indent="-342900">
              <a:lnSpc>
                <a:spcPct val="90000"/>
              </a:lnSpc>
              <a:spcBef>
                <a:spcPct val="20000"/>
              </a:spcBef>
              <a:buFontTx/>
              <a:buChar char="•"/>
            </a:pPr>
            <a:r>
              <a:rPr lang="tr-TR" sz="2800"/>
              <a:t>Acil çıkış yerleri, işaretlemeler,</a:t>
            </a:r>
          </a:p>
          <a:p>
            <a:pPr marL="342900" indent="-342900">
              <a:lnSpc>
                <a:spcPct val="90000"/>
              </a:lnSpc>
              <a:spcBef>
                <a:spcPct val="20000"/>
              </a:spcBef>
              <a:buFontTx/>
              <a:buChar char="•"/>
            </a:pPr>
            <a:r>
              <a:rPr lang="tr-TR" sz="2800"/>
              <a:t>İşyerini acil boşaltma prosedürleri,</a:t>
            </a:r>
          </a:p>
          <a:p>
            <a:pPr marL="342900" indent="-342900">
              <a:lnSpc>
                <a:spcPct val="90000"/>
              </a:lnSpc>
              <a:spcBef>
                <a:spcPct val="20000"/>
              </a:spcBef>
              <a:buFontTx/>
              <a:buChar char="•"/>
            </a:pPr>
            <a:r>
              <a:rPr lang="tr-TR" sz="2800"/>
              <a:t>Acil Görevlendirilecek çalışanlar ve bölümleri,</a:t>
            </a:r>
          </a:p>
          <a:p>
            <a:pPr marL="342900" indent="-342900">
              <a:lnSpc>
                <a:spcPct val="90000"/>
              </a:lnSpc>
              <a:spcBef>
                <a:spcPct val="20000"/>
              </a:spcBef>
              <a:buFontTx/>
              <a:buChar char="•"/>
            </a:pPr>
            <a:r>
              <a:rPr lang="tr-TR" sz="2800"/>
              <a:t>Taşeron ve ziyaretçiler de dahil olmak üzere tüm personelin yapacakları,</a:t>
            </a:r>
          </a:p>
          <a:p>
            <a:pPr marL="342900" indent="-342900">
              <a:lnSpc>
                <a:spcPct val="90000"/>
              </a:lnSpc>
              <a:spcBef>
                <a:spcPct val="20000"/>
              </a:spcBef>
              <a:buFontTx/>
              <a:buChar char="•"/>
            </a:pPr>
            <a:r>
              <a:rPr lang="tr-TR" sz="2800"/>
              <a:t>Organizasyon dışı kurumlarla iletişim yöntemleri,</a:t>
            </a:r>
          </a:p>
          <a:p>
            <a:pPr marL="342900" indent="-342900">
              <a:lnSpc>
                <a:spcPct val="90000"/>
              </a:lnSpc>
              <a:spcBef>
                <a:spcPct val="20000"/>
              </a:spcBef>
              <a:buFontTx/>
              <a:buChar char="•"/>
            </a:pPr>
            <a:r>
              <a:rPr lang="tr-TR" sz="2800"/>
              <a:t>Yasal kuruluşlarla ve toplumla iletişim yöntemleri, tanımlanmalıdır.</a:t>
            </a:r>
          </a:p>
        </p:txBody>
      </p:sp>
    </p:spTree>
    <p:extLst>
      <p:ext uri="{BB962C8B-B14F-4D97-AF65-F5344CB8AC3E}">
        <p14:creationId xmlns:p14="http://schemas.microsoft.com/office/powerpoint/2010/main" val="4134406004"/>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457200" y="369888"/>
            <a:ext cx="8229600" cy="633412"/>
          </a:xfrm>
        </p:spPr>
        <p:txBody>
          <a:bodyPr/>
          <a:lstStyle/>
          <a:p>
            <a:r>
              <a:rPr lang="tr-TR" sz="3600" b="1">
                <a:solidFill>
                  <a:srgbClr val="0033CC"/>
                </a:solidFill>
              </a:rPr>
              <a:t>Acil Durum Hazırlığı ve Karşı Önlem</a:t>
            </a:r>
          </a:p>
        </p:txBody>
      </p:sp>
      <p:sp>
        <p:nvSpPr>
          <p:cNvPr id="76803" name="Rectangle 3"/>
          <p:cNvSpPr>
            <a:spLocks noGrp="1" noChangeArrowheads="1"/>
          </p:cNvSpPr>
          <p:nvPr>
            <p:ph type="body" idx="1"/>
          </p:nvPr>
        </p:nvSpPr>
        <p:spPr>
          <a:xfrm>
            <a:off x="395288" y="1146175"/>
            <a:ext cx="8229600" cy="3529013"/>
          </a:xfrm>
        </p:spPr>
        <p:txBody>
          <a:bodyPr/>
          <a:lstStyle/>
          <a:p>
            <a:pPr>
              <a:buFontTx/>
              <a:buNone/>
            </a:pPr>
            <a:r>
              <a:rPr lang="tr-TR" sz="2000" dirty="0"/>
              <a:t>	Belli aralıklarla yangın, deprem vb. durumlar için tatbikat yapılmalı, İhtiyaç duyulacak ekipmanlar belirlenmeli ve sağlanmalıdır. Tatbikatlar dokümante edilmeli, mevcut planlar değerlendirilmeli ve güncelleştirilmelidir</a:t>
            </a:r>
            <a:r>
              <a:rPr lang="tr-TR" sz="2000" dirty="0" smtClean="0"/>
              <a:t>.</a:t>
            </a:r>
          </a:p>
          <a:p>
            <a:pPr>
              <a:buFontTx/>
              <a:buNone/>
            </a:pPr>
            <a:endParaRPr lang="tr-TR" sz="2000" dirty="0"/>
          </a:p>
          <a:p>
            <a:pPr>
              <a:buFontTx/>
              <a:buNone/>
            </a:pPr>
            <a:r>
              <a:rPr lang="tr-TR" sz="2000" dirty="0"/>
              <a:t>	</a:t>
            </a:r>
            <a:r>
              <a:rPr lang="tr-TR" sz="2000" dirty="0">
                <a:solidFill>
                  <a:srgbClr val="0033CC"/>
                </a:solidFill>
              </a:rPr>
              <a:t>Bu amaçla;</a:t>
            </a:r>
          </a:p>
          <a:p>
            <a:r>
              <a:rPr lang="tr-TR" sz="2000" dirty="0"/>
              <a:t>Acil durum veya ani tehlikeler karşısında, tüm çalışanların korunması için gerekli bilgi, dahili haberleşme ve koordinasyon sağlanmalı,</a:t>
            </a:r>
          </a:p>
          <a:p>
            <a:r>
              <a:rPr lang="tr-TR" sz="2000" dirty="0"/>
              <a:t>İlgili ve yetkili otoritelere, acil durumla ilgili servislere bilgi verilebilmeli ve haberleşme imkanları sağlanmalı,</a:t>
            </a:r>
          </a:p>
          <a:p>
            <a:r>
              <a:rPr lang="tr-TR" sz="2000" dirty="0"/>
              <a:t>İlk yardım, tıbbi yardım, yangınla mücadele ve tahliyenin nasıl yapılacağı belirlenmeli</a:t>
            </a:r>
            <a:r>
              <a:rPr lang="tr-TR" sz="2000" dirty="0" smtClean="0"/>
              <a:t>,</a:t>
            </a:r>
          </a:p>
          <a:p>
            <a:pPr>
              <a:buFontTx/>
              <a:buNone/>
            </a:pPr>
            <a:r>
              <a:rPr lang="tr-TR" sz="2000" dirty="0"/>
              <a:t>• Tüm çalışanlar ile ilgili ve yetkili seviyelerdeki kişilerin eğitimi sağlanmalı,</a:t>
            </a:r>
          </a:p>
          <a:p>
            <a:pPr>
              <a:buFontTx/>
              <a:buNone/>
            </a:pPr>
            <a:r>
              <a:rPr lang="tr-TR" sz="2000" dirty="0"/>
              <a:t>• Diğer ilgili kurum ve kuruluşlarla işbirliği oluşturulmalıdır.</a:t>
            </a:r>
          </a:p>
          <a:p>
            <a:pPr>
              <a:buFontTx/>
              <a:buNone/>
            </a:pPr>
            <a:r>
              <a:rPr lang="tr-TR" sz="2000" dirty="0"/>
              <a:t>• Kuruluş, acil durumla ilgili hazırlanan prosedürde belirtilen hususları belirli aralıklarla test etmeli ve eğitim maksadıyla tatbikatlar yapılmalıdır.</a:t>
            </a:r>
          </a:p>
          <a:p>
            <a:pPr marL="0" indent="0">
              <a:buNone/>
            </a:pPr>
            <a:endParaRPr lang="tr-TR" sz="2000" dirty="0"/>
          </a:p>
          <a:p>
            <a:pPr>
              <a:buFontTx/>
              <a:buNone/>
            </a:pPr>
            <a:endParaRPr lang="tr-TR" sz="2000" dirty="0"/>
          </a:p>
        </p:txBody>
      </p:sp>
    </p:spTree>
    <p:extLst>
      <p:ext uri="{BB962C8B-B14F-4D97-AF65-F5344CB8AC3E}">
        <p14:creationId xmlns:p14="http://schemas.microsoft.com/office/powerpoint/2010/main" val="132329159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457200" y="541338"/>
            <a:ext cx="8229600" cy="706437"/>
          </a:xfrm>
        </p:spPr>
        <p:txBody>
          <a:bodyPr/>
          <a:lstStyle/>
          <a:p>
            <a:r>
              <a:rPr lang="tr-TR" sz="3600" b="1">
                <a:solidFill>
                  <a:srgbClr val="0033CC"/>
                </a:solidFill>
              </a:rPr>
              <a:t>Kontrol Etme ve Düzeltici Faaliyetler</a:t>
            </a:r>
          </a:p>
        </p:txBody>
      </p:sp>
      <p:sp>
        <p:nvSpPr>
          <p:cNvPr id="80899" name="Rectangle 3"/>
          <p:cNvSpPr>
            <a:spLocks noGrp="1" noChangeArrowheads="1"/>
          </p:cNvSpPr>
          <p:nvPr>
            <p:ph type="body" idx="1"/>
          </p:nvPr>
        </p:nvSpPr>
        <p:spPr>
          <a:xfrm>
            <a:off x="323850" y="1247775"/>
            <a:ext cx="8569325" cy="5327650"/>
          </a:xfrm>
        </p:spPr>
        <p:txBody>
          <a:bodyPr/>
          <a:lstStyle/>
          <a:p>
            <a:pPr>
              <a:buFontTx/>
              <a:buNone/>
            </a:pPr>
            <a:r>
              <a:rPr lang="tr-TR" sz="2800" b="1">
                <a:solidFill>
                  <a:srgbClr val="0033CC"/>
                </a:solidFill>
              </a:rPr>
              <a:t>	Performans Ölçümleri ve İzleme:</a:t>
            </a:r>
            <a:endParaRPr lang="tr-TR" sz="2800">
              <a:solidFill>
                <a:srgbClr val="0033CC"/>
              </a:solidFill>
            </a:endParaRPr>
          </a:p>
          <a:p>
            <a:pPr>
              <a:lnSpc>
                <a:spcPct val="110000"/>
              </a:lnSpc>
            </a:pPr>
            <a:r>
              <a:rPr lang="tr-TR" sz="2800"/>
              <a:t>İş sağlığı ve güvenliği performansı düzenli bir şekilde izlenmeli ve ölçülmelidir. </a:t>
            </a:r>
          </a:p>
          <a:p>
            <a:pPr>
              <a:lnSpc>
                <a:spcPct val="110000"/>
              </a:lnSpc>
            </a:pPr>
            <a:r>
              <a:rPr lang="tr-TR" sz="2800"/>
              <a:t>Gerektiğinde düzeltici ve önleyici faaliyetler için ihtiyaçlara uygun nitel ve nicel risk değerlendirmesi yapılmalı, </a:t>
            </a:r>
            <a:r>
              <a:rPr lang="tr-TR" sz="2800">
                <a:solidFill>
                  <a:srgbClr val="0033CC"/>
                </a:solidFill>
              </a:rPr>
              <a:t>tüm kayıtlar belirli süre korunarak saklanmalıdır.</a:t>
            </a:r>
          </a:p>
          <a:p>
            <a:pPr>
              <a:lnSpc>
                <a:spcPct val="110000"/>
              </a:lnSpc>
            </a:pPr>
            <a:r>
              <a:rPr lang="tr-TR" sz="2800">
                <a:solidFill>
                  <a:schemeClr val="accent2"/>
                </a:solidFill>
              </a:rPr>
              <a:t>Ölçümlerde kullanılan ekipmanların kalibrasyonu ve bakımı için prosedür oluşturmalı ve bu sonuçlar saklanmalıdır.</a:t>
            </a:r>
            <a:endParaRPr lang="tr-TR" sz="2800"/>
          </a:p>
        </p:txBody>
      </p:sp>
    </p:spTree>
    <p:extLst>
      <p:ext uri="{BB962C8B-B14F-4D97-AF65-F5344CB8AC3E}">
        <p14:creationId xmlns:p14="http://schemas.microsoft.com/office/powerpoint/2010/main" val="156840330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a:xfrm>
            <a:off x="395288" y="571500"/>
            <a:ext cx="8229600" cy="836613"/>
          </a:xfrm>
        </p:spPr>
        <p:txBody>
          <a:bodyPr/>
          <a:lstStyle/>
          <a:p>
            <a:r>
              <a:rPr lang="tr-TR" sz="3600" b="1">
                <a:solidFill>
                  <a:srgbClr val="0033CC"/>
                </a:solidFill>
              </a:rPr>
              <a:t>Kontrol Etme ve Düzeltici Faaliyetler</a:t>
            </a:r>
          </a:p>
        </p:txBody>
      </p:sp>
      <p:sp>
        <p:nvSpPr>
          <p:cNvPr id="81923" name="Rectangle 3"/>
          <p:cNvSpPr>
            <a:spLocks noGrp="1" noChangeArrowheads="1"/>
          </p:cNvSpPr>
          <p:nvPr>
            <p:ph type="body" idx="1"/>
          </p:nvPr>
        </p:nvSpPr>
        <p:spPr>
          <a:xfrm>
            <a:off x="179388" y="1408113"/>
            <a:ext cx="8713787" cy="4679950"/>
          </a:xfrm>
        </p:spPr>
        <p:txBody>
          <a:bodyPr/>
          <a:lstStyle/>
          <a:p>
            <a:pPr>
              <a:buFontTx/>
              <a:buNone/>
            </a:pPr>
            <a:r>
              <a:rPr lang="tr-TR" sz="2800">
                <a:solidFill>
                  <a:srgbClr val="CC0000"/>
                </a:solidFill>
              </a:rPr>
              <a:t>	</a:t>
            </a:r>
            <a:r>
              <a:rPr lang="tr-TR" sz="2800">
                <a:solidFill>
                  <a:srgbClr val="0033CC"/>
                </a:solidFill>
              </a:rPr>
              <a:t>Prosedürler;</a:t>
            </a:r>
          </a:p>
          <a:p>
            <a:r>
              <a:rPr lang="tr-TR" sz="2800"/>
              <a:t>Ölçümlemeler hem </a:t>
            </a:r>
            <a:r>
              <a:rPr lang="tr-TR" sz="2800">
                <a:solidFill>
                  <a:srgbClr val="CC0000"/>
                </a:solidFill>
              </a:rPr>
              <a:t>nitel</a:t>
            </a:r>
            <a:r>
              <a:rPr lang="tr-TR" sz="2800"/>
              <a:t> hem </a:t>
            </a:r>
            <a:r>
              <a:rPr lang="tr-TR" sz="2800">
                <a:solidFill>
                  <a:srgbClr val="CC0000"/>
                </a:solidFill>
              </a:rPr>
              <a:t>nicel</a:t>
            </a:r>
            <a:r>
              <a:rPr lang="tr-TR" sz="2800"/>
              <a:t> olmalı,</a:t>
            </a:r>
          </a:p>
          <a:p>
            <a:r>
              <a:rPr lang="tr-TR" sz="2800"/>
              <a:t>İSG hedeflerinin karşılanma derecesi izlenebilmeli,</a:t>
            </a:r>
          </a:p>
          <a:p>
            <a:r>
              <a:rPr lang="tr-TR" sz="2800"/>
              <a:t>Yasal mevzuata uygunluğunu izleyen proaktif ölçümleri içermeli,</a:t>
            </a:r>
          </a:p>
          <a:p>
            <a:r>
              <a:rPr lang="tr-TR" sz="2800"/>
              <a:t>Reaktif tedbirlerin iş kazası, meslek hastalığı ve maddi hasarlar konusunda nasıl etki yaptıkları,</a:t>
            </a:r>
          </a:p>
          <a:p>
            <a:r>
              <a:rPr lang="tr-TR" sz="2800"/>
              <a:t>Düzeltici ve önleyici faaliyetlerin analizlerinin yapılması hususunda kriterler içermelidir.</a:t>
            </a:r>
          </a:p>
        </p:txBody>
      </p:sp>
    </p:spTree>
    <p:extLst>
      <p:ext uri="{BB962C8B-B14F-4D97-AF65-F5344CB8AC3E}">
        <p14:creationId xmlns:p14="http://schemas.microsoft.com/office/powerpoint/2010/main" val="3339101473"/>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468313" y="569913"/>
            <a:ext cx="8229600" cy="647700"/>
          </a:xfrm>
        </p:spPr>
        <p:txBody>
          <a:bodyPr/>
          <a:lstStyle/>
          <a:p>
            <a:r>
              <a:rPr lang="tr-TR" sz="3600" b="1">
                <a:solidFill>
                  <a:srgbClr val="0033CC"/>
                </a:solidFill>
              </a:rPr>
              <a:t>Kontrol Etme ve Düzeltici Faaliyetler</a:t>
            </a:r>
          </a:p>
        </p:txBody>
      </p:sp>
      <p:sp>
        <p:nvSpPr>
          <p:cNvPr id="82947" name="Rectangle 3"/>
          <p:cNvSpPr>
            <a:spLocks noGrp="1" noChangeArrowheads="1"/>
          </p:cNvSpPr>
          <p:nvPr>
            <p:ph type="body" idx="1"/>
          </p:nvPr>
        </p:nvSpPr>
        <p:spPr>
          <a:xfrm>
            <a:off x="250825" y="1289050"/>
            <a:ext cx="8642350" cy="5041900"/>
          </a:xfrm>
        </p:spPr>
        <p:txBody>
          <a:bodyPr/>
          <a:lstStyle/>
          <a:p>
            <a:pPr>
              <a:buFontTx/>
              <a:buNone/>
            </a:pPr>
            <a:r>
              <a:rPr lang="tr-TR" sz="2800">
                <a:solidFill>
                  <a:srgbClr val="0033CC"/>
                </a:solidFill>
              </a:rPr>
              <a:t>	Performans ölçüm yöntemleri:</a:t>
            </a:r>
          </a:p>
          <a:p>
            <a:r>
              <a:rPr lang="tr-TR" sz="2800"/>
              <a:t>Çeklist kullanılarak periyodik saha denetimleri,</a:t>
            </a:r>
          </a:p>
          <a:p>
            <a:r>
              <a:rPr lang="tr-TR" sz="2800"/>
              <a:t>İş Güvenliği turları,</a:t>
            </a:r>
          </a:p>
          <a:p>
            <a:r>
              <a:rPr lang="tr-TR" sz="2800"/>
              <a:t>Makine ve teçhizatın emniyet tertibatlarının tetkiki ve durumlarının tespiti,</a:t>
            </a:r>
          </a:p>
          <a:p>
            <a:r>
              <a:rPr lang="tr-TR" sz="2800"/>
              <a:t>Çalışma ortamlarının yasal mevzuatlara göre uygunluk testleri,</a:t>
            </a:r>
          </a:p>
          <a:p>
            <a:r>
              <a:rPr lang="tr-TR" sz="2800"/>
              <a:t>Çalışanların hareket biçim ve tarzları,</a:t>
            </a:r>
          </a:p>
          <a:p>
            <a:r>
              <a:rPr lang="tr-TR" sz="2800">
                <a:solidFill>
                  <a:schemeClr val="accent2"/>
                </a:solidFill>
              </a:rPr>
              <a:t>Benzer kuruluşlarla mukayese yapılması gereklidir.</a:t>
            </a:r>
          </a:p>
        </p:txBody>
      </p:sp>
    </p:spTree>
    <p:extLst>
      <p:ext uri="{BB962C8B-B14F-4D97-AF65-F5344CB8AC3E}">
        <p14:creationId xmlns:p14="http://schemas.microsoft.com/office/powerpoint/2010/main" val="289732194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xfrm>
            <a:off x="468313" y="665163"/>
            <a:ext cx="8229600" cy="993775"/>
          </a:xfrm>
        </p:spPr>
        <p:txBody>
          <a:bodyPr/>
          <a:lstStyle/>
          <a:p>
            <a:r>
              <a:rPr lang="tr-TR" sz="3200" b="1">
                <a:solidFill>
                  <a:srgbClr val="0033CC"/>
                </a:solidFill>
              </a:rPr>
              <a:t>Kazalar, Olaylar, Uygunsuzluklar ve Düzeltici ve Önleyici Faaliyetler</a:t>
            </a:r>
          </a:p>
        </p:txBody>
      </p:sp>
      <p:sp>
        <p:nvSpPr>
          <p:cNvPr id="84995" name="Rectangle 3"/>
          <p:cNvSpPr>
            <a:spLocks noGrp="1" noChangeArrowheads="1"/>
          </p:cNvSpPr>
          <p:nvPr>
            <p:ph type="body" idx="1"/>
          </p:nvPr>
        </p:nvSpPr>
        <p:spPr>
          <a:xfrm>
            <a:off x="250825" y="1825625"/>
            <a:ext cx="8713788" cy="1660525"/>
          </a:xfrm>
        </p:spPr>
        <p:txBody>
          <a:bodyPr/>
          <a:lstStyle/>
          <a:p>
            <a:pPr>
              <a:buFontTx/>
              <a:buNone/>
            </a:pPr>
            <a:r>
              <a:rPr lang="tr-TR" sz="2400" dirty="0"/>
              <a:t>	</a:t>
            </a:r>
            <a:r>
              <a:rPr lang="tr-TR" sz="2400" dirty="0">
                <a:solidFill>
                  <a:srgbClr val="0033CC"/>
                </a:solidFill>
              </a:rPr>
              <a:t>Prosedürler;</a:t>
            </a:r>
            <a:r>
              <a:rPr lang="tr-TR" sz="2400" dirty="0"/>
              <a:t> önerilen düzeltici ve önleyici faaliyetlerin uygulanmaya konulmadan önce, risk değerlendirme prosesi ile gözden geçirilmesini sağlamalıdır. Tüm düzeltici ve önleyici faaliyetler kayıt altına alınmalıdır. </a:t>
            </a:r>
          </a:p>
        </p:txBody>
      </p:sp>
      <p:sp>
        <p:nvSpPr>
          <p:cNvPr id="7" name="Rectangle 3"/>
          <p:cNvSpPr txBox="1">
            <a:spLocks noChangeArrowheads="1"/>
          </p:cNvSpPr>
          <p:nvPr/>
        </p:nvSpPr>
        <p:spPr bwMode="auto">
          <a:xfrm>
            <a:off x="380999" y="4171949"/>
            <a:ext cx="8227219" cy="1676401"/>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180975" indent="-180975" algn="l" rtl="0" eaLnBrk="0" fontAlgn="base" hangingPunct="0">
              <a:spcBef>
                <a:spcPct val="20000"/>
              </a:spcBef>
              <a:spcAft>
                <a:spcPct val="0"/>
              </a:spcAft>
              <a:buFont typeface="Wingdings" pitchFamily="2" charset="2"/>
              <a:buChar char="§"/>
              <a:defRPr>
                <a:solidFill>
                  <a:schemeClr val="tx1"/>
                </a:solidFill>
                <a:latin typeface="Calibri" pitchFamily="34" charset="0"/>
                <a:ea typeface="+mn-ea"/>
                <a:cs typeface="Calibri" pitchFamily="34" charset="0"/>
              </a:defRPr>
            </a:lvl1pPr>
            <a:lvl2pPr marL="444500" indent="-261938" algn="l" rtl="0" eaLnBrk="0" fontAlgn="base" hangingPunct="0">
              <a:spcBef>
                <a:spcPct val="20000"/>
              </a:spcBef>
              <a:spcAft>
                <a:spcPct val="0"/>
              </a:spcAft>
              <a:buChar char="–"/>
              <a:defRPr>
                <a:solidFill>
                  <a:schemeClr val="tx1"/>
                </a:solidFill>
                <a:latin typeface="Calibri" pitchFamily="34" charset="0"/>
                <a:cs typeface="Calibri" pitchFamily="34" charset="0"/>
              </a:defRPr>
            </a:lvl2pPr>
            <a:lvl3pPr marL="720725" indent="-274638" algn="l" rtl="0" eaLnBrk="0" fontAlgn="base" hangingPunct="0">
              <a:spcBef>
                <a:spcPct val="20000"/>
              </a:spcBef>
              <a:spcAft>
                <a:spcPct val="0"/>
              </a:spcAft>
              <a:buChar char="•"/>
              <a:defRPr>
                <a:solidFill>
                  <a:schemeClr val="tx1"/>
                </a:solidFill>
                <a:latin typeface="Calibri" pitchFamily="34" charset="0"/>
                <a:cs typeface="Calibri" pitchFamily="34" charset="0"/>
              </a:defRPr>
            </a:lvl3pPr>
            <a:lvl4pPr marL="987425" indent="-265113" algn="l" rtl="0" eaLnBrk="0" fontAlgn="base" hangingPunct="0">
              <a:spcBef>
                <a:spcPct val="20000"/>
              </a:spcBef>
              <a:spcAft>
                <a:spcPct val="0"/>
              </a:spcAft>
              <a:buChar char="–"/>
              <a:defRPr>
                <a:solidFill>
                  <a:schemeClr val="tx1"/>
                </a:solidFill>
                <a:latin typeface="Calibri" pitchFamily="34" charset="0"/>
                <a:cs typeface="Calibri" pitchFamily="34" charset="0"/>
              </a:defRPr>
            </a:lvl4pPr>
            <a:lvl5pPr marL="1254125" indent="-265113" algn="l" rtl="0" eaLnBrk="0" fontAlgn="base" hangingPunct="0">
              <a:spcBef>
                <a:spcPct val="20000"/>
              </a:spcBef>
              <a:spcAft>
                <a:spcPct val="0"/>
              </a:spcAft>
              <a:buChar char="»"/>
              <a:defRPr>
                <a:solidFill>
                  <a:schemeClr val="tx1"/>
                </a:solidFill>
                <a:latin typeface="Calibri" pitchFamily="34" charset="0"/>
                <a:cs typeface="Calibri" pitchFamily="34" charset="0"/>
              </a:defRPr>
            </a:lvl5pPr>
            <a:lvl6pPr marL="1711325" indent="-265113" algn="l" rtl="0" fontAlgn="base">
              <a:spcBef>
                <a:spcPct val="20000"/>
              </a:spcBef>
              <a:spcAft>
                <a:spcPct val="0"/>
              </a:spcAft>
              <a:buChar char="»"/>
              <a:defRPr>
                <a:solidFill>
                  <a:schemeClr val="tx1"/>
                </a:solidFill>
                <a:latin typeface="+mn-lt"/>
                <a:cs typeface="+mn-cs"/>
              </a:defRPr>
            </a:lvl6pPr>
            <a:lvl7pPr marL="2168525" indent="-265113" algn="l" rtl="0" fontAlgn="base">
              <a:spcBef>
                <a:spcPct val="20000"/>
              </a:spcBef>
              <a:spcAft>
                <a:spcPct val="0"/>
              </a:spcAft>
              <a:buChar char="»"/>
              <a:defRPr>
                <a:solidFill>
                  <a:schemeClr val="tx1"/>
                </a:solidFill>
                <a:latin typeface="+mn-lt"/>
                <a:cs typeface="+mn-cs"/>
              </a:defRPr>
            </a:lvl7pPr>
            <a:lvl8pPr marL="2625725" indent="-265113" algn="l" rtl="0" fontAlgn="base">
              <a:spcBef>
                <a:spcPct val="20000"/>
              </a:spcBef>
              <a:spcAft>
                <a:spcPct val="0"/>
              </a:spcAft>
              <a:buChar char="»"/>
              <a:defRPr>
                <a:solidFill>
                  <a:schemeClr val="tx1"/>
                </a:solidFill>
                <a:latin typeface="+mn-lt"/>
                <a:cs typeface="+mn-cs"/>
              </a:defRPr>
            </a:lvl8pPr>
            <a:lvl9pPr marL="3082925" indent="-265113" algn="l" rtl="0" fontAlgn="base">
              <a:spcBef>
                <a:spcPct val="20000"/>
              </a:spcBef>
              <a:spcAft>
                <a:spcPct val="0"/>
              </a:spcAft>
              <a:buChar char="»"/>
              <a:defRPr>
                <a:solidFill>
                  <a:schemeClr val="tx1"/>
                </a:solidFill>
                <a:latin typeface="+mn-lt"/>
                <a:cs typeface="+mn-cs"/>
              </a:defRPr>
            </a:lvl9pPr>
          </a:lstStyle>
          <a:p>
            <a:r>
              <a:rPr lang="tr-TR" sz="2400" kern="0" dirty="0" smtClean="0"/>
              <a:t>Kazalar, vakalar ve uygunsuzlukların takibi ve incelenmesini,</a:t>
            </a:r>
          </a:p>
          <a:p>
            <a:r>
              <a:rPr lang="tr-TR" sz="2400" kern="0" dirty="0" smtClean="0"/>
              <a:t>Kazalar, vakalar ve uygunsuzluklardan çıkan sonuçları hafifletmek için tedbir alınmasını,</a:t>
            </a:r>
          </a:p>
          <a:p>
            <a:r>
              <a:rPr lang="tr-TR" sz="2400" kern="0" dirty="0" smtClean="0"/>
              <a:t>Düzeltici ve önleyici faaliyetlerin etkinliğinin teyidinin yapılmasını içermelidir.</a:t>
            </a:r>
            <a:endParaRPr lang="tr-TR" sz="2400" kern="0" dirty="0"/>
          </a:p>
        </p:txBody>
      </p:sp>
      <p:sp>
        <p:nvSpPr>
          <p:cNvPr id="8" name="Rectangle 4"/>
          <p:cNvSpPr txBox="1">
            <a:spLocks noChangeArrowheads="1"/>
          </p:cNvSpPr>
          <p:nvPr/>
        </p:nvSpPr>
        <p:spPr bwMode="gray">
          <a:xfrm>
            <a:off x="509454" y="3614465"/>
            <a:ext cx="8098764" cy="448220"/>
          </a:xfrm>
          <a:prstGeom prst="rect">
            <a:avLst/>
          </a:prstGeom>
          <a:noFill/>
          <a:ln w="9525">
            <a:noFill/>
            <a:miter lim="800000"/>
            <a:headEnd/>
            <a:tailEnd/>
          </a:ln>
        </p:spPr>
        <p:txBody>
          <a:bodyPr vert="horz" wrap="square" lIns="0" tIns="45720" rIns="0" bIns="45720" numCol="1" anchor="t" anchorCtr="0" compatLnSpc="1">
            <a:prstTxWarp prst="textNoShape">
              <a:avLst/>
            </a:prstTxWarp>
          </a:bodyPr>
          <a:lstStyle>
            <a:lvl1pPr algn="l" rtl="0" eaLnBrk="0" fontAlgn="base" hangingPunct="0">
              <a:lnSpc>
                <a:spcPct val="90000"/>
              </a:lnSpc>
              <a:spcBef>
                <a:spcPct val="0"/>
              </a:spcBef>
              <a:spcAft>
                <a:spcPct val="0"/>
              </a:spcAft>
              <a:defRPr sz="2400" b="1">
                <a:solidFill>
                  <a:schemeClr val="tx1"/>
                </a:solidFill>
                <a:latin typeface="Calibri" pitchFamily="34" charset="0"/>
                <a:ea typeface="+mj-ea"/>
                <a:cs typeface="Calibri" pitchFamily="34" charset="0"/>
              </a:defRPr>
            </a:lvl1pPr>
            <a:lvl2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2pPr>
            <a:lvl3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3pPr>
            <a:lvl4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4pPr>
            <a:lvl5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5pPr>
            <a:lvl6pPr marL="457200" algn="l" rtl="0" fontAlgn="base">
              <a:lnSpc>
                <a:spcPct val="90000"/>
              </a:lnSpc>
              <a:spcBef>
                <a:spcPct val="0"/>
              </a:spcBef>
              <a:spcAft>
                <a:spcPct val="0"/>
              </a:spcAft>
              <a:defRPr sz="2400" b="1">
                <a:solidFill>
                  <a:schemeClr val="tx1"/>
                </a:solidFill>
                <a:latin typeface="Arial" pitchFamily="34" charset="0"/>
                <a:cs typeface="Arial" pitchFamily="34" charset="0"/>
              </a:defRPr>
            </a:lvl6pPr>
            <a:lvl7pPr marL="914400" algn="l" rtl="0" fontAlgn="base">
              <a:lnSpc>
                <a:spcPct val="90000"/>
              </a:lnSpc>
              <a:spcBef>
                <a:spcPct val="0"/>
              </a:spcBef>
              <a:spcAft>
                <a:spcPct val="0"/>
              </a:spcAft>
              <a:defRPr sz="2400" b="1">
                <a:solidFill>
                  <a:schemeClr val="tx1"/>
                </a:solidFill>
                <a:latin typeface="Arial" pitchFamily="34" charset="0"/>
                <a:cs typeface="Arial" pitchFamily="34" charset="0"/>
              </a:defRPr>
            </a:lvl7pPr>
            <a:lvl8pPr marL="1371600" algn="l" rtl="0" fontAlgn="base">
              <a:lnSpc>
                <a:spcPct val="90000"/>
              </a:lnSpc>
              <a:spcBef>
                <a:spcPct val="0"/>
              </a:spcBef>
              <a:spcAft>
                <a:spcPct val="0"/>
              </a:spcAft>
              <a:defRPr sz="2400" b="1">
                <a:solidFill>
                  <a:schemeClr val="tx1"/>
                </a:solidFill>
                <a:latin typeface="Arial" pitchFamily="34" charset="0"/>
                <a:cs typeface="Arial" pitchFamily="34" charset="0"/>
              </a:defRPr>
            </a:lvl8pPr>
            <a:lvl9pPr marL="1828800" algn="l" rtl="0" fontAlgn="base">
              <a:lnSpc>
                <a:spcPct val="90000"/>
              </a:lnSpc>
              <a:spcBef>
                <a:spcPct val="0"/>
              </a:spcBef>
              <a:spcAft>
                <a:spcPct val="0"/>
              </a:spcAft>
              <a:defRPr sz="2400" b="1">
                <a:solidFill>
                  <a:schemeClr val="tx1"/>
                </a:solidFill>
                <a:latin typeface="Arial" pitchFamily="34" charset="0"/>
                <a:cs typeface="Arial" pitchFamily="34" charset="0"/>
              </a:defRPr>
            </a:lvl9pPr>
          </a:lstStyle>
          <a:p>
            <a:r>
              <a:rPr lang="tr-TR" sz="3200" kern="0" dirty="0" smtClean="0">
                <a:solidFill>
                  <a:srgbClr val="0033CC"/>
                </a:solidFill>
              </a:rPr>
              <a:t>HAZIRLANACAK PRESEDÜRLER;</a:t>
            </a:r>
            <a:endParaRPr lang="tr-TR" sz="3200" kern="0" dirty="0">
              <a:solidFill>
                <a:srgbClr val="0033CC"/>
              </a:solidFill>
            </a:endParaRPr>
          </a:p>
        </p:txBody>
      </p:sp>
    </p:spTree>
    <p:extLst>
      <p:ext uri="{BB962C8B-B14F-4D97-AF65-F5344CB8AC3E}">
        <p14:creationId xmlns:p14="http://schemas.microsoft.com/office/powerpoint/2010/main" val="661536294"/>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xfrm>
            <a:off x="457200" y="598488"/>
            <a:ext cx="8229600" cy="633412"/>
          </a:xfrm>
        </p:spPr>
        <p:txBody>
          <a:bodyPr/>
          <a:lstStyle/>
          <a:p>
            <a:r>
              <a:rPr lang="tr-TR" sz="4000" b="1">
                <a:solidFill>
                  <a:srgbClr val="0033CC"/>
                </a:solidFill>
              </a:rPr>
              <a:t>Kayıtlar ve Kayıt Yönetimi</a:t>
            </a:r>
          </a:p>
        </p:txBody>
      </p:sp>
      <p:sp>
        <p:nvSpPr>
          <p:cNvPr id="88067" name="Rectangle 3"/>
          <p:cNvSpPr>
            <a:spLocks noGrp="1" noChangeArrowheads="1"/>
          </p:cNvSpPr>
          <p:nvPr>
            <p:ph type="body" idx="1"/>
          </p:nvPr>
        </p:nvSpPr>
        <p:spPr>
          <a:xfrm>
            <a:off x="457200" y="1304925"/>
            <a:ext cx="8507413" cy="4679950"/>
          </a:xfrm>
        </p:spPr>
        <p:txBody>
          <a:bodyPr/>
          <a:lstStyle/>
          <a:p>
            <a:pPr>
              <a:buFontTx/>
              <a:buNone/>
            </a:pPr>
            <a:r>
              <a:rPr lang="tr-TR" sz="2800" dirty="0">
                <a:solidFill>
                  <a:srgbClr val="0033CC"/>
                </a:solidFill>
              </a:rPr>
              <a:t>Organizasyon;</a:t>
            </a:r>
            <a:r>
              <a:rPr lang="tr-TR" sz="2800" dirty="0"/>
              <a:t> denetim sonuçları ve gözden</a:t>
            </a:r>
          </a:p>
          <a:p>
            <a:pPr>
              <a:buFontTx/>
              <a:buNone/>
            </a:pPr>
            <a:r>
              <a:rPr lang="tr-TR" sz="2800" dirty="0"/>
              <a:t>geçirme kayıtları da dahil, prosedürler oluşturmalı ve</a:t>
            </a:r>
          </a:p>
          <a:p>
            <a:pPr>
              <a:buFontTx/>
              <a:buNone/>
            </a:pPr>
            <a:r>
              <a:rPr lang="tr-TR" sz="2800" dirty="0"/>
              <a:t>sürekliliklerini sağlamalıdır. </a:t>
            </a:r>
            <a:r>
              <a:rPr lang="tr-TR" sz="2800" dirty="0">
                <a:solidFill>
                  <a:srgbClr val="0033CC"/>
                </a:solidFill>
              </a:rPr>
              <a:t>Kayıtların muhafaza</a:t>
            </a:r>
          </a:p>
          <a:p>
            <a:pPr>
              <a:buFontTx/>
              <a:buNone/>
            </a:pPr>
            <a:r>
              <a:rPr lang="tr-TR" sz="2800" dirty="0">
                <a:solidFill>
                  <a:srgbClr val="0033CC"/>
                </a:solidFill>
              </a:rPr>
              <a:t>şekilleri ve kayıt saklama zamanları belirlenmelidir.</a:t>
            </a:r>
          </a:p>
          <a:p>
            <a:pPr>
              <a:buFontTx/>
              <a:buNone/>
            </a:pPr>
            <a:r>
              <a:rPr lang="tr-TR" sz="2800" dirty="0"/>
              <a:t>	</a:t>
            </a:r>
          </a:p>
          <a:p>
            <a:pPr>
              <a:buFontTx/>
              <a:buNone/>
            </a:pPr>
            <a:r>
              <a:rPr lang="tr-TR" sz="2800" dirty="0">
                <a:solidFill>
                  <a:schemeClr val="accent2"/>
                </a:solidFill>
              </a:rPr>
              <a:t>	</a:t>
            </a:r>
            <a:r>
              <a:rPr lang="tr-TR" sz="2800" b="1" dirty="0">
                <a:solidFill>
                  <a:schemeClr val="accent2"/>
                </a:solidFill>
              </a:rPr>
              <a:t>İSG kayıtları,</a:t>
            </a:r>
          </a:p>
          <a:p>
            <a:r>
              <a:rPr lang="tr-TR" sz="2800" b="1" dirty="0">
                <a:solidFill>
                  <a:srgbClr val="CC0000"/>
                </a:solidFill>
              </a:rPr>
              <a:t>Yasal, tanınabilir ve izlenebilir olmalıdır.</a:t>
            </a:r>
          </a:p>
          <a:p>
            <a:r>
              <a:rPr lang="tr-TR" sz="2800" b="1" dirty="0">
                <a:solidFill>
                  <a:srgbClr val="CC0000"/>
                </a:solidFill>
              </a:rPr>
              <a:t>Saklama süreleri belirlenmeli ve kayıt edilmelidir.</a:t>
            </a:r>
          </a:p>
        </p:txBody>
      </p:sp>
    </p:spTree>
    <p:extLst>
      <p:ext uri="{BB962C8B-B14F-4D97-AF65-F5344CB8AC3E}">
        <p14:creationId xmlns:p14="http://schemas.microsoft.com/office/powerpoint/2010/main" val="76580851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a:xfrm>
            <a:off x="395288" y="457200"/>
            <a:ext cx="8229600" cy="633413"/>
          </a:xfrm>
        </p:spPr>
        <p:txBody>
          <a:bodyPr/>
          <a:lstStyle/>
          <a:p>
            <a:r>
              <a:rPr lang="tr-TR" sz="4000" b="1">
                <a:solidFill>
                  <a:srgbClr val="0033CC"/>
                </a:solidFill>
              </a:rPr>
              <a:t>Denetim (Audit)</a:t>
            </a:r>
            <a:endParaRPr lang="tr-TR" sz="4000">
              <a:solidFill>
                <a:srgbClr val="0033CC"/>
              </a:solidFill>
            </a:endParaRPr>
          </a:p>
        </p:txBody>
      </p:sp>
      <p:sp>
        <p:nvSpPr>
          <p:cNvPr id="89091" name="Rectangle 3"/>
          <p:cNvSpPr>
            <a:spLocks noGrp="1" noChangeArrowheads="1"/>
          </p:cNvSpPr>
          <p:nvPr>
            <p:ph type="body" idx="1"/>
          </p:nvPr>
        </p:nvSpPr>
        <p:spPr>
          <a:xfrm>
            <a:off x="250825" y="1222375"/>
            <a:ext cx="8713788" cy="5256213"/>
          </a:xfrm>
        </p:spPr>
        <p:txBody>
          <a:bodyPr/>
          <a:lstStyle/>
          <a:p>
            <a:pPr>
              <a:lnSpc>
                <a:spcPct val="110000"/>
              </a:lnSpc>
            </a:pPr>
            <a:r>
              <a:rPr lang="tr-TR" sz="2800"/>
              <a:t>Periyodik denetim programı ve prosedürleri oluşturmalı, ve sürekliliği sağlamalıdır. </a:t>
            </a:r>
          </a:p>
          <a:p>
            <a:pPr>
              <a:lnSpc>
                <a:spcPct val="110000"/>
              </a:lnSpc>
            </a:pPr>
            <a:r>
              <a:rPr lang="tr-TR" sz="2800"/>
              <a:t>Planlanan düzenlemelerin OHSAS spesifikasyonun şartlarını da kapsayacak şekilde uygun olup olmadığı araştırılır.</a:t>
            </a:r>
          </a:p>
          <a:p>
            <a:pPr>
              <a:lnSpc>
                <a:spcPct val="110000"/>
              </a:lnSpc>
            </a:pPr>
            <a:r>
              <a:rPr lang="tr-TR" sz="2800"/>
              <a:t> Yönetim sisteminin güçlü ve zayıf yönleri araştırılır, sistem prosedürleri, politikalara ve hedeflere göre sistemin etkinliği denetlenir, denetim sonuçları sistemin sürekliliği ve etkinliği açısından gözden geçirilir.</a:t>
            </a:r>
          </a:p>
        </p:txBody>
      </p:sp>
    </p:spTree>
    <p:extLst>
      <p:ext uri="{BB962C8B-B14F-4D97-AF65-F5344CB8AC3E}">
        <p14:creationId xmlns:p14="http://schemas.microsoft.com/office/powerpoint/2010/main" val="1316755895"/>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360363" y="608013"/>
            <a:ext cx="8229600" cy="633412"/>
          </a:xfrm>
        </p:spPr>
        <p:txBody>
          <a:bodyPr/>
          <a:lstStyle/>
          <a:p>
            <a:r>
              <a:rPr lang="tr-TR" sz="4000" b="1">
                <a:solidFill>
                  <a:srgbClr val="0033CC"/>
                </a:solidFill>
              </a:rPr>
              <a:t>Denetim (Audit)</a:t>
            </a:r>
          </a:p>
        </p:txBody>
      </p:sp>
      <p:sp>
        <p:nvSpPr>
          <p:cNvPr id="90115" name="Rectangle 3"/>
          <p:cNvSpPr>
            <a:spLocks noGrp="1" noChangeArrowheads="1"/>
          </p:cNvSpPr>
          <p:nvPr>
            <p:ph type="body" idx="1"/>
          </p:nvPr>
        </p:nvSpPr>
        <p:spPr>
          <a:xfrm>
            <a:off x="381000" y="1471613"/>
            <a:ext cx="8475663" cy="4670425"/>
          </a:xfrm>
        </p:spPr>
        <p:txBody>
          <a:bodyPr/>
          <a:lstStyle/>
          <a:p>
            <a:pPr>
              <a:buFontTx/>
              <a:buNone/>
            </a:pPr>
            <a:r>
              <a:rPr lang="tr-TR" sz="2800" dirty="0"/>
              <a:t>	</a:t>
            </a:r>
            <a:r>
              <a:rPr lang="tr-TR" sz="2800" dirty="0">
                <a:solidFill>
                  <a:srgbClr val="0033CC"/>
                </a:solidFill>
              </a:rPr>
              <a:t>Denetim prosedürü;</a:t>
            </a:r>
          </a:p>
          <a:p>
            <a:r>
              <a:rPr lang="tr-TR" sz="2800" dirty="0"/>
              <a:t>İSG yönetimi için planlanmış düzenlemelerin uygunluğunu,</a:t>
            </a:r>
          </a:p>
          <a:p>
            <a:r>
              <a:rPr lang="tr-TR" sz="2800" dirty="0"/>
              <a:t>Uygulamaların doğru yapıldığını,</a:t>
            </a:r>
          </a:p>
          <a:p>
            <a:r>
              <a:rPr lang="tr-TR" sz="2800" dirty="0"/>
              <a:t>Kuruluşun politika ve amaçlarının karşılanıp karşılanmadığını,</a:t>
            </a:r>
          </a:p>
          <a:p>
            <a:r>
              <a:rPr lang="tr-TR" sz="2800" dirty="0"/>
              <a:t>Bir önceki denetim sonuçlarının gözden geçirilmesi,</a:t>
            </a:r>
          </a:p>
          <a:p>
            <a:r>
              <a:rPr lang="tr-TR" sz="2800" dirty="0"/>
              <a:t>Denetim sonuçlarının yönetime bildirilmesi faaliyetlerini kapsamalıdır.</a:t>
            </a:r>
          </a:p>
        </p:txBody>
      </p:sp>
    </p:spTree>
    <p:extLst>
      <p:ext uri="{BB962C8B-B14F-4D97-AF65-F5344CB8AC3E}">
        <p14:creationId xmlns:p14="http://schemas.microsoft.com/office/powerpoint/2010/main" val="985001384"/>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a:xfrm>
            <a:off x="376238" y="630238"/>
            <a:ext cx="8229600" cy="649287"/>
          </a:xfrm>
        </p:spPr>
        <p:txBody>
          <a:bodyPr/>
          <a:lstStyle/>
          <a:p>
            <a:r>
              <a:rPr lang="tr-TR" sz="4000" b="1">
                <a:solidFill>
                  <a:srgbClr val="0033CC"/>
                </a:solidFill>
              </a:rPr>
              <a:t>Yönetimin Gözden Geçirmesi</a:t>
            </a:r>
          </a:p>
        </p:txBody>
      </p:sp>
      <p:sp>
        <p:nvSpPr>
          <p:cNvPr id="91139" name="Rectangle 3"/>
          <p:cNvSpPr>
            <a:spLocks noGrp="1" noChangeArrowheads="1"/>
          </p:cNvSpPr>
          <p:nvPr>
            <p:ph type="body" idx="1"/>
          </p:nvPr>
        </p:nvSpPr>
        <p:spPr>
          <a:xfrm>
            <a:off x="495300" y="2324100"/>
            <a:ext cx="8407400" cy="3467100"/>
          </a:xfrm>
        </p:spPr>
        <p:txBody>
          <a:bodyPr/>
          <a:lstStyle/>
          <a:p>
            <a:pPr>
              <a:spcBef>
                <a:spcPts val="1200"/>
              </a:spcBef>
            </a:pPr>
            <a:r>
              <a:rPr lang="tr-TR" sz="2800" dirty="0" smtClean="0"/>
              <a:t>Üst </a:t>
            </a:r>
            <a:r>
              <a:rPr lang="tr-TR" sz="2800" dirty="0"/>
              <a:t>yönetim, planlanan aralıklarla, İSG Yönetim Sisteminin uygunluğunun, yeterliliğinin ve etkinliğinin sürekliliğini sağlamalıdır.</a:t>
            </a:r>
          </a:p>
          <a:p>
            <a:pPr>
              <a:spcBef>
                <a:spcPts val="1200"/>
              </a:spcBef>
            </a:pPr>
            <a:r>
              <a:rPr lang="tr-TR" sz="2800" dirty="0"/>
              <a:t>Gözden geçirmeler, İSG politikası,  ve hedefleri de dahil olmak üzere </a:t>
            </a:r>
            <a:r>
              <a:rPr lang="tr-TR" sz="2800" dirty="0" err="1"/>
              <a:t>İSG’ye</a:t>
            </a:r>
            <a:r>
              <a:rPr lang="tr-TR" sz="2800" dirty="0"/>
              <a:t> ilişkin değişiklik ihtiyacı ve iyileştirme fırsatlarını da içermelidir.</a:t>
            </a:r>
          </a:p>
          <a:p>
            <a:pPr>
              <a:spcBef>
                <a:spcPts val="1200"/>
              </a:spcBef>
            </a:pPr>
            <a:r>
              <a:rPr lang="tr-TR" sz="2800" dirty="0"/>
              <a:t>Kayıtlar muhafaza edilmelidir.</a:t>
            </a:r>
          </a:p>
          <a:p>
            <a:endParaRPr lang="tr-TR" sz="2800" dirty="0">
              <a:solidFill>
                <a:srgbClr val="0033CC"/>
              </a:solidFill>
            </a:endParaRPr>
          </a:p>
        </p:txBody>
      </p:sp>
    </p:spTree>
    <p:extLst>
      <p:ext uri="{BB962C8B-B14F-4D97-AF65-F5344CB8AC3E}">
        <p14:creationId xmlns:p14="http://schemas.microsoft.com/office/powerpoint/2010/main" val="6319780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Rot="1" noChangeArrowheads="1"/>
          </p:cNvSpPr>
          <p:nvPr>
            <p:ph type="title"/>
          </p:nvPr>
        </p:nvSpPr>
        <p:spPr>
          <a:xfrm>
            <a:off x="471488" y="1154113"/>
            <a:ext cx="4672012" cy="647700"/>
          </a:xfrm>
        </p:spPr>
        <p:txBody>
          <a:bodyPr/>
          <a:lstStyle/>
          <a:p>
            <a:r>
              <a:rPr lang="tr-TR" sz="2800" b="1" dirty="0">
                <a:solidFill>
                  <a:schemeClr val="hlink"/>
                </a:solidFill>
              </a:rPr>
              <a:t>EN-ISO </a:t>
            </a:r>
            <a:r>
              <a:rPr lang="tr-TR" sz="2800" b="1" dirty="0" smtClean="0">
                <a:solidFill>
                  <a:schemeClr val="hlink"/>
                </a:solidFill>
              </a:rPr>
              <a:t>9000:2008 </a:t>
            </a:r>
            <a:r>
              <a:rPr lang="tr-TR" sz="2800" b="1" dirty="0">
                <a:solidFill>
                  <a:schemeClr val="hlink"/>
                </a:solidFill>
              </a:rPr>
              <a:t>Serisi</a:t>
            </a:r>
          </a:p>
        </p:txBody>
      </p:sp>
      <p:sp>
        <p:nvSpPr>
          <p:cNvPr id="11267" name="Rectangle 3"/>
          <p:cNvSpPr>
            <a:spLocks noGrp="1" noRot="1" noChangeArrowheads="1"/>
          </p:cNvSpPr>
          <p:nvPr>
            <p:ph type="body" idx="1"/>
          </p:nvPr>
        </p:nvSpPr>
        <p:spPr>
          <a:xfrm>
            <a:off x="352425" y="2098675"/>
            <a:ext cx="8524875" cy="2606675"/>
          </a:xfrm>
        </p:spPr>
        <p:txBody>
          <a:bodyPr/>
          <a:lstStyle/>
          <a:p>
            <a:pPr marL="0" indent="0">
              <a:lnSpc>
                <a:spcPct val="200000"/>
              </a:lnSpc>
              <a:buNone/>
            </a:pPr>
            <a:r>
              <a:rPr lang="tr-TR" sz="2400" b="1" dirty="0"/>
              <a:t>EN-ISO </a:t>
            </a:r>
            <a:r>
              <a:rPr lang="tr-TR" sz="2400" b="1" dirty="0" smtClean="0"/>
              <a:t>9000:2008 </a:t>
            </a:r>
            <a:r>
              <a:rPr lang="tr-TR" sz="2400" b="1" dirty="0"/>
              <a:t>standartları üç temel standarttan oluşmaktadır:</a:t>
            </a:r>
          </a:p>
          <a:p>
            <a:pPr>
              <a:lnSpc>
                <a:spcPct val="200000"/>
              </a:lnSpc>
            </a:pPr>
            <a:r>
              <a:rPr lang="tr-TR" sz="2000" b="1" dirty="0"/>
              <a:t>EN-ISO 9000:2008 Kalite Yönetim Sistemleri-Temel Kavramlar, Terimler</a:t>
            </a:r>
          </a:p>
          <a:p>
            <a:pPr>
              <a:lnSpc>
                <a:spcPct val="200000"/>
              </a:lnSpc>
            </a:pPr>
            <a:r>
              <a:rPr lang="tr-TR" sz="2000" b="1" dirty="0"/>
              <a:t>EN-ISO 9001:2008 Kalite Yönetim Sistemleri-Şartlar</a:t>
            </a:r>
          </a:p>
          <a:p>
            <a:pPr>
              <a:lnSpc>
                <a:spcPct val="200000"/>
              </a:lnSpc>
            </a:pPr>
            <a:r>
              <a:rPr lang="tr-TR" sz="2000" b="1" dirty="0"/>
              <a:t>EN-ISO 9004:2008 Kalite Yönetim Sistemi-Performansın İyileştirilmesi İçin Kılavuz</a:t>
            </a:r>
          </a:p>
        </p:txBody>
      </p:sp>
    </p:spTree>
    <p:extLst>
      <p:ext uri="{BB962C8B-B14F-4D97-AF65-F5344CB8AC3E}">
        <p14:creationId xmlns:p14="http://schemas.microsoft.com/office/powerpoint/2010/main" val="1298391169"/>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395288" y="627063"/>
            <a:ext cx="8229600" cy="633412"/>
          </a:xfrm>
        </p:spPr>
        <p:txBody>
          <a:bodyPr/>
          <a:lstStyle/>
          <a:p>
            <a:r>
              <a:rPr lang="tr-TR" sz="4000" b="1">
                <a:solidFill>
                  <a:srgbClr val="0033CC"/>
                </a:solidFill>
              </a:rPr>
              <a:t>Yönetimin Gözden Geçirmesi</a:t>
            </a:r>
          </a:p>
        </p:txBody>
      </p:sp>
      <p:sp>
        <p:nvSpPr>
          <p:cNvPr id="92163" name="Rectangle 3"/>
          <p:cNvSpPr>
            <a:spLocks noGrp="1" noChangeArrowheads="1"/>
          </p:cNvSpPr>
          <p:nvPr>
            <p:ph type="body" idx="1"/>
          </p:nvPr>
        </p:nvSpPr>
        <p:spPr>
          <a:xfrm>
            <a:off x="400050" y="1346200"/>
            <a:ext cx="8743950" cy="4886325"/>
          </a:xfrm>
        </p:spPr>
        <p:txBody>
          <a:bodyPr/>
          <a:lstStyle/>
          <a:p>
            <a:pPr>
              <a:buFontTx/>
              <a:buNone/>
            </a:pPr>
            <a:r>
              <a:rPr lang="tr-TR" dirty="0"/>
              <a:t>	</a:t>
            </a:r>
            <a:r>
              <a:rPr lang="tr-TR" sz="2800" dirty="0">
                <a:solidFill>
                  <a:srgbClr val="0033CC"/>
                </a:solidFill>
              </a:rPr>
              <a:t>Yönetim, İSG yönetim sistemini gözden geçirirken;</a:t>
            </a:r>
          </a:p>
          <a:p>
            <a:r>
              <a:rPr lang="tr-TR" sz="2800" dirty="0"/>
              <a:t>Mevzuat değişikliklerinin,</a:t>
            </a:r>
          </a:p>
          <a:p>
            <a:r>
              <a:rPr lang="tr-TR" sz="2800" dirty="0"/>
              <a:t>İlgili tarafların beklenti ve yükümlülüklerindeki değişikliklerin,</a:t>
            </a:r>
          </a:p>
          <a:p>
            <a:r>
              <a:rPr lang="tr-TR" sz="2800" dirty="0"/>
              <a:t>Kuruluşun ürün ve faaliyetlerindeki değişikliklerin,</a:t>
            </a:r>
          </a:p>
          <a:p>
            <a:r>
              <a:rPr lang="tr-TR" sz="2800" dirty="0"/>
              <a:t>Bilim ve teknolojideki ilerlemenin,</a:t>
            </a:r>
          </a:p>
          <a:p>
            <a:r>
              <a:rPr lang="tr-TR" sz="2800" dirty="0"/>
              <a:t>İSG ile ilgili olaylardan alınan derslerin,</a:t>
            </a:r>
          </a:p>
          <a:p>
            <a:r>
              <a:rPr lang="tr-TR" sz="2800" dirty="0"/>
              <a:t>Pazar tercihlerinin, iletişim ve rapor verme düzeninin </a:t>
            </a:r>
          </a:p>
          <a:p>
            <a:pPr>
              <a:buFontTx/>
              <a:buNone/>
            </a:pPr>
            <a:r>
              <a:rPr lang="tr-TR" sz="2800" dirty="0"/>
              <a:t>	bilincinde olmalıdır.</a:t>
            </a:r>
          </a:p>
        </p:txBody>
      </p:sp>
    </p:spTree>
    <p:extLst>
      <p:ext uri="{BB962C8B-B14F-4D97-AF65-F5344CB8AC3E}">
        <p14:creationId xmlns:p14="http://schemas.microsoft.com/office/powerpoint/2010/main" val="2112758400"/>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a:xfrm>
            <a:off x="719138" y="525463"/>
            <a:ext cx="8520112" cy="647700"/>
          </a:xfrm>
        </p:spPr>
        <p:txBody>
          <a:bodyPr/>
          <a:lstStyle/>
          <a:p>
            <a:r>
              <a:rPr lang="tr-TR" smtClean="0"/>
              <a:t>YGG’de görüşülecek konular</a:t>
            </a:r>
            <a:r>
              <a:rPr lang="tr-TR" smtClean="0">
                <a:solidFill>
                  <a:schemeClr val="hlink"/>
                </a:solidFill>
              </a:rPr>
              <a:t>:</a:t>
            </a:r>
          </a:p>
        </p:txBody>
      </p:sp>
      <p:sp>
        <p:nvSpPr>
          <p:cNvPr id="99331" name="Rectangle 3"/>
          <p:cNvSpPr>
            <a:spLocks noGrp="1" noChangeArrowheads="1"/>
          </p:cNvSpPr>
          <p:nvPr>
            <p:ph idx="1"/>
          </p:nvPr>
        </p:nvSpPr>
        <p:spPr>
          <a:xfrm>
            <a:off x="681038" y="1209675"/>
            <a:ext cx="7491412" cy="5073650"/>
          </a:xfrm>
        </p:spPr>
        <p:txBody>
          <a:bodyPr/>
          <a:lstStyle/>
          <a:p>
            <a:pPr>
              <a:lnSpc>
                <a:spcPct val="90000"/>
              </a:lnSpc>
            </a:pPr>
            <a:r>
              <a:rPr lang="tr-TR" sz="2400" smtClean="0"/>
              <a:t>İç tetkik sonuçları ile kuruluşun uymakla yükümlü olduğu yasal ve diğer şartlara uygunluğun değerlendirilmesi,</a:t>
            </a:r>
          </a:p>
          <a:p>
            <a:pPr>
              <a:lnSpc>
                <a:spcPct val="90000"/>
              </a:lnSpc>
            </a:pPr>
            <a:r>
              <a:rPr lang="tr-TR" sz="2400" smtClean="0"/>
              <a:t>Katılım ve danışma sonuçları,</a:t>
            </a:r>
          </a:p>
          <a:p>
            <a:pPr>
              <a:lnSpc>
                <a:spcPct val="90000"/>
              </a:lnSpc>
            </a:pPr>
            <a:r>
              <a:rPr lang="tr-TR" sz="2400" smtClean="0"/>
              <a:t>İlgili taraflarla yapılan iletişim (şikayetler dahil)</a:t>
            </a:r>
          </a:p>
          <a:p>
            <a:pPr>
              <a:lnSpc>
                <a:spcPct val="90000"/>
              </a:lnSpc>
            </a:pPr>
            <a:r>
              <a:rPr lang="tr-TR" sz="2400" smtClean="0"/>
              <a:t>Kuruluşun İSG performansı</a:t>
            </a:r>
          </a:p>
          <a:p>
            <a:pPr>
              <a:lnSpc>
                <a:spcPct val="90000"/>
              </a:lnSpc>
            </a:pPr>
            <a:r>
              <a:rPr lang="tr-TR" sz="2400" smtClean="0"/>
              <a:t>Hedeflere ulaşma derecesi,</a:t>
            </a:r>
          </a:p>
          <a:p>
            <a:pPr>
              <a:lnSpc>
                <a:spcPct val="90000"/>
              </a:lnSpc>
            </a:pPr>
            <a:r>
              <a:rPr lang="tr-TR" sz="2400" smtClean="0"/>
              <a:t>Olayların araştırılmasının, düzeltici ve önleyici faaliyetlerin durumu,</a:t>
            </a:r>
          </a:p>
          <a:p>
            <a:pPr>
              <a:lnSpc>
                <a:spcPct val="90000"/>
              </a:lnSpc>
            </a:pPr>
            <a:r>
              <a:rPr lang="tr-TR" sz="2400" smtClean="0"/>
              <a:t>Önceki YGG’ye ait faaliyetlerin izlenmesi,</a:t>
            </a:r>
          </a:p>
          <a:p>
            <a:pPr>
              <a:lnSpc>
                <a:spcPct val="90000"/>
              </a:lnSpc>
            </a:pPr>
            <a:r>
              <a:rPr lang="tr-TR" sz="2400" smtClean="0"/>
              <a:t>İSG ile ilgili yasal ve diğer şartlardaki gelişmeler ve değişen durumlar,</a:t>
            </a:r>
          </a:p>
          <a:p>
            <a:pPr>
              <a:lnSpc>
                <a:spcPct val="90000"/>
              </a:lnSpc>
            </a:pPr>
            <a:r>
              <a:rPr lang="tr-TR" sz="2400" smtClean="0"/>
              <a:t>İyileştirme ile ilgili tavsiyeler.</a:t>
            </a:r>
          </a:p>
        </p:txBody>
      </p:sp>
    </p:spTree>
    <p:extLst>
      <p:ext uri="{BB962C8B-B14F-4D97-AF65-F5344CB8AC3E}">
        <p14:creationId xmlns:p14="http://schemas.microsoft.com/office/powerpoint/2010/main" val="741174736"/>
      </p:ext>
    </p:extLst>
  </p:cSld>
  <p:clrMapOvr>
    <a:masterClrMapping/>
  </p:clrMapOvr>
  <p:transition spd="slow"/>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SORULAR</a:t>
            </a:r>
            <a:endParaRPr lang="en-US"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0" y="1172726"/>
            <a:ext cx="9144000" cy="5343036"/>
          </a:xfrm>
          <a:prstGeom prst="rect">
            <a:avLst/>
          </a:prstGeom>
          <a:noFill/>
          <a:ln w="9525">
            <a:noFill/>
            <a:miter lim="800000"/>
            <a:headEnd/>
            <a:tailEnd/>
          </a:ln>
          <a:effectLst/>
        </p:spPr>
      </p:pic>
    </p:spTree>
    <p:extLst>
      <p:ext uri="{BB962C8B-B14F-4D97-AF65-F5344CB8AC3E}">
        <p14:creationId xmlns:p14="http://schemas.microsoft.com/office/powerpoint/2010/main" val="140912655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SORULAR</a:t>
            </a:r>
            <a:endParaRPr lang="en-US"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0" y="1515626"/>
            <a:ext cx="9010650" cy="4932799"/>
          </a:xfrm>
          <a:prstGeom prst="rect">
            <a:avLst/>
          </a:prstGeom>
          <a:noFill/>
          <a:ln w="9525">
            <a:noFill/>
            <a:miter lim="800000"/>
            <a:headEnd/>
            <a:tailEnd/>
          </a:ln>
          <a:effectLst/>
        </p:spPr>
      </p:pic>
      <p:sp>
        <p:nvSpPr>
          <p:cNvPr id="4" name="Oval 3"/>
          <p:cNvSpPr/>
          <p:nvPr/>
        </p:nvSpPr>
        <p:spPr>
          <a:xfrm>
            <a:off x="4314825" y="4886325"/>
            <a:ext cx="619125" cy="54292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3498113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SORULAR</a:t>
            </a:r>
            <a:endParaRPr lang="en-US"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0" y="1135856"/>
            <a:ext cx="7458075" cy="4545257"/>
          </a:xfrm>
          <a:prstGeom prst="rect">
            <a:avLst/>
          </a:prstGeom>
          <a:noFill/>
          <a:ln w="9525">
            <a:noFill/>
            <a:miter lim="800000"/>
            <a:headEnd/>
            <a:tailEnd/>
          </a:ln>
          <a:effectLst/>
        </p:spPr>
      </p:pic>
    </p:spTree>
    <p:extLst>
      <p:ext uri="{BB962C8B-B14F-4D97-AF65-F5344CB8AC3E}">
        <p14:creationId xmlns:p14="http://schemas.microsoft.com/office/powerpoint/2010/main" val="3155388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SORULAR</a:t>
            </a:r>
            <a:endParaRPr lang="en-US"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0" y="1135856"/>
            <a:ext cx="7458075" cy="4545257"/>
          </a:xfrm>
          <a:prstGeom prst="rect">
            <a:avLst/>
          </a:prstGeom>
          <a:noFill/>
          <a:ln w="9525">
            <a:noFill/>
            <a:miter lim="800000"/>
            <a:headEnd/>
            <a:tailEnd/>
          </a:ln>
          <a:effectLst/>
        </p:spPr>
      </p:pic>
      <p:sp>
        <p:nvSpPr>
          <p:cNvPr id="4" name="Oval 3"/>
          <p:cNvSpPr/>
          <p:nvPr/>
        </p:nvSpPr>
        <p:spPr>
          <a:xfrm>
            <a:off x="114300" y="2533650"/>
            <a:ext cx="542925" cy="40957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8869773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SORULAR</a:t>
            </a:r>
            <a:endParaRPr lang="en-US"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300036" y="1478756"/>
            <a:ext cx="7377113" cy="4353943"/>
          </a:xfrm>
          <a:prstGeom prst="rect">
            <a:avLst/>
          </a:prstGeom>
          <a:noFill/>
          <a:ln w="9525">
            <a:noFill/>
            <a:miter lim="800000"/>
            <a:headEnd/>
            <a:tailEnd/>
          </a:ln>
        </p:spPr>
      </p:pic>
    </p:spTree>
    <p:extLst>
      <p:ext uri="{BB962C8B-B14F-4D97-AF65-F5344CB8AC3E}">
        <p14:creationId xmlns:p14="http://schemas.microsoft.com/office/powerpoint/2010/main" val="332524272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038" y="287338"/>
            <a:ext cx="8520112" cy="647700"/>
          </a:xfrm>
        </p:spPr>
        <p:txBody>
          <a:bodyPr/>
          <a:lstStyle/>
          <a:p>
            <a:r>
              <a:rPr lang="tr-TR" dirty="0" smtClean="0"/>
              <a:t>SORULAR</a:t>
            </a:r>
            <a:endParaRPr lang="en-US" dirty="0"/>
          </a:p>
        </p:txBody>
      </p:sp>
      <p:pic>
        <p:nvPicPr>
          <p:cNvPr id="1026" name="Picture 2"/>
          <p:cNvPicPr>
            <a:picLocks noGrp="1" noChangeAspect="1" noChangeArrowheads="1"/>
          </p:cNvPicPr>
          <p:nvPr>
            <p:ph idx="1"/>
          </p:nvPr>
        </p:nvPicPr>
        <p:blipFill>
          <a:blip r:embed="rId3" cstate="print"/>
          <a:srcRect/>
          <a:stretch>
            <a:fillRect/>
          </a:stretch>
        </p:blipFill>
        <p:spPr bwMode="auto">
          <a:xfrm>
            <a:off x="214311" y="1173956"/>
            <a:ext cx="8162150" cy="4817269"/>
          </a:xfrm>
          <a:prstGeom prst="rect">
            <a:avLst/>
          </a:prstGeom>
          <a:noFill/>
          <a:ln w="9525">
            <a:noFill/>
            <a:miter lim="800000"/>
            <a:headEnd/>
            <a:tailEnd/>
          </a:ln>
        </p:spPr>
      </p:pic>
      <p:sp>
        <p:nvSpPr>
          <p:cNvPr id="4" name="Oval 3"/>
          <p:cNvSpPr/>
          <p:nvPr/>
        </p:nvSpPr>
        <p:spPr>
          <a:xfrm>
            <a:off x="200025" y="3286125"/>
            <a:ext cx="542925" cy="40957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9635138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SORULAR</a:t>
            </a:r>
            <a:endParaRPr lang="en-US"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133350" y="1454944"/>
            <a:ext cx="7562850" cy="3104268"/>
          </a:xfrm>
          <a:prstGeom prst="rect">
            <a:avLst/>
          </a:prstGeom>
          <a:noFill/>
          <a:ln w="9525">
            <a:noFill/>
            <a:miter lim="800000"/>
            <a:headEnd/>
            <a:tailEnd/>
          </a:ln>
        </p:spPr>
      </p:pic>
    </p:spTree>
    <p:extLst>
      <p:ext uri="{BB962C8B-B14F-4D97-AF65-F5344CB8AC3E}">
        <p14:creationId xmlns:p14="http://schemas.microsoft.com/office/powerpoint/2010/main" val="56694420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SORULAR</a:t>
            </a:r>
            <a:endParaRPr lang="en-US"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133350" y="1454944"/>
            <a:ext cx="7562850" cy="3104268"/>
          </a:xfrm>
          <a:prstGeom prst="rect">
            <a:avLst/>
          </a:prstGeom>
          <a:noFill/>
          <a:ln w="9525">
            <a:noFill/>
            <a:miter lim="800000"/>
            <a:headEnd/>
            <a:tailEnd/>
          </a:ln>
        </p:spPr>
      </p:pic>
      <p:sp>
        <p:nvSpPr>
          <p:cNvPr id="4" name="Oval 3"/>
          <p:cNvSpPr/>
          <p:nvPr/>
        </p:nvSpPr>
        <p:spPr>
          <a:xfrm>
            <a:off x="161925" y="2828925"/>
            <a:ext cx="542925" cy="40957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576319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Rot="1" noChangeArrowheads="1"/>
          </p:cNvSpPr>
          <p:nvPr>
            <p:ph type="title"/>
          </p:nvPr>
        </p:nvSpPr>
        <p:spPr>
          <a:xfrm>
            <a:off x="457200" y="1101725"/>
            <a:ext cx="2860675" cy="441325"/>
          </a:xfrm>
        </p:spPr>
        <p:txBody>
          <a:bodyPr/>
          <a:lstStyle/>
          <a:p>
            <a:r>
              <a:rPr lang="tr-TR" sz="3200" b="1" dirty="0">
                <a:solidFill>
                  <a:schemeClr val="hlink"/>
                </a:solidFill>
              </a:rPr>
              <a:t>Kalitenin Tanımı</a:t>
            </a:r>
          </a:p>
        </p:txBody>
      </p:sp>
      <p:sp>
        <p:nvSpPr>
          <p:cNvPr id="12291" name="Rectangle 3"/>
          <p:cNvSpPr>
            <a:spLocks noGrp="1" noRot="1" noChangeArrowheads="1"/>
          </p:cNvSpPr>
          <p:nvPr>
            <p:ph type="body" idx="1"/>
          </p:nvPr>
        </p:nvSpPr>
        <p:spPr>
          <a:xfrm>
            <a:off x="339725" y="1690688"/>
            <a:ext cx="8213725" cy="766762"/>
          </a:xfrm>
        </p:spPr>
        <p:txBody>
          <a:bodyPr/>
          <a:lstStyle/>
          <a:p>
            <a:r>
              <a:rPr lang="tr-TR" sz="2400" b="1" dirty="0"/>
              <a:t>Kalite, bir ürün veya hizmetin belirlenen veya olabilecek ihtiyaçları karşılama kabiliyetine dayanan özelliklerin toplamıdır.</a:t>
            </a:r>
          </a:p>
        </p:txBody>
      </p:sp>
      <p:sp>
        <p:nvSpPr>
          <p:cNvPr id="4" name="Rectangle 2"/>
          <p:cNvSpPr txBox="1">
            <a:spLocks noRot="1" noChangeArrowheads="1"/>
          </p:cNvSpPr>
          <p:nvPr/>
        </p:nvSpPr>
        <p:spPr bwMode="gray">
          <a:xfrm>
            <a:off x="457200" y="3059113"/>
            <a:ext cx="8291512" cy="647700"/>
          </a:xfrm>
          <a:prstGeom prst="rect">
            <a:avLst/>
          </a:prstGeom>
          <a:noFill/>
          <a:ln w="9525">
            <a:noFill/>
            <a:miter lim="800000"/>
            <a:headEnd/>
            <a:tailEnd/>
          </a:ln>
        </p:spPr>
        <p:txBody>
          <a:bodyPr vert="horz" wrap="square" lIns="0" tIns="45720" rIns="0" bIns="45720" numCol="1" anchor="t" anchorCtr="0" compatLnSpc="1">
            <a:prstTxWarp prst="textNoShape">
              <a:avLst/>
            </a:prstTxWarp>
          </a:bodyPr>
          <a:lstStyle>
            <a:lvl1pPr algn="l" rtl="0" eaLnBrk="0" fontAlgn="base" hangingPunct="0">
              <a:lnSpc>
                <a:spcPct val="90000"/>
              </a:lnSpc>
              <a:spcBef>
                <a:spcPct val="0"/>
              </a:spcBef>
              <a:spcAft>
                <a:spcPct val="0"/>
              </a:spcAft>
              <a:defRPr sz="2400" b="1">
                <a:solidFill>
                  <a:schemeClr val="tx1"/>
                </a:solidFill>
                <a:latin typeface="Calibri" pitchFamily="34" charset="0"/>
                <a:ea typeface="+mj-ea"/>
                <a:cs typeface="Calibri" pitchFamily="34" charset="0"/>
              </a:defRPr>
            </a:lvl1pPr>
            <a:lvl2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2pPr>
            <a:lvl3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3pPr>
            <a:lvl4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4pPr>
            <a:lvl5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5pPr>
            <a:lvl6pPr marL="457200" algn="l" rtl="0" fontAlgn="base">
              <a:lnSpc>
                <a:spcPct val="90000"/>
              </a:lnSpc>
              <a:spcBef>
                <a:spcPct val="0"/>
              </a:spcBef>
              <a:spcAft>
                <a:spcPct val="0"/>
              </a:spcAft>
              <a:defRPr sz="2400" b="1">
                <a:solidFill>
                  <a:schemeClr val="tx1"/>
                </a:solidFill>
                <a:latin typeface="Arial" pitchFamily="34" charset="0"/>
                <a:cs typeface="Arial" pitchFamily="34" charset="0"/>
              </a:defRPr>
            </a:lvl6pPr>
            <a:lvl7pPr marL="914400" algn="l" rtl="0" fontAlgn="base">
              <a:lnSpc>
                <a:spcPct val="90000"/>
              </a:lnSpc>
              <a:spcBef>
                <a:spcPct val="0"/>
              </a:spcBef>
              <a:spcAft>
                <a:spcPct val="0"/>
              </a:spcAft>
              <a:defRPr sz="2400" b="1">
                <a:solidFill>
                  <a:schemeClr val="tx1"/>
                </a:solidFill>
                <a:latin typeface="Arial" pitchFamily="34" charset="0"/>
                <a:cs typeface="Arial" pitchFamily="34" charset="0"/>
              </a:defRPr>
            </a:lvl7pPr>
            <a:lvl8pPr marL="1371600" algn="l" rtl="0" fontAlgn="base">
              <a:lnSpc>
                <a:spcPct val="90000"/>
              </a:lnSpc>
              <a:spcBef>
                <a:spcPct val="0"/>
              </a:spcBef>
              <a:spcAft>
                <a:spcPct val="0"/>
              </a:spcAft>
              <a:defRPr sz="2400" b="1">
                <a:solidFill>
                  <a:schemeClr val="tx1"/>
                </a:solidFill>
                <a:latin typeface="Arial" pitchFamily="34" charset="0"/>
                <a:cs typeface="Arial" pitchFamily="34" charset="0"/>
              </a:defRPr>
            </a:lvl8pPr>
            <a:lvl9pPr marL="1828800" algn="l" rtl="0" fontAlgn="base">
              <a:lnSpc>
                <a:spcPct val="90000"/>
              </a:lnSpc>
              <a:spcBef>
                <a:spcPct val="0"/>
              </a:spcBef>
              <a:spcAft>
                <a:spcPct val="0"/>
              </a:spcAft>
              <a:defRPr sz="2400" b="1">
                <a:solidFill>
                  <a:schemeClr val="tx1"/>
                </a:solidFill>
                <a:latin typeface="Arial" pitchFamily="34" charset="0"/>
                <a:cs typeface="Arial" pitchFamily="34" charset="0"/>
              </a:defRPr>
            </a:lvl9pPr>
          </a:lstStyle>
          <a:p>
            <a:r>
              <a:rPr lang="tr-TR" sz="2800" kern="0" smtClean="0">
                <a:solidFill>
                  <a:schemeClr val="hlink"/>
                </a:solidFill>
              </a:rPr>
              <a:t>ISO 9000 İle İlgili Bazı Tanımlar</a:t>
            </a:r>
            <a:r>
              <a:rPr lang="tr-TR" sz="2800" kern="0" smtClean="0"/>
              <a:t> </a:t>
            </a:r>
            <a:endParaRPr lang="tr-TR" sz="2800" kern="0"/>
          </a:p>
        </p:txBody>
      </p:sp>
      <p:sp>
        <p:nvSpPr>
          <p:cNvPr id="5" name="Rectangle 3"/>
          <p:cNvSpPr txBox="1">
            <a:spLocks noRot="1" noChangeArrowheads="1"/>
          </p:cNvSpPr>
          <p:nvPr/>
        </p:nvSpPr>
        <p:spPr bwMode="auto">
          <a:xfrm>
            <a:off x="457200" y="3717925"/>
            <a:ext cx="8291512" cy="173037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180975" indent="-180975" algn="l" rtl="0" eaLnBrk="0" fontAlgn="base" hangingPunct="0">
              <a:spcBef>
                <a:spcPct val="20000"/>
              </a:spcBef>
              <a:spcAft>
                <a:spcPct val="0"/>
              </a:spcAft>
              <a:buFont typeface="Wingdings" pitchFamily="2" charset="2"/>
              <a:buChar char="§"/>
              <a:defRPr>
                <a:solidFill>
                  <a:schemeClr val="tx1"/>
                </a:solidFill>
                <a:latin typeface="Calibri" pitchFamily="34" charset="0"/>
                <a:ea typeface="+mn-ea"/>
                <a:cs typeface="Calibri" pitchFamily="34" charset="0"/>
              </a:defRPr>
            </a:lvl1pPr>
            <a:lvl2pPr marL="444500" indent="-261938" algn="l" rtl="0" eaLnBrk="0" fontAlgn="base" hangingPunct="0">
              <a:spcBef>
                <a:spcPct val="20000"/>
              </a:spcBef>
              <a:spcAft>
                <a:spcPct val="0"/>
              </a:spcAft>
              <a:buChar char="–"/>
              <a:defRPr>
                <a:solidFill>
                  <a:schemeClr val="tx1"/>
                </a:solidFill>
                <a:latin typeface="Calibri" pitchFamily="34" charset="0"/>
                <a:cs typeface="Calibri" pitchFamily="34" charset="0"/>
              </a:defRPr>
            </a:lvl2pPr>
            <a:lvl3pPr marL="720725" indent="-274638" algn="l" rtl="0" eaLnBrk="0" fontAlgn="base" hangingPunct="0">
              <a:spcBef>
                <a:spcPct val="20000"/>
              </a:spcBef>
              <a:spcAft>
                <a:spcPct val="0"/>
              </a:spcAft>
              <a:buChar char="•"/>
              <a:defRPr>
                <a:solidFill>
                  <a:schemeClr val="tx1"/>
                </a:solidFill>
                <a:latin typeface="Calibri" pitchFamily="34" charset="0"/>
                <a:cs typeface="Calibri" pitchFamily="34" charset="0"/>
              </a:defRPr>
            </a:lvl3pPr>
            <a:lvl4pPr marL="987425" indent="-265113" algn="l" rtl="0" eaLnBrk="0" fontAlgn="base" hangingPunct="0">
              <a:spcBef>
                <a:spcPct val="20000"/>
              </a:spcBef>
              <a:spcAft>
                <a:spcPct val="0"/>
              </a:spcAft>
              <a:buChar char="–"/>
              <a:defRPr>
                <a:solidFill>
                  <a:schemeClr val="tx1"/>
                </a:solidFill>
                <a:latin typeface="Calibri" pitchFamily="34" charset="0"/>
                <a:cs typeface="Calibri" pitchFamily="34" charset="0"/>
              </a:defRPr>
            </a:lvl4pPr>
            <a:lvl5pPr marL="1254125" indent="-265113" algn="l" rtl="0" eaLnBrk="0" fontAlgn="base" hangingPunct="0">
              <a:spcBef>
                <a:spcPct val="20000"/>
              </a:spcBef>
              <a:spcAft>
                <a:spcPct val="0"/>
              </a:spcAft>
              <a:buChar char="»"/>
              <a:defRPr>
                <a:solidFill>
                  <a:schemeClr val="tx1"/>
                </a:solidFill>
                <a:latin typeface="Calibri" pitchFamily="34" charset="0"/>
                <a:cs typeface="Calibri" pitchFamily="34" charset="0"/>
              </a:defRPr>
            </a:lvl5pPr>
            <a:lvl6pPr marL="1711325" indent="-265113" algn="l" rtl="0" fontAlgn="base">
              <a:spcBef>
                <a:spcPct val="20000"/>
              </a:spcBef>
              <a:spcAft>
                <a:spcPct val="0"/>
              </a:spcAft>
              <a:buChar char="»"/>
              <a:defRPr>
                <a:solidFill>
                  <a:schemeClr val="tx1"/>
                </a:solidFill>
                <a:latin typeface="+mn-lt"/>
                <a:cs typeface="+mn-cs"/>
              </a:defRPr>
            </a:lvl6pPr>
            <a:lvl7pPr marL="2168525" indent="-265113" algn="l" rtl="0" fontAlgn="base">
              <a:spcBef>
                <a:spcPct val="20000"/>
              </a:spcBef>
              <a:spcAft>
                <a:spcPct val="0"/>
              </a:spcAft>
              <a:buChar char="»"/>
              <a:defRPr>
                <a:solidFill>
                  <a:schemeClr val="tx1"/>
                </a:solidFill>
                <a:latin typeface="+mn-lt"/>
                <a:cs typeface="+mn-cs"/>
              </a:defRPr>
            </a:lvl7pPr>
            <a:lvl8pPr marL="2625725" indent="-265113" algn="l" rtl="0" fontAlgn="base">
              <a:spcBef>
                <a:spcPct val="20000"/>
              </a:spcBef>
              <a:spcAft>
                <a:spcPct val="0"/>
              </a:spcAft>
              <a:buChar char="»"/>
              <a:defRPr>
                <a:solidFill>
                  <a:schemeClr val="tx1"/>
                </a:solidFill>
                <a:latin typeface="+mn-lt"/>
                <a:cs typeface="+mn-cs"/>
              </a:defRPr>
            </a:lvl8pPr>
            <a:lvl9pPr marL="3082925" indent="-265113" algn="l" rtl="0" fontAlgn="base">
              <a:spcBef>
                <a:spcPct val="20000"/>
              </a:spcBef>
              <a:spcAft>
                <a:spcPct val="0"/>
              </a:spcAft>
              <a:buChar char="»"/>
              <a:defRPr>
                <a:solidFill>
                  <a:schemeClr val="tx1"/>
                </a:solidFill>
                <a:latin typeface="+mn-lt"/>
                <a:cs typeface="+mn-cs"/>
              </a:defRPr>
            </a:lvl9pPr>
          </a:lstStyle>
          <a:p>
            <a:pPr>
              <a:lnSpc>
                <a:spcPct val="90000"/>
              </a:lnSpc>
            </a:pPr>
            <a:r>
              <a:rPr lang="tr-TR" sz="2400" b="1" kern="0" dirty="0" smtClean="0">
                <a:solidFill>
                  <a:schemeClr val="hlink"/>
                </a:solidFill>
              </a:rPr>
              <a:t>Proses :</a:t>
            </a:r>
            <a:r>
              <a:rPr lang="tr-TR" sz="2400" b="1" kern="0" dirty="0" smtClean="0"/>
              <a:t> Girdileri çıktılara dönüştüren birbirleriyle ilgili veya etkileşimli faaliyetler takımı.</a:t>
            </a:r>
          </a:p>
          <a:p>
            <a:pPr>
              <a:lnSpc>
                <a:spcPct val="90000"/>
              </a:lnSpc>
            </a:pPr>
            <a:r>
              <a:rPr lang="tr-TR" sz="2400" b="1" kern="0" dirty="0" smtClean="0">
                <a:solidFill>
                  <a:schemeClr val="hlink"/>
                </a:solidFill>
              </a:rPr>
              <a:t>Ürün :</a:t>
            </a:r>
            <a:r>
              <a:rPr lang="tr-TR" sz="2400" b="1" kern="0" dirty="0" smtClean="0"/>
              <a:t> Bir prosesin sonucu.</a:t>
            </a:r>
          </a:p>
          <a:p>
            <a:pPr>
              <a:lnSpc>
                <a:spcPct val="90000"/>
              </a:lnSpc>
            </a:pPr>
            <a:r>
              <a:rPr lang="tr-TR" sz="2400" b="1" kern="0" dirty="0" smtClean="0">
                <a:solidFill>
                  <a:schemeClr val="hlink"/>
                </a:solidFill>
              </a:rPr>
              <a:t>Sistem :</a:t>
            </a:r>
            <a:r>
              <a:rPr lang="tr-TR" sz="2400" b="1" kern="0" dirty="0" smtClean="0"/>
              <a:t> Birbirleriyle ilişkili veya etkileşimli elemanlar takımı.</a:t>
            </a:r>
          </a:p>
          <a:p>
            <a:pPr>
              <a:lnSpc>
                <a:spcPct val="90000"/>
              </a:lnSpc>
            </a:pPr>
            <a:r>
              <a:rPr lang="tr-TR" sz="2400" b="1" kern="0" dirty="0" smtClean="0">
                <a:solidFill>
                  <a:schemeClr val="hlink"/>
                </a:solidFill>
              </a:rPr>
              <a:t>Yönetim Sistemi :</a:t>
            </a:r>
            <a:r>
              <a:rPr lang="tr-TR" sz="2400" b="1" kern="0" dirty="0" smtClean="0"/>
              <a:t> Politika ve hedefleri oluşturma ve bu hedefleri başarma sistemi</a:t>
            </a:r>
            <a:endParaRPr lang="tr-TR" sz="2400" b="1" kern="0" dirty="0"/>
          </a:p>
        </p:txBody>
      </p:sp>
    </p:spTree>
    <p:extLst>
      <p:ext uri="{BB962C8B-B14F-4D97-AF65-F5344CB8AC3E}">
        <p14:creationId xmlns:p14="http://schemas.microsoft.com/office/powerpoint/2010/main" val="3611967396"/>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SORULAR</a:t>
            </a:r>
            <a:endParaRPr lang="en-US"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252412" y="1621631"/>
            <a:ext cx="7481888" cy="4661096"/>
          </a:xfrm>
          <a:prstGeom prst="rect">
            <a:avLst/>
          </a:prstGeom>
          <a:noFill/>
          <a:ln w="9525">
            <a:noFill/>
            <a:miter lim="800000"/>
            <a:headEnd/>
            <a:tailEnd/>
          </a:ln>
        </p:spPr>
      </p:pic>
    </p:spTree>
    <p:extLst>
      <p:ext uri="{BB962C8B-B14F-4D97-AF65-F5344CB8AC3E}">
        <p14:creationId xmlns:p14="http://schemas.microsoft.com/office/powerpoint/2010/main" val="260626564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SORULAR</a:t>
            </a:r>
            <a:endParaRPr lang="en-US"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195262" y="1745456"/>
            <a:ext cx="7481888" cy="4661096"/>
          </a:xfrm>
          <a:prstGeom prst="rect">
            <a:avLst/>
          </a:prstGeom>
          <a:noFill/>
          <a:ln w="9525">
            <a:noFill/>
            <a:miter lim="800000"/>
            <a:headEnd/>
            <a:tailEnd/>
          </a:ln>
        </p:spPr>
      </p:pic>
      <p:sp>
        <p:nvSpPr>
          <p:cNvPr id="4" name="Oval 3"/>
          <p:cNvSpPr/>
          <p:nvPr/>
        </p:nvSpPr>
        <p:spPr>
          <a:xfrm>
            <a:off x="3629025" y="5391150"/>
            <a:ext cx="542925" cy="40957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4867478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112579" y="2658979"/>
            <a:ext cx="5984674" cy="46166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scene3d>
              <a:camera prst="orthographicFront"/>
              <a:lightRig rig="flat" dir="tl">
                <a:rot lat="0" lon="0" rev="6600000"/>
              </a:lightRig>
            </a:scene3d>
            <a:sp3d extrusionH="25400" contourW="8890">
              <a:bevelT w="38100" h="31750"/>
              <a:contourClr>
                <a:schemeClr val="accent2">
                  <a:shade val="75000"/>
                </a:schemeClr>
              </a:contourClr>
            </a:sp3d>
          </a:bodyPr>
          <a:lstStyle>
            <a:defPPr>
              <a:defRPr lang="de-DE"/>
            </a:defPPr>
            <a:lvl1pPr>
              <a:defRPr sz="2400" b="1" spc="16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Lucida Sans Unicode" pitchFamily="34" charset="0"/>
                <a:ea typeface="+mj-ea"/>
                <a:cs typeface="Lucida Sans Unicode" pitchFamily="34" charset="0"/>
              </a:defRPr>
            </a:lvl1pPr>
          </a:lstStyle>
          <a:p>
            <a:r>
              <a:rPr lang="tr-TR" sz="4000" spc="600" dirty="0"/>
              <a:t>TEŞEKKÜRLER…</a:t>
            </a:r>
          </a:p>
        </p:txBody>
      </p:sp>
    </p:spTree>
    <p:extLst>
      <p:ext uri="{BB962C8B-B14F-4D97-AF65-F5344CB8AC3E}">
        <p14:creationId xmlns:p14="http://schemas.microsoft.com/office/powerpoint/2010/main" val="28289992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rrowheads="1"/>
          </p:cNvSpPr>
          <p:nvPr>
            <p:ph type="title"/>
          </p:nvPr>
        </p:nvSpPr>
        <p:spPr>
          <a:xfrm>
            <a:off x="301625" y="765175"/>
            <a:ext cx="8510588" cy="788988"/>
          </a:xfrm>
        </p:spPr>
        <p:txBody>
          <a:bodyPr/>
          <a:lstStyle/>
          <a:p>
            <a:r>
              <a:rPr lang="tr-TR" sz="4000" b="1">
                <a:solidFill>
                  <a:schemeClr val="hlink"/>
                </a:solidFill>
              </a:rPr>
              <a:t>ISO 9000 İle İlgili Bazı Tanımlar</a:t>
            </a:r>
            <a:br>
              <a:rPr lang="tr-TR" sz="4000" b="1">
                <a:solidFill>
                  <a:schemeClr val="hlink"/>
                </a:solidFill>
              </a:rPr>
            </a:br>
            <a:endParaRPr lang="tr-TR" sz="4000" b="1">
              <a:solidFill>
                <a:schemeClr val="hlink"/>
              </a:solidFill>
            </a:endParaRPr>
          </a:p>
        </p:txBody>
      </p:sp>
      <p:sp>
        <p:nvSpPr>
          <p:cNvPr id="14339" name="Rectangle 3"/>
          <p:cNvSpPr>
            <a:spLocks noGrp="1" noRot="1" noChangeArrowheads="1"/>
          </p:cNvSpPr>
          <p:nvPr>
            <p:ph type="body" idx="1"/>
          </p:nvPr>
        </p:nvSpPr>
        <p:spPr>
          <a:xfrm>
            <a:off x="301625" y="1676400"/>
            <a:ext cx="8540750" cy="4848225"/>
          </a:xfrm>
        </p:spPr>
        <p:txBody>
          <a:bodyPr/>
          <a:lstStyle/>
          <a:p>
            <a:r>
              <a:rPr lang="tr-TR" sz="2800" b="1">
                <a:solidFill>
                  <a:schemeClr val="hlink"/>
                </a:solidFill>
              </a:rPr>
              <a:t>Kalite Politikası :</a:t>
            </a:r>
            <a:r>
              <a:rPr lang="tr-TR" sz="2800" b="1"/>
              <a:t> Bir kuruluşun yönetimi tarafından resmi olarak ifade edilen kalite ile ilgili bütün amaçlar.</a:t>
            </a:r>
          </a:p>
          <a:p>
            <a:r>
              <a:rPr lang="tr-TR" sz="2800" b="1">
                <a:solidFill>
                  <a:schemeClr val="hlink"/>
                </a:solidFill>
              </a:rPr>
              <a:t>Kalite Yönetimi :</a:t>
            </a:r>
            <a:r>
              <a:rPr lang="tr-TR" sz="2800" b="1"/>
              <a:t> Bir kuruluşun kalite bakımından idare ve kontrolu için koordine edilmiş faaliyetler.</a:t>
            </a:r>
          </a:p>
          <a:p>
            <a:r>
              <a:rPr lang="tr-TR" sz="2800" b="1">
                <a:solidFill>
                  <a:schemeClr val="hlink"/>
                </a:solidFill>
              </a:rPr>
              <a:t>Sürekli İyileştirme :</a:t>
            </a:r>
            <a:r>
              <a:rPr lang="tr-TR" sz="2800" b="1"/>
              <a:t> Şartların yerine getirilmesi yeteneğini artırmak için tekrar edilen faaliyet.</a:t>
            </a:r>
          </a:p>
          <a:p>
            <a:r>
              <a:rPr lang="tr-TR" sz="2800" b="1">
                <a:solidFill>
                  <a:schemeClr val="hlink"/>
                </a:solidFill>
              </a:rPr>
              <a:t>Verimlilik :</a:t>
            </a:r>
            <a:r>
              <a:rPr lang="tr-TR" sz="2800" b="1"/>
              <a:t> Elde edilen sonuç ile kullanılan kaynaklar arasındaki ilişki.</a:t>
            </a:r>
          </a:p>
        </p:txBody>
      </p:sp>
    </p:spTree>
    <p:extLst>
      <p:ext uri="{BB962C8B-B14F-4D97-AF65-F5344CB8AC3E}">
        <p14:creationId xmlns:p14="http://schemas.microsoft.com/office/powerpoint/2010/main" val="39784812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rrowheads="1"/>
          </p:cNvSpPr>
          <p:nvPr>
            <p:ph type="title"/>
          </p:nvPr>
        </p:nvSpPr>
        <p:spPr>
          <a:xfrm>
            <a:off x="357188" y="1020763"/>
            <a:ext cx="6005512" cy="647700"/>
          </a:xfrm>
        </p:spPr>
        <p:txBody>
          <a:bodyPr/>
          <a:lstStyle/>
          <a:p>
            <a:r>
              <a:rPr lang="tr-TR" sz="3200" b="1" dirty="0">
                <a:solidFill>
                  <a:schemeClr val="hlink"/>
                </a:solidFill>
              </a:rPr>
              <a:t>Toplam Kalite Yönetimi</a:t>
            </a:r>
          </a:p>
        </p:txBody>
      </p:sp>
      <p:sp>
        <p:nvSpPr>
          <p:cNvPr id="15363" name="Rectangle 3"/>
          <p:cNvSpPr>
            <a:spLocks noGrp="1" noRot="1" noChangeArrowheads="1"/>
          </p:cNvSpPr>
          <p:nvPr>
            <p:ph type="body" idx="1"/>
          </p:nvPr>
        </p:nvSpPr>
        <p:spPr>
          <a:xfrm>
            <a:off x="371475" y="2079625"/>
            <a:ext cx="8524875" cy="4313238"/>
          </a:xfrm>
        </p:spPr>
        <p:txBody>
          <a:bodyPr/>
          <a:lstStyle/>
          <a:p>
            <a:pPr marL="0" indent="0">
              <a:spcBef>
                <a:spcPts val="1800"/>
              </a:spcBef>
              <a:buNone/>
            </a:pPr>
            <a:r>
              <a:rPr lang="tr-TR" sz="2400" b="1" dirty="0" smtClean="0"/>
              <a:t>Tamamen </a:t>
            </a:r>
            <a:r>
              <a:rPr lang="tr-TR" sz="2400" b="1" dirty="0"/>
              <a:t>müşteriye odaklanmış bir işletme kültürünü oluşturan tam bir yönetim sistemidir. </a:t>
            </a:r>
            <a:endParaRPr lang="tr-TR" sz="2400" b="1" dirty="0" smtClean="0"/>
          </a:p>
          <a:p>
            <a:pPr marL="0" indent="0">
              <a:spcBef>
                <a:spcPts val="1800"/>
              </a:spcBef>
              <a:buNone/>
            </a:pPr>
            <a:r>
              <a:rPr lang="tr-TR" sz="2400" b="1" dirty="0" smtClean="0"/>
              <a:t>Toplam </a:t>
            </a:r>
            <a:r>
              <a:rPr lang="tr-TR" sz="2400" b="1" dirty="0"/>
              <a:t>Kalite Yönetimi, bir grup etkinliğidir ve bireysel olarak gerçekleştirilemez. </a:t>
            </a:r>
            <a:endParaRPr lang="tr-TR" sz="2400" b="1" dirty="0" smtClean="0"/>
          </a:p>
          <a:p>
            <a:pPr marL="0" indent="0">
              <a:spcBef>
                <a:spcPts val="1800"/>
              </a:spcBef>
              <a:buNone/>
            </a:pPr>
            <a:r>
              <a:rPr lang="tr-TR" sz="2400" b="1" dirty="0" smtClean="0"/>
              <a:t>Toplam </a:t>
            </a:r>
            <a:r>
              <a:rPr lang="tr-TR" sz="2400" b="1" dirty="0"/>
              <a:t>Kalite Yönetiminde hataları önlemek ve kaliteye ulaşmak, üst yönetimden işçilere, tedarikçilere ve üretim sürecinde görev alan tüm çalışanlara kadar herkesin sorumluluğudur.</a:t>
            </a:r>
          </a:p>
        </p:txBody>
      </p:sp>
    </p:spTree>
    <p:extLst>
      <p:ext uri="{BB962C8B-B14F-4D97-AF65-F5344CB8AC3E}">
        <p14:creationId xmlns:p14="http://schemas.microsoft.com/office/powerpoint/2010/main" val="1947567306"/>
      </p:ext>
    </p:extLst>
  </p:cSld>
  <p:clrMapOvr>
    <a:masterClrMapping/>
  </p:clrMapOvr>
  <p:timing>
    <p:tnLst>
      <p:par>
        <p:cTn id="1" dur="indefinite" restart="never" nodeType="tmRoot"/>
      </p:par>
    </p:tnLst>
  </p:timing>
</p:sld>
</file>

<file path=ppt/theme/theme1.xml><?xml version="1.0" encoding="utf-8"?>
<a:theme xmlns:a="http://schemas.openxmlformats.org/drawingml/2006/main" name="1_Standarddesign">
  <a:themeElements>
    <a:clrScheme name="1_Standarddesign 1">
      <a:dk1>
        <a:srgbClr val="000000"/>
      </a:dk1>
      <a:lt1>
        <a:srgbClr val="FFFFFF"/>
      </a:lt1>
      <a:dk2>
        <a:srgbClr val="4C7013"/>
      </a:dk2>
      <a:lt2>
        <a:srgbClr val="0061B2"/>
      </a:lt2>
      <a:accent1>
        <a:srgbClr val="FEA501"/>
      </a:accent1>
      <a:accent2>
        <a:srgbClr val="C40505"/>
      </a:accent2>
      <a:accent3>
        <a:srgbClr val="FFFFFF"/>
      </a:accent3>
      <a:accent4>
        <a:srgbClr val="000000"/>
      </a:accent4>
      <a:accent5>
        <a:srgbClr val="FECFAA"/>
      </a:accent5>
      <a:accent6>
        <a:srgbClr val="B10404"/>
      </a:accent6>
      <a:hlink>
        <a:srgbClr val="919191"/>
      </a:hlink>
      <a:folHlink>
        <a:srgbClr val="C9C9C9"/>
      </a:folHlink>
    </a:clrScheme>
    <a:fontScheme name="1_Standarddesign">
      <a:majorFont>
        <a:latin typeface="Arial"/>
        <a:ea typeface=""/>
        <a:cs typeface="Arial"/>
      </a:majorFont>
      <a:minorFont>
        <a:latin typeface="Arial"/>
        <a:ea typeface=""/>
        <a:cs typeface="Arial"/>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Standarddesign 1">
        <a:dk1>
          <a:srgbClr val="000000"/>
        </a:dk1>
        <a:lt1>
          <a:srgbClr val="FFFFFF"/>
        </a:lt1>
        <a:dk2>
          <a:srgbClr val="4C7013"/>
        </a:dk2>
        <a:lt2>
          <a:srgbClr val="0061B2"/>
        </a:lt2>
        <a:accent1>
          <a:srgbClr val="FEA501"/>
        </a:accent1>
        <a:accent2>
          <a:srgbClr val="C40505"/>
        </a:accent2>
        <a:accent3>
          <a:srgbClr val="FFFFFF"/>
        </a:accent3>
        <a:accent4>
          <a:srgbClr val="000000"/>
        </a:accent4>
        <a:accent5>
          <a:srgbClr val="FECFAA"/>
        </a:accent5>
        <a:accent6>
          <a:srgbClr val="B10404"/>
        </a:accent6>
        <a:hlink>
          <a:srgbClr val="919191"/>
        </a:hlink>
        <a:folHlink>
          <a:srgbClr val="C9C9C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3218</Words>
  <Application>Microsoft Office PowerPoint</Application>
  <PresentationFormat>Ekran Gösterisi (4:3)</PresentationFormat>
  <Paragraphs>541</Paragraphs>
  <Slides>72</Slides>
  <Notes>4</Notes>
  <HiddenSlides>0</HiddenSlides>
  <MMClips>0</MMClips>
  <ScaleCrop>false</ScaleCrop>
  <HeadingPairs>
    <vt:vector size="4" baseType="variant">
      <vt:variant>
        <vt:lpstr>Tema</vt:lpstr>
      </vt:variant>
      <vt:variant>
        <vt:i4>1</vt:i4>
      </vt:variant>
      <vt:variant>
        <vt:lpstr>Slayt Başlıkları</vt:lpstr>
      </vt:variant>
      <vt:variant>
        <vt:i4>72</vt:i4>
      </vt:variant>
    </vt:vector>
  </HeadingPairs>
  <TitlesOfParts>
    <vt:vector size="73" baseType="lpstr">
      <vt:lpstr>1_Standarddesign</vt:lpstr>
      <vt:lpstr>PowerPoint Sunusu</vt:lpstr>
      <vt:lpstr>İSG YÖNETİM SİSTEMLERİ</vt:lpstr>
      <vt:lpstr>Yönetim Sistemi Nedir?</vt:lpstr>
      <vt:lpstr>YÖNETİM SİSTEMLERİNİN FAYDALARI</vt:lpstr>
      <vt:lpstr>ISO 9000 Standardlarının Gelişimi</vt:lpstr>
      <vt:lpstr>EN-ISO 9000:2008 Serisi</vt:lpstr>
      <vt:lpstr>Kalitenin Tanımı</vt:lpstr>
      <vt:lpstr>ISO 9000 İle İlgili Bazı Tanımlar </vt:lpstr>
      <vt:lpstr>Toplam Kalite Yönetimi</vt:lpstr>
      <vt:lpstr>PowerPoint Sunusu</vt:lpstr>
      <vt:lpstr>                              ISO 9001:2008</vt:lpstr>
      <vt:lpstr>ISO 14001 ÇYS YAPISI</vt:lpstr>
      <vt:lpstr>     4. ÇEVRE YÖNETİM SİSTEMİ GEREKLİLİKLERİ </vt:lpstr>
      <vt:lpstr>     </vt:lpstr>
      <vt:lpstr>     4.2 ÇEVRE POLİTİKASI </vt:lpstr>
      <vt:lpstr>TS 18001(OHSAS) STANDARDI </vt:lpstr>
      <vt:lpstr>OHSAS 18001-İSG Yönetim Sisteminin Yararları: </vt:lpstr>
      <vt:lpstr>TS 18001(OHSAS) BÖLÜMLERİ</vt:lpstr>
      <vt:lpstr>Sistem İçinde Geçen Tanımlar:</vt:lpstr>
      <vt:lpstr>Sistem İçinde Geçen Tanımlar:</vt:lpstr>
      <vt:lpstr>PowerPoint Sunusu</vt:lpstr>
      <vt:lpstr>OHSAS 18001-Genel Şartlar: </vt:lpstr>
      <vt:lpstr>PowerPoint Sunusu</vt:lpstr>
      <vt:lpstr>PowerPoint Sunusu</vt:lpstr>
      <vt:lpstr>Tehlike Tanımlaması, Risk Değerlendirme ve Kontrollerin Belirlenmesi</vt:lpstr>
      <vt:lpstr>Risk Değerlendirme</vt:lpstr>
      <vt:lpstr>Risk Değerlendirme Metodolojileri</vt:lpstr>
      <vt:lpstr>Risk Değerlendirme Metodolojileri</vt:lpstr>
      <vt:lpstr>Prosedürler:</vt:lpstr>
      <vt:lpstr>Planlama :</vt:lpstr>
      <vt:lpstr>Yasal Şartlar ve Diğer Gereklilikler</vt:lpstr>
      <vt:lpstr>Hedefler </vt:lpstr>
      <vt:lpstr>PowerPoint Sunusu</vt:lpstr>
      <vt:lpstr>PowerPoint Sunusu</vt:lpstr>
      <vt:lpstr>İSG PROGRAMLARI</vt:lpstr>
      <vt:lpstr>İSG Programı</vt:lpstr>
      <vt:lpstr>Uygulama ve İşletim</vt:lpstr>
      <vt:lpstr>EĞİTİM, BİLGİLENDİRME VE YETERLİLİK</vt:lpstr>
      <vt:lpstr>Eğitim, Bilgilendirme ve Yeterlilik</vt:lpstr>
      <vt:lpstr>Eğitim, Bilgilendirme ve Yeterlilik</vt:lpstr>
      <vt:lpstr>DANIŞMA VE BİLGİ PAYLAŞIMI</vt:lpstr>
      <vt:lpstr>Danışma ve Bilgi Paylaşımı</vt:lpstr>
      <vt:lpstr>Danışma ve Bilgi Paylaşımı</vt:lpstr>
      <vt:lpstr>Danışma ve Bilgi Paylaşımı</vt:lpstr>
      <vt:lpstr>Danışma ve Bilgi Paylaşımı</vt:lpstr>
      <vt:lpstr>Danışma ve Bilgi Paylaşımı</vt:lpstr>
      <vt:lpstr>DOKÜMANTASYON</vt:lpstr>
      <vt:lpstr>Dokümantasyon</vt:lpstr>
      <vt:lpstr>İŞLETME KONTROLÜ </vt:lpstr>
      <vt:lpstr>ACİL DURUM HAZIRLIĞI VE KARŞI ÖNLEM</vt:lpstr>
      <vt:lpstr>Acil Durum Hazırlığı ve Karşı Önlem</vt:lpstr>
      <vt:lpstr>Kontrol Etme ve Düzeltici Faaliyetler</vt:lpstr>
      <vt:lpstr>Kontrol Etme ve Düzeltici Faaliyetler</vt:lpstr>
      <vt:lpstr>Kontrol Etme ve Düzeltici Faaliyetler</vt:lpstr>
      <vt:lpstr>Kazalar, Olaylar, Uygunsuzluklar ve Düzeltici ve Önleyici Faaliyetler</vt:lpstr>
      <vt:lpstr>Kayıtlar ve Kayıt Yönetimi</vt:lpstr>
      <vt:lpstr>Denetim (Audit)</vt:lpstr>
      <vt:lpstr>Denetim (Audit)</vt:lpstr>
      <vt:lpstr>Yönetimin Gözden Geçirmesi</vt:lpstr>
      <vt:lpstr>Yönetimin Gözden Geçirmesi</vt:lpstr>
      <vt:lpstr>YGG’de görüşülecek konular:</vt:lpstr>
      <vt:lpstr>SORULAR</vt:lpstr>
      <vt:lpstr>SORULAR</vt:lpstr>
      <vt:lpstr>SORULAR</vt:lpstr>
      <vt:lpstr>SORULAR</vt:lpstr>
      <vt:lpstr>SORULAR</vt:lpstr>
      <vt:lpstr>SORULAR</vt:lpstr>
      <vt:lpstr>SORULAR</vt:lpstr>
      <vt:lpstr>SORULAR</vt:lpstr>
      <vt:lpstr>SORULAR</vt:lpstr>
      <vt:lpstr>SORULAR</vt:lpstr>
      <vt:lpstr>PowerPoint Sunusu</vt:lpstr>
    </vt:vector>
  </TitlesOfParts>
  <Company>Inscale GmbH &amp; Co. KG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PresentationPackage</dc:title>
  <dc:creator>DOKTOR</dc:creator>
  <cp:lastModifiedBy>Canlı Eğitim</cp:lastModifiedBy>
  <cp:revision>1409</cp:revision>
  <dcterms:created xsi:type="dcterms:W3CDTF">2008-04-16T13:39:00Z</dcterms:created>
  <dcterms:modified xsi:type="dcterms:W3CDTF">2014-02-23T14:56:33Z</dcterms:modified>
</cp:coreProperties>
</file>