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96" r:id="rId2"/>
    <p:sldMasterId id="2147483708" r:id="rId3"/>
  </p:sldMasterIdLst>
  <p:notesMasterIdLst>
    <p:notesMasterId r:id="rId27"/>
  </p:notesMasterIdLst>
  <p:handoutMasterIdLst>
    <p:handoutMasterId r:id="rId28"/>
  </p:handoutMasterIdLst>
  <p:sldIdLst>
    <p:sldId id="1174" r:id="rId4"/>
    <p:sldId id="1213" r:id="rId5"/>
    <p:sldId id="1214" r:id="rId6"/>
    <p:sldId id="1215" r:id="rId7"/>
    <p:sldId id="1217" r:id="rId8"/>
    <p:sldId id="1222" r:id="rId9"/>
    <p:sldId id="1216" r:id="rId10"/>
    <p:sldId id="1233" r:id="rId11"/>
    <p:sldId id="1247" r:id="rId12"/>
    <p:sldId id="1248" r:id="rId13"/>
    <p:sldId id="1249" r:id="rId14"/>
    <p:sldId id="1250" r:id="rId15"/>
    <p:sldId id="1251" r:id="rId16"/>
    <p:sldId id="1252" r:id="rId17"/>
    <p:sldId id="1277" r:id="rId18"/>
    <p:sldId id="1278" r:id="rId19"/>
    <p:sldId id="1280" r:id="rId20"/>
    <p:sldId id="1281" r:id="rId21"/>
    <p:sldId id="1285" r:id="rId22"/>
    <p:sldId id="1286" r:id="rId23"/>
    <p:sldId id="1287" r:id="rId24"/>
    <p:sldId id="1288" r:id="rId25"/>
    <p:sldId id="1189" r:id="rId2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75F57"/>
    <a:srgbClr val="5A5A59"/>
    <a:srgbClr val="00A4FF"/>
    <a:srgbClr val="6B9B1A"/>
    <a:srgbClr val="004074"/>
    <a:srgbClr val="004986"/>
    <a:srgbClr val="414141"/>
    <a:srgbClr val="575757"/>
    <a:srgbClr val="3366FF"/>
    <a:srgbClr val="00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426" y="630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776"/>
    </p:cViewPr>
  </p:sorterViewPr>
  <p:notesViewPr>
    <p:cSldViewPr snapToGrid="0">
      <p:cViewPr varScale="1">
        <p:scale>
          <a:sx n="53" d="100"/>
          <a:sy n="53" d="100"/>
        </p:scale>
        <p:origin x="-282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13.10.2012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57C3001-2645-4142-A878-6F70B3BD6505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65476190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7132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9900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186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8798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4141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8171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5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8369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289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9532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938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300038" y="6269038"/>
            <a:ext cx="496887" cy="115887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ChangeArrowheads="1"/>
          </p:cNvSpPr>
          <p:nvPr userDrawn="1"/>
        </p:nvSpPr>
        <p:spPr bwMode="auto">
          <a:xfrm>
            <a:off x="796925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1293813" y="6269038"/>
            <a:ext cx="495300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1789113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2286000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2" name="Rectangle 20"/>
          <p:cNvSpPr>
            <a:spLocks noChangeArrowheads="1"/>
          </p:cNvSpPr>
          <p:nvPr userDrawn="1"/>
        </p:nvSpPr>
        <p:spPr bwMode="auto">
          <a:xfrm>
            <a:off x="2782888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3" name="Rectangle 21"/>
          <p:cNvSpPr>
            <a:spLocks noChangeArrowheads="1"/>
          </p:cNvSpPr>
          <p:nvPr userDrawn="1"/>
        </p:nvSpPr>
        <p:spPr bwMode="auto">
          <a:xfrm>
            <a:off x="3279775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4" name="Rectangle 22"/>
          <p:cNvSpPr>
            <a:spLocks noChangeArrowheads="1"/>
          </p:cNvSpPr>
          <p:nvPr userDrawn="1"/>
        </p:nvSpPr>
        <p:spPr bwMode="auto">
          <a:xfrm>
            <a:off x="3776663" y="6269038"/>
            <a:ext cx="495300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5" name="Rectangle 23"/>
          <p:cNvSpPr>
            <a:spLocks noChangeArrowheads="1"/>
          </p:cNvSpPr>
          <p:nvPr userDrawn="1"/>
        </p:nvSpPr>
        <p:spPr bwMode="auto">
          <a:xfrm>
            <a:off x="4271963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6" name="Rectangle 24"/>
          <p:cNvSpPr>
            <a:spLocks noChangeArrowheads="1"/>
          </p:cNvSpPr>
          <p:nvPr userDrawn="1"/>
        </p:nvSpPr>
        <p:spPr bwMode="auto">
          <a:xfrm>
            <a:off x="4768850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7" name="Line 25"/>
          <p:cNvSpPr>
            <a:spLocks noChangeShapeType="1"/>
          </p:cNvSpPr>
          <p:nvPr userDrawn="1"/>
        </p:nvSpPr>
        <p:spPr bwMode="auto">
          <a:xfrm>
            <a:off x="0" y="6045200"/>
            <a:ext cx="9139238" cy="0"/>
          </a:xfrm>
          <a:prstGeom prst="line">
            <a:avLst/>
          </a:prstGeom>
          <a:noFill/>
          <a:ln w="9525">
            <a:solidFill>
              <a:srgbClr val="9F9F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566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noProof="1" smtClean="0"/>
            </a:lvl1pPr>
          </a:lstStyle>
          <a:p>
            <a:r>
              <a:rPr lang="tr-TR" noProof="1" smtClean="0"/>
              <a:t>Formatvorlage des Untertitelmasters durch Klicken bearbeiten</a:t>
            </a:r>
          </a:p>
        </p:txBody>
      </p:sp>
      <p:sp>
        <p:nvSpPr>
          <p:cNvPr id="15667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noProof="1" smtClean="0"/>
            </a:lvl1pPr>
          </a:lstStyle>
          <a:p>
            <a:r>
              <a:rPr lang="tr-TR" noProof="1" smtClean="0"/>
              <a:t>Titelmasterformat durch Klicken bearbeiten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410310"/>
      </p:ext>
    </p:extLst>
  </p:cSld>
  <p:clrMapOvr>
    <a:masterClrMapping/>
  </p:clrMapOvr>
  <p:transition advClick="0" advTm="4000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3682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6300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3910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038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622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6943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10609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9898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8177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743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5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721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129602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300038" y="6269038"/>
            <a:ext cx="496887" cy="158750"/>
          </a:xfrm>
          <a:prstGeom prst="rect">
            <a:avLst/>
          </a:prstGeom>
          <a:solidFill>
            <a:srgbClr val="E2E2E2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96925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293813" y="6269038"/>
            <a:ext cx="495300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789113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286000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2782888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3279775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776663" y="6269038"/>
            <a:ext cx="495300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271963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768850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0" y="6045200"/>
            <a:ext cx="9139238" cy="0"/>
          </a:xfrm>
          <a:prstGeom prst="line">
            <a:avLst/>
          </a:prstGeom>
          <a:noFill/>
          <a:ln w="9525">
            <a:solidFill>
              <a:srgbClr val="9F9F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20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advClick="0" advTm="4000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7113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364980"/>
            <a:ext cx="8791574" cy="16312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rgbClr val="0061B2">
                      <a:lumMod val="40000"/>
                      <a:lumOff val="6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rgbClr val="000000"/>
                  </a:outerShdw>
                </a:effectLst>
                <a:latin typeface="Cambria" pitchFamily="18" charset="0"/>
              </a:rPr>
              <a:t>İstanbulUzman</a:t>
            </a:r>
            <a:endParaRPr lang="tr-TR" sz="10000" dirty="0">
              <a:ln w="38100">
                <a:solidFill>
                  <a:srgbClr val="0061B2">
                    <a:lumMod val="40000"/>
                    <a:lumOff val="60000"/>
                  </a:srgb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16163" y="3212882"/>
            <a:ext cx="8945949" cy="304698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matte">
            <a:bevelT w="63500" h="63500"/>
            <a:contourClr>
              <a:schemeClr val="bg1">
                <a:lumMod val="85000"/>
              </a:schemeClr>
            </a:contourClr>
          </a:sp3d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tr-TR" sz="9600" b="1" dirty="0" smtClean="0">
                <a:ln w="50800"/>
                <a:solidFill>
                  <a:srgbClr val="FFFFFF">
                    <a:shade val="50000"/>
                  </a:srgbClr>
                </a:solidFill>
                <a:effectLst>
                  <a:glow rad="139700">
                    <a:srgbClr val="000000">
                      <a:satMod val="175000"/>
                      <a:alpha val="40000"/>
                    </a:srgbClr>
                  </a:glow>
                </a:effectLst>
                <a:latin typeface="Cambria" pitchFamily="18" charset="0"/>
              </a:rPr>
              <a:t>ISG Yönetim Sistemleri</a:t>
            </a:r>
            <a:endParaRPr lang="tr-TR" sz="9600" b="1" dirty="0">
              <a:ln w="50800"/>
              <a:solidFill>
                <a:srgbClr val="FFFFFF">
                  <a:shade val="50000"/>
                </a:srgbClr>
              </a:solidFill>
              <a:effectLst>
                <a:glow rad="139700">
                  <a:srgbClr val="000000">
                    <a:satMod val="175000"/>
                    <a:alpha val="40000"/>
                  </a:srgbClr>
                </a:glo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51843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325438"/>
            <a:ext cx="7491412" cy="114300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Yasal </a:t>
            </a:r>
            <a:r>
              <a:rPr lang="tr-TR" dirty="0"/>
              <a:t>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u="sng" dirty="0">
                <a:solidFill>
                  <a:srgbClr val="0070C0"/>
                </a:solidFill>
              </a:rPr>
              <a:t>diğer şartlar</a:t>
            </a:r>
            <a:r>
              <a:rPr lang="tr-TR" dirty="0">
                <a:solidFill>
                  <a:schemeClr val="hlink"/>
                </a:solidFill>
              </a:rPr>
              <a:t>	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idx="1"/>
          </p:nvPr>
        </p:nvSpPr>
        <p:spPr>
          <a:xfrm>
            <a:off x="242888" y="925513"/>
            <a:ext cx="7491412" cy="5256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FF0000"/>
                </a:solidFill>
              </a:rPr>
              <a:t>Türk İş Hukuku mevzuatı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70C0"/>
                </a:solidFill>
              </a:rPr>
              <a:t>Ürünün ihraç edildiği ülkenin mevzuatları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70C0"/>
                </a:solidFill>
              </a:rPr>
              <a:t>Organize sanayi bölgelerinde bulunan işletmeler için OSB yönetiminin kendi kuralları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70C0"/>
                </a:solidFill>
              </a:rPr>
              <a:t>Genelgeler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70C0"/>
                </a:solidFill>
              </a:rPr>
              <a:t>Kamu ve sivil toplum kuruluşlarıyla yapılan anlaşmalar,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70C0"/>
                </a:solidFill>
              </a:rPr>
              <a:t>Bağlı olunan üst kuruluşun kamuya karşı taahhütleri,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70C0"/>
                </a:solidFill>
              </a:rPr>
              <a:t>Topluluk şirketlerinin, müşterilerin </a:t>
            </a:r>
            <a:r>
              <a:rPr lang="tr-TR" sz="2400" dirty="0" smtClean="0">
                <a:solidFill>
                  <a:srgbClr val="0070C0"/>
                </a:solidFill>
              </a:rPr>
              <a:t>şartları</a:t>
            </a:r>
            <a:r>
              <a:rPr lang="tr-TR" sz="2400" dirty="0" smtClean="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054080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4.3.3 Hedefler ve Programlar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922338"/>
            <a:ext cx="7491412" cy="5256212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tr-TR" dirty="0"/>
              <a:t>Uygun fonksiyon ve seviyelerde İSG hedefleri oluşturulmalı, uygulanmalı ve devamlılığı sağlanmalıdır.</a:t>
            </a:r>
          </a:p>
          <a:p>
            <a:pPr algn="just">
              <a:lnSpc>
                <a:spcPct val="120000"/>
              </a:lnSpc>
            </a:pPr>
            <a:r>
              <a:rPr lang="tr-TR" dirty="0"/>
              <a:t>Hedefler ölçülebilir olmalı, yasal ve diğer şartlara uyma, sürekli iyileşme ve yaralanma ve sağlığın bozulmasının önlenmesi taahhütlerini içermeli, İSG politikasıyla tutarlı olmalı,</a:t>
            </a:r>
          </a:p>
          <a:p>
            <a:pPr algn="just">
              <a:lnSpc>
                <a:spcPct val="120000"/>
              </a:lnSpc>
            </a:pPr>
            <a:r>
              <a:rPr lang="tr-TR" dirty="0"/>
              <a:t>Önemli İSG risklerinin yanı sıra teknolojik seçenekler, mali, işletme ve iş hayatının gerekleri ile ilgili tarafların görüşleri dikkate alınmalıdır.</a:t>
            </a:r>
          </a:p>
          <a:p>
            <a:pPr algn="just">
              <a:lnSpc>
                <a:spcPct val="120000"/>
              </a:lnSpc>
            </a:pPr>
            <a:r>
              <a:rPr lang="tr-TR" dirty="0"/>
              <a:t>Hedefleri gerçekleştirmek için kaynaklar, sorumluk, yöntem ve terminin belirtildiği programlar oluşturulup, uygulanmalı, sürekliliği sağlanmalıdır. Programlar düzenli olarak gözden geçirilmeli ve gerektiğinde yeniden düzenlenmelidir.</a:t>
            </a:r>
          </a:p>
          <a:p>
            <a:pPr>
              <a:lnSpc>
                <a:spcPct val="8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378331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İSG PROGRAMLARI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571500" y="1917700"/>
            <a:ext cx="1981200" cy="3124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81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kumimoji="0" lang="en-AU" sz="2800" dirty="0"/>
              <a:t> </a:t>
            </a:r>
          </a:p>
          <a:p>
            <a:pPr algn="ctr" eaLnBrk="0" hangingPunct="0"/>
            <a:r>
              <a:rPr kumimoji="0" lang="en-AU" sz="2800" dirty="0"/>
              <a:t>HEDEFLER</a:t>
            </a:r>
            <a:endParaRPr kumimoji="0" lang="en-AU" sz="2400" dirty="0"/>
          </a:p>
        </p:txBody>
      </p:sp>
      <p:sp>
        <p:nvSpPr>
          <p:cNvPr id="273413" name="AutoShape 5"/>
          <p:cNvSpPr>
            <a:spLocks noChangeArrowheads="1"/>
          </p:cNvSpPr>
          <p:nvPr/>
        </p:nvSpPr>
        <p:spPr bwMode="auto">
          <a:xfrm>
            <a:off x="3279775" y="1971675"/>
            <a:ext cx="3214688" cy="1008063"/>
          </a:xfrm>
          <a:prstGeom prst="rightArrow">
            <a:avLst>
              <a:gd name="adj1" fmla="val 54167"/>
              <a:gd name="adj2" fmla="val 7972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tr-TR" sz="2400"/>
              <a:t>  </a:t>
            </a:r>
            <a:r>
              <a:rPr kumimoji="0" lang="en-AU" sz="2400"/>
              <a:t>SORUMLULUKLAR</a:t>
            </a:r>
          </a:p>
        </p:txBody>
      </p:sp>
      <p:sp>
        <p:nvSpPr>
          <p:cNvPr id="273414" name="AutoShape 6"/>
          <p:cNvSpPr>
            <a:spLocks noChangeArrowheads="1"/>
          </p:cNvSpPr>
          <p:nvPr/>
        </p:nvSpPr>
        <p:spPr bwMode="auto">
          <a:xfrm>
            <a:off x="3355975" y="3073400"/>
            <a:ext cx="3138488" cy="914400"/>
          </a:xfrm>
          <a:prstGeom prst="rightArrow">
            <a:avLst>
              <a:gd name="adj1" fmla="val 58333"/>
              <a:gd name="adj2" fmla="val 8580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en-AU" sz="2400"/>
              <a:t>ARAÇLAR</a:t>
            </a:r>
          </a:p>
        </p:txBody>
      </p:sp>
      <p:sp>
        <p:nvSpPr>
          <p:cNvPr id="273415" name="AutoShape 7"/>
          <p:cNvSpPr>
            <a:spLocks noChangeArrowheads="1"/>
          </p:cNvSpPr>
          <p:nvPr/>
        </p:nvSpPr>
        <p:spPr bwMode="auto">
          <a:xfrm>
            <a:off x="3427413" y="4168775"/>
            <a:ext cx="3067050" cy="990600"/>
          </a:xfrm>
          <a:prstGeom prst="rightArrow">
            <a:avLst>
              <a:gd name="adj1" fmla="val 50000"/>
              <a:gd name="adj2" fmla="val 7740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en-AU" sz="2400"/>
              <a:t>ZAMAN</a:t>
            </a:r>
          </a:p>
        </p:txBody>
      </p:sp>
      <p:sp>
        <p:nvSpPr>
          <p:cNvPr id="273416" name="Rectangle 8"/>
          <p:cNvSpPr>
            <a:spLocks noChangeArrowheads="1"/>
          </p:cNvSpPr>
          <p:nvPr/>
        </p:nvSpPr>
        <p:spPr bwMode="auto">
          <a:xfrm rot="16200000">
            <a:off x="6321425" y="2692400"/>
            <a:ext cx="3276600" cy="167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kumimoji="0" lang="en-AU" sz="2400"/>
              <a:t>PRO</a:t>
            </a:r>
            <a:r>
              <a:rPr kumimoji="0" lang="tr-TR" sz="2400"/>
              <a:t>G</a:t>
            </a:r>
            <a:r>
              <a:rPr kumimoji="0" lang="en-AU" sz="2400"/>
              <a:t>RAMLAR</a:t>
            </a:r>
          </a:p>
        </p:txBody>
      </p:sp>
    </p:spTree>
    <p:extLst>
      <p:ext uri="{BB962C8B-B14F-4D97-AF65-F5344CB8AC3E}">
        <p14:creationId xmlns:p14="http://schemas.microsoft.com/office/powerpoint/2010/main" xmlns="" val="644470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77" name="Group 53"/>
          <p:cNvGraphicFramePr>
            <a:graphicFrameLocks noGrp="1"/>
          </p:cNvGraphicFramePr>
          <p:nvPr>
            <p:ph type="tbl" idx="1"/>
          </p:nvPr>
        </p:nvGraphicFramePr>
        <p:xfrm>
          <a:off x="1401763" y="1125538"/>
          <a:ext cx="7418387" cy="4968876"/>
        </p:xfrm>
        <a:graphic>
          <a:graphicData uri="http://schemas.openxmlformats.org/drawingml/2006/table">
            <a:tbl>
              <a:tblPr/>
              <a:tblGrid>
                <a:gridCol w="3690937"/>
                <a:gridCol w="3727450"/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Politika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Hedef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Güvenli bir çalışma ortamı sağlamak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Risk skoru 6 ve üzerinde olan tehlikelerin risk skorunu aşağı çekmek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5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 Kazalarını minimumda tutmak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2008 yılında X adet olan iş kazasını Y adede indirmek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 Hukuku mevzuatına ve diğer tüm şartlama uymak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2008 sonuna kadar izin verilen değerlerden sapmanın sıfırlanması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551720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İSG Programı</a:t>
            </a:r>
          </a:p>
        </p:txBody>
      </p:sp>
      <p:graphicFrame>
        <p:nvGraphicFramePr>
          <p:cNvPr id="207957" name="Group 8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24787430"/>
              </p:ext>
            </p:extLst>
          </p:nvPr>
        </p:nvGraphicFramePr>
        <p:xfrm>
          <a:off x="179388" y="1484313"/>
          <a:ext cx="8640762" cy="2665413"/>
        </p:xfrm>
        <a:graphic>
          <a:graphicData uri="http://schemas.openxmlformats.org/drawingml/2006/table">
            <a:tbl>
              <a:tblPr/>
              <a:tblGrid>
                <a:gridCol w="2076450"/>
                <a:gridCol w="1862137"/>
                <a:gridCol w="2185988"/>
                <a:gridCol w="984250"/>
                <a:gridCol w="1531937"/>
              </a:tblGrid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8000"/>
                          </a:solidFill>
                          <a:effectLst/>
                          <a:latin typeface="Arial" pitchFamily="34" charset="0"/>
                        </a:rPr>
                        <a:t>Politika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8000"/>
                          </a:solidFill>
                          <a:effectLst/>
                          <a:latin typeface="Arial" pitchFamily="34" charset="0"/>
                        </a:rPr>
                        <a:t>Hedef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8000"/>
                          </a:solidFill>
                          <a:effectLst/>
                          <a:latin typeface="Arial" pitchFamily="34" charset="0"/>
                        </a:rPr>
                        <a:t>Uygulanacak faaliyet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8000"/>
                          </a:solidFill>
                          <a:effectLst/>
                          <a:latin typeface="Arial" pitchFamily="34" charset="0"/>
                        </a:rPr>
                        <a:t>Süre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8000"/>
                          </a:solidFill>
                          <a:effectLst/>
                          <a:latin typeface="Arial" pitchFamily="34" charset="0"/>
                        </a:rPr>
                        <a:t>Sorumlu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 Kazalarını en az düzeyde tutmak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 adetten Y adede indirilmesi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Kaza sebeplerini ve tekrarlayan kazaları tespit ederek kaynağında yok etmek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... Bölümü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212794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4.5.5 İç Tetkik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800"/>
              <a:t>İSG Yönetim sisteminin bu standardın şartları ile planlanan  düzenlemelere uygunluğunu,</a:t>
            </a:r>
          </a:p>
          <a:p>
            <a:r>
              <a:rPr lang="tr-TR" sz="2800"/>
              <a:t>Gereğince uygulandığının ve sürekliliğinin sağlandığını tayin etmek </a:t>
            </a:r>
          </a:p>
          <a:p>
            <a:r>
              <a:rPr lang="tr-TR" sz="2800"/>
              <a:t>Politika ve hedefleri karşılama etkinliğini takip etmek ve</a:t>
            </a:r>
          </a:p>
          <a:p>
            <a:r>
              <a:rPr lang="tr-TR" sz="2800"/>
              <a:t>Yönetime performans ile ilgili bilgi sağlamak için planlanan aralıklarla iç tetkik yapmalıdır.</a:t>
            </a:r>
          </a:p>
        </p:txBody>
      </p:sp>
    </p:spTree>
    <p:extLst>
      <p:ext uri="{BB962C8B-B14F-4D97-AF65-F5344CB8AC3E}">
        <p14:creationId xmlns:p14="http://schemas.microsoft.com/office/powerpoint/2010/main" xmlns="" val="889990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525463"/>
            <a:ext cx="7491412" cy="1143000"/>
          </a:xfrm>
        </p:spPr>
        <p:txBody>
          <a:bodyPr/>
          <a:lstStyle/>
          <a:p>
            <a:r>
              <a:rPr lang="tr-TR" dirty="0"/>
              <a:t>İç Tetkikte;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idx="1"/>
          </p:nvPr>
        </p:nvSpPr>
        <p:spPr>
          <a:xfrm>
            <a:off x="290512" y="1136650"/>
            <a:ext cx="9101137" cy="51117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/>
              <a:t>Tetkiklerin planlanması, uygulanması, sonuçlarının bildirilmesi, kayıtlarının tutulması ile ilgili sorumluluk ve yetkiler ile şartlar tanımlanmalıdır.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İç tetkik programı hazırlanmalıdır.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Tetkik kriterlerinin; kapsamı, sıklığı ve metodu belirlenmelidir.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Seçilen tetkikçiler tetkik edilecek prosesten bağımsız olmalıdır.</a:t>
            </a:r>
          </a:p>
        </p:txBody>
      </p:sp>
    </p:spTree>
    <p:extLst>
      <p:ext uri="{BB962C8B-B14F-4D97-AF65-F5344CB8AC3E}">
        <p14:creationId xmlns:p14="http://schemas.microsoft.com/office/powerpoint/2010/main" xmlns="" val="129598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280988" y="1298575"/>
            <a:ext cx="7491412" cy="583247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/>
              <a:t>Üst yönetim, planlanan aralıklarla, İSG Yönetim Sisteminin uygunluğunun, yeterliliğinin ve etkinliğinin sürekliliğini sağlamalıdır.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/>
              <a:t>Gözden geçirmeler, İSG politikası,  ve hedefleri de dahil olmak üzere İSG’ye ilişkin değişiklik ihtiyacı ve iyileştirme fırsatlarını da içermelidir.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/>
              <a:t>Kayıtlar muhafaza edilmelidir.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8" y="411163"/>
            <a:ext cx="7491412" cy="1143000"/>
          </a:xfrm>
        </p:spPr>
        <p:txBody>
          <a:bodyPr/>
          <a:lstStyle/>
          <a:p>
            <a:r>
              <a:rPr lang="tr-TR" sz="3200" dirty="0"/>
              <a:t>4.5.4 </a:t>
            </a:r>
            <a:r>
              <a:rPr lang="tr-TR" sz="3200" dirty="0" smtClean="0"/>
              <a:t>Yönetimin Gözden Geçirmesi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3044522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YGG’de görüşülecek konular</a:t>
            </a:r>
            <a:r>
              <a:rPr lang="tr-TR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idx="1"/>
          </p:nvPr>
        </p:nvSpPr>
        <p:spPr>
          <a:xfrm>
            <a:off x="261938" y="1095375"/>
            <a:ext cx="7491412" cy="507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/>
              <a:t>İç tetkik sonuçları ile kuruluşun uymakla yükümlü olduğu yasal ve diğer şartlara uygunluğun değerlendirilmesi,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Katılım ve danışma sonuçları,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İlgili taraflarla yapılan iletişim (şikayetler dahil)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Kuruluşun İSG performansı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Hedeflere ulaşma derecesi,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Olayların araştırılmasının, düzeltici ve önleyici faaliyetlerin durumu,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Önceki YGG’ye ait faaliyetlerin izlenmesi,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İSG ile ilgili yasal ve diğer şartlardaki gelişmeler ve değişen durumlar,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İyileştirme ile ilgili tavsiyeler.</a:t>
            </a:r>
          </a:p>
        </p:txBody>
      </p:sp>
    </p:spTree>
    <p:extLst>
      <p:ext uri="{BB962C8B-B14F-4D97-AF65-F5344CB8AC3E}">
        <p14:creationId xmlns:p14="http://schemas.microsoft.com/office/powerpoint/2010/main" xmlns="" val="2609438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15626"/>
            <a:ext cx="9010650" cy="5877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auto">
              <a:spcAft>
                <a:spcPts val="0"/>
              </a:spcAft>
              <a:buNone/>
              <a:defRPr/>
            </a:pPr>
            <a:r>
              <a:rPr lang="tr-TR" dirty="0" smtClean="0"/>
              <a:t>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ISG YÖNETİM SİSTEMLERİ</a:t>
            </a:r>
            <a:endParaRPr lang="tr-T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083042"/>
              </p:ext>
            </p:extLst>
          </p:nvPr>
        </p:nvGraphicFramePr>
        <p:xfrm>
          <a:off x="409575" y="1336328"/>
          <a:ext cx="80391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588645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OHSAS 18001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İş Sağlığı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</a:rPr>
                        <a:t> ve Güvenliği Yönetim Sistemi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ISO 9001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Kalite</a:t>
                      </a:r>
                      <a:r>
                        <a:rPr lang="tr-TR" baseline="0" dirty="0" smtClean="0"/>
                        <a:t> Yönetim Sistemi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ISO 14001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Çevre Yönetim Sistemi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6188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15626"/>
            <a:ext cx="9010650" cy="493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val 3"/>
          <p:cNvSpPr/>
          <p:nvPr/>
        </p:nvSpPr>
        <p:spPr>
          <a:xfrm>
            <a:off x="4314825" y="4886325"/>
            <a:ext cx="619125" cy="5429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135856"/>
            <a:ext cx="7458075" cy="454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135856"/>
            <a:ext cx="7458075" cy="454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val 3"/>
          <p:cNvSpPr/>
          <p:nvPr/>
        </p:nvSpPr>
        <p:spPr>
          <a:xfrm>
            <a:off x="114300" y="2533650"/>
            <a:ext cx="542925" cy="4095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12" name="Rechteck 4"/>
          <p:cNvSpPr>
            <a:spLocks noChangeArrowheads="1"/>
          </p:cNvSpPr>
          <p:nvPr/>
        </p:nvSpPr>
        <p:spPr bwMode="auto">
          <a:xfrm>
            <a:off x="172005" y="2516888"/>
            <a:ext cx="8782476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Teşekkür Ederim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0442" y="568865"/>
            <a:ext cx="3290888" cy="2465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040330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28600" y="1098550"/>
            <a:ext cx="8524875" cy="4313238"/>
          </a:xfrm>
        </p:spPr>
        <p:txBody>
          <a:bodyPr>
            <a:normAutofit/>
          </a:bodyPr>
          <a:lstStyle/>
          <a:p>
            <a:pPr marL="109728" indent="0" algn="just" fontAlgn="auto">
              <a:spcAft>
                <a:spcPts val="0"/>
              </a:spcAft>
              <a:buNone/>
              <a:defRPr/>
            </a:pPr>
            <a:r>
              <a:rPr lang="tr-TR" sz="2000" dirty="0" smtClean="0"/>
              <a:t>Yönetim sistemleri;</a:t>
            </a:r>
            <a:r>
              <a:rPr lang="en-US" sz="2000" dirty="0"/>
              <a:t> </a:t>
            </a:r>
            <a:r>
              <a:rPr lang="en-US" sz="2000" dirty="0" err="1"/>
              <a:t>kuruluşların</a:t>
            </a:r>
            <a:r>
              <a:rPr lang="en-US" sz="2000" dirty="0"/>
              <a:t> </a:t>
            </a:r>
            <a:r>
              <a:rPr lang="tr-TR" sz="2000" dirty="0" smtClean="0"/>
              <a:t> f</a:t>
            </a:r>
            <a:r>
              <a:rPr lang="en-US" sz="2000" dirty="0" err="1" smtClean="0"/>
              <a:t>aaliyetlerinin</a:t>
            </a:r>
            <a:r>
              <a:rPr lang="en-US" sz="2000" dirty="0" smtClean="0"/>
              <a:t> </a:t>
            </a:r>
            <a:r>
              <a:rPr lang="en-US" sz="2000" dirty="0" err="1" smtClean="0"/>
              <a:t>genel</a:t>
            </a:r>
            <a:r>
              <a:rPr lang="en-US" sz="2000" dirty="0" smtClean="0"/>
              <a:t> </a:t>
            </a:r>
            <a:r>
              <a:rPr lang="en-US" sz="2000" dirty="0" err="1"/>
              <a:t>stratejileri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uyumlu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sistematik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ele</a:t>
            </a:r>
            <a:r>
              <a:rPr lang="en-US" sz="2000" dirty="0"/>
              <a:t> </a:t>
            </a:r>
            <a:r>
              <a:rPr lang="en-US" sz="2000" dirty="0" err="1"/>
              <a:t>alınıp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sürekli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iyileştirme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 err="1"/>
              <a:t>yaklaşımı</a:t>
            </a:r>
            <a:r>
              <a:rPr lang="en-US" sz="2000" dirty="0"/>
              <a:t> </a:t>
            </a:r>
            <a:r>
              <a:rPr lang="en-US" sz="2000" dirty="0" err="1"/>
              <a:t>çerçevesinde</a:t>
            </a:r>
            <a:r>
              <a:rPr lang="en-US" sz="2000" dirty="0"/>
              <a:t> </a:t>
            </a:r>
            <a:r>
              <a:rPr lang="en-US" sz="2000" dirty="0" err="1" smtClean="0"/>
              <a:t>çözümlenmesi</a:t>
            </a:r>
            <a:r>
              <a:rPr lang="tr-TR" sz="2000" dirty="0" smtClean="0"/>
              <a:t>ni amaçlar.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tr-TR" dirty="0" smtClean="0"/>
          </a:p>
          <a:p>
            <a:r>
              <a:rPr lang="en-US" b="1" u="sng" dirty="0">
                <a:solidFill>
                  <a:srgbClr val="FF0000"/>
                </a:solidFill>
              </a:rPr>
              <a:t>OHSAS 18001</a:t>
            </a:r>
            <a:r>
              <a:rPr lang="en-US" u="sng" dirty="0"/>
              <a:t>:İŞ </a:t>
            </a:r>
            <a:r>
              <a:rPr lang="en-US" dirty="0"/>
              <a:t>SAĞLIĞI VE GÜVENLİĞİ DEĞERLENDİRME SERİSİ-İŞ SAĞLIĞI VE GÜVENLİĞİ YÖNETİM SİSTEMİ </a:t>
            </a:r>
            <a:r>
              <a:rPr lang="en-US" dirty="0" smtClean="0">
                <a:solidFill>
                  <a:srgbClr val="FF0000"/>
                </a:solidFill>
              </a:rPr>
              <a:t>SPESİFİKASYONU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smtClean="0">
                <a:solidFill>
                  <a:srgbClr val="FF0000"/>
                </a:solidFill>
              </a:rPr>
              <a:t>			&amp;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u="sng" dirty="0">
                <a:solidFill>
                  <a:srgbClr val="FF0000"/>
                </a:solidFill>
              </a:rPr>
              <a:t>OHSAS 18002</a:t>
            </a:r>
            <a:r>
              <a:rPr lang="en-US" dirty="0"/>
              <a:t>:İŞ SAĞLIĞI VE GÜVENLİĞİ YÖNETİM SİSTEMLERİ-OHSAS 18001 </a:t>
            </a:r>
            <a:r>
              <a:rPr lang="en-US" dirty="0">
                <a:solidFill>
                  <a:srgbClr val="FF0000"/>
                </a:solidFill>
              </a:rPr>
              <a:t>UYGULAMA REHBERİ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tr-TR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61938" y="573088"/>
            <a:ext cx="8520112" cy="6477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Yönetim Sistemi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8381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 18001(OHSAS) </a:t>
            </a:r>
            <a:r>
              <a:rPr lang="en-US" dirty="0" smtClean="0"/>
              <a:t>STANDARDI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4" y="1298575"/>
            <a:ext cx="6896101" cy="4313238"/>
          </a:xfrm>
        </p:spPr>
        <p:txBody>
          <a:bodyPr/>
          <a:lstStyle/>
          <a:p>
            <a:pPr algn="just"/>
            <a:r>
              <a:rPr lang="en-US" dirty="0"/>
              <a:t>OHSAS 18001, BSI (British </a:t>
            </a:r>
            <a:r>
              <a:rPr lang="en-US" dirty="0" err="1"/>
              <a:t>standarts</a:t>
            </a:r>
            <a:r>
              <a:rPr lang="en-US" dirty="0"/>
              <a:t> Institute)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yayınlanmış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"</a:t>
            </a:r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Güvenliği</a:t>
            </a:r>
            <a:r>
              <a:rPr lang="en-US" dirty="0"/>
              <a:t>" </a:t>
            </a:r>
            <a:r>
              <a:rPr lang="en-US" dirty="0" err="1"/>
              <a:t>standardıdır</a:t>
            </a:r>
            <a:r>
              <a:rPr lang="en-US" dirty="0"/>
              <a:t>. </a:t>
            </a:r>
            <a:endParaRPr lang="tr-TR" dirty="0" smtClean="0"/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OHSAS 18001; ISO 9000 </a:t>
            </a:r>
            <a:r>
              <a:rPr lang="en-US" dirty="0" err="1"/>
              <a:t>ve</a:t>
            </a:r>
            <a:r>
              <a:rPr lang="en-US" dirty="0"/>
              <a:t> ISO 14000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u="sng" dirty="0" err="1"/>
              <a:t>bir</a:t>
            </a:r>
            <a:r>
              <a:rPr lang="en-US" u="sng" dirty="0"/>
              <a:t> ISO </a:t>
            </a:r>
            <a:r>
              <a:rPr lang="en-US" u="sng" dirty="0" err="1"/>
              <a:t>standardı</a:t>
            </a:r>
            <a:r>
              <a:rPr lang="en-US" u="sng" dirty="0"/>
              <a:t> </a:t>
            </a:r>
            <a:r>
              <a:rPr lang="en-US" u="sng" dirty="0" err="1"/>
              <a:t>değildir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algn="just"/>
            <a:r>
              <a:rPr lang="tr-TR" dirty="0" smtClean="0"/>
              <a:t>OHSAS 18001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standartlardan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u="sng" dirty="0" err="1" smtClean="0"/>
              <a:t>bazı</a:t>
            </a:r>
            <a:r>
              <a:rPr lang="en-US" u="sng" dirty="0" smtClean="0"/>
              <a:t> </a:t>
            </a:r>
            <a:r>
              <a:rPr lang="en-US" u="sng" dirty="0" err="1"/>
              <a:t>ulusal</a:t>
            </a:r>
            <a:r>
              <a:rPr lang="en-US" u="sng" dirty="0"/>
              <a:t> </a:t>
            </a:r>
            <a:r>
              <a:rPr lang="en-US" u="sng" dirty="0" err="1"/>
              <a:t>standart</a:t>
            </a:r>
            <a:r>
              <a:rPr lang="en-US" u="sng" dirty="0"/>
              <a:t> </a:t>
            </a:r>
            <a:r>
              <a:rPr lang="en-US" u="sng" dirty="0" err="1"/>
              <a:t>kuruluşları</a:t>
            </a:r>
            <a:r>
              <a:rPr lang="en-US" u="sng" dirty="0"/>
              <a:t> </a:t>
            </a:r>
            <a:r>
              <a:rPr lang="en-US" u="sng" dirty="0" err="1"/>
              <a:t>ve</a:t>
            </a:r>
            <a:r>
              <a:rPr lang="en-US" u="sng" dirty="0"/>
              <a:t> </a:t>
            </a:r>
            <a:r>
              <a:rPr lang="en-US" u="sng" dirty="0" err="1"/>
              <a:t>belgelendirme</a:t>
            </a:r>
            <a:r>
              <a:rPr lang="en-US" u="sng" dirty="0"/>
              <a:t> </a:t>
            </a:r>
            <a:r>
              <a:rPr lang="en-US" u="sng" dirty="0" err="1"/>
              <a:t>kuruluşlarının</a:t>
            </a:r>
            <a:r>
              <a:rPr lang="en-US" u="sng" dirty="0"/>
              <a:t> </a:t>
            </a:r>
            <a:r>
              <a:rPr lang="en-US" u="sng" dirty="0" err="1"/>
              <a:t>birlikte</a:t>
            </a:r>
            <a:r>
              <a:rPr lang="en-US" u="sng" dirty="0"/>
              <a:t> </a:t>
            </a:r>
            <a:r>
              <a:rPr lang="en-US" u="sng" dirty="0" err="1"/>
              <a:t>çalışmasıyla</a:t>
            </a:r>
            <a:r>
              <a:rPr lang="en-US" u="sng" dirty="0"/>
              <a:t> </a:t>
            </a:r>
            <a:r>
              <a:rPr lang="en-US" dirty="0" err="1" smtClean="0"/>
              <a:t>gerçekleştirilmiştir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1996’da </a:t>
            </a:r>
            <a:r>
              <a:rPr lang="en-US" dirty="0"/>
              <a:t>BS 8800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 smtClean="0"/>
              <a:t>sis.rehberi</a:t>
            </a:r>
            <a:endParaRPr lang="tr-TR" dirty="0"/>
          </a:p>
          <a:p>
            <a:pPr lvl="1"/>
            <a:r>
              <a:rPr lang="en-US" dirty="0" smtClean="0"/>
              <a:t>1997’de </a:t>
            </a:r>
            <a:r>
              <a:rPr lang="en-US" dirty="0"/>
              <a:t>Technical report NPR </a:t>
            </a:r>
            <a:r>
              <a:rPr lang="en-US" dirty="0" smtClean="0"/>
              <a:t>5001</a:t>
            </a:r>
            <a:endParaRPr lang="tr-TR" dirty="0" smtClean="0"/>
          </a:p>
          <a:p>
            <a:pPr lvl="1"/>
            <a:r>
              <a:rPr lang="en-US" dirty="0" smtClean="0"/>
              <a:t>1999’da </a:t>
            </a:r>
            <a:r>
              <a:rPr lang="en-US" dirty="0"/>
              <a:t>BS </a:t>
            </a:r>
            <a:r>
              <a:rPr lang="en-US" dirty="0" err="1"/>
              <a:t>tarafından</a:t>
            </a:r>
            <a:r>
              <a:rPr lang="en-US" dirty="0"/>
              <a:t> (</a:t>
            </a:r>
            <a:r>
              <a:rPr lang="en-US" dirty="0" err="1" smtClean="0"/>
              <a:t>İngiltere’de</a:t>
            </a:r>
            <a:r>
              <a:rPr lang="en-US" dirty="0" smtClean="0"/>
              <a:t>)</a:t>
            </a:r>
            <a:endParaRPr lang="tr-TR" dirty="0" smtClean="0"/>
          </a:p>
          <a:p>
            <a:pPr lvl="1"/>
            <a:r>
              <a:rPr lang="en-US" dirty="0" smtClean="0"/>
              <a:t>2004’de </a:t>
            </a:r>
            <a:r>
              <a:rPr lang="en-US" dirty="0"/>
              <a:t>TS 18001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yayınlandı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83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513" y="630238"/>
            <a:ext cx="8520112" cy="647700"/>
          </a:xfrm>
        </p:spPr>
        <p:txBody>
          <a:bodyPr/>
          <a:lstStyle/>
          <a:p>
            <a:r>
              <a:rPr lang="en-US" dirty="0"/>
              <a:t>TS 18001(OHSAS) </a:t>
            </a:r>
            <a:r>
              <a:rPr lang="en-US" dirty="0" smtClean="0"/>
              <a:t>STANDARDI</a:t>
            </a:r>
            <a:r>
              <a:rPr lang="tr-TR" dirty="0" smtClean="0"/>
              <a:t> (TANIMLAR)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İŞ SAĞLIĞI VE GÜVENLİĞİ YÖNETİM SİSTEMİ: </a:t>
            </a:r>
            <a:r>
              <a:rPr lang="en-US" dirty="0" err="1"/>
              <a:t>Kuruluşun</a:t>
            </a:r>
            <a:r>
              <a:rPr lang="en-US" dirty="0"/>
              <a:t> </a:t>
            </a:r>
            <a:r>
              <a:rPr lang="en-US" dirty="0" err="1"/>
              <a:t>faaliyetleri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İSG </a:t>
            </a:r>
            <a:r>
              <a:rPr lang="en-US" dirty="0" err="1"/>
              <a:t>riskleri</a:t>
            </a:r>
            <a:r>
              <a:rPr lang="en-US" dirty="0"/>
              <a:t> </a:t>
            </a:r>
            <a:r>
              <a:rPr lang="en-US" dirty="0" err="1"/>
              <a:t>yönetimin</a:t>
            </a:r>
            <a:r>
              <a:rPr lang="en-US" dirty="0"/>
              <a:t> </a:t>
            </a:r>
            <a:r>
              <a:rPr lang="en-US" dirty="0" err="1"/>
              <a:t>kolaylaştıran</a:t>
            </a:r>
            <a:r>
              <a:rPr lang="en-US" dirty="0"/>
              <a:t>,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parçasıdır</a:t>
            </a:r>
            <a:r>
              <a:rPr lang="en-US" dirty="0"/>
              <a:t>. Bu </a:t>
            </a:r>
            <a:r>
              <a:rPr lang="en-US" dirty="0" err="1"/>
              <a:t>kuruluş</a:t>
            </a:r>
            <a:r>
              <a:rPr lang="en-US" dirty="0"/>
              <a:t> </a:t>
            </a:r>
            <a:r>
              <a:rPr lang="en-US" dirty="0" err="1"/>
              <a:t>yapısını</a:t>
            </a:r>
            <a:r>
              <a:rPr lang="en-US" dirty="0"/>
              <a:t>, </a:t>
            </a:r>
            <a:r>
              <a:rPr lang="en-US" dirty="0" err="1"/>
              <a:t>faaliyet</a:t>
            </a:r>
            <a:r>
              <a:rPr lang="en-US" dirty="0"/>
              <a:t> </a:t>
            </a:r>
            <a:r>
              <a:rPr lang="en-US" dirty="0" err="1"/>
              <a:t>planlarını</a:t>
            </a:r>
            <a:r>
              <a:rPr lang="en-US" dirty="0"/>
              <a:t>, </a:t>
            </a:r>
            <a:r>
              <a:rPr lang="en-US" dirty="0" err="1"/>
              <a:t>sorumlulukları</a:t>
            </a:r>
            <a:r>
              <a:rPr lang="en-US" dirty="0"/>
              <a:t>, </a:t>
            </a:r>
            <a:r>
              <a:rPr lang="en-US" dirty="0" err="1"/>
              <a:t>deneyimleri</a:t>
            </a:r>
            <a:r>
              <a:rPr lang="en-US" dirty="0"/>
              <a:t>, </a:t>
            </a:r>
            <a:r>
              <a:rPr lang="en-US" dirty="0" err="1"/>
              <a:t>prosesleri,prosedürleri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kuruluşun</a:t>
            </a:r>
            <a:r>
              <a:rPr lang="en-US" dirty="0"/>
              <a:t> İSG </a:t>
            </a:r>
            <a:r>
              <a:rPr lang="en-US" dirty="0" err="1"/>
              <a:t>politikasının</a:t>
            </a:r>
            <a:r>
              <a:rPr lang="en-US" dirty="0"/>
              <a:t> </a:t>
            </a:r>
            <a:r>
              <a:rPr lang="en-US" dirty="0" err="1"/>
              <a:t>geliştirilmesi</a:t>
            </a:r>
            <a:r>
              <a:rPr lang="en-US" dirty="0"/>
              <a:t>, </a:t>
            </a:r>
            <a:r>
              <a:rPr lang="en-US" dirty="0" err="1"/>
              <a:t>uygulanması</a:t>
            </a:r>
            <a:r>
              <a:rPr lang="en-US" dirty="0"/>
              <a:t>, </a:t>
            </a:r>
            <a:r>
              <a:rPr lang="en-US" dirty="0" err="1"/>
              <a:t>iyileştirilmesi</a:t>
            </a:r>
            <a:r>
              <a:rPr lang="en-US" dirty="0"/>
              <a:t>, </a:t>
            </a:r>
            <a:r>
              <a:rPr lang="en-US" dirty="0" err="1"/>
              <a:t>başarılması</a:t>
            </a:r>
            <a:r>
              <a:rPr lang="en-US" dirty="0"/>
              <a:t>, </a:t>
            </a:r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sürdürülmesi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</a:t>
            </a:r>
          </a:p>
          <a:p>
            <a:r>
              <a:rPr lang="en-US" dirty="0"/>
              <a:t>İŞ SAĞLIĞI VE GÜVENLİĞİ: </a:t>
            </a:r>
            <a:r>
              <a:rPr lang="en-US" dirty="0" err="1"/>
              <a:t>Çalışanların</a:t>
            </a:r>
            <a:r>
              <a:rPr lang="en-US" dirty="0"/>
              <a:t>, </a:t>
            </a:r>
            <a:r>
              <a:rPr lang="en-US" dirty="0" err="1"/>
              <a:t>geçici</a:t>
            </a:r>
            <a:r>
              <a:rPr lang="en-US" dirty="0"/>
              <a:t> </a:t>
            </a:r>
            <a:r>
              <a:rPr lang="en-US" dirty="0" err="1"/>
              <a:t>işçilerin</a:t>
            </a:r>
            <a:r>
              <a:rPr lang="en-US" dirty="0"/>
              <a:t>, </a:t>
            </a:r>
            <a:r>
              <a:rPr lang="en-US" dirty="0" err="1"/>
              <a:t>müteahhid</a:t>
            </a:r>
            <a:r>
              <a:rPr lang="en-US" dirty="0"/>
              <a:t> </a:t>
            </a:r>
            <a:r>
              <a:rPr lang="en-US" dirty="0" err="1"/>
              <a:t>personelin</a:t>
            </a:r>
            <a:r>
              <a:rPr lang="en-US" dirty="0"/>
              <a:t>, </a:t>
            </a:r>
            <a:r>
              <a:rPr lang="en-US" dirty="0" err="1"/>
              <a:t>ziyaretçilerin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alanındaki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refahını</a:t>
            </a:r>
            <a:r>
              <a:rPr lang="en-US" dirty="0"/>
              <a:t> </a:t>
            </a:r>
            <a:r>
              <a:rPr lang="en-US" dirty="0" err="1"/>
              <a:t>etkileyen</a:t>
            </a:r>
            <a:r>
              <a:rPr lang="en-US" dirty="0"/>
              <a:t> </a:t>
            </a:r>
            <a:r>
              <a:rPr lang="en-US" dirty="0" err="1"/>
              <a:t>faktörler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.</a:t>
            </a:r>
          </a:p>
          <a:p>
            <a:r>
              <a:rPr lang="en-US" dirty="0" smtClean="0"/>
              <a:t>KAZA</a:t>
            </a:r>
            <a:r>
              <a:rPr lang="en-US" dirty="0"/>
              <a:t>: </a:t>
            </a:r>
            <a:r>
              <a:rPr lang="en-US" dirty="0" err="1"/>
              <a:t>Ölüme</a:t>
            </a:r>
            <a:r>
              <a:rPr lang="en-US" dirty="0"/>
              <a:t>, </a:t>
            </a:r>
            <a:r>
              <a:rPr lang="en-US" dirty="0" err="1"/>
              <a:t>hastalığa</a:t>
            </a:r>
            <a:r>
              <a:rPr lang="en-US" dirty="0"/>
              <a:t>, </a:t>
            </a:r>
            <a:r>
              <a:rPr lang="en-US" dirty="0" err="1"/>
              <a:t>yaralanmaya</a:t>
            </a:r>
            <a:r>
              <a:rPr lang="en-US" dirty="0"/>
              <a:t>, </a:t>
            </a:r>
            <a:r>
              <a:rPr lang="en-US" dirty="0" err="1"/>
              <a:t>hasara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kayıplara</a:t>
            </a:r>
            <a:r>
              <a:rPr lang="en-US" dirty="0"/>
              <a:t>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istenmeyen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.</a:t>
            </a:r>
          </a:p>
          <a:p>
            <a:r>
              <a:rPr lang="en-US" dirty="0"/>
              <a:t>ZARAR: </a:t>
            </a:r>
            <a:r>
              <a:rPr lang="en-US" dirty="0" err="1"/>
              <a:t>İnsanların</a:t>
            </a:r>
            <a:r>
              <a:rPr lang="en-US" dirty="0"/>
              <a:t> </a:t>
            </a:r>
            <a:r>
              <a:rPr lang="en-US" dirty="0" err="1"/>
              <a:t>yaralanması</a:t>
            </a:r>
            <a:r>
              <a:rPr lang="en-US" dirty="0"/>
              <a:t>, </a:t>
            </a:r>
            <a:r>
              <a:rPr lang="en-US" dirty="0" err="1"/>
              <a:t>hastalanması</a:t>
            </a:r>
            <a:r>
              <a:rPr lang="en-US" dirty="0"/>
              <a:t>, </a:t>
            </a:r>
            <a:r>
              <a:rPr lang="en-US" dirty="0" err="1"/>
              <a:t>malın</a:t>
            </a:r>
            <a:r>
              <a:rPr lang="en-US" dirty="0"/>
              <a:t>, </a:t>
            </a:r>
            <a:r>
              <a:rPr lang="en-US" dirty="0" err="1"/>
              <a:t>çalışılan</a:t>
            </a:r>
            <a:r>
              <a:rPr lang="en-US" dirty="0"/>
              <a:t> </a:t>
            </a:r>
            <a:r>
              <a:rPr lang="en-US" dirty="0" err="1"/>
              <a:t>yerin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görmesi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gerçekleşmesine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olabilecek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durum.</a:t>
            </a:r>
          </a:p>
          <a:p>
            <a:r>
              <a:rPr lang="en-US" dirty="0" smtClean="0"/>
              <a:t>RİSK </a:t>
            </a:r>
            <a:r>
              <a:rPr lang="en-US" dirty="0"/>
              <a:t>DEGERLENDİRMESİ: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proseslerde</a:t>
            </a:r>
            <a:r>
              <a:rPr lang="en-US" dirty="0"/>
              <a:t>, </a:t>
            </a:r>
            <a:r>
              <a:rPr lang="en-US" dirty="0" err="1"/>
              <a:t>riskin</a:t>
            </a:r>
            <a:r>
              <a:rPr lang="en-US" dirty="0"/>
              <a:t> </a:t>
            </a:r>
            <a:r>
              <a:rPr lang="en-US" dirty="0" err="1"/>
              <a:t>büyüklüğünü</a:t>
            </a:r>
            <a:r>
              <a:rPr lang="en-US" dirty="0"/>
              <a:t> </a:t>
            </a:r>
            <a:r>
              <a:rPr lang="en-US" dirty="0" err="1"/>
              <a:t>tahmin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riske</a:t>
            </a:r>
            <a:r>
              <a:rPr lang="en-US" dirty="0"/>
              <a:t> </a:t>
            </a:r>
            <a:r>
              <a:rPr lang="en-US" dirty="0" err="1"/>
              <a:t>tahammül</a:t>
            </a:r>
            <a:r>
              <a:rPr lang="en-US" dirty="0"/>
              <a:t> </a:t>
            </a:r>
            <a:r>
              <a:rPr lang="en-US" dirty="0" err="1"/>
              <a:t>edilip</a:t>
            </a:r>
            <a:r>
              <a:rPr lang="en-US" dirty="0"/>
              <a:t> </a:t>
            </a:r>
            <a:r>
              <a:rPr lang="en-US" dirty="0" err="1"/>
              <a:t>edilemeyeceğine</a:t>
            </a:r>
            <a:r>
              <a:rPr lang="en-US" dirty="0"/>
              <a:t> </a:t>
            </a:r>
            <a:r>
              <a:rPr lang="en-US" dirty="0" err="1"/>
              <a:t>karak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110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 18001(OHSAS) </a:t>
            </a:r>
            <a:r>
              <a:rPr lang="tr-TR" dirty="0" smtClean="0"/>
              <a:t>FAYDALARI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860425"/>
            <a:ext cx="8524875" cy="4313238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en-US" dirty="0" err="1"/>
              <a:t>Karlılığı</a:t>
            </a:r>
            <a:r>
              <a:rPr lang="en-US" dirty="0"/>
              <a:t> </a:t>
            </a:r>
            <a:r>
              <a:rPr lang="en-US" dirty="0" err="1"/>
              <a:t>arttırmak</a:t>
            </a:r>
            <a:endParaRPr lang="en-US" dirty="0"/>
          </a:p>
          <a:p>
            <a:r>
              <a:rPr lang="en-US" dirty="0"/>
              <a:t>İSG </a:t>
            </a:r>
            <a:r>
              <a:rPr lang="en-US" dirty="0" err="1"/>
              <a:t>çalışmalarını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faaliyetlere</a:t>
            </a:r>
            <a:r>
              <a:rPr lang="en-US" dirty="0"/>
              <a:t> </a:t>
            </a:r>
            <a:r>
              <a:rPr lang="en-US" dirty="0" err="1"/>
              <a:t>entegre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korunmasını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endParaRPr lang="en-US" dirty="0"/>
          </a:p>
          <a:p>
            <a:r>
              <a:rPr lang="en-US" dirty="0" err="1"/>
              <a:t>Yönetimin</a:t>
            </a:r>
            <a:r>
              <a:rPr lang="en-US" dirty="0"/>
              <a:t> </a:t>
            </a:r>
            <a:r>
              <a:rPr lang="en-US" dirty="0" err="1"/>
              <a:t>taahhüdünün</a:t>
            </a:r>
            <a:r>
              <a:rPr lang="en-US" dirty="0"/>
              <a:t> </a:t>
            </a:r>
            <a:r>
              <a:rPr lang="en-US" dirty="0" err="1"/>
              <a:t>sağlandığını</a:t>
            </a:r>
            <a:r>
              <a:rPr lang="en-US" dirty="0"/>
              <a:t> </a:t>
            </a:r>
            <a:r>
              <a:rPr lang="en-US" dirty="0" err="1"/>
              <a:t>göstermek</a:t>
            </a:r>
            <a:endParaRPr lang="en-US" dirty="0"/>
          </a:p>
          <a:p>
            <a:r>
              <a:rPr lang="en-US" dirty="0" err="1"/>
              <a:t>Motivasyon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katılımı</a:t>
            </a:r>
            <a:r>
              <a:rPr lang="en-US" dirty="0"/>
              <a:t> </a:t>
            </a:r>
            <a:r>
              <a:rPr lang="en-US" dirty="0" err="1"/>
              <a:t>arttırmak</a:t>
            </a:r>
            <a:endParaRPr lang="en-US" dirty="0"/>
          </a:p>
          <a:p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yasa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standardlarına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 </a:t>
            </a:r>
            <a:r>
              <a:rPr lang="en-US" dirty="0" err="1"/>
              <a:t>süresini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maliyetini</a:t>
            </a:r>
            <a:r>
              <a:rPr lang="en-US" dirty="0"/>
              <a:t> </a:t>
            </a:r>
            <a:r>
              <a:rPr lang="en-US" dirty="0" err="1"/>
              <a:t>azaltmak</a:t>
            </a:r>
            <a:endParaRPr lang="en-US" dirty="0"/>
          </a:p>
          <a:p>
            <a:r>
              <a:rPr lang="en-US" dirty="0" err="1"/>
              <a:t>Paydaşların</a:t>
            </a:r>
            <a:r>
              <a:rPr lang="en-US" dirty="0"/>
              <a:t> </a:t>
            </a:r>
            <a:r>
              <a:rPr lang="en-US" dirty="0" err="1"/>
              <a:t>istek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beklentilerini</a:t>
            </a:r>
            <a:r>
              <a:rPr lang="en-US" dirty="0"/>
              <a:t> </a:t>
            </a:r>
            <a:r>
              <a:rPr lang="en-US" dirty="0" err="1"/>
              <a:t>karşılayarak</a:t>
            </a:r>
            <a:r>
              <a:rPr lang="en-US" dirty="0"/>
              <a:t> </a:t>
            </a:r>
            <a:r>
              <a:rPr lang="en-US" dirty="0" err="1"/>
              <a:t>rekabeti</a:t>
            </a:r>
            <a:r>
              <a:rPr lang="en-US" dirty="0"/>
              <a:t> </a:t>
            </a:r>
            <a:r>
              <a:rPr lang="en-US" dirty="0" err="1"/>
              <a:t>arttırmak</a:t>
            </a:r>
            <a:endParaRPr lang="en-US" dirty="0"/>
          </a:p>
          <a:p>
            <a:r>
              <a:rPr lang="en-US" dirty="0" err="1"/>
              <a:t>Kuruluşlar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sürdürülmekte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İSG </a:t>
            </a:r>
            <a:r>
              <a:rPr lang="en-US" dirty="0" err="1"/>
              <a:t>faaliyetlerinin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yayılımını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249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889000"/>
            <a:ext cx="8524875" cy="43132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1.</a:t>
            </a:r>
            <a:r>
              <a:rPr lang="en-US" dirty="0"/>
              <a:t>KAPSAM</a:t>
            </a:r>
          </a:p>
          <a:p>
            <a:pPr marL="0" indent="0">
              <a:buNone/>
            </a:pPr>
            <a:r>
              <a:rPr lang="en-US" b="1" dirty="0"/>
              <a:t>2.</a:t>
            </a:r>
            <a:r>
              <a:rPr lang="en-US" dirty="0"/>
              <a:t>ATIF YAPILAN STANDARDLAR</a:t>
            </a:r>
          </a:p>
          <a:p>
            <a:pPr marL="0" indent="0">
              <a:buNone/>
            </a:pPr>
            <a:r>
              <a:rPr lang="en-US" b="1" dirty="0"/>
              <a:t>3.</a:t>
            </a:r>
            <a:r>
              <a:rPr lang="en-US" dirty="0"/>
              <a:t>TERİMLER VE TARİFLER</a:t>
            </a:r>
          </a:p>
          <a:p>
            <a:pPr marL="0" indent="0">
              <a:buNone/>
            </a:pPr>
            <a:r>
              <a:rPr lang="en-US" b="1" dirty="0"/>
              <a:t>4.</a:t>
            </a:r>
            <a:r>
              <a:rPr lang="en-US" dirty="0"/>
              <a:t>İSG YÖNETİM SİSTEMİ UNSURLARI</a:t>
            </a:r>
          </a:p>
          <a:p>
            <a:pPr marL="0" indent="0">
              <a:buNone/>
            </a:pPr>
            <a:r>
              <a:rPr lang="en-US" b="1" dirty="0"/>
              <a:t>4.1 </a:t>
            </a:r>
            <a:r>
              <a:rPr lang="en-US" dirty="0"/>
              <a:t>GENEL ŞARTLAR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4.2 ISG POLİTİKASI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4.3 PLANLAMA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4.4.UYGULAMA VE ÇALIŞTIRMA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4.5. KONTROL VE DÜZELTİCİ FAALİYET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4.6.YÖNETİMİN GÖZDEN </a:t>
            </a:r>
            <a:r>
              <a:rPr lang="en-US" b="1" dirty="0" smtClean="0">
                <a:solidFill>
                  <a:srgbClr val="FF0000"/>
                </a:solidFill>
              </a:rPr>
              <a:t>GEÇİRMESİ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8113" y="392113"/>
            <a:ext cx="8520112" cy="647700"/>
          </a:xfrm>
        </p:spPr>
        <p:txBody>
          <a:bodyPr/>
          <a:lstStyle/>
          <a:p>
            <a:r>
              <a:rPr lang="en-US" dirty="0"/>
              <a:t>TS 18001(OHSAS</a:t>
            </a:r>
            <a:r>
              <a:rPr lang="en-US" dirty="0" smtClean="0"/>
              <a:t>)</a:t>
            </a:r>
            <a:r>
              <a:rPr lang="tr-TR" dirty="0" smtClean="0"/>
              <a:t> BÖLÜMLERİ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678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563563"/>
            <a:ext cx="7491412" cy="1143000"/>
          </a:xfrm>
        </p:spPr>
        <p:txBody>
          <a:bodyPr/>
          <a:lstStyle/>
          <a:p>
            <a:r>
              <a:rPr lang="tr-TR" dirty="0"/>
              <a:t>4.1. Genel Şartlar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404813" y="1222375"/>
            <a:ext cx="7491412" cy="4714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Kuruluş bu standardın şartlarına uygun olarak bir İSG Yönetim sistemi oluşturmalı, dokümante etmeli, uygulamalı, devamlılığını sağlamalı ve sürekli iyileştirmeli ve bu şartları nasıl karşıladığını belirlemelidir</a:t>
            </a:r>
            <a:r>
              <a:rPr lang="tr-TR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Kuruluş kendi İSG yönetim sistemi kapsamını tarif etmeli ve dokümante etmelidir.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3541175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3" y="420688"/>
            <a:ext cx="7491412" cy="1143000"/>
          </a:xfrm>
        </p:spPr>
        <p:txBody>
          <a:bodyPr/>
          <a:lstStyle/>
          <a:p>
            <a:r>
              <a:rPr lang="tr-TR">
                <a:solidFill>
                  <a:schemeClr val="tx1"/>
                </a:solidFill>
              </a:rPr>
              <a:t>4.3.2 Yasal ve Diğer Şartlar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>
          <a:xfrm>
            <a:off x="203264" y="1028700"/>
            <a:ext cx="4510087" cy="4714875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tr-TR" dirty="0"/>
              <a:t>Kuruluş kendisine uygulanabilen yasal yasal ve diğer İSG şartlarını (uymayı taahhüt ettiği diğer şartlar) belirlemek ve bunlara ulaşmak için prosedür oluşturmalıdır. </a:t>
            </a:r>
            <a:endParaRPr lang="tr-TR" dirty="0" smtClean="0"/>
          </a:p>
          <a:p>
            <a:pPr marL="0" indent="0">
              <a:spcBef>
                <a:spcPts val="0"/>
              </a:spcBef>
              <a:buNone/>
            </a:pPr>
            <a:endParaRPr lang="tr-TR" dirty="0"/>
          </a:p>
          <a:p>
            <a:pPr marL="0" indent="0">
              <a:spcBef>
                <a:spcPts val="0"/>
              </a:spcBef>
            </a:pPr>
            <a:r>
              <a:rPr lang="tr-TR" dirty="0"/>
              <a:t>Bu bilgiler güncel </a:t>
            </a:r>
            <a:r>
              <a:rPr lang="tr-TR" dirty="0" smtClean="0"/>
              <a:t>tutulmalıdır.</a:t>
            </a:r>
          </a:p>
          <a:p>
            <a:pPr marL="0" indent="0">
              <a:spcBef>
                <a:spcPts val="0"/>
              </a:spcBef>
              <a:buNone/>
            </a:pPr>
            <a:endParaRPr lang="tr-TR" dirty="0"/>
          </a:p>
          <a:p>
            <a:pPr marL="0" indent="0">
              <a:spcBef>
                <a:spcPts val="0"/>
              </a:spcBef>
            </a:pPr>
            <a:r>
              <a:rPr lang="tr-TR" dirty="0"/>
              <a:t>İlgili taraflara yasal ve diğer şartlar hakkında ilgili bilgiler iletilmelidir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3351" y="1104900"/>
            <a:ext cx="4078224" cy="266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3977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b="1" noProof="1" smtClean="0">
            <a:solidFill>
              <a:srgbClr val="575757"/>
            </a:solidFill>
            <a:effectLst>
              <a:innerShdw blurRad="63500" dist="50800" dir="8100000">
                <a:prstClr val="black">
                  <a:alpha val="50000"/>
                </a:prstClr>
              </a:innerShdw>
              <a:reflection blurRad="6350" stA="55000" endA="50" endPos="85000" dist="29997" dir="5400000" sy="-100000" algn="bl" rotWithShape="0"/>
            </a:effectLst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C40505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C40505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882</Words>
  <Application>Microsoft Office PowerPoint</Application>
  <PresentationFormat>On-screen Show (4:3)</PresentationFormat>
  <Paragraphs>134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1_Standarddesign</vt:lpstr>
      <vt:lpstr>2_Standarddesign</vt:lpstr>
      <vt:lpstr>3_Standarddesign</vt:lpstr>
      <vt:lpstr>Slide 1</vt:lpstr>
      <vt:lpstr>ISG YÖNETİM SİSTEMLERİ</vt:lpstr>
      <vt:lpstr>Yönetim Sistemi Nedir?</vt:lpstr>
      <vt:lpstr>TS 18001(OHSAS) STANDARDI </vt:lpstr>
      <vt:lpstr>TS 18001(OHSAS) STANDARDI (TANIMLAR)</vt:lpstr>
      <vt:lpstr>TS 18001(OHSAS) FAYDALARI</vt:lpstr>
      <vt:lpstr>TS 18001(OHSAS) BÖLÜMLERİ</vt:lpstr>
      <vt:lpstr>4.1. Genel Şartlar</vt:lpstr>
      <vt:lpstr>4.3.2 Yasal ve Diğer Şartlar</vt:lpstr>
      <vt:lpstr>Yasal ve diğer şartlar </vt:lpstr>
      <vt:lpstr>4.3.3 Hedefler ve Programlar</vt:lpstr>
      <vt:lpstr>İSG PROGRAMLARI</vt:lpstr>
      <vt:lpstr>Slide 13</vt:lpstr>
      <vt:lpstr>İSG Programı</vt:lpstr>
      <vt:lpstr>4.5.5 İç Tetkik</vt:lpstr>
      <vt:lpstr>İç Tetkikte;</vt:lpstr>
      <vt:lpstr>4.5.4 Yönetimin Gözden Geçirmesi</vt:lpstr>
      <vt:lpstr>YGG’de görüşülecek konular:</vt:lpstr>
      <vt:lpstr>SORULAR</vt:lpstr>
      <vt:lpstr>SORULAR</vt:lpstr>
      <vt:lpstr>Slide 21</vt:lpstr>
      <vt:lpstr>Slide 22</vt:lpstr>
      <vt:lpstr>Slide 23</vt:lpstr>
    </vt:vector>
  </TitlesOfParts>
  <Company>Inscale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sekerm</cp:lastModifiedBy>
  <cp:revision>1027</cp:revision>
  <dcterms:created xsi:type="dcterms:W3CDTF">2008-04-16T13:39:00Z</dcterms:created>
  <dcterms:modified xsi:type="dcterms:W3CDTF">2012-10-13T10:54:31Z</dcterms:modified>
</cp:coreProperties>
</file>