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56" r:id="rId2"/>
    <p:sldMasterId id="2147483780" r:id="rId3"/>
    <p:sldMasterId id="2147483804" r:id="rId4"/>
    <p:sldMasterId id="2147483864" r:id="rId5"/>
    <p:sldMasterId id="2147483876" r:id="rId6"/>
    <p:sldMasterId id="2147483888" r:id="rId7"/>
    <p:sldMasterId id="2147483900" r:id="rId8"/>
    <p:sldMasterId id="2147483924" r:id="rId9"/>
  </p:sldMasterIdLst>
  <p:notesMasterIdLst>
    <p:notesMasterId r:id="rId58"/>
  </p:notesMasterIdLst>
  <p:handoutMasterIdLst>
    <p:handoutMasterId r:id="rId59"/>
  </p:handoutMasterIdLst>
  <p:sldIdLst>
    <p:sldId id="461" r:id="rId10"/>
    <p:sldId id="1347" r:id="rId11"/>
    <p:sldId id="1353" r:id="rId12"/>
    <p:sldId id="1354" r:id="rId13"/>
    <p:sldId id="1357" r:id="rId14"/>
    <p:sldId id="1355" r:id="rId15"/>
    <p:sldId id="1356" r:id="rId16"/>
    <p:sldId id="1351" r:id="rId17"/>
    <p:sldId id="1349" r:id="rId18"/>
    <p:sldId id="1348" r:id="rId19"/>
    <p:sldId id="1350" r:id="rId20"/>
    <p:sldId id="1305" r:id="rId21"/>
    <p:sldId id="1259" r:id="rId22"/>
    <p:sldId id="1263" r:id="rId23"/>
    <p:sldId id="1264" r:id="rId24"/>
    <p:sldId id="1266" r:id="rId25"/>
    <p:sldId id="1265" r:id="rId26"/>
    <p:sldId id="1267" r:id="rId27"/>
    <p:sldId id="1307" r:id="rId28"/>
    <p:sldId id="1327" r:id="rId29"/>
    <p:sldId id="1345" r:id="rId30"/>
    <p:sldId id="1324" r:id="rId31"/>
    <p:sldId id="1289" r:id="rId32"/>
    <p:sldId id="1296" r:id="rId33"/>
    <p:sldId id="1236" r:id="rId34"/>
    <p:sldId id="1300" r:id="rId35"/>
    <p:sldId id="1237" r:id="rId36"/>
    <p:sldId id="1297" r:id="rId37"/>
    <p:sldId id="1238" r:id="rId38"/>
    <p:sldId id="1290" r:id="rId39"/>
    <p:sldId id="1239" r:id="rId40"/>
    <p:sldId id="1326" r:id="rId41"/>
    <p:sldId id="1240" r:id="rId42"/>
    <p:sldId id="1218" r:id="rId43"/>
    <p:sldId id="1241" r:id="rId44"/>
    <p:sldId id="1242" r:id="rId45"/>
    <p:sldId id="1334" r:id="rId46"/>
    <p:sldId id="1335" r:id="rId47"/>
    <p:sldId id="1336" r:id="rId48"/>
    <p:sldId id="1302" r:id="rId49"/>
    <p:sldId id="1245" r:id="rId50"/>
    <p:sldId id="1309" r:id="rId51"/>
    <p:sldId id="1352" r:id="rId52"/>
    <p:sldId id="1224" r:id="rId53"/>
    <p:sldId id="1344" r:id="rId54"/>
    <p:sldId id="1322" r:id="rId55"/>
    <p:sldId id="1323" r:id="rId56"/>
    <p:sldId id="1321" r:id="rId57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414141"/>
    <a:srgbClr val="5A5A59"/>
    <a:srgbClr val="004074"/>
    <a:srgbClr val="004986"/>
    <a:srgbClr val="00A4FF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80" d="100"/>
          <a:sy n="80" d="100"/>
        </p:scale>
        <p:origin x="-1674" y="-16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3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6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25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41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08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2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63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4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386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74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09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6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93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945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756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19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666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24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569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893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24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569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2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333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6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3217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5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0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935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03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433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18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88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5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65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028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567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2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6670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308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5079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964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10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5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12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47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5034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3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30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897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4997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779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485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71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80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02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6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2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942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380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41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687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593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558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4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5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19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56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85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899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489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219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336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521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6530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72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50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4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0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728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22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7242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230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178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175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311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38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13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785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2439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5095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8356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6601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101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3275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685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261586"/>
            <a:ext cx="8791574" cy="3170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94811" y="3589965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İSG Kültürü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20</a:t>
            </a:r>
            <a:endParaRPr lang="tr-TR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 Karşılaştırmalı Çalışmalar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 çalışmalarda kaza sayısı yüksek ve düşük olan birim veya kurumlar karşılaştırılarak birbirlerinden ayrıldıkları noktalar ve bunların güvenlik ile ilişkisi araştırılmaktadır.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1333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3. Psikometrik Çalışmalar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yöntemde halihazırda yapılandırılmış anketler kullanılarak ilgili kurumda güvenlik kültürünün ana etmenleri belirlenmeye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çalışılmaktadır.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521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3"/>
            <a:ext cx="9133920" cy="28171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Kültürünün Geliştirilmesinde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Kurum-Kuruluş-Kişilerin Sorumluluğu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2-DRUZ\1. EĞİTİM KURUMU\1. İstanbuluzman\2-RESİMLER\Kırtasiye\Apps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8382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1782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KÜLTÜRÜNÜN ÖZELLİKLERİ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tarafların katkısıyla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gelişebilir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Devlet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93300" lvl="2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Örgütleri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Sendikaları</a:t>
            </a:r>
          </a:p>
          <a:p>
            <a:pPr marL="1750500" lvl="3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Üniversiteler</a:t>
            </a:r>
          </a:p>
          <a:p>
            <a:pPr marL="950400" lvl="2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Düzeltmekten çok koruyucudur</a:t>
            </a: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Multidisiplinerdir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(İHE-İGU…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67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DEVLET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Herkesin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hizmeti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almasının sağlanması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kayıt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sisteminin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kazalarının bilimsel analizi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Kayıt-dışı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istihdamın önlenmesi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güvenliğin desteklenmesi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 dağılımı adaletsizliğinin azaltılması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Yaşanabilir bir asgari ücretin saptanması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Kamu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hizmetlerinin düzenlenmesi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müfettişi istihdamı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Enstitülerinin kurulması/yaygınlaştırılması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Yasalarda çalışanların korunması 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820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süreçlerinde “Önce verimlilik” yerine “Önce insan” yaklaşımının benimsenmesi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değerlendirme-yönetimi yaklaşımını benimseme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İSİG hizmetlerinden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yararlanmasını sağlama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sağlık ve güvenlik birimlerinin desteklenmesi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ve acil yardım hizmetlerinin organizasyonu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eğitimi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 akışının sağlanması 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bilimsel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47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ÇALIŞAN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 kolu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bilgi sahibi olunması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değerlendir-yönetimi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süreçlerine katılması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 etkinliklerine katılma (eğitim…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KKD’nı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kuralına uygun biçimde kullanılması 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391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Üniversiteler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kayıt sistemi kurulmasına bilimsel altyapı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alanında çalışacak insan gücünün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temel-mezuniyet sonrası eğitimleri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ile ilgili araştırmalar ve akademik ortam</a:t>
            </a:r>
          </a:p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iş güvenliği – Sosyal politikalara katkı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4570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Meslek Odaları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çalışacak insan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yetiştirilmesi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istihdam edilmesi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süreçlerine katkı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çalışacak insan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gücünün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mezuniyet sonrası sürekli eğitiminin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organizasyonu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İş kazalarının bilimsel analizine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katkı</a:t>
            </a:r>
          </a:p>
          <a:p>
            <a:pPr marL="396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Sosyal politikalarına katkı</a:t>
            </a:r>
          </a:p>
          <a:p>
            <a:pPr marL="360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459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155063"/>
            <a:ext cx="9133920" cy="296951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marL="36000" algn="ctr"/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İSG’nin Hedefi</a:t>
            </a:r>
          </a:p>
          <a:p>
            <a:pPr marL="36000" algn="ctr"/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«Neden İSG?»</a:t>
            </a:r>
            <a:endParaRPr lang="tr-TR" sz="6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D:\DOKTOR\1-ISTANBULUZMAN\1-EĞİTİM KURUMU\1. İstanbuluzman\2-RESİMLER\İş Güvenliği\CarRepa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49" y="0"/>
            <a:ext cx="33528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6992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 Tanımı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emniyeti tehdit edebilecek davranış veya uygulamalarla bunların yer aldığı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-ortak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 ya da etki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alanında-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canlıların veya nesnelerin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zararını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aza indirmeyi amaçlayan,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emniyete öncelik veren algılar, inançlar, tutumlar, kurallar, roller, sosyal, teknik ve politik uygulamalarla, yetkinlikler ve sorumluluk hislerinin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bütünüdür…………”.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Tanım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5" name="Akış Çizelgesi: Belge 3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341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 Sağlığı Güvenliği Çalışmaları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«İşyerlerinde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yürütülmesi sırasında oluşan;</a:t>
            </a:r>
          </a:p>
          <a:p>
            <a:pPr marL="4572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Sağlığa zarar verecek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koşullardan, </a:t>
            </a:r>
          </a:p>
          <a:p>
            <a:pPr marL="4572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Güvenliği tehlikeye düşürecek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durum ve davranışlardan korumak, </a:t>
            </a:r>
          </a:p>
          <a:p>
            <a:pPr marL="4572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Üretimin devamlılığını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sağlamak ve verimliliği arttırmak amacıyla yürütülen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……………..sistemli ve bilimsel çalışmalara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İSG çalışmaları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denir.»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793750" y="2176464"/>
            <a:ext cx="53975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400" b="1" i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569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5930751" y="790012"/>
            <a:ext cx="3181349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İŞLETME GÜVENLİĞİ</a:t>
            </a:r>
          </a:p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İŞLETMEYİ (İŞYERİNİ)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Acil Durum Planları, Risk Değerlendirmesi,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ve Güvenlik Planları, Yönetim Planları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9639" y="959737"/>
            <a:ext cx="2874962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GÜVENLİĞİ</a:t>
            </a:r>
          </a:p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TÜM ÇALIŞANLARI KORUMAK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Sağlık &amp; Güvenlik (Sağlık ve Güvenlik hizmetleri)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2667591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165022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1815104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1666672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2723153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165942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362791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9525" y="2034179"/>
            <a:ext cx="30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046200" y="1938929"/>
            <a:ext cx="3060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80465" y="4915030"/>
            <a:ext cx="4527551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ÜRETİM GÜVENLİĞİ</a:t>
            </a:r>
          </a:p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ÜRETİMİ-VERİMLİLİĞİ-KALİTEYİ ARTIRMAK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Plan-Prosedür-Talimat-Form-İzleme-Ölçme-Değerlendirme </a:t>
            </a:r>
          </a:p>
          <a:p>
            <a:pPr algn="ctr" defTabSz="801688">
              <a:spcBef>
                <a:spcPct val="20000"/>
              </a:spcBef>
            </a:pPr>
            <a:r>
              <a:rPr lang="tr-TR" sz="1400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Yöntemlerini Hazırlamak ve Uygulamak</a:t>
            </a:r>
            <a:endParaRPr lang="tr-TR" sz="1400" i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2206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İSG ÇALIŞMALARININ AMACI 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4945654"/>
            <a:ext cx="0" cy="90000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-29334" y="2034179"/>
            <a:ext cx="2281968" cy="1105049"/>
            <a:chOff x="-29334" y="2474913"/>
            <a:chExt cx="2281968" cy="1105049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334" y="2474913"/>
              <a:ext cx="1105049" cy="1105049"/>
            </a:xfrm>
            <a:prstGeom prst="rect">
              <a:avLst/>
            </a:prstGeom>
          </p:spPr>
        </p:pic>
        <p:pic>
          <p:nvPicPr>
            <p:cNvPr id="25" name="Resim 24"/>
            <p:cNvPicPr>
              <a:picLocks noChangeAspect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733" y="2812151"/>
              <a:ext cx="753227" cy="753227"/>
            </a:xfrm>
            <a:prstGeom prst="rect">
              <a:avLst/>
            </a:prstGeom>
          </p:spPr>
        </p:pic>
        <p:pic>
          <p:nvPicPr>
            <p:cNvPr id="29" name="Resim 28"/>
            <p:cNvPicPr>
              <a:picLocks noChangeAspect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343" y="2975314"/>
              <a:ext cx="579291" cy="579291"/>
            </a:xfrm>
            <a:prstGeom prst="rect">
              <a:avLst/>
            </a:prstGeom>
          </p:spPr>
        </p:pic>
      </p:grpSp>
      <p:grpSp>
        <p:nvGrpSpPr>
          <p:cNvPr id="6" name="Grup 5"/>
          <p:cNvGrpSpPr/>
          <p:nvPr/>
        </p:nvGrpSpPr>
        <p:grpSpPr>
          <a:xfrm>
            <a:off x="6396455" y="1856970"/>
            <a:ext cx="2736169" cy="1793283"/>
            <a:chOff x="6396455" y="2297704"/>
            <a:chExt cx="2736169" cy="1793283"/>
          </a:xfrm>
        </p:grpSpPr>
        <p:pic>
          <p:nvPicPr>
            <p:cNvPr id="5122" name="Picture 2" descr="C:\Users\Ahmet Yiğitap\Desktop\bulldozer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6455" y="2297704"/>
              <a:ext cx="1487891" cy="1487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C:\Users\Ahmet Yiğitap\Desktop\Under-construction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174" y="2562698"/>
              <a:ext cx="894450" cy="894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C:\Users\Ahmet Yiğitap\Desktop\pipe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199" y="2871787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 6"/>
          <p:cNvGrpSpPr/>
          <p:nvPr/>
        </p:nvGrpSpPr>
        <p:grpSpPr>
          <a:xfrm>
            <a:off x="4702000" y="4847312"/>
            <a:ext cx="2329619" cy="1219200"/>
            <a:chOff x="4702000" y="5288046"/>
            <a:chExt cx="2329619" cy="1219200"/>
          </a:xfrm>
        </p:grpSpPr>
        <p:pic>
          <p:nvPicPr>
            <p:cNvPr id="24" name="Picture 2" descr="D:\DOKTOR\1-ISTANBULUZMAN\1-EĞİTİM KURUMU\1. İstanbuluzman\2-RESİMLER\İş Güvenliği\filla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417989" y="5537360"/>
              <a:ext cx="613630" cy="602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C:\Users\Ahmet Yiğitap\Desktop\deliverables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000" y="5288046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8" name="Picture 8" descr="C:\Users\Ahmet Yiğitap\Desktop\raw_material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418" y="5537360"/>
              <a:ext cx="720571" cy="720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9" name="Picture 9" descr="C:\Users\Ahmet Yiğitap\Desktop\03-white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71" y="2471997"/>
            <a:ext cx="1054507" cy="10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Line 40"/>
          <p:cNvSpPr>
            <a:spLocks noChangeShapeType="1"/>
          </p:cNvSpPr>
          <p:nvPr/>
        </p:nvSpPr>
        <p:spPr bwMode="auto">
          <a:xfrm flipH="1">
            <a:off x="9639" y="6083518"/>
            <a:ext cx="9108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78258" y="6148009"/>
            <a:ext cx="8970209" cy="422406"/>
            <a:chOff x="78258" y="6302384"/>
            <a:chExt cx="8970209" cy="422406"/>
          </a:xfrm>
        </p:grpSpPr>
        <p:sp>
          <p:nvSpPr>
            <p:cNvPr id="40" name="Text Box 20"/>
            <p:cNvSpPr txBox="1">
              <a:spLocks noChangeArrowheads="1"/>
            </p:cNvSpPr>
            <p:nvPr/>
          </p:nvSpPr>
          <p:spPr bwMode="gray">
            <a:xfrm>
              <a:off x="78258" y="6302385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1-) İŞ KAZALARI </a:t>
              </a:r>
              <a:r>
                <a:rPr lang="tr-TR" sz="1400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(Hasar-Zarar)</a:t>
              </a:r>
              <a:endParaRPr lang="tr-TR" sz="1400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gray">
            <a:xfrm>
              <a:off x="3107100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2-) MESLEK HASTALIKLARI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42" name="Text Box 20"/>
            <p:cNvSpPr txBox="1">
              <a:spLocks noChangeArrowheads="1"/>
            </p:cNvSpPr>
            <p:nvPr/>
          </p:nvSpPr>
          <p:spPr bwMode="gray">
            <a:xfrm>
              <a:off x="6127326" y="6302384"/>
              <a:ext cx="2921141" cy="422405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lIns="72000" tIns="72000" rIns="72000" bIns="7200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noProof="1" smtClean="0">
                  <a:solidFill>
                    <a:srgbClr val="080808"/>
                  </a:solidFill>
                  <a:latin typeface="Cambria" pitchFamily="18" charset="0"/>
                  <a:cs typeface="Calibri" pitchFamily="34" charset="0"/>
                </a:rPr>
                <a:t>3-) ÜRETİMİN DURMASI</a:t>
              </a:r>
              <a:endParaRPr lang="tr-TR" noProof="1">
                <a:solidFill>
                  <a:srgbClr val="080808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10" name="Altıgen 9"/>
          <p:cNvSpPr/>
          <p:nvPr/>
        </p:nvSpPr>
        <p:spPr bwMode="auto">
          <a:xfrm>
            <a:off x="4470885" y="5777943"/>
            <a:ext cx="302305" cy="250983"/>
          </a:xfrm>
          <a:prstGeom prst="hexagon">
            <a:avLst/>
          </a:prstGeom>
          <a:solidFill>
            <a:srgbClr val="C00000"/>
          </a:solidFill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FF"/>
                </a:solidFill>
                <a:latin typeface="Cambria" pitchFamily="18" charset="0"/>
              </a:rPr>
              <a:t>?</a:t>
            </a:r>
            <a:endParaRPr lang="tr-TR" b="1" dirty="0">
              <a:solidFill>
                <a:srgbClr val="FFFFFF"/>
              </a:solidFill>
              <a:latin typeface="Cambria" pitchFamily="18" charset="0"/>
            </a:endParaRPr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 flipH="1">
            <a:off x="83100" y="6724931"/>
            <a:ext cx="4032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 flipH="1">
            <a:off x="5129826" y="6724931"/>
            <a:ext cx="392400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3107100" y="6568909"/>
            <a:ext cx="299921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i="1" dirty="0" smtClean="0">
                <a:solidFill>
                  <a:srgbClr val="292929"/>
                </a:solidFill>
                <a:latin typeface="Cambria" pitchFamily="18" charset="0"/>
                <a:cs typeface="Calibri" pitchFamily="34" charset="0"/>
              </a:rPr>
              <a:t>Önlemek</a:t>
            </a:r>
            <a:endParaRPr lang="tr-TR" sz="1400" i="1" dirty="0">
              <a:solidFill>
                <a:srgbClr val="292929"/>
              </a:solidFill>
              <a:latin typeface="Cambria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836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Rectangle 2"/>
          <p:cNvSpPr>
            <a:spLocks noChangeArrowheads="1"/>
          </p:cNvSpPr>
          <p:nvPr/>
        </p:nvSpPr>
        <p:spPr bwMode="gray">
          <a:xfrm flipV="1">
            <a:off x="0" y="0"/>
            <a:ext cx="9144000" cy="26320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rot="10800000"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gray">
          <a:xfrm>
            <a:off x="0" y="3524687"/>
            <a:ext cx="9144000" cy="1473200"/>
          </a:xfrm>
          <a:prstGeom prst="rect">
            <a:avLst/>
          </a:prstGeom>
          <a:gradFill rotWithShape="1">
            <a:gsLst>
              <a:gs pos="0">
                <a:srgbClr val="5F5F5F"/>
              </a:gs>
              <a:gs pos="100000">
                <a:srgbClr val="DDDDD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0000" tIns="90000" rIns="72000" bIns="90000" anchor="ctr"/>
          <a:lstStyle/>
          <a:p>
            <a:pPr algn="ctr" eaLnBrk="0" hangingPunct="0"/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3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74" y="580530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 txBox="1">
            <a:spLocks noChangeArrowheads="1"/>
          </p:cNvSpPr>
          <p:nvPr/>
        </p:nvSpPr>
        <p:spPr bwMode="gray">
          <a:xfrm>
            <a:off x="109183" y="220091"/>
            <a:ext cx="893928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ZİNCİRİNİN 5 TEMEL FAKTÖRÜ      YAKLAŞIM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Oval 14"/>
          <p:cNvSpPr>
            <a:spLocks noChangeArrowheads="1"/>
          </p:cNvSpPr>
          <p:nvPr/>
        </p:nvSpPr>
        <p:spPr bwMode="gray">
          <a:xfrm>
            <a:off x="2436504" y="1651437"/>
            <a:ext cx="4248150" cy="4248150"/>
          </a:xfrm>
          <a:prstGeom prst="ellipse">
            <a:avLst/>
          </a:prstGeom>
          <a:solidFill>
            <a:srgbClr val="9DC2EB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6" name="Oval 15"/>
          <p:cNvSpPr>
            <a:spLocks noChangeArrowheads="1"/>
          </p:cNvSpPr>
          <p:nvPr/>
        </p:nvSpPr>
        <p:spPr bwMode="gray">
          <a:xfrm>
            <a:off x="2761942" y="2292787"/>
            <a:ext cx="3595687" cy="3594100"/>
          </a:xfrm>
          <a:prstGeom prst="ellipse">
            <a:avLst/>
          </a:prstGeom>
          <a:solidFill>
            <a:srgbClr val="69A2E1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gray">
          <a:xfrm>
            <a:off x="3088967" y="2943662"/>
            <a:ext cx="2940050" cy="2940050"/>
          </a:xfrm>
          <a:prstGeom prst="ellipse">
            <a:avLst/>
          </a:prstGeom>
          <a:solidFill>
            <a:srgbClr val="2A79D0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8" name="Oval 17"/>
          <p:cNvSpPr>
            <a:spLocks noChangeArrowheads="1"/>
          </p:cNvSpPr>
          <p:nvPr/>
        </p:nvSpPr>
        <p:spPr bwMode="gray">
          <a:xfrm>
            <a:off x="3414404" y="3597712"/>
            <a:ext cx="2287588" cy="2286000"/>
          </a:xfrm>
          <a:prstGeom prst="ellipse">
            <a:avLst/>
          </a:prstGeom>
          <a:solidFill>
            <a:srgbClr val="0061B2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9" name="Oval 18"/>
          <p:cNvSpPr>
            <a:spLocks noChangeArrowheads="1"/>
          </p:cNvSpPr>
          <p:nvPr/>
        </p:nvSpPr>
        <p:spPr bwMode="gray">
          <a:xfrm>
            <a:off x="3739842" y="4240650"/>
            <a:ext cx="1635125" cy="1635125"/>
          </a:xfrm>
          <a:prstGeom prst="ellipse">
            <a:avLst/>
          </a:prstGeom>
          <a:solidFill>
            <a:srgbClr val="004074"/>
          </a:solidFill>
          <a:ln w="952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eaLnBrk="0" hangingPunct="0"/>
            <a:endParaRPr lang="en-US" sz="10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-3176" y="4616955"/>
            <a:ext cx="5419085" cy="1531452"/>
            <a:chOff x="-3176" y="4016443"/>
            <a:chExt cx="5419085" cy="1531452"/>
          </a:xfrm>
        </p:grpSpPr>
        <p:sp>
          <p:nvSpPr>
            <p:cNvPr id="62" name="Text Box 19"/>
            <p:cNvSpPr txBox="1">
              <a:spLocks noChangeArrowheads="1"/>
            </p:cNvSpPr>
            <p:nvPr/>
          </p:nvSpPr>
          <p:spPr bwMode="gray">
            <a:xfrm>
              <a:off x="3780785" y="4016443"/>
              <a:ext cx="1635124" cy="9479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İnsan Tabiat Şartları Karşısında  Zayıftır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«İnsanın Zayıflığı»         %0,5-1</a:t>
              </a:r>
              <a:endParaRPr lang="en-US" sz="1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Line 17"/>
            <p:cNvSpPr>
              <a:spLocks noChangeShapeType="1"/>
            </p:cNvSpPr>
            <p:nvPr/>
          </p:nvSpPr>
          <p:spPr bwMode="gray">
            <a:xfrm rot="10800000">
              <a:off x="49209" y="4475358"/>
              <a:ext cx="4049714" cy="1687"/>
            </a:xfrm>
            <a:prstGeom prst="line">
              <a:avLst/>
            </a:prstGeom>
            <a:noFill/>
            <a:ln w="19050">
              <a:solidFill>
                <a:srgbClr val="4D4D4D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0" name="Text Box 13"/>
            <p:cNvSpPr txBox="1">
              <a:spLocks noChangeArrowheads="1"/>
            </p:cNvSpPr>
            <p:nvPr/>
          </p:nvSpPr>
          <p:spPr bwMode="gray">
            <a:xfrm>
              <a:off x="49209" y="4603021"/>
              <a:ext cx="3039757" cy="944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Kazalar tam önlenemez</a:t>
              </a:r>
              <a:r>
                <a:rPr lang="tr-TR" sz="1600" b="1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!</a:t>
              </a:r>
              <a:endParaRPr lang="tr-TR" sz="1600" b="1" i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 defTabSz="801688">
                <a:spcAft>
                  <a:spcPct val="40000"/>
                </a:spcAft>
              </a:pPr>
              <a:r>
                <a:rPr lang="tr-TR" sz="1200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tr-TR" sz="12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«</a:t>
              </a:r>
              <a:r>
                <a:rPr lang="tr-TR" sz="11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Örneğin</a:t>
              </a:r>
              <a:r>
                <a:rPr lang="tr-TR" sz="1100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, bir pres kazasının temel nedeni, insan bedeninin pres karşısındaki zayıflığıdır</a:t>
              </a:r>
              <a:r>
                <a:rPr lang="tr-TR" sz="11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.»   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Kabul etmek»</a:t>
              </a:r>
            </a:p>
          </p:txBody>
        </p:sp>
        <p:sp>
          <p:nvSpPr>
            <p:cNvPr id="51" name="Oval 50"/>
            <p:cNvSpPr/>
            <p:nvPr/>
          </p:nvSpPr>
          <p:spPr>
            <a:xfrm>
              <a:off x="-3176" y="4261046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3913518" y="3761423"/>
            <a:ext cx="5197784" cy="2060688"/>
            <a:chOff x="3913518" y="3160911"/>
            <a:chExt cx="5197784" cy="2060688"/>
          </a:xfrm>
        </p:grpSpPr>
        <p:sp>
          <p:nvSpPr>
            <p:cNvPr id="61" name="Text Box 19"/>
            <p:cNvSpPr txBox="1">
              <a:spLocks noChangeArrowheads="1"/>
            </p:cNvSpPr>
            <p:nvPr/>
          </p:nvSpPr>
          <p:spPr bwMode="gray">
            <a:xfrm>
              <a:off x="3913518" y="3162014"/>
              <a:ext cx="126682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Kişisel Kusurlar  %0,5-1</a:t>
              </a:r>
            </a:p>
          </p:txBody>
        </p:sp>
        <p:sp>
          <p:nvSpPr>
            <p:cNvPr id="42" name="Text Box 13"/>
            <p:cNvSpPr txBox="1">
              <a:spLocks noChangeArrowheads="1"/>
            </p:cNvSpPr>
            <p:nvPr/>
          </p:nvSpPr>
          <p:spPr bwMode="gray">
            <a:xfrm>
              <a:off x="6552167" y="3510361"/>
              <a:ext cx="2559135" cy="1711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Zayıflığın Kişisel Boyutu Psikososyal ve Çevresel Faktörlere Bağlı 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200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Kişisel kusurların ne zaman ortaya çıkacağı bilinemeyeceği için, insanı kusurlu bir varlık olarak kabul eder.</a:t>
              </a:r>
            </a:p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Kabul etmek»</a:t>
              </a:r>
            </a:p>
          </p:txBody>
        </p:sp>
        <p:sp>
          <p:nvSpPr>
            <p:cNvPr id="46" name="Line 17"/>
            <p:cNvSpPr>
              <a:spLocks noChangeShapeType="1"/>
            </p:cNvSpPr>
            <p:nvPr/>
          </p:nvSpPr>
          <p:spPr bwMode="gray">
            <a:xfrm rot="10800000">
              <a:off x="5227660" y="3406534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8679302" y="3160911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13648" y="3138924"/>
            <a:ext cx="5282251" cy="1299007"/>
            <a:chOff x="13648" y="2538412"/>
            <a:chExt cx="5282251" cy="1299007"/>
          </a:xfrm>
        </p:grpSpPr>
        <p:sp>
          <p:nvSpPr>
            <p:cNvPr id="60" name="Text Box 19"/>
            <p:cNvSpPr txBox="1">
              <a:spLocks noChangeArrowheads="1"/>
            </p:cNvSpPr>
            <p:nvPr/>
          </p:nvSpPr>
          <p:spPr bwMode="gray">
            <a:xfrm>
              <a:off x="3767137" y="2538412"/>
              <a:ext cx="1528762" cy="430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 Tehlike Durum %98</a:t>
              </a:r>
              <a:endParaRPr lang="en-US" sz="1400" b="1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/>
          </p:nvSpPr>
          <p:spPr bwMode="gray">
            <a:xfrm>
              <a:off x="62858" y="309875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Tehlikeli hareket-durumun aynı anda olması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                      </a:t>
              </a:r>
              <a:r>
                <a:rPr lang="tr-TR" sz="16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«Hedef %100 Önlemek»</a:t>
              </a:r>
              <a:endParaRPr lang="en-US" sz="1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gray">
            <a:xfrm rot="10800000">
              <a:off x="176104" y="2890484"/>
              <a:ext cx="3528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13648" y="267489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4117974" y="2336234"/>
            <a:ext cx="5083175" cy="1196263"/>
            <a:chOff x="4117974" y="1749370"/>
            <a:chExt cx="5083175" cy="1196263"/>
          </a:xfrm>
        </p:grpSpPr>
        <p:sp>
          <p:nvSpPr>
            <p:cNvPr id="59" name="Text Box 19"/>
            <p:cNvSpPr txBox="1">
              <a:spLocks noChangeArrowheads="1"/>
            </p:cNvSpPr>
            <p:nvPr/>
          </p:nvSpPr>
          <p:spPr bwMode="gray">
            <a:xfrm>
              <a:off x="4117974" y="1887537"/>
              <a:ext cx="938212" cy="215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Kaza Olayı</a:t>
              </a:r>
              <a:endParaRPr lang="en-US" sz="1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gray">
            <a:xfrm rot="10800000">
              <a:off x="5173068" y="1974895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8" name="Text Box 13"/>
            <p:cNvSpPr txBox="1">
              <a:spLocks noChangeArrowheads="1"/>
            </p:cNvSpPr>
            <p:nvPr/>
          </p:nvSpPr>
          <p:spPr bwMode="gray">
            <a:xfrm>
              <a:off x="6572250" y="2206969"/>
              <a:ext cx="2628899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Zarar-Hasar oluşmamış       «Ramak Kala Olay»           </a:t>
              </a:r>
              <a:r>
                <a:rPr lang="tr-TR" sz="16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Takip-Kayıt-Analiz»</a:t>
              </a:r>
              <a:endParaRPr lang="en-US" sz="1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8663219" y="1749370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4763" y="1708819"/>
            <a:ext cx="5107339" cy="1347292"/>
            <a:chOff x="4763" y="1108307"/>
            <a:chExt cx="5107339" cy="1347292"/>
          </a:xfrm>
        </p:grpSpPr>
        <p:sp>
          <p:nvSpPr>
            <p:cNvPr id="58" name="Text Box 19"/>
            <p:cNvSpPr txBox="1">
              <a:spLocks noChangeArrowheads="1"/>
            </p:cNvSpPr>
            <p:nvPr/>
          </p:nvSpPr>
          <p:spPr bwMode="gray">
            <a:xfrm>
              <a:off x="3989740" y="1186832"/>
              <a:ext cx="112236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4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Zarar-Hasar  «Kişi-İşletme»</a:t>
              </a: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09183" y="1532269"/>
              <a:ext cx="2420743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Yaralanmanın (zarar/hasar) meydana gelmesi          </a:t>
              </a:r>
              <a:r>
                <a:rPr lang="tr-TR" sz="1400" b="1" i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«Hedef; Kazayı Erken Fark Etmek             En Az Zararla Atlatmak»</a:t>
              </a:r>
              <a:endParaRPr lang="en-US" sz="1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/>
          </p:nvSpPr>
          <p:spPr bwMode="gray">
            <a:xfrm rot="10800000">
              <a:off x="35788" y="1365250"/>
              <a:ext cx="3852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4763" y="1108307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3" name="Text Box 13"/>
          <p:cNvSpPr txBox="1">
            <a:spLocks noChangeArrowheads="1"/>
          </p:cNvSpPr>
          <p:nvPr/>
        </p:nvSpPr>
        <p:spPr bwMode="gray">
          <a:xfrm>
            <a:off x="46328" y="867791"/>
            <a:ext cx="8971965" cy="586745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0" tIns="0" rIns="0" bIns="0" anchor="ctr" anchorCtr="0">
            <a:no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Kaza zincirini oluşturan halkalardan biri olmadıkça diğeri oluşmaz ve kaza meydana gelmez!</a:t>
            </a:r>
            <a:endParaRPr lang="en-US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E:\Taş yapı\03-whit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86" y="288331"/>
            <a:ext cx="431063" cy="4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Akış Çizelgesi: Belge 48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997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-46632" y="3009200"/>
            <a:ext cx="9190631" cy="3650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Sağılığı ve Güvenliği 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Çalışmalarının Yürütülmesinde</a:t>
            </a:r>
          </a:p>
          <a:p>
            <a:pPr marL="612000" indent="-540000">
              <a:buFont typeface="Wingdings" pitchFamily="2" charset="2"/>
              <a:buChar char="ü"/>
            </a:pPr>
            <a:r>
              <a:rPr lang="tr-TR" sz="5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Problemlerin Çözümünde</a:t>
            </a:r>
            <a:endParaRPr lang="tr-TR" sz="5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«Heinrich Prensipleri»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«İSG 10 Temel Prensibi»</a:t>
            </a:r>
          </a:p>
        </p:txBody>
      </p:sp>
      <p:pic>
        <p:nvPicPr>
          <p:cNvPr id="5" name="Picture 2" descr="D:\DOKTOR\1-ISTANBULUZMAN\1-EĞİTİM KURUMU\1. İstanbuluzman\2-RESİMLER\İş Güvenliği\security_keyandlo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27354" y="299111"/>
            <a:ext cx="2377185" cy="237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4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419636"/>
              </p:ext>
            </p:extLst>
          </p:nvPr>
        </p:nvGraphicFramePr>
        <p:xfrm>
          <a:off x="85725" y="1185863"/>
          <a:ext cx="8962741" cy="5151295"/>
        </p:xfrm>
        <a:graphic>
          <a:graphicData uri="http://schemas.openxmlformats.org/drawingml/2006/table">
            <a:tbl>
              <a:tblPr/>
              <a:tblGrid>
                <a:gridCol w="559128"/>
                <a:gridCol w="8403613"/>
              </a:tblGrid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Tehlikeli hareket ve tehlikeli durumların önlenmesi gerekir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 kazalarının  %88’ini tehlikeli hareket, %10’u tehlikeli durum, %2’si sebebi bilinmeyen nedenlerdir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 sonucu meydana gelecek zararın büyüklüğü kestirilemez, bu tamamen tesadüfe bağlıdır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Ağır yaralanma/ölümle neticelenen her kazanın temelinde 1/29/300 oranı vardır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Tehlikeli hareketlerin nedenleri incelenmelidir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Kazalardan korunma metotlarına uyulmalıdır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Kazalardan korunma yöntemleri ile üretim, kalite kontrolü metotları benzerlik ve paralellik arz eder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14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İG ile ilgili çalışmalara, kurallara ve alınacak tedbirlere üst düzey yönetici katılmalı-sorumluluğa ortak olmalı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Formen, ustabaşı ve benzeri ilk kademe yöneticiler kazalardan korunmada en önemli personeldir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82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6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İG çalışmalarına yön veren insani duyguların yanında, itici rol oynayan 2 mali faktör var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İG PROBLEMLERİNİN ÇÖZÜMÜNDE 10 KURAL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 ve Tehlikeli Durumların Önlenmesi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doğal ya da kişisel kusurlarının bir kaza nedeni sayılabilmesi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esnasında dikkatsiz bir hareket yapmış olması gerekir ve kazanın asıl nedeni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işbaşında yaptığı bu yanlış davranıştır.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zincirinin üçüncü halkası en zayıf halkadır.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 kazaların önlenmesinde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Hareket ve Tehlikeli Durumları»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düzeltmeyi hedef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alır. İSG birinci ve ikinci halkalarda (eğitim ve disiplin yoluyla) etkin sonuç elde edemeyeceğini kabul eder.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BİRİNCİ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63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1920874" y="525938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0" y="1050925"/>
            <a:ext cx="6711950" cy="4248150"/>
            <a:chOff x="0" y="1050925"/>
            <a:chExt cx="6711950" cy="4248150"/>
          </a:xfrm>
        </p:grpSpPr>
        <p:sp>
          <p:nvSpPr>
            <p:cNvPr id="17" name="Oval 14"/>
            <p:cNvSpPr>
              <a:spLocks noChangeArrowheads="1"/>
            </p:cNvSpPr>
            <p:nvPr/>
          </p:nvSpPr>
          <p:spPr bwMode="gray">
            <a:xfrm>
              <a:off x="2463800" y="1050925"/>
              <a:ext cx="4248150" cy="4248150"/>
            </a:xfrm>
            <a:prstGeom prst="ellipse">
              <a:avLst/>
            </a:prstGeom>
            <a:solidFill>
              <a:srgbClr val="9DC2EB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gray">
            <a:xfrm>
              <a:off x="2789238" y="1692275"/>
              <a:ext cx="3595687" cy="3594100"/>
            </a:xfrm>
            <a:prstGeom prst="ellipse">
              <a:avLst/>
            </a:prstGeom>
            <a:solidFill>
              <a:srgbClr val="69A2E1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gray">
            <a:xfrm>
              <a:off x="3116263" y="2343150"/>
              <a:ext cx="2940050" cy="2940050"/>
            </a:xfrm>
            <a:prstGeom prst="ellipse">
              <a:avLst/>
            </a:prstGeom>
            <a:solidFill>
              <a:srgbClr val="2A79D0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gray">
            <a:xfrm>
              <a:off x="3441700" y="2997200"/>
              <a:ext cx="2287588" cy="2286000"/>
            </a:xfrm>
            <a:prstGeom prst="ellipse">
              <a:avLst/>
            </a:prstGeom>
            <a:solidFill>
              <a:srgbClr val="0061B2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1" name="Oval 18"/>
            <p:cNvSpPr>
              <a:spLocks noChangeArrowheads="1"/>
            </p:cNvSpPr>
            <p:nvPr/>
          </p:nvSpPr>
          <p:spPr bwMode="gray">
            <a:xfrm>
              <a:off x="3767138" y="3640138"/>
              <a:ext cx="1635125" cy="1635125"/>
            </a:xfrm>
            <a:prstGeom prst="ellipse">
              <a:avLst/>
            </a:prstGeom>
            <a:solidFill>
              <a:srgbClr val="004074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grpSp>
          <p:nvGrpSpPr>
            <p:cNvPr id="22" name="Group 15"/>
            <p:cNvGrpSpPr>
              <a:grpSpLocks/>
            </p:cNvGrpSpPr>
            <p:nvPr/>
          </p:nvGrpSpPr>
          <p:grpSpPr bwMode="auto">
            <a:xfrm>
              <a:off x="3767137" y="1241424"/>
              <a:ext cx="1635124" cy="3711577"/>
              <a:chOff x="2373" y="1100"/>
              <a:chExt cx="1030" cy="2338"/>
            </a:xfrm>
          </p:grpSpPr>
          <p:sp>
            <p:nvSpPr>
              <p:cNvPr id="27" name="Text Box 19"/>
              <p:cNvSpPr txBox="1">
                <a:spLocks noChangeArrowheads="1"/>
              </p:cNvSpPr>
              <p:nvPr/>
            </p:nvSpPr>
            <p:spPr bwMode="gray">
              <a:xfrm>
                <a:off x="2582" y="1100"/>
                <a:ext cx="707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Yaralanma «Zarar-Hasar»</a:t>
                </a:r>
              </a:p>
            </p:txBody>
          </p:sp>
          <p:sp>
            <p:nvSpPr>
              <p:cNvPr id="28" name="Text Box 19"/>
              <p:cNvSpPr txBox="1">
                <a:spLocks noChangeArrowheads="1"/>
              </p:cNvSpPr>
              <p:nvPr/>
            </p:nvSpPr>
            <p:spPr bwMode="gray">
              <a:xfrm>
                <a:off x="2594" y="1507"/>
                <a:ext cx="59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Kaza Olayı</a:t>
                </a:r>
                <a:endParaRPr lang="en-US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9" name="Text Box 19"/>
              <p:cNvSpPr txBox="1">
                <a:spLocks noChangeArrowheads="1"/>
              </p:cNvSpPr>
              <p:nvPr/>
            </p:nvSpPr>
            <p:spPr bwMode="gray">
              <a:xfrm>
                <a:off x="2373" y="1917"/>
                <a:ext cx="963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b="1" dirty="0" smtClean="0">
                    <a:solidFill>
                      <a:srgbClr val="FFFF00"/>
                    </a:solidFill>
                    <a:latin typeface="Calibri" pitchFamily="34" charset="0"/>
                    <a:cs typeface="Calibri" pitchFamily="34" charset="0"/>
                  </a:rPr>
                  <a:t>Tehlikeli Hareket Tehlike Durum</a:t>
                </a:r>
                <a:endParaRPr lang="en-US" sz="1400" b="1" dirty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0" name="Text Box 19"/>
              <p:cNvSpPr txBox="1">
                <a:spLocks noChangeArrowheads="1"/>
              </p:cNvSpPr>
              <p:nvPr/>
            </p:nvSpPr>
            <p:spPr bwMode="gray">
              <a:xfrm>
                <a:off x="2491" y="2370"/>
                <a:ext cx="798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Kişisel Kusurlar</a:t>
                </a:r>
              </a:p>
            </p:txBody>
          </p:sp>
          <p:sp>
            <p:nvSpPr>
              <p:cNvPr id="31" name="Text Box 19"/>
              <p:cNvSpPr txBox="1">
                <a:spLocks noChangeArrowheads="1"/>
              </p:cNvSpPr>
              <p:nvPr/>
            </p:nvSpPr>
            <p:spPr bwMode="gray">
              <a:xfrm>
                <a:off x="2373" y="2977"/>
                <a:ext cx="1030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İnsanın Tabiat Şartları </a:t>
                </a:r>
                <a:r>
                  <a:rPr lang="tr-TR" sz="1400" dirty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</a:t>
                </a: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arşısında Zayıflığı</a:t>
                </a:r>
              </a:p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«İnsanla İlgili»</a:t>
                </a:r>
                <a:endParaRPr lang="en-US" sz="14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3" name="Text Box 13"/>
            <p:cNvSpPr txBox="1">
              <a:spLocks noChangeArrowheads="1"/>
            </p:cNvSpPr>
            <p:nvPr/>
          </p:nvSpPr>
          <p:spPr bwMode="gray">
            <a:xfrm>
              <a:off x="49210" y="296227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Tehlikeli hareket ve durumun aynı anda olması gerekir.                      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«İSG’nin </a:t>
              </a:r>
              <a:r>
                <a:rPr lang="tr-TR" sz="1600" b="1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H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edefi…»</a:t>
              </a:r>
              <a:endParaRPr lang="en-US" sz="1600" b="1" i="1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gray">
            <a:xfrm rot="10800000">
              <a:off x="177288" y="2781300"/>
              <a:ext cx="363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0" y="253841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197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17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kazalarının  %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88’ini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hareket, %10’u tehlikeli durum, %2’si sebebi kaçınılmaz ve bilinmeyen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nedendir.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 güvenliği önlemlerinde, tehlikeli hareket ve tehlikeli durumların önemli olduğunu göstermektedir.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İKİNCİ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42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/>
          <p:cNvSpPr>
            <a:spLocks noChangeArrowheads="1"/>
          </p:cNvSpPr>
          <p:nvPr/>
        </p:nvSpPr>
        <p:spPr bwMode="gray">
          <a:xfrm>
            <a:off x="50890" y="1042679"/>
            <a:ext cx="4521110" cy="36036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1C2C3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TEHLİKELİ HAREKETLER (%88)</a:t>
            </a:r>
            <a:endParaRPr lang="tr-TR" b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gray">
          <a:xfrm>
            <a:off x="50890" y="1403042"/>
            <a:ext cx="4521110" cy="53025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hareket </a:t>
            </a: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tamamen </a:t>
            </a: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bağlı ve iş kazası yaptıran durumlardır. (Kişinin bilgisizliği, tecrübesinin yetersizliği, dikkatsiz olması, o anki psikolojik durumu, bana bir şey olmaz düşüncesi vb</a:t>
            </a:r>
            <a:r>
              <a:rPr lang="tr-TR" sz="20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</a:t>
            </a:r>
            <a:r>
              <a: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davranışa karşı her türlü teknik tedbir alınmışsa kaza ihtimali sıfır olacaktır</a:t>
            </a:r>
            <a:r>
              <a:rPr lang="tr-TR" sz="14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2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2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(vaziyet alma)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Gereksiz şekilde hızlı çalışma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 donanımını kullanılmaz hale getirme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 ve makineleri tehlikeli şekilde kullanma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taşıma, yükleme, istifleme yapma,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en-US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yerlerde </a:t>
            </a: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</a:t>
            </a:r>
            <a:endParaRPr lang="tr-TR" sz="16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Şaşırma</a:t>
            </a:r>
            <a:r>
              <a:rPr lang="en-US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kızgınlık, üzgün</a:t>
            </a: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telaş, </a:t>
            </a: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şaka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laşma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en-US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kullanmama</a:t>
            </a:r>
            <a:endParaRPr lang="en-US" sz="16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20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19"/>
          <p:cNvSpPr>
            <a:spLocks noChangeArrowheads="1"/>
          </p:cNvSpPr>
          <p:nvPr/>
        </p:nvSpPr>
        <p:spPr bwMode="gray">
          <a:xfrm>
            <a:off x="4672011" y="1042679"/>
            <a:ext cx="4405951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b="1" noProof="1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TEHLİKELİ DURUMLAR (10)</a:t>
            </a:r>
            <a:endParaRPr lang="tr-TR" b="1" noProof="1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4672013" y="1403041"/>
            <a:ext cx="4405028" cy="5302559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108000" rIns="144000" bIns="72000"/>
          <a:lstStyle/>
          <a:p>
            <a:pPr marL="72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durum ise daha çok işyerinin olumsuz şartlarına (kullanılan alet ve makinelerden gibi) çok az bir kısmı da çalışanlara bağlı durumlardır.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«Tehlikeli durumun olduğu bilinen bir ortamda çok dikkatli davranılır ve hiçbir riskli davranışta bulunulmazsa kaza ihtimali de çok düşük olur</a:t>
            </a:r>
            <a:r>
              <a:rPr lang="tr-TR" sz="14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72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olmayan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 kullanma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KKD’lerin olmaması (nedeniyle kullanmama)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Kusurlu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alet,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makine, techizat kullanma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yapılmış alet ve makineler 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 bakımsız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bina, alet </a:t>
            </a: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makine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ve/veya fazla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aydınlatma </a:t>
            </a:r>
            <a:endParaRPr lang="tr-TR" sz="16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 ve/veya fazla </a:t>
            </a:r>
            <a:r>
              <a: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havalandırma </a:t>
            </a:r>
            <a:endParaRPr lang="tr-TR" sz="1600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Emniyetsiz yöntem ve şartlar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TEHLİKELİ HAREKETLER – DURUMUNLAR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429625" y="643407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3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Prensip-3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 Sonucu Meydana Gelecek Zararın Büyüklüğü Kestirilemez, Bu Tamamen Tesadüflere Bağlıdır.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İSG’nin yaptığı faaliyetlerdeki amacının;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kazayı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atlatmak değil, kazayı meydana getiren sebepleri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kaldırılmaya dönük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olması gerektiğini söylemektedir.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ÜÇÜNCÜ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3" descr="D:\DOKTOR\1-ISTANBULUZMAN\1-EĞİTİM KURUMU\1. İstanbuluzman\2-RESİMLER\Meslekler\pati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67" y="4258567"/>
            <a:ext cx="2462108" cy="246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3530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Kültürünün Amaçları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 normları oluşturmak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yaralanmaları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azaltmak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hastalıklarını azaltma/önleme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ve hastalıklar konusunda aynı inanç ve fikirleri paylaşmasını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sağlamak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Nelerdir?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1180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0" y="3500438"/>
            <a:ext cx="9144000" cy="1676400"/>
            <a:chOff x="0" y="2086"/>
            <a:chExt cx="5760" cy="1056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7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418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2338" y="4845050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3625" y="484187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feld 7"/>
          <p:cNvSpPr txBox="1">
            <a:spLocks noChangeArrowheads="1"/>
          </p:cNvSpPr>
          <p:nvPr/>
        </p:nvSpPr>
        <p:spPr bwMode="gray">
          <a:xfrm>
            <a:off x="88900" y="593725"/>
            <a:ext cx="8988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2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OLUŞAN</a:t>
            </a:r>
            <a:r>
              <a:rPr lang="tr-TR" sz="3200" b="1" dirty="0" smtClean="0">
                <a:solidFill>
                  <a:srgbClr val="595959"/>
                </a:solidFill>
                <a:latin typeface="Calibri" pitchFamily="34" charset="0"/>
                <a:cs typeface="Calibri" pitchFamily="34" charset="0"/>
              </a:rPr>
              <a:t>ZARAR</a:t>
            </a:r>
            <a:endParaRPr lang="de-DE" sz="3200" b="1" dirty="0">
              <a:solidFill>
                <a:srgbClr val="595959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466725" y="3189288"/>
            <a:ext cx="8205788" cy="1771650"/>
            <a:chOff x="294" y="2009"/>
            <a:chExt cx="5169" cy="1116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128" y="2771"/>
              <a:ext cx="1548" cy="354"/>
              <a:chOff x="2144" y="2775"/>
              <a:chExt cx="1516" cy="346"/>
            </a:xfrm>
          </p:grpSpPr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2144" y="2847"/>
                <a:ext cx="1516" cy="274"/>
              </a:xfrm>
              <a:custGeom>
                <a:avLst/>
                <a:gdLst/>
                <a:ahLst/>
                <a:cxnLst>
                  <a:cxn ang="0">
                    <a:pos x="0" y="26"/>
                  </a:cxn>
                  <a:cxn ang="0">
                    <a:pos x="550" y="80"/>
                  </a:cxn>
                  <a:cxn ang="0">
                    <a:pos x="758" y="14"/>
                  </a:cxn>
                  <a:cxn ang="0">
                    <a:pos x="706" y="0"/>
                  </a:cxn>
                  <a:cxn ang="0">
                    <a:pos x="347" y="71"/>
                  </a:cxn>
                  <a:cxn ang="0">
                    <a:pos x="53" y="13"/>
                  </a:cxn>
                  <a:cxn ang="0">
                    <a:pos x="0" y="26"/>
                  </a:cxn>
                </a:cxnLst>
                <a:rect l="0" t="0" r="r" b="b"/>
                <a:pathLst>
                  <a:path w="758" h="137">
                    <a:moveTo>
                      <a:pt x="0" y="26"/>
                    </a:moveTo>
                    <a:cubicBezTo>
                      <a:pt x="0" y="26"/>
                      <a:pt x="201" y="137"/>
                      <a:pt x="550" y="80"/>
                    </a:cubicBezTo>
                    <a:cubicBezTo>
                      <a:pt x="550" y="80"/>
                      <a:pt x="647" y="64"/>
                      <a:pt x="758" y="14"/>
                    </a:cubicBezTo>
                    <a:cubicBezTo>
                      <a:pt x="706" y="0"/>
                      <a:pt x="706" y="0"/>
                      <a:pt x="706" y="0"/>
                    </a:cubicBezTo>
                    <a:cubicBezTo>
                      <a:pt x="706" y="0"/>
                      <a:pt x="631" y="64"/>
                      <a:pt x="347" y="71"/>
                    </a:cubicBezTo>
                    <a:cubicBezTo>
                      <a:pt x="347" y="71"/>
                      <a:pt x="167" y="75"/>
                      <a:pt x="53" y="13"/>
                    </a:cubicBezTo>
                    <a:cubicBezTo>
                      <a:pt x="0" y="26"/>
                      <a:pt x="0" y="26"/>
                      <a:pt x="0" y="26"/>
                    </a:cubicBezTo>
                    <a:close/>
                  </a:path>
                </a:pathLst>
              </a:custGeom>
              <a:solidFill>
                <a:srgbClr val="90BA45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>
                <a:off x="2250" y="2775"/>
                <a:ext cx="1318" cy="226"/>
              </a:xfrm>
              <a:custGeom>
                <a:avLst/>
                <a:gdLst/>
                <a:ahLst/>
                <a:cxnLst>
                  <a:cxn ang="0">
                    <a:pos x="48" y="1"/>
                  </a:cxn>
                  <a:cxn ang="0">
                    <a:pos x="296" y="36"/>
                  </a:cxn>
                  <a:cxn ang="0">
                    <a:pos x="577" y="0"/>
                  </a:cxn>
                  <a:cxn ang="0">
                    <a:pos x="659" y="36"/>
                  </a:cxn>
                  <a:cxn ang="0">
                    <a:pos x="289" y="111"/>
                  </a:cxn>
                  <a:cxn ang="0">
                    <a:pos x="0" y="50"/>
                  </a:cxn>
                  <a:cxn ang="0">
                    <a:pos x="47" y="33"/>
                  </a:cxn>
                  <a:cxn ang="0">
                    <a:pos x="48" y="1"/>
                  </a:cxn>
                </a:cxnLst>
                <a:rect l="0" t="0" r="r" b="b"/>
                <a:pathLst>
                  <a:path w="659" h="113">
                    <a:moveTo>
                      <a:pt x="48" y="1"/>
                    </a:moveTo>
                    <a:cubicBezTo>
                      <a:pt x="48" y="1"/>
                      <a:pt x="162" y="37"/>
                      <a:pt x="296" y="36"/>
                    </a:cubicBezTo>
                    <a:cubicBezTo>
                      <a:pt x="296" y="36"/>
                      <a:pt x="443" y="35"/>
                      <a:pt x="577" y="0"/>
                    </a:cubicBezTo>
                    <a:cubicBezTo>
                      <a:pt x="577" y="0"/>
                      <a:pt x="650" y="40"/>
                      <a:pt x="659" y="36"/>
                    </a:cubicBezTo>
                    <a:cubicBezTo>
                      <a:pt x="659" y="36"/>
                      <a:pt x="567" y="109"/>
                      <a:pt x="289" y="111"/>
                    </a:cubicBezTo>
                    <a:cubicBezTo>
                      <a:pt x="289" y="111"/>
                      <a:pt x="128" y="113"/>
                      <a:pt x="0" y="50"/>
                    </a:cubicBezTo>
                    <a:cubicBezTo>
                      <a:pt x="0" y="50"/>
                      <a:pt x="29" y="46"/>
                      <a:pt x="47" y="33"/>
                    </a:cubicBezTo>
                    <a:cubicBezTo>
                      <a:pt x="48" y="1"/>
                      <a:pt x="48" y="1"/>
                      <a:pt x="48" y="1"/>
                    </a:cubicBezTo>
                    <a:close/>
                  </a:path>
                </a:pathLst>
              </a:custGeom>
              <a:solidFill>
                <a:srgbClr val="6B9B1A"/>
              </a:solidFill>
              <a:ln w="158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94" y="2203"/>
              <a:ext cx="2050" cy="362"/>
            </a:xfrm>
            <a:custGeom>
              <a:avLst/>
              <a:gdLst/>
              <a:ahLst/>
              <a:cxnLst>
                <a:cxn ang="0">
                  <a:pos x="1024" y="103"/>
                </a:cxn>
                <a:cxn ang="0">
                  <a:pos x="510" y="173"/>
                </a:cxn>
                <a:cxn ang="0">
                  <a:pos x="1" y="78"/>
                </a:cxn>
                <a:cxn ang="0">
                  <a:pos x="515" y="6"/>
                </a:cxn>
                <a:cxn ang="0">
                  <a:pos x="1024" y="103"/>
                </a:cxn>
              </a:cxnLst>
              <a:rect l="0" t="0" r="r" b="b"/>
              <a:pathLst>
                <a:path w="1025" h="181">
                  <a:moveTo>
                    <a:pt x="1024" y="103"/>
                  </a:moveTo>
                  <a:cubicBezTo>
                    <a:pt x="1023" y="148"/>
                    <a:pt x="794" y="181"/>
                    <a:pt x="510" y="173"/>
                  </a:cubicBezTo>
                  <a:cubicBezTo>
                    <a:pt x="228" y="167"/>
                    <a:pt x="0" y="124"/>
                    <a:pt x="1" y="78"/>
                  </a:cubicBezTo>
                  <a:cubicBezTo>
                    <a:pt x="2" y="31"/>
                    <a:pt x="233" y="0"/>
                    <a:pt x="515" y="6"/>
                  </a:cubicBezTo>
                  <a:cubicBezTo>
                    <a:pt x="797" y="13"/>
                    <a:pt x="1025" y="56"/>
                    <a:pt x="1024" y="103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96" y="2346"/>
              <a:ext cx="2074" cy="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300" y="284"/>
                </a:cxn>
                <a:cxn ang="0">
                  <a:pos x="1023" y="243"/>
                </a:cxn>
                <a:cxn ang="0">
                  <a:pos x="1023" y="25"/>
                </a:cxn>
                <a:cxn ang="0">
                  <a:pos x="640" y="95"/>
                </a:cxn>
                <a:cxn ang="0">
                  <a:pos x="24" y="26"/>
                </a:cxn>
                <a:cxn ang="0">
                  <a:pos x="0" y="0"/>
                </a:cxn>
              </a:cxnLst>
              <a:rect l="0" t="0" r="r" b="b"/>
              <a:pathLst>
                <a:path w="1037" h="300">
                  <a:moveTo>
                    <a:pt x="0" y="0"/>
                  </a:moveTo>
                  <a:cubicBezTo>
                    <a:pt x="0" y="210"/>
                    <a:pt x="0" y="210"/>
                    <a:pt x="0" y="210"/>
                  </a:cubicBezTo>
                  <a:cubicBezTo>
                    <a:pt x="0" y="210"/>
                    <a:pt x="69" y="267"/>
                    <a:pt x="300" y="284"/>
                  </a:cubicBezTo>
                  <a:cubicBezTo>
                    <a:pt x="532" y="300"/>
                    <a:pt x="926" y="298"/>
                    <a:pt x="1023" y="243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5"/>
                    <a:pt x="640" y="95"/>
                  </a:cubicBezTo>
                  <a:cubicBezTo>
                    <a:pt x="243" y="104"/>
                    <a:pt x="31" y="38"/>
                    <a:pt x="24" y="26"/>
                  </a:cubicBezTo>
                  <a:cubicBezTo>
                    <a:pt x="24" y="26"/>
                    <a:pt x="12" y="21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22" y="2235"/>
              <a:ext cx="1800" cy="283"/>
            </a:xfrm>
            <a:custGeom>
              <a:avLst/>
              <a:gdLst/>
              <a:ahLst/>
              <a:cxnLst>
                <a:cxn ang="0">
                  <a:pos x="899" y="81"/>
                </a:cxn>
                <a:cxn ang="0">
                  <a:pos x="449" y="136"/>
                </a:cxn>
                <a:cxn ang="0">
                  <a:pos x="1" y="60"/>
                </a:cxn>
                <a:cxn ang="0">
                  <a:pos x="451" y="6"/>
                </a:cxn>
                <a:cxn ang="0">
                  <a:pos x="899" y="81"/>
                </a:cxn>
              </a:cxnLst>
              <a:rect l="0" t="0" r="r" b="b"/>
              <a:pathLst>
                <a:path w="900" h="142">
                  <a:moveTo>
                    <a:pt x="899" y="81"/>
                  </a:moveTo>
                  <a:cubicBezTo>
                    <a:pt x="898" y="117"/>
                    <a:pt x="697" y="142"/>
                    <a:pt x="449" y="136"/>
                  </a:cubicBezTo>
                  <a:cubicBezTo>
                    <a:pt x="201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9" y="81"/>
                  </a:cubicBezTo>
                </a:path>
              </a:pathLst>
            </a:custGeom>
            <a:gradFill rotWithShape="1">
              <a:gsLst>
                <a:gs pos="0">
                  <a:srgbClr val="C5C5C5"/>
                </a:gs>
                <a:gs pos="100000">
                  <a:srgbClr val="9D9D9D"/>
                </a:gs>
              </a:gsLst>
              <a:lin ang="0" scaled="1"/>
            </a:gra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391" y="2201"/>
              <a:ext cx="2050" cy="356"/>
            </a:xfrm>
            <a:custGeom>
              <a:avLst/>
              <a:gdLst/>
              <a:ahLst/>
              <a:cxnLst>
                <a:cxn ang="0">
                  <a:pos x="1023" y="102"/>
                </a:cxn>
                <a:cxn ang="0">
                  <a:pos x="510" y="171"/>
                </a:cxn>
                <a:cxn ang="0">
                  <a:pos x="1" y="77"/>
                </a:cxn>
                <a:cxn ang="0">
                  <a:pos x="515" y="6"/>
                </a:cxn>
                <a:cxn ang="0">
                  <a:pos x="1023" y="102"/>
                </a:cxn>
              </a:cxnLst>
              <a:rect l="0" t="0" r="r" b="b"/>
              <a:pathLst>
                <a:path w="1025" h="178">
                  <a:moveTo>
                    <a:pt x="1023" y="102"/>
                  </a:moveTo>
                  <a:cubicBezTo>
                    <a:pt x="1022" y="146"/>
                    <a:pt x="793" y="178"/>
                    <a:pt x="510" y="171"/>
                  </a:cubicBezTo>
                  <a:cubicBezTo>
                    <a:pt x="228" y="165"/>
                    <a:pt x="0" y="123"/>
                    <a:pt x="1" y="77"/>
                  </a:cubicBezTo>
                  <a:cubicBezTo>
                    <a:pt x="2" y="31"/>
                    <a:pt x="232" y="0"/>
                    <a:pt x="515" y="6"/>
                  </a:cubicBezTo>
                  <a:cubicBezTo>
                    <a:pt x="797" y="13"/>
                    <a:pt x="1025" y="56"/>
                    <a:pt x="1023" y="102"/>
                  </a:cubicBezTo>
                </a:path>
              </a:pathLst>
            </a:custGeom>
            <a:solidFill>
              <a:srgbClr val="004074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389" y="2339"/>
              <a:ext cx="2074" cy="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5"/>
                </a:cxn>
                <a:cxn ang="0">
                  <a:pos x="300" y="289"/>
                </a:cxn>
                <a:cxn ang="0">
                  <a:pos x="1023" y="248"/>
                </a:cxn>
                <a:cxn ang="0">
                  <a:pos x="1023" y="25"/>
                </a:cxn>
                <a:cxn ang="0">
                  <a:pos x="640" y="97"/>
                </a:cxn>
                <a:cxn ang="0">
                  <a:pos x="24" y="27"/>
                </a:cxn>
                <a:cxn ang="0">
                  <a:pos x="0" y="0"/>
                </a:cxn>
              </a:cxnLst>
              <a:rect l="0" t="0" r="r" b="b"/>
              <a:pathLst>
                <a:path w="1037" h="306">
                  <a:moveTo>
                    <a:pt x="0" y="0"/>
                  </a:moveTo>
                  <a:cubicBezTo>
                    <a:pt x="0" y="215"/>
                    <a:pt x="0" y="215"/>
                    <a:pt x="0" y="215"/>
                  </a:cubicBezTo>
                  <a:cubicBezTo>
                    <a:pt x="0" y="215"/>
                    <a:pt x="69" y="272"/>
                    <a:pt x="300" y="289"/>
                  </a:cubicBezTo>
                  <a:cubicBezTo>
                    <a:pt x="532" y="306"/>
                    <a:pt x="926" y="304"/>
                    <a:pt x="1023" y="248"/>
                  </a:cubicBezTo>
                  <a:cubicBezTo>
                    <a:pt x="1023" y="25"/>
                    <a:pt x="1023" y="25"/>
                    <a:pt x="1023" y="25"/>
                  </a:cubicBezTo>
                  <a:cubicBezTo>
                    <a:pt x="1023" y="25"/>
                    <a:pt x="1037" y="87"/>
                    <a:pt x="640" y="97"/>
                  </a:cubicBezTo>
                  <a:cubicBezTo>
                    <a:pt x="243" y="106"/>
                    <a:pt x="31" y="39"/>
                    <a:pt x="24" y="27"/>
                  </a:cubicBezTo>
                  <a:cubicBezTo>
                    <a:pt x="24" y="27"/>
                    <a:pt x="12" y="22"/>
                    <a:pt x="0" y="0"/>
                  </a:cubicBezTo>
                </a:path>
              </a:pathLst>
            </a:custGeom>
            <a:solidFill>
              <a:srgbClr val="004074"/>
            </a:solidFill>
            <a:ln w="15875" cap="flat" cmpd="sng">
              <a:solidFill>
                <a:srgbClr val="00407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508" y="2239"/>
              <a:ext cx="1801" cy="284"/>
            </a:xfrm>
            <a:custGeom>
              <a:avLst/>
              <a:gdLst/>
              <a:ahLst/>
              <a:cxnLst>
                <a:cxn ang="0">
                  <a:pos x="898" y="81"/>
                </a:cxn>
                <a:cxn ang="0">
                  <a:pos x="448" y="136"/>
                </a:cxn>
                <a:cxn ang="0">
                  <a:pos x="1" y="60"/>
                </a:cxn>
                <a:cxn ang="0">
                  <a:pos x="451" y="6"/>
                </a:cxn>
                <a:cxn ang="0">
                  <a:pos x="898" y="81"/>
                </a:cxn>
              </a:cxnLst>
              <a:rect l="0" t="0" r="r" b="b"/>
              <a:pathLst>
                <a:path w="900" h="142">
                  <a:moveTo>
                    <a:pt x="898" y="81"/>
                  </a:moveTo>
                  <a:cubicBezTo>
                    <a:pt x="897" y="117"/>
                    <a:pt x="696" y="142"/>
                    <a:pt x="448" y="136"/>
                  </a:cubicBezTo>
                  <a:cubicBezTo>
                    <a:pt x="200" y="130"/>
                    <a:pt x="0" y="96"/>
                    <a:pt x="1" y="60"/>
                  </a:cubicBezTo>
                  <a:cubicBezTo>
                    <a:pt x="2" y="24"/>
                    <a:pt x="203" y="0"/>
                    <a:pt x="451" y="6"/>
                  </a:cubicBezTo>
                  <a:cubicBezTo>
                    <a:pt x="699" y="12"/>
                    <a:pt x="900" y="45"/>
                    <a:pt x="898" y="81"/>
                  </a:cubicBezTo>
                </a:path>
              </a:pathLst>
            </a:custGeom>
            <a:gradFill>
              <a:gsLst>
                <a:gs pos="0">
                  <a:srgbClr val="E0E0D6"/>
                </a:gs>
                <a:gs pos="50000">
                  <a:srgbClr val="FFFFFF"/>
                </a:gs>
                <a:gs pos="100000">
                  <a:srgbClr val="E0E0D6"/>
                </a:gs>
              </a:gsLst>
              <a:lin ang="0" scaled="1"/>
            </a:gra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846" y="2117"/>
              <a:ext cx="2012" cy="379"/>
            </a:xfrm>
            <a:custGeom>
              <a:avLst/>
              <a:gdLst/>
              <a:ahLst/>
              <a:cxnLst>
                <a:cxn ang="0">
                  <a:pos x="973" y="172"/>
                </a:cxn>
                <a:cxn ang="0">
                  <a:pos x="1006" y="177"/>
                </a:cxn>
                <a:cxn ang="0">
                  <a:pos x="538" y="12"/>
                </a:cxn>
                <a:cxn ang="0">
                  <a:pos x="0" y="187"/>
                </a:cxn>
                <a:cxn ang="0">
                  <a:pos x="61" y="182"/>
                </a:cxn>
                <a:cxn ang="0">
                  <a:pos x="437" y="35"/>
                </a:cxn>
                <a:cxn ang="0">
                  <a:pos x="940" y="166"/>
                </a:cxn>
                <a:cxn ang="0">
                  <a:pos x="973" y="172"/>
                </a:cxn>
              </a:cxnLst>
              <a:rect l="0" t="0" r="r" b="b"/>
              <a:pathLst>
                <a:path w="1006" h="190">
                  <a:moveTo>
                    <a:pt x="973" y="172"/>
                  </a:moveTo>
                  <a:cubicBezTo>
                    <a:pt x="982" y="173"/>
                    <a:pt x="1006" y="177"/>
                    <a:pt x="1006" y="177"/>
                  </a:cubicBezTo>
                  <a:cubicBezTo>
                    <a:pt x="861" y="2"/>
                    <a:pt x="538" y="12"/>
                    <a:pt x="538" y="12"/>
                  </a:cubicBezTo>
                  <a:cubicBezTo>
                    <a:pt x="100" y="0"/>
                    <a:pt x="0" y="187"/>
                    <a:pt x="0" y="187"/>
                  </a:cubicBezTo>
                  <a:cubicBezTo>
                    <a:pt x="24" y="190"/>
                    <a:pt x="61" y="182"/>
                    <a:pt x="61" y="182"/>
                  </a:cubicBezTo>
                  <a:cubicBezTo>
                    <a:pt x="189" y="47"/>
                    <a:pt x="437" y="35"/>
                    <a:pt x="437" y="35"/>
                  </a:cubicBezTo>
                  <a:cubicBezTo>
                    <a:pt x="850" y="25"/>
                    <a:pt x="940" y="166"/>
                    <a:pt x="940" y="166"/>
                  </a:cubicBezTo>
                  <a:cubicBezTo>
                    <a:pt x="940" y="166"/>
                    <a:pt x="965" y="171"/>
                    <a:pt x="973" y="172"/>
                  </a:cubicBezTo>
                  <a:close/>
                </a:path>
              </a:pathLst>
            </a:custGeom>
            <a:solidFill>
              <a:srgbClr val="B2CF7D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686" y="2009"/>
              <a:ext cx="2172" cy="502"/>
            </a:xfrm>
            <a:custGeom>
              <a:avLst/>
              <a:gdLst/>
              <a:ahLst/>
              <a:cxnLst>
                <a:cxn ang="0">
                  <a:pos x="92" y="244"/>
                </a:cxn>
                <a:cxn ang="0">
                  <a:pos x="460" y="78"/>
                </a:cxn>
                <a:cxn ang="0">
                  <a:pos x="1067" y="228"/>
                </a:cxn>
                <a:cxn ang="0">
                  <a:pos x="1086" y="231"/>
                </a:cxn>
                <a:cxn ang="0">
                  <a:pos x="1073" y="211"/>
                </a:cxn>
                <a:cxn ang="0">
                  <a:pos x="518" y="0"/>
                </a:cxn>
                <a:cxn ang="0">
                  <a:pos x="0" y="207"/>
                </a:cxn>
                <a:cxn ang="0">
                  <a:pos x="13" y="248"/>
                </a:cxn>
                <a:cxn ang="0">
                  <a:pos x="92" y="244"/>
                </a:cxn>
              </a:cxnLst>
              <a:rect l="0" t="0" r="r" b="b"/>
              <a:pathLst>
                <a:path w="1086" h="251">
                  <a:moveTo>
                    <a:pt x="92" y="244"/>
                  </a:moveTo>
                  <a:cubicBezTo>
                    <a:pt x="92" y="244"/>
                    <a:pt x="140" y="113"/>
                    <a:pt x="460" y="78"/>
                  </a:cubicBezTo>
                  <a:cubicBezTo>
                    <a:pt x="460" y="78"/>
                    <a:pt x="946" y="27"/>
                    <a:pt x="1067" y="228"/>
                  </a:cubicBezTo>
                  <a:cubicBezTo>
                    <a:pt x="1072" y="229"/>
                    <a:pt x="1085" y="231"/>
                    <a:pt x="1086" y="231"/>
                  </a:cubicBezTo>
                  <a:cubicBezTo>
                    <a:pt x="1083" y="224"/>
                    <a:pt x="1079" y="218"/>
                    <a:pt x="1073" y="211"/>
                  </a:cubicBezTo>
                  <a:cubicBezTo>
                    <a:pt x="970" y="85"/>
                    <a:pt x="799" y="0"/>
                    <a:pt x="518" y="0"/>
                  </a:cubicBezTo>
                  <a:cubicBezTo>
                    <a:pt x="237" y="0"/>
                    <a:pt x="6" y="103"/>
                    <a:pt x="0" y="207"/>
                  </a:cubicBezTo>
                  <a:cubicBezTo>
                    <a:pt x="0" y="220"/>
                    <a:pt x="4" y="234"/>
                    <a:pt x="13" y="248"/>
                  </a:cubicBezTo>
                  <a:cubicBezTo>
                    <a:pt x="17" y="248"/>
                    <a:pt x="52" y="251"/>
                    <a:pt x="92" y="244"/>
                  </a:cubicBezTo>
                </a:path>
              </a:pathLst>
            </a:custGeom>
            <a:solidFill>
              <a:srgbClr val="6B9B1A"/>
            </a:solidFill>
            <a:ln w="158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</p:grpSp>
      <p:sp>
        <p:nvSpPr>
          <p:cNvPr id="24" name="Text Box 19"/>
          <p:cNvSpPr txBox="1">
            <a:spLocks noChangeArrowheads="1"/>
          </p:cNvSpPr>
          <p:nvPr/>
        </p:nvSpPr>
        <p:spPr bwMode="gray">
          <a:xfrm>
            <a:off x="733425" y="3659188"/>
            <a:ext cx="201612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Kolayca Önlenir</a:t>
            </a:r>
            <a:endParaRPr lang="de-DE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gray">
          <a:xfrm>
            <a:off x="3960813" y="3883025"/>
            <a:ext cx="10064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Önlenemez</a:t>
            </a:r>
            <a:endParaRPr lang="de-DE" sz="16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gray">
          <a:xfrm>
            <a:off x="5845176" y="3667125"/>
            <a:ext cx="257492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Metotlu Çalışmayla Önlenir </a:t>
            </a:r>
            <a:endParaRPr lang="de-DE" sz="1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799" y="879377"/>
            <a:ext cx="3011703" cy="2592000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687" y="1164930"/>
            <a:ext cx="2820487" cy="2160000"/>
          </a:xfrm>
          <a:prstGeom prst="rect">
            <a:avLst/>
          </a:prstGeom>
        </p:spPr>
      </p:pic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150" y="2600325"/>
            <a:ext cx="42703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C:\Users\ahmet\Desktop\boo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525" y="1424460"/>
            <a:ext cx="576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19"/>
          <p:cNvSpPr txBox="1">
            <a:spLocks noChangeArrowheads="1"/>
          </p:cNvSpPr>
          <p:nvPr/>
        </p:nvSpPr>
        <p:spPr bwMode="gray">
          <a:xfrm>
            <a:off x="754063" y="4842233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%50</a:t>
            </a:r>
            <a:endParaRPr lang="de-DE" sz="32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gray">
          <a:xfrm>
            <a:off x="6403976" y="4832252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%48</a:t>
            </a:r>
            <a:endParaRPr lang="de-DE" sz="32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 Box 19"/>
          <p:cNvSpPr txBox="1">
            <a:spLocks noChangeArrowheads="1"/>
          </p:cNvSpPr>
          <p:nvPr/>
        </p:nvSpPr>
        <p:spPr bwMode="gray">
          <a:xfrm>
            <a:off x="3470274" y="4841875"/>
            <a:ext cx="201612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32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%2</a:t>
            </a:r>
            <a:endParaRPr lang="de-DE" sz="32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82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Prensip-4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Ağır yaralanma ya da ölümle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neticelenen her kazanın temelinde 29 uzuv kaybı, 300 yaralanma olmayan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(ramak kala) olay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prensibe göre her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hafif atlatılmış ve her oluşan küçük kaza,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sonra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gelebilecek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büyük kazanın habercisidir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Takibi tahmin imkanı sağlar.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prensipten özellikle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«ramak kala»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olayların nedenlerinin iyi incelenmesi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ortadan kaldırılması gerektiği anlaşılmaktadır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DÖRDÜNCÜ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436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8" name="Gruppieren 44"/>
          <p:cNvGrpSpPr/>
          <p:nvPr/>
        </p:nvGrpSpPr>
        <p:grpSpPr>
          <a:xfrm>
            <a:off x="2512559" y="397255"/>
            <a:ext cx="4787980" cy="5162170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9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0070C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0" name="Freeform 51"/>
            <p:cNvSpPr>
              <a:spLocks/>
            </p:cNvSpPr>
            <p:nvPr/>
          </p:nvSpPr>
          <p:spPr bwMode="gray">
            <a:xfrm>
              <a:off x="4965705" y="3906838"/>
              <a:ext cx="2428875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endParaRPr lang="de-DE" noProof="1">
                <a:solidFill>
                  <a:srgbClr val="000000"/>
                </a:solidFill>
              </a:endParaRPr>
            </a:p>
          </p:txBody>
        </p:sp>
        <p:sp>
          <p:nvSpPr>
            <p:cNvPr id="11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solidFill>
              <a:srgbClr val="00206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srgbClr val="000000"/>
                </a:solidFill>
              </a:endParaRPr>
            </a:p>
          </p:txBody>
        </p:sp>
      </p:grp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 KAZANIN TEMELİNDE </a:t>
            </a:r>
            <a:r>
              <a:rPr lang="tr-TR" sz="32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(1/29/300 Oranı)</a:t>
            </a:r>
            <a:endParaRPr lang="en-GB" sz="32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  <p:grpSp>
        <p:nvGrpSpPr>
          <p:cNvPr id="13" name="Grup 12"/>
          <p:cNvGrpSpPr/>
          <p:nvPr/>
        </p:nvGrpSpPr>
        <p:grpSpPr>
          <a:xfrm>
            <a:off x="5053996" y="1296457"/>
            <a:ext cx="3742685" cy="1689255"/>
            <a:chOff x="4794684" y="1706032"/>
            <a:chExt cx="3742685" cy="1689255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gray">
            <a:xfrm>
              <a:off x="4794684" y="2259674"/>
              <a:ext cx="2815647" cy="6834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Uzuv Yaralanmalı Olay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5" name="Picture 2" descr="C:\Users\ahmet\Desktop\Originals\Resim1 (2)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744" y="1706032"/>
              <a:ext cx="1190625" cy="16892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up 15"/>
          <p:cNvGrpSpPr/>
          <p:nvPr/>
        </p:nvGrpSpPr>
        <p:grpSpPr>
          <a:xfrm>
            <a:off x="4722565" y="4589811"/>
            <a:ext cx="2883491" cy="1452004"/>
            <a:chOff x="6886574" y="4458713"/>
            <a:chExt cx="2254267" cy="1452004"/>
          </a:xfrm>
        </p:grpSpPr>
        <p:sp>
          <p:nvSpPr>
            <p:cNvPr id="17" name="Rectangle 5"/>
            <p:cNvSpPr>
              <a:spLocks noChangeArrowheads="1"/>
            </p:cNvSpPr>
            <p:nvPr/>
          </p:nvSpPr>
          <p:spPr bwMode="gray">
            <a:xfrm>
              <a:off x="6886574" y="4458713"/>
              <a:ext cx="2254267" cy="371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Ağır Yaralanma / Ölüm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2671" y="4744742"/>
              <a:ext cx="1757562" cy="11659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9" name="Grup 18"/>
          <p:cNvGrpSpPr/>
          <p:nvPr/>
        </p:nvGrpSpPr>
        <p:grpSpPr>
          <a:xfrm>
            <a:off x="-54591" y="1477264"/>
            <a:ext cx="2599331" cy="1958121"/>
            <a:chOff x="-122831" y="1886839"/>
            <a:chExt cx="2599331" cy="1958121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-122831" y="2963768"/>
              <a:ext cx="2567149" cy="881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algn="ctr">
                <a:lnSpc>
                  <a:spcPct val="95000"/>
                </a:lnSpc>
                <a:spcAft>
                  <a:spcPct val="40000"/>
                </a:spcAft>
                <a:buClr>
                  <a:srgbClr val="292929"/>
                </a:buClr>
              </a:pPr>
              <a:r>
                <a:rPr lang="tr-TR" sz="2000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Yaralanma Meydana Gelmeyen Olay                (Ramak Kala Olay!)</a:t>
              </a:r>
              <a:endParaRPr lang="de-DE" sz="2000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1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72" y="1886839"/>
              <a:ext cx="2368528" cy="12674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4410933" y="2896228"/>
            <a:ext cx="1346832" cy="434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tr-TR" sz="2800" b="1" noProof="1" smtClean="0">
                <a:solidFill>
                  <a:srgbClr val="000000"/>
                </a:solidFill>
                <a:latin typeface="Cambria" pitchFamily="18" charset="0"/>
                <a:cs typeface="Calibri" pitchFamily="34" charset="0"/>
              </a:rPr>
              <a:t>KAZA</a:t>
            </a:r>
            <a:endParaRPr lang="de-DE" sz="2800" b="1" noProof="1">
              <a:solidFill>
                <a:srgbClr val="000000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2585684" y="3038233"/>
            <a:ext cx="62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300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5435091" y="3779645"/>
            <a:ext cx="628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1</a:t>
            </a:r>
            <a:endParaRPr lang="tr-TR" sz="24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6721581" y="2794050"/>
            <a:ext cx="504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Calibri" pitchFamily="34" charset="0"/>
              </a:rPr>
              <a:t>29</a:t>
            </a:r>
            <a:endParaRPr lang="tr-TR" sz="2000" b="1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31"/>
          <p:cNvSpPr txBox="1">
            <a:spLocks noChangeArrowheads="1"/>
          </p:cNvSpPr>
          <p:nvPr/>
        </p:nvSpPr>
        <p:spPr bwMode="gray">
          <a:xfrm>
            <a:off x="2598" y="6005162"/>
            <a:ext cx="2897411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tr-TR" sz="2400" b="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mbria" pitchFamily="18" charset="0"/>
                <a:cs typeface="Calibri" pitchFamily="34" charset="0"/>
              </a:rPr>
              <a:t>(Takip-Kayıt-Analiz)</a:t>
            </a:r>
            <a:endParaRPr lang="en-GB" sz="2400" b="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928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Prensip-5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Tehlikeli Hareketlerin Nedenleri?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şahsi kusurları (dikkatsizlik, laubalilik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,…) 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ustalık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yetersizliği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Uygunsuz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şartlar ve fiziki çevre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2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önce güvensiz koşullar oluşturmakta, sonrada bu koşullar nedeniyle kaza yapmakta veya meslek hastalığına yakalanmaktadır. Kaza kusur oranlarının belirlenmesinde tehlikeli hareketlerin nedenleri incelenmelidir.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BEŞİNCİ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306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6131925" y="2154595"/>
            <a:ext cx="28589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defTabSz="801688">
              <a:spcBef>
                <a:spcPct val="20000"/>
              </a:spcBef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ustalık yetersizliği</a:t>
            </a:r>
            <a:endParaRPr lang="en-GB" sz="2000" b="1" i="1" dirty="0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0" y="1699568"/>
            <a:ext cx="297347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000" b="1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İşçinin</a:t>
            </a:r>
            <a:r>
              <a:rPr lang="tr-TR" sz="2000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şahsi kusurları                   </a:t>
            </a:r>
            <a:r>
              <a:rPr lang="tr-TR" sz="2000" i="1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«dikkatsizlik, laubalilik, umursamazlık»</a:t>
            </a:r>
            <a:endParaRPr lang="tr-TR" sz="2000" i="1" dirty="0" smtClean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3108325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605756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2255838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2107406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3163887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606676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803525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5" name="Text Box 20"/>
          <p:cNvSpPr txBox="1">
            <a:spLocks noChangeArrowheads="1"/>
          </p:cNvSpPr>
          <p:nvPr/>
        </p:nvSpPr>
        <p:spPr bwMode="auto">
          <a:xfrm>
            <a:off x="3851275" y="3041650"/>
            <a:ext cx="142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16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Hareketlerin      Nedenleri</a:t>
            </a:r>
            <a:endParaRPr lang="en-GB" sz="16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0" y="2627313"/>
            <a:ext cx="2874962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131925" y="2532063"/>
            <a:ext cx="288925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1619251" y="5668368"/>
            <a:ext cx="297497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fiziki yetersizlikleri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      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Uygunsuz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ekanik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oşullar</a:t>
            </a:r>
            <a:endParaRPr lang="en-GB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5386388"/>
            <a:ext cx="0" cy="1022516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85" y="2516189"/>
            <a:ext cx="2147490" cy="2147490"/>
          </a:xfrm>
          <a:prstGeom prst="rect">
            <a:avLst/>
          </a:prstGeom>
        </p:spPr>
      </p:pic>
      <p:pic>
        <p:nvPicPr>
          <p:cNvPr id="928772" name="Picture 4" descr="C:\Users\ahmet\Desktop\icontexto-user-web20-myspa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2803525"/>
            <a:ext cx="2212976" cy="2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TEHLİKELİ HAREKETLERİN NEDENLERİ  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4652731" y="5039019"/>
            <a:ext cx="2605835" cy="1341778"/>
            <a:chOff x="4652731" y="5039019"/>
            <a:chExt cx="2605835" cy="1341778"/>
          </a:xfrm>
        </p:grpSpPr>
        <p:pic>
          <p:nvPicPr>
            <p:cNvPr id="3074" name="Picture 2" descr="D:\DOKTOR\1-ISTANBULUZMAN\1-EĞİTİM KURUMU\1. İstanbuluzman\2-RESİMLER\Ev-Konut-Fabrika\building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22825" y="5039019"/>
              <a:ext cx="1735741" cy="13417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D:\DOKTOR\1-ISTANBULUZMAN\1-EĞİTİM KURUMU\1. İstanbuluzman\2-RESİMLER\Ev-Konut-Fabrika\diagram-06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2731" y="5262563"/>
              <a:ext cx="1089171" cy="1089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489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5" grpId="0"/>
      <p:bldP spid="233486" grpId="0" animBg="1"/>
      <p:bldP spid="233487" grpId="0" animBg="1"/>
      <p:bldP spid="233491" grpId="0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Prensip-6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Kazalardan Korunma Metodunun Uygulanması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Yapılmalı/Korunma Hiyerarşisi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Tehlikelerden kaynaklanan risklerin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değerlendirilmesi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önlemek/azaltmak için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tedbirlerinin belirlenmesi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uygulanması</a:t>
            </a:r>
          </a:p>
          <a:p>
            <a:pPr marL="396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sağlanması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ALTINCI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59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Prensip-7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Kazalardan Korunma Yöntemleri ile Üretim ve Kalite Kontrolü Metotları Arasında Benzerlik ve Paralellik Vardır.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benzerlik kalite yönetim sistemlerinde daha net görülmektedir.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YEDİNCİ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2077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Prensip-8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Sağlığı ve Güvenliği İle İlgili Çalışmalara, Kurallara ve Alınacak Tedbirlere Üst Düzey Yönetici Katılmalı ve Sorumluluğa Ortak Olmalıdır.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çalışmaları sadece işyerinde bu amaçla görevlendirilen personele sınırlı kalmamalıdır. Özellikle üste düzey yönetim ve orta düzey yönetim İSG desteklemelidir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SEKİZİNCİ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174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Prensip-9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Formen, Ustabaşı ve Benzeri İlk Kademe Yöneticiler, Kazalardan Korunmada En Önde Gelen Personeldir.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prensip işçiye en yakın ilk kontrol elemanının iş güvenliğini sağlamadaki önemini,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 teşvik, ikna ve disiplin çalışmalarının hangi seviyede gerekli olduğuna işaret etmektedir.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DOKUZUNCU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26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95250" y="1201738"/>
            <a:ext cx="215900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MUHENDİSLİK</a:t>
            </a:r>
          </a:p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REVİZYON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2378075" y="1201738"/>
            <a:ext cx="215900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İKNA VE TEŞVİK</a:t>
            </a:r>
            <a:endParaRPr lang="en-GB" dirty="0" smtClean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4622800" y="1201738"/>
            <a:ext cx="215900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ERGONOMİ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«İŞ-İŞÇİ UYUMU»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95250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«Risk değerlendirmesi yapmak»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durumların bilinmesi,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durumların 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analizi,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alınması,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Tedbirlerin uygulanması</a:t>
            </a: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kontrollerin sağlanması,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78075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ve öğretim çalışmaları,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yarışmaların düzenlenmesi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Uyarı levhaları ve afişler,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Propaganda,</a:t>
            </a:r>
          </a:p>
          <a:p>
            <a:pPr algn="ctr"/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Ödüllendirme ve özendirme,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4622800" y="2173287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Yapılacak işe uygun işçi temini ve çalışanları biyolojik özellikleri ile kabiliyetlerine göre makine, tesis ve aletleri geliştirmek,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KAZALARDAN KORUNMA METODU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6889750" y="1201739"/>
            <a:ext cx="2159000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DİSİPLİN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KURALLARI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gray">
          <a:xfrm>
            <a:off x="6889750" y="2173288"/>
            <a:ext cx="2159000" cy="38369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güvenliğini sağlamada en son başvurulacak çözüm yolu, disiplin tedbirlerine başvurulması,</a:t>
            </a:r>
          </a:p>
          <a:p>
            <a:pPr algn="ctr"/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4772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Kültürünün Araçları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akışı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eksikliklerinin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giderilmesi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 ve üretkenliği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Nelerdir?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7405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5069833"/>
            <a:chOff x="0" y="0"/>
            <a:chExt cx="5760" cy="2770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0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3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20 Grup"/>
          <p:cNvGrpSpPr/>
          <p:nvPr/>
        </p:nvGrpSpPr>
        <p:grpSpPr>
          <a:xfrm>
            <a:off x="1443038" y="1592264"/>
            <a:ext cx="6394450" cy="4449761"/>
            <a:chOff x="1443038" y="1592264"/>
            <a:chExt cx="6394450" cy="4449761"/>
          </a:xfrm>
        </p:grpSpPr>
        <p:pic>
          <p:nvPicPr>
            <p:cNvPr id="15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3038" y="5311775"/>
              <a:ext cx="639445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Freeform 22"/>
            <p:cNvSpPr>
              <a:spLocks/>
            </p:cNvSpPr>
            <p:nvPr/>
          </p:nvSpPr>
          <p:spPr bwMode="auto">
            <a:xfrm rot="13500000">
              <a:off x="3168650" y="286385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69A2E1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auto">
            <a:xfrm rot="2700000">
              <a:off x="4233863" y="171450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61B2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 rot="18814430">
              <a:off x="3176588" y="1706563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4074">
                <a:alpha val="72000"/>
              </a:srgbClr>
            </a:solidFill>
            <a:ln w="14351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auto">
            <a:xfrm rot="8182408">
              <a:off x="4243388" y="2857500"/>
              <a:ext cx="1931987" cy="2771775"/>
            </a:xfrm>
            <a:custGeom>
              <a:avLst/>
              <a:gdLst>
                <a:gd name="T0" fmla="*/ 1311 w 1104"/>
                <a:gd name="T1" fmla="*/ 0 h 1608"/>
                <a:gd name="T2" fmla="*/ 272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4 w 1104"/>
                <a:gd name="T11" fmla="*/ 2129 h 1608"/>
                <a:gd name="T12" fmla="*/ 1005 w 1104"/>
                <a:gd name="T13" fmla="*/ 2113 h 1608"/>
                <a:gd name="T14" fmla="*/ 1417 w 1104"/>
                <a:gd name="T15" fmla="*/ 1723 h 1608"/>
                <a:gd name="T16" fmla="*/ 1606 w 1104"/>
                <a:gd name="T17" fmla="*/ 1279 h 1608"/>
                <a:gd name="T18" fmla="*/ 1571 w 1104"/>
                <a:gd name="T19" fmla="*/ 178 h 1608"/>
                <a:gd name="T20" fmla="*/ 1311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2A79D0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" name="AutoShape 25"/>
            <p:cNvSpPr>
              <a:spLocks noChangeArrowheads="1"/>
            </p:cNvSpPr>
            <p:nvPr/>
          </p:nvSpPr>
          <p:spPr bwMode="auto">
            <a:xfrm>
              <a:off x="4121150" y="3119438"/>
              <a:ext cx="1103313" cy="1104900"/>
            </a:xfrm>
            <a:prstGeom prst="roundRect">
              <a:avLst>
                <a:gd name="adj" fmla="val 16667"/>
              </a:avLst>
            </a:prstGeom>
            <a:solidFill>
              <a:srgbClr val="004074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gray">
            <a:xfrm rot="18677185">
              <a:off x="2600782" y="2311912"/>
              <a:ext cx="1706563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Üst Yönetim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gray">
            <a:xfrm rot="2700000">
              <a:off x="4961732" y="2214712"/>
              <a:ext cx="1706562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Orta Yönetim </a:t>
              </a:r>
              <a:r>
                <a:rPr lang="tr-TR" sz="1200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(Mühendis, şef, ustabaşı)</a:t>
              </a:r>
              <a:endParaRPr lang="tr-TR" sz="12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 Box 19"/>
            <p:cNvSpPr txBox="1">
              <a:spLocks noChangeArrowheads="1"/>
            </p:cNvSpPr>
            <p:nvPr/>
          </p:nvSpPr>
          <p:spPr bwMode="gray">
            <a:xfrm rot="2700000">
              <a:off x="2696369" y="4594244"/>
              <a:ext cx="170656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ts val="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Yazısız İSG Sistemi</a:t>
              </a:r>
            </a:p>
            <a:p>
              <a:pPr algn="ctr" defTabSz="801688">
                <a:spcAft>
                  <a:spcPts val="0"/>
                </a:spcAft>
              </a:pPr>
              <a:r>
                <a:rPr lang="tr-TR" b="1" noProof="1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Yazılı İSG </a:t>
              </a: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Sistemi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gray">
            <a:xfrm rot="19011173">
              <a:off x="5037138" y="4771638"/>
              <a:ext cx="1706562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Çalışanlar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 Box 19"/>
            <p:cNvSpPr txBox="1">
              <a:spLocks noChangeArrowheads="1"/>
            </p:cNvSpPr>
            <p:nvPr/>
          </p:nvSpPr>
          <p:spPr bwMode="gray">
            <a:xfrm>
              <a:off x="4148138" y="3243263"/>
              <a:ext cx="1062037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İşyeri Güvenlik Kültürü</a:t>
              </a:r>
              <a:endParaRPr lang="tr-TR" b="1" noProof="1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sp>
        <p:nvSpPr>
          <p:cNvPr id="2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GÜVENLİK KÜLTÜRÜ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8" name="Picture 2" descr="D:\DOKTOR\9-ISTUZMAN\1-EĞİTİM KURUMU\1. İstanbuluzman\ZZResim\Resim-İkon\us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836" y="1085720"/>
            <a:ext cx="1238865" cy="123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D:\DOKTOR\9-ISTUZMAN\1-EĞİTİM KURUMU\1. İstanbuluzman\ZZResim\Kırtasiye\128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667" y="4710061"/>
            <a:ext cx="1274823" cy="127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D:\DOKTOR\9-ISTUZMAN\1-EĞİTİM KURUMU\1. İstanbuluzman\ZZResim\Kırtasiye\paper_blank_penci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61" y="4894500"/>
            <a:ext cx="1199056" cy="10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DOKTOR\9-ISTUZMAN\1-EĞİTİM KURUMU\1. İstanbuluzman\Z.Resim-İkon\Meslekler\partner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649305"/>
            <a:ext cx="1428572" cy="14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D:\DOKTOR\9-ISTUZMAN\1-EĞİTİM KURUMU\1. İstanbuluzman\Z.Resim-İkon\Dokuman\Director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4" y="2026443"/>
            <a:ext cx="1370013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OKTOR\2-DRUZ\1. EĞİTİM KURUMU\1. İstanbuluzman\2-RESİMLER\Meslekler\clients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4710061"/>
            <a:ext cx="1769325" cy="176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/>
        </p:nvSpPr>
        <p:spPr>
          <a:xfrm rot="18646945">
            <a:off x="2901851" y="1978190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1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 rot="2648322">
            <a:off x="5908576" y="191259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2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 rot="18873864">
            <a:off x="5979855" y="498396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3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 rot="18677186">
            <a:off x="2902644" y="4967822"/>
            <a:ext cx="432000" cy="432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4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197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Prensip-10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1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İSG Çalışmalarına Yön Veren İnsani Duyguların Yanında,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İG’nin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Sağlanmasında İtici Rol Oynayan 2 Mali Faktör Vardır.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bir işletmede üretim artar, maliyet düşer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Kazalarda meydana gelen zarar, İSG için yapılan ödemelerin 5 katıdır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«Önlemek Ödemekten Daha Ucuz ve Daha İnsanidir.»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GÜVENLİĞİ ONUNCU PRENSİBİ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ISTANBULUZMAN\1-EĞİTİM KURUMU\1. İstanbuluzman\2-RESİMLER\Banka-Para\Money_Bag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0975"/>
            <a:ext cx="2571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576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189547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54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Güvenliğinin </a:t>
            </a:r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Sağlanmasında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 Temel Kuralları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Oklar-Yönler\st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674" y="649405"/>
            <a:ext cx="2738651" cy="27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470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Tanımı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ve/veya çalışma şartlarının zarar ve/veya tehlike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içermemesi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durumudur.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SAĞLANMASINDA TEMEL KURALLAR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98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85725" y="1068388"/>
            <a:ext cx="29019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1400" b="1" dirty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İSG’Yİ TEHDİT </a:t>
            </a: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EDEN DURUMLARI </a:t>
            </a: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ORTADAN KALDIRMAK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3121025" y="1068388"/>
            <a:ext cx="29019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İSG TEHDİT EDEN FAKTÖRLERİ  </a:t>
            </a: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ZAMANINDA SAPTAMAK</a:t>
            </a:r>
            <a:endParaRPr lang="en-GB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6146800" y="1068388"/>
            <a:ext cx="29019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400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ÖNLENEMEYEN DURUMLARIN KÖTÜ SONUÇLARINI (RİSKİ)</a:t>
            </a:r>
          </a:p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mbria Math" pitchFamily="18" charset="0"/>
                <a:cs typeface="Calibri" pitchFamily="34" charset="0"/>
              </a:rPr>
              <a:t>EN AZA İNDİRMEK</a:t>
            </a:r>
            <a:endParaRPr lang="en-GB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85725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Proaktif (Önlem Almak) Olma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Ortadan kaldırmak,</a:t>
            </a:r>
          </a:p>
          <a:p>
            <a:pPr marL="285750" indent="-180000">
              <a:buFont typeface="Wingdings" pitchFamily="2" charset="2"/>
              <a:buChar char="§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Engel olmak;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 olmak,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Tehlikeleri görmek,</a:t>
            </a:r>
          </a:p>
          <a:p>
            <a:pPr marL="432000" lvl="1" indent="-144000">
              <a:buFont typeface="Arial" pitchFamily="34" charset="0"/>
              <a:buChar char="•"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deneyimli olmak</a:t>
            </a: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Reaktif (Sonradan Tepkisel)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121025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Tehlikeli olan biri durumun; tehlike olasılığı çok düşük düzeye indirilemiyorsa, </a:t>
            </a:r>
            <a:r>
              <a:rPr lang="tr-TR" sz="16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tehlikeli durumların ve gelişmelerin izlenmesi,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 açısından büyük önem kazanır.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6146800" y="2039937"/>
            <a:ext cx="2901950" cy="35131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 ve meslek hastalıklarına yönelik olarak KKD kullanılması gerekir. 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koruyucuların kullanılmasına bağlı kazalardan korunma,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hastalıkların önlenmesinde periyodik muayenelerin yapılması,</a:t>
            </a: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SAĞLANMASINDA TEMEL KURALLAR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85726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Proaktif olmak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121025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İzlemek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6146800" y="5629245"/>
            <a:ext cx="2901950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Korumak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Akış Çizelgesi: Belge 1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167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PROAKTİF VE REAKTİF YAKLAŞIMLAR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Oval 1"/>
          <p:cNvSpPr>
            <a:spLocks noChangeAspect="1"/>
          </p:cNvSpPr>
          <p:nvPr/>
        </p:nvSpPr>
        <p:spPr>
          <a:xfrm>
            <a:off x="219074" y="1752600"/>
            <a:ext cx="3960000" cy="3960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9" name="Dirsek Bağlayıcısı 8"/>
          <p:cNvCxnSpPr/>
          <p:nvPr/>
        </p:nvCxnSpPr>
        <p:spPr>
          <a:xfrm rot="5400000" flipH="1" flipV="1">
            <a:off x="3163756" y="60423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4635969" y="1381125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İlgi Alanı (Reaktif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759074" y="2292600"/>
            <a:ext cx="2880000" cy="2880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3" name="Dirsek Bağlayıcısı 12"/>
          <p:cNvCxnSpPr/>
          <p:nvPr/>
        </p:nvCxnSpPr>
        <p:spPr>
          <a:xfrm rot="5400000" flipH="1" flipV="1">
            <a:off x="3163756" y="159483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>
            <a:spLocks noChangeAspect="1"/>
          </p:cNvSpPr>
          <p:nvPr/>
        </p:nvSpPr>
        <p:spPr>
          <a:xfrm>
            <a:off x="1605074" y="3138600"/>
            <a:ext cx="1188000" cy="1188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irsek Bağlayıcısı 14"/>
          <p:cNvCxnSpPr/>
          <p:nvPr/>
        </p:nvCxnSpPr>
        <p:spPr>
          <a:xfrm rot="5400000" flipH="1" flipV="1">
            <a:off x="3182806" y="2642587"/>
            <a:ext cx="476250" cy="2430076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4635969" y="2371695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Etki Alanı (Proaktif)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655019" y="3409920"/>
            <a:ext cx="3631731" cy="40011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Odak Merkezi (En Proaktif)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74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09624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Yönetimi Açısından</a:t>
            </a:r>
            <a:endParaRPr lang="tr-TR" sz="5400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Sağlığı Güvenliği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Ev-Konut-Fabrika\industry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341" y="-19561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27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7"/>
          <p:cNvSpPr>
            <a:spLocks noChangeArrowheads="1"/>
          </p:cNvSpPr>
          <p:nvPr/>
        </p:nvSpPr>
        <p:spPr bwMode="gray">
          <a:xfrm>
            <a:off x="161924" y="1201738"/>
            <a:ext cx="2092325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İNSAN</a:t>
            </a:r>
          </a:p>
          <a:p>
            <a:pPr marL="342900" indent="-342900"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KAYNAKLARI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gray">
          <a:xfrm>
            <a:off x="2368549" y="1201738"/>
            <a:ext cx="2092325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ÜRETKENLİK </a:t>
            </a:r>
          </a:p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MALİYET</a:t>
            </a:r>
            <a:endParaRPr lang="en-GB" dirty="0" smtClean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gray">
          <a:xfrm>
            <a:off x="4575174" y="1201738"/>
            <a:ext cx="2092325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KALİTE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gray">
          <a:xfrm>
            <a:off x="16192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Rekabet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 rekabet için;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yetiştirmelidir. </a:t>
            </a: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yetenekli işçiler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 sonucu yaralanınca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şirketin rekabet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edebilme gücü zayıflar…</a:t>
            </a:r>
            <a:endParaRPr lang="en-GB" sz="16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2368549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Üretkenlik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«İnsan-teknoloji- yönetim»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stratejilerinin bir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fonksiyonudur.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sağlık, üretim ve insan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 doğrudan etkiye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sahiptir... </a:t>
            </a:r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4575174" y="2173287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</a:t>
            </a:r>
          </a:p>
          <a:p>
            <a:pPr algn="ctr"/>
            <a:endParaRPr lang="tr-TR" sz="1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Belirlenen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 usullerine sıkı bağlılığı, ayrıntılara dikkati ve işleri doğru şekilde yapmayı gerektirir.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artırma, aynı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zamanda kaliteyi de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artırır…</a:t>
            </a:r>
          </a:p>
        </p:txBody>
      </p:sp>
      <p:sp>
        <p:nvSpPr>
          <p:cNvPr id="17460" name="Rectangle 52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İŞLETME YÖNETİMİNDE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gray">
          <a:xfrm>
            <a:off x="6784974" y="1201739"/>
            <a:ext cx="2092325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b="1" dirty="0" smtClean="0">
                <a:solidFill>
                  <a:srgbClr val="FFFFFF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TEDARİK</a:t>
            </a:r>
            <a:endParaRPr lang="en-GB" dirty="0">
              <a:solidFill>
                <a:srgbClr val="FFFFFF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gray">
          <a:xfrm>
            <a:off x="6784974" y="2173288"/>
            <a:ext cx="2092325" cy="37988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üretim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Kaliteli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ürün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zamanında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üretilendir”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yangınlar, patlamalar gibi durumlar,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üretimi kısmen ya da tamamen </a:t>
            </a:r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durdurur.</a:t>
            </a:r>
          </a:p>
          <a:p>
            <a:pPr algn="ctr"/>
            <a:endParaRPr lang="tr-TR" sz="16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Tedarik zamanında gerçekleşmez.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02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 tmFilter="0, 0; .2, .5; .8, .5; 1, 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000" autoRev="1" fill="hold"/>
                                        <p:tgtEl>
                                          <p:spTgt spid="17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2" grpId="0" animBg="1"/>
      <p:bldP spid="3" grpId="0" animBg="1"/>
      <p:bldP spid="36867" grpId="0" animBg="1"/>
      <p:bldP spid="4" grpId="0" animBg="1"/>
      <p:bldP spid="5" grpId="0" animBg="1"/>
      <p:bldP spid="17460" grpId="0" animBg="1"/>
      <p:bldP spid="14" grpId="0" animBg="1"/>
      <p:bldP spid="1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37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Kültürünün Oluşturulması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 ve işçiler sağlıklı ve güvenli bir çalışma ortamı oluşturulmasında aktif olarak yer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almalıdır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güvenlikli bir çalışma ortamına sahip olma hakkına herkes saygı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göstermelidir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Önleme prensibine öncelik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verilmelidir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Hak, sorumluluk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ödevler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açıkça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tanımlanmalıdır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İşletmenin taahhüdü, işyerinde güvenlik kültürünü oluşmasında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etkendir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tutum ve davranışları işletmelerde oluşan güvenlik kültürünün önemli bir belirleyicisidir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Nelerdir?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8380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Kültürünün Oluşturulması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Proaktif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bilgiye dayanan iş sağlığı ve güvenliği yaklaşımı yaygınlaştırılmalı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uluslararası bir çalışma ve üretim kültürü oluşturulmalı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çocukluktan başlayarak yaşam boyu eğitim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sürdürülmeli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İşletmede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 verilmesi, risklerin değerlendirilmesi ve sürekli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iyileştirme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Nelerdir?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21721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3. Psikometrik Çalışmalar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yöntemde halihazırda yapılandırılmış anketler kullanılarak ilgili kurumda güvenlik kültürünün ana etmenleri belirlenmeye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çalışılmaktadır.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34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Güvenlik Kültürünü Belirleyen Yöntemler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2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Karşılaştırmalı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</a:t>
            </a: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Psikometrik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</a:t>
            </a:r>
          </a:p>
          <a:p>
            <a:pPr marL="817200" lvl="1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lvl="1" algn="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Cox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Flin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1998)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20"/>
          <p:cNvGrpSpPr>
            <a:grpSpLocks/>
          </p:cNvGrpSpPr>
          <p:nvPr/>
        </p:nvGrpSpPr>
        <p:grpSpPr bwMode="auto">
          <a:xfrm>
            <a:off x="2657475" y="5440363"/>
            <a:ext cx="6162675" cy="661987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2144 w 1675"/>
                  <a:gd name="T1" fmla="*/ 7354 h 1675"/>
                  <a:gd name="T2" fmla="*/ 0 w 1675"/>
                  <a:gd name="T3" fmla="*/ 5194 h 1675"/>
                  <a:gd name="T4" fmla="*/ 0 w 1675"/>
                  <a:gd name="T5" fmla="*/ 2144 h 1675"/>
                  <a:gd name="T6" fmla="*/ 2144 w 1675"/>
                  <a:gd name="T7" fmla="*/ 0 h 1675"/>
                  <a:gd name="T8" fmla="*/ 5195 w 1675"/>
                  <a:gd name="T9" fmla="*/ 0 h 1675"/>
                  <a:gd name="T10" fmla="*/ 7354 w 1675"/>
                  <a:gd name="T11" fmla="*/ 2144 h 1675"/>
                  <a:gd name="T12" fmla="*/ 7354 w 1675"/>
                  <a:gd name="T13" fmla="*/ 5194 h 1675"/>
                  <a:gd name="T14" fmla="*/ 5195 w 1675"/>
                  <a:gd name="T15" fmla="*/ 7354 h 1675"/>
                  <a:gd name="T16" fmla="*/ 2144 w 1675"/>
                  <a:gd name="T17" fmla="*/ 7354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2065 w 1595"/>
                  <a:gd name="T1" fmla="*/ 7029 h 1595"/>
                  <a:gd name="T2" fmla="*/ 0 w 1595"/>
                  <a:gd name="T3" fmla="*/ 4965 h 1595"/>
                  <a:gd name="T4" fmla="*/ 0 w 1595"/>
                  <a:gd name="T5" fmla="*/ 2065 h 1595"/>
                  <a:gd name="T6" fmla="*/ 2065 w 1595"/>
                  <a:gd name="T7" fmla="*/ 0 h 1595"/>
                  <a:gd name="T8" fmla="*/ 4965 w 1595"/>
                  <a:gd name="T9" fmla="*/ 0 h 1595"/>
                  <a:gd name="T10" fmla="*/ 7029 w 1595"/>
                  <a:gd name="T11" fmla="*/ 2065 h 1595"/>
                  <a:gd name="T12" fmla="*/ 7029 w 1595"/>
                  <a:gd name="T13" fmla="*/ 4965 h 1595"/>
                  <a:gd name="T14" fmla="*/ 4965 w 1595"/>
                  <a:gd name="T15" fmla="*/ 7029 h 1595"/>
                  <a:gd name="T16" fmla="*/ 2065 w 1595"/>
                  <a:gd name="T17" fmla="*/ 7029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77 w 288"/>
                  <a:gd name="T1" fmla="*/ 2460 h 553"/>
                  <a:gd name="T2" fmla="*/ 477 w 288"/>
                  <a:gd name="T3" fmla="*/ 329 h 553"/>
                  <a:gd name="T4" fmla="*/ 0 w 288"/>
                  <a:gd name="T5" fmla="*/ 329 h 553"/>
                  <a:gd name="T6" fmla="*/ 0 w 288"/>
                  <a:gd name="T7" fmla="*/ 0 h 553"/>
                  <a:gd name="T8" fmla="*/ 1266 w 288"/>
                  <a:gd name="T9" fmla="*/ 0 h 553"/>
                  <a:gd name="T10" fmla="*/ 1266 w 288"/>
                  <a:gd name="T11" fmla="*/ 329 h 553"/>
                  <a:gd name="T12" fmla="*/ 801 w 288"/>
                  <a:gd name="T13" fmla="*/ 329 h 553"/>
                  <a:gd name="T14" fmla="*/ 801 w 288"/>
                  <a:gd name="T15" fmla="*/ 2460 h 553"/>
                  <a:gd name="T16" fmla="*/ 477 w 288"/>
                  <a:gd name="T17" fmla="*/ 2460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2460771 w 140"/>
                  <a:gd name="T1" fmla="*/ 1397614 h 240"/>
                  <a:gd name="T2" fmla="*/ 3277059 w 140"/>
                  <a:gd name="T3" fmla="*/ 1397614 h 240"/>
                  <a:gd name="T4" fmla="*/ 1784533 w 140"/>
                  <a:gd name="T5" fmla="*/ 0 h 240"/>
                  <a:gd name="T6" fmla="*/ 413403 w 140"/>
                  <a:gd name="T7" fmla="*/ 1397614 h 240"/>
                  <a:gd name="T8" fmla="*/ 2021735 w 140"/>
                  <a:gd name="T9" fmla="*/ 3141558 h 240"/>
                  <a:gd name="T10" fmla="*/ 2460771 w 140"/>
                  <a:gd name="T11" fmla="*/ 4065828 h 240"/>
                  <a:gd name="T12" fmla="*/ 1659895 w 140"/>
                  <a:gd name="T13" fmla="*/ 4895351 h 240"/>
                  <a:gd name="T14" fmla="*/ 871238 w 140"/>
                  <a:gd name="T15" fmla="*/ 3945874 h 240"/>
                  <a:gd name="T16" fmla="*/ 141438 w 140"/>
                  <a:gd name="T17" fmla="*/ 3945874 h 240"/>
                  <a:gd name="T18" fmla="*/ 1643246 w 140"/>
                  <a:gd name="T19" fmla="*/ 5673877 h 240"/>
                  <a:gd name="T20" fmla="*/ 3232800 w 140"/>
                  <a:gd name="T21" fmla="*/ 3995578 h 240"/>
                  <a:gd name="T22" fmla="*/ 2168618 w 140"/>
                  <a:gd name="T23" fmla="*/ 2339949 h 240"/>
                  <a:gd name="T24" fmla="*/ 1204210 w 140"/>
                  <a:gd name="T25" fmla="*/ 1397614 h 240"/>
                  <a:gd name="T26" fmla="*/ 1784533 w 140"/>
                  <a:gd name="T27" fmla="*/ 735183 h 240"/>
                  <a:gd name="T28" fmla="*/ 2460771 w 140"/>
                  <a:gd name="T29" fmla="*/ 139761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288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3358227 w 124"/>
                  <a:gd name="T1" fmla="*/ 707008 h 234"/>
                  <a:gd name="T2" fmla="*/ 2685022 w 124"/>
                  <a:gd name="T3" fmla="*/ 85326 h 234"/>
                  <a:gd name="T4" fmla="*/ 1538629 w 124"/>
                  <a:gd name="T5" fmla="*/ 0 h 234"/>
                  <a:gd name="T6" fmla="*/ 0 w 124"/>
                  <a:gd name="T7" fmla="*/ 0 h 234"/>
                  <a:gd name="T8" fmla="*/ 0 w 124"/>
                  <a:gd name="T9" fmla="*/ 7124929 h 234"/>
                  <a:gd name="T10" fmla="*/ 966168 w 124"/>
                  <a:gd name="T11" fmla="*/ 7124929 h 234"/>
                  <a:gd name="T12" fmla="*/ 966168 w 124"/>
                  <a:gd name="T13" fmla="*/ 3892691 h 234"/>
                  <a:gd name="T14" fmla="*/ 1590987 w 124"/>
                  <a:gd name="T15" fmla="*/ 3892691 h 234"/>
                  <a:gd name="T16" fmla="*/ 2587025 w 124"/>
                  <a:gd name="T17" fmla="*/ 3807366 h 234"/>
                  <a:gd name="T18" fmla="*/ 3095145 w 124"/>
                  <a:gd name="T19" fmla="*/ 3533559 h 234"/>
                  <a:gd name="T20" fmla="*/ 3471125 w 124"/>
                  <a:gd name="T21" fmla="*/ 2896713 h 234"/>
                  <a:gd name="T22" fmla="*/ 3651103 w 124"/>
                  <a:gd name="T23" fmla="*/ 1918945 h 234"/>
                  <a:gd name="T24" fmla="*/ 3358227 w 124"/>
                  <a:gd name="T25" fmla="*/ 707008 h 234"/>
                  <a:gd name="T26" fmla="*/ 2294076 w 124"/>
                  <a:gd name="T27" fmla="*/ 2981859 h 234"/>
                  <a:gd name="T28" fmla="*/ 913797 w 124"/>
                  <a:gd name="T29" fmla="*/ 2981859 h 234"/>
                  <a:gd name="T30" fmla="*/ 913797 w 124"/>
                  <a:gd name="T31" fmla="*/ 942043 h 234"/>
                  <a:gd name="T32" fmla="*/ 2241701 w 124"/>
                  <a:gd name="T33" fmla="*/ 942043 h 234"/>
                  <a:gd name="T34" fmla="*/ 2797724 w 124"/>
                  <a:gd name="T35" fmla="*/ 1985061 h 234"/>
                  <a:gd name="T36" fmla="*/ 2294076 w 124"/>
                  <a:gd name="T37" fmla="*/ 2981859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1884809 w 134"/>
                  <a:gd name="T1" fmla="*/ 0 h 239"/>
                  <a:gd name="T2" fmla="*/ 0 w 134"/>
                  <a:gd name="T3" fmla="*/ 1827412 h 239"/>
                  <a:gd name="T4" fmla="*/ 0 w 134"/>
                  <a:gd name="T5" fmla="*/ 5122873 h 239"/>
                  <a:gd name="T6" fmla="*/ 2001540 w 134"/>
                  <a:gd name="T7" fmla="*/ 7163783 h 239"/>
                  <a:gd name="T8" fmla="*/ 3946646 w 134"/>
                  <a:gd name="T9" fmla="*/ 5187975 h 239"/>
                  <a:gd name="T10" fmla="*/ 3946646 w 134"/>
                  <a:gd name="T11" fmla="*/ 2093918 h 239"/>
                  <a:gd name="T12" fmla="*/ 1884809 w 134"/>
                  <a:gd name="T13" fmla="*/ 0 h 239"/>
                  <a:gd name="T14" fmla="*/ 3032443 w 134"/>
                  <a:gd name="T15" fmla="*/ 4737486 h 239"/>
                  <a:gd name="T16" fmla="*/ 2001540 w 134"/>
                  <a:gd name="T17" fmla="*/ 6171740 h 239"/>
                  <a:gd name="T18" fmla="*/ 914197 w 134"/>
                  <a:gd name="T19" fmla="*/ 4703585 h 239"/>
                  <a:gd name="T20" fmla="*/ 914197 w 134"/>
                  <a:gd name="T21" fmla="*/ 2311668 h 239"/>
                  <a:gd name="T22" fmla="*/ 1949225 w 134"/>
                  <a:gd name="T23" fmla="*/ 995886 h 239"/>
                  <a:gd name="T24" fmla="*/ 3032443 w 134"/>
                  <a:gd name="T25" fmla="*/ 2513206 h 239"/>
                  <a:gd name="T26" fmla="*/ 3032443 w 134"/>
                  <a:gd name="T27" fmla="*/ 4737486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76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1176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334" y="5639396"/>
              <a:ext cx="5508393" cy="287938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Nelerdir?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9679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Olay Çalışmaları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yöntemlerin kullanıldığı çalışmalardır. Mülakat, arşiv veya doküman analizi, grup tartışmaları ve gözlem kullanılan ana yöntemler olarak ortaya çıkmaktadır. Bu çalışmalar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azaların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geldiği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kurumlarda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üvenliği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(kaza sayısı az) olan kurumlarda </a:t>
            </a: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urumsal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değişimin sahne olduğu yerlerde 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216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………………..“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güvenlik”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kavramı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çerçevesinde yer alan ilgili değişkenleri belirlemek şeklinde yapılmaktadır.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29625" y="6376921"/>
            <a:ext cx="59155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6474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rgbClr val="4D4D4D"/>
          </a:solidFill>
          <a:prstDash val="sysDot"/>
          <a:round/>
          <a:headEnd/>
          <a:tailEnd/>
        </a:ln>
      </a:spPr>
      <a:bodyPr/>
      <a:lstStyle>
        <a:defPPr>
          <a:defRPr dirty="0">
            <a:solidFill>
              <a:srgbClr val="000000"/>
            </a:solidFill>
          </a:defRPr>
        </a:defPPr>
      </a:lstStyle>
    </a:sp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11341</TotalTime>
  <Words>2306</Words>
  <Application>Microsoft Office PowerPoint</Application>
  <PresentationFormat>Ekran Gösterisi (4:3)</PresentationFormat>
  <Paragraphs>579</Paragraphs>
  <Slides>48</Slides>
  <Notes>48</Notes>
  <HiddenSlides>0</HiddenSlides>
  <MMClips>0</MMClips>
  <ScaleCrop>false</ScaleCrop>
  <HeadingPairs>
    <vt:vector size="4" baseType="variant">
      <vt:variant>
        <vt:lpstr>Tema</vt:lpstr>
      </vt:variant>
      <vt:variant>
        <vt:i4>9</vt:i4>
      </vt:variant>
      <vt:variant>
        <vt:lpstr>Slayt Başlıkları</vt:lpstr>
      </vt:variant>
      <vt:variant>
        <vt:i4>48</vt:i4>
      </vt:variant>
    </vt:vector>
  </HeadingPairs>
  <TitlesOfParts>
    <vt:vector size="57" baseType="lpstr">
      <vt:lpstr>1_Standarddesign</vt:lpstr>
      <vt:lpstr>6_Standarddesign</vt:lpstr>
      <vt:lpstr>3_Standarddesign</vt:lpstr>
      <vt:lpstr>7_Standarddesign</vt:lpstr>
      <vt:lpstr>11_Standarddesign</vt:lpstr>
      <vt:lpstr>4_Standarddesign</vt:lpstr>
      <vt:lpstr>2_Standarddesign</vt:lpstr>
      <vt:lpstr>10_Standarddesign</vt:lpstr>
      <vt:lpstr>9_Standarddesign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İSG ÇALIŞMALARININ AMACI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TEHLİKELİ HAREKETLERİN NEDENLERİ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1129</cp:revision>
  <dcterms:created xsi:type="dcterms:W3CDTF">2008-04-16T13:39:00Z</dcterms:created>
  <dcterms:modified xsi:type="dcterms:W3CDTF">2013-08-12T21:27:35Z</dcterms:modified>
</cp:coreProperties>
</file>