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56" r:id="rId2"/>
    <p:sldMasterId id="2147483780" r:id="rId3"/>
    <p:sldMasterId id="2147483804" r:id="rId4"/>
    <p:sldMasterId id="2147483864" r:id="rId5"/>
    <p:sldMasterId id="2147483876" r:id="rId6"/>
    <p:sldMasterId id="2147483888" r:id="rId7"/>
    <p:sldMasterId id="2147483900" r:id="rId8"/>
    <p:sldMasterId id="2147483924" r:id="rId9"/>
  </p:sldMasterIdLst>
  <p:notesMasterIdLst>
    <p:notesMasterId r:id="rId58"/>
  </p:notesMasterIdLst>
  <p:handoutMasterIdLst>
    <p:handoutMasterId r:id="rId59"/>
  </p:handoutMasterIdLst>
  <p:sldIdLst>
    <p:sldId id="461" r:id="rId10"/>
    <p:sldId id="1347" r:id="rId11"/>
    <p:sldId id="1353" r:id="rId12"/>
    <p:sldId id="1354" r:id="rId13"/>
    <p:sldId id="1357" r:id="rId14"/>
    <p:sldId id="1355" r:id="rId15"/>
    <p:sldId id="1356" r:id="rId16"/>
    <p:sldId id="1351" r:id="rId17"/>
    <p:sldId id="1349" r:id="rId18"/>
    <p:sldId id="1348" r:id="rId19"/>
    <p:sldId id="1350" r:id="rId20"/>
    <p:sldId id="1305" r:id="rId21"/>
    <p:sldId id="1259" r:id="rId22"/>
    <p:sldId id="1263" r:id="rId23"/>
    <p:sldId id="1264" r:id="rId24"/>
    <p:sldId id="1266" r:id="rId25"/>
    <p:sldId id="1265" r:id="rId26"/>
    <p:sldId id="1267" r:id="rId27"/>
    <p:sldId id="1307" r:id="rId28"/>
    <p:sldId id="1327" r:id="rId29"/>
    <p:sldId id="1345" r:id="rId30"/>
    <p:sldId id="1324" r:id="rId31"/>
    <p:sldId id="1289" r:id="rId32"/>
    <p:sldId id="1296" r:id="rId33"/>
    <p:sldId id="1236" r:id="rId34"/>
    <p:sldId id="1300" r:id="rId35"/>
    <p:sldId id="1237" r:id="rId36"/>
    <p:sldId id="1297" r:id="rId37"/>
    <p:sldId id="1238" r:id="rId38"/>
    <p:sldId id="1290" r:id="rId39"/>
    <p:sldId id="1239" r:id="rId40"/>
    <p:sldId id="1326" r:id="rId41"/>
    <p:sldId id="1240" r:id="rId42"/>
    <p:sldId id="1218" r:id="rId43"/>
    <p:sldId id="1241" r:id="rId44"/>
    <p:sldId id="1242" r:id="rId45"/>
    <p:sldId id="1334" r:id="rId46"/>
    <p:sldId id="1335" r:id="rId47"/>
    <p:sldId id="1336" r:id="rId48"/>
    <p:sldId id="1302" r:id="rId49"/>
    <p:sldId id="1245" r:id="rId50"/>
    <p:sldId id="1309" r:id="rId51"/>
    <p:sldId id="1352" r:id="rId52"/>
    <p:sldId id="1224" r:id="rId53"/>
    <p:sldId id="1344" r:id="rId54"/>
    <p:sldId id="1322" r:id="rId55"/>
    <p:sldId id="1323" r:id="rId56"/>
    <p:sldId id="1321" r:id="rId5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9B1A"/>
    <a:srgbClr val="3366FF"/>
    <a:srgbClr val="414141"/>
    <a:srgbClr val="5A5A59"/>
    <a:srgbClr val="004074"/>
    <a:srgbClr val="004986"/>
    <a:srgbClr val="00A4FF"/>
    <a:srgbClr val="575F57"/>
    <a:srgbClr val="575757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981" autoAdjust="0"/>
  </p:normalViewPr>
  <p:slideViewPr>
    <p:cSldViewPr snapToGrid="0">
      <p:cViewPr>
        <p:scale>
          <a:sx n="80" d="100"/>
          <a:sy n="80" d="100"/>
        </p:scale>
        <p:origin x="-1674" y="-168"/>
      </p:cViewPr>
      <p:guideLst>
        <p:guide orient="horz" pos="2294"/>
        <p:guide orient="horz" pos="1151"/>
        <p:guide orient="horz" pos="2018"/>
        <p:guide orient="horz" pos="2652"/>
        <p:guide pos="5579"/>
        <p:guide pos="5266"/>
        <p:guide pos="198"/>
        <p:guide pos="3193"/>
        <p:guide pos="49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9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FBF181-6581-4E2F-849B-67FB4221BBBA}" type="datetimeFigureOut">
              <a:rPr lang="de-DE"/>
              <a:pPr>
                <a:defRPr/>
              </a:pPr>
              <a:t>13.08.2013</a:t>
            </a:fld>
            <a:endParaRPr lang="de-DE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2F2CB9-D2A6-4AD7-95AE-4B6DB534C3C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141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5FAF4A-B3D3-49A6-BC24-6E15E10FCEA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9642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noProof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3499B77-45D8-4A2D-B166-3750C41EF709}" type="slidenum">
              <a:rPr lang="de-DE" sz="1200">
                <a:solidFill>
                  <a:prstClr val="black"/>
                </a:solidFill>
              </a:rPr>
              <a:pPr algn="r"/>
              <a:t>21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2707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B2055515-18D4-4FED-8932-3A920E085174}" type="slidenum">
              <a:rPr lang="en-GB" sz="1300">
                <a:solidFill>
                  <a:prstClr val="black"/>
                </a:solidFill>
              </a:rPr>
              <a:pPr algn="r" defTabSz="947738"/>
              <a:t>21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3499B77-45D8-4A2D-B166-3750C41EF709}" type="slidenum">
              <a:rPr lang="de-DE" sz="1200">
                <a:solidFill>
                  <a:prstClr val="black"/>
                </a:solidFill>
              </a:rPr>
              <a:pPr algn="r"/>
              <a:t>34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2707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B2055515-18D4-4FED-8932-3A920E085174}" type="slidenum">
              <a:rPr lang="en-GB" sz="1300">
                <a:solidFill>
                  <a:prstClr val="black"/>
                </a:solidFill>
              </a:rPr>
              <a:pPr algn="r" defTabSz="947738"/>
              <a:t>34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3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963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25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41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086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072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63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4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386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774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099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663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937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45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975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0196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666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4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5692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8934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624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569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33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66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3217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5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900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935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03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3433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18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288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451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65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1028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4567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420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670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0308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5079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964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010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457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212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47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5034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730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0306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897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4997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779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0485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717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880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802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362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120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3942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1380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4741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6687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593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7558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645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255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519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656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485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9899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7489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5219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336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2521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530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72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508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46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805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728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22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72425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2303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178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175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63113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738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113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0785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2439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35095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08356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76601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1010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32754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0685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7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Dikdörtgen"/>
          <p:cNvSpPr/>
          <p:nvPr/>
        </p:nvSpPr>
        <p:spPr>
          <a:xfrm>
            <a:off x="176274" y="-261586"/>
            <a:ext cx="8791574" cy="317009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7DC4FF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dkEdge">
            <a:bevelT w="63500" h="63500"/>
            <a:contourClr>
              <a:schemeClr val="bg2">
                <a:lumMod val="20000"/>
                <a:lumOff val="80000"/>
              </a:schemeClr>
            </a:contourClr>
          </a:sp3d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tr-TR" sz="10000" dirty="0" smtClean="0"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76200" dist="50800" dir="5400000" algn="tl">
                    <a:schemeClr val="tx1"/>
                  </a:outerShdw>
                </a:effectLst>
                <a:latin typeface="Cambria" pitchFamily="18" charset="0"/>
              </a:rPr>
              <a:t>Zinde Eğitim Kurumu</a:t>
            </a:r>
            <a:endParaRPr lang="tr-TR" sz="10000" dirty="0">
              <a:ln w="38100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  <a:miter lim="800000"/>
              </a:ln>
              <a:noFill/>
              <a:effectLst>
                <a:outerShdw blurRad="76200" dist="50800" dir="5400000" algn="tl">
                  <a:schemeClr val="tx1"/>
                </a:outerShdw>
              </a:effectLst>
              <a:latin typeface="Cambria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94811" y="3589965"/>
            <a:ext cx="8954500" cy="2180107"/>
          </a:xfrm>
          <a:prstGeom prst="rect">
            <a:avLst/>
          </a:prstGeom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schemeClr val="bg1">
                <a:lumMod val="50000"/>
              </a:schemeClr>
            </a:innerShdw>
          </a:effectLst>
          <a:scene3d>
            <a:camera prst="orthographicFront">
              <a:rot lat="1200000" lon="21599987" rev="21594348"/>
            </a:camera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tr-TR" sz="3600" b="1" i="1" kern="10" dirty="0" smtClean="0">
                <a:ln w="9525"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İSG Kültürü</a:t>
            </a:r>
            <a:endParaRPr lang="tr-TR" sz="3600" b="1" i="1" kern="10" dirty="0">
              <a:ln w="9525">
                <a:round/>
                <a:headEnd/>
                <a:tailEnd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6115050"/>
            <a:ext cx="714375" cy="74295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20</a:t>
            </a:r>
            <a:endParaRPr lang="tr-TR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2. Karşılaştırmalı Çalışmalar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tür çalışmalarda kaza sayısı yüksek ve düşük olan birim veya kurumlar karşılaştırılarak birbirlerinden ayrıldıkları noktalar ve bunların güvenlik ile ilişkisi araştırılmaktadır. 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İSG KÜLTÜRÜ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1333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3. Psikometrik Çalışmalar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yöntemde halihazırda yapılandırılmış anketler kullanılarak ilgili kurumda güvenlik kültürünün ana etmenleri belirlenmeye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çalışılmaktadır.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İSG KÜLTÜRÜ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4521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10080" y="3155063"/>
            <a:ext cx="9133920" cy="281711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36000" algn="ctr"/>
            <a:r>
              <a:rPr lang="tr-TR" sz="48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İSG Kültürünün Geliştirilmesinde</a:t>
            </a:r>
          </a:p>
          <a:p>
            <a:pPr marL="36000" algn="ctr"/>
            <a:r>
              <a:rPr lang="tr-TR" sz="48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Kurum-Kuruluş-Kişilerin Sorumluluğu</a:t>
            </a:r>
            <a:endParaRPr lang="tr-TR" sz="48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 descr="D:\DOKTOR\2-DRUZ\1. EĞİTİM KURUMU\1. İstanbuluzman\2-RESİMLER\Kırtasiye\Apps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8382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1782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İSG KÜLTÜRÜNÜN ÖZELLİKLERİ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2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60000" indent="-324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1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17200" lvl="1" indent="-324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İlgili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tarafların katkısıyla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gelişebilir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293300" lvl="2" indent="-342900">
              <a:spcAft>
                <a:spcPts val="0"/>
              </a:spcAft>
              <a:buClr>
                <a:srgbClr val="292929"/>
              </a:buClr>
              <a:buFont typeface="+mj-lt"/>
              <a:buAutoNum type="alphaLcParenR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Devlet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293300" lvl="2" indent="-342900">
              <a:spcAft>
                <a:spcPts val="0"/>
              </a:spcAft>
              <a:buClr>
                <a:srgbClr val="292929"/>
              </a:buClr>
              <a:buFont typeface="+mj-lt"/>
              <a:buAutoNum type="alphaLcParenR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İşverenler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293300" lvl="2" indent="-342900">
              <a:spcAft>
                <a:spcPts val="0"/>
              </a:spcAft>
              <a:buClr>
                <a:srgbClr val="292929"/>
              </a:buClr>
              <a:buFont typeface="+mj-lt"/>
              <a:buAutoNum type="alphaLcParenR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Çalışanlar</a:t>
            </a:r>
          </a:p>
          <a:p>
            <a:pPr marL="1750500" lvl="3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 Örgütleri</a:t>
            </a:r>
          </a:p>
          <a:p>
            <a:pPr marL="1750500" lvl="3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Sendikaları</a:t>
            </a:r>
          </a:p>
          <a:p>
            <a:pPr marL="1750500" lvl="3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Üniversiteler</a:t>
            </a:r>
          </a:p>
          <a:p>
            <a:pPr marL="950400" lvl="2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17200" lvl="1" indent="-324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Düzeltmekten çok koruyucudur</a:t>
            </a:r>
          </a:p>
          <a:p>
            <a:pPr marL="817200" lvl="1" indent="-324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Multidisiplinerdir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(İHE-İGU…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vb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İSG KÜLTÜRÜ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5677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DEVLET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2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Herkesin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İSG hizmeti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almasının sağlanması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Güvenilir bir kayıt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sisteminin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kurulması</a:t>
            </a: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kazalarının bilimsel analizi</a:t>
            </a: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Kayıt-dışı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istihdamın önlenmesi</a:t>
            </a: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Sosyal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güvenliğin desteklenmesi</a:t>
            </a: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Gelir dağılımı adaletsizliğinin azaltılması</a:t>
            </a: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Yaşanabilir bir asgari ücretin saptanması</a:t>
            </a: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Kamu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hizmetlerinin düzenlenmesi </a:t>
            </a: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Hekim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 müfettişi istihdamı </a:t>
            </a: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İşçi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Sağlığı Enstitülerinin kurulması/yaygınlaştırılması </a:t>
            </a: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Yasalarda çalışanların korunması </a:t>
            </a:r>
          </a:p>
          <a:p>
            <a:pPr marL="36000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İSG KÜLTÜRÜ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8204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İŞVEREN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2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Üretim süreçlerinde “Önce verimlilik” yerine “Önce insan” yaklaşımının benimsenmesi</a:t>
            </a: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değerlendirme-yönetimi yaklaşımını benimseme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Çalışanın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İSİG hizmetlerinden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yararlanmasını sağlama 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İşyeri sağlık ve güvenlik birimlerinin desteklenmesi</a:t>
            </a: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İlk ve acil yardım hizmetlerinin organizasyonu </a:t>
            </a: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Çalışanların eğitimi </a:t>
            </a: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Veri akışının sağlanması </a:t>
            </a: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kazalarının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bilimsel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analizi</a:t>
            </a:r>
          </a:p>
          <a:p>
            <a:pPr marL="36000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İSG KÜLTÜRÜ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1475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ÇALIŞAN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2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İşyeri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iş kolu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ilgili bilgi sahibi olunması</a:t>
            </a: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değerlendir-yönetimi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süreçlerine katılması</a:t>
            </a: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güvenliği etkinliklerine katılma (eğitim…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vb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KKD’nı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kuralına uygun biçimde kullanılması </a:t>
            </a:r>
          </a:p>
          <a:p>
            <a:pPr marL="36000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İSG KÜLTÜRÜ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3919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Üniversiteler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2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Güvenilir bir kayıt sistemi kurulmasına bilimsel altyapı</a:t>
            </a: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İSG alanında çalışacak insan gücünün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temel-mezuniyet sonrası eğitimleri 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İSG ile ilgili araştırmalar ve akademik ortam</a:t>
            </a: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sağlığı iş güvenliği – Sosyal politikalara katkı</a:t>
            </a:r>
          </a:p>
          <a:p>
            <a:pPr marL="36000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İSG KÜLTÜRÜ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4570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Meslek Odaları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2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96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İSG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alanında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çalışacak insan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gücünün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yetiştirilmesi ve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istihdam edilmesi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süreçlerine katkı</a:t>
            </a:r>
          </a:p>
          <a:p>
            <a:pPr marL="396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İSG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alanında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çalışacak insan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gücünün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mezuniyet sonrası sürekli eğitiminin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organizasyonu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96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İş kazalarının bilimsel analizine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katkı</a:t>
            </a:r>
          </a:p>
          <a:p>
            <a:pPr marL="396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İSG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Sosyal politikalarına katkı</a:t>
            </a:r>
          </a:p>
          <a:p>
            <a:pPr marL="36000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İSG KÜLTÜRÜ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1459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10080" y="3155063"/>
            <a:ext cx="9133920" cy="2969511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36000" algn="ctr"/>
            <a:r>
              <a:rPr lang="tr-TR" sz="8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İSG’nin Hedefi</a:t>
            </a:r>
          </a:p>
          <a:p>
            <a:pPr marL="36000" algn="ctr"/>
            <a:r>
              <a:rPr lang="tr-TR" sz="6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«Neden İSG?»</a:t>
            </a:r>
            <a:endParaRPr lang="tr-TR" sz="60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 descr="D:\DOKTOR\1-ISTANBULUZMAN\1-EĞİTİM KURUMU\1. İstanbuluzman\2-RESİMLER\İş Güvenliği\CarRepai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49" y="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6992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Kültür Tanımı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Güvenliği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veya emniyeti tehdit edebilecek davranış veya uygulamalarla bunların yer aldığı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-ortak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kullanım ya da etki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alanında-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bulunan canlıların veya nesnelerin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zararını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 aza indirmeyi amaçlayan, 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güvenlik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veya emniyete öncelik veren algılar, inançlar, tutumlar, kurallar, roller, sosyal, teknik ve politik uygulamalarla, yetkinlikler ve sorumluluk hislerinin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bütünüdür…………”. 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İSG KÜLTÜRÜ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up 20"/>
          <p:cNvGrpSpPr>
            <a:grpSpLocks/>
          </p:cNvGrpSpPr>
          <p:nvPr/>
        </p:nvGrpSpPr>
        <p:grpSpPr bwMode="auto">
          <a:xfrm>
            <a:off x="2657475" y="5440363"/>
            <a:ext cx="6162675" cy="661987"/>
            <a:chOff x="2644311" y="5451679"/>
            <a:chExt cx="6162416" cy="663371"/>
          </a:xfrm>
        </p:grpSpPr>
        <p:grpSp>
          <p:nvGrpSpPr>
            <p:cNvPr id="19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1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2144 w 1675"/>
                  <a:gd name="T1" fmla="*/ 7354 h 1675"/>
                  <a:gd name="T2" fmla="*/ 0 w 1675"/>
                  <a:gd name="T3" fmla="*/ 5194 h 1675"/>
                  <a:gd name="T4" fmla="*/ 0 w 1675"/>
                  <a:gd name="T5" fmla="*/ 2144 h 1675"/>
                  <a:gd name="T6" fmla="*/ 2144 w 1675"/>
                  <a:gd name="T7" fmla="*/ 0 h 1675"/>
                  <a:gd name="T8" fmla="*/ 5195 w 1675"/>
                  <a:gd name="T9" fmla="*/ 0 h 1675"/>
                  <a:gd name="T10" fmla="*/ 7354 w 1675"/>
                  <a:gd name="T11" fmla="*/ 2144 h 1675"/>
                  <a:gd name="T12" fmla="*/ 7354 w 1675"/>
                  <a:gd name="T13" fmla="*/ 5194 h 1675"/>
                  <a:gd name="T14" fmla="*/ 5195 w 1675"/>
                  <a:gd name="T15" fmla="*/ 7354 h 1675"/>
                  <a:gd name="T16" fmla="*/ 2144 w 1675"/>
                  <a:gd name="T17" fmla="*/ 7354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2065 w 1595"/>
                  <a:gd name="T1" fmla="*/ 7029 h 1595"/>
                  <a:gd name="T2" fmla="*/ 0 w 1595"/>
                  <a:gd name="T3" fmla="*/ 4965 h 1595"/>
                  <a:gd name="T4" fmla="*/ 0 w 1595"/>
                  <a:gd name="T5" fmla="*/ 2065 h 1595"/>
                  <a:gd name="T6" fmla="*/ 2065 w 1595"/>
                  <a:gd name="T7" fmla="*/ 0 h 1595"/>
                  <a:gd name="T8" fmla="*/ 4965 w 1595"/>
                  <a:gd name="T9" fmla="*/ 0 h 1595"/>
                  <a:gd name="T10" fmla="*/ 7029 w 1595"/>
                  <a:gd name="T11" fmla="*/ 2065 h 1595"/>
                  <a:gd name="T12" fmla="*/ 7029 w 1595"/>
                  <a:gd name="T13" fmla="*/ 4965 h 1595"/>
                  <a:gd name="T14" fmla="*/ 4965 w 1595"/>
                  <a:gd name="T15" fmla="*/ 7029 h 1595"/>
                  <a:gd name="T16" fmla="*/ 2065 w 1595"/>
                  <a:gd name="T17" fmla="*/ 7029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77 w 288"/>
                  <a:gd name="T1" fmla="*/ 2460 h 553"/>
                  <a:gd name="T2" fmla="*/ 477 w 288"/>
                  <a:gd name="T3" fmla="*/ 329 h 553"/>
                  <a:gd name="T4" fmla="*/ 0 w 288"/>
                  <a:gd name="T5" fmla="*/ 329 h 553"/>
                  <a:gd name="T6" fmla="*/ 0 w 288"/>
                  <a:gd name="T7" fmla="*/ 0 h 553"/>
                  <a:gd name="T8" fmla="*/ 1266 w 288"/>
                  <a:gd name="T9" fmla="*/ 0 h 553"/>
                  <a:gd name="T10" fmla="*/ 1266 w 288"/>
                  <a:gd name="T11" fmla="*/ 329 h 553"/>
                  <a:gd name="T12" fmla="*/ 801 w 288"/>
                  <a:gd name="T13" fmla="*/ 329 h 553"/>
                  <a:gd name="T14" fmla="*/ 801 w 288"/>
                  <a:gd name="T15" fmla="*/ 2460 h 553"/>
                  <a:gd name="T16" fmla="*/ 477 w 288"/>
                  <a:gd name="T17" fmla="*/ 2460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288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2460771 w 140"/>
                  <a:gd name="T1" fmla="*/ 1397614 h 240"/>
                  <a:gd name="T2" fmla="*/ 3277059 w 140"/>
                  <a:gd name="T3" fmla="*/ 1397614 h 240"/>
                  <a:gd name="T4" fmla="*/ 1784533 w 140"/>
                  <a:gd name="T5" fmla="*/ 0 h 240"/>
                  <a:gd name="T6" fmla="*/ 413403 w 140"/>
                  <a:gd name="T7" fmla="*/ 1397614 h 240"/>
                  <a:gd name="T8" fmla="*/ 2021735 w 140"/>
                  <a:gd name="T9" fmla="*/ 3141558 h 240"/>
                  <a:gd name="T10" fmla="*/ 2460771 w 140"/>
                  <a:gd name="T11" fmla="*/ 4065828 h 240"/>
                  <a:gd name="T12" fmla="*/ 1659895 w 140"/>
                  <a:gd name="T13" fmla="*/ 4895351 h 240"/>
                  <a:gd name="T14" fmla="*/ 871238 w 140"/>
                  <a:gd name="T15" fmla="*/ 3945874 h 240"/>
                  <a:gd name="T16" fmla="*/ 141438 w 140"/>
                  <a:gd name="T17" fmla="*/ 3945874 h 240"/>
                  <a:gd name="T18" fmla="*/ 1643246 w 140"/>
                  <a:gd name="T19" fmla="*/ 5673877 h 240"/>
                  <a:gd name="T20" fmla="*/ 3232800 w 140"/>
                  <a:gd name="T21" fmla="*/ 3995578 h 240"/>
                  <a:gd name="T22" fmla="*/ 2168618 w 140"/>
                  <a:gd name="T23" fmla="*/ 2339949 h 240"/>
                  <a:gd name="T24" fmla="*/ 1204210 w 140"/>
                  <a:gd name="T25" fmla="*/ 1397614 h 240"/>
                  <a:gd name="T26" fmla="*/ 1784533 w 140"/>
                  <a:gd name="T27" fmla="*/ 735183 h 240"/>
                  <a:gd name="T28" fmla="*/ 2460771 w 140"/>
                  <a:gd name="T29" fmla="*/ 139761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288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3358227 w 124"/>
                  <a:gd name="T1" fmla="*/ 707008 h 234"/>
                  <a:gd name="T2" fmla="*/ 2685022 w 124"/>
                  <a:gd name="T3" fmla="*/ 85326 h 234"/>
                  <a:gd name="T4" fmla="*/ 1538629 w 124"/>
                  <a:gd name="T5" fmla="*/ 0 h 234"/>
                  <a:gd name="T6" fmla="*/ 0 w 124"/>
                  <a:gd name="T7" fmla="*/ 0 h 234"/>
                  <a:gd name="T8" fmla="*/ 0 w 124"/>
                  <a:gd name="T9" fmla="*/ 7124929 h 234"/>
                  <a:gd name="T10" fmla="*/ 966168 w 124"/>
                  <a:gd name="T11" fmla="*/ 7124929 h 234"/>
                  <a:gd name="T12" fmla="*/ 966168 w 124"/>
                  <a:gd name="T13" fmla="*/ 3892691 h 234"/>
                  <a:gd name="T14" fmla="*/ 1590987 w 124"/>
                  <a:gd name="T15" fmla="*/ 3892691 h 234"/>
                  <a:gd name="T16" fmla="*/ 2587025 w 124"/>
                  <a:gd name="T17" fmla="*/ 3807366 h 234"/>
                  <a:gd name="T18" fmla="*/ 3095145 w 124"/>
                  <a:gd name="T19" fmla="*/ 3533559 h 234"/>
                  <a:gd name="T20" fmla="*/ 3471125 w 124"/>
                  <a:gd name="T21" fmla="*/ 2896713 h 234"/>
                  <a:gd name="T22" fmla="*/ 3651103 w 124"/>
                  <a:gd name="T23" fmla="*/ 1918945 h 234"/>
                  <a:gd name="T24" fmla="*/ 3358227 w 124"/>
                  <a:gd name="T25" fmla="*/ 707008 h 234"/>
                  <a:gd name="T26" fmla="*/ 2294076 w 124"/>
                  <a:gd name="T27" fmla="*/ 2981859 h 234"/>
                  <a:gd name="T28" fmla="*/ 913797 w 124"/>
                  <a:gd name="T29" fmla="*/ 2981859 h 234"/>
                  <a:gd name="T30" fmla="*/ 913797 w 124"/>
                  <a:gd name="T31" fmla="*/ 942043 h 234"/>
                  <a:gd name="T32" fmla="*/ 2241701 w 124"/>
                  <a:gd name="T33" fmla="*/ 942043 h 234"/>
                  <a:gd name="T34" fmla="*/ 2797724 w 124"/>
                  <a:gd name="T35" fmla="*/ 1985061 h 234"/>
                  <a:gd name="T36" fmla="*/ 2294076 w 124"/>
                  <a:gd name="T37" fmla="*/ 2981859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1884809 w 134"/>
                  <a:gd name="T1" fmla="*/ 0 h 239"/>
                  <a:gd name="T2" fmla="*/ 0 w 134"/>
                  <a:gd name="T3" fmla="*/ 1827412 h 239"/>
                  <a:gd name="T4" fmla="*/ 0 w 134"/>
                  <a:gd name="T5" fmla="*/ 5122873 h 239"/>
                  <a:gd name="T6" fmla="*/ 2001540 w 134"/>
                  <a:gd name="T7" fmla="*/ 7163783 h 239"/>
                  <a:gd name="T8" fmla="*/ 3946646 w 134"/>
                  <a:gd name="T9" fmla="*/ 5187975 h 239"/>
                  <a:gd name="T10" fmla="*/ 3946646 w 134"/>
                  <a:gd name="T11" fmla="*/ 2093918 h 239"/>
                  <a:gd name="T12" fmla="*/ 1884809 w 134"/>
                  <a:gd name="T13" fmla="*/ 0 h 239"/>
                  <a:gd name="T14" fmla="*/ 3032443 w 134"/>
                  <a:gd name="T15" fmla="*/ 4737486 h 239"/>
                  <a:gd name="T16" fmla="*/ 2001540 w 134"/>
                  <a:gd name="T17" fmla="*/ 6171740 h 239"/>
                  <a:gd name="T18" fmla="*/ 914197 w 134"/>
                  <a:gd name="T19" fmla="*/ 4703585 h 239"/>
                  <a:gd name="T20" fmla="*/ 914197 w 134"/>
                  <a:gd name="T21" fmla="*/ 2311668 h 239"/>
                  <a:gd name="T22" fmla="*/ 1949225 w 134"/>
                  <a:gd name="T23" fmla="*/ 995886 h 239"/>
                  <a:gd name="T24" fmla="*/ 3032443 w 134"/>
                  <a:gd name="T25" fmla="*/ 2513206 h 239"/>
                  <a:gd name="T26" fmla="*/ 3032443 w 134"/>
                  <a:gd name="T27" fmla="*/ 4737486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8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3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1176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1176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9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1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1176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1176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30" name="Picture 6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1176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" name="53 Metin kutusu"/>
            <p:cNvSpPr txBox="1"/>
            <p:nvPr/>
          </p:nvSpPr>
          <p:spPr>
            <a:xfrm>
              <a:off x="3298334" y="5639396"/>
              <a:ext cx="5508393" cy="287938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Tanım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35" name="Akış Çizelgesi: Belge 34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1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8341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İş Sağlığı Güvenliği Çalışmaları 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05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«İşyerlerinde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işlerin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yürütülmesi sırasında oluşan;</a:t>
            </a:r>
          </a:p>
          <a:p>
            <a:pPr marL="4572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Sağlığa zarar verecek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koşullardan, </a:t>
            </a:r>
          </a:p>
          <a:p>
            <a:pPr marL="4572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Güvenliği tehlikeye düşürecek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durum ve davranışlardan korumak, </a:t>
            </a:r>
          </a:p>
          <a:p>
            <a:pPr marL="4572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Üretimin devamlılığını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sağlamak ve verimliliği arttırmak amacıyla yürütülen </a:t>
            </a:r>
          </a:p>
          <a:p>
            <a:pPr marL="457200" indent="-4572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9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……………..sistemli ve bilimsel çalışmalara 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İSG çalışmaları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denir.»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İSG KÜLTÜRÜ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 Box 45"/>
          <p:cNvSpPr txBox="1">
            <a:spLocks noChangeArrowheads="1"/>
          </p:cNvSpPr>
          <p:nvPr/>
        </p:nvSpPr>
        <p:spPr bwMode="auto">
          <a:xfrm>
            <a:off x="793750" y="2176464"/>
            <a:ext cx="5397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400" b="1" i="1" noProof="1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Tanım</a:t>
            </a:r>
            <a:endParaRPr lang="de-DE" sz="1400" b="1" i="1" noProof="1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7569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6"/>
          <p:cNvSpPr txBox="1">
            <a:spLocks noChangeArrowheads="1"/>
          </p:cNvSpPr>
          <p:nvPr/>
        </p:nvSpPr>
        <p:spPr bwMode="auto">
          <a:xfrm>
            <a:off x="5930751" y="790012"/>
            <a:ext cx="3181349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İŞLETME GÜVENLİĞİ</a:t>
            </a:r>
          </a:p>
          <a:p>
            <a:pPr algn="ctr" defTabSz="801688">
              <a:spcBef>
                <a:spcPct val="20000"/>
              </a:spcBef>
            </a:pPr>
            <a:r>
              <a:rPr lang="tr-TR" b="1" i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İŞLETMEYİ (İŞYERİNİ) KORUMAK</a:t>
            </a:r>
          </a:p>
          <a:p>
            <a:pPr algn="ctr" defTabSz="801688">
              <a:spcBef>
                <a:spcPct val="20000"/>
              </a:spcBef>
            </a:pPr>
            <a:r>
              <a:rPr lang="tr-TR" sz="1400" i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Acil Durum Planları, Risk Değerlendirmesi,</a:t>
            </a:r>
          </a:p>
          <a:p>
            <a:pPr algn="ctr" defTabSz="801688">
              <a:spcBef>
                <a:spcPct val="20000"/>
              </a:spcBef>
            </a:pPr>
            <a:r>
              <a:rPr lang="tr-TR" sz="1400" i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Sağlık ve Güvenlik Planları, Yönetim Planları</a:t>
            </a:r>
            <a:endParaRPr lang="tr-TR" sz="1400" i="1" dirty="0">
              <a:solidFill>
                <a:srgbClr val="29292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3476" name="Text Box 44"/>
          <p:cNvSpPr txBox="1">
            <a:spLocks noChangeArrowheads="1"/>
          </p:cNvSpPr>
          <p:nvPr/>
        </p:nvSpPr>
        <p:spPr bwMode="auto">
          <a:xfrm>
            <a:off x="9639" y="959737"/>
            <a:ext cx="2874962" cy="10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İŞ GÜVENLİĞİ</a:t>
            </a:r>
          </a:p>
          <a:p>
            <a:pPr algn="ctr" defTabSz="801688">
              <a:spcBef>
                <a:spcPct val="20000"/>
              </a:spcBef>
            </a:pPr>
            <a:r>
              <a:rPr lang="tr-TR" b="1" i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TÜM ÇALIŞANLARI KORUMAK</a:t>
            </a:r>
          </a:p>
          <a:p>
            <a:pPr algn="ctr" defTabSz="801688">
              <a:spcBef>
                <a:spcPct val="20000"/>
              </a:spcBef>
            </a:pPr>
            <a:r>
              <a:rPr lang="tr-TR" sz="1400" i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Sağlık &amp; Güvenlik (Sağlık ve Güvenlik hizmetleri)</a:t>
            </a:r>
            <a:endParaRPr lang="tr-TR" sz="1400" i="1" dirty="0">
              <a:solidFill>
                <a:srgbClr val="29292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3478" name="Freeform 6"/>
          <p:cNvSpPr>
            <a:spLocks/>
          </p:cNvSpPr>
          <p:nvPr/>
        </p:nvSpPr>
        <p:spPr bwMode="gray">
          <a:xfrm rot="3600000">
            <a:off x="3702050" y="2667591"/>
            <a:ext cx="1841500" cy="2781300"/>
          </a:xfrm>
          <a:custGeom>
            <a:avLst/>
            <a:gdLst>
              <a:gd name="T0" fmla="*/ 688 w 794"/>
              <a:gd name="T1" fmla="*/ 9 h 1200"/>
              <a:gd name="T2" fmla="*/ 602 w 794"/>
              <a:gd name="T3" fmla="*/ 59 h 1200"/>
              <a:gd name="T4" fmla="*/ 598 w 794"/>
              <a:gd name="T5" fmla="*/ 57 h 1200"/>
              <a:gd name="T6" fmla="*/ 592 w 794"/>
              <a:gd name="T7" fmla="*/ 40 h 1200"/>
              <a:gd name="T8" fmla="*/ 589 w 794"/>
              <a:gd name="T9" fmla="*/ 19 h 1200"/>
              <a:gd name="T10" fmla="*/ 548 w 794"/>
              <a:gd name="T11" fmla="*/ 8 h 1200"/>
              <a:gd name="T12" fmla="*/ 537 w 794"/>
              <a:gd name="T13" fmla="*/ 49 h 1200"/>
              <a:gd name="T14" fmla="*/ 553 w 794"/>
              <a:gd name="T15" fmla="*/ 62 h 1200"/>
              <a:gd name="T16" fmla="*/ 553 w 794"/>
              <a:gd name="T17" fmla="*/ 62 h 1200"/>
              <a:gd name="T18" fmla="*/ 565 w 794"/>
              <a:gd name="T19" fmla="*/ 76 h 1200"/>
              <a:gd name="T20" fmla="*/ 565 w 794"/>
              <a:gd name="T21" fmla="*/ 80 h 1200"/>
              <a:gd name="T22" fmla="*/ 477 w 794"/>
              <a:gd name="T23" fmla="*/ 131 h 1200"/>
              <a:gd name="T24" fmla="*/ 551 w 794"/>
              <a:gd name="T25" fmla="*/ 406 h 1200"/>
              <a:gd name="T26" fmla="*/ 477 w 794"/>
              <a:gd name="T27" fmla="*/ 681 h 1200"/>
              <a:gd name="T28" fmla="*/ 0 w 794"/>
              <a:gd name="T29" fmla="*/ 957 h 1200"/>
              <a:gd name="T30" fmla="*/ 0 w 794"/>
              <a:gd name="T31" fmla="*/ 1047 h 1200"/>
              <a:gd name="T32" fmla="*/ 0 w 794"/>
              <a:gd name="T33" fmla="*/ 1058 h 1200"/>
              <a:gd name="T34" fmla="*/ 4 w 794"/>
              <a:gd name="T35" fmla="*/ 1060 h 1200"/>
              <a:gd name="T36" fmla="*/ 22 w 794"/>
              <a:gd name="T37" fmla="*/ 1056 h 1200"/>
              <a:gd name="T38" fmla="*/ 22 w 794"/>
              <a:gd name="T39" fmla="*/ 1056 h 1200"/>
              <a:gd name="T40" fmla="*/ 42 w 794"/>
              <a:gd name="T41" fmla="*/ 1049 h 1200"/>
              <a:gd name="T42" fmla="*/ 71 w 794"/>
              <a:gd name="T43" fmla="*/ 1079 h 1200"/>
              <a:gd name="T44" fmla="*/ 42 w 794"/>
              <a:gd name="T45" fmla="*/ 1110 h 1200"/>
              <a:gd name="T46" fmla="*/ 22 w 794"/>
              <a:gd name="T47" fmla="*/ 1102 h 1200"/>
              <a:gd name="T48" fmla="*/ 4 w 794"/>
              <a:gd name="T49" fmla="*/ 1099 h 1200"/>
              <a:gd name="T50" fmla="*/ 0 w 794"/>
              <a:gd name="T51" fmla="*/ 1101 h 1200"/>
              <a:gd name="T52" fmla="*/ 0 w 794"/>
              <a:gd name="T53" fmla="*/ 1108 h 1200"/>
              <a:gd name="T54" fmla="*/ 0 w 794"/>
              <a:gd name="T55" fmla="*/ 1200 h 1200"/>
              <a:gd name="T56" fmla="*/ 688 w 794"/>
              <a:gd name="T57" fmla="*/ 803 h 1200"/>
              <a:gd name="T58" fmla="*/ 794 w 794"/>
              <a:gd name="T59" fmla="*/ 406 h 1200"/>
              <a:gd name="T60" fmla="*/ 688 w 794"/>
              <a:gd name="T61" fmla="*/ 9 h 12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794"/>
              <a:gd name="T94" fmla="*/ 0 h 1200"/>
              <a:gd name="T95" fmla="*/ 794 w 794"/>
              <a:gd name="T96" fmla="*/ 1200 h 120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794" h="1200">
                <a:moveTo>
                  <a:pt x="688" y="9"/>
                </a:moveTo>
                <a:cubicBezTo>
                  <a:pt x="602" y="59"/>
                  <a:pt x="602" y="59"/>
                  <a:pt x="602" y="59"/>
                </a:cubicBezTo>
                <a:cubicBezTo>
                  <a:pt x="601" y="58"/>
                  <a:pt x="600" y="58"/>
                  <a:pt x="598" y="57"/>
                </a:cubicBezTo>
                <a:cubicBezTo>
                  <a:pt x="593" y="53"/>
                  <a:pt x="590" y="45"/>
                  <a:pt x="592" y="40"/>
                </a:cubicBezTo>
                <a:cubicBezTo>
                  <a:pt x="594" y="33"/>
                  <a:pt x="593" y="25"/>
                  <a:pt x="589" y="19"/>
                </a:cubicBezTo>
                <a:cubicBezTo>
                  <a:pt x="581" y="5"/>
                  <a:pt x="563" y="0"/>
                  <a:pt x="548" y="8"/>
                </a:cubicBezTo>
                <a:cubicBezTo>
                  <a:pt x="534" y="17"/>
                  <a:pt x="529" y="35"/>
                  <a:pt x="537" y="49"/>
                </a:cubicBezTo>
                <a:cubicBezTo>
                  <a:pt x="540" y="56"/>
                  <a:pt x="546" y="60"/>
                  <a:pt x="553" y="62"/>
                </a:cubicBezTo>
                <a:cubicBezTo>
                  <a:pt x="553" y="62"/>
                  <a:pt x="553" y="62"/>
                  <a:pt x="553" y="62"/>
                </a:cubicBezTo>
                <a:cubicBezTo>
                  <a:pt x="559" y="63"/>
                  <a:pt x="564" y="69"/>
                  <a:pt x="565" y="76"/>
                </a:cubicBezTo>
                <a:cubicBezTo>
                  <a:pt x="565" y="78"/>
                  <a:pt x="565" y="79"/>
                  <a:pt x="565" y="80"/>
                </a:cubicBezTo>
                <a:cubicBezTo>
                  <a:pt x="477" y="131"/>
                  <a:pt x="477" y="131"/>
                  <a:pt x="477" y="131"/>
                </a:cubicBezTo>
                <a:cubicBezTo>
                  <a:pt x="524" y="212"/>
                  <a:pt x="551" y="306"/>
                  <a:pt x="551" y="406"/>
                </a:cubicBezTo>
                <a:cubicBezTo>
                  <a:pt x="551" y="507"/>
                  <a:pt x="524" y="601"/>
                  <a:pt x="477" y="681"/>
                </a:cubicBezTo>
                <a:cubicBezTo>
                  <a:pt x="382" y="846"/>
                  <a:pt x="204" y="957"/>
                  <a:pt x="0" y="957"/>
                </a:cubicBezTo>
                <a:cubicBezTo>
                  <a:pt x="0" y="1047"/>
                  <a:pt x="0" y="1047"/>
                  <a:pt x="0" y="1047"/>
                </a:cubicBezTo>
                <a:cubicBezTo>
                  <a:pt x="0" y="1058"/>
                  <a:pt x="0" y="1058"/>
                  <a:pt x="0" y="1058"/>
                </a:cubicBezTo>
                <a:cubicBezTo>
                  <a:pt x="2" y="1058"/>
                  <a:pt x="3" y="1059"/>
                  <a:pt x="4" y="1060"/>
                </a:cubicBezTo>
                <a:cubicBezTo>
                  <a:pt x="10" y="1063"/>
                  <a:pt x="18" y="1061"/>
                  <a:pt x="22" y="1056"/>
                </a:cubicBezTo>
                <a:cubicBezTo>
                  <a:pt x="22" y="1056"/>
                  <a:pt x="22" y="1056"/>
                  <a:pt x="22" y="1056"/>
                </a:cubicBezTo>
                <a:cubicBezTo>
                  <a:pt x="27" y="1052"/>
                  <a:pt x="34" y="1049"/>
                  <a:pt x="42" y="1049"/>
                </a:cubicBezTo>
                <a:cubicBezTo>
                  <a:pt x="58" y="1049"/>
                  <a:pt x="71" y="1063"/>
                  <a:pt x="71" y="1079"/>
                </a:cubicBezTo>
                <a:cubicBezTo>
                  <a:pt x="71" y="1096"/>
                  <a:pt x="58" y="1110"/>
                  <a:pt x="42" y="1110"/>
                </a:cubicBezTo>
                <a:cubicBezTo>
                  <a:pt x="34" y="1110"/>
                  <a:pt x="27" y="1107"/>
                  <a:pt x="22" y="1102"/>
                </a:cubicBezTo>
                <a:cubicBezTo>
                  <a:pt x="18" y="1097"/>
                  <a:pt x="10" y="1096"/>
                  <a:pt x="4" y="1099"/>
                </a:cubicBezTo>
                <a:cubicBezTo>
                  <a:pt x="3" y="1099"/>
                  <a:pt x="2" y="1100"/>
                  <a:pt x="0" y="1101"/>
                </a:cubicBezTo>
                <a:cubicBezTo>
                  <a:pt x="0" y="1108"/>
                  <a:pt x="0" y="1108"/>
                  <a:pt x="0" y="1108"/>
                </a:cubicBezTo>
                <a:cubicBezTo>
                  <a:pt x="0" y="1200"/>
                  <a:pt x="0" y="1200"/>
                  <a:pt x="0" y="1200"/>
                </a:cubicBezTo>
                <a:cubicBezTo>
                  <a:pt x="294" y="1200"/>
                  <a:pt x="551" y="1040"/>
                  <a:pt x="688" y="803"/>
                </a:cubicBezTo>
                <a:cubicBezTo>
                  <a:pt x="755" y="686"/>
                  <a:pt x="794" y="551"/>
                  <a:pt x="794" y="406"/>
                </a:cubicBezTo>
                <a:cubicBezTo>
                  <a:pt x="794" y="262"/>
                  <a:pt x="755" y="126"/>
                  <a:pt x="688" y="9"/>
                </a:cubicBezTo>
                <a:close/>
              </a:path>
            </a:pathLst>
          </a:custGeom>
          <a:gradFill rotWithShape="1">
            <a:gsLst>
              <a:gs pos="0">
                <a:srgbClr val="5D0202"/>
              </a:gs>
              <a:gs pos="50000">
                <a:srgbClr val="A90404"/>
              </a:gs>
              <a:gs pos="100000">
                <a:srgbClr val="5D0202"/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3479" name="Freeform 7"/>
          <p:cNvSpPr>
            <a:spLocks/>
          </p:cNvSpPr>
          <p:nvPr/>
        </p:nvSpPr>
        <p:spPr bwMode="gray">
          <a:xfrm rot="3600000">
            <a:off x="2734469" y="1165022"/>
            <a:ext cx="2003425" cy="2760663"/>
          </a:xfrm>
          <a:custGeom>
            <a:avLst/>
            <a:gdLst>
              <a:gd name="T0" fmla="*/ 835 w 864"/>
              <a:gd name="T1" fmla="*/ 1040 h 1191"/>
              <a:gd name="T2" fmla="*/ 815 w 864"/>
              <a:gd name="T3" fmla="*/ 1047 h 1191"/>
              <a:gd name="T4" fmla="*/ 815 w 864"/>
              <a:gd name="T5" fmla="*/ 1047 h 1191"/>
              <a:gd name="T6" fmla="*/ 797 w 864"/>
              <a:gd name="T7" fmla="*/ 1051 h 1191"/>
              <a:gd name="T8" fmla="*/ 793 w 864"/>
              <a:gd name="T9" fmla="*/ 1049 h 1191"/>
              <a:gd name="T10" fmla="*/ 793 w 864"/>
              <a:gd name="T11" fmla="*/ 1038 h 1191"/>
              <a:gd name="T12" fmla="*/ 793 w 864"/>
              <a:gd name="T13" fmla="*/ 948 h 1191"/>
              <a:gd name="T14" fmla="*/ 317 w 864"/>
              <a:gd name="T15" fmla="*/ 672 h 1191"/>
              <a:gd name="T16" fmla="*/ 243 w 864"/>
              <a:gd name="T17" fmla="*/ 397 h 1191"/>
              <a:gd name="T18" fmla="*/ 317 w 864"/>
              <a:gd name="T19" fmla="*/ 122 h 1191"/>
              <a:gd name="T20" fmla="*/ 231 w 864"/>
              <a:gd name="T21" fmla="*/ 73 h 1191"/>
              <a:gd name="T22" fmla="*/ 228 w 864"/>
              <a:gd name="T23" fmla="*/ 75 h 1191"/>
              <a:gd name="T24" fmla="*/ 221 w 864"/>
              <a:gd name="T25" fmla="*/ 92 h 1191"/>
              <a:gd name="T26" fmla="*/ 221 w 864"/>
              <a:gd name="T27" fmla="*/ 92 h 1191"/>
              <a:gd name="T28" fmla="*/ 218 w 864"/>
              <a:gd name="T29" fmla="*/ 113 h 1191"/>
              <a:gd name="T30" fmla="*/ 177 w 864"/>
              <a:gd name="T31" fmla="*/ 123 h 1191"/>
              <a:gd name="T32" fmla="*/ 166 w 864"/>
              <a:gd name="T33" fmla="*/ 82 h 1191"/>
              <a:gd name="T34" fmla="*/ 182 w 864"/>
              <a:gd name="T35" fmla="*/ 69 h 1191"/>
              <a:gd name="T36" fmla="*/ 194 w 864"/>
              <a:gd name="T37" fmla="*/ 55 h 1191"/>
              <a:gd name="T38" fmla="*/ 194 w 864"/>
              <a:gd name="T39" fmla="*/ 51 h 1191"/>
              <a:gd name="T40" fmla="*/ 106 w 864"/>
              <a:gd name="T41" fmla="*/ 0 h 1191"/>
              <a:gd name="T42" fmla="*/ 0 w 864"/>
              <a:gd name="T43" fmla="*/ 397 h 1191"/>
              <a:gd name="T44" fmla="*/ 106 w 864"/>
              <a:gd name="T45" fmla="*/ 794 h 1191"/>
              <a:gd name="T46" fmla="*/ 793 w 864"/>
              <a:gd name="T47" fmla="*/ 1191 h 1191"/>
              <a:gd name="T48" fmla="*/ 793 w 864"/>
              <a:gd name="T49" fmla="*/ 1099 h 1191"/>
              <a:gd name="T50" fmla="*/ 793 w 864"/>
              <a:gd name="T51" fmla="*/ 1092 h 1191"/>
              <a:gd name="T52" fmla="*/ 797 w 864"/>
              <a:gd name="T53" fmla="*/ 1090 h 1191"/>
              <a:gd name="T54" fmla="*/ 815 w 864"/>
              <a:gd name="T55" fmla="*/ 1093 h 1191"/>
              <a:gd name="T56" fmla="*/ 835 w 864"/>
              <a:gd name="T57" fmla="*/ 1101 h 1191"/>
              <a:gd name="T58" fmla="*/ 864 w 864"/>
              <a:gd name="T59" fmla="*/ 1070 h 1191"/>
              <a:gd name="T60" fmla="*/ 835 w 864"/>
              <a:gd name="T61" fmla="*/ 1040 h 119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64"/>
              <a:gd name="T94" fmla="*/ 0 h 1191"/>
              <a:gd name="T95" fmla="*/ 864 w 864"/>
              <a:gd name="T96" fmla="*/ 1191 h 119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864" h="1191">
                <a:moveTo>
                  <a:pt x="835" y="1040"/>
                </a:moveTo>
                <a:cubicBezTo>
                  <a:pt x="827" y="1040"/>
                  <a:pt x="820" y="1043"/>
                  <a:pt x="815" y="1047"/>
                </a:cubicBezTo>
                <a:cubicBezTo>
                  <a:pt x="815" y="1047"/>
                  <a:pt x="815" y="1047"/>
                  <a:pt x="815" y="1047"/>
                </a:cubicBezTo>
                <a:cubicBezTo>
                  <a:pt x="811" y="1052"/>
                  <a:pt x="803" y="1054"/>
                  <a:pt x="797" y="1051"/>
                </a:cubicBezTo>
                <a:cubicBezTo>
                  <a:pt x="796" y="1050"/>
                  <a:pt x="795" y="1049"/>
                  <a:pt x="793" y="1049"/>
                </a:cubicBezTo>
                <a:cubicBezTo>
                  <a:pt x="793" y="1038"/>
                  <a:pt x="793" y="1038"/>
                  <a:pt x="793" y="1038"/>
                </a:cubicBezTo>
                <a:cubicBezTo>
                  <a:pt x="793" y="948"/>
                  <a:pt x="793" y="948"/>
                  <a:pt x="793" y="948"/>
                </a:cubicBezTo>
                <a:cubicBezTo>
                  <a:pt x="590" y="948"/>
                  <a:pt x="412" y="837"/>
                  <a:pt x="317" y="672"/>
                </a:cubicBezTo>
                <a:cubicBezTo>
                  <a:pt x="270" y="592"/>
                  <a:pt x="243" y="498"/>
                  <a:pt x="243" y="397"/>
                </a:cubicBezTo>
                <a:cubicBezTo>
                  <a:pt x="243" y="297"/>
                  <a:pt x="270" y="203"/>
                  <a:pt x="317" y="122"/>
                </a:cubicBezTo>
                <a:cubicBezTo>
                  <a:pt x="231" y="73"/>
                  <a:pt x="231" y="73"/>
                  <a:pt x="231" y="73"/>
                </a:cubicBezTo>
                <a:cubicBezTo>
                  <a:pt x="230" y="73"/>
                  <a:pt x="229" y="74"/>
                  <a:pt x="228" y="75"/>
                </a:cubicBezTo>
                <a:cubicBezTo>
                  <a:pt x="222" y="79"/>
                  <a:pt x="219" y="86"/>
                  <a:pt x="221" y="92"/>
                </a:cubicBezTo>
                <a:cubicBezTo>
                  <a:pt x="221" y="92"/>
                  <a:pt x="221" y="92"/>
                  <a:pt x="221" y="92"/>
                </a:cubicBezTo>
                <a:cubicBezTo>
                  <a:pt x="223" y="99"/>
                  <a:pt x="222" y="106"/>
                  <a:pt x="218" y="113"/>
                </a:cubicBezTo>
                <a:cubicBezTo>
                  <a:pt x="210" y="127"/>
                  <a:pt x="192" y="131"/>
                  <a:pt x="177" y="123"/>
                </a:cubicBezTo>
                <a:cubicBezTo>
                  <a:pt x="163" y="115"/>
                  <a:pt x="158" y="96"/>
                  <a:pt x="166" y="82"/>
                </a:cubicBezTo>
                <a:cubicBezTo>
                  <a:pt x="169" y="76"/>
                  <a:pt x="175" y="71"/>
                  <a:pt x="182" y="69"/>
                </a:cubicBezTo>
                <a:cubicBezTo>
                  <a:pt x="188" y="68"/>
                  <a:pt x="193" y="62"/>
                  <a:pt x="194" y="55"/>
                </a:cubicBezTo>
                <a:cubicBezTo>
                  <a:pt x="194" y="54"/>
                  <a:pt x="194" y="52"/>
                  <a:pt x="194" y="51"/>
                </a:cubicBezTo>
                <a:cubicBezTo>
                  <a:pt x="106" y="0"/>
                  <a:pt x="106" y="0"/>
                  <a:pt x="106" y="0"/>
                </a:cubicBezTo>
                <a:cubicBezTo>
                  <a:pt x="38" y="117"/>
                  <a:pt x="0" y="253"/>
                  <a:pt x="0" y="397"/>
                </a:cubicBezTo>
                <a:cubicBezTo>
                  <a:pt x="0" y="542"/>
                  <a:pt x="38" y="677"/>
                  <a:pt x="106" y="794"/>
                </a:cubicBezTo>
                <a:cubicBezTo>
                  <a:pt x="243" y="1031"/>
                  <a:pt x="500" y="1191"/>
                  <a:pt x="793" y="1191"/>
                </a:cubicBezTo>
                <a:cubicBezTo>
                  <a:pt x="793" y="1099"/>
                  <a:pt x="793" y="1099"/>
                  <a:pt x="793" y="1099"/>
                </a:cubicBezTo>
                <a:cubicBezTo>
                  <a:pt x="793" y="1092"/>
                  <a:pt x="793" y="1092"/>
                  <a:pt x="793" y="1092"/>
                </a:cubicBezTo>
                <a:cubicBezTo>
                  <a:pt x="795" y="1091"/>
                  <a:pt x="796" y="1090"/>
                  <a:pt x="797" y="1090"/>
                </a:cubicBezTo>
                <a:cubicBezTo>
                  <a:pt x="803" y="1087"/>
                  <a:pt x="811" y="1088"/>
                  <a:pt x="815" y="1093"/>
                </a:cubicBezTo>
                <a:cubicBezTo>
                  <a:pt x="820" y="1098"/>
                  <a:pt x="827" y="1101"/>
                  <a:pt x="835" y="1101"/>
                </a:cubicBezTo>
                <a:cubicBezTo>
                  <a:pt x="851" y="1101"/>
                  <a:pt x="864" y="1087"/>
                  <a:pt x="864" y="1070"/>
                </a:cubicBezTo>
                <a:cubicBezTo>
                  <a:pt x="864" y="1054"/>
                  <a:pt x="851" y="1040"/>
                  <a:pt x="835" y="1040"/>
                </a:cubicBezTo>
                <a:close/>
              </a:path>
            </a:pathLst>
          </a:custGeom>
          <a:gradFill rotWithShape="1">
            <a:gsLst>
              <a:gs pos="0">
                <a:srgbClr val="5D0202"/>
              </a:gs>
              <a:gs pos="50000">
                <a:srgbClr val="A90404"/>
              </a:gs>
              <a:gs pos="100000">
                <a:srgbClr val="5D0202"/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3480" name="Freeform 8"/>
          <p:cNvSpPr>
            <a:spLocks/>
          </p:cNvSpPr>
          <p:nvPr/>
        </p:nvSpPr>
        <p:spPr bwMode="gray">
          <a:xfrm rot="3600000">
            <a:off x="4019550" y="1815104"/>
            <a:ext cx="3190875" cy="1219200"/>
          </a:xfrm>
          <a:custGeom>
            <a:avLst/>
            <a:gdLst>
              <a:gd name="T0" fmla="*/ 1164 w 1375"/>
              <a:gd name="T1" fmla="*/ 518 h 527"/>
              <a:gd name="T2" fmla="*/ 1252 w 1375"/>
              <a:gd name="T3" fmla="*/ 467 h 527"/>
              <a:gd name="T4" fmla="*/ 1252 w 1375"/>
              <a:gd name="T5" fmla="*/ 463 h 527"/>
              <a:gd name="T6" fmla="*/ 1240 w 1375"/>
              <a:gd name="T7" fmla="*/ 449 h 527"/>
              <a:gd name="T8" fmla="*/ 1240 w 1375"/>
              <a:gd name="T9" fmla="*/ 449 h 527"/>
              <a:gd name="T10" fmla="*/ 1224 w 1375"/>
              <a:gd name="T11" fmla="*/ 436 h 527"/>
              <a:gd name="T12" fmla="*/ 1235 w 1375"/>
              <a:gd name="T13" fmla="*/ 395 h 527"/>
              <a:gd name="T14" fmla="*/ 1276 w 1375"/>
              <a:gd name="T15" fmla="*/ 406 h 527"/>
              <a:gd name="T16" fmla="*/ 1279 w 1375"/>
              <a:gd name="T17" fmla="*/ 427 h 527"/>
              <a:gd name="T18" fmla="*/ 1285 w 1375"/>
              <a:gd name="T19" fmla="*/ 444 h 527"/>
              <a:gd name="T20" fmla="*/ 1289 w 1375"/>
              <a:gd name="T21" fmla="*/ 446 h 527"/>
              <a:gd name="T22" fmla="*/ 1375 w 1375"/>
              <a:gd name="T23" fmla="*/ 396 h 527"/>
              <a:gd name="T24" fmla="*/ 687 w 1375"/>
              <a:gd name="T25" fmla="*/ 0 h 527"/>
              <a:gd name="T26" fmla="*/ 0 w 1375"/>
              <a:gd name="T27" fmla="*/ 396 h 527"/>
              <a:gd name="T28" fmla="*/ 88 w 1375"/>
              <a:gd name="T29" fmla="*/ 447 h 527"/>
              <a:gd name="T30" fmla="*/ 88 w 1375"/>
              <a:gd name="T31" fmla="*/ 451 h 527"/>
              <a:gd name="T32" fmla="*/ 76 w 1375"/>
              <a:gd name="T33" fmla="*/ 465 h 527"/>
              <a:gd name="T34" fmla="*/ 60 w 1375"/>
              <a:gd name="T35" fmla="*/ 478 h 527"/>
              <a:gd name="T36" fmla="*/ 71 w 1375"/>
              <a:gd name="T37" fmla="*/ 519 h 527"/>
              <a:gd name="T38" fmla="*/ 112 w 1375"/>
              <a:gd name="T39" fmla="*/ 509 h 527"/>
              <a:gd name="T40" fmla="*/ 115 w 1375"/>
              <a:gd name="T41" fmla="*/ 488 h 527"/>
              <a:gd name="T42" fmla="*/ 115 w 1375"/>
              <a:gd name="T43" fmla="*/ 488 h 527"/>
              <a:gd name="T44" fmla="*/ 122 w 1375"/>
              <a:gd name="T45" fmla="*/ 471 h 527"/>
              <a:gd name="T46" fmla="*/ 125 w 1375"/>
              <a:gd name="T47" fmla="*/ 469 h 527"/>
              <a:gd name="T48" fmla="*/ 211 w 1375"/>
              <a:gd name="T49" fmla="*/ 518 h 527"/>
              <a:gd name="T50" fmla="*/ 687 w 1375"/>
              <a:gd name="T51" fmla="*/ 243 h 527"/>
              <a:gd name="T52" fmla="*/ 1164 w 1375"/>
              <a:gd name="T53" fmla="*/ 518 h 52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375"/>
              <a:gd name="T82" fmla="*/ 0 h 527"/>
              <a:gd name="T83" fmla="*/ 1375 w 1375"/>
              <a:gd name="T84" fmla="*/ 527 h 52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375" h="527">
                <a:moveTo>
                  <a:pt x="1164" y="518"/>
                </a:moveTo>
                <a:cubicBezTo>
                  <a:pt x="1252" y="467"/>
                  <a:pt x="1252" y="467"/>
                  <a:pt x="1252" y="467"/>
                </a:cubicBezTo>
                <a:cubicBezTo>
                  <a:pt x="1252" y="466"/>
                  <a:pt x="1252" y="465"/>
                  <a:pt x="1252" y="463"/>
                </a:cubicBezTo>
                <a:cubicBezTo>
                  <a:pt x="1251" y="456"/>
                  <a:pt x="1246" y="450"/>
                  <a:pt x="1240" y="449"/>
                </a:cubicBezTo>
                <a:cubicBezTo>
                  <a:pt x="1240" y="449"/>
                  <a:pt x="1240" y="449"/>
                  <a:pt x="1240" y="449"/>
                </a:cubicBezTo>
                <a:cubicBezTo>
                  <a:pt x="1233" y="447"/>
                  <a:pt x="1227" y="443"/>
                  <a:pt x="1224" y="436"/>
                </a:cubicBezTo>
                <a:cubicBezTo>
                  <a:pt x="1216" y="422"/>
                  <a:pt x="1221" y="404"/>
                  <a:pt x="1235" y="395"/>
                </a:cubicBezTo>
                <a:cubicBezTo>
                  <a:pt x="1250" y="387"/>
                  <a:pt x="1268" y="392"/>
                  <a:pt x="1276" y="406"/>
                </a:cubicBezTo>
                <a:cubicBezTo>
                  <a:pt x="1280" y="412"/>
                  <a:pt x="1281" y="420"/>
                  <a:pt x="1279" y="427"/>
                </a:cubicBezTo>
                <a:cubicBezTo>
                  <a:pt x="1277" y="432"/>
                  <a:pt x="1280" y="440"/>
                  <a:pt x="1285" y="444"/>
                </a:cubicBezTo>
                <a:cubicBezTo>
                  <a:pt x="1287" y="445"/>
                  <a:pt x="1288" y="445"/>
                  <a:pt x="1289" y="446"/>
                </a:cubicBezTo>
                <a:cubicBezTo>
                  <a:pt x="1375" y="396"/>
                  <a:pt x="1375" y="396"/>
                  <a:pt x="1375" y="396"/>
                </a:cubicBezTo>
                <a:cubicBezTo>
                  <a:pt x="1238" y="159"/>
                  <a:pt x="981" y="0"/>
                  <a:pt x="687" y="0"/>
                </a:cubicBezTo>
                <a:cubicBezTo>
                  <a:pt x="394" y="0"/>
                  <a:pt x="137" y="159"/>
                  <a:pt x="0" y="396"/>
                </a:cubicBezTo>
                <a:cubicBezTo>
                  <a:pt x="88" y="447"/>
                  <a:pt x="88" y="447"/>
                  <a:pt x="88" y="447"/>
                </a:cubicBezTo>
                <a:cubicBezTo>
                  <a:pt x="88" y="448"/>
                  <a:pt x="88" y="450"/>
                  <a:pt x="88" y="451"/>
                </a:cubicBezTo>
                <a:cubicBezTo>
                  <a:pt x="87" y="458"/>
                  <a:pt x="82" y="464"/>
                  <a:pt x="76" y="465"/>
                </a:cubicBezTo>
                <a:cubicBezTo>
                  <a:pt x="69" y="467"/>
                  <a:pt x="63" y="472"/>
                  <a:pt x="60" y="478"/>
                </a:cubicBezTo>
                <a:cubicBezTo>
                  <a:pt x="52" y="492"/>
                  <a:pt x="57" y="511"/>
                  <a:pt x="71" y="519"/>
                </a:cubicBezTo>
                <a:cubicBezTo>
                  <a:pt x="86" y="527"/>
                  <a:pt x="104" y="523"/>
                  <a:pt x="112" y="509"/>
                </a:cubicBezTo>
                <a:cubicBezTo>
                  <a:pt x="116" y="502"/>
                  <a:pt x="117" y="495"/>
                  <a:pt x="115" y="488"/>
                </a:cubicBezTo>
                <a:cubicBezTo>
                  <a:pt x="115" y="488"/>
                  <a:pt x="115" y="488"/>
                  <a:pt x="115" y="488"/>
                </a:cubicBezTo>
                <a:cubicBezTo>
                  <a:pt x="113" y="482"/>
                  <a:pt x="116" y="475"/>
                  <a:pt x="122" y="471"/>
                </a:cubicBezTo>
                <a:cubicBezTo>
                  <a:pt x="123" y="470"/>
                  <a:pt x="124" y="469"/>
                  <a:pt x="125" y="469"/>
                </a:cubicBezTo>
                <a:cubicBezTo>
                  <a:pt x="211" y="518"/>
                  <a:pt x="211" y="518"/>
                  <a:pt x="211" y="518"/>
                </a:cubicBezTo>
                <a:cubicBezTo>
                  <a:pt x="306" y="354"/>
                  <a:pt x="484" y="243"/>
                  <a:pt x="687" y="243"/>
                </a:cubicBezTo>
                <a:cubicBezTo>
                  <a:pt x="891" y="243"/>
                  <a:pt x="1069" y="354"/>
                  <a:pt x="1164" y="518"/>
                </a:cubicBezTo>
                <a:close/>
              </a:path>
            </a:pathLst>
          </a:custGeom>
          <a:gradFill rotWithShape="1">
            <a:gsLst>
              <a:gs pos="0">
                <a:srgbClr val="5D0202"/>
              </a:gs>
              <a:gs pos="50000">
                <a:srgbClr val="A90404"/>
              </a:gs>
              <a:gs pos="100000">
                <a:srgbClr val="5D0202"/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3481" name="Freeform 9"/>
          <p:cNvSpPr>
            <a:spLocks/>
          </p:cNvSpPr>
          <p:nvPr/>
        </p:nvSpPr>
        <p:spPr bwMode="gray">
          <a:xfrm rot="7200000">
            <a:off x="4496594" y="1666672"/>
            <a:ext cx="1282700" cy="1944688"/>
          </a:xfrm>
          <a:custGeom>
            <a:avLst/>
            <a:gdLst>
              <a:gd name="T0" fmla="*/ 550 w 550"/>
              <a:gd name="T1" fmla="*/ 132 h 836"/>
              <a:gd name="T2" fmla="*/ 547 w 550"/>
              <a:gd name="T3" fmla="*/ 130 h 836"/>
              <a:gd name="T4" fmla="*/ 529 w 550"/>
              <a:gd name="T5" fmla="*/ 133 h 836"/>
              <a:gd name="T6" fmla="*/ 529 w 550"/>
              <a:gd name="T7" fmla="*/ 133 h 836"/>
              <a:gd name="T8" fmla="*/ 509 w 550"/>
              <a:gd name="T9" fmla="*/ 141 h 836"/>
              <a:gd name="T10" fmla="*/ 480 w 550"/>
              <a:gd name="T11" fmla="*/ 111 h 836"/>
              <a:gd name="T12" fmla="*/ 509 w 550"/>
              <a:gd name="T13" fmla="*/ 80 h 836"/>
              <a:gd name="T14" fmla="*/ 529 w 550"/>
              <a:gd name="T15" fmla="*/ 88 h 836"/>
              <a:gd name="T16" fmla="*/ 547 w 550"/>
              <a:gd name="T17" fmla="*/ 91 h 836"/>
              <a:gd name="T18" fmla="*/ 550 w 550"/>
              <a:gd name="T19" fmla="*/ 89 h 836"/>
              <a:gd name="T20" fmla="*/ 550 w 550"/>
              <a:gd name="T21" fmla="*/ 82 h 836"/>
              <a:gd name="T22" fmla="*/ 550 w 550"/>
              <a:gd name="T23" fmla="*/ 0 h 836"/>
              <a:gd name="T24" fmla="*/ 0 w 550"/>
              <a:gd name="T25" fmla="*/ 550 h 836"/>
              <a:gd name="T26" fmla="*/ 74 w 550"/>
              <a:gd name="T27" fmla="*/ 825 h 836"/>
              <a:gd name="T28" fmla="*/ 153 w 550"/>
              <a:gd name="T29" fmla="*/ 780 h 836"/>
              <a:gd name="T30" fmla="*/ 158 w 550"/>
              <a:gd name="T31" fmla="*/ 796 h 836"/>
              <a:gd name="T32" fmla="*/ 161 w 550"/>
              <a:gd name="T33" fmla="*/ 817 h 836"/>
              <a:gd name="T34" fmla="*/ 202 w 550"/>
              <a:gd name="T35" fmla="*/ 827 h 836"/>
              <a:gd name="T36" fmla="*/ 214 w 550"/>
              <a:gd name="T37" fmla="*/ 786 h 836"/>
              <a:gd name="T38" fmla="*/ 198 w 550"/>
              <a:gd name="T39" fmla="*/ 773 h 836"/>
              <a:gd name="T40" fmla="*/ 198 w 550"/>
              <a:gd name="T41" fmla="*/ 773 h 836"/>
              <a:gd name="T42" fmla="*/ 186 w 550"/>
              <a:gd name="T43" fmla="*/ 761 h 836"/>
              <a:gd name="T44" fmla="*/ 266 w 550"/>
              <a:gd name="T45" fmla="*/ 714 h 836"/>
              <a:gd name="T46" fmla="*/ 222 w 550"/>
              <a:gd name="T47" fmla="*/ 550 h 836"/>
              <a:gd name="T48" fmla="*/ 550 w 550"/>
              <a:gd name="T49" fmla="*/ 222 h 836"/>
              <a:gd name="T50" fmla="*/ 550 w 550"/>
              <a:gd name="T51" fmla="*/ 143 h 836"/>
              <a:gd name="T52" fmla="*/ 550 w 550"/>
              <a:gd name="T53" fmla="*/ 132 h 8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50"/>
              <a:gd name="T82" fmla="*/ 0 h 836"/>
              <a:gd name="T83" fmla="*/ 550 w 550"/>
              <a:gd name="T84" fmla="*/ 836 h 8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50" h="836">
                <a:moveTo>
                  <a:pt x="550" y="132"/>
                </a:moveTo>
                <a:cubicBezTo>
                  <a:pt x="549" y="131"/>
                  <a:pt x="548" y="131"/>
                  <a:pt x="547" y="130"/>
                </a:cubicBezTo>
                <a:cubicBezTo>
                  <a:pt x="540" y="127"/>
                  <a:pt x="533" y="129"/>
                  <a:pt x="529" y="133"/>
                </a:cubicBezTo>
                <a:cubicBezTo>
                  <a:pt x="529" y="133"/>
                  <a:pt x="529" y="133"/>
                  <a:pt x="529" y="133"/>
                </a:cubicBezTo>
                <a:cubicBezTo>
                  <a:pt x="523" y="138"/>
                  <a:pt x="517" y="141"/>
                  <a:pt x="509" y="141"/>
                </a:cubicBezTo>
                <a:cubicBezTo>
                  <a:pt x="493" y="141"/>
                  <a:pt x="480" y="127"/>
                  <a:pt x="480" y="111"/>
                </a:cubicBezTo>
                <a:cubicBezTo>
                  <a:pt x="480" y="94"/>
                  <a:pt x="493" y="80"/>
                  <a:pt x="509" y="80"/>
                </a:cubicBezTo>
                <a:cubicBezTo>
                  <a:pt x="517" y="80"/>
                  <a:pt x="524" y="83"/>
                  <a:pt x="529" y="88"/>
                </a:cubicBezTo>
                <a:cubicBezTo>
                  <a:pt x="533" y="93"/>
                  <a:pt x="540" y="94"/>
                  <a:pt x="547" y="91"/>
                </a:cubicBezTo>
                <a:cubicBezTo>
                  <a:pt x="548" y="91"/>
                  <a:pt x="549" y="90"/>
                  <a:pt x="550" y="89"/>
                </a:cubicBezTo>
                <a:cubicBezTo>
                  <a:pt x="550" y="82"/>
                  <a:pt x="550" y="82"/>
                  <a:pt x="550" y="82"/>
                </a:cubicBezTo>
                <a:cubicBezTo>
                  <a:pt x="550" y="0"/>
                  <a:pt x="550" y="0"/>
                  <a:pt x="550" y="0"/>
                </a:cubicBezTo>
                <a:cubicBezTo>
                  <a:pt x="246" y="0"/>
                  <a:pt x="0" y="246"/>
                  <a:pt x="0" y="550"/>
                </a:cubicBezTo>
                <a:cubicBezTo>
                  <a:pt x="0" y="651"/>
                  <a:pt x="27" y="745"/>
                  <a:pt x="74" y="825"/>
                </a:cubicBezTo>
                <a:cubicBezTo>
                  <a:pt x="153" y="780"/>
                  <a:pt x="153" y="780"/>
                  <a:pt x="153" y="780"/>
                </a:cubicBezTo>
                <a:cubicBezTo>
                  <a:pt x="158" y="784"/>
                  <a:pt x="160" y="791"/>
                  <a:pt x="158" y="796"/>
                </a:cubicBezTo>
                <a:cubicBezTo>
                  <a:pt x="157" y="803"/>
                  <a:pt x="158" y="810"/>
                  <a:pt x="161" y="817"/>
                </a:cubicBezTo>
                <a:cubicBezTo>
                  <a:pt x="170" y="831"/>
                  <a:pt x="188" y="836"/>
                  <a:pt x="202" y="827"/>
                </a:cubicBezTo>
                <a:cubicBezTo>
                  <a:pt x="217" y="819"/>
                  <a:pt x="222" y="801"/>
                  <a:pt x="214" y="786"/>
                </a:cubicBezTo>
                <a:cubicBezTo>
                  <a:pt x="210" y="780"/>
                  <a:pt x="204" y="776"/>
                  <a:pt x="198" y="773"/>
                </a:cubicBezTo>
                <a:cubicBezTo>
                  <a:pt x="198" y="773"/>
                  <a:pt x="198" y="773"/>
                  <a:pt x="198" y="773"/>
                </a:cubicBezTo>
                <a:cubicBezTo>
                  <a:pt x="192" y="772"/>
                  <a:pt x="187" y="767"/>
                  <a:pt x="186" y="761"/>
                </a:cubicBezTo>
                <a:cubicBezTo>
                  <a:pt x="266" y="714"/>
                  <a:pt x="266" y="714"/>
                  <a:pt x="266" y="714"/>
                </a:cubicBezTo>
                <a:cubicBezTo>
                  <a:pt x="238" y="666"/>
                  <a:pt x="222" y="610"/>
                  <a:pt x="222" y="550"/>
                </a:cubicBezTo>
                <a:cubicBezTo>
                  <a:pt x="222" y="369"/>
                  <a:pt x="369" y="222"/>
                  <a:pt x="550" y="222"/>
                </a:cubicBezTo>
                <a:cubicBezTo>
                  <a:pt x="550" y="143"/>
                  <a:pt x="550" y="143"/>
                  <a:pt x="550" y="143"/>
                </a:cubicBezTo>
                <a:lnTo>
                  <a:pt x="550" y="132"/>
                </a:lnTo>
                <a:close/>
              </a:path>
            </a:pathLst>
          </a:custGeom>
          <a:gradFill rotWithShape="1">
            <a:gsLst>
              <a:gs pos="0">
                <a:srgbClr val="E2E2E2"/>
              </a:gs>
              <a:gs pos="100000">
                <a:srgbClr val="C3C3C3"/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3482" name="Freeform 10"/>
          <p:cNvSpPr>
            <a:spLocks/>
          </p:cNvSpPr>
          <p:nvPr/>
        </p:nvSpPr>
        <p:spPr bwMode="gray">
          <a:xfrm rot="7200000">
            <a:off x="3824288" y="2723153"/>
            <a:ext cx="1447800" cy="1920875"/>
          </a:xfrm>
          <a:custGeom>
            <a:avLst/>
            <a:gdLst>
              <a:gd name="T0" fmla="*/ 70 w 621"/>
              <a:gd name="T1" fmla="*/ 0 h 826"/>
              <a:gd name="T2" fmla="*/ 70 w 621"/>
              <a:gd name="T3" fmla="*/ 82 h 826"/>
              <a:gd name="T4" fmla="*/ 70 w 621"/>
              <a:gd name="T5" fmla="*/ 89 h 826"/>
              <a:gd name="T6" fmla="*/ 67 w 621"/>
              <a:gd name="T7" fmla="*/ 91 h 826"/>
              <a:gd name="T8" fmla="*/ 49 w 621"/>
              <a:gd name="T9" fmla="*/ 88 h 826"/>
              <a:gd name="T10" fmla="*/ 29 w 621"/>
              <a:gd name="T11" fmla="*/ 80 h 826"/>
              <a:gd name="T12" fmla="*/ 0 w 621"/>
              <a:gd name="T13" fmla="*/ 111 h 826"/>
              <a:gd name="T14" fmla="*/ 29 w 621"/>
              <a:gd name="T15" fmla="*/ 141 h 826"/>
              <a:gd name="T16" fmla="*/ 49 w 621"/>
              <a:gd name="T17" fmla="*/ 133 h 826"/>
              <a:gd name="T18" fmla="*/ 49 w 621"/>
              <a:gd name="T19" fmla="*/ 133 h 826"/>
              <a:gd name="T20" fmla="*/ 67 w 621"/>
              <a:gd name="T21" fmla="*/ 130 h 826"/>
              <a:gd name="T22" fmla="*/ 70 w 621"/>
              <a:gd name="T23" fmla="*/ 132 h 826"/>
              <a:gd name="T24" fmla="*/ 70 w 621"/>
              <a:gd name="T25" fmla="*/ 143 h 826"/>
              <a:gd name="T26" fmla="*/ 70 w 621"/>
              <a:gd name="T27" fmla="*/ 222 h 826"/>
              <a:gd name="T28" fmla="*/ 70 w 621"/>
              <a:gd name="T29" fmla="*/ 222 h 826"/>
              <a:gd name="T30" fmla="*/ 398 w 621"/>
              <a:gd name="T31" fmla="*/ 550 h 826"/>
              <a:gd name="T32" fmla="*/ 354 w 621"/>
              <a:gd name="T33" fmla="*/ 714 h 826"/>
              <a:gd name="T34" fmla="*/ 433 w 621"/>
              <a:gd name="T35" fmla="*/ 759 h 826"/>
              <a:gd name="T36" fmla="*/ 436 w 621"/>
              <a:gd name="T37" fmla="*/ 758 h 826"/>
              <a:gd name="T38" fmla="*/ 443 w 621"/>
              <a:gd name="T39" fmla="*/ 740 h 826"/>
              <a:gd name="T40" fmla="*/ 443 w 621"/>
              <a:gd name="T41" fmla="*/ 740 h 826"/>
              <a:gd name="T42" fmla="*/ 446 w 621"/>
              <a:gd name="T43" fmla="*/ 720 h 826"/>
              <a:gd name="T44" fmla="*/ 487 w 621"/>
              <a:gd name="T45" fmla="*/ 709 h 826"/>
              <a:gd name="T46" fmla="*/ 498 w 621"/>
              <a:gd name="T47" fmla="*/ 750 h 826"/>
              <a:gd name="T48" fmla="*/ 482 w 621"/>
              <a:gd name="T49" fmla="*/ 763 h 826"/>
              <a:gd name="T50" fmla="*/ 470 w 621"/>
              <a:gd name="T51" fmla="*/ 777 h 826"/>
              <a:gd name="T52" fmla="*/ 470 w 621"/>
              <a:gd name="T53" fmla="*/ 781 h 826"/>
              <a:gd name="T54" fmla="*/ 547 w 621"/>
              <a:gd name="T55" fmla="*/ 826 h 826"/>
              <a:gd name="T56" fmla="*/ 621 w 621"/>
              <a:gd name="T57" fmla="*/ 550 h 826"/>
              <a:gd name="T58" fmla="*/ 70 w 621"/>
              <a:gd name="T59" fmla="*/ 0 h 82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21"/>
              <a:gd name="T91" fmla="*/ 0 h 826"/>
              <a:gd name="T92" fmla="*/ 621 w 621"/>
              <a:gd name="T93" fmla="*/ 826 h 82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21" h="826">
                <a:moveTo>
                  <a:pt x="70" y="0"/>
                </a:moveTo>
                <a:cubicBezTo>
                  <a:pt x="70" y="82"/>
                  <a:pt x="70" y="82"/>
                  <a:pt x="70" y="82"/>
                </a:cubicBezTo>
                <a:cubicBezTo>
                  <a:pt x="70" y="89"/>
                  <a:pt x="70" y="89"/>
                  <a:pt x="70" y="89"/>
                </a:cubicBezTo>
                <a:cubicBezTo>
                  <a:pt x="69" y="90"/>
                  <a:pt x="68" y="91"/>
                  <a:pt x="67" y="91"/>
                </a:cubicBezTo>
                <a:cubicBezTo>
                  <a:pt x="60" y="94"/>
                  <a:pt x="53" y="93"/>
                  <a:pt x="49" y="88"/>
                </a:cubicBezTo>
                <a:cubicBezTo>
                  <a:pt x="44" y="83"/>
                  <a:pt x="37" y="80"/>
                  <a:pt x="29" y="80"/>
                </a:cubicBezTo>
                <a:cubicBezTo>
                  <a:pt x="13" y="80"/>
                  <a:pt x="0" y="94"/>
                  <a:pt x="0" y="111"/>
                </a:cubicBezTo>
                <a:cubicBezTo>
                  <a:pt x="0" y="127"/>
                  <a:pt x="13" y="141"/>
                  <a:pt x="29" y="141"/>
                </a:cubicBezTo>
                <a:cubicBezTo>
                  <a:pt x="37" y="141"/>
                  <a:pt x="43" y="138"/>
                  <a:pt x="49" y="133"/>
                </a:cubicBezTo>
                <a:cubicBezTo>
                  <a:pt x="49" y="133"/>
                  <a:pt x="49" y="133"/>
                  <a:pt x="49" y="133"/>
                </a:cubicBezTo>
                <a:cubicBezTo>
                  <a:pt x="53" y="129"/>
                  <a:pt x="60" y="127"/>
                  <a:pt x="67" y="130"/>
                </a:cubicBezTo>
                <a:cubicBezTo>
                  <a:pt x="68" y="131"/>
                  <a:pt x="69" y="131"/>
                  <a:pt x="70" y="132"/>
                </a:cubicBezTo>
                <a:cubicBezTo>
                  <a:pt x="70" y="143"/>
                  <a:pt x="70" y="143"/>
                  <a:pt x="70" y="143"/>
                </a:cubicBezTo>
                <a:cubicBezTo>
                  <a:pt x="70" y="222"/>
                  <a:pt x="70" y="222"/>
                  <a:pt x="70" y="222"/>
                </a:cubicBezTo>
                <a:cubicBezTo>
                  <a:pt x="70" y="222"/>
                  <a:pt x="70" y="222"/>
                  <a:pt x="70" y="222"/>
                </a:cubicBezTo>
                <a:cubicBezTo>
                  <a:pt x="252" y="222"/>
                  <a:pt x="398" y="369"/>
                  <a:pt x="398" y="550"/>
                </a:cubicBezTo>
                <a:cubicBezTo>
                  <a:pt x="398" y="610"/>
                  <a:pt x="382" y="666"/>
                  <a:pt x="354" y="714"/>
                </a:cubicBezTo>
                <a:cubicBezTo>
                  <a:pt x="433" y="759"/>
                  <a:pt x="433" y="759"/>
                  <a:pt x="433" y="759"/>
                </a:cubicBezTo>
                <a:cubicBezTo>
                  <a:pt x="434" y="759"/>
                  <a:pt x="435" y="758"/>
                  <a:pt x="436" y="758"/>
                </a:cubicBezTo>
                <a:cubicBezTo>
                  <a:pt x="442" y="753"/>
                  <a:pt x="445" y="746"/>
                  <a:pt x="443" y="740"/>
                </a:cubicBezTo>
                <a:cubicBezTo>
                  <a:pt x="443" y="740"/>
                  <a:pt x="443" y="740"/>
                  <a:pt x="443" y="740"/>
                </a:cubicBezTo>
                <a:cubicBezTo>
                  <a:pt x="441" y="733"/>
                  <a:pt x="442" y="726"/>
                  <a:pt x="446" y="720"/>
                </a:cubicBezTo>
                <a:cubicBezTo>
                  <a:pt x="454" y="705"/>
                  <a:pt x="472" y="701"/>
                  <a:pt x="487" y="709"/>
                </a:cubicBezTo>
                <a:cubicBezTo>
                  <a:pt x="501" y="717"/>
                  <a:pt x="506" y="736"/>
                  <a:pt x="498" y="750"/>
                </a:cubicBezTo>
                <a:cubicBezTo>
                  <a:pt x="494" y="756"/>
                  <a:pt x="489" y="761"/>
                  <a:pt x="482" y="763"/>
                </a:cubicBezTo>
                <a:cubicBezTo>
                  <a:pt x="476" y="764"/>
                  <a:pt x="471" y="770"/>
                  <a:pt x="470" y="777"/>
                </a:cubicBezTo>
                <a:cubicBezTo>
                  <a:pt x="470" y="778"/>
                  <a:pt x="470" y="780"/>
                  <a:pt x="470" y="781"/>
                </a:cubicBezTo>
                <a:cubicBezTo>
                  <a:pt x="547" y="826"/>
                  <a:pt x="547" y="826"/>
                  <a:pt x="547" y="826"/>
                </a:cubicBezTo>
                <a:cubicBezTo>
                  <a:pt x="594" y="745"/>
                  <a:pt x="621" y="651"/>
                  <a:pt x="621" y="550"/>
                </a:cubicBezTo>
                <a:cubicBezTo>
                  <a:pt x="621" y="246"/>
                  <a:pt x="374" y="0"/>
                  <a:pt x="70" y="0"/>
                </a:cubicBezTo>
                <a:close/>
              </a:path>
            </a:pathLst>
          </a:custGeom>
          <a:gradFill rotWithShape="1">
            <a:gsLst>
              <a:gs pos="0">
                <a:srgbClr val="E2E2E2"/>
              </a:gs>
              <a:gs pos="100000">
                <a:srgbClr val="C3C3C3"/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3483" name="Freeform 11"/>
          <p:cNvSpPr>
            <a:spLocks/>
          </p:cNvSpPr>
          <p:nvPr/>
        </p:nvSpPr>
        <p:spPr bwMode="gray">
          <a:xfrm rot="7200000">
            <a:off x="2733675" y="2165942"/>
            <a:ext cx="2217737" cy="931862"/>
          </a:xfrm>
          <a:custGeom>
            <a:avLst/>
            <a:gdLst>
              <a:gd name="T0" fmla="*/ 876 w 953"/>
              <a:gd name="T1" fmla="*/ 80 h 400"/>
              <a:gd name="T2" fmla="*/ 876 w 953"/>
              <a:gd name="T3" fmla="*/ 76 h 400"/>
              <a:gd name="T4" fmla="*/ 888 w 953"/>
              <a:gd name="T5" fmla="*/ 62 h 400"/>
              <a:gd name="T6" fmla="*/ 904 w 953"/>
              <a:gd name="T7" fmla="*/ 49 h 400"/>
              <a:gd name="T8" fmla="*/ 893 w 953"/>
              <a:gd name="T9" fmla="*/ 8 h 400"/>
              <a:gd name="T10" fmla="*/ 852 w 953"/>
              <a:gd name="T11" fmla="*/ 19 h 400"/>
              <a:gd name="T12" fmla="*/ 849 w 953"/>
              <a:gd name="T13" fmla="*/ 39 h 400"/>
              <a:gd name="T14" fmla="*/ 849 w 953"/>
              <a:gd name="T15" fmla="*/ 39 h 400"/>
              <a:gd name="T16" fmla="*/ 842 w 953"/>
              <a:gd name="T17" fmla="*/ 57 h 400"/>
              <a:gd name="T18" fmla="*/ 839 w 953"/>
              <a:gd name="T19" fmla="*/ 58 h 400"/>
              <a:gd name="T20" fmla="*/ 760 w 953"/>
              <a:gd name="T21" fmla="*/ 13 h 400"/>
              <a:gd name="T22" fmla="*/ 476 w 953"/>
              <a:gd name="T23" fmla="*/ 177 h 400"/>
              <a:gd name="T24" fmla="*/ 192 w 953"/>
              <a:gd name="T25" fmla="*/ 13 h 400"/>
              <a:gd name="T26" fmla="*/ 112 w 953"/>
              <a:gd name="T27" fmla="*/ 60 h 400"/>
              <a:gd name="T28" fmla="*/ 124 w 953"/>
              <a:gd name="T29" fmla="*/ 72 h 400"/>
              <a:gd name="T30" fmla="*/ 124 w 953"/>
              <a:gd name="T31" fmla="*/ 72 h 400"/>
              <a:gd name="T32" fmla="*/ 140 w 953"/>
              <a:gd name="T33" fmla="*/ 85 h 400"/>
              <a:gd name="T34" fmla="*/ 128 w 953"/>
              <a:gd name="T35" fmla="*/ 126 h 400"/>
              <a:gd name="T36" fmla="*/ 87 w 953"/>
              <a:gd name="T37" fmla="*/ 116 h 400"/>
              <a:gd name="T38" fmla="*/ 84 w 953"/>
              <a:gd name="T39" fmla="*/ 95 h 400"/>
              <a:gd name="T40" fmla="*/ 79 w 953"/>
              <a:gd name="T41" fmla="*/ 79 h 400"/>
              <a:gd name="T42" fmla="*/ 0 w 953"/>
              <a:gd name="T43" fmla="*/ 124 h 400"/>
              <a:gd name="T44" fmla="*/ 476 w 953"/>
              <a:gd name="T45" fmla="*/ 400 h 400"/>
              <a:gd name="T46" fmla="*/ 953 w 953"/>
              <a:gd name="T47" fmla="*/ 125 h 400"/>
              <a:gd name="T48" fmla="*/ 876 w 953"/>
              <a:gd name="T49" fmla="*/ 80 h 4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53"/>
              <a:gd name="T76" fmla="*/ 0 h 400"/>
              <a:gd name="T77" fmla="*/ 953 w 953"/>
              <a:gd name="T78" fmla="*/ 400 h 4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53" h="400">
                <a:moveTo>
                  <a:pt x="876" y="80"/>
                </a:moveTo>
                <a:cubicBezTo>
                  <a:pt x="876" y="79"/>
                  <a:pt x="876" y="77"/>
                  <a:pt x="876" y="76"/>
                </a:cubicBezTo>
                <a:cubicBezTo>
                  <a:pt x="877" y="69"/>
                  <a:pt x="882" y="63"/>
                  <a:pt x="888" y="62"/>
                </a:cubicBezTo>
                <a:cubicBezTo>
                  <a:pt x="895" y="60"/>
                  <a:pt x="900" y="55"/>
                  <a:pt x="904" y="49"/>
                </a:cubicBezTo>
                <a:cubicBezTo>
                  <a:pt x="912" y="35"/>
                  <a:pt x="907" y="16"/>
                  <a:pt x="893" y="8"/>
                </a:cubicBezTo>
                <a:cubicBezTo>
                  <a:pt x="878" y="0"/>
                  <a:pt x="860" y="4"/>
                  <a:pt x="852" y="19"/>
                </a:cubicBezTo>
                <a:cubicBezTo>
                  <a:pt x="848" y="25"/>
                  <a:pt x="847" y="32"/>
                  <a:pt x="849" y="39"/>
                </a:cubicBezTo>
                <a:cubicBezTo>
                  <a:pt x="849" y="39"/>
                  <a:pt x="849" y="39"/>
                  <a:pt x="849" y="39"/>
                </a:cubicBezTo>
                <a:cubicBezTo>
                  <a:pt x="851" y="45"/>
                  <a:pt x="848" y="52"/>
                  <a:pt x="842" y="57"/>
                </a:cubicBezTo>
                <a:cubicBezTo>
                  <a:pt x="841" y="57"/>
                  <a:pt x="840" y="58"/>
                  <a:pt x="839" y="58"/>
                </a:cubicBezTo>
                <a:cubicBezTo>
                  <a:pt x="760" y="13"/>
                  <a:pt x="760" y="13"/>
                  <a:pt x="760" y="13"/>
                </a:cubicBezTo>
                <a:cubicBezTo>
                  <a:pt x="704" y="111"/>
                  <a:pt x="598" y="177"/>
                  <a:pt x="476" y="177"/>
                </a:cubicBezTo>
                <a:cubicBezTo>
                  <a:pt x="355" y="177"/>
                  <a:pt x="249" y="111"/>
                  <a:pt x="192" y="13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13" y="66"/>
                  <a:pt x="118" y="71"/>
                  <a:pt x="124" y="72"/>
                </a:cubicBezTo>
                <a:cubicBezTo>
                  <a:pt x="124" y="72"/>
                  <a:pt x="124" y="72"/>
                  <a:pt x="124" y="72"/>
                </a:cubicBezTo>
                <a:cubicBezTo>
                  <a:pt x="130" y="75"/>
                  <a:pt x="136" y="79"/>
                  <a:pt x="140" y="85"/>
                </a:cubicBezTo>
                <a:cubicBezTo>
                  <a:pt x="148" y="100"/>
                  <a:pt x="143" y="118"/>
                  <a:pt x="128" y="126"/>
                </a:cubicBezTo>
                <a:cubicBezTo>
                  <a:pt x="114" y="135"/>
                  <a:pt x="96" y="130"/>
                  <a:pt x="87" y="116"/>
                </a:cubicBezTo>
                <a:cubicBezTo>
                  <a:pt x="84" y="109"/>
                  <a:pt x="83" y="102"/>
                  <a:pt x="84" y="95"/>
                </a:cubicBezTo>
                <a:cubicBezTo>
                  <a:pt x="86" y="90"/>
                  <a:pt x="84" y="83"/>
                  <a:pt x="79" y="79"/>
                </a:cubicBezTo>
                <a:cubicBezTo>
                  <a:pt x="0" y="124"/>
                  <a:pt x="0" y="124"/>
                  <a:pt x="0" y="124"/>
                </a:cubicBezTo>
                <a:cubicBezTo>
                  <a:pt x="95" y="289"/>
                  <a:pt x="273" y="400"/>
                  <a:pt x="476" y="400"/>
                </a:cubicBezTo>
                <a:cubicBezTo>
                  <a:pt x="680" y="400"/>
                  <a:pt x="858" y="289"/>
                  <a:pt x="953" y="125"/>
                </a:cubicBezTo>
                <a:lnTo>
                  <a:pt x="876" y="80"/>
                </a:lnTo>
                <a:close/>
              </a:path>
            </a:pathLst>
          </a:custGeom>
          <a:gradFill rotWithShape="1">
            <a:gsLst>
              <a:gs pos="0">
                <a:srgbClr val="E2E2E2"/>
              </a:gs>
              <a:gs pos="100000">
                <a:srgbClr val="C3C3C3"/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3484" name="Oval 12"/>
          <p:cNvSpPr>
            <a:spLocks noChangeArrowheads="1"/>
          </p:cNvSpPr>
          <p:nvPr/>
        </p:nvSpPr>
        <p:spPr bwMode="gray">
          <a:xfrm>
            <a:off x="3870325" y="2362791"/>
            <a:ext cx="1360488" cy="1355725"/>
          </a:xfrm>
          <a:prstGeom prst="ellipse">
            <a:avLst/>
          </a:prstGeom>
          <a:gradFill rotWithShape="1">
            <a:gsLst>
              <a:gs pos="0">
                <a:srgbClr val="E2E2E2"/>
              </a:gs>
              <a:gs pos="100000">
                <a:srgbClr val="C3C3C3"/>
              </a:gs>
            </a:gsLst>
            <a:lin ang="5400000" scaled="1"/>
          </a:gra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GB" sz="3800" dirty="0">
              <a:solidFill>
                <a:srgbClr val="000000"/>
              </a:solidFill>
            </a:endParaRPr>
          </a:p>
        </p:txBody>
      </p:sp>
      <p:sp>
        <p:nvSpPr>
          <p:cNvPr id="233486" name="Line 40"/>
          <p:cNvSpPr>
            <a:spLocks noChangeShapeType="1"/>
          </p:cNvSpPr>
          <p:nvPr/>
        </p:nvSpPr>
        <p:spPr bwMode="auto">
          <a:xfrm flipH="1">
            <a:off x="9525" y="2034179"/>
            <a:ext cx="3024000" cy="0"/>
          </a:xfrm>
          <a:prstGeom prst="lin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3487" name="Line 41"/>
          <p:cNvSpPr>
            <a:spLocks noChangeShapeType="1"/>
          </p:cNvSpPr>
          <p:nvPr/>
        </p:nvSpPr>
        <p:spPr bwMode="auto">
          <a:xfrm flipH="1">
            <a:off x="6046200" y="1938929"/>
            <a:ext cx="3060000" cy="0"/>
          </a:xfrm>
          <a:prstGeom prst="lin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569" name="Rectangle 12"/>
          <p:cNvSpPr>
            <a:spLocks noChangeArrowheads="1"/>
          </p:cNvSpPr>
          <p:nvPr/>
        </p:nvSpPr>
        <p:spPr bwMode="gray">
          <a:xfrm>
            <a:off x="238125" y="668338"/>
            <a:ext cx="85201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 dirty="0">
              <a:solidFill>
                <a:srgbClr val="000000"/>
              </a:solidFill>
            </a:endParaRPr>
          </a:p>
        </p:txBody>
      </p:sp>
      <p:sp>
        <p:nvSpPr>
          <p:cNvPr id="233491" name="Text Box 6"/>
          <p:cNvSpPr txBox="1">
            <a:spLocks noChangeArrowheads="1"/>
          </p:cNvSpPr>
          <p:nvPr/>
        </p:nvSpPr>
        <p:spPr bwMode="auto">
          <a:xfrm>
            <a:off x="80465" y="4915030"/>
            <a:ext cx="4527551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ÜRETİM GÜVENLİĞİ</a:t>
            </a:r>
          </a:p>
          <a:p>
            <a:pPr algn="ctr" defTabSz="801688">
              <a:spcBef>
                <a:spcPct val="20000"/>
              </a:spcBef>
            </a:pPr>
            <a:r>
              <a:rPr lang="tr-TR" b="1" i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ÜRETİMİ-VERİMLİLİĞİ-KALİTEYİ ARTIRMAK</a:t>
            </a:r>
          </a:p>
          <a:p>
            <a:pPr algn="ctr" defTabSz="801688">
              <a:spcBef>
                <a:spcPct val="20000"/>
              </a:spcBef>
            </a:pPr>
            <a:r>
              <a:rPr lang="tr-TR" sz="1400" i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Plan-Prosedür-Talimat-Form-İzleme-Ölçme-Değerlendirme </a:t>
            </a:r>
          </a:p>
          <a:p>
            <a:pPr algn="ctr" defTabSz="801688">
              <a:spcBef>
                <a:spcPct val="20000"/>
              </a:spcBef>
            </a:pPr>
            <a:r>
              <a:rPr lang="tr-TR" sz="1400" i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Yöntemlerini Hazırlamak ve Uygulamak</a:t>
            </a:r>
            <a:endParaRPr lang="tr-TR" sz="1400" i="1" dirty="0">
              <a:solidFill>
                <a:srgbClr val="29292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231797" y="220663"/>
            <a:ext cx="8816669" cy="647700"/>
          </a:xfrm>
        </p:spPr>
        <p:txBody>
          <a:bodyPr anchor="ctr" anchorCtr="0"/>
          <a:lstStyle/>
          <a:p>
            <a:r>
              <a:rPr lang="tr-TR" sz="3200" kern="1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+mn-ea"/>
                <a:cs typeface="Calibri" pitchFamily="34" charset="0"/>
              </a:rPr>
              <a:t>İSG ÇALIŞMALARININ AMACI </a:t>
            </a:r>
            <a:endParaRPr lang="tr-TR" sz="3200" kern="1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8" name="Line 41"/>
          <p:cNvSpPr>
            <a:spLocks noChangeShapeType="1"/>
          </p:cNvSpPr>
          <p:nvPr/>
        </p:nvSpPr>
        <p:spPr bwMode="auto">
          <a:xfrm flipH="1">
            <a:off x="4622800" y="4945654"/>
            <a:ext cx="0" cy="900000"/>
          </a:xfrm>
          <a:prstGeom prst="lin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grpSp>
        <p:nvGrpSpPr>
          <p:cNvPr id="5" name="Grup 4"/>
          <p:cNvGrpSpPr/>
          <p:nvPr/>
        </p:nvGrpSpPr>
        <p:grpSpPr>
          <a:xfrm>
            <a:off x="-29334" y="2034179"/>
            <a:ext cx="2281968" cy="1105049"/>
            <a:chOff x="-29334" y="2474913"/>
            <a:chExt cx="2281968" cy="1105049"/>
          </a:xfrm>
        </p:grpSpPr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334" y="2474913"/>
              <a:ext cx="1105049" cy="1105049"/>
            </a:xfrm>
            <a:prstGeom prst="rect">
              <a:avLst/>
            </a:prstGeom>
          </p:spPr>
        </p:pic>
        <p:pic>
          <p:nvPicPr>
            <p:cNvPr id="25" name="Resim 24"/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33" y="2812151"/>
              <a:ext cx="753227" cy="753227"/>
            </a:xfrm>
            <a:prstGeom prst="rect">
              <a:avLst/>
            </a:prstGeom>
          </p:spPr>
        </p:pic>
        <p:pic>
          <p:nvPicPr>
            <p:cNvPr id="29" name="Resim 28"/>
            <p:cNvPicPr>
              <a:picLocks noChangeAspect="1"/>
            </p:cNvPicPr>
            <p:nvPr/>
          </p:nvPicPr>
          <p:blipFill>
            <a:blip r:embed="rId5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343" y="2975314"/>
              <a:ext cx="579291" cy="579291"/>
            </a:xfrm>
            <a:prstGeom prst="rect">
              <a:avLst/>
            </a:prstGeom>
          </p:spPr>
        </p:pic>
      </p:grpSp>
      <p:grpSp>
        <p:nvGrpSpPr>
          <p:cNvPr id="6" name="Grup 5"/>
          <p:cNvGrpSpPr/>
          <p:nvPr/>
        </p:nvGrpSpPr>
        <p:grpSpPr>
          <a:xfrm>
            <a:off x="6396455" y="1856970"/>
            <a:ext cx="2736169" cy="1793283"/>
            <a:chOff x="6396455" y="2297704"/>
            <a:chExt cx="2736169" cy="1793283"/>
          </a:xfrm>
        </p:grpSpPr>
        <p:pic>
          <p:nvPicPr>
            <p:cNvPr id="5122" name="Picture 2" descr="C:\Users\Ahmet Yiğitap\Desktop\bulldozer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6455" y="2297704"/>
              <a:ext cx="1487891" cy="1487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 descr="C:\Users\Ahmet Yiğitap\Desktop\Under-construction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174" y="2562698"/>
              <a:ext cx="894450" cy="894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C:\Users\Ahmet Yiğitap\Desktop\pipe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6199" y="2871787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up 6"/>
          <p:cNvGrpSpPr/>
          <p:nvPr/>
        </p:nvGrpSpPr>
        <p:grpSpPr>
          <a:xfrm>
            <a:off x="4702000" y="4847312"/>
            <a:ext cx="2329619" cy="1219200"/>
            <a:chOff x="4702000" y="5288046"/>
            <a:chExt cx="2329619" cy="1219200"/>
          </a:xfrm>
        </p:grpSpPr>
        <p:pic>
          <p:nvPicPr>
            <p:cNvPr id="24" name="Picture 2" descr="D:\DOKTOR\1-ISTANBULUZMAN\1-EĞİTİM KURUMU\1. İstanbuluzman\2-RESİMLER\İş Güvenliği\filla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417989" y="5537360"/>
              <a:ext cx="613630" cy="602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C:\Users\Ahmet Yiğitap\Desktop\deliverables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2000" y="5288046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 descr="C:\Users\Ahmet Yiğitap\Desktop\raw_material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7418" y="5537360"/>
              <a:ext cx="720571" cy="720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9" name="Picture 9" descr="C:\Users\Ahmet Yiğitap\Desktop\03-white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871" y="2471997"/>
            <a:ext cx="1054507" cy="105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Line 40"/>
          <p:cNvSpPr>
            <a:spLocks noChangeShapeType="1"/>
          </p:cNvSpPr>
          <p:nvPr/>
        </p:nvSpPr>
        <p:spPr bwMode="auto">
          <a:xfrm flipH="1">
            <a:off x="9639" y="6083518"/>
            <a:ext cx="9108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78258" y="6148009"/>
            <a:ext cx="8970209" cy="422406"/>
            <a:chOff x="78258" y="6302384"/>
            <a:chExt cx="8970209" cy="422406"/>
          </a:xfrm>
        </p:grpSpPr>
        <p:sp>
          <p:nvSpPr>
            <p:cNvPr id="40" name="Text Box 20"/>
            <p:cNvSpPr txBox="1">
              <a:spLocks noChangeArrowheads="1"/>
            </p:cNvSpPr>
            <p:nvPr/>
          </p:nvSpPr>
          <p:spPr bwMode="gray">
            <a:xfrm>
              <a:off x="78258" y="6302385"/>
              <a:ext cx="2921141" cy="422405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 lIns="72000" tIns="72000" rIns="72000" bIns="72000">
              <a:spAutoFit/>
            </a:bodyPr>
            <a:lstStyle/>
            <a:p>
              <a:pPr algn="ctr" defTabSz="801688">
                <a:spcAft>
                  <a:spcPts val="0"/>
                </a:spcAft>
              </a:pPr>
              <a:r>
                <a:rPr lang="tr-TR" noProof="1" smtClean="0">
                  <a:solidFill>
                    <a:srgbClr val="080808"/>
                  </a:solidFill>
                  <a:latin typeface="Cambria" pitchFamily="18" charset="0"/>
                  <a:cs typeface="Calibri" pitchFamily="34" charset="0"/>
                </a:rPr>
                <a:t>1-) İŞ KAZALARI </a:t>
              </a:r>
              <a:r>
                <a:rPr lang="tr-TR" sz="1400" noProof="1" smtClean="0">
                  <a:solidFill>
                    <a:srgbClr val="080808"/>
                  </a:solidFill>
                  <a:latin typeface="Cambria" pitchFamily="18" charset="0"/>
                  <a:cs typeface="Calibri" pitchFamily="34" charset="0"/>
                </a:rPr>
                <a:t>(Hasar-Zarar)</a:t>
              </a:r>
              <a:endParaRPr lang="tr-TR" sz="1400" noProof="1">
                <a:solidFill>
                  <a:srgbClr val="080808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41" name="Text Box 20"/>
            <p:cNvSpPr txBox="1">
              <a:spLocks noChangeArrowheads="1"/>
            </p:cNvSpPr>
            <p:nvPr/>
          </p:nvSpPr>
          <p:spPr bwMode="gray">
            <a:xfrm>
              <a:off x="3107100" y="6302384"/>
              <a:ext cx="2921141" cy="422405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 lIns="72000" tIns="72000" rIns="72000" bIns="72000">
              <a:spAutoFit/>
            </a:bodyPr>
            <a:lstStyle/>
            <a:p>
              <a:pPr algn="ctr" defTabSz="801688">
                <a:spcAft>
                  <a:spcPts val="0"/>
                </a:spcAft>
              </a:pPr>
              <a:r>
                <a:rPr lang="tr-TR" noProof="1" smtClean="0">
                  <a:solidFill>
                    <a:srgbClr val="080808"/>
                  </a:solidFill>
                  <a:latin typeface="Cambria" pitchFamily="18" charset="0"/>
                  <a:cs typeface="Calibri" pitchFamily="34" charset="0"/>
                </a:rPr>
                <a:t>2-) MESLEK HASTALIKLARI</a:t>
              </a:r>
              <a:endParaRPr lang="tr-TR" noProof="1">
                <a:solidFill>
                  <a:srgbClr val="080808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42" name="Text Box 20"/>
            <p:cNvSpPr txBox="1">
              <a:spLocks noChangeArrowheads="1"/>
            </p:cNvSpPr>
            <p:nvPr/>
          </p:nvSpPr>
          <p:spPr bwMode="gray">
            <a:xfrm>
              <a:off x="6127326" y="6302384"/>
              <a:ext cx="2921141" cy="422405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 lIns="72000" tIns="72000" rIns="72000" bIns="72000">
              <a:spAutoFit/>
            </a:bodyPr>
            <a:lstStyle/>
            <a:p>
              <a:pPr algn="ctr" defTabSz="801688">
                <a:spcAft>
                  <a:spcPts val="0"/>
                </a:spcAft>
              </a:pPr>
              <a:r>
                <a:rPr lang="tr-TR" noProof="1" smtClean="0">
                  <a:solidFill>
                    <a:srgbClr val="080808"/>
                  </a:solidFill>
                  <a:latin typeface="Cambria" pitchFamily="18" charset="0"/>
                  <a:cs typeface="Calibri" pitchFamily="34" charset="0"/>
                </a:rPr>
                <a:t>3-) ÜRETİMİN DURMASI</a:t>
              </a:r>
              <a:endParaRPr lang="tr-TR" noProof="1">
                <a:solidFill>
                  <a:srgbClr val="080808"/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  <p:sp>
        <p:nvSpPr>
          <p:cNvPr id="10" name="Altıgen 9"/>
          <p:cNvSpPr/>
          <p:nvPr/>
        </p:nvSpPr>
        <p:spPr bwMode="auto">
          <a:xfrm>
            <a:off x="4470885" y="5777943"/>
            <a:ext cx="302305" cy="250983"/>
          </a:xfrm>
          <a:prstGeom prst="hexagon">
            <a:avLst/>
          </a:prstGeom>
          <a:solidFill>
            <a:srgbClr val="C00000"/>
          </a:solidFill>
          <a:ln w="28575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FFFFFF"/>
                </a:solidFill>
                <a:latin typeface="Cambria" pitchFamily="18" charset="0"/>
              </a:rPr>
              <a:t>?</a:t>
            </a:r>
            <a:endParaRPr lang="tr-TR" b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37" name="Line 40"/>
          <p:cNvSpPr>
            <a:spLocks noChangeShapeType="1"/>
          </p:cNvSpPr>
          <p:nvPr/>
        </p:nvSpPr>
        <p:spPr bwMode="auto">
          <a:xfrm flipH="1">
            <a:off x="83100" y="6724931"/>
            <a:ext cx="4032000" cy="0"/>
          </a:xfrm>
          <a:prstGeom prst="lin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38" name="Line 40"/>
          <p:cNvSpPr>
            <a:spLocks noChangeShapeType="1"/>
          </p:cNvSpPr>
          <p:nvPr/>
        </p:nvSpPr>
        <p:spPr bwMode="auto">
          <a:xfrm flipH="1">
            <a:off x="5129826" y="6724931"/>
            <a:ext cx="3924000" cy="0"/>
          </a:xfrm>
          <a:prstGeom prst="lin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3107100" y="6568909"/>
            <a:ext cx="2999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b="1" i="1" dirty="0" smtClean="0">
                <a:solidFill>
                  <a:srgbClr val="292929"/>
                </a:solidFill>
                <a:latin typeface="Cambria" pitchFamily="18" charset="0"/>
                <a:cs typeface="Calibri" pitchFamily="34" charset="0"/>
              </a:rPr>
              <a:t>Önlemek</a:t>
            </a:r>
            <a:endParaRPr lang="tr-TR" sz="1400" i="1" dirty="0">
              <a:solidFill>
                <a:srgbClr val="292929"/>
              </a:solidFill>
              <a:latin typeface="Cambr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2836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588" y="0"/>
            <a:ext cx="9144000" cy="6858001"/>
            <a:chOff x="0" y="0"/>
            <a:chExt cx="5760" cy="3747"/>
          </a:xfrm>
        </p:grpSpPr>
        <p:sp>
          <p:nvSpPr>
            <p:cNvPr id="46107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108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109" name="Rectangle 16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110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8" name="Rectangle 2"/>
          <p:cNvSpPr>
            <a:spLocks noChangeArrowheads="1"/>
          </p:cNvSpPr>
          <p:nvPr/>
        </p:nvSpPr>
        <p:spPr bwMode="gray">
          <a:xfrm flipV="1">
            <a:off x="0" y="0"/>
            <a:ext cx="9144000" cy="26320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rot="10800000" wrap="none" lIns="90000" tIns="90000" rIns="72000" bIns="90000" anchor="ctr"/>
          <a:lstStyle/>
          <a:p>
            <a:pPr algn="ctr" eaLnBrk="0" hangingPunct="0"/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gray">
          <a:xfrm>
            <a:off x="0" y="3524687"/>
            <a:ext cx="9144000" cy="1473200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0000" tIns="90000" rIns="72000" bIns="90000" anchor="ctr"/>
          <a:lstStyle/>
          <a:p>
            <a:pPr algn="ctr" eaLnBrk="0" hangingPunct="0"/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1920874" y="5805308"/>
            <a:ext cx="52228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1"/>
          <p:cNvSpPr txBox="1">
            <a:spLocks noChangeArrowheads="1"/>
          </p:cNvSpPr>
          <p:nvPr/>
        </p:nvSpPr>
        <p:spPr bwMode="gray">
          <a:xfrm>
            <a:off x="109183" y="220091"/>
            <a:ext cx="893928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FFFF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KAZA ZİNCİRİNİN 5 TEMEL FAKTÖRÜ      YAKLAŞIM</a:t>
            </a:r>
            <a:endParaRPr lang="en-GB" sz="3200" noProof="1" smtClean="0">
              <a:solidFill>
                <a:srgbClr val="FFFF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gray">
          <a:xfrm>
            <a:off x="2436504" y="1651437"/>
            <a:ext cx="4248150" cy="4248150"/>
          </a:xfrm>
          <a:prstGeom prst="ellipse">
            <a:avLst/>
          </a:prstGeom>
          <a:solidFill>
            <a:srgbClr val="9DC2EB"/>
          </a:solidFill>
          <a:ln w="952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en-US" sz="1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6" name="Oval 15"/>
          <p:cNvSpPr>
            <a:spLocks noChangeArrowheads="1"/>
          </p:cNvSpPr>
          <p:nvPr/>
        </p:nvSpPr>
        <p:spPr bwMode="gray">
          <a:xfrm>
            <a:off x="2761942" y="2292787"/>
            <a:ext cx="3595687" cy="3594100"/>
          </a:xfrm>
          <a:prstGeom prst="ellipse">
            <a:avLst/>
          </a:prstGeom>
          <a:solidFill>
            <a:srgbClr val="69A2E1"/>
          </a:solidFill>
          <a:ln w="952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en-US" sz="1000">
              <a:solidFill>
                <a:srgbClr val="000000"/>
              </a:solidFill>
              <a:cs typeface="Arial" pitchFamily="34" charset="0"/>
            </a:endParaRPr>
          </a:p>
          <a:p>
            <a:pPr algn="ctr" eaLnBrk="0" hangingPunct="0"/>
            <a:endParaRPr lang="en-US" sz="1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gray">
          <a:xfrm>
            <a:off x="3088967" y="2943662"/>
            <a:ext cx="2940050" cy="2940050"/>
          </a:xfrm>
          <a:prstGeom prst="ellipse">
            <a:avLst/>
          </a:prstGeom>
          <a:solidFill>
            <a:srgbClr val="2A79D0"/>
          </a:solidFill>
          <a:ln w="952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en-US" sz="1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gray">
          <a:xfrm>
            <a:off x="3414404" y="3597712"/>
            <a:ext cx="2287588" cy="2286000"/>
          </a:xfrm>
          <a:prstGeom prst="ellipse">
            <a:avLst/>
          </a:prstGeom>
          <a:solidFill>
            <a:srgbClr val="0061B2"/>
          </a:solidFill>
          <a:ln w="952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en-US" sz="1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9" name="Oval 18"/>
          <p:cNvSpPr>
            <a:spLocks noChangeArrowheads="1"/>
          </p:cNvSpPr>
          <p:nvPr/>
        </p:nvSpPr>
        <p:spPr bwMode="gray">
          <a:xfrm>
            <a:off x="3739842" y="4240650"/>
            <a:ext cx="1635125" cy="1635125"/>
          </a:xfrm>
          <a:prstGeom prst="ellipse">
            <a:avLst/>
          </a:prstGeom>
          <a:solidFill>
            <a:srgbClr val="004074"/>
          </a:solidFill>
          <a:ln w="952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en-US" sz="100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-3176" y="4616955"/>
            <a:ext cx="5419085" cy="1531452"/>
            <a:chOff x="-3176" y="4016443"/>
            <a:chExt cx="5419085" cy="1531452"/>
          </a:xfrm>
        </p:grpSpPr>
        <p:sp>
          <p:nvSpPr>
            <p:cNvPr id="62" name="Text Box 19"/>
            <p:cNvSpPr txBox="1">
              <a:spLocks noChangeArrowheads="1"/>
            </p:cNvSpPr>
            <p:nvPr/>
          </p:nvSpPr>
          <p:spPr bwMode="gray">
            <a:xfrm>
              <a:off x="3780785" y="4016443"/>
              <a:ext cx="1635124" cy="947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400" i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İnsan Tabiat Şartları Karşısında  Zayıftır</a:t>
              </a:r>
            </a:p>
            <a:p>
              <a:pPr algn="ctr" defTabSz="801688">
                <a:spcAft>
                  <a:spcPct val="40000"/>
                </a:spcAft>
              </a:pPr>
              <a:r>
                <a:rPr lang="tr-TR" sz="1400" i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«İnsanın Zayıflığı»         %0,5-1</a:t>
              </a:r>
              <a:endParaRPr lang="en-US" sz="1400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7" name="Line 17"/>
            <p:cNvSpPr>
              <a:spLocks noChangeShapeType="1"/>
            </p:cNvSpPr>
            <p:nvPr/>
          </p:nvSpPr>
          <p:spPr bwMode="gray">
            <a:xfrm rot="10800000">
              <a:off x="49209" y="4475358"/>
              <a:ext cx="4049714" cy="1687"/>
            </a:xfrm>
            <a:prstGeom prst="line">
              <a:avLst/>
            </a:prstGeom>
            <a:noFill/>
            <a:ln w="19050">
              <a:solidFill>
                <a:srgbClr val="4D4D4D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50" name="Text Box 13"/>
            <p:cNvSpPr txBox="1">
              <a:spLocks noChangeArrowheads="1"/>
            </p:cNvSpPr>
            <p:nvPr/>
          </p:nvSpPr>
          <p:spPr bwMode="gray">
            <a:xfrm>
              <a:off x="49209" y="4603021"/>
              <a:ext cx="3039757" cy="944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600" b="1" i="1" dirty="0" smtClean="0">
                  <a:solidFill>
                    <a:srgbClr val="080808"/>
                  </a:solidFill>
                  <a:latin typeface="Calibri" pitchFamily="34" charset="0"/>
                  <a:cs typeface="Calibri" pitchFamily="34" charset="0"/>
                </a:rPr>
                <a:t>Kazalar tam önlenemez</a:t>
              </a:r>
              <a:r>
                <a:rPr lang="tr-TR" sz="1600" b="1" i="1" dirty="0">
                  <a:solidFill>
                    <a:srgbClr val="080808"/>
                  </a:solidFill>
                  <a:latin typeface="Calibri" pitchFamily="34" charset="0"/>
                  <a:cs typeface="Calibri" pitchFamily="34" charset="0"/>
                </a:rPr>
                <a:t>!</a:t>
              </a:r>
              <a:endParaRPr lang="tr-TR" sz="1600" b="1" i="1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 defTabSz="801688">
                <a:spcAft>
                  <a:spcPct val="40000"/>
                </a:spcAft>
              </a:pPr>
              <a:r>
                <a:rPr lang="tr-TR" sz="1200" i="1" dirty="0">
                  <a:solidFill>
                    <a:srgbClr val="080808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tr-TR" sz="1200" i="1" dirty="0" smtClean="0">
                  <a:solidFill>
                    <a:srgbClr val="080808"/>
                  </a:solidFill>
                  <a:latin typeface="Calibri" pitchFamily="34" charset="0"/>
                  <a:cs typeface="Calibri" pitchFamily="34" charset="0"/>
                </a:rPr>
                <a:t>«</a:t>
              </a:r>
              <a:r>
                <a:rPr lang="tr-TR" sz="1100" i="1" dirty="0" smtClean="0">
                  <a:solidFill>
                    <a:srgbClr val="080808"/>
                  </a:solidFill>
                  <a:latin typeface="Calibri" pitchFamily="34" charset="0"/>
                  <a:cs typeface="Calibri" pitchFamily="34" charset="0"/>
                </a:rPr>
                <a:t>Örneğin</a:t>
              </a:r>
              <a:r>
                <a:rPr lang="tr-TR" sz="1100" i="1" dirty="0">
                  <a:solidFill>
                    <a:srgbClr val="080808"/>
                  </a:solidFill>
                  <a:latin typeface="Calibri" pitchFamily="34" charset="0"/>
                  <a:cs typeface="Calibri" pitchFamily="34" charset="0"/>
                </a:rPr>
                <a:t>, bir pres kazasının temel nedeni, insan bedeninin pres karşısındaki zayıflığıdır</a:t>
              </a:r>
              <a:r>
                <a:rPr lang="tr-TR" sz="1100" i="1" dirty="0" smtClean="0">
                  <a:solidFill>
                    <a:srgbClr val="080808"/>
                  </a:solidFill>
                  <a:latin typeface="Calibri" pitchFamily="34" charset="0"/>
                  <a:cs typeface="Calibri" pitchFamily="34" charset="0"/>
                </a:rPr>
                <a:t>.»              </a:t>
              </a:r>
              <a:r>
                <a:rPr lang="tr-TR" sz="1600" b="1" i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«Hedef; Kabul etmek»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-3176" y="4261046"/>
              <a:ext cx="432000" cy="432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1</a:t>
              </a:r>
              <a:endParaRPr lang="tr-TR" sz="2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0" name="Grup 9"/>
          <p:cNvGrpSpPr/>
          <p:nvPr/>
        </p:nvGrpSpPr>
        <p:grpSpPr>
          <a:xfrm>
            <a:off x="3913518" y="3761423"/>
            <a:ext cx="5197784" cy="2060688"/>
            <a:chOff x="3913518" y="3160911"/>
            <a:chExt cx="5197784" cy="2060688"/>
          </a:xfrm>
        </p:grpSpPr>
        <p:sp>
          <p:nvSpPr>
            <p:cNvPr id="61" name="Text Box 19"/>
            <p:cNvSpPr txBox="1">
              <a:spLocks noChangeArrowheads="1"/>
            </p:cNvSpPr>
            <p:nvPr/>
          </p:nvSpPr>
          <p:spPr bwMode="gray">
            <a:xfrm>
              <a:off x="3913518" y="3162014"/>
              <a:ext cx="126682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400" i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Kişisel Kusurlar  %0,5-1</a:t>
              </a:r>
            </a:p>
          </p:txBody>
        </p:sp>
        <p:sp>
          <p:nvSpPr>
            <p:cNvPr id="42" name="Text Box 13"/>
            <p:cNvSpPr txBox="1">
              <a:spLocks noChangeArrowheads="1"/>
            </p:cNvSpPr>
            <p:nvPr/>
          </p:nvSpPr>
          <p:spPr bwMode="gray">
            <a:xfrm>
              <a:off x="6552167" y="3510361"/>
              <a:ext cx="2559135" cy="171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600" b="1" i="1" dirty="0" smtClean="0">
                  <a:solidFill>
                    <a:srgbClr val="080808"/>
                  </a:solidFill>
                  <a:latin typeface="Calibri" pitchFamily="34" charset="0"/>
                  <a:cs typeface="Calibri" pitchFamily="34" charset="0"/>
                </a:rPr>
                <a:t>Zayıflığın Kişisel Boyutu Psikososyal ve Çevresel Faktörlere Bağlı </a:t>
              </a:r>
            </a:p>
            <a:p>
              <a:pPr algn="ctr" defTabSz="801688">
                <a:spcAft>
                  <a:spcPct val="40000"/>
                </a:spcAft>
              </a:pPr>
              <a:r>
                <a:rPr lang="tr-TR" sz="1200" i="1" dirty="0">
                  <a:solidFill>
                    <a:srgbClr val="080808"/>
                  </a:solidFill>
                  <a:latin typeface="Calibri" pitchFamily="34" charset="0"/>
                  <a:cs typeface="Calibri" pitchFamily="34" charset="0"/>
                </a:rPr>
                <a:t>Kişisel kusurların ne zaman ortaya çıkacağı bilinemeyeceği için, insanı kusurlu bir varlık olarak kabul eder.</a:t>
              </a:r>
            </a:p>
            <a:p>
              <a:pPr algn="ctr" defTabSz="801688">
                <a:spcAft>
                  <a:spcPct val="40000"/>
                </a:spcAft>
              </a:pPr>
              <a:r>
                <a:rPr lang="tr-TR" sz="1600" b="1" i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«Hedef; Kabul etmek»</a:t>
              </a:r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gray">
            <a:xfrm rot="10800000">
              <a:off x="5227660" y="3406534"/>
              <a:ext cx="3514725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8679302" y="3160911"/>
              <a:ext cx="432000" cy="432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2</a:t>
              </a:r>
              <a:endParaRPr lang="tr-TR" sz="2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1" name="Grup 10"/>
          <p:cNvGrpSpPr/>
          <p:nvPr/>
        </p:nvGrpSpPr>
        <p:grpSpPr>
          <a:xfrm>
            <a:off x="13648" y="3138924"/>
            <a:ext cx="5282251" cy="1299007"/>
            <a:chOff x="13648" y="2538412"/>
            <a:chExt cx="5282251" cy="1299007"/>
          </a:xfrm>
        </p:grpSpPr>
        <p:sp>
          <p:nvSpPr>
            <p:cNvPr id="60" name="Text Box 19"/>
            <p:cNvSpPr txBox="1">
              <a:spLocks noChangeArrowheads="1"/>
            </p:cNvSpPr>
            <p:nvPr/>
          </p:nvSpPr>
          <p:spPr bwMode="gray">
            <a:xfrm>
              <a:off x="3767137" y="2538412"/>
              <a:ext cx="1528762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400" b="1" i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Tehlikeli Hareket Tehlike Durum %98</a:t>
              </a:r>
              <a:endParaRPr lang="en-US" sz="1400" b="1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" name="Text Box 13"/>
            <p:cNvSpPr txBox="1">
              <a:spLocks noChangeArrowheads="1"/>
            </p:cNvSpPr>
            <p:nvPr/>
          </p:nvSpPr>
          <p:spPr bwMode="gray">
            <a:xfrm>
              <a:off x="62858" y="3098755"/>
              <a:ext cx="238919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600" b="1" i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Tehlikeli hareket-durumun aynı anda olması</a:t>
              </a:r>
              <a:r>
                <a:rPr lang="tr-TR" sz="1600" b="1" i="1" dirty="0" smtClean="0">
                  <a:solidFill>
                    <a:srgbClr val="080808"/>
                  </a:solidFill>
                  <a:latin typeface="Calibri" pitchFamily="34" charset="0"/>
                  <a:cs typeface="Calibri" pitchFamily="34" charset="0"/>
                </a:rPr>
                <a:t>                       </a:t>
              </a:r>
              <a:r>
                <a:rPr lang="tr-TR" sz="16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«Hedef %100 Önlemek»</a:t>
              </a:r>
              <a:endParaRPr lang="en-US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7" name="Line 17"/>
            <p:cNvSpPr>
              <a:spLocks noChangeShapeType="1"/>
            </p:cNvSpPr>
            <p:nvPr/>
          </p:nvSpPr>
          <p:spPr bwMode="gray">
            <a:xfrm rot="10800000">
              <a:off x="176104" y="2890484"/>
              <a:ext cx="35280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3648" y="2674893"/>
              <a:ext cx="432000" cy="432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3</a:t>
              </a:r>
              <a:endParaRPr lang="tr-TR" sz="2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" name="Grup 11"/>
          <p:cNvGrpSpPr/>
          <p:nvPr/>
        </p:nvGrpSpPr>
        <p:grpSpPr>
          <a:xfrm>
            <a:off x="4117974" y="2336234"/>
            <a:ext cx="5083175" cy="1196263"/>
            <a:chOff x="4117974" y="1749370"/>
            <a:chExt cx="5083175" cy="1196263"/>
          </a:xfrm>
        </p:grpSpPr>
        <p:sp>
          <p:nvSpPr>
            <p:cNvPr id="59" name="Text Box 19"/>
            <p:cNvSpPr txBox="1">
              <a:spLocks noChangeArrowheads="1"/>
            </p:cNvSpPr>
            <p:nvPr/>
          </p:nvSpPr>
          <p:spPr bwMode="gray">
            <a:xfrm>
              <a:off x="4117974" y="1887537"/>
              <a:ext cx="938212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4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Kaza Olayı</a:t>
              </a:r>
              <a:endParaRPr lang="en-US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5" name="Line 17"/>
            <p:cNvSpPr>
              <a:spLocks noChangeShapeType="1"/>
            </p:cNvSpPr>
            <p:nvPr/>
          </p:nvSpPr>
          <p:spPr bwMode="gray">
            <a:xfrm rot="10800000">
              <a:off x="5173068" y="1974895"/>
              <a:ext cx="3514725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48" name="Text Box 13"/>
            <p:cNvSpPr txBox="1">
              <a:spLocks noChangeArrowheads="1"/>
            </p:cNvSpPr>
            <p:nvPr/>
          </p:nvSpPr>
          <p:spPr bwMode="gray">
            <a:xfrm>
              <a:off x="6572250" y="2206969"/>
              <a:ext cx="2628899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600" i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Zarar-Hasar oluşmamış       «Ramak Kala Olay»           </a:t>
              </a:r>
              <a:r>
                <a:rPr lang="tr-TR" sz="1600" b="1" i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«Hedef; Takip-Kayıt-Analiz»</a:t>
              </a:r>
              <a:endParaRPr lang="en-US" sz="16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8663219" y="1749370"/>
              <a:ext cx="432000" cy="432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4</a:t>
              </a:r>
              <a:endParaRPr lang="tr-TR" sz="2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4763" y="1708819"/>
            <a:ext cx="5107339" cy="1347292"/>
            <a:chOff x="4763" y="1108307"/>
            <a:chExt cx="5107339" cy="1347292"/>
          </a:xfrm>
        </p:grpSpPr>
        <p:sp>
          <p:nvSpPr>
            <p:cNvPr id="58" name="Text Box 19"/>
            <p:cNvSpPr txBox="1">
              <a:spLocks noChangeArrowheads="1"/>
            </p:cNvSpPr>
            <p:nvPr/>
          </p:nvSpPr>
          <p:spPr bwMode="gray">
            <a:xfrm>
              <a:off x="3989740" y="1186832"/>
              <a:ext cx="112236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4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Zarar-Hasar  «Kişi-İşletme»</a:t>
              </a:r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gray">
            <a:xfrm>
              <a:off x="109183" y="1532269"/>
              <a:ext cx="2420743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600" i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Yaralanmanın (zarar/hasar) meydana gelmesi          </a:t>
              </a:r>
              <a:r>
                <a:rPr lang="tr-TR" sz="1400" b="1" i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«Hedef; Kazayı Erken Fark Etmek             En Az Zararla Atlatmak»</a:t>
              </a:r>
              <a:endParaRPr lang="en-US" sz="14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Line 17"/>
            <p:cNvSpPr>
              <a:spLocks noChangeShapeType="1"/>
            </p:cNvSpPr>
            <p:nvPr/>
          </p:nvSpPr>
          <p:spPr bwMode="gray">
            <a:xfrm rot="10800000">
              <a:off x="35788" y="1365250"/>
              <a:ext cx="38520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4763" y="1108307"/>
              <a:ext cx="432000" cy="432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5</a:t>
              </a:r>
              <a:endParaRPr lang="tr-TR" sz="2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3" name="Text Box 13"/>
          <p:cNvSpPr txBox="1">
            <a:spLocks noChangeArrowheads="1"/>
          </p:cNvSpPr>
          <p:nvPr/>
        </p:nvSpPr>
        <p:spPr bwMode="gray">
          <a:xfrm>
            <a:off x="46328" y="867791"/>
            <a:ext cx="8971965" cy="586745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algn="ctr" defTabSz="801688">
              <a:spcAft>
                <a:spcPct val="40000"/>
              </a:spcAft>
            </a:pPr>
            <a:r>
              <a:rPr lang="tr-TR" i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Kaza zincirini oluşturan halkalardan biri olmadıkça diğeri oluşmaz ve kaza meydana gelmez!</a:t>
            </a:r>
            <a:endParaRPr lang="en-US" b="1" i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E:\Taş yapı\03-whi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886" y="288331"/>
            <a:ext cx="431063" cy="43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Akış Çizelgesi: Belge 48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2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9978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-46632" y="3009200"/>
            <a:ext cx="9190631" cy="365090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Sağılığı ve Güvenliği </a:t>
            </a:r>
          </a:p>
          <a:p>
            <a:pPr marL="612000" indent="-540000">
              <a:buFont typeface="Wingdings" pitchFamily="2" charset="2"/>
              <a:buChar char="ü"/>
            </a:pPr>
            <a:r>
              <a:rPr lang="tr-TR" sz="5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Çalışmalarının Yürütülmesinde</a:t>
            </a:r>
          </a:p>
          <a:p>
            <a:pPr marL="612000" indent="-540000">
              <a:buFont typeface="Wingdings" pitchFamily="2" charset="2"/>
              <a:buChar char="ü"/>
            </a:pPr>
            <a:r>
              <a:rPr lang="tr-TR" sz="5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Problemlerin Çözümünde</a:t>
            </a:r>
            <a:endParaRPr lang="tr-TR" sz="5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6000"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«Heinrich Prensipleri»</a:t>
            </a:r>
          </a:p>
          <a:p>
            <a:pPr marL="36000"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«İSG 10 Temel Prensibi»</a:t>
            </a:r>
          </a:p>
        </p:txBody>
      </p:sp>
      <p:pic>
        <p:nvPicPr>
          <p:cNvPr id="5" name="Picture 2" descr="D:\DOKTOR\1-ISTANBULUZMAN\1-EĞİTİM KURUMU\1. İstanbuluzman\2-RESİMLER\İş Güvenliği\security_keyandlo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327354" y="299111"/>
            <a:ext cx="2377185" cy="237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3822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graphicFrame>
        <p:nvGraphicFramePr>
          <p:cNvPr id="4" name="Group 4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419636"/>
              </p:ext>
            </p:extLst>
          </p:nvPr>
        </p:nvGraphicFramePr>
        <p:xfrm>
          <a:off x="85725" y="1185863"/>
          <a:ext cx="8962741" cy="5151295"/>
        </p:xfrm>
        <a:graphic>
          <a:graphicData uri="http://schemas.openxmlformats.org/drawingml/2006/table">
            <a:tbl>
              <a:tblPr/>
              <a:tblGrid>
                <a:gridCol w="559128"/>
                <a:gridCol w="8403613"/>
              </a:tblGrid>
              <a:tr h="482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Tehlikeli hareket ve tehlikeli durumların önlenmesi gerekir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2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İş kazalarının  %88’ini tehlikeli hareket, %10’u tehlikeli durum, %2’si sebebi bilinmeyen nedenlerdir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82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Kaza sonucu meydana gelecek zararın büyüklüğü kestirilemez, bu tamamen tesadüfe bağlıdır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2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Ağır yaralanma/ölümle neticelenen her kazanın temelinde 1/29/300 oranı vardır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82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Tehlikeli hareketlerin nedenleri incelenmelidir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2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Kazalardan korunma metotlarına uyulmalıdır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82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Kazalardan korunma yöntemleri ile üretim, kalite kontrolü metotları benzerlik ve paralellik arz eder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1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İG ile ilgili çalışmalara, kurallara ve alınacak tedbirlere üst düzey yönetici katılmalı-sorumluluğa ortak olmalı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82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Formen, ustabaşı ve benzeri ilk kademe yöneticiler kazalardan korunmada en önemli personeldir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2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İG çalışmalarına yön veren insani duyguların yanında, itici rol oynayan 2 mali faktör var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İG PROBLEMLERİNİN ÇÖZÜMÜNDE 10 KURAL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3822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Prensip-1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Tehlikeli Hareket ve Tehlikeli Durumların Önlenmesi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İnsanın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doğal ya da kişisel kusurlarının bir kaza nedeni sayılabilmesi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için;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çalışma esnasında dikkatsiz bir hareket yapmış olması gerekir ve kazanın asıl nedeni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işbaşında yaptığı bu yanlış davranıştır. 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Kaza zincirinin üçüncü halkası en zayıf halkadır.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güvenliği kazaların önlenmesinde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«Tehlikeli Hareket ve Tehlikeli Durumları»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düzeltmeyi hedef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alır. İSG birinci ve ikinci halkalarda (eğitim ve disiplin yoluyla) etkin sonuç elde edemeyeceğini kabul eder. 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GÜVENLİĞİ BİRİNCİ PRENSİBİ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1633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588" y="0"/>
            <a:ext cx="9144000" cy="6858001"/>
            <a:chOff x="0" y="0"/>
            <a:chExt cx="5760" cy="3747"/>
          </a:xfrm>
        </p:grpSpPr>
        <p:sp>
          <p:nvSpPr>
            <p:cNvPr id="46107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108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109" name="Rectangle 16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110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17117" name="Rectangle 29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0" y="0"/>
            <a:ext cx="9144000" cy="5948363"/>
            <a:chOff x="0" y="0"/>
            <a:chExt cx="5760" cy="3747"/>
          </a:xfrm>
        </p:grpSpPr>
        <p:sp>
          <p:nvSpPr>
            <p:cNvPr id="10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1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1920874" y="5259388"/>
            <a:ext cx="52228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FFFF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KAZA ZİNCİRİ</a:t>
            </a:r>
            <a:endParaRPr lang="en-GB" sz="3200" noProof="1" smtClean="0">
              <a:solidFill>
                <a:srgbClr val="FFFF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6" name="Grup 15"/>
          <p:cNvGrpSpPr/>
          <p:nvPr/>
        </p:nvGrpSpPr>
        <p:grpSpPr>
          <a:xfrm>
            <a:off x="0" y="1050925"/>
            <a:ext cx="6711950" cy="4248150"/>
            <a:chOff x="0" y="1050925"/>
            <a:chExt cx="6711950" cy="4248150"/>
          </a:xfrm>
        </p:grpSpPr>
        <p:sp>
          <p:nvSpPr>
            <p:cNvPr id="17" name="Oval 14"/>
            <p:cNvSpPr>
              <a:spLocks noChangeArrowheads="1"/>
            </p:cNvSpPr>
            <p:nvPr/>
          </p:nvSpPr>
          <p:spPr bwMode="gray">
            <a:xfrm>
              <a:off x="2463800" y="1050925"/>
              <a:ext cx="4248150" cy="4248150"/>
            </a:xfrm>
            <a:prstGeom prst="ellipse">
              <a:avLst/>
            </a:prstGeom>
            <a:solidFill>
              <a:srgbClr val="9DC2EB"/>
            </a:solidFill>
            <a:ln w="952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/>
              <a:endParaRPr 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gray">
            <a:xfrm>
              <a:off x="2789238" y="1692275"/>
              <a:ext cx="3595687" cy="3594100"/>
            </a:xfrm>
            <a:prstGeom prst="ellipse">
              <a:avLst/>
            </a:prstGeom>
            <a:solidFill>
              <a:srgbClr val="69A2E1"/>
            </a:solidFill>
            <a:ln w="952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/>
              <a:endParaRPr lang="en-US" sz="1000">
                <a:solidFill>
                  <a:srgbClr val="000000"/>
                </a:solidFill>
                <a:cs typeface="Arial" pitchFamily="34" charset="0"/>
              </a:endParaRPr>
            </a:p>
            <a:p>
              <a:pPr algn="ctr" eaLnBrk="0" hangingPunct="0"/>
              <a:endParaRPr 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gray">
            <a:xfrm>
              <a:off x="3116263" y="2343150"/>
              <a:ext cx="2940050" cy="2940050"/>
            </a:xfrm>
            <a:prstGeom prst="ellipse">
              <a:avLst/>
            </a:prstGeom>
            <a:solidFill>
              <a:srgbClr val="2A79D0"/>
            </a:solidFill>
            <a:ln w="952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/>
              <a:endParaRPr 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gray">
            <a:xfrm>
              <a:off x="3441700" y="2997200"/>
              <a:ext cx="2287588" cy="2286000"/>
            </a:xfrm>
            <a:prstGeom prst="ellipse">
              <a:avLst/>
            </a:prstGeom>
            <a:solidFill>
              <a:srgbClr val="0061B2"/>
            </a:solidFill>
            <a:ln w="952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/>
              <a:endParaRPr 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gray">
            <a:xfrm>
              <a:off x="3767138" y="3640138"/>
              <a:ext cx="1635125" cy="1635125"/>
            </a:xfrm>
            <a:prstGeom prst="ellipse">
              <a:avLst/>
            </a:prstGeom>
            <a:solidFill>
              <a:srgbClr val="004074"/>
            </a:solidFill>
            <a:ln w="952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/>
              <a:endParaRPr 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3767137" y="1241424"/>
              <a:ext cx="1635124" cy="3711577"/>
              <a:chOff x="2373" y="1100"/>
              <a:chExt cx="1030" cy="2338"/>
            </a:xfrm>
          </p:grpSpPr>
          <p:sp>
            <p:nvSpPr>
              <p:cNvPr id="27" name="Text Box 19"/>
              <p:cNvSpPr txBox="1">
                <a:spLocks noChangeArrowheads="1"/>
              </p:cNvSpPr>
              <p:nvPr/>
            </p:nvSpPr>
            <p:spPr bwMode="gray">
              <a:xfrm>
                <a:off x="2582" y="1100"/>
                <a:ext cx="707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defTabSz="801688">
                  <a:spcAft>
                    <a:spcPct val="40000"/>
                  </a:spcAft>
                </a:pPr>
                <a:r>
                  <a:rPr lang="tr-TR" sz="140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Yaralanma «Zarar-Hasar»</a:t>
                </a:r>
              </a:p>
            </p:txBody>
          </p:sp>
          <p:sp>
            <p:nvSpPr>
              <p:cNvPr id="28" name="Text Box 19"/>
              <p:cNvSpPr txBox="1">
                <a:spLocks noChangeArrowheads="1"/>
              </p:cNvSpPr>
              <p:nvPr/>
            </p:nvSpPr>
            <p:spPr bwMode="gray">
              <a:xfrm>
                <a:off x="2594" y="1507"/>
                <a:ext cx="59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defTabSz="801688">
                  <a:spcAft>
                    <a:spcPct val="40000"/>
                  </a:spcAft>
                </a:pPr>
                <a:r>
                  <a:rPr lang="tr-TR" sz="140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Kaza Olayı</a:t>
                </a:r>
                <a:endParaRPr lang="en-US" sz="14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" name="Text Box 19"/>
              <p:cNvSpPr txBox="1">
                <a:spLocks noChangeArrowheads="1"/>
              </p:cNvSpPr>
              <p:nvPr/>
            </p:nvSpPr>
            <p:spPr bwMode="gray">
              <a:xfrm>
                <a:off x="2373" y="1917"/>
                <a:ext cx="963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defTabSz="801688">
                  <a:spcAft>
                    <a:spcPct val="40000"/>
                  </a:spcAft>
                </a:pPr>
                <a:r>
                  <a:rPr lang="tr-TR" sz="1400" b="1" dirty="0" smtClean="0">
                    <a:solidFill>
                      <a:srgbClr val="FFFF00"/>
                    </a:solidFill>
                    <a:latin typeface="Calibri" pitchFamily="34" charset="0"/>
                    <a:cs typeface="Calibri" pitchFamily="34" charset="0"/>
                  </a:rPr>
                  <a:t>Tehlikeli Hareket Tehlike Durum</a:t>
                </a:r>
                <a:endParaRPr lang="en-US" sz="1400" b="1" dirty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" name="Text Box 19"/>
              <p:cNvSpPr txBox="1">
                <a:spLocks noChangeArrowheads="1"/>
              </p:cNvSpPr>
              <p:nvPr/>
            </p:nvSpPr>
            <p:spPr bwMode="gray">
              <a:xfrm>
                <a:off x="2491" y="2370"/>
                <a:ext cx="798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defTabSz="801688">
                  <a:spcAft>
                    <a:spcPct val="40000"/>
                  </a:spcAft>
                </a:pPr>
                <a:r>
                  <a:rPr lang="tr-TR" sz="1400" dirty="0" smtClea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rPr>
                  <a:t>Kişisel Kusurlar</a:t>
                </a:r>
              </a:p>
            </p:txBody>
          </p:sp>
          <p:sp>
            <p:nvSpPr>
              <p:cNvPr id="31" name="Text Box 19"/>
              <p:cNvSpPr txBox="1">
                <a:spLocks noChangeArrowheads="1"/>
              </p:cNvSpPr>
              <p:nvPr/>
            </p:nvSpPr>
            <p:spPr bwMode="gray">
              <a:xfrm>
                <a:off x="2373" y="2977"/>
                <a:ext cx="1030" cy="4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defTabSz="801688">
                  <a:spcAft>
                    <a:spcPct val="40000"/>
                  </a:spcAft>
                </a:pPr>
                <a:r>
                  <a:rPr lang="tr-TR" sz="1400" dirty="0" smtClea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rPr>
                  <a:t>İnsanın Tabiat Şartları </a:t>
                </a:r>
                <a:r>
                  <a:rPr lang="tr-TR" sz="1400" dirty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rPr>
                  <a:t>K</a:t>
                </a:r>
                <a:r>
                  <a:rPr lang="tr-TR" sz="1400" dirty="0" smtClea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rPr>
                  <a:t>arşısında Zayıflığı</a:t>
                </a:r>
              </a:p>
              <a:p>
                <a:pPr algn="ctr" defTabSz="801688">
                  <a:spcAft>
                    <a:spcPct val="40000"/>
                  </a:spcAft>
                </a:pPr>
                <a:r>
                  <a:rPr lang="tr-TR" sz="1400" dirty="0" smtClea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rPr>
                  <a:t>«İnsanla İlgili»</a:t>
                </a:r>
                <a:endParaRPr lang="en-US" sz="1400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23" name="Text Box 13"/>
            <p:cNvSpPr txBox="1">
              <a:spLocks noChangeArrowheads="1"/>
            </p:cNvSpPr>
            <p:nvPr/>
          </p:nvSpPr>
          <p:spPr bwMode="gray">
            <a:xfrm>
              <a:off x="49210" y="2962275"/>
              <a:ext cx="238919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600" i="1" dirty="0" smtClean="0">
                  <a:solidFill>
                    <a:srgbClr val="080808"/>
                  </a:solidFill>
                  <a:latin typeface="Calibri" pitchFamily="34" charset="0"/>
                  <a:cs typeface="Calibri" pitchFamily="34" charset="0"/>
                </a:rPr>
                <a:t>Tehlikeli hareket ve durumun aynı anda olması gerekir.                       </a:t>
              </a:r>
              <a:r>
                <a:rPr lang="tr-TR" sz="1600" b="1" i="1" dirty="0" smtClean="0">
                  <a:solidFill>
                    <a:srgbClr val="080808"/>
                  </a:solidFill>
                  <a:latin typeface="Calibri" pitchFamily="34" charset="0"/>
                  <a:cs typeface="Calibri" pitchFamily="34" charset="0"/>
                </a:rPr>
                <a:t>«İSG’nin </a:t>
              </a:r>
              <a:r>
                <a:rPr lang="tr-TR" sz="1600" b="1" i="1" dirty="0">
                  <a:solidFill>
                    <a:srgbClr val="080808"/>
                  </a:solidFill>
                  <a:latin typeface="Calibri" pitchFamily="34" charset="0"/>
                  <a:cs typeface="Calibri" pitchFamily="34" charset="0"/>
                </a:rPr>
                <a:t>H</a:t>
              </a:r>
              <a:r>
                <a:rPr lang="tr-TR" sz="1600" b="1" i="1" dirty="0" smtClean="0">
                  <a:solidFill>
                    <a:srgbClr val="080808"/>
                  </a:solidFill>
                  <a:latin typeface="Calibri" pitchFamily="34" charset="0"/>
                  <a:cs typeface="Calibri" pitchFamily="34" charset="0"/>
                </a:rPr>
                <a:t>edefi…»</a:t>
              </a:r>
              <a:endParaRPr lang="en-US" sz="1600" b="1" i="1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gray">
            <a:xfrm rot="10800000">
              <a:off x="177288" y="2781300"/>
              <a:ext cx="36360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0" y="2538413"/>
              <a:ext cx="432000" cy="432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b="1" dirty="0" smtClean="0">
                  <a:latin typeface="Calibri" pitchFamily="34" charset="0"/>
                  <a:cs typeface="Calibri" pitchFamily="34" charset="0"/>
                </a:rPr>
                <a:t>3</a:t>
              </a:r>
              <a:endParaRPr lang="tr-TR" sz="24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9197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17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17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Prensip-2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İş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kazalarının  %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88’ini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tehlikeli hareket, %10’u tehlikeli durum, %2’si sebebi kaçınılmaz ve bilinmeyen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nedendir.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prensip iş güvenliği önlemlerinde, tehlikeli hareket ve tehlikeli durumların önemli olduğunu göstermektedir. 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GÜVENLİĞİ İKİNCİ PRENSİBİ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5425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9"/>
          <p:cNvSpPr>
            <a:spLocks noChangeArrowheads="1"/>
          </p:cNvSpPr>
          <p:nvPr/>
        </p:nvSpPr>
        <p:spPr bwMode="gray">
          <a:xfrm>
            <a:off x="50890" y="1042679"/>
            <a:ext cx="4521110" cy="3603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1C2C3"/>
              </a:gs>
            </a:gsLst>
            <a:lin ang="5400000" scaled="1"/>
          </a:gradFill>
          <a:ln w="12700" algn="ctr">
            <a:solidFill>
              <a:srgbClr val="C0C0C0"/>
            </a:solidFill>
            <a:miter lim="800000"/>
            <a:headEnd/>
            <a:tailEnd/>
          </a:ln>
        </p:spPr>
        <p:txBody>
          <a:bodyPr lIns="288000" tIns="0" rIns="0" bIns="0" anchor="ctr"/>
          <a:lstStyle/>
          <a:p>
            <a:pPr defTabSz="801688" eaLnBrk="0" hangingPunct="0"/>
            <a:r>
              <a:rPr lang="tr-TR" b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TEHLİKELİ HAREKETLER (%88)</a:t>
            </a:r>
            <a:endParaRPr lang="tr-TR" b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gray">
          <a:xfrm>
            <a:off x="50890" y="1403042"/>
            <a:ext cx="4521110" cy="530255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Tehlikeli hareket </a:t>
            </a:r>
            <a:r>
              <a:rPr lang="tr-TR" sz="2000" b="1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tamamen </a:t>
            </a:r>
            <a:r>
              <a:rPr lang="tr-TR" sz="2000" b="1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çalışanlara bağlı ve iş kazası yaptıran durumlardır. (Kişinin bilgisizliği, tecrübesinin yetersizliği, dikkatsiz olması, o anki psikolojik durumu, bana bir şey olmaz düşüncesi vb</a:t>
            </a:r>
            <a:r>
              <a:rPr lang="tr-TR" sz="2000" b="1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.)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noProof="1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14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«Tehlikeli </a:t>
            </a:r>
            <a:r>
              <a:rPr lang="tr-TR" sz="14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davranışa karşı her türlü teknik tedbir alınmışsa kaza ihtimali sıfır olacaktır</a:t>
            </a:r>
            <a:r>
              <a:rPr lang="tr-TR" sz="14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.»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1200" i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1200" i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52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en-US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Emniyetsiz </a:t>
            </a: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çalışma (vaziyet alma)</a:t>
            </a:r>
          </a:p>
          <a:p>
            <a:pPr marL="252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Gereksiz şekilde hızlı çalışma</a:t>
            </a:r>
          </a:p>
          <a:p>
            <a:pPr marL="252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Emniyet donanımını kullanılmaz hale getirme</a:t>
            </a:r>
          </a:p>
          <a:p>
            <a:pPr marL="252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Alet ve makineleri tehlikeli şekilde kullanma</a:t>
            </a:r>
          </a:p>
          <a:p>
            <a:pPr marL="252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Emniyetsiz taşıma, yükleme, istifleme yapma,</a:t>
            </a:r>
          </a:p>
          <a:p>
            <a:pPr marL="252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en-US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Tehlikeli </a:t>
            </a:r>
            <a:r>
              <a:rPr lang="en-US" sz="16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yerlerde </a:t>
            </a:r>
            <a:r>
              <a:rPr lang="en-US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çalışma</a:t>
            </a:r>
            <a:endParaRPr lang="tr-TR" sz="1600" i="1" noProof="1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52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en-US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Şaşırma</a:t>
            </a:r>
            <a:r>
              <a:rPr lang="en-US" sz="16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kızgınlık, üzgün</a:t>
            </a:r>
            <a:r>
              <a:rPr lang="en-US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telaş, </a:t>
            </a:r>
            <a:r>
              <a:rPr lang="en-US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şaka</a:t>
            </a: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laşma</a:t>
            </a:r>
          </a:p>
          <a:p>
            <a:pPr marL="252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en-US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KKD kullanmama</a:t>
            </a:r>
            <a:endParaRPr lang="en-US" sz="1600" i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endParaRPr lang="en-US" sz="2000" i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endParaRPr lang="en-US" sz="2000" i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gray">
          <a:xfrm>
            <a:off x="4672011" y="1042679"/>
            <a:ext cx="4405951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88000" tIns="0" rIns="0" bIns="0" anchor="ctr"/>
          <a:lstStyle/>
          <a:p>
            <a:pPr defTabSz="801688" eaLnBrk="0" hangingPunct="0"/>
            <a:r>
              <a:rPr lang="tr-TR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TEHLİKELİ DURUMLAR (10)</a:t>
            </a:r>
            <a:endParaRPr lang="tr-TR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gray">
          <a:xfrm>
            <a:off x="4672013" y="1403041"/>
            <a:ext cx="4405028" cy="530255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72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Tehlikeli durum ise daha çok işyerinin olumsuz şartlarına (kullanılan alet ve makinelerden gibi) çok az bir kısmı da çalışanlara bağlı durumlardır.</a:t>
            </a:r>
          </a:p>
          <a:p>
            <a:pPr marL="324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i="1" noProof="1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24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i="1" noProof="1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24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i="1" noProof="1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14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«Tehlikeli durumun olduğu bilinen bir ortamda çok dikkatli davranılır ve hiçbir riskli davranışta bulunulmazsa kaza ihtimali de çok düşük olur</a:t>
            </a:r>
            <a:r>
              <a:rPr lang="tr-TR" sz="14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.»</a:t>
            </a:r>
          </a:p>
          <a:p>
            <a:pPr marL="720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1400" i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24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Uygun </a:t>
            </a:r>
            <a:r>
              <a:rPr lang="tr-TR" sz="16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olmayan </a:t>
            </a: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KKD kullanma</a:t>
            </a:r>
          </a:p>
          <a:p>
            <a:pPr marL="324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KKD’lerin olmaması (nedeniyle kullanmama)</a:t>
            </a:r>
          </a:p>
          <a:p>
            <a:pPr marL="324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Kusurlu </a:t>
            </a:r>
            <a:r>
              <a:rPr lang="tr-TR" sz="16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alet, </a:t>
            </a: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makine, techizat kullanma</a:t>
            </a:r>
          </a:p>
          <a:p>
            <a:pPr marL="324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Emniyetsiz yapılmış alet ve makineler </a:t>
            </a:r>
          </a:p>
          <a:p>
            <a:pPr marL="324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Yetersiz ve bakımsız </a:t>
            </a:r>
            <a:r>
              <a:rPr lang="tr-TR" sz="16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bina, alet </a:t>
            </a: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makine</a:t>
            </a:r>
          </a:p>
          <a:p>
            <a:pPr marL="324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Yetersiz ve/veya fazla </a:t>
            </a:r>
            <a:r>
              <a:rPr lang="tr-TR" sz="16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aydınlatma </a:t>
            </a:r>
            <a:endParaRPr lang="tr-TR" sz="1600" i="1" noProof="1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24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Yetersiz ve/veya fazla </a:t>
            </a:r>
            <a:r>
              <a:rPr lang="tr-TR" sz="16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havalandırma </a:t>
            </a:r>
            <a:endParaRPr lang="tr-TR" sz="1600" i="1" noProof="1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24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Emniyetsiz yöntem ve şartlar</a:t>
            </a:r>
          </a:p>
          <a:p>
            <a:pPr marL="324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i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24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i="1" noProof="1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TEHLİKELİ HAREKETLER – DURUMUNLAR 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8429625" y="64340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23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Prensip-3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9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Kaza Sonucu Meydana Gelecek Zararın Büyüklüğü Kestirilemez, Bu Tamamen Tesadüflere Bağlıdır.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prensip İSG’nin yaptığı faaliyetlerdeki amacının;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kazayı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hafif atlatmak değil, kazayı meydana getiren sebepleri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ortadan kaldırılmaya dönük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olması gerektiğini söylemektedir.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GÜVENLİĞİ ÜÇÜNCÜ PRENSİBİ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Picture 3" descr="D:\DOKTOR\1-ISTANBULUZMAN\1-EĞİTİM KURUMU\1. İstanbuluzman\2-RESİMLER\Meslekler\pati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67" y="4258567"/>
            <a:ext cx="2462108" cy="246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3530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Güvenlik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Kültürünün Amaçları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2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60000" indent="-324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1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0" indent="-324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Davranış normları oluşturmak</a:t>
            </a:r>
          </a:p>
          <a:p>
            <a:pPr marL="360000" indent="-324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kazalarını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yaralanmaları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azaltmak</a:t>
            </a:r>
          </a:p>
          <a:p>
            <a:pPr marL="360000" indent="-324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 hastalıklarını azaltma/önleme</a:t>
            </a:r>
          </a:p>
          <a:p>
            <a:pPr marL="360000" indent="-324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Çalışanların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kaza ve hastalıklar konusunda aynı inanç ve fikirleri paylaşmasını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sağlamak</a:t>
            </a:r>
          </a:p>
          <a:p>
            <a:pPr marL="360000" indent="-324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İSG KÜLTÜRÜ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up 20"/>
          <p:cNvGrpSpPr>
            <a:grpSpLocks/>
          </p:cNvGrpSpPr>
          <p:nvPr/>
        </p:nvGrpSpPr>
        <p:grpSpPr bwMode="auto">
          <a:xfrm>
            <a:off x="2657475" y="5440363"/>
            <a:ext cx="6162675" cy="661987"/>
            <a:chOff x="2644311" y="5451679"/>
            <a:chExt cx="6162416" cy="663371"/>
          </a:xfrm>
        </p:grpSpPr>
        <p:grpSp>
          <p:nvGrpSpPr>
            <p:cNvPr id="19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1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2144 w 1675"/>
                  <a:gd name="T1" fmla="*/ 7354 h 1675"/>
                  <a:gd name="T2" fmla="*/ 0 w 1675"/>
                  <a:gd name="T3" fmla="*/ 5194 h 1675"/>
                  <a:gd name="T4" fmla="*/ 0 w 1675"/>
                  <a:gd name="T5" fmla="*/ 2144 h 1675"/>
                  <a:gd name="T6" fmla="*/ 2144 w 1675"/>
                  <a:gd name="T7" fmla="*/ 0 h 1675"/>
                  <a:gd name="T8" fmla="*/ 5195 w 1675"/>
                  <a:gd name="T9" fmla="*/ 0 h 1675"/>
                  <a:gd name="T10" fmla="*/ 7354 w 1675"/>
                  <a:gd name="T11" fmla="*/ 2144 h 1675"/>
                  <a:gd name="T12" fmla="*/ 7354 w 1675"/>
                  <a:gd name="T13" fmla="*/ 5194 h 1675"/>
                  <a:gd name="T14" fmla="*/ 5195 w 1675"/>
                  <a:gd name="T15" fmla="*/ 7354 h 1675"/>
                  <a:gd name="T16" fmla="*/ 2144 w 1675"/>
                  <a:gd name="T17" fmla="*/ 7354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2065 w 1595"/>
                  <a:gd name="T1" fmla="*/ 7029 h 1595"/>
                  <a:gd name="T2" fmla="*/ 0 w 1595"/>
                  <a:gd name="T3" fmla="*/ 4965 h 1595"/>
                  <a:gd name="T4" fmla="*/ 0 w 1595"/>
                  <a:gd name="T5" fmla="*/ 2065 h 1595"/>
                  <a:gd name="T6" fmla="*/ 2065 w 1595"/>
                  <a:gd name="T7" fmla="*/ 0 h 1595"/>
                  <a:gd name="T8" fmla="*/ 4965 w 1595"/>
                  <a:gd name="T9" fmla="*/ 0 h 1595"/>
                  <a:gd name="T10" fmla="*/ 7029 w 1595"/>
                  <a:gd name="T11" fmla="*/ 2065 h 1595"/>
                  <a:gd name="T12" fmla="*/ 7029 w 1595"/>
                  <a:gd name="T13" fmla="*/ 4965 h 1595"/>
                  <a:gd name="T14" fmla="*/ 4965 w 1595"/>
                  <a:gd name="T15" fmla="*/ 7029 h 1595"/>
                  <a:gd name="T16" fmla="*/ 2065 w 1595"/>
                  <a:gd name="T17" fmla="*/ 7029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77 w 288"/>
                  <a:gd name="T1" fmla="*/ 2460 h 553"/>
                  <a:gd name="T2" fmla="*/ 477 w 288"/>
                  <a:gd name="T3" fmla="*/ 329 h 553"/>
                  <a:gd name="T4" fmla="*/ 0 w 288"/>
                  <a:gd name="T5" fmla="*/ 329 h 553"/>
                  <a:gd name="T6" fmla="*/ 0 w 288"/>
                  <a:gd name="T7" fmla="*/ 0 h 553"/>
                  <a:gd name="T8" fmla="*/ 1266 w 288"/>
                  <a:gd name="T9" fmla="*/ 0 h 553"/>
                  <a:gd name="T10" fmla="*/ 1266 w 288"/>
                  <a:gd name="T11" fmla="*/ 329 h 553"/>
                  <a:gd name="T12" fmla="*/ 801 w 288"/>
                  <a:gd name="T13" fmla="*/ 329 h 553"/>
                  <a:gd name="T14" fmla="*/ 801 w 288"/>
                  <a:gd name="T15" fmla="*/ 2460 h 553"/>
                  <a:gd name="T16" fmla="*/ 477 w 288"/>
                  <a:gd name="T17" fmla="*/ 2460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288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2460771 w 140"/>
                  <a:gd name="T1" fmla="*/ 1397614 h 240"/>
                  <a:gd name="T2" fmla="*/ 3277059 w 140"/>
                  <a:gd name="T3" fmla="*/ 1397614 h 240"/>
                  <a:gd name="T4" fmla="*/ 1784533 w 140"/>
                  <a:gd name="T5" fmla="*/ 0 h 240"/>
                  <a:gd name="T6" fmla="*/ 413403 w 140"/>
                  <a:gd name="T7" fmla="*/ 1397614 h 240"/>
                  <a:gd name="T8" fmla="*/ 2021735 w 140"/>
                  <a:gd name="T9" fmla="*/ 3141558 h 240"/>
                  <a:gd name="T10" fmla="*/ 2460771 w 140"/>
                  <a:gd name="T11" fmla="*/ 4065828 h 240"/>
                  <a:gd name="T12" fmla="*/ 1659895 w 140"/>
                  <a:gd name="T13" fmla="*/ 4895351 h 240"/>
                  <a:gd name="T14" fmla="*/ 871238 w 140"/>
                  <a:gd name="T15" fmla="*/ 3945874 h 240"/>
                  <a:gd name="T16" fmla="*/ 141438 w 140"/>
                  <a:gd name="T17" fmla="*/ 3945874 h 240"/>
                  <a:gd name="T18" fmla="*/ 1643246 w 140"/>
                  <a:gd name="T19" fmla="*/ 5673877 h 240"/>
                  <a:gd name="T20" fmla="*/ 3232800 w 140"/>
                  <a:gd name="T21" fmla="*/ 3995578 h 240"/>
                  <a:gd name="T22" fmla="*/ 2168618 w 140"/>
                  <a:gd name="T23" fmla="*/ 2339949 h 240"/>
                  <a:gd name="T24" fmla="*/ 1204210 w 140"/>
                  <a:gd name="T25" fmla="*/ 1397614 h 240"/>
                  <a:gd name="T26" fmla="*/ 1784533 w 140"/>
                  <a:gd name="T27" fmla="*/ 735183 h 240"/>
                  <a:gd name="T28" fmla="*/ 2460771 w 140"/>
                  <a:gd name="T29" fmla="*/ 139761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288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3358227 w 124"/>
                  <a:gd name="T1" fmla="*/ 707008 h 234"/>
                  <a:gd name="T2" fmla="*/ 2685022 w 124"/>
                  <a:gd name="T3" fmla="*/ 85326 h 234"/>
                  <a:gd name="T4" fmla="*/ 1538629 w 124"/>
                  <a:gd name="T5" fmla="*/ 0 h 234"/>
                  <a:gd name="T6" fmla="*/ 0 w 124"/>
                  <a:gd name="T7" fmla="*/ 0 h 234"/>
                  <a:gd name="T8" fmla="*/ 0 w 124"/>
                  <a:gd name="T9" fmla="*/ 7124929 h 234"/>
                  <a:gd name="T10" fmla="*/ 966168 w 124"/>
                  <a:gd name="T11" fmla="*/ 7124929 h 234"/>
                  <a:gd name="T12" fmla="*/ 966168 w 124"/>
                  <a:gd name="T13" fmla="*/ 3892691 h 234"/>
                  <a:gd name="T14" fmla="*/ 1590987 w 124"/>
                  <a:gd name="T15" fmla="*/ 3892691 h 234"/>
                  <a:gd name="T16" fmla="*/ 2587025 w 124"/>
                  <a:gd name="T17" fmla="*/ 3807366 h 234"/>
                  <a:gd name="T18" fmla="*/ 3095145 w 124"/>
                  <a:gd name="T19" fmla="*/ 3533559 h 234"/>
                  <a:gd name="T20" fmla="*/ 3471125 w 124"/>
                  <a:gd name="T21" fmla="*/ 2896713 h 234"/>
                  <a:gd name="T22" fmla="*/ 3651103 w 124"/>
                  <a:gd name="T23" fmla="*/ 1918945 h 234"/>
                  <a:gd name="T24" fmla="*/ 3358227 w 124"/>
                  <a:gd name="T25" fmla="*/ 707008 h 234"/>
                  <a:gd name="T26" fmla="*/ 2294076 w 124"/>
                  <a:gd name="T27" fmla="*/ 2981859 h 234"/>
                  <a:gd name="T28" fmla="*/ 913797 w 124"/>
                  <a:gd name="T29" fmla="*/ 2981859 h 234"/>
                  <a:gd name="T30" fmla="*/ 913797 w 124"/>
                  <a:gd name="T31" fmla="*/ 942043 h 234"/>
                  <a:gd name="T32" fmla="*/ 2241701 w 124"/>
                  <a:gd name="T33" fmla="*/ 942043 h 234"/>
                  <a:gd name="T34" fmla="*/ 2797724 w 124"/>
                  <a:gd name="T35" fmla="*/ 1985061 h 234"/>
                  <a:gd name="T36" fmla="*/ 2294076 w 124"/>
                  <a:gd name="T37" fmla="*/ 2981859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1884809 w 134"/>
                  <a:gd name="T1" fmla="*/ 0 h 239"/>
                  <a:gd name="T2" fmla="*/ 0 w 134"/>
                  <a:gd name="T3" fmla="*/ 1827412 h 239"/>
                  <a:gd name="T4" fmla="*/ 0 w 134"/>
                  <a:gd name="T5" fmla="*/ 5122873 h 239"/>
                  <a:gd name="T6" fmla="*/ 2001540 w 134"/>
                  <a:gd name="T7" fmla="*/ 7163783 h 239"/>
                  <a:gd name="T8" fmla="*/ 3946646 w 134"/>
                  <a:gd name="T9" fmla="*/ 5187975 h 239"/>
                  <a:gd name="T10" fmla="*/ 3946646 w 134"/>
                  <a:gd name="T11" fmla="*/ 2093918 h 239"/>
                  <a:gd name="T12" fmla="*/ 1884809 w 134"/>
                  <a:gd name="T13" fmla="*/ 0 h 239"/>
                  <a:gd name="T14" fmla="*/ 3032443 w 134"/>
                  <a:gd name="T15" fmla="*/ 4737486 h 239"/>
                  <a:gd name="T16" fmla="*/ 2001540 w 134"/>
                  <a:gd name="T17" fmla="*/ 6171740 h 239"/>
                  <a:gd name="T18" fmla="*/ 914197 w 134"/>
                  <a:gd name="T19" fmla="*/ 4703585 h 239"/>
                  <a:gd name="T20" fmla="*/ 914197 w 134"/>
                  <a:gd name="T21" fmla="*/ 2311668 h 239"/>
                  <a:gd name="T22" fmla="*/ 1949225 w 134"/>
                  <a:gd name="T23" fmla="*/ 995886 h 239"/>
                  <a:gd name="T24" fmla="*/ 3032443 w 134"/>
                  <a:gd name="T25" fmla="*/ 2513206 h 239"/>
                  <a:gd name="T26" fmla="*/ 3032443 w 134"/>
                  <a:gd name="T27" fmla="*/ 4737486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8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3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1176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1176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9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1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1176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1176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30" name="Picture 6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1176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" name="53 Metin kutusu"/>
            <p:cNvSpPr txBox="1"/>
            <p:nvPr/>
          </p:nvSpPr>
          <p:spPr>
            <a:xfrm>
              <a:off x="3298334" y="5639396"/>
              <a:ext cx="5508393" cy="287938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Nelerdir?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01180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3500438"/>
            <a:ext cx="9144000" cy="1676400"/>
            <a:chOff x="0" y="2086"/>
            <a:chExt cx="5760" cy="1056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41875"/>
            <a:ext cx="42703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2338" y="4845050"/>
            <a:ext cx="42703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3625" y="4841875"/>
            <a:ext cx="42703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7"/>
          <p:cNvSpPr txBox="1">
            <a:spLocks noChangeArrowheads="1"/>
          </p:cNvSpPr>
          <p:nvPr/>
        </p:nvSpPr>
        <p:spPr bwMode="gray">
          <a:xfrm>
            <a:off x="88900" y="593725"/>
            <a:ext cx="8988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3200" b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OLUŞAN</a:t>
            </a:r>
            <a:r>
              <a:rPr lang="tr-TR" sz="3200" b="1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ZARAR</a:t>
            </a:r>
            <a:endParaRPr lang="de-DE" sz="3200" b="1" dirty="0">
              <a:solidFill>
                <a:srgbClr val="595959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466725" y="3189288"/>
            <a:ext cx="8205788" cy="1771650"/>
            <a:chOff x="294" y="2009"/>
            <a:chExt cx="5169" cy="1116"/>
          </a:xfrm>
        </p:grpSpPr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2128" y="2771"/>
              <a:ext cx="1548" cy="354"/>
              <a:chOff x="2144" y="2775"/>
              <a:chExt cx="1516" cy="346"/>
            </a:xfrm>
          </p:grpSpPr>
          <p:sp>
            <p:nvSpPr>
              <p:cNvPr id="22" name="Freeform 11"/>
              <p:cNvSpPr>
                <a:spLocks/>
              </p:cNvSpPr>
              <p:nvPr/>
            </p:nvSpPr>
            <p:spPr bwMode="auto">
              <a:xfrm>
                <a:off x="2144" y="2847"/>
                <a:ext cx="1516" cy="274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550" y="80"/>
                  </a:cxn>
                  <a:cxn ang="0">
                    <a:pos x="758" y="14"/>
                  </a:cxn>
                  <a:cxn ang="0">
                    <a:pos x="706" y="0"/>
                  </a:cxn>
                  <a:cxn ang="0">
                    <a:pos x="347" y="71"/>
                  </a:cxn>
                  <a:cxn ang="0">
                    <a:pos x="53" y="13"/>
                  </a:cxn>
                  <a:cxn ang="0">
                    <a:pos x="0" y="26"/>
                  </a:cxn>
                </a:cxnLst>
                <a:rect l="0" t="0" r="r" b="b"/>
                <a:pathLst>
                  <a:path w="758" h="137">
                    <a:moveTo>
                      <a:pt x="0" y="26"/>
                    </a:moveTo>
                    <a:cubicBezTo>
                      <a:pt x="0" y="26"/>
                      <a:pt x="201" y="137"/>
                      <a:pt x="550" y="80"/>
                    </a:cubicBezTo>
                    <a:cubicBezTo>
                      <a:pt x="550" y="80"/>
                      <a:pt x="647" y="64"/>
                      <a:pt x="758" y="14"/>
                    </a:cubicBezTo>
                    <a:cubicBezTo>
                      <a:pt x="706" y="0"/>
                      <a:pt x="706" y="0"/>
                      <a:pt x="706" y="0"/>
                    </a:cubicBezTo>
                    <a:cubicBezTo>
                      <a:pt x="706" y="0"/>
                      <a:pt x="631" y="64"/>
                      <a:pt x="347" y="71"/>
                    </a:cubicBezTo>
                    <a:cubicBezTo>
                      <a:pt x="347" y="71"/>
                      <a:pt x="167" y="75"/>
                      <a:pt x="53" y="13"/>
                    </a:cubicBezTo>
                    <a:cubicBezTo>
                      <a:pt x="0" y="26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90BA45"/>
              </a:solidFill>
              <a:ln w="158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12"/>
              <p:cNvSpPr>
                <a:spLocks/>
              </p:cNvSpPr>
              <p:nvPr/>
            </p:nvSpPr>
            <p:spPr bwMode="auto">
              <a:xfrm>
                <a:off x="2250" y="2775"/>
                <a:ext cx="1318" cy="226"/>
              </a:xfrm>
              <a:custGeom>
                <a:avLst/>
                <a:gdLst/>
                <a:ahLst/>
                <a:cxnLst>
                  <a:cxn ang="0">
                    <a:pos x="48" y="1"/>
                  </a:cxn>
                  <a:cxn ang="0">
                    <a:pos x="296" y="36"/>
                  </a:cxn>
                  <a:cxn ang="0">
                    <a:pos x="577" y="0"/>
                  </a:cxn>
                  <a:cxn ang="0">
                    <a:pos x="659" y="36"/>
                  </a:cxn>
                  <a:cxn ang="0">
                    <a:pos x="289" y="111"/>
                  </a:cxn>
                  <a:cxn ang="0">
                    <a:pos x="0" y="50"/>
                  </a:cxn>
                  <a:cxn ang="0">
                    <a:pos x="47" y="33"/>
                  </a:cxn>
                  <a:cxn ang="0">
                    <a:pos x="48" y="1"/>
                  </a:cxn>
                </a:cxnLst>
                <a:rect l="0" t="0" r="r" b="b"/>
                <a:pathLst>
                  <a:path w="659" h="113">
                    <a:moveTo>
                      <a:pt x="48" y="1"/>
                    </a:moveTo>
                    <a:cubicBezTo>
                      <a:pt x="48" y="1"/>
                      <a:pt x="162" y="37"/>
                      <a:pt x="296" y="36"/>
                    </a:cubicBezTo>
                    <a:cubicBezTo>
                      <a:pt x="296" y="36"/>
                      <a:pt x="443" y="35"/>
                      <a:pt x="577" y="0"/>
                    </a:cubicBezTo>
                    <a:cubicBezTo>
                      <a:pt x="577" y="0"/>
                      <a:pt x="650" y="40"/>
                      <a:pt x="659" y="36"/>
                    </a:cubicBezTo>
                    <a:cubicBezTo>
                      <a:pt x="659" y="36"/>
                      <a:pt x="567" y="109"/>
                      <a:pt x="289" y="111"/>
                    </a:cubicBezTo>
                    <a:cubicBezTo>
                      <a:pt x="289" y="111"/>
                      <a:pt x="128" y="113"/>
                      <a:pt x="0" y="50"/>
                    </a:cubicBezTo>
                    <a:cubicBezTo>
                      <a:pt x="0" y="50"/>
                      <a:pt x="29" y="46"/>
                      <a:pt x="47" y="33"/>
                    </a:cubicBezTo>
                    <a:cubicBezTo>
                      <a:pt x="48" y="1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6B9B1A"/>
              </a:solidFill>
              <a:ln w="158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94" y="2203"/>
              <a:ext cx="2050" cy="362"/>
            </a:xfrm>
            <a:custGeom>
              <a:avLst/>
              <a:gdLst/>
              <a:ahLst/>
              <a:cxnLst>
                <a:cxn ang="0">
                  <a:pos x="1024" y="103"/>
                </a:cxn>
                <a:cxn ang="0">
                  <a:pos x="510" y="173"/>
                </a:cxn>
                <a:cxn ang="0">
                  <a:pos x="1" y="78"/>
                </a:cxn>
                <a:cxn ang="0">
                  <a:pos x="515" y="6"/>
                </a:cxn>
                <a:cxn ang="0">
                  <a:pos x="1024" y="103"/>
                </a:cxn>
              </a:cxnLst>
              <a:rect l="0" t="0" r="r" b="b"/>
              <a:pathLst>
                <a:path w="1025" h="181">
                  <a:moveTo>
                    <a:pt x="1024" y="103"/>
                  </a:moveTo>
                  <a:cubicBezTo>
                    <a:pt x="1023" y="148"/>
                    <a:pt x="794" y="181"/>
                    <a:pt x="510" y="173"/>
                  </a:cubicBezTo>
                  <a:cubicBezTo>
                    <a:pt x="228" y="167"/>
                    <a:pt x="0" y="124"/>
                    <a:pt x="1" y="78"/>
                  </a:cubicBezTo>
                  <a:cubicBezTo>
                    <a:pt x="2" y="31"/>
                    <a:pt x="233" y="0"/>
                    <a:pt x="515" y="6"/>
                  </a:cubicBezTo>
                  <a:cubicBezTo>
                    <a:pt x="797" y="13"/>
                    <a:pt x="1025" y="56"/>
                    <a:pt x="1024" y="103"/>
                  </a:cubicBezTo>
                </a:path>
              </a:pathLst>
            </a:custGeom>
            <a:solidFill>
              <a:srgbClr val="004074"/>
            </a:solidFill>
            <a:ln w="158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96" y="2346"/>
              <a:ext cx="2074" cy="5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0"/>
                </a:cxn>
                <a:cxn ang="0">
                  <a:pos x="300" y="284"/>
                </a:cxn>
                <a:cxn ang="0">
                  <a:pos x="1023" y="243"/>
                </a:cxn>
                <a:cxn ang="0">
                  <a:pos x="1023" y="25"/>
                </a:cxn>
                <a:cxn ang="0">
                  <a:pos x="640" y="95"/>
                </a:cxn>
                <a:cxn ang="0">
                  <a:pos x="24" y="26"/>
                </a:cxn>
                <a:cxn ang="0">
                  <a:pos x="0" y="0"/>
                </a:cxn>
              </a:cxnLst>
              <a:rect l="0" t="0" r="r" b="b"/>
              <a:pathLst>
                <a:path w="1037" h="300">
                  <a:moveTo>
                    <a:pt x="0" y="0"/>
                  </a:moveTo>
                  <a:cubicBezTo>
                    <a:pt x="0" y="210"/>
                    <a:pt x="0" y="210"/>
                    <a:pt x="0" y="210"/>
                  </a:cubicBezTo>
                  <a:cubicBezTo>
                    <a:pt x="0" y="210"/>
                    <a:pt x="69" y="267"/>
                    <a:pt x="300" y="284"/>
                  </a:cubicBezTo>
                  <a:cubicBezTo>
                    <a:pt x="532" y="300"/>
                    <a:pt x="926" y="298"/>
                    <a:pt x="1023" y="243"/>
                  </a:cubicBezTo>
                  <a:cubicBezTo>
                    <a:pt x="1023" y="25"/>
                    <a:pt x="1023" y="25"/>
                    <a:pt x="1023" y="25"/>
                  </a:cubicBezTo>
                  <a:cubicBezTo>
                    <a:pt x="1023" y="25"/>
                    <a:pt x="1037" y="85"/>
                    <a:pt x="640" y="95"/>
                  </a:cubicBezTo>
                  <a:cubicBezTo>
                    <a:pt x="243" y="104"/>
                    <a:pt x="31" y="38"/>
                    <a:pt x="24" y="26"/>
                  </a:cubicBezTo>
                  <a:cubicBezTo>
                    <a:pt x="24" y="26"/>
                    <a:pt x="12" y="21"/>
                    <a:pt x="0" y="0"/>
                  </a:cubicBezTo>
                </a:path>
              </a:pathLst>
            </a:custGeom>
            <a:solidFill>
              <a:srgbClr val="004074"/>
            </a:solidFill>
            <a:ln w="158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22" y="2235"/>
              <a:ext cx="1800" cy="283"/>
            </a:xfrm>
            <a:custGeom>
              <a:avLst/>
              <a:gdLst/>
              <a:ahLst/>
              <a:cxnLst>
                <a:cxn ang="0">
                  <a:pos x="899" y="81"/>
                </a:cxn>
                <a:cxn ang="0">
                  <a:pos x="449" y="136"/>
                </a:cxn>
                <a:cxn ang="0">
                  <a:pos x="1" y="60"/>
                </a:cxn>
                <a:cxn ang="0">
                  <a:pos x="451" y="6"/>
                </a:cxn>
                <a:cxn ang="0">
                  <a:pos x="899" y="81"/>
                </a:cxn>
              </a:cxnLst>
              <a:rect l="0" t="0" r="r" b="b"/>
              <a:pathLst>
                <a:path w="900" h="142">
                  <a:moveTo>
                    <a:pt x="899" y="81"/>
                  </a:moveTo>
                  <a:cubicBezTo>
                    <a:pt x="898" y="117"/>
                    <a:pt x="697" y="142"/>
                    <a:pt x="449" y="136"/>
                  </a:cubicBezTo>
                  <a:cubicBezTo>
                    <a:pt x="201" y="130"/>
                    <a:pt x="0" y="96"/>
                    <a:pt x="1" y="60"/>
                  </a:cubicBezTo>
                  <a:cubicBezTo>
                    <a:pt x="2" y="24"/>
                    <a:pt x="203" y="0"/>
                    <a:pt x="451" y="6"/>
                  </a:cubicBezTo>
                  <a:cubicBezTo>
                    <a:pt x="699" y="12"/>
                    <a:pt x="900" y="45"/>
                    <a:pt x="899" y="81"/>
                  </a:cubicBezTo>
                </a:path>
              </a:pathLst>
            </a:custGeom>
            <a:gradFill rotWithShape="1">
              <a:gsLst>
                <a:gs pos="0">
                  <a:srgbClr val="C5C5C5"/>
                </a:gs>
                <a:gs pos="100000">
                  <a:srgbClr val="9D9D9D"/>
                </a:gs>
              </a:gsLst>
              <a:lin ang="0" scaled="1"/>
            </a:gradFill>
            <a:ln w="15875" cap="flat" cmpd="sng">
              <a:solidFill>
                <a:srgbClr val="00407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3391" y="2201"/>
              <a:ext cx="2050" cy="356"/>
            </a:xfrm>
            <a:custGeom>
              <a:avLst/>
              <a:gdLst/>
              <a:ahLst/>
              <a:cxnLst>
                <a:cxn ang="0">
                  <a:pos x="1023" y="102"/>
                </a:cxn>
                <a:cxn ang="0">
                  <a:pos x="510" y="171"/>
                </a:cxn>
                <a:cxn ang="0">
                  <a:pos x="1" y="77"/>
                </a:cxn>
                <a:cxn ang="0">
                  <a:pos x="515" y="6"/>
                </a:cxn>
                <a:cxn ang="0">
                  <a:pos x="1023" y="102"/>
                </a:cxn>
              </a:cxnLst>
              <a:rect l="0" t="0" r="r" b="b"/>
              <a:pathLst>
                <a:path w="1025" h="178">
                  <a:moveTo>
                    <a:pt x="1023" y="102"/>
                  </a:moveTo>
                  <a:cubicBezTo>
                    <a:pt x="1022" y="146"/>
                    <a:pt x="793" y="178"/>
                    <a:pt x="510" y="171"/>
                  </a:cubicBezTo>
                  <a:cubicBezTo>
                    <a:pt x="228" y="165"/>
                    <a:pt x="0" y="123"/>
                    <a:pt x="1" y="77"/>
                  </a:cubicBezTo>
                  <a:cubicBezTo>
                    <a:pt x="2" y="31"/>
                    <a:pt x="232" y="0"/>
                    <a:pt x="515" y="6"/>
                  </a:cubicBezTo>
                  <a:cubicBezTo>
                    <a:pt x="797" y="13"/>
                    <a:pt x="1025" y="56"/>
                    <a:pt x="1023" y="102"/>
                  </a:cubicBezTo>
                </a:path>
              </a:pathLst>
            </a:custGeom>
            <a:solidFill>
              <a:srgbClr val="004074"/>
            </a:solidFill>
            <a:ln w="158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3389" y="2339"/>
              <a:ext cx="2074" cy="6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5"/>
                </a:cxn>
                <a:cxn ang="0">
                  <a:pos x="300" y="289"/>
                </a:cxn>
                <a:cxn ang="0">
                  <a:pos x="1023" y="248"/>
                </a:cxn>
                <a:cxn ang="0">
                  <a:pos x="1023" y="25"/>
                </a:cxn>
                <a:cxn ang="0">
                  <a:pos x="640" y="97"/>
                </a:cxn>
                <a:cxn ang="0">
                  <a:pos x="24" y="27"/>
                </a:cxn>
                <a:cxn ang="0">
                  <a:pos x="0" y="0"/>
                </a:cxn>
              </a:cxnLst>
              <a:rect l="0" t="0" r="r" b="b"/>
              <a:pathLst>
                <a:path w="1037" h="306">
                  <a:moveTo>
                    <a:pt x="0" y="0"/>
                  </a:moveTo>
                  <a:cubicBezTo>
                    <a:pt x="0" y="215"/>
                    <a:pt x="0" y="215"/>
                    <a:pt x="0" y="215"/>
                  </a:cubicBezTo>
                  <a:cubicBezTo>
                    <a:pt x="0" y="215"/>
                    <a:pt x="69" y="272"/>
                    <a:pt x="300" y="289"/>
                  </a:cubicBezTo>
                  <a:cubicBezTo>
                    <a:pt x="532" y="306"/>
                    <a:pt x="926" y="304"/>
                    <a:pt x="1023" y="248"/>
                  </a:cubicBezTo>
                  <a:cubicBezTo>
                    <a:pt x="1023" y="25"/>
                    <a:pt x="1023" y="25"/>
                    <a:pt x="1023" y="25"/>
                  </a:cubicBezTo>
                  <a:cubicBezTo>
                    <a:pt x="1023" y="25"/>
                    <a:pt x="1037" y="87"/>
                    <a:pt x="640" y="97"/>
                  </a:cubicBezTo>
                  <a:cubicBezTo>
                    <a:pt x="243" y="106"/>
                    <a:pt x="31" y="39"/>
                    <a:pt x="24" y="27"/>
                  </a:cubicBezTo>
                  <a:cubicBezTo>
                    <a:pt x="24" y="27"/>
                    <a:pt x="12" y="22"/>
                    <a:pt x="0" y="0"/>
                  </a:cubicBezTo>
                </a:path>
              </a:pathLst>
            </a:custGeom>
            <a:solidFill>
              <a:srgbClr val="004074"/>
            </a:solidFill>
            <a:ln w="15875" cap="flat" cmpd="sng">
              <a:solidFill>
                <a:srgbClr val="00407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508" y="2239"/>
              <a:ext cx="1801" cy="284"/>
            </a:xfrm>
            <a:custGeom>
              <a:avLst/>
              <a:gdLst/>
              <a:ahLst/>
              <a:cxnLst>
                <a:cxn ang="0">
                  <a:pos x="898" y="81"/>
                </a:cxn>
                <a:cxn ang="0">
                  <a:pos x="448" y="136"/>
                </a:cxn>
                <a:cxn ang="0">
                  <a:pos x="1" y="60"/>
                </a:cxn>
                <a:cxn ang="0">
                  <a:pos x="451" y="6"/>
                </a:cxn>
                <a:cxn ang="0">
                  <a:pos x="898" y="81"/>
                </a:cxn>
              </a:cxnLst>
              <a:rect l="0" t="0" r="r" b="b"/>
              <a:pathLst>
                <a:path w="900" h="142">
                  <a:moveTo>
                    <a:pt x="898" y="81"/>
                  </a:moveTo>
                  <a:cubicBezTo>
                    <a:pt x="897" y="117"/>
                    <a:pt x="696" y="142"/>
                    <a:pt x="448" y="136"/>
                  </a:cubicBezTo>
                  <a:cubicBezTo>
                    <a:pt x="200" y="130"/>
                    <a:pt x="0" y="96"/>
                    <a:pt x="1" y="60"/>
                  </a:cubicBezTo>
                  <a:cubicBezTo>
                    <a:pt x="2" y="24"/>
                    <a:pt x="203" y="0"/>
                    <a:pt x="451" y="6"/>
                  </a:cubicBezTo>
                  <a:cubicBezTo>
                    <a:pt x="699" y="12"/>
                    <a:pt x="900" y="45"/>
                    <a:pt x="898" y="81"/>
                  </a:cubicBezTo>
                </a:path>
              </a:pathLst>
            </a:custGeom>
            <a:gradFill>
              <a:gsLst>
                <a:gs pos="0">
                  <a:srgbClr val="E0E0D6"/>
                </a:gs>
                <a:gs pos="50000">
                  <a:srgbClr val="FFFFFF"/>
                </a:gs>
                <a:gs pos="100000">
                  <a:srgbClr val="E0E0D6"/>
                </a:gs>
              </a:gsLst>
              <a:lin ang="0" scaled="1"/>
            </a:gradFill>
            <a:ln w="158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846" y="2117"/>
              <a:ext cx="2012" cy="379"/>
            </a:xfrm>
            <a:custGeom>
              <a:avLst/>
              <a:gdLst/>
              <a:ahLst/>
              <a:cxnLst>
                <a:cxn ang="0">
                  <a:pos x="973" y="172"/>
                </a:cxn>
                <a:cxn ang="0">
                  <a:pos x="1006" y="177"/>
                </a:cxn>
                <a:cxn ang="0">
                  <a:pos x="538" y="12"/>
                </a:cxn>
                <a:cxn ang="0">
                  <a:pos x="0" y="187"/>
                </a:cxn>
                <a:cxn ang="0">
                  <a:pos x="61" y="182"/>
                </a:cxn>
                <a:cxn ang="0">
                  <a:pos x="437" y="35"/>
                </a:cxn>
                <a:cxn ang="0">
                  <a:pos x="940" y="166"/>
                </a:cxn>
                <a:cxn ang="0">
                  <a:pos x="973" y="172"/>
                </a:cxn>
              </a:cxnLst>
              <a:rect l="0" t="0" r="r" b="b"/>
              <a:pathLst>
                <a:path w="1006" h="190">
                  <a:moveTo>
                    <a:pt x="973" y="172"/>
                  </a:moveTo>
                  <a:cubicBezTo>
                    <a:pt x="982" y="173"/>
                    <a:pt x="1006" y="177"/>
                    <a:pt x="1006" y="177"/>
                  </a:cubicBezTo>
                  <a:cubicBezTo>
                    <a:pt x="861" y="2"/>
                    <a:pt x="538" y="12"/>
                    <a:pt x="538" y="12"/>
                  </a:cubicBezTo>
                  <a:cubicBezTo>
                    <a:pt x="100" y="0"/>
                    <a:pt x="0" y="187"/>
                    <a:pt x="0" y="187"/>
                  </a:cubicBezTo>
                  <a:cubicBezTo>
                    <a:pt x="24" y="190"/>
                    <a:pt x="61" y="182"/>
                    <a:pt x="61" y="182"/>
                  </a:cubicBezTo>
                  <a:cubicBezTo>
                    <a:pt x="189" y="47"/>
                    <a:pt x="437" y="35"/>
                    <a:pt x="437" y="35"/>
                  </a:cubicBezTo>
                  <a:cubicBezTo>
                    <a:pt x="850" y="25"/>
                    <a:pt x="940" y="166"/>
                    <a:pt x="940" y="166"/>
                  </a:cubicBezTo>
                  <a:cubicBezTo>
                    <a:pt x="940" y="166"/>
                    <a:pt x="965" y="171"/>
                    <a:pt x="973" y="172"/>
                  </a:cubicBezTo>
                  <a:close/>
                </a:path>
              </a:pathLst>
            </a:custGeom>
            <a:solidFill>
              <a:srgbClr val="B2CF7D"/>
            </a:solidFill>
            <a:ln w="158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686" y="2009"/>
              <a:ext cx="2172" cy="502"/>
            </a:xfrm>
            <a:custGeom>
              <a:avLst/>
              <a:gdLst/>
              <a:ahLst/>
              <a:cxnLst>
                <a:cxn ang="0">
                  <a:pos x="92" y="244"/>
                </a:cxn>
                <a:cxn ang="0">
                  <a:pos x="460" y="78"/>
                </a:cxn>
                <a:cxn ang="0">
                  <a:pos x="1067" y="228"/>
                </a:cxn>
                <a:cxn ang="0">
                  <a:pos x="1086" y="231"/>
                </a:cxn>
                <a:cxn ang="0">
                  <a:pos x="1073" y="211"/>
                </a:cxn>
                <a:cxn ang="0">
                  <a:pos x="518" y="0"/>
                </a:cxn>
                <a:cxn ang="0">
                  <a:pos x="0" y="207"/>
                </a:cxn>
                <a:cxn ang="0">
                  <a:pos x="13" y="248"/>
                </a:cxn>
                <a:cxn ang="0">
                  <a:pos x="92" y="244"/>
                </a:cxn>
              </a:cxnLst>
              <a:rect l="0" t="0" r="r" b="b"/>
              <a:pathLst>
                <a:path w="1086" h="251">
                  <a:moveTo>
                    <a:pt x="92" y="244"/>
                  </a:moveTo>
                  <a:cubicBezTo>
                    <a:pt x="92" y="244"/>
                    <a:pt x="140" y="113"/>
                    <a:pt x="460" y="78"/>
                  </a:cubicBezTo>
                  <a:cubicBezTo>
                    <a:pt x="460" y="78"/>
                    <a:pt x="946" y="27"/>
                    <a:pt x="1067" y="228"/>
                  </a:cubicBezTo>
                  <a:cubicBezTo>
                    <a:pt x="1072" y="229"/>
                    <a:pt x="1085" y="231"/>
                    <a:pt x="1086" y="231"/>
                  </a:cubicBezTo>
                  <a:cubicBezTo>
                    <a:pt x="1083" y="224"/>
                    <a:pt x="1079" y="218"/>
                    <a:pt x="1073" y="211"/>
                  </a:cubicBezTo>
                  <a:cubicBezTo>
                    <a:pt x="970" y="85"/>
                    <a:pt x="799" y="0"/>
                    <a:pt x="518" y="0"/>
                  </a:cubicBezTo>
                  <a:cubicBezTo>
                    <a:pt x="237" y="0"/>
                    <a:pt x="6" y="103"/>
                    <a:pt x="0" y="207"/>
                  </a:cubicBezTo>
                  <a:cubicBezTo>
                    <a:pt x="0" y="220"/>
                    <a:pt x="4" y="234"/>
                    <a:pt x="13" y="248"/>
                  </a:cubicBezTo>
                  <a:cubicBezTo>
                    <a:pt x="17" y="248"/>
                    <a:pt x="52" y="251"/>
                    <a:pt x="92" y="244"/>
                  </a:cubicBezTo>
                </a:path>
              </a:pathLst>
            </a:custGeom>
            <a:solidFill>
              <a:srgbClr val="6B9B1A"/>
            </a:solidFill>
            <a:ln w="158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</p:grpSp>
      <p:sp>
        <p:nvSpPr>
          <p:cNvPr id="24" name="Text Box 19"/>
          <p:cNvSpPr txBox="1">
            <a:spLocks noChangeArrowheads="1"/>
          </p:cNvSpPr>
          <p:nvPr/>
        </p:nvSpPr>
        <p:spPr bwMode="gray">
          <a:xfrm>
            <a:off x="733425" y="3659188"/>
            <a:ext cx="20161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Aft>
                <a:spcPct val="40000"/>
              </a:spcAft>
            </a:pPr>
            <a:r>
              <a:rPr lang="tr-TR" sz="1400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Kolayca Önlenir</a:t>
            </a:r>
            <a:endParaRPr lang="de-DE" sz="1400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gray">
          <a:xfrm>
            <a:off x="3960813" y="3883025"/>
            <a:ext cx="10064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01688">
              <a:spcAft>
                <a:spcPct val="40000"/>
              </a:spcAft>
            </a:pP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Önlenemez</a:t>
            </a:r>
            <a:endParaRPr lang="de-DE" sz="1600" b="1" i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gray">
          <a:xfrm>
            <a:off x="5845176" y="3667125"/>
            <a:ext cx="257492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Aft>
                <a:spcPct val="40000"/>
              </a:spcAft>
            </a:pPr>
            <a:r>
              <a:rPr lang="tr-TR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Metotlu Çalışmayla Önlenir </a:t>
            </a:r>
            <a:endParaRPr lang="de-DE" sz="1400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799" y="879377"/>
            <a:ext cx="3011703" cy="2592000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687" y="1164930"/>
            <a:ext cx="2820487" cy="2160000"/>
          </a:xfrm>
          <a:prstGeom prst="rect">
            <a:avLst/>
          </a:prstGeom>
        </p:spPr>
      </p:pic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150" y="2600325"/>
            <a:ext cx="42703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 descr="C:\Users\ahmet\Desktop\boo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525" y="1424460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19"/>
          <p:cNvSpPr txBox="1">
            <a:spLocks noChangeArrowheads="1"/>
          </p:cNvSpPr>
          <p:nvPr/>
        </p:nvSpPr>
        <p:spPr bwMode="gray">
          <a:xfrm>
            <a:off x="754063" y="4842233"/>
            <a:ext cx="20161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Aft>
                <a:spcPct val="40000"/>
              </a:spcAft>
            </a:pPr>
            <a:r>
              <a:rPr lang="tr-TR" sz="3200" b="1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%50</a:t>
            </a:r>
            <a:endParaRPr lang="de-DE" sz="3200" b="1" i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gray">
          <a:xfrm>
            <a:off x="6403976" y="4832252"/>
            <a:ext cx="20161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Aft>
                <a:spcPct val="40000"/>
              </a:spcAft>
            </a:pPr>
            <a:r>
              <a:rPr lang="tr-TR" sz="3200" b="1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%48</a:t>
            </a:r>
            <a:endParaRPr lang="de-DE" sz="3200" b="1" i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gray">
          <a:xfrm>
            <a:off x="3470274" y="4841875"/>
            <a:ext cx="20161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Aft>
                <a:spcPct val="40000"/>
              </a:spcAft>
            </a:pPr>
            <a:r>
              <a:rPr lang="tr-TR" sz="32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%2</a:t>
            </a:r>
            <a:endParaRPr lang="de-DE" sz="3200" i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3822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Prensip-4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Ağır yaralanma ya da ölümle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neticelenen her kazanın temelinde 29 uzuv kaybı, 300 yaralanma olmayan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(ramak kala) olay vardır.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prensibe göre her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hafif atlatılmış ve her oluşan küçük kaza,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daha sonra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meydana gelebilecek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büyük kazanın habercisidir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Takibi tahmin imkanı sağlar. Bu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prensipten özellikle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«ramak kala»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olayların nedenlerinin iyi incelenmesi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ortadan kaldırılması gerektiği anlaşılmaktadır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GÜVENLİĞİ DÖRDÜNCÜ PRENSİBİ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2436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grpSp>
        <p:nvGrpSpPr>
          <p:cNvPr id="8" name="Gruppieren 44"/>
          <p:cNvGrpSpPr/>
          <p:nvPr/>
        </p:nvGrpSpPr>
        <p:grpSpPr>
          <a:xfrm>
            <a:off x="2512559" y="397255"/>
            <a:ext cx="4787980" cy="5162170"/>
            <a:chOff x="4937130" y="2033588"/>
            <a:chExt cx="2782887" cy="3000375"/>
          </a:xfrm>
          <a:solidFill>
            <a:schemeClr val="bg1">
              <a:lumMod val="65000"/>
            </a:schemeClr>
          </a:solidFill>
          <a:effectLst>
            <a:outerShdw blurRad="635000" dist="50800" dir="6720000" algn="ctr" rotWithShape="0">
              <a:srgbClr val="000000">
                <a:alpha val="80000"/>
              </a:srgbClr>
            </a:outerShdw>
          </a:effectLst>
          <a:scene3d>
            <a:camera prst="perspectiveFront" fov="5400000">
              <a:rot lat="18609801" lon="17965058" rev="3904819"/>
            </a:camera>
            <a:lightRig rig="threePt" dir="t"/>
          </a:scene3d>
        </p:grpSpPr>
        <p:sp>
          <p:nvSpPr>
            <p:cNvPr id="9" name="Freeform 50"/>
            <p:cNvSpPr>
              <a:spLocks/>
            </p:cNvSpPr>
            <p:nvPr/>
          </p:nvSpPr>
          <p:spPr bwMode="gray">
            <a:xfrm>
              <a:off x="4937130" y="2033588"/>
              <a:ext cx="1730375" cy="2087562"/>
            </a:xfrm>
            <a:custGeom>
              <a:avLst/>
              <a:gdLst>
                <a:gd name="T0" fmla="*/ 2147483647 w 365"/>
                <a:gd name="T1" fmla="*/ 1004079605 h 437"/>
                <a:gd name="T2" fmla="*/ 2147483647 w 365"/>
                <a:gd name="T3" fmla="*/ 502042191 h 437"/>
                <a:gd name="T4" fmla="*/ 2147483647 w 365"/>
                <a:gd name="T5" fmla="*/ 0 h 437"/>
                <a:gd name="T6" fmla="*/ 2147483647 w 365"/>
                <a:gd name="T7" fmla="*/ 981259729 h 437"/>
                <a:gd name="T8" fmla="*/ 0 w 365"/>
                <a:gd name="T9" fmla="*/ 2147483647 h 437"/>
                <a:gd name="T10" fmla="*/ 404547466 w 365"/>
                <a:gd name="T11" fmla="*/ 2147483647 h 437"/>
                <a:gd name="T12" fmla="*/ 898989068 w 365"/>
                <a:gd name="T13" fmla="*/ 2147483647 h 437"/>
                <a:gd name="T14" fmla="*/ 2147483647 w 365"/>
                <a:gd name="T15" fmla="*/ 2147483647 h 437"/>
                <a:gd name="T16" fmla="*/ 2147483647 w 365"/>
                <a:gd name="T17" fmla="*/ 2147483647 h 437"/>
                <a:gd name="T18" fmla="*/ 2147483647 w 365"/>
                <a:gd name="T19" fmla="*/ 2147483647 h 437"/>
                <a:gd name="T20" fmla="*/ 2147483647 w 365"/>
                <a:gd name="T21" fmla="*/ 2147483647 h 437"/>
                <a:gd name="T22" fmla="*/ 2147483647 w 365"/>
                <a:gd name="T23" fmla="*/ 2147483647 h 437"/>
                <a:gd name="T24" fmla="*/ 2147483647 w 365"/>
                <a:gd name="T25" fmla="*/ 2147483647 h 437"/>
                <a:gd name="T26" fmla="*/ 2147483647 w 365"/>
                <a:gd name="T27" fmla="*/ 2147483647 h 437"/>
                <a:gd name="T28" fmla="*/ 2147483647 w 365"/>
                <a:gd name="T29" fmla="*/ 1004079605 h 4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5"/>
                <a:gd name="T46" fmla="*/ 0 h 437"/>
                <a:gd name="T47" fmla="*/ 365 w 365"/>
                <a:gd name="T48" fmla="*/ 437 h 4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5" h="437">
                  <a:moveTo>
                    <a:pt x="322" y="44"/>
                  </a:moveTo>
                  <a:cubicBezTo>
                    <a:pt x="304" y="22"/>
                    <a:pt x="304" y="22"/>
                    <a:pt x="304" y="22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127" y="46"/>
                    <a:pt x="0" y="176"/>
                    <a:pt x="0" y="335"/>
                  </a:cubicBezTo>
                  <a:cubicBezTo>
                    <a:pt x="0" y="371"/>
                    <a:pt x="6" y="405"/>
                    <a:pt x="18" y="437"/>
                  </a:cubicBezTo>
                  <a:cubicBezTo>
                    <a:pt x="40" y="377"/>
                    <a:pt x="40" y="377"/>
                    <a:pt x="40" y="377"/>
                  </a:cubicBezTo>
                  <a:cubicBezTo>
                    <a:pt x="115" y="389"/>
                    <a:pt x="115" y="389"/>
                    <a:pt x="115" y="389"/>
                  </a:cubicBezTo>
                  <a:cubicBezTo>
                    <a:pt x="100" y="342"/>
                    <a:pt x="105" y="289"/>
                    <a:pt x="132" y="242"/>
                  </a:cubicBezTo>
                  <a:cubicBezTo>
                    <a:pt x="165" y="185"/>
                    <a:pt x="224" y="152"/>
                    <a:pt x="286" y="149"/>
                  </a:cubicBezTo>
                  <a:cubicBezTo>
                    <a:pt x="286" y="191"/>
                    <a:pt x="286" y="191"/>
                    <a:pt x="286" y="191"/>
                  </a:cubicBezTo>
                  <a:cubicBezTo>
                    <a:pt x="304" y="169"/>
                    <a:pt x="304" y="169"/>
                    <a:pt x="304" y="169"/>
                  </a:cubicBezTo>
                  <a:cubicBezTo>
                    <a:pt x="319" y="151"/>
                    <a:pt x="319" y="151"/>
                    <a:pt x="319" y="151"/>
                  </a:cubicBezTo>
                  <a:cubicBezTo>
                    <a:pt x="365" y="96"/>
                    <a:pt x="365" y="96"/>
                    <a:pt x="365" y="96"/>
                  </a:cubicBezTo>
                  <a:lnTo>
                    <a:pt x="322" y="44"/>
                  </a:lnTo>
                  <a:close/>
                </a:path>
              </a:pathLst>
            </a:custGeom>
            <a:solidFill>
              <a:srgbClr val="0070C0"/>
            </a:solidFill>
            <a:ln w="0">
              <a:solidFill>
                <a:srgbClr val="FFFFFF"/>
              </a:solidFill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</a:endParaRPr>
            </a:p>
          </p:txBody>
        </p:sp>
        <p:sp>
          <p:nvSpPr>
            <p:cNvPr id="10" name="Freeform 51"/>
            <p:cNvSpPr>
              <a:spLocks/>
            </p:cNvSpPr>
            <p:nvPr/>
          </p:nvSpPr>
          <p:spPr bwMode="gray">
            <a:xfrm>
              <a:off x="4965705" y="3906838"/>
              <a:ext cx="2428875" cy="1127125"/>
            </a:xfrm>
            <a:custGeom>
              <a:avLst/>
              <a:gdLst>
                <a:gd name="T0" fmla="*/ 2147483647 w 512"/>
                <a:gd name="T1" fmla="*/ 2147483647 h 236"/>
                <a:gd name="T2" fmla="*/ 2147483647 w 512"/>
                <a:gd name="T3" fmla="*/ 1596682593 h 236"/>
                <a:gd name="T4" fmla="*/ 2147483647 w 512"/>
                <a:gd name="T5" fmla="*/ 2147483647 h 236"/>
                <a:gd name="T6" fmla="*/ 2147483647 w 512"/>
                <a:gd name="T7" fmla="*/ 958008541 h 236"/>
                <a:gd name="T8" fmla="*/ 2147483647 w 512"/>
                <a:gd name="T9" fmla="*/ 479004271 h 236"/>
                <a:gd name="T10" fmla="*/ 2147483647 w 512"/>
                <a:gd name="T11" fmla="*/ 364954533 h 236"/>
                <a:gd name="T12" fmla="*/ 2147483647 w 512"/>
                <a:gd name="T13" fmla="*/ 273714669 h 236"/>
                <a:gd name="T14" fmla="*/ 967697791 w 512"/>
                <a:gd name="T15" fmla="*/ 0 h 236"/>
                <a:gd name="T16" fmla="*/ 450091344 w 512"/>
                <a:gd name="T17" fmla="*/ 1459822909 h 236"/>
                <a:gd name="T18" fmla="*/ 225045672 w 512"/>
                <a:gd name="T19" fmla="*/ 2052876767 h 236"/>
                <a:gd name="T20" fmla="*/ 0 w 512"/>
                <a:gd name="T21" fmla="*/ 2147483647 h 236"/>
                <a:gd name="T22" fmla="*/ 810162552 w 512"/>
                <a:gd name="T23" fmla="*/ 2147483647 h 236"/>
                <a:gd name="T24" fmla="*/ 2147483647 w 512"/>
                <a:gd name="T25" fmla="*/ 2147483647 h 236"/>
                <a:gd name="T26" fmla="*/ 2147483647 w 512"/>
                <a:gd name="T27" fmla="*/ 2147483647 h 236"/>
                <a:gd name="T28" fmla="*/ 2147483647 w 512"/>
                <a:gd name="T29" fmla="*/ 2147483647 h 2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12"/>
                <a:gd name="T46" fmla="*/ 0 h 236"/>
                <a:gd name="T47" fmla="*/ 512 w 512"/>
                <a:gd name="T48" fmla="*/ 236 h 2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12" h="236">
                  <a:moveTo>
                    <a:pt x="449" y="141"/>
                  </a:moveTo>
                  <a:cubicBezTo>
                    <a:pt x="422" y="70"/>
                    <a:pt x="422" y="70"/>
                    <a:pt x="422" y="70"/>
                  </a:cubicBezTo>
                  <a:cubicBezTo>
                    <a:pt x="365" y="132"/>
                    <a:pt x="270" y="148"/>
                    <a:pt x="194" y="104"/>
                  </a:cubicBezTo>
                  <a:cubicBezTo>
                    <a:pt x="166" y="89"/>
                    <a:pt x="145" y="67"/>
                    <a:pt x="129" y="42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88" y="180"/>
                    <a:pt x="181" y="236"/>
                    <a:pt x="287" y="236"/>
                  </a:cubicBezTo>
                  <a:cubicBezTo>
                    <a:pt x="377" y="236"/>
                    <a:pt x="458" y="195"/>
                    <a:pt x="512" y="130"/>
                  </a:cubicBezTo>
                  <a:lnTo>
                    <a:pt x="449" y="141"/>
                  </a:lnTo>
                  <a:close/>
                </a:path>
              </a:pathLst>
            </a:custGeom>
            <a:solidFill>
              <a:srgbClr val="C00000"/>
            </a:solidFill>
            <a:ln w="0">
              <a:solidFill>
                <a:srgbClr val="FFFFFF"/>
              </a:solidFill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endParaRPr lang="de-DE" noProof="1">
                <a:solidFill>
                  <a:srgbClr val="000000"/>
                </a:solidFill>
              </a:endParaRPr>
            </a:p>
          </p:txBody>
        </p:sp>
        <p:sp>
          <p:nvSpPr>
            <p:cNvPr id="11" name="Freeform 52"/>
            <p:cNvSpPr>
              <a:spLocks/>
            </p:cNvSpPr>
            <p:nvPr/>
          </p:nvSpPr>
          <p:spPr bwMode="gray">
            <a:xfrm>
              <a:off x="6521455" y="2259013"/>
              <a:ext cx="1198562" cy="2244725"/>
            </a:xfrm>
            <a:custGeom>
              <a:avLst/>
              <a:gdLst>
                <a:gd name="T0" fmla="*/ 2147483647 w 252"/>
                <a:gd name="T1" fmla="*/ 2147483647 h 470"/>
                <a:gd name="T2" fmla="*/ 2147483647 w 252"/>
                <a:gd name="T3" fmla="*/ 2147483647 h 470"/>
                <a:gd name="T4" fmla="*/ 180973380 w 252"/>
                <a:gd name="T5" fmla="*/ 0 h 470"/>
                <a:gd name="T6" fmla="*/ 1108451094 w 252"/>
                <a:gd name="T7" fmla="*/ 1117705898 h 470"/>
                <a:gd name="T8" fmla="*/ 0 w 252"/>
                <a:gd name="T9" fmla="*/ 2147483647 h 470"/>
                <a:gd name="T10" fmla="*/ 1176312516 w 252"/>
                <a:gd name="T11" fmla="*/ 2147483647 h 470"/>
                <a:gd name="T12" fmla="*/ 2147483647 w 252"/>
                <a:gd name="T13" fmla="*/ 2147483647 h 470"/>
                <a:gd name="T14" fmla="*/ 1968062703 w 252"/>
                <a:gd name="T15" fmla="*/ 2147483647 h 470"/>
                <a:gd name="T16" fmla="*/ 2147483647 w 252"/>
                <a:gd name="T17" fmla="*/ 2147483647 h 470"/>
                <a:gd name="T18" fmla="*/ 2147483647 w 252"/>
                <a:gd name="T19" fmla="*/ 2147483647 h 470"/>
                <a:gd name="T20" fmla="*/ 2147483647 w 252"/>
                <a:gd name="T21" fmla="*/ 2147483647 h 470"/>
                <a:gd name="T22" fmla="*/ 2147483647 w 252"/>
                <a:gd name="T23" fmla="*/ 2147483647 h 470"/>
                <a:gd name="T24" fmla="*/ 2147483647 w 252"/>
                <a:gd name="T25" fmla="*/ 2147483647 h 470"/>
                <a:gd name="T26" fmla="*/ 2147483647 w 252"/>
                <a:gd name="T27" fmla="*/ 2147483647 h 470"/>
                <a:gd name="T28" fmla="*/ 2147483647 w 252"/>
                <a:gd name="T29" fmla="*/ 2147483647 h 4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2"/>
                <a:gd name="T46" fmla="*/ 0 h 470"/>
                <a:gd name="T47" fmla="*/ 252 w 252"/>
                <a:gd name="T48" fmla="*/ 470 h 4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2" h="470">
                  <a:moveTo>
                    <a:pt x="216" y="429"/>
                  </a:moveTo>
                  <a:cubicBezTo>
                    <a:pt x="238" y="387"/>
                    <a:pt x="251" y="339"/>
                    <a:pt x="251" y="288"/>
                  </a:cubicBezTo>
                  <a:cubicBezTo>
                    <a:pt x="251" y="144"/>
                    <a:pt x="146" y="23"/>
                    <a:pt x="8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8" y="111"/>
                    <a:pt x="35" y="118"/>
                    <a:pt x="52" y="127"/>
                  </a:cubicBezTo>
                  <a:cubicBezTo>
                    <a:pt x="139" y="177"/>
                    <a:pt x="170" y="287"/>
                    <a:pt x="123" y="375"/>
                  </a:cubicBezTo>
                  <a:cubicBezTo>
                    <a:pt x="87" y="354"/>
                    <a:pt x="87" y="354"/>
                    <a:pt x="87" y="354"/>
                  </a:cubicBezTo>
                  <a:cubicBezTo>
                    <a:pt x="97" y="381"/>
                    <a:pt x="97" y="381"/>
                    <a:pt x="97" y="381"/>
                  </a:cubicBezTo>
                  <a:cubicBezTo>
                    <a:pt x="105" y="403"/>
                    <a:pt x="105" y="403"/>
                    <a:pt x="105" y="403"/>
                  </a:cubicBezTo>
                  <a:cubicBezTo>
                    <a:pt x="130" y="470"/>
                    <a:pt x="130" y="470"/>
                    <a:pt x="130" y="470"/>
                  </a:cubicBezTo>
                  <a:cubicBezTo>
                    <a:pt x="197" y="459"/>
                    <a:pt x="197" y="459"/>
                    <a:pt x="197" y="459"/>
                  </a:cubicBezTo>
                  <a:cubicBezTo>
                    <a:pt x="224" y="454"/>
                    <a:pt x="224" y="454"/>
                    <a:pt x="224" y="454"/>
                  </a:cubicBezTo>
                  <a:cubicBezTo>
                    <a:pt x="252" y="450"/>
                    <a:pt x="252" y="450"/>
                    <a:pt x="252" y="450"/>
                  </a:cubicBezTo>
                  <a:lnTo>
                    <a:pt x="216" y="429"/>
                  </a:lnTo>
                  <a:close/>
                </a:path>
              </a:pathLst>
            </a:custGeom>
            <a:solidFill>
              <a:srgbClr val="002060"/>
            </a:solidFill>
            <a:ln w="0">
              <a:solidFill>
                <a:srgbClr val="FFFFFF"/>
              </a:solidFill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</a:endParaRPr>
            </a:p>
          </p:txBody>
        </p:sp>
      </p:grpSp>
      <p:sp>
        <p:nvSpPr>
          <p:cNvPr id="12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HER KAZANIN TEMELİNDE </a:t>
            </a:r>
            <a:r>
              <a:rPr lang="tr-TR" sz="3200" b="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(1/29/300 Oranı)</a:t>
            </a:r>
            <a:endParaRPr lang="en-GB" sz="3200" b="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mbria" pitchFamily="18" charset="0"/>
              <a:cs typeface="Calibri" pitchFamily="34" charset="0"/>
            </a:endParaRPr>
          </a:p>
        </p:txBody>
      </p:sp>
      <p:grpSp>
        <p:nvGrpSpPr>
          <p:cNvPr id="13" name="Grup 12"/>
          <p:cNvGrpSpPr/>
          <p:nvPr/>
        </p:nvGrpSpPr>
        <p:grpSpPr>
          <a:xfrm>
            <a:off x="5053996" y="1296457"/>
            <a:ext cx="3742685" cy="1689255"/>
            <a:chOff x="4794684" y="1706032"/>
            <a:chExt cx="3742685" cy="1689255"/>
          </a:xfrm>
        </p:grpSpPr>
        <p:sp>
          <p:nvSpPr>
            <p:cNvPr id="14" name="Rectangle 5"/>
            <p:cNvSpPr>
              <a:spLocks noChangeArrowheads="1"/>
            </p:cNvSpPr>
            <p:nvPr/>
          </p:nvSpPr>
          <p:spPr bwMode="gray">
            <a:xfrm>
              <a:off x="4794684" y="2259674"/>
              <a:ext cx="2815647" cy="68346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08000" tIns="108000" rIns="144000" bIns="72000"/>
            <a:lstStyle/>
            <a:p>
              <a:pPr algn="ctr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</a:pPr>
              <a:r>
                <a:rPr lang="tr-TR" sz="2000" i="1" noProof="1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Uzuv Yaralanmalı Olay</a:t>
              </a:r>
              <a:endParaRPr lang="de-DE" sz="2000" i="1" noProof="1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pic>
          <p:nvPicPr>
            <p:cNvPr id="15" name="Picture 2" descr="C:\Users\ahmet\Desktop\Originals\Resim1 (2)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6744" y="1706032"/>
              <a:ext cx="1190625" cy="16892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up 15"/>
          <p:cNvGrpSpPr/>
          <p:nvPr/>
        </p:nvGrpSpPr>
        <p:grpSpPr>
          <a:xfrm>
            <a:off x="4722565" y="4589811"/>
            <a:ext cx="2883491" cy="1452004"/>
            <a:chOff x="6886574" y="4458713"/>
            <a:chExt cx="2254267" cy="1452004"/>
          </a:xfrm>
        </p:grpSpPr>
        <p:sp>
          <p:nvSpPr>
            <p:cNvPr id="17" name="Rectangle 5"/>
            <p:cNvSpPr>
              <a:spLocks noChangeArrowheads="1"/>
            </p:cNvSpPr>
            <p:nvPr/>
          </p:nvSpPr>
          <p:spPr bwMode="gray">
            <a:xfrm>
              <a:off x="6886574" y="4458713"/>
              <a:ext cx="2254267" cy="371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08000" tIns="108000" rIns="144000" bIns="72000"/>
            <a:lstStyle/>
            <a:p>
              <a:pPr algn="ctr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</a:pPr>
              <a:r>
                <a:rPr lang="tr-TR" sz="2000" i="1" noProof="1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Ağır Yaralanma / Ölüm</a:t>
              </a:r>
              <a:endParaRPr lang="de-DE" sz="2000" i="1" noProof="1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5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2671" y="4744742"/>
              <a:ext cx="1757562" cy="11659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9" name="Grup 18"/>
          <p:cNvGrpSpPr/>
          <p:nvPr/>
        </p:nvGrpSpPr>
        <p:grpSpPr>
          <a:xfrm>
            <a:off x="-54591" y="1477264"/>
            <a:ext cx="2599331" cy="1958121"/>
            <a:chOff x="-122831" y="1886839"/>
            <a:chExt cx="2599331" cy="1958121"/>
          </a:xfrm>
        </p:grpSpPr>
        <p:sp>
          <p:nvSpPr>
            <p:cNvPr id="20" name="Rectangle 5"/>
            <p:cNvSpPr>
              <a:spLocks noChangeArrowheads="1"/>
            </p:cNvSpPr>
            <p:nvPr/>
          </p:nvSpPr>
          <p:spPr bwMode="gray">
            <a:xfrm>
              <a:off x="-122831" y="2963768"/>
              <a:ext cx="2567149" cy="881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08000" tIns="108000" rIns="144000" bIns="72000"/>
            <a:lstStyle/>
            <a:p>
              <a:pPr algn="ctr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</a:pPr>
              <a:r>
                <a:rPr lang="tr-TR" sz="2000" i="1" noProof="1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Yaralanma Meydana Gelmeyen Olay                (Ramak Kala Olay!)</a:t>
              </a:r>
              <a:endParaRPr lang="de-DE" sz="2000" i="1" noProof="1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72" y="1886839"/>
              <a:ext cx="2368528" cy="12674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Rectangle 5"/>
          <p:cNvSpPr>
            <a:spLocks noChangeArrowheads="1"/>
          </p:cNvSpPr>
          <p:nvPr/>
        </p:nvSpPr>
        <p:spPr bwMode="gray">
          <a:xfrm>
            <a:off x="4410933" y="2896228"/>
            <a:ext cx="1346832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ct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tr-TR" sz="2800" b="1" noProof="1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KAZA</a:t>
            </a:r>
            <a:endParaRPr lang="de-DE" sz="2800" b="1" noProof="1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2585684" y="3038233"/>
            <a:ext cx="628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Calibri" pitchFamily="34" charset="0"/>
              </a:rPr>
              <a:t>300</a:t>
            </a:r>
            <a:endParaRPr lang="tr-TR" sz="20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5435091" y="3779645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Calibri" pitchFamily="34" charset="0"/>
              </a:rPr>
              <a:t>1</a:t>
            </a:r>
            <a:endParaRPr lang="tr-TR" sz="24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6721581" y="2794050"/>
            <a:ext cx="504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Calibri" pitchFamily="34" charset="0"/>
              </a:rPr>
              <a:t>29</a:t>
            </a:r>
            <a:endParaRPr lang="tr-TR" sz="20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1" name="Rectangle 31"/>
          <p:cNvSpPr txBox="1">
            <a:spLocks noChangeArrowheads="1"/>
          </p:cNvSpPr>
          <p:nvPr/>
        </p:nvSpPr>
        <p:spPr bwMode="gray">
          <a:xfrm>
            <a:off x="2598" y="6005162"/>
            <a:ext cx="2897411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tr-TR" sz="2400" b="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mbria" pitchFamily="18" charset="0"/>
                <a:cs typeface="Calibri" pitchFamily="34" charset="0"/>
              </a:rPr>
              <a:t>(Takip-Kayıt-Analiz)</a:t>
            </a:r>
            <a:endParaRPr lang="en-GB" sz="2400" b="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928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  <p:bldP spid="3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Prensip-5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Tehlikeli Hareketlerin Nedenleri?</a:t>
            </a:r>
          </a:p>
          <a:p>
            <a:pPr marL="457200" indent="-4572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İşçinin şahsi kusurları (dikkatsizlik, laubalilik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,…) </a:t>
            </a:r>
          </a:p>
          <a:p>
            <a:pPr marL="457200" indent="-4572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Bilgi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ustalık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yetersizliği</a:t>
            </a:r>
          </a:p>
          <a:p>
            <a:pPr marL="457200" indent="-4572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Uygunsuz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mekanik şartlar ve fiziki çevre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2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İnsan önce güvensiz koşullar oluşturmakta, sonrada bu koşullar nedeniyle kaza yapmakta veya meslek hastalığına yakalanmaktadır. Kaza kusur oranlarının belirlenmesinde tehlikeli hareketlerin nedenleri incelenmelidir.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GÜVENLİĞİ BEŞİNCİ PRENSİBİ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3062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6"/>
          <p:cNvSpPr txBox="1">
            <a:spLocks noChangeArrowheads="1"/>
          </p:cNvSpPr>
          <p:nvPr/>
        </p:nvSpPr>
        <p:spPr bwMode="auto">
          <a:xfrm>
            <a:off x="6131925" y="2154595"/>
            <a:ext cx="28589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r" defTabSz="801688">
              <a:spcBef>
                <a:spcPct val="20000"/>
              </a:spcBef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Bilgi ve ustalık yetersizliği</a:t>
            </a:r>
            <a:endParaRPr lang="en-GB" sz="2000" b="1" i="1" dirty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3476" name="Text Box 44"/>
          <p:cNvSpPr txBox="1">
            <a:spLocks noChangeArrowheads="1"/>
          </p:cNvSpPr>
          <p:nvPr/>
        </p:nvSpPr>
        <p:spPr bwMode="auto">
          <a:xfrm>
            <a:off x="0" y="1699568"/>
            <a:ext cx="297347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2000" b="1" i="1" dirty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İşçinin</a:t>
            </a:r>
            <a:r>
              <a:rPr lang="tr-TR" sz="2000" i="1" dirty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şahsi kusurları                   </a:t>
            </a:r>
            <a:r>
              <a:rPr lang="tr-TR" sz="2000" i="1" dirty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«dikkatsizlik, laubalilik, umursamazlık»</a:t>
            </a:r>
            <a:endParaRPr lang="tr-TR" sz="2000" i="1" dirty="0" smtClean="0">
              <a:solidFill>
                <a:srgbClr val="29292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3478" name="Freeform 6"/>
          <p:cNvSpPr>
            <a:spLocks/>
          </p:cNvSpPr>
          <p:nvPr/>
        </p:nvSpPr>
        <p:spPr bwMode="gray">
          <a:xfrm rot="3600000">
            <a:off x="3702050" y="3108325"/>
            <a:ext cx="1841500" cy="2781300"/>
          </a:xfrm>
          <a:custGeom>
            <a:avLst/>
            <a:gdLst>
              <a:gd name="T0" fmla="*/ 688 w 794"/>
              <a:gd name="T1" fmla="*/ 9 h 1200"/>
              <a:gd name="T2" fmla="*/ 602 w 794"/>
              <a:gd name="T3" fmla="*/ 59 h 1200"/>
              <a:gd name="T4" fmla="*/ 598 w 794"/>
              <a:gd name="T5" fmla="*/ 57 h 1200"/>
              <a:gd name="T6" fmla="*/ 592 w 794"/>
              <a:gd name="T7" fmla="*/ 40 h 1200"/>
              <a:gd name="T8" fmla="*/ 589 w 794"/>
              <a:gd name="T9" fmla="*/ 19 h 1200"/>
              <a:gd name="T10" fmla="*/ 548 w 794"/>
              <a:gd name="T11" fmla="*/ 8 h 1200"/>
              <a:gd name="T12" fmla="*/ 537 w 794"/>
              <a:gd name="T13" fmla="*/ 49 h 1200"/>
              <a:gd name="T14" fmla="*/ 553 w 794"/>
              <a:gd name="T15" fmla="*/ 62 h 1200"/>
              <a:gd name="T16" fmla="*/ 553 w 794"/>
              <a:gd name="T17" fmla="*/ 62 h 1200"/>
              <a:gd name="T18" fmla="*/ 565 w 794"/>
              <a:gd name="T19" fmla="*/ 76 h 1200"/>
              <a:gd name="T20" fmla="*/ 565 w 794"/>
              <a:gd name="T21" fmla="*/ 80 h 1200"/>
              <a:gd name="T22" fmla="*/ 477 w 794"/>
              <a:gd name="T23" fmla="*/ 131 h 1200"/>
              <a:gd name="T24" fmla="*/ 551 w 794"/>
              <a:gd name="T25" fmla="*/ 406 h 1200"/>
              <a:gd name="T26" fmla="*/ 477 w 794"/>
              <a:gd name="T27" fmla="*/ 681 h 1200"/>
              <a:gd name="T28" fmla="*/ 0 w 794"/>
              <a:gd name="T29" fmla="*/ 957 h 1200"/>
              <a:gd name="T30" fmla="*/ 0 w 794"/>
              <a:gd name="T31" fmla="*/ 1047 h 1200"/>
              <a:gd name="T32" fmla="*/ 0 w 794"/>
              <a:gd name="T33" fmla="*/ 1058 h 1200"/>
              <a:gd name="T34" fmla="*/ 4 w 794"/>
              <a:gd name="T35" fmla="*/ 1060 h 1200"/>
              <a:gd name="T36" fmla="*/ 22 w 794"/>
              <a:gd name="T37" fmla="*/ 1056 h 1200"/>
              <a:gd name="T38" fmla="*/ 22 w 794"/>
              <a:gd name="T39" fmla="*/ 1056 h 1200"/>
              <a:gd name="T40" fmla="*/ 42 w 794"/>
              <a:gd name="T41" fmla="*/ 1049 h 1200"/>
              <a:gd name="T42" fmla="*/ 71 w 794"/>
              <a:gd name="T43" fmla="*/ 1079 h 1200"/>
              <a:gd name="T44" fmla="*/ 42 w 794"/>
              <a:gd name="T45" fmla="*/ 1110 h 1200"/>
              <a:gd name="T46" fmla="*/ 22 w 794"/>
              <a:gd name="T47" fmla="*/ 1102 h 1200"/>
              <a:gd name="T48" fmla="*/ 4 w 794"/>
              <a:gd name="T49" fmla="*/ 1099 h 1200"/>
              <a:gd name="T50" fmla="*/ 0 w 794"/>
              <a:gd name="T51" fmla="*/ 1101 h 1200"/>
              <a:gd name="T52" fmla="*/ 0 w 794"/>
              <a:gd name="T53" fmla="*/ 1108 h 1200"/>
              <a:gd name="T54" fmla="*/ 0 w 794"/>
              <a:gd name="T55" fmla="*/ 1200 h 1200"/>
              <a:gd name="T56" fmla="*/ 688 w 794"/>
              <a:gd name="T57" fmla="*/ 803 h 1200"/>
              <a:gd name="T58" fmla="*/ 794 w 794"/>
              <a:gd name="T59" fmla="*/ 406 h 1200"/>
              <a:gd name="T60" fmla="*/ 688 w 794"/>
              <a:gd name="T61" fmla="*/ 9 h 12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794"/>
              <a:gd name="T94" fmla="*/ 0 h 1200"/>
              <a:gd name="T95" fmla="*/ 794 w 794"/>
              <a:gd name="T96" fmla="*/ 1200 h 120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794" h="1200">
                <a:moveTo>
                  <a:pt x="688" y="9"/>
                </a:moveTo>
                <a:cubicBezTo>
                  <a:pt x="602" y="59"/>
                  <a:pt x="602" y="59"/>
                  <a:pt x="602" y="59"/>
                </a:cubicBezTo>
                <a:cubicBezTo>
                  <a:pt x="601" y="58"/>
                  <a:pt x="600" y="58"/>
                  <a:pt x="598" y="57"/>
                </a:cubicBezTo>
                <a:cubicBezTo>
                  <a:pt x="593" y="53"/>
                  <a:pt x="590" y="45"/>
                  <a:pt x="592" y="40"/>
                </a:cubicBezTo>
                <a:cubicBezTo>
                  <a:pt x="594" y="33"/>
                  <a:pt x="593" y="25"/>
                  <a:pt x="589" y="19"/>
                </a:cubicBezTo>
                <a:cubicBezTo>
                  <a:pt x="581" y="5"/>
                  <a:pt x="563" y="0"/>
                  <a:pt x="548" y="8"/>
                </a:cubicBezTo>
                <a:cubicBezTo>
                  <a:pt x="534" y="17"/>
                  <a:pt x="529" y="35"/>
                  <a:pt x="537" y="49"/>
                </a:cubicBezTo>
                <a:cubicBezTo>
                  <a:pt x="540" y="56"/>
                  <a:pt x="546" y="60"/>
                  <a:pt x="553" y="62"/>
                </a:cubicBezTo>
                <a:cubicBezTo>
                  <a:pt x="553" y="62"/>
                  <a:pt x="553" y="62"/>
                  <a:pt x="553" y="62"/>
                </a:cubicBezTo>
                <a:cubicBezTo>
                  <a:pt x="559" y="63"/>
                  <a:pt x="564" y="69"/>
                  <a:pt x="565" y="76"/>
                </a:cubicBezTo>
                <a:cubicBezTo>
                  <a:pt x="565" y="78"/>
                  <a:pt x="565" y="79"/>
                  <a:pt x="565" y="80"/>
                </a:cubicBezTo>
                <a:cubicBezTo>
                  <a:pt x="477" y="131"/>
                  <a:pt x="477" y="131"/>
                  <a:pt x="477" y="131"/>
                </a:cubicBezTo>
                <a:cubicBezTo>
                  <a:pt x="524" y="212"/>
                  <a:pt x="551" y="306"/>
                  <a:pt x="551" y="406"/>
                </a:cubicBezTo>
                <a:cubicBezTo>
                  <a:pt x="551" y="507"/>
                  <a:pt x="524" y="601"/>
                  <a:pt x="477" y="681"/>
                </a:cubicBezTo>
                <a:cubicBezTo>
                  <a:pt x="382" y="846"/>
                  <a:pt x="204" y="957"/>
                  <a:pt x="0" y="957"/>
                </a:cubicBezTo>
                <a:cubicBezTo>
                  <a:pt x="0" y="1047"/>
                  <a:pt x="0" y="1047"/>
                  <a:pt x="0" y="1047"/>
                </a:cubicBezTo>
                <a:cubicBezTo>
                  <a:pt x="0" y="1058"/>
                  <a:pt x="0" y="1058"/>
                  <a:pt x="0" y="1058"/>
                </a:cubicBezTo>
                <a:cubicBezTo>
                  <a:pt x="2" y="1058"/>
                  <a:pt x="3" y="1059"/>
                  <a:pt x="4" y="1060"/>
                </a:cubicBezTo>
                <a:cubicBezTo>
                  <a:pt x="10" y="1063"/>
                  <a:pt x="18" y="1061"/>
                  <a:pt x="22" y="1056"/>
                </a:cubicBezTo>
                <a:cubicBezTo>
                  <a:pt x="22" y="1056"/>
                  <a:pt x="22" y="1056"/>
                  <a:pt x="22" y="1056"/>
                </a:cubicBezTo>
                <a:cubicBezTo>
                  <a:pt x="27" y="1052"/>
                  <a:pt x="34" y="1049"/>
                  <a:pt x="42" y="1049"/>
                </a:cubicBezTo>
                <a:cubicBezTo>
                  <a:pt x="58" y="1049"/>
                  <a:pt x="71" y="1063"/>
                  <a:pt x="71" y="1079"/>
                </a:cubicBezTo>
                <a:cubicBezTo>
                  <a:pt x="71" y="1096"/>
                  <a:pt x="58" y="1110"/>
                  <a:pt x="42" y="1110"/>
                </a:cubicBezTo>
                <a:cubicBezTo>
                  <a:pt x="34" y="1110"/>
                  <a:pt x="27" y="1107"/>
                  <a:pt x="22" y="1102"/>
                </a:cubicBezTo>
                <a:cubicBezTo>
                  <a:pt x="18" y="1097"/>
                  <a:pt x="10" y="1096"/>
                  <a:pt x="4" y="1099"/>
                </a:cubicBezTo>
                <a:cubicBezTo>
                  <a:pt x="3" y="1099"/>
                  <a:pt x="2" y="1100"/>
                  <a:pt x="0" y="1101"/>
                </a:cubicBezTo>
                <a:cubicBezTo>
                  <a:pt x="0" y="1108"/>
                  <a:pt x="0" y="1108"/>
                  <a:pt x="0" y="1108"/>
                </a:cubicBezTo>
                <a:cubicBezTo>
                  <a:pt x="0" y="1200"/>
                  <a:pt x="0" y="1200"/>
                  <a:pt x="0" y="1200"/>
                </a:cubicBezTo>
                <a:cubicBezTo>
                  <a:pt x="294" y="1200"/>
                  <a:pt x="551" y="1040"/>
                  <a:pt x="688" y="803"/>
                </a:cubicBezTo>
                <a:cubicBezTo>
                  <a:pt x="755" y="686"/>
                  <a:pt x="794" y="551"/>
                  <a:pt x="794" y="406"/>
                </a:cubicBezTo>
                <a:cubicBezTo>
                  <a:pt x="794" y="262"/>
                  <a:pt x="755" y="126"/>
                  <a:pt x="688" y="9"/>
                </a:cubicBezTo>
                <a:close/>
              </a:path>
            </a:pathLst>
          </a:custGeom>
          <a:gradFill rotWithShape="1">
            <a:gsLst>
              <a:gs pos="0">
                <a:srgbClr val="5D0202"/>
              </a:gs>
              <a:gs pos="50000">
                <a:srgbClr val="A90404"/>
              </a:gs>
              <a:gs pos="100000">
                <a:srgbClr val="5D0202"/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3479" name="Freeform 7"/>
          <p:cNvSpPr>
            <a:spLocks/>
          </p:cNvSpPr>
          <p:nvPr/>
        </p:nvSpPr>
        <p:spPr bwMode="gray">
          <a:xfrm rot="3600000">
            <a:off x="2734469" y="1605756"/>
            <a:ext cx="2003425" cy="2760663"/>
          </a:xfrm>
          <a:custGeom>
            <a:avLst/>
            <a:gdLst>
              <a:gd name="T0" fmla="*/ 835 w 864"/>
              <a:gd name="T1" fmla="*/ 1040 h 1191"/>
              <a:gd name="T2" fmla="*/ 815 w 864"/>
              <a:gd name="T3" fmla="*/ 1047 h 1191"/>
              <a:gd name="T4" fmla="*/ 815 w 864"/>
              <a:gd name="T5" fmla="*/ 1047 h 1191"/>
              <a:gd name="T6" fmla="*/ 797 w 864"/>
              <a:gd name="T7" fmla="*/ 1051 h 1191"/>
              <a:gd name="T8" fmla="*/ 793 w 864"/>
              <a:gd name="T9" fmla="*/ 1049 h 1191"/>
              <a:gd name="T10" fmla="*/ 793 w 864"/>
              <a:gd name="T11" fmla="*/ 1038 h 1191"/>
              <a:gd name="T12" fmla="*/ 793 w 864"/>
              <a:gd name="T13" fmla="*/ 948 h 1191"/>
              <a:gd name="T14" fmla="*/ 317 w 864"/>
              <a:gd name="T15" fmla="*/ 672 h 1191"/>
              <a:gd name="T16" fmla="*/ 243 w 864"/>
              <a:gd name="T17" fmla="*/ 397 h 1191"/>
              <a:gd name="T18" fmla="*/ 317 w 864"/>
              <a:gd name="T19" fmla="*/ 122 h 1191"/>
              <a:gd name="T20" fmla="*/ 231 w 864"/>
              <a:gd name="T21" fmla="*/ 73 h 1191"/>
              <a:gd name="T22" fmla="*/ 228 w 864"/>
              <a:gd name="T23" fmla="*/ 75 h 1191"/>
              <a:gd name="T24" fmla="*/ 221 w 864"/>
              <a:gd name="T25" fmla="*/ 92 h 1191"/>
              <a:gd name="T26" fmla="*/ 221 w 864"/>
              <a:gd name="T27" fmla="*/ 92 h 1191"/>
              <a:gd name="T28" fmla="*/ 218 w 864"/>
              <a:gd name="T29" fmla="*/ 113 h 1191"/>
              <a:gd name="T30" fmla="*/ 177 w 864"/>
              <a:gd name="T31" fmla="*/ 123 h 1191"/>
              <a:gd name="T32" fmla="*/ 166 w 864"/>
              <a:gd name="T33" fmla="*/ 82 h 1191"/>
              <a:gd name="T34" fmla="*/ 182 w 864"/>
              <a:gd name="T35" fmla="*/ 69 h 1191"/>
              <a:gd name="T36" fmla="*/ 194 w 864"/>
              <a:gd name="T37" fmla="*/ 55 h 1191"/>
              <a:gd name="T38" fmla="*/ 194 w 864"/>
              <a:gd name="T39" fmla="*/ 51 h 1191"/>
              <a:gd name="T40" fmla="*/ 106 w 864"/>
              <a:gd name="T41" fmla="*/ 0 h 1191"/>
              <a:gd name="T42" fmla="*/ 0 w 864"/>
              <a:gd name="T43" fmla="*/ 397 h 1191"/>
              <a:gd name="T44" fmla="*/ 106 w 864"/>
              <a:gd name="T45" fmla="*/ 794 h 1191"/>
              <a:gd name="T46" fmla="*/ 793 w 864"/>
              <a:gd name="T47" fmla="*/ 1191 h 1191"/>
              <a:gd name="T48" fmla="*/ 793 w 864"/>
              <a:gd name="T49" fmla="*/ 1099 h 1191"/>
              <a:gd name="T50" fmla="*/ 793 w 864"/>
              <a:gd name="T51" fmla="*/ 1092 h 1191"/>
              <a:gd name="T52" fmla="*/ 797 w 864"/>
              <a:gd name="T53" fmla="*/ 1090 h 1191"/>
              <a:gd name="T54" fmla="*/ 815 w 864"/>
              <a:gd name="T55" fmla="*/ 1093 h 1191"/>
              <a:gd name="T56" fmla="*/ 835 w 864"/>
              <a:gd name="T57" fmla="*/ 1101 h 1191"/>
              <a:gd name="T58" fmla="*/ 864 w 864"/>
              <a:gd name="T59" fmla="*/ 1070 h 1191"/>
              <a:gd name="T60" fmla="*/ 835 w 864"/>
              <a:gd name="T61" fmla="*/ 1040 h 119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64"/>
              <a:gd name="T94" fmla="*/ 0 h 1191"/>
              <a:gd name="T95" fmla="*/ 864 w 864"/>
              <a:gd name="T96" fmla="*/ 1191 h 119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864" h="1191">
                <a:moveTo>
                  <a:pt x="835" y="1040"/>
                </a:moveTo>
                <a:cubicBezTo>
                  <a:pt x="827" y="1040"/>
                  <a:pt x="820" y="1043"/>
                  <a:pt x="815" y="1047"/>
                </a:cubicBezTo>
                <a:cubicBezTo>
                  <a:pt x="815" y="1047"/>
                  <a:pt x="815" y="1047"/>
                  <a:pt x="815" y="1047"/>
                </a:cubicBezTo>
                <a:cubicBezTo>
                  <a:pt x="811" y="1052"/>
                  <a:pt x="803" y="1054"/>
                  <a:pt x="797" y="1051"/>
                </a:cubicBezTo>
                <a:cubicBezTo>
                  <a:pt x="796" y="1050"/>
                  <a:pt x="795" y="1049"/>
                  <a:pt x="793" y="1049"/>
                </a:cubicBezTo>
                <a:cubicBezTo>
                  <a:pt x="793" y="1038"/>
                  <a:pt x="793" y="1038"/>
                  <a:pt x="793" y="1038"/>
                </a:cubicBezTo>
                <a:cubicBezTo>
                  <a:pt x="793" y="948"/>
                  <a:pt x="793" y="948"/>
                  <a:pt x="793" y="948"/>
                </a:cubicBezTo>
                <a:cubicBezTo>
                  <a:pt x="590" y="948"/>
                  <a:pt x="412" y="837"/>
                  <a:pt x="317" y="672"/>
                </a:cubicBezTo>
                <a:cubicBezTo>
                  <a:pt x="270" y="592"/>
                  <a:pt x="243" y="498"/>
                  <a:pt x="243" y="397"/>
                </a:cubicBezTo>
                <a:cubicBezTo>
                  <a:pt x="243" y="297"/>
                  <a:pt x="270" y="203"/>
                  <a:pt x="317" y="122"/>
                </a:cubicBezTo>
                <a:cubicBezTo>
                  <a:pt x="231" y="73"/>
                  <a:pt x="231" y="73"/>
                  <a:pt x="231" y="73"/>
                </a:cubicBezTo>
                <a:cubicBezTo>
                  <a:pt x="230" y="73"/>
                  <a:pt x="229" y="74"/>
                  <a:pt x="228" y="75"/>
                </a:cubicBezTo>
                <a:cubicBezTo>
                  <a:pt x="222" y="79"/>
                  <a:pt x="219" y="86"/>
                  <a:pt x="221" y="92"/>
                </a:cubicBezTo>
                <a:cubicBezTo>
                  <a:pt x="221" y="92"/>
                  <a:pt x="221" y="92"/>
                  <a:pt x="221" y="92"/>
                </a:cubicBezTo>
                <a:cubicBezTo>
                  <a:pt x="223" y="99"/>
                  <a:pt x="222" y="106"/>
                  <a:pt x="218" y="113"/>
                </a:cubicBezTo>
                <a:cubicBezTo>
                  <a:pt x="210" y="127"/>
                  <a:pt x="192" y="131"/>
                  <a:pt x="177" y="123"/>
                </a:cubicBezTo>
                <a:cubicBezTo>
                  <a:pt x="163" y="115"/>
                  <a:pt x="158" y="96"/>
                  <a:pt x="166" y="82"/>
                </a:cubicBezTo>
                <a:cubicBezTo>
                  <a:pt x="169" y="76"/>
                  <a:pt x="175" y="71"/>
                  <a:pt x="182" y="69"/>
                </a:cubicBezTo>
                <a:cubicBezTo>
                  <a:pt x="188" y="68"/>
                  <a:pt x="193" y="62"/>
                  <a:pt x="194" y="55"/>
                </a:cubicBezTo>
                <a:cubicBezTo>
                  <a:pt x="194" y="54"/>
                  <a:pt x="194" y="52"/>
                  <a:pt x="194" y="51"/>
                </a:cubicBezTo>
                <a:cubicBezTo>
                  <a:pt x="106" y="0"/>
                  <a:pt x="106" y="0"/>
                  <a:pt x="106" y="0"/>
                </a:cubicBezTo>
                <a:cubicBezTo>
                  <a:pt x="38" y="117"/>
                  <a:pt x="0" y="253"/>
                  <a:pt x="0" y="397"/>
                </a:cubicBezTo>
                <a:cubicBezTo>
                  <a:pt x="0" y="542"/>
                  <a:pt x="38" y="677"/>
                  <a:pt x="106" y="794"/>
                </a:cubicBezTo>
                <a:cubicBezTo>
                  <a:pt x="243" y="1031"/>
                  <a:pt x="500" y="1191"/>
                  <a:pt x="793" y="1191"/>
                </a:cubicBezTo>
                <a:cubicBezTo>
                  <a:pt x="793" y="1099"/>
                  <a:pt x="793" y="1099"/>
                  <a:pt x="793" y="1099"/>
                </a:cubicBezTo>
                <a:cubicBezTo>
                  <a:pt x="793" y="1092"/>
                  <a:pt x="793" y="1092"/>
                  <a:pt x="793" y="1092"/>
                </a:cubicBezTo>
                <a:cubicBezTo>
                  <a:pt x="795" y="1091"/>
                  <a:pt x="796" y="1090"/>
                  <a:pt x="797" y="1090"/>
                </a:cubicBezTo>
                <a:cubicBezTo>
                  <a:pt x="803" y="1087"/>
                  <a:pt x="811" y="1088"/>
                  <a:pt x="815" y="1093"/>
                </a:cubicBezTo>
                <a:cubicBezTo>
                  <a:pt x="820" y="1098"/>
                  <a:pt x="827" y="1101"/>
                  <a:pt x="835" y="1101"/>
                </a:cubicBezTo>
                <a:cubicBezTo>
                  <a:pt x="851" y="1101"/>
                  <a:pt x="864" y="1087"/>
                  <a:pt x="864" y="1070"/>
                </a:cubicBezTo>
                <a:cubicBezTo>
                  <a:pt x="864" y="1054"/>
                  <a:pt x="851" y="1040"/>
                  <a:pt x="835" y="1040"/>
                </a:cubicBezTo>
                <a:close/>
              </a:path>
            </a:pathLst>
          </a:custGeom>
          <a:gradFill rotWithShape="1">
            <a:gsLst>
              <a:gs pos="0">
                <a:srgbClr val="5D0202"/>
              </a:gs>
              <a:gs pos="50000">
                <a:srgbClr val="A90404"/>
              </a:gs>
              <a:gs pos="100000">
                <a:srgbClr val="5D0202"/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3480" name="Freeform 8"/>
          <p:cNvSpPr>
            <a:spLocks/>
          </p:cNvSpPr>
          <p:nvPr/>
        </p:nvSpPr>
        <p:spPr bwMode="gray">
          <a:xfrm rot="3600000">
            <a:off x="4019550" y="2255838"/>
            <a:ext cx="3190875" cy="1219200"/>
          </a:xfrm>
          <a:custGeom>
            <a:avLst/>
            <a:gdLst>
              <a:gd name="T0" fmla="*/ 1164 w 1375"/>
              <a:gd name="T1" fmla="*/ 518 h 527"/>
              <a:gd name="T2" fmla="*/ 1252 w 1375"/>
              <a:gd name="T3" fmla="*/ 467 h 527"/>
              <a:gd name="T4" fmla="*/ 1252 w 1375"/>
              <a:gd name="T5" fmla="*/ 463 h 527"/>
              <a:gd name="T6" fmla="*/ 1240 w 1375"/>
              <a:gd name="T7" fmla="*/ 449 h 527"/>
              <a:gd name="T8" fmla="*/ 1240 w 1375"/>
              <a:gd name="T9" fmla="*/ 449 h 527"/>
              <a:gd name="T10" fmla="*/ 1224 w 1375"/>
              <a:gd name="T11" fmla="*/ 436 h 527"/>
              <a:gd name="T12" fmla="*/ 1235 w 1375"/>
              <a:gd name="T13" fmla="*/ 395 h 527"/>
              <a:gd name="T14" fmla="*/ 1276 w 1375"/>
              <a:gd name="T15" fmla="*/ 406 h 527"/>
              <a:gd name="T16" fmla="*/ 1279 w 1375"/>
              <a:gd name="T17" fmla="*/ 427 h 527"/>
              <a:gd name="T18" fmla="*/ 1285 w 1375"/>
              <a:gd name="T19" fmla="*/ 444 h 527"/>
              <a:gd name="T20" fmla="*/ 1289 w 1375"/>
              <a:gd name="T21" fmla="*/ 446 h 527"/>
              <a:gd name="T22" fmla="*/ 1375 w 1375"/>
              <a:gd name="T23" fmla="*/ 396 h 527"/>
              <a:gd name="T24" fmla="*/ 687 w 1375"/>
              <a:gd name="T25" fmla="*/ 0 h 527"/>
              <a:gd name="T26" fmla="*/ 0 w 1375"/>
              <a:gd name="T27" fmla="*/ 396 h 527"/>
              <a:gd name="T28" fmla="*/ 88 w 1375"/>
              <a:gd name="T29" fmla="*/ 447 h 527"/>
              <a:gd name="T30" fmla="*/ 88 w 1375"/>
              <a:gd name="T31" fmla="*/ 451 h 527"/>
              <a:gd name="T32" fmla="*/ 76 w 1375"/>
              <a:gd name="T33" fmla="*/ 465 h 527"/>
              <a:gd name="T34" fmla="*/ 60 w 1375"/>
              <a:gd name="T35" fmla="*/ 478 h 527"/>
              <a:gd name="T36" fmla="*/ 71 w 1375"/>
              <a:gd name="T37" fmla="*/ 519 h 527"/>
              <a:gd name="T38" fmla="*/ 112 w 1375"/>
              <a:gd name="T39" fmla="*/ 509 h 527"/>
              <a:gd name="T40" fmla="*/ 115 w 1375"/>
              <a:gd name="T41" fmla="*/ 488 h 527"/>
              <a:gd name="T42" fmla="*/ 115 w 1375"/>
              <a:gd name="T43" fmla="*/ 488 h 527"/>
              <a:gd name="T44" fmla="*/ 122 w 1375"/>
              <a:gd name="T45" fmla="*/ 471 h 527"/>
              <a:gd name="T46" fmla="*/ 125 w 1375"/>
              <a:gd name="T47" fmla="*/ 469 h 527"/>
              <a:gd name="T48" fmla="*/ 211 w 1375"/>
              <a:gd name="T49" fmla="*/ 518 h 527"/>
              <a:gd name="T50" fmla="*/ 687 w 1375"/>
              <a:gd name="T51" fmla="*/ 243 h 527"/>
              <a:gd name="T52" fmla="*/ 1164 w 1375"/>
              <a:gd name="T53" fmla="*/ 518 h 52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375"/>
              <a:gd name="T82" fmla="*/ 0 h 527"/>
              <a:gd name="T83" fmla="*/ 1375 w 1375"/>
              <a:gd name="T84" fmla="*/ 527 h 52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375" h="527">
                <a:moveTo>
                  <a:pt x="1164" y="518"/>
                </a:moveTo>
                <a:cubicBezTo>
                  <a:pt x="1252" y="467"/>
                  <a:pt x="1252" y="467"/>
                  <a:pt x="1252" y="467"/>
                </a:cubicBezTo>
                <a:cubicBezTo>
                  <a:pt x="1252" y="466"/>
                  <a:pt x="1252" y="465"/>
                  <a:pt x="1252" y="463"/>
                </a:cubicBezTo>
                <a:cubicBezTo>
                  <a:pt x="1251" y="456"/>
                  <a:pt x="1246" y="450"/>
                  <a:pt x="1240" y="449"/>
                </a:cubicBezTo>
                <a:cubicBezTo>
                  <a:pt x="1240" y="449"/>
                  <a:pt x="1240" y="449"/>
                  <a:pt x="1240" y="449"/>
                </a:cubicBezTo>
                <a:cubicBezTo>
                  <a:pt x="1233" y="447"/>
                  <a:pt x="1227" y="443"/>
                  <a:pt x="1224" y="436"/>
                </a:cubicBezTo>
                <a:cubicBezTo>
                  <a:pt x="1216" y="422"/>
                  <a:pt x="1221" y="404"/>
                  <a:pt x="1235" y="395"/>
                </a:cubicBezTo>
                <a:cubicBezTo>
                  <a:pt x="1250" y="387"/>
                  <a:pt x="1268" y="392"/>
                  <a:pt x="1276" y="406"/>
                </a:cubicBezTo>
                <a:cubicBezTo>
                  <a:pt x="1280" y="412"/>
                  <a:pt x="1281" y="420"/>
                  <a:pt x="1279" y="427"/>
                </a:cubicBezTo>
                <a:cubicBezTo>
                  <a:pt x="1277" y="432"/>
                  <a:pt x="1280" y="440"/>
                  <a:pt x="1285" y="444"/>
                </a:cubicBezTo>
                <a:cubicBezTo>
                  <a:pt x="1287" y="445"/>
                  <a:pt x="1288" y="445"/>
                  <a:pt x="1289" y="446"/>
                </a:cubicBezTo>
                <a:cubicBezTo>
                  <a:pt x="1375" y="396"/>
                  <a:pt x="1375" y="396"/>
                  <a:pt x="1375" y="396"/>
                </a:cubicBezTo>
                <a:cubicBezTo>
                  <a:pt x="1238" y="159"/>
                  <a:pt x="981" y="0"/>
                  <a:pt x="687" y="0"/>
                </a:cubicBezTo>
                <a:cubicBezTo>
                  <a:pt x="394" y="0"/>
                  <a:pt x="137" y="159"/>
                  <a:pt x="0" y="396"/>
                </a:cubicBezTo>
                <a:cubicBezTo>
                  <a:pt x="88" y="447"/>
                  <a:pt x="88" y="447"/>
                  <a:pt x="88" y="447"/>
                </a:cubicBezTo>
                <a:cubicBezTo>
                  <a:pt x="88" y="448"/>
                  <a:pt x="88" y="450"/>
                  <a:pt x="88" y="451"/>
                </a:cubicBezTo>
                <a:cubicBezTo>
                  <a:pt x="87" y="458"/>
                  <a:pt x="82" y="464"/>
                  <a:pt x="76" y="465"/>
                </a:cubicBezTo>
                <a:cubicBezTo>
                  <a:pt x="69" y="467"/>
                  <a:pt x="63" y="472"/>
                  <a:pt x="60" y="478"/>
                </a:cubicBezTo>
                <a:cubicBezTo>
                  <a:pt x="52" y="492"/>
                  <a:pt x="57" y="511"/>
                  <a:pt x="71" y="519"/>
                </a:cubicBezTo>
                <a:cubicBezTo>
                  <a:pt x="86" y="527"/>
                  <a:pt x="104" y="523"/>
                  <a:pt x="112" y="509"/>
                </a:cubicBezTo>
                <a:cubicBezTo>
                  <a:pt x="116" y="502"/>
                  <a:pt x="117" y="495"/>
                  <a:pt x="115" y="488"/>
                </a:cubicBezTo>
                <a:cubicBezTo>
                  <a:pt x="115" y="488"/>
                  <a:pt x="115" y="488"/>
                  <a:pt x="115" y="488"/>
                </a:cubicBezTo>
                <a:cubicBezTo>
                  <a:pt x="113" y="482"/>
                  <a:pt x="116" y="475"/>
                  <a:pt x="122" y="471"/>
                </a:cubicBezTo>
                <a:cubicBezTo>
                  <a:pt x="123" y="470"/>
                  <a:pt x="124" y="469"/>
                  <a:pt x="125" y="469"/>
                </a:cubicBezTo>
                <a:cubicBezTo>
                  <a:pt x="211" y="518"/>
                  <a:pt x="211" y="518"/>
                  <a:pt x="211" y="518"/>
                </a:cubicBezTo>
                <a:cubicBezTo>
                  <a:pt x="306" y="354"/>
                  <a:pt x="484" y="243"/>
                  <a:pt x="687" y="243"/>
                </a:cubicBezTo>
                <a:cubicBezTo>
                  <a:pt x="891" y="243"/>
                  <a:pt x="1069" y="354"/>
                  <a:pt x="1164" y="518"/>
                </a:cubicBezTo>
                <a:close/>
              </a:path>
            </a:pathLst>
          </a:custGeom>
          <a:gradFill rotWithShape="1">
            <a:gsLst>
              <a:gs pos="0">
                <a:srgbClr val="5D0202"/>
              </a:gs>
              <a:gs pos="50000">
                <a:srgbClr val="A90404"/>
              </a:gs>
              <a:gs pos="100000">
                <a:srgbClr val="5D0202"/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3481" name="Freeform 9"/>
          <p:cNvSpPr>
            <a:spLocks/>
          </p:cNvSpPr>
          <p:nvPr/>
        </p:nvSpPr>
        <p:spPr bwMode="gray">
          <a:xfrm rot="7200000">
            <a:off x="4496594" y="2107406"/>
            <a:ext cx="1282700" cy="1944688"/>
          </a:xfrm>
          <a:custGeom>
            <a:avLst/>
            <a:gdLst>
              <a:gd name="T0" fmla="*/ 550 w 550"/>
              <a:gd name="T1" fmla="*/ 132 h 836"/>
              <a:gd name="T2" fmla="*/ 547 w 550"/>
              <a:gd name="T3" fmla="*/ 130 h 836"/>
              <a:gd name="T4" fmla="*/ 529 w 550"/>
              <a:gd name="T5" fmla="*/ 133 h 836"/>
              <a:gd name="T6" fmla="*/ 529 w 550"/>
              <a:gd name="T7" fmla="*/ 133 h 836"/>
              <a:gd name="T8" fmla="*/ 509 w 550"/>
              <a:gd name="T9" fmla="*/ 141 h 836"/>
              <a:gd name="T10" fmla="*/ 480 w 550"/>
              <a:gd name="T11" fmla="*/ 111 h 836"/>
              <a:gd name="T12" fmla="*/ 509 w 550"/>
              <a:gd name="T13" fmla="*/ 80 h 836"/>
              <a:gd name="T14" fmla="*/ 529 w 550"/>
              <a:gd name="T15" fmla="*/ 88 h 836"/>
              <a:gd name="T16" fmla="*/ 547 w 550"/>
              <a:gd name="T17" fmla="*/ 91 h 836"/>
              <a:gd name="T18" fmla="*/ 550 w 550"/>
              <a:gd name="T19" fmla="*/ 89 h 836"/>
              <a:gd name="T20" fmla="*/ 550 w 550"/>
              <a:gd name="T21" fmla="*/ 82 h 836"/>
              <a:gd name="T22" fmla="*/ 550 w 550"/>
              <a:gd name="T23" fmla="*/ 0 h 836"/>
              <a:gd name="T24" fmla="*/ 0 w 550"/>
              <a:gd name="T25" fmla="*/ 550 h 836"/>
              <a:gd name="T26" fmla="*/ 74 w 550"/>
              <a:gd name="T27" fmla="*/ 825 h 836"/>
              <a:gd name="T28" fmla="*/ 153 w 550"/>
              <a:gd name="T29" fmla="*/ 780 h 836"/>
              <a:gd name="T30" fmla="*/ 158 w 550"/>
              <a:gd name="T31" fmla="*/ 796 h 836"/>
              <a:gd name="T32" fmla="*/ 161 w 550"/>
              <a:gd name="T33" fmla="*/ 817 h 836"/>
              <a:gd name="T34" fmla="*/ 202 w 550"/>
              <a:gd name="T35" fmla="*/ 827 h 836"/>
              <a:gd name="T36" fmla="*/ 214 w 550"/>
              <a:gd name="T37" fmla="*/ 786 h 836"/>
              <a:gd name="T38" fmla="*/ 198 w 550"/>
              <a:gd name="T39" fmla="*/ 773 h 836"/>
              <a:gd name="T40" fmla="*/ 198 w 550"/>
              <a:gd name="T41" fmla="*/ 773 h 836"/>
              <a:gd name="T42" fmla="*/ 186 w 550"/>
              <a:gd name="T43" fmla="*/ 761 h 836"/>
              <a:gd name="T44" fmla="*/ 266 w 550"/>
              <a:gd name="T45" fmla="*/ 714 h 836"/>
              <a:gd name="T46" fmla="*/ 222 w 550"/>
              <a:gd name="T47" fmla="*/ 550 h 836"/>
              <a:gd name="T48" fmla="*/ 550 w 550"/>
              <a:gd name="T49" fmla="*/ 222 h 836"/>
              <a:gd name="T50" fmla="*/ 550 w 550"/>
              <a:gd name="T51" fmla="*/ 143 h 836"/>
              <a:gd name="T52" fmla="*/ 550 w 550"/>
              <a:gd name="T53" fmla="*/ 132 h 8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50"/>
              <a:gd name="T82" fmla="*/ 0 h 836"/>
              <a:gd name="T83" fmla="*/ 550 w 550"/>
              <a:gd name="T84" fmla="*/ 836 h 8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50" h="836">
                <a:moveTo>
                  <a:pt x="550" y="132"/>
                </a:moveTo>
                <a:cubicBezTo>
                  <a:pt x="549" y="131"/>
                  <a:pt x="548" y="131"/>
                  <a:pt x="547" y="130"/>
                </a:cubicBezTo>
                <a:cubicBezTo>
                  <a:pt x="540" y="127"/>
                  <a:pt x="533" y="129"/>
                  <a:pt x="529" y="133"/>
                </a:cubicBezTo>
                <a:cubicBezTo>
                  <a:pt x="529" y="133"/>
                  <a:pt x="529" y="133"/>
                  <a:pt x="529" y="133"/>
                </a:cubicBezTo>
                <a:cubicBezTo>
                  <a:pt x="523" y="138"/>
                  <a:pt x="517" y="141"/>
                  <a:pt x="509" y="141"/>
                </a:cubicBezTo>
                <a:cubicBezTo>
                  <a:pt x="493" y="141"/>
                  <a:pt x="480" y="127"/>
                  <a:pt x="480" y="111"/>
                </a:cubicBezTo>
                <a:cubicBezTo>
                  <a:pt x="480" y="94"/>
                  <a:pt x="493" y="80"/>
                  <a:pt x="509" y="80"/>
                </a:cubicBezTo>
                <a:cubicBezTo>
                  <a:pt x="517" y="80"/>
                  <a:pt x="524" y="83"/>
                  <a:pt x="529" y="88"/>
                </a:cubicBezTo>
                <a:cubicBezTo>
                  <a:pt x="533" y="93"/>
                  <a:pt x="540" y="94"/>
                  <a:pt x="547" y="91"/>
                </a:cubicBezTo>
                <a:cubicBezTo>
                  <a:pt x="548" y="91"/>
                  <a:pt x="549" y="90"/>
                  <a:pt x="550" y="89"/>
                </a:cubicBezTo>
                <a:cubicBezTo>
                  <a:pt x="550" y="82"/>
                  <a:pt x="550" y="82"/>
                  <a:pt x="550" y="82"/>
                </a:cubicBezTo>
                <a:cubicBezTo>
                  <a:pt x="550" y="0"/>
                  <a:pt x="550" y="0"/>
                  <a:pt x="550" y="0"/>
                </a:cubicBezTo>
                <a:cubicBezTo>
                  <a:pt x="246" y="0"/>
                  <a:pt x="0" y="246"/>
                  <a:pt x="0" y="550"/>
                </a:cubicBezTo>
                <a:cubicBezTo>
                  <a:pt x="0" y="651"/>
                  <a:pt x="27" y="745"/>
                  <a:pt x="74" y="825"/>
                </a:cubicBezTo>
                <a:cubicBezTo>
                  <a:pt x="153" y="780"/>
                  <a:pt x="153" y="780"/>
                  <a:pt x="153" y="780"/>
                </a:cubicBezTo>
                <a:cubicBezTo>
                  <a:pt x="158" y="784"/>
                  <a:pt x="160" y="791"/>
                  <a:pt x="158" y="796"/>
                </a:cubicBezTo>
                <a:cubicBezTo>
                  <a:pt x="157" y="803"/>
                  <a:pt x="158" y="810"/>
                  <a:pt x="161" y="817"/>
                </a:cubicBezTo>
                <a:cubicBezTo>
                  <a:pt x="170" y="831"/>
                  <a:pt x="188" y="836"/>
                  <a:pt x="202" y="827"/>
                </a:cubicBezTo>
                <a:cubicBezTo>
                  <a:pt x="217" y="819"/>
                  <a:pt x="222" y="801"/>
                  <a:pt x="214" y="786"/>
                </a:cubicBezTo>
                <a:cubicBezTo>
                  <a:pt x="210" y="780"/>
                  <a:pt x="204" y="776"/>
                  <a:pt x="198" y="773"/>
                </a:cubicBezTo>
                <a:cubicBezTo>
                  <a:pt x="198" y="773"/>
                  <a:pt x="198" y="773"/>
                  <a:pt x="198" y="773"/>
                </a:cubicBezTo>
                <a:cubicBezTo>
                  <a:pt x="192" y="772"/>
                  <a:pt x="187" y="767"/>
                  <a:pt x="186" y="761"/>
                </a:cubicBezTo>
                <a:cubicBezTo>
                  <a:pt x="266" y="714"/>
                  <a:pt x="266" y="714"/>
                  <a:pt x="266" y="714"/>
                </a:cubicBezTo>
                <a:cubicBezTo>
                  <a:pt x="238" y="666"/>
                  <a:pt x="222" y="610"/>
                  <a:pt x="222" y="550"/>
                </a:cubicBezTo>
                <a:cubicBezTo>
                  <a:pt x="222" y="369"/>
                  <a:pt x="369" y="222"/>
                  <a:pt x="550" y="222"/>
                </a:cubicBezTo>
                <a:cubicBezTo>
                  <a:pt x="550" y="143"/>
                  <a:pt x="550" y="143"/>
                  <a:pt x="550" y="143"/>
                </a:cubicBezTo>
                <a:lnTo>
                  <a:pt x="550" y="132"/>
                </a:lnTo>
                <a:close/>
              </a:path>
            </a:pathLst>
          </a:custGeom>
          <a:gradFill rotWithShape="1">
            <a:gsLst>
              <a:gs pos="0">
                <a:srgbClr val="E2E2E2"/>
              </a:gs>
              <a:gs pos="100000">
                <a:srgbClr val="C3C3C3"/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3482" name="Freeform 10"/>
          <p:cNvSpPr>
            <a:spLocks/>
          </p:cNvSpPr>
          <p:nvPr/>
        </p:nvSpPr>
        <p:spPr bwMode="gray">
          <a:xfrm rot="7200000">
            <a:off x="3824288" y="3163887"/>
            <a:ext cx="1447800" cy="1920875"/>
          </a:xfrm>
          <a:custGeom>
            <a:avLst/>
            <a:gdLst>
              <a:gd name="T0" fmla="*/ 70 w 621"/>
              <a:gd name="T1" fmla="*/ 0 h 826"/>
              <a:gd name="T2" fmla="*/ 70 w 621"/>
              <a:gd name="T3" fmla="*/ 82 h 826"/>
              <a:gd name="T4" fmla="*/ 70 w 621"/>
              <a:gd name="T5" fmla="*/ 89 h 826"/>
              <a:gd name="T6" fmla="*/ 67 w 621"/>
              <a:gd name="T7" fmla="*/ 91 h 826"/>
              <a:gd name="T8" fmla="*/ 49 w 621"/>
              <a:gd name="T9" fmla="*/ 88 h 826"/>
              <a:gd name="T10" fmla="*/ 29 w 621"/>
              <a:gd name="T11" fmla="*/ 80 h 826"/>
              <a:gd name="T12" fmla="*/ 0 w 621"/>
              <a:gd name="T13" fmla="*/ 111 h 826"/>
              <a:gd name="T14" fmla="*/ 29 w 621"/>
              <a:gd name="T15" fmla="*/ 141 h 826"/>
              <a:gd name="T16" fmla="*/ 49 w 621"/>
              <a:gd name="T17" fmla="*/ 133 h 826"/>
              <a:gd name="T18" fmla="*/ 49 w 621"/>
              <a:gd name="T19" fmla="*/ 133 h 826"/>
              <a:gd name="T20" fmla="*/ 67 w 621"/>
              <a:gd name="T21" fmla="*/ 130 h 826"/>
              <a:gd name="T22" fmla="*/ 70 w 621"/>
              <a:gd name="T23" fmla="*/ 132 h 826"/>
              <a:gd name="T24" fmla="*/ 70 w 621"/>
              <a:gd name="T25" fmla="*/ 143 h 826"/>
              <a:gd name="T26" fmla="*/ 70 w 621"/>
              <a:gd name="T27" fmla="*/ 222 h 826"/>
              <a:gd name="T28" fmla="*/ 70 w 621"/>
              <a:gd name="T29" fmla="*/ 222 h 826"/>
              <a:gd name="T30" fmla="*/ 398 w 621"/>
              <a:gd name="T31" fmla="*/ 550 h 826"/>
              <a:gd name="T32" fmla="*/ 354 w 621"/>
              <a:gd name="T33" fmla="*/ 714 h 826"/>
              <a:gd name="T34" fmla="*/ 433 w 621"/>
              <a:gd name="T35" fmla="*/ 759 h 826"/>
              <a:gd name="T36" fmla="*/ 436 w 621"/>
              <a:gd name="T37" fmla="*/ 758 h 826"/>
              <a:gd name="T38" fmla="*/ 443 w 621"/>
              <a:gd name="T39" fmla="*/ 740 h 826"/>
              <a:gd name="T40" fmla="*/ 443 w 621"/>
              <a:gd name="T41" fmla="*/ 740 h 826"/>
              <a:gd name="T42" fmla="*/ 446 w 621"/>
              <a:gd name="T43" fmla="*/ 720 h 826"/>
              <a:gd name="T44" fmla="*/ 487 w 621"/>
              <a:gd name="T45" fmla="*/ 709 h 826"/>
              <a:gd name="T46" fmla="*/ 498 w 621"/>
              <a:gd name="T47" fmla="*/ 750 h 826"/>
              <a:gd name="T48" fmla="*/ 482 w 621"/>
              <a:gd name="T49" fmla="*/ 763 h 826"/>
              <a:gd name="T50" fmla="*/ 470 w 621"/>
              <a:gd name="T51" fmla="*/ 777 h 826"/>
              <a:gd name="T52" fmla="*/ 470 w 621"/>
              <a:gd name="T53" fmla="*/ 781 h 826"/>
              <a:gd name="T54" fmla="*/ 547 w 621"/>
              <a:gd name="T55" fmla="*/ 826 h 826"/>
              <a:gd name="T56" fmla="*/ 621 w 621"/>
              <a:gd name="T57" fmla="*/ 550 h 826"/>
              <a:gd name="T58" fmla="*/ 70 w 621"/>
              <a:gd name="T59" fmla="*/ 0 h 82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21"/>
              <a:gd name="T91" fmla="*/ 0 h 826"/>
              <a:gd name="T92" fmla="*/ 621 w 621"/>
              <a:gd name="T93" fmla="*/ 826 h 82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21" h="826">
                <a:moveTo>
                  <a:pt x="70" y="0"/>
                </a:moveTo>
                <a:cubicBezTo>
                  <a:pt x="70" y="82"/>
                  <a:pt x="70" y="82"/>
                  <a:pt x="70" y="82"/>
                </a:cubicBezTo>
                <a:cubicBezTo>
                  <a:pt x="70" y="89"/>
                  <a:pt x="70" y="89"/>
                  <a:pt x="70" y="89"/>
                </a:cubicBezTo>
                <a:cubicBezTo>
                  <a:pt x="69" y="90"/>
                  <a:pt x="68" y="91"/>
                  <a:pt x="67" y="91"/>
                </a:cubicBezTo>
                <a:cubicBezTo>
                  <a:pt x="60" y="94"/>
                  <a:pt x="53" y="93"/>
                  <a:pt x="49" y="88"/>
                </a:cubicBezTo>
                <a:cubicBezTo>
                  <a:pt x="44" y="83"/>
                  <a:pt x="37" y="80"/>
                  <a:pt x="29" y="80"/>
                </a:cubicBezTo>
                <a:cubicBezTo>
                  <a:pt x="13" y="80"/>
                  <a:pt x="0" y="94"/>
                  <a:pt x="0" y="111"/>
                </a:cubicBezTo>
                <a:cubicBezTo>
                  <a:pt x="0" y="127"/>
                  <a:pt x="13" y="141"/>
                  <a:pt x="29" y="141"/>
                </a:cubicBezTo>
                <a:cubicBezTo>
                  <a:pt x="37" y="141"/>
                  <a:pt x="43" y="138"/>
                  <a:pt x="49" y="133"/>
                </a:cubicBezTo>
                <a:cubicBezTo>
                  <a:pt x="49" y="133"/>
                  <a:pt x="49" y="133"/>
                  <a:pt x="49" y="133"/>
                </a:cubicBezTo>
                <a:cubicBezTo>
                  <a:pt x="53" y="129"/>
                  <a:pt x="60" y="127"/>
                  <a:pt x="67" y="130"/>
                </a:cubicBezTo>
                <a:cubicBezTo>
                  <a:pt x="68" y="131"/>
                  <a:pt x="69" y="131"/>
                  <a:pt x="70" y="132"/>
                </a:cubicBezTo>
                <a:cubicBezTo>
                  <a:pt x="70" y="143"/>
                  <a:pt x="70" y="143"/>
                  <a:pt x="70" y="143"/>
                </a:cubicBezTo>
                <a:cubicBezTo>
                  <a:pt x="70" y="222"/>
                  <a:pt x="70" y="222"/>
                  <a:pt x="70" y="222"/>
                </a:cubicBezTo>
                <a:cubicBezTo>
                  <a:pt x="70" y="222"/>
                  <a:pt x="70" y="222"/>
                  <a:pt x="70" y="222"/>
                </a:cubicBezTo>
                <a:cubicBezTo>
                  <a:pt x="252" y="222"/>
                  <a:pt x="398" y="369"/>
                  <a:pt x="398" y="550"/>
                </a:cubicBezTo>
                <a:cubicBezTo>
                  <a:pt x="398" y="610"/>
                  <a:pt x="382" y="666"/>
                  <a:pt x="354" y="714"/>
                </a:cubicBezTo>
                <a:cubicBezTo>
                  <a:pt x="433" y="759"/>
                  <a:pt x="433" y="759"/>
                  <a:pt x="433" y="759"/>
                </a:cubicBezTo>
                <a:cubicBezTo>
                  <a:pt x="434" y="759"/>
                  <a:pt x="435" y="758"/>
                  <a:pt x="436" y="758"/>
                </a:cubicBezTo>
                <a:cubicBezTo>
                  <a:pt x="442" y="753"/>
                  <a:pt x="445" y="746"/>
                  <a:pt x="443" y="740"/>
                </a:cubicBezTo>
                <a:cubicBezTo>
                  <a:pt x="443" y="740"/>
                  <a:pt x="443" y="740"/>
                  <a:pt x="443" y="740"/>
                </a:cubicBezTo>
                <a:cubicBezTo>
                  <a:pt x="441" y="733"/>
                  <a:pt x="442" y="726"/>
                  <a:pt x="446" y="720"/>
                </a:cubicBezTo>
                <a:cubicBezTo>
                  <a:pt x="454" y="705"/>
                  <a:pt x="472" y="701"/>
                  <a:pt x="487" y="709"/>
                </a:cubicBezTo>
                <a:cubicBezTo>
                  <a:pt x="501" y="717"/>
                  <a:pt x="506" y="736"/>
                  <a:pt x="498" y="750"/>
                </a:cubicBezTo>
                <a:cubicBezTo>
                  <a:pt x="494" y="756"/>
                  <a:pt x="489" y="761"/>
                  <a:pt x="482" y="763"/>
                </a:cubicBezTo>
                <a:cubicBezTo>
                  <a:pt x="476" y="764"/>
                  <a:pt x="471" y="770"/>
                  <a:pt x="470" y="777"/>
                </a:cubicBezTo>
                <a:cubicBezTo>
                  <a:pt x="470" y="778"/>
                  <a:pt x="470" y="780"/>
                  <a:pt x="470" y="781"/>
                </a:cubicBezTo>
                <a:cubicBezTo>
                  <a:pt x="547" y="826"/>
                  <a:pt x="547" y="826"/>
                  <a:pt x="547" y="826"/>
                </a:cubicBezTo>
                <a:cubicBezTo>
                  <a:pt x="594" y="745"/>
                  <a:pt x="621" y="651"/>
                  <a:pt x="621" y="550"/>
                </a:cubicBezTo>
                <a:cubicBezTo>
                  <a:pt x="621" y="246"/>
                  <a:pt x="374" y="0"/>
                  <a:pt x="70" y="0"/>
                </a:cubicBezTo>
                <a:close/>
              </a:path>
            </a:pathLst>
          </a:custGeom>
          <a:gradFill rotWithShape="1">
            <a:gsLst>
              <a:gs pos="0">
                <a:srgbClr val="E2E2E2"/>
              </a:gs>
              <a:gs pos="100000">
                <a:srgbClr val="C3C3C3"/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3483" name="Freeform 11"/>
          <p:cNvSpPr>
            <a:spLocks/>
          </p:cNvSpPr>
          <p:nvPr/>
        </p:nvSpPr>
        <p:spPr bwMode="gray">
          <a:xfrm rot="7200000">
            <a:off x="2733675" y="2606676"/>
            <a:ext cx="2217737" cy="931862"/>
          </a:xfrm>
          <a:custGeom>
            <a:avLst/>
            <a:gdLst>
              <a:gd name="T0" fmla="*/ 876 w 953"/>
              <a:gd name="T1" fmla="*/ 80 h 400"/>
              <a:gd name="T2" fmla="*/ 876 w 953"/>
              <a:gd name="T3" fmla="*/ 76 h 400"/>
              <a:gd name="T4" fmla="*/ 888 w 953"/>
              <a:gd name="T5" fmla="*/ 62 h 400"/>
              <a:gd name="T6" fmla="*/ 904 w 953"/>
              <a:gd name="T7" fmla="*/ 49 h 400"/>
              <a:gd name="T8" fmla="*/ 893 w 953"/>
              <a:gd name="T9" fmla="*/ 8 h 400"/>
              <a:gd name="T10" fmla="*/ 852 w 953"/>
              <a:gd name="T11" fmla="*/ 19 h 400"/>
              <a:gd name="T12" fmla="*/ 849 w 953"/>
              <a:gd name="T13" fmla="*/ 39 h 400"/>
              <a:gd name="T14" fmla="*/ 849 w 953"/>
              <a:gd name="T15" fmla="*/ 39 h 400"/>
              <a:gd name="T16" fmla="*/ 842 w 953"/>
              <a:gd name="T17" fmla="*/ 57 h 400"/>
              <a:gd name="T18" fmla="*/ 839 w 953"/>
              <a:gd name="T19" fmla="*/ 58 h 400"/>
              <a:gd name="T20" fmla="*/ 760 w 953"/>
              <a:gd name="T21" fmla="*/ 13 h 400"/>
              <a:gd name="T22" fmla="*/ 476 w 953"/>
              <a:gd name="T23" fmla="*/ 177 h 400"/>
              <a:gd name="T24" fmla="*/ 192 w 953"/>
              <a:gd name="T25" fmla="*/ 13 h 400"/>
              <a:gd name="T26" fmla="*/ 112 w 953"/>
              <a:gd name="T27" fmla="*/ 60 h 400"/>
              <a:gd name="T28" fmla="*/ 124 w 953"/>
              <a:gd name="T29" fmla="*/ 72 h 400"/>
              <a:gd name="T30" fmla="*/ 124 w 953"/>
              <a:gd name="T31" fmla="*/ 72 h 400"/>
              <a:gd name="T32" fmla="*/ 140 w 953"/>
              <a:gd name="T33" fmla="*/ 85 h 400"/>
              <a:gd name="T34" fmla="*/ 128 w 953"/>
              <a:gd name="T35" fmla="*/ 126 h 400"/>
              <a:gd name="T36" fmla="*/ 87 w 953"/>
              <a:gd name="T37" fmla="*/ 116 h 400"/>
              <a:gd name="T38" fmla="*/ 84 w 953"/>
              <a:gd name="T39" fmla="*/ 95 h 400"/>
              <a:gd name="T40" fmla="*/ 79 w 953"/>
              <a:gd name="T41" fmla="*/ 79 h 400"/>
              <a:gd name="T42" fmla="*/ 0 w 953"/>
              <a:gd name="T43" fmla="*/ 124 h 400"/>
              <a:gd name="T44" fmla="*/ 476 w 953"/>
              <a:gd name="T45" fmla="*/ 400 h 400"/>
              <a:gd name="T46" fmla="*/ 953 w 953"/>
              <a:gd name="T47" fmla="*/ 125 h 400"/>
              <a:gd name="T48" fmla="*/ 876 w 953"/>
              <a:gd name="T49" fmla="*/ 80 h 4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53"/>
              <a:gd name="T76" fmla="*/ 0 h 400"/>
              <a:gd name="T77" fmla="*/ 953 w 953"/>
              <a:gd name="T78" fmla="*/ 400 h 4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53" h="400">
                <a:moveTo>
                  <a:pt x="876" y="80"/>
                </a:moveTo>
                <a:cubicBezTo>
                  <a:pt x="876" y="79"/>
                  <a:pt x="876" y="77"/>
                  <a:pt x="876" y="76"/>
                </a:cubicBezTo>
                <a:cubicBezTo>
                  <a:pt x="877" y="69"/>
                  <a:pt x="882" y="63"/>
                  <a:pt x="888" y="62"/>
                </a:cubicBezTo>
                <a:cubicBezTo>
                  <a:pt x="895" y="60"/>
                  <a:pt x="900" y="55"/>
                  <a:pt x="904" y="49"/>
                </a:cubicBezTo>
                <a:cubicBezTo>
                  <a:pt x="912" y="35"/>
                  <a:pt x="907" y="16"/>
                  <a:pt x="893" y="8"/>
                </a:cubicBezTo>
                <a:cubicBezTo>
                  <a:pt x="878" y="0"/>
                  <a:pt x="860" y="4"/>
                  <a:pt x="852" y="19"/>
                </a:cubicBezTo>
                <a:cubicBezTo>
                  <a:pt x="848" y="25"/>
                  <a:pt x="847" y="32"/>
                  <a:pt x="849" y="39"/>
                </a:cubicBezTo>
                <a:cubicBezTo>
                  <a:pt x="849" y="39"/>
                  <a:pt x="849" y="39"/>
                  <a:pt x="849" y="39"/>
                </a:cubicBezTo>
                <a:cubicBezTo>
                  <a:pt x="851" y="45"/>
                  <a:pt x="848" y="52"/>
                  <a:pt x="842" y="57"/>
                </a:cubicBezTo>
                <a:cubicBezTo>
                  <a:pt x="841" y="57"/>
                  <a:pt x="840" y="58"/>
                  <a:pt x="839" y="58"/>
                </a:cubicBezTo>
                <a:cubicBezTo>
                  <a:pt x="760" y="13"/>
                  <a:pt x="760" y="13"/>
                  <a:pt x="760" y="13"/>
                </a:cubicBezTo>
                <a:cubicBezTo>
                  <a:pt x="704" y="111"/>
                  <a:pt x="598" y="177"/>
                  <a:pt x="476" y="177"/>
                </a:cubicBezTo>
                <a:cubicBezTo>
                  <a:pt x="355" y="177"/>
                  <a:pt x="249" y="111"/>
                  <a:pt x="192" y="13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13" y="66"/>
                  <a:pt x="118" y="71"/>
                  <a:pt x="124" y="72"/>
                </a:cubicBezTo>
                <a:cubicBezTo>
                  <a:pt x="124" y="72"/>
                  <a:pt x="124" y="72"/>
                  <a:pt x="124" y="72"/>
                </a:cubicBezTo>
                <a:cubicBezTo>
                  <a:pt x="130" y="75"/>
                  <a:pt x="136" y="79"/>
                  <a:pt x="140" y="85"/>
                </a:cubicBezTo>
                <a:cubicBezTo>
                  <a:pt x="148" y="100"/>
                  <a:pt x="143" y="118"/>
                  <a:pt x="128" y="126"/>
                </a:cubicBezTo>
                <a:cubicBezTo>
                  <a:pt x="114" y="135"/>
                  <a:pt x="96" y="130"/>
                  <a:pt x="87" y="116"/>
                </a:cubicBezTo>
                <a:cubicBezTo>
                  <a:pt x="84" y="109"/>
                  <a:pt x="83" y="102"/>
                  <a:pt x="84" y="95"/>
                </a:cubicBezTo>
                <a:cubicBezTo>
                  <a:pt x="86" y="90"/>
                  <a:pt x="84" y="83"/>
                  <a:pt x="79" y="79"/>
                </a:cubicBezTo>
                <a:cubicBezTo>
                  <a:pt x="0" y="124"/>
                  <a:pt x="0" y="124"/>
                  <a:pt x="0" y="124"/>
                </a:cubicBezTo>
                <a:cubicBezTo>
                  <a:pt x="95" y="289"/>
                  <a:pt x="273" y="400"/>
                  <a:pt x="476" y="400"/>
                </a:cubicBezTo>
                <a:cubicBezTo>
                  <a:pt x="680" y="400"/>
                  <a:pt x="858" y="289"/>
                  <a:pt x="953" y="125"/>
                </a:cubicBezTo>
                <a:lnTo>
                  <a:pt x="876" y="80"/>
                </a:lnTo>
                <a:close/>
              </a:path>
            </a:pathLst>
          </a:custGeom>
          <a:gradFill rotWithShape="1">
            <a:gsLst>
              <a:gs pos="0">
                <a:srgbClr val="E2E2E2"/>
              </a:gs>
              <a:gs pos="100000">
                <a:srgbClr val="C3C3C3"/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3484" name="Oval 12"/>
          <p:cNvSpPr>
            <a:spLocks noChangeArrowheads="1"/>
          </p:cNvSpPr>
          <p:nvPr/>
        </p:nvSpPr>
        <p:spPr bwMode="gray">
          <a:xfrm>
            <a:off x="3870325" y="2803525"/>
            <a:ext cx="1360488" cy="1355725"/>
          </a:xfrm>
          <a:prstGeom prst="ellipse">
            <a:avLst/>
          </a:prstGeom>
          <a:gradFill rotWithShape="1">
            <a:gsLst>
              <a:gs pos="0">
                <a:srgbClr val="E2E2E2"/>
              </a:gs>
              <a:gs pos="100000">
                <a:srgbClr val="C3C3C3"/>
              </a:gs>
            </a:gsLst>
            <a:lin ang="5400000" scaled="1"/>
          </a:gra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GB" sz="3800" dirty="0">
              <a:solidFill>
                <a:srgbClr val="000000"/>
              </a:solidFill>
            </a:endParaRPr>
          </a:p>
        </p:txBody>
      </p:sp>
      <p:sp>
        <p:nvSpPr>
          <p:cNvPr id="233485" name="Text Box 20"/>
          <p:cNvSpPr txBox="1">
            <a:spLocks noChangeArrowheads="1"/>
          </p:cNvSpPr>
          <p:nvPr/>
        </p:nvSpPr>
        <p:spPr bwMode="auto">
          <a:xfrm>
            <a:off x="3851275" y="3041650"/>
            <a:ext cx="142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tr-TR" sz="1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Tehlikeli Hareketlerin      Nedenleri</a:t>
            </a:r>
            <a:endParaRPr lang="en-GB" sz="16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3486" name="Line 40"/>
          <p:cNvSpPr>
            <a:spLocks noChangeShapeType="1"/>
          </p:cNvSpPr>
          <p:nvPr/>
        </p:nvSpPr>
        <p:spPr bwMode="auto">
          <a:xfrm flipH="1">
            <a:off x="0" y="2627313"/>
            <a:ext cx="2874962" cy="0"/>
          </a:xfrm>
          <a:prstGeom prst="lin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3487" name="Line 41"/>
          <p:cNvSpPr>
            <a:spLocks noChangeShapeType="1"/>
          </p:cNvSpPr>
          <p:nvPr/>
        </p:nvSpPr>
        <p:spPr bwMode="auto">
          <a:xfrm flipH="1">
            <a:off x="6131925" y="2532063"/>
            <a:ext cx="2889250" cy="0"/>
          </a:xfrm>
          <a:prstGeom prst="lin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569" name="Rectangle 12"/>
          <p:cNvSpPr>
            <a:spLocks noChangeArrowheads="1"/>
          </p:cNvSpPr>
          <p:nvPr/>
        </p:nvSpPr>
        <p:spPr bwMode="gray">
          <a:xfrm>
            <a:off x="238125" y="668338"/>
            <a:ext cx="85201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 dirty="0">
              <a:solidFill>
                <a:srgbClr val="000000"/>
              </a:solidFill>
            </a:endParaRPr>
          </a:p>
        </p:txBody>
      </p:sp>
      <p:sp>
        <p:nvSpPr>
          <p:cNvPr id="233491" name="Text Box 6"/>
          <p:cNvSpPr txBox="1">
            <a:spLocks noChangeArrowheads="1"/>
          </p:cNvSpPr>
          <p:nvPr/>
        </p:nvSpPr>
        <p:spPr bwMode="auto">
          <a:xfrm>
            <a:off x="1619251" y="5668368"/>
            <a:ext cx="297497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İşyerinin fiziki yetersizlikleri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       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Uygunsuz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ekanik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oşullar</a:t>
            </a:r>
            <a:endParaRPr lang="en-GB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Line 41"/>
          <p:cNvSpPr>
            <a:spLocks noChangeShapeType="1"/>
          </p:cNvSpPr>
          <p:nvPr/>
        </p:nvSpPr>
        <p:spPr bwMode="auto">
          <a:xfrm flipH="1">
            <a:off x="4622800" y="5386388"/>
            <a:ext cx="0" cy="1022516"/>
          </a:xfrm>
          <a:prstGeom prst="lin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685" y="2516189"/>
            <a:ext cx="2147490" cy="2147490"/>
          </a:xfrm>
          <a:prstGeom prst="rect">
            <a:avLst/>
          </a:prstGeom>
        </p:spPr>
      </p:pic>
      <p:pic>
        <p:nvPicPr>
          <p:cNvPr id="928772" name="Picture 4" descr="C:\Users\ahmet\Desktop\icontexto-user-web20-myspac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" y="2803525"/>
            <a:ext cx="2212976" cy="2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231797" y="411163"/>
            <a:ext cx="8816669" cy="647700"/>
          </a:xfrm>
        </p:spPr>
        <p:txBody>
          <a:bodyPr anchor="ctr" anchorCtr="0"/>
          <a:lstStyle/>
          <a:p>
            <a:r>
              <a:rPr lang="tr-TR" sz="3200" kern="1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+mn-ea"/>
                <a:cs typeface="Calibri" pitchFamily="34" charset="0"/>
              </a:rPr>
              <a:t>TEHLİKELİ HAREKETLERİN NEDENLERİ  </a:t>
            </a:r>
            <a:endParaRPr lang="en-GB" sz="3200" kern="1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ea typeface="+mn-ea"/>
              <a:cs typeface="Calibri" pitchFamily="34" charset="0"/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4652731" y="5039019"/>
            <a:ext cx="2605835" cy="1341778"/>
            <a:chOff x="4652731" y="5039019"/>
            <a:chExt cx="2605835" cy="1341778"/>
          </a:xfrm>
        </p:grpSpPr>
        <p:pic>
          <p:nvPicPr>
            <p:cNvPr id="3074" name="Picture 2" descr="D:\DOKTOR\1-ISTANBULUZMAN\1-EĞİTİM KURUMU\1. İstanbuluzman\2-RESİMLER\Ev-Konut-Fabrika\building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522825" y="5039019"/>
              <a:ext cx="1735741" cy="1341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D:\DOKTOR\1-ISTANBULUZMAN\1-EĞİTİM KURUMU\1. İstanbuluzman\2-RESİMLER\Ev-Konut-Fabrika\diagram-06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731" y="5262563"/>
              <a:ext cx="1089171" cy="1089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4897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3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23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3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3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3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4" grpId="0"/>
      <p:bldP spid="233478" grpId="0" animBg="1"/>
      <p:bldP spid="233479" grpId="0" animBg="1"/>
      <p:bldP spid="233480" grpId="0" animBg="1"/>
      <p:bldP spid="233481" grpId="0" animBg="1"/>
      <p:bldP spid="233482" grpId="0" animBg="1"/>
      <p:bldP spid="233483" grpId="0" animBg="1"/>
      <p:bldP spid="233484" grpId="0" animBg="1"/>
      <p:bldP spid="233485" grpId="0"/>
      <p:bldP spid="233486" grpId="0" animBg="1"/>
      <p:bldP spid="233487" grpId="0" animBg="1"/>
      <p:bldP spid="233491" grpId="0"/>
      <p:bldP spid="2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Prensip-6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Kazalardan Korunma Metodunun Uygulanması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 Değerlendirmesi Yapılmalı/Korunma Hiyerarşisi</a:t>
            </a:r>
          </a:p>
          <a:p>
            <a:pPr marL="396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Tehlikelerin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tanımlanması</a:t>
            </a:r>
          </a:p>
          <a:p>
            <a:pPr marL="396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Tehlikelerden kaynaklanan risklerin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değerlendirilmesi</a:t>
            </a:r>
          </a:p>
          <a:p>
            <a:pPr marL="396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Riskleri önlemek/azaltmak için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kontrol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tedbirlerinin belirlenmesi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96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Kontrol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tedbirlerin uygulanması</a:t>
            </a:r>
          </a:p>
          <a:p>
            <a:pPr marL="396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Gerekli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kontrollerin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sağlanması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GÜVENLİĞİ ALTINCI PRENSİBİ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5590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Prensip-7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Kazalardan Korunma Yöntemleri ile Üretim ve Kalite Kontrolü Metotları Arasında Benzerlik ve Paralellik Vardır.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benzerlik kalite yönetim sistemlerinde daha net görülmektedir.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GÜVENLİĞİ YEDİNCİ PRENSİBİ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2077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Prensip-8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İş Sağlığı ve Güvenliği İle İlgili Çalışmalara, Kurallara ve Alınacak Tedbirlere Üst Düzey Yönetici Katılmalı ve Sorumluluğa Ortak Olmalıdır.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6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İSG çalışmaları sadece işyerinde bu amaçla görevlendirilen personele sınırlı kalmamalıdır. Özellikle üste düzey yönetim ve orta düzey yönetim İSG desteklemelidir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GÜVENLİĞİ SEKİZİNCİ PRENSİBİ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1748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Prensip-9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Formen, Ustabaşı ve Benzeri İlk Kademe Yöneticiler, Kazalardan Korunmada En Önde Gelen Personeldir.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prensip işçiye en yakın ilk kontrol elemanının iş güvenliğini sağlamadaki önemini,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eğitim, teşvik, ikna ve disiplin çalışmalarının hangi seviyede gerekli olduğuna işaret etmektedir.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GÜVENLİĞİ DOKUZUNCU PRENSİBİ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8265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Rectangle 7"/>
          <p:cNvSpPr>
            <a:spLocks noChangeArrowheads="1"/>
          </p:cNvSpPr>
          <p:nvPr/>
        </p:nvSpPr>
        <p:spPr bwMode="gray">
          <a:xfrm>
            <a:off x="95250" y="1201738"/>
            <a:ext cx="2159000" cy="971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342900" indent="-342900" algn="ctr" defTabSz="801688" eaLnBrk="0" hangingPunct="0">
              <a:defRPr/>
            </a:pPr>
            <a:r>
              <a:rPr lang="tr-TR" b="1" dirty="0" smtClean="0">
                <a:solidFill>
                  <a:srgbClr val="FFFFFF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MUHENDİSLİK</a:t>
            </a:r>
          </a:p>
          <a:p>
            <a:pPr marL="342900" indent="-342900" algn="ctr" defTabSz="801688" eaLnBrk="0" hangingPunct="0">
              <a:defRPr/>
            </a:pPr>
            <a:r>
              <a:rPr lang="tr-TR" b="1" dirty="0" smtClean="0">
                <a:solidFill>
                  <a:srgbClr val="FFFFFF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REVİZYON</a:t>
            </a:r>
            <a:endParaRPr lang="en-GB" dirty="0">
              <a:solidFill>
                <a:srgbClr val="FFFFFF"/>
              </a:solidFill>
              <a:latin typeface="Calibri" pitchFamily="34" charset="0"/>
              <a:ea typeface="Cambria Math" pitchFamily="18" charset="0"/>
              <a:cs typeface="Calibri" pitchFamily="34" charset="0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gray">
          <a:xfrm>
            <a:off x="2378075" y="1201738"/>
            <a:ext cx="2159000" cy="97155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b="1" dirty="0" smtClean="0">
                <a:solidFill>
                  <a:srgbClr val="FFFFFF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İKNA VE TEŞVİK</a:t>
            </a:r>
            <a:endParaRPr lang="en-GB" dirty="0" smtClean="0">
              <a:solidFill>
                <a:srgbClr val="FFFFFF"/>
              </a:solidFill>
              <a:latin typeface="Calibri" pitchFamily="34" charset="0"/>
              <a:ea typeface="Cambria Math" pitchFamily="18" charset="0"/>
              <a:cs typeface="Calibri" pitchFamily="34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gray">
          <a:xfrm>
            <a:off x="4622800" y="1201738"/>
            <a:ext cx="2159000" cy="97155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60784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b="1" dirty="0" smtClean="0">
                <a:solidFill>
                  <a:srgbClr val="FFFFFF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ERGONOMİ</a:t>
            </a:r>
          </a:p>
          <a:p>
            <a:pPr algn="ctr" defTabSz="801688" eaLnBrk="0" hangingPunct="0">
              <a:defRPr/>
            </a:pPr>
            <a:r>
              <a:rPr lang="tr-TR" b="1" dirty="0" smtClean="0">
                <a:solidFill>
                  <a:srgbClr val="FFFFFF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«İŞ-İŞÇİ UYUMU»</a:t>
            </a:r>
            <a:endParaRPr lang="en-GB" dirty="0">
              <a:solidFill>
                <a:srgbClr val="FFFFFF"/>
              </a:solidFill>
              <a:latin typeface="Calibri" pitchFamily="34" charset="0"/>
              <a:ea typeface="Cambria Math" pitchFamily="18" charset="0"/>
              <a:cs typeface="Calibri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gray">
          <a:xfrm>
            <a:off x="95250" y="2173287"/>
            <a:ext cx="2159000" cy="38369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«Risk değerlendirmesi yapmak»</a:t>
            </a: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Tehlikeli durumların bilinmesi,</a:t>
            </a:r>
          </a:p>
          <a:p>
            <a:pPr algn="ctr"/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Tehlikeli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durumların 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analizi,</a:t>
            </a:r>
          </a:p>
          <a:p>
            <a:pPr algn="ctr"/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Tedbirlerin alınması,</a:t>
            </a:r>
          </a:p>
          <a:p>
            <a:pPr algn="ctr"/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Tedbirlerin uygulanması</a:t>
            </a:r>
          </a:p>
          <a:p>
            <a:pPr algn="ctr"/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Gerekli kontrollerin sağlanması,</a:t>
            </a: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en-GB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2378075" y="2173287"/>
            <a:ext cx="2159000" cy="38369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 ve öğretim çalışmaları,</a:t>
            </a:r>
          </a:p>
          <a:p>
            <a:pPr algn="ctr"/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Çeşitli yarışmaların düzenlenmesi</a:t>
            </a:r>
          </a:p>
          <a:p>
            <a:pPr algn="ctr"/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Uyarı levhaları ve afişler,</a:t>
            </a:r>
          </a:p>
          <a:p>
            <a:pPr algn="ctr"/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Propaganda,</a:t>
            </a:r>
          </a:p>
          <a:p>
            <a:pPr algn="ctr"/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Ödüllendirme ve özendirme,</a:t>
            </a: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4622800" y="2173287"/>
            <a:ext cx="2159000" cy="38369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Yapılacak işe uygun işçi temini ve çalışanları biyolojik özellikleri ile kabiliyetlerine göre makine, tesis ve aletleri geliştirmek,</a:t>
            </a:r>
          </a:p>
        </p:txBody>
      </p:sp>
      <p:sp>
        <p:nvSpPr>
          <p:cNvPr id="1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KAZALARDAN KORUNMA METODU 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gray">
          <a:xfrm>
            <a:off x="6889750" y="1201739"/>
            <a:ext cx="2159000" cy="971550"/>
          </a:xfrm>
          <a:prstGeom prst="rect">
            <a:avLst/>
          </a:prstGeom>
          <a:solidFill>
            <a:srgbClr val="41414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b="1" dirty="0" smtClean="0">
                <a:solidFill>
                  <a:srgbClr val="FFFFFF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DİSİPLİN </a:t>
            </a:r>
          </a:p>
          <a:p>
            <a:pPr algn="ctr" defTabSz="801688" eaLnBrk="0" hangingPunct="0">
              <a:defRPr/>
            </a:pPr>
            <a:r>
              <a:rPr lang="tr-TR" b="1" dirty="0" smtClean="0">
                <a:solidFill>
                  <a:srgbClr val="FFFFFF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KURALLARI</a:t>
            </a:r>
            <a:endParaRPr lang="en-GB" dirty="0">
              <a:solidFill>
                <a:srgbClr val="FFFFFF"/>
              </a:solidFill>
              <a:latin typeface="Calibri" pitchFamily="34" charset="0"/>
              <a:ea typeface="Cambria Math" pitchFamily="18" charset="0"/>
              <a:cs typeface="Calibri" pitchFamily="34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gray">
          <a:xfrm>
            <a:off x="6889750" y="2173288"/>
            <a:ext cx="2159000" cy="38369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güvenliğini sağlamada en son başvurulacak çözüm yolu, disiplin tedbirlerine başvurulması,</a:t>
            </a:r>
          </a:p>
          <a:p>
            <a:pPr algn="ctr"/>
            <a:endParaRPr lang="tr-TR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4772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animBg="1"/>
      <p:bldP spid="2" grpId="0" animBg="1"/>
      <p:bldP spid="3" grpId="0" animBg="1"/>
      <p:bldP spid="36867" grpId="0" animBg="1"/>
      <p:bldP spid="4" grpId="0" animBg="1"/>
      <p:bldP spid="5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Güvenlik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Kültürünün Araçları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2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60000" indent="-324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1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0" indent="-324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İşle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ilgili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eğitimler</a:t>
            </a:r>
          </a:p>
          <a:p>
            <a:pPr marL="360000" indent="-324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İletişim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akışı</a:t>
            </a:r>
          </a:p>
          <a:p>
            <a:pPr marL="360000" indent="-324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Kaynak eksikliklerinin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giderilmesi</a:t>
            </a:r>
          </a:p>
          <a:p>
            <a:pPr marL="360000" indent="-324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Kalite ve üretkenliği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İSG KÜLTÜRÜ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up 20"/>
          <p:cNvGrpSpPr>
            <a:grpSpLocks/>
          </p:cNvGrpSpPr>
          <p:nvPr/>
        </p:nvGrpSpPr>
        <p:grpSpPr bwMode="auto">
          <a:xfrm>
            <a:off x="2657475" y="5440363"/>
            <a:ext cx="6162675" cy="661987"/>
            <a:chOff x="2644311" y="5451679"/>
            <a:chExt cx="6162416" cy="663371"/>
          </a:xfrm>
        </p:grpSpPr>
        <p:grpSp>
          <p:nvGrpSpPr>
            <p:cNvPr id="19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1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2144 w 1675"/>
                  <a:gd name="T1" fmla="*/ 7354 h 1675"/>
                  <a:gd name="T2" fmla="*/ 0 w 1675"/>
                  <a:gd name="T3" fmla="*/ 5194 h 1675"/>
                  <a:gd name="T4" fmla="*/ 0 w 1675"/>
                  <a:gd name="T5" fmla="*/ 2144 h 1675"/>
                  <a:gd name="T6" fmla="*/ 2144 w 1675"/>
                  <a:gd name="T7" fmla="*/ 0 h 1675"/>
                  <a:gd name="T8" fmla="*/ 5195 w 1675"/>
                  <a:gd name="T9" fmla="*/ 0 h 1675"/>
                  <a:gd name="T10" fmla="*/ 7354 w 1675"/>
                  <a:gd name="T11" fmla="*/ 2144 h 1675"/>
                  <a:gd name="T12" fmla="*/ 7354 w 1675"/>
                  <a:gd name="T13" fmla="*/ 5194 h 1675"/>
                  <a:gd name="T14" fmla="*/ 5195 w 1675"/>
                  <a:gd name="T15" fmla="*/ 7354 h 1675"/>
                  <a:gd name="T16" fmla="*/ 2144 w 1675"/>
                  <a:gd name="T17" fmla="*/ 7354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2065 w 1595"/>
                  <a:gd name="T1" fmla="*/ 7029 h 1595"/>
                  <a:gd name="T2" fmla="*/ 0 w 1595"/>
                  <a:gd name="T3" fmla="*/ 4965 h 1595"/>
                  <a:gd name="T4" fmla="*/ 0 w 1595"/>
                  <a:gd name="T5" fmla="*/ 2065 h 1595"/>
                  <a:gd name="T6" fmla="*/ 2065 w 1595"/>
                  <a:gd name="T7" fmla="*/ 0 h 1595"/>
                  <a:gd name="T8" fmla="*/ 4965 w 1595"/>
                  <a:gd name="T9" fmla="*/ 0 h 1595"/>
                  <a:gd name="T10" fmla="*/ 7029 w 1595"/>
                  <a:gd name="T11" fmla="*/ 2065 h 1595"/>
                  <a:gd name="T12" fmla="*/ 7029 w 1595"/>
                  <a:gd name="T13" fmla="*/ 4965 h 1595"/>
                  <a:gd name="T14" fmla="*/ 4965 w 1595"/>
                  <a:gd name="T15" fmla="*/ 7029 h 1595"/>
                  <a:gd name="T16" fmla="*/ 2065 w 1595"/>
                  <a:gd name="T17" fmla="*/ 7029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77 w 288"/>
                  <a:gd name="T1" fmla="*/ 2460 h 553"/>
                  <a:gd name="T2" fmla="*/ 477 w 288"/>
                  <a:gd name="T3" fmla="*/ 329 h 553"/>
                  <a:gd name="T4" fmla="*/ 0 w 288"/>
                  <a:gd name="T5" fmla="*/ 329 h 553"/>
                  <a:gd name="T6" fmla="*/ 0 w 288"/>
                  <a:gd name="T7" fmla="*/ 0 h 553"/>
                  <a:gd name="T8" fmla="*/ 1266 w 288"/>
                  <a:gd name="T9" fmla="*/ 0 h 553"/>
                  <a:gd name="T10" fmla="*/ 1266 w 288"/>
                  <a:gd name="T11" fmla="*/ 329 h 553"/>
                  <a:gd name="T12" fmla="*/ 801 w 288"/>
                  <a:gd name="T13" fmla="*/ 329 h 553"/>
                  <a:gd name="T14" fmla="*/ 801 w 288"/>
                  <a:gd name="T15" fmla="*/ 2460 h 553"/>
                  <a:gd name="T16" fmla="*/ 477 w 288"/>
                  <a:gd name="T17" fmla="*/ 2460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288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2460771 w 140"/>
                  <a:gd name="T1" fmla="*/ 1397614 h 240"/>
                  <a:gd name="T2" fmla="*/ 3277059 w 140"/>
                  <a:gd name="T3" fmla="*/ 1397614 h 240"/>
                  <a:gd name="T4" fmla="*/ 1784533 w 140"/>
                  <a:gd name="T5" fmla="*/ 0 h 240"/>
                  <a:gd name="T6" fmla="*/ 413403 w 140"/>
                  <a:gd name="T7" fmla="*/ 1397614 h 240"/>
                  <a:gd name="T8" fmla="*/ 2021735 w 140"/>
                  <a:gd name="T9" fmla="*/ 3141558 h 240"/>
                  <a:gd name="T10" fmla="*/ 2460771 w 140"/>
                  <a:gd name="T11" fmla="*/ 4065828 h 240"/>
                  <a:gd name="T12" fmla="*/ 1659895 w 140"/>
                  <a:gd name="T13" fmla="*/ 4895351 h 240"/>
                  <a:gd name="T14" fmla="*/ 871238 w 140"/>
                  <a:gd name="T15" fmla="*/ 3945874 h 240"/>
                  <a:gd name="T16" fmla="*/ 141438 w 140"/>
                  <a:gd name="T17" fmla="*/ 3945874 h 240"/>
                  <a:gd name="T18" fmla="*/ 1643246 w 140"/>
                  <a:gd name="T19" fmla="*/ 5673877 h 240"/>
                  <a:gd name="T20" fmla="*/ 3232800 w 140"/>
                  <a:gd name="T21" fmla="*/ 3995578 h 240"/>
                  <a:gd name="T22" fmla="*/ 2168618 w 140"/>
                  <a:gd name="T23" fmla="*/ 2339949 h 240"/>
                  <a:gd name="T24" fmla="*/ 1204210 w 140"/>
                  <a:gd name="T25" fmla="*/ 1397614 h 240"/>
                  <a:gd name="T26" fmla="*/ 1784533 w 140"/>
                  <a:gd name="T27" fmla="*/ 735183 h 240"/>
                  <a:gd name="T28" fmla="*/ 2460771 w 140"/>
                  <a:gd name="T29" fmla="*/ 139761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288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3358227 w 124"/>
                  <a:gd name="T1" fmla="*/ 707008 h 234"/>
                  <a:gd name="T2" fmla="*/ 2685022 w 124"/>
                  <a:gd name="T3" fmla="*/ 85326 h 234"/>
                  <a:gd name="T4" fmla="*/ 1538629 w 124"/>
                  <a:gd name="T5" fmla="*/ 0 h 234"/>
                  <a:gd name="T6" fmla="*/ 0 w 124"/>
                  <a:gd name="T7" fmla="*/ 0 h 234"/>
                  <a:gd name="T8" fmla="*/ 0 w 124"/>
                  <a:gd name="T9" fmla="*/ 7124929 h 234"/>
                  <a:gd name="T10" fmla="*/ 966168 w 124"/>
                  <a:gd name="T11" fmla="*/ 7124929 h 234"/>
                  <a:gd name="T12" fmla="*/ 966168 w 124"/>
                  <a:gd name="T13" fmla="*/ 3892691 h 234"/>
                  <a:gd name="T14" fmla="*/ 1590987 w 124"/>
                  <a:gd name="T15" fmla="*/ 3892691 h 234"/>
                  <a:gd name="T16" fmla="*/ 2587025 w 124"/>
                  <a:gd name="T17" fmla="*/ 3807366 h 234"/>
                  <a:gd name="T18" fmla="*/ 3095145 w 124"/>
                  <a:gd name="T19" fmla="*/ 3533559 h 234"/>
                  <a:gd name="T20" fmla="*/ 3471125 w 124"/>
                  <a:gd name="T21" fmla="*/ 2896713 h 234"/>
                  <a:gd name="T22" fmla="*/ 3651103 w 124"/>
                  <a:gd name="T23" fmla="*/ 1918945 h 234"/>
                  <a:gd name="T24" fmla="*/ 3358227 w 124"/>
                  <a:gd name="T25" fmla="*/ 707008 h 234"/>
                  <a:gd name="T26" fmla="*/ 2294076 w 124"/>
                  <a:gd name="T27" fmla="*/ 2981859 h 234"/>
                  <a:gd name="T28" fmla="*/ 913797 w 124"/>
                  <a:gd name="T29" fmla="*/ 2981859 h 234"/>
                  <a:gd name="T30" fmla="*/ 913797 w 124"/>
                  <a:gd name="T31" fmla="*/ 942043 h 234"/>
                  <a:gd name="T32" fmla="*/ 2241701 w 124"/>
                  <a:gd name="T33" fmla="*/ 942043 h 234"/>
                  <a:gd name="T34" fmla="*/ 2797724 w 124"/>
                  <a:gd name="T35" fmla="*/ 1985061 h 234"/>
                  <a:gd name="T36" fmla="*/ 2294076 w 124"/>
                  <a:gd name="T37" fmla="*/ 2981859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1884809 w 134"/>
                  <a:gd name="T1" fmla="*/ 0 h 239"/>
                  <a:gd name="T2" fmla="*/ 0 w 134"/>
                  <a:gd name="T3" fmla="*/ 1827412 h 239"/>
                  <a:gd name="T4" fmla="*/ 0 w 134"/>
                  <a:gd name="T5" fmla="*/ 5122873 h 239"/>
                  <a:gd name="T6" fmla="*/ 2001540 w 134"/>
                  <a:gd name="T7" fmla="*/ 7163783 h 239"/>
                  <a:gd name="T8" fmla="*/ 3946646 w 134"/>
                  <a:gd name="T9" fmla="*/ 5187975 h 239"/>
                  <a:gd name="T10" fmla="*/ 3946646 w 134"/>
                  <a:gd name="T11" fmla="*/ 2093918 h 239"/>
                  <a:gd name="T12" fmla="*/ 1884809 w 134"/>
                  <a:gd name="T13" fmla="*/ 0 h 239"/>
                  <a:gd name="T14" fmla="*/ 3032443 w 134"/>
                  <a:gd name="T15" fmla="*/ 4737486 h 239"/>
                  <a:gd name="T16" fmla="*/ 2001540 w 134"/>
                  <a:gd name="T17" fmla="*/ 6171740 h 239"/>
                  <a:gd name="T18" fmla="*/ 914197 w 134"/>
                  <a:gd name="T19" fmla="*/ 4703585 h 239"/>
                  <a:gd name="T20" fmla="*/ 914197 w 134"/>
                  <a:gd name="T21" fmla="*/ 2311668 h 239"/>
                  <a:gd name="T22" fmla="*/ 1949225 w 134"/>
                  <a:gd name="T23" fmla="*/ 995886 h 239"/>
                  <a:gd name="T24" fmla="*/ 3032443 w 134"/>
                  <a:gd name="T25" fmla="*/ 2513206 h 239"/>
                  <a:gd name="T26" fmla="*/ 3032443 w 134"/>
                  <a:gd name="T27" fmla="*/ 4737486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8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3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1176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1176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9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1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1176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1176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30" name="Picture 6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1176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" name="53 Metin kutusu"/>
            <p:cNvSpPr txBox="1"/>
            <p:nvPr/>
          </p:nvSpPr>
          <p:spPr>
            <a:xfrm>
              <a:off x="3298334" y="5639396"/>
              <a:ext cx="5508393" cy="287938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Nelerdir?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74054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588" y="0"/>
            <a:ext cx="9144000" cy="5069833"/>
            <a:chOff x="0" y="0"/>
            <a:chExt cx="5760" cy="2770"/>
          </a:xfrm>
        </p:grpSpPr>
        <p:sp>
          <p:nvSpPr>
            <p:cNvPr id="46107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108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109" name="Rectangle 16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0" y="0"/>
            <a:ext cx="9144000" cy="5948363"/>
            <a:chOff x="0" y="0"/>
            <a:chExt cx="5760" cy="3747"/>
          </a:xfrm>
        </p:grpSpPr>
        <p:sp>
          <p:nvSpPr>
            <p:cNvPr id="10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1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20 Grup"/>
          <p:cNvGrpSpPr/>
          <p:nvPr/>
        </p:nvGrpSpPr>
        <p:grpSpPr>
          <a:xfrm>
            <a:off x="1443038" y="1592264"/>
            <a:ext cx="6394450" cy="4449761"/>
            <a:chOff x="1443038" y="1592264"/>
            <a:chExt cx="6394450" cy="4449761"/>
          </a:xfrm>
        </p:grpSpPr>
        <p:pic>
          <p:nvPicPr>
            <p:cNvPr id="15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3038" y="5311775"/>
              <a:ext cx="6394450" cy="73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Freeform 22"/>
            <p:cNvSpPr>
              <a:spLocks/>
            </p:cNvSpPr>
            <p:nvPr/>
          </p:nvSpPr>
          <p:spPr bwMode="auto">
            <a:xfrm rot="13500000">
              <a:off x="3168650" y="2863850"/>
              <a:ext cx="1933575" cy="2771775"/>
            </a:xfrm>
            <a:custGeom>
              <a:avLst/>
              <a:gdLst>
                <a:gd name="T0" fmla="*/ 1316 w 1104"/>
                <a:gd name="T1" fmla="*/ 0 h 1608"/>
                <a:gd name="T2" fmla="*/ 273 w 1104"/>
                <a:gd name="T3" fmla="*/ 0 h 1608"/>
                <a:gd name="T4" fmla="*/ 0 w 1104"/>
                <a:gd name="T5" fmla="*/ 278 h 1608"/>
                <a:gd name="T6" fmla="*/ 12 w 1104"/>
                <a:gd name="T7" fmla="*/ 1324 h 1608"/>
                <a:gd name="T8" fmla="*/ 213 w 1104"/>
                <a:gd name="T9" fmla="*/ 1723 h 1608"/>
                <a:gd name="T10" fmla="*/ 647 w 1104"/>
                <a:gd name="T11" fmla="*/ 2129 h 1608"/>
                <a:gd name="T12" fmla="*/ 1006 w 1104"/>
                <a:gd name="T13" fmla="*/ 2113 h 1608"/>
                <a:gd name="T14" fmla="*/ 1422 w 1104"/>
                <a:gd name="T15" fmla="*/ 1723 h 1608"/>
                <a:gd name="T16" fmla="*/ 1612 w 1104"/>
                <a:gd name="T17" fmla="*/ 1279 h 1608"/>
                <a:gd name="T18" fmla="*/ 1577 w 1104"/>
                <a:gd name="T19" fmla="*/ 178 h 1608"/>
                <a:gd name="T20" fmla="*/ 1316 w 1104"/>
                <a:gd name="T21" fmla="*/ 0 h 16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4"/>
                <a:gd name="T34" fmla="*/ 0 h 1608"/>
                <a:gd name="T35" fmla="*/ 1104 w 1104"/>
                <a:gd name="T36" fmla="*/ 1608 h 16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4" h="1608">
                  <a:moveTo>
                    <a:pt x="888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0" y="40"/>
                    <a:pt x="0" y="200"/>
                  </a:cubicBezTo>
                  <a:cubicBezTo>
                    <a:pt x="0" y="360"/>
                    <a:pt x="8" y="952"/>
                    <a:pt x="8" y="952"/>
                  </a:cubicBezTo>
                  <a:cubicBezTo>
                    <a:pt x="8" y="952"/>
                    <a:pt x="48" y="1160"/>
                    <a:pt x="144" y="1240"/>
                  </a:cubicBezTo>
                  <a:cubicBezTo>
                    <a:pt x="436" y="1532"/>
                    <a:pt x="436" y="1532"/>
                    <a:pt x="436" y="1532"/>
                  </a:cubicBezTo>
                  <a:cubicBezTo>
                    <a:pt x="436" y="1532"/>
                    <a:pt x="576" y="1608"/>
                    <a:pt x="680" y="1520"/>
                  </a:cubicBezTo>
                  <a:cubicBezTo>
                    <a:pt x="960" y="1240"/>
                    <a:pt x="960" y="1240"/>
                    <a:pt x="960" y="1240"/>
                  </a:cubicBezTo>
                  <a:cubicBezTo>
                    <a:pt x="960" y="1240"/>
                    <a:pt x="1104" y="1072"/>
                    <a:pt x="1088" y="920"/>
                  </a:cubicBezTo>
                  <a:cubicBezTo>
                    <a:pt x="1064" y="128"/>
                    <a:pt x="1064" y="128"/>
                    <a:pt x="1064" y="128"/>
                  </a:cubicBezTo>
                  <a:cubicBezTo>
                    <a:pt x="1064" y="128"/>
                    <a:pt x="1056" y="24"/>
                    <a:pt x="888" y="0"/>
                  </a:cubicBezTo>
                  <a:close/>
                </a:path>
              </a:pathLst>
            </a:custGeom>
            <a:solidFill>
              <a:srgbClr val="69A2E1">
                <a:alpha val="72000"/>
              </a:srgbClr>
            </a:solidFill>
            <a:ln w="14351" cap="flat" cmpd="sng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 rot="2700000">
              <a:off x="4233863" y="1714500"/>
              <a:ext cx="1933575" cy="2771775"/>
            </a:xfrm>
            <a:custGeom>
              <a:avLst/>
              <a:gdLst>
                <a:gd name="T0" fmla="*/ 1316 w 1104"/>
                <a:gd name="T1" fmla="*/ 0 h 1608"/>
                <a:gd name="T2" fmla="*/ 273 w 1104"/>
                <a:gd name="T3" fmla="*/ 0 h 1608"/>
                <a:gd name="T4" fmla="*/ 0 w 1104"/>
                <a:gd name="T5" fmla="*/ 278 h 1608"/>
                <a:gd name="T6" fmla="*/ 12 w 1104"/>
                <a:gd name="T7" fmla="*/ 1324 h 1608"/>
                <a:gd name="T8" fmla="*/ 213 w 1104"/>
                <a:gd name="T9" fmla="*/ 1723 h 1608"/>
                <a:gd name="T10" fmla="*/ 647 w 1104"/>
                <a:gd name="T11" fmla="*/ 2129 h 1608"/>
                <a:gd name="T12" fmla="*/ 1006 w 1104"/>
                <a:gd name="T13" fmla="*/ 2113 h 1608"/>
                <a:gd name="T14" fmla="*/ 1422 w 1104"/>
                <a:gd name="T15" fmla="*/ 1723 h 1608"/>
                <a:gd name="T16" fmla="*/ 1612 w 1104"/>
                <a:gd name="T17" fmla="*/ 1279 h 1608"/>
                <a:gd name="T18" fmla="*/ 1577 w 1104"/>
                <a:gd name="T19" fmla="*/ 178 h 1608"/>
                <a:gd name="T20" fmla="*/ 1316 w 1104"/>
                <a:gd name="T21" fmla="*/ 0 h 16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4"/>
                <a:gd name="T34" fmla="*/ 0 h 1608"/>
                <a:gd name="T35" fmla="*/ 1104 w 1104"/>
                <a:gd name="T36" fmla="*/ 1608 h 16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4" h="1608">
                  <a:moveTo>
                    <a:pt x="888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0" y="40"/>
                    <a:pt x="0" y="200"/>
                  </a:cubicBezTo>
                  <a:cubicBezTo>
                    <a:pt x="0" y="360"/>
                    <a:pt x="8" y="952"/>
                    <a:pt x="8" y="952"/>
                  </a:cubicBezTo>
                  <a:cubicBezTo>
                    <a:pt x="8" y="952"/>
                    <a:pt x="48" y="1160"/>
                    <a:pt x="144" y="1240"/>
                  </a:cubicBezTo>
                  <a:cubicBezTo>
                    <a:pt x="436" y="1532"/>
                    <a:pt x="436" y="1532"/>
                    <a:pt x="436" y="1532"/>
                  </a:cubicBezTo>
                  <a:cubicBezTo>
                    <a:pt x="436" y="1532"/>
                    <a:pt x="576" y="1608"/>
                    <a:pt x="680" y="1520"/>
                  </a:cubicBezTo>
                  <a:cubicBezTo>
                    <a:pt x="960" y="1240"/>
                    <a:pt x="960" y="1240"/>
                    <a:pt x="960" y="1240"/>
                  </a:cubicBezTo>
                  <a:cubicBezTo>
                    <a:pt x="960" y="1240"/>
                    <a:pt x="1104" y="1072"/>
                    <a:pt x="1088" y="920"/>
                  </a:cubicBezTo>
                  <a:cubicBezTo>
                    <a:pt x="1064" y="128"/>
                    <a:pt x="1064" y="128"/>
                    <a:pt x="1064" y="128"/>
                  </a:cubicBezTo>
                  <a:cubicBezTo>
                    <a:pt x="1064" y="128"/>
                    <a:pt x="1056" y="24"/>
                    <a:pt x="888" y="0"/>
                  </a:cubicBezTo>
                  <a:close/>
                </a:path>
              </a:pathLst>
            </a:custGeom>
            <a:solidFill>
              <a:srgbClr val="0061B2">
                <a:alpha val="72000"/>
              </a:srgbClr>
            </a:solidFill>
            <a:ln w="14351" cap="flat" cmpd="sng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 rot="18814430">
              <a:off x="3176588" y="1706563"/>
              <a:ext cx="1933575" cy="2771775"/>
            </a:xfrm>
            <a:custGeom>
              <a:avLst/>
              <a:gdLst>
                <a:gd name="T0" fmla="*/ 1316 w 1104"/>
                <a:gd name="T1" fmla="*/ 0 h 1608"/>
                <a:gd name="T2" fmla="*/ 273 w 1104"/>
                <a:gd name="T3" fmla="*/ 0 h 1608"/>
                <a:gd name="T4" fmla="*/ 0 w 1104"/>
                <a:gd name="T5" fmla="*/ 278 h 1608"/>
                <a:gd name="T6" fmla="*/ 12 w 1104"/>
                <a:gd name="T7" fmla="*/ 1324 h 1608"/>
                <a:gd name="T8" fmla="*/ 213 w 1104"/>
                <a:gd name="T9" fmla="*/ 1723 h 1608"/>
                <a:gd name="T10" fmla="*/ 647 w 1104"/>
                <a:gd name="T11" fmla="*/ 2129 h 1608"/>
                <a:gd name="T12" fmla="*/ 1006 w 1104"/>
                <a:gd name="T13" fmla="*/ 2113 h 1608"/>
                <a:gd name="T14" fmla="*/ 1422 w 1104"/>
                <a:gd name="T15" fmla="*/ 1723 h 1608"/>
                <a:gd name="T16" fmla="*/ 1612 w 1104"/>
                <a:gd name="T17" fmla="*/ 1279 h 1608"/>
                <a:gd name="T18" fmla="*/ 1577 w 1104"/>
                <a:gd name="T19" fmla="*/ 178 h 1608"/>
                <a:gd name="T20" fmla="*/ 1316 w 1104"/>
                <a:gd name="T21" fmla="*/ 0 h 16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4"/>
                <a:gd name="T34" fmla="*/ 0 h 1608"/>
                <a:gd name="T35" fmla="*/ 1104 w 1104"/>
                <a:gd name="T36" fmla="*/ 1608 h 16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4" h="1608">
                  <a:moveTo>
                    <a:pt x="888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0" y="40"/>
                    <a:pt x="0" y="200"/>
                  </a:cubicBezTo>
                  <a:cubicBezTo>
                    <a:pt x="0" y="360"/>
                    <a:pt x="8" y="952"/>
                    <a:pt x="8" y="952"/>
                  </a:cubicBezTo>
                  <a:cubicBezTo>
                    <a:pt x="8" y="952"/>
                    <a:pt x="48" y="1160"/>
                    <a:pt x="144" y="1240"/>
                  </a:cubicBezTo>
                  <a:cubicBezTo>
                    <a:pt x="436" y="1532"/>
                    <a:pt x="436" y="1532"/>
                    <a:pt x="436" y="1532"/>
                  </a:cubicBezTo>
                  <a:cubicBezTo>
                    <a:pt x="436" y="1532"/>
                    <a:pt x="576" y="1608"/>
                    <a:pt x="680" y="1520"/>
                  </a:cubicBezTo>
                  <a:cubicBezTo>
                    <a:pt x="960" y="1240"/>
                    <a:pt x="960" y="1240"/>
                    <a:pt x="960" y="1240"/>
                  </a:cubicBezTo>
                  <a:cubicBezTo>
                    <a:pt x="960" y="1240"/>
                    <a:pt x="1104" y="1072"/>
                    <a:pt x="1088" y="920"/>
                  </a:cubicBezTo>
                  <a:cubicBezTo>
                    <a:pt x="1064" y="128"/>
                    <a:pt x="1064" y="128"/>
                    <a:pt x="1064" y="128"/>
                  </a:cubicBezTo>
                  <a:cubicBezTo>
                    <a:pt x="1064" y="128"/>
                    <a:pt x="1056" y="24"/>
                    <a:pt x="888" y="0"/>
                  </a:cubicBezTo>
                  <a:close/>
                </a:path>
              </a:pathLst>
            </a:custGeom>
            <a:solidFill>
              <a:srgbClr val="004074">
                <a:alpha val="72000"/>
              </a:srgbClr>
            </a:solidFill>
            <a:ln w="14351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auto">
            <a:xfrm rot="8182408">
              <a:off x="4243388" y="2857500"/>
              <a:ext cx="1931987" cy="2771775"/>
            </a:xfrm>
            <a:custGeom>
              <a:avLst/>
              <a:gdLst>
                <a:gd name="T0" fmla="*/ 1311 w 1104"/>
                <a:gd name="T1" fmla="*/ 0 h 1608"/>
                <a:gd name="T2" fmla="*/ 272 w 1104"/>
                <a:gd name="T3" fmla="*/ 0 h 1608"/>
                <a:gd name="T4" fmla="*/ 0 w 1104"/>
                <a:gd name="T5" fmla="*/ 278 h 1608"/>
                <a:gd name="T6" fmla="*/ 12 w 1104"/>
                <a:gd name="T7" fmla="*/ 1324 h 1608"/>
                <a:gd name="T8" fmla="*/ 213 w 1104"/>
                <a:gd name="T9" fmla="*/ 1723 h 1608"/>
                <a:gd name="T10" fmla="*/ 644 w 1104"/>
                <a:gd name="T11" fmla="*/ 2129 h 1608"/>
                <a:gd name="T12" fmla="*/ 1005 w 1104"/>
                <a:gd name="T13" fmla="*/ 2113 h 1608"/>
                <a:gd name="T14" fmla="*/ 1417 w 1104"/>
                <a:gd name="T15" fmla="*/ 1723 h 1608"/>
                <a:gd name="T16" fmla="*/ 1606 w 1104"/>
                <a:gd name="T17" fmla="*/ 1279 h 1608"/>
                <a:gd name="T18" fmla="*/ 1571 w 1104"/>
                <a:gd name="T19" fmla="*/ 178 h 1608"/>
                <a:gd name="T20" fmla="*/ 1311 w 1104"/>
                <a:gd name="T21" fmla="*/ 0 h 16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4"/>
                <a:gd name="T34" fmla="*/ 0 h 1608"/>
                <a:gd name="T35" fmla="*/ 1104 w 1104"/>
                <a:gd name="T36" fmla="*/ 1608 h 16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4" h="1608">
                  <a:moveTo>
                    <a:pt x="888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0" y="40"/>
                    <a:pt x="0" y="200"/>
                  </a:cubicBezTo>
                  <a:cubicBezTo>
                    <a:pt x="0" y="360"/>
                    <a:pt x="8" y="952"/>
                    <a:pt x="8" y="952"/>
                  </a:cubicBezTo>
                  <a:cubicBezTo>
                    <a:pt x="8" y="952"/>
                    <a:pt x="48" y="1160"/>
                    <a:pt x="144" y="1240"/>
                  </a:cubicBezTo>
                  <a:cubicBezTo>
                    <a:pt x="436" y="1532"/>
                    <a:pt x="436" y="1532"/>
                    <a:pt x="436" y="1532"/>
                  </a:cubicBezTo>
                  <a:cubicBezTo>
                    <a:pt x="436" y="1532"/>
                    <a:pt x="576" y="1608"/>
                    <a:pt x="680" y="1520"/>
                  </a:cubicBezTo>
                  <a:cubicBezTo>
                    <a:pt x="960" y="1240"/>
                    <a:pt x="960" y="1240"/>
                    <a:pt x="960" y="1240"/>
                  </a:cubicBezTo>
                  <a:cubicBezTo>
                    <a:pt x="960" y="1240"/>
                    <a:pt x="1104" y="1072"/>
                    <a:pt x="1088" y="920"/>
                  </a:cubicBezTo>
                  <a:cubicBezTo>
                    <a:pt x="1064" y="128"/>
                    <a:pt x="1064" y="128"/>
                    <a:pt x="1064" y="128"/>
                  </a:cubicBezTo>
                  <a:cubicBezTo>
                    <a:pt x="1064" y="128"/>
                    <a:pt x="1056" y="24"/>
                    <a:pt x="888" y="0"/>
                  </a:cubicBezTo>
                  <a:close/>
                </a:path>
              </a:pathLst>
            </a:custGeom>
            <a:solidFill>
              <a:srgbClr val="2A79D0">
                <a:alpha val="72000"/>
              </a:srgbClr>
            </a:solidFill>
            <a:ln w="14351" cap="flat" cmpd="sng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20" name="AutoShape 25"/>
            <p:cNvSpPr>
              <a:spLocks noChangeArrowheads="1"/>
            </p:cNvSpPr>
            <p:nvPr/>
          </p:nvSpPr>
          <p:spPr bwMode="auto">
            <a:xfrm>
              <a:off x="4121150" y="3119438"/>
              <a:ext cx="1103313" cy="1104900"/>
            </a:xfrm>
            <a:prstGeom prst="roundRect">
              <a:avLst>
                <a:gd name="adj" fmla="val 16667"/>
              </a:avLst>
            </a:prstGeom>
            <a:solidFill>
              <a:srgbClr val="00407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gray">
            <a:xfrm rot="18677185">
              <a:off x="2600782" y="2311912"/>
              <a:ext cx="1706563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b="1" noProof="1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Üst Yönetim</a:t>
              </a:r>
              <a:endParaRPr lang="tr-TR" b="1" noProof="1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gray">
            <a:xfrm rot="2700000">
              <a:off x="4961732" y="2214712"/>
              <a:ext cx="1706562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b="1" noProof="1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Orta Yönetim </a:t>
              </a:r>
              <a:r>
                <a:rPr lang="tr-TR" sz="1200" b="1" noProof="1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(Mühendis, şef, ustabaşı)</a:t>
              </a:r>
              <a:endParaRPr lang="tr-TR" sz="1200" b="1" noProof="1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gray">
            <a:xfrm rot="2700000">
              <a:off x="2696369" y="4594244"/>
              <a:ext cx="1706562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01688">
                <a:spcAft>
                  <a:spcPts val="0"/>
                </a:spcAft>
              </a:pPr>
              <a:r>
                <a:rPr lang="tr-TR" b="1" noProof="1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Yazısız İSG Sistemi</a:t>
              </a:r>
            </a:p>
            <a:p>
              <a:pPr algn="ctr" defTabSz="801688">
                <a:spcAft>
                  <a:spcPts val="0"/>
                </a:spcAft>
              </a:pPr>
              <a:r>
                <a:rPr lang="tr-TR" b="1" noProof="1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Yazılı İSG </a:t>
              </a:r>
              <a:r>
                <a:rPr lang="tr-TR" b="1" noProof="1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Sistemi</a:t>
              </a:r>
              <a:endParaRPr lang="tr-TR" b="1" noProof="1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gray">
            <a:xfrm rot="19011173">
              <a:off x="5037138" y="4771638"/>
              <a:ext cx="1706562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b="1" noProof="1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Çalışanlar</a:t>
              </a:r>
              <a:endParaRPr lang="tr-TR" b="1" noProof="1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Text Box 19"/>
            <p:cNvSpPr txBox="1">
              <a:spLocks noChangeArrowheads="1"/>
            </p:cNvSpPr>
            <p:nvPr/>
          </p:nvSpPr>
          <p:spPr bwMode="gray">
            <a:xfrm>
              <a:off x="4148138" y="3243263"/>
              <a:ext cx="1062037" cy="8309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b="1" noProof="1" smtClean="0">
                  <a:solidFill>
                    <a:srgbClr val="FFFFFF"/>
                  </a:solidFill>
                  <a:latin typeface="Cambria" pitchFamily="18" charset="0"/>
                  <a:cs typeface="Calibri" pitchFamily="34" charset="0"/>
                </a:rPr>
                <a:t>İşyeri Güvenlik Kültürü</a:t>
              </a:r>
              <a:endParaRPr lang="tr-TR" b="1" noProof="1">
                <a:solidFill>
                  <a:srgbClr val="FFFFFF"/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  <p:sp>
        <p:nvSpPr>
          <p:cNvPr id="2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FFFF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İŞYERİNDE GÜVENLİK KÜLTÜRÜ</a:t>
            </a:r>
            <a:endParaRPr lang="en-GB" sz="3200" noProof="1" smtClean="0">
              <a:solidFill>
                <a:srgbClr val="FFFF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8" name="Picture 2" descr="D:\DOKTOR\9-ISTUZMAN\1-EĞİTİM KURUMU\1. İstanbuluzman\ZZResim\Resim-İkon\us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836" y="1085720"/>
            <a:ext cx="1238865" cy="123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D:\DOKTOR\9-ISTUZMAN\1-EĞİTİM KURUMU\1. İstanbuluzman\ZZResim\Kırtasiye\128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667" y="4710061"/>
            <a:ext cx="1274823" cy="127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D:\DOKTOR\9-ISTUZMAN\1-EĞİTİM KURUMU\1. İstanbuluzman\ZZResim\Kırtasiye\paper_blank_penci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61" y="4894500"/>
            <a:ext cx="1199056" cy="100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D:\DOKTOR\9-ISTUZMAN\1-EĞİTİM KURUMU\1. İstanbuluzman\Z.Resim-İkon\Meslekler\partner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649305"/>
            <a:ext cx="1428572" cy="14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D:\DOKTOR\9-ISTUZMAN\1-EĞİTİM KURUMU\1. İstanbuluzman\Z.Resim-İkon\Dokuman\Directory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4" y="2026443"/>
            <a:ext cx="1370013" cy="137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OKTOR\2-DRUZ\1. EĞİTİM KURUMU\1. İstanbuluzman\2-RESİMLER\Meslekler\client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4710061"/>
            <a:ext cx="1769325" cy="176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val 33"/>
          <p:cNvSpPr/>
          <p:nvPr/>
        </p:nvSpPr>
        <p:spPr>
          <a:xfrm rot="18646945">
            <a:off x="2901851" y="1978190"/>
            <a:ext cx="432000" cy="432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1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 rot="2648322">
            <a:off x="5908576" y="1912592"/>
            <a:ext cx="432000" cy="432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2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 rot="18873864">
            <a:off x="5979855" y="4983962"/>
            <a:ext cx="432000" cy="432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3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 rot="18677186">
            <a:off x="2902644" y="4967822"/>
            <a:ext cx="432000" cy="432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4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9197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Prensip-10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100" b="1" i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İSG Çalışmalarına Yön Veren İnsani Duyguların Yanında, </a:t>
            </a:r>
            <a:r>
              <a:rPr lang="tr-TR" sz="2000" b="1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İG’nin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Sağlanmasında İtici Rol Oynayan 2 Mali Faktör Vardır.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Güvenli bir işletmede üretim artar, maliyet düşer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Kazalarda meydana gelen zarar, İSG için yapılan ödemelerin 5 katıdır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AutoNum type="arabicPeriod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«Önlemek Ödemekten Daha Ucuz ve Daha İnsanidir.»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GÜVENLİĞİ ONUNCU PRENSİBİ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D:\DOKTOR\1-ISTANBULUZMAN\1-EĞİTİM KURUMU\1. İstanbuluzman\2-RESİMLER\Banka-Para\Money_Bag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0975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4576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1895474"/>
            <a:ext cx="8782476" cy="34385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endParaRPr lang="tr-TR" sz="5400" b="1" noProof="1" smtClean="0">
              <a:solidFill>
                <a:srgbClr val="6B9B1A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endParaRPr lang="tr-TR" sz="5400" b="1" noProof="1" smtClean="0">
              <a:solidFill>
                <a:srgbClr val="6B9B1A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Güvenliğinin </a:t>
            </a:r>
            <a:r>
              <a:rPr lang="tr-TR" sz="54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Sağlanmasında</a:t>
            </a:r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3 Temel Kuralları</a:t>
            </a:r>
            <a:endParaRPr lang="tr-TR" sz="5400" noProof="1">
              <a:solidFill>
                <a:srgbClr val="6B9B1A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6000" algn="ctr"/>
            <a:endParaRPr lang="tr-TR" sz="54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Ahmet Yiğitap\Pictures\Oklar-Yönler\st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674" y="649405"/>
            <a:ext cx="2738651" cy="27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470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Güvenlik Tanımı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Yapılan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işin ve/veya çalışma şartlarının zarar ve/veya tehlike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içermemesi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durumudur. 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İSG SAĞLANMASINDA TEMEL KURALLAR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0986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Rectangle 7"/>
          <p:cNvSpPr>
            <a:spLocks noChangeArrowheads="1"/>
          </p:cNvSpPr>
          <p:nvPr/>
        </p:nvSpPr>
        <p:spPr bwMode="gray">
          <a:xfrm>
            <a:off x="85725" y="1068388"/>
            <a:ext cx="2901950" cy="971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1400" b="1" dirty="0">
                <a:solidFill>
                  <a:srgbClr val="FFFFFF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İSG’Yİ TEHDİT </a:t>
            </a:r>
            <a:r>
              <a:rPr lang="tr-TR" sz="1400" b="1" dirty="0" smtClean="0">
                <a:solidFill>
                  <a:srgbClr val="FFFFFF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EDEN DURUMLARI </a:t>
            </a:r>
            <a:r>
              <a:rPr lang="tr-TR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 Math" pitchFamily="18" charset="0"/>
                <a:cs typeface="Calibri" pitchFamily="34" charset="0"/>
              </a:rPr>
              <a:t>ORTADAN KALDIRMAK</a:t>
            </a:r>
            <a:endParaRPr lang="en-GB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mbria Math" pitchFamily="18" charset="0"/>
              <a:cs typeface="Calibri" pitchFamily="34" charset="0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gray">
          <a:xfrm>
            <a:off x="3121025" y="1068388"/>
            <a:ext cx="2901950" cy="97155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1400" b="1" dirty="0" smtClean="0">
                <a:solidFill>
                  <a:srgbClr val="FFFFFF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İSG TEHDİT EDEN FAKTÖRLERİ  </a:t>
            </a:r>
            <a:r>
              <a:rPr lang="tr-TR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 Math" pitchFamily="18" charset="0"/>
                <a:cs typeface="Calibri" pitchFamily="34" charset="0"/>
              </a:rPr>
              <a:t>ZAMANINDA SAPTAMAK</a:t>
            </a:r>
            <a:endParaRPr lang="en-GB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mbria Math" pitchFamily="18" charset="0"/>
              <a:cs typeface="Calibri" pitchFamily="34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gray">
          <a:xfrm>
            <a:off x="6146800" y="1068388"/>
            <a:ext cx="2901950" cy="97155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60784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1400" b="1" dirty="0" smtClean="0">
                <a:solidFill>
                  <a:srgbClr val="FFFFFF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ÖNLENEMEYEN DURUMLARIN KÖTÜ SONUÇLARINI (RİSKİ)</a:t>
            </a:r>
          </a:p>
          <a:p>
            <a:pPr algn="ctr" defTabSz="801688" eaLnBrk="0" hangingPunct="0">
              <a:defRPr/>
            </a:pPr>
            <a:r>
              <a:rPr lang="tr-TR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 Math" pitchFamily="18" charset="0"/>
                <a:cs typeface="Calibri" pitchFamily="34" charset="0"/>
              </a:rPr>
              <a:t>EN AZA İNDİRMEK</a:t>
            </a:r>
            <a:endParaRPr lang="en-GB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mbria Math" pitchFamily="18" charset="0"/>
              <a:cs typeface="Calibri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gray">
          <a:xfrm>
            <a:off x="85725" y="2039937"/>
            <a:ext cx="2901950" cy="35131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Proaktif (Önlem Almak) Olma</a:t>
            </a:r>
          </a:p>
          <a:p>
            <a:pPr marL="285750" indent="-180000">
              <a:buFont typeface="Wingdings" pitchFamily="2" charset="2"/>
              <a:buChar char="§"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Ortadan kaldırmak,</a:t>
            </a:r>
          </a:p>
          <a:p>
            <a:pPr marL="285750" indent="-180000">
              <a:buFont typeface="Wingdings" pitchFamily="2" charset="2"/>
              <a:buChar char="§"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Engel olmak;</a:t>
            </a:r>
          </a:p>
          <a:p>
            <a:pPr marL="432000" lvl="1" indent="-144000">
              <a:buFont typeface="Arial" pitchFamily="34" charset="0"/>
              <a:buChar char="•"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Duyarlı olmak,</a:t>
            </a:r>
          </a:p>
          <a:p>
            <a:pPr marL="432000" lvl="1" indent="-144000">
              <a:buFont typeface="Arial" pitchFamily="34" charset="0"/>
              <a:buChar char="•"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Tehlikeleri görmek,</a:t>
            </a:r>
          </a:p>
          <a:p>
            <a:pPr marL="432000" lvl="1" indent="-144000">
              <a:buFont typeface="Arial" pitchFamily="34" charset="0"/>
              <a:buChar char="•"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Bilgi ve deneyimli olmak</a:t>
            </a:r>
          </a:p>
          <a:p>
            <a:pPr algn="ctr"/>
            <a:endParaRPr lang="tr-TR" sz="16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Reaktif (Sonradan Tepkisel) </a:t>
            </a:r>
            <a:endParaRPr lang="tr-TR" sz="16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en-GB" sz="16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3121025" y="2039937"/>
            <a:ext cx="2901950" cy="35131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Tehlikeli olan biri durumun; tehlike olasılığı çok düşük düzeye indirilemiyorsa, </a:t>
            </a:r>
            <a:r>
              <a:rPr lang="tr-TR" sz="16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tehlikeli durumların ve gelişmelerin izlenmesi, 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kazaların önlenmesi açısından büyük önem kazanır.</a:t>
            </a:r>
          </a:p>
          <a:p>
            <a:pPr algn="ctr"/>
            <a:endParaRPr lang="tr-TR" sz="16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16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6146800" y="2039937"/>
            <a:ext cx="2901950" cy="35131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kazaları ve meslek hastalıklarına yönelik olarak KKD kullanılması gerekir. </a:t>
            </a:r>
          </a:p>
          <a:p>
            <a:pPr algn="ctr"/>
            <a:endParaRPr lang="tr-TR" sz="16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Kişisel koruyucuların kullanılmasına bağlı kazalardan korunma,</a:t>
            </a:r>
          </a:p>
          <a:p>
            <a:pPr algn="ctr"/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 hastalıkların önlenmesinde periyodik muayenelerin yapılması,</a:t>
            </a:r>
          </a:p>
        </p:txBody>
      </p:sp>
      <p:sp>
        <p:nvSpPr>
          <p:cNvPr id="1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İSG SAĞLANMASINDA TEMEL KURALLAR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85726" y="5629245"/>
            <a:ext cx="2901950" cy="40011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Proaktif olmak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3121025" y="5629245"/>
            <a:ext cx="2901950" cy="40011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İzlemek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6146800" y="5629245"/>
            <a:ext cx="2901950" cy="40011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Korumak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Akış Çizelgesi: Belge 15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2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16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PROAKTİF VE REAKTİF YAKLAŞIMLAR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Oval 1"/>
          <p:cNvSpPr>
            <a:spLocks noChangeAspect="1"/>
          </p:cNvSpPr>
          <p:nvPr/>
        </p:nvSpPr>
        <p:spPr>
          <a:xfrm>
            <a:off x="219074" y="1752600"/>
            <a:ext cx="3960000" cy="3960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cxnSp>
        <p:nvCxnSpPr>
          <p:cNvPr id="9" name="Dirsek Bağlayıcısı 8"/>
          <p:cNvCxnSpPr/>
          <p:nvPr/>
        </p:nvCxnSpPr>
        <p:spPr>
          <a:xfrm rot="5400000" flipH="1" flipV="1">
            <a:off x="3163756" y="604237"/>
            <a:ext cx="476250" cy="2430076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Metin kutusu 9"/>
          <p:cNvSpPr txBox="1"/>
          <p:nvPr/>
        </p:nvSpPr>
        <p:spPr>
          <a:xfrm>
            <a:off x="4635969" y="1381125"/>
            <a:ext cx="3631731" cy="40011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İlgi Alanı (Reaktif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)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59074" y="2292600"/>
            <a:ext cx="2880000" cy="288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cxnSp>
        <p:nvCxnSpPr>
          <p:cNvPr id="13" name="Dirsek Bağlayıcısı 12"/>
          <p:cNvCxnSpPr/>
          <p:nvPr/>
        </p:nvCxnSpPr>
        <p:spPr>
          <a:xfrm rot="5400000" flipH="1" flipV="1">
            <a:off x="3163756" y="1594837"/>
            <a:ext cx="476250" cy="2430076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>
            <a:spLocks noChangeAspect="1"/>
          </p:cNvSpPr>
          <p:nvPr/>
        </p:nvSpPr>
        <p:spPr>
          <a:xfrm>
            <a:off x="1605074" y="3138600"/>
            <a:ext cx="1188000" cy="118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cxnSp>
        <p:nvCxnSpPr>
          <p:cNvPr id="15" name="Dirsek Bağlayıcısı 14"/>
          <p:cNvCxnSpPr/>
          <p:nvPr/>
        </p:nvCxnSpPr>
        <p:spPr>
          <a:xfrm rot="5400000" flipH="1" flipV="1">
            <a:off x="3182806" y="2642587"/>
            <a:ext cx="476250" cy="2430076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Metin kutusu 15"/>
          <p:cNvSpPr txBox="1"/>
          <p:nvPr/>
        </p:nvSpPr>
        <p:spPr>
          <a:xfrm>
            <a:off x="4635969" y="2371695"/>
            <a:ext cx="3631731" cy="40011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Etki Alanı (Proaktif)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4655019" y="3409920"/>
            <a:ext cx="3631731" cy="40011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Odak Merkezi (En Proaktif)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9749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  <p:bldP spid="14" grpId="0" animBg="1"/>
      <p:bldP spid="16" grpId="0" animBg="1"/>
      <p:bldP spid="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2509624"/>
            <a:ext cx="8782476" cy="34385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İşletme Yönetimi Açısından</a:t>
            </a:r>
            <a:endParaRPr lang="tr-TR" sz="5400" noProof="1" smtClean="0">
              <a:solidFill>
                <a:srgbClr val="6B9B1A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6000" algn="ctr"/>
            <a:r>
              <a:rPr lang="tr-TR" sz="54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Sağlığı Güvenliği</a:t>
            </a:r>
            <a:endParaRPr lang="tr-TR" sz="54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 descr="C:\Users\Ahmet Yiğitap\Pictures\Ev-Konut-Fabrika\industr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341" y="-195619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9271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Rectangle 7"/>
          <p:cNvSpPr>
            <a:spLocks noChangeArrowheads="1"/>
          </p:cNvSpPr>
          <p:nvPr/>
        </p:nvSpPr>
        <p:spPr bwMode="gray">
          <a:xfrm>
            <a:off x="161924" y="1201738"/>
            <a:ext cx="2092325" cy="971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342900" indent="-342900" algn="ctr" defTabSz="801688" eaLnBrk="0" hangingPunct="0">
              <a:defRPr/>
            </a:pPr>
            <a:r>
              <a:rPr lang="tr-TR" b="1" dirty="0" smtClean="0">
                <a:solidFill>
                  <a:srgbClr val="FFFFFF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İNSAN</a:t>
            </a:r>
          </a:p>
          <a:p>
            <a:pPr marL="342900" indent="-342900" algn="ctr" defTabSz="801688" eaLnBrk="0" hangingPunct="0">
              <a:defRPr/>
            </a:pPr>
            <a:r>
              <a:rPr lang="tr-TR" b="1" dirty="0" smtClean="0">
                <a:solidFill>
                  <a:srgbClr val="FFFFFF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KAYNAKLARI</a:t>
            </a:r>
            <a:endParaRPr lang="en-GB" dirty="0">
              <a:solidFill>
                <a:srgbClr val="FFFFFF"/>
              </a:solidFill>
              <a:latin typeface="Calibri" pitchFamily="34" charset="0"/>
              <a:ea typeface="Cambria Math" pitchFamily="18" charset="0"/>
              <a:cs typeface="Calibri" pitchFamily="34" charset="0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gray">
          <a:xfrm>
            <a:off x="2368549" y="1201738"/>
            <a:ext cx="2092325" cy="97155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b="1" dirty="0" smtClean="0">
                <a:solidFill>
                  <a:srgbClr val="FFFFFF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ÜRETKENLİK </a:t>
            </a:r>
          </a:p>
          <a:p>
            <a:pPr algn="ctr" defTabSz="801688" eaLnBrk="0" hangingPunct="0">
              <a:defRPr/>
            </a:pPr>
            <a:r>
              <a:rPr lang="tr-TR" b="1" dirty="0" smtClean="0">
                <a:solidFill>
                  <a:srgbClr val="FFFFFF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MALİYET</a:t>
            </a:r>
            <a:endParaRPr lang="en-GB" dirty="0" smtClean="0">
              <a:solidFill>
                <a:srgbClr val="FFFFFF"/>
              </a:solidFill>
              <a:latin typeface="Calibri" pitchFamily="34" charset="0"/>
              <a:ea typeface="Cambria Math" pitchFamily="18" charset="0"/>
              <a:cs typeface="Calibri" pitchFamily="34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gray">
          <a:xfrm>
            <a:off x="4575174" y="1201738"/>
            <a:ext cx="2092325" cy="97155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60784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b="1" dirty="0" smtClean="0">
                <a:solidFill>
                  <a:srgbClr val="FFFFFF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KALİTE</a:t>
            </a:r>
            <a:endParaRPr lang="en-GB" dirty="0">
              <a:solidFill>
                <a:srgbClr val="FFFFFF"/>
              </a:solidFill>
              <a:latin typeface="Calibri" pitchFamily="34" charset="0"/>
              <a:ea typeface="Cambria Math" pitchFamily="18" charset="0"/>
              <a:cs typeface="Calibri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gray">
          <a:xfrm>
            <a:off x="161924" y="2173287"/>
            <a:ext cx="2092325" cy="37988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Rekabet</a:t>
            </a:r>
          </a:p>
          <a:p>
            <a:pPr algn="ctr"/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İşletme rekabet için;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iyi 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personel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yetiştirmelidir. </a:t>
            </a:r>
          </a:p>
          <a:p>
            <a:pPr algn="ctr"/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yetenekli işçiler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kaza sonucu yaralanınca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şirketin rekabet 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edebilme gücü zayıflar…</a:t>
            </a:r>
            <a:endParaRPr lang="en-GB" sz="16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2368549" y="2173287"/>
            <a:ext cx="2092325" cy="37988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Üretkenlik</a:t>
            </a:r>
          </a:p>
          <a:p>
            <a:pPr algn="ctr"/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«İnsan-teknoloji- yönetim»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stratejilerinin bir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fonksiyonudur. </a:t>
            </a:r>
            <a:endParaRPr lang="tr-TR" sz="16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Güvenlik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sağlık, üretim ve insan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üzerinde doğrudan etkiye 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sahiptir... </a:t>
            </a:r>
            <a:endParaRPr lang="tr-TR" sz="16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4575174" y="2173287"/>
            <a:ext cx="2092325" cy="37988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Kalite</a:t>
            </a:r>
          </a:p>
          <a:p>
            <a:pPr algn="ctr"/>
            <a:endParaRPr lang="tr-TR" sz="16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Belirlenen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üretim usullerine sıkı bağlılığı, ayrıntılara dikkati ve işleri doğru şekilde yapmayı gerektirir. </a:t>
            </a:r>
            <a:endParaRPr lang="tr-TR" sz="16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İSG artırma, aynı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zamanda kaliteyi de 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artırır…</a:t>
            </a:r>
          </a:p>
        </p:txBody>
      </p:sp>
      <p:sp>
        <p:nvSpPr>
          <p:cNvPr id="17460" name="Rectangle 52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İŞLETME YÖNETİMİNDE </a:t>
            </a: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İSG KÜLTÜRÜ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gray">
          <a:xfrm>
            <a:off x="6784974" y="1201739"/>
            <a:ext cx="2092325" cy="971550"/>
          </a:xfrm>
          <a:prstGeom prst="rect">
            <a:avLst/>
          </a:prstGeom>
          <a:solidFill>
            <a:srgbClr val="41414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b="1" dirty="0" smtClean="0">
                <a:solidFill>
                  <a:srgbClr val="FFFFFF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TEDARİK</a:t>
            </a:r>
            <a:endParaRPr lang="en-GB" dirty="0">
              <a:solidFill>
                <a:srgbClr val="FFFFFF"/>
              </a:solidFill>
              <a:latin typeface="Calibri" pitchFamily="34" charset="0"/>
              <a:ea typeface="Cambria Math" pitchFamily="18" charset="0"/>
              <a:cs typeface="Calibri" pitchFamily="34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gray">
          <a:xfrm>
            <a:off x="6784974" y="2173288"/>
            <a:ext cx="2092325" cy="37988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Zamanında üretim</a:t>
            </a: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16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Kaliteli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ürün 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zamanında 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üretilendir”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16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Kazalar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yangınlar, patlamalar gibi durumlar,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üretimi kısmen ya da tamamen 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durdurur.</a:t>
            </a:r>
          </a:p>
          <a:p>
            <a:pPr algn="ctr"/>
            <a:endParaRPr lang="tr-TR" sz="16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Tedarik zamanında gerçekleşmez.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027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 tmFilter="0, 0; .2, .5; .8, .5; 1, 0"/>
                                        <p:tgtEl>
                                          <p:spTgt spid="174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000" autoRev="1" fill="hold"/>
                                        <p:tgtEl>
                                          <p:spTgt spid="174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1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animBg="1"/>
      <p:bldP spid="2" grpId="0" animBg="1"/>
      <p:bldP spid="3" grpId="0" animBg="1"/>
      <p:bldP spid="36867" grpId="0" animBg="1"/>
      <p:bldP spid="4" grpId="0" animBg="1"/>
      <p:bldP spid="5" grpId="0" animBg="1"/>
      <p:bldP spid="17460" grpId="0" animBg="1"/>
      <p:bldP spid="14" grpId="0" animBg="1"/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251688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Teşekkür Ederim</a:t>
            </a:r>
            <a:endParaRPr lang="tr-TR" sz="9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4842" y="568865"/>
            <a:ext cx="3290888" cy="2465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1373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Güvenlik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Kültürünün Oluşturulması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2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60000" indent="-324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1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İşveren ve işçiler sağlıklı ve güvenli bir çalışma ortamı oluşturulmasında aktif olarak yer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almalıdır</a:t>
            </a: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Sağlıklı ve güvenlikli bir çalışma ortamına sahip olma hakkına herkes saygı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göstermelidir</a:t>
            </a: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Önleme prensibine öncelik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verilmelidir</a:t>
            </a: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Hak, sorumluluk ve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ödevler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açıkça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tanımlanmalıdır</a:t>
            </a: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İşletmenin taahhüdü, işyerinde güvenlik kültürünü oluşmasında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etkendir</a:t>
            </a: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Çalışanların tutum ve davranışları işletmelerde oluşan güvenlik kültürünün önemli bir belirleyicisidir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İSG KÜLTÜRÜ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up 20"/>
          <p:cNvGrpSpPr>
            <a:grpSpLocks/>
          </p:cNvGrpSpPr>
          <p:nvPr/>
        </p:nvGrpSpPr>
        <p:grpSpPr bwMode="auto">
          <a:xfrm>
            <a:off x="2657475" y="5440363"/>
            <a:ext cx="6162675" cy="661987"/>
            <a:chOff x="2644311" y="5451679"/>
            <a:chExt cx="6162416" cy="663371"/>
          </a:xfrm>
        </p:grpSpPr>
        <p:grpSp>
          <p:nvGrpSpPr>
            <p:cNvPr id="19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1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2144 w 1675"/>
                  <a:gd name="T1" fmla="*/ 7354 h 1675"/>
                  <a:gd name="T2" fmla="*/ 0 w 1675"/>
                  <a:gd name="T3" fmla="*/ 5194 h 1675"/>
                  <a:gd name="T4" fmla="*/ 0 w 1675"/>
                  <a:gd name="T5" fmla="*/ 2144 h 1675"/>
                  <a:gd name="T6" fmla="*/ 2144 w 1675"/>
                  <a:gd name="T7" fmla="*/ 0 h 1675"/>
                  <a:gd name="T8" fmla="*/ 5195 w 1675"/>
                  <a:gd name="T9" fmla="*/ 0 h 1675"/>
                  <a:gd name="T10" fmla="*/ 7354 w 1675"/>
                  <a:gd name="T11" fmla="*/ 2144 h 1675"/>
                  <a:gd name="T12" fmla="*/ 7354 w 1675"/>
                  <a:gd name="T13" fmla="*/ 5194 h 1675"/>
                  <a:gd name="T14" fmla="*/ 5195 w 1675"/>
                  <a:gd name="T15" fmla="*/ 7354 h 1675"/>
                  <a:gd name="T16" fmla="*/ 2144 w 1675"/>
                  <a:gd name="T17" fmla="*/ 7354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2065 w 1595"/>
                  <a:gd name="T1" fmla="*/ 7029 h 1595"/>
                  <a:gd name="T2" fmla="*/ 0 w 1595"/>
                  <a:gd name="T3" fmla="*/ 4965 h 1595"/>
                  <a:gd name="T4" fmla="*/ 0 w 1595"/>
                  <a:gd name="T5" fmla="*/ 2065 h 1595"/>
                  <a:gd name="T6" fmla="*/ 2065 w 1595"/>
                  <a:gd name="T7" fmla="*/ 0 h 1595"/>
                  <a:gd name="T8" fmla="*/ 4965 w 1595"/>
                  <a:gd name="T9" fmla="*/ 0 h 1595"/>
                  <a:gd name="T10" fmla="*/ 7029 w 1595"/>
                  <a:gd name="T11" fmla="*/ 2065 h 1595"/>
                  <a:gd name="T12" fmla="*/ 7029 w 1595"/>
                  <a:gd name="T13" fmla="*/ 4965 h 1595"/>
                  <a:gd name="T14" fmla="*/ 4965 w 1595"/>
                  <a:gd name="T15" fmla="*/ 7029 h 1595"/>
                  <a:gd name="T16" fmla="*/ 2065 w 1595"/>
                  <a:gd name="T17" fmla="*/ 7029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77 w 288"/>
                  <a:gd name="T1" fmla="*/ 2460 h 553"/>
                  <a:gd name="T2" fmla="*/ 477 w 288"/>
                  <a:gd name="T3" fmla="*/ 329 h 553"/>
                  <a:gd name="T4" fmla="*/ 0 w 288"/>
                  <a:gd name="T5" fmla="*/ 329 h 553"/>
                  <a:gd name="T6" fmla="*/ 0 w 288"/>
                  <a:gd name="T7" fmla="*/ 0 h 553"/>
                  <a:gd name="T8" fmla="*/ 1266 w 288"/>
                  <a:gd name="T9" fmla="*/ 0 h 553"/>
                  <a:gd name="T10" fmla="*/ 1266 w 288"/>
                  <a:gd name="T11" fmla="*/ 329 h 553"/>
                  <a:gd name="T12" fmla="*/ 801 w 288"/>
                  <a:gd name="T13" fmla="*/ 329 h 553"/>
                  <a:gd name="T14" fmla="*/ 801 w 288"/>
                  <a:gd name="T15" fmla="*/ 2460 h 553"/>
                  <a:gd name="T16" fmla="*/ 477 w 288"/>
                  <a:gd name="T17" fmla="*/ 2460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288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2460771 w 140"/>
                  <a:gd name="T1" fmla="*/ 1397614 h 240"/>
                  <a:gd name="T2" fmla="*/ 3277059 w 140"/>
                  <a:gd name="T3" fmla="*/ 1397614 h 240"/>
                  <a:gd name="T4" fmla="*/ 1784533 w 140"/>
                  <a:gd name="T5" fmla="*/ 0 h 240"/>
                  <a:gd name="T6" fmla="*/ 413403 w 140"/>
                  <a:gd name="T7" fmla="*/ 1397614 h 240"/>
                  <a:gd name="T8" fmla="*/ 2021735 w 140"/>
                  <a:gd name="T9" fmla="*/ 3141558 h 240"/>
                  <a:gd name="T10" fmla="*/ 2460771 w 140"/>
                  <a:gd name="T11" fmla="*/ 4065828 h 240"/>
                  <a:gd name="T12" fmla="*/ 1659895 w 140"/>
                  <a:gd name="T13" fmla="*/ 4895351 h 240"/>
                  <a:gd name="T14" fmla="*/ 871238 w 140"/>
                  <a:gd name="T15" fmla="*/ 3945874 h 240"/>
                  <a:gd name="T16" fmla="*/ 141438 w 140"/>
                  <a:gd name="T17" fmla="*/ 3945874 h 240"/>
                  <a:gd name="T18" fmla="*/ 1643246 w 140"/>
                  <a:gd name="T19" fmla="*/ 5673877 h 240"/>
                  <a:gd name="T20" fmla="*/ 3232800 w 140"/>
                  <a:gd name="T21" fmla="*/ 3995578 h 240"/>
                  <a:gd name="T22" fmla="*/ 2168618 w 140"/>
                  <a:gd name="T23" fmla="*/ 2339949 h 240"/>
                  <a:gd name="T24" fmla="*/ 1204210 w 140"/>
                  <a:gd name="T25" fmla="*/ 1397614 h 240"/>
                  <a:gd name="T26" fmla="*/ 1784533 w 140"/>
                  <a:gd name="T27" fmla="*/ 735183 h 240"/>
                  <a:gd name="T28" fmla="*/ 2460771 w 140"/>
                  <a:gd name="T29" fmla="*/ 139761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288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3358227 w 124"/>
                  <a:gd name="T1" fmla="*/ 707008 h 234"/>
                  <a:gd name="T2" fmla="*/ 2685022 w 124"/>
                  <a:gd name="T3" fmla="*/ 85326 h 234"/>
                  <a:gd name="T4" fmla="*/ 1538629 w 124"/>
                  <a:gd name="T5" fmla="*/ 0 h 234"/>
                  <a:gd name="T6" fmla="*/ 0 w 124"/>
                  <a:gd name="T7" fmla="*/ 0 h 234"/>
                  <a:gd name="T8" fmla="*/ 0 w 124"/>
                  <a:gd name="T9" fmla="*/ 7124929 h 234"/>
                  <a:gd name="T10" fmla="*/ 966168 w 124"/>
                  <a:gd name="T11" fmla="*/ 7124929 h 234"/>
                  <a:gd name="T12" fmla="*/ 966168 w 124"/>
                  <a:gd name="T13" fmla="*/ 3892691 h 234"/>
                  <a:gd name="T14" fmla="*/ 1590987 w 124"/>
                  <a:gd name="T15" fmla="*/ 3892691 h 234"/>
                  <a:gd name="T16" fmla="*/ 2587025 w 124"/>
                  <a:gd name="T17" fmla="*/ 3807366 h 234"/>
                  <a:gd name="T18" fmla="*/ 3095145 w 124"/>
                  <a:gd name="T19" fmla="*/ 3533559 h 234"/>
                  <a:gd name="T20" fmla="*/ 3471125 w 124"/>
                  <a:gd name="T21" fmla="*/ 2896713 h 234"/>
                  <a:gd name="T22" fmla="*/ 3651103 w 124"/>
                  <a:gd name="T23" fmla="*/ 1918945 h 234"/>
                  <a:gd name="T24" fmla="*/ 3358227 w 124"/>
                  <a:gd name="T25" fmla="*/ 707008 h 234"/>
                  <a:gd name="T26" fmla="*/ 2294076 w 124"/>
                  <a:gd name="T27" fmla="*/ 2981859 h 234"/>
                  <a:gd name="T28" fmla="*/ 913797 w 124"/>
                  <a:gd name="T29" fmla="*/ 2981859 h 234"/>
                  <a:gd name="T30" fmla="*/ 913797 w 124"/>
                  <a:gd name="T31" fmla="*/ 942043 h 234"/>
                  <a:gd name="T32" fmla="*/ 2241701 w 124"/>
                  <a:gd name="T33" fmla="*/ 942043 h 234"/>
                  <a:gd name="T34" fmla="*/ 2797724 w 124"/>
                  <a:gd name="T35" fmla="*/ 1985061 h 234"/>
                  <a:gd name="T36" fmla="*/ 2294076 w 124"/>
                  <a:gd name="T37" fmla="*/ 2981859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1884809 w 134"/>
                  <a:gd name="T1" fmla="*/ 0 h 239"/>
                  <a:gd name="T2" fmla="*/ 0 w 134"/>
                  <a:gd name="T3" fmla="*/ 1827412 h 239"/>
                  <a:gd name="T4" fmla="*/ 0 w 134"/>
                  <a:gd name="T5" fmla="*/ 5122873 h 239"/>
                  <a:gd name="T6" fmla="*/ 2001540 w 134"/>
                  <a:gd name="T7" fmla="*/ 7163783 h 239"/>
                  <a:gd name="T8" fmla="*/ 3946646 w 134"/>
                  <a:gd name="T9" fmla="*/ 5187975 h 239"/>
                  <a:gd name="T10" fmla="*/ 3946646 w 134"/>
                  <a:gd name="T11" fmla="*/ 2093918 h 239"/>
                  <a:gd name="T12" fmla="*/ 1884809 w 134"/>
                  <a:gd name="T13" fmla="*/ 0 h 239"/>
                  <a:gd name="T14" fmla="*/ 3032443 w 134"/>
                  <a:gd name="T15" fmla="*/ 4737486 h 239"/>
                  <a:gd name="T16" fmla="*/ 2001540 w 134"/>
                  <a:gd name="T17" fmla="*/ 6171740 h 239"/>
                  <a:gd name="T18" fmla="*/ 914197 w 134"/>
                  <a:gd name="T19" fmla="*/ 4703585 h 239"/>
                  <a:gd name="T20" fmla="*/ 914197 w 134"/>
                  <a:gd name="T21" fmla="*/ 2311668 h 239"/>
                  <a:gd name="T22" fmla="*/ 1949225 w 134"/>
                  <a:gd name="T23" fmla="*/ 995886 h 239"/>
                  <a:gd name="T24" fmla="*/ 3032443 w 134"/>
                  <a:gd name="T25" fmla="*/ 2513206 h 239"/>
                  <a:gd name="T26" fmla="*/ 3032443 w 134"/>
                  <a:gd name="T27" fmla="*/ 4737486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8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3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1176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1176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9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1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1176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1176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30" name="Picture 6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1176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" name="53 Metin kutusu"/>
            <p:cNvSpPr txBox="1"/>
            <p:nvPr/>
          </p:nvSpPr>
          <p:spPr>
            <a:xfrm>
              <a:off x="3298334" y="5639396"/>
              <a:ext cx="5508393" cy="287938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Nelerdir?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83805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Güvenlik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Kültürünün Oluşturulması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2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60000" indent="-324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1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Proaktif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ve bilgiye dayanan iş sağlığı ve güvenliği yaklaşımı yaygınlaştırılmalı</a:t>
            </a: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Ulusal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uluslararası bir çalışma ve üretim kültürü oluşturulmalı</a:t>
            </a: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Erken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çocukluktan başlayarak yaşam boyu eğitim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sürdürülmeli</a:t>
            </a: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İşletmede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konuya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öncelik verilmesi, risklerin değerlendirilmesi ve sürekli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iyileştirme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İSG KÜLTÜRÜ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up 20"/>
          <p:cNvGrpSpPr>
            <a:grpSpLocks/>
          </p:cNvGrpSpPr>
          <p:nvPr/>
        </p:nvGrpSpPr>
        <p:grpSpPr bwMode="auto">
          <a:xfrm>
            <a:off x="2657475" y="5440363"/>
            <a:ext cx="6162675" cy="661987"/>
            <a:chOff x="2644311" y="5451679"/>
            <a:chExt cx="6162416" cy="663371"/>
          </a:xfrm>
        </p:grpSpPr>
        <p:grpSp>
          <p:nvGrpSpPr>
            <p:cNvPr id="19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1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2144 w 1675"/>
                  <a:gd name="T1" fmla="*/ 7354 h 1675"/>
                  <a:gd name="T2" fmla="*/ 0 w 1675"/>
                  <a:gd name="T3" fmla="*/ 5194 h 1675"/>
                  <a:gd name="T4" fmla="*/ 0 w 1675"/>
                  <a:gd name="T5" fmla="*/ 2144 h 1675"/>
                  <a:gd name="T6" fmla="*/ 2144 w 1675"/>
                  <a:gd name="T7" fmla="*/ 0 h 1675"/>
                  <a:gd name="T8" fmla="*/ 5195 w 1675"/>
                  <a:gd name="T9" fmla="*/ 0 h 1675"/>
                  <a:gd name="T10" fmla="*/ 7354 w 1675"/>
                  <a:gd name="T11" fmla="*/ 2144 h 1675"/>
                  <a:gd name="T12" fmla="*/ 7354 w 1675"/>
                  <a:gd name="T13" fmla="*/ 5194 h 1675"/>
                  <a:gd name="T14" fmla="*/ 5195 w 1675"/>
                  <a:gd name="T15" fmla="*/ 7354 h 1675"/>
                  <a:gd name="T16" fmla="*/ 2144 w 1675"/>
                  <a:gd name="T17" fmla="*/ 7354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2065 w 1595"/>
                  <a:gd name="T1" fmla="*/ 7029 h 1595"/>
                  <a:gd name="T2" fmla="*/ 0 w 1595"/>
                  <a:gd name="T3" fmla="*/ 4965 h 1595"/>
                  <a:gd name="T4" fmla="*/ 0 w 1595"/>
                  <a:gd name="T5" fmla="*/ 2065 h 1595"/>
                  <a:gd name="T6" fmla="*/ 2065 w 1595"/>
                  <a:gd name="T7" fmla="*/ 0 h 1595"/>
                  <a:gd name="T8" fmla="*/ 4965 w 1595"/>
                  <a:gd name="T9" fmla="*/ 0 h 1595"/>
                  <a:gd name="T10" fmla="*/ 7029 w 1595"/>
                  <a:gd name="T11" fmla="*/ 2065 h 1595"/>
                  <a:gd name="T12" fmla="*/ 7029 w 1595"/>
                  <a:gd name="T13" fmla="*/ 4965 h 1595"/>
                  <a:gd name="T14" fmla="*/ 4965 w 1595"/>
                  <a:gd name="T15" fmla="*/ 7029 h 1595"/>
                  <a:gd name="T16" fmla="*/ 2065 w 1595"/>
                  <a:gd name="T17" fmla="*/ 7029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77 w 288"/>
                  <a:gd name="T1" fmla="*/ 2460 h 553"/>
                  <a:gd name="T2" fmla="*/ 477 w 288"/>
                  <a:gd name="T3" fmla="*/ 329 h 553"/>
                  <a:gd name="T4" fmla="*/ 0 w 288"/>
                  <a:gd name="T5" fmla="*/ 329 h 553"/>
                  <a:gd name="T6" fmla="*/ 0 w 288"/>
                  <a:gd name="T7" fmla="*/ 0 h 553"/>
                  <a:gd name="T8" fmla="*/ 1266 w 288"/>
                  <a:gd name="T9" fmla="*/ 0 h 553"/>
                  <a:gd name="T10" fmla="*/ 1266 w 288"/>
                  <a:gd name="T11" fmla="*/ 329 h 553"/>
                  <a:gd name="T12" fmla="*/ 801 w 288"/>
                  <a:gd name="T13" fmla="*/ 329 h 553"/>
                  <a:gd name="T14" fmla="*/ 801 w 288"/>
                  <a:gd name="T15" fmla="*/ 2460 h 553"/>
                  <a:gd name="T16" fmla="*/ 477 w 288"/>
                  <a:gd name="T17" fmla="*/ 2460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288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2460771 w 140"/>
                  <a:gd name="T1" fmla="*/ 1397614 h 240"/>
                  <a:gd name="T2" fmla="*/ 3277059 w 140"/>
                  <a:gd name="T3" fmla="*/ 1397614 h 240"/>
                  <a:gd name="T4" fmla="*/ 1784533 w 140"/>
                  <a:gd name="T5" fmla="*/ 0 h 240"/>
                  <a:gd name="T6" fmla="*/ 413403 w 140"/>
                  <a:gd name="T7" fmla="*/ 1397614 h 240"/>
                  <a:gd name="T8" fmla="*/ 2021735 w 140"/>
                  <a:gd name="T9" fmla="*/ 3141558 h 240"/>
                  <a:gd name="T10" fmla="*/ 2460771 w 140"/>
                  <a:gd name="T11" fmla="*/ 4065828 h 240"/>
                  <a:gd name="T12" fmla="*/ 1659895 w 140"/>
                  <a:gd name="T13" fmla="*/ 4895351 h 240"/>
                  <a:gd name="T14" fmla="*/ 871238 w 140"/>
                  <a:gd name="T15" fmla="*/ 3945874 h 240"/>
                  <a:gd name="T16" fmla="*/ 141438 w 140"/>
                  <a:gd name="T17" fmla="*/ 3945874 h 240"/>
                  <a:gd name="T18" fmla="*/ 1643246 w 140"/>
                  <a:gd name="T19" fmla="*/ 5673877 h 240"/>
                  <a:gd name="T20" fmla="*/ 3232800 w 140"/>
                  <a:gd name="T21" fmla="*/ 3995578 h 240"/>
                  <a:gd name="T22" fmla="*/ 2168618 w 140"/>
                  <a:gd name="T23" fmla="*/ 2339949 h 240"/>
                  <a:gd name="T24" fmla="*/ 1204210 w 140"/>
                  <a:gd name="T25" fmla="*/ 1397614 h 240"/>
                  <a:gd name="T26" fmla="*/ 1784533 w 140"/>
                  <a:gd name="T27" fmla="*/ 735183 h 240"/>
                  <a:gd name="T28" fmla="*/ 2460771 w 140"/>
                  <a:gd name="T29" fmla="*/ 139761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288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3358227 w 124"/>
                  <a:gd name="T1" fmla="*/ 707008 h 234"/>
                  <a:gd name="T2" fmla="*/ 2685022 w 124"/>
                  <a:gd name="T3" fmla="*/ 85326 h 234"/>
                  <a:gd name="T4" fmla="*/ 1538629 w 124"/>
                  <a:gd name="T5" fmla="*/ 0 h 234"/>
                  <a:gd name="T6" fmla="*/ 0 w 124"/>
                  <a:gd name="T7" fmla="*/ 0 h 234"/>
                  <a:gd name="T8" fmla="*/ 0 w 124"/>
                  <a:gd name="T9" fmla="*/ 7124929 h 234"/>
                  <a:gd name="T10" fmla="*/ 966168 w 124"/>
                  <a:gd name="T11" fmla="*/ 7124929 h 234"/>
                  <a:gd name="T12" fmla="*/ 966168 w 124"/>
                  <a:gd name="T13" fmla="*/ 3892691 h 234"/>
                  <a:gd name="T14" fmla="*/ 1590987 w 124"/>
                  <a:gd name="T15" fmla="*/ 3892691 h 234"/>
                  <a:gd name="T16" fmla="*/ 2587025 w 124"/>
                  <a:gd name="T17" fmla="*/ 3807366 h 234"/>
                  <a:gd name="T18" fmla="*/ 3095145 w 124"/>
                  <a:gd name="T19" fmla="*/ 3533559 h 234"/>
                  <a:gd name="T20" fmla="*/ 3471125 w 124"/>
                  <a:gd name="T21" fmla="*/ 2896713 h 234"/>
                  <a:gd name="T22" fmla="*/ 3651103 w 124"/>
                  <a:gd name="T23" fmla="*/ 1918945 h 234"/>
                  <a:gd name="T24" fmla="*/ 3358227 w 124"/>
                  <a:gd name="T25" fmla="*/ 707008 h 234"/>
                  <a:gd name="T26" fmla="*/ 2294076 w 124"/>
                  <a:gd name="T27" fmla="*/ 2981859 h 234"/>
                  <a:gd name="T28" fmla="*/ 913797 w 124"/>
                  <a:gd name="T29" fmla="*/ 2981859 h 234"/>
                  <a:gd name="T30" fmla="*/ 913797 w 124"/>
                  <a:gd name="T31" fmla="*/ 942043 h 234"/>
                  <a:gd name="T32" fmla="*/ 2241701 w 124"/>
                  <a:gd name="T33" fmla="*/ 942043 h 234"/>
                  <a:gd name="T34" fmla="*/ 2797724 w 124"/>
                  <a:gd name="T35" fmla="*/ 1985061 h 234"/>
                  <a:gd name="T36" fmla="*/ 2294076 w 124"/>
                  <a:gd name="T37" fmla="*/ 2981859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1884809 w 134"/>
                  <a:gd name="T1" fmla="*/ 0 h 239"/>
                  <a:gd name="T2" fmla="*/ 0 w 134"/>
                  <a:gd name="T3" fmla="*/ 1827412 h 239"/>
                  <a:gd name="T4" fmla="*/ 0 w 134"/>
                  <a:gd name="T5" fmla="*/ 5122873 h 239"/>
                  <a:gd name="T6" fmla="*/ 2001540 w 134"/>
                  <a:gd name="T7" fmla="*/ 7163783 h 239"/>
                  <a:gd name="T8" fmla="*/ 3946646 w 134"/>
                  <a:gd name="T9" fmla="*/ 5187975 h 239"/>
                  <a:gd name="T10" fmla="*/ 3946646 w 134"/>
                  <a:gd name="T11" fmla="*/ 2093918 h 239"/>
                  <a:gd name="T12" fmla="*/ 1884809 w 134"/>
                  <a:gd name="T13" fmla="*/ 0 h 239"/>
                  <a:gd name="T14" fmla="*/ 3032443 w 134"/>
                  <a:gd name="T15" fmla="*/ 4737486 h 239"/>
                  <a:gd name="T16" fmla="*/ 2001540 w 134"/>
                  <a:gd name="T17" fmla="*/ 6171740 h 239"/>
                  <a:gd name="T18" fmla="*/ 914197 w 134"/>
                  <a:gd name="T19" fmla="*/ 4703585 h 239"/>
                  <a:gd name="T20" fmla="*/ 914197 w 134"/>
                  <a:gd name="T21" fmla="*/ 2311668 h 239"/>
                  <a:gd name="T22" fmla="*/ 1949225 w 134"/>
                  <a:gd name="T23" fmla="*/ 995886 h 239"/>
                  <a:gd name="T24" fmla="*/ 3032443 w 134"/>
                  <a:gd name="T25" fmla="*/ 2513206 h 239"/>
                  <a:gd name="T26" fmla="*/ 3032443 w 134"/>
                  <a:gd name="T27" fmla="*/ 4737486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8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3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1176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1176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9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1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1176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1176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30" name="Picture 6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1176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" name="53 Metin kutusu"/>
            <p:cNvSpPr txBox="1"/>
            <p:nvPr/>
          </p:nvSpPr>
          <p:spPr>
            <a:xfrm>
              <a:off x="3298334" y="5639396"/>
              <a:ext cx="5508393" cy="287938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Nelerdir?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21721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3. Psikometrik Çalışmalar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yöntemde halihazırda yapılandırılmış anketler kullanılarak ilgili kurumda güvenlik kültürünün ana etmenleri belirlenmeye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çalışılmaktadır.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İSG KÜLTÜRÜ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5348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Güvenlik Kültürünü Belirleyen Yöntemler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2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60000" indent="-324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1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17200" lvl="1" indent="-324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Olay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Çalışmaları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17200" lvl="1" indent="-324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Karşılaştırmalı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Çalışmalar</a:t>
            </a:r>
          </a:p>
          <a:p>
            <a:pPr marL="817200" lvl="1" indent="-324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Psikometrik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Çalışmalar</a:t>
            </a:r>
          </a:p>
          <a:p>
            <a:pPr marL="817200" lvl="1" indent="-324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93200" lvl="1" algn="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Cox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ve </a:t>
            </a: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Flin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1998)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İSG KÜLTÜRÜ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up 20"/>
          <p:cNvGrpSpPr>
            <a:grpSpLocks/>
          </p:cNvGrpSpPr>
          <p:nvPr/>
        </p:nvGrpSpPr>
        <p:grpSpPr bwMode="auto">
          <a:xfrm>
            <a:off x="2657475" y="5440363"/>
            <a:ext cx="6162675" cy="661987"/>
            <a:chOff x="2644311" y="5451679"/>
            <a:chExt cx="6162416" cy="663371"/>
          </a:xfrm>
        </p:grpSpPr>
        <p:grpSp>
          <p:nvGrpSpPr>
            <p:cNvPr id="19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1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2144 w 1675"/>
                  <a:gd name="T1" fmla="*/ 7354 h 1675"/>
                  <a:gd name="T2" fmla="*/ 0 w 1675"/>
                  <a:gd name="T3" fmla="*/ 5194 h 1675"/>
                  <a:gd name="T4" fmla="*/ 0 w 1675"/>
                  <a:gd name="T5" fmla="*/ 2144 h 1675"/>
                  <a:gd name="T6" fmla="*/ 2144 w 1675"/>
                  <a:gd name="T7" fmla="*/ 0 h 1675"/>
                  <a:gd name="T8" fmla="*/ 5195 w 1675"/>
                  <a:gd name="T9" fmla="*/ 0 h 1675"/>
                  <a:gd name="T10" fmla="*/ 7354 w 1675"/>
                  <a:gd name="T11" fmla="*/ 2144 h 1675"/>
                  <a:gd name="T12" fmla="*/ 7354 w 1675"/>
                  <a:gd name="T13" fmla="*/ 5194 h 1675"/>
                  <a:gd name="T14" fmla="*/ 5195 w 1675"/>
                  <a:gd name="T15" fmla="*/ 7354 h 1675"/>
                  <a:gd name="T16" fmla="*/ 2144 w 1675"/>
                  <a:gd name="T17" fmla="*/ 7354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2065 w 1595"/>
                  <a:gd name="T1" fmla="*/ 7029 h 1595"/>
                  <a:gd name="T2" fmla="*/ 0 w 1595"/>
                  <a:gd name="T3" fmla="*/ 4965 h 1595"/>
                  <a:gd name="T4" fmla="*/ 0 w 1595"/>
                  <a:gd name="T5" fmla="*/ 2065 h 1595"/>
                  <a:gd name="T6" fmla="*/ 2065 w 1595"/>
                  <a:gd name="T7" fmla="*/ 0 h 1595"/>
                  <a:gd name="T8" fmla="*/ 4965 w 1595"/>
                  <a:gd name="T9" fmla="*/ 0 h 1595"/>
                  <a:gd name="T10" fmla="*/ 7029 w 1595"/>
                  <a:gd name="T11" fmla="*/ 2065 h 1595"/>
                  <a:gd name="T12" fmla="*/ 7029 w 1595"/>
                  <a:gd name="T13" fmla="*/ 4965 h 1595"/>
                  <a:gd name="T14" fmla="*/ 4965 w 1595"/>
                  <a:gd name="T15" fmla="*/ 7029 h 1595"/>
                  <a:gd name="T16" fmla="*/ 2065 w 1595"/>
                  <a:gd name="T17" fmla="*/ 7029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77 w 288"/>
                  <a:gd name="T1" fmla="*/ 2460 h 553"/>
                  <a:gd name="T2" fmla="*/ 477 w 288"/>
                  <a:gd name="T3" fmla="*/ 329 h 553"/>
                  <a:gd name="T4" fmla="*/ 0 w 288"/>
                  <a:gd name="T5" fmla="*/ 329 h 553"/>
                  <a:gd name="T6" fmla="*/ 0 w 288"/>
                  <a:gd name="T7" fmla="*/ 0 h 553"/>
                  <a:gd name="T8" fmla="*/ 1266 w 288"/>
                  <a:gd name="T9" fmla="*/ 0 h 553"/>
                  <a:gd name="T10" fmla="*/ 1266 w 288"/>
                  <a:gd name="T11" fmla="*/ 329 h 553"/>
                  <a:gd name="T12" fmla="*/ 801 w 288"/>
                  <a:gd name="T13" fmla="*/ 329 h 553"/>
                  <a:gd name="T14" fmla="*/ 801 w 288"/>
                  <a:gd name="T15" fmla="*/ 2460 h 553"/>
                  <a:gd name="T16" fmla="*/ 477 w 288"/>
                  <a:gd name="T17" fmla="*/ 2460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288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2460771 w 140"/>
                  <a:gd name="T1" fmla="*/ 1397614 h 240"/>
                  <a:gd name="T2" fmla="*/ 3277059 w 140"/>
                  <a:gd name="T3" fmla="*/ 1397614 h 240"/>
                  <a:gd name="T4" fmla="*/ 1784533 w 140"/>
                  <a:gd name="T5" fmla="*/ 0 h 240"/>
                  <a:gd name="T6" fmla="*/ 413403 w 140"/>
                  <a:gd name="T7" fmla="*/ 1397614 h 240"/>
                  <a:gd name="T8" fmla="*/ 2021735 w 140"/>
                  <a:gd name="T9" fmla="*/ 3141558 h 240"/>
                  <a:gd name="T10" fmla="*/ 2460771 w 140"/>
                  <a:gd name="T11" fmla="*/ 4065828 h 240"/>
                  <a:gd name="T12" fmla="*/ 1659895 w 140"/>
                  <a:gd name="T13" fmla="*/ 4895351 h 240"/>
                  <a:gd name="T14" fmla="*/ 871238 w 140"/>
                  <a:gd name="T15" fmla="*/ 3945874 h 240"/>
                  <a:gd name="T16" fmla="*/ 141438 w 140"/>
                  <a:gd name="T17" fmla="*/ 3945874 h 240"/>
                  <a:gd name="T18" fmla="*/ 1643246 w 140"/>
                  <a:gd name="T19" fmla="*/ 5673877 h 240"/>
                  <a:gd name="T20" fmla="*/ 3232800 w 140"/>
                  <a:gd name="T21" fmla="*/ 3995578 h 240"/>
                  <a:gd name="T22" fmla="*/ 2168618 w 140"/>
                  <a:gd name="T23" fmla="*/ 2339949 h 240"/>
                  <a:gd name="T24" fmla="*/ 1204210 w 140"/>
                  <a:gd name="T25" fmla="*/ 1397614 h 240"/>
                  <a:gd name="T26" fmla="*/ 1784533 w 140"/>
                  <a:gd name="T27" fmla="*/ 735183 h 240"/>
                  <a:gd name="T28" fmla="*/ 2460771 w 140"/>
                  <a:gd name="T29" fmla="*/ 139761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288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3358227 w 124"/>
                  <a:gd name="T1" fmla="*/ 707008 h 234"/>
                  <a:gd name="T2" fmla="*/ 2685022 w 124"/>
                  <a:gd name="T3" fmla="*/ 85326 h 234"/>
                  <a:gd name="T4" fmla="*/ 1538629 w 124"/>
                  <a:gd name="T5" fmla="*/ 0 h 234"/>
                  <a:gd name="T6" fmla="*/ 0 w 124"/>
                  <a:gd name="T7" fmla="*/ 0 h 234"/>
                  <a:gd name="T8" fmla="*/ 0 w 124"/>
                  <a:gd name="T9" fmla="*/ 7124929 h 234"/>
                  <a:gd name="T10" fmla="*/ 966168 w 124"/>
                  <a:gd name="T11" fmla="*/ 7124929 h 234"/>
                  <a:gd name="T12" fmla="*/ 966168 w 124"/>
                  <a:gd name="T13" fmla="*/ 3892691 h 234"/>
                  <a:gd name="T14" fmla="*/ 1590987 w 124"/>
                  <a:gd name="T15" fmla="*/ 3892691 h 234"/>
                  <a:gd name="T16" fmla="*/ 2587025 w 124"/>
                  <a:gd name="T17" fmla="*/ 3807366 h 234"/>
                  <a:gd name="T18" fmla="*/ 3095145 w 124"/>
                  <a:gd name="T19" fmla="*/ 3533559 h 234"/>
                  <a:gd name="T20" fmla="*/ 3471125 w 124"/>
                  <a:gd name="T21" fmla="*/ 2896713 h 234"/>
                  <a:gd name="T22" fmla="*/ 3651103 w 124"/>
                  <a:gd name="T23" fmla="*/ 1918945 h 234"/>
                  <a:gd name="T24" fmla="*/ 3358227 w 124"/>
                  <a:gd name="T25" fmla="*/ 707008 h 234"/>
                  <a:gd name="T26" fmla="*/ 2294076 w 124"/>
                  <a:gd name="T27" fmla="*/ 2981859 h 234"/>
                  <a:gd name="T28" fmla="*/ 913797 w 124"/>
                  <a:gd name="T29" fmla="*/ 2981859 h 234"/>
                  <a:gd name="T30" fmla="*/ 913797 w 124"/>
                  <a:gd name="T31" fmla="*/ 942043 h 234"/>
                  <a:gd name="T32" fmla="*/ 2241701 w 124"/>
                  <a:gd name="T33" fmla="*/ 942043 h 234"/>
                  <a:gd name="T34" fmla="*/ 2797724 w 124"/>
                  <a:gd name="T35" fmla="*/ 1985061 h 234"/>
                  <a:gd name="T36" fmla="*/ 2294076 w 124"/>
                  <a:gd name="T37" fmla="*/ 2981859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1884809 w 134"/>
                  <a:gd name="T1" fmla="*/ 0 h 239"/>
                  <a:gd name="T2" fmla="*/ 0 w 134"/>
                  <a:gd name="T3" fmla="*/ 1827412 h 239"/>
                  <a:gd name="T4" fmla="*/ 0 w 134"/>
                  <a:gd name="T5" fmla="*/ 5122873 h 239"/>
                  <a:gd name="T6" fmla="*/ 2001540 w 134"/>
                  <a:gd name="T7" fmla="*/ 7163783 h 239"/>
                  <a:gd name="T8" fmla="*/ 3946646 w 134"/>
                  <a:gd name="T9" fmla="*/ 5187975 h 239"/>
                  <a:gd name="T10" fmla="*/ 3946646 w 134"/>
                  <a:gd name="T11" fmla="*/ 2093918 h 239"/>
                  <a:gd name="T12" fmla="*/ 1884809 w 134"/>
                  <a:gd name="T13" fmla="*/ 0 h 239"/>
                  <a:gd name="T14" fmla="*/ 3032443 w 134"/>
                  <a:gd name="T15" fmla="*/ 4737486 h 239"/>
                  <a:gd name="T16" fmla="*/ 2001540 w 134"/>
                  <a:gd name="T17" fmla="*/ 6171740 h 239"/>
                  <a:gd name="T18" fmla="*/ 914197 w 134"/>
                  <a:gd name="T19" fmla="*/ 4703585 h 239"/>
                  <a:gd name="T20" fmla="*/ 914197 w 134"/>
                  <a:gd name="T21" fmla="*/ 2311668 h 239"/>
                  <a:gd name="T22" fmla="*/ 1949225 w 134"/>
                  <a:gd name="T23" fmla="*/ 995886 h 239"/>
                  <a:gd name="T24" fmla="*/ 3032443 w 134"/>
                  <a:gd name="T25" fmla="*/ 2513206 h 239"/>
                  <a:gd name="T26" fmla="*/ 3032443 w 134"/>
                  <a:gd name="T27" fmla="*/ 4737486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8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3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1176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1176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9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1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1176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1176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30" name="Picture 6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1176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" name="53 Metin kutusu"/>
            <p:cNvSpPr txBox="1"/>
            <p:nvPr/>
          </p:nvSpPr>
          <p:spPr>
            <a:xfrm>
              <a:off x="3298334" y="5639396"/>
              <a:ext cx="5508393" cy="287938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Nelerdir?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96797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1. Olay Çalışmaları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Niteliksel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yöntemlerin kullanıldığı çalışmalardır. Mülakat, arşiv veya doküman analizi, grup tartışmaları ve gözlem kullanılan ana yöntemler olarak ortaya çıkmaktadır. Bu çalışmalar </a:t>
            </a: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+mj-lt"/>
              <a:buAutoNum type="alphaLcPeriod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azaların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meydana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geldiği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kurumlarda </a:t>
            </a: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+mj-lt"/>
              <a:buAutoNum type="alphaLcPeriod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üvenliği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yüksek (kaza sayısı az) olan kurumlarda </a:t>
            </a: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+mj-lt"/>
              <a:buAutoNum type="alphaLcPeriod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urumsal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değişimin sahne olduğu yerlerde </a:t>
            </a:r>
            <a:endParaRPr lang="tr-TR" sz="16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216000">
              <a:spcAft>
                <a:spcPts val="0"/>
              </a:spcAft>
              <a:buClr>
                <a:srgbClr val="292929"/>
              </a:buClr>
              <a:buFont typeface="+mj-lt"/>
              <a:buAutoNum type="alphaLcPeriod"/>
              <a:defRPr/>
            </a:pPr>
            <a:endParaRPr lang="tr-TR" sz="16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26900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………………..“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güvenlik”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kavramı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çerçevesinde yer alan ilgili değişkenleri belirlemek şeklinde yapılmaktadır. 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İSG KÜLTÜRÜ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6474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4D4D4D"/>
          </a:solidFill>
          <a:prstDash val="sysDot"/>
          <a:round/>
          <a:headEnd/>
          <a:tailEnd/>
        </a:ln>
      </a:spPr>
      <a:bodyPr/>
      <a:lstStyle>
        <a:defPPr>
          <a:defRPr dirty="0">
            <a:solidFill>
              <a:srgbClr val="000000"/>
            </a:solidFill>
          </a:defRPr>
        </a:defPPr>
      </a:lstStyle>
    </a:sp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1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11341</TotalTime>
  <Words>2306</Words>
  <Application>Microsoft Office PowerPoint</Application>
  <PresentationFormat>Ekran Gösterisi (4:3)</PresentationFormat>
  <Paragraphs>579</Paragraphs>
  <Slides>48</Slides>
  <Notes>48</Notes>
  <HiddenSlides>0</HiddenSlides>
  <MMClips>0</MMClips>
  <ScaleCrop>false</ScaleCrop>
  <HeadingPairs>
    <vt:vector size="4" baseType="variant">
      <vt:variant>
        <vt:lpstr>Tema</vt:lpstr>
      </vt:variant>
      <vt:variant>
        <vt:i4>9</vt:i4>
      </vt:variant>
      <vt:variant>
        <vt:lpstr>Slayt Başlıkları</vt:lpstr>
      </vt:variant>
      <vt:variant>
        <vt:i4>48</vt:i4>
      </vt:variant>
    </vt:vector>
  </HeadingPairs>
  <TitlesOfParts>
    <vt:vector size="57" baseType="lpstr">
      <vt:lpstr>1_Standarddesign</vt:lpstr>
      <vt:lpstr>6_Standarddesign</vt:lpstr>
      <vt:lpstr>3_Standarddesign</vt:lpstr>
      <vt:lpstr>7_Standarddesign</vt:lpstr>
      <vt:lpstr>11_Standarddesign</vt:lpstr>
      <vt:lpstr>4_Standarddesign</vt:lpstr>
      <vt:lpstr>2_Standarddesign</vt:lpstr>
      <vt:lpstr>10_Standarddesign</vt:lpstr>
      <vt:lpstr>9_Standarddesign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İSG ÇALIŞMALARININ AMACI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TEHLİKELİ HAREKETLERİN NEDENLERİ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Inscale GmbH &amp; Co. KG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PresentationPackage</dc:title>
  <dc:creator>DOKTOR</dc:creator>
  <cp:lastModifiedBy>Ahmet Yiğitalp</cp:lastModifiedBy>
  <cp:revision>1129</cp:revision>
  <dcterms:created xsi:type="dcterms:W3CDTF">2008-04-16T13:39:00Z</dcterms:created>
  <dcterms:modified xsi:type="dcterms:W3CDTF">2013-08-12T21:27:35Z</dcterms:modified>
</cp:coreProperties>
</file>