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56" r:id="rId2"/>
    <p:sldMasterId id="2147483804" r:id="rId3"/>
    <p:sldMasterId id="2147483924" r:id="rId4"/>
    <p:sldMasterId id="2147483936" r:id="rId5"/>
    <p:sldMasterId id="2147483948" r:id="rId6"/>
  </p:sldMasterIdLst>
  <p:notesMasterIdLst>
    <p:notesMasterId r:id="rId40"/>
  </p:notesMasterIdLst>
  <p:handoutMasterIdLst>
    <p:handoutMasterId r:id="rId41"/>
  </p:handoutMasterIdLst>
  <p:sldIdLst>
    <p:sldId id="461" r:id="rId7"/>
    <p:sldId id="1347" r:id="rId8"/>
    <p:sldId id="1371" r:id="rId9"/>
    <p:sldId id="1358" r:id="rId10"/>
    <p:sldId id="1372" r:id="rId11"/>
    <p:sldId id="1360" r:id="rId12"/>
    <p:sldId id="1259" r:id="rId13"/>
    <p:sldId id="1263" r:id="rId14"/>
    <p:sldId id="1264" r:id="rId15"/>
    <p:sldId id="1266" r:id="rId16"/>
    <p:sldId id="1265" r:id="rId17"/>
    <p:sldId id="1267" r:id="rId18"/>
    <p:sldId id="1361" r:id="rId19"/>
    <p:sldId id="1345" r:id="rId20"/>
    <p:sldId id="1236" r:id="rId21"/>
    <p:sldId id="1367" r:id="rId22"/>
    <p:sldId id="1237" r:id="rId23"/>
    <p:sldId id="1297" r:id="rId24"/>
    <p:sldId id="1365" r:id="rId25"/>
    <p:sldId id="1366" r:id="rId26"/>
    <p:sldId id="1238" r:id="rId27"/>
    <p:sldId id="1290" r:id="rId28"/>
    <p:sldId id="1239" r:id="rId29"/>
    <p:sldId id="1326" r:id="rId30"/>
    <p:sldId id="1241" r:id="rId31"/>
    <p:sldId id="1242" r:id="rId32"/>
    <p:sldId id="1334" r:id="rId33"/>
    <p:sldId id="1335" r:id="rId34"/>
    <p:sldId id="1336" r:id="rId35"/>
    <p:sldId id="1245" r:id="rId36"/>
    <p:sldId id="1363" r:id="rId37"/>
    <p:sldId id="1224" r:id="rId38"/>
    <p:sldId id="1321" r:id="rId3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94">
          <p15:clr>
            <a:srgbClr val="A4A3A4"/>
          </p15:clr>
        </p15:guide>
        <p15:guide id="2" orient="horz" pos="1151">
          <p15:clr>
            <a:srgbClr val="A4A3A4"/>
          </p15:clr>
        </p15:guide>
        <p15:guide id="3" orient="horz" pos="2018">
          <p15:clr>
            <a:srgbClr val="A4A3A4"/>
          </p15:clr>
        </p15:guide>
        <p15:guide id="4" orient="horz" pos="2652">
          <p15:clr>
            <a:srgbClr val="A4A3A4"/>
          </p15:clr>
        </p15:guide>
        <p15:guide id="5" pos="5579">
          <p15:clr>
            <a:srgbClr val="A4A3A4"/>
          </p15:clr>
        </p15:guide>
        <p15:guide id="6" pos="5266">
          <p15:clr>
            <a:srgbClr val="A4A3A4"/>
          </p15:clr>
        </p15:guide>
        <p15:guide id="7" pos="198">
          <p15:clr>
            <a:srgbClr val="A4A3A4"/>
          </p15:clr>
        </p15:guide>
        <p15:guide id="8" pos="3193">
          <p15:clr>
            <a:srgbClr val="A4A3A4"/>
          </p15:clr>
        </p15:guide>
        <p15:guide id="9" pos="493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B1A"/>
    <a:srgbClr val="3366FF"/>
    <a:srgbClr val="414141"/>
    <a:srgbClr val="5A5A59"/>
    <a:srgbClr val="004074"/>
    <a:srgbClr val="004986"/>
    <a:srgbClr val="00A4FF"/>
    <a:srgbClr val="575F57"/>
    <a:srgbClr val="575757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8" autoAdjust="0"/>
    <p:restoredTop sz="94981" autoAdjust="0"/>
  </p:normalViewPr>
  <p:slideViewPr>
    <p:cSldViewPr snapToGrid="0">
      <p:cViewPr varScale="1">
        <p:scale>
          <a:sx n="110" d="100"/>
          <a:sy n="110" d="100"/>
        </p:scale>
        <p:origin x="834" y="78"/>
      </p:cViewPr>
      <p:guideLst>
        <p:guide orient="horz" pos="2294"/>
        <p:guide orient="horz" pos="1151"/>
        <p:guide orient="horz" pos="2018"/>
        <p:guide orient="horz" pos="2652"/>
        <p:guide pos="5579"/>
        <p:guide pos="5266"/>
        <p:guide pos="198"/>
        <p:guide pos="3193"/>
        <p:guide pos="49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9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FBF181-6581-4E2F-849B-67FB4221BBBA}" type="datetimeFigureOut">
              <a:rPr lang="de-DE"/>
              <a:pPr>
                <a:defRPr/>
              </a:pPr>
              <a:t>12.12.2014</a:t>
            </a:fld>
            <a:endParaRPr lang="de-DE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2F2CB9-D2A6-4AD7-95AE-4B6DB534C3C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14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noProof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D5FAF4A-B3D3-49A6-BC24-6E15E10FCE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642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noProof="1" smtClean="0"/>
          </a:p>
        </p:txBody>
      </p:sp>
    </p:spTree>
    <p:extLst>
      <p:ext uri="{BB962C8B-B14F-4D97-AF65-F5344CB8AC3E}">
        <p14:creationId xmlns:p14="http://schemas.microsoft.com/office/powerpoint/2010/main" val="373513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4897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2E6C6D7-840D-46C3-91AE-EFD005E46678}" type="slidenum">
              <a:rPr lang="de-DE" sz="1200">
                <a:solidFill>
                  <a:srgbClr val="000000"/>
                </a:solidFill>
              </a:rPr>
              <a:pPr algn="r" eaLnBrk="1" hangingPunct="1"/>
              <a:t>3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246787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5B8BA15-3C68-4DDE-B167-A31AA297F1A7}" type="slidenum">
              <a:rPr lang="en-GB" sz="1300">
                <a:solidFill>
                  <a:srgbClr val="000000"/>
                </a:solidFill>
              </a:rPr>
              <a:pPr algn="r" eaLnBrk="1" hangingPunct="1"/>
              <a:t>3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2467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467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699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935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2E6C6D7-840D-46C3-91AE-EFD005E46678}" type="slidenum">
              <a:rPr lang="de-DE" sz="1200">
                <a:solidFill>
                  <a:srgbClr val="000000"/>
                </a:solidFill>
              </a:rPr>
              <a:pPr algn="r" eaLnBrk="1" hangingPunct="1"/>
              <a:t>5</a:t>
            </a:fld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246787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47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5B8BA15-3C68-4DDE-B167-A31AA297F1A7}" type="slidenum">
              <a:rPr lang="en-GB" sz="1300">
                <a:solidFill>
                  <a:srgbClr val="000000"/>
                </a:solidFill>
              </a:rPr>
              <a:pPr algn="r" eaLnBrk="1" hangingPunct="1"/>
              <a:t>5</a:t>
            </a:fld>
            <a:endParaRPr lang="en-GB" sz="1300">
              <a:solidFill>
                <a:srgbClr val="000000"/>
              </a:solidFill>
            </a:endParaRPr>
          </a:p>
        </p:txBody>
      </p:sp>
      <p:sp>
        <p:nvSpPr>
          <p:cNvPr id="2467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467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43133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19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9861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9155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977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2216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5611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5552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13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13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2627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499B77-45D8-4A2D-B166-3750C41EF709}" type="slidenum">
              <a:rPr lang="de-DE" sz="1200">
                <a:solidFill>
                  <a:prstClr val="black"/>
                </a:solidFill>
              </a:rPr>
              <a:pPr algn="r"/>
              <a:t>14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2707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2055515-18D4-4FED-8932-3A920E085174}" type="slidenum">
              <a:rPr lang="en-GB" sz="1300">
                <a:solidFill>
                  <a:prstClr val="black"/>
                </a:solidFill>
              </a:rPr>
              <a:pPr algn="r" defTabSz="947738"/>
              <a:t>14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8180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7312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8773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26123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45833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19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19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15867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499B77-45D8-4A2D-B166-3750C41EF709}" type="slidenum">
              <a:rPr lang="de-DE" sz="1200">
                <a:solidFill>
                  <a:prstClr val="black"/>
                </a:solidFill>
              </a:rPr>
              <a:pPr algn="r"/>
              <a:t>20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2707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B2055515-18D4-4FED-8932-3A920E085174}" type="slidenum">
              <a:rPr lang="en-GB" sz="1300">
                <a:solidFill>
                  <a:prstClr val="black"/>
                </a:solidFill>
              </a:rPr>
              <a:pPr algn="r" defTabSz="947738"/>
              <a:t>20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9057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0952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22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22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227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60742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24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24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42790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25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25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71037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26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26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6153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27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27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10686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28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28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0314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171159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668607F-2DCF-41FB-A81A-3AC3E46BA777}" type="slidenum">
              <a:rPr lang="de-DE" sz="1200">
                <a:solidFill>
                  <a:prstClr val="black"/>
                </a:solidFill>
              </a:rPr>
              <a:pPr algn="r"/>
              <a:t>30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74755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9D946AE9-4748-455A-A2CB-08CA8180F709}" type="slidenum">
              <a:rPr lang="en-GB" sz="1300">
                <a:solidFill>
                  <a:prstClr val="black"/>
                </a:solidFill>
              </a:rPr>
              <a:pPr algn="r" defTabSz="947738"/>
              <a:t>30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7248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31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31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46680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48664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FBEE09E-A10F-497C-A260-22572371C07C}" type="slidenum">
              <a:rPr lang="de-DE" sz="1200">
                <a:solidFill>
                  <a:prstClr val="black"/>
                </a:solidFill>
              </a:rPr>
              <a:pPr algn="r"/>
              <a:t>33</a:t>
            </a:fld>
            <a:endParaRPr lang="de-DE" sz="1200" dirty="0">
              <a:solidFill>
                <a:prstClr val="black"/>
              </a:solidFill>
            </a:endParaRPr>
          </a:p>
        </p:txBody>
      </p:sp>
      <p:sp>
        <p:nvSpPr>
          <p:cNvPr id="87043" name="Text Box 3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845E737F-FE19-489D-8D83-9E4636FEDF9E}" type="slidenum">
              <a:rPr lang="en-GB" sz="1300">
                <a:solidFill>
                  <a:prstClr val="black"/>
                </a:solidFill>
              </a:rPr>
              <a:pPr algn="r" defTabSz="947738"/>
              <a:t>33</a:t>
            </a:fld>
            <a:endParaRPr lang="en-GB" sz="1300" dirty="0">
              <a:solidFill>
                <a:prstClr val="black"/>
              </a:solidFill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3564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38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963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725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41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086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72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063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249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86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774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09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6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333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26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321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0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9009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393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0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43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418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8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54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05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72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22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724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023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78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175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311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38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11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22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299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0856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136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076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1038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754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175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468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68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30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371975"/>
            <a:ext cx="8172450" cy="1266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40996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660400"/>
            <a:ext cx="5629275" cy="1470025"/>
          </a:xfrm>
        </p:spPr>
        <p:txBody>
          <a:bodyPr anchor="ctr"/>
          <a:lstStyle>
            <a:lvl1pPr>
              <a:lnSpc>
                <a:spcPct val="110000"/>
              </a:lnSpc>
              <a:defRPr sz="260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57567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28563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912757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649186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12854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69113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60868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991010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0965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16743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25" y="411163"/>
            <a:ext cx="2130425" cy="53911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5" y="411163"/>
            <a:ext cx="6242050" cy="53911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6987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0785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5095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0685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339973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fld id="{CF825FEF-9EFF-427A-BA79-FFBBF98227EB}" type="slidenum">
              <a:rPr lang="de-DE" sz="1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de-DE" sz="100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02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4103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4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 cstate="print">
              <a:lum bright="-46000" contrast="-12000"/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383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39971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noProof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tr-TR">
              <a:solidFill>
                <a:srgbClr val="FFFFFF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1000">
                <a:solidFill>
                  <a:srgbClr val="000000"/>
                </a:solidFill>
              </a:rPr>
              <a:t>Page </a:t>
            </a:r>
            <a:r>
              <a:rPr lang="de-DE" sz="100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sz="1000">
                <a:solidFill>
                  <a:srgbClr val="000000"/>
                </a:solidFill>
              </a:rPr>
              <a:t> </a:t>
            </a:r>
            <a:fld id="{327A2A28-1E8D-40C1-AFB1-DA7112BDD150}" type="slidenum">
              <a:rPr lang="de-DE" sz="1000">
                <a:solidFill>
                  <a:srgbClr val="000000"/>
                </a:solidFill>
              </a:rPr>
              <a:pPr/>
              <a:t>‹#›</a:t>
            </a:fld>
            <a:endParaRPr lang="de-DE" sz="1000">
              <a:solidFill>
                <a:srgbClr val="000000"/>
              </a:solidFill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6646863" y="6181725"/>
            <a:ext cx="2225675" cy="392113"/>
            <a:chOff x="3316" y="1854"/>
            <a:chExt cx="2110" cy="372"/>
          </a:xfrm>
        </p:grpSpPr>
        <p:pic>
          <p:nvPicPr>
            <p:cNvPr id="1031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" y="1854"/>
              <a:ext cx="2110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12" descr="Logo_ptl_für schwarz"/>
            <p:cNvPicPr>
              <a:picLocks noChangeAspect="1" noChangeArrowheads="1"/>
            </p:cNvPicPr>
            <p:nvPr userDrawn="1"/>
          </p:nvPicPr>
          <p:blipFill>
            <a:blip r:embed="rId14">
              <a:lum bright="-46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521" b="-2"/>
            <a:stretch>
              <a:fillRect/>
            </a:stretch>
          </p:blipFill>
          <p:spPr bwMode="auto">
            <a:xfrm>
              <a:off x="3316" y="1854"/>
              <a:ext cx="1466" cy="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166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microsoft.com/office/2007/relationships/hdphoto" Target="../media/hdphoto2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3.wdp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176274" y="-261586"/>
            <a:ext cx="8791574" cy="317009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7DC4FF"/>
            </a:outerShdw>
            <a:softEdge rad="1270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dkEdge">
            <a:bevelT w="63500" h="63500"/>
            <a:contourClr>
              <a:schemeClr val="bg2">
                <a:lumMod val="20000"/>
                <a:lumOff val="80000"/>
              </a:schemeClr>
            </a:contourClr>
          </a:sp3d>
        </p:spPr>
        <p:txBody>
          <a:bodyPr wrap="square" anchor="ctr" anchorCtr="1">
            <a:spAutoFit/>
          </a:bodyPr>
          <a:lstStyle/>
          <a:p>
            <a:pPr algn="ctr">
              <a:defRPr/>
            </a:pPr>
            <a:r>
              <a:rPr lang="tr-TR" sz="10000" dirty="0" smtClean="0">
                <a:ln w="38100">
                  <a:solidFill>
                    <a:schemeClr val="bg2">
                      <a:lumMod val="40000"/>
                      <a:lumOff val="6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76200" dist="50800" dir="5400000" algn="tl">
                    <a:schemeClr val="tx1"/>
                  </a:outerShdw>
                </a:effectLst>
                <a:latin typeface="Cambria" pitchFamily="18" charset="0"/>
              </a:rPr>
              <a:t>Zinde Eğitim Kurumu</a:t>
            </a:r>
            <a:endParaRPr lang="tr-TR" sz="10000" dirty="0">
              <a:ln w="38100">
                <a:solidFill>
                  <a:schemeClr val="bg2">
                    <a:lumMod val="40000"/>
                    <a:lumOff val="60000"/>
                  </a:schemeClr>
                </a:solidFill>
                <a:prstDash val="solid"/>
                <a:miter lim="800000"/>
              </a:ln>
              <a:noFill/>
              <a:effectLst>
                <a:outerShdw blurRad="76200" dist="50800" dir="5400000" algn="tl">
                  <a:schemeClr val="tx1"/>
                </a:outerShdw>
              </a:effectLst>
              <a:latin typeface="Cambria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94811" y="3589965"/>
            <a:ext cx="8954500" cy="2180107"/>
          </a:xfrm>
          <a:prstGeom prst="rect">
            <a:avLst/>
          </a:prstGeom>
          <a:effectLst>
            <a:glow rad="63500">
              <a:schemeClr val="tx1">
                <a:lumMod val="95000"/>
                <a:lumOff val="5000"/>
                <a:alpha val="40000"/>
              </a:schemeClr>
            </a:glow>
            <a:innerShdw blurRad="114300">
              <a:schemeClr val="bg1">
                <a:lumMod val="50000"/>
              </a:schemeClr>
            </a:innerShdw>
          </a:effectLst>
          <a:scene3d>
            <a:camera prst="orthographicFront">
              <a:rot lat="1200000" lon="21599987" rev="21594348"/>
            </a:camera>
            <a:lightRig rig="threeP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0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tr-TR" sz="3600" b="1" i="1" kern="10" dirty="0" smtClean="0">
                <a:ln w="9525">
                  <a:round/>
                  <a:headEnd/>
                  <a:tailEnd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/>
              </a:rPr>
              <a:t>İSG Kültürü</a:t>
            </a:r>
            <a:endParaRPr lang="tr-TR" sz="3600" b="1" i="1" kern="10" dirty="0">
              <a:ln w="9525">
                <a:round/>
                <a:headEnd/>
                <a:tailEnd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3063824" y="6367449"/>
            <a:ext cx="2933205" cy="409574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AHMET YİĞİTALP</a:t>
            </a:r>
            <a:endParaRPr lang="zh-CN" altLang="zh-CN" sz="24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Kültür Tanımı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2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Güvenliği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veya emniyeti tehdit edebilecek davranış veya uygulamalarla bunların yer aldığı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kullanım ya da etki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alanında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bulunan canlıların veya nesnelerin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zararını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en aza indirmeyi amaçlayan, 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…güvenlik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veya emniyete öncelik veren algılar, inançlar, tutumlar, kurallar, roller, sosyal, teknik ve politik uygulamalarla, yetkinlikler ve sorumluluk hislerinin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bütünüdür.”</a:t>
            </a: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tr-TR" sz="3200" b="1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Akış Çizelgesi: Belge 34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1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341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167940" name="Rectangle 55"/>
          <p:cNvSpPr>
            <a:spLocks noChangeArrowheads="1"/>
          </p:cNvSpPr>
          <p:nvPr/>
        </p:nvSpPr>
        <p:spPr bwMode="gray">
          <a:xfrm>
            <a:off x="4652963" y="959215"/>
            <a:ext cx="4205287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72000" tIns="0" rIns="0" bIns="0" anchor="ctr"/>
          <a:lstStyle/>
          <a:p>
            <a:pPr algn="ctr" defTabSz="801688" eaLnBrk="0" hangingPunct="0"/>
            <a:r>
              <a:rPr lang="tr-TR" sz="2400" b="1" i="1" dirty="0" smtClean="0">
                <a:solidFill>
                  <a:srgbClr val="FFFFFF"/>
                </a:solidFill>
                <a:latin typeface="Calibri" pitchFamily="34" charset="0"/>
              </a:rPr>
              <a:t>      Güvenlik </a:t>
            </a:r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Kültürünün Araçları</a:t>
            </a: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gray">
          <a:xfrm>
            <a:off x="4652963" y="1465628"/>
            <a:ext cx="4205287" cy="154146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İşyerinde yapılan işle ilgili eğitimler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Yönetim ve çalışanlar arasındaki iletişim akışı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Kaynak eksikliklerinin giderilmesi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Kalite ve üretkenlik</a:t>
            </a:r>
          </a:p>
        </p:txBody>
      </p:sp>
      <p:sp>
        <p:nvSpPr>
          <p:cNvPr id="167942" name="Rectangle 55"/>
          <p:cNvSpPr>
            <a:spLocks noChangeArrowheads="1"/>
          </p:cNvSpPr>
          <p:nvPr/>
        </p:nvSpPr>
        <p:spPr bwMode="gray">
          <a:xfrm>
            <a:off x="185738" y="959215"/>
            <a:ext cx="4205287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0" rIns="0" bIns="0" anchor="ctr"/>
          <a:lstStyle/>
          <a:p>
            <a:pPr algn="ctr" defTabSz="801688" eaLnBrk="0" hangingPunct="0"/>
            <a:r>
              <a:rPr lang="tr-TR" sz="2400" b="1" i="1" dirty="0" smtClean="0">
                <a:solidFill>
                  <a:srgbClr val="FFFFFF"/>
                </a:solidFill>
                <a:latin typeface="Calibri" pitchFamily="34" charset="0"/>
              </a:rPr>
              <a:t>    Güvenlik </a:t>
            </a:r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Kültürünün Amacı</a:t>
            </a:r>
          </a:p>
        </p:txBody>
      </p:sp>
      <p:sp>
        <p:nvSpPr>
          <p:cNvPr id="167943" name="Rectangle 5"/>
          <p:cNvSpPr>
            <a:spLocks noChangeArrowheads="1"/>
          </p:cNvSpPr>
          <p:nvPr/>
        </p:nvSpPr>
        <p:spPr bwMode="gray">
          <a:xfrm>
            <a:off x="185738" y="1465628"/>
            <a:ext cx="4205287" cy="1541462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Davranış normları oluşturmak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İş kazalarını ve yaralanmaları azaltmak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Meslek hastalıklarını azaltma veya önlemek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Çalışanların kaza ve hastalıklar konusunda aynı inanç ve fikirleri paylaşmasını sağlamak</a:t>
            </a:r>
          </a:p>
        </p:txBody>
      </p:sp>
      <p:sp>
        <p:nvSpPr>
          <p:cNvPr id="10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ŞİDDETTEN KORUNMA VE RİSK YÖNETİMİ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39149" y="633377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kern="0" dirty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Oval 16"/>
          <p:cNvSpPr>
            <a:spLocks noChangeAspect="1" noChangeArrowheads="1"/>
          </p:cNvSpPr>
          <p:nvPr/>
        </p:nvSpPr>
        <p:spPr bwMode="auto">
          <a:xfrm>
            <a:off x="214313" y="988583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1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2" name="Oval 16"/>
          <p:cNvSpPr>
            <a:spLocks noChangeAspect="1" noChangeArrowheads="1"/>
          </p:cNvSpPr>
          <p:nvPr/>
        </p:nvSpPr>
        <p:spPr bwMode="auto">
          <a:xfrm>
            <a:off x="4680151" y="996421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2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5" name="Rectangle 55"/>
          <p:cNvSpPr>
            <a:spLocks noChangeArrowheads="1"/>
          </p:cNvSpPr>
          <p:nvPr/>
        </p:nvSpPr>
        <p:spPr bwMode="gray">
          <a:xfrm>
            <a:off x="216270" y="3070739"/>
            <a:ext cx="8641979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0" rIns="0" bIns="0" anchor="ctr"/>
          <a:lstStyle/>
          <a:p>
            <a:pPr algn="ctr" defTabSz="801688" eaLnBrk="0" hangingPunct="0"/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Güvenlik Kültürüne Katkı Sağlayan </a:t>
            </a:r>
            <a:r>
              <a:rPr lang="tr-TR" sz="2400" b="1" i="1" dirty="0" smtClean="0">
                <a:solidFill>
                  <a:srgbClr val="FFFFFF"/>
                </a:solidFill>
                <a:latin typeface="Calibri" pitchFamily="34" charset="0"/>
              </a:rPr>
              <a:t>Faktörler (İşveren-Çalışan) </a:t>
            </a:r>
            <a:endParaRPr lang="tr-TR" sz="2400" b="1" i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gray">
          <a:xfrm>
            <a:off x="216270" y="3577150"/>
            <a:ext cx="8641979" cy="327182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İşletmede konuya öncelik verilmesi, risklerin değerlendirilmesi ve sürekli iyileştirme çalışmaları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İşveren ve işçilerin sağlıklı ve güvenli bir çalışma ortamı oluşturulmasında aktif olarak yer almaları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Sağlıklı ve güvenli bir çalışma ortamına sahip olma hakkına herkesin saygı göstermesi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Ulusal ve uluslararası bir çalışma ve üretim kültürü oluşturulması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Hak, sorumluluk ve ödevlerin açıkça tanımlanması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Proaktif-bilgiye dayanan İSG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yaklaşımının benimsenmesi </a:t>
            </a: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İşletmenin (işverenin) taahhüdü</a:t>
            </a: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Önleme prensibine öncelik verilmesi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Çalışanların tutum ve davranışları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Erken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çocukluktan başlayarak yaşam boyu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eğitim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Yönetimi inanılır ve güvenilir görmeleri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Sorun çözme ve karar verme süreçlerine katılmaları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Riskler, kazalar, hastalıklar hakkındaki inanç-fikirleri</a:t>
            </a:r>
          </a:p>
          <a:p>
            <a:pPr marL="1200150" lvl="2" indent="-28575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v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Fizyolojik gereksinimlerinin karşılanmış olması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ve tümünü 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kapsaması</a:t>
            </a: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" name="Oval 16"/>
          <p:cNvSpPr>
            <a:spLocks noChangeAspect="1" noChangeArrowheads="1"/>
          </p:cNvSpPr>
          <p:nvPr/>
        </p:nvSpPr>
        <p:spPr bwMode="auto">
          <a:xfrm>
            <a:off x="244846" y="3100107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3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9" name="Akış Çizelgesi: Belge 18"/>
          <p:cNvSpPr/>
          <p:nvPr/>
        </p:nvSpPr>
        <p:spPr>
          <a:xfrm>
            <a:off x="0" y="6534654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3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61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OKTOR\9-ISTUZMAN\1-EĞİTİM KURUMU\1. İstanbuluzman\Z.Resim-İkon\Siyah\Search Option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59" y="2665562"/>
            <a:ext cx="2197924" cy="171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66751" y="2667280"/>
            <a:ext cx="6835637" cy="1638019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Güvenlik </a:t>
            </a:r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Kültürünü 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Belirleyen Yöntemler</a:t>
            </a:r>
          </a:p>
        </p:txBody>
      </p:sp>
    </p:spTree>
    <p:extLst>
      <p:ext uri="{BB962C8B-B14F-4D97-AF65-F5344CB8AC3E}">
        <p14:creationId xmlns:p14="http://schemas.microsoft.com/office/powerpoint/2010/main" val="1509172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/>
          <a:p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167940" name="Rectangle 55"/>
          <p:cNvSpPr>
            <a:spLocks noChangeArrowheads="1"/>
          </p:cNvSpPr>
          <p:nvPr/>
        </p:nvSpPr>
        <p:spPr bwMode="gray">
          <a:xfrm>
            <a:off x="4652963" y="959215"/>
            <a:ext cx="4205287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72000" tIns="0" rIns="0" bIns="0" anchor="ctr"/>
          <a:lstStyle/>
          <a:p>
            <a:pPr algn="ctr" defTabSz="801688" eaLnBrk="0" hangingPunct="0"/>
            <a:r>
              <a:rPr lang="tr-TR" sz="2400" b="1" i="1" dirty="0" smtClean="0">
                <a:solidFill>
                  <a:srgbClr val="FFFFFF"/>
                </a:solidFill>
                <a:latin typeface="Calibri" pitchFamily="34" charset="0"/>
              </a:rPr>
              <a:t>      </a:t>
            </a:r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Karşılaştırmalı Çalışmalar</a:t>
            </a:r>
          </a:p>
        </p:txBody>
      </p:sp>
      <p:sp>
        <p:nvSpPr>
          <p:cNvPr id="167941" name="Rectangle 5"/>
          <p:cNvSpPr>
            <a:spLocks noChangeArrowheads="1"/>
          </p:cNvSpPr>
          <p:nvPr/>
        </p:nvSpPr>
        <p:spPr bwMode="gray">
          <a:xfrm>
            <a:off x="4652963" y="1465628"/>
            <a:ext cx="4205287" cy="287329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tür çalışmalarda kaza sayısı yüksek ve düşük olan birim veya kurumlar karşılaştırılarak birbirlerinden ayrıldıkları noktalar ve bunların güvenlik ile ilişkisi araştırılmaktadır. </a:t>
            </a:r>
          </a:p>
        </p:txBody>
      </p:sp>
      <p:sp>
        <p:nvSpPr>
          <p:cNvPr id="167942" name="Rectangle 55"/>
          <p:cNvSpPr>
            <a:spLocks noChangeArrowheads="1"/>
          </p:cNvSpPr>
          <p:nvPr/>
        </p:nvSpPr>
        <p:spPr bwMode="gray">
          <a:xfrm>
            <a:off x="185738" y="959215"/>
            <a:ext cx="4205287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0" rIns="0" bIns="0" anchor="ctr"/>
          <a:lstStyle/>
          <a:p>
            <a:pPr algn="ctr" defTabSz="801688" eaLnBrk="0" hangingPunct="0"/>
            <a:r>
              <a:rPr lang="tr-TR" sz="2400" b="1" i="1" dirty="0" smtClean="0">
                <a:solidFill>
                  <a:srgbClr val="FFFFFF"/>
                </a:solidFill>
                <a:latin typeface="Calibri" pitchFamily="34" charset="0"/>
              </a:rPr>
              <a:t>    </a:t>
            </a:r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Olay Çalışmaları</a:t>
            </a:r>
          </a:p>
        </p:txBody>
      </p:sp>
      <p:sp>
        <p:nvSpPr>
          <p:cNvPr id="167943" name="Rectangle 5"/>
          <p:cNvSpPr>
            <a:spLocks noChangeArrowheads="1"/>
          </p:cNvSpPr>
          <p:nvPr/>
        </p:nvSpPr>
        <p:spPr bwMode="gray">
          <a:xfrm>
            <a:off x="185738" y="1465628"/>
            <a:ext cx="4205287" cy="287329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lnSpc>
                <a:spcPct val="90000"/>
              </a:lnSpc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Niteliksel yöntemlerin kullanıldığı çalışmalardır. Mülakat, arşiv veya doküman analizi, grup tartışmaları ve gözlem kullanılan ana yöntemler olarak ortaya çıkmaktadır. </a:t>
            </a:r>
          </a:p>
          <a:p>
            <a:pPr>
              <a:lnSpc>
                <a:spcPct val="90000"/>
              </a:lnSpc>
              <a:buClr>
                <a:srgbClr val="292929"/>
              </a:buClr>
            </a:pP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Bu çalışmalar; </a:t>
            </a:r>
          </a:p>
          <a:p>
            <a:pPr marL="252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Kazaların meydana geldiği kurumlarda </a:t>
            </a:r>
          </a:p>
          <a:p>
            <a:pPr marL="252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Güvenliği yüksek (kaza sayısı az) olan kurumlarda </a:t>
            </a:r>
          </a:p>
          <a:p>
            <a:pPr marL="252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Kurumsal değişimin sahne olduğu yerlerde </a:t>
            </a:r>
          </a:p>
          <a:p>
            <a:pPr>
              <a:lnSpc>
                <a:spcPct val="90000"/>
              </a:lnSpc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        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...“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güvenlik” kavramı çerçevesinde yer alan ilgili değişkenleri belirlemek şeklinde yapılmaktadır.</a:t>
            </a:r>
          </a:p>
        </p:txBody>
      </p:sp>
      <p:sp>
        <p:nvSpPr>
          <p:cNvPr id="10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ŞİDDETTEN KORUNMA VE RİSK YÖNETİMİ</a:t>
            </a:r>
            <a:endParaRPr lang="tr-TR" sz="3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439149" y="6333776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kern="0" dirty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Oval 16"/>
          <p:cNvSpPr>
            <a:spLocks noChangeAspect="1" noChangeArrowheads="1"/>
          </p:cNvSpPr>
          <p:nvPr/>
        </p:nvSpPr>
        <p:spPr bwMode="auto">
          <a:xfrm>
            <a:off x="214313" y="988583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1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2" name="Oval 16"/>
          <p:cNvSpPr>
            <a:spLocks noChangeAspect="1" noChangeArrowheads="1"/>
          </p:cNvSpPr>
          <p:nvPr/>
        </p:nvSpPr>
        <p:spPr bwMode="auto">
          <a:xfrm>
            <a:off x="4680151" y="996421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2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5" name="Rectangle 55"/>
          <p:cNvSpPr>
            <a:spLocks noChangeArrowheads="1"/>
          </p:cNvSpPr>
          <p:nvPr/>
        </p:nvSpPr>
        <p:spPr bwMode="gray">
          <a:xfrm>
            <a:off x="2404528" y="4459649"/>
            <a:ext cx="4174755" cy="50641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0" rIns="0" bIns="0" anchor="ctr"/>
          <a:lstStyle/>
          <a:p>
            <a:pPr algn="ctr" defTabSz="801688" eaLnBrk="0" hangingPunct="0"/>
            <a:r>
              <a:rPr lang="tr-TR" sz="2400" b="1" i="1" dirty="0" err="1">
                <a:solidFill>
                  <a:srgbClr val="FFFFFF"/>
                </a:solidFill>
                <a:latin typeface="Calibri" pitchFamily="34" charset="0"/>
              </a:rPr>
              <a:t>Psikometrik</a:t>
            </a:r>
            <a:r>
              <a:rPr lang="tr-TR" sz="2400" b="1" i="1" dirty="0">
                <a:solidFill>
                  <a:srgbClr val="FFFFFF"/>
                </a:solidFill>
                <a:latin typeface="Calibri" pitchFamily="34" charset="0"/>
              </a:rPr>
              <a:t> Çalışmalar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gray">
          <a:xfrm>
            <a:off x="2404528" y="4966061"/>
            <a:ext cx="4174755" cy="177364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lnSpc>
                <a:spcPct val="90000"/>
              </a:lnSpc>
              <a:buClr>
                <a:srgbClr val="292929"/>
              </a:buClr>
            </a:pP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Bu yöntemde halihazırda yapılandırılmış </a:t>
            </a:r>
            <a:r>
              <a:rPr lang="tr-TR" sz="1600" b="1" i="1" dirty="0">
                <a:solidFill>
                  <a:srgbClr val="000000"/>
                </a:solidFill>
                <a:latin typeface="Calibri" pitchFamily="34" charset="0"/>
              </a:rPr>
              <a:t>anketler</a:t>
            </a:r>
            <a:r>
              <a:rPr lang="tr-TR" sz="1600" i="1" dirty="0">
                <a:solidFill>
                  <a:srgbClr val="000000"/>
                </a:solidFill>
                <a:latin typeface="Calibri" pitchFamily="34" charset="0"/>
              </a:rPr>
              <a:t> kullanılarak ilgili kurumda güvenlik kültürünün ana etmenleri belirlenmeye çalışılmaktadır</a:t>
            </a:r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.</a:t>
            </a: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  <a:p>
            <a:pPr marL="180000" indent="-180000">
              <a:lnSpc>
                <a:spcPct val="90000"/>
              </a:lnSpc>
              <a:buClr>
                <a:srgbClr val="292929"/>
              </a:buClr>
              <a:buFont typeface="Wingdings" panose="05000000000000000000" pitchFamily="2" charset="2"/>
              <a:buChar char="§"/>
            </a:pPr>
            <a:endParaRPr lang="tr-TR" sz="16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" name="Oval 16"/>
          <p:cNvSpPr>
            <a:spLocks noChangeAspect="1" noChangeArrowheads="1"/>
          </p:cNvSpPr>
          <p:nvPr/>
        </p:nvSpPr>
        <p:spPr bwMode="auto">
          <a:xfrm>
            <a:off x="2433104" y="4489017"/>
            <a:ext cx="432000" cy="4320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FFFFFF"/>
                </a:solidFill>
                <a:latin typeface="Cambria" pitchFamily="18" charset="0"/>
              </a:rPr>
              <a:t>3</a:t>
            </a:r>
            <a:endParaRPr lang="tr-TR" sz="2800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19" name="Akış Çizelgesi: Belge 18"/>
          <p:cNvSpPr/>
          <p:nvPr/>
        </p:nvSpPr>
        <p:spPr>
          <a:xfrm>
            <a:off x="0" y="6534654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rgbClr val="FFFFFF"/>
                </a:solidFill>
                <a:latin typeface="Calibri" pitchFamily="34" charset="0"/>
              </a:rPr>
              <a:t>3</a:t>
            </a:r>
            <a:endParaRPr lang="tr-TR" sz="2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6" name="Grup 25"/>
          <p:cNvGrpSpPr/>
          <p:nvPr/>
        </p:nvGrpSpPr>
        <p:grpSpPr>
          <a:xfrm>
            <a:off x="4805236" y="2789592"/>
            <a:ext cx="1136189" cy="1543909"/>
            <a:chOff x="3139482" y="3640931"/>
            <a:chExt cx="1737318" cy="2219224"/>
          </a:xfrm>
        </p:grpSpPr>
        <p:pic>
          <p:nvPicPr>
            <p:cNvPr id="27" name="Picture 2" descr="C:\Users\Ahmet Yiğitap\Pictures\Ev-Konut-Fabrika\industry (2)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290" y="3640931"/>
              <a:ext cx="1712509" cy="1530739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Dikdörtgen 27"/>
            <p:cNvSpPr/>
            <p:nvPr/>
          </p:nvSpPr>
          <p:spPr>
            <a:xfrm>
              <a:off x="3139482" y="5196555"/>
              <a:ext cx="1737318" cy="663600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r-TR" sz="12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Kaza Sayısı </a:t>
              </a:r>
              <a:r>
                <a:rPr lang="tr-TR" sz="1200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Düşük</a:t>
              </a:r>
              <a:endParaRPr lang="tr-TR" sz="1200" b="1" dirty="0"/>
            </a:p>
          </p:txBody>
        </p:sp>
      </p:grpSp>
      <p:grpSp>
        <p:nvGrpSpPr>
          <p:cNvPr id="29" name="Grup 28"/>
          <p:cNvGrpSpPr/>
          <p:nvPr/>
        </p:nvGrpSpPr>
        <p:grpSpPr>
          <a:xfrm>
            <a:off x="7638301" y="2769053"/>
            <a:ext cx="1129960" cy="1537282"/>
            <a:chOff x="5625506" y="3640931"/>
            <a:chExt cx="1727793" cy="2209699"/>
          </a:xfrm>
        </p:grpSpPr>
        <p:pic>
          <p:nvPicPr>
            <p:cNvPr id="30" name="Picture 2" descr="C:\Users\Ahmet Yiğitap\Pictures\Ev-Konut-Fabrika\industry (2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0790" y="3640931"/>
              <a:ext cx="1712509" cy="153074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Dikdörtgen 30"/>
            <p:cNvSpPr/>
            <p:nvPr/>
          </p:nvSpPr>
          <p:spPr>
            <a:xfrm>
              <a:off x="5625506" y="5187030"/>
              <a:ext cx="1727793" cy="663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tr-TR" sz="12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Kaza Sayısı </a:t>
              </a:r>
              <a:r>
                <a:rPr lang="tr-TR" sz="1200" b="1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Yüksek</a:t>
              </a:r>
              <a:endParaRPr lang="tr-TR" sz="1200" b="1" dirty="0"/>
            </a:p>
          </p:txBody>
        </p:sp>
      </p:grpSp>
      <p:sp>
        <p:nvSpPr>
          <p:cNvPr id="32" name="Dikdörtgen 31"/>
          <p:cNvSpPr/>
          <p:nvPr/>
        </p:nvSpPr>
        <p:spPr>
          <a:xfrm>
            <a:off x="6029014" y="3184891"/>
            <a:ext cx="1501339" cy="5847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16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Karşılaştırma</a:t>
            </a:r>
          </a:p>
          <a:p>
            <a:pPr algn="ctr"/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</a:rPr>
              <a:t>(Farklar?)</a:t>
            </a:r>
            <a:endParaRPr lang="tr-TR" sz="1600" dirty="0"/>
          </a:p>
        </p:txBody>
      </p:sp>
      <p:grpSp>
        <p:nvGrpSpPr>
          <p:cNvPr id="33" name="Grup 32"/>
          <p:cNvGrpSpPr/>
          <p:nvPr/>
        </p:nvGrpSpPr>
        <p:grpSpPr>
          <a:xfrm>
            <a:off x="5523817" y="5687578"/>
            <a:ext cx="1010393" cy="1076110"/>
            <a:chOff x="5043486" y="3152078"/>
            <a:chExt cx="1538287" cy="2386380"/>
          </a:xfrm>
        </p:grpSpPr>
        <p:pic>
          <p:nvPicPr>
            <p:cNvPr id="34" name="Picture 3" descr="D:\DOKTOR\1-DRUZ DOK\2-DRUZ EGITIMLER\4-RESİMLER\z.Diğer\content-tre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3486" y="3152078"/>
              <a:ext cx="1538287" cy="2198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Metin kutusu 34"/>
            <p:cNvSpPr txBox="1"/>
            <p:nvPr/>
          </p:nvSpPr>
          <p:spPr>
            <a:xfrm>
              <a:off x="5043486" y="3286125"/>
              <a:ext cx="1538287" cy="2252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 smtClean="0">
                  <a:solidFill>
                    <a:srgbClr val="C00000"/>
                  </a:solidFill>
                  <a:latin typeface="Calibri" pitchFamily="34" charset="0"/>
                </a:rPr>
                <a:t>Anket</a:t>
              </a:r>
            </a:p>
            <a:p>
              <a:pPr algn="ctr"/>
              <a:endParaRPr lang="tr-TR" b="1" dirty="0">
                <a:latin typeface="Calibri" pitchFamily="34" charset="0"/>
              </a:endParaRPr>
            </a:p>
            <a:p>
              <a:pPr algn="ctr"/>
              <a:endParaRPr lang="tr-TR" sz="1200" i="1" dirty="0" smtClean="0">
                <a:latin typeface="Calibri" pitchFamily="34" charset="0"/>
              </a:endParaRPr>
            </a:p>
            <a:p>
              <a:pPr algn="ctr"/>
              <a:r>
                <a:rPr lang="tr-TR" sz="1200" i="1" dirty="0" smtClean="0">
                  <a:latin typeface="Calibri" pitchFamily="34" charset="0"/>
                </a:rPr>
                <a:t>100 Soru</a:t>
              </a:r>
              <a:endParaRPr lang="tr-TR" sz="1200" i="1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24507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66751" y="2667280"/>
            <a:ext cx="6835637" cy="1638019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G. Kültürü Oluşmunda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Kurum-Kuruluş-Kişiler 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D:\DOKTOR\1-DRUZ DOK\2-DRUZ EGITIMLER\4-RESİMLER\z.Diğer\navigate-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24" y="2558815"/>
            <a:ext cx="2438400" cy="194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0444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İSG KÜLTÜRÜNÜN ÖZELLİKLERİ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360000" indent="-324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817200" lvl="1" indent="-324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İlgili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tarafların katkısıyla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gelişebilir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93300" lvl="2" indent="-342900">
              <a:spcAft>
                <a:spcPts val="0"/>
              </a:spcAft>
              <a:buClr>
                <a:srgbClr val="292929"/>
              </a:buClr>
              <a:buFont typeface="+mj-lt"/>
              <a:buAutoNum type="alphaLcParenR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Devlet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93300" lvl="2" indent="-342900">
              <a:spcAft>
                <a:spcPts val="0"/>
              </a:spcAft>
              <a:buClr>
                <a:srgbClr val="292929"/>
              </a:buClr>
              <a:buFont typeface="+mj-lt"/>
              <a:buAutoNum type="alphaLcParenR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İşverenler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293300" lvl="2" indent="-342900">
              <a:spcAft>
                <a:spcPts val="0"/>
              </a:spcAft>
              <a:buClr>
                <a:srgbClr val="292929"/>
              </a:buClr>
              <a:buFont typeface="+mj-lt"/>
              <a:buAutoNum type="alphaLcParenR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Çalışanlar</a:t>
            </a:r>
          </a:p>
          <a:p>
            <a:pPr marL="1750500" lvl="3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Meslek Örgütleri</a:t>
            </a:r>
          </a:p>
          <a:p>
            <a:pPr marL="1750500" lvl="3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Sendikaları</a:t>
            </a:r>
          </a:p>
          <a:p>
            <a:pPr marL="1750500" lvl="3" indent="-342900">
              <a:spcAft>
                <a:spcPts val="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Üniversiteler</a:t>
            </a:r>
          </a:p>
          <a:p>
            <a:pPr marL="950400" lvl="2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817200" lvl="1" indent="-324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Düzeltmekten çok koruyucudur</a:t>
            </a:r>
          </a:p>
          <a:p>
            <a:pPr marL="817200" lvl="1" indent="-324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Multidisiplinerdir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Akış Çizelgesi: Belge 16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2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567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DEVLET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Herkesin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hizmeti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almasının sağlanması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Güvenilir bir kayıt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sisteminin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kurulması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kazalarının bilimsel analizi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Kayıt-dışı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istihdamın önlenmesi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Sosyal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güvenliğin desteklenmesi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Gelir dağılımı adaletsizliğinin azaltılması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Yaşanabilir bir asgari ücretin saptanması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Kamu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sağlık hizmetlerinin düzenlenmesi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Hekim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iş müfettişi istihdamı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İşçi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Sağlığı Enstitülerinin kurulması/yaygınlaştırılması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Yasalarda çalışanların korunması </a:t>
            </a: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20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İŞVEREN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Üretim süreçlerinde “Önce verimlilik” yerine “Önce insan” yaklaşımının benimsenmesi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değerlendirme-yönetimi yaklaşımını benimseme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Çalışanın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İSİG hizmetlerinden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yararlanmasını sağlama 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 sağlık ve güvenlik birimlerinin desteklenmesi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İlk ve acil yardım hizmetlerinin organizasyonu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Çalışanların eğitimi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Veri akışının sağlanması </a:t>
            </a:r>
          </a:p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kazalarının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bilimsel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analizi</a:t>
            </a: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Akış Çizelgesi: Belge 16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1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475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ÇALIŞAN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iş kolu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ilgili bilgi sahibi olunması</a:t>
            </a: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değerlendir-yönetimi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süreçlerine katılması</a:t>
            </a: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güvenliği etkinliklerine katılma (eğitim…</a:t>
            </a: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vb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KKD’nı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kuralına uygun biçimde kullanılması </a:t>
            </a:r>
          </a:p>
          <a:p>
            <a:pPr marL="36000">
              <a:spcAft>
                <a:spcPts val="6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391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Üniversiteler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Güvenilir bir kayıt sistemi kurulmasına bilimsel altyapı</a:t>
            </a: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alanında çalışacak insan gücünün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temel-mezuniyet sonrası eğitimleri 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ile ilgili araştırmalar ve akademik ortam</a:t>
            </a:r>
          </a:p>
          <a:p>
            <a:pPr marL="252000" indent="-216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sağlığı iş güvenliği – Sosyal politikalara katkı</a:t>
            </a:r>
          </a:p>
          <a:p>
            <a:pPr marL="36000">
              <a:spcAft>
                <a:spcPts val="6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4570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Meslek Odaları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2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marL="252000" indent="-216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96000" indent="-252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alanında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çalışacak insan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gücünün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yetiştirilmesi ve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istihdam edilmesi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süreçlerine katkı</a:t>
            </a:r>
          </a:p>
          <a:p>
            <a:pPr marL="396000" indent="-252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alanında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çalışacak insan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gücünün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mezuniyet sonrası sürekli eğitiminin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organizasyonu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96000" indent="-252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İş kazalarının bilimsel analizine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katkı</a:t>
            </a:r>
          </a:p>
          <a:p>
            <a:pPr marL="396000" indent="-252000">
              <a:spcAft>
                <a:spcPts val="60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Sosyal politikalarına katkı</a:t>
            </a:r>
          </a:p>
          <a:p>
            <a:pPr marL="36000">
              <a:spcAft>
                <a:spcPts val="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KÜLTÜRÜ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145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66751" y="2667280"/>
            <a:ext cx="6835637" cy="1638019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İSG’nin Hedefi</a:t>
            </a:r>
          </a:p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Heinrich Prensipleri</a:t>
            </a:r>
          </a:p>
        </p:txBody>
      </p:sp>
      <p:pic>
        <p:nvPicPr>
          <p:cNvPr id="8" name="Picture 2" descr="D:\DOKTOR\1-ISTANBULUZMAN\1-EĞİTİM KURUMU\1. İstanbuluzman\2-RESİMLER\İş Güvenliği\security_keyandloc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0" y="2633916"/>
            <a:ext cx="1850750" cy="170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1138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6"/>
          <p:cNvSpPr txBox="1">
            <a:spLocks noChangeArrowheads="1"/>
          </p:cNvSpPr>
          <p:nvPr/>
        </p:nvSpPr>
        <p:spPr bwMode="auto">
          <a:xfrm>
            <a:off x="5930751" y="694762"/>
            <a:ext cx="3181349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İŞLETME GÜVENLİĞİ</a:t>
            </a:r>
          </a:p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İşletmeyi Korumak</a:t>
            </a:r>
          </a:p>
          <a:p>
            <a:pPr algn="ctr" defTabSz="801688">
              <a:spcBef>
                <a:spcPct val="20000"/>
              </a:spcBef>
            </a:pPr>
            <a:r>
              <a:rPr lang="tr-TR" sz="1400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Acil Durum Planları, Risk Değerlendirmesi,</a:t>
            </a:r>
          </a:p>
          <a:p>
            <a:pPr algn="ctr" defTabSz="801688">
              <a:spcBef>
                <a:spcPct val="20000"/>
              </a:spcBef>
            </a:pPr>
            <a:r>
              <a:rPr lang="tr-TR" sz="1400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Sağlık ve Güvenlik Planları, Yönetim Planları</a:t>
            </a:r>
            <a:endParaRPr lang="tr-TR" sz="1400" i="1" dirty="0">
              <a:solidFill>
                <a:srgbClr val="29292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476" name="Text Box 44"/>
          <p:cNvSpPr txBox="1">
            <a:spLocks noChangeArrowheads="1"/>
          </p:cNvSpPr>
          <p:nvPr/>
        </p:nvSpPr>
        <p:spPr bwMode="auto">
          <a:xfrm>
            <a:off x="9639" y="864487"/>
            <a:ext cx="2874962" cy="108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ÇALIŞAN GÜVENLİĞİ</a:t>
            </a:r>
          </a:p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Tüm Çalışanları Korumak</a:t>
            </a:r>
          </a:p>
          <a:p>
            <a:pPr algn="ctr" defTabSz="801688">
              <a:spcBef>
                <a:spcPct val="20000"/>
              </a:spcBef>
            </a:pPr>
            <a:r>
              <a:rPr lang="tr-TR" sz="1400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Sağlık &amp; Güvenlik (Sağlık ve Güvenlik hizmetleri)</a:t>
            </a:r>
            <a:endParaRPr lang="tr-TR" sz="1400" i="1" dirty="0">
              <a:solidFill>
                <a:srgbClr val="29292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478" name="Freeform 6"/>
          <p:cNvSpPr>
            <a:spLocks/>
          </p:cNvSpPr>
          <p:nvPr/>
        </p:nvSpPr>
        <p:spPr bwMode="gray">
          <a:xfrm rot="3600000">
            <a:off x="3702050" y="2572341"/>
            <a:ext cx="1841500" cy="2781300"/>
          </a:xfrm>
          <a:custGeom>
            <a:avLst/>
            <a:gdLst>
              <a:gd name="T0" fmla="*/ 688 w 794"/>
              <a:gd name="T1" fmla="*/ 9 h 1200"/>
              <a:gd name="T2" fmla="*/ 602 w 794"/>
              <a:gd name="T3" fmla="*/ 59 h 1200"/>
              <a:gd name="T4" fmla="*/ 598 w 794"/>
              <a:gd name="T5" fmla="*/ 57 h 1200"/>
              <a:gd name="T6" fmla="*/ 592 w 794"/>
              <a:gd name="T7" fmla="*/ 40 h 1200"/>
              <a:gd name="T8" fmla="*/ 589 w 794"/>
              <a:gd name="T9" fmla="*/ 19 h 1200"/>
              <a:gd name="T10" fmla="*/ 548 w 794"/>
              <a:gd name="T11" fmla="*/ 8 h 1200"/>
              <a:gd name="T12" fmla="*/ 537 w 794"/>
              <a:gd name="T13" fmla="*/ 49 h 1200"/>
              <a:gd name="T14" fmla="*/ 553 w 794"/>
              <a:gd name="T15" fmla="*/ 62 h 1200"/>
              <a:gd name="T16" fmla="*/ 553 w 794"/>
              <a:gd name="T17" fmla="*/ 62 h 1200"/>
              <a:gd name="T18" fmla="*/ 565 w 794"/>
              <a:gd name="T19" fmla="*/ 76 h 1200"/>
              <a:gd name="T20" fmla="*/ 565 w 794"/>
              <a:gd name="T21" fmla="*/ 80 h 1200"/>
              <a:gd name="T22" fmla="*/ 477 w 794"/>
              <a:gd name="T23" fmla="*/ 131 h 1200"/>
              <a:gd name="T24" fmla="*/ 551 w 794"/>
              <a:gd name="T25" fmla="*/ 406 h 1200"/>
              <a:gd name="T26" fmla="*/ 477 w 794"/>
              <a:gd name="T27" fmla="*/ 681 h 1200"/>
              <a:gd name="T28" fmla="*/ 0 w 794"/>
              <a:gd name="T29" fmla="*/ 957 h 1200"/>
              <a:gd name="T30" fmla="*/ 0 w 794"/>
              <a:gd name="T31" fmla="*/ 1047 h 1200"/>
              <a:gd name="T32" fmla="*/ 0 w 794"/>
              <a:gd name="T33" fmla="*/ 1058 h 1200"/>
              <a:gd name="T34" fmla="*/ 4 w 794"/>
              <a:gd name="T35" fmla="*/ 1060 h 1200"/>
              <a:gd name="T36" fmla="*/ 22 w 794"/>
              <a:gd name="T37" fmla="*/ 1056 h 1200"/>
              <a:gd name="T38" fmla="*/ 22 w 794"/>
              <a:gd name="T39" fmla="*/ 1056 h 1200"/>
              <a:gd name="T40" fmla="*/ 42 w 794"/>
              <a:gd name="T41" fmla="*/ 1049 h 1200"/>
              <a:gd name="T42" fmla="*/ 71 w 794"/>
              <a:gd name="T43" fmla="*/ 1079 h 1200"/>
              <a:gd name="T44" fmla="*/ 42 w 794"/>
              <a:gd name="T45" fmla="*/ 1110 h 1200"/>
              <a:gd name="T46" fmla="*/ 22 w 794"/>
              <a:gd name="T47" fmla="*/ 1102 h 1200"/>
              <a:gd name="T48" fmla="*/ 4 w 794"/>
              <a:gd name="T49" fmla="*/ 1099 h 1200"/>
              <a:gd name="T50" fmla="*/ 0 w 794"/>
              <a:gd name="T51" fmla="*/ 1101 h 1200"/>
              <a:gd name="T52" fmla="*/ 0 w 794"/>
              <a:gd name="T53" fmla="*/ 1108 h 1200"/>
              <a:gd name="T54" fmla="*/ 0 w 794"/>
              <a:gd name="T55" fmla="*/ 1200 h 1200"/>
              <a:gd name="T56" fmla="*/ 688 w 794"/>
              <a:gd name="T57" fmla="*/ 803 h 1200"/>
              <a:gd name="T58" fmla="*/ 794 w 794"/>
              <a:gd name="T59" fmla="*/ 406 h 1200"/>
              <a:gd name="T60" fmla="*/ 688 w 794"/>
              <a:gd name="T61" fmla="*/ 9 h 120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94"/>
              <a:gd name="T94" fmla="*/ 0 h 1200"/>
              <a:gd name="T95" fmla="*/ 794 w 794"/>
              <a:gd name="T96" fmla="*/ 1200 h 120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94" h="1200">
                <a:moveTo>
                  <a:pt x="688" y="9"/>
                </a:moveTo>
                <a:cubicBezTo>
                  <a:pt x="602" y="59"/>
                  <a:pt x="602" y="59"/>
                  <a:pt x="602" y="59"/>
                </a:cubicBezTo>
                <a:cubicBezTo>
                  <a:pt x="601" y="58"/>
                  <a:pt x="600" y="58"/>
                  <a:pt x="598" y="57"/>
                </a:cubicBezTo>
                <a:cubicBezTo>
                  <a:pt x="593" y="53"/>
                  <a:pt x="590" y="45"/>
                  <a:pt x="592" y="40"/>
                </a:cubicBezTo>
                <a:cubicBezTo>
                  <a:pt x="594" y="33"/>
                  <a:pt x="593" y="25"/>
                  <a:pt x="589" y="19"/>
                </a:cubicBezTo>
                <a:cubicBezTo>
                  <a:pt x="581" y="5"/>
                  <a:pt x="563" y="0"/>
                  <a:pt x="548" y="8"/>
                </a:cubicBezTo>
                <a:cubicBezTo>
                  <a:pt x="534" y="17"/>
                  <a:pt x="529" y="35"/>
                  <a:pt x="537" y="49"/>
                </a:cubicBezTo>
                <a:cubicBezTo>
                  <a:pt x="540" y="56"/>
                  <a:pt x="546" y="60"/>
                  <a:pt x="553" y="62"/>
                </a:cubicBezTo>
                <a:cubicBezTo>
                  <a:pt x="553" y="62"/>
                  <a:pt x="553" y="62"/>
                  <a:pt x="553" y="62"/>
                </a:cubicBezTo>
                <a:cubicBezTo>
                  <a:pt x="559" y="63"/>
                  <a:pt x="564" y="69"/>
                  <a:pt x="565" y="76"/>
                </a:cubicBezTo>
                <a:cubicBezTo>
                  <a:pt x="565" y="78"/>
                  <a:pt x="565" y="79"/>
                  <a:pt x="565" y="80"/>
                </a:cubicBezTo>
                <a:cubicBezTo>
                  <a:pt x="477" y="131"/>
                  <a:pt x="477" y="131"/>
                  <a:pt x="477" y="131"/>
                </a:cubicBezTo>
                <a:cubicBezTo>
                  <a:pt x="524" y="212"/>
                  <a:pt x="551" y="306"/>
                  <a:pt x="551" y="406"/>
                </a:cubicBezTo>
                <a:cubicBezTo>
                  <a:pt x="551" y="507"/>
                  <a:pt x="524" y="601"/>
                  <a:pt x="477" y="681"/>
                </a:cubicBezTo>
                <a:cubicBezTo>
                  <a:pt x="382" y="846"/>
                  <a:pt x="204" y="957"/>
                  <a:pt x="0" y="957"/>
                </a:cubicBezTo>
                <a:cubicBezTo>
                  <a:pt x="0" y="1047"/>
                  <a:pt x="0" y="1047"/>
                  <a:pt x="0" y="1047"/>
                </a:cubicBezTo>
                <a:cubicBezTo>
                  <a:pt x="0" y="1058"/>
                  <a:pt x="0" y="1058"/>
                  <a:pt x="0" y="1058"/>
                </a:cubicBezTo>
                <a:cubicBezTo>
                  <a:pt x="2" y="1058"/>
                  <a:pt x="3" y="1059"/>
                  <a:pt x="4" y="1060"/>
                </a:cubicBezTo>
                <a:cubicBezTo>
                  <a:pt x="10" y="1063"/>
                  <a:pt x="18" y="1061"/>
                  <a:pt x="22" y="1056"/>
                </a:cubicBezTo>
                <a:cubicBezTo>
                  <a:pt x="22" y="1056"/>
                  <a:pt x="22" y="1056"/>
                  <a:pt x="22" y="1056"/>
                </a:cubicBezTo>
                <a:cubicBezTo>
                  <a:pt x="27" y="1052"/>
                  <a:pt x="34" y="1049"/>
                  <a:pt x="42" y="1049"/>
                </a:cubicBezTo>
                <a:cubicBezTo>
                  <a:pt x="58" y="1049"/>
                  <a:pt x="71" y="1063"/>
                  <a:pt x="71" y="1079"/>
                </a:cubicBezTo>
                <a:cubicBezTo>
                  <a:pt x="71" y="1096"/>
                  <a:pt x="58" y="1110"/>
                  <a:pt x="42" y="1110"/>
                </a:cubicBezTo>
                <a:cubicBezTo>
                  <a:pt x="34" y="1110"/>
                  <a:pt x="27" y="1107"/>
                  <a:pt x="22" y="1102"/>
                </a:cubicBezTo>
                <a:cubicBezTo>
                  <a:pt x="18" y="1097"/>
                  <a:pt x="10" y="1096"/>
                  <a:pt x="4" y="1099"/>
                </a:cubicBezTo>
                <a:cubicBezTo>
                  <a:pt x="3" y="1099"/>
                  <a:pt x="2" y="1100"/>
                  <a:pt x="0" y="1101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00"/>
                  <a:pt x="0" y="1200"/>
                  <a:pt x="0" y="1200"/>
                </a:cubicBezTo>
                <a:cubicBezTo>
                  <a:pt x="294" y="1200"/>
                  <a:pt x="551" y="1040"/>
                  <a:pt x="688" y="803"/>
                </a:cubicBezTo>
                <a:cubicBezTo>
                  <a:pt x="755" y="686"/>
                  <a:pt x="794" y="551"/>
                  <a:pt x="794" y="406"/>
                </a:cubicBezTo>
                <a:cubicBezTo>
                  <a:pt x="794" y="262"/>
                  <a:pt x="755" y="126"/>
                  <a:pt x="688" y="9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79" name="Freeform 7"/>
          <p:cNvSpPr>
            <a:spLocks/>
          </p:cNvSpPr>
          <p:nvPr/>
        </p:nvSpPr>
        <p:spPr bwMode="gray">
          <a:xfrm rot="3600000">
            <a:off x="2734469" y="1069772"/>
            <a:ext cx="2003425" cy="2760663"/>
          </a:xfrm>
          <a:custGeom>
            <a:avLst/>
            <a:gdLst>
              <a:gd name="T0" fmla="*/ 835 w 864"/>
              <a:gd name="T1" fmla="*/ 1040 h 1191"/>
              <a:gd name="T2" fmla="*/ 815 w 864"/>
              <a:gd name="T3" fmla="*/ 1047 h 1191"/>
              <a:gd name="T4" fmla="*/ 815 w 864"/>
              <a:gd name="T5" fmla="*/ 1047 h 1191"/>
              <a:gd name="T6" fmla="*/ 797 w 864"/>
              <a:gd name="T7" fmla="*/ 1051 h 1191"/>
              <a:gd name="T8" fmla="*/ 793 w 864"/>
              <a:gd name="T9" fmla="*/ 1049 h 1191"/>
              <a:gd name="T10" fmla="*/ 793 w 864"/>
              <a:gd name="T11" fmla="*/ 1038 h 1191"/>
              <a:gd name="T12" fmla="*/ 793 w 864"/>
              <a:gd name="T13" fmla="*/ 948 h 1191"/>
              <a:gd name="T14" fmla="*/ 317 w 864"/>
              <a:gd name="T15" fmla="*/ 672 h 1191"/>
              <a:gd name="T16" fmla="*/ 243 w 864"/>
              <a:gd name="T17" fmla="*/ 397 h 1191"/>
              <a:gd name="T18" fmla="*/ 317 w 864"/>
              <a:gd name="T19" fmla="*/ 122 h 1191"/>
              <a:gd name="T20" fmla="*/ 231 w 864"/>
              <a:gd name="T21" fmla="*/ 73 h 1191"/>
              <a:gd name="T22" fmla="*/ 228 w 864"/>
              <a:gd name="T23" fmla="*/ 75 h 1191"/>
              <a:gd name="T24" fmla="*/ 221 w 864"/>
              <a:gd name="T25" fmla="*/ 92 h 1191"/>
              <a:gd name="T26" fmla="*/ 221 w 864"/>
              <a:gd name="T27" fmla="*/ 92 h 1191"/>
              <a:gd name="T28" fmla="*/ 218 w 864"/>
              <a:gd name="T29" fmla="*/ 113 h 1191"/>
              <a:gd name="T30" fmla="*/ 177 w 864"/>
              <a:gd name="T31" fmla="*/ 123 h 1191"/>
              <a:gd name="T32" fmla="*/ 166 w 864"/>
              <a:gd name="T33" fmla="*/ 82 h 1191"/>
              <a:gd name="T34" fmla="*/ 182 w 864"/>
              <a:gd name="T35" fmla="*/ 69 h 1191"/>
              <a:gd name="T36" fmla="*/ 194 w 864"/>
              <a:gd name="T37" fmla="*/ 55 h 1191"/>
              <a:gd name="T38" fmla="*/ 194 w 864"/>
              <a:gd name="T39" fmla="*/ 51 h 1191"/>
              <a:gd name="T40" fmla="*/ 106 w 864"/>
              <a:gd name="T41" fmla="*/ 0 h 1191"/>
              <a:gd name="T42" fmla="*/ 0 w 864"/>
              <a:gd name="T43" fmla="*/ 397 h 1191"/>
              <a:gd name="T44" fmla="*/ 106 w 864"/>
              <a:gd name="T45" fmla="*/ 794 h 1191"/>
              <a:gd name="T46" fmla="*/ 793 w 864"/>
              <a:gd name="T47" fmla="*/ 1191 h 1191"/>
              <a:gd name="T48" fmla="*/ 793 w 864"/>
              <a:gd name="T49" fmla="*/ 1099 h 1191"/>
              <a:gd name="T50" fmla="*/ 793 w 864"/>
              <a:gd name="T51" fmla="*/ 1092 h 1191"/>
              <a:gd name="T52" fmla="*/ 797 w 864"/>
              <a:gd name="T53" fmla="*/ 1090 h 1191"/>
              <a:gd name="T54" fmla="*/ 815 w 864"/>
              <a:gd name="T55" fmla="*/ 1093 h 1191"/>
              <a:gd name="T56" fmla="*/ 835 w 864"/>
              <a:gd name="T57" fmla="*/ 1101 h 1191"/>
              <a:gd name="T58" fmla="*/ 864 w 864"/>
              <a:gd name="T59" fmla="*/ 1070 h 1191"/>
              <a:gd name="T60" fmla="*/ 835 w 864"/>
              <a:gd name="T61" fmla="*/ 1040 h 119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864"/>
              <a:gd name="T94" fmla="*/ 0 h 1191"/>
              <a:gd name="T95" fmla="*/ 864 w 864"/>
              <a:gd name="T96" fmla="*/ 1191 h 119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864" h="1191">
                <a:moveTo>
                  <a:pt x="835" y="1040"/>
                </a:moveTo>
                <a:cubicBezTo>
                  <a:pt x="827" y="1040"/>
                  <a:pt x="820" y="1043"/>
                  <a:pt x="815" y="1047"/>
                </a:cubicBezTo>
                <a:cubicBezTo>
                  <a:pt x="815" y="1047"/>
                  <a:pt x="815" y="1047"/>
                  <a:pt x="815" y="1047"/>
                </a:cubicBezTo>
                <a:cubicBezTo>
                  <a:pt x="811" y="1052"/>
                  <a:pt x="803" y="1054"/>
                  <a:pt x="797" y="1051"/>
                </a:cubicBezTo>
                <a:cubicBezTo>
                  <a:pt x="796" y="1050"/>
                  <a:pt x="795" y="1049"/>
                  <a:pt x="793" y="1049"/>
                </a:cubicBezTo>
                <a:cubicBezTo>
                  <a:pt x="793" y="1038"/>
                  <a:pt x="793" y="1038"/>
                  <a:pt x="793" y="1038"/>
                </a:cubicBezTo>
                <a:cubicBezTo>
                  <a:pt x="793" y="948"/>
                  <a:pt x="793" y="948"/>
                  <a:pt x="793" y="948"/>
                </a:cubicBezTo>
                <a:cubicBezTo>
                  <a:pt x="590" y="948"/>
                  <a:pt x="412" y="837"/>
                  <a:pt x="317" y="672"/>
                </a:cubicBezTo>
                <a:cubicBezTo>
                  <a:pt x="270" y="592"/>
                  <a:pt x="243" y="498"/>
                  <a:pt x="243" y="397"/>
                </a:cubicBezTo>
                <a:cubicBezTo>
                  <a:pt x="243" y="297"/>
                  <a:pt x="270" y="203"/>
                  <a:pt x="317" y="122"/>
                </a:cubicBezTo>
                <a:cubicBezTo>
                  <a:pt x="231" y="73"/>
                  <a:pt x="231" y="73"/>
                  <a:pt x="231" y="73"/>
                </a:cubicBezTo>
                <a:cubicBezTo>
                  <a:pt x="230" y="73"/>
                  <a:pt x="229" y="74"/>
                  <a:pt x="228" y="75"/>
                </a:cubicBezTo>
                <a:cubicBezTo>
                  <a:pt x="222" y="79"/>
                  <a:pt x="219" y="86"/>
                  <a:pt x="221" y="92"/>
                </a:cubicBezTo>
                <a:cubicBezTo>
                  <a:pt x="221" y="92"/>
                  <a:pt x="221" y="92"/>
                  <a:pt x="221" y="92"/>
                </a:cubicBezTo>
                <a:cubicBezTo>
                  <a:pt x="223" y="99"/>
                  <a:pt x="222" y="106"/>
                  <a:pt x="218" y="113"/>
                </a:cubicBezTo>
                <a:cubicBezTo>
                  <a:pt x="210" y="127"/>
                  <a:pt x="192" y="131"/>
                  <a:pt x="177" y="123"/>
                </a:cubicBezTo>
                <a:cubicBezTo>
                  <a:pt x="163" y="115"/>
                  <a:pt x="158" y="96"/>
                  <a:pt x="166" y="82"/>
                </a:cubicBezTo>
                <a:cubicBezTo>
                  <a:pt x="169" y="76"/>
                  <a:pt x="175" y="71"/>
                  <a:pt x="182" y="69"/>
                </a:cubicBezTo>
                <a:cubicBezTo>
                  <a:pt x="188" y="68"/>
                  <a:pt x="193" y="62"/>
                  <a:pt x="194" y="55"/>
                </a:cubicBezTo>
                <a:cubicBezTo>
                  <a:pt x="194" y="54"/>
                  <a:pt x="194" y="52"/>
                  <a:pt x="194" y="51"/>
                </a:cubicBezTo>
                <a:cubicBezTo>
                  <a:pt x="106" y="0"/>
                  <a:pt x="106" y="0"/>
                  <a:pt x="106" y="0"/>
                </a:cubicBezTo>
                <a:cubicBezTo>
                  <a:pt x="38" y="117"/>
                  <a:pt x="0" y="253"/>
                  <a:pt x="0" y="397"/>
                </a:cubicBezTo>
                <a:cubicBezTo>
                  <a:pt x="0" y="542"/>
                  <a:pt x="38" y="677"/>
                  <a:pt x="106" y="794"/>
                </a:cubicBezTo>
                <a:cubicBezTo>
                  <a:pt x="243" y="1031"/>
                  <a:pt x="500" y="1191"/>
                  <a:pt x="793" y="1191"/>
                </a:cubicBezTo>
                <a:cubicBezTo>
                  <a:pt x="793" y="1099"/>
                  <a:pt x="793" y="1099"/>
                  <a:pt x="793" y="1099"/>
                </a:cubicBezTo>
                <a:cubicBezTo>
                  <a:pt x="793" y="1092"/>
                  <a:pt x="793" y="1092"/>
                  <a:pt x="793" y="1092"/>
                </a:cubicBezTo>
                <a:cubicBezTo>
                  <a:pt x="795" y="1091"/>
                  <a:pt x="796" y="1090"/>
                  <a:pt x="797" y="1090"/>
                </a:cubicBezTo>
                <a:cubicBezTo>
                  <a:pt x="803" y="1087"/>
                  <a:pt x="811" y="1088"/>
                  <a:pt x="815" y="1093"/>
                </a:cubicBezTo>
                <a:cubicBezTo>
                  <a:pt x="820" y="1098"/>
                  <a:pt x="827" y="1101"/>
                  <a:pt x="835" y="1101"/>
                </a:cubicBezTo>
                <a:cubicBezTo>
                  <a:pt x="851" y="1101"/>
                  <a:pt x="864" y="1087"/>
                  <a:pt x="864" y="1070"/>
                </a:cubicBezTo>
                <a:cubicBezTo>
                  <a:pt x="864" y="1054"/>
                  <a:pt x="851" y="1040"/>
                  <a:pt x="835" y="1040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0" name="Freeform 8"/>
          <p:cNvSpPr>
            <a:spLocks/>
          </p:cNvSpPr>
          <p:nvPr/>
        </p:nvSpPr>
        <p:spPr bwMode="gray">
          <a:xfrm rot="3600000">
            <a:off x="4019550" y="1719854"/>
            <a:ext cx="3190875" cy="1219200"/>
          </a:xfrm>
          <a:custGeom>
            <a:avLst/>
            <a:gdLst>
              <a:gd name="T0" fmla="*/ 1164 w 1375"/>
              <a:gd name="T1" fmla="*/ 518 h 527"/>
              <a:gd name="T2" fmla="*/ 1252 w 1375"/>
              <a:gd name="T3" fmla="*/ 467 h 527"/>
              <a:gd name="T4" fmla="*/ 1252 w 1375"/>
              <a:gd name="T5" fmla="*/ 463 h 527"/>
              <a:gd name="T6" fmla="*/ 1240 w 1375"/>
              <a:gd name="T7" fmla="*/ 449 h 527"/>
              <a:gd name="T8" fmla="*/ 1240 w 1375"/>
              <a:gd name="T9" fmla="*/ 449 h 527"/>
              <a:gd name="T10" fmla="*/ 1224 w 1375"/>
              <a:gd name="T11" fmla="*/ 436 h 527"/>
              <a:gd name="T12" fmla="*/ 1235 w 1375"/>
              <a:gd name="T13" fmla="*/ 395 h 527"/>
              <a:gd name="T14" fmla="*/ 1276 w 1375"/>
              <a:gd name="T15" fmla="*/ 406 h 527"/>
              <a:gd name="T16" fmla="*/ 1279 w 1375"/>
              <a:gd name="T17" fmla="*/ 427 h 527"/>
              <a:gd name="T18" fmla="*/ 1285 w 1375"/>
              <a:gd name="T19" fmla="*/ 444 h 527"/>
              <a:gd name="T20" fmla="*/ 1289 w 1375"/>
              <a:gd name="T21" fmla="*/ 446 h 527"/>
              <a:gd name="T22" fmla="*/ 1375 w 1375"/>
              <a:gd name="T23" fmla="*/ 396 h 527"/>
              <a:gd name="T24" fmla="*/ 687 w 1375"/>
              <a:gd name="T25" fmla="*/ 0 h 527"/>
              <a:gd name="T26" fmla="*/ 0 w 1375"/>
              <a:gd name="T27" fmla="*/ 396 h 527"/>
              <a:gd name="T28" fmla="*/ 88 w 1375"/>
              <a:gd name="T29" fmla="*/ 447 h 527"/>
              <a:gd name="T30" fmla="*/ 88 w 1375"/>
              <a:gd name="T31" fmla="*/ 451 h 527"/>
              <a:gd name="T32" fmla="*/ 76 w 1375"/>
              <a:gd name="T33" fmla="*/ 465 h 527"/>
              <a:gd name="T34" fmla="*/ 60 w 1375"/>
              <a:gd name="T35" fmla="*/ 478 h 527"/>
              <a:gd name="T36" fmla="*/ 71 w 1375"/>
              <a:gd name="T37" fmla="*/ 519 h 527"/>
              <a:gd name="T38" fmla="*/ 112 w 1375"/>
              <a:gd name="T39" fmla="*/ 509 h 527"/>
              <a:gd name="T40" fmla="*/ 115 w 1375"/>
              <a:gd name="T41" fmla="*/ 488 h 527"/>
              <a:gd name="T42" fmla="*/ 115 w 1375"/>
              <a:gd name="T43" fmla="*/ 488 h 527"/>
              <a:gd name="T44" fmla="*/ 122 w 1375"/>
              <a:gd name="T45" fmla="*/ 471 h 527"/>
              <a:gd name="T46" fmla="*/ 125 w 1375"/>
              <a:gd name="T47" fmla="*/ 469 h 527"/>
              <a:gd name="T48" fmla="*/ 211 w 1375"/>
              <a:gd name="T49" fmla="*/ 518 h 527"/>
              <a:gd name="T50" fmla="*/ 687 w 1375"/>
              <a:gd name="T51" fmla="*/ 243 h 527"/>
              <a:gd name="T52" fmla="*/ 1164 w 1375"/>
              <a:gd name="T53" fmla="*/ 518 h 5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75"/>
              <a:gd name="T82" fmla="*/ 0 h 527"/>
              <a:gd name="T83" fmla="*/ 1375 w 1375"/>
              <a:gd name="T84" fmla="*/ 527 h 5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75" h="527">
                <a:moveTo>
                  <a:pt x="1164" y="518"/>
                </a:moveTo>
                <a:cubicBezTo>
                  <a:pt x="1252" y="467"/>
                  <a:pt x="1252" y="467"/>
                  <a:pt x="1252" y="467"/>
                </a:cubicBezTo>
                <a:cubicBezTo>
                  <a:pt x="1252" y="466"/>
                  <a:pt x="1252" y="465"/>
                  <a:pt x="1252" y="463"/>
                </a:cubicBezTo>
                <a:cubicBezTo>
                  <a:pt x="1251" y="456"/>
                  <a:pt x="1246" y="450"/>
                  <a:pt x="1240" y="449"/>
                </a:cubicBezTo>
                <a:cubicBezTo>
                  <a:pt x="1240" y="449"/>
                  <a:pt x="1240" y="449"/>
                  <a:pt x="1240" y="449"/>
                </a:cubicBezTo>
                <a:cubicBezTo>
                  <a:pt x="1233" y="447"/>
                  <a:pt x="1227" y="443"/>
                  <a:pt x="1224" y="436"/>
                </a:cubicBezTo>
                <a:cubicBezTo>
                  <a:pt x="1216" y="422"/>
                  <a:pt x="1221" y="404"/>
                  <a:pt x="1235" y="395"/>
                </a:cubicBezTo>
                <a:cubicBezTo>
                  <a:pt x="1250" y="387"/>
                  <a:pt x="1268" y="392"/>
                  <a:pt x="1276" y="406"/>
                </a:cubicBezTo>
                <a:cubicBezTo>
                  <a:pt x="1280" y="412"/>
                  <a:pt x="1281" y="420"/>
                  <a:pt x="1279" y="427"/>
                </a:cubicBezTo>
                <a:cubicBezTo>
                  <a:pt x="1277" y="432"/>
                  <a:pt x="1280" y="440"/>
                  <a:pt x="1285" y="444"/>
                </a:cubicBezTo>
                <a:cubicBezTo>
                  <a:pt x="1287" y="445"/>
                  <a:pt x="1288" y="445"/>
                  <a:pt x="1289" y="446"/>
                </a:cubicBezTo>
                <a:cubicBezTo>
                  <a:pt x="1375" y="396"/>
                  <a:pt x="1375" y="396"/>
                  <a:pt x="1375" y="396"/>
                </a:cubicBezTo>
                <a:cubicBezTo>
                  <a:pt x="1238" y="159"/>
                  <a:pt x="981" y="0"/>
                  <a:pt x="687" y="0"/>
                </a:cubicBezTo>
                <a:cubicBezTo>
                  <a:pt x="394" y="0"/>
                  <a:pt x="137" y="159"/>
                  <a:pt x="0" y="396"/>
                </a:cubicBezTo>
                <a:cubicBezTo>
                  <a:pt x="88" y="447"/>
                  <a:pt x="88" y="447"/>
                  <a:pt x="88" y="447"/>
                </a:cubicBezTo>
                <a:cubicBezTo>
                  <a:pt x="88" y="448"/>
                  <a:pt x="88" y="450"/>
                  <a:pt x="88" y="451"/>
                </a:cubicBezTo>
                <a:cubicBezTo>
                  <a:pt x="87" y="458"/>
                  <a:pt x="82" y="464"/>
                  <a:pt x="76" y="465"/>
                </a:cubicBezTo>
                <a:cubicBezTo>
                  <a:pt x="69" y="467"/>
                  <a:pt x="63" y="472"/>
                  <a:pt x="60" y="478"/>
                </a:cubicBezTo>
                <a:cubicBezTo>
                  <a:pt x="52" y="492"/>
                  <a:pt x="57" y="511"/>
                  <a:pt x="71" y="519"/>
                </a:cubicBezTo>
                <a:cubicBezTo>
                  <a:pt x="86" y="527"/>
                  <a:pt x="104" y="523"/>
                  <a:pt x="112" y="509"/>
                </a:cubicBezTo>
                <a:cubicBezTo>
                  <a:pt x="116" y="502"/>
                  <a:pt x="117" y="495"/>
                  <a:pt x="115" y="488"/>
                </a:cubicBezTo>
                <a:cubicBezTo>
                  <a:pt x="115" y="488"/>
                  <a:pt x="115" y="488"/>
                  <a:pt x="115" y="488"/>
                </a:cubicBezTo>
                <a:cubicBezTo>
                  <a:pt x="113" y="482"/>
                  <a:pt x="116" y="475"/>
                  <a:pt x="122" y="471"/>
                </a:cubicBezTo>
                <a:cubicBezTo>
                  <a:pt x="123" y="470"/>
                  <a:pt x="124" y="469"/>
                  <a:pt x="125" y="469"/>
                </a:cubicBezTo>
                <a:cubicBezTo>
                  <a:pt x="211" y="518"/>
                  <a:pt x="211" y="518"/>
                  <a:pt x="211" y="518"/>
                </a:cubicBezTo>
                <a:cubicBezTo>
                  <a:pt x="306" y="354"/>
                  <a:pt x="484" y="243"/>
                  <a:pt x="687" y="243"/>
                </a:cubicBezTo>
                <a:cubicBezTo>
                  <a:pt x="891" y="243"/>
                  <a:pt x="1069" y="354"/>
                  <a:pt x="1164" y="518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1" name="Freeform 9"/>
          <p:cNvSpPr>
            <a:spLocks/>
          </p:cNvSpPr>
          <p:nvPr/>
        </p:nvSpPr>
        <p:spPr bwMode="gray">
          <a:xfrm rot="7200000">
            <a:off x="4496594" y="1571422"/>
            <a:ext cx="1282700" cy="1944688"/>
          </a:xfrm>
          <a:custGeom>
            <a:avLst/>
            <a:gdLst>
              <a:gd name="T0" fmla="*/ 550 w 550"/>
              <a:gd name="T1" fmla="*/ 132 h 836"/>
              <a:gd name="T2" fmla="*/ 547 w 550"/>
              <a:gd name="T3" fmla="*/ 130 h 836"/>
              <a:gd name="T4" fmla="*/ 529 w 550"/>
              <a:gd name="T5" fmla="*/ 133 h 836"/>
              <a:gd name="T6" fmla="*/ 529 w 550"/>
              <a:gd name="T7" fmla="*/ 133 h 836"/>
              <a:gd name="T8" fmla="*/ 509 w 550"/>
              <a:gd name="T9" fmla="*/ 141 h 836"/>
              <a:gd name="T10" fmla="*/ 480 w 550"/>
              <a:gd name="T11" fmla="*/ 111 h 836"/>
              <a:gd name="T12" fmla="*/ 509 w 550"/>
              <a:gd name="T13" fmla="*/ 80 h 836"/>
              <a:gd name="T14" fmla="*/ 529 w 550"/>
              <a:gd name="T15" fmla="*/ 88 h 836"/>
              <a:gd name="T16" fmla="*/ 547 w 550"/>
              <a:gd name="T17" fmla="*/ 91 h 836"/>
              <a:gd name="T18" fmla="*/ 550 w 550"/>
              <a:gd name="T19" fmla="*/ 89 h 836"/>
              <a:gd name="T20" fmla="*/ 550 w 550"/>
              <a:gd name="T21" fmla="*/ 82 h 836"/>
              <a:gd name="T22" fmla="*/ 550 w 550"/>
              <a:gd name="T23" fmla="*/ 0 h 836"/>
              <a:gd name="T24" fmla="*/ 0 w 550"/>
              <a:gd name="T25" fmla="*/ 550 h 836"/>
              <a:gd name="T26" fmla="*/ 74 w 550"/>
              <a:gd name="T27" fmla="*/ 825 h 836"/>
              <a:gd name="T28" fmla="*/ 153 w 550"/>
              <a:gd name="T29" fmla="*/ 780 h 836"/>
              <a:gd name="T30" fmla="*/ 158 w 550"/>
              <a:gd name="T31" fmla="*/ 796 h 836"/>
              <a:gd name="T32" fmla="*/ 161 w 550"/>
              <a:gd name="T33" fmla="*/ 817 h 836"/>
              <a:gd name="T34" fmla="*/ 202 w 550"/>
              <a:gd name="T35" fmla="*/ 827 h 836"/>
              <a:gd name="T36" fmla="*/ 214 w 550"/>
              <a:gd name="T37" fmla="*/ 786 h 836"/>
              <a:gd name="T38" fmla="*/ 198 w 550"/>
              <a:gd name="T39" fmla="*/ 773 h 836"/>
              <a:gd name="T40" fmla="*/ 198 w 550"/>
              <a:gd name="T41" fmla="*/ 773 h 836"/>
              <a:gd name="T42" fmla="*/ 186 w 550"/>
              <a:gd name="T43" fmla="*/ 761 h 836"/>
              <a:gd name="T44" fmla="*/ 266 w 550"/>
              <a:gd name="T45" fmla="*/ 714 h 836"/>
              <a:gd name="T46" fmla="*/ 222 w 550"/>
              <a:gd name="T47" fmla="*/ 550 h 836"/>
              <a:gd name="T48" fmla="*/ 550 w 550"/>
              <a:gd name="T49" fmla="*/ 222 h 836"/>
              <a:gd name="T50" fmla="*/ 550 w 550"/>
              <a:gd name="T51" fmla="*/ 143 h 836"/>
              <a:gd name="T52" fmla="*/ 550 w 550"/>
              <a:gd name="T53" fmla="*/ 132 h 8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50"/>
              <a:gd name="T82" fmla="*/ 0 h 836"/>
              <a:gd name="T83" fmla="*/ 550 w 550"/>
              <a:gd name="T84" fmla="*/ 836 h 8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50" h="836">
                <a:moveTo>
                  <a:pt x="550" y="132"/>
                </a:moveTo>
                <a:cubicBezTo>
                  <a:pt x="549" y="131"/>
                  <a:pt x="548" y="131"/>
                  <a:pt x="547" y="130"/>
                </a:cubicBezTo>
                <a:cubicBezTo>
                  <a:pt x="540" y="127"/>
                  <a:pt x="533" y="129"/>
                  <a:pt x="529" y="133"/>
                </a:cubicBezTo>
                <a:cubicBezTo>
                  <a:pt x="529" y="133"/>
                  <a:pt x="529" y="133"/>
                  <a:pt x="529" y="133"/>
                </a:cubicBezTo>
                <a:cubicBezTo>
                  <a:pt x="523" y="138"/>
                  <a:pt x="517" y="141"/>
                  <a:pt x="509" y="141"/>
                </a:cubicBezTo>
                <a:cubicBezTo>
                  <a:pt x="493" y="141"/>
                  <a:pt x="480" y="127"/>
                  <a:pt x="480" y="111"/>
                </a:cubicBezTo>
                <a:cubicBezTo>
                  <a:pt x="480" y="94"/>
                  <a:pt x="493" y="80"/>
                  <a:pt x="509" y="80"/>
                </a:cubicBezTo>
                <a:cubicBezTo>
                  <a:pt x="517" y="80"/>
                  <a:pt x="524" y="83"/>
                  <a:pt x="529" y="88"/>
                </a:cubicBezTo>
                <a:cubicBezTo>
                  <a:pt x="533" y="93"/>
                  <a:pt x="540" y="94"/>
                  <a:pt x="547" y="91"/>
                </a:cubicBezTo>
                <a:cubicBezTo>
                  <a:pt x="548" y="91"/>
                  <a:pt x="549" y="90"/>
                  <a:pt x="550" y="89"/>
                </a:cubicBezTo>
                <a:cubicBezTo>
                  <a:pt x="550" y="82"/>
                  <a:pt x="550" y="82"/>
                  <a:pt x="550" y="82"/>
                </a:cubicBezTo>
                <a:cubicBezTo>
                  <a:pt x="550" y="0"/>
                  <a:pt x="550" y="0"/>
                  <a:pt x="550" y="0"/>
                </a:cubicBezTo>
                <a:cubicBezTo>
                  <a:pt x="246" y="0"/>
                  <a:pt x="0" y="246"/>
                  <a:pt x="0" y="550"/>
                </a:cubicBezTo>
                <a:cubicBezTo>
                  <a:pt x="0" y="651"/>
                  <a:pt x="27" y="745"/>
                  <a:pt x="74" y="825"/>
                </a:cubicBezTo>
                <a:cubicBezTo>
                  <a:pt x="153" y="780"/>
                  <a:pt x="153" y="780"/>
                  <a:pt x="153" y="780"/>
                </a:cubicBezTo>
                <a:cubicBezTo>
                  <a:pt x="158" y="784"/>
                  <a:pt x="160" y="791"/>
                  <a:pt x="158" y="796"/>
                </a:cubicBezTo>
                <a:cubicBezTo>
                  <a:pt x="157" y="803"/>
                  <a:pt x="158" y="810"/>
                  <a:pt x="161" y="817"/>
                </a:cubicBezTo>
                <a:cubicBezTo>
                  <a:pt x="170" y="831"/>
                  <a:pt x="188" y="836"/>
                  <a:pt x="202" y="827"/>
                </a:cubicBezTo>
                <a:cubicBezTo>
                  <a:pt x="217" y="819"/>
                  <a:pt x="222" y="801"/>
                  <a:pt x="214" y="786"/>
                </a:cubicBezTo>
                <a:cubicBezTo>
                  <a:pt x="210" y="780"/>
                  <a:pt x="204" y="776"/>
                  <a:pt x="198" y="773"/>
                </a:cubicBezTo>
                <a:cubicBezTo>
                  <a:pt x="198" y="773"/>
                  <a:pt x="198" y="773"/>
                  <a:pt x="198" y="773"/>
                </a:cubicBezTo>
                <a:cubicBezTo>
                  <a:pt x="192" y="772"/>
                  <a:pt x="187" y="767"/>
                  <a:pt x="186" y="761"/>
                </a:cubicBezTo>
                <a:cubicBezTo>
                  <a:pt x="266" y="714"/>
                  <a:pt x="266" y="714"/>
                  <a:pt x="266" y="714"/>
                </a:cubicBezTo>
                <a:cubicBezTo>
                  <a:pt x="238" y="666"/>
                  <a:pt x="222" y="610"/>
                  <a:pt x="222" y="550"/>
                </a:cubicBezTo>
                <a:cubicBezTo>
                  <a:pt x="222" y="369"/>
                  <a:pt x="369" y="222"/>
                  <a:pt x="550" y="222"/>
                </a:cubicBezTo>
                <a:cubicBezTo>
                  <a:pt x="550" y="143"/>
                  <a:pt x="550" y="143"/>
                  <a:pt x="550" y="143"/>
                </a:cubicBezTo>
                <a:lnTo>
                  <a:pt x="550" y="132"/>
                </a:ln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2" name="Freeform 10"/>
          <p:cNvSpPr>
            <a:spLocks/>
          </p:cNvSpPr>
          <p:nvPr/>
        </p:nvSpPr>
        <p:spPr bwMode="gray">
          <a:xfrm rot="7200000">
            <a:off x="3824288" y="2627903"/>
            <a:ext cx="1447800" cy="1920875"/>
          </a:xfrm>
          <a:custGeom>
            <a:avLst/>
            <a:gdLst>
              <a:gd name="T0" fmla="*/ 70 w 621"/>
              <a:gd name="T1" fmla="*/ 0 h 826"/>
              <a:gd name="T2" fmla="*/ 70 w 621"/>
              <a:gd name="T3" fmla="*/ 82 h 826"/>
              <a:gd name="T4" fmla="*/ 70 w 621"/>
              <a:gd name="T5" fmla="*/ 89 h 826"/>
              <a:gd name="T6" fmla="*/ 67 w 621"/>
              <a:gd name="T7" fmla="*/ 91 h 826"/>
              <a:gd name="T8" fmla="*/ 49 w 621"/>
              <a:gd name="T9" fmla="*/ 88 h 826"/>
              <a:gd name="T10" fmla="*/ 29 w 621"/>
              <a:gd name="T11" fmla="*/ 80 h 826"/>
              <a:gd name="T12" fmla="*/ 0 w 621"/>
              <a:gd name="T13" fmla="*/ 111 h 826"/>
              <a:gd name="T14" fmla="*/ 29 w 621"/>
              <a:gd name="T15" fmla="*/ 141 h 826"/>
              <a:gd name="T16" fmla="*/ 49 w 621"/>
              <a:gd name="T17" fmla="*/ 133 h 826"/>
              <a:gd name="T18" fmla="*/ 49 w 621"/>
              <a:gd name="T19" fmla="*/ 133 h 826"/>
              <a:gd name="T20" fmla="*/ 67 w 621"/>
              <a:gd name="T21" fmla="*/ 130 h 826"/>
              <a:gd name="T22" fmla="*/ 70 w 621"/>
              <a:gd name="T23" fmla="*/ 132 h 826"/>
              <a:gd name="T24" fmla="*/ 70 w 621"/>
              <a:gd name="T25" fmla="*/ 143 h 826"/>
              <a:gd name="T26" fmla="*/ 70 w 621"/>
              <a:gd name="T27" fmla="*/ 222 h 826"/>
              <a:gd name="T28" fmla="*/ 70 w 621"/>
              <a:gd name="T29" fmla="*/ 222 h 826"/>
              <a:gd name="T30" fmla="*/ 398 w 621"/>
              <a:gd name="T31" fmla="*/ 550 h 826"/>
              <a:gd name="T32" fmla="*/ 354 w 621"/>
              <a:gd name="T33" fmla="*/ 714 h 826"/>
              <a:gd name="T34" fmla="*/ 433 w 621"/>
              <a:gd name="T35" fmla="*/ 759 h 826"/>
              <a:gd name="T36" fmla="*/ 436 w 621"/>
              <a:gd name="T37" fmla="*/ 758 h 826"/>
              <a:gd name="T38" fmla="*/ 443 w 621"/>
              <a:gd name="T39" fmla="*/ 740 h 826"/>
              <a:gd name="T40" fmla="*/ 443 w 621"/>
              <a:gd name="T41" fmla="*/ 740 h 826"/>
              <a:gd name="T42" fmla="*/ 446 w 621"/>
              <a:gd name="T43" fmla="*/ 720 h 826"/>
              <a:gd name="T44" fmla="*/ 487 w 621"/>
              <a:gd name="T45" fmla="*/ 709 h 826"/>
              <a:gd name="T46" fmla="*/ 498 w 621"/>
              <a:gd name="T47" fmla="*/ 750 h 826"/>
              <a:gd name="T48" fmla="*/ 482 w 621"/>
              <a:gd name="T49" fmla="*/ 763 h 826"/>
              <a:gd name="T50" fmla="*/ 470 w 621"/>
              <a:gd name="T51" fmla="*/ 777 h 826"/>
              <a:gd name="T52" fmla="*/ 470 w 621"/>
              <a:gd name="T53" fmla="*/ 781 h 826"/>
              <a:gd name="T54" fmla="*/ 547 w 621"/>
              <a:gd name="T55" fmla="*/ 826 h 826"/>
              <a:gd name="T56" fmla="*/ 621 w 621"/>
              <a:gd name="T57" fmla="*/ 550 h 826"/>
              <a:gd name="T58" fmla="*/ 70 w 621"/>
              <a:gd name="T59" fmla="*/ 0 h 82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1"/>
              <a:gd name="T91" fmla="*/ 0 h 826"/>
              <a:gd name="T92" fmla="*/ 621 w 621"/>
              <a:gd name="T93" fmla="*/ 826 h 82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1" h="826">
                <a:moveTo>
                  <a:pt x="70" y="0"/>
                </a:moveTo>
                <a:cubicBezTo>
                  <a:pt x="70" y="82"/>
                  <a:pt x="70" y="82"/>
                  <a:pt x="70" y="82"/>
                </a:cubicBezTo>
                <a:cubicBezTo>
                  <a:pt x="70" y="89"/>
                  <a:pt x="70" y="89"/>
                  <a:pt x="70" y="89"/>
                </a:cubicBezTo>
                <a:cubicBezTo>
                  <a:pt x="69" y="90"/>
                  <a:pt x="68" y="91"/>
                  <a:pt x="67" y="91"/>
                </a:cubicBezTo>
                <a:cubicBezTo>
                  <a:pt x="60" y="94"/>
                  <a:pt x="53" y="93"/>
                  <a:pt x="49" y="88"/>
                </a:cubicBezTo>
                <a:cubicBezTo>
                  <a:pt x="44" y="83"/>
                  <a:pt x="37" y="80"/>
                  <a:pt x="29" y="80"/>
                </a:cubicBezTo>
                <a:cubicBezTo>
                  <a:pt x="13" y="80"/>
                  <a:pt x="0" y="94"/>
                  <a:pt x="0" y="111"/>
                </a:cubicBezTo>
                <a:cubicBezTo>
                  <a:pt x="0" y="127"/>
                  <a:pt x="13" y="141"/>
                  <a:pt x="29" y="141"/>
                </a:cubicBezTo>
                <a:cubicBezTo>
                  <a:pt x="37" y="141"/>
                  <a:pt x="43" y="138"/>
                  <a:pt x="49" y="133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3" y="129"/>
                  <a:pt x="60" y="127"/>
                  <a:pt x="67" y="130"/>
                </a:cubicBezTo>
                <a:cubicBezTo>
                  <a:pt x="68" y="131"/>
                  <a:pt x="69" y="131"/>
                  <a:pt x="70" y="132"/>
                </a:cubicBezTo>
                <a:cubicBezTo>
                  <a:pt x="70" y="143"/>
                  <a:pt x="70" y="143"/>
                  <a:pt x="70" y="143"/>
                </a:cubicBezTo>
                <a:cubicBezTo>
                  <a:pt x="70" y="222"/>
                  <a:pt x="70" y="222"/>
                  <a:pt x="70" y="222"/>
                </a:cubicBezTo>
                <a:cubicBezTo>
                  <a:pt x="70" y="222"/>
                  <a:pt x="70" y="222"/>
                  <a:pt x="70" y="222"/>
                </a:cubicBezTo>
                <a:cubicBezTo>
                  <a:pt x="252" y="222"/>
                  <a:pt x="398" y="369"/>
                  <a:pt x="398" y="550"/>
                </a:cubicBezTo>
                <a:cubicBezTo>
                  <a:pt x="398" y="610"/>
                  <a:pt x="382" y="666"/>
                  <a:pt x="354" y="714"/>
                </a:cubicBezTo>
                <a:cubicBezTo>
                  <a:pt x="433" y="759"/>
                  <a:pt x="433" y="759"/>
                  <a:pt x="433" y="759"/>
                </a:cubicBezTo>
                <a:cubicBezTo>
                  <a:pt x="434" y="759"/>
                  <a:pt x="435" y="758"/>
                  <a:pt x="436" y="758"/>
                </a:cubicBezTo>
                <a:cubicBezTo>
                  <a:pt x="442" y="753"/>
                  <a:pt x="445" y="746"/>
                  <a:pt x="443" y="740"/>
                </a:cubicBezTo>
                <a:cubicBezTo>
                  <a:pt x="443" y="740"/>
                  <a:pt x="443" y="740"/>
                  <a:pt x="443" y="740"/>
                </a:cubicBezTo>
                <a:cubicBezTo>
                  <a:pt x="441" y="733"/>
                  <a:pt x="442" y="726"/>
                  <a:pt x="446" y="720"/>
                </a:cubicBezTo>
                <a:cubicBezTo>
                  <a:pt x="454" y="705"/>
                  <a:pt x="472" y="701"/>
                  <a:pt x="487" y="709"/>
                </a:cubicBezTo>
                <a:cubicBezTo>
                  <a:pt x="501" y="717"/>
                  <a:pt x="506" y="736"/>
                  <a:pt x="498" y="750"/>
                </a:cubicBezTo>
                <a:cubicBezTo>
                  <a:pt x="494" y="756"/>
                  <a:pt x="489" y="761"/>
                  <a:pt x="482" y="763"/>
                </a:cubicBezTo>
                <a:cubicBezTo>
                  <a:pt x="476" y="764"/>
                  <a:pt x="471" y="770"/>
                  <a:pt x="470" y="777"/>
                </a:cubicBezTo>
                <a:cubicBezTo>
                  <a:pt x="470" y="778"/>
                  <a:pt x="470" y="780"/>
                  <a:pt x="470" y="781"/>
                </a:cubicBezTo>
                <a:cubicBezTo>
                  <a:pt x="547" y="826"/>
                  <a:pt x="547" y="826"/>
                  <a:pt x="547" y="826"/>
                </a:cubicBezTo>
                <a:cubicBezTo>
                  <a:pt x="594" y="745"/>
                  <a:pt x="621" y="651"/>
                  <a:pt x="621" y="550"/>
                </a:cubicBezTo>
                <a:cubicBezTo>
                  <a:pt x="621" y="246"/>
                  <a:pt x="374" y="0"/>
                  <a:pt x="70" y="0"/>
                </a:cubicBez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3" name="Freeform 11"/>
          <p:cNvSpPr>
            <a:spLocks/>
          </p:cNvSpPr>
          <p:nvPr/>
        </p:nvSpPr>
        <p:spPr bwMode="gray">
          <a:xfrm rot="7200000">
            <a:off x="2733675" y="2070692"/>
            <a:ext cx="2217737" cy="931862"/>
          </a:xfrm>
          <a:custGeom>
            <a:avLst/>
            <a:gdLst>
              <a:gd name="T0" fmla="*/ 876 w 953"/>
              <a:gd name="T1" fmla="*/ 80 h 400"/>
              <a:gd name="T2" fmla="*/ 876 w 953"/>
              <a:gd name="T3" fmla="*/ 76 h 400"/>
              <a:gd name="T4" fmla="*/ 888 w 953"/>
              <a:gd name="T5" fmla="*/ 62 h 400"/>
              <a:gd name="T6" fmla="*/ 904 w 953"/>
              <a:gd name="T7" fmla="*/ 49 h 400"/>
              <a:gd name="T8" fmla="*/ 893 w 953"/>
              <a:gd name="T9" fmla="*/ 8 h 400"/>
              <a:gd name="T10" fmla="*/ 852 w 953"/>
              <a:gd name="T11" fmla="*/ 19 h 400"/>
              <a:gd name="T12" fmla="*/ 849 w 953"/>
              <a:gd name="T13" fmla="*/ 39 h 400"/>
              <a:gd name="T14" fmla="*/ 849 w 953"/>
              <a:gd name="T15" fmla="*/ 39 h 400"/>
              <a:gd name="T16" fmla="*/ 842 w 953"/>
              <a:gd name="T17" fmla="*/ 57 h 400"/>
              <a:gd name="T18" fmla="*/ 839 w 953"/>
              <a:gd name="T19" fmla="*/ 58 h 400"/>
              <a:gd name="T20" fmla="*/ 760 w 953"/>
              <a:gd name="T21" fmla="*/ 13 h 400"/>
              <a:gd name="T22" fmla="*/ 476 w 953"/>
              <a:gd name="T23" fmla="*/ 177 h 400"/>
              <a:gd name="T24" fmla="*/ 192 w 953"/>
              <a:gd name="T25" fmla="*/ 13 h 400"/>
              <a:gd name="T26" fmla="*/ 112 w 953"/>
              <a:gd name="T27" fmla="*/ 60 h 400"/>
              <a:gd name="T28" fmla="*/ 124 w 953"/>
              <a:gd name="T29" fmla="*/ 72 h 400"/>
              <a:gd name="T30" fmla="*/ 124 w 953"/>
              <a:gd name="T31" fmla="*/ 72 h 400"/>
              <a:gd name="T32" fmla="*/ 140 w 953"/>
              <a:gd name="T33" fmla="*/ 85 h 400"/>
              <a:gd name="T34" fmla="*/ 128 w 953"/>
              <a:gd name="T35" fmla="*/ 126 h 400"/>
              <a:gd name="T36" fmla="*/ 87 w 953"/>
              <a:gd name="T37" fmla="*/ 116 h 400"/>
              <a:gd name="T38" fmla="*/ 84 w 953"/>
              <a:gd name="T39" fmla="*/ 95 h 400"/>
              <a:gd name="T40" fmla="*/ 79 w 953"/>
              <a:gd name="T41" fmla="*/ 79 h 400"/>
              <a:gd name="T42" fmla="*/ 0 w 953"/>
              <a:gd name="T43" fmla="*/ 124 h 400"/>
              <a:gd name="T44" fmla="*/ 476 w 953"/>
              <a:gd name="T45" fmla="*/ 400 h 400"/>
              <a:gd name="T46" fmla="*/ 953 w 953"/>
              <a:gd name="T47" fmla="*/ 125 h 400"/>
              <a:gd name="T48" fmla="*/ 876 w 953"/>
              <a:gd name="T49" fmla="*/ 80 h 4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53"/>
              <a:gd name="T76" fmla="*/ 0 h 400"/>
              <a:gd name="T77" fmla="*/ 953 w 953"/>
              <a:gd name="T78" fmla="*/ 400 h 4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53" h="400">
                <a:moveTo>
                  <a:pt x="876" y="80"/>
                </a:moveTo>
                <a:cubicBezTo>
                  <a:pt x="876" y="79"/>
                  <a:pt x="876" y="77"/>
                  <a:pt x="876" y="76"/>
                </a:cubicBezTo>
                <a:cubicBezTo>
                  <a:pt x="877" y="69"/>
                  <a:pt x="882" y="63"/>
                  <a:pt x="888" y="62"/>
                </a:cubicBezTo>
                <a:cubicBezTo>
                  <a:pt x="895" y="60"/>
                  <a:pt x="900" y="55"/>
                  <a:pt x="904" y="49"/>
                </a:cubicBezTo>
                <a:cubicBezTo>
                  <a:pt x="912" y="35"/>
                  <a:pt x="907" y="16"/>
                  <a:pt x="893" y="8"/>
                </a:cubicBezTo>
                <a:cubicBezTo>
                  <a:pt x="878" y="0"/>
                  <a:pt x="860" y="4"/>
                  <a:pt x="852" y="19"/>
                </a:cubicBezTo>
                <a:cubicBezTo>
                  <a:pt x="848" y="25"/>
                  <a:pt x="847" y="32"/>
                  <a:pt x="849" y="39"/>
                </a:cubicBezTo>
                <a:cubicBezTo>
                  <a:pt x="849" y="39"/>
                  <a:pt x="849" y="39"/>
                  <a:pt x="849" y="39"/>
                </a:cubicBezTo>
                <a:cubicBezTo>
                  <a:pt x="851" y="45"/>
                  <a:pt x="848" y="52"/>
                  <a:pt x="842" y="57"/>
                </a:cubicBezTo>
                <a:cubicBezTo>
                  <a:pt x="841" y="57"/>
                  <a:pt x="840" y="58"/>
                  <a:pt x="839" y="58"/>
                </a:cubicBezTo>
                <a:cubicBezTo>
                  <a:pt x="760" y="13"/>
                  <a:pt x="760" y="13"/>
                  <a:pt x="760" y="13"/>
                </a:cubicBezTo>
                <a:cubicBezTo>
                  <a:pt x="704" y="111"/>
                  <a:pt x="598" y="177"/>
                  <a:pt x="476" y="177"/>
                </a:cubicBezTo>
                <a:cubicBezTo>
                  <a:pt x="355" y="177"/>
                  <a:pt x="249" y="111"/>
                  <a:pt x="192" y="13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13" y="66"/>
                  <a:pt x="118" y="71"/>
                  <a:pt x="124" y="72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30" y="75"/>
                  <a:pt x="136" y="79"/>
                  <a:pt x="140" y="85"/>
                </a:cubicBezTo>
                <a:cubicBezTo>
                  <a:pt x="148" y="100"/>
                  <a:pt x="143" y="118"/>
                  <a:pt x="128" y="126"/>
                </a:cubicBezTo>
                <a:cubicBezTo>
                  <a:pt x="114" y="135"/>
                  <a:pt x="96" y="130"/>
                  <a:pt x="87" y="116"/>
                </a:cubicBezTo>
                <a:cubicBezTo>
                  <a:pt x="84" y="109"/>
                  <a:pt x="83" y="102"/>
                  <a:pt x="84" y="95"/>
                </a:cubicBezTo>
                <a:cubicBezTo>
                  <a:pt x="86" y="90"/>
                  <a:pt x="84" y="83"/>
                  <a:pt x="79" y="79"/>
                </a:cubicBezTo>
                <a:cubicBezTo>
                  <a:pt x="0" y="124"/>
                  <a:pt x="0" y="124"/>
                  <a:pt x="0" y="124"/>
                </a:cubicBezTo>
                <a:cubicBezTo>
                  <a:pt x="95" y="289"/>
                  <a:pt x="273" y="400"/>
                  <a:pt x="476" y="400"/>
                </a:cubicBezTo>
                <a:cubicBezTo>
                  <a:pt x="680" y="400"/>
                  <a:pt x="858" y="289"/>
                  <a:pt x="953" y="125"/>
                </a:cubicBezTo>
                <a:lnTo>
                  <a:pt x="876" y="80"/>
                </a:ln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4" name="Oval 12"/>
          <p:cNvSpPr>
            <a:spLocks noChangeArrowheads="1"/>
          </p:cNvSpPr>
          <p:nvPr/>
        </p:nvSpPr>
        <p:spPr bwMode="gray">
          <a:xfrm>
            <a:off x="3870325" y="2267541"/>
            <a:ext cx="1360488" cy="1355725"/>
          </a:xfrm>
          <a:prstGeom prst="ellipse">
            <a:avLst/>
          </a:pr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 algn="ctr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GB" sz="3800" dirty="0">
              <a:solidFill>
                <a:srgbClr val="000000"/>
              </a:solidFill>
            </a:endParaRPr>
          </a:p>
        </p:txBody>
      </p:sp>
      <p:sp>
        <p:nvSpPr>
          <p:cNvPr id="233486" name="Line 40"/>
          <p:cNvSpPr>
            <a:spLocks noChangeShapeType="1"/>
          </p:cNvSpPr>
          <p:nvPr/>
        </p:nvSpPr>
        <p:spPr bwMode="auto">
          <a:xfrm flipH="1">
            <a:off x="9525" y="1938929"/>
            <a:ext cx="3024000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7" name="Line 41"/>
          <p:cNvSpPr>
            <a:spLocks noChangeShapeType="1"/>
          </p:cNvSpPr>
          <p:nvPr/>
        </p:nvSpPr>
        <p:spPr bwMode="auto">
          <a:xfrm flipH="1">
            <a:off x="6046200" y="1843679"/>
            <a:ext cx="3060000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569" name="Rectangle 12"/>
          <p:cNvSpPr>
            <a:spLocks noChangeArrowheads="1"/>
          </p:cNvSpPr>
          <p:nvPr/>
        </p:nvSpPr>
        <p:spPr bwMode="gray">
          <a:xfrm>
            <a:off x="238125" y="573088"/>
            <a:ext cx="85201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 dirty="0">
              <a:solidFill>
                <a:srgbClr val="000000"/>
              </a:solidFill>
            </a:endParaRPr>
          </a:p>
        </p:txBody>
      </p:sp>
      <p:sp>
        <p:nvSpPr>
          <p:cNvPr id="233491" name="Text Box 6"/>
          <p:cNvSpPr txBox="1">
            <a:spLocks noChangeArrowheads="1"/>
          </p:cNvSpPr>
          <p:nvPr/>
        </p:nvSpPr>
        <p:spPr bwMode="auto">
          <a:xfrm>
            <a:off x="80465" y="4819780"/>
            <a:ext cx="4527551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ÜRETİM GÜVENLİĞİ</a:t>
            </a:r>
          </a:p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Üretimin Güvenliğini Sağlamak</a:t>
            </a:r>
          </a:p>
          <a:p>
            <a:pPr algn="ctr" defTabSz="801688">
              <a:spcBef>
                <a:spcPct val="20000"/>
              </a:spcBef>
            </a:pPr>
            <a:r>
              <a:rPr lang="tr-TR" sz="1400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Plan-Prosedür-Talimat-Form-İzleme-Ölçme-Değerlendirme </a:t>
            </a:r>
          </a:p>
          <a:p>
            <a:pPr algn="ctr" defTabSz="801688">
              <a:spcBef>
                <a:spcPct val="20000"/>
              </a:spcBef>
            </a:pPr>
            <a:r>
              <a:rPr lang="tr-TR" sz="1400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Yöntemlerini Hazırlamak ve Uygulamak</a:t>
            </a:r>
            <a:endParaRPr lang="tr-TR" sz="1400" i="1" dirty="0">
              <a:solidFill>
                <a:srgbClr val="29292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31"/>
          <p:cNvSpPr>
            <a:spLocks noGrp="1" noChangeArrowheads="1"/>
          </p:cNvSpPr>
          <p:nvPr>
            <p:ph type="title" idx="4294967295"/>
          </p:nvPr>
        </p:nvSpPr>
        <p:spPr>
          <a:xfrm>
            <a:off x="231797" y="220663"/>
            <a:ext cx="8816669" cy="647700"/>
          </a:xfrm>
        </p:spPr>
        <p:txBody>
          <a:bodyPr anchor="ctr" anchorCtr="0"/>
          <a:lstStyle/>
          <a:p>
            <a:r>
              <a:rPr lang="tr-TR" sz="3200" kern="1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ea typeface="+mn-ea"/>
                <a:cs typeface="Calibri" pitchFamily="34" charset="0"/>
              </a:rPr>
              <a:t>İSG ÇALIŞMALARININ AMACI </a:t>
            </a:r>
            <a:endParaRPr lang="tr-TR" sz="3200" kern="12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 flipH="1">
            <a:off x="4622800" y="4850404"/>
            <a:ext cx="0" cy="90000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grpSp>
        <p:nvGrpSpPr>
          <p:cNvPr id="5" name="Grup 4"/>
          <p:cNvGrpSpPr/>
          <p:nvPr/>
        </p:nvGrpSpPr>
        <p:grpSpPr>
          <a:xfrm>
            <a:off x="-29334" y="1938929"/>
            <a:ext cx="2281968" cy="1105049"/>
            <a:chOff x="-29334" y="2474913"/>
            <a:chExt cx="2281968" cy="1105049"/>
          </a:xfrm>
        </p:grpSpPr>
        <p:pic>
          <p:nvPicPr>
            <p:cNvPr id="3" name="Resi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334" y="2474913"/>
              <a:ext cx="1105049" cy="1105049"/>
            </a:xfrm>
            <a:prstGeom prst="rect">
              <a:avLst/>
            </a:prstGeom>
          </p:spPr>
        </p:pic>
        <p:pic>
          <p:nvPicPr>
            <p:cNvPr id="25" name="Resim 24"/>
            <p:cNvPicPr>
              <a:picLocks noChangeAspect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733" y="2812151"/>
              <a:ext cx="753227" cy="753227"/>
            </a:xfrm>
            <a:prstGeom prst="rect">
              <a:avLst/>
            </a:prstGeom>
          </p:spPr>
        </p:pic>
        <p:pic>
          <p:nvPicPr>
            <p:cNvPr id="29" name="Resim 28"/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343" y="2975314"/>
              <a:ext cx="579291" cy="579291"/>
            </a:xfrm>
            <a:prstGeom prst="rect">
              <a:avLst/>
            </a:prstGeom>
          </p:spPr>
        </p:pic>
      </p:grpSp>
      <p:grpSp>
        <p:nvGrpSpPr>
          <p:cNvPr id="6" name="Grup 5"/>
          <p:cNvGrpSpPr/>
          <p:nvPr/>
        </p:nvGrpSpPr>
        <p:grpSpPr>
          <a:xfrm>
            <a:off x="6396455" y="1761720"/>
            <a:ext cx="2736169" cy="1793283"/>
            <a:chOff x="6396455" y="2297704"/>
            <a:chExt cx="2736169" cy="1793283"/>
          </a:xfrm>
        </p:grpSpPr>
        <p:pic>
          <p:nvPicPr>
            <p:cNvPr id="5122" name="Picture 2" descr="C:\Users\Ahmet Yiğitap\Desktop\bulldozer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6455" y="2297704"/>
              <a:ext cx="1487891" cy="1487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3" name="Picture 3" descr="C:\Users\Ahmet Yiğitap\Desktop\Under-construction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8174" y="2562698"/>
              <a:ext cx="894450" cy="894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C:\Users\Ahmet Yiğitap\Desktop\pipe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6199" y="2871787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up 6"/>
          <p:cNvGrpSpPr/>
          <p:nvPr/>
        </p:nvGrpSpPr>
        <p:grpSpPr>
          <a:xfrm>
            <a:off x="4702000" y="4752062"/>
            <a:ext cx="2329619" cy="1219200"/>
            <a:chOff x="4702000" y="5288046"/>
            <a:chExt cx="2329619" cy="1219200"/>
          </a:xfrm>
        </p:grpSpPr>
        <p:pic>
          <p:nvPicPr>
            <p:cNvPr id="24" name="Picture 2" descr="D:\DOKTOR\1-ISTANBULUZMAN\1-EĞİTİM KURUMU\1. İstanbuluzman\2-RESİMLER\İş Güvenliği\filla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417989" y="5537360"/>
              <a:ext cx="613630" cy="602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C:\Users\Ahmet Yiğitap\Desktop\deliverables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000" y="5288046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C:\Users\Ahmet Yiğitap\Desktop\raw_material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7418" y="5537360"/>
              <a:ext cx="720571" cy="720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9" name="Picture 9" descr="C:\Users\Ahmet Yiğitap\Desktop\03-white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871" y="2376747"/>
            <a:ext cx="1054507" cy="105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Line 40"/>
          <p:cNvSpPr>
            <a:spLocks noChangeShapeType="1"/>
          </p:cNvSpPr>
          <p:nvPr/>
        </p:nvSpPr>
        <p:spPr bwMode="auto">
          <a:xfrm flipH="1">
            <a:off x="9639" y="5988268"/>
            <a:ext cx="9108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grpSp>
        <p:nvGrpSpPr>
          <p:cNvPr id="8" name="Grup 7"/>
          <p:cNvGrpSpPr/>
          <p:nvPr/>
        </p:nvGrpSpPr>
        <p:grpSpPr>
          <a:xfrm>
            <a:off x="78258" y="6052759"/>
            <a:ext cx="8970209" cy="422406"/>
            <a:chOff x="78258" y="6302384"/>
            <a:chExt cx="8970209" cy="422406"/>
          </a:xfrm>
        </p:grpSpPr>
        <p:sp>
          <p:nvSpPr>
            <p:cNvPr id="40" name="Text Box 20"/>
            <p:cNvSpPr txBox="1">
              <a:spLocks noChangeArrowheads="1"/>
            </p:cNvSpPr>
            <p:nvPr/>
          </p:nvSpPr>
          <p:spPr bwMode="gray">
            <a:xfrm>
              <a:off x="78258" y="6302385"/>
              <a:ext cx="2921141" cy="42240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>
              <a:spAutoFit/>
            </a:bodyPr>
            <a:lstStyle/>
            <a:p>
              <a:pPr algn="ctr" defTabSz="801688">
                <a:spcAft>
                  <a:spcPts val="0"/>
                </a:spcAft>
              </a:pPr>
              <a:r>
                <a:rPr lang="tr-TR" noProof="1" smtClean="0">
                  <a:solidFill>
                    <a:srgbClr val="080808"/>
                  </a:solidFill>
                  <a:latin typeface="Cambria" pitchFamily="18" charset="0"/>
                  <a:cs typeface="Calibri" pitchFamily="34" charset="0"/>
                </a:rPr>
                <a:t>1-) İŞ KAZALARI </a:t>
              </a:r>
              <a:r>
                <a:rPr lang="tr-TR" sz="1400" noProof="1" smtClean="0">
                  <a:solidFill>
                    <a:srgbClr val="080808"/>
                  </a:solidFill>
                  <a:latin typeface="Cambria" pitchFamily="18" charset="0"/>
                  <a:cs typeface="Calibri" pitchFamily="34" charset="0"/>
                </a:rPr>
                <a:t>(Hasar-Zarar)</a:t>
              </a:r>
              <a:endParaRPr lang="tr-TR" sz="1400" noProof="1">
                <a:solidFill>
                  <a:srgbClr val="080808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gray">
            <a:xfrm>
              <a:off x="3107100" y="6302384"/>
              <a:ext cx="2921141" cy="42240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>
              <a:spAutoFit/>
            </a:bodyPr>
            <a:lstStyle/>
            <a:p>
              <a:pPr algn="ctr" defTabSz="801688">
                <a:spcAft>
                  <a:spcPts val="0"/>
                </a:spcAft>
              </a:pPr>
              <a:r>
                <a:rPr lang="tr-TR" noProof="1" smtClean="0">
                  <a:solidFill>
                    <a:srgbClr val="080808"/>
                  </a:solidFill>
                  <a:latin typeface="Cambria" pitchFamily="18" charset="0"/>
                  <a:cs typeface="Calibri" pitchFamily="34" charset="0"/>
                </a:rPr>
                <a:t>2-) MESLEK HASTALIKLARI</a:t>
              </a:r>
              <a:endParaRPr lang="tr-TR" noProof="1">
                <a:solidFill>
                  <a:srgbClr val="080808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gray">
            <a:xfrm>
              <a:off x="6127326" y="6302384"/>
              <a:ext cx="2921141" cy="422405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square" lIns="72000" tIns="72000" rIns="72000" bIns="72000">
              <a:spAutoFit/>
            </a:bodyPr>
            <a:lstStyle/>
            <a:p>
              <a:pPr algn="ctr" defTabSz="801688">
                <a:spcAft>
                  <a:spcPts val="0"/>
                </a:spcAft>
              </a:pPr>
              <a:r>
                <a:rPr lang="tr-TR" noProof="1" smtClean="0">
                  <a:solidFill>
                    <a:srgbClr val="080808"/>
                  </a:solidFill>
                  <a:latin typeface="Cambria" pitchFamily="18" charset="0"/>
                  <a:cs typeface="Calibri" pitchFamily="34" charset="0"/>
                </a:rPr>
                <a:t>3-) ÜRETİMİN DURMASI</a:t>
              </a:r>
              <a:endParaRPr lang="tr-TR" noProof="1">
                <a:solidFill>
                  <a:srgbClr val="080808"/>
                </a:solidFill>
                <a:latin typeface="Cambria" pitchFamily="18" charset="0"/>
                <a:cs typeface="Calibri" pitchFamily="34" charset="0"/>
              </a:endParaRPr>
            </a:p>
          </p:txBody>
        </p:sp>
      </p:grpSp>
      <p:sp>
        <p:nvSpPr>
          <p:cNvPr id="10" name="Altıgen 9"/>
          <p:cNvSpPr/>
          <p:nvPr/>
        </p:nvSpPr>
        <p:spPr bwMode="auto">
          <a:xfrm>
            <a:off x="4470885" y="5682693"/>
            <a:ext cx="302305" cy="250983"/>
          </a:xfrm>
          <a:prstGeom prst="hexagon">
            <a:avLst/>
          </a:prstGeom>
          <a:solidFill>
            <a:srgbClr val="C00000"/>
          </a:solidFill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 rtlCol="0" anchor="ctr"/>
          <a:lstStyle/>
          <a:p>
            <a:pPr algn="ctr"/>
            <a:r>
              <a:rPr lang="tr-TR" b="1" dirty="0" smtClean="0">
                <a:solidFill>
                  <a:srgbClr val="FFFFFF"/>
                </a:solidFill>
                <a:latin typeface="Cambria" pitchFamily="18" charset="0"/>
              </a:rPr>
              <a:t>?</a:t>
            </a:r>
            <a:endParaRPr lang="tr-TR" b="1" dirty="0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37" name="Line 40"/>
          <p:cNvSpPr>
            <a:spLocks noChangeShapeType="1"/>
          </p:cNvSpPr>
          <p:nvPr/>
        </p:nvSpPr>
        <p:spPr bwMode="auto">
          <a:xfrm flipH="1">
            <a:off x="83100" y="6629681"/>
            <a:ext cx="4032000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5129826" y="6629681"/>
            <a:ext cx="3924000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43" name="Text Box 6"/>
          <p:cNvSpPr txBox="1">
            <a:spLocks noChangeArrowheads="1"/>
          </p:cNvSpPr>
          <p:nvPr/>
        </p:nvSpPr>
        <p:spPr bwMode="auto">
          <a:xfrm>
            <a:off x="3107100" y="6473659"/>
            <a:ext cx="299921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b="1" i="1" dirty="0" smtClean="0">
                <a:solidFill>
                  <a:srgbClr val="292929"/>
                </a:solidFill>
                <a:latin typeface="Cambria" pitchFamily="18" charset="0"/>
                <a:cs typeface="Calibri" pitchFamily="34" charset="0"/>
              </a:rPr>
              <a:t>Önlemek</a:t>
            </a:r>
            <a:endParaRPr lang="tr-TR" sz="1400" i="1" dirty="0">
              <a:solidFill>
                <a:srgbClr val="292929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44" name="Akış Çizelgesi: Belge 43"/>
          <p:cNvSpPr/>
          <p:nvPr/>
        </p:nvSpPr>
        <p:spPr>
          <a:xfrm>
            <a:off x="32056" y="651510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3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836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Tehlikeli Hareket ve Tehlikeli Durumların Önlenmesi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İnsanın çalışma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esnasında dikkatsiz bir hareket yapmış olması gerekir ve kazanın asıl nedeni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işbaşında yaptığı bu yanlış davranıştır. </a:t>
            </a: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Kaza zincirinin üçüncü halkası en zayıf halkadır.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güvenliği kazaların önlenmesinde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«Tehlikeli Hareket ve Tehlikeli Durumları»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düzeltmeyi hedef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alır. İSG birinci ve ikinci halkalarda (eğitim ve disiplin yoluyla) etkin sonuç elde edemeyeceğini kabul eder. 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  <a:endParaRPr lang="tr-TR" sz="32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>
                <a:solidFill>
                  <a:srgbClr val="000000"/>
                </a:solidFill>
                <a:latin typeface="Cambria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2163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588" y="0"/>
            <a:ext cx="9144000" cy="6858001"/>
            <a:chOff x="0" y="0"/>
            <a:chExt cx="5760" cy="3747"/>
          </a:xfrm>
        </p:grpSpPr>
        <p:sp>
          <p:nvSpPr>
            <p:cNvPr id="46107" name="Rectangle 2"/>
            <p:cNvSpPr>
              <a:spLocks noChangeArrowheads="1"/>
            </p:cNvSpPr>
            <p:nvPr/>
          </p:nvSpPr>
          <p:spPr bwMode="gray">
            <a:xfrm flipV="1">
              <a:off x="0" y="0"/>
              <a:ext cx="5760" cy="16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08" name="Rectangle 3"/>
            <p:cNvSpPr>
              <a:spLocks noChangeArrowheads="1"/>
            </p:cNvSpPr>
            <p:nvPr/>
          </p:nvSpPr>
          <p:spPr bwMode="gray">
            <a:xfrm>
              <a:off x="0" y="1842"/>
              <a:ext cx="5760" cy="928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09" name="Rectangle 16"/>
            <p:cNvSpPr>
              <a:spLocks noChangeArrowheads="1"/>
            </p:cNvSpPr>
            <p:nvPr/>
          </p:nvSpPr>
          <p:spPr bwMode="gray">
            <a:xfrm flipV="1">
              <a:off x="0" y="1603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46110" name="Rectangle 5"/>
            <p:cNvSpPr>
              <a:spLocks noChangeArrowheads="1"/>
            </p:cNvSpPr>
            <p:nvPr/>
          </p:nvSpPr>
          <p:spPr bwMode="gray">
            <a:xfrm flipV="1">
              <a:off x="0" y="2762"/>
              <a:ext cx="5760" cy="98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8" name="Rectangle 2"/>
          <p:cNvSpPr>
            <a:spLocks noChangeArrowheads="1"/>
          </p:cNvSpPr>
          <p:nvPr/>
        </p:nvSpPr>
        <p:spPr bwMode="gray">
          <a:xfrm flipV="1">
            <a:off x="0" y="0"/>
            <a:ext cx="9144000" cy="26320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rot="10800000" wrap="none" lIns="90000" tIns="90000" rIns="72000" bIns="90000" anchor="ctr"/>
          <a:lstStyle/>
          <a:p>
            <a:pPr algn="ctr" eaLnBrk="0" hangingPunct="0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gray">
          <a:xfrm>
            <a:off x="0" y="3524687"/>
            <a:ext cx="9144000" cy="1473200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rgbClr val="DDDDDD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0000" tIns="90000" rIns="72000" bIns="90000" anchor="ctr"/>
          <a:lstStyle/>
          <a:p>
            <a:pPr algn="ctr" eaLnBrk="0" hangingPunct="0"/>
            <a:endParaRPr lang="en-US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1920874" y="5805308"/>
            <a:ext cx="52228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1"/>
          <p:cNvSpPr txBox="1">
            <a:spLocks noChangeArrowheads="1"/>
          </p:cNvSpPr>
          <p:nvPr/>
        </p:nvSpPr>
        <p:spPr bwMode="gray">
          <a:xfrm>
            <a:off x="109183" y="220091"/>
            <a:ext cx="893928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FFFFF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KAZA ZİNCİRİNİN 5 TEMEL FAKTÖRÜ      YAKLAŞIM</a:t>
            </a:r>
            <a:endParaRPr lang="en-GB" sz="3200" noProof="1" smtClean="0">
              <a:solidFill>
                <a:srgbClr val="FFFFFF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gray">
          <a:xfrm>
            <a:off x="2436504" y="1651437"/>
            <a:ext cx="4248150" cy="4248150"/>
          </a:xfrm>
          <a:prstGeom prst="ellipse">
            <a:avLst/>
          </a:prstGeom>
          <a:solidFill>
            <a:srgbClr val="9DC2EB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6" name="Oval 15"/>
          <p:cNvSpPr>
            <a:spLocks noChangeArrowheads="1"/>
          </p:cNvSpPr>
          <p:nvPr/>
        </p:nvSpPr>
        <p:spPr bwMode="gray">
          <a:xfrm>
            <a:off x="2761942" y="2292787"/>
            <a:ext cx="3595687" cy="3594100"/>
          </a:xfrm>
          <a:prstGeom prst="ellipse">
            <a:avLst/>
          </a:prstGeom>
          <a:solidFill>
            <a:srgbClr val="69A2E1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gray">
          <a:xfrm>
            <a:off x="3088967" y="2943662"/>
            <a:ext cx="2940050" cy="2940050"/>
          </a:xfrm>
          <a:prstGeom prst="ellipse">
            <a:avLst/>
          </a:prstGeom>
          <a:solidFill>
            <a:srgbClr val="2A79D0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gray">
          <a:xfrm>
            <a:off x="3414404" y="3597712"/>
            <a:ext cx="2287588" cy="2286000"/>
          </a:xfrm>
          <a:prstGeom prst="ellipse">
            <a:avLst/>
          </a:prstGeom>
          <a:solidFill>
            <a:srgbClr val="0061B2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9" name="Oval 18"/>
          <p:cNvSpPr>
            <a:spLocks noChangeArrowheads="1"/>
          </p:cNvSpPr>
          <p:nvPr/>
        </p:nvSpPr>
        <p:spPr bwMode="gray">
          <a:xfrm>
            <a:off x="3739842" y="4240650"/>
            <a:ext cx="1635125" cy="1635125"/>
          </a:xfrm>
          <a:prstGeom prst="ellipse">
            <a:avLst/>
          </a:prstGeom>
          <a:solidFill>
            <a:srgbClr val="004074"/>
          </a:solidFill>
          <a:ln w="9525" algn="ctr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0" hangingPunct="0"/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-3176" y="4616955"/>
            <a:ext cx="5419085" cy="1285231"/>
            <a:chOff x="-3176" y="4016443"/>
            <a:chExt cx="5419085" cy="1285231"/>
          </a:xfrm>
        </p:grpSpPr>
        <p:sp>
          <p:nvSpPr>
            <p:cNvPr id="62" name="Text Box 19"/>
            <p:cNvSpPr txBox="1">
              <a:spLocks noChangeArrowheads="1"/>
            </p:cNvSpPr>
            <p:nvPr/>
          </p:nvSpPr>
          <p:spPr bwMode="gray">
            <a:xfrm>
              <a:off x="3780785" y="4016443"/>
              <a:ext cx="1635124" cy="947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400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İnsan Tabiat Şartları Karşısında  Zayıftır</a:t>
              </a:r>
            </a:p>
            <a:p>
              <a:pPr algn="ctr" defTabSz="801688">
                <a:spcAft>
                  <a:spcPct val="40000"/>
                </a:spcAft>
              </a:pPr>
              <a:r>
                <a:rPr lang="tr-TR" sz="1400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«İnsanın Zayıflığı»         %0,5-1</a:t>
              </a:r>
              <a:endParaRPr lang="en-US" sz="1400" i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gray">
            <a:xfrm rot="10800000">
              <a:off x="49209" y="4475358"/>
              <a:ext cx="4049714" cy="1687"/>
            </a:xfrm>
            <a:prstGeom prst="line">
              <a:avLst/>
            </a:prstGeom>
            <a:noFill/>
            <a:ln w="19050">
              <a:solidFill>
                <a:srgbClr val="4D4D4D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0" name="Text Box 13"/>
            <p:cNvSpPr txBox="1">
              <a:spLocks noChangeArrowheads="1"/>
            </p:cNvSpPr>
            <p:nvPr/>
          </p:nvSpPr>
          <p:spPr bwMode="gray">
            <a:xfrm>
              <a:off x="49209" y="4603021"/>
              <a:ext cx="3039757" cy="698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600" b="1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Kazalar tam önlenemez</a:t>
              </a:r>
              <a:r>
                <a:rPr lang="tr-TR" sz="1600" b="1" i="1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!</a:t>
              </a:r>
              <a:endParaRPr lang="tr-TR" sz="1600" b="1" i="1" dirty="0" smtClean="0">
                <a:solidFill>
                  <a:srgbClr val="080808"/>
                </a:solidFill>
                <a:latin typeface="Calibri" pitchFamily="34" charset="0"/>
                <a:cs typeface="Calibri" pitchFamily="34" charset="0"/>
              </a:endParaRPr>
            </a:p>
            <a:p>
              <a:pPr algn="ctr" defTabSz="801688">
                <a:spcAft>
                  <a:spcPct val="40000"/>
                </a:spcAft>
              </a:pPr>
              <a:r>
                <a:rPr lang="tr-TR" sz="1200" i="1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tr-TR" sz="1200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«</a:t>
              </a:r>
              <a:r>
                <a:rPr lang="tr-TR" sz="1100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Örneğin</a:t>
              </a:r>
              <a:r>
                <a:rPr lang="tr-TR" sz="1100" i="1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, bir pres kazasının temel nedeni, insan bedeninin pres karşısındaki zayıflığıdır</a:t>
              </a:r>
              <a:r>
                <a:rPr lang="tr-TR" sz="1100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.»</a:t>
              </a:r>
              <a:endParaRPr lang="tr-TR" sz="1600" b="1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-3176" y="4261046"/>
              <a:ext cx="432000" cy="4320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endParaRPr lang="tr-TR" sz="2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0" name="Grup 9"/>
          <p:cNvGrpSpPr/>
          <p:nvPr/>
        </p:nvGrpSpPr>
        <p:grpSpPr>
          <a:xfrm>
            <a:off x="3913518" y="3761423"/>
            <a:ext cx="5197784" cy="1740600"/>
            <a:chOff x="3913518" y="3160911"/>
            <a:chExt cx="5197784" cy="1740600"/>
          </a:xfrm>
        </p:grpSpPr>
        <p:sp>
          <p:nvSpPr>
            <p:cNvPr id="61" name="Text Box 19"/>
            <p:cNvSpPr txBox="1">
              <a:spLocks noChangeArrowheads="1"/>
            </p:cNvSpPr>
            <p:nvPr/>
          </p:nvSpPr>
          <p:spPr bwMode="gray">
            <a:xfrm>
              <a:off x="3913518" y="3162014"/>
              <a:ext cx="1266824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400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Kişisel Kusurlar  %0,5-1</a:t>
              </a:r>
            </a:p>
          </p:txBody>
        </p:sp>
        <p:sp>
          <p:nvSpPr>
            <p:cNvPr id="42" name="Text Box 13"/>
            <p:cNvSpPr txBox="1">
              <a:spLocks noChangeArrowheads="1"/>
            </p:cNvSpPr>
            <p:nvPr/>
          </p:nvSpPr>
          <p:spPr bwMode="gray">
            <a:xfrm>
              <a:off x="6552167" y="3510361"/>
              <a:ext cx="2559135" cy="139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600" b="1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Zayıflığın Kişisel Boyutu Psikososyal ve Çevresel Faktörlere Bağlı </a:t>
              </a:r>
            </a:p>
            <a:p>
              <a:pPr algn="ctr" defTabSz="801688">
                <a:spcAft>
                  <a:spcPct val="40000"/>
                </a:spcAft>
              </a:pPr>
              <a:r>
                <a:rPr lang="tr-TR" sz="1200" i="1" dirty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Kişisel kusurların ne zaman ortaya çıkacağı bilinemeyeceği için, insanı kusurlu bir varlık olarak kabul eder</a:t>
              </a:r>
              <a:r>
                <a:rPr lang="tr-TR" sz="1200" i="1" dirty="0" smtClean="0">
                  <a:solidFill>
                    <a:srgbClr val="080808"/>
                  </a:solidFill>
                  <a:latin typeface="Calibri" pitchFamily="34" charset="0"/>
                  <a:cs typeface="Calibri" pitchFamily="34" charset="0"/>
                </a:rPr>
                <a:t>.</a:t>
              </a:r>
              <a:endParaRPr lang="tr-TR" sz="1200" i="1" dirty="0">
                <a:solidFill>
                  <a:srgbClr val="080808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Line 17"/>
            <p:cNvSpPr>
              <a:spLocks noChangeShapeType="1"/>
            </p:cNvSpPr>
            <p:nvPr/>
          </p:nvSpPr>
          <p:spPr bwMode="gray">
            <a:xfrm rot="10800000">
              <a:off x="5227660" y="3406534"/>
              <a:ext cx="351472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8679302" y="3160911"/>
              <a:ext cx="432000" cy="4320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endParaRPr lang="tr-TR" sz="2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" name="Grup 10"/>
          <p:cNvGrpSpPr/>
          <p:nvPr/>
        </p:nvGrpSpPr>
        <p:grpSpPr>
          <a:xfrm>
            <a:off x="13648" y="3138924"/>
            <a:ext cx="5282251" cy="1052786"/>
            <a:chOff x="13648" y="2538412"/>
            <a:chExt cx="5282251" cy="1052786"/>
          </a:xfrm>
        </p:grpSpPr>
        <p:sp>
          <p:nvSpPr>
            <p:cNvPr id="60" name="Text Box 19"/>
            <p:cNvSpPr txBox="1">
              <a:spLocks noChangeArrowheads="1"/>
            </p:cNvSpPr>
            <p:nvPr/>
          </p:nvSpPr>
          <p:spPr bwMode="gray">
            <a:xfrm>
              <a:off x="3767137" y="2538412"/>
              <a:ext cx="1528762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400" b="1" i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Tehlikeli Hareket Tehlike Durum %98</a:t>
              </a:r>
              <a:endParaRPr lang="en-US" sz="1400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" name="Text Box 13"/>
            <p:cNvSpPr txBox="1">
              <a:spLocks noChangeArrowheads="1"/>
            </p:cNvSpPr>
            <p:nvPr/>
          </p:nvSpPr>
          <p:spPr bwMode="gray">
            <a:xfrm>
              <a:off x="62858" y="3098755"/>
              <a:ext cx="2389190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600" b="1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Tehlikeli hareket-durumun aynı anda olması</a:t>
              </a:r>
              <a:endParaRPr lang="en-US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" name="Line 17"/>
            <p:cNvSpPr>
              <a:spLocks noChangeShapeType="1"/>
            </p:cNvSpPr>
            <p:nvPr/>
          </p:nvSpPr>
          <p:spPr bwMode="gray">
            <a:xfrm rot="10800000">
              <a:off x="176104" y="2890484"/>
              <a:ext cx="352800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3648" y="2674893"/>
              <a:ext cx="432000" cy="4320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tr-TR" sz="2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2" name="Grup 11"/>
          <p:cNvGrpSpPr/>
          <p:nvPr/>
        </p:nvGrpSpPr>
        <p:grpSpPr>
          <a:xfrm>
            <a:off x="4117974" y="2336234"/>
            <a:ext cx="5083175" cy="950042"/>
            <a:chOff x="4117974" y="1749370"/>
            <a:chExt cx="5083175" cy="950042"/>
          </a:xfrm>
        </p:grpSpPr>
        <p:sp>
          <p:nvSpPr>
            <p:cNvPr id="59" name="Text Box 19"/>
            <p:cNvSpPr txBox="1">
              <a:spLocks noChangeArrowheads="1"/>
            </p:cNvSpPr>
            <p:nvPr/>
          </p:nvSpPr>
          <p:spPr bwMode="gray">
            <a:xfrm>
              <a:off x="4117974" y="1887537"/>
              <a:ext cx="938212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4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Kaza Olayı</a:t>
              </a:r>
              <a:endParaRPr lang="en-US" sz="14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5" name="Line 17"/>
            <p:cNvSpPr>
              <a:spLocks noChangeShapeType="1"/>
            </p:cNvSpPr>
            <p:nvPr/>
          </p:nvSpPr>
          <p:spPr bwMode="gray">
            <a:xfrm rot="10800000">
              <a:off x="5173068" y="1974895"/>
              <a:ext cx="351472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48" name="Text Box 13"/>
            <p:cNvSpPr txBox="1">
              <a:spLocks noChangeArrowheads="1"/>
            </p:cNvSpPr>
            <p:nvPr/>
          </p:nvSpPr>
          <p:spPr bwMode="gray">
            <a:xfrm>
              <a:off x="6572250" y="2206969"/>
              <a:ext cx="262889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600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Zarar-Hasar oluşmamış       «Ramak Kala Olay»</a:t>
              </a:r>
              <a:endParaRPr lang="en-US" sz="16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8663219" y="1749370"/>
              <a:ext cx="432000" cy="4320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4</a:t>
              </a:r>
              <a:endParaRPr lang="tr-TR" sz="2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3" name="Grup 12"/>
          <p:cNvGrpSpPr/>
          <p:nvPr/>
        </p:nvGrpSpPr>
        <p:grpSpPr>
          <a:xfrm>
            <a:off x="4763" y="1708819"/>
            <a:ext cx="5107339" cy="916405"/>
            <a:chOff x="4763" y="1108307"/>
            <a:chExt cx="5107339" cy="916405"/>
          </a:xfrm>
        </p:grpSpPr>
        <p:sp>
          <p:nvSpPr>
            <p:cNvPr id="58" name="Text Box 19"/>
            <p:cNvSpPr txBox="1">
              <a:spLocks noChangeArrowheads="1"/>
            </p:cNvSpPr>
            <p:nvPr/>
          </p:nvSpPr>
          <p:spPr bwMode="gray">
            <a:xfrm>
              <a:off x="3989740" y="1186832"/>
              <a:ext cx="112236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400" i="1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Zarar-Hasar  «Kişi-İşletme»</a:t>
              </a:r>
            </a:p>
          </p:txBody>
        </p:sp>
        <p:sp>
          <p:nvSpPr>
            <p:cNvPr id="43" name="Text Box 13"/>
            <p:cNvSpPr txBox="1">
              <a:spLocks noChangeArrowheads="1"/>
            </p:cNvSpPr>
            <p:nvPr/>
          </p:nvSpPr>
          <p:spPr bwMode="gray">
            <a:xfrm>
              <a:off x="109183" y="1532269"/>
              <a:ext cx="2420743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defTabSz="801688">
                <a:spcAft>
                  <a:spcPct val="40000"/>
                </a:spcAft>
              </a:pPr>
              <a:r>
                <a:rPr lang="tr-TR" sz="1600" i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Yaralanmanın (zarar/hasar) meydana gelmesi </a:t>
              </a:r>
              <a:endParaRPr lang="en-US" sz="14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4" name="Line 17"/>
            <p:cNvSpPr>
              <a:spLocks noChangeShapeType="1"/>
            </p:cNvSpPr>
            <p:nvPr/>
          </p:nvSpPr>
          <p:spPr bwMode="gray">
            <a:xfrm rot="10800000">
              <a:off x="35788" y="1365250"/>
              <a:ext cx="385200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763" y="1108307"/>
              <a:ext cx="432000" cy="4320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FFFFFF"/>
                  </a:solidFill>
                  <a:latin typeface="Calibri" pitchFamily="34" charset="0"/>
                  <a:cs typeface="Calibri" pitchFamily="34" charset="0"/>
                </a:rPr>
                <a:t>5</a:t>
              </a:r>
              <a:endParaRPr lang="tr-TR" sz="2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3" name="Text Box 13"/>
          <p:cNvSpPr txBox="1">
            <a:spLocks noChangeArrowheads="1"/>
          </p:cNvSpPr>
          <p:nvPr/>
        </p:nvSpPr>
        <p:spPr bwMode="gray">
          <a:xfrm>
            <a:off x="46328" y="867791"/>
            <a:ext cx="8971965" cy="58674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 wrap="square" lIns="0" tIns="0" rIns="0" bIns="0" anchor="ctr" anchorCtr="0">
            <a:no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Kaza zincirini oluşturan halkalardan biri olmadıkça diğeri oluşmaz ve kaza meydana gelmez!</a:t>
            </a:r>
            <a:endParaRPr lang="en-US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E:\Taş yapı\03-whi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886" y="288331"/>
            <a:ext cx="431063" cy="43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9" name="Akış Çizelgesi: Belge 48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1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3015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İş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kazalarının  %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88’ini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tehlikeli hareket, %10’u tehlikeli durum, %2’si sebebi kaçınılmaz ve bilinmeyen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nedendir.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prensip iş güvenliği önlemlerinde, tehlikeli hareket ve tehlikeli durumların önemli olduğunu göstermektedir. 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</a:t>
            </a:r>
            <a:r>
              <a:rPr lang="tr-TR" sz="32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PRENSİPLERİ</a:t>
            </a:r>
            <a:endParaRPr lang="tr-TR" sz="32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2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21" name="Akış Çizelgesi: Belge 20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1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542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9"/>
          <p:cNvSpPr>
            <a:spLocks noChangeArrowheads="1"/>
          </p:cNvSpPr>
          <p:nvPr/>
        </p:nvSpPr>
        <p:spPr bwMode="gray">
          <a:xfrm>
            <a:off x="50890" y="1042679"/>
            <a:ext cx="4521110" cy="36036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C1C2C3"/>
              </a:gs>
            </a:gsLst>
            <a:lin ang="5400000" scaled="1"/>
          </a:gradFill>
          <a:ln w="12700" algn="ctr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defTabSz="801688" eaLnBrk="0" hangingPunct="0"/>
            <a:r>
              <a:rPr lang="tr-TR" b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TEHLİKELİ HAREKETLER (%88)</a:t>
            </a:r>
            <a:endParaRPr lang="tr-TR" b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gray">
          <a:xfrm>
            <a:off x="50890" y="1403042"/>
            <a:ext cx="4521110" cy="530255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hareket </a:t>
            </a:r>
            <a:r>
              <a:rPr lang="tr-TR" sz="2000" b="1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tamamen </a:t>
            </a:r>
            <a:r>
              <a:rPr lang="tr-TR" sz="2000" b="1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çalışanlara bağlı ve iş kazası yaptıran durumlardır. (Kişinin bilgisizliği, tecrübesinin yetersizliği, dikkatsiz olması, o anki psikolojik durumu, bana bir şey olmaz düşüncesi vb</a:t>
            </a:r>
            <a:r>
              <a:rPr lang="tr-TR" sz="2000" b="1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.)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2000" b="1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14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«Tehlikeli </a:t>
            </a:r>
            <a:r>
              <a:rPr lang="tr-TR" sz="14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davranışa karşı her türlü teknik tedbir alınmışsa kaza ihtimali sıfır olacaktır</a:t>
            </a:r>
            <a:r>
              <a:rPr lang="tr-TR" sz="14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2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2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Emniyetsiz </a:t>
            </a: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çalışma (vaziyet alma)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Gereksiz şekilde hızlı çalışma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Emniyet donanımını kullanılmaz hale getirme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Alet ve makineleri tehlikeli şekilde kullanma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Emniyetsiz taşıma, yükleme, istifleme yapma,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</a:t>
            </a:r>
            <a:r>
              <a:rPr lang="en-US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yerlerde </a:t>
            </a: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çalışma</a:t>
            </a:r>
            <a:endParaRPr lang="tr-TR" sz="16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Şaşırma</a:t>
            </a:r>
            <a:r>
              <a:rPr lang="en-US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kızgınlık, üzgün</a:t>
            </a: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telaş, </a:t>
            </a: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şaka</a:t>
            </a: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laşma</a:t>
            </a:r>
          </a:p>
          <a:p>
            <a:pPr marL="252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en-US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KKD kullanmama</a:t>
            </a:r>
            <a:endParaRPr lang="en-US" sz="16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endParaRPr lang="en-US" sz="20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190500" indent="-190500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  <a:buFont typeface="Wingdings" pitchFamily="2" charset="2"/>
              <a:buChar char="§"/>
              <a:defRPr/>
            </a:pPr>
            <a:endParaRPr lang="en-US" sz="20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gray">
          <a:xfrm>
            <a:off x="4672011" y="1042679"/>
            <a:ext cx="4405951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5C5C5D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288000" tIns="0" rIns="0" bIns="0" anchor="ctr"/>
          <a:lstStyle/>
          <a:p>
            <a:pPr defTabSz="801688" eaLnBrk="0" hangingPunct="0"/>
            <a:r>
              <a:rPr lang="tr-TR" b="1" noProof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TEHLİKELİ DURUMLAR (10)</a:t>
            </a:r>
            <a:endParaRPr lang="tr-TR" b="1" noProof="1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gray">
          <a:xfrm>
            <a:off x="4672013" y="1403041"/>
            <a:ext cx="4405028" cy="530255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C0C0C0"/>
            </a:solidFill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72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durum ise daha çok işyerinin olumsuz şartlarına (kullanılan alet ve makinelerden gibi) çok az bir kısmı da çalışanlara bağlı durumlardır.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sz="20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72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14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«Tehlikeli durumun olduğu bilinen bir ortamda çok dikkatli davranılır ve hiçbir riskli davranışta bulunulmazsa kaza ihtimali de çok düşük olur</a:t>
            </a:r>
            <a:r>
              <a:rPr lang="tr-TR" sz="14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.»</a:t>
            </a:r>
          </a:p>
          <a:p>
            <a:pPr marL="72000" algn="ctr">
              <a:spcAft>
                <a:spcPts val="0"/>
              </a:spcAft>
              <a:buClr>
                <a:srgbClr val="292929"/>
              </a:buClr>
              <a:defRPr/>
            </a:pPr>
            <a:endParaRPr lang="tr-TR" sz="14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Kusurlu alet, makine, techizat kullanma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Emniyetsiz yapılmış alet ve makineler 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KKD’lerin olmaması nedeniyle kullanmama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Yetersiz ve bakımsız </a:t>
            </a: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bina, alet </a:t>
            </a: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makine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Yetersiz ve/veya fazla </a:t>
            </a: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aydınlatma </a:t>
            </a:r>
            <a:endParaRPr lang="tr-TR" sz="16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Yetersiz ve/veya fazla </a:t>
            </a: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havalandırma </a:t>
            </a:r>
            <a:endParaRPr lang="tr-TR" sz="1600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Emniyetsiz yöntem ve şartlar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16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Uygun </a:t>
            </a:r>
            <a:r>
              <a:rPr lang="tr-TR" sz="1600" i="1" noProof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olmayan KKD kullanma</a:t>
            </a: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240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endParaRPr lang="tr-TR" i="1" noProof="1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TEHLİKELİ HAREKETLER – DURUMUNLAR </a:t>
            </a:r>
            <a:endParaRPr lang="en-GB" sz="3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8429625" y="643407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3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3. PRENSİP 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Tehlikeli Hareketlerin Nedenleri?</a:t>
            </a:r>
          </a:p>
          <a:p>
            <a:pPr marL="4572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İşçinin şahsi kusurları (dikkatsizlik, laubalilik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,…) </a:t>
            </a:r>
          </a:p>
          <a:p>
            <a:pPr marL="4572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Bilgi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ustalık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yetersizliği</a:t>
            </a:r>
          </a:p>
          <a:p>
            <a:pPr marL="457200" indent="-252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Uygunsuz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mekanik şartlar ve fiziki çevre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2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İnsan önce güvensiz koşullar oluşturmakta, sonrada bu koşullar nedeniyle kaza yapmakta veya meslek hastalığına yakalanmaktadır. Kaza kusur oranlarının belirlenmesinde tehlikeli hareketlerin nedenleri incelenmelidir.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3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44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Text Box 6"/>
          <p:cNvSpPr txBox="1">
            <a:spLocks noChangeArrowheads="1"/>
          </p:cNvSpPr>
          <p:nvPr/>
        </p:nvSpPr>
        <p:spPr bwMode="auto">
          <a:xfrm>
            <a:off x="6131925" y="2154595"/>
            <a:ext cx="28589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r" defTabSz="801688">
              <a:spcBef>
                <a:spcPct val="20000"/>
              </a:spcBef>
            </a:pP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Bilgi ve ustalık yetersizliği</a:t>
            </a:r>
            <a:endParaRPr lang="en-GB" sz="2000" b="1" i="1" dirty="0">
              <a:solidFill>
                <a:srgbClr val="333333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476" name="Text Box 44"/>
          <p:cNvSpPr txBox="1">
            <a:spLocks noChangeArrowheads="1"/>
          </p:cNvSpPr>
          <p:nvPr/>
        </p:nvSpPr>
        <p:spPr bwMode="auto">
          <a:xfrm>
            <a:off x="0" y="1699568"/>
            <a:ext cx="29734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2000" b="1" i="1" dirty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İşçinin</a:t>
            </a:r>
            <a:r>
              <a:rPr lang="tr-TR" sz="2000" i="1" dirty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000" b="1" i="1" dirty="0" smtClean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şahsi kusurları                   </a:t>
            </a:r>
            <a:r>
              <a:rPr lang="tr-TR" sz="2000" i="1" dirty="0">
                <a:solidFill>
                  <a:srgbClr val="292929"/>
                </a:solidFill>
                <a:latin typeface="Calibri" pitchFamily="34" charset="0"/>
                <a:cs typeface="Calibri" pitchFamily="34" charset="0"/>
              </a:rPr>
              <a:t>«dikkatsizlik, laubalilik, umursamazlık»</a:t>
            </a:r>
            <a:endParaRPr lang="tr-TR" sz="2000" i="1" dirty="0" smtClean="0">
              <a:solidFill>
                <a:srgbClr val="29292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478" name="Freeform 6"/>
          <p:cNvSpPr>
            <a:spLocks/>
          </p:cNvSpPr>
          <p:nvPr/>
        </p:nvSpPr>
        <p:spPr bwMode="gray">
          <a:xfrm rot="3600000">
            <a:off x="3702050" y="3108325"/>
            <a:ext cx="1841500" cy="2781300"/>
          </a:xfrm>
          <a:custGeom>
            <a:avLst/>
            <a:gdLst>
              <a:gd name="T0" fmla="*/ 688 w 794"/>
              <a:gd name="T1" fmla="*/ 9 h 1200"/>
              <a:gd name="T2" fmla="*/ 602 w 794"/>
              <a:gd name="T3" fmla="*/ 59 h 1200"/>
              <a:gd name="T4" fmla="*/ 598 w 794"/>
              <a:gd name="T5" fmla="*/ 57 h 1200"/>
              <a:gd name="T6" fmla="*/ 592 w 794"/>
              <a:gd name="T7" fmla="*/ 40 h 1200"/>
              <a:gd name="T8" fmla="*/ 589 w 794"/>
              <a:gd name="T9" fmla="*/ 19 h 1200"/>
              <a:gd name="T10" fmla="*/ 548 w 794"/>
              <a:gd name="T11" fmla="*/ 8 h 1200"/>
              <a:gd name="T12" fmla="*/ 537 w 794"/>
              <a:gd name="T13" fmla="*/ 49 h 1200"/>
              <a:gd name="T14" fmla="*/ 553 w 794"/>
              <a:gd name="T15" fmla="*/ 62 h 1200"/>
              <a:gd name="T16" fmla="*/ 553 w 794"/>
              <a:gd name="T17" fmla="*/ 62 h 1200"/>
              <a:gd name="T18" fmla="*/ 565 w 794"/>
              <a:gd name="T19" fmla="*/ 76 h 1200"/>
              <a:gd name="T20" fmla="*/ 565 w 794"/>
              <a:gd name="T21" fmla="*/ 80 h 1200"/>
              <a:gd name="T22" fmla="*/ 477 w 794"/>
              <a:gd name="T23" fmla="*/ 131 h 1200"/>
              <a:gd name="T24" fmla="*/ 551 w 794"/>
              <a:gd name="T25" fmla="*/ 406 h 1200"/>
              <a:gd name="T26" fmla="*/ 477 w 794"/>
              <a:gd name="T27" fmla="*/ 681 h 1200"/>
              <a:gd name="T28" fmla="*/ 0 w 794"/>
              <a:gd name="T29" fmla="*/ 957 h 1200"/>
              <a:gd name="T30" fmla="*/ 0 w 794"/>
              <a:gd name="T31" fmla="*/ 1047 h 1200"/>
              <a:gd name="T32" fmla="*/ 0 w 794"/>
              <a:gd name="T33" fmla="*/ 1058 h 1200"/>
              <a:gd name="T34" fmla="*/ 4 w 794"/>
              <a:gd name="T35" fmla="*/ 1060 h 1200"/>
              <a:gd name="T36" fmla="*/ 22 w 794"/>
              <a:gd name="T37" fmla="*/ 1056 h 1200"/>
              <a:gd name="T38" fmla="*/ 22 w 794"/>
              <a:gd name="T39" fmla="*/ 1056 h 1200"/>
              <a:gd name="T40" fmla="*/ 42 w 794"/>
              <a:gd name="T41" fmla="*/ 1049 h 1200"/>
              <a:gd name="T42" fmla="*/ 71 w 794"/>
              <a:gd name="T43" fmla="*/ 1079 h 1200"/>
              <a:gd name="T44" fmla="*/ 42 w 794"/>
              <a:gd name="T45" fmla="*/ 1110 h 1200"/>
              <a:gd name="T46" fmla="*/ 22 w 794"/>
              <a:gd name="T47" fmla="*/ 1102 h 1200"/>
              <a:gd name="T48" fmla="*/ 4 w 794"/>
              <a:gd name="T49" fmla="*/ 1099 h 1200"/>
              <a:gd name="T50" fmla="*/ 0 w 794"/>
              <a:gd name="T51" fmla="*/ 1101 h 1200"/>
              <a:gd name="T52" fmla="*/ 0 w 794"/>
              <a:gd name="T53" fmla="*/ 1108 h 1200"/>
              <a:gd name="T54" fmla="*/ 0 w 794"/>
              <a:gd name="T55" fmla="*/ 1200 h 1200"/>
              <a:gd name="T56" fmla="*/ 688 w 794"/>
              <a:gd name="T57" fmla="*/ 803 h 1200"/>
              <a:gd name="T58" fmla="*/ 794 w 794"/>
              <a:gd name="T59" fmla="*/ 406 h 1200"/>
              <a:gd name="T60" fmla="*/ 688 w 794"/>
              <a:gd name="T61" fmla="*/ 9 h 120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794"/>
              <a:gd name="T94" fmla="*/ 0 h 1200"/>
              <a:gd name="T95" fmla="*/ 794 w 794"/>
              <a:gd name="T96" fmla="*/ 1200 h 120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794" h="1200">
                <a:moveTo>
                  <a:pt x="688" y="9"/>
                </a:moveTo>
                <a:cubicBezTo>
                  <a:pt x="602" y="59"/>
                  <a:pt x="602" y="59"/>
                  <a:pt x="602" y="59"/>
                </a:cubicBezTo>
                <a:cubicBezTo>
                  <a:pt x="601" y="58"/>
                  <a:pt x="600" y="58"/>
                  <a:pt x="598" y="57"/>
                </a:cubicBezTo>
                <a:cubicBezTo>
                  <a:pt x="593" y="53"/>
                  <a:pt x="590" y="45"/>
                  <a:pt x="592" y="40"/>
                </a:cubicBezTo>
                <a:cubicBezTo>
                  <a:pt x="594" y="33"/>
                  <a:pt x="593" y="25"/>
                  <a:pt x="589" y="19"/>
                </a:cubicBezTo>
                <a:cubicBezTo>
                  <a:pt x="581" y="5"/>
                  <a:pt x="563" y="0"/>
                  <a:pt x="548" y="8"/>
                </a:cubicBezTo>
                <a:cubicBezTo>
                  <a:pt x="534" y="17"/>
                  <a:pt x="529" y="35"/>
                  <a:pt x="537" y="49"/>
                </a:cubicBezTo>
                <a:cubicBezTo>
                  <a:pt x="540" y="56"/>
                  <a:pt x="546" y="60"/>
                  <a:pt x="553" y="62"/>
                </a:cubicBezTo>
                <a:cubicBezTo>
                  <a:pt x="553" y="62"/>
                  <a:pt x="553" y="62"/>
                  <a:pt x="553" y="62"/>
                </a:cubicBezTo>
                <a:cubicBezTo>
                  <a:pt x="559" y="63"/>
                  <a:pt x="564" y="69"/>
                  <a:pt x="565" y="76"/>
                </a:cubicBezTo>
                <a:cubicBezTo>
                  <a:pt x="565" y="78"/>
                  <a:pt x="565" y="79"/>
                  <a:pt x="565" y="80"/>
                </a:cubicBezTo>
                <a:cubicBezTo>
                  <a:pt x="477" y="131"/>
                  <a:pt x="477" y="131"/>
                  <a:pt x="477" y="131"/>
                </a:cubicBezTo>
                <a:cubicBezTo>
                  <a:pt x="524" y="212"/>
                  <a:pt x="551" y="306"/>
                  <a:pt x="551" y="406"/>
                </a:cubicBezTo>
                <a:cubicBezTo>
                  <a:pt x="551" y="507"/>
                  <a:pt x="524" y="601"/>
                  <a:pt x="477" y="681"/>
                </a:cubicBezTo>
                <a:cubicBezTo>
                  <a:pt x="382" y="846"/>
                  <a:pt x="204" y="957"/>
                  <a:pt x="0" y="957"/>
                </a:cubicBezTo>
                <a:cubicBezTo>
                  <a:pt x="0" y="1047"/>
                  <a:pt x="0" y="1047"/>
                  <a:pt x="0" y="1047"/>
                </a:cubicBezTo>
                <a:cubicBezTo>
                  <a:pt x="0" y="1058"/>
                  <a:pt x="0" y="1058"/>
                  <a:pt x="0" y="1058"/>
                </a:cubicBezTo>
                <a:cubicBezTo>
                  <a:pt x="2" y="1058"/>
                  <a:pt x="3" y="1059"/>
                  <a:pt x="4" y="1060"/>
                </a:cubicBezTo>
                <a:cubicBezTo>
                  <a:pt x="10" y="1063"/>
                  <a:pt x="18" y="1061"/>
                  <a:pt x="22" y="1056"/>
                </a:cubicBezTo>
                <a:cubicBezTo>
                  <a:pt x="22" y="1056"/>
                  <a:pt x="22" y="1056"/>
                  <a:pt x="22" y="1056"/>
                </a:cubicBezTo>
                <a:cubicBezTo>
                  <a:pt x="27" y="1052"/>
                  <a:pt x="34" y="1049"/>
                  <a:pt x="42" y="1049"/>
                </a:cubicBezTo>
                <a:cubicBezTo>
                  <a:pt x="58" y="1049"/>
                  <a:pt x="71" y="1063"/>
                  <a:pt x="71" y="1079"/>
                </a:cubicBezTo>
                <a:cubicBezTo>
                  <a:pt x="71" y="1096"/>
                  <a:pt x="58" y="1110"/>
                  <a:pt x="42" y="1110"/>
                </a:cubicBezTo>
                <a:cubicBezTo>
                  <a:pt x="34" y="1110"/>
                  <a:pt x="27" y="1107"/>
                  <a:pt x="22" y="1102"/>
                </a:cubicBezTo>
                <a:cubicBezTo>
                  <a:pt x="18" y="1097"/>
                  <a:pt x="10" y="1096"/>
                  <a:pt x="4" y="1099"/>
                </a:cubicBezTo>
                <a:cubicBezTo>
                  <a:pt x="3" y="1099"/>
                  <a:pt x="2" y="1100"/>
                  <a:pt x="0" y="1101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00"/>
                  <a:pt x="0" y="1200"/>
                  <a:pt x="0" y="1200"/>
                </a:cubicBezTo>
                <a:cubicBezTo>
                  <a:pt x="294" y="1200"/>
                  <a:pt x="551" y="1040"/>
                  <a:pt x="688" y="803"/>
                </a:cubicBezTo>
                <a:cubicBezTo>
                  <a:pt x="755" y="686"/>
                  <a:pt x="794" y="551"/>
                  <a:pt x="794" y="406"/>
                </a:cubicBezTo>
                <a:cubicBezTo>
                  <a:pt x="794" y="262"/>
                  <a:pt x="755" y="126"/>
                  <a:pt x="688" y="9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79" name="Freeform 7"/>
          <p:cNvSpPr>
            <a:spLocks/>
          </p:cNvSpPr>
          <p:nvPr/>
        </p:nvSpPr>
        <p:spPr bwMode="gray">
          <a:xfrm rot="3600000">
            <a:off x="2734469" y="1605756"/>
            <a:ext cx="2003425" cy="2760663"/>
          </a:xfrm>
          <a:custGeom>
            <a:avLst/>
            <a:gdLst>
              <a:gd name="T0" fmla="*/ 835 w 864"/>
              <a:gd name="T1" fmla="*/ 1040 h 1191"/>
              <a:gd name="T2" fmla="*/ 815 w 864"/>
              <a:gd name="T3" fmla="*/ 1047 h 1191"/>
              <a:gd name="T4" fmla="*/ 815 w 864"/>
              <a:gd name="T5" fmla="*/ 1047 h 1191"/>
              <a:gd name="T6" fmla="*/ 797 w 864"/>
              <a:gd name="T7" fmla="*/ 1051 h 1191"/>
              <a:gd name="T8" fmla="*/ 793 w 864"/>
              <a:gd name="T9" fmla="*/ 1049 h 1191"/>
              <a:gd name="T10" fmla="*/ 793 w 864"/>
              <a:gd name="T11" fmla="*/ 1038 h 1191"/>
              <a:gd name="T12" fmla="*/ 793 w 864"/>
              <a:gd name="T13" fmla="*/ 948 h 1191"/>
              <a:gd name="T14" fmla="*/ 317 w 864"/>
              <a:gd name="T15" fmla="*/ 672 h 1191"/>
              <a:gd name="T16" fmla="*/ 243 w 864"/>
              <a:gd name="T17" fmla="*/ 397 h 1191"/>
              <a:gd name="T18" fmla="*/ 317 w 864"/>
              <a:gd name="T19" fmla="*/ 122 h 1191"/>
              <a:gd name="T20" fmla="*/ 231 w 864"/>
              <a:gd name="T21" fmla="*/ 73 h 1191"/>
              <a:gd name="T22" fmla="*/ 228 w 864"/>
              <a:gd name="T23" fmla="*/ 75 h 1191"/>
              <a:gd name="T24" fmla="*/ 221 w 864"/>
              <a:gd name="T25" fmla="*/ 92 h 1191"/>
              <a:gd name="T26" fmla="*/ 221 w 864"/>
              <a:gd name="T27" fmla="*/ 92 h 1191"/>
              <a:gd name="T28" fmla="*/ 218 w 864"/>
              <a:gd name="T29" fmla="*/ 113 h 1191"/>
              <a:gd name="T30" fmla="*/ 177 w 864"/>
              <a:gd name="T31" fmla="*/ 123 h 1191"/>
              <a:gd name="T32" fmla="*/ 166 w 864"/>
              <a:gd name="T33" fmla="*/ 82 h 1191"/>
              <a:gd name="T34" fmla="*/ 182 w 864"/>
              <a:gd name="T35" fmla="*/ 69 h 1191"/>
              <a:gd name="T36" fmla="*/ 194 w 864"/>
              <a:gd name="T37" fmla="*/ 55 h 1191"/>
              <a:gd name="T38" fmla="*/ 194 w 864"/>
              <a:gd name="T39" fmla="*/ 51 h 1191"/>
              <a:gd name="T40" fmla="*/ 106 w 864"/>
              <a:gd name="T41" fmla="*/ 0 h 1191"/>
              <a:gd name="T42" fmla="*/ 0 w 864"/>
              <a:gd name="T43" fmla="*/ 397 h 1191"/>
              <a:gd name="T44" fmla="*/ 106 w 864"/>
              <a:gd name="T45" fmla="*/ 794 h 1191"/>
              <a:gd name="T46" fmla="*/ 793 w 864"/>
              <a:gd name="T47" fmla="*/ 1191 h 1191"/>
              <a:gd name="T48" fmla="*/ 793 w 864"/>
              <a:gd name="T49" fmla="*/ 1099 h 1191"/>
              <a:gd name="T50" fmla="*/ 793 w 864"/>
              <a:gd name="T51" fmla="*/ 1092 h 1191"/>
              <a:gd name="T52" fmla="*/ 797 w 864"/>
              <a:gd name="T53" fmla="*/ 1090 h 1191"/>
              <a:gd name="T54" fmla="*/ 815 w 864"/>
              <a:gd name="T55" fmla="*/ 1093 h 1191"/>
              <a:gd name="T56" fmla="*/ 835 w 864"/>
              <a:gd name="T57" fmla="*/ 1101 h 1191"/>
              <a:gd name="T58" fmla="*/ 864 w 864"/>
              <a:gd name="T59" fmla="*/ 1070 h 1191"/>
              <a:gd name="T60" fmla="*/ 835 w 864"/>
              <a:gd name="T61" fmla="*/ 1040 h 119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864"/>
              <a:gd name="T94" fmla="*/ 0 h 1191"/>
              <a:gd name="T95" fmla="*/ 864 w 864"/>
              <a:gd name="T96" fmla="*/ 1191 h 119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864" h="1191">
                <a:moveTo>
                  <a:pt x="835" y="1040"/>
                </a:moveTo>
                <a:cubicBezTo>
                  <a:pt x="827" y="1040"/>
                  <a:pt x="820" y="1043"/>
                  <a:pt x="815" y="1047"/>
                </a:cubicBezTo>
                <a:cubicBezTo>
                  <a:pt x="815" y="1047"/>
                  <a:pt x="815" y="1047"/>
                  <a:pt x="815" y="1047"/>
                </a:cubicBezTo>
                <a:cubicBezTo>
                  <a:pt x="811" y="1052"/>
                  <a:pt x="803" y="1054"/>
                  <a:pt x="797" y="1051"/>
                </a:cubicBezTo>
                <a:cubicBezTo>
                  <a:pt x="796" y="1050"/>
                  <a:pt x="795" y="1049"/>
                  <a:pt x="793" y="1049"/>
                </a:cubicBezTo>
                <a:cubicBezTo>
                  <a:pt x="793" y="1038"/>
                  <a:pt x="793" y="1038"/>
                  <a:pt x="793" y="1038"/>
                </a:cubicBezTo>
                <a:cubicBezTo>
                  <a:pt x="793" y="948"/>
                  <a:pt x="793" y="948"/>
                  <a:pt x="793" y="948"/>
                </a:cubicBezTo>
                <a:cubicBezTo>
                  <a:pt x="590" y="948"/>
                  <a:pt x="412" y="837"/>
                  <a:pt x="317" y="672"/>
                </a:cubicBezTo>
                <a:cubicBezTo>
                  <a:pt x="270" y="592"/>
                  <a:pt x="243" y="498"/>
                  <a:pt x="243" y="397"/>
                </a:cubicBezTo>
                <a:cubicBezTo>
                  <a:pt x="243" y="297"/>
                  <a:pt x="270" y="203"/>
                  <a:pt x="317" y="122"/>
                </a:cubicBezTo>
                <a:cubicBezTo>
                  <a:pt x="231" y="73"/>
                  <a:pt x="231" y="73"/>
                  <a:pt x="231" y="73"/>
                </a:cubicBezTo>
                <a:cubicBezTo>
                  <a:pt x="230" y="73"/>
                  <a:pt x="229" y="74"/>
                  <a:pt x="228" y="75"/>
                </a:cubicBezTo>
                <a:cubicBezTo>
                  <a:pt x="222" y="79"/>
                  <a:pt x="219" y="86"/>
                  <a:pt x="221" y="92"/>
                </a:cubicBezTo>
                <a:cubicBezTo>
                  <a:pt x="221" y="92"/>
                  <a:pt x="221" y="92"/>
                  <a:pt x="221" y="92"/>
                </a:cubicBezTo>
                <a:cubicBezTo>
                  <a:pt x="223" y="99"/>
                  <a:pt x="222" y="106"/>
                  <a:pt x="218" y="113"/>
                </a:cubicBezTo>
                <a:cubicBezTo>
                  <a:pt x="210" y="127"/>
                  <a:pt x="192" y="131"/>
                  <a:pt x="177" y="123"/>
                </a:cubicBezTo>
                <a:cubicBezTo>
                  <a:pt x="163" y="115"/>
                  <a:pt x="158" y="96"/>
                  <a:pt x="166" y="82"/>
                </a:cubicBezTo>
                <a:cubicBezTo>
                  <a:pt x="169" y="76"/>
                  <a:pt x="175" y="71"/>
                  <a:pt x="182" y="69"/>
                </a:cubicBezTo>
                <a:cubicBezTo>
                  <a:pt x="188" y="68"/>
                  <a:pt x="193" y="62"/>
                  <a:pt x="194" y="55"/>
                </a:cubicBezTo>
                <a:cubicBezTo>
                  <a:pt x="194" y="54"/>
                  <a:pt x="194" y="52"/>
                  <a:pt x="194" y="51"/>
                </a:cubicBezTo>
                <a:cubicBezTo>
                  <a:pt x="106" y="0"/>
                  <a:pt x="106" y="0"/>
                  <a:pt x="106" y="0"/>
                </a:cubicBezTo>
                <a:cubicBezTo>
                  <a:pt x="38" y="117"/>
                  <a:pt x="0" y="253"/>
                  <a:pt x="0" y="397"/>
                </a:cubicBezTo>
                <a:cubicBezTo>
                  <a:pt x="0" y="542"/>
                  <a:pt x="38" y="677"/>
                  <a:pt x="106" y="794"/>
                </a:cubicBezTo>
                <a:cubicBezTo>
                  <a:pt x="243" y="1031"/>
                  <a:pt x="500" y="1191"/>
                  <a:pt x="793" y="1191"/>
                </a:cubicBezTo>
                <a:cubicBezTo>
                  <a:pt x="793" y="1099"/>
                  <a:pt x="793" y="1099"/>
                  <a:pt x="793" y="1099"/>
                </a:cubicBezTo>
                <a:cubicBezTo>
                  <a:pt x="793" y="1092"/>
                  <a:pt x="793" y="1092"/>
                  <a:pt x="793" y="1092"/>
                </a:cubicBezTo>
                <a:cubicBezTo>
                  <a:pt x="795" y="1091"/>
                  <a:pt x="796" y="1090"/>
                  <a:pt x="797" y="1090"/>
                </a:cubicBezTo>
                <a:cubicBezTo>
                  <a:pt x="803" y="1087"/>
                  <a:pt x="811" y="1088"/>
                  <a:pt x="815" y="1093"/>
                </a:cubicBezTo>
                <a:cubicBezTo>
                  <a:pt x="820" y="1098"/>
                  <a:pt x="827" y="1101"/>
                  <a:pt x="835" y="1101"/>
                </a:cubicBezTo>
                <a:cubicBezTo>
                  <a:pt x="851" y="1101"/>
                  <a:pt x="864" y="1087"/>
                  <a:pt x="864" y="1070"/>
                </a:cubicBezTo>
                <a:cubicBezTo>
                  <a:pt x="864" y="1054"/>
                  <a:pt x="851" y="1040"/>
                  <a:pt x="835" y="1040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0" name="Freeform 8"/>
          <p:cNvSpPr>
            <a:spLocks/>
          </p:cNvSpPr>
          <p:nvPr/>
        </p:nvSpPr>
        <p:spPr bwMode="gray">
          <a:xfrm rot="3600000">
            <a:off x="4019550" y="2255838"/>
            <a:ext cx="3190875" cy="1219200"/>
          </a:xfrm>
          <a:custGeom>
            <a:avLst/>
            <a:gdLst>
              <a:gd name="T0" fmla="*/ 1164 w 1375"/>
              <a:gd name="T1" fmla="*/ 518 h 527"/>
              <a:gd name="T2" fmla="*/ 1252 w 1375"/>
              <a:gd name="T3" fmla="*/ 467 h 527"/>
              <a:gd name="T4" fmla="*/ 1252 w 1375"/>
              <a:gd name="T5" fmla="*/ 463 h 527"/>
              <a:gd name="T6" fmla="*/ 1240 w 1375"/>
              <a:gd name="T7" fmla="*/ 449 h 527"/>
              <a:gd name="T8" fmla="*/ 1240 w 1375"/>
              <a:gd name="T9" fmla="*/ 449 h 527"/>
              <a:gd name="T10" fmla="*/ 1224 w 1375"/>
              <a:gd name="T11" fmla="*/ 436 h 527"/>
              <a:gd name="T12" fmla="*/ 1235 w 1375"/>
              <a:gd name="T13" fmla="*/ 395 h 527"/>
              <a:gd name="T14" fmla="*/ 1276 w 1375"/>
              <a:gd name="T15" fmla="*/ 406 h 527"/>
              <a:gd name="T16" fmla="*/ 1279 w 1375"/>
              <a:gd name="T17" fmla="*/ 427 h 527"/>
              <a:gd name="T18" fmla="*/ 1285 w 1375"/>
              <a:gd name="T19" fmla="*/ 444 h 527"/>
              <a:gd name="T20" fmla="*/ 1289 w 1375"/>
              <a:gd name="T21" fmla="*/ 446 h 527"/>
              <a:gd name="T22" fmla="*/ 1375 w 1375"/>
              <a:gd name="T23" fmla="*/ 396 h 527"/>
              <a:gd name="T24" fmla="*/ 687 w 1375"/>
              <a:gd name="T25" fmla="*/ 0 h 527"/>
              <a:gd name="T26" fmla="*/ 0 w 1375"/>
              <a:gd name="T27" fmla="*/ 396 h 527"/>
              <a:gd name="T28" fmla="*/ 88 w 1375"/>
              <a:gd name="T29" fmla="*/ 447 h 527"/>
              <a:gd name="T30" fmla="*/ 88 w 1375"/>
              <a:gd name="T31" fmla="*/ 451 h 527"/>
              <a:gd name="T32" fmla="*/ 76 w 1375"/>
              <a:gd name="T33" fmla="*/ 465 h 527"/>
              <a:gd name="T34" fmla="*/ 60 w 1375"/>
              <a:gd name="T35" fmla="*/ 478 h 527"/>
              <a:gd name="T36" fmla="*/ 71 w 1375"/>
              <a:gd name="T37" fmla="*/ 519 h 527"/>
              <a:gd name="T38" fmla="*/ 112 w 1375"/>
              <a:gd name="T39" fmla="*/ 509 h 527"/>
              <a:gd name="T40" fmla="*/ 115 w 1375"/>
              <a:gd name="T41" fmla="*/ 488 h 527"/>
              <a:gd name="T42" fmla="*/ 115 w 1375"/>
              <a:gd name="T43" fmla="*/ 488 h 527"/>
              <a:gd name="T44" fmla="*/ 122 w 1375"/>
              <a:gd name="T45" fmla="*/ 471 h 527"/>
              <a:gd name="T46" fmla="*/ 125 w 1375"/>
              <a:gd name="T47" fmla="*/ 469 h 527"/>
              <a:gd name="T48" fmla="*/ 211 w 1375"/>
              <a:gd name="T49" fmla="*/ 518 h 527"/>
              <a:gd name="T50" fmla="*/ 687 w 1375"/>
              <a:gd name="T51" fmla="*/ 243 h 527"/>
              <a:gd name="T52" fmla="*/ 1164 w 1375"/>
              <a:gd name="T53" fmla="*/ 518 h 5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375"/>
              <a:gd name="T82" fmla="*/ 0 h 527"/>
              <a:gd name="T83" fmla="*/ 1375 w 1375"/>
              <a:gd name="T84" fmla="*/ 527 h 52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375" h="527">
                <a:moveTo>
                  <a:pt x="1164" y="518"/>
                </a:moveTo>
                <a:cubicBezTo>
                  <a:pt x="1252" y="467"/>
                  <a:pt x="1252" y="467"/>
                  <a:pt x="1252" y="467"/>
                </a:cubicBezTo>
                <a:cubicBezTo>
                  <a:pt x="1252" y="466"/>
                  <a:pt x="1252" y="465"/>
                  <a:pt x="1252" y="463"/>
                </a:cubicBezTo>
                <a:cubicBezTo>
                  <a:pt x="1251" y="456"/>
                  <a:pt x="1246" y="450"/>
                  <a:pt x="1240" y="449"/>
                </a:cubicBezTo>
                <a:cubicBezTo>
                  <a:pt x="1240" y="449"/>
                  <a:pt x="1240" y="449"/>
                  <a:pt x="1240" y="449"/>
                </a:cubicBezTo>
                <a:cubicBezTo>
                  <a:pt x="1233" y="447"/>
                  <a:pt x="1227" y="443"/>
                  <a:pt x="1224" y="436"/>
                </a:cubicBezTo>
                <a:cubicBezTo>
                  <a:pt x="1216" y="422"/>
                  <a:pt x="1221" y="404"/>
                  <a:pt x="1235" y="395"/>
                </a:cubicBezTo>
                <a:cubicBezTo>
                  <a:pt x="1250" y="387"/>
                  <a:pt x="1268" y="392"/>
                  <a:pt x="1276" y="406"/>
                </a:cubicBezTo>
                <a:cubicBezTo>
                  <a:pt x="1280" y="412"/>
                  <a:pt x="1281" y="420"/>
                  <a:pt x="1279" y="427"/>
                </a:cubicBezTo>
                <a:cubicBezTo>
                  <a:pt x="1277" y="432"/>
                  <a:pt x="1280" y="440"/>
                  <a:pt x="1285" y="444"/>
                </a:cubicBezTo>
                <a:cubicBezTo>
                  <a:pt x="1287" y="445"/>
                  <a:pt x="1288" y="445"/>
                  <a:pt x="1289" y="446"/>
                </a:cubicBezTo>
                <a:cubicBezTo>
                  <a:pt x="1375" y="396"/>
                  <a:pt x="1375" y="396"/>
                  <a:pt x="1375" y="396"/>
                </a:cubicBezTo>
                <a:cubicBezTo>
                  <a:pt x="1238" y="159"/>
                  <a:pt x="981" y="0"/>
                  <a:pt x="687" y="0"/>
                </a:cubicBezTo>
                <a:cubicBezTo>
                  <a:pt x="394" y="0"/>
                  <a:pt x="137" y="159"/>
                  <a:pt x="0" y="396"/>
                </a:cubicBezTo>
                <a:cubicBezTo>
                  <a:pt x="88" y="447"/>
                  <a:pt x="88" y="447"/>
                  <a:pt x="88" y="447"/>
                </a:cubicBezTo>
                <a:cubicBezTo>
                  <a:pt x="88" y="448"/>
                  <a:pt x="88" y="450"/>
                  <a:pt x="88" y="451"/>
                </a:cubicBezTo>
                <a:cubicBezTo>
                  <a:pt x="87" y="458"/>
                  <a:pt x="82" y="464"/>
                  <a:pt x="76" y="465"/>
                </a:cubicBezTo>
                <a:cubicBezTo>
                  <a:pt x="69" y="467"/>
                  <a:pt x="63" y="472"/>
                  <a:pt x="60" y="478"/>
                </a:cubicBezTo>
                <a:cubicBezTo>
                  <a:pt x="52" y="492"/>
                  <a:pt x="57" y="511"/>
                  <a:pt x="71" y="519"/>
                </a:cubicBezTo>
                <a:cubicBezTo>
                  <a:pt x="86" y="527"/>
                  <a:pt x="104" y="523"/>
                  <a:pt x="112" y="509"/>
                </a:cubicBezTo>
                <a:cubicBezTo>
                  <a:pt x="116" y="502"/>
                  <a:pt x="117" y="495"/>
                  <a:pt x="115" y="488"/>
                </a:cubicBezTo>
                <a:cubicBezTo>
                  <a:pt x="115" y="488"/>
                  <a:pt x="115" y="488"/>
                  <a:pt x="115" y="488"/>
                </a:cubicBezTo>
                <a:cubicBezTo>
                  <a:pt x="113" y="482"/>
                  <a:pt x="116" y="475"/>
                  <a:pt x="122" y="471"/>
                </a:cubicBezTo>
                <a:cubicBezTo>
                  <a:pt x="123" y="470"/>
                  <a:pt x="124" y="469"/>
                  <a:pt x="125" y="469"/>
                </a:cubicBezTo>
                <a:cubicBezTo>
                  <a:pt x="211" y="518"/>
                  <a:pt x="211" y="518"/>
                  <a:pt x="211" y="518"/>
                </a:cubicBezTo>
                <a:cubicBezTo>
                  <a:pt x="306" y="354"/>
                  <a:pt x="484" y="243"/>
                  <a:pt x="687" y="243"/>
                </a:cubicBezTo>
                <a:cubicBezTo>
                  <a:pt x="891" y="243"/>
                  <a:pt x="1069" y="354"/>
                  <a:pt x="1164" y="518"/>
                </a:cubicBezTo>
                <a:close/>
              </a:path>
            </a:pathLst>
          </a:custGeom>
          <a:gradFill rotWithShape="1">
            <a:gsLst>
              <a:gs pos="0">
                <a:srgbClr val="5D0202"/>
              </a:gs>
              <a:gs pos="50000">
                <a:srgbClr val="A90404"/>
              </a:gs>
              <a:gs pos="100000">
                <a:srgbClr val="5D0202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1" name="Freeform 9"/>
          <p:cNvSpPr>
            <a:spLocks/>
          </p:cNvSpPr>
          <p:nvPr/>
        </p:nvSpPr>
        <p:spPr bwMode="gray">
          <a:xfrm rot="7200000">
            <a:off x="4496594" y="2107406"/>
            <a:ext cx="1282700" cy="1944688"/>
          </a:xfrm>
          <a:custGeom>
            <a:avLst/>
            <a:gdLst>
              <a:gd name="T0" fmla="*/ 550 w 550"/>
              <a:gd name="T1" fmla="*/ 132 h 836"/>
              <a:gd name="T2" fmla="*/ 547 w 550"/>
              <a:gd name="T3" fmla="*/ 130 h 836"/>
              <a:gd name="T4" fmla="*/ 529 w 550"/>
              <a:gd name="T5" fmla="*/ 133 h 836"/>
              <a:gd name="T6" fmla="*/ 529 w 550"/>
              <a:gd name="T7" fmla="*/ 133 h 836"/>
              <a:gd name="T8" fmla="*/ 509 w 550"/>
              <a:gd name="T9" fmla="*/ 141 h 836"/>
              <a:gd name="T10" fmla="*/ 480 w 550"/>
              <a:gd name="T11" fmla="*/ 111 h 836"/>
              <a:gd name="T12" fmla="*/ 509 w 550"/>
              <a:gd name="T13" fmla="*/ 80 h 836"/>
              <a:gd name="T14" fmla="*/ 529 w 550"/>
              <a:gd name="T15" fmla="*/ 88 h 836"/>
              <a:gd name="T16" fmla="*/ 547 w 550"/>
              <a:gd name="T17" fmla="*/ 91 h 836"/>
              <a:gd name="T18" fmla="*/ 550 w 550"/>
              <a:gd name="T19" fmla="*/ 89 h 836"/>
              <a:gd name="T20" fmla="*/ 550 w 550"/>
              <a:gd name="T21" fmla="*/ 82 h 836"/>
              <a:gd name="T22" fmla="*/ 550 w 550"/>
              <a:gd name="T23" fmla="*/ 0 h 836"/>
              <a:gd name="T24" fmla="*/ 0 w 550"/>
              <a:gd name="T25" fmla="*/ 550 h 836"/>
              <a:gd name="T26" fmla="*/ 74 w 550"/>
              <a:gd name="T27" fmla="*/ 825 h 836"/>
              <a:gd name="T28" fmla="*/ 153 w 550"/>
              <a:gd name="T29" fmla="*/ 780 h 836"/>
              <a:gd name="T30" fmla="*/ 158 w 550"/>
              <a:gd name="T31" fmla="*/ 796 h 836"/>
              <a:gd name="T32" fmla="*/ 161 w 550"/>
              <a:gd name="T33" fmla="*/ 817 h 836"/>
              <a:gd name="T34" fmla="*/ 202 w 550"/>
              <a:gd name="T35" fmla="*/ 827 h 836"/>
              <a:gd name="T36" fmla="*/ 214 w 550"/>
              <a:gd name="T37" fmla="*/ 786 h 836"/>
              <a:gd name="T38" fmla="*/ 198 w 550"/>
              <a:gd name="T39" fmla="*/ 773 h 836"/>
              <a:gd name="T40" fmla="*/ 198 w 550"/>
              <a:gd name="T41" fmla="*/ 773 h 836"/>
              <a:gd name="T42" fmla="*/ 186 w 550"/>
              <a:gd name="T43" fmla="*/ 761 h 836"/>
              <a:gd name="T44" fmla="*/ 266 w 550"/>
              <a:gd name="T45" fmla="*/ 714 h 836"/>
              <a:gd name="T46" fmla="*/ 222 w 550"/>
              <a:gd name="T47" fmla="*/ 550 h 836"/>
              <a:gd name="T48" fmla="*/ 550 w 550"/>
              <a:gd name="T49" fmla="*/ 222 h 836"/>
              <a:gd name="T50" fmla="*/ 550 w 550"/>
              <a:gd name="T51" fmla="*/ 143 h 836"/>
              <a:gd name="T52" fmla="*/ 550 w 550"/>
              <a:gd name="T53" fmla="*/ 132 h 8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50"/>
              <a:gd name="T82" fmla="*/ 0 h 836"/>
              <a:gd name="T83" fmla="*/ 550 w 550"/>
              <a:gd name="T84" fmla="*/ 836 h 8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50" h="836">
                <a:moveTo>
                  <a:pt x="550" y="132"/>
                </a:moveTo>
                <a:cubicBezTo>
                  <a:pt x="549" y="131"/>
                  <a:pt x="548" y="131"/>
                  <a:pt x="547" y="130"/>
                </a:cubicBezTo>
                <a:cubicBezTo>
                  <a:pt x="540" y="127"/>
                  <a:pt x="533" y="129"/>
                  <a:pt x="529" y="133"/>
                </a:cubicBezTo>
                <a:cubicBezTo>
                  <a:pt x="529" y="133"/>
                  <a:pt x="529" y="133"/>
                  <a:pt x="529" y="133"/>
                </a:cubicBezTo>
                <a:cubicBezTo>
                  <a:pt x="523" y="138"/>
                  <a:pt x="517" y="141"/>
                  <a:pt x="509" y="141"/>
                </a:cubicBezTo>
                <a:cubicBezTo>
                  <a:pt x="493" y="141"/>
                  <a:pt x="480" y="127"/>
                  <a:pt x="480" y="111"/>
                </a:cubicBezTo>
                <a:cubicBezTo>
                  <a:pt x="480" y="94"/>
                  <a:pt x="493" y="80"/>
                  <a:pt x="509" y="80"/>
                </a:cubicBezTo>
                <a:cubicBezTo>
                  <a:pt x="517" y="80"/>
                  <a:pt x="524" y="83"/>
                  <a:pt x="529" y="88"/>
                </a:cubicBezTo>
                <a:cubicBezTo>
                  <a:pt x="533" y="93"/>
                  <a:pt x="540" y="94"/>
                  <a:pt x="547" y="91"/>
                </a:cubicBezTo>
                <a:cubicBezTo>
                  <a:pt x="548" y="91"/>
                  <a:pt x="549" y="90"/>
                  <a:pt x="550" y="89"/>
                </a:cubicBezTo>
                <a:cubicBezTo>
                  <a:pt x="550" y="82"/>
                  <a:pt x="550" y="82"/>
                  <a:pt x="550" y="82"/>
                </a:cubicBezTo>
                <a:cubicBezTo>
                  <a:pt x="550" y="0"/>
                  <a:pt x="550" y="0"/>
                  <a:pt x="550" y="0"/>
                </a:cubicBezTo>
                <a:cubicBezTo>
                  <a:pt x="246" y="0"/>
                  <a:pt x="0" y="246"/>
                  <a:pt x="0" y="550"/>
                </a:cubicBezTo>
                <a:cubicBezTo>
                  <a:pt x="0" y="651"/>
                  <a:pt x="27" y="745"/>
                  <a:pt x="74" y="825"/>
                </a:cubicBezTo>
                <a:cubicBezTo>
                  <a:pt x="153" y="780"/>
                  <a:pt x="153" y="780"/>
                  <a:pt x="153" y="780"/>
                </a:cubicBezTo>
                <a:cubicBezTo>
                  <a:pt x="158" y="784"/>
                  <a:pt x="160" y="791"/>
                  <a:pt x="158" y="796"/>
                </a:cubicBezTo>
                <a:cubicBezTo>
                  <a:pt x="157" y="803"/>
                  <a:pt x="158" y="810"/>
                  <a:pt x="161" y="817"/>
                </a:cubicBezTo>
                <a:cubicBezTo>
                  <a:pt x="170" y="831"/>
                  <a:pt x="188" y="836"/>
                  <a:pt x="202" y="827"/>
                </a:cubicBezTo>
                <a:cubicBezTo>
                  <a:pt x="217" y="819"/>
                  <a:pt x="222" y="801"/>
                  <a:pt x="214" y="786"/>
                </a:cubicBezTo>
                <a:cubicBezTo>
                  <a:pt x="210" y="780"/>
                  <a:pt x="204" y="776"/>
                  <a:pt x="198" y="773"/>
                </a:cubicBezTo>
                <a:cubicBezTo>
                  <a:pt x="198" y="773"/>
                  <a:pt x="198" y="773"/>
                  <a:pt x="198" y="773"/>
                </a:cubicBezTo>
                <a:cubicBezTo>
                  <a:pt x="192" y="772"/>
                  <a:pt x="187" y="767"/>
                  <a:pt x="186" y="761"/>
                </a:cubicBezTo>
                <a:cubicBezTo>
                  <a:pt x="266" y="714"/>
                  <a:pt x="266" y="714"/>
                  <a:pt x="266" y="714"/>
                </a:cubicBezTo>
                <a:cubicBezTo>
                  <a:pt x="238" y="666"/>
                  <a:pt x="222" y="610"/>
                  <a:pt x="222" y="550"/>
                </a:cubicBezTo>
                <a:cubicBezTo>
                  <a:pt x="222" y="369"/>
                  <a:pt x="369" y="222"/>
                  <a:pt x="550" y="222"/>
                </a:cubicBezTo>
                <a:cubicBezTo>
                  <a:pt x="550" y="143"/>
                  <a:pt x="550" y="143"/>
                  <a:pt x="550" y="143"/>
                </a:cubicBezTo>
                <a:lnTo>
                  <a:pt x="550" y="132"/>
                </a:ln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2" name="Freeform 10"/>
          <p:cNvSpPr>
            <a:spLocks/>
          </p:cNvSpPr>
          <p:nvPr/>
        </p:nvSpPr>
        <p:spPr bwMode="gray">
          <a:xfrm rot="7200000">
            <a:off x="3824288" y="3163887"/>
            <a:ext cx="1447800" cy="1920875"/>
          </a:xfrm>
          <a:custGeom>
            <a:avLst/>
            <a:gdLst>
              <a:gd name="T0" fmla="*/ 70 w 621"/>
              <a:gd name="T1" fmla="*/ 0 h 826"/>
              <a:gd name="T2" fmla="*/ 70 w 621"/>
              <a:gd name="T3" fmla="*/ 82 h 826"/>
              <a:gd name="T4" fmla="*/ 70 w 621"/>
              <a:gd name="T5" fmla="*/ 89 h 826"/>
              <a:gd name="T6" fmla="*/ 67 w 621"/>
              <a:gd name="T7" fmla="*/ 91 h 826"/>
              <a:gd name="T8" fmla="*/ 49 w 621"/>
              <a:gd name="T9" fmla="*/ 88 h 826"/>
              <a:gd name="T10" fmla="*/ 29 w 621"/>
              <a:gd name="T11" fmla="*/ 80 h 826"/>
              <a:gd name="T12" fmla="*/ 0 w 621"/>
              <a:gd name="T13" fmla="*/ 111 h 826"/>
              <a:gd name="T14" fmla="*/ 29 w 621"/>
              <a:gd name="T15" fmla="*/ 141 h 826"/>
              <a:gd name="T16" fmla="*/ 49 w 621"/>
              <a:gd name="T17" fmla="*/ 133 h 826"/>
              <a:gd name="T18" fmla="*/ 49 w 621"/>
              <a:gd name="T19" fmla="*/ 133 h 826"/>
              <a:gd name="T20" fmla="*/ 67 w 621"/>
              <a:gd name="T21" fmla="*/ 130 h 826"/>
              <a:gd name="T22" fmla="*/ 70 w 621"/>
              <a:gd name="T23" fmla="*/ 132 h 826"/>
              <a:gd name="T24" fmla="*/ 70 w 621"/>
              <a:gd name="T25" fmla="*/ 143 h 826"/>
              <a:gd name="T26" fmla="*/ 70 w 621"/>
              <a:gd name="T27" fmla="*/ 222 h 826"/>
              <a:gd name="T28" fmla="*/ 70 w 621"/>
              <a:gd name="T29" fmla="*/ 222 h 826"/>
              <a:gd name="T30" fmla="*/ 398 w 621"/>
              <a:gd name="T31" fmla="*/ 550 h 826"/>
              <a:gd name="T32" fmla="*/ 354 w 621"/>
              <a:gd name="T33" fmla="*/ 714 h 826"/>
              <a:gd name="T34" fmla="*/ 433 w 621"/>
              <a:gd name="T35" fmla="*/ 759 h 826"/>
              <a:gd name="T36" fmla="*/ 436 w 621"/>
              <a:gd name="T37" fmla="*/ 758 h 826"/>
              <a:gd name="T38" fmla="*/ 443 w 621"/>
              <a:gd name="T39" fmla="*/ 740 h 826"/>
              <a:gd name="T40" fmla="*/ 443 w 621"/>
              <a:gd name="T41" fmla="*/ 740 h 826"/>
              <a:gd name="T42" fmla="*/ 446 w 621"/>
              <a:gd name="T43" fmla="*/ 720 h 826"/>
              <a:gd name="T44" fmla="*/ 487 w 621"/>
              <a:gd name="T45" fmla="*/ 709 h 826"/>
              <a:gd name="T46" fmla="*/ 498 w 621"/>
              <a:gd name="T47" fmla="*/ 750 h 826"/>
              <a:gd name="T48" fmla="*/ 482 w 621"/>
              <a:gd name="T49" fmla="*/ 763 h 826"/>
              <a:gd name="T50" fmla="*/ 470 w 621"/>
              <a:gd name="T51" fmla="*/ 777 h 826"/>
              <a:gd name="T52" fmla="*/ 470 w 621"/>
              <a:gd name="T53" fmla="*/ 781 h 826"/>
              <a:gd name="T54" fmla="*/ 547 w 621"/>
              <a:gd name="T55" fmla="*/ 826 h 826"/>
              <a:gd name="T56" fmla="*/ 621 w 621"/>
              <a:gd name="T57" fmla="*/ 550 h 826"/>
              <a:gd name="T58" fmla="*/ 70 w 621"/>
              <a:gd name="T59" fmla="*/ 0 h 82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21"/>
              <a:gd name="T91" fmla="*/ 0 h 826"/>
              <a:gd name="T92" fmla="*/ 621 w 621"/>
              <a:gd name="T93" fmla="*/ 826 h 82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21" h="826">
                <a:moveTo>
                  <a:pt x="70" y="0"/>
                </a:moveTo>
                <a:cubicBezTo>
                  <a:pt x="70" y="82"/>
                  <a:pt x="70" y="82"/>
                  <a:pt x="70" y="82"/>
                </a:cubicBezTo>
                <a:cubicBezTo>
                  <a:pt x="70" y="89"/>
                  <a:pt x="70" y="89"/>
                  <a:pt x="70" y="89"/>
                </a:cubicBezTo>
                <a:cubicBezTo>
                  <a:pt x="69" y="90"/>
                  <a:pt x="68" y="91"/>
                  <a:pt x="67" y="91"/>
                </a:cubicBezTo>
                <a:cubicBezTo>
                  <a:pt x="60" y="94"/>
                  <a:pt x="53" y="93"/>
                  <a:pt x="49" y="88"/>
                </a:cubicBezTo>
                <a:cubicBezTo>
                  <a:pt x="44" y="83"/>
                  <a:pt x="37" y="80"/>
                  <a:pt x="29" y="80"/>
                </a:cubicBezTo>
                <a:cubicBezTo>
                  <a:pt x="13" y="80"/>
                  <a:pt x="0" y="94"/>
                  <a:pt x="0" y="111"/>
                </a:cubicBezTo>
                <a:cubicBezTo>
                  <a:pt x="0" y="127"/>
                  <a:pt x="13" y="141"/>
                  <a:pt x="29" y="141"/>
                </a:cubicBezTo>
                <a:cubicBezTo>
                  <a:pt x="37" y="141"/>
                  <a:pt x="43" y="138"/>
                  <a:pt x="49" y="133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3" y="129"/>
                  <a:pt x="60" y="127"/>
                  <a:pt x="67" y="130"/>
                </a:cubicBezTo>
                <a:cubicBezTo>
                  <a:pt x="68" y="131"/>
                  <a:pt x="69" y="131"/>
                  <a:pt x="70" y="132"/>
                </a:cubicBezTo>
                <a:cubicBezTo>
                  <a:pt x="70" y="143"/>
                  <a:pt x="70" y="143"/>
                  <a:pt x="70" y="143"/>
                </a:cubicBezTo>
                <a:cubicBezTo>
                  <a:pt x="70" y="222"/>
                  <a:pt x="70" y="222"/>
                  <a:pt x="70" y="222"/>
                </a:cubicBezTo>
                <a:cubicBezTo>
                  <a:pt x="70" y="222"/>
                  <a:pt x="70" y="222"/>
                  <a:pt x="70" y="222"/>
                </a:cubicBezTo>
                <a:cubicBezTo>
                  <a:pt x="252" y="222"/>
                  <a:pt x="398" y="369"/>
                  <a:pt x="398" y="550"/>
                </a:cubicBezTo>
                <a:cubicBezTo>
                  <a:pt x="398" y="610"/>
                  <a:pt x="382" y="666"/>
                  <a:pt x="354" y="714"/>
                </a:cubicBezTo>
                <a:cubicBezTo>
                  <a:pt x="433" y="759"/>
                  <a:pt x="433" y="759"/>
                  <a:pt x="433" y="759"/>
                </a:cubicBezTo>
                <a:cubicBezTo>
                  <a:pt x="434" y="759"/>
                  <a:pt x="435" y="758"/>
                  <a:pt x="436" y="758"/>
                </a:cubicBezTo>
                <a:cubicBezTo>
                  <a:pt x="442" y="753"/>
                  <a:pt x="445" y="746"/>
                  <a:pt x="443" y="740"/>
                </a:cubicBezTo>
                <a:cubicBezTo>
                  <a:pt x="443" y="740"/>
                  <a:pt x="443" y="740"/>
                  <a:pt x="443" y="740"/>
                </a:cubicBezTo>
                <a:cubicBezTo>
                  <a:pt x="441" y="733"/>
                  <a:pt x="442" y="726"/>
                  <a:pt x="446" y="720"/>
                </a:cubicBezTo>
                <a:cubicBezTo>
                  <a:pt x="454" y="705"/>
                  <a:pt x="472" y="701"/>
                  <a:pt x="487" y="709"/>
                </a:cubicBezTo>
                <a:cubicBezTo>
                  <a:pt x="501" y="717"/>
                  <a:pt x="506" y="736"/>
                  <a:pt x="498" y="750"/>
                </a:cubicBezTo>
                <a:cubicBezTo>
                  <a:pt x="494" y="756"/>
                  <a:pt x="489" y="761"/>
                  <a:pt x="482" y="763"/>
                </a:cubicBezTo>
                <a:cubicBezTo>
                  <a:pt x="476" y="764"/>
                  <a:pt x="471" y="770"/>
                  <a:pt x="470" y="777"/>
                </a:cubicBezTo>
                <a:cubicBezTo>
                  <a:pt x="470" y="778"/>
                  <a:pt x="470" y="780"/>
                  <a:pt x="470" y="781"/>
                </a:cubicBezTo>
                <a:cubicBezTo>
                  <a:pt x="547" y="826"/>
                  <a:pt x="547" y="826"/>
                  <a:pt x="547" y="826"/>
                </a:cubicBezTo>
                <a:cubicBezTo>
                  <a:pt x="594" y="745"/>
                  <a:pt x="621" y="651"/>
                  <a:pt x="621" y="550"/>
                </a:cubicBezTo>
                <a:cubicBezTo>
                  <a:pt x="621" y="246"/>
                  <a:pt x="374" y="0"/>
                  <a:pt x="70" y="0"/>
                </a:cubicBez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3" name="Freeform 11"/>
          <p:cNvSpPr>
            <a:spLocks/>
          </p:cNvSpPr>
          <p:nvPr/>
        </p:nvSpPr>
        <p:spPr bwMode="gray">
          <a:xfrm rot="7200000">
            <a:off x="2733675" y="2606676"/>
            <a:ext cx="2217737" cy="931862"/>
          </a:xfrm>
          <a:custGeom>
            <a:avLst/>
            <a:gdLst>
              <a:gd name="T0" fmla="*/ 876 w 953"/>
              <a:gd name="T1" fmla="*/ 80 h 400"/>
              <a:gd name="T2" fmla="*/ 876 w 953"/>
              <a:gd name="T3" fmla="*/ 76 h 400"/>
              <a:gd name="T4" fmla="*/ 888 w 953"/>
              <a:gd name="T5" fmla="*/ 62 h 400"/>
              <a:gd name="T6" fmla="*/ 904 w 953"/>
              <a:gd name="T7" fmla="*/ 49 h 400"/>
              <a:gd name="T8" fmla="*/ 893 w 953"/>
              <a:gd name="T9" fmla="*/ 8 h 400"/>
              <a:gd name="T10" fmla="*/ 852 w 953"/>
              <a:gd name="T11" fmla="*/ 19 h 400"/>
              <a:gd name="T12" fmla="*/ 849 w 953"/>
              <a:gd name="T13" fmla="*/ 39 h 400"/>
              <a:gd name="T14" fmla="*/ 849 w 953"/>
              <a:gd name="T15" fmla="*/ 39 h 400"/>
              <a:gd name="T16" fmla="*/ 842 w 953"/>
              <a:gd name="T17" fmla="*/ 57 h 400"/>
              <a:gd name="T18" fmla="*/ 839 w 953"/>
              <a:gd name="T19" fmla="*/ 58 h 400"/>
              <a:gd name="T20" fmla="*/ 760 w 953"/>
              <a:gd name="T21" fmla="*/ 13 h 400"/>
              <a:gd name="T22" fmla="*/ 476 w 953"/>
              <a:gd name="T23" fmla="*/ 177 h 400"/>
              <a:gd name="T24" fmla="*/ 192 w 953"/>
              <a:gd name="T25" fmla="*/ 13 h 400"/>
              <a:gd name="T26" fmla="*/ 112 w 953"/>
              <a:gd name="T27" fmla="*/ 60 h 400"/>
              <a:gd name="T28" fmla="*/ 124 w 953"/>
              <a:gd name="T29" fmla="*/ 72 h 400"/>
              <a:gd name="T30" fmla="*/ 124 w 953"/>
              <a:gd name="T31" fmla="*/ 72 h 400"/>
              <a:gd name="T32" fmla="*/ 140 w 953"/>
              <a:gd name="T33" fmla="*/ 85 h 400"/>
              <a:gd name="T34" fmla="*/ 128 w 953"/>
              <a:gd name="T35" fmla="*/ 126 h 400"/>
              <a:gd name="T36" fmla="*/ 87 w 953"/>
              <a:gd name="T37" fmla="*/ 116 h 400"/>
              <a:gd name="T38" fmla="*/ 84 w 953"/>
              <a:gd name="T39" fmla="*/ 95 h 400"/>
              <a:gd name="T40" fmla="*/ 79 w 953"/>
              <a:gd name="T41" fmla="*/ 79 h 400"/>
              <a:gd name="T42" fmla="*/ 0 w 953"/>
              <a:gd name="T43" fmla="*/ 124 h 400"/>
              <a:gd name="T44" fmla="*/ 476 w 953"/>
              <a:gd name="T45" fmla="*/ 400 h 400"/>
              <a:gd name="T46" fmla="*/ 953 w 953"/>
              <a:gd name="T47" fmla="*/ 125 h 400"/>
              <a:gd name="T48" fmla="*/ 876 w 953"/>
              <a:gd name="T49" fmla="*/ 80 h 4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53"/>
              <a:gd name="T76" fmla="*/ 0 h 400"/>
              <a:gd name="T77" fmla="*/ 953 w 953"/>
              <a:gd name="T78" fmla="*/ 400 h 4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53" h="400">
                <a:moveTo>
                  <a:pt x="876" y="80"/>
                </a:moveTo>
                <a:cubicBezTo>
                  <a:pt x="876" y="79"/>
                  <a:pt x="876" y="77"/>
                  <a:pt x="876" y="76"/>
                </a:cubicBezTo>
                <a:cubicBezTo>
                  <a:pt x="877" y="69"/>
                  <a:pt x="882" y="63"/>
                  <a:pt x="888" y="62"/>
                </a:cubicBezTo>
                <a:cubicBezTo>
                  <a:pt x="895" y="60"/>
                  <a:pt x="900" y="55"/>
                  <a:pt x="904" y="49"/>
                </a:cubicBezTo>
                <a:cubicBezTo>
                  <a:pt x="912" y="35"/>
                  <a:pt x="907" y="16"/>
                  <a:pt x="893" y="8"/>
                </a:cubicBezTo>
                <a:cubicBezTo>
                  <a:pt x="878" y="0"/>
                  <a:pt x="860" y="4"/>
                  <a:pt x="852" y="19"/>
                </a:cubicBezTo>
                <a:cubicBezTo>
                  <a:pt x="848" y="25"/>
                  <a:pt x="847" y="32"/>
                  <a:pt x="849" y="39"/>
                </a:cubicBezTo>
                <a:cubicBezTo>
                  <a:pt x="849" y="39"/>
                  <a:pt x="849" y="39"/>
                  <a:pt x="849" y="39"/>
                </a:cubicBezTo>
                <a:cubicBezTo>
                  <a:pt x="851" y="45"/>
                  <a:pt x="848" y="52"/>
                  <a:pt x="842" y="57"/>
                </a:cubicBezTo>
                <a:cubicBezTo>
                  <a:pt x="841" y="57"/>
                  <a:pt x="840" y="58"/>
                  <a:pt x="839" y="58"/>
                </a:cubicBezTo>
                <a:cubicBezTo>
                  <a:pt x="760" y="13"/>
                  <a:pt x="760" y="13"/>
                  <a:pt x="760" y="13"/>
                </a:cubicBezTo>
                <a:cubicBezTo>
                  <a:pt x="704" y="111"/>
                  <a:pt x="598" y="177"/>
                  <a:pt x="476" y="177"/>
                </a:cubicBezTo>
                <a:cubicBezTo>
                  <a:pt x="355" y="177"/>
                  <a:pt x="249" y="111"/>
                  <a:pt x="192" y="13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13" y="66"/>
                  <a:pt x="118" y="71"/>
                  <a:pt x="124" y="72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30" y="75"/>
                  <a:pt x="136" y="79"/>
                  <a:pt x="140" y="85"/>
                </a:cubicBezTo>
                <a:cubicBezTo>
                  <a:pt x="148" y="100"/>
                  <a:pt x="143" y="118"/>
                  <a:pt x="128" y="126"/>
                </a:cubicBezTo>
                <a:cubicBezTo>
                  <a:pt x="114" y="135"/>
                  <a:pt x="96" y="130"/>
                  <a:pt x="87" y="116"/>
                </a:cubicBezTo>
                <a:cubicBezTo>
                  <a:pt x="84" y="109"/>
                  <a:pt x="83" y="102"/>
                  <a:pt x="84" y="95"/>
                </a:cubicBezTo>
                <a:cubicBezTo>
                  <a:pt x="86" y="90"/>
                  <a:pt x="84" y="83"/>
                  <a:pt x="79" y="79"/>
                </a:cubicBezTo>
                <a:cubicBezTo>
                  <a:pt x="0" y="124"/>
                  <a:pt x="0" y="124"/>
                  <a:pt x="0" y="124"/>
                </a:cubicBezTo>
                <a:cubicBezTo>
                  <a:pt x="95" y="289"/>
                  <a:pt x="273" y="400"/>
                  <a:pt x="476" y="400"/>
                </a:cubicBezTo>
                <a:cubicBezTo>
                  <a:pt x="680" y="400"/>
                  <a:pt x="858" y="289"/>
                  <a:pt x="953" y="125"/>
                </a:cubicBezTo>
                <a:lnTo>
                  <a:pt x="876" y="80"/>
                </a:lnTo>
                <a:close/>
              </a:path>
            </a:pathLst>
          </a:cu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4" name="Oval 12"/>
          <p:cNvSpPr>
            <a:spLocks noChangeArrowheads="1"/>
          </p:cNvSpPr>
          <p:nvPr/>
        </p:nvSpPr>
        <p:spPr bwMode="gray">
          <a:xfrm>
            <a:off x="3870325" y="2803525"/>
            <a:ext cx="1360488" cy="1355725"/>
          </a:xfrm>
          <a:prstGeom prst="ellipse">
            <a:avLst/>
          </a:prstGeom>
          <a:gradFill rotWithShape="1">
            <a:gsLst>
              <a:gs pos="0">
                <a:srgbClr val="E2E2E2"/>
              </a:gs>
              <a:gs pos="100000">
                <a:srgbClr val="C3C3C3"/>
              </a:gs>
            </a:gsLst>
            <a:lin ang="5400000" scaled="1"/>
          </a:gradFill>
          <a:ln w="19050" algn="ctr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GB" sz="3800" dirty="0">
              <a:solidFill>
                <a:srgbClr val="000000"/>
              </a:solidFill>
            </a:endParaRPr>
          </a:p>
        </p:txBody>
      </p:sp>
      <p:sp>
        <p:nvSpPr>
          <p:cNvPr id="233485" name="Text Box 20"/>
          <p:cNvSpPr txBox="1">
            <a:spLocks noChangeArrowheads="1"/>
          </p:cNvSpPr>
          <p:nvPr/>
        </p:nvSpPr>
        <p:spPr bwMode="auto">
          <a:xfrm>
            <a:off x="3851275" y="3041650"/>
            <a:ext cx="142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tr-TR" sz="16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Hareketlerin      Nedenleri</a:t>
            </a:r>
            <a:endParaRPr lang="en-GB" sz="1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3486" name="Line 40"/>
          <p:cNvSpPr>
            <a:spLocks noChangeShapeType="1"/>
          </p:cNvSpPr>
          <p:nvPr/>
        </p:nvSpPr>
        <p:spPr bwMode="auto">
          <a:xfrm flipH="1">
            <a:off x="0" y="2627313"/>
            <a:ext cx="2874962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3487" name="Line 41"/>
          <p:cNvSpPr>
            <a:spLocks noChangeShapeType="1"/>
          </p:cNvSpPr>
          <p:nvPr/>
        </p:nvSpPr>
        <p:spPr bwMode="auto">
          <a:xfrm flipH="1">
            <a:off x="6131925" y="2532063"/>
            <a:ext cx="2889250" cy="0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23569" name="Rectangle 12"/>
          <p:cNvSpPr>
            <a:spLocks noChangeArrowheads="1"/>
          </p:cNvSpPr>
          <p:nvPr/>
        </p:nvSpPr>
        <p:spPr bwMode="gray">
          <a:xfrm>
            <a:off x="238125" y="668338"/>
            <a:ext cx="85201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en-GB" sz="2000" b="1" dirty="0">
              <a:solidFill>
                <a:srgbClr val="000000"/>
              </a:solidFill>
            </a:endParaRPr>
          </a:p>
        </p:txBody>
      </p:sp>
      <p:sp>
        <p:nvSpPr>
          <p:cNvPr id="233491" name="Text Box 6"/>
          <p:cNvSpPr txBox="1">
            <a:spLocks noChangeArrowheads="1"/>
          </p:cNvSpPr>
          <p:nvPr/>
        </p:nvSpPr>
        <p:spPr bwMode="auto">
          <a:xfrm>
            <a:off x="1619251" y="5668368"/>
            <a:ext cx="297497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 defTabSz="801688">
              <a:spcBef>
                <a:spcPct val="20000"/>
              </a:spcBef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İşyerinin fiziki yetersizlikleri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       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Uygunsuz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ekanik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oşullar</a:t>
            </a:r>
            <a:endParaRPr lang="en-GB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 flipH="1">
            <a:off x="4622800" y="5386388"/>
            <a:ext cx="0" cy="1022516"/>
          </a:xfrm>
          <a:prstGeom prst="lin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85" y="2516189"/>
            <a:ext cx="2147490" cy="2147490"/>
          </a:xfrm>
          <a:prstGeom prst="rect">
            <a:avLst/>
          </a:prstGeom>
        </p:spPr>
      </p:pic>
      <p:pic>
        <p:nvPicPr>
          <p:cNvPr id="928772" name="Picture 4" descr="C:\Users\ahmet\Desktop\icontexto-user-web20-myspac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" y="2803525"/>
            <a:ext cx="2212976" cy="2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31"/>
          <p:cNvSpPr>
            <a:spLocks noGrp="1" noChangeArrowheads="1"/>
          </p:cNvSpPr>
          <p:nvPr>
            <p:ph type="title" idx="4294967295"/>
          </p:nvPr>
        </p:nvSpPr>
        <p:spPr>
          <a:xfrm>
            <a:off x="231797" y="411163"/>
            <a:ext cx="8816669" cy="647700"/>
          </a:xfrm>
        </p:spPr>
        <p:txBody>
          <a:bodyPr anchor="ctr" anchorCtr="0"/>
          <a:lstStyle/>
          <a:p>
            <a:r>
              <a:rPr lang="tr-TR" sz="3200" kern="1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ea typeface="+mn-ea"/>
                <a:cs typeface="Calibri" pitchFamily="34" charset="0"/>
              </a:rPr>
              <a:t>TEHLİKELİ HAREKETLERİN NEDENLERİ  </a:t>
            </a:r>
            <a:endParaRPr lang="en-GB" sz="3200" kern="120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ea typeface="+mn-ea"/>
              <a:cs typeface="Calibri" pitchFamily="34" charset="0"/>
            </a:endParaRPr>
          </a:p>
        </p:txBody>
      </p:sp>
      <p:grpSp>
        <p:nvGrpSpPr>
          <p:cNvPr id="3" name="Grup 2"/>
          <p:cNvGrpSpPr/>
          <p:nvPr/>
        </p:nvGrpSpPr>
        <p:grpSpPr>
          <a:xfrm>
            <a:off x="4652731" y="5039019"/>
            <a:ext cx="2605835" cy="1341778"/>
            <a:chOff x="4652731" y="5039019"/>
            <a:chExt cx="2605835" cy="1341778"/>
          </a:xfrm>
        </p:grpSpPr>
        <p:pic>
          <p:nvPicPr>
            <p:cNvPr id="3074" name="Picture 2" descr="D:\DOKTOR\1-ISTANBULUZMAN\1-EĞİTİM KURUMU\1. İstanbuluzman\2-RESİMLER\Ev-Konut-Fabrika\building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522825" y="5039019"/>
              <a:ext cx="1735741" cy="134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D:\DOKTOR\1-ISTANBULUZMAN\1-EĞİTİM KURUMU\1. İstanbuluzman\2-RESİMLER\Ev-Konut-Fabrika\diagram-06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731" y="5262563"/>
              <a:ext cx="1089171" cy="1089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324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4.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9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Kaza Sonucu Meydana Gelecek Zararın Büyüklüğü Kestirilemez, Bu Tamamen Tesadüflere Bağlıdır.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prensip İSG’nin yaptığı faaliyetlerdeki amacının;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kazayı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hafif atlatmak değil, kazayı meydana getiren sebepleri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ortadan kaldırılmaya dönük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olması gerektiğini söylemektedir.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pic>
        <p:nvPicPr>
          <p:cNvPr id="19" name="Picture 3" descr="D:\DOKTOR\1-ISTANBULUZMAN\1-EĞİTİM KURUMU\1. İstanbuluzman\2-RESİMLER\Meslekler\pati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854" y="4795282"/>
            <a:ext cx="1723373" cy="172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4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353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0" y="3500438"/>
            <a:ext cx="9144000" cy="1676400"/>
            <a:chOff x="0" y="2086"/>
            <a:chExt cx="5760" cy="1056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gray">
            <a:xfrm>
              <a:off x="0" y="2325"/>
              <a:ext cx="5760" cy="817"/>
            </a:xfrm>
            <a:prstGeom prst="rect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000" tIns="90000" rIns="72000" bIns="90000" anchor="ctr"/>
            <a:lstStyle/>
            <a:p>
              <a:pPr algn="ctr" eaLnBrk="0" hangingPunct="0"/>
              <a:endParaRPr lang="tr-TR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7" name="Rectangle 25"/>
            <p:cNvSpPr>
              <a:spLocks noChangeArrowheads="1"/>
            </p:cNvSpPr>
            <p:nvPr/>
          </p:nvSpPr>
          <p:spPr bwMode="gray">
            <a:xfrm flipV="1">
              <a:off x="0" y="2086"/>
              <a:ext cx="5760" cy="246"/>
            </a:xfrm>
            <a:prstGeom prst="rect">
              <a:avLst/>
            </a:prstGeom>
            <a:gradFill rotWithShape="1">
              <a:gsLst>
                <a:gs pos="0">
                  <a:srgbClr val="DBDBDB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0000" tIns="90000" rIns="72000" bIns="90000" anchor="ctr"/>
            <a:lstStyle/>
            <a:p>
              <a:pPr algn="ctr" eaLnBrk="0" hangingPunct="0"/>
              <a:endParaRPr lang="tr-TR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41875"/>
            <a:ext cx="42703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2338" y="4845050"/>
            <a:ext cx="42703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3625" y="4841875"/>
            <a:ext cx="42703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7"/>
          <p:cNvSpPr txBox="1">
            <a:spLocks noChangeArrowheads="1"/>
          </p:cNvSpPr>
          <p:nvPr/>
        </p:nvSpPr>
        <p:spPr bwMode="gray">
          <a:xfrm>
            <a:off x="88900" y="593725"/>
            <a:ext cx="89884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3200" b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OLUŞAN</a:t>
            </a:r>
            <a:r>
              <a:rPr lang="tr-TR" sz="3200" b="1" dirty="0" smtClean="0">
                <a:solidFill>
                  <a:srgbClr val="595959"/>
                </a:solidFill>
                <a:latin typeface="Calibri" pitchFamily="34" charset="0"/>
                <a:cs typeface="Calibri" pitchFamily="34" charset="0"/>
              </a:rPr>
              <a:t>ZARAR</a:t>
            </a:r>
            <a:endParaRPr lang="de-DE" sz="3200" b="1" dirty="0">
              <a:solidFill>
                <a:srgbClr val="595959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466725" y="3189288"/>
            <a:ext cx="8205788" cy="1771650"/>
            <a:chOff x="294" y="2009"/>
            <a:chExt cx="5169" cy="1116"/>
          </a:xfrm>
        </p:grpSpPr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2128" y="2771"/>
              <a:ext cx="1548" cy="354"/>
              <a:chOff x="2144" y="2775"/>
              <a:chExt cx="1516" cy="346"/>
            </a:xfrm>
          </p:grpSpPr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2144" y="2847"/>
                <a:ext cx="1516" cy="274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550" y="80"/>
                  </a:cxn>
                  <a:cxn ang="0">
                    <a:pos x="758" y="14"/>
                  </a:cxn>
                  <a:cxn ang="0">
                    <a:pos x="706" y="0"/>
                  </a:cxn>
                  <a:cxn ang="0">
                    <a:pos x="347" y="71"/>
                  </a:cxn>
                  <a:cxn ang="0">
                    <a:pos x="53" y="13"/>
                  </a:cxn>
                  <a:cxn ang="0">
                    <a:pos x="0" y="26"/>
                  </a:cxn>
                </a:cxnLst>
                <a:rect l="0" t="0" r="r" b="b"/>
                <a:pathLst>
                  <a:path w="758" h="137">
                    <a:moveTo>
                      <a:pt x="0" y="26"/>
                    </a:moveTo>
                    <a:cubicBezTo>
                      <a:pt x="0" y="26"/>
                      <a:pt x="201" y="137"/>
                      <a:pt x="550" y="80"/>
                    </a:cubicBezTo>
                    <a:cubicBezTo>
                      <a:pt x="550" y="80"/>
                      <a:pt x="647" y="64"/>
                      <a:pt x="758" y="14"/>
                    </a:cubicBezTo>
                    <a:cubicBezTo>
                      <a:pt x="706" y="0"/>
                      <a:pt x="706" y="0"/>
                      <a:pt x="706" y="0"/>
                    </a:cubicBezTo>
                    <a:cubicBezTo>
                      <a:pt x="706" y="0"/>
                      <a:pt x="631" y="64"/>
                      <a:pt x="347" y="71"/>
                    </a:cubicBezTo>
                    <a:cubicBezTo>
                      <a:pt x="347" y="71"/>
                      <a:pt x="167" y="75"/>
                      <a:pt x="53" y="13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90BA45"/>
              </a:solidFill>
              <a:ln w="158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2250" y="2775"/>
                <a:ext cx="1318" cy="226"/>
              </a:xfrm>
              <a:custGeom>
                <a:avLst/>
                <a:gdLst/>
                <a:ahLst/>
                <a:cxnLst>
                  <a:cxn ang="0">
                    <a:pos x="48" y="1"/>
                  </a:cxn>
                  <a:cxn ang="0">
                    <a:pos x="296" y="36"/>
                  </a:cxn>
                  <a:cxn ang="0">
                    <a:pos x="577" y="0"/>
                  </a:cxn>
                  <a:cxn ang="0">
                    <a:pos x="659" y="36"/>
                  </a:cxn>
                  <a:cxn ang="0">
                    <a:pos x="289" y="111"/>
                  </a:cxn>
                  <a:cxn ang="0">
                    <a:pos x="0" y="50"/>
                  </a:cxn>
                  <a:cxn ang="0">
                    <a:pos x="47" y="33"/>
                  </a:cxn>
                  <a:cxn ang="0">
                    <a:pos x="48" y="1"/>
                  </a:cxn>
                </a:cxnLst>
                <a:rect l="0" t="0" r="r" b="b"/>
                <a:pathLst>
                  <a:path w="659" h="113">
                    <a:moveTo>
                      <a:pt x="48" y="1"/>
                    </a:moveTo>
                    <a:cubicBezTo>
                      <a:pt x="48" y="1"/>
                      <a:pt x="162" y="37"/>
                      <a:pt x="296" y="36"/>
                    </a:cubicBezTo>
                    <a:cubicBezTo>
                      <a:pt x="296" y="36"/>
                      <a:pt x="443" y="35"/>
                      <a:pt x="577" y="0"/>
                    </a:cubicBezTo>
                    <a:cubicBezTo>
                      <a:pt x="577" y="0"/>
                      <a:pt x="650" y="40"/>
                      <a:pt x="659" y="36"/>
                    </a:cubicBezTo>
                    <a:cubicBezTo>
                      <a:pt x="659" y="36"/>
                      <a:pt x="567" y="109"/>
                      <a:pt x="289" y="111"/>
                    </a:cubicBezTo>
                    <a:cubicBezTo>
                      <a:pt x="289" y="111"/>
                      <a:pt x="128" y="113"/>
                      <a:pt x="0" y="50"/>
                    </a:cubicBezTo>
                    <a:cubicBezTo>
                      <a:pt x="0" y="50"/>
                      <a:pt x="29" y="46"/>
                      <a:pt x="47" y="33"/>
                    </a:cubicBezTo>
                    <a:cubicBezTo>
                      <a:pt x="48" y="1"/>
                      <a:pt x="48" y="1"/>
                      <a:pt x="48" y="1"/>
                    </a:cubicBezTo>
                    <a:close/>
                  </a:path>
                </a:pathLst>
              </a:custGeom>
              <a:solidFill>
                <a:srgbClr val="6B9B1A"/>
              </a:solidFill>
              <a:ln w="158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tr-TR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4" y="2203"/>
              <a:ext cx="2050" cy="362"/>
            </a:xfrm>
            <a:custGeom>
              <a:avLst/>
              <a:gdLst/>
              <a:ahLst/>
              <a:cxnLst>
                <a:cxn ang="0">
                  <a:pos x="1024" y="103"/>
                </a:cxn>
                <a:cxn ang="0">
                  <a:pos x="510" y="173"/>
                </a:cxn>
                <a:cxn ang="0">
                  <a:pos x="1" y="78"/>
                </a:cxn>
                <a:cxn ang="0">
                  <a:pos x="515" y="6"/>
                </a:cxn>
                <a:cxn ang="0">
                  <a:pos x="1024" y="103"/>
                </a:cxn>
              </a:cxnLst>
              <a:rect l="0" t="0" r="r" b="b"/>
              <a:pathLst>
                <a:path w="1025" h="181">
                  <a:moveTo>
                    <a:pt x="1024" y="103"/>
                  </a:moveTo>
                  <a:cubicBezTo>
                    <a:pt x="1023" y="148"/>
                    <a:pt x="794" y="181"/>
                    <a:pt x="510" y="173"/>
                  </a:cubicBezTo>
                  <a:cubicBezTo>
                    <a:pt x="228" y="167"/>
                    <a:pt x="0" y="124"/>
                    <a:pt x="1" y="78"/>
                  </a:cubicBezTo>
                  <a:cubicBezTo>
                    <a:pt x="2" y="31"/>
                    <a:pt x="233" y="0"/>
                    <a:pt x="515" y="6"/>
                  </a:cubicBezTo>
                  <a:cubicBezTo>
                    <a:pt x="797" y="13"/>
                    <a:pt x="1025" y="56"/>
                    <a:pt x="1024" y="103"/>
                  </a:cubicBezTo>
                </a:path>
              </a:pathLst>
            </a:custGeom>
            <a:solidFill>
              <a:srgbClr val="004074"/>
            </a:soli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296" y="2346"/>
              <a:ext cx="2074" cy="5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0"/>
                </a:cxn>
                <a:cxn ang="0">
                  <a:pos x="300" y="284"/>
                </a:cxn>
                <a:cxn ang="0">
                  <a:pos x="1023" y="243"/>
                </a:cxn>
                <a:cxn ang="0">
                  <a:pos x="1023" y="25"/>
                </a:cxn>
                <a:cxn ang="0">
                  <a:pos x="640" y="95"/>
                </a:cxn>
                <a:cxn ang="0">
                  <a:pos x="24" y="26"/>
                </a:cxn>
                <a:cxn ang="0">
                  <a:pos x="0" y="0"/>
                </a:cxn>
              </a:cxnLst>
              <a:rect l="0" t="0" r="r" b="b"/>
              <a:pathLst>
                <a:path w="1037" h="300">
                  <a:moveTo>
                    <a:pt x="0" y="0"/>
                  </a:move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69" y="267"/>
                    <a:pt x="300" y="284"/>
                  </a:cubicBezTo>
                  <a:cubicBezTo>
                    <a:pt x="532" y="300"/>
                    <a:pt x="926" y="298"/>
                    <a:pt x="1023" y="243"/>
                  </a:cubicBezTo>
                  <a:cubicBezTo>
                    <a:pt x="1023" y="25"/>
                    <a:pt x="1023" y="25"/>
                    <a:pt x="1023" y="25"/>
                  </a:cubicBezTo>
                  <a:cubicBezTo>
                    <a:pt x="1023" y="25"/>
                    <a:pt x="1037" y="85"/>
                    <a:pt x="640" y="95"/>
                  </a:cubicBezTo>
                  <a:cubicBezTo>
                    <a:pt x="243" y="104"/>
                    <a:pt x="31" y="38"/>
                    <a:pt x="24" y="26"/>
                  </a:cubicBezTo>
                  <a:cubicBezTo>
                    <a:pt x="24" y="26"/>
                    <a:pt x="12" y="21"/>
                    <a:pt x="0" y="0"/>
                  </a:cubicBezTo>
                </a:path>
              </a:pathLst>
            </a:custGeom>
            <a:solidFill>
              <a:srgbClr val="004074"/>
            </a:soli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22" y="2235"/>
              <a:ext cx="1800" cy="283"/>
            </a:xfrm>
            <a:custGeom>
              <a:avLst/>
              <a:gdLst/>
              <a:ahLst/>
              <a:cxnLst>
                <a:cxn ang="0">
                  <a:pos x="899" y="81"/>
                </a:cxn>
                <a:cxn ang="0">
                  <a:pos x="449" y="136"/>
                </a:cxn>
                <a:cxn ang="0">
                  <a:pos x="1" y="60"/>
                </a:cxn>
                <a:cxn ang="0">
                  <a:pos x="451" y="6"/>
                </a:cxn>
                <a:cxn ang="0">
                  <a:pos x="899" y="81"/>
                </a:cxn>
              </a:cxnLst>
              <a:rect l="0" t="0" r="r" b="b"/>
              <a:pathLst>
                <a:path w="900" h="142">
                  <a:moveTo>
                    <a:pt x="899" y="81"/>
                  </a:moveTo>
                  <a:cubicBezTo>
                    <a:pt x="898" y="117"/>
                    <a:pt x="697" y="142"/>
                    <a:pt x="449" y="136"/>
                  </a:cubicBezTo>
                  <a:cubicBezTo>
                    <a:pt x="201" y="130"/>
                    <a:pt x="0" y="96"/>
                    <a:pt x="1" y="60"/>
                  </a:cubicBezTo>
                  <a:cubicBezTo>
                    <a:pt x="2" y="24"/>
                    <a:pt x="203" y="0"/>
                    <a:pt x="451" y="6"/>
                  </a:cubicBezTo>
                  <a:cubicBezTo>
                    <a:pt x="699" y="12"/>
                    <a:pt x="900" y="45"/>
                    <a:pt x="899" y="81"/>
                  </a:cubicBezTo>
                </a:path>
              </a:pathLst>
            </a:custGeom>
            <a:gradFill rotWithShape="1">
              <a:gsLst>
                <a:gs pos="0">
                  <a:srgbClr val="C5C5C5"/>
                </a:gs>
                <a:gs pos="100000">
                  <a:srgbClr val="9D9D9D"/>
                </a:gs>
              </a:gsLst>
              <a:lin ang="0" scaled="1"/>
            </a:gradFill>
            <a:ln w="15875" cap="flat" cmpd="sng">
              <a:solidFill>
                <a:srgbClr val="00407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391" y="2201"/>
              <a:ext cx="2050" cy="356"/>
            </a:xfrm>
            <a:custGeom>
              <a:avLst/>
              <a:gdLst/>
              <a:ahLst/>
              <a:cxnLst>
                <a:cxn ang="0">
                  <a:pos x="1023" y="102"/>
                </a:cxn>
                <a:cxn ang="0">
                  <a:pos x="510" y="171"/>
                </a:cxn>
                <a:cxn ang="0">
                  <a:pos x="1" y="77"/>
                </a:cxn>
                <a:cxn ang="0">
                  <a:pos x="515" y="6"/>
                </a:cxn>
                <a:cxn ang="0">
                  <a:pos x="1023" y="102"/>
                </a:cxn>
              </a:cxnLst>
              <a:rect l="0" t="0" r="r" b="b"/>
              <a:pathLst>
                <a:path w="1025" h="178">
                  <a:moveTo>
                    <a:pt x="1023" y="102"/>
                  </a:moveTo>
                  <a:cubicBezTo>
                    <a:pt x="1022" y="146"/>
                    <a:pt x="793" y="178"/>
                    <a:pt x="510" y="171"/>
                  </a:cubicBezTo>
                  <a:cubicBezTo>
                    <a:pt x="228" y="165"/>
                    <a:pt x="0" y="123"/>
                    <a:pt x="1" y="77"/>
                  </a:cubicBezTo>
                  <a:cubicBezTo>
                    <a:pt x="2" y="31"/>
                    <a:pt x="232" y="0"/>
                    <a:pt x="515" y="6"/>
                  </a:cubicBezTo>
                  <a:cubicBezTo>
                    <a:pt x="797" y="13"/>
                    <a:pt x="1025" y="56"/>
                    <a:pt x="1023" y="102"/>
                  </a:cubicBezTo>
                </a:path>
              </a:pathLst>
            </a:custGeom>
            <a:solidFill>
              <a:srgbClr val="004074"/>
            </a:soli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89" y="2339"/>
              <a:ext cx="2074" cy="6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5"/>
                </a:cxn>
                <a:cxn ang="0">
                  <a:pos x="300" y="289"/>
                </a:cxn>
                <a:cxn ang="0">
                  <a:pos x="1023" y="248"/>
                </a:cxn>
                <a:cxn ang="0">
                  <a:pos x="1023" y="25"/>
                </a:cxn>
                <a:cxn ang="0">
                  <a:pos x="640" y="97"/>
                </a:cxn>
                <a:cxn ang="0">
                  <a:pos x="24" y="27"/>
                </a:cxn>
                <a:cxn ang="0">
                  <a:pos x="0" y="0"/>
                </a:cxn>
              </a:cxnLst>
              <a:rect l="0" t="0" r="r" b="b"/>
              <a:pathLst>
                <a:path w="1037" h="306">
                  <a:moveTo>
                    <a:pt x="0" y="0"/>
                  </a:moveTo>
                  <a:cubicBezTo>
                    <a:pt x="0" y="215"/>
                    <a:pt x="0" y="215"/>
                    <a:pt x="0" y="215"/>
                  </a:cubicBezTo>
                  <a:cubicBezTo>
                    <a:pt x="0" y="215"/>
                    <a:pt x="69" y="272"/>
                    <a:pt x="300" y="289"/>
                  </a:cubicBezTo>
                  <a:cubicBezTo>
                    <a:pt x="532" y="306"/>
                    <a:pt x="926" y="304"/>
                    <a:pt x="1023" y="248"/>
                  </a:cubicBezTo>
                  <a:cubicBezTo>
                    <a:pt x="1023" y="25"/>
                    <a:pt x="1023" y="25"/>
                    <a:pt x="1023" y="25"/>
                  </a:cubicBezTo>
                  <a:cubicBezTo>
                    <a:pt x="1023" y="25"/>
                    <a:pt x="1037" y="87"/>
                    <a:pt x="640" y="97"/>
                  </a:cubicBezTo>
                  <a:cubicBezTo>
                    <a:pt x="243" y="106"/>
                    <a:pt x="31" y="39"/>
                    <a:pt x="24" y="27"/>
                  </a:cubicBezTo>
                  <a:cubicBezTo>
                    <a:pt x="24" y="27"/>
                    <a:pt x="12" y="22"/>
                    <a:pt x="0" y="0"/>
                  </a:cubicBezTo>
                </a:path>
              </a:pathLst>
            </a:custGeom>
            <a:solidFill>
              <a:srgbClr val="004074"/>
            </a:solidFill>
            <a:ln w="15875" cap="flat" cmpd="sng">
              <a:solidFill>
                <a:srgbClr val="00407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508" y="2239"/>
              <a:ext cx="1801" cy="284"/>
            </a:xfrm>
            <a:custGeom>
              <a:avLst/>
              <a:gdLst/>
              <a:ahLst/>
              <a:cxnLst>
                <a:cxn ang="0">
                  <a:pos x="898" y="81"/>
                </a:cxn>
                <a:cxn ang="0">
                  <a:pos x="448" y="136"/>
                </a:cxn>
                <a:cxn ang="0">
                  <a:pos x="1" y="60"/>
                </a:cxn>
                <a:cxn ang="0">
                  <a:pos x="451" y="6"/>
                </a:cxn>
                <a:cxn ang="0">
                  <a:pos x="898" y="81"/>
                </a:cxn>
              </a:cxnLst>
              <a:rect l="0" t="0" r="r" b="b"/>
              <a:pathLst>
                <a:path w="900" h="142">
                  <a:moveTo>
                    <a:pt x="898" y="81"/>
                  </a:moveTo>
                  <a:cubicBezTo>
                    <a:pt x="897" y="117"/>
                    <a:pt x="696" y="142"/>
                    <a:pt x="448" y="136"/>
                  </a:cubicBezTo>
                  <a:cubicBezTo>
                    <a:pt x="200" y="130"/>
                    <a:pt x="0" y="96"/>
                    <a:pt x="1" y="60"/>
                  </a:cubicBezTo>
                  <a:cubicBezTo>
                    <a:pt x="2" y="24"/>
                    <a:pt x="203" y="0"/>
                    <a:pt x="451" y="6"/>
                  </a:cubicBezTo>
                  <a:cubicBezTo>
                    <a:pt x="699" y="12"/>
                    <a:pt x="900" y="45"/>
                    <a:pt x="898" y="81"/>
                  </a:cubicBezTo>
                </a:path>
              </a:pathLst>
            </a:custGeom>
            <a:gradFill>
              <a:gsLst>
                <a:gs pos="0">
                  <a:srgbClr val="E0E0D6"/>
                </a:gs>
                <a:gs pos="50000">
                  <a:srgbClr val="FFFFFF"/>
                </a:gs>
                <a:gs pos="100000">
                  <a:srgbClr val="E0E0D6"/>
                </a:gs>
              </a:gsLst>
              <a:lin ang="0" scaled="1"/>
            </a:gra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846" y="2117"/>
              <a:ext cx="2012" cy="379"/>
            </a:xfrm>
            <a:custGeom>
              <a:avLst/>
              <a:gdLst/>
              <a:ahLst/>
              <a:cxnLst>
                <a:cxn ang="0">
                  <a:pos x="973" y="172"/>
                </a:cxn>
                <a:cxn ang="0">
                  <a:pos x="1006" y="177"/>
                </a:cxn>
                <a:cxn ang="0">
                  <a:pos x="538" y="12"/>
                </a:cxn>
                <a:cxn ang="0">
                  <a:pos x="0" y="187"/>
                </a:cxn>
                <a:cxn ang="0">
                  <a:pos x="61" y="182"/>
                </a:cxn>
                <a:cxn ang="0">
                  <a:pos x="437" y="35"/>
                </a:cxn>
                <a:cxn ang="0">
                  <a:pos x="940" y="166"/>
                </a:cxn>
                <a:cxn ang="0">
                  <a:pos x="973" y="172"/>
                </a:cxn>
              </a:cxnLst>
              <a:rect l="0" t="0" r="r" b="b"/>
              <a:pathLst>
                <a:path w="1006" h="190">
                  <a:moveTo>
                    <a:pt x="973" y="172"/>
                  </a:moveTo>
                  <a:cubicBezTo>
                    <a:pt x="982" y="173"/>
                    <a:pt x="1006" y="177"/>
                    <a:pt x="1006" y="177"/>
                  </a:cubicBezTo>
                  <a:cubicBezTo>
                    <a:pt x="861" y="2"/>
                    <a:pt x="538" y="12"/>
                    <a:pt x="538" y="12"/>
                  </a:cubicBezTo>
                  <a:cubicBezTo>
                    <a:pt x="100" y="0"/>
                    <a:pt x="0" y="187"/>
                    <a:pt x="0" y="187"/>
                  </a:cubicBezTo>
                  <a:cubicBezTo>
                    <a:pt x="24" y="190"/>
                    <a:pt x="61" y="182"/>
                    <a:pt x="61" y="182"/>
                  </a:cubicBezTo>
                  <a:cubicBezTo>
                    <a:pt x="189" y="47"/>
                    <a:pt x="437" y="35"/>
                    <a:pt x="437" y="35"/>
                  </a:cubicBezTo>
                  <a:cubicBezTo>
                    <a:pt x="850" y="25"/>
                    <a:pt x="940" y="166"/>
                    <a:pt x="940" y="166"/>
                  </a:cubicBezTo>
                  <a:cubicBezTo>
                    <a:pt x="940" y="166"/>
                    <a:pt x="965" y="171"/>
                    <a:pt x="973" y="172"/>
                  </a:cubicBezTo>
                  <a:close/>
                </a:path>
              </a:pathLst>
            </a:custGeom>
            <a:solidFill>
              <a:srgbClr val="B2CF7D"/>
            </a:soli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686" y="2009"/>
              <a:ext cx="2172" cy="502"/>
            </a:xfrm>
            <a:custGeom>
              <a:avLst/>
              <a:gdLst/>
              <a:ahLst/>
              <a:cxnLst>
                <a:cxn ang="0">
                  <a:pos x="92" y="244"/>
                </a:cxn>
                <a:cxn ang="0">
                  <a:pos x="460" y="78"/>
                </a:cxn>
                <a:cxn ang="0">
                  <a:pos x="1067" y="228"/>
                </a:cxn>
                <a:cxn ang="0">
                  <a:pos x="1086" y="231"/>
                </a:cxn>
                <a:cxn ang="0">
                  <a:pos x="1073" y="211"/>
                </a:cxn>
                <a:cxn ang="0">
                  <a:pos x="518" y="0"/>
                </a:cxn>
                <a:cxn ang="0">
                  <a:pos x="0" y="207"/>
                </a:cxn>
                <a:cxn ang="0">
                  <a:pos x="13" y="248"/>
                </a:cxn>
                <a:cxn ang="0">
                  <a:pos x="92" y="244"/>
                </a:cxn>
              </a:cxnLst>
              <a:rect l="0" t="0" r="r" b="b"/>
              <a:pathLst>
                <a:path w="1086" h="251">
                  <a:moveTo>
                    <a:pt x="92" y="244"/>
                  </a:moveTo>
                  <a:cubicBezTo>
                    <a:pt x="92" y="244"/>
                    <a:pt x="140" y="113"/>
                    <a:pt x="460" y="78"/>
                  </a:cubicBezTo>
                  <a:cubicBezTo>
                    <a:pt x="460" y="78"/>
                    <a:pt x="946" y="27"/>
                    <a:pt x="1067" y="228"/>
                  </a:cubicBezTo>
                  <a:cubicBezTo>
                    <a:pt x="1072" y="229"/>
                    <a:pt x="1085" y="231"/>
                    <a:pt x="1086" y="231"/>
                  </a:cubicBezTo>
                  <a:cubicBezTo>
                    <a:pt x="1083" y="224"/>
                    <a:pt x="1079" y="218"/>
                    <a:pt x="1073" y="211"/>
                  </a:cubicBezTo>
                  <a:cubicBezTo>
                    <a:pt x="970" y="85"/>
                    <a:pt x="799" y="0"/>
                    <a:pt x="518" y="0"/>
                  </a:cubicBezTo>
                  <a:cubicBezTo>
                    <a:pt x="237" y="0"/>
                    <a:pt x="6" y="103"/>
                    <a:pt x="0" y="207"/>
                  </a:cubicBezTo>
                  <a:cubicBezTo>
                    <a:pt x="0" y="220"/>
                    <a:pt x="4" y="234"/>
                    <a:pt x="13" y="248"/>
                  </a:cubicBezTo>
                  <a:cubicBezTo>
                    <a:pt x="17" y="248"/>
                    <a:pt x="52" y="251"/>
                    <a:pt x="92" y="244"/>
                  </a:cubicBezTo>
                </a:path>
              </a:pathLst>
            </a:custGeom>
            <a:solidFill>
              <a:srgbClr val="6B9B1A"/>
            </a:solidFill>
            <a:ln w="158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>
                <a:solidFill>
                  <a:srgbClr val="000000"/>
                </a:solidFill>
              </a:endParaRPr>
            </a:p>
          </p:txBody>
        </p:sp>
      </p:grpSp>
      <p:sp>
        <p:nvSpPr>
          <p:cNvPr id="24" name="Text Box 19"/>
          <p:cNvSpPr txBox="1">
            <a:spLocks noChangeArrowheads="1"/>
          </p:cNvSpPr>
          <p:nvPr/>
        </p:nvSpPr>
        <p:spPr bwMode="gray">
          <a:xfrm>
            <a:off x="733425" y="3659188"/>
            <a:ext cx="201612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1400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Kolayca Önlenir</a:t>
            </a:r>
            <a:endParaRPr lang="de-DE" sz="1400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gray">
          <a:xfrm>
            <a:off x="3960813" y="3883025"/>
            <a:ext cx="10064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16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Önlenemez</a:t>
            </a:r>
            <a:endParaRPr lang="de-DE" sz="1600" b="1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gray">
          <a:xfrm>
            <a:off x="5845176" y="3667125"/>
            <a:ext cx="257492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1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Metotlu Çalışmayla Önlenir </a:t>
            </a:r>
            <a:endParaRPr lang="de-DE" sz="1400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7" name="Resim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799" y="879377"/>
            <a:ext cx="3011703" cy="2592000"/>
          </a:xfrm>
          <a:prstGeom prst="rect">
            <a:avLst/>
          </a:prstGeom>
        </p:spPr>
      </p:pic>
      <p:pic>
        <p:nvPicPr>
          <p:cNvPr id="28" name="Resim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687" y="1164930"/>
            <a:ext cx="2820487" cy="2160000"/>
          </a:xfrm>
          <a:prstGeom prst="rect">
            <a:avLst/>
          </a:prstGeom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3150" y="2600325"/>
            <a:ext cx="427037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C:\Users\ahmet\Desktop\boo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525" y="1424460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 Box 19"/>
          <p:cNvSpPr txBox="1">
            <a:spLocks noChangeArrowheads="1"/>
          </p:cNvSpPr>
          <p:nvPr/>
        </p:nvSpPr>
        <p:spPr bwMode="gray">
          <a:xfrm>
            <a:off x="754063" y="4842233"/>
            <a:ext cx="201612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3200" b="1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%50</a:t>
            </a:r>
            <a:endParaRPr lang="de-DE" sz="3200" b="1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gray">
          <a:xfrm>
            <a:off x="6403976" y="4832252"/>
            <a:ext cx="201612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3200" b="1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%48</a:t>
            </a:r>
            <a:endParaRPr lang="de-DE" sz="3200" b="1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gray">
          <a:xfrm>
            <a:off x="3470274" y="4841875"/>
            <a:ext cx="201612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defTabSz="801688">
              <a:spcAft>
                <a:spcPct val="40000"/>
              </a:spcAft>
            </a:pPr>
            <a:r>
              <a:rPr lang="tr-TR" sz="3200" i="1" noProof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%2</a:t>
            </a:r>
            <a:endParaRPr lang="de-DE" sz="3200" i="1" noProof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822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5.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Ağır yaralanma ya da ölümle </a:t>
            </a:r>
            <a:r>
              <a:rPr lang="tr-TR" sz="2000" b="1" i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neticelenen her kazanın temelinde 29 uzuv kaybı, 300 yaralanma olmayan 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(ramak kala) olay vardır.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prensibe göre her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hafif atlatılmış ve her oluşan küçük kaza,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daha sonra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meydana gelebilecek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büyük kazanın habercisidir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Takibi tahmin imkanı sağlar. Bu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prensipten özellikle </a:t>
            </a:r>
            <a:r>
              <a:rPr lang="tr-TR" sz="2000" b="1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«ramak kala»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olayların nedenlerinin iyi incelenmesi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ve ortadan kaldırılması gerektiği anlaşılmaktadır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5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19" name="Akış Çizelgesi: Belge 18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1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2436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grpSp>
        <p:nvGrpSpPr>
          <p:cNvPr id="8" name="Gruppieren 44"/>
          <p:cNvGrpSpPr/>
          <p:nvPr/>
        </p:nvGrpSpPr>
        <p:grpSpPr>
          <a:xfrm>
            <a:off x="2512559" y="397255"/>
            <a:ext cx="4787980" cy="5162170"/>
            <a:chOff x="4937130" y="2033588"/>
            <a:chExt cx="2782887" cy="3000375"/>
          </a:xfrm>
          <a:solidFill>
            <a:schemeClr val="bg1">
              <a:lumMod val="65000"/>
            </a:schemeClr>
          </a:solidFill>
          <a:effectLst>
            <a:outerShdw blurRad="635000" dist="50800" dir="6720000" algn="ctr" rotWithShape="0">
              <a:srgbClr val="000000">
                <a:alpha val="80000"/>
              </a:srgbClr>
            </a:outerShdw>
          </a:effectLst>
          <a:scene3d>
            <a:camera prst="perspectiveFront" fov="5400000">
              <a:rot lat="18609801" lon="17965058" rev="3904819"/>
            </a:camera>
            <a:lightRig rig="threePt" dir="t"/>
          </a:scene3d>
        </p:grpSpPr>
        <p:sp>
          <p:nvSpPr>
            <p:cNvPr id="9" name="Freeform 50"/>
            <p:cNvSpPr>
              <a:spLocks/>
            </p:cNvSpPr>
            <p:nvPr/>
          </p:nvSpPr>
          <p:spPr bwMode="gray">
            <a:xfrm>
              <a:off x="4937130" y="2033588"/>
              <a:ext cx="1730375" cy="2087562"/>
            </a:xfrm>
            <a:custGeom>
              <a:avLst/>
              <a:gdLst>
                <a:gd name="T0" fmla="*/ 2147483647 w 365"/>
                <a:gd name="T1" fmla="*/ 1004079605 h 437"/>
                <a:gd name="T2" fmla="*/ 2147483647 w 365"/>
                <a:gd name="T3" fmla="*/ 502042191 h 437"/>
                <a:gd name="T4" fmla="*/ 2147483647 w 365"/>
                <a:gd name="T5" fmla="*/ 0 h 437"/>
                <a:gd name="T6" fmla="*/ 2147483647 w 365"/>
                <a:gd name="T7" fmla="*/ 981259729 h 437"/>
                <a:gd name="T8" fmla="*/ 0 w 365"/>
                <a:gd name="T9" fmla="*/ 2147483647 h 437"/>
                <a:gd name="T10" fmla="*/ 404547466 w 365"/>
                <a:gd name="T11" fmla="*/ 2147483647 h 437"/>
                <a:gd name="T12" fmla="*/ 898989068 w 365"/>
                <a:gd name="T13" fmla="*/ 2147483647 h 437"/>
                <a:gd name="T14" fmla="*/ 2147483647 w 365"/>
                <a:gd name="T15" fmla="*/ 2147483647 h 437"/>
                <a:gd name="T16" fmla="*/ 2147483647 w 365"/>
                <a:gd name="T17" fmla="*/ 2147483647 h 437"/>
                <a:gd name="T18" fmla="*/ 2147483647 w 365"/>
                <a:gd name="T19" fmla="*/ 2147483647 h 437"/>
                <a:gd name="T20" fmla="*/ 2147483647 w 365"/>
                <a:gd name="T21" fmla="*/ 2147483647 h 437"/>
                <a:gd name="T22" fmla="*/ 2147483647 w 365"/>
                <a:gd name="T23" fmla="*/ 2147483647 h 437"/>
                <a:gd name="T24" fmla="*/ 2147483647 w 365"/>
                <a:gd name="T25" fmla="*/ 2147483647 h 437"/>
                <a:gd name="T26" fmla="*/ 2147483647 w 365"/>
                <a:gd name="T27" fmla="*/ 2147483647 h 437"/>
                <a:gd name="T28" fmla="*/ 2147483647 w 365"/>
                <a:gd name="T29" fmla="*/ 1004079605 h 4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5"/>
                <a:gd name="T46" fmla="*/ 0 h 437"/>
                <a:gd name="T47" fmla="*/ 365 w 365"/>
                <a:gd name="T48" fmla="*/ 437 h 43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5" h="437">
                  <a:moveTo>
                    <a:pt x="322" y="44"/>
                  </a:moveTo>
                  <a:cubicBezTo>
                    <a:pt x="304" y="22"/>
                    <a:pt x="304" y="22"/>
                    <a:pt x="304" y="22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127" y="46"/>
                    <a:pt x="0" y="176"/>
                    <a:pt x="0" y="335"/>
                  </a:cubicBezTo>
                  <a:cubicBezTo>
                    <a:pt x="0" y="371"/>
                    <a:pt x="6" y="405"/>
                    <a:pt x="18" y="437"/>
                  </a:cubicBezTo>
                  <a:cubicBezTo>
                    <a:pt x="40" y="377"/>
                    <a:pt x="40" y="377"/>
                    <a:pt x="40" y="377"/>
                  </a:cubicBezTo>
                  <a:cubicBezTo>
                    <a:pt x="115" y="389"/>
                    <a:pt x="115" y="389"/>
                    <a:pt x="115" y="389"/>
                  </a:cubicBezTo>
                  <a:cubicBezTo>
                    <a:pt x="100" y="342"/>
                    <a:pt x="105" y="289"/>
                    <a:pt x="132" y="242"/>
                  </a:cubicBezTo>
                  <a:cubicBezTo>
                    <a:pt x="165" y="185"/>
                    <a:pt x="224" y="152"/>
                    <a:pt x="286" y="149"/>
                  </a:cubicBezTo>
                  <a:cubicBezTo>
                    <a:pt x="286" y="191"/>
                    <a:pt x="286" y="191"/>
                    <a:pt x="286" y="191"/>
                  </a:cubicBezTo>
                  <a:cubicBezTo>
                    <a:pt x="304" y="169"/>
                    <a:pt x="304" y="169"/>
                    <a:pt x="304" y="169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65" y="96"/>
                    <a:pt x="365" y="96"/>
                    <a:pt x="365" y="96"/>
                  </a:cubicBezTo>
                  <a:lnTo>
                    <a:pt x="322" y="44"/>
                  </a:lnTo>
                  <a:close/>
                </a:path>
              </a:pathLst>
            </a:custGeom>
            <a:solidFill>
              <a:srgbClr val="0070C0"/>
            </a:solidFill>
            <a:ln w="0">
              <a:solidFill>
                <a:srgbClr val="FFFFFF"/>
              </a:solidFill>
              <a:round/>
              <a:headEnd/>
              <a:tailEnd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127000" prstMaterial="matte">
              <a:bevelT w="0" h="0" prst="softRound"/>
              <a:bevelB w="0" h="0" prst="softRound"/>
              <a:contourClr>
                <a:schemeClr val="bg1"/>
              </a:contourClr>
            </a:sp3d>
          </p:spPr>
          <p:txBody>
            <a:bodyPr/>
            <a:lstStyle/>
            <a:p>
              <a:pPr>
                <a:defRPr/>
              </a:pPr>
              <a:endParaRPr lang="de-DE" noProof="1">
                <a:solidFill>
                  <a:srgbClr val="000000"/>
                </a:solidFill>
              </a:endParaRPr>
            </a:p>
          </p:txBody>
        </p:sp>
        <p:sp>
          <p:nvSpPr>
            <p:cNvPr id="10" name="Freeform 51"/>
            <p:cNvSpPr>
              <a:spLocks/>
            </p:cNvSpPr>
            <p:nvPr/>
          </p:nvSpPr>
          <p:spPr bwMode="gray">
            <a:xfrm>
              <a:off x="4965705" y="3906838"/>
              <a:ext cx="2428875" cy="1127125"/>
            </a:xfrm>
            <a:custGeom>
              <a:avLst/>
              <a:gdLst>
                <a:gd name="T0" fmla="*/ 2147483647 w 512"/>
                <a:gd name="T1" fmla="*/ 2147483647 h 236"/>
                <a:gd name="T2" fmla="*/ 2147483647 w 512"/>
                <a:gd name="T3" fmla="*/ 1596682593 h 236"/>
                <a:gd name="T4" fmla="*/ 2147483647 w 512"/>
                <a:gd name="T5" fmla="*/ 2147483647 h 236"/>
                <a:gd name="T6" fmla="*/ 2147483647 w 512"/>
                <a:gd name="T7" fmla="*/ 958008541 h 236"/>
                <a:gd name="T8" fmla="*/ 2147483647 w 512"/>
                <a:gd name="T9" fmla="*/ 479004271 h 236"/>
                <a:gd name="T10" fmla="*/ 2147483647 w 512"/>
                <a:gd name="T11" fmla="*/ 364954533 h 236"/>
                <a:gd name="T12" fmla="*/ 2147483647 w 512"/>
                <a:gd name="T13" fmla="*/ 273714669 h 236"/>
                <a:gd name="T14" fmla="*/ 967697791 w 512"/>
                <a:gd name="T15" fmla="*/ 0 h 236"/>
                <a:gd name="T16" fmla="*/ 450091344 w 512"/>
                <a:gd name="T17" fmla="*/ 1459822909 h 236"/>
                <a:gd name="T18" fmla="*/ 225045672 w 512"/>
                <a:gd name="T19" fmla="*/ 2052876767 h 236"/>
                <a:gd name="T20" fmla="*/ 0 w 512"/>
                <a:gd name="T21" fmla="*/ 2147483647 h 236"/>
                <a:gd name="T22" fmla="*/ 810162552 w 512"/>
                <a:gd name="T23" fmla="*/ 2147483647 h 236"/>
                <a:gd name="T24" fmla="*/ 2147483647 w 512"/>
                <a:gd name="T25" fmla="*/ 2147483647 h 236"/>
                <a:gd name="T26" fmla="*/ 2147483647 w 512"/>
                <a:gd name="T27" fmla="*/ 2147483647 h 236"/>
                <a:gd name="T28" fmla="*/ 2147483647 w 512"/>
                <a:gd name="T29" fmla="*/ 2147483647 h 2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12"/>
                <a:gd name="T46" fmla="*/ 0 h 236"/>
                <a:gd name="T47" fmla="*/ 512 w 512"/>
                <a:gd name="T48" fmla="*/ 236 h 2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12" h="236">
                  <a:moveTo>
                    <a:pt x="449" y="141"/>
                  </a:moveTo>
                  <a:cubicBezTo>
                    <a:pt x="422" y="70"/>
                    <a:pt x="422" y="70"/>
                    <a:pt x="422" y="70"/>
                  </a:cubicBezTo>
                  <a:cubicBezTo>
                    <a:pt x="365" y="132"/>
                    <a:pt x="270" y="148"/>
                    <a:pt x="194" y="104"/>
                  </a:cubicBezTo>
                  <a:cubicBezTo>
                    <a:pt x="166" y="89"/>
                    <a:pt x="145" y="67"/>
                    <a:pt x="129" y="42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88" y="180"/>
                    <a:pt x="181" y="236"/>
                    <a:pt x="287" y="236"/>
                  </a:cubicBezTo>
                  <a:cubicBezTo>
                    <a:pt x="377" y="236"/>
                    <a:pt x="458" y="195"/>
                    <a:pt x="512" y="130"/>
                  </a:cubicBezTo>
                  <a:lnTo>
                    <a:pt x="449" y="141"/>
                  </a:lnTo>
                  <a:close/>
                </a:path>
              </a:pathLst>
            </a:custGeom>
            <a:solidFill>
              <a:srgbClr val="C00000"/>
            </a:solidFill>
            <a:ln w="0">
              <a:solidFill>
                <a:srgbClr val="FFFFFF"/>
              </a:solidFill>
              <a:round/>
              <a:headEnd/>
              <a:tailEnd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127000" prstMaterial="matte">
              <a:bevelT w="0" h="0" prst="softRound"/>
              <a:bevelB w="0" h="0" prst="softRound"/>
              <a:contourClr>
                <a:schemeClr val="bg1"/>
              </a:contourClr>
            </a:sp3d>
          </p:spPr>
          <p:txBody>
            <a:bodyPr/>
            <a:lstStyle/>
            <a:p>
              <a:endParaRPr lang="de-DE" noProof="1">
                <a:solidFill>
                  <a:srgbClr val="000000"/>
                </a:solidFill>
              </a:endParaRPr>
            </a:p>
          </p:txBody>
        </p:sp>
        <p:sp>
          <p:nvSpPr>
            <p:cNvPr id="11" name="Freeform 52"/>
            <p:cNvSpPr>
              <a:spLocks/>
            </p:cNvSpPr>
            <p:nvPr/>
          </p:nvSpPr>
          <p:spPr bwMode="gray">
            <a:xfrm>
              <a:off x="6521455" y="2259013"/>
              <a:ext cx="1198562" cy="2244725"/>
            </a:xfrm>
            <a:custGeom>
              <a:avLst/>
              <a:gdLst>
                <a:gd name="T0" fmla="*/ 2147483647 w 252"/>
                <a:gd name="T1" fmla="*/ 2147483647 h 470"/>
                <a:gd name="T2" fmla="*/ 2147483647 w 252"/>
                <a:gd name="T3" fmla="*/ 2147483647 h 470"/>
                <a:gd name="T4" fmla="*/ 180973380 w 252"/>
                <a:gd name="T5" fmla="*/ 0 h 470"/>
                <a:gd name="T6" fmla="*/ 1108451094 w 252"/>
                <a:gd name="T7" fmla="*/ 1117705898 h 470"/>
                <a:gd name="T8" fmla="*/ 0 w 252"/>
                <a:gd name="T9" fmla="*/ 2147483647 h 470"/>
                <a:gd name="T10" fmla="*/ 1176312516 w 252"/>
                <a:gd name="T11" fmla="*/ 2147483647 h 470"/>
                <a:gd name="T12" fmla="*/ 2147483647 w 252"/>
                <a:gd name="T13" fmla="*/ 2147483647 h 470"/>
                <a:gd name="T14" fmla="*/ 1968062703 w 252"/>
                <a:gd name="T15" fmla="*/ 2147483647 h 470"/>
                <a:gd name="T16" fmla="*/ 2147483647 w 252"/>
                <a:gd name="T17" fmla="*/ 2147483647 h 470"/>
                <a:gd name="T18" fmla="*/ 2147483647 w 252"/>
                <a:gd name="T19" fmla="*/ 2147483647 h 470"/>
                <a:gd name="T20" fmla="*/ 2147483647 w 252"/>
                <a:gd name="T21" fmla="*/ 2147483647 h 470"/>
                <a:gd name="T22" fmla="*/ 2147483647 w 252"/>
                <a:gd name="T23" fmla="*/ 2147483647 h 470"/>
                <a:gd name="T24" fmla="*/ 2147483647 w 252"/>
                <a:gd name="T25" fmla="*/ 2147483647 h 470"/>
                <a:gd name="T26" fmla="*/ 2147483647 w 252"/>
                <a:gd name="T27" fmla="*/ 2147483647 h 470"/>
                <a:gd name="T28" fmla="*/ 2147483647 w 252"/>
                <a:gd name="T29" fmla="*/ 2147483647 h 47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2"/>
                <a:gd name="T46" fmla="*/ 0 h 470"/>
                <a:gd name="T47" fmla="*/ 252 w 252"/>
                <a:gd name="T48" fmla="*/ 470 h 47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2" h="470">
                  <a:moveTo>
                    <a:pt x="216" y="429"/>
                  </a:moveTo>
                  <a:cubicBezTo>
                    <a:pt x="238" y="387"/>
                    <a:pt x="251" y="339"/>
                    <a:pt x="251" y="288"/>
                  </a:cubicBezTo>
                  <a:cubicBezTo>
                    <a:pt x="251" y="144"/>
                    <a:pt x="146" y="23"/>
                    <a:pt x="8" y="0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8" y="111"/>
                    <a:pt x="35" y="118"/>
                    <a:pt x="52" y="127"/>
                  </a:cubicBezTo>
                  <a:cubicBezTo>
                    <a:pt x="139" y="177"/>
                    <a:pt x="170" y="287"/>
                    <a:pt x="123" y="375"/>
                  </a:cubicBezTo>
                  <a:cubicBezTo>
                    <a:pt x="87" y="354"/>
                    <a:pt x="87" y="354"/>
                    <a:pt x="87" y="354"/>
                  </a:cubicBezTo>
                  <a:cubicBezTo>
                    <a:pt x="97" y="381"/>
                    <a:pt x="97" y="381"/>
                    <a:pt x="97" y="381"/>
                  </a:cubicBezTo>
                  <a:cubicBezTo>
                    <a:pt x="105" y="403"/>
                    <a:pt x="105" y="403"/>
                    <a:pt x="105" y="403"/>
                  </a:cubicBezTo>
                  <a:cubicBezTo>
                    <a:pt x="130" y="470"/>
                    <a:pt x="130" y="470"/>
                    <a:pt x="130" y="470"/>
                  </a:cubicBezTo>
                  <a:cubicBezTo>
                    <a:pt x="197" y="459"/>
                    <a:pt x="197" y="459"/>
                    <a:pt x="197" y="459"/>
                  </a:cubicBezTo>
                  <a:cubicBezTo>
                    <a:pt x="224" y="454"/>
                    <a:pt x="224" y="454"/>
                    <a:pt x="224" y="454"/>
                  </a:cubicBezTo>
                  <a:cubicBezTo>
                    <a:pt x="252" y="450"/>
                    <a:pt x="252" y="450"/>
                    <a:pt x="252" y="450"/>
                  </a:cubicBezTo>
                  <a:lnTo>
                    <a:pt x="216" y="429"/>
                  </a:lnTo>
                  <a:close/>
                </a:path>
              </a:pathLst>
            </a:custGeom>
            <a:solidFill>
              <a:srgbClr val="002060"/>
            </a:solidFill>
            <a:ln w="0">
              <a:solidFill>
                <a:srgbClr val="FFFFFF"/>
              </a:solidFill>
              <a:round/>
              <a:headEnd/>
              <a:tailEnd/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p3d extrusionH="127000" prstMaterial="matte">
              <a:bevelT w="0" h="0" prst="softRound"/>
              <a:bevelB w="0" h="0" prst="softRound"/>
              <a:contourClr>
                <a:schemeClr val="bg1"/>
              </a:contourClr>
            </a:sp3d>
          </p:spPr>
          <p:txBody>
            <a:bodyPr/>
            <a:lstStyle/>
            <a:p>
              <a:pPr>
                <a:defRPr/>
              </a:pPr>
              <a:endParaRPr lang="de-DE" noProof="1">
                <a:solidFill>
                  <a:srgbClr val="000000"/>
                </a:solidFill>
              </a:endParaRPr>
            </a:p>
          </p:txBody>
        </p:sp>
      </p:grpSp>
      <p:sp>
        <p:nvSpPr>
          <p:cNvPr id="12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tr-TR" sz="32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HER KAZANIN TEMELİNDE </a:t>
            </a:r>
            <a:r>
              <a:rPr lang="tr-TR" sz="3200" b="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(1/29/300 Oranı)</a:t>
            </a:r>
            <a:endParaRPr lang="en-GB" sz="3200" b="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mbria" pitchFamily="18" charset="0"/>
              <a:cs typeface="Calibri" pitchFamily="34" charset="0"/>
            </a:endParaRPr>
          </a:p>
        </p:txBody>
      </p:sp>
      <p:grpSp>
        <p:nvGrpSpPr>
          <p:cNvPr id="13" name="Grup 12"/>
          <p:cNvGrpSpPr/>
          <p:nvPr/>
        </p:nvGrpSpPr>
        <p:grpSpPr>
          <a:xfrm>
            <a:off x="5053996" y="1296457"/>
            <a:ext cx="3742685" cy="1689255"/>
            <a:chOff x="4794684" y="1706032"/>
            <a:chExt cx="3742685" cy="1689255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gray">
            <a:xfrm>
              <a:off x="4794684" y="2259674"/>
              <a:ext cx="2815647" cy="6834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pPr algn="ctr">
                <a:lnSpc>
                  <a:spcPct val="95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tr-TR" sz="2000" i="1" noProof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Uzuv Yaralanmalı Olay</a:t>
              </a:r>
              <a:endParaRPr lang="de-DE" sz="2000" i="1" noProof="1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pic>
          <p:nvPicPr>
            <p:cNvPr id="15" name="Picture 2" descr="C:\Users\ahmet\Desktop\Originals\Resim1 (2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6744" y="1706032"/>
              <a:ext cx="1190625" cy="16892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up 15"/>
          <p:cNvGrpSpPr/>
          <p:nvPr/>
        </p:nvGrpSpPr>
        <p:grpSpPr>
          <a:xfrm>
            <a:off x="4722565" y="4589811"/>
            <a:ext cx="2883491" cy="1452004"/>
            <a:chOff x="6886574" y="4458713"/>
            <a:chExt cx="2254267" cy="1452004"/>
          </a:xfrm>
        </p:grpSpPr>
        <p:sp>
          <p:nvSpPr>
            <p:cNvPr id="17" name="Rectangle 5"/>
            <p:cNvSpPr>
              <a:spLocks noChangeArrowheads="1"/>
            </p:cNvSpPr>
            <p:nvPr/>
          </p:nvSpPr>
          <p:spPr bwMode="gray">
            <a:xfrm>
              <a:off x="6886574" y="4458713"/>
              <a:ext cx="2254267" cy="371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pPr algn="ctr">
                <a:lnSpc>
                  <a:spcPct val="95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tr-TR" sz="2000" i="1" noProof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Ağır Yaralanma / Ölüm</a:t>
              </a:r>
              <a:endParaRPr lang="de-DE" sz="2000" i="1" noProof="1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2671" y="4744742"/>
              <a:ext cx="1757562" cy="11659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9" name="Grup 18"/>
          <p:cNvGrpSpPr/>
          <p:nvPr/>
        </p:nvGrpSpPr>
        <p:grpSpPr>
          <a:xfrm>
            <a:off x="-54591" y="1477264"/>
            <a:ext cx="2599331" cy="1958121"/>
            <a:chOff x="-122831" y="1886839"/>
            <a:chExt cx="2599331" cy="1958121"/>
          </a:xfrm>
        </p:grpSpPr>
        <p:sp>
          <p:nvSpPr>
            <p:cNvPr id="20" name="Rectangle 5"/>
            <p:cNvSpPr>
              <a:spLocks noChangeArrowheads="1"/>
            </p:cNvSpPr>
            <p:nvPr/>
          </p:nvSpPr>
          <p:spPr bwMode="gray">
            <a:xfrm>
              <a:off x="-122831" y="2963768"/>
              <a:ext cx="2567149" cy="881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pPr algn="ctr">
                <a:lnSpc>
                  <a:spcPct val="95000"/>
                </a:lnSpc>
                <a:spcAft>
                  <a:spcPct val="40000"/>
                </a:spcAft>
                <a:buClr>
                  <a:srgbClr val="292929"/>
                </a:buClr>
              </a:pPr>
              <a:r>
                <a:rPr lang="tr-TR" sz="2000" i="1" noProof="1" smtClean="0">
                  <a:solidFill>
                    <a:srgbClr val="000000"/>
                  </a:solidFill>
                  <a:latin typeface="Cambria" pitchFamily="18" charset="0"/>
                  <a:cs typeface="Calibri" pitchFamily="34" charset="0"/>
                </a:rPr>
                <a:t>Yaralanma Meydana Gelmeyen Olay                (Ramak Kala Olay!)</a:t>
              </a:r>
              <a:endParaRPr lang="de-DE" sz="2000" i="1" noProof="1">
                <a:solidFill>
                  <a:srgbClr val="000000"/>
                </a:solidFill>
                <a:latin typeface="Cambria" pitchFamily="18" charset="0"/>
                <a:cs typeface="Calibri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72" y="1886839"/>
              <a:ext cx="2368528" cy="126741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" name="Rectangle 5"/>
          <p:cNvSpPr>
            <a:spLocks noChangeArrowheads="1"/>
          </p:cNvSpPr>
          <p:nvPr/>
        </p:nvSpPr>
        <p:spPr bwMode="gray">
          <a:xfrm>
            <a:off x="4410933" y="2896228"/>
            <a:ext cx="1346832" cy="434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algn="ctr">
              <a:lnSpc>
                <a:spcPct val="95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tr-TR" sz="2800" b="1" noProof="1" smtClean="0">
                <a:solidFill>
                  <a:srgbClr val="000000"/>
                </a:solidFill>
                <a:latin typeface="Cambria" pitchFamily="18" charset="0"/>
                <a:cs typeface="Calibri" pitchFamily="34" charset="0"/>
              </a:rPr>
              <a:t>KAZA</a:t>
            </a:r>
            <a:endParaRPr lang="de-DE" sz="2800" b="1" noProof="1">
              <a:solidFill>
                <a:srgbClr val="000000"/>
              </a:solidFill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2585684" y="3038233"/>
            <a:ext cx="628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Calibri" pitchFamily="34" charset="0"/>
              </a:rPr>
              <a:t>300</a:t>
            </a:r>
            <a:endParaRPr lang="tr-TR" sz="20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9" name="Metin kutusu 28"/>
          <p:cNvSpPr txBox="1"/>
          <p:nvPr/>
        </p:nvSpPr>
        <p:spPr>
          <a:xfrm>
            <a:off x="5435091" y="3779645"/>
            <a:ext cx="62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Calibri" pitchFamily="34" charset="0"/>
              </a:rPr>
              <a:t>1</a:t>
            </a:r>
            <a:endParaRPr lang="tr-TR" sz="24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721581" y="2794050"/>
            <a:ext cx="504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Calibri" pitchFamily="34" charset="0"/>
              </a:rPr>
              <a:t>29</a:t>
            </a:r>
            <a:endParaRPr lang="tr-TR" sz="20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Calibri" pitchFamily="34" charset="0"/>
            </a:endParaRPr>
          </a:p>
        </p:txBody>
      </p:sp>
      <p:sp>
        <p:nvSpPr>
          <p:cNvPr id="31" name="Rectangle 31"/>
          <p:cNvSpPr txBox="1">
            <a:spLocks noChangeArrowheads="1"/>
          </p:cNvSpPr>
          <p:nvPr/>
        </p:nvSpPr>
        <p:spPr bwMode="gray">
          <a:xfrm>
            <a:off x="2598" y="6005162"/>
            <a:ext cx="289741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tr-TR" sz="2400" b="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mbria" pitchFamily="18" charset="0"/>
                <a:cs typeface="Calibri" pitchFamily="34" charset="0"/>
              </a:rPr>
              <a:t>(Takip-Kayıt-Analiz)</a:t>
            </a:r>
            <a:endParaRPr lang="en-GB" sz="2400" b="0" noProof="1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mbria" pitchFamily="18" charset="0"/>
              <a:cs typeface="Calibri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9284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6.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Kazalardan Korunma Metodunun Uygulanması</a:t>
            </a:r>
          </a:p>
          <a:p>
            <a:pPr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Değerlendirmesi Yapılmalı/Korunma Hiyerarşisi</a:t>
            </a:r>
          </a:p>
          <a:p>
            <a:pPr marL="396000" indent="-288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Tehlikelerin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tanımlanması</a:t>
            </a:r>
          </a:p>
          <a:p>
            <a:pPr marL="396000" indent="-288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Tehlikelerden kaynaklanan risklerin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değerlendirilmesi</a:t>
            </a:r>
          </a:p>
          <a:p>
            <a:pPr marL="396000" indent="-288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Riskleri önlemek/azaltmak için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tedbirlerinin belirlenmesi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96000" indent="-288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tedbirlerin uygulanması</a:t>
            </a:r>
          </a:p>
          <a:p>
            <a:pPr marL="396000" indent="-288000">
              <a:spcAft>
                <a:spcPts val="0"/>
              </a:spcAft>
              <a:buClr>
                <a:srgbClr val="292929"/>
              </a:buClr>
              <a:buFont typeface="+mj-lt"/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Gerekli 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kontrollerin </a:t>
            </a: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sağlanması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6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590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7.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Kazalardan Korunma Yöntemleri ile Üretim ve Kalite Kontrolü Metotları Arasında Benzerlik ve Paralellik Vardır.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benzerlik kalite yönetim sistemlerinde daha net görülmektedir.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7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207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8.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İş Sağlığı ve Güvenliği İle İlgili Çalışmalara, Kurallara ve Alınacak Tedbirlere Üst Düzey Yönetici Katılmalı ve Sorumluluğa Ortak Olmalıdır.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6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İSG çalışmaları sadece işyerinde bu amaçla görevlendirilen personele sınırlı kalmamalıdır. Özellikle üste düzey yönetim ve orta düzey yönetim İSG desteklemelidir</a:t>
            </a:r>
            <a:r>
              <a:rPr lang="tr-TR" sz="2000" i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8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174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9.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Formen, Ustabaşı ve Benzeri İlk Kademe Yöneticiler, Kazalardan Korunmada En Önde Gelen Personeldir.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Bu prensip işçiye en yakın ilk kontrol elemanının iş güvenliğini sağlamadaki önemini,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eğitim, teşvik, ikna ve disiplin çalışmalarının hangi seviyede gerekli olduğuna işaret etmektedir.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tr-TR" sz="2800" b="1" dirty="0" smtClean="0">
                <a:solidFill>
                  <a:srgbClr val="000000"/>
                </a:solidFill>
                <a:latin typeface="Cambria" pitchFamily="18" charset="0"/>
              </a:rPr>
              <a:t>9</a:t>
            </a:r>
            <a:endParaRPr lang="tr-TR" sz="2800" b="1" dirty="0">
              <a:solidFill>
                <a:srgbClr val="0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265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1" name="Rectangle 7"/>
          <p:cNvSpPr>
            <a:spLocks noChangeArrowheads="1"/>
          </p:cNvSpPr>
          <p:nvPr/>
        </p:nvSpPr>
        <p:spPr bwMode="gray">
          <a:xfrm>
            <a:off x="95250" y="1201738"/>
            <a:ext cx="2159000" cy="9715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marL="342900" indent="-342900"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MUHENDİSLİK</a:t>
            </a:r>
          </a:p>
          <a:p>
            <a:pPr marL="342900" indent="-342900"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REVİZYON</a:t>
            </a:r>
            <a:endParaRPr lang="en-GB" dirty="0">
              <a:solidFill>
                <a:srgbClr val="FFFFFF"/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gray">
          <a:xfrm>
            <a:off x="2378075" y="1201738"/>
            <a:ext cx="2159000" cy="97155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İKNA VE TEŞVİK</a:t>
            </a:r>
            <a:endParaRPr lang="en-GB" dirty="0" smtClean="0">
              <a:solidFill>
                <a:srgbClr val="FFFFFF"/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gray">
          <a:xfrm>
            <a:off x="4622800" y="1201738"/>
            <a:ext cx="2159000" cy="97155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60784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ERGONOMİ</a:t>
            </a:r>
          </a:p>
          <a:p>
            <a:pPr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«İŞ-İŞÇİ UYUMU»</a:t>
            </a:r>
            <a:endParaRPr lang="en-GB" dirty="0">
              <a:solidFill>
                <a:srgbClr val="FFFFFF"/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gray">
          <a:xfrm>
            <a:off x="95250" y="2173286"/>
            <a:ext cx="2159000" cy="433383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«Risk değerlendirmesi yapmak»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bilinmesi,</a:t>
            </a: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Risklerin analizi,</a:t>
            </a: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Tedbir alınması,</a:t>
            </a: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Tedbirlerin uygulanması</a:t>
            </a: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Gerekli kontrollerin sağlanması,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endParaRPr lang="en-GB" sz="20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2378075" y="2173286"/>
            <a:ext cx="2159000" cy="433383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Eğitim ve öğretim çalışmaları,</a:t>
            </a:r>
          </a:p>
          <a:p>
            <a:pPr algn="ctr"/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Çeşitli yarışmaların düzenlenmesi</a:t>
            </a:r>
          </a:p>
          <a:p>
            <a:pPr algn="ctr"/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Uyarı levhaları ve afişler,</a:t>
            </a:r>
          </a:p>
          <a:p>
            <a:pPr algn="ctr"/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Propaganda,</a:t>
            </a: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Ödüllendirme ve özendirme,</a:t>
            </a: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4622800" y="2173286"/>
            <a:ext cx="2159000" cy="433383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Yapılacak işe uygun işçi temini ve çalışanları biyolojik özellikleri ile kabiliyetlerine göre makine, tesis ve aletleri geliştirmek,</a:t>
            </a:r>
          </a:p>
        </p:txBody>
      </p:sp>
      <p:sp>
        <p:nvSpPr>
          <p:cNvPr id="1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KAZALARDAN KORUNMA METODU </a:t>
            </a:r>
            <a:endParaRPr lang="en-GB" sz="3200" b="1" dirty="0" smtClean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gray">
          <a:xfrm>
            <a:off x="6889750" y="1201739"/>
            <a:ext cx="2159000" cy="971550"/>
          </a:xfrm>
          <a:prstGeom prst="rect">
            <a:avLst/>
          </a:prstGeom>
          <a:solidFill>
            <a:srgbClr val="41414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DİSİPLİN </a:t>
            </a:r>
          </a:p>
          <a:p>
            <a:pPr algn="ctr" defTabSz="801688" eaLnBrk="0" hangingPunct="0">
              <a:defRPr/>
            </a:pPr>
            <a:r>
              <a:rPr lang="tr-TR" b="1" dirty="0" smtClean="0">
                <a:solidFill>
                  <a:srgbClr val="FFFFFF"/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KURALLARI</a:t>
            </a:r>
            <a:endParaRPr lang="en-GB" dirty="0">
              <a:solidFill>
                <a:srgbClr val="FFFFFF"/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gray">
          <a:xfrm>
            <a:off x="6889750" y="2173287"/>
            <a:ext cx="2159000" cy="433383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güvenliğini sağlamada en son başvurulacak çözüm yolu disiplin tedbirlerine başvurulması,</a:t>
            </a:r>
          </a:p>
          <a:p>
            <a:pPr algn="ctr"/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477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Freeform 2"/>
          <p:cNvSpPr>
            <a:spLocks/>
          </p:cNvSpPr>
          <p:nvPr/>
        </p:nvSpPr>
        <p:spPr bwMode="auto">
          <a:xfrm>
            <a:off x="412750" y="1546225"/>
            <a:ext cx="2244725" cy="3825875"/>
          </a:xfrm>
          <a:custGeom>
            <a:avLst/>
            <a:gdLst>
              <a:gd name="T0" fmla="*/ 0 w 1414"/>
              <a:gd name="T1" fmla="*/ 706 h 2410"/>
              <a:gd name="T2" fmla="*/ 409 w 1414"/>
              <a:gd name="T3" fmla="*/ 0 h 2410"/>
              <a:gd name="T4" fmla="*/ 1414 w 1414"/>
              <a:gd name="T5" fmla="*/ 2 h 2410"/>
              <a:gd name="T6" fmla="*/ 1411 w 1414"/>
              <a:gd name="T7" fmla="*/ 2410 h 2410"/>
              <a:gd name="T8" fmla="*/ 0 w 1414"/>
              <a:gd name="T9" fmla="*/ 706 h 2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14"/>
              <a:gd name="T16" fmla="*/ 0 h 2410"/>
              <a:gd name="T17" fmla="*/ 1414 w 1414"/>
              <a:gd name="T18" fmla="*/ 2410 h 2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14" h="2410">
                <a:moveTo>
                  <a:pt x="0" y="706"/>
                </a:moveTo>
                <a:lnTo>
                  <a:pt x="409" y="0"/>
                </a:lnTo>
                <a:lnTo>
                  <a:pt x="1414" y="2"/>
                </a:lnTo>
                <a:lnTo>
                  <a:pt x="1411" y="2410"/>
                </a:lnTo>
                <a:lnTo>
                  <a:pt x="0" y="706"/>
                </a:lnTo>
                <a:close/>
              </a:path>
            </a:pathLst>
          </a:custGeom>
          <a:solidFill>
            <a:srgbClr val="C0C0C0">
              <a:alpha val="50195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58456" name="Rectangle 11"/>
          <p:cNvSpPr>
            <a:spLocks noChangeArrowheads="1"/>
          </p:cNvSpPr>
          <p:nvPr/>
        </p:nvSpPr>
        <p:spPr bwMode="gray">
          <a:xfrm>
            <a:off x="2657475" y="1555750"/>
            <a:ext cx="6143625" cy="360363"/>
          </a:xfrm>
          <a:prstGeom prst="rect">
            <a:avLst/>
          </a:prstGeom>
          <a:gradFill rotWithShape="1">
            <a:gsLst>
              <a:gs pos="0">
                <a:srgbClr val="C6C7C8"/>
              </a:gs>
              <a:gs pos="100000">
                <a:srgbClr val="C6C7C8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288000" tIns="0" rIns="0" bIns="0" anchor="ctr"/>
          <a:lstStyle/>
          <a:p>
            <a:pPr defTabSz="801688" eaLnBrk="0" hangingPunct="0">
              <a:defRPr/>
            </a:pPr>
            <a:r>
              <a:rPr lang="tr-TR" sz="2000" b="1" noProof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10. PRENSİP</a:t>
            </a:r>
            <a:endParaRPr lang="de-DE" sz="2000" b="1" noProof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457" name="Rectangle 5"/>
          <p:cNvSpPr>
            <a:spLocks noChangeArrowheads="1"/>
          </p:cNvSpPr>
          <p:nvPr/>
        </p:nvSpPr>
        <p:spPr bwMode="gray">
          <a:xfrm>
            <a:off x="2657475" y="1916113"/>
            <a:ext cx="6143625" cy="3449637"/>
          </a:xfrm>
          <a:prstGeom prst="rect">
            <a:avLst/>
          </a:prstGeom>
          <a:solidFill>
            <a:schemeClr val="bg1"/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08000" tIns="108000" rIns="144000" bIns="72000"/>
          <a:lstStyle/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1100" b="1" i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İSG Çalışmalarına Yön Veren İnsani Duyguların Yanında, </a:t>
            </a:r>
            <a:r>
              <a:rPr lang="tr-TR" sz="2000" b="1" i="1" dirty="0" err="1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İG’nin</a:t>
            </a:r>
            <a:r>
              <a:rPr lang="tr-TR" sz="2000" b="1" i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Sağlanmasında İtici Rol Oynayan 2 Mali Faktör Vardır.</a:t>
            </a:r>
          </a:p>
          <a:p>
            <a:pPr marL="288000" indent="-252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Güvenli bir işletmede üretim artar, maliyet düşer</a:t>
            </a:r>
          </a:p>
          <a:p>
            <a:pPr marL="288000" indent="-252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Kazalarda meydana gelen zarar, İSG için yapılan ödemelerin 5 katıdır</a:t>
            </a:r>
          </a:p>
          <a:p>
            <a:pPr marL="288000" indent="-252000">
              <a:spcAft>
                <a:spcPts val="0"/>
              </a:spcAft>
              <a:buClr>
                <a:srgbClr val="292929"/>
              </a:buClr>
              <a:buAutoNum type="arabicPeriod"/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6000" algn="ctr">
              <a:spcAft>
                <a:spcPts val="0"/>
              </a:spcAft>
              <a:buClr>
                <a:srgbClr val="292929"/>
              </a:buClr>
              <a:defRPr/>
            </a:pP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«Önlemek Ödemekten Daha Ucuz ve Daha İnsanidir.»</a:t>
            </a: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Aft>
                <a:spcPts val="1200"/>
              </a:spcAft>
              <a:buClr>
                <a:srgbClr val="292929"/>
              </a:buClr>
              <a:defRPr/>
            </a:pPr>
            <a:endParaRPr lang="tr-TR" sz="20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605" name="Rectangle 12"/>
          <p:cNvSpPr>
            <a:spLocks noChangeArrowheads="1"/>
          </p:cNvSpPr>
          <p:nvPr/>
        </p:nvSpPr>
        <p:spPr bwMode="gray">
          <a:xfrm>
            <a:off x="300038" y="41116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endParaRPr lang="tr-TR" sz="2000" b="1" noProof="1">
              <a:solidFill>
                <a:srgbClr val="000000"/>
              </a:solidFill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3850" y="1555750"/>
            <a:ext cx="1482725" cy="1482725"/>
            <a:chOff x="1710" y="1035"/>
            <a:chExt cx="2316" cy="2316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 rot="3600000">
              <a:off x="1710" y="1035"/>
              <a:ext cx="2316" cy="2316"/>
              <a:chOff x="1710" y="1035"/>
              <a:chExt cx="2316" cy="2316"/>
            </a:xfrm>
          </p:grpSpPr>
          <p:sp>
            <p:nvSpPr>
              <p:cNvPr id="25624" name="Freeform 11"/>
              <p:cNvSpPr>
                <a:spLocks/>
              </p:cNvSpPr>
              <p:nvPr/>
            </p:nvSpPr>
            <p:spPr bwMode="gray">
              <a:xfrm>
                <a:off x="2866" y="1599"/>
                <a:ext cx="1160" cy="1752"/>
              </a:xfrm>
              <a:custGeom>
                <a:avLst/>
                <a:gdLst>
                  <a:gd name="T0" fmla="*/ 688 w 794"/>
                  <a:gd name="T1" fmla="*/ 9 h 1200"/>
                  <a:gd name="T2" fmla="*/ 602 w 794"/>
                  <a:gd name="T3" fmla="*/ 59 h 1200"/>
                  <a:gd name="T4" fmla="*/ 598 w 794"/>
                  <a:gd name="T5" fmla="*/ 57 h 1200"/>
                  <a:gd name="T6" fmla="*/ 592 w 794"/>
                  <a:gd name="T7" fmla="*/ 40 h 1200"/>
                  <a:gd name="T8" fmla="*/ 589 w 794"/>
                  <a:gd name="T9" fmla="*/ 19 h 1200"/>
                  <a:gd name="T10" fmla="*/ 548 w 794"/>
                  <a:gd name="T11" fmla="*/ 8 h 1200"/>
                  <a:gd name="T12" fmla="*/ 537 w 794"/>
                  <a:gd name="T13" fmla="*/ 49 h 1200"/>
                  <a:gd name="T14" fmla="*/ 553 w 794"/>
                  <a:gd name="T15" fmla="*/ 62 h 1200"/>
                  <a:gd name="T16" fmla="*/ 553 w 794"/>
                  <a:gd name="T17" fmla="*/ 62 h 1200"/>
                  <a:gd name="T18" fmla="*/ 565 w 794"/>
                  <a:gd name="T19" fmla="*/ 76 h 1200"/>
                  <a:gd name="T20" fmla="*/ 565 w 794"/>
                  <a:gd name="T21" fmla="*/ 80 h 1200"/>
                  <a:gd name="T22" fmla="*/ 477 w 794"/>
                  <a:gd name="T23" fmla="*/ 131 h 1200"/>
                  <a:gd name="T24" fmla="*/ 551 w 794"/>
                  <a:gd name="T25" fmla="*/ 406 h 1200"/>
                  <a:gd name="T26" fmla="*/ 477 w 794"/>
                  <a:gd name="T27" fmla="*/ 681 h 1200"/>
                  <a:gd name="T28" fmla="*/ 0 w 794"/>
                  <a:gd name="T29" fmla="*/ 957 h 1200"/>
                  <a:gd name="T30" fmla="*/ 0 w 794"/>
                  <a:gd name="T31" fmla="*/ 1047 h 1200"/>
                  <a:gd name="T32" fmla="*/ 0 w 794"/>
                  <a:gd name="T33" fmla="*/ 1058 h 1200"/>
                  <a:gd name="T34" fmla="*/ 4 w 794"/>
                  <a:gd name="T35" fmla="*/ 1060 h 1200"/>
                  <a:gd name="T36" fmla="*/ 22 w 794"/>
                  <a:gd name="T37" fmla="*/ 1056 h 1200"/>
                  <a:gd name="T38" fmla="*/ 22 w 794"/>
                  <a:gd name="T39" fmla="*/ 1056 h 1200"/>
                  <a:gd name="T40" fmla="*/ 42 w 794"/>
                  <a:gd name="T41" fmla="*/ 1049 h 1200"/>
                  <a:gd name="T42" fmla="*/ 71 w 794"/>
                  <a:gd name="T43" fmla="*/ 1079 h 1200"/>
                  <a:gd name="T44" fmla="*/ 42 w 794"/>
                  <a:gd name="T45" fmla="*/ 1110 h 1200"/>
                  <a:gd name="T46" fmla="*/ 22 w 794"/>
                  <a:gd name="T47" fmla="*/ 1102 h 1200"/>
                  <a:gd name="T48" fmla="*/ 4 w 794"/>
                  <a:gd name="T49" fmla="*/ 1099 h 1200"/>
                  <a:gd name="T50" fmla="*/ 0 w 794"/>
                  <a:gd name="T51" fmla="*/ 1101 h 1200"/>
                  <a:gd name="T52" fmla="*/ 0 w 794"/>
                  <a:gd name="T53" fmla="*/ 1108 h 1200"/>
                  <a:gd name="T54" fmla="*/ 0 w 794"/>
                  <a:gd name="T55" fmla="*/ 1200 h 1200"/>
                  <a:gd name="T56" fmla="*/ 688 w 794"/>
                  <a:gd name="T57" fmla="*/ 803 h 1200"/>
                  <a:gd name="T58" fmla="*/ 794 w 794"/>
                  <a:gd name="T59" fmla="*/ 406 h 1200"/>
                  <a:gd name="T60" fmla="*/ 688 w 794"/>
                  <a:gd name="T61" fmla="*/ 9 h 120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94"/>
                  <a:gd name="T94" fmla="*/ 0 h 1200"/>
                  <a:gd name="T95" fmla="*/ 794 w 794"/>
                  <a:gd name="T96" fmla="*/ 1200 h 120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94" h="1200">
                    <a:moveTo>
                      <a:pt x="688" y="9"/>
                    </a:moveTo>
                    <a:cubicBezTo>
                      <a:pt x="602" y="59"/>
                      <a:pt x="602" y="59"/>
                      <a:pt x="602" y="59"/>
                    </a:cubicBezTo>
                    <a:cubicBezTo>
                      <a:pt x="601" y="58"/>
                      <a:pt x="600" y="58"/>
                      <a:pt x="598" y="57"/>
                    </a:cubicBezTo>
                    <a:cubicBezTo>
                      <a:pt x="593" y="53"/>
                      <a:pt x="590" y="45"/>
                      <a:pt x="592" y="40"/>
                    </a:cubicBezTo>
                    <a:cubicBezTo>
                      <a:pt x="594" y="33"/>
                      <a:pt x="593" y="25"/>
                      <a:pt x="589" y="19"/>
                    </a:cubicBezTo>
                    <a:cubicBezTo>
                      <a:pt x="581" y="5"/>
                      <a:pt x="563" y="0"/>
                      <a:pt x="548" y="8"/>
                    </a:cubicBezTo>
                    <a:cubicBezTo>
                      <a:pt x="534" y="17"/>
                      <a:pt x="529" y="35"/>
                      <a:pt x="537" y="49"/>
                    </a:cubicBezTo>
                    <a:cubicBezTo>
                      <a:pt x="540" y="56"/>
                      <a:pt x="546" y="60"/>
                      <a:pt x="553" y="62"/>
                    </a:cubicBezTo>
                    <a:cubicBezTo>
                      <a:pt x="553" y="62"/>
                      <a:pt x="553" y="62"/>
                      <a:pt x="553" y="62"/>
                    </a:cubicBezTo>
                    <a:cubicBezTo>
                      <a:pt x="559" y="63"/>
                      <a:pt x="564" y="69"/>
                      <a:pt x="565" y="76"/>
                    </a:cubicBezTo>
                    <a:cubicBezTo>
                      <a:pt x="565" y="78"/>
                      <a:pt x="565" y="79"/>
                      <a:pt x="565" y="80"/>
                    </a:cubicBezTo>
                    <a:cubicBezTo>
                      <a:pt x="477" y="131"/>
                      <a:pt x="477" y="131"/>
                      <a:pt x="477" y="131"/>
                    </a:cubicBezTo>
                    <a:cubicBezTo>
                      <a:pt x="524" y="212"/>
                      <a:pt x="551" y="306"/>
                      <a:pt x="551" y="406"/>
                    </a:cubicBezTo>
                    <a:cubicBezTo>
                      <a:pt x="551" y="507"/>
                      <a:pt x="524" y="601"/>
                      <a:pt x="477" y="681"/>
                    </a:cubicBezTo>
                    <a:cubicBezTo>
                      <a:pt x="382" y="846"/>
                      <a:pt x="204" y="957"/>
                      <a:pt x="0" y="957"/>
                    </a:cubicBezTo>
                    <a:cubicBezTo>
                      <a:pt x="0" y="1047"/>
                      <a:pt x="0" y="1047"/>
                      <a:pt x="0" y="1047"/>
                    </a:cubicBezTo>
                    <a:cubicBezTo>
                      <a:pt x="0" y="1058"/>
                      <a:pt x="0" y="1058"/>
                      <a:pt x="0" y="1058"/>
                    </a:cubicBezTo>
                    <a:cubicBezTo>
                      <a:pt x="2" y="1058"/>
                      <a:pt x="3" y="1059"/>
                      <a:pt x="4" y="1060"/>
                    </a:cubicBezTo>
                    <a:cubicBezTo>
                      <a:pt x="10" y="1063"/>
                      <a:pt x="18" y="1061"/>
                      <a:pt x="22" y="1056"/>
                    </a:cubicBezTo>
                    <a:cubicBezTo>
                      <a:pt x="22" y="1056"/>
                      <a:pt x="22" y="1056"/>
                      <a:pt x="22" y="1056"/>
                    </a:cubicBezTo>
                    <a:cubicBezTo>
                      <a:pt x="27" y="1052"/>
                      <a:pt x="34" y="1049"/>
                      <a:pt x="42" y="1049"/>
                    </a:cubicBezTo>
                    <a:cubicBezTo>
                      <a:pt x="58" y="1049"/>
                      <a:pt x="71" y="1063"/>
                      <a:pt x="71" y="1079"/>
                    </a:cubicBezTo>
                    <a:cubicBezTo>
                      <a:pt x="71" y="1096"/>
                      <a:pt x="58" y="1110"/>
                      <a:pt x="42" y="1110"/>
                    </a:cubicBezTo>
                    <a:cubicBezTo>
                      <a:pt x="34" y="1110"/>
                      <a:pt x="27" y="1107"/>
                      <a:pt x="22" y="1102"/>
                    </a:cubicBezTo>
                    <a:cubicBezTo>
                      <a:pt x="18" y="1097"/>
                      <a:pt x="10" y="1096"/>
                      <a:pt x="4" y="1099"/>
                    </a:cubicBezTo>
                    <a:cubicBezTo>
                      <a:pt x="3" y="1099"/>
                      <a:pt x="2" y="1100"/>
                      <a:pt x="0" y="1101"/>
                    </a:cubicBezTo>
                    <a:cubicBezTo>
                      <a:pt x="0" y="1108"/>
                      <a:pt x="0" y="1108"/>
                      <a:pt x="0" y="1108"/>
                    </a:cubicBezTo>
                    <a:cubicBezTo>
                      <a:pt x="0" y="1200"/>
                      <a:pt x="0" y="1200"/>
                      <a:pt x="0" y="1200"/>
                    </a:cubicBezTo>
                    <a:cubicBezTo>
                      <a:pt x="294" y="1200"/>
                      <a:pt x="551" y="1040"/>
                      <a:pt x="688" y="803"/>
                    </a:cubicBezTo>
                    <a:cubicBezTo>
                      <a:pt x="755" y="686"/>
                      <a:pt x="794" y="551"/>
                      <a:pt x="794" y="406"/>
                    </a:cubicBezTo>
                    <a:cubicBezTo>
                      <a:pt x="794" y="262"/>
                      <a:pt x="755" y="126"/>
                      <a:pt x="688" y="9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5" name="Freeform 12"/>
              <p:cNvSpPr>
                <a:spLocks/>
              </p:cNvSpPr>
              <p:nvPr/>
            </p:nvSpPr>
            <p:spPr bwMode="gray">
              <a:xfrm>
                <a:off x="1710" y="1612"/>
                <a:ext cx="1262" cy="1739"/>
              </a:xfrm>
              <a:custGeom>
                <a:avLst/>
                <a:gdLst>
                  <a:gd name="T0" fmla="*/ 835 w 864"/>
                  <a:gd name="T1" fmla="*/ 1040 h 1191"/>
                  <a:gd name="T2" fmla="*/ 815 w 864"/>
                  <a:gd name="T3" fmla="*/ 1047 h 1191"/>
                  <a:gd name="T4" fmla="*/ 815 w 864"/>
                  <a:gd name="T5" fmla="*/ 1047 h 1191"/>
                  <a:gd name="T6" fmla="*/ 797 w 864"/>
                  <a:gd name="T7" fmla="*/ 1051 h 1191"/>
                  <a:gd name="T8" fmla="*/ 793 w 864"/>
                  <a:gd name="T9" fmla="*/ 1049 h 1191"/>
                  <a:gd name="T10" fmla="*/ 793 w 864"/>
                  <a:gd name="T11" fmla="*/ 1038 h 1191"/>
                  <a:gd name="T12" fmla="*/ 793 w 864"/>
                  <a:gd name="T13" fmla="*/ 948 h 1191"/>
                  <a:gd name="T14" fmla="*/ 317 w 864"/>
                  <a:gd name="T15" fmla="*/ 672 h 1191"/>
                  <a:gd name="T16" fmla="*/ 243 w 864"/>
                  <a:gd name="T17" fmla="*/ 397 h 1191"/>
                  <a:gd name="T18" fmla="*/ 317 w 864"/>
                  <a:gd name="T19" fmla="*/ 122 h 1191"/>
                  <a:gd name="T20" fmla="*/ 231 w 864"/>
                  <a:gd name="T21" fmla="*/ 73 h 1191"/>
                  <a:gd name="T22" fmla="*/ 228 w 864"/>
                  <a:gd name="T23" fmla="*/ 75 h 1191"/>
                  <a:gd name="T24" fmla="*/ 221 w 864"/>
                  <a:gd name="T25" fmla="*/ 92 h 1191"/>
                  <a:gd name="T26" fmla="*/ 221 w 864"/>
                  <a:gd name="T27" fmla="*/ 92 h 1191"/>
                  <a:gd name="T28" fmla="*/ 218 w 864"/>
                  <a:gd name="T29" fmla="*/ 113 h 1191"/>
                  <a:gd name="T30" fmla="*/ 177 w 864"/>
                  <a:gd name="T31" fmla="*/ 123 h 1191"/>
                  <a:gd name="T32" fmla="*/ 166 w 864"/>
                  <a:gd name="T33" fmla="*/ 82 h 1191"/>
                  <a:gd name="T34" fmla="*/ 182 w 864"/>
                  <a:gd name="T35" fmla="*/ 69 h 1191"/>
                  <a:gd name="T36" fmla="*/ 194 w 864"/>
                  <a:gd name="T37" fmla="*/ 55 h 1191"/>
                  <a:gd name="T38" fmla="*/ 194 w 864"/>
                  <a:gd name="T39" fmla="*/ 51 h 1191"/>
                  <a:gd name="T40" fmla="*/ 106 w 864"/>
                  <a:gd name="T41" fmla="*/ 0 h 1191"/>
                  <a:gd name="T42" fmla="*/ 0 w 864"/>
                  <a:gd name="T43" fmla="*/ 397 h 1191"/>
                  <a:gd name="T44" fmla="*/ 106 w 864"/>
                  <a:gd name="T45" fmla="*/ 794 h 1191"/>
                  <a:gd name="T46" fmla="*/ 793 w 864"/>
                  <a:gd name="T47" fmla="*/ 1191 h 1191"/>
                  <a:gd name="T48" fmla="*/ 793 w 864"/>
                  <a:gd name="T49" fmla="*/ 1099 h 1191"/>
                  <a:gd name="T50" fmla="*/ 793 w 864"/>
                  <a:gd name="T51" fmla="*/ 1092 h 1191"/>
                  <a:gd name="T52" fmla="*/ 797 w 864"/>
                  <a:gd name="T53" fmla="*/ 1090 h 1191"/>
                  <a:gd name="T54" fmla="*/ 815 w 864"/>
                  <a:gd name="T55" fmla="*/ 1093 h 1191"/>
                  <a:gd name="T56" fmla="*/ 835 w 864"/>
                  <a:gd name="T57" fmla="*/ 1101 h 1191"/>
                  <a:gd name="T58" fmla="*/ 864 w 864"/>
                  <a:gd name="T59" fmla="*/ 1070 h 1191"/>
                  <a:gd name="T60" fmla="*/ 835 w 864"/>
                  <a:gd name="T61" fmla="*/ 1040 h 119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64"/>
                  <a:gd name="T94" fmla="*/ 0 h 1191"/>
                  <a:gd name="T95" fmla="*/ 864 w 864"/>
                  <a:gd name="T96" fmla="*/ 1191 h 119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64" h="1191">
                    <a:moveTo>
                      <a:pt x="835" y="1040"/>
                    </a:moveTo>
                    <a:cubicBezTo>
                      <a:pt x="827" y="1040"/>
                      <a:pt x="820" y="1043"/>
                      <a:pt x="815" y="1047"/>
                    </a:cubicBezTo>
                    <a:cubicBezTo>
                      <a:pt x="815" y="1047"/>
                      <a:pt x="815" y="1047"/>
                      <a:pt x="815" y="1047"/>
                    </a:cubicBezTo>
                    <a:cubicBezTo>
                      <a:pt x="811" y="1052"/>
                      <a:pt x="803" y="1054"/>
                      <a:pt x="797" y="1051"/>
                    </a:cubicBezTo>
                    <a:cubicBezTo>
                      <a:pt x="796" y="1050"/>
                      <a:pt x="795" y="1049"/>
                      <a:pt x="793" y="1049"/>
                    </a:cubicBezTo>
                    <a:cubicBezTo>
                      <a:pt x="793" y="1038"/>
                      <a:pt x="793" y="1038"/>
                      <a:pt x="793" y="1038"/>
                    </a:cubicBezTo>
                    <a:cubicBezTo>
                      <a:pt x="793" y="948"/>
                      <a:pt x="793" y="948"/>
                      <a:pt x="793" y="948"/>
                    </a:cubicBezTo>
                    <a:cubicBezTo>
                      <a:pt x="590" y="948"/>
                      <a:pt x="412" y="837"/>
                      <a:pt x="317" y="672"/>
                    </a:cubicBezTo>
                    <a:cubicBezTo>
                      <a:pt x="270" y="592"/>
                      <a:pt x="243" y="498"/>
                      <a:pt x="243" y="397"/>
                    </a:cubicBezTo>
                    <a:cubicBezTo>
                      <a:pt x="243" y="297"/>
                      <a:pt x="270" y="203"/>
                      <a:pt x="317" y="122"/>
                    </a:cubicBezTo>
                    <a:cubicBezTo>
                      <a:pt x="231" y="73"/>
                      <a:pt x="231" y="73"/>
                      <a:pt x="231" y="73"/>
                    </a:cubicBezTo>
                    <a:cubicBezTo>
                      <a:pt x="230" y="73"/>
                      <a:pt x="229" y="74"/>
                      <a:pt x="228" y="75"/>
                    </a:cubicBezTo>
                    <a:cubicBezTo>
                      <a:pt x="222" y="79"/>
                      <a:pt x="219" y="86"/>
                      <a:pt x="221" y="92"/>
                    </a:cubicBezTo>
                    <a:cubicBezTo>
                      <a:pt x="221" y="92"/>
                      <a:pt x="221" y="92"/>
                      <a:pt x="221" y="92"/>
                    </a:cubicBezTo>
                    <a:cubicBezTo>
                      <a:pt x="223" y="99"/>
                      <a:pt x="222" y="106"/>
                      <a:pt x="218" y="113"/>
                    </a:cubicBezTo>
                    <a:cubicBezTo>
                      <a:pt x="210" y="127"/>
                      <a:pt x="192" y="131"/>
                      <a:pt x="177" y="123"/>
                    </a:cubicBezTo>
                    <a:cubicBezTo>
                      <a:pt x="163" y="115"/>
                      <a:pt x="158" y="96"/>
                      <a:pt x="166" y="82"/>
                    </a:cubicBezTo>
                    <a:cubicBezTo>
                      <a:pt x="169" y="76"/>
                      <a:pt x="175" y="71"/>
                      <a:pt x="182" y="69"/>
                    </a:cubicBezTo>
                    <a:cubicBezTo>
                      <a:pt x="188" y="68"/>
                      <a:pt x="193" y="62"/>
                      <a:pt x="194" y="55"/>
                    </a:cubicBezTo>
                    <a:cubicBezTo>
                      <a:pt x="194" y="54"/>
                      <a:pt x="194" y="52"/>
                      <a:pt x="194" y="5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8" y="117"/>
                      <a:pt x="0" y="253"/>
                      <a:pt x="0" y="397"/>
                    </a:cubicBezTo>
                    <a:cubicBezTo>
                      <a:pt x="0" y="542"/>
                      <a:pt x="38" y="677"/>
                      <a:pt x="106" y="794"/>
                    </a:cubicBezTo>
                    <a:cubicBezTo>
                      <a:pt x="243" y="1031"/>
                      <a:pt x="500" y="1191"/>
                      <a:pt x="793" y="1191"/>
                    </a:cubicBezTo>
                    <a:cubicBezTo>
                      <a:pt x="793" y="1099"/>
                      <a:pt x="793" y="1099"/>
                      <a:pt x="793" y="1099"/>
                    </a:cubicBezTo>
                    <a:cubicBezTo>
                      <a:pt x="793" y="1092"/>
                      <a:pt x="793" y="1092"/>
                      <a:pt x="793" y="1092"/>
                    </a:cubicBezTo>
                    <a:cubicBezTo>
                      <a:pt x="795" y="1091"/>
                      <a:pt x="796" y="1090"/>
                      <a:pt x="797" y="1090"/>
                    </a:cubicBezTo>
                    <a:cubicBezTo>
                      <a:pt x="803" y="1087"/>
                      <a:pt x="811" y="1088"/>
                      <a:pt x="815" y="1093"/>
                    </a:cubicBezTo>
                    <a:cubicBezTo>
                      <a:pt x="820" y="1098"/>
                      <a:pt x="827" y="1101"/>
                      <a:pt x="835" y="1101"/>
                    </a:cubicBezTo>
                    <a:cubicBezTo>
                      <a:pt x="851" y="1101"/>
                      <a:pt x="864" y="1087"/>
                      <a:pt x="864" y="1070"/>
                    </a:cubicBezTo>
                    <a:cubicBezTo>
                      <a:pt x="864" y="1054"/>
                      <a:pt x="851" y="1040"/>
                      <a:pt x="835" y="1040"/>
                    </a:cubicBezTo>
                    <a:close/>
                  </a:path>
                </a:pathLst>
              </a:custGeom>
              <a:solidFill>
                <a:srgbClr val="A90404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6" name="Freeform 13"/>
              <p:cNvSpPr>
                <a:spLocks/>
              </p:cNvSpPr>
              <p:nvPr/>
            </p:nvSpPr>
            <p:spPr bwMode="gray">
              <a:xfrm>
                <a:off x="1862" y="1035"/>
                <a:ext cx="2010" cy="768"/>
              </a:xfrm>
              <a:custGeom>
                <a:avLst/>
                <a:gdLst>
                  <a:gd name="T0" fmla="*/ 1164 w 1375"/>
                  <a:gd name="T1" fmla="*/ 518 h 527"/>
                  <a:gd name="T2" fmla="*/ 1252 w 1375"/>
                  <a:gd name="T3" fmla="*/ 467 h 527"/>
                  <a:gd name="T4" fmla="*/ 1252 w 1375"/>
                  <a:gd name="T5" fmla="*/ 463 h 527"/>
                  <a:gd name="T6" fmla="*/ 1240 w 1375"/>
                  <a:gd name="T7" fmla="*/ 449 h 527"/>
                  <a:gd name="T8" fmla="*/ 1240 w 1375"/>
                  <a:gd name="T9" fmla="*/ 449 h 527"/>
                  <a:gd name="T10" fmla="*/ 1224 w 1375"/>
                  <a:gd name="T11" fmla="*/ 436 h 527"/>
                  <a:gd name="T12" fmla="*/ 1235 w 1375"/>
                  <a:gd name="T13" fmla="*/ 395 h 527"/>
                  <a:gd name="T14" fmla="*/ 1276 w 1375"/>
                  <a:gd name="T15" fmla="*/ 406 h 527"/>
                  <a:gd name="T16" fmla="*/ 1279 w 1375"/>
                  <a:gd name="T17" fmla="*/ 427 h 527"/>
                  <a:gd name="T18" fmla="*/ 1285 w 1375"/>
                  <a:gd name="T19" fmla="*/ 444 h 527"/>
                  <a:gd name="T20" fmla="*/ 1289 w 1375"/>
                  <a:gd name="T21" fmla="*/ 446 h 527"/>
                  <a:gd name="T22" fmla="*/ 1375 w 1375"/>
                  <a:gd name="T23" fmla="*/ 396 h 527"/>
                  <a:gd name="T24" fmla="*/ 687 w 1375"/>
                  <a:gd name="T25" fmla="*/ 0 h 527"/>
                  <a:gd name="T26" fmla="*/ 0 w 1375"/>
                  <a:gd name="T27" fmla="*/ 396 h 527"/>
                  <a:gd name="T28" fmla="*/ 88 w 1375"/>
                  <a:gd name="T29" fmla="*/ 447 h 527"/>
                  <a:gd name="T30" fmla="*/ 88 w 1375"/>
                  <a:gd name="T31" fmla="*/ 451 h 527"/>
                  <a:gd name="T32" fmla="*/ 76 w 1375"/>
                  <a:gd name="T33" fmla="*/ 465 h 527"/>
                  <a:gd name="T34" fmla="*/ 60 w 1375"/>
                  <a:gd name="T35" fmla="*/ 478 h 527"/>
                  <a:gd name="T36" fmla="*/ 71 w 1375"/>
                  <a:gd name="T37" fmla="*/ 519 h 527"/>
                  <a:gd name="T38" fmla="*/ 112 w 1375"/>
                  <a:gd name="T39" fmla="*/ 509 h 527"/>
                  <a:gd name="T40" fmla="*/ 115 w 1375"/>
                  <a:gd name="T41" fmla="*/ 488 h 527"/>
                  <a:gd name="T42" fmla="*/ 115 w 1375"/>
                  <a:gd name="T43" fmla="*/ 488 h 527"/>
                  <a:gd name="T44" fmla="*/ 122 w 1375"/>
                  <a:gd name="T45" fmla="*/ 471 h 527"/>
                  <a:gd name="T46" fmla="*/ 125 w 1375"/>
                  <a:gd name="T47" fmla="*/ 469 h 527"/>
                  <a:gd name="T48" fmla="*/ 211 w 1375"/>
                  <a:gd name="T49" fmla="*/ 518 h 527"/>
                  <a:gd name="T50" fmla="*/ 687 w 1375"/>
                  <a:gd name="T51" fmla="*/ 243 h 527"/>
                  <a:gd name="T52" fmla="*/ 1164 w 1375"/>
                  <a:gd name="T53" fmla="*/ 518 h 52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375"/>
                  <a:gd name="T82" fmla="*/ 0 h 527"/>
                  <a:gd name="T83" fmla="*/ 1375 w 1375"/>
                  <a:gd name="T84" fmla="*/ 527 h 52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375" h="527">
                    <a:moveTo>
                      <a:pt x="1164" y="518"/>
                    </a:moveTo>
                    <a:cubicBezTo>
                      <a:pt x="1252" y="467"/>
                      <a:pt x="1252" y="467"/>
                      <a:pt x="1252" y="467"/>
                    </a:cubicBezTo>
                    <a:cubicBezTo>
                      <a:pt x="1252" y="466"/>
                      <a:pt x="1252" y="465"/>
                      <a:pt x="1252" y="463"/>
                    </a:cubicBezTo>
                    <a:cubicBezTo>
                      <a:pt x="1251" y="456"/>
                      <a:pt x="1246" y="450"/>
                      <a:pt x="1240" y="449"/>
                    </a:cubicBezTo>
                    <a:cubicBezTo>
                      <a:pt x="1240" y="449"/>
                      <a:pt x="1240" y="449"/>
                      <a:pt x="1240" y="449"/>
                    </a:cubicBezTo>
                    <a:cubicBezTo>
                      <a:pt x="1233" y="447"/>
                      <a:pt x="1227" y="443"/>
                      <a:pt x="1224" y="436"/>
                    </a:cubicBezTo>
                    <a:cubicBezTo>
                      <a:pt x="1216" y="422"/>
                      <a:pt x="1221" y="404"/>
                      <a:pt x="1235" y="395"/>
                    </a:cubicBezTo>
                    <a:cubicBezTo>
                      <a:pt x="1250" y="387"/>
                      <a:pt x="1268" y="392"/>
                      <a:pt x="1276" y="406"/>
                    </a:cubicBezTo>
                    <a:cubicBezTo>
                      <a:pt x="1280" y="412"/>
                      <a:pt x="1281" y="420"/>
                      <a:pt x="1279" y="427"/>
                    </a:cubicBezTo>
                    <a:cubicBezTo>
                      <a:pt x="1277" y="432"/>
                      <a:pt x="1280" y="440"/>
                      <a:pt x="1285" y="444"/>
                    </a:cubicBezTo>
                    <a:cubicBezTo>
                      <a:pt x="1287" y="445"/>
                      <a:pt x="1288" y="445"/>
                      <a:pt x="1289" y="446"/>
                    </a:cubicBezTo>
                    <a:cubicBezTo>
                      <a:pt x="1375" y="396"/>
                      <a:pt x="1375" y="396"/>
                      <a:pt x="1375" y="396"/>
                    </a:cubicBezTo>
                    <a:cubicBezTo>
                      <a:pt x="1238" y="159"/>
                      <a:pt x="981" y="0"/>
                      <a:pt x="687" y="0"/>
                    </a:cubicBezTo>
                    <a:cubicBezTo>
                      <a:pt x="394" y="0"/>
                      <a:pt x="137" y="159"/>
                      <a:pt x="0" y="396"/>
                    </a:cubicBezTo>
                    <a:cubicBezTo>
                      <a:pt x="88" y="447"/>
                      <a:pt x="88" y="447"/>
                      <a:pt x="88" y="447"/>
                    </a:cubicBezTo>
                    <a:cubicBezTo>
                      <a:pt x="88" y="448"/>
                      <a:pt x="88" y="450"/>
                      <a:pt x="88" y="451"/>
                    </a:cubicBezTo>
                    <a:cubicBezTo>
                      <a:pt x="87" y="458"/>
                      <a:pt x="82" y="464"/>
                      <a:pt x="76" y="465"/>
                    </a:cubicBezTo>
                    <a:cubicBezTo>
                      <a:pt x="69" y="467"/>
                      <a:pt x="63" y="472"/>
                      <a:pt x="60" y="478"/>
                    </a:cubicBezTo>
                    <a:cubicBezTo>
                      <a:pt x="52" y="492"/>
                      <a:pt x="57" y="511"/>
                      <a:pt x="71" y="519"/>
                    </a:cubicBezTo>
                    <a:cubicBezTo>
                      <a:pt x="86" y="527"/>
                      <a:pt x="104" y="523"/>
                      <a:pt x="112" y="509"/>
                    </a:cubicBezTo>
                    <a:cubicBezTo>
                      <a:pt x="116" y="502"/>
                      <a:pt x="117" y="495"/>
                      <a:pt x="115" y="488"/>
                    </a:cubicBezTo>
                    <a:cubicBezTo>
                      <a:pt x="115" y="488"/>
                      <a:pt x="115" y="488"/>
                      <a:pt x="115" y="488"/>
                    </a:cubicBezTo>
                    <a:cubicBezTo>
                      <a:pt x="113" y="482"/>
                      <a:pt x="116" y="475"/>
                      <a:pt x="122" y="471"/>
                    </a:cubicBezTo>
                    <a:cubicBezTo>
                      <a:pt x="123" y="470"/>
                      <a:pt x="124" y="469"/>
                      <a:pt x="125" y="469"/>
                    </a:cubicBezTo>
                    <a:cubicBezTo>
                      <a:pt x="211" y="518"/>
                      <a:pt x="211" y="518"/>
                      <a:pt x="211" y="518"/>
                    </a:cubicBezTo>
                    <a:cubicBezTo>
                      <a:pt x="306" y="354"/>
                      <a:pt x="484" y="243"/>
                      <a:pt x="687" y="243"/>
                    </a:cubicBezTo>
                    <a:cubicBezTo>
                      <a:pt x="891" y="243"/>
                      <a:pt x="1069" y="354"/>
                      <a:pt x="1164" y="518"/>
                    </a:cubicBezTo>
                    <a:close/>
                  </a:path>
                </a:pathLst>
              </a:custGeom>
              <a:solidFill>
                <a:srgbClr val="9F9F9F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 rot="7200000">
              <a:off x="2059" y="1386"/>
              <a:ext cx="1616" cy="1614"/>
              <a:chOff x="2060" y="1387"/>
              <a:chExt cx="1616" cy="1614"/>
            </a:xfrm>
          </p:grpSpPr>
          <p:sp>
            <p:nvSpPr>
              <p:cNvPr id="25621" name="Freeform 15"/>
              <p:cNvSpPr>
                <a:spLocks/>
              </p:cNvSpPr>
              <p:nvPr/>
            </p:nvSpPr>
            <p:spPr bwMode="gray">
              <a:xfrm>
                <a:off x="2060" y="1387"/>
                <a:ext cx="808" cy="1225"/>
              </a:xfrm>
              <a:custGeom>
                <a:avLst/>
                <a:gdLst>
                  <a:gd name="T0" fmla="*/ 550 w 550"/>
                  <a:gd name="T1" fmla="*/ 132 h 836"/>
                  <a:gd name="T2" fmla="*/ 547 w 550"/>
                  <a:gd name="T3" fmla="*/ 130 h 836"/>
                  <a:gd name="T4" fmla="*/ 529 w 550"/>
                  <a:gd name="T5" fmla="*/ 133 h 836"/>
                  <a:gd name="T6" fmla="*/ 529 w 550"/>
                  <a:gd name="T7" fmla="*/ 133 h 836"/>
                  <a:gd name="T8" fmla="*/ 509 w 550"/>
                  <a:gd name="T9" fmla="*/ 141 h 836"/>
                  <a:gd name="T10" fmla="*/ 480 w 550"/>
                  <a:gd name="T11" fmla="*/ 111 h 836"/>
                  <a:gd name="T12" fmla="*/ 509 w 550"/>
                  <a:gd name="T13" fmla="*/ 80 h 836"/>
                  <a:gd name="T14" fmla="*/ 529 w 550"/>
                  <a:gd name="T15" fmla="*/ 88 h 836"/>
                  <a:gd name="T16" fmla="*/ 547 w 550"/>
                  <a:gd name="T17" fmla="*/ 91 h 836"/>
                  <a:gd name="T18" fmla="*/ 550 w 550"/>
                  <a:gd name="T19" fmla="*/ 89 h 836"/>
                  <a:gd name="T20" fmla="*/ 550 w 550"/>
                  <a:gd name="T21" fmla="*/ 82 h 836"/>
                  <a:gd name="T22" fmla="*/ 550 w 550"/>
                  <a:gd name="T23" fmla="*/ 0 h 836"/>
                  <a:gd name="T24" fmla="*/ 0 w 550"/>
                  <a:gd name="T25" fmla="*/ 550 h 836"/>
                  <a:gd name="T26" fmla="*/ 74 w 550"/>
                  <a:gd name="T27" fmla="*/ 825 h 836"/>
                  <a:gd name="T28" fmla="*/ 153 w 550"/>
                  <a:gd name="T29" fmla="*/ 780 h 836"/>
                  <a:gd name="T30" fmla="*/ 158 w 550"/>
                  <a:gd name="T31" fmla="*/ 796 h 836"/>
                  <a:gd name="T32" fmla="*/ 161 w 550"/>
                  <a:gd name="T33" fmla="*/ 817 h 836"/>
                  <a:gd name="T34" fmla="*/ 202 w 550"/>
                  <a:gd name="T35" fmla="*/ 827 h 836"/>
                  <a:gd name="T36" fmla="*/ 214 w 550"/>
                  <a:gd name="T37" fmla="*/ 786 h 836"/>
                  <a:gd name="T38" fmla="*/ 198 w 550"/>
                  <a:gd name="T39" fmla="*/ 773 h 836"/>
                  <a:gd name="T40" fmla="*/ 198 w 550"/>
                  <a:gd name="T41" fmla="*/ 773 h 836"/>
                  <a:gd name="T42" fmla="*/ 186 w 550"/>
                  <a:gd name="T43" fmla="*/ 761 h 836"/>
                  <a:gd name="T44" fmla="*/ 266 w 550"/>
                  <a:gd name="T45" fmla="*/ 714 h 836"/>
                  <a:gd name="T46" fmla="*/ 222 w 550"/>
                  <a:gd name="T47" fmla="*/ 550 h 836"/>
                  <a:gd name="T48" fmla="*/ 550 w 550"/>
                  <a:gd name="T49" fmla="*/ 222 h 836"/>
                  <a:gd name="T50" fmla="*/ 550 w 550"/>
                  <a:gd name="T51" fmla="*/ 143 h 836"/>
                  <a:gd name="T52" fmla="*/ 550 w 550"/>
                  <a:gd name="T53" fmla="*/ 132 h 8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50"/>
                  <a:gd name="T82" fmla="*/ 0 h 836"/>
                  <a:gd name="T83" fmla="*/ 550 w 550"/>
                  <a:gd name="T84" fmla="*/ 836 h 8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50" h="836">
                    <a:moveTo>
                      <a:pt x="550" y="132"/>
                    </a:moveTo>
                    <a:cubicBezTo>
                      <a:pt x="549" y="131"/>
                      <a:pt x="548" y="131"/>
                      <a:pt x="547" y="130"/>
                    </a:cubicBezTo>
                    <a:cubicBezTo>
                      <a:pt x="540" y="127"/>
                      <a:pt x="533" y="129"/>
                      <a:pt x="529" y="133"/>
                    </a:cubicBezTo>
                    <a:cubicBezTo>
                      <a:pt x="529" y="133"/>
                      <a:pt x="529" y="133"/>
                      <a:pt x="529" y="133"/>
                    </a:cubicBezTo>
                    <a:cubicBezTo>
                      <a:pt x="523" y="138"/>
                      <a:pt x="517" y="141"/>
                      <a:pt x="509" y="141"/>
                    </a:cubicBezTo>
                    <a:cubicBezTo>
                      <a:pt x="493" y="141"/>
                      <a:pt x="480" y="127"/>
                      <a:pt x="480" y="111"/>
                    </a:cubicBezTo>
                    <a:cubicBezTo>
                      <a:pt x="480" y="94"/>
                      <a:pt x="493" y="80"/>
                      <a:pt x="509" y="80"/>
                    </a:cubicBezTo>
                    <a:cubicBezTo>
                      <a:pt x="517" y="80"/>
                      <a:pt x="524" y="83"/>
                      <a:pt x="529" y="88"/>
                    </a:cubicBezTo>
                    <a:cubicBezTo>
                      <a:pt x="533" y="93"/>
                      <a:pt x="540" y="94"/>
                      <a:pt x="547" y="91"/>
                    </a:cubicBezTo>
                    <a:cubicBezTo>
                      <a:pt x="548" y="91"/>
                      <a:pt x="549" y="90"/>
                      <a:pt x="550" y="89"/>
                    </a:cubicBezTo>
                    <a:cubicBezTo>
                      <a:pt x="550" y="82"/>
                      <a:pt x="550" y="82"/>
                      <a:pt x="550" y="82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246" y="0"/>
                      <a:pt x="0" y="246"/>
                      <a:pt x="0" y="550"/>
                    </a:cubicBezTo>
                    <a:cubicBezTo>
                      <a:pt x="0" y="651"/>
                      <a:pt x="27" y="745"/>
                      <a:pt x="74" y="825"/>
                    </a:cubicBezTo>
                    <a:cubicBezTo>
                      <a:pt x="153" y="780"/>
                      <a:pt x="153" y="780"/>
                      <a:pt x="153" y="780"/>
                    </a:cubicBezTo>
                    <a:cubicBezTo>
                      <a:pt x="158" y="784"/>
                      <a:pt x="160" y="791"/>
                      <a:pt x="158" y="796"/>
                    </a:cubicBezTo>
                    <a:cubicBezTo>
                      <a:pt x="157" y="803"/>
                      <a:pt x="158" y="810"/>
                      <a:pt x="161" y="817"/>
                    </a:cubicBezTo>
                    <a:cubicBezTo>
                      <a:pt x="170" y="831"/>
                      <a:pt x="188" y="836"/>
                      <a:pt x="202" y="827"/>
                    </a:cubicBezTo>
                    <a:cubicBezTo>
                      <a:pt x="217" y="819"/>
                      <a:pt x="222" y="801"/>
                      <a:pt x="214" y="786"/>
                    </a:cubicBezTo>
                    <a:cubicBezTo>
                      <a:pt x="210" y="780"/>
                      <a:pt x="204" y="776"/>
                      <a:pt x="198" y="773"/>
                    </a:cubicBezTo>
                    <a:cubicBezTo>
                      <a:pt x="198" y="773"/>
                      <a:pt x="198" y="773"/>
                      <a:pt x="198" y="773"/>
                    </a:cubicBezTo>
                    <a:cubicBezTo>
                      <a:pt x="192" y="772"/>
                      <a:pt x="187" y="767"/>
                      <a:pt x="186" y="761"/>
                    </a:cubicBezTo>
                    <a:cubicBezTo>
                      <a:pt x="266" y="714"/>
                      <a:pt x="266" y="714"/>
                      <a:pt x="266" y="714"/>
                    </a:cubicBezTo>
                    <a:cubicBezTo>
                      <a:pt x="238" y="666"/>
                      <a:pt x="222" y="610"/>
                      <a:pt x="222" y="550"/>
                    </a:cubicBezTo>
                    <a:cubicBezTo>
                      <a:pt x="222" y="369"/>
                      <a:pt x="369" y="222"/>
                      <a:pt x="550" y="222"/>
                    </a:cubicBezTo>
                    <a:cubicBezTo>
                      <a:pt x="550" y="143"/>
                      <a:pt x="550" y="143"/>
                      <a:pt x="550" y="143"/>
                    </a:cubicBezTo>
                    <a:lnTo>
                      <a:pt x="550" y="132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2" name="Freeform 16"/>
              <p:cNvSpPr>
                <a:spLocks/>
              </p:cNvSpPr>
              <p:nvPr/>
            </p:nvSpPr>
            <p:spPr bwMode="gray">
              <a:xfrm>
                <a:off x="2764" y="1387"/>
                <a:ext cx="912" cy="1210"/>
              </a:xfrm>
              <a:custGeom>
                <a:avLst/>
                <a:gdLst>
                  <a:gd name="T0" fmla="*/ 70 w 621"/>
                  <a:gd name="T1" fmla="*/ 0 h 826"/>
                  <a:gd name="T2" fmla="*/ 70 w 621"/>
                  <a:gd name="T3" fmla="*/ 82 h 826"/>
                  <a:gd name="T4" fmla="*/ 70 w 621"/>
                  <a:gd name="T5" fmla="*/ 89 h 826"/>
                  <a:gd name="T6" fmla="*/ 67 w 621"/>
                  <a:gd name="T7" fmla="*/ 91 h 826"/>
                  <a:gd name="T8" fmla="*/ 49 w 621"/>
                  <a:gd name="T9" fmla="*/ 88 h 826"/>
                  <a:gd name="T10" fmla="*/ 29 w 621"/>
                  <a:gd name="T11" fmla="*/ 80 h 826"/>
                  <a:gd name="T12" fmla="*/ 0 w 621"/>
                  <a:gd name="T13" fmla="*/ 111 h 826"/>
                  <a:gd name="T14" fmla="*/ 29 w 621"/>
                  <a:gd name="T15" fmla="*/ 141 h 826"/>
                  <a:gd name="T16" fmla="*/ 49 w 621"/>
                  <a:gd name="T17" fmla="*/ 133 h 826"/>
                  <a:gd name="T18" fmla="*/ 49 w 621"/>
                  <a:gd name="T19" fmla="*/ 133 h 826"/>
                  <a:gd name="T20" fmla="*/ 67 w 621"/>
                  <a:gd name="T21" fmla="*/ 130 h 826"/>
                  <a:gd name="T22" fmla="*/ 70 w 621"/>
                  <a:gd name="T23" fmla="*/ 132 h 826"/>
                  <a:gd name="T24" fmla="*/ 70 w 621"/>
                  <a:gd name="T25" fmla="*/ 143 h 826"/>
                  <a:gd name="T26" fmla="*/ 70 w 621"/>
                  <a:gd name="T27" fmla="*/ 222 h 826"/>
                  <a:gd name="T28" fmla="*/ 70 w 621"/>
                  <a:gd name="T29" fmla="*/ 222 h 826"/>
                  <a:gd name="T30" fmla="*/ 398 w 621"/>
                  <a:gd name="T31" fmla="*/ 550 h 826"/>
                  <a:gd name="T32" fmla="*/ 354 w 621"/>
                  <a:gd name="T33" fmla="*/ 714 h 826"/>
                  <a:gd name="T34" fmla="*/ 433 w 621"/>
                  <a:gd name="T35" fmla="*/ 759 h 826"/>
                  <a:gd name="T36" fmla="*/ 436 w 621"/>
                  <a:gd name="T37" fmla="*/ 758 h 826"/>
                  <a:gd name="T38" fmla="*/ 443 w 621"/>
                  <a:gd name="T39" fmla="*/ 740 h 826"/>
                  <a:gd name="T40" fmla="*/ 443 w 621"/>
                  <a:gd name="T41" fmla="*/ 740 h 826"/>
                  <a:gd name="T42" fmla="*/ 446 w 621"/>
                  <a:gd name="T43" fmla="*/ 720 h 826"/>
                  <a:gd name="T44" fmla="*/ 487 w 621"/>
                  <a:gd name="T45" fmla="*/ 709 h 826"/>
                  <a:gd name="T46" fmla="*/ 498 w 621"/>
                  <a:gd name="T47" fmla="*/ 750 h 826"/>
                  <a:gd name="T48" fmla="*/ 482 w 621"/>
                  <a:gd name="T49" fmla="*/ 763 h 826"/>
                  <a:gd name="T50" fmla="*/ 470 w 621"/>
                  <a:gd name="T51" fmla="*/ 777 h 826"/>
                  <a:gd name="T52" fmla="*/ 470 w 621"/>
                  <a:gd name="T53" fmla="*/ 781 h 826"/>
                  <a:gd name="T54" fmla="*/ 547 w 621"/>
                  <a:gd name="T55" fmla="*/ 826 h 826"/>
                  <a:gd name="T56" fmla="*/ 621 w 621"/>
                  <a:gd name="T57" fmla="*/ 550 h 826"/>
                  <a:gd name="T58" fmla="*/ 70 w 621"/>
                  <a:gd name="T59" fmla="*/ 0 h 82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21"/>
                  <a:gd name="T91" fmla="*/ 0 h 826"/>
                  <a:gd name="T92" fmla="*/ 621 w 621"/>
                  <a:gd name="T93" fmla="*/ 826 h 82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21" h="826">
                    <a:moveTo>
                      <a:pt x="70" y="0"/>
                    </a:move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9" y="90"/>
                      <a:pt x="68" y="91"/>
                      <a:pt x="67" y="91"/>
                    </a:cubicBezTo>
                    <a:cubicBezTo>
                      <a:pt x="60" y="94"/>
                      <a:pt x="53" y="93"/>
                      <a:pt x="49" y="88"/>
                    </a:cubicBezTo>
                    <a:cubicBezTo>
                      <a:pt x="44" y="83"/>
                      <a:pt x="37" y="80"/>
                      <a:pt x="29" y="80"/>
                    </a:cubicBezTo>
                    <a:cubicBezTo>
                      <a:pt x="13" y="80"/>
                      <a:pt x="0" y="94"/>
                      <a:pt x="0" y="111"/>
                    </a:cubicBezTo>
                    <a:cubicBezTo>
                      <a:pt x="0" y="127"/>
                      <a:pt x="13" y="141"/>
                      <a:pt x="29" y="141"/>
                    </a:cubicBezTo>
                    <a:cubicBezTo>
                      <a:pt x="37" y="141"/>
                      <a:pt x="43" y="138"/>
                      <a:pt x="49" y="133"/>
                    </a:cubicBezTo>
                    <a:cubicBezTo>
                      <a:pt x="49" y="133"/>
                      <a:pt x="49" y="133"/>
                      <a:pt x="49" y="133"/>
                    </a:cubicBezTo>
                    <a:cubicBezTo>
                      <a:pt x="53" y="129"/>
                      <a:pt x="60" y="127"/>
                      <a:pt x="67" y="130"/>
                    </a:cubicBezTo>
                    <a:cubicBezTo>
                      <a:pt x="68" y="131"/>
                      <a:pt x="69" y="131"/>
                      <a:pt x="70" y="132"/>
                    </a:cubicBez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252" y="222"/>
                      <a:pt x="398" y="369"/>
                      <a:pt x="398" y="550"/>
                    </a:cubicBezTo>
                    <a:cubicBezTo>
                      <a:pt x="398" y="610"/>
                      <a:pt x="382" y="666"/>
                      <a:pt x="354" y="714"/>
                    </a:cubicBezTo>
                    <a:cubicBezTo>
                      <a:pt x="433" y="759"/>
                      <a:pt x="433" y="759"/>
                      <a:pt x="433" y="759"/>
                    </a:cubicBezTo>
                    <a:cubicBezTo>
                      <a:pt x="434" y="759"/>
                      <a:pt x="435" y="758"/>
                      <a:pt x="436" y="758"/>
                    </a:cubicBezTo>
                    <a:cubicBezTo>
                      <a:pt x="442" y="753"/>
                      <a:pt x="445" y="746"/>
                      <a:pt x="443" y="740"/>
                    </a:cubicBezTo>
                    <a:cubicBezTo>
                      <a:pt x="443" y="740"/>
                      <a:pt x="443" y="740"/>
                      <a:pt x="443" y="740"/>
                    </a:cubicBezTo>
                    <a:cubicBezTo>
                      <a:pt x="441" y="733"/>
                      <a:pt x="442" y="726"/>
                      <a:pt x="446" y="720"/>
                    </a:cubicBezTo>
                    <a:cubicBezTo>
                      <a:pt x="454" y="705"/>
                      <a:pt x="472" y="701"/>
                      <a:pt x="487" y="709"/>
                    </a:cubicBezTo>
                    <a:cubicBezTo>
                      <a:pt x="501" y="717"/>
                      <a:pt x="506" y="736"/>
                      <a:pt x="498" y="750"/>
                    </a:cubicBezTo>
                    <a:cubicBezTo>
                      <a:pt x="494" y="756"/>
                      <a:pt x="489" y="761"/>
                      <a:pt x="482" y="763"/>
                    </a:cubicBezTo>
                    <a:cubicBezTo>
                      <a:pt x="476" y="764"/>
                      <a:pt x="471" y="770"/>
                      <a:pt x="470" y="777"/>
                    </a:cubicBezTo>
                    <a:cubicBezTo>
                      <a:pt x="470" y="778"/>
                      <a:pt x="470" y="780"/>
                      <a:pt x="470" y="781"/>
                    </a:cubicBezTo>
                    <a:cubicBezTo>
                      <a:pt x="547" y="826"/>
                      <a:pt x="547" y="826"/>
                      <a:pt x="547" y="826"/>
                    </a:cubicBezTo>
                    <a:cubicBezTo>
                      <a:pt x="594" y="745"/>
                      <a:pt x="621" y="651"/>
                      <a:pt x="621" y="550"/>
                    </a:cubicBezTo>
                    <a:cubicBezTo>
                      <a:pt x="621" y="246"/>
                      <a:pt x="374" y="0"/>
                      <a:pt x="70" y="0"/>
                    </a:cubicBez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23" name="Freeform 17"/>
              <p:cNvSpPr>
                <a:spLocks/>
              </p:cNvSpPr>
              <p:nvPr/>
            </p:nvSpPr>
            <p:spPr bwMode="gray">
              <a:xfrm>
                <a:off x="2169" y="2414"/>
                <a:ext cx="1397" cy="587"/>
              </a:xfrm>
              <a:custGeom>
                <a:avLst/>
                <a:gdLst>
                  <a:gd name="T0" fmla="*/ 876 w 953"/>
                  <a:gd name="T1" fmla="*/ 80 h 400"/>
                  <a:gd name="T2" fmla="*/ 876 w 953"/>
                  <a:gd name="T3" fmla="*/ 76 h 400"/>
                  <a:gd name="T4" fmla="*/ 888 w 953"/>
                  <a:gd name="T5" fmla="*/ 62 h 400"/>
                  <a:gd name="T6" fmla="*/ 904 w 953"/>
                  <a:gd name="T7" fmla="*/ 49 h 400"/>
                  <a:gd name="T8" fmla="*/ 893 w 953"/>
                  <a:gd name="T9" fmla="*/ 8 h 400"/>
                  <a:gd name="T10" fmla="*/ 852 w 953"/>
                  <a:gd name="T11" fmla="*/ 19 h 400"/>
                  <a:gd name="T12" fmla="*/ 849 w 953"/>
                  <a:gd name="T13" fmla="*/ 39 h 400"/>
                  <a:gd name="T14" fmla="*/ 849 w 953"/>
                  <a:gd name="T15" fmla="*/ 39 h 400"/>
                  <a:gd name="T16" fmla="*/ 842 w 953"/>
                  <a:gd name="T17" fmla="*/ 57 h 400"/>
                  <a:gd name="T18" fmla="*/ 839 w 953"/>
                  <a:gd name="T19" fmla="*/ 58 h 400"/>
                  <a:gd name="T20" fmla="*/ 760 w 953"/>
                  <a:gd name="T21" fmla="*/ 13 h 400"/>
                  <a:gd name="T22" fmla="*/ 476 w 953"/>
                  <a:gd name="T23" fmla="*/ 177 h 400"/>
                  <a:gd name="T24" fmla="*/ 192 w 953"/>
                  <a:gd name="T25" fmla="*/ 13 h 400"/>
                  <a:gd name="T26" fmla="*/ 112 w 953"/>
                  <a:gd name="T27" fmla="*/ 60 h 400"/>
                  <a:gd name="T28" fmla="*/ 124 w 953"/>
                  <a:gd name="T29" fmla="*/ 72 h 400"/>
                  <a:gd name="T30" fmla="*/ 124 w 953"/>
                  <a:gd name="T31" fmla="*/ 72 h 400"/>
                  <a:gd name="T32" fmla="*/ 140 w 953"/>
                  <a:gd name="T33" fmla="*/ 85 h 400"/>
                  <a:gd name="T34" fmla="*/ 128 w 953"/>
                  <a:gd name="T35" fmla="*/ 126 h 400"/>
                  <a:gd name="T36" fmla="*/ 87 w 953"/>
                  <a:gd name="T37" fmla="*/ 116 h 400"/>
                  <a:gd name="T38" fmla="*/ 84 w 953"/>
                  <a:gd name="T39" fmla="*/ 95 h 400"/>
                  <a:gd name="T40" fmla="*/ 79 w 953"/>
                  <a:gd name="T41" fmla="*/ 79 h 400"/>
                  <a:gd name="T42" fmla="*/ 0 w 953"/>
                  <a:gd name="T43" fmla="*/ 124 h 400"/>
                  <a:gd name="T44" fmla="*/ 476 w 953"/>
                  <a:gd name="T45" fmla="*/ 400 h 400"/>
                  <a:gd name="T46" fmla="*/ 953 w 953"/>
                  <a:gd name="T47" fmla="*/ 125 h 400"/>
                  <a:gd name="T48" fmla="*/ 876 w 953"/>
                  <a:gd name="T49" fmla="*/ 80 h 4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953"/>
                  <a:gd name="T76" fmla="*/ 0 h 400"/>
                  <a:gd name="T77" fmla="*/ 953 w 953"/>
                  <a:gd name="T78" fmla="*/ 400 h 4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953" h="400">
                    <a:moveTo>
                      <a:pt x="876" y="80"/>
                    </a:moveTo>
                    <a:cubicBezTo>
                      <a:pt x="876" y="79"/>
                      <a:pt x="876" y="77"/>
                      <a:pt x="876" y="76"/>
                    </a:cubicBezTo>
                    <a:cubicBezTo>
                      <a:pt x="877" y="69"/>
                      <a:pt x="882" y="63"/>
                      <a:pt x="888" y="62"/>
                    </a:cubicBezTo>
                    <a:cubicBezTo>
                      <a:pt x="895" y="60"/>
                      <a:pt x="900" y="55"/>
                      <a:pt x="904" y="49"/>
                    </a:cubicBezTo>
                    <a:cubicBezTo>
                      <a:pt x="912" y="35"/>
                      <a:pt x="907" y="16"/>
                      <a:pt x="893" y="8"/>
                    </a:cubicBezTo>
                    <a:cubicBezTo>
                      <a:pt x="878" y="0"/>
                      <a:pt x="860" y="4"/>
                      <a:pt x="852" y="19"/>
                    </a:cubicBezTo>
                    <a:cubicBezTo>
                      <a:pt x="848" y="25"/>
                      <a:pt x="847" y="32"/>
                      <a:pt x="849" y="39"/>
                    </a:cubicBezTo>
                    <a:cubicBezTo>
                      <a:pt x="849" y="39"/>
                      <a:pt x="849" y="39"/>
                      <a:pt x="849" y="39"/>
                    </a:cubicBezTo>
                    <a:cubicBezTo>
                      <a:pt x="851" y="45"/>
                      <a:pt x="848" y="52"/>
                      <a:pt x="842" y="57"/>
                    </a:cubicBezTo>
                    <a:cubicBezTo>
                      <a:pt x="841" y="57"/>
                      <a:pt x="840" y="58"/>
                      <a:pt x="839" y="58"/>
                    </a:cubicBezTo>
                    <a:cubicBezTo>
                      <a:pt x="760" y="13"/>
                      <a:pt x="760" y="13"/>
                      <a:pt x="760" y="13"/>
                    </a:cubicBezTo>
                    <a:cubicBezTo>
                      <a:pt x="704" y="111"/>
                      <a:pt x="598" y="177"/>
                      <a:pt x="476" y="177"/>
                    </a:cubicBezTo>
                    <a:cubicBezTo>
                      <a:pt x="355" y="177"/>
                      <a:pt x="249" y="111"/>
                      <a:pt x="192" y="13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3" y="66"/>
                      <a:pt x="118" y="71"/>
                      <a:pt x="124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30" y="75"/>
                      <a:pt x="136" y="79"/>
                      <a:pt x="140" y="85"/>
                    </a:cubicBezTo>
                    <a:cubicBezTo>
                      <a:pt x="148" y="100"/>
                      <a:pt x="143" y="118"/>
                      <a:pt x="128" y="126"/>
                    </a:cubicBezTo>
                    <a:cubicBezTo>
                      <a:pt x="114" y="135"/>
                      <a:pt x="96" y="130"/>
                      <a:pt x="87" y="116"/>
                    </a:cubicBezTo>
                    <a:cubicBezTo>
                      <a:pt x="84" y="109"/>
                      <a:pt x="83" y="102"/>
                      <a:pt x="84" y="95"/>
                    </a:cubicBezTo>
                    <a:cubicBezTo>
                      <a:pt x="86" y="90"/>
                      <a:pt x="84" y="83"/>
                      <a:pt x="79" y="7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95" y="289"/>
                      <a:pt x="273" y="400"/>
                      <a:pt x="476" y="400"/>
                    </a:cubicBezTo>
                    <a:cubicBezTo>
                      <a:pt x="680" y="400"/>
                      <a:pt x="858" y="289"/>
                      <a:pt x="953" y="125"/>
                    </a:cubicBezTo>
                    <a:lnTo>
                      <a:pt x="876" y="80"/>
                    </a:lnTo>
                    <a:close/>
                  </a:path>
                </a:pathLst>
              </a:custGeom>
              <a:solidFill>
                <a:srgbClr val="D1D1D1"/>
              </a:solidFill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HEİNRİCH PRENSİPLERİ</a:t>
            </a:r>
          </a:p>
        </p:txBody>
      </p:sp>
      <p:pic>
        <p:nvPicPr>
          <p:cNvPr id="5122" name="Picture 2" descr="D:\DOKTOR\1-ISTANBULUZMAN\1-EĞİTİM KURUMU\1. İstanbuluzman\2-RESİMLER\Banka-Para\Money_Bag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0975"/>
            <a:ext cx="25717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Oval 16"/>
          <p:cNvSpPr>
            <a:spLocks noChangeArrowheads="1"/>
          </p:cNvSpPr>
          <p:nvPr/>
        </p:nvSpPr>
        <p:spPr bwMode="auto">
          <a:xfrm>
            <a:off x="757238" y="1993900"/>
            <a:ext cx="588962" cy="600075"/>
          </a:xfrm>
          <a:prstGeom prst="ellipse">
            <a:avLst/>
          </a:prstGeom>
          <a:noFill/>
          <a:ln w="28575">
            <a:solidFill>
              <a:srgbClr val="4D4D4D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tr-TR" sz="1400" b="1" dirty="0">
              <a:solidFill>
                <a:srgbClr val="000000"/>
              </a:solidFill>
              <a:latin typeface="Cambria" pitchFamily="18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62985" y="2021074"/>
            <a:ext cx="763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000000"/>
                </a:solidFill>
                <a:latin typeface="Cambria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034576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0" grpId="0" animBg="1"/>
      <p:bldP spid="58456" grpId="0" animBg="1"/>
      <p:bldP spid="5845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8447675" y="6390848"/>
            <a:ext cx="658225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rgbClr val="B10404">
                    <a:lumMod val="60000"/>
                    <a:lumOff val="40000"/>
                  </a:srgb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rgbClr val="B10404">
                  <a:lumMod val="60000"/>
                  <a:lumOff val="40000"/>
                </a:srgb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algn="r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b="1" kern="0" dirty="0" smtClean="0">
              <a:solidFill>
                <a:srgbClr val="FFFFFF">
                  <a:lumMod val="65000"/>
                </a:srgb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166751" y="2667280"/>
            <a:ext cx="6835637" cy="1638019"/>
          </a:xfrm>
          <a:prstGeom prst="roundRect">
            <a:avLst>
              <a:gd name="adj" fmla="val 16667"/>
            </a:avLst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Sağlanmasında 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5400" noProof="1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3 Temel </a:t>
            </a:r>
            <a:r>
              <a:rPr lang="tr-TR" sz="5400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Kural</a:t>
            </a:r>
            <a:endParaRPr lang="tr-TR" sz="5400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 descr="C:\Users\Ahmet Yiğitap\Pictures\Oklar-Yönler\st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3298"/>
            <a:ext cx="2025981" cy="202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9871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1" name="Rectangle 7"/>
          <p:cNvSpPr>
            <a:spLocks noChangeArrowheads="1"/>
          </p:cNvSpPr>
          <p:nvPr/>
        </p:nvSpPr>
        <p:spPr bwMode="gray">
          <a:xfrm>
            <a:off x="57150" y="1420813"/>
            <a:ext cx="2901950" cy="9715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/>
            <a:r>
              <a:rPr lang="tr-T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RİSKİ</a:t>
            </a:r>
          </a:p>
          <a:p>
            <a:pPr algn="ctr" defTabSz="801688" eaLnBrk="0" hangingPunct="0"/>
            <a:r>
              <a:rPr lang="tr-T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ORTADAN KALDIRMAK</a:t>
            </a:r>
            <a:endParaRPr lang="en-GB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gray">
          <a:xfrm>
            <a:off x="3092450" y="1420813"/>
            <a:ext cx="2901950" cy="97155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>
              <a:defRPr/>
            </a:pPr>
            <a:r>
              <a:rPr lang="tr-T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RİSKİ</a:t>
            </a:r>
            <a:endParaRPr lang="tr-T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algn="ctr" defTabSz="801688" eaLnBrk="0" hangingPunct="0">
              <a:defRPr/>
            </a:pPr>
            <a:r>
              <a:rPr lang="tr-T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ZAMANINDA SAPTAMAK</a:t>
            </a:r>
            <a:endParaRPr lang="en-GB" sz="20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gray">
          <a:xfrm>
            <a:off x="6118225" y="1420813"/>
            <a:ext cx="2901950" cy="97155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50000">
                <a:schemeClr val="bg2">
                  <a:gamma/>
                  <a:tint val="60784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801688" eaLnBrk="0" hangingPunct="0">
              <a:defRPr/>
            </a:pPr>
            <a:r>
              <a:rPr lang="tr-T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RİSKİN  KÖTÜ SONUÇLARINI</a:t>
            </a:r>
          </a:p>
          <a:p>
            <a:pPr algn="ctr" defTabSz="801688" eaLnBrk="0" hangingPunct="0">
              <a:defRPr/>
            </a:pPr>
            <a:r>
              <a:rPr lang="tr-T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mbria Math" pitchFamily="18" charset="0"/>
                <a:cs typeface="Calibri" pitchFamily="34" charset="0"/>
              </a:rPr>
              <a:t>EN AZA İNDİRMEK</a:t>
            </a: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gray">
          <a:xfrm>
            <a:off x="57150" y="2392362"/>
            <a:ext cx="2901950" cy="351313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Proaktif Olmak</a:t>
            </a:r>
          </a:p>
          <a:p>
            <a:pPr marL="285750" indent="-180000">
              <a:buFont typeface="Wingdings" pitchFamily="2" charset="2"/>
              <a:buChar char="§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Ortadan kaldırmak,</a:t>
            </a:r>
          </a:p>
          <a:p>
            <a:pPr marL="285750" indent="-180000">
              <a:buFont typeface="Wingdings" pitchFamily="2" charset="2"/>
              <a:buChar char="§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Engel olmak;</a:t>
            </a:r>
          </a:p>
          <a:p>
            <a:pPr marL="432000" lvl="1" indent="-144000">
              <a:buFont typeface="Arial" pitchFamily="34" charset="0"/>
              <a:buChar char="•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Duyarlı olmak,</a:t>
            </a:r>
          </a:p>
          <a:p>
            <a:pPr marL="432000" lvl="1" indent="-144000">
              <a:buFont typeface="Arial" pitchFamily="34" charset="0"/>
              <a:buChar char="•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Tehlikeleri görmek,</a:t>
            </a:r>
          </a:p>
          <a:p>
            <a:pPr marL="432000" lvl="1" indent="-144000">
              <a:buFont typeface="Arial" pitchFamily="34" charset="0"/>
              <a:buChar char="•"/>
            </a:pPr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Bilgi ve deneyimli olmak</a:t>
            </a:r>
          </a:p>
          <a:p>
            <a:pPr algn="ctr"/>
            <a:endParaRPr lang="tr-TR" sz="2000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Reaktif Olmak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ctr">
              <a:lnSpc>
                <a:spcPct val="90000"/>
              </a:lnSpc>
              <a:spcAft>
                <a:spcPct val="20000"/>
              </a:spcAft>
              <a:buClr>
                <a:srgbClr val="292929"/>
              </a:buClr>
              <a:defRPr/>
            </a:pPr>
            <a:endParaRPr lang="en-GB" sz="16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3092450" y="2392362"/>
            <a:ext cx="2901950" cy="351313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Tehlikeli olan bir durumun tehlike olasılığı çok düşük düzeye indirilemiyorsa, </a:t>
            </a:r>
            <a:r>
              <a:rPr lang="tr-TR" sz="2000" b="1" i="1" dirty="0" smtClean="0">
                <a:solidFill>
                  <a:srgbClr val="6B9B1A"/>
                </a:solidFill>
                <a:latin typeface="Calibri" pitchFamily="34" charset="0"/>
                <a:cs typeface="Calibri" pitchFamily="34" charset="0"/>
              </a:rPr>
              <a:t>tehlikeli durumların-gelişmelerin izlenmesi, </a:t>
            </a:r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kazaların önlenmesi açısından büyük önem kazanır.</a:t>
            </a:r>
          </a:p>
          <a:p>
            <a:pPr algn="ctr"/>
            <a:endParaRPr lang="tr-TR" sz="1600" b="1" i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16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16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tr-TR" sz="16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gray">
          <a:xfrm>
            <a:off x="6118225" y="2392362"/>
            <a:ext cx="2901950" cy="351313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808080">
                <a:alpha val="50000"/>
              </a:srgbClr>
            </a:outerShdw>
          </a:effectLst>
        </p:spPr>
        <p:txBody>
          <a:bodyPr lIns="144000" tIns="144000" rIns="144000" bIns="72000" anchor="t" anchorCtr="0"/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İş kazaları ve meslek hastalıklarına yönelik olarak KKD kullanılması gerekir. </a:t>
            </a:r>
          </a:p>
          <a:p>
            <a:pPr algn="ctr"/>
            <a:endParaRPr lang="tr-TR" sz="2000" b="1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(KKD kullanılmasına bağlı kazalardan korunma,</a:t>
            </a:r>
          </a:p>
          <a:p>
            <a:pPr algn="ctr"/>
            <a:endParaRPr lang="tr-TR" sz="1200" i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tr-TR" sz="2000" i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Meslek hastalıkların önlenmesinde periyodik muayenelerin yapılması,)</a:t>
            </a:r>
          </a:p>
        </p:txBody>
      </p:sp>
      <p:sp>
        <p:nvSpPr>
          <p:cNvPr id="13" name="Rectangle 31"/>
          <p:cNvSpPr txBox="1">
            <a:spLocks noChangeArrowheads="1"/>
          </p:cNvSpPr>
          <p:nvPr/>
        </p:nvSpPr>
        <p:spPr bwMode="gray">
          <a:xfrm>
            <a:off x="231797" y="411163"/>
            <a:ext cx="881666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tr-TR" sz="3200" b="1" dirty="0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İSG SAĞLANMASINDA TEMEL KURALLAR</a:t>
            </a:r>
            <a:endParaRPr lang="tr-TR" sz="3200" b="1" dirty="0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6676" y="5981670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Proaktif olmak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3111500" y="5981670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Süreci İzlemek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6137275" y="5981670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Önlemler Almak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57151" y="992128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Birinci Yaklaşım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3111500" y="992128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İkinci Yaklaşım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6127750" y="992128"/>
            <a:ext cx="2901950" cy="40011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000" b="1" i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Üçüncü Yaklaşım</a:t>
            </a:r>
            <a:endParaRPr lang="tr-TR" sz="20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" name="Akış Çizelgesi: Belge 18"/>
          <p:cNvSpPr/>
          <p:nvPr/>
        </p:nvSpPr>
        <p:spPr>
          <a:xfrm>
            <a:off x="32056" y="6496050"/>
            <a:ext cx="601020" cy="314325"/>
          </a:xfrm>
          <a:prstGeom prst="flowChartDocumen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latin typeface="Calibri" pitchFamily="34" charset="0"/>
              </a:rPr>
              <a:t>2</a:t>
            </a:r>
            <a:endParaRPr lang="tr-TR" sz="20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167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78" name="Rectangle 90"/>
          <p:cNvSpPr>
            <a:spLocks noChangeArrowheads="1"/>
          </p:cNvSpPr>
          <p:nvPr/>
        </p:nvSpPr>
        <p:spPr bwMode="auto">
          <a:xfrm rot="5400000">
            <a:off x="4514850" y="2343150"/>
            <a:ext cx="114300" cy="9144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rgbClr val="000000"/>
              </a:solidFill>
            </a:endParaRPr>
          </a:p>
        </p:txBody>
      </p:sp>
      <p:sp>
        <p:nvSpPr>
          <p:cNvPr id="4" name="Rechteck 4"/>
          <p:cNvSpPr>
            <a:spLocks noChangeArrowheads="1"/>
          </p:cNvSpPr>
          <p:nvPr/>
        </p:nvSpPr>
        <p:spPr bwMode="auto">
          <a:xfrm>
            <a:off x="172005" y="2516888"/>
            <a:ext cx="8782476" cy="29218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marL="36000" algn="ctr"/>
            <a:r>
              <a:rPr lang="tr-TR" sz="9000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Calibri" pitchFamily="34" charset="0"/>
                <a:cs typeface="Calibri" pitchFamily="34" charset="0"/>
              </a:rPr>
              <a:t>Teşekkür Ederim</a:t>
            </a:r>
            <a:endParaRPr lang="tr-TR" sz="9000" b="1" noProof="1">
              <a:solidFill>
                <a:srgbClr val="575757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4842" y="568865"/>
            <a:ext cx="3290888" cy="2465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8429625" y="6376921"/>
            <a:ext cx="591550" cy="51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tr-TR" b="1" noProof="1" smtClean="0">
                <a:solidFill>
                  <a:srgbClr val="575757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ZİN</a:t>
            </a:r>
            <a:r>
              <a:rPr lang="tr-TR" b="1" noProof="1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  <a:reflection blurRad="6350" stA="55000" endA="50" endPos="85000" dist="29997" dir="5400000" sy="-100000" algn="bl" rotWithShape="0"/>
                </a:effectLst>
                <a:latin typeface="Calibri" pitchFamily="34" charset="0"/>
                <a:cs typeface="Calibri" pitchFamily="34" charset="0"/>
              </a:rPr>
              <a:t>DE</a:t>
            </a:r>
            <a:endParaRPr lang="en-GB" b="1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  <a:reflection blurRad="6350" stA="55000" endA="50" endPos="85000" dist="29997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GB" sz="1800" b="1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  <a:reflection blurRad="6350" stA="55000" endA="50" endPos="85000" dist="29997" dir="5400000" sy="-100000" algn="bl" rotWithShape="0"/>
              </a:effectLst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1373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7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7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78" grpId="0" animBg="1"/>
    </p:bldLst>
  </p:timing>
</p:sld>
</file>

<file path=ppt/theme/theme1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4D4D4D"/>
          </a:solidFill>
          <a:prstDash val="sysDot"/>
          <a:round/>
          <a:headEnd/>
          <a:tailEnd/>
        </a:ln>
      </a:spPr>
      <a:bodyPr/>
      <a:lstStyle>
        <a:defPPr>
          <a:defRPr dirty="0">
            <a:solidFill>
              <a:srgbClr val="000000"/>
            </a:solidFill>
          </a:defRPr>
        </a:defPPr>
      </a:lstStyle>
    </a:sp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Standarddesign">
  <a:themeElements>
    <a:clrScheme name="1_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40505"/>
      </a:accent2>
      <a:accent3>
        <a:srgbClr val="FFFFFF"/>
      </a:accent3>
      <a:accent4>
        <a:srgbClr val="000000"/>
      </a:accent4>
      <a:accent5>
        <a:srgbClr val="FECFAA"/>
      </a:accent5>
      <a:accent6>
        <a:srgbClr val="B10404"/>
      </a:accent6>
      <a:hlink>
        <a:srgbClr val="919191"/>
      </a:hlink>
      <a:folHlink>
        <a:srgbClr val="C9C9C9"/>
      </a:folHlink>
    </a:clrScheme>
    <a:fontScheme name="1_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40505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10404"/>
        </a:accent6>
        <a:hlink>
          <a:srgbClr val="919191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11613</TotalTime>
  <Words>1802</Words>
  <Application>Microsoft Office PowerPoint</Application>
  <PresentationFormat>Ekran Gösterisi (4:3)</PresentationFormat>
  <Paragraphs>447</Paragraphs>
  <Slides>33</Slides>
  <Notes>33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6</vt:i4>
      </vt:variant>
      <vt:variant>
        <vt:lpstr>Slayt Başlıkları</vt:lpstr>
      </vt:variant>
      <vt:variant>
        <vt:i4>33</vt:i4>
      </vt:variant>
    </vt:vector>
  </HeadingPairs>
  <TitlesOfParts>
    <vt:vector size="45" baseType="lpstr">
      <vt:lpstr>Arial</vt:lpstr>
      <vt:lpstr>Calibri</vt:lpstr>
      <vt:lpstr>Cambria</vt:lpstr>
      <vt:lpstr>Cambria Math</vt:lpstr>
      <vt:lpstr>Monotype Corsiva</vt:lpstr>
      <vt:lpstr>Wingdings</vt:lpstr>
      <vt:lpstr>1_Standarddesign</vt:lpstr>
      <vt:lpstr>6_Standarddesign</vt:lpstr>
      <vt:lpstr>7_Standarddesign</vt:lpstr>
      <vt:lpstr>9_Standarddesign</vt:lpstr>
      <vt:lpstr>5_Standarddesign</vt:lpstr>
      <vt:lpstr>3_Standarddesign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İSG ÇALIŞMALARININ AMACI </vt:lpstr>
      <vt:lpstr>PowerPoint Sunusu</vt:lpstr>
      <vt:lpstr>PowerPoint Sunusu</vt:lpstr>
      <vt:lpstr>PowerPoint Sunusu</vt:lpstr>
      <vt:lpstr>PowerPoint Sunusu</vt:lpstr>
      <vt:lpstr>PowerPoint Sunusu</vt:lpstr>
      <vt:lpstr>TEHLİKELİ HAREKETLERİN NEDENLERİ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Inscale GmbH &amp; Co. KG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PresentationPackage</dc:title>
  <dc:creator>DOKTOR</dc:creator>
  <cp:lastModifiedBy>Ahmet</cp:lastModifiedBy>
  <cp:revision>1189</cp:revision>
  <dcterms:created xsi:type="dcterms:W3CDTF">2008-04-16T13:39:00Z</dcterms:created>
  <dcterms:modified xsi:type="dcterms:W3CDTF">2014-12-12T17:11:51Z</dcterms:modified>
</cp:coreProperties>
</file>