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461" r:id="rId2"/>
    <p:sldId id="1250" r:id="rId3"/>
    <p:sldId id="1251" r:id="rId4"/>
    <p:sldId id="1258" r:id="rId5"/>
    <p:sldId id="1253" r:id="rId6"/>
    <p:sldId id="1255" r:id="rId7"/>
    <p:sldId id="1256" r:id="rId8"/>
    <p:sldId id="1257" r:id="rId9"/>
    <p:sldId id="1259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5A5A59"/>
    <a:srgbClr val="3366FF"/>
    <a:srgbClr val="004074"/>
    <a:srgbClr val="004986"/>
    <a:srgbClr val="00A4FF"/>
    <a:srgbClr val="6B9B1A"/>
    <a:srgbClr val="575F57"/>
    <a:srgbClr val="57575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981" autoAdjust="0"/>
  </p:normalViewPr>
  <p:slideViewPr>
    <p:cSldViewPr snapToGrid="0">
      <p:cViewPr>
        <p:scale>
          <a:sx n="100" d="100"/>
          <a:sy n="100" d="100"/>
        </p:scale>
        <p:origin x="-1944" y="-25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28.12.2011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499B77-45D8-4A2D-B166-3750C41EF709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2707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2055515-18D4-4FED-8932-3A920E085174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364980"/>
            <a:ext cx="8791574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chemeClr val="tx1"/>
                  </a:outerShdw>
                </a:effectLst>
                <a:latin typeface="Cambria" pitchFamily="18" charset="0"/>
              </a:rPr>
              <a:t>İstanbulUzman</a:t>
            </a:r>
            <a:endParaRPr lang="tr-TR" sz="10000" dirty="0">
              <a:ln w="381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16163" y="3431957"/>
            <a:ext cx="8945949" cy="224676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/>
            <a:contourClr>
              <a:schemeClr val="bg1">
                <a:lumMod val="85000"/>
              </a:schemeClr>
            </a:contourClr>
          </a:sp3d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tr-TR" sz="7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İş Sağlığı ve Güvenliği </a:t>
            </a:r>
          </a:p>
          <a:p>
            <a:pPr algn="ctr">
              <a:defRPr/>
            </a:pPr>
            <a:r>
              <a:rPr lang="tr-TR" sz="7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Kültürü</a:t>
            </a:r>
            <a:endParaRPr lang="tr-TR" sz="7000" b="1" dirty="0">
              <a:ln w="50800"/>
              <a:solidFill>
                <a:schemeClr val="bg1">
                  <a:shade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Konu; İSG Kültürü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257300" lvl="2" indent="-3429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endParaRPr lang="tr-TR" sz="2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 </a:t>
            </a:r>
            <a:r>
              <a:rPr lang="tr-TR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tr-TR" sz="2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 </a:t>
            </a:r>
            <a:r>
              <a:rPr lang="tr-TR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tr-TR" sz="2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24 ARALIK 2011 İŞYERİ HEKİMLİĞİ SORULARI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5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Konu;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2. Güvenlik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kültürünün amaçlarıyla ilgili olarak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aşağıdakilerden hangisi yanlıştır?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Güvenlik kültürü "davranış normları" oluşturmayı amaçlar.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Kaza ve yaralanmaları azaltmak güvenlik kültürünün bir amacıdır.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Güvenlik kültürünün amacı nadir görülen hastalık ve kazalar konusunda dikkati çekmektir.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Güvenlik kültürünün amacı işletmede çalışanların kaza ve hastalıklar konusunda aynı inanç ve fikirleri paylaşmasını sağlamaktır.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SORU –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84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6"/>
          <p:cNvSpPr txBox="1">
            <a:spLocks noChangeArrowheads="1"/>
          </p:cNvSpPr>
          <p:nvPr/>
        </p:nvSpPr>
        <p:spPr bwMode="auto">
          <a:xfrm>
            <a:off x="6131925" y="2198559"/>
            <a:ext cx="28589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İşletmenin Korunması</a:t>
            </a:r>
            <a:endParaRPr lang="en-GB" b="1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76" name="Text Box 44"/>
          <p:cNvSpPr txBox="1">
            <a:spLocks noChangeArrowheads="1"/>
          </p:cNvSpPr>
          <p:nvPr/>
        </p:nvSpPr>
        <p:spPr bwMode="auto">
          <a:xfrm>
            <a:off x="9639" y="2298958"/>
            <a:ext cx="2874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Çalışanın Korunması</a:t>
            </a:r>
            <a:endParaRPr lang="en-GB" b="1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3477" name="Picture 5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2384425" y="5262563"/>
            <a:ext cx="42878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8" name="Freeform 6"/>
          <p:cNvSpPr>
            <a:spLocks/>
          </p:cNvSpPr>
          <p:nvPr/>
        </p:nvSpPr>
        <p:spPr bwMode="gray">
          <a:xfrm rot="3600000">
            <a:off x="3702050" y="3108325"/>
            <a:ext cx="1841500" cy="2781300"/>
          </a:xfrm>
          <a:custGeom>
            <a:avLst/>
            <a:gdLst>
              <a:gd name="T0" fmla="*/ 688 w 794"/>
              <a:gd name="T1" fmla="*/ 9 h 1200"/>
              <a:gd name="T2" fmla="*/ 602 w 794"/>
              <a:gd name="T3" fmla="*/ 59 h 1200"/>
              <a:gd name="T4" fmla="*/ 598 w 794"/>
              <a:gd name="T5" fmla="*/ 57 h 1200"/>
              <a:gd name="T6" fmla="*/ 592 w 794"/>
              <a:gd name="T7" fmla="*/ 40 h 1200"/>
              <a:gd name="T8" fmla="*/ 589 w 794"/>
              <a:gd name="T9" fmla="*/ 19 h 1200"/>
              <a:gd name="T10" fmla="*/ 548 w 794"/>
              <a:gd name="T11" fmla="*/ 8 h 1200"/>
              <a:gd name="T12" fmla="*/ 537 w 794"/>
              <a:gd name="T13" fmla="*/ 49 h 1200"/>
              <a:gd name="T14" fmla="*/ 553 w 794"/>
              <a:gd name="T15" fmla="*/ 62 h 1200"/>
              <a:gd name="T16" fmla="*/ 553 w 794"/>
              <a:gd name="T17" fmla="*/ 62 h 1200"/>
              <a:gd name="T18" fmla="*/ 565 w 794"/>
              <a:gd name="T19" fmla="*/ 76 h 1200"/>
              <a:gd name="T20" fmla="*/ 565 w 794"/>
              <a:gd name="T21" fmla="*/ 80 h 1200"/>
              <a:gd name="T22" fmla="*/ 477 w 794"/>
              <a:gd name="T23" fmla="*/ 131 h 1200"/>
              <a:gd name="T24" fmla="*/ 551 w 794"/>
              <a:gd name="T25" fmla="*/ 406 h 1200"/>
              <a:gd name="T26" fmla="*/ 477 w 794"/>
              <a:gd name="T27" fmla="*/ 681 h 1200"/>
              <a:gd name="T28" fmla="*/ 0 w 794"/>
              <a:gd name="T29" fmla="*/ 957 h 1200"/>
              <a:gd name="T30" fmla="*/ 0 w 794"/>
              <a:gd name="T31" fmla="*/ 1047 h 1200"/>
              <a:gd name="T32" fmla="*/ 0 w 794"/>
              <a:gd name="T33" fmla="*/ 1058 h 1200"/>
              <a:gd name="T34" fmla="*/ 4 w 794"/>
              <a:gd name="T35" fmla="*/ 1060 h 1200"/>
              <a:gd name="T36" fmla="*/ 22 w 794"/>
              <a:gd name="T37" fmla="*/ 1056 h 1200"/>
              <a:gd name="T38" fmla="*/ 22 w 794"/>
              <a:gd name="T39" fmla="*/ 1056 h 1200"/>
              <a:gd name="T40" fmla="*/ 42 w 794"/>
              <a:gd name="T41" fmla="*/ 1049 h 1200"/>
              <a:gd name="T42" fmla="*/ 71 w 794"/>
              <a:gd name="T43" fmla="*/ 1079 h 1200"/>
              <a:gd name="T44" fmla="*/ 42 w 794"/>
              <a:gd name="T45" fmla="*/ 1110 h 1200"/>
              <a:gd name="T46" fmla="*/ 22 w 794"/>
              <a:gd name="T47" fmla="*/ 1102 h 1200"/>
              <a:gd name="T48" fmla="*/ 4 w 794"/>
              <a:gd name="T49" fmla="*/ 1099 h 1200"/>
              <a:gd name="T50" fmla="*/ 0 w 794"/>
              <a:gd name="T51" fmla="*/ 1101 h 1200"/>
              <a:gd name="T52" fmla="*/ 0 w 794"/>
              <a:gd name="T53" fmla="*/ 1108 h 1200"/>
              <a:gd name="T54" fmla="*/ 0 w 794"/>
              <a:gd name="T55" fmla="*/ 1200 h 1200"/>
              <a:gd name="T56" fmla="*/ 688 w 794"/>
              <a:gd name="T57" fmla="*/ 803 h 1200"/>
              <a:gd name="T58" fmla="*/ 794 w 794"/>
              <a:gd name="T59" fmla="*/ 406 h 1200"/>
              <a:gd name="T60" fmla="*/ 688 w 794"/>
              <a:gd name="T61" fmla="*/ 9 h 12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94"/>
              <a:gd name="T94" fmla="*/ 0 h 1200"/>
              <a:gd name="T95" fmla="*/ 794 w 794"/>
              <a:gd name="T96" fmla="*/ 1200 h 12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94" h="1200">
                <a:moveTo>
                  <a:pt x="688" y="9"/>
                </a:moveTo>
                <a:cubicBezTo>
                  <a:pt x="602" y="59"/>
                  <a:pt x="602" y="59"/>
                  <a:pt x="602" y="59"/>
                </a:cubicBezTo>
                <a:cubicBezTo>
                  <a:pt x="601" y="58"/>
                  <a:pt x="600" y="58"/>
                  <a:pt x="598" y="57"/>
                </a:cubicBezTo>
                <a:cubicBezTo>
                  <a:pt x="593" y="53"/>
                  <a:pt x="590" y="45"/>
                  <a:pt x="592" y="40"/>
                </a:cubicBezTo>
                <a:cubicBezTo>
                  <a:pt x="594" y="33"/>
                  <a:pt x="593" y="25"/>
                  <a:pt x="589" y="19"/>
                </a:cubicBezTo>
                <a:cubicBezTo>
                  <a:pt x="581" y="5"/>
                  <a:pt x="563" y="0"/>
                  <a:pt x="548" y="8"/>
                </a:cubicBezTo>
                <a:cubicBezTo>
                  <a:pt x="534" y="17"/>
                  <a:pt x="529" y="35"/>
                  <a:pt x="537" y="49"/>
                </a:cubicBezTo>
                <a:cubicBezTo>
                  <a:pt x="540" y="56"/>
                  <a:pt x="546" y="60"/>
                  <a:pt x="553" y="62"/>
                </a:cubicBezTo>
                <a:cubicBezTo>
                  <a:pt x="553" y="62"/>
                  <a:pt x="553" y="62"/>
                  <a:pt x="553" y="62"/>
                </a:cubicBezTo>
                <a:cubicBezTo>
                  <a:pt x="559" y="63"/>
                  <a:pt x="564" y="69"/>
                  <a:pt x="565" y="76"/>
                </a:cubicBezTo>
                <a:cubicBezTo>
                  <a:pt x="565" y="78"/>
                  <a:pt x="565" y="79"/>
                  <a:pt x="565" y="80"/>
                </a:cubicBezTo>
                <a:cubicBezTo>
                  <a:pt x="477" y="131"/>
                  <a:pt x="477" y="131"/>
                  <a:pt x="477" y="131"/>
                </a:cubicBezTo>
                <a:cubicBezTo>
                  <a:pt x="524" y="212"/>
                  <a:pt x="551" y="306"/>
                  <a:pt x="551" y="406"/>
                </a:cubicBezTo>
                <a:cubicBezTo>
                  <a:pt x="551" y="507"/>
                  <a:pt x="524" y="601"/>
                  <a:pt x="477" y="681"/>
                </a:cubicBezTo>
                <a:cubicBezTo>
                  <a:pt x="382" y="846"/>
                  <a:pt x="204" y="957"/>
                  <a:pt x="0" y="957"/>
                </a:cubicBezTo>
                <a:cubicBezTo>
                  <a:pt x="0" y="1047"/>
                  <a:pt x="0" y="1047"/>
                  <a:pt x="0" y="1047"/>
                </a:cubicBezTo>
                <a:cubicBezTo>
                  <a:pt x="0" y="1058"/>
                  <a:pt x="0" y="1058"/>
                  <a:pt x="0" y="1058"/>
                </a:cubicBezTo>
                <a:cubicBezTo>
                  <a:pt x="2" y="1058"/>
                  <a:pt x="3" y="1059"/>
                  <a:pt x="4" y="1060"/>
                </a:cubicBezTo>
                <a:cubicBezTo>
                  <a:pt x="10" y="1063"/>
                  <a:pt x="18" y="1061"/>
                  <a:pt x="22" y="1056"/>
                </a:cubicBezTo>
                <a:cubicBezTo>
                  <a:pt x="22" y="1056"/>
                  <a:pt x="22" y="1056"/>
                  <a:pt x="22" y="1056"/>
                </a:cubicBezTo>
                <a:cubicBezTo>
                  <a:pt x="27" y="1052"/>
                  <a:pt x="34" y="1049"/>
                  <a:pt x="42" y="1049"/>
                </a:cubicBezTo>
                <a:cubicBezTo>
                  <a:pt x="58" y="1049"/>
                  <a:pt x="71" y="1063"/>
                  <a:pt x="71" y="1079"/>
                </a:cubicBezTo>
                <a:cubicBezTo>
                  <a:pt x="71" y="1096"/>
                  <a:pt x="58" y="1110"/>
                  <a:pt x="42" y="1110"/>
                </a:cubicBezTo>
                <a:cubicBezTo>
                  <a:pt x="34" y="1110"/>
                  <a:pt x="27" y="1107"/>
                  <a:pt x="22" y="1102"/>
                </a:cubicBezTo>
                <a:cubicBezTo>
                  <a:pt x="18" y="1097"/>
                  <a:pt x="10" y="1096"/>
                  <a:pt x="4" y="1099"/>
                </a:cubicBezTo>
                <a:cubicBezTo>
                  <a:pt x="3" y="1099"/>
                  <a:pt x="2" y="1100"/>
                  <a:pt x="0" y="110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294" y="1200"/>
                  <a:pt x="551" y="1040"/>
                  <a:pt x="688" y="803"/>
                </a:cubicBezTo>
                <a:cubicBezTo>
                  <a:pt x="755" y="686"/>
                  <a:pt x="794" y="551"/>
                  <a:pt x="794" y="406"/>
                </a:cubicBezTo>
                <a:cubicBezTo>
                  <a:pt x="794" y="262"/>
                  <a:pt x="755" y="126"/>
                  <a:pt x="688" y="9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79" name="Freeform 7"/>
          <p:cNvSpPr>
            <a:spLocks/>
          </p:cNvSpPr>
          <p:nvPr/>
        </p:nvSpPr>
        <p:spPr bwMode="gray">
          <a:xfrm rot="3600000">
            <a:off x="2734469" y="1605756"/>
            <a:ext cx="2003425" cy="2760663"/>
          </a:xfrm>
          <a:custGeom>
            <a:avLst/>
            <a:gdLst>
              <a:gd name="T0" fmla="*/ 835 w 864"/>
              <a:gd name="T1" fmla="*/ 1040 h 1191"/>
              <a:gd name="T2" fmla="*/ 815 w 864"/>
              <a:gd name="T3" fmla="*/ 1047 h 1191"/>
              <a:gd name="T4" fmla="*/ 815 w 864"/>
              <a:gd name="T5" fmla="*/ 1047 h 1191"/>
              <a:gd name="T6" fmla="*/ 797 w 864"/>
              <a:gd name="T7" fmla="*/ 1051 h 1191"/>
              <a:gd name="T8" fmla="*/ 793 w 864"/>
              <a:gd name="T9" fmla="*/ 1049 h 1191"/>
              <a:gd name="T10" fmla="*/ 793 w 864"/>
              <a:gd name="T11" fmla="*/ 1038 h 1191"/>
              <a:gd name="T12" fmla="*/ 793 w 864"/>
              <a:gd name="T13" fmla="*/ 948 h 1191"/>
              <a:gd name="T14" fmla="*/ 317 w 864"/>
              <a:gd name="T15" fmla="*/ 672 h 1191"/>
              <a:gd name="T16" fmla="*/ 243 w 864"/>
              <a:gd name="T17" fmla="*/ 397 h 1191"/>
              <a:gd name="T18" fmla="*/ 317 w 864"/>
              <a:gd name="T19" fmla="*/ 122 h 1191"/>
              <a:gd name="T20" fmla="*/ 231 w 864"/>
              <a:gd name="T21" fmla="*/ 73 h 1191"/>
              <a:gd name="T22" fmla="*/ 228 w 864"/>
              <a:gd name="T23" fmla="*/ 75 h 1191"/>
              <a:gd name="T24" fmla="*/ 221 w 864"/>
              <a:gd name="T25" fmla="*/ 92 h 1191"/>
              <a:gd name="T26" fmla="*/ 221 w 864"/>
              <a:gd name="T27" fmla="*/ 92 h 1191"/>
              <a:gd name="T28" fmla="*/ 218 w 864"/>
              <a:gd name="T29" fmla="*/ 113 h 1191"/>
              <a:gd name="T30" fmla="*/ 177 w 864"/>
              <a:gd name="T31" fmla="*/ 123 h 1191"/>
              <a:gd name="T32" fmla="*/ 166 w 864"/>
              <a:gd name="T33" fmla="*/ 82 h 1191"/>
              <a:gd name="T34" fmla="*/ 182 w 864"/>
              <a:gd name="T35" fmla="*/ 69 h 1191"/>
              <a:gd name="T36" fmla="*/ 194 w 864"/>
              <a:gd name="T37" fmla="*/ 55 h 1191"/>
              <a:gd name="T38" fmla="*/ 194 w 864"/>
              <a:gd name="T39" fmla="*/ 51 h 1191"/>
              <a:gd name="T40" fmla="*/ 106 w 864"/>
              <a:gd name="T41" fmla="*/ 0 h 1191"/>
              <a:gd name="T42" fmla="*/ 0 w 864"/>
              <a:gd name="T43" fmla="*/ 397 h 1191"/>
              <a:gd name="T44" fmla="*/ 106 w 864"/>
              <a:gd name="T45" fmla="*/ 794 h 1191"/>
              <a:gd name="T46" fmla="*/ 793 w 864"/>
              <a:gd name="T47" fmla="*/ 1191 h 1191"/>
              <a:gd name="T48" fmla="*/ 793 w 864"/>
              <a:gd name="T49" fmla="*/ 1099 h 1191"/>
              <a:gd name="T50" fmla="*/ 793 w 864"/>
              <a:gd name="T51" fmla="*/ 1092 h 1191"/>
              <a:gd name="T52" fmla="*/ 797 w 864"/>
              <a:gd name="T53" fmla="*/ 1090 h 1191"/>
              <a:gd name="T54" fmla="*/ 815 w 864"/>
              <a:gd name="T55" fmla="*/ 1093 h 1191"/>
              <a:gd name="T56" fmla="*/ 835 w 864"/>
              <a:gd name="T57" fmla="*/ 1101 h 1191"/>
              <a:gd name="T58" fmla="*/ 864 w 864"/>
              <a:gd name="T59" fmla="*/ 1070 h 1191"/>
              <a:gd name="T60" fmla="*/ 835 w 864"/>
              <a:gd name="T61" fmla="*/ 1040 h 119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64"/>
              <a:gd name="T94" fmla="*/ 0 h 1191"/>
              <a:gd name="T95" fmla="*/ 864 w 864"/>
              <a:gd name="T96" fmla="*/ 1191 h 119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64" h="1191">
                <a:moveTo>
                  <a:pt x="835" y="1040"/>
                </a:moveTo>
                <a:cubicBezTo>
                  <a:pt x="827" y="1040"/>
                  <a:pt x="820" y="1043"/>
                  <a:pt x="815" y="1047"/>
                </a:cubicBezTo>
                <a:cubicBezTo>
                  <a:pt x="815" y="1047"/>
                  <a:pt x="815" y="1047"/>
                  <a:pt x="815" y="1047"/>
                </a:cubicBezTo>
                <a:cubicBezTo>
                  <a:pt x="811" y="1052"/>
                  <a:pt x="803" y="1054"/>
                  <a:pt x="797" y="1051"/>
                </a:cubicBezTo>
                <a:cubicBezTo>
                  <a:pt x="796" y="1050"/>
                  <a:pt x="795" y="1049"/>
                  <a:pt x="793" y="1049"/>
                </a:cubicBezTo>
                <a:cubicBezTo>
                  <a:pt x="793" y="1038"/>
                  <a:pt x="793" y="1038"/>
                  <a:pt x="793" y="1038"/>
                </a:cubicBezTo>
                <a:cubicBezTo>
                  <a:pt x="793" y="948"/>
                  <a:pt x="793" y="948"/>
                  <a:pt x="793" y="948"/>
                </a:cubicBezTo>
                <a:cubicBezTo>
                  <a:pt x="590" y="948"/>
                  <a:pt x="412" y="837"/>
                  <a:pt x="317" y="672"/>
                </a:cubicBezTo>
                <a:cubicBezTo>
                  <a:pt x="270" y="592"/>
                  <a:pt x="243" y="498"/>
                  <a:pt x="243" y="397"/>
                </a:cubicBezTo>
                <a:cubicBezTo>
                  <a:pt x="243" y="297"/>
                  <a:pt x="270" y="203"/>
                  <a:pt x="317" y="122"/>
                </a:cubicBezTo>
                <a:cubicBezTo>
                  <a:pt x="231" y="73"/>
                  <a:pt x="231" y="73"/>
                  <a:pt x="231" y="73"/>
                </a:cubicBezTo>
                <a:cubicBezTo>
                  <a:pt x="230" y="73"/>
                  <a:pt x="229" y="74"/>
                  <a:pt x="228" y="75"/>
                </a:cubicBezTo>
                <a:cubicBezTo>
                  <a:pt x="222" y="79"/>
                  <a:pt x="219" y="86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3" y="99"/>
                  <a:pt x="222" y="106"/>
                  <a:pt x="218" y="113"/>
                </a:cubicBezTo>
                <a:cubicBezTo>
                  <a:pt x="210" y="127"/>
                  <a:pt x="192" y="131"/>
                  <a:pt x="177" y="123"/>
                </a:cubicBezTo>
                <a:cubicBezTo>
                  <a:pt x="163" y="115"/>
                  <a:pt x="158" y="96"/>
                  <a:pt x="166" y="82"/>
                </a:cubicBezTo>
                <a:cubicBezTo>
                  <a:pt x="169" y="76"/>
                  <a:pt x="175" y="71"/>
                  <a:pt x="182" y="69"/>
                </a:cubicBezTo>
                <a:cubicBezTo>
                  <a:pt x="188" y="68"/>
                  <a:pt x="193" y="62"/>
                  <a:pt x="194" y="55"/>
                </a:cubicBezTo>
                <a:cubicBezTo>
                  <a:pt x="194" y="54"/>
                  <a:pt x="194" y="52"/>
                  <a:pt x="194" y="51"/>
                </a:cubicBezTo>
                <a:cubicBezTo>
                  <a:pt x="106" y="0"/>
                  <a:pt x="106" y="0"/>
                  <a:pt x="106" y="0"/>
                </a:cubicBezTo>
                <a:cubicBezTo>
                  <a:pt x="38" y="117"/>
                  <a:pt x="0" y="253"/>
                  <a:pt x="0" y="397"/>
                </a:cubicBezTo>
                <a:cubicBezTo>
                  <a:pt x="0" y="542"/>
                  <a:pt x="38" y="677"/>
                  <a:pt x="106" y="794"/>
                </a:cubicBezTo>
                <a:cubicBezTo>
                  <a:pt x="243" y="1031"/>
                  <a:pt x="500" y="1191"/>
                  <a:pt x="793" y="1191"/>
                </a:cubicBezTo>
                <a:cubicBezTo>
                  <a:pt x="793" y="1099"/>
                  <a:pt x="793" y="1099"/>
                  <a:pt x="793" y="1099"/>
                </a:cubicBezTo>
                <a:cubicBezTo>
                  <a:pt x="793" y="1092"/>
                  <a:pt x="793" y="1092"/>
                  <a:pt x="793" y="1092"/>
                </a:cubicBezTo>
                <a:cubicBezTo>
                  <a:pt x="795" y="1091"/>
                  <a:pt x="796" y="1090"/>
                  <a:pt x="797" y="1090"/>
                </a:cubicBezTo>
                <a:cubicBezTo>
                  <a:pt x="803" y="1087"/>
                  <a:pt x="811" y="1088"/>
                  <a:pt x="815" y="1093"/>
                </a:cubicBezTo>
                <a:cubicBezTo>
                  <a:pt x="820" y="1098"/>
                  <a:pt x="827" y="1101"/>
                  <a:pt x="835" y="1101"/>
                </a:cubicBezTo>
                <a:cubicBezTo>
                  <a:pt x="851" y="1101"/>
                  <a:pt x="864" y="1087"/>
                  <a:pt x="864" y="1070"/>
                </a:cubicBezTo>
                <a:cubicBezTo>
                  <a:pt x="864" y="1054"/>
                  <a:pt x="851" y="1040"/>
                  <a:pt x="835" y="1040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0" name="Freeform 8"/>
          <p:cNvSpPr>
            <a:spLocks/>
          </p:cNvSpPr>
          <p:nvPr/>
        </p:nvSpPr>
        <p:spPr bwMode="gray">
          <a:xfrm rot="3600000">
            <a:off x="4019550" y="2255838"/>
            <a:ext cx="3190875" cy="1219200"/>
          </a:xfrm>
          <a:custGeom>
            <a:avLst/>
            <a:gdLst>
              <a:gd name="T0" fmla="*/ 1164 w 1375"/>
              <a:gd name="T1" fmla="*/ 518 h 527"/>
              <a:gd name="T2" fmla="*/ 1252 w 1375"/>
              <a:gd name="T3" fmla="*/ 467 h 527"/>
              <a:gd name="T4" fmla="*/ 1252 w 1375"/>
              <a:gd name="T5" fmla="*/ 463 h 527"/>
              <a:gd name="T6" fmla="*/ 1240 w 1375"/>
              <a:gd name="T7" fmla="*/ 449 h 527"/>
              <a:gd name="T8" fmla="*/ 1240 w 1375"/>
              <a:gd name="T9" fmla="*/ 449 h 527"/>
              <a:gd name="T10" fmla="*/ 1224 w 1375"/>
              <a:gd name="T11" fmla="*/ 436 h 527"/>
              <a:gd name="T12" fmla="*/ 1235 w 1375"/>
              <a:gd name="T13" fmla="*/ 395 h 527"/>
              <a:gd name="T14" fmla="*/ 1276 w 1375"/>
              <a:gd name="T15" fmla="*/ 406 h 527"/>
              <a:gd name="T16" fmla="*/ 1279 w 1375"/>
              <a:gd name="T17" fmla="*/ 427 h 527"/>
              <a:gd name="T18" fmla="*/ 1285 w 1375"/>
              <a:gd name="T19" fmla="*/ 444 h 527"/>
              <a:gd name="T20" fmla="*/ 1289 w 1375"/>
              <a:gd name="T21" fmla="*/ 446 h 527"/>
              <a:gd name="T22" fmla="*/ 1375 w 1375"/>
              <a:gd name="T23" fmla="*/ 396 h 527"/>
              <a:gd name="T24" fmla="*/ 687 w 1375"/>
              <a:gd name="T25" fmla="*/ 0 h 527"/>
              <a:gd name="T26" fmla="*/ 0 w 1375"/>
              <a:gd name="T27" fmla="*/ 396 h 527"/>
              <a:gd name="T28" fmla="*/ 88 w 1375"/>
              <a:gd name="T29" fmla="*/ 447 h 527"/>
              <a:gd name="T30" fmla="*/ 88 w 1375"/>
              <a:gd name="T31" fmla="*/ 451 h 527"/>
              <a:gd name="T32" fmla="*/ 76 w 1375"/>
              <a:gd name="T33" fmla="*/ 465 h 527"/>
              <a:gd name="T34" fmla="*/ 60 w 1375"/>
              <a:gd name="T35" fmla="*/ 478 h 527"/>
              <a:gd name="T36" fmla="*/ 71 w 1375"/>
              <a:gd name="T37" fmla="*/ 519 h 527"/>
              <a:gd name="T38" fmla="*/ 112 w 1375"/>
              <a:gd name="T39" fmla="*/ 509 h 527"/>
              <a:gd name="T40" fmla="*/ 115 w 1375"/>
              <a:gd name="T41" fmla="*/ 488 h 527"/>
              <a:gd name="T42" fmla="*/ 115 w 1375"/>
              <a:gd name="T43" fmla="*/ 488 h 527"/>
              <a:gd name="T44" fmla="*/ 122 w 1375"/>
              <a:gd name="T45" fmla="*/ 471 h 527"/>
              <a:gd name="T46" fmla="*/ 125 w 1375"/>
              <a:gd name="T47" fmla="*/ 469 h 527"/>
              <a:gd name="T48" fmla="*/ 211 w 1375"/>
              <a:gd name="T49" fmla="*/ 518 h 527"/>
              <a:gd name="T50" fmla="*/ 687 w 1375"/>
              <a:gd name="T51" fmla="*/ 243 h 527"/>
              <a:gd name="T52" fmla="*/ 1164 w 1375"/>
              <a:gd name="T53" fmla="*/ 518 h 5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75"/>
              <a:gd name="T82" fmla="*/ 0 h 527"/>
              <a:gd name="T83" fmla="*/ 1375 w 1375"/>
              <a:gd name="T84" fmla="*/ 527 h 5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75" h="527">
                <a:moveTo>
                  <a:pt x="1164" y="518"/>
                </a:moveTo>
                <a:cubicBezTo>
                  <a:pt x="1252" y="467"/>
                  <a:pt x="1252" y="467"/>
                  <a:pt x="1252" y="467"/>
                </a:cubicBezTo>
                <a:cubicBezTo>
                  <a:pt x="1252" y="466"/>
                  <a:pt x="1252" y="465"/>
                  <a:pt x="1252" y="463"/>
                </a:cubicBezTo>
                <a:cubicBezTo>
                  <a:pt x="1251" y="456"/>
                  <a:pt x="1246" y="450"/>
                  <a:pt x="1240" y="449"/>
                </a:cubicBezTo>
                <a:cubicBezTo>
                  <a:pt x="1240" y="449"/>
                  <a:pt x="1240" y="449"/>
                  <a:pt x="1240" y="449"/>
                </a:cubicBezTo>
                <a:cubicBezTo>
                  <a:pt x="1233" y="447"/>
                  <a:pt x="1227" y="443"/>
                  <a:pt x="1224" y="436"/>
                </a:cubicBezTo>
                <a:cubicBezTo>
                  <a:pt x="1216" y="422"/>
                  <a:pt x="1221" y="404"/>
                  <a:pt x="1235" y="395"/>
                </a:cubicBezTo>
                <a:cubicBezTo>
                  <a:pt x="1250" y="387"/>
                  <a:pt x="1268" y="392"/>
                  <a:pt x="1276" y="406"/>
                </a:cubicBezTo>
                <a:cubicBezTo>
                  <a:pt x="1280" y="412"/>
                  <a:pt x="1281" y="420"/>
                  <a:pt x="1279" y="427"/>
                </a:cubicBezTo>
                <a:cubicBezTo>
                  <a:pt x="1277" y="432"/>
                  <a:pt x="1280" y="440"/>
                  <a:pt x="1285" y="444"/>
                </a:cubicBezTo>
                <a:cubicBezTo>
                  <a:pt x="1287" y="445"/>
                  <a:pt x="1288" y="445"/>
                  <a:pt x="1289" y="446"/>
                </a:cubicBezTo>
                <a:cubicBezTo>
                  <a:pt x="1375" y="396"/>
                  <a:pt x="1375" y="396"/>
                  <a:pt x="1375" y="396"/>
                </a:cubicBezTo>
                <a:cubicBezTo>
                  <a:pt x="1238" y="159"/>
                  <a:pt x="981" y="0"/>
                  <a:pt x="687" y="0"/>
                </a:cubicBezTo>
                <a:cubicBezTo>
                  <a:pt x="394" y="0"/>
                  <a:pt x="137" y="159"/>
                  <a:pt x="0" y="396"/>
                </a:cubicBezTo>
                <a:cubicBezTo>
                  <a:pt x="88" y="447"/>
                  <a:pt x="88" y="447"/>
                  <a:pt x="88" y="447"/>
                </a:cubicBezTo>
                <a:cubicBezTo>
                  <a:pt x="88" y="448"/>
                  <a:pt x="88" y="450"/>
                  <a:pt x="88" y="451"/>
                </a:cubicBezTo>
                <a:cubicBezTo>
                  <a:pt x="87" y="458"/>
                  <a:pt x="82" y="464"/>
                  <a:pt x="76" y="465"/>
                </a:cubicBezTo>
                <a:cubicBezTo>
                  <a:pt x="69" y="467"/>
                  <a:pt x="63" y="472"/>
                  <a:pt x="60" y="478"/>
                </a:cubicBezTo>
                <a:cubicBezTo>
                  <a:pt x="52" y="492"/>
                  <a:pt x="57" y="511"/>
                  <a:pt x="71" y="519"/>
                </a:cubicBezTo>
                <a:cubicBezTo>
                  <a:pt x="86" y="527"/>
                  <a:pt x="104" y="523"/>
                  <a:pt x="112" y="509"/>
                </a:cubicBezTo>
                <a:cubicBezTo>
                  <a:pt x="116" y="502"/>
                  <a:pt x="117" y="495"/>
                  <a:pt x="115" y="488"/>
                </a:cubicBezTo>
                <a:cubicBezTo>
                  <a:pt x="115" y="488"/>
                  <a:pt x="115" y="488"/>
                  <a:pt x="115" y="488"/>
                </a:cubicBezTo>
                <a:cubicBezTo>
                  <a:pt x="113" y="482"/>
                  <a:pt x="116" y="475"/>
                  <a:pt x="122" y="471"/>
                </a:cubicBezTo>
                <a:cubicBezTo>
                  <a:pt x="123" y="470"/>
                  <a:pt x="124" y="469"/>
                  <a:pt x="125" y="469"/>
                </a:cubicBezTo>
                <a:cubicBezTo>
                  <a:pt x="211" y="518"/>
                  <a:pt x="211" y="518"/>
                  <a:pt x="211" y="518"/>
                </a:cubicBezTo>
                <a:cubicBezTo>
                  <a:pt x="306" y="354"/>
                  <a:pt x="484" y="243"/>
                  <a:pt x="687" y="243"/>
                </a:cubicBezTo>
                <a:cubicBezTo>
                  <a:pt x="891" y="243"/>
                  <a:pt x="1069" y="354"/>
                  <a:pt x="1164" y="518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1" name="Freeform 9"/>
          <p:cNvSpPr>
            <a:spLocks/>
          </p:cNvSpPr>
          <p:nvPr/>
        </p:nvSpPr>
        <p:spPr bwMode="gray">
          <a:xfrm rot="7200000">
            <a:off x="4496594" y="2107406"/>
            <a:ext cx="1282700" cy="1944688"/>
          </a:xfrm>
          <a:custGeom>
            <a:avLst/>
            <a:gdLst>
              <a:gd name="T0" fmla="*/ 550 w 550"/>
              <a:gd name="T1" fmla="*/ 132 h 836"/>
              <a:gd name="T2" fmla="*/ 547 w 550"/>
              <a:gd name="T3" fmla="*/ 130 h 836"/>
              <a:gd name="T4" fmla="*/ 529 w 550"/>
              <a:gd name="T5" fmla="*/ 133 h 836"/>
              <a:gd name="T6" fmla="*/ 529 w 550"/>
              <a:gd name="T7" fmla="*/ 133 h 836"/>
              <a:gd name="T8" fmla="*/ 509 w 550"/>
              <a:gd name="T9" fmla="*/ 141 h 836"/>
              <a:gd name="T10" fmla="*/ 480 w 550"/>
              <a:gd name="T11" fmla="*/ 111 h 836"/>
              <a:gd name="T12" fmla="*/ 509 w 550"/>
              <a:gd name="T13" fmla="*/ 80 h 836"/>
              <a:gd name="T14" fmla="*/ 529 w 550"/>
              <a:gd name="T15" fmla="*/ 88 h 836"/>
              <a:gd name="T16" fmla="*/ 547 w 550"/>
              <a:gd name="T17" fmla="*/ 91 h 836"/>
              <a:gd name="T18" fmla="*/ 550 w 550"/>
              <a:gd name="T19" fmla="*/ 89 h 836"/>
              <a:gd name="T20" fmla="*/ 550 w 550"/>
              <a:gd name="T21" fmla="*/ 82 h 836"/>
              <a:gd name="T22" fmla="*/ 550 w 550"/>
              <a:gd name="T23" fmla="*/ 0 h 836"/>
              <a:gd name="T24" fmla="*/ 0 w 550"/>
              <a:gd name="T25" fmla="*/ 550 h 836"/>
              <a:gd name="T26" fmla="*/ 74 w 550"/>
              <a:gd name="T27" fmla="*/ 825 h 836"/>
              <a:gd name="T28" fmla="*/ 153 w 550"/>
              <a:gd name="T29" fmla="*/ 780 h 836"/>
              <a:gd name="T30" fmla="*/ 158 w 550"/>
              <a:gd name="T31" fmla="*/ 796 h 836"/>
              <a:gd name="T32" fmla="*/ 161 w 550"/>
              <a:gd name="T33" fmla="*/ 817 h 836"/>
              <a:gd name="T34" fmla="*/ 202 w 550"/>
              <a:gd name="T35" fmla="*/ 827 h 836"/>
              <a:gd name="T36" fmla="*/ 214 w 550"/>
              <a:gd name="T37" fmla="*/ 786 h 836"/>
              <a:gd name="T38" fmla="*/ 198 w 550"/>
              <a:gd name="T39" fmla="*/ 773 h 836"/>
              <a:gd name="T40" fmla="*/ 198 w 550"/>
              <a:gd name="T41" fmla="*/ 773 h 836"/>
              <a:gd name="T42" fmla="*/ 186 w 550"/>
              <a:gd name="T43" fmla="*/ 761 h 836"/>
              <a:gd name="T44" fmla="*/ 266 w 550"/>
              <a:gd name="T45" fmla="*/ 714 h 836"/>
              <a:gd name="T46" fmla="*/ 222 w 550"/>
              <a:gd name="T47" fmla="*/ 550 h 836"/>
              <a:gd name="T48" fmla="*/ 550 w 550"/>
              <a:gd name="T49" fmla="*/ 222 h 836"/>
              <a:gd name="T50" fmla="*/ 550 w 550"/>
              <a:gd name="T51" fmla="*/ 143 h 836"/>
              <a:gd name="T52" fmla="*/ 550 w 550"/>
              <a:gd name="T53" fmla="*/ 132 h 8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50"/>
              <a:gd name="T82" fmla="*/ 0 h 836"/>
              <a:gd name="T83" fmla="*/ 550 w 550"/>
              <a:gd name="T84" fmla="*/ 836 h 8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50" h="836">
                <a:moveTo>
                  <a:pt x="550" y="132"/>
                </a:moveTo>
                <a:cubicBezTo>
                  <a:pt x="549" y="131"/>
                  <a:pt x="548" y="131"/>
                  <a:pt x="547" y="130"/>
                </a:cubicBezTo>
                <a:cubicBezTo>
                  <a:pt x="540" y="127"/>
                  <a:pt x="533" y="129"/>
                  <a:pt x="529" y="133"/>
                </a:cubicBezTo>
                <a:cubicBezTo>
                  <a:pt x="529" y="133"/>
                  <a:pt x="529" y="133"/>
                  <a:pt x="529" y="133"/>
                </a:cubicBezTo>
                <a:cubicBezTo>
                  <a:pt x="523" y="138"/>
                  <a:pt x="517" y="141"/>
                  <a:pt x="509" y="141"/>
                </a:cubicBezTo>
                <a:cubicBezTo>
                  <a:pt x="493" y="141"/>
                  <a:pt x="480" y="127"/>
                  <a:pt x="480" y="111"/>
                </a:cubicBezTo>
                <a:cubicBezTo>
                  <a:pt x="480" y="94"/>
                  <a:pt x="493" y="80"/>
                  <a:pt x="509" y="80"/>
                </a:cubicBezTo>
                <a:cubicBezTo>
                  <a:pt x="517" y="80"/>
                  <a:pt x="524" y="83"/>
                  <a:pt x="529" y="88"/>
                </a:cubicBezTo>
                <a:cubicBezTo>
                  <a:pt x="533" y="93"/>
                  <a:pt x="540" y="94"/>
                  <a:pt x="547" y="91"/>
                </a:cubicBezTo>
                <a:cubicBezTo>
                  <a:pt x="548" y="91"/>
                  <a:pt x="549" y="90"/>
                  <a:pt x="550" y="89"/>
                </a:cubicBezTo>
                <a:cubicBezTo>
                  <a:pt x="550" y="82"/>
                  <a:pt x="550" y="82"/>
                  <a:pt x="550" y="82"/>
                </a:cubicBezTo>
                <a:cubicBezTo>
                  <a:pt x="550" y="0"/>
                  <a:pt x="550" y="0"/>
                  <a:pt x="550" y="0"/>
                </a:cubicBezTo>
                <a:cubicBezTo>
                  <a:pt x="246" y="0"/>
                  <a:pt x="0" y="246"/>
                  <a:pt x="0" y="550"/>
                </a:cubicBezTo>
                <a:cubicBezTo>
                  <a:pt x="0" y="651"/>
                  <a:pt x="27" y="745"/>
                  <a:pt x="74" y="825"/>
                </a:cubicBezTo>
                <a:cubicBezTo>
                  <a:pt x="153" y="780"/>
                  <a:pt x="153" y="780"/>
                  <a:pt x="153" y="780"/>
                </a:cubicBezTo>
                <a:cubicBezTo>
                  <a:pt x="158" y="784"/>
                  <a:pt x="160" y="791"/>
                  <a:pt x="158" y="796"/>
                </a:cubicBezTo>
                <a:cubicBezTo>
                  <a:pt x="157" y="803"/>
                  <a:pt x="158" y="810"/>
                  <a:pt x="161" y="817"/>
                </a:cubicBezTo>
                <a:cubicBezTo>
                  <a:pt x="170" y="831"/>
                  <a:pt x="188" y="836"/>
                  <a:pt x="202" y="827"/>
                </a:cubicBezTo>
                <a:cubicBezTo>
                  <a:pt x="217" y="819"/>
                  <a:pt x="222" y="801"/>
                  <a:pt x="214" y="786"/>
                </a:cubicBezTo>
                <a:cubicBezTo>
                  <a:pt x="210" y="780"/>
                  <a:pt x="204" y="776"/>
                  <a:pt x="198" y="773"/>
                </a:cubicBezTo>
                <a:cubicBezTo>
                  <a:pt x="198" y="773"/>
                  <a:pt x="198" y="773"/>
                  <a:pt x="198" y="773"/>
                </a:cubicBezTo>
                <a:cubicBezTo>
                  <a:pt x="192" y="772"/>
                  <a:pt x="187" y="767"/>
                  <a:pt x="186" y="761"/>
                </a:cubicBezTo>
                <a:cubicBezTo>
                  <a:pt x="266" y="714"/>
                  <a:pt x="266" y="714"/>
                  <a:pt x="266" y="714"/>
                </a:cubicBezTo>
                <a:cubicBezTo>
                  <a:pt x="238" y="666"/>
                  <a:pt x="222" y="610"/>
                  <a:pt x="222" y="550"/>
                </a:cubicBezTo>
                <a:cubicBezTo>
                  <a:pt x="222" y="369"/>
                  <a:pt x="369" y="222"/>
                  <a:pt x="550" y="222"/>
                </a:cubicBezTo>
                <a:cubicBezTo>
                  <a:pt x="550" y="143"/>
                  <a:pt x="550" y="143"/>
                  <a:pt x="550" y="143"/>
                </a:cubicBezTo>
                <a:lnTo>
                  <a:pt x="550" y="132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2" name="Freeform 10"/>
          <p:cNvSpPr>
            <a:spLocks/>
          </p:cNvSpPr>
          <p:nvPr/>
        </p:nvSpPr>
        <p:spPr bwMode="gray">
          <a:xfrm rot="7200000">
            <a:off x="3824288" y="3163887"/>
            <a:ext cx="1447800" cy="1920875"/>
          </a:xfrm>
          <a:custGeom>
            <a:avLst/>
            <a:gdLst>
              <a:gd name="T0" fmla="*/ 70 w 621"/>
              <a:gd name="T1" fmla="*/ 0 h 826"/>
              <a:gd name="T2" fmla="*/ 70 w 621"/>
              <a:gd name="T3" fmla="*/ 82 h 826"/>
              <a:gd name="T4" fmla="*/ 70 w 621"/>
              <a:gd name="T5" fmla="*/ 89 h 826"/>
              <a:gd name="T6" fmla="*/ 67 w 621"/>
              <a:gd name="T7" fmla="*/ 91 h 826"/>
              <a:gd name="T8" fmla="*/ 49 w 621"/>
              <a:gd name="T9" fmla="*/ 88 h 826"/>
              <a:gd name="T10" fmla="*/ 29 w 621"/>
              <a:gd name="T11" fmla="*/ 80 h 826"/>
              <a:gd name="T12" fmla="*/ 0 w 621"/>
              <a:gd name="T13" fmla="*/ 111 h 826"/>
              <a:gd name="T14" fmla="*/ 29 w 621"/>
              <a:gd name="T15" fmla="*/ 141 h 826"/>
              <a:gd name="T16" fmla="*/ 49 w 621"/>
              <a:gd name="T17" fmla="*/ 133 h 826"/>
              <a:gd name="T18" fmla="*/ 49 w 621"/>
              <a:gd name="T19" fmla="*/ 133 h 826"/>
              <a:gd name="T20" fmla="*/ 67 w 621"/>
              <a:gd name="T21" fmla="*/ 130 h 826"/>
              <a:gd name="T22" fmla="*/ 70 w 621"/>
              <a:gd name="T23" fmla="*/ 132 h 826"/>
              <a:gd name="T24" fmla="*/ 70 w 621"/>
              <a:gd name="T25" fmla="*/ 143 h 826"/>
              <a:gd name="T26" fmla="*/ 70 w 621"/>
              <a:gd name="T27" fmla="*/ 222 h 826"/>
              <a:gd name="T28" fmla="*/ 70 w 621"/>
              <a:gd name="T29" fmla="*/ 222 h 826"/>
              <a:gd name="T30" fmla="*/ 398 w 621"/>
              <a:gd name="T31" fmla="*/ 550 h 826"/>
              <a:gd name="T32" fmla="*/ 354 w 621"/>
              <a:gd name="T33" fmla="*/ 714 h 826"/>
              <a:gd name="T34" fmla="*/ 433 w 621"/>
              <a:gd name="T35" fmla="*/ 759 h 826"/>
              <a:gd name="T36" fmla="*/ 436 w 621"/>
              <a:gd name="T37" fmla="*/ 758 h 826"/>
              <a:gd name="T38" fmla="*/ 443 w 621"/>
              <a:gd name="T39" fmla="*/ 740 h 826"/>
              <a:gd name="T40" fmla="*/ 443 w 621"/>
              <a:gd name="T41" fmla="*/ 740 h 826"/>
              <a:gd name="T42" fmla="*/ 446 w 621"/>
              <a:gd name="T43" fmla="*/ 720 h 826"/>
              <a:gd name="T44" fmla="*/ 487 w 621"/>
              <a:gd name="T45" fmla="*/ 709 h 826"/>
              <a:gd name="T46" fmla="*/ 498 w 621"/>
              <a:gd name="T47" fmla="*/ 750 h 826"/>
              <a:gd name="T48" fmla="*/ 482 w 621"/>
              <a:gd name="T49" fmla="*/ 763 h 826"/>
              <a:gd name="T50" fmla="*/ 470 w 621"/>
              <a:gd name="T51" fmla="*/ 777 h 826"/>
              <a:gd name="T52" fmla="*/ 470 w 621"/>
              <a:gd name="T53" fmla="*/ 781 h 826"/>
              <a:gd name="T54" fmla="*/ 547 w 621"/>
              <a:gd name="T55" fmla="*/ 826 h 826"/>
              <a:gd name="T56" fmla="*/ 621 w 621"/>
              <a:gd name="T57" fmla="*/ 550 h 826"/>
              <a:gd name="T58" fmla="*/ 70 w 621"/>
              <a:gd name="T59" fmla="*/ 0 h 8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1"/>
              <a:gd name="T91" fmla="*/ 0 h 826"/>
              <a:gd name="T92" fmla="*/ 621 w 621"/>
              <a:gd name="T93" fmla="*/ 826 h 8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1" h="826">
                <a:moveTo>
                  <a:pt x="70" y="0"/>
                </a:moveTo>
                <a:cubicBezTo>
                  <a:pt x="70" y="82"/>
                  <a:pt x="70" y="82"/>
                  <a:pt x="70" y="82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0"/>
                  <a:pt x="68" y="91"/>
                  <a:pt x="67" y="91"/>
                </a:cubicBezTo>
                <a:cubicBezTo>
                  <a:pt x="60" y="94"/>
                  <a:pt x="53" y="93"/>
                  <a:pt x="49" y="88"/>
                </a:cubicBezTo>
                <a:cubicBezTo>
                  <a:pt x="44" y="83"/>
                  <a:pt x="37" y="80"/>
                  <a:pt x="29" y="80"/>
                </a:cubicBezTo>
                <a:cubicBezTo>
                  <a:pt x="13" y="80"/>
                  <a:pt x="0" y="94"/>
                  <a:pt x="0" y="111"/>
                </a:cubicBezTo>
                <a:cubicBezTo>
                  <a:pt x="0" y="127"/>
                  <a:pt x="13" y="141"/>
                  <a:pt x="29" y="141"/>
                </a:cubicBezTo>
                <a:cubicBezTo>
                  <a:pt x="37" y="141"/>
                  <a:pt x="43" y="138"/>
                  <a:pt x="49" y="133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3" y="129"/>
                  <a:pt x="60" y="127"/>
                  <a:pt x="67" y="130"/>
                </a:cubicBezTo>
                <a:cubicBezTo>
                  <a:pt x="68" y="131"/>
                  <a:pt x="69" y="131"/>
                  <a:pt x="70" y="132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252" y="222"/>
                  <a:pt x="398" y="369"/>
                  <a:pt x="398" y="550"/>
                </a:cubicBezTo>
                <a:cubicBezTo>
                  <a:pt x="398" y="610"/>
                  <a:pt x="382" y="666"/>
                  <a:pt x="354" y="714"/>
                </a:cubicBezTo>
                <a:cubicBezTo>
                  <a:pt x="433" y="759"/>
                  <a:pt x="433" y="759"/>
                  <a:pt x="433" y="759"/>
                </a:cubicBezTo>
                <a:cubicBezTo>
                  <a:pt x="434" y="759"/>
                  <a:pt x="435" y="758"/>
                  <a:pt x="436" y="758"/>
                </a:cubicBezTo>
                <a:cubicBezTo>
                  <a:pt x="442" y="753"/>
                  <a:pt x="445" y="746"/>
                  <a:pt x="443" y="740"/>
                </a:cubicBezTo>
                <a:cubicBezTo>
                  <a:pt x="443" y="740"/>
                  <a:pt x="443" y="740"/>
                  <a:pt x="443" y="740"/>
                </a:cubicBezTo>
                <a:cubicBezTo>
                  <a:pt x="441" y="733"/>
                  <a:pt x="442" y="726"/>
                  <a:pt x="446" y="720"/>
                </a:cubicBezTo>
                <a:cubicBezTo>
                  <a:pt x="454" y="705"/>
                  <a:pt x="472" y="701"/>
                  <a:pt x="487" y="709"/>
                </a:cubicBezTo>
                <a:cubicBezTo>
                  <a:pt x="501" y="717"/>
                  <a:pt x="506" y="736"/>
                  <a:pt x="498" y="750"/>
                </a:cubicBezTo>
                <a:cubicBezTo>
                  <a:pt x="494" y="756"/>
                  <a:pt x="489" y="761"/>
                  <a:pt x="482" y="763"/>
                </a:cubicBezTo>
                <a:cubicBezTo>
                  <a:pt x="476" y="764"/>
                  <a:pt x="471" y="770"/>
                  <a:pt x="470" y="777"/>
                </a:cubicBezTo>
                <a:cubicBezTo>
                  <a:pt x="470" y="778"/>
                  <a:pt x="470" y="780"/>
                  <a:pt x="470" y="781"/>
                </a:cubicBezTo>
                <a:cubicBezTo>
                  <a:pt x="547" y="826"/>
                  <a:pt x="547" y="826"/>
                  <a:pt x="547" y="826"/>
                </a:cubicBezTo>
                <a:cubicBezTo>
                  <a:pt x="594" y="745"/>
                  <a:pt x="621" y="651"/>
                  <a:pt x="621" y="550"/>
                </a:cubicBezTo>
                <a:cubicBezTo>
                  <a:pt x="621" y="246"/>
                  <a:pt x="374" y="0"/>
                  <a:pt x="70" y="0"/>
                </a:cubicBez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3" name="Freeform 11"/>
          <p:cNvSpPr>
            <a:spLocks/>
          </p:cNvSpPr>
          <p:nvPr/>
        </p:nvSpPr>
        <p:spPr bwMode="gray">
          <a:xfrm rot="7200000">
            <a:off x="2733675" y="2606676"/>
            <a:ext cx="2217737" cy="931862"/>
          </a:xfrm>
          <a:custGeom>
            <a:avLst/>
            <a:gdLst>
              <a:gd name="T0" fmla="*/ 876 w 953"/>
              <a:gd name="T1" fmla="*/ 80 h 400"/>
              <a:gd name="T2" fmla="*/ 876 w 953"/>
              <a:gd name="T3" fmla="*/ 76 h 400"/>
              <a:gd name="T4" fmla="*/ 888 w 953"/>
              <a:gd name="T5" fmla="*/ 62 h 400"/>
              <a:gd name="T6" fmla="*/ 904 w 953"/>
              <a:gd name="T7" fmla="*/ 49 h 400"/>
              <a:gd name="T8" fmla="*/ 893 w 953"/>
              <a:gd name="T9" fmla="*/ 8 h 400"/>
              <a:gd name="T10" fmla="*/ 852 w 953"/>
              <a:gd name="T11" fmla="*/ 19 h 400"/>
              <a:gd name="T12" fmla="*/ 849 w 953"/>
              <a:gd name="T13" fmla="*/ 39 h 400"/>
              <a:gd name="T14" fmla="*/ 849 w 953"/>
              <a:gd name="T15" fmla="*/ 39 h 400"/>
              <a:gd name="T16" fmla="*/ 842 w 953"/>
              <a:gd name="T17" fmla="*/ 57 h 400"/>
              <a:gd name="T18" fmla="*/ 839 w 953"/>
              <a:gd name="T19" fmla="*/ 58 h 400"/>
              <a:gd name="T20" fmla="*/ 760 w 953"/>
              <a:gd name="T21" fmla="*/ 13 h 400"/>
              <a:gd name="T22" fmla="*/ 476 w 953"/>
              <a:gd name="T23" fmla="*/ 177 h 400"/>
              <a:gd name="T24" fmla="*/ 192 w 953"/>
              <a:gd name="T25" fmla="*/ 13 h 400"/>
              <a:gd name="T26" fmla="*/ 112 w 953"/>
              <a:gd name="T27" fmla="*/ 60 h 400"/>
              <a:gd name="T28" fmla="*/ 124 w 953"/>
              <a:gd name="T29" fmla="*/ 72 h 400"/>
              <a:gd name="T30" fmla="*/ 124 w 953"/>
              <a:gd name="T31" fmla="*/ 72 h 400"/>
              <a:gd name="T32" fmla="*/ 140 w 953"/>
              <a:gd name="T33" fmla="*/ 85 h 400"/>
              <a:gd name="T34" fmla="*/ 128 w 953"/>
              <a:gd name="T35" fmla="*/ 126 h 400"/>
              <a:gd name="T36" fmla="*/ 87 w 953"/>
              <a:gd name="T37" fmla="*/ 116 h 400"/>
              <a:gd name="T38" fmla="*/ 84 w 953"/>
              <a:gd name="T39" fmla="*/ 95 h 400"/>
              <a:gd name="T40" fmla="*/ 79 w 953"/>
              <a:gd name="T41" fmla="*/ 79 h 400"/>
              <a:gd name="T42" fmla="*/ 0 w 953"/>
              <a:gd name="T43" fmla="*/ 124 h 400"/>
              <a:gd name="T44" fmla="*/ 476 w 953"/>
              <a:gd name="T45" fmla="*/ 400 h 400"/>
              <a:gd name="T46" fmla="*/ 953 w 953"/>
              <a:gd name="T47" fmla="*/ 125 h 400"/>
              <a:gd name="T48" fmla="*/ 876 w 953"/>
              <a:gd name="T49" fmla="*/ 80 h 4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53"/>
              <a:gd name="T76" fmla="*/ 0 h 400"/>
              <a:gd name="T77" fmla="*/ 953 w 953"/>
              <a:gd name="T78" fmla="*/ 400 h 4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53" h="400">
                <a:moveTo>
                  <a:pt x="876" y="80"/>
                </a:moveTo>
                <a:cubicBezTo>
                  <a:pt x="876" y="79"/>
                  <a:pt x="876" y="77"/>
                  <a:pt x="876" y="76"/>
                </a:cubicBezTo>
                <a:cubicBezTo>
                  <a:pt x="877" y="69"/>
                  <a:pt x="882" y="63"/>
                  <a:pt x="888" y="62"/>
                </a:cubicBezTo>
                <a:cubicBezTo>
                  <a:pt x="895" y="60"/>
                  <a:pt x="900" y="55"/>
                  <a:pt x="904" y="49"/>
                </a:cubicBezTo>
                <a:cubicBezTo>
                  <a:pt x="912" y="35"/>
                  <a:pt x="907" y="16"/>
                  <a:pt x="893" y="8"/>
                </a:cubicBezTo>
                <a:cubicBezTo>
                  <a:pt x="878" y="0"/>
                  <a:pt x="860" y="4"/>
                  <a:pt x="852" y="19"/>
                </a:cubicBezTo>
                <a:cubicBezTo>
                  <a:pt x="848" y="25"/>
                  <a:pt x="847" y="32"/>
                  <a:pt x="849" y="39"/>
                </a:cubicBezTo>
                <a:cubicBezTo>
                  <a:pt x="849" y="39"/>
                  <a:pt x="849" y="39"/>
                  <a:pt x="849" y="39"/>
                </a:cubicBezTo>
                <a:cubicBezTo>
                  <a:pt x="851" y="45"/>
                  <a:pt x="848" y="52"/>
                  <a:pt x="842" y="57"/>
                </a:cubicBezTo>
                <a:cubicBezTo>
                  <a:pt x="841" y="57"/>
                  <a:pt x="840" y="58"/>
                  <a:pt x="839" y="58"/>
                </a:cubicBezTo>
                <a:cubicBezTo>
                  <a:pt x="760" y="13"/>
                  <a:pt x="760" y="13"/>
                  <a:pt x="760" y="13"/>
                </a:cubicBezTo>
                <a:cubicBezTo>
                  <a:pt x="704" y="111"/>
                  <a:pt x="598" y="177"/>
                  <a:pt x="476" y="177"/>
                </a:cubicBezTo>
                <a:cubicBezTo>
                  <a:pt x="355" y="177"/>
                  <a:pt x="249" y="111"/>
                  <a:pt x="192" y="13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3" y="66"/>
                  <a:pt x="118" y="71"/>
                  <a:pt x="12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30" y="75"/>
                  <a:pt x="136" y="79"/>
                  <a:pt x="140" y="85"/>
                </a:cubicBezTo>
                <a:cubicBezTo>
                  <a:pt x="148" y="100"/>
                  <a:pt x="143" y="118"/>
                  <a:pt x="128" y="126"/>
                </a:cubicBezTo>
                <a:cubicBezTo>
                  <a:pt x="114" y="135"/>
                  <a:pt x="96" y="130"/>
                  <a:pt x="87" y="116"/>
                </a:cubicBezTo>
                <a:cubicBezTo>
                  <a:pt x="84" y="109"/>
                  <a:pt x="83" y="102"/>
                  <a:pt x="84" y="95"/>
                </a:cubicBezTo>
                <a:cubicBezTo>
                  <a:pt x="86" y="90"/>
                  <a:pt x="84" y="83"/>
                  <a:pt x="79" y="79"/>
                </a:cubicBezTo>
                <a:cubicBezTo>
                  <a:pt x="0" y="124"/>
                  <a:pt x="0" y="124"/>
                  <a:pt x="0" y="124"/>
                </a:cubicBezTo>
                <a:cubicBezTo>
                  <a:pt x="95" y="289"/>
                  <a:pt x="273" y="400"/>
                  <a:pt x="476" y="400"/>
                </a:cubicBezTo>
                <a:cubicBezTo>
                  <a:pt x="680" y="400"/>
                  <a:pt x="858" y="289"/>
                  <a:pt x="953" y="125"/>
                </a:cubicBezTo>
                <a:lnTo>
                  <a:pt x="876" y="80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4" name="Oval 12"/>
          <p:cNvSpPr>
            <a:spLocks noChangeArrowheads="1"/>
          </p:cNvSpPr>
          <p:nvPr/>
        </p:nvSpPr>
        <p:spPr bwMode="gray">
          <a:xfrm>
            <a:off x="3870325" y="2803525"/>
            <a:ext cx="1360488" cy="1355725"/>
          </a:xfrm>
          <a:prstGeom prst="ellipse">
            <a:avLst/>
          </a:pr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3800" dirty="0">
              <a:solidFill>
                <a:srgbClr val="000000"/>
              </a:solidFill>
            </a:endParaRPr>
          </a:p>
        </p:txBody>
      </p:sp>
      <p:sp>
        <p:nvSpPr>
          <p:cNvPr id="233485" name="Text Box 20"/>
          <p:cNvSpPr txBox="1">
            <a:spLocks noChangeArrowheads="1"/>
          </p:cNvSpPr>
          <p:nvPr/>
        </p:nvSpPr>
        <p:spPr bwMode="auto">
          <a:xfrm>
            <a:off x="3832225" y="3041650"/>
            <a:ext cx="142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İSG</a:t>
            </a:r>
          </a:p>
          <a:p>
            <a:pPr algn="ctr" eaLnBrk="0" hangingPunct="0"/>
            <a:r>
              <a:rPr lang="tr-T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Amacı</a:t>
            </a:r>
            <a:endParaRPr 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86" name="Line 40"/>
          <p:cNvSpPr>
            <a:spLocks noChangeShapeType="1"/>
          </p:cNvSpPr>
          <p:nvPr/>
        </p:nvSpPr>
        <p:spPr bwMode="auto">
          <a:xfrm flipH="1">
            <a:off x="0" y="2627313"/>
            <a:ext cx="2874962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7" name="Line 41"/>
          <p:cNvSpPr>
            <a:spLocks noChangeShapeType="1"/>
          </p:cNvSpPr>
          <p:nvPr/>
        </p:nvSpPr>
        <p:spPr bwMode="auto">
          <a:xfrm flipH="1">
            <a:off x="6131925" y="2532063"/>
            <a:ext cx="288925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569" name="Rectangle 12"/>
          <p:cNvSpPr>
            <a:spLocks noChangeArrowheads="1"/>
          </p:cNvSpPr>
          <p:nvPr/>
        </p:nvSpPr>
        <p:spPr bwMode="gray">
          <a:xfrm>
            <a:off x="238125" y="668338"/>
            <a:ext cx="8520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33491" name="Text Box 6"/>
          <p:cNvSpPr txBox="1">
            <a:spLocks noChangeArrowheads="1"/>
          </p:cNvSpPr>
          <p:nvPr/>
        </p:nvSpPr>
        <p:spPr bwMode="auto">
          <a:xfrm>
            <a:off x="1911452" y="5790019"/>
            <a:ext cx="2654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tr-TR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Üretim-Kalitenin Artırılması</a:t>
            </a:r>
            <a:endParaRPr lang="en-GB" b="1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İSG AMACI</a:t>
            </a:r>
            <a:endParaRPr lang="en-GB" sz="3200" kern="1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H="1">
            <a:off x="4622800" y="5386388"/>
            <a:ext cx="0" cy="1022516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8" y="2715022"/>
            <a:ext cx="1948656" cy="194865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6" y="2266949"/>
            <a:ext cx="2477500" cy="2311004"/>
          </a:xfrm>
          <a:prstGeom prst="rect">
            <a:avLst/>
          </a:prstGeom>
        </p:spPr>
      </p:pic>
      <p:pic>
        <p:nvPicPr>
          <p:cNvPr id="1026" name="Picture 2" descr="D:\DOKTOR\1-ISTANBULUZMAN\1-EĞİTİM KURUMU\1. İstanbuluzman\2-RESİMLER\İş Güvenliği\fill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11" y="4784526"/>
            <a:ext cx="2073474" cy="20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ikdörtgen 22"/>
          <p:cNvSpPr/>
          <p:nvPr/>
        </p:nvSpPr>
        <p:spPr>
          <a:xfrm>
            <a:off x="192073" y="2172251"/>
            <a:ext cx="2524075" cy="5304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6314512" y="2008739"/>
            <a:ext cx="2524075" cy="5304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/>
          <p:cNvSpPr/>
          <p:nvPr/>
        </p:nvSpPr>
        <p:spPr>
          <a:xfrm>
            <a:off x="1622563" y="5632440"/>
            <a:ext cx="3608250" cy="5304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446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4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2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  <p:bldP spid="233478" grpId="0" animBg="1"/>
      <p:bldP spid="233479" grpId="0" animBg="1"/>
      <p:bldP spid="233480" grpId="0" animBg="1"/>
      <p:bldP spid="233481" grpId="0" animBg="1"/>
      <p:bldP spid="233482" grpId="0" animBg="1"/>
      <p:bldP spid="233483" grpId="0" animBg="1"/>
      <p:bldP spid="233484" grpId="0" animBg="1"/>
      <p:bldP spid="233485" grpId="0"/>
      <p:bldP spid="233486" grpId="0" animBg="1"/>
      <p:bldP spid="233487" grpId="0" animBg="1"/>
      <p:bldP spid="233491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TÜRKİYE İSG KÜLTÜRÜ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bilincinin oluşturulması,</a:t>
            </a: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ilgili düzenlemeleri çağdaş bir temele oturtmak ve günümüz teknolojisine cevap verecek yeterliliğe ulaştırmak,</a:t>
            </a: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zellikle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KOBİ’lere yönelik olarak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alanında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danışmanlık hizmeti verilmesi,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eğitici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özendirici,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yol gösterici faaliyetlerde bulunulması, </a:t>
            </a: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şyeri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 ölçümlerinin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inceleme ve araştırma faaliyetlerinin nicelik ve niteliklerinin artırılması, </a:t>
            </a: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luslararası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kuruluşlarla işbirliği ve ortak çalışma alanlarının oluşturulması, </a:t>
            </a: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kazaları ve meslek hastalıkları konusunda veri tabanı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oluşturulma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amacıyla gelişmiş bir kayıt bildirim sistemi hazırlanması, </a:t>
            </a: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 kazaları-meslek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vakaların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minimum düzeye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indirme,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TÜRKİYE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STRATEJİ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HEDEFLERİNDEKİ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 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752724" y="1966913"/>
            <a:ext cx="5972176" cy="3065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743199" y="4691063"/>
            <a:ext cx="5972176" cy="3065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29158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İSG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«İşyerlerinde işlerin yürütümü sırasında, çeşitli nedenlerden kaynaklanan, sağlığa zararlı ve güvensiz durumlardan korunmak amacıyla yapılan sistemli ve bilimsel çalışmalardır.»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İçselleştirilmiş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yaşam biçimi haline getirilmiş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güvenlik kültürünü oluşturur.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güvenliği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 ardı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edildiğinde; «iş kazası»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«meslek hastalığı» oluşur!...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(İŞ SAĞLIĞI VE GÜVENLİĞİ) TANIMI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743199" y="3689165"/>
            <a:ext cx="5972176" cy="5589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969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Konu;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3. İşletmelerde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sağlığı ve güvenliği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kültürünün oluşmasıyla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ilgili olarak aşağıdakilerden hangisi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yanlıştır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İşletmenin taahhüdü, işyerinde güvenlik kültürünü oluşmasında etkendir.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Güvenlik kültürü oluşumunda çalışanların değerleri ve inançları temel alınır.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Çalışanların tutum ve davranışları işletmelerde oluşan güvenlik kültürünün önemli bir belirleyicisidir.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İşletmede iyi bir iş sağlığı ve güvenliği yönetimi için; konuya öncelik verilmesi, risklerin değerlendirilmesi ve sürekli iyileştirme gereklidir.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SORU –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3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37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20483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484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485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486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3" name="20 Grup"/>
          <p:cNvGrpSpPr/>
          <p:nvPr/>
        </p:nvGrpSpPr>
        <p:grpSpPr>
          <a:xfrm>
            <a:off x="1443038" y="1592264"/>
            <a:ext cx="6394450" cy="4449761"/>
            <a:chOff x="1443038" y="1592264"/>
            <a:chExt cx="6394450" cy="4449761"/>
          </a:xfrm>
        </p:grpSpPr>
        <p:pic>
          <p:nvPicPr>
            <p:cNvPr id="20488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3038" y="5311775"/>
              <a:ext cx="639445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Freeform 22"/>
            <p:cNvSpPr>
              <a:spLocks/>
            </p:cNvSpPr>
            <p:nvPr/>
          </p:nvSpPr>
          <p:spPr bwMode="auto">
            <a:xfrm rot="13500000">
              <a:off x="3168650" y="2863850"/>
              <a:ext cx="1933575" cy="2771775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69A2E1">
                <a:alpha val="72000"/>
              </a:srgb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0490" name="Freeform 21"/>
            <p:cNvSpPr>
              <a:spLocks/>
            </p:cNvSpPr>
            <p:nvPr/>
          </p:nvSpPr>
          <p:spPr bwMode="auto">
            <a:xfrm rot="2700000">
              <a:off x="4233863" y="1714500"/>
              <a:ext cx="1933575" cy="2771775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0061B2">
                <a:alpha val="72000"/>
              </a:srgb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0491" name="Freeform 18"/>
            <p:cNvSpPr>
              <a:spLocks/>
            </p:cNvSpPr>
            <p:nvPr/>
          </p:nvSpPr>
          <p:spPr bwMode="auto">
            <a:xfrm rot="18814430">
              <a:off x="3176588" y="1706563"/>
              <a:ext cx="1933575" cy="2771775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004074">
                <a:alpha val="72000"/>
              </a:srgbClr>
            </a:solidFill>
            <a:ln w="1435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0492" name="Freeform 23"/>
            <p:cNvSpPr>
              <a:spLocks/>
            </p:cNvSpPr>
            <p:nvPr/>
          </p:nvSpPr>
          <p:spPr bwMode="auto">
            <a:xfrm rot="8182408">
              <a:off x="4243388" y="2857500"/>
              <a:ext cx="1931987" cy="2771775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2A79D0">
                <a:alpha val="72000"/>
              </a:srgb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82969" name="AutoShape 25"/>
            <p:cNvSpPr>
              <a:spLocks noChangeArrowheads="1"/>
            </p:cNvSpPr>
            <p:nvPr/>
          </p:nvSpPr>
          <p:spPr bwMode="auto">
            <a:xfrm>
              <a:off x="4121150" y="3119438"/>
              <a:ext cx="1103313" cy="1104900"/>
            </a:xfrm>
            <a:prstGeom prst="roundRect">
              <a:avLst>
                <a:gd name="adj" fmla="val 16667"/>
              </a:avLst>
            </a:prstGeom>
            <a:solidFill>
              <a:srgbClr val="00407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0494" name="Text Box 19"/>
            <p:cNvSpPr txBox="1">
              <a:spLocks noChangeArrowheads="1"/>
            </p:cNvSpPr>
            <p:nvPr/>
          </p:nvSpPr>
          <p:spPr bwMode="gray">
            <a:xfrm rot="18677185">
              <a:off x="2634456" y="2349907"/>
              <a:ext cx="1706563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Üst Yönetim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495" name="Text Box 19"/>
            <p:cNvSpPr txBox="1">
              <a:spLocks noChangeArrowheads="1"/>
            </p:cNvSpPr>
            <p:nvPr/>
          </p:nvSpPr>
          <p:spPr bwMode="gray">
            <a:xfrm rot="2700000">
              <a:off x="4961732" y="2214712"/>
              <a:ext cx="170656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Orta Yönetim </a:t>
              </a:r>
              <a:r>
                <a:rPr lang="tr-TR" sz="1200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(Mühendis, şef, ustabaşı)</a:t>
              </a:r>
              <a:endParaRPr lang="tr-TR" sz="12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496" name="Text Box 19"/>
            <p:cNvSpPr txBox="1">
              <a:spLocks noChangeArrowheads="1"/>
            </p:cNvSpPr>
            <p:nvPr/>
          </p:nvSpPr>
          <p:spPr bwMode="gray">
            <a:xfrm rot="2700000">
              <a:off x="2696369" y="4732744"/>
              <a:ext cx="17065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Yazısız İSG Sistemi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497" name="Text Box 19"/>
            <p:cNvSpPr txBox="1">
              <a:spLocks noChangeArrowheads="1"/>
            </p:cNvSpPr>
            <p:nvPr/>
          </p:nvSpPr>
          <p:spPr bwMode="gray">
            <a:xfrm rot="19011173">
              <a:off x="5037138" y="4771638"/>
              <a:ext cx="170656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Yazılı İSG Sistemi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498" name="Text Box 19"/>
            <p:cNvSpPr txBox="1">
              <a:spLocks noChangeArrowheads="1"/>
            </p:cNvSpPr>
            <p:nvPr/>
          </p:nvSpPr>
          <p:spPr bwMode="gray">
            <a:xfrm>
              <a:off x="4148138" y="3243263"/>
              <a:ext cx="1062037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Agency FB" pitchFamily="34" charset="0"/>
                  <a:cs typeface="Calibri" pitchFamily="34" charset="0"/>
                </a:rPr>
                <a:t>İşyeri Güvenlik Kültürü</a:t>
              </a:r>
              <a:endParaRPr lang="tr-TR" b="1" noProof="1">
                <a:solidFill>
                  <a:srgbClr val="FFFFFF"/>
                </a:solidFill>
                <a:latin typeface="Agency FB" pitchFamily="34" charset="0"/>
                <a:cs typeface="Calibri" pitchFamily="34" charset="0"/>
              </a:endParaRPr>
            </a:p>
          </p:txBody>
        </p: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İŞYERİNDE GÜVENLİK KÜLTÜRÜ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D:\DOKTOR\9-ISTUZMAN\1-EĞİTİM KURUMU\1. İstanbuluzman\ZZResim\Resim-İkon\us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1" y="1142870"/>
            <a:ext cx="1238865" cy="12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KTOR\9-ISTUZMAN\1-EĞİTİM KURUMU\1. İstanbuluzman\ZZResim\Kırtasiye\128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98" y="4397375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KTOR\9-ISTUZMAN\1-EĞİTİM KURUMU\1. İstanbuluzman\ZZResim\Kırtasiye\paper_blank_penc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50" y="4619625"/>
            <a:ext cx="1625600" cy="135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DOKTOR\9-ISTUZMAN\1-EĞİTİM KURUMU\1. İstanbuluzman\Z.Resim-İkon\Meslekler\partner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820755"/>
            <a:ext cx="1428572" cy="14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DOKTOR\9-ISTUZMAN\1-EĞİTİM KURUMU\1. İstanbuluzman\Z.Resim-İkon\Dokuman\Directo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4" y="2026443"/>
            <a:ext cx="1370013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Dikdörtgen 25"/>
          <p:cNvSpPr/>
          <p:nvPr/>
        </p:nvSpPr>
        <p:spPr>
          <a:xfrm rot="18587841">
            <a:off x="1759969" y="2302729"/>
            <a:ext cx="3333751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/>
          <p:cNvSpPr/>
          <p:nvPr/>
        </p:nvSpPr>
        <p:spPr>
          <a:xfrm rot="2658405">
            <a:off x="4317138" y="2347611"/>
            <a:ext cx="3333751" cy="5729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194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18435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8436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8437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8438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920874" y="5259388"/>
            <a:ext cx="5222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KAZA ZİNCİRİNİN 5 TEMEL FAKTÖRÜ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-3176" y="1050925"/>
            <a:ext cx="9204325" cy="4248150"/>
            <a:chOff x="-3176" y="1050925"/>
            <a:chExt cx="9204325" cy="4248150"/>
          </a:xfrm>
        </p:grpSpPr>
        <p:sp>
          <p:nvSpPr>
            <p:cNvPr id="18442" name="Oval 14"/>
            <p:cNvSpPr>
              <a:spLocks noChangeArrowheads="1"/>
            </p:cNvSpPr>
            <p:nvPr/>
          </p:nvSpPr>
          <p:spPr bwMode="gray">
            <a:xfrm>
              <a:off x="2463800" y="1050925"/>
              <a:ext cx="4248150" cy="4248150"/>
            </a:xfrm>
            <a:prstGeom prst="ellipse">
              <a:avLst/>
            </a:prstGeom>
            <a:solidFill>
              <a:srgbClr val="9DC2EB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43" name="Oval 15"/>
            <p:cNvSpPr>
              <a:spLocks noChangeArrowheads="1"/>
            </p:cNvSpPr>
            <p:nvPr/>
          </p:nvSpPr>
          <p:spPr bwMode="gray">
            <a:xfrm>
              <a:off x="2789238" y="1692275"/>
              <a:ext cx="3595687" cy="3594100"/>
            </a:xfrm>
            <a:prstGeom prst="ellipse">
              <a:avLst/>
            </a:prstGeom>
            <a:solidFill>
              <a:srgbClr val="69A2E1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44" name="Oval 16"/>
            <p:cNvSpPr>
              <a:spLocks noChangeArrowheads="1"/>
            </p:cNvSpPr>
            <p:nvPr/>
          </p:nvSpPr>
          <p:spPr bwMode="gray">
            <a:xfrm>
              <a:off x="3116263" y="2343150"/>
              <a:ext cx="2940050" cy="2940050"/>
            </a:xfrm>
            <a:prstGeom prst="ellipse">
              <a:avLst/>
            </a:prstGeom>
            <a:solidFill>
              <a:srgbClr val="2A79D0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45" name="Oval 17"/>
            <p:cNvSpPr>
              <a:spLocks noChangeArrowheads="1"/>
            </p:cNvSpPr>
            <p:nvPr/>
          </p:nvSpPr>
          <p:spPr bwMode="gray">
            <a:xfrm>
              <a:off x="3441700" y="2997200"/>
              <a:ext cx="2287588" cy="2286000"/>
            </a:xfrm>
            <a:prstGeom prst="ellipse">
              <a:avLst/>
            </a:prstGeom>
            <a:solidFill>
              <a:srgbClr val="0061B2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46" name="Oval 18"/>
            <p:cNvSpPr>
              <a:spLocks noChangeArrowheads="1"/>
            </p:cNvSpPr>
            <p:nvPr/>
          </p:nvSpPr>
          <p:spPr bwMode="gray">
            <a:xfrm>
              <a:off x="3767138" y="3640138"/>
              <a:ext cx="1635125" cy="1635125"/>
            </a:xfrm>
            <a:prstGeom prst="ellipse">
              <a:avLst/>
            </a:prstGeom>
            <a:solidFill>
              <a:srgbClr val="004074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767137" y="1241424"/>
              <a:ext cx="1635124" cy="3711577"/>
              <a:chOff x="2373" y="1100"/>
              <a:chExt cx="1030" cy="2338"/>
            </a:xfrm>
          </p:grpSpPr>
          <p:sp>
            <p:nvSpPr>
              <p:cNvPr id="18448" name="Text Box 19"/>
              <p:cNvSpPr txBox="1">
                <a:spLocks noChangeArrowheads="1"/>
              </p:cNvSpPr>
              <p:nvPr/>
            </p:nvSpPr>
            <p:spPr bwMode="gray">
              <a:xfrm>
                <a:off x="2582" y="1100"/>
                <a:ext cx="707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801688">
                  <a:spcAft>
                    <a:spcPct val="40000"/>
                  </a:spcAft>
                </a:pPr>
                <a:r>
                  <a:rPr lang="tr-TR" sz="14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Yaralanma «Zarar-Hasar»</a:t>
                </a:r>
              </a:p>
            </p:txBody>
          </p:sp>
          <p:sp>
            <p:nvSpPr>
              <p:cNvPr id="18449" name="Text Box 19"/>
              <p:cNvSpPr txBox="1">
                <a:spLocks noChangeArrowheads="1"/>
              </p:cNvSpPr>
              <p:nvPr/>
            </p:nvSpPr>
            <p:spPr bwMode="gray">
              <a:xfrm>
                <a:off x="2594" y="1507"/>
                <a:ext cx="59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801688">
                  <a:spcAft>
                    <a:spcPct val="40000"/>
                  </a:spcAft>
                </a:pPr>
                <a:r>
                  <a:rPr lang="tr-TR" sz="14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Kaza Olayı</a:t>
                </a:r>
                <a:endParaRPr lang="en-US" sz="1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450" name="Text Box 19"/>
              <p:cNvSpPr txBox="1">
                <a:spLocks noChangeArrowheads="1"/>
              </p:cNvSpPr>
              <p:nvPr/>
            </p:nvSpPr>
            <p:spPr bwMode="gray">
              <a:xfrm>
                <a:off x="2373" y="1917"/>
                <a:ext cx="963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801688">
                  <a:spcAft>
                    <a:spcPct val="40000"/>
                  </a:spcAft>
                </a:pPr>
                <a:r>
                  <a:rPr lang="tr-TR" sz="1400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Tehlikeli Hareket Tehlike Durum</a:t>
                </a:r>
                <a:endParaRPr lang="en-US" sz="14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451" name="Text Box 19"/>
              <p:cNvSpPr txBox="1">
                <a:spLocks noChangeArrowheads="1"/>
              </p:cNvSpPr>
              <p:nvPr/>
            </p:nvSpPr>
            <p:spPr bwMode="gray">
              <a:xfrm>
                <a:off x="2491" y="2370"/>
                <a:ext cx="798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801688">
                  <a:spcAft>
                    <a:spcPct val="40000"/>
                  </a:spcAft>
                </a:pPr>
                <a:r>
                  <a:rPr lang="tr-TR" sz="1400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Kişisel Kusurlar</a:t>
                </a:r>
              </a:p>
            </p:txBody>
          </p:sp>
          <p:sp>
            <p:nvSpPr>
              <p:cNvPr id="18452" name="Text Box 19"/>
              <p:cNvSpPr txBox="1">
                <a:spLocks noChangeArrowheads="1"/>
              </p:cNvSpPr>
              <p:nvPr/>
            </p:nvSpPr>
            <p:spPr bwMode="gray">
              <a:xfrm>
                <a:off x="2373" y="2977"/>
                <a:ext cx="1030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801688">
                  <a:spcAft>
                    <a:spcPct val="40000"/>
                  </a:spcAft>
                </a:pPr>
                <a:r>
                  <a:rPr lang="tr-TR" sz="1400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İnsanın Tabiat Şartları </a:t>
                </a:r>
                <a:r>
                  <a:rPr lang="tr-TR" sz="1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lang="tr-TR" sz="1400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arşısında Zayıflığı</a:t>
                </a:r>
              </a:p>
              <a:p>
                <a:pPr algn="ctr" defTabSz="801688">
                  <a:spcAft>
                    <a:spcPct val="40000"/>
                  </a:spcAft>
                </a:pPr>
                <a:r>
                  <a:rPr lang="tr-TR" sz="1400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«İnsanla İlgili»</a:t>
                </a:r>
                <a:endParaRPr lang="en-US" sz="14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8457" name="Text Box 13"/>
            <p:cNvSpPr txBox="1">
              <a:spLocks noChangeArrowheads="1"/>
            </p:cNvSpPr>
            <p:nvPr/>
          </p:nvSpPr>
          <p:spPr bwMode="gray">
            <a:xfrm>
              <a:off x="49210" y="2962275"/>
              <a:ext cx="238919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Tehlikeli hareket ve durumun aynı anda olması gerekir.                       </a:t>
              </a: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«İSG’nin </a:t>
              </a:r>
              <a:r>
                <a:rPr lang="tr-TR" sz="1600" b="1" i="1" dirty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edefi…»</a:t>
              </a:r>
              <a:endParaRPr lang="en-US" sz="1600" b="1" i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458" name="Text Box 13"/>
            <p:cNvSpPr txBox="1">
              <a:spLocks noChangeArrowheads="1"/>
            </p:cNvSpPr>
            <p:nvPr/>
          </p:nvSpPr>
          <p:spPr bwMode="gray">
            <a:xfrm>
              <a:off x="6496050" y="3756025"/>
              <a:ext cx="262890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Dikkatsizlik, pervasızlık, asabiyet, dalgınlık, ihmal, önemsemezlik gibi </a:t>
              </a: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yanlış</a:t>
              </a:r>
              <a:r>
                <a:rPr lang="tr-TR" sz="16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 ve </a:t>
              </a: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gereksiz</a:t>
              </a:r>
              <a:r>
                <a:rPr lang="tr-TR" sz="16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 hareketler.              </a:t>
              </a: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«Zayıflığın Kişisel Boyutu»     </a:t>
              </a:r>
              <a:r>
                <a:rPr lang="tr-TR" sz="14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İSG İnsanı Kusurlu Varlık Kabul Eder.</a:t>
              </a:r>
              <a:endParaRPr lang="en-US" sz="1400" i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459" name="Text Box 13"/>
            <p:cNvSpPr txBox="1">
              <a:spLocks noChangeArrowheads="1"/>
            </p:cNvSpPr>
            <p:nvPr/>
          </p:nvSpPr>
          <p:spPr bwMode="gray">
            <a:xfrm>
              <a:off x="-1" y="1573213"/>
              <a:ext cx="255270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Yaralanma (zarar veya hasar) meydana gelmeli</a:t>
              </a:r>
              <a:endParaRPr lang="en-US" sz="16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gray">
            <a:xfrm rot="10800000">
              <a:off x="35788" y="1365250"/>
              <a:ext cx="3852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gray">
            <a:xfrm rot="10800000">
              <a:off x="5295900" y="2111375"/>
              <a:ext cx="3514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gray">
            <a:xfrm rot="10800000">
              <a:off x="5295900" y="3638550"/>
              <a:ext cx="3514725" cy="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gray">
            <a:xfrm rot="10800000">
              <a:off x="177288" y="2781300"/>
              <a:ext cx="3636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467" name="Text Box 13"/>
            <p:cNvSpPr txBox="1">
              <a:spLocks noChangeArrowheads="1"/>
            </p:cNvSpPr>
            <p:nvPr/>
          </p:nvSpPr>
          <p:spPr bwMode="gray">
            <a:xfrm>
              <a:off x="6572250" y="2288857"/>
              <a:ext cx="262889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Kazanın -yaralanma/zararın- meydana gelmesi gerekir</a:t>
              </a:r>
              <a:endParaRPr lang="en-US" sz="16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9" name="Group 32"/>
            <p:cNvGrpSpPr>
              <a:grpSpLocks/>
            </p:cNvGrpSpPr>
            <p:nvPr/>
          </p:nvGrpSpPr>
          <p:grpSpPr bwMode="auto">
            <a:xfrm>
              <a:off x="49210" y="4106863"/>
              <a:ext cx="3960000" cy="0"/>
              <a:chOff x="228" y="2070"/>
              <a:chExt cx="2215" cy="0"/>
            </a:xfrm>
          </p:grpSpPr>
          <p:sp>
            <p:nvSpPr>
              <p:cNvPr id="30" name="Line 17"/>
              <p:cNvSpPr>
                <a:spLocks noChangeShapeType="1"/>
              </p:cNvSpPr>
              <p:nvPr/>
            </p:nvSpPr>
            <p:spPr bwMode="gray">
              <a:xfrm rot="10800000">
                <a:off x="1584" y="2070"/>
                <a:ext cx="859" cy="0"/>
              </a:xfrm>
              <a:prstGeom prst="line">
                <a:avLst/>
              </a:prstGeom>
              <a:noFill/>
              <a:ln w="19050">
                <a:solidFill>
                  <a:srgbClr val="7F7F7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17"/>
              <p:cNvSpPr>
                <a:spLocks noChangeShapeType="1"/>
              </p:cNvSpPr>
              <p:nvPr/>
            </p:nvSpPr>
            <p:spPr bwMode="gray">
              <a:xfrm rot="10800000">
                <a:off x="228" y="2070"/>
                <a:ext cx="1356" cy="0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" name="Text Box 13"/>
            <p:cNvSpPr txBox="1">
              <a:spLocks noChangeArrowheads="1"/>
            </p:cNvSpPr>
            <p:nvPr/>
          </p:nvSpPr>
          <p:spPr bwMode="gray">
            <a:xfrm>
              <a:off x="49210" y="4316413"/>
              <a:ext cx="238919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İnsan tabiat karşında zayıf olmasaydı kazalar olmazdı. «</a:t>
              </a: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Kazalar tam önlenemez!»</a:t>
              </a:r>
              <a:endParaRPr lang="en-US" sz="1600" b="1" i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-3176" y="3892550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tr-TR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8692950" y="3406575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tr-TR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0" y="2538413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tr-TR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8704163" y="1885850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latin typeface="Calibri" pitchFamily="34" charset="0"/>
                  <a:cs typeface="Calibri" pitchFamily="34" charset="0"/>
                </a:rPr>
                <a:t>4</a:t>
              </a:r>
              <a:endParaRPr lang="tr-TR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763" y="1149251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latin typeface="Calibri" pitchFamily="34" charset="0"/>
                  <a:cs typeface="Calibri" pitchFamily="34" charset="0"/>
                </a:rPr>
                <a:t>5</a:t>
              </a:r>
              <a:endParaRPr lang="tr-TR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1" name="Text Box 13"/>
          <p:cNvSpPr txBox="1">
            <a:spLocks noChangeArrowheads="1"/>
          </p:cNvSpPr>
          <p:nvPr/>
        </p:nvSpPr>
        <p:spPr bwMode="gray">
          <a:xfrm>
            <a:off x="752475" y="5702142"/>
            <a:ext cx="7705726" cy="246221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1600" i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Kaza zincirini oluşturan halkalardan biri olmadıkça diğeri oluşmaz ve kaza meydana gelmez!</a:t>
            </a:r>
            <a:endParaRPr lang="en-US" sz="1600" b="1" i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63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9822</TotalTime>
  <Words>481</Words>
  <Application>Microsoft Office PowerPoint</Application>
  <PresentationFormat>Ekran Gösterisi (4:3)</PresentationFormat>
  <Paragraphs>91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1_Standarddesign</vt:lpstr>
      <vt:lpstr>PowerPoint Sunusu</vt:lpstr>
      <vt:lpstr>PowerPoint Sunusu</vt:lpstr>
      <vt:lpstr>PowerPoint Sunusu</vt:lpstr>
      <vt:lpstr>İSG AMACI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DOKTOR</cp:lastModifiedBy>
  <cp:revision>972</cp:revision>
  <dcterms:created xsi:type="dcterms:W3CDTF">2008-04-16T13:39:00Z</dcterms:created>
  <dcterms:modified xsi:type="dcterms:W3CDTF">2011-12-28T11:41:23Z</dcterms:modified>
</cp:coreProperties>
</file>