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11"/>
  </p:notesMasterIdLst>
  <p:handoutMasterIdLst>
    <p:handoutMasterId r:id="rId12"/>
  </p:handoutMasterIdLst>
  <p:sldIdLst>
    <p:sldId id="461" r:id="rId2"/>
    <p:sldId id="1250" r:id="rId3"/>
    <p:sldId id="1251" r:id="rId4"/>
    <p:sldId id="1258" r:id="rId5"/>
    <p:sldId id="1253" r:id="rId6"/>
    <p:sldId id="1255" r:id="rId7"/>
    <p:sldId id="1256" r:id="rId8"/>
    <p:sldId id="1257" r:id="rId9"/>
    <p:sldId id="1259" r:id="rId10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14141"/>
    <a:srgbClr val="5A5A59"/>
    <a:srgbClr val="3366FF"/>
    <a:srgbClr val="004074"/>
    <a:srgbClr val="004986"/>
    <a:srgbClr val="00A4FF"/>
    <a:srgbClr val="6B9B1A"/>
    <a:srgbClr val="575F57"/>
    <a:srgbClr val="575757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38" autoAdjust="0"/>
    <p:restoredTop sz="94981" autoAdjust="0"/>
  </p:normalViewPr>
  <p:slideViewPr>
    <p:cSldViewPr snapToGrid="0">
      <p:cViewPr>
        <p:scale>
          <a:sx n="100" d="100"/>
          <a:sy n="100" d="100"/>
        </p:scale>
        <p:origin x="-1944" y="-258"/>
      </p:cViewPr>
      <p:guideLst>
        <p:guide orient="horz" pos="2294"/>
        <p:guide orient="horz" pos="1151"/>
        <p:guide orient="horz" pos="2018"/>
        <p:guide orient="horz" pos="2652"/>
        <p:guide pos="5579"/>
        <p:guide pos="5266"/>
        <p:guide pos="198"/>
        <p:guide pos="3193"/>
        <p:guide pos="4934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90" d="100"/>
        <a:sy n="190" d="100"/>
      </p:scale>
      <p:origin x="0" y="0"/>
    </p:cViewPr>
  </p:sorterViewPr>
  <p:notesViewPr>
    <p:cSldViewPr snapToGrid="0">
      <p:cViewPr varScale="1">
        <p:scale>
          <a:sx n="85" d="100"/>
          <a:sy n="85" d="100"/>
        </p:scale>
        <p:origin x="-3906" y="-96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86FBF181-6581-4E2F-849B-67FB4221BBBA}" type="datetimeFigureOut">
              <a:rPr lang="de-DE"/>
              <a:pPr>
                <a:defRPr/>
              </a:pPr>
              <a:t>28.12.2011</a:t>
            </a:fld>
            <a:endParaRPr lang="de-DE"/>
          </a:p>
        </p:txBody>
      </p:sp>
      <p:sp>
        <p:nvSpPr>
          <p:cNvPr id="3891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891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D42F2CB9-D2A6-4AD7-95AE-4B6DB534C3C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914158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427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noProof="0" smtClean="0"/>
              <a:t>Textmasterformate durch Klicken bearbeiten</a:t>
            </a:r>
          </a:p>
          <a:p>
            <a:pPr lvl="1"/>
            <a:r>
              <a:rPr lang="de-DE" noProof="0" smtClean="0"/>
              <a:t>Zweite Ebene</a:t>
            </a:r>
          </a:p>
          <a:p>
            <a:pPr lvl="2"/>
            <a:r>
              <a:rPr lang="de-DE" noProof="0" smtClean="0"/>
              <a:t>Dritte Ebene</a:t>
            </a:r>
          </a:p>
          <a:p>
            <a:pPr lvl="3"/>
            <a:r>
              <a:rPr lang="de-DE" noProof="0" smtClean="0"/>
              <a:t>Vierte Ebene</a:t>
            </a:r>
          </a:p>
          <a:p>
            <a:pPr lvl="4"/>
            <a:r>
              <a:rPr lang="de-DE" noProof="0" smtClean="0"/>
              <a:t>Fünfte Ebene</a:t>
            </a:r>
          </a:p>
        </p:txBody>
      </p:sp>
      <p:sp>
        <p:nvSpPr>
          <p:cNvPr id="1741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 noProof="1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741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fld id="{5D5FAF4A-B3D3-49A6-BC24-6E15E10FCEA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9964234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63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tr-TR" noProof="1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2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2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3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3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706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B3499B77-45D8-4A2D-B166-3750C41EF709}" type="slidenum">
              <a:rPr lang="de-DE" sz="1200">
                <a:solidFill>
                  <a:prstClr val="black"/>
                </a:solidFill>
              </a:rPr>
              <a:pPr algn="r"/>
              <a:t>4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2707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B2055515-18D4-4FED-8932-3A920E085174}" type="slidenum">
              <a:rPr lang="en-GB" sz="1300">
                <a:solidFill>
                  <a:prstClr val="black"/>
                </a:solidFill>
              </a:rPr>
              <a:pPr algn="r" defTabSz="947738"/>
              <a:t>4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270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270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5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5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6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6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6668607F-2DCF-41FB-A81A-3AC3E46BA777}" type="slidenum">
              <a:rPr lang="de-DE" sz="1200">
                <a:solidFill>
                  <a:prstClr val="black"/>
                </a:solidFill>
              </a:rPr>
              <a:pPr algn="r"/>
              <a:t>7</a:t>
            </a:fld>
            <a:endParaRPr lang="de-DE" sz="1200" dirty="0">
              <a:solidFill>
                <a:prstClr val="black"/>
              </a:solidFill>
            </a:endParaRPr>
          </a:p>
        </p:txBody>
      </p:sp>
      <p:sp>
        <p:nvSpPr>
          <p:cNvPr id="74755" name="Text Box 3"/>
          <p:cNvSpPr txBox="1">
            <a:spLocks noGrp="1" noChangeArrowheads="1"/>
          </p:cNvSpPr>
          <p:nvPr/>
        </p:nvSpPr>
        <p:spPr bwMode="auto">
          <a:xfrm>
            <a:off x="3887788" y="8689975"/>
            <a:ext cx="2970212" cy="45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4824" tIns="47416" rIns="94824" bIns="47416" anchor="b"/>
          <a:lstStyle/>
          <a:p>
            <a:pPr algn="r" defTabSz="947738"/>
            <a:fld id="{9D946AE9-4748-455A-A2CB-08CA8180F709}" type="slidenum">
              <a:rPr lang="en-GB" sz="1300">
                <a:solidFill>
                  <a:prstClr val="black"/>
                </a:solidFill>
              </a:rPr>
              <a:pPr algn="r" defTabSz="947738"/>
              <a:t>7</a:t>
            </a:fld>
            <a:endParaRPr lang="en-GB" sz="1300" dirty="0">
              <a:solidFill>
                <a:prstClr val="black"/>
              </a:solidFill>
            </a:endParaRPr>
          </a:p>
        </p:txBody>
      </p:sp>
      <p:sp>
        <p:nvSpPr>
          <p:cNvPr id="7475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3588" cy="3430588"/>
          </a:xfrm>
          <a:ln/>
        </p:spPr>
      </p:sp>
      <p:sp>
        <p:nvSpPr>
          <p:cNvPr id="7475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noFill/>
          <a:ln/>
        </p:spPr>
        <p:txBody>
          <a:bodyPr lIns="94824" tIns="47416" rIns="94824" bIns="47416"/>
          <a:lstStyle/>
          <a:p>
            <a:pPr eaLnBrk="1" hangingPunct="1"/>
            <a:endParaRPr lang="en-US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0994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685800" y="4371975"/>
            <a:ext cx="8172450" cy="1266825"/>
          </a:xfrm>
        </p:spPr>
        <p:txBody>
          <a:bodyPr/>
          <a:lstStyle>
            <a:lvl1pPr marL="0" indent="0">
              <a:buFont typeface="Wingdings" pitchFamily="2" charset="2"/>
              <a:buNone/>
              <a:defRPr sz="2000"/>
            </a:lvl1pPr>
          </a:lstStyle>
          <a:p>
            <a:r>
              <a:rPr lang="de-DE"/>
              <a:t>Formatvorlage des Untertitelmasters durch Klicken bearbeiten</a:t>
            </a:r>
          </a:p>
        </p:txBody>
      </p:sp>
      <p:sp>
        <p:nvSpPr>
          <p:cNvPr id="340996" name="Rectangle 7"/>
          <p:cNvSpPr>
            <a:spLocks noGrp="1" noChangeArrowheads="1"/>
          </p:cNvSpPr>
          <p:nvPr>
            <p:ph type="ctrTitle"/>
          </p:nvPr>
        </p:nvSpPr>
        <p:spPr>
          <a:xfrm>
            <a:off x="685800" y="660400"/>
            <a:ext cx="5629275" cy="1470025"/>
          </a:xfrm>
        </p:spPr>
        <p:txBody>
          <a:bodyPr anchor="ctr"/>
          <a:lstStyle>
            <a:lvl1pPr>
              <a:lnSpc>
                <a:spcPct val="110000"/>
              </a:lnSpc>
              <a:defRPr sz="2600">
                <a:solidFill>
                  <a:schemeClr val="bg1"/>
                </a:solidFill>
              </a:defRPr>
            </a:lvl1pPr>
          </a:lstStyle>
          <a:p>
            <a:r>
              <a:rPr lang="de-DE"/>
              <a:t>Titelmasterformat durch Klicken bearbeiten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xfrm>
            <a:off x="3124200" y="6245225"/>
            <a:ext cx="2895600" cy="476250"/>
          </a:xfrm>
        </p:spPr>
        <p:txBody>
          <a:bodyPr/>
          <a:lstStyle>
            <a:lvl1pPr>
              <a:defRPr smtClean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89725" y="411163"/>
            <a:ext cx="2130425" cy="5391150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295275" y="411163"/>
            <a:ext cx="6242050" cy="5391150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295275" y="1489075"/>
            <a:ext cx="4186238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33913" y="1489075"/>
            <a:ext cx="4186237" cy="43132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Asıl başlık stili için tıklatın</a:t>
            </a:r>
            <a:endParaRPr lang="tr-TR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295275" y="1489075"/>
            <a:ext cx="8524875" cy="4313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Textmasterformate durch Klicken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</a:p>
        </p:txBody>
      </p:sp>
      <p:sp>
        <p:nvSpPr>
          <p:cNvPr id="339971" name="Rectangle 5"/>
          <p:cNvSpPr>
            <a:spLocks noGrp="1" noChangeArrowheads="1"/>
          </p:cNvSpPr>
          <p:nvPr>
            <p:ph type="ftr" sz="quarter" idx="3"/>
          </p:nvPr>
        </p:nvSpPr>
        <p:spPr bwMode="gray">
          <a:xfrm>
            <a:off x="3124200" y="6365875"/>
            <a:ext cx="2895600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000" noProof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4100" name="Rectangle 7"/>
          <p:cNvSpPr>
            <a:spLocks noGrp="1" noChangeArrowheads="1"/>
          </p:cNvSpPr>
          <p:nvPr>
            <p:ph type="title"/>
          </p:nvPr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 smtClean="0"/>
              <a:t>Klicken Sie, um das Titelformat zu bearbeiten</a:t>
            </a:r>
          </a:p>
        </p:txBody>
      </p:sp>
      <p:sp>
        <p:nvSpPr>
          <p:cNvPr id="339973" name="Rectangle 5"/>
          <p:cNvSpPr>
            <a:spLocks noChangeArrowheads="1"/>
          </p:cNvSpPr>
          <p:nvPr/>
        </p:nvSpPr>
        <p:spPr bwMode="gray">
          <a:xfrm>
            <a:off x="219075" y="6365875"/>
            <a:ext cx="1343025" cy="247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defRPr/>
            </a:pPr>
            <a:r>
              <a:rPr lang="de-DE" sz="1000">
                <a:latin typeface="Arial" pitchFamily="34" charset="0"/>
                <a:cs typeface="Arial" pitchFamily="34" charset="0"/>
              </a:rPr>
              <a:t>Page </a:t>
            </a:r>
            <a:r>
              <a:rPr lang="de-DE" sz="1000">
                <a:latin typeface="Arial" pitchFamily="34" charset="0"/>
                <a:cs typeface="Arial" pitchFamily="34" charset="0"/>
                <a:sym typeface="Wingdings" pitchFamily="2" charset="2"/>
              </a:rPr>
              <a:t></a:t>
            </a:r>
            <a:r>
              <a:rPr lang="de-DE" sz="1000">
                <a:latin typeface="Arial" pitchFamily="34" charset="0"/>
                <a:cs typeface="Arial" pitchFamily="34" charset="0"/>
              </a:rPr>
              <a:t> </a:t>
            </a:r>
            <a:fld id="{CF825FEF-9EFF-427A-BA79-FFBBF98227EB}" type="slidenum">
              <a:rPr lang="de-DE" sz="1000">
                <a:latin typeface="Arial" pitchFamily="34" charset="0"/>
                <a:cs typeface="Arial" pitchFamily="34" charset="0"/>
              </a:rPr>
              <a:pPr>
                <a:defRPr/>
              </a:pPr>
              <a:t>‹#›</a:t>
            </a:fld>
            <a:endParaRPr lang="de-DE" sz="1000"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4102" name="Group 6"/>
          <p:cNvGrpSpPr>
            <a:grpSpLocks/>
          </p:cNvGrpSpPr>
          <p:nvPr/>
        </p:nvGrpSpPr>
        <p:grpSpPr bwMode="auto">
          <a:xfrm>
            <a:off x="6646863" y="6181725"/>
            <a:ext cx="2225675" cy="392113"/>
            <a:chOff x="3316" y="1854"/>
            <a:chExt cx="2110" cy="372"/>
          </a:xfrm>
        </p:grpSpPr>
        <p:pic>
          <p:nvPicPr>
            <p:cNvPr id="4103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/>
            <a:srcRect/>
            <a:stretch>
              <a:fillRect/>
            </a:stretch>
          </p:blipFill>
          <p:spPr bwMode="auto">
            <a:xfrm>
              <a:off x="3316" y="1854"/>
              <a:ext cx="2110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4104" name="Picture 12" descr="Logo_ptl_für schwarz"/>
            <p:cNvPicPr>
              <a:picLocks noChangeAspect="1" noChangeArrowheads="1"/>
            </p:cNvPicPr>
            <p:nvPr userDrawn="1"/>
          </p:nvPicPr>
          <p:blipFill>
            <a:blip r:embed="rId14" cstate="print">
              <a:lum bright="-46000" contrast="-12000"/>
            </a:blip>
            <a:srcRect r="30521" b="-2"/>
            <a:stretch>
              <a:fillRect/>
            </a:stretch>
          </p:blipFill>
          <p:spPr bwMode="auto">
            <a:xfrm>
              <a:off x="3316" y="1854"/>
              <a:ext cx="1466" cy="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2400" b="1">
          <a:solidFill>
            <a:schemeClr val="tx1"/>
          </a:solidFill>
          <a:latin typeface="Arial" pitchFamily="34" charset="0"/>
          <a:cs typeface="Arial" pitchFamily="34" charset="0"/>
        </a:defRPr>
      </a:lvl9pPr>
    </p:titleStyle>
    <p:bodyStyle>
      <a:lvl1pPr marL="180975" indent="-180975" algn="l" rtl="0" eaLnBrk="0" fontAlgn="base" hangingPunct="0">
        <a:spcBef>
          <a:spcPct val="20000"/>
        </a:spcBef>
        <a:spcAft>
          <a:spcPct val="0"/>
        </a:spcAft>
        <a:buFont typeface="Wingdings" pitchFamily="2" charset="2"/>
        <a:buChar char="§"/>
        <a:defRPr>
          <a:solidFill>
            <a:schemeClr val="tx1"/>
          </a:solidFill>
          <a:latin typeface="+mn-lt"/>
          <a:ea typeface="+mn-ea"/>
          <a:cs typeface="+mn-cs"/>
        </a:defRPr>
      </a:lvl1pPr>
      <a:lvl2pPr marL="444500" indent="-261938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2pPr>
      <a:lvl3pPr marL="720725" indent="-274638" algn="l" rtl="0" eaLnBrk="0" fontAlgn="base" hangingPunct="0">
        <a:spcBef>
          <a:spcPct val="20000"/>
        </a:spcBef>
        <a:spcAft>
          <a:spcPct val="0"/>
        </a:spcAft>
        <a:buChar char="•"/>
        <a:defRPr>
          <a:solidFill>
            <a:schemeClr val="tx1"/>
          </a:solidFill>
          <a:latin typeface="+mn-lt"/>
          <a:cs typeface="+mn-cs"/>
        </a:defRPr>
      </a:lvl3pPr>
      <a:lvl4pPr marL="987425" indent="-265113" algn="l" rtl="0" eaLnBrk="0" fontAlgn="base" hangingPunct="0">
        <a:spcBef>
          <a:spcPct val="20000"/>
        </a:spcBef>
        <a:spcAft>
          <a:spcPct val="0"/>
        </a:spcAft>
        <a:buChar char="–"/>
        <a:defRPr>
          <a:solidFill>
            <a:schemeClr val="tx1"/>
          </a:solidFill>
          <a:latin typeface="+mn-lt"/>
          <a:cs typeface="+mn-cs"/>
        </a:defRPr>
      </a:lvl4pPr>
      <a:lvl5pPr marL="1254125" indent="-265113" algn="l" rtl="0" eaLnBrk="0" fontAlgn="base" hangingPunct="0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5pPr>
      <a:lvl6pPr marL="17113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6pPr>
      <a:lvl7pPr marL="21685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7pPr>
      <a:lvl8pPr marL="26257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8pPr>
      <a:lvl9pPr marL="3082925" indent="-265113" algn="l" rtl="0" fontAlgn="base">
        <a:spcBef>
          <a:spcPct val="20000"/>
        </a:spcBef>
        <a:spcAft>
          <a:spcPct val="0"/>
        </a:spcAft>
        <a:buChar char="»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7" Type="http://schemas.openxmlformats.org/officeDocument/2006/relationships/image" Target="../media/image13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12 Dikdörtgen"/>
          <p:cNvSpPr/>
          <p:nvPr/>
        </p:nvSpPr>
        <p:spPr>
          <a:xfrm>
            <a:off x="176274" y="364980"/>
            <a:ext cx="8791574" cy="1631216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7DC4FF"/>
            </a:outerShdw>
            <a:softEdge rad="127000"/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dkEdge">
            <a:bevelT w="63500" h="63500"/>
            <a:contourClr>
              <a:schemeClr val="bg2">
                <a:lumMod val="20000"/>
                <a:lumOff val="80000"/>
              </a:schemeClr>
            </a:contourClr>
          </a:sp3d>
        </p:spPr>
        <p:txBody>
          <a:bodyPr wrap="square" anchor="ctr" anchorCtr="1">
            <a:spAutoFit/>
          </a:bodyPr>
          <a:lstStyle/>
          <a:p>
            <a:pPr algn="ctr">
              <a:defRPr/>
            </a:pPr>
            <a:r>
              <a:rPr lang="tr-TR" sz="10000" dirty="0" smtClean="0">
                <a:ln w="38100">
                  <a:solidFill>
                    <a:schemeClr val="bg2">
                      <a:lumMod val="40000"/>
                      <a:lumOff val="6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76200" dist="50800" dir="5400000" algn="tl">
                    <a:schemeClr val="tx1"/>
                  </a:outerShdw>
                </a:effectLst>
                <a:latin typeface="Cambria" pitchFamily="18" charset="0"/>
              </a:rPr>
              <a:t>İstanbulUzman</a:t>
            </a:r>
            <a:endParaRPr lang="tr-TR" sz="10000" dirty="0">
              <a:ln w="38100">
                <a:solidFill>
                  <a:schemeClr val="bg2">
                    <a:lumMod val="40000"/>
                    <a:lumOff val="60000"/>
                  </a:schemeClr>
                </a:solidFill>
                <a:prstDash val="solid"/>
                <a:miter lim="800000"/>
              </a:ln>
              <a:noFill/>
              <a:effectLst>
                <a:outerShdw blurRad="76200" dist="50800" dir="5400000" algn="tl">
                  <a:schemeClr val="tx1"/>
                </a:outerShdw>
              </a:effectLst>
              <a:latin typeface="Cambria" pitchFamily="18" charset="0"/>
            </a:endParaRPr>
          </a:p>
        </p:txBody>
      </p:sp>
      <p:sp>
        <p:nvSpPr>
          <p:cNvPr id="4" name="3 Dikdörtgen"/>
          <p:cNvSpPr/>
          <p:nvPr/>
        </p:nvSpPr>
        <p:spPr>
          <a:xfrm>
            <a:off x="116163" y="3431957"/>
            <a:ext cx="8945949" cy="2246769"/>
          </a:xfrm>
          <a:prstGeom prst="rect">
            <a:avLst/>
          </a:prstGeom>
          <a:noFill/>
          <a:ln>
            <a:noFill/>
          </a:ln>
          <a:effectLst>
            <a:glow rad="228600">
              <a:schemeClr val="accent4">
                <a:satMod val="175000"/>
                <a:alpha val="40000"/>
              </a:schemeClr>
            </a:glow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prstMaterial="matte">
            <a:bevelT w="63500" h="63500"/>
            <a:contourClr>
              <a:schemeClr val="bg1">
                <a:lumMod val="85000"/>
              </a:schemeClr>
            </a:contourClr>
          </a:sp3d>
        </p:spPr>
        <p:txBody>
          <a:bodyPr wrap="square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>
              <a:defRPr/>
            </a:pPr>
            <a:r>
              <a:rPr lang="tr-TR" sz="7000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</a:rPr>
              <a:t>İş Sağlığı ve Güvenliği </a:t>
            </a:r>
          </a:p>
          <a:p>
            <a:pPr algn="ctr">
              <a:defRPr/>
            </a:pPr>
            <a:r>
              <a:rPr lang="tr-TR" sz="7000" b="1" dirty="0" smtClean="0">
                <a:ln w="50800"/>
                <a:solidFill>
                  <a:schemeClr val="bg1">
                    <a:shade val="50000"/>
                  </a:schemeClr>
                </a:solidFill>
                <a:effectLst>
                  <a:glow rad="139700">
                    <a:schemeClr val="accent4">
                      <a:satMod val="175000"/>
                      <a:alpha val="40000"/>
                    </a:schemeClr>
                  </a:glow>
                </a:effectLst>
                <a:latin typeface="Cambria" pitchFamily="18" charset="0"/>
              </a:rPr>
              <a:t>Kültürü</a:t>
            </a:r>
            <a:endParaRPr lang="tr-TR" sz="7000" b="1" dirty="0">
              <a:ln w="50800"/>
              <a:solidFill>
                <a:schemeClr val="bg1">
                  <a:shade val="50000"/>
                </a:schemeClr>
              </a:solidFill>
              <a:effectLst>
                <a:glow rad="139700">
                  <a:schemeClr val="accent4">
                    <a:satMod val="175000"/>
                    <a:alpha val="40000"/>
                  </a:schemeClr>
                </a:glow>
              </a:effectLst>
              <a:latin typeface="Cambria" pitchFamily="18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chemeClr val="accent6">
                    <a:lumMod val="60000"/>
                    <a:lumOff val="40000"/>
                  </a:scheme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chemeClr val="accent6">
                  <a:lumMod val="60000"/>
                  <a:lumOff val="40000"/>
                </a:scheme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GB" sz="1800" b="1" i="0" u="none" strike="noStrike" kern="0" cap="none" spc="0" normalizeH="0" baseline="0" noProof="0" dirty="0" smtClean="0">
              <a:ln>
                <a:noFill/>
              </a:ln>
              <a:solidFill>
                <a:schemeClr val="bg1">
                  <a:lumMod val="65000"/>
                </a:scheme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uLnTx/>
              <a:uFillTx/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Konu; İSG Kültürü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1257300" lvl="2" indent="-3429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endParaRPr lang="tr-TR" sz="2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 </a:t>
            </a: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</a:t>
            </a:r>
            <a:endParaRPr lang="tr-TR" sz="2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marL="1257300" lvl="2" indent="-342900">
              <a:spcAft>
                <a:spcPts val="0"/>
              </a:spcAft>
              <a:buClr>
                <a:srgbClr val="292929"/>
              </a:buClr>
              <a:buAutoNum type="arabicPeriod"/>
              <a:defRPr/>
            </a:pP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SORU </a:t>
            </a:r>
            <a:r>
              <a:rPr lang="tr-TR" sz="28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</a:t>
            </a:r>
            <a:endParaRPr lang="tr-TR" sz="2800" b="1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24 ARALIK 2011 İŞYERİ HEKİMLİĞİ SORULARI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60526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Konu;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2. Güvenlik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kültürünün amaçlarıyla ilgili olarak</a:t>
            </a:r>
          </a:p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aşağıdakilerden hangisi yanlıştır?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Güvenlik kültürü "davranış normları" oluşturmayı amaçlar.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Kaza ve yaralanmaları azaltmak güvenlik kültürünün bir amacıdır.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Güvenlik kültürünün amacı nadir görülen hastalık ve kazalar konusunda dikkati çekmektir.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Güvenlik kültürünün amacı işletmede çalışanların kaza ve hastalıklar konusunda aynı inanç ve fikirleri paylaşmasını sağlamaktır.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SORU –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2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298461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474" name="Text Box 6"/>
          <p:cNvSpPr txBox="1">
            <a:spLocks noChangeArrowheads="1"/>
          </p:cNvSpPr>
          <p:nvPr/>
        </p:nvSpPr>
        <p:spPr bwMode="auto">
          <a:xfrm>
            <a:off x="6131925" y="2198559"/>
            <a:ext cx="2858986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b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İşletmenin Korunması</a:t>
            </a:r>
            <a:endParaRPr lang="en-GB" b="1" dirty="0">
              <a:solidFill>
                <a:srgbClr val="29292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3476" name="Text Box 44"/>
          <p:cNvSpPr txBox="1">
            <a:spLocks noChangeArrowheads="1"/>
          </p:cNvSpPr>
          <p:nvPr/>
        </p:nvSpPr>
        <p:spPr bwMode="auto">
          <a:xfrm>
            <a:off x="9639" y="2298958"/>
            <a:ext cx="287496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ctr" defTabSz="801688">
              <a:spcBef>
                <a:spcPct val="20000"/>
              </a:spcBef>
            </a:pPr>
            <a:r>
              <a:rPr lang="tr-TR" b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Çalışanın Korunması</a:t>
            </a:r>
            <a:endParaRPr lang="en-GB" b="1" dirty="0">
              <a:solidFill>
                <a:srgbClr val="292929"/>
              </a:solidFill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233477" name="Picture 5"/>
          <p:cNvPicPr>
            <a:picLocks noChangeAspect="1" noChangeArrowheads="1"/>
          </p:cNvPicPr>
          <p:nvPr/>
        </p:nvPicPr>
        <p:blipFill>
          <a:blip r:embed="rId3" cstate="print">
            <a:lum bright="30000"/>
          </a:blip>
          <a:srcRect/>
          <a:stretch>
            <a:fillRect/>
          </a:stretch>
        </p:blipFill>
        <p:spPr bwMode="auto">
          <a:xfrm>
            <a:off x="2384425" y="5262563"/>
            <a:ext cx="4287838" cy="665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33478" name="Freeform 6"/>
          <p:cNvSpPr>
            <a:spLocks/>
          </p:cNvSpPr>
          <p:nvPr/>
        </p:nvSpPr>
        <p:spPr bwMode="gray">
          <a:xfrm rot="3600000">
            <a:off x="3702050" y="3108325"/>
            <a:ext cx="1841500" cy="2781300"/>
          </a:xfrm>
          <a:custGeom>
            <a:avLst/>
            <a:gdLst>
              <a:gd name="T0" fmla="*/ 688 w 794"/>
              <a:gd name="T1" fmla="*/ 9 h 1200"/>
              <a:gd name="T2" fmla="*/ 602 w 794"/>
              <a:gd name="T3" fmla="*/ 59 h 1200"/>
              <a:gd name="T4" fmla="*/ 598 w 794"/>
              <a:gd name="T5" fmla="*/ 57 h 1200"/>
              <a:gd name="T6" fmla="*/ 592 w 794"/>
              <a:gd name="T7" fmla="*/ 40 h 1200"/>
              <a:gd name="T8" fmla="*/ 589 w 794"/>
              <a:gd name="T9" fmla="*/ 19 h 1200"/>
              <a:gd name="T10" fmla="*/ 548 w 794"/>
              <a:gd name="T11" fmla="*/ 8 h 1200"/>
              <a:gd name="T12" fmla="*/ 537 w 794"/>
              <a:gd name="T13" fmla="*/ 49 h 1200"/>
              <a:gd name="T14" fmla="*/ 553 w 794"/>
              <a:gd name="T15" fmla="*/ 62 h 1200"/>
              <a:gd name="T16" fmla="*/ 553 w 794"/>
              <a:gd name="T17" fmla="*/ 62 h 1200"/>
              <a:gd name="T18" fmla="*/ 565 w 794"/>
              <a:gd name="T19" fmla="*/ 76 h 1200"/>
              <a:gd name="T20" fmla="*/ 565 w 794"/>
              <a:gd name="T21" fmla="*/ 80 h 1200"/>
              <a:gd name="T22" fmla="*/ 477 w 794"/>
              <a:gd name="T23" fmla="*/ 131 h 1200"/>
              <a:gd name="T24" fmla="*/ 551 w 794"/>
              <a:gd name="T25" fmla="*/ 406 h 1200"/>
              <a:gd name="T26" fmla="*/ 477 w 794"/>
              <a:gd name="T27" fmla="*/ 681 h 1200"/>
              <a:gd name="T28" fmla="*/ 0 w 794"/>
              <a:gd name="T29" fmla="*/ 957 h 1200"/>
              <a:gd name="T30" fmla="*/ 0 w 794"/>
              <a:gd name="T31" fmla="*/ 1047 h 1200"/>
              <a:gd name="T32" fmla="*/ 0 w 794"/>
              <a:gd name="T33" fmla="*/ 1058 h 1200"/>
              <a:gd name="T34" fmla="*/ 4 w 794"/>
              <a:gd name="T35" fmla="*/ 1060 h 1200"/>
              <a:gd name="T36" fmla="*/ 22 w 794"/>
              <a:gd name="T37" fmla="*/ 1056 h 1200"/>
              <a:gd name="T38" fmla="*/ 22 w 794"/>
              <a:gd name="T39" fmla="*/ 1056 h 1200"/>
              <a:gd name="T40" fmla="*/ 42 w 794"/>
              <a:gd name="T41" fmla="*/ 1049 h 1200"/>
              <a:gd name="T42" fmla="*/ 71 w 794"/>
              <a:gd name="T43" fmla="*/ 1079 h 1200"/>
              <a:gd name="T44" fmla="*/ 42 w 794"/>
              <a:gd name="T45" fmla="*/ 1110 h 1200"/>
              <a:gd name="T46" fmla="*/ 22 w 794"/>
              <a:gd name="T47" fmla="*/ 1102 h 1200"/>
              <a:gd name="T48" fmla="*/ 4 w 794"/>
              <a:gd name="T49" fmla="*/ 1099 h 1200"/>
              <a:gd name="T50" fmla="*/ 0 w 794"/>
              <a:gd name="T51" fmla="*/ 1101 h 1200"/>
              <a:gd name="T52" fmla="*/ 0 w 794"/>
              <a:gd name="T53" fmla="*/ 1108 h 1200"/>
              <a:gd name="T54" fmla="*/ 0 w 794"/>
              <a:gd name="T55" fmla="*/ 1200 h 1200"/>
              <a:gd name="T56" fmla="*/ 688 w 794"/>
              <a:gd name="T57" fmla="*/ 803 h 1200"/>
              <a:gd name="T58" fmla="*/ 794 w 794"/>
              <a:gd name="T59" fmla="*/ 406 h 1200"/>
              <a:gd name="T60" fmla="*/ 688 w 794"/>
              <a:gd name="T61" fmla="*/ 9 h 1200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794"/>
              <a:gd name="T94" fmla="*/ 0 h 1200"/>
              <a:gd name="T95" fmla="*/ 794 w 794"/>
              <a:gd name="T96" fmla="*/ 1200 h 1200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794" h="1200">
                <a:moveTo>
                  <a:pt x="688" y="9"/>
                </a:moveTo>
                <a:cubicBezTo>
                  <a:pt x="602" y="59"/>
                  <a:pt x="602" y="59"/>
                  <a:pt x="602" y="59"/>
                </a:cubicBezTo>
                <a:cubicBezTo>
                  <a:pt x="601" y="58"/>
                  <a:pt x="600" y="58"/>
                  <a:pt x="598" y="57"/>
                </a:cubicBezTo>
                <a:cubicBezTo>
                  <a:pt x="593" y="53"/>
                  <a:pt x="590" y="45"/>
                  <a:pt x="592" y="40"/>
                </a:cubicBezTo>
                <a:cubicBezTo>
                  <a:pt x="594" y="33"/>
                  <a:pt x="593" y="25"/>
                  <a:pt x="589" y="19"/>
                </a:cubicBezTo>
                <a:cubicBezTo>
                  <a:pt x="581" y="5"/>
                  <a:pt x="563" y="0"/>
                  <a:pt x="548" y="8"/>
                </a:cubicBezTo>
                <a:cubicBezTo>
                  <a:pt x="534" y="17"/>
                  <a:pt x="529" y="35"/>
                  <a:pt x="537" y="49"/>
                </a:cubicBezTo>
                <a:cubicBezTo>
                  <a:pt x="540" y="56"/>
                  <a:pt x="546" y="60"/>
                  <a:pt x="553" y="62"/>
                </a:cubicBezTo>
                <a:cubicBezTo>
                  <a:pt x="553" y="62"/>
                  <a:pt x="553" y="62"/>
                  <a:pt x="553" y="62"/>
                </a:cubicBezTo>
                <a:cubicBezTo>
                  <a:pt x="559" y="63"/>
                  <a:pt x="564" y="69"/>
                  <a:pt x="565" y="76"/>
                </a:cubicBezTo>
                <a:cubicBezTo>
                  <a:pt x="565" y="78"/>
                  <a:pt x="565" y="79"/>
                  <a:pt x="565" y="80"/>
                </a:cubicBezTo>
                <a:cubicBezTo>
                  <a:pt x="477" y="131"/>
                  <a:pt x="477" y="131"/>
                  <a:pt x="477" y="131"/>
                </a:cubicBezTo>
                <a:cubicBezTo>
                  <a:pt x="524" y="212"/>
                  <a:pt x="551" y="306"/>
                  <a:pt x="551" y="406"/>
                </a:cubicBezTo>
                <a:cubicBezTo>
                  <a:pt x="551" y="507"/>
                  <a:pt x="524" y="601"/>
                  <a:pt x="477" y="681"/>
                </a:cubicBezTo>
                <a:cubicBezTo>
                  <a:pt x="382" y="846"/>
                  <a:pt x="204" y="957"/>
                  <a:pt x="0" y="957"/>
                </a:cubicBezTo>
                <a:cubicBezTo>
                  <a:pt x="0" y="1047"/>
                  <a:pt x="0" y="1047"/>
                  <a:pt x="0" y="1047"/>
                </a:cubicBezTo>
                <a:cubicBezTo>
                  <a:pt x="0" y="1058"/>
                  <a:pt x="0" y="1058"/>
                  <a:pt x="0" y="1058"/>
                </a:cubicBezTo>
                <a:cubicBezTo>
                  <a:pt x="2" y="1058"/>
                  <a:pt x="3" y="1059"/>
                  <a:pt x="4" y="1060"/>
                </a:cubicBezTo>
                <a:cubicBezTo>
                  <a:pt x="10" y="1063"/>
                  <a:pt x="18" y="1061"/>
                  <a:pt x="22" y="1056"/>
                </a:cubicBezTo>
                <a:cubicBezTo>
                  <a:pt x="22" y="1056"/>
                  <a:pt x="22" y="1056"/>
                  <a:pt x="22" y="1056"/>
                </a:cubicBezTo>
                <a:cubicBezTo>
                  <a:pt x="27" y="1052"/>
                  <a:pt x="34" y="1049"/>
                  <a:pt x="42" y="1049"/>
                </a:cubicBezTo>
                <a:cubicBezTo>
                  <a:pt x="58" y="1049"/>
                  <a:pt x="71" y="1063"/>
                  <a:pt x="71" y="1079"/>
                </a:cubicBezTo>
                <a:cubicBezTo>
                  <a:pt x="71" y="1096"/>
                  <a:pt x="58" y="1110"/>
                  <a:pt x="42" y="1110"/>
                </a:cubicBezTo>
                <a:cubicBezTo>
                  <a:pt x="34" y="1110"/>
                  <a:pt x="27" y="1107"/>
                  <a:pt x="22" y="1102"/>
                </a:cubicBezTo>
                <a:cubicBezTo>
                  <a:pt x="18" y="1097"/>
                  <a:pt x="10" y="1096"/>
                  <a:pt x="4" y="1099"/>
                </a:cubicBezTo>
                <a:cubicBezTo>
                  <a:pt x="3" y="1099"/>
                  <a:pt x="2" y="1100"/>
                  <a:pt x="0" y="1101"/>
                </a:cubicBezTo>
                <a:cubicBezTo>
                  <a:pt x="0" y="1108"/>
                  <a:pt x="0" y="1108"/>
                  <a:pt x="0" y="1108"/>
                </a:cubicBezTo>
                <a:cubicBezTo>
                  <a:pt x="0" y="1200"/>
                  <a:pt x="0" y="1200"/>
                  <a:pt x="0" y="1200"/>
                </a:cubicBezTo>
                <a:cubicBezTo>
                  <a:pt x="294" y="1200"/>
                  <a:pt x="551" y="1040"/>
                  <a:pt x="688" y="803"/>
                </a:cubicBezTo>
                <a:cubicBezTo>
                  <a:pt x="755" y="686"/>
                  <a:pt x="794" y="551"/>
                  <a:pt x="794" y="406"/>
                </a:cubicBezTo>
                <a:cubicBezTo>
                  <a:pt x="794" y="262"/>
                  <a:pt x="755" y="126"/>
                  <a:pt x="688" y="9"/>
                </a:cubicBezTo>
                <a:close/>
              </a:path>
            </a:pathLst>
          </a:custGeom>
          <a:gradFill rotWithShape="1">
            <a:gsLst>
              <a:gs pos="0">
                <a:srgbClr val="5D0202"/>
              </a:gs>
              <a:gs pos="50000">
                <a:srgbClr val="A90404"/>
              </a:gs>
              <a:gs pos="100000">
                <a:srgbClr val="5D0202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79" name="Freeform 7"/>
          <p:cNvSpPr>
            <a:spLocks/>
          </p:cNvSpPr>
          <p:nvPr/>
        </p:nvSpPr>
        <p:spPr bwMode="gray">
          <a:xfrm rot="3600000">
            <a:off x="2734469" y="1605756"/>
            <a:ext cx="2003425" cy="2760663"/>
          </a:xfrm>
          <a:custGeom>
            <a:avLst/>
            <a:gdLst>
              <a:gd name="T0" fmla="*/ 835 w 864"/>
              <a:gd name="T1" fmla="*/ 1040 h 1191"/>
              <a:gd name="T2" fmla="*/ 815 w 864"/>
              <a:gd name="T3" fmla="*/ 1047 h 1191"/>
              <a:gd name="T4" fmla="*/ 815 w 864"/>
              <a:gd name="T5" fmla="*/ 1047 h 1191"/>
              <a:gd name="T6" fmla="*/ 797 w 864"/>
              <a:gd name="T7" fmla="*/ 1051 h 1191"/>
              <a:gd name="T8" fmla="*/ 793 w 864"/>
              <a:gd name="T9" fmla="*/ 1049 h 1191"/>
              <a:gd name="T10" fmla="*/ 793 w 864"/>
              <a:gd name="T11" fmla="*/ 1038 h 1191"/>
              <a:gd name="T12" fmla="*/ 793 w 864"/>
              <a:gd name="T13" fmla="*/ 948 h 1191"/>
              <a:gd name="T14" fmla="*/ 317 w 864"/>
              <a:gd name="T15" fmla="*/ 672 h 1191"/>
              <a:gd name="T16" fmla="*/ 243 w 864"/>
              <a:gd name="T17" fmla="*/ 397 h 1191"/>
              <a:gd name="T18" fmla="*/ 317 w 864"/>
              <a:gd name="T19" fmla="*/ 122 h 1191"/>
              <a:gd name="T20" fmla="*/ 231 w 864"/>
              <a:gd name="T21" fmla="*/ 73 h 1191"/>
              <a:gd name="T22" fmla="*/ 228 w 864"/>
              <a:gd name="T23" fmla="*/ 75 h 1191"/>
              <a:gd name="T24" fmla="*/ 221 w 864"/>
              <a:gd name="T25" fmla="*/ 92 h 1191"/>
              <a:gd name="T26" fmla="*/ 221 w 864"/>
              <a:gd name="T27" fmla="*/ 92 h 1191"/>
              <a:gd name="T28" fmla="*/ 218 w 864"/>
              <a:gd name="T29" fmla="*/ 113 h 1191"/>
              <a:gd name="T30" fmla="*/ 177 w 864"/>
              <a:gd name="T31" fmla="*/ 123 h 1191"/>
              <a:gd name="T32" fmla="*/ 166 w 864"/>
              <a:gd name="T33" fmla="*/ 82 h 1191"/>
              <a:gd name="T34" fmla="*/ 182 w 864"/>
              <a:gd name="T35" fmla="*/ 69 h 1191"/>
              <a:gd name="T36" fmla="*/ 194 w 864"/>
              <a:gd name="T37" fmla="*/ 55 h 1191"/>
              <a:gd name="T38" fmla="*/ 194 w 864"/>
              <a:gd name="T39" fmla="*/ 51 h 1191"/>
              <a:gd name="T40" fmla="*/ 106 w 864"/>
              <a:gd name="T41" fmla="*/ 0 h 1191"/>
              <a:gd name="T42" fmla="*/ 0 w 864"/>
              <a:gd name="T43" fmla="*/ 397 h 1191"/>
              <a:gd name="T44" fmla="*/ 106 w 864"/>
              <a:gd name="T45" fmla="*/ 794 h 1191"/>
              <a:gd name="T46" fmla="*/ 793 w 864"/>
              <a:gd name="T47" fmla="*/ 1191 h 1191"/>
              <a:gd name="T48" fmla="*/ 793 w 864"/>
              <a:gd name="T49" fmla="*/ 1099 h 1191"/>
              <a:gd name="T50" fmla="*/ 793 w 864"/>
              <a:gd name="T51" fmla="*/ 1092 h 1191"/>
              <a:gd name="T52" fmla="*/ 797 w 864"/>
              <a:gd name="T53" fmla="*/ 1090 h 1191"/>
              <a:gd name="T54" fmla="*/ 815 w 864"/>
              <a:gd name="T55" fmla="*/ 1093 h 1191"/>
              <a:gd name="T56" fmla="*/ 835 w 864"/>
              <a:gd name="T57" fmla="*/ 1101 h 1191"/>
              <a:gd name="T58" fmla="*/ 864 w 864"/>
              <a:gd name="T59" fmla="*/ 1070 h 1191"/>
              <a:gd name="T60" fmla="*/ 835 w 864"/>
              <a:gd name="T61" fmla="*/ 1040 h 1191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w 864"/>
              <a:gd name="T94" fmla="*/ 0 h 1191"/>
              <a:gd name="T95" fmla="*/ 864 w 864"/>
              <a:gd name="T96" fmla="*/ 1191 h 1191"/>
            </a:gdLst>
            <a:ahLst/>
            <a:cxnLst>
              <a:cxn ang="T62">
                <a:pos x="T0" y="T1"/>
              </a:cxn>
              <a:cxn ang="T63">
                <a:pos x="T2" y="T3"/>
              </a:cxn>
              <a:cxn ang="T64">
                <a:pos x="T4" y="T5"/>
              </a:cxn>
              <a:cxn ang="T65">
                <a:pos x="T6" y="T7"/>
              </a:cxn>
              <a:cxn ang="T66">
                <a:pos x="T8" y="T9"/>
              </a:cxn>
              <a:cxn ang="T67">
                <a:pos x="T10" y="T11"/>
              </a:cxn>
              <a:cxn ang="T68">
                <a:pos x="T12" y="T13"/>
              </a:cxn>
              <a:cxn ang="T69">
                <a:pos x="T14" y="T15"/>
              </a:cxn>
              <a:cxn ang="T70">
                <a:pos x="T16" y="T17"/>
              </a:cxn>
              <a:cxn ang="T71">
                <a:pos x="T18" y="T19"/>
              </a:cxn>
              <a:cxn ang="T72">
                <a:pos x="T20" y="T21"/>
              </a:cxn>
              <a:cxn ang="T73">
                <a:pos x="T22" y="T23"/>
              </a:cxn>
              <a:cxn ang="T74">
                <a:pos x="T24" y="T25"/>
              </a:cxn>
              <a:cxn ang="T75">
                <a:pos x="T26" y="T27"/>
              </a:cxn>
              <a:cxn ang="T76">
                <a:pos x="T28" y="T29"/>
              </a:cxn>
              <a:cxn ang="T77">
                <a:pos x="T30" y="T31"/>
              </a:cxn>
              <a:cxn ang="T78">
                <a:pos x="T32" y="T33"/>
              </a:cxn>
              <a:cxn ang="T79">
                <a:pos x="T34" y="T35"/>
              </a:cxn>
              <a:cxn ang="T80">
                <a:pos x="T36" y="T37"/>
              </a:cxn>
              <a:cxn ang="T81">
                <a:pos x="T38" y="T39"/>
              </a:cxn>
              <a:cxn ang="T82">
                <a:pos x="T40" y="T41"/>
              </a:cxn>
              <a:cxn ang="T83">
                <a:pos x="T42" y="T43"/>
              </a:cxn>
              <a:cxn ang="T84">
                <a:pos x="T44" y="T45"/>
              </a:cxn>
              <a:cxn ang="T85">
                <a:pos x="T46" y="T47"/>
              </a:cxn>
              <a:cxn ang="T86">
                <a:pos x="T48" y="T49"/>
              </a:cxn>
              <a:cxn ang="T87">
                <a:pos x="T50" y="T51"/>
              </a:cxn>
              <a:cxn ang="T88">
                <a:pos x="T52" y="T53"/>
              </a:cxn>
              <a:cxn ang="T89">
                <a:pos x="T54" y="T55"/>
              </a:cxn>
              <a:cxn ang="T90">
                <a:pos x="T56" y="T57"/>
              </a:cxn>
              <a:cxn ang="T91">
                <a:pos x="T58" y="T59"/>
              </a:cxn>
              <a:cxn ang="T92">
                <a:pos x="T60" y="T61"/>
              </a:cxn>
            </a:cxnLst>
            <a:rect l="T93" t="T94" r="T95" b="T96"/>
            <a:pathLst>
              <a:path w="864" h="1191">
                <a:moveTo>
                  <a:pt x="835" y="1040"/>
                </a:moveTo>
                <a:cubicBezTo>
                  <a:pt x="827" y="1040"/>
                  <a:pt x="820" y="1043"/>
                  <a:pt x="815" y="1047"/>
                </a:cubicBezTo>
                <a:cubicBezTo>
                  <a:pt x="815" y="1047"/>
                  <a:pt x="815" y="1047"/>
                  <a:pt x="815" y="1047"/>
                </a:cubicBezTo>
                <a:cubicBezTo>
                  <a:pt x="811" y="1052"/>
                  <a:pt x="803" y="1054"/>
                  <a:pt x="797" y="1051"/>
                </a:cubicBezTo>
                <a:cubicBezTo>
                  <a:pt x="796" y="1050"/>
                  <a:pt x="795" y="1049"/>
                  <a:pt x="793" y="1049"/>
                </a:cubicBezTo>
                <a:cubicBezTo>
                  <a:pt x="793" y="1038"/>
                  <a:pt x="793" y="1038"/>
                  <a:pt x="793" y="1038"/>
                </a:cubicBezTo>
                <a:cubicBezTo>
                  <a:pt x="793" y="948"/>
                  <a:pt x="793" y="948"/>
                  <a:pt x="793" y="948"/>
                </a:cubicBezTo>
                <a:cubicBezTo>
                  <a:pt x="590" y="948"/>
                  <a:pt x="412" y="837"/>
                  <a:pt x="317" y="672"/>
                </a:cubicBezTo>
                <a:cubicBezTo>
                  <a:pt x="270" y="592"/>
                  <a:pt x="243" y="498"/>
                  <a:pt x="243" y="397"/>
                </a:cubicBezTo>
                <a:cubicBezTo>
                  <a:pt x="243" y="297"/>
                  <a:pt x="270" y="203"/>
                  <a:pt x="317" y="122"/>
                </a:cubicBezTo>
                <a:cubicBezTo>
                  <a:pt x="231" y="73"/>
                  <a:pt x="231" y="73"/>
                  <a:pt x="231" y="73"/>
                </a:cubicBezTo>
                <a:cubicBezTo>
                  <a:pt x="230" y="73"/>
                  <a:pt x="229" y="74"/>
                  <a:pt x="228" y="75"/>
                </a:cubicBezTo>
                <a:cubicBezTo>
                  <a:pt x="222" y="79"/>
                  <a:pt x="219" y="86"/>
                  <a:pt x="221" y="92"/>
                </a:cubicBezTo>
                <a:cubicBezTo>
                  <a:pt x="221" y="92"/>
                  <a:pt x="221" y="92"/>
                  <a:pt x="221" y="92"/>
                </a:cubicBezTo>
                <a:cubicBezTo>
                  <a:pt x="223" y="99"/>
                  <a:pt x="222" y="106"/>
                  <a:pt x="218" y="113"/>
                </a:cubicBezTo>
                <a:cubicBezTo>
                  <a:pt x="210" y="127"/>
                  <a:pt x="192" y="131"/>
                  <a:pt x="177" y="123"/>
                </a:cubicBezTo>
                <a:cubicBezTo>
                  <a:pt x="163" y="115"/>
                  <a:pt x="158" y="96"/>
                  <a:pt x="166" y="82"/>
                </a:cubicBezTo>
                <a:cubicBezTo>
                  <a:pt x="169" y="76"/>
                  <a:pt x="175" y="71"/>
                  <a:pt x="182" y="69"/>
                </a:cubicBezTo>
                <a:cubicBezTo>
                  <a:pt x="188" y="68"/>
                  <a:pt x="193" y="62"/>
                  <a:pt x="194" y="55"/>
                </a:cubicBezTo>
                <a:cubicBezTo>
                  <a:pt x="194" y="54"/>
                  <a:pt x="194" y="52"/>
                  <a:pt x="194" y="51"/>
                </a:cubicBezTo>
                <a:cubicBezTo>
                  <a:pt x="106" y="0"/>
                  <a:pt x="106" y="0"/>
                  <a:pt x="106" y="0"/>
                </a:cubicBezTo>
                <a:cubicBezTo>
                  <a:pt x="38" y="117"/>
                  <a:pt x="0" y="253"/>
                  <a:pt x="0" y="397"/>
                </a:cubicBezTo>
                <a:cubicBezTo>
                  <a:pt x="0" y="542"/>
                  <a:pt x="38" y="677"/>
                  <a:pt x="106" y="794"/>
                </a:cubicBezTo>
                <a:cubicBezTo>
                  <a:pt x="243" y="1031"/>
                  <a:pt x="500" y="1191"/>
                  <a:pt x="793" y="1191"/>
                </a:cubicBezTo>
                <a:cubicBezTo>
                  <a:pt x="793" y="1099"/>
                  <a:pt x="793" y="1099"/>
                  <a:pt x="793" y="1099"/>
                </a:cubicBezTo>
                <a:cubicBezTo>
                  <a:pt x="793" y="1092"/>
                  <a:pt x="793" y="1092"/>
                  <a:pt x="793" y="1092"/>
                </a:cubicBezTo>
                <a:cubicBezTo>
                  <a:pt x="795" y="1091"/>
                  <a:pt x="796" y="1090"/>
                  <a:pt x="797" y="1090"/>
                </a:cubicBezTo>
                <a:cubicBezTo>
                  <a:pt x="803" y="1087"/>
                  <a:pt x="811" y="1088"/>
                  <a:pt x="815" y="1093"/>
                </a:cubicBezTo>
                <a:cubicBezTo>
                  <a:pt x="820" y="1098"/>
                  <a:pt x="827" y="1101"/>
                  <a:pt x="835" y="1101"/>
                </a:cubicBezTo>
                <a:cubicBezTo>
                  <a:pt x="851" y="1101"/>
                  <a:pt x="864" y="1087"/>
                  <a:pt x="864" y="1070"/>
                </a:cubicBezTo>
                <a:cubicBezTo>
                  <a:pt x="864" y="1054"/>
                  <a:pt x="851" y="1040"/>
                  <a:pt x="835" y="1040"/>
                </a:cubicBezTo>
                <a:close/>
              </a:path>
            </a:pathLst>
          </a:custGeom>
          <a:gradFill rotWithShape="1">
            <a:gsLst>
              <a:gs pos="0">
                <a:srgbClr val="5D0202"/>
              </a:gs>
              <a:gs pos="50000">
                <a:srgbClr val="A90404"/>
              </a:gs>
              <a:gs pos="100000">
                <a:srgbClr val="5D0202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0" name="Freeform 8"/>
          <p:cNvSpPr>
            <a:spLocks/>
          </p:cNvSpPr>
          <p:nvPr/>
        </p:nvSpPr>
        <p:spPr bwMode="gray">
          <a:xfrm rot="3600000">
            <a:off x="4019550" y="2255838"/>
            <a:ext cx="3190875" cy="1219200"/>
          </a:xfrm>
          <a:custGeom>
            <a:avLst/>
            <a:gdLst>
              <a:gd name="T0" fmla="*/ 1164 w 1375"/>
              <a:gd name="T1" fmla="*/ 518 h 527"/>
              <a:gd name="T2" fmla="*/ 1252 w 1375"/>
              <a:gd name="T3" fmla="*/ 467 h 527"/>
              <a:gd name="T4" fmla="*/ 1252 w 1375"/>
              <a:gd name="T5" fmla="*/ 463 h 527"/>
              <a:gd name="T6" fmla="*/ 1240 w 1375"/>
              <a:gd name="T7" fmla="*/ 449 h 527"/>
              <a:gd name="T8" fmla="*/ 1240 w 1375"/>
              <a:gd name="T9" fmla="*/ 449 h 527"/>
              <a:gd name="T10" fmla="*/ 1224 w 1375"/>
              <a:gd name="T11" fmla="*/ 436 h 527"/>
              <a:gd name="T12" fmla="*/ 1235 w 1375"/>
              <a:gd name="T13" fmla="*/ 395 h 527"/>
              <a:gd name="T14" fmla="*/ 1276 w 1375"/>
              <a:gd name="T15" fmla="*/ 406 h 527"/>
              <a:gd name="T16" fmla="*/ 1279 w 1375"/>
              <a:gd name="T17" fmla="*/ 427 h 527"/>
              <a:gd name="T18" fmla="*/ 1285 w 1375"/>
              <a:gd name="T19" fmla="*/ 444 h 527"/>
              <a:gd name="T20" fmla="*/ 1289 w 1375"/>
              <a:gd name="T21" fmla="*/ 446 h 527"/>
              <a:gd name="T22" fmla="*/ 1375 w 1375"/>
              <a:gd name="T23" fmla="*/ 396 h 527"/>
              <a:gd name="T24" fmla="*/ 687 w 1375"/>
              <a:gd name="T25" fmla="*/ 0 h 527"/>
              <a:gd name="T26" fmla="*/ 0 w 1375"/>
              <a:gd name="T27" fmla="*/ 396 h 527"/>
              <a:gd name="T28" fmla="*/ 88 w 1375"/>
              <a:gd name="T29" fmla="*/ 447 h 527"/>
              <a:gd name="T30" fmla="*/ 88 w 1375"/>
              <a:gd name="T31" fmla="*/ 451 h 527"/>
              <a:gd name="T32" fmla="*/ 76 w 1375"/>
              <a:gd name="T33" fmla="*/ 465 h 527"/>
              <a:gd name="T34" fmla="*/ 60 w 1375"/>
              <a:gd name="T35" fmla="*/ 478 h 527"/>
              <a:gd name="T36" fmla="*/ 71 w 1375"/>
              <a:gd name="T37" fmla="*/ 519 h 527"/>
              <a:gd name="T38" fmla="*/ 112 w 1375"/>
              <a:gd name="T39" fmla="*/ 509 h 527"/>
              <a:gd name="T40" fmla="*/ 115 w 1375"/>
              <a:gd name="T41" fmla="*/ 488 h 527"/>
              <a:gd name="T42" fmla="*/ 115 w 1375"/>
              <a:gd name="T43" fmla="*/ 488 h 527"/>
              <a:gd name="T44" fmla="*/ 122 w 1375"/>
              <a:gd name="T45" fmla="*/ 471 h 527"/>
              <a:gd name="T46" fmla="*/ 125 w 1375"/>
              <a:gd name="T47" fmla="*/ 469 h 527"/>
              <a:gd name="T48" fmla="*/ 211 w 1375"/>
              <a:gd name="T49" fmla="*/ 518 h 527"/>
              <a:gd name="T50" fmla="*/ 687 w 1375"/>
              <a:gd name="T51" fmla="*/ 243 h 527"/>
              <a:gd name="T52" fmla="*/ 1164 w 1375"/>
              <a:gd name="T53" fmla="*/ 518 h 527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1375"/>
              <a:gd name="T82" fmla="*/ 0 h 527"/>
              <a:gd name="T83" fmla="*/ 1375 w 1375"/>
              <a:gd name="T84" fmla="*/ 527 h 527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1375" h="527">
                <a:moveTo>
                  <a:pt x="1164" y="518"/>
                </a:moveTo>
                <a:cubicBezTo>
                  <a:pt x="1252" y="467"/>
                  <a:pt x="1252" y="467"/>
                  <a:pt x="1252" y="467"/>
                </a:cubicBezTo>
                <a:cubicBezTo>
                  <a:pt x="1252" y="466"/>
                  <a:pt x="1252" y="465"/>
                  <a:pt x="1252" y="463"/>
                </a:cubicBezTo>
                <a:cubicBezTo>
                  <a:pt x="1251" y="456"/>
                  <a:pt x="1246" y="450"/>
                  <a:pt x="1240" y="449"/>
                </a:cubicBezTo>
                <a:cubicBezTo>
                  <a:pt x="1240" y="449"/>
                  <a:pt x="1240" y="449"/>
                  <a:pt x="1240" y="449"/>
                </a:cubicBezTo>
                <a:cubicBezTo>
                  <a:pt x="1233" y="447"/>
                  <a:pt x="1227" y="443"/>
                  <a:pt x="1224" y="436"/>
                </a:cubicBezTo>
                <a:cubicBezTo>
                  <a:pt x="1216" y="422"/>
                  <a:pt x="1221" y="404"/>
                  <a:pt x="1235" y="395"/>
                </a:cubicBezTo>
                <a:cubicBezTo>
                  <a:pt x="1250" y="387"/>
                  <a:pt x="1268" y="392"/>
                  <a:pt x="1276" y="406"/>
                </a:cubicBezTo>
                <a:cubicBezTo>
                  <a:pt x="1280" y="412"/>
                  <a:pt x="1281" y="420"/>
                  <a:pt x="1279" y="427"/>
                </a:cubicBezTo>
                <a:cubicBezTo>
                  <a:pt x="1277" y="432"/>
                  <a:pt x="1280" y="440"/>
                  <a:pt x="1285" y="444"/>
                </a:cubicBezTo>
                <a:cubicBezTo>
                  <a:pt x="1287" y="445"/>
                  <a:pt x="1288" y="445"/>
                  <a:pt x="1289" y="446"/>
                </a:cubicBezTo>
                <a:cubicBezTo>
                  <a:pt x="1375" y="396"/>
                  <a:pt x="1375" y="396"/>
                  <a:pt x="1375" y="396"/>
                </a:cubicBezTo>
                <a:cubicBezTo>
                  <a:pt x="1238" y="159"/>
                  <a:pt x="981" y="0"/>
                  <a:pt x="687" y="0"/>
                </a:cubicBezTo>
                <a:cubicBezTo>
                  <a:pt x="394" y="0"/>
                  <a:pt x="137" y="159"/>
                  <a:pt x="0" y="396"/>
                </a:cubicBezTo>
                <a:cubicBezTo>
                  <a:pt x="88" y="447"/>
                  <a:pt x="88" y="447"/>
                  <a:pt x="88" y="447"/>
                </a:cubicBezTo>
                <a:cubicBezTo>
                  <a:pt x="88" y="448"/>
                  <a:pt x="88" y="450"/>
                  <a:pt x="88" y="451"/>
                </a:cubicBezTo>
                <a:cubicBezTo>
                  <a:pt x="87" y="458"/>
                  <a:pt x="82" y="464"/>
                  <a:pt x="76" y="465"/>
                </a:cubicBezTo>
                <a:cubicBezTo>
                  <a:pt x="69" y="467"/>
                  <a:pt x="63" y="472"/>
                  <a:pt x="60" y="478"/>
                </a:cubicBezTo>
                <a:cubicBezTo>
                  <a:pt x="52" y="492"/>
                  <a:pt x="57" y="511"/>
                  <a:pt x="71" y="519"/>
                </a:cubicBezTo>
                <a:cubicBezTo>
                  <a:pt x="86" y="527"/>
                  <a:pt x="104" y="523"/>
                  <a:pt x="112" y="509"/>
                </a:cubicBezTo>
                <a:cubicBezTo>
                  <a:pt x="116" y="502"/>
                  <a:pt x="117" y="495"/>
                  <a:pt x="115" y="488"/>
                </a:cubicBezTo>
                <a:cubicBezTo>
                  <a:pt x="115" y="488"/>
                  <a:pt x="115" y="488"/>
                  <a:pt x="115" y="488"/>
                </a:cubicBezTo>
                <a:cubicBezTo>
                  <a:pt x="113" y="482"/>
                  <a:pt x="116" y="475"/>
                  <a:pt x="122" y="471"/>
                </a:cubicBezTo>
                <a:cubicBezTo>
                  <a:pt x="123" y="470"/>
                  <a:pt x="124" y="469"/>
                  <a:pt x="125" y="469"/>
                </a:cubicBezTo>
                <a:cubicBezTo>
                  <a:pt x="211" y="518"/>
                  <a:pt x="211" y="518"/>
                  <a:pt x="211" y="518"/>
                </a:cubicBezTo>
                <a:cubicBezTo>
                  <a:pt x="306" y="354"/>
                  <a:pt x="484" y="243"/>
                  <a:pt x="687" y="243"/>
                </a:cubicBezTo>
                <a:cubicBezTo>
                  <a:pt x="891" y="243"/>
                  <a:pt x="1069" y="354"/>
                  <a:pt x="1164" y="518"/>
                </a:cubicBezTo>
                <a:close/>
              </a:path>
            </a:pathLst>
          </a:custGeom>
          <a:gradFill rotWithShape="1">
            <a:gsLst>
              <a:gs pos="0">
                <a:srgbClr val="5D0202"/>
              </a:gs>
              <a:gs pos="50000">
                <a:srgbClr val="A90404"/>
              </a:gs>
              <a:gs pos="100000">
                <a:srgbClr val="5D0202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1" name="Freeform 9"/>
          <p:cNvSpPr>
            <a:spLocks/>
          </p:cNvSpPr>
          <p:nvPr/>
        </p:nvSpPr>
        <p:spPr bwMode="gray">
          <a:xfrm rot="7200000">
            <a:off x="4496594" y="2107406"/>
            <a:ext cx="1282700" cy="1944688"/>
          </a:xfrm>
          <a:custGeom>
            <a:avLst/>
            <a:gdLst>
              <a:gd name="T0" fmla="*/ 550 w 550"/>
              <a:gd name="T1" fmla="*/ 132 h 836"/>
              <a:gd name="T2" fmla="*/ 547 w 550"/>
              <a:gd name="T3" fmla="*/ 130 h 836"/>
              <a:gd name="T4" fmla="*/ 529 w 550"/>
              <a:gd name="T5" fmla="*/ 133 h 836"/>
              <a:gd name="T6" fmla="*/ 529 w 550"/>
              <a:gd name="T7" fmla="*/ 133 h 836"/>
              <a:gd name="T8" fmla="*/ 509 w 550"/>
              <a:gd name="T9" fmla="*/ 141 h 836"/>
              <a:gd name="T10" fmla="*/ 480 w 550"/>
              <a:gd name="T11" fmla="*/ 111 h 836"/>
              <a:gd name="T12" fmla="*/ 509 w 550"/>
              <a:gd name="T13" fmla="*/ 80 h 836"/>
              <a:gd name="T14" fmla="*/ 529 w 550"/>
              <a:gd name="T15" fmla="*/ 88 h 836"/>
              <a:gd name="T16" fmla="*/ 547 w 550"/>
              <a:gd name="T17" fmla="*/ 91 h 836"/>
              <a:gd name="T18" fmla="*/ 550 w 550"/>
              <a:gd name="T19" fmla="*/ 89 h 836"/>
              <a:gd name="T20" fmla="*/ 550 w 550"/>
              <a:gd name="T21" fmla="*/ 82 h 836"/>
              <a:gd name="T22" fmla="*/ 550 w 550"/>
              <a:gd name="T23" fmla="*/ 0 h 836"/>
              <a:gd name="T24" fmla="*/ 0 w 550"/>
              <a:gd name="T25" fmla="*/ 550 h 836"/>
              <a:gd name="T26" fmla="*/ 74 w 550"/>
              <a:gd name="T27" fmla="*/ 825 h 836"/>
              <a:gd name="T28" fmla="*/ 153 w 550"/>
              <a:gd name="T29" fmla="*/ 780 h 836"/>
              <a:gd name="T30" fmla="*/ 158 w 550"/>
              <a:gd name="T31" fmla="*/ 796 h 836"/>
              <a:gd name="T32" fmla="*/ 161 w 550"/>
              <a:gd name="T33" fmla="*/ 817 h 836"/>
              <a:gd name="T34" fmla="*/ 202 w 550"/>
              <a:gd name="T35" fmla="*/ 827 h 836"/>
              <a:gd name="T36" fmla="*/ 214 w 550"/>
              <a:gd name="T37" fmla="*/ 786 h 836"/>
              <a:gd name="T38" fmla="*/ 198 w 550"/>
              <a:gd name="T39" fmla="*/ 773 h 836"/>
              <a:gd name="T40" fmla="*/ 198 w 550"/>
              <a:gd name="T41" fmla="*/ 773 h 836"/>
              <a:gd name="T42" fmla="*/ 186 w 550"/>
              <a:gd name="T43" fmla="*/ 761 h 836"/>
              <a:gd name="T44" fmla="*/ 266 w 550"/>
              <a:gd name="T45" fmla="*/ 714 h 836"/>
              <a:gd name="T46" fmla="*/ 222 w 550"/>
              <a:gd name="T47" fmla="*/ 550 h 836"/>
              <a:gd name="T48" fmla="*/ 550 w 550"/>
              <a:gd name="T49" fmla="*/ 222 h 836"/>
              <a:gd name="T50" fmla="*/ 550 w 550"/>
              <a:gd name="T51" fmla="*/ 143 h 836"/>
              <a:gd name="T52" fmla="*/ 550 w 550"/>
              <a:gd name="T53" fmla="*/ 132 h 8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w 550"/>
              <a:gd name="T82" fmla="*/ 0 h 836"/>
              <a:gd name="T83" fmla="*/ 550 w 550"/>
              <a:gd name="T84" fmla="*/ 836 h 836"/>
            </a:gdLst>
            <a:ahLst/>
            <a:cxnLst>
              <a:cxn ang="T54">
                <a:pos x="T0" y="T1"/>
              </a:cxn>
              <a:cxn ang="T55">
                <a:pos x="T2" y="T3"/>
              </a:cxn>
              <a:cxn ang="T56">
                <a:pos x="T4" y="T5"/>
              </a:cxn>
              <a:cxn ang="T57">
                <a:pos x="T6" y="T7"/>
              </a:cxn>
              <a:cxn ang="T58">
                <a:pos x="T8" y="T9"/>
              </a:cxn>
              <a:cxn ang="T59">
                <a:pos x="T10" y="T11"/>
              </a:cxn>
              <a:cxn ang="T60">
                <a:pos x="T12" y="T13"/>
              </a:cxn>
              <a:cxn ang="T61">
                <a:pos x="T14" y="T15"/>
              </a:cxn>
              <a:cxn ang="T62">
                <a:pos x="T16" y="T17"/>
              </a:cxn>
              <a:cxn ang="T63">
                <a:pos x="T18" y="T19"/>
              </a:cxn>
              <a:cxn ang="T64">
                <a:pos x="T20" y="T21"/>
              </a:cxn>
              <a:cxn ang="T65">
                <a:pos x="T22" y="T23"/>
              </a:cxn>
              <a:cxn ang="T66">
                <a:pos x="T24" y="T25"/>
              </a:cxn>
              <a:cxn ang="T67">
                <a:pos x="T26" y="T27"/>
              </a:cxn>
              <a:cxn ang="T68">
                <a:pos x="T28" y="T29"/>
              </a:cxn>
              <a:cxn ang="T69">
                <a:pos x="T30" y="T31"/>
              </a:cxn>
              <a:cxn ang="T70">
                <a:pos x="T32" y="T33"/>
              </a:cxn>
              <a:cxn ang="T71">
                <a:pos x="T34" y="T35"/>
              </a:cxn>
              <a:cxn ang="T72">
                <a:pos x="T36" y="T37"/>
              </a:cxn>
              <a:cxn ang="T73">
                <a:pos x="T38" y="T39"/>
              </a:cxn>
              <a:cxn ang="T74">
                <a:pos x="T40" y="T41"/>
              </a:cxn>
              <a:cxn ang="T75">
                <a:pos x="T42" y="T43"/>
              </a:cxn>
              <a:cxn ang="T76">
                <a:pos x="T44" y="T45"/>
              </a:cxn>
              <a:cxn ang="T77">
                <a:pos x="T46" y="T47"/>
              </a:cxn>
              <a:cxn ang="T78">
                <a:pos x="T48" y="T49"/>
              </a:cxn>
              <a:cxn ang="T79">
                <a:pos x="T50" y="T51"/>
              </a:cxn>
              <a:cxn ang="T80">
                <a:pos x="T52" y="T53"/>
              </a:cxn>
            </a:cxnLst>
            <a:rect l="T81" t="T82" r="T83" b="T84"/>
            <a:pathLst>
              <a:path w="550" h="836">
                <a:moveTo>
                  <a:pt x="550" y="132"/>
                </a:moveTo>
                <a:cubicBezTo>
                  <a:pt x="549" y="131"/>
                  <a:pt x="548" y="131"/>
                  <a:pt x="547" y="130"/>
                </a:cubicBezTo>
                <a:cubicBezTo>
                  <a:pt x="540" y="127"/>
                  <a:pt x="533" y="129"/>
                  <a:pt x="529" y="133"/>
                </a:cubicBezTo>
                <a:cubicBezTo>
                  <a:pt x="529" y="133"/>
                  <a:pt x="529" y="133"/>
                  <a:pt x="529" y="133"/>
                </a:cubicBezTo>
                <a:cubicBezTo>
                  <a:pt x="523" y="138"/>
                  <a:pt x="517" y="141"/>
                  <a:pt x="509" y="141"/>
                </a:cubicBezTo>
                <a:cubicBezTo>
                  <a:pt x="493" y="141"/>
                  <a:pt x="480" y="127"/>
                  <a:pt x="480" y="111"/>
                </a:cubicBezTo>
                <a:cubicBezTo>
                  <a:pt x="480" y="94"/>
                  <a:pt x="493" y="80"/>
                  <a:pt x="509" y="80"/>
                </a:cubicBezTo>
                <a:cubicBezTo>
                  <a:pt x="517" y="80"/>
                  <a:pt x="524" y="83"/>
                  <a:pt x="529" y="88"/>
                </a:cubicBezTo>
                <a:cubicBezTo>
                  <a:pt x="533" y="93"/>
                  <a:pt x="540" y="94"/>
                  <a:pt x="547" y="91"/>
                </a:cubicBezTo>
                <a:cubicBezTo>
                  <a:pt x="548" y="91"/>
                  <a:pt x="549" y="90"/>
                  <a:pt x="550" y="89"/>
                </a:cubicBezTo>
                <a:cubicBezTo>
                  <a:pt x="550" y="82"/>
                  <a:pt x="550" y="82"/>
                  <a:pt x="550" y="82"/>
                </a:cubicBezTo>
                <a:cubicBezTo>
                  <a:pt x="550" y="0"/>
                  <a:pt x="550" y="0"/>
                  <a:pt x="550" y="0"/>
                </a:cubicBezTo>
                <a:cubicBezTo>
                  <a:pt x="246" y="0"/>
                  <a:pt x="0" y="246"/>
                  <a:pt x="0" y="550"/>
                </a:cubicBezTo>
                <a:cubicBezTo>
                  <a:pt x="0" y="651"/>
                  <a:pt x="27" y="745"/>
                  <a:pt x="74" y="825"/>
                </a:cubicBezTo>
                <a:cubicBezTo>
                  <a:pt x="153" y="780"/>
                  <a:pt x="153" y="780"/>
                  <a:pt x="153" y="780"/>
                </a:cubicBezTo>
                <a:cubicBezTo>
                  <a:pt x="158" y="784"/>
                  <a:pt x="160" y="791"/>
                  <a:pt x="158" y="796"/>
                </a:cubicBezTo>
                <a:cubicBezTo>
                  <a:pt x="157" y="803"/>
                  <a:pt x="158" y="810"/>
                  <a:pt x="161" y="817"/>
                </a:cubicBezTo>
                <a:cubicBezTo>
                  <a:pt x="170" y="831"/>
                  <a:pt x="188" y="836"/>
                  <a:pt x="202" y="827"/>
                </a:cubicBezTo>
                <a:cubicBezTo>
                  <a:pt x="217" y="819"/>
                  <a:pt x="222" y="801"/>
                  <a:pt x="214" y="786"/>
                </a:cubicBezTo>
                <a:cubicBezTo>
                  <a:pt x="210" y="780"/>
                  <a:pt x="204" y="776"/>
                  <a:pt x="198" y="773"/>
                </a:cubicBezTo>
                <a:cubicBezTo>
                  <a:pt x="198" y="773"/>
                  <a:pt x="198" y="773"/>
                  <a:pt x="198" y="773"/>
                </a:cubicBezTo>
                <a:cubicBezTo>
                  <a:pt x="192" y="772"/>
                  <a:pt x="187" y="767"/>
                  <a:pt x="186" y="761"/>
                </a:cubicBezTo>
                <a:cubicBezTo>
                  <a:pt x="266" y="714"/>
                  <a:pt x="266" y="714"/>
                  <a:pt x="266" y="714"/>
                </a:cubicBezTo>
                <a:cubicBezTo>
                  <a:pt x="238" y="666"/>
                  <a:pt x="222" y="610"/>
                  <a:pt x="222" y="550"/>
                </a:cubicBezTo>
                <a:cubicBezTo>
                  <a:pt x="222" y="369"/>
                  <a:pt x="369" y="222"/>
                  <a:pt x="550" y="222"/>
                </a:cubicBezTo>
                <a:cubicBezTo>
                  <a:pt x="550" y="143"/>
                  <a:pt x="550" y="143"/>
                  <a:pt x="550" y="143"/>
                </a:cubicBezTo>
                <a:lnTo>
                  <a:pt x="550" y="132"/>
                </a:lnTo>
                <a:close/>
              </a:path>
            </a:pathLst>
          </a:cu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2" name="Freeform 10"/>
          <p:cNvSpPr>
            <a:spLocks/>
          </p:cNvSpPr>
          <p:nvPr/>
        </p:nvSpPr>
        <p:spPr bwMode="gray">
          <a:xfrm rot="7200000">
            <a:off x="3824288" y="3163887"/>
            <a:ext cx="1447800" cy="1920875"/>
          </a:xfrm>
          <a:custGeom>
            <a:avLst/>
            <a:gdLst>
              <a:gd name="T0" fmla="*/ 70 w 621"/>
              <a:gd name="T1" fmla="*/ 0 h 826"/>
              <a:gd name="T2" fmla="*/ 70 w 621"/>
              <a:gd name="T3" fmla="*/ 82 h 826"/>
              <a:gd name="T4" fmla="*/ 70 w 621"/>
              <a:gd name="T5" fmla="*/ 89 h 826"/>
              <a:gd name="T6" fmla="*/ 67 w 621"/>
              <a:gd name="T7" fmla="*/ 91 h 826"/>
              <a:gd name="T8" fmla="*/ 49 w 621"/>
              <a:gd name="T9" fmla="*/ 88 h 826"/>
              <a:gd name="T10" fmla="*/ 29 w 621"/>
              <a:gd name="T11" fmla="*/ 80 h 826"/>
              <a:gd name="T12" fmla="*/ 0 w 621"/>
              <a:gd name="T13" fmla="*/ 111 h 826"/>
              <a:gd name="T14" fmla="*/ 29 w 621"/>
              <a:gd name="T15" fmla="*/ 141 h 826"/>
              <a:gd name="T16" fmla="*/ 49 w 621"/>
              <a:gd name="T17" fmla="*/ 133 h 826"/>
              <a:gd name="T18" fmla="*/ 49 w 621"/>
              <a:gd name="T19" fmla="*/ 133 h 826"/>
              <a:gd name="T20" fmla="*/ 67 w 621"/>
              <a:gd name="T21" fmla="*/ 130 h 826"/>
              <a:gd name="T22" fmla="*/ 70 w 621"/>
              <a:gd name="T23" fmla="*/ 132 h 826"/>
              <a:gd name="T24" fmla="*/ 70 w 621"/>
              <a:gd name="T25" fmla="*/ 143 h 826"/>
              <a:gd name="T26" fmla="*/ 70 w 621"/>
              <a:gd name="T27" fmla="*/ 222 h 826"/>
              <a:gd name="T28" fmla="*/ 70 w 621"/>
              <a:gd name="T29" fmla="*/ 222 h 826"/>
              <a:gd name="T30" fmla="*/ 398 w 621"/>
              <a:gd name="T31" fmla="*/ 550 h 826"/>
              <a:gd name="T32" fmla="*/ 354 w 621"/>
              <a:gd name="T33" fmla="*/ 714 h 826"/>
              <a:gd name="T34" fmla="*/ 433 w 621"/>
              <a:gd name="T35" fmla="*/ 759 h 826"/>
              <a:gd name="T36" fmla="*/ 436 w 621"/>
              <a:gd name="T37" fmla="*/ 758 h 826"/>
              <a:gd name="T38" fmla="*/ 443 w 621"/>
              <a:gd name="T39" fmla="*/ 740 h 826"/>
              <a:gd name="T40" fmla="*/ 443 w 621"/>
              <a:gd name="T41" fmla="*/ 740 h 826"/>
              <a:gd name="T42" fmla="*/ 446 w 621"/>
              <a:gd name="T43" fmla="*/ 720 h 826"/>
              <a:gd name="T44" fmla="*/ 487 w 621"/>
              <a:gd name="T45" fmla="*/ 709 h 826"/>
              <a:gd name="T46" fmla="*/ 498 w 621"/>
              <a:gd name="T47" fmla="*/ 750 h 826"/>
              <a:gd name="T48" fmla="*/ 482 w 621"/>
              <a:gd name="T49" fmla="*/ 763 h 826"/>
              <a:gd name="T50" fmla="*/ 470 w 621"/>
              <a:gd name="T51" fmla="*/ 777 h 826"/>
              <a:gd name="T52" fmla="*/ 470 w 621"/>
              <a:gd name="T53" fmla="*/ 781 h 826"/>
              <a:gd name="T54" fmla="*/ 547 w 621"/>
              <a:gd name="T55" fmla="*/ 826 h 826"/>
              <a:gd name="T56" fmla="*/ 621 w 621"/>
              <a:gd name="T57" fmla="*/ 550 h 826"/>
              <a:gd name="T58" fmla="*/ 70 w 621"/>
              <a:gd name="T59" fmla="*/ 0 h 82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w 621"/>
              <a:gd name="T91" fmla="*/ 0 h 826"/>
              <a:gd name="T92" fmla="*/ 621 w 621"/>
              <a:gd name="T93" fmla="*/ 826 h 826"/>
            </a:gdLst>
            <a:ahLst/>
            <a:cxnLst>
              <a:cxn ang="T60">
                <a:pos x="T0" y="T1"/>
              </a:cxn>
              <a:cxn ang="T61">
                <a:pos x="T2" y="T3"/>
              </a:cxn>
              <a:cxn ang="T62">
                <a:pos x="T4" y="T5"/>
              </a:cxn>
              <a:cxn ang="T63">
                <a:pos x="T6" y="T7"/>
              </a:cxn>
              <a:cxn ang="T64">
                <a:pos x="T8" y="T9"/>
              </a:cxn>
              <a:cxn ang="T65">
                <a:pos x="T10" y="T11"/>
              </a:cxn>
              <a:cxn ang="T66">
                <a:pos x="T12" y="T13"/>
              </a:cxn>
              <a:cxn ang="T67">
                <a:pos x="T14" y="T15"/>
              </a:cxn>
              <a:cxn ang="T68">
                <a:pos x="T16" y="T17"/>
              </a:cxn>
              <a:cxn ang="T69">
                <a:pos x="T18" y="T19"/>
              </a:cxn>
              <a:cxn ang="T70">
                <a:pos x="T20" y="T21"/>
              </a:cxn>
              <a:cxn ang="T71">
                <a:pos x="T22" y="T23"/>
              </a:cxn>
              <a:cxn ang="T72">
                <a:pos x="T24" y="T25"/>
              </a:cxn>
              <a:cxn ang="T73">
                <a:pos x="T26" y="T27"/>
              </a:cxn>
              <a:cxn ang="T74">
                <a:pos x="T28" y="T29"/>
              </a:cxn>
              <a:cxn ang="T75">
                <a:pos x="T30" y="T31"/>
              </a:cxn>
              <a:cxn ang="T76">
                <a:pos x="T32" y="T33"/>
              </a:cxn>
              <a:cxn ang="T77">
                <a:pos x="T34" y="T35"/>
              </a:cxn>
              <a:cxn ang="T78">
                <a:pos x="T36" y="T37"/>
              </a:cxn>
              <a:cxn ang="T79">
                <a:pos x="T38" y="T39"/>
              </a:cxn>
              <a:cxn ang="T80">
                <a:pos x="T40" y="T41"/>
              </a:cxn>
              <a:cxn ang="T81">
                <a:pos x="T42" y="T43"/>
              </a:cxn>
              <a:cxn ang="T82">
                <a:pos x="T44" y="T45"/>
              </a:cxn>
              <a:cxn ang="T83">
                <a:pos x="T46" y="T47"/>
              </a:cxn>
              <a:cxn ang="T84">
                <a:pos x="T48" y="T49"/>
              </a:cxn>
              <a:cxn ang="T85">
                <a:pos x="T50" y="T51"/>
              </a:cxn>
              <a:cxn ang="T86">
                <a:pos x="T52" y="T53"/>
              </a:cxn>
              <a:cxn ang="T87">
                <a:pos x="T54" y="T55"/>
              </a:cxn>
              <a:cxn ang="T88">
                <a:pos x="T56" y="T57"/>
              </a:cxn>
              <a:cxn ang="T89">
                <a:pos x="T58" y="T59"/>
              </a:cxn>
            </a:cxnLst>
            <a:rect l="T90" t="T91" r="T92" b="T93"/>
            <a:pathLst>
              <a:path w="621" h="826">
                <a:moveTo>
                  <a:pt x="70" y="0"/>
                </a:moveTo>
                <a:cubicBezTo>
                  <a:pt x="70" y="82"/>
                  <a:pt x="70" y="82"/>
                  <a:pt x="70" y="82"/>
                </a:cubicBezTo>
                <a:cubicBezTo>
                  <a:pt x="70" y="89"/>
                  <a:pt x="70" y="89"/>
                  <a:pt x="70" y="89"/>
                </a:cubicBezTo>
                <a:cubicBezTo>
                  <a:pt x="69" y="90"/>
                  <a:pt x="68" y="91"/>
                  <a:pt x="67" y="91"/>
                </a:cubicBezTo>
                <a:cubicBezTo>
                  <a:pt x="60" y="94"/>
                  <a:pt x="53" y="93"/>
                  <a:pt x="49" y="88"/>
                </a:cubicBezTo>
                <a:cubicBezTo>
                  <a:pt x="44" y="83"/>
                  <a:pt x="37" y="80"/>
                  <a:pt x="29" y="80"/>
                </a:cubicBezTo>
                <a:cubicBezTo>
                  <a:pt x="13" y="80"/>
                  <a:pt x="0" y="94"/>
                  <a:pt x="0" y="111"/>
                </a:cubicBezTo>
                <a:cubicBezTo>
                  <a:pt x="0" y="127"/>
                  <a:pt x="13" y="141"/>
                  <a:pt x="29" y="141"/>
                </a:cubicBezTo>
                <a:cubicBezTo>
                  <a:pt x="37" y="141"/>
                  <a:pt x="43" y="138"/>
                  <a:pt x="49" y="133"/>
                </a:cubicBezTo>
                <a:cubicBezTo>
                  <a:pt x="49" y="133"/>
                  <a:pt x="49" y="133"/>
                  <a:pt x="49" y="133"/>
                </a:cubicBezTo>
                <a:cubicBezTo>
                  <a:pt x="53" y="129"/>
                  <a:pt x="60" y="127"/>
                  <a:pt x="67" y="130"/>
                </a:cubicBezTo>
                <a:cubicBezTo>
                  <a:pt x="68" y="131"/>
                  <a:pt x="69" y="131"/>
                  <a:pt x="70" y="132"/>
                </a:cubicBezTo>
                <a:cubicBezTo>
                  <a:pt x="70" y="143"/>
                  <a:pt x="70" y="143"/>
                  <a:pt x="70" y="143"/>
                </a:cubicBezTo>
                <a:cubicBezTo>
                  <a:pt x="70" y="222"/>
                  <a:pt x="70" y="222"/>
                  <a:pt x="70" y="222"/>
                </a:cubicBezTo>
                <a:cubicBezTo>
                  <a:pt x="70" y="222"/>
                  <a:pt x="70" y="222"/>
                  <a:pt x="70" y="222"/>
                </a:cubicBezTo>
                <a:cubicBezTo>
                  <a:pt x="252" y="222"/>
                  <a:pt x="398" y="369"/>
                  <a:pt x="398" y="550"/>
                </a:cubicBezTo>
                <a:cubicBezTo>
                  <a:pt x="398" y="610"/>
                  <a:pt x="382" y="666"/>
                  <a:pt x="354" y="714"/>
                </a:cubicBezTo>
                <a:cubicBezTo>
                  <a:pt x="433" y="759"/>
                  <a:pt x="433" y="759"/>
                  <a:pt x="433" y="759"/>
                </a:cubicBezTo>
                <a:cubicBezTo>
                  <a:pt x="434" y="759"/>
                  <a:pt x="435" y="758"/>
                  <a:pt x="436" y="758"/>
                </a:cubicBezTo>
                <a:cubicBezTo>
                  <a:pt x="442" y="753"/>
                  <a:pt x="445" y="746"/>
                  <a:pt x="443" y="740"/>
                </a:cubicBezTo>
                <a:cubicBezTo>
                  <a:pt x="443" y="740"/>
                  <a:pt x="443" y="740"/>
                  <a:pt x="443" y="740"/>
                </a:cubicBezTo>
                <a:cubicBezTo>
                  <a:pt x="441" y="733"/>
                  <a:pt x="442" y="726"/>
                  <a:pt x="446" y="720"/>
                </a:cubicBezTo>
                <a:cubicBezTo>
                  <a:pt x="454" y="705"/>
                  <a:pt x="472" y="701"/>
                  <a:pt x="487" y="709"/>
                </a:cubicBezTo>
                <a:cubicBezTo>
                  <a:pt x="501" y="717"/>
                  <a:pt x="506" y="736"/>
                  <a:pt x="498" y="750"/>
                </a:cubicBezTo>
                <a:cubicBezTo>
                  <a:pt x="494" y="756"/>
                  <a:pt x="489" y="761"/>
                  <a:pt x="482" y="763"/>
                </a:cubicBezTo>
                <a:cubicBezTo>
                  <a:pt x="476" y="764"/>
                  <a:pt x="471" y="770"/>
                  <a:pt x="470" y="777"/>
                </a:cubicBezTo>
                <a:cubicBezTo>
                  <a:pt x="470" y="778"/>
                  <a:pt x="470" y="780"/>
                  <a:pt x="470" y="781"/>
                </a:cubicBezTo>
                <a:cubicBezTo>
                  <a:pt x="547" y="826"/>
                  <a:pt x="547" y="826"/>
                  <a:pt x="547" y="826"/>
                </a:cubicBezTo>
                <a:cubicBezTo>
                  <a:pt x="594" y="745"/>
                  <a:pt x="621" y="651"/>
                  <a:pt x="621" y="550"/>
                </a:cubicBezTo>
                <a:cubicBezTo>
                  <a:pt x="621" y="246"/>
                  <a:pt x="374" y="0"/>
                  <a:pt x="70" y="0"/>
                </a:cubicBezTo>
                <a:close/>
              </a:path>
            </a:pathLst>
          </a:cu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3" name="Freeform 11"/>
          <p:cNvSpPr>
            <a:spLocks/>
          </p:cNvSpPr>
          <p:nvPr/>
        </p:nvSpPr>
        <p:spPr bwMode="gray">
          <a:xfrm rot="7200000">
            <a:off x="2733675" y="2606676"/>
            <a:ext cx="2217737" cy="931862"/>
          </a:xfrm>
          <a:custGeom>
            <a:avLst/>
            <a:gdLst>
              <a:gd name="T0" fmla="*/ 876 w 953"/>
              <a:gd name="T1" fmla="*/ 80 h 400"/>
              <a:gd name="T2" fmla="*/ 876 w 953"/>
              <a:gd name="T3" fmla="*/ 76 h 400"/>
              <a:gd name="T4" fmla="*/ 888 w 953"/>
              <a:gd name="T5" fmla="*/ 62 h 400"/>
              <a:gd name="T6" fmla="*/ 904 w 953"/>
              <a:gd name="T7" fmla="*/ 49 h 400"/>
              <a:gd name="T8" fmla="*/ 893 w 953"/>
              <a:gd name="T9" fmla="*/ 8 h 400"/>
              <a:gd name="T10" fmla="*/ 852 w 953"/>
              <a:gd name="T11" fmla="*/ 19 h 400"/>
              <a:gd name="T12" fmla="*/ 849 w 953"/>
              <a:gd name="T13" fmla="*/ 39 h 400"/>
              <a:gd name="T14" fmla="*/ 849 w 953"/>
              <a:gd name="T15" fmla="*/ 39 h 400"/>
              <a:gd name="T16" fmla="*/ 842 w 953"/>
              <a:gd name="T17" fmla="*/ 57 h 400"/>
              <a:gd name="T18" fmla="*/ 839 w 953"/>
              <a:gd name="T19" fmla="*/ 58 h 400"/>
              <a:gd name="T20" fmla="*/ 760 w 953"/>
              <a:gd name="T21" fmla="*/ 13 h 400"/>
              <a:gd name="T22" fmla="*/ 476 w 953"/>
              <a:gd name="T23" fmla="*/ 177 h 400"/>
              <a:gd name="T24" fmla="*/ 192 w 953"/>
              <a:gd name="T25" fmla="*/ 13 h 400"/>
              <a:gd name="T26" fmla="*/ 112 w 953"/>
              <a:gd name="T27" fmla="*/ 60 h 400"/>
              <a:gd name="T28" fmla="*/ 124 w 953"/>
              <a:gd name="T29" fmla="*/ 72 h 400"/>
              <a:gd name="T30" fmla="*/ 124 w 953"/>
              <a:gd name="T31" fmla="*/ 72 h 400"/>
              <a:gd name="T32" fmla="*/ 140 w 953"/>
              <a:gd name="T33" fmla="*/ 85 h 400"/>
              <a:gd name="T34" fmla="*/ 128 w 953"/>
              <a:gd name="T35" fmla="*/ 126 h 400"/>
              <a:gd name="T36" fmla="*/ 87 w 953"/>
              <a:gd name="T37" fmla="*/ 116 h 400"/>
              <a:gd name="T38" fmla="*/ 84 w 953"/>
              <a:gd name="T39" fmla="*/ 95 h 400"/>
              <a:gd name="T40" fmla="*/ 79 w 953"/>
              <a:gd name="T41" fmla="*/ 79 h 400"/>
              <a:gd name="T42" fmla="*/ 0 w 953"/>
              <a:gd name="T43" fmla="*/ 124 h 400"/>
              <a:gd name="T44" fmla="*/ 476 w 953"/>
              <a:gd name="T45" fmla="*/ 400 h 400"/>
              <a:gd name="T46" fmla="*/ 953 w 953"/>
              <a:gd name="T47" fmla="*/ 125 h 400"/>
              <a:gd name="T48" fmla="*/ 876 w 953"/>
              <a:gd name="T49" fmla="*/ 80 h 400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w 953"/>
              <a:gd name="T76" fmla="*/ 0 h 400"/>
              <a:gd name="T77" fmla="*/ 953 w 953"/>
              <a:gd name="T78" fmla="*/ 400 h 400"/>
            </a:gdLst>
            <a:ahLst/>
            <a:cxnLst>
              <a:cxn ang="T50">
                <a:pos x="T0" y="T1"/>
              </a:cxn>
              <a:cxn ang="T51">
                <a:pos x="T2" y="T3"/>
              </a:cxn>
              <a:cxn ang="T52">
                <a:pos x="T4" y="T5"/>
              </a:cxn>
              <a:cxn ang="T53">
                <a:pos x="T6" y="T7"/>
              </a:cxn>
              <a:cxn ang="T54">
                <a:pos x="T8" y="T9"/>
              </a:cxn>
              <a:cxn ang="T55">
                <a:pos x="T10" y="T11"/>
              </a:cxn>
              <a:cxn ang="T56">
                <a:pos x="T12" y="T13"/>
              </a:cxn>
              <a:cxn ang="T57">
                <a:pos x="T14" y="T15"/>
              </a:cxn>
              <a:cxn ang="T58">
                <a:pos x="T16" y="T17"/>
              </a:cxn>
              <a:cxn ang="T59">
                <a:pos x="T18" y="T19"/>
              </a:cxn>
              <a:cxn ang="T60">
                <a:pos x="T20" y="T21"/>
              </a:cxn>
              <a:cxn ang="T61">
                <a:pos x="T22" y="T23"/>
              </a:cxn>
              <a:cxn ang="T62">
                <a:pos x="T24" y="T25"/>
              </a:cxn>
              <a:cxn ang="T63">
                <a:pos x="T26" y="T27"/>
              </a:cxn>
              <a:cxn ang="T64">
                <a:pos x="T28" y="T29"/>
              </a:cxn>
              <a:cxn ang="T65">
                <a:pos x="T30" y="T31"/>
              </a:cxn>
              <a:cxn ang="T66">
                <a:pos x="T32" y="T33"/>
              </a:cxn>
              <a:cxn ang="T67">
                <a:pos x="T34" y="T35"/>
              </a:cxn>
              <a:cxn ang="T68">
                <a:pos x="T36" y="T37"/>
              </a:cxn>
              <a:cxn ang="T69">
                <a:pos x="T38" y="T39"/>
              </a:cxn>
              <a:cxn ang="T70">
                <a:pos x="T40" y="T41"/>
              </a:cxn>
              <a:cxn ang="T71">
                <a:pos x="T42" y="T43"/>
              </a:cxn>
              <a:cxn ang="T72">
                <a:pos x="T44" y="T45"/>
              </a:cxn>
              <a:cxn ang="T73">
                <a:pos x="T46" y="T47"/>
              </a:cxn>
              <a:cxn ang="T74">
                <a:pos x="T48" y="T49"/>
              </a:cxn>
            </a:cxnLst>
            <a:rect l="T75" t="T76" r="T77" b="T78"/>
            <a:pathLst>
              <a:path w="953" h="400">
                <a:moveTo>
                  <a:pt x="876" y="80"/>
                </a:moveTo>
                <a:cubicBezTo>
                  <a:pt x="876" y="79"/>
                  <a:pt x="876" y="77"/>
                  <a:pt x="876" y="76"/>
                </a:cubicBezTo>
                <a:cubicBezTo>
                  <a:pt x="877" y="69"/>
                  <a:pt x="882" y="63"/>
                  <a:pt x="888" y="62"/>
                </a:cubicBezTo>
                <a:cubicBezTo>
                  <a:pt x="895" y="60"/>
                  <a:pt x="900" y="55"/>
                  <a:pt x="904" y="49"/>
                </a:cubicBezTo>
                <a:cubicBezTo>
                  <a:pt x="912" y="35"/>
                  <a:pt x="907" y="16"/>
                  <a:pt x="893" y="8"/>
                </a:cubicBezTo>
                <a:cubicBezTo>
                  <a:pt x="878" y="0"/>
                  <a:pt x="860" y="4"/>
                  <a:pt x="852" y="19"/>
                </a:cubicBezTo>
                <a:cubicBezTo>
                  <a:pt x="848" y="25"/>
                  <a:pt x="847" y="32"/>
                  <a:pt x="849" y="39"/>
                </a:cubicBezTo>
                <a:cubicBezTo>
                  <a:pt x="849" y="39"/>
                  <a:pt x="849" y="39"/>
                  <a:pt x="849" y="39"/>
                </a:cubicBezTo>
                <a:cubicBezTo>
                  <a:pt x="851" y="45"/>
                  <a:pt x="848" y="52"/>
                  <a:pt x="842" y="57"/>
                </a:cubicBezTo>
                <a:cubicBezTo>
                  <a:pt x="841" y="57"/>
                  <a:pt x="840" y="58"/>
                  <a:pt x="839" y="58"/>
                </a:cubicBezTo>
                <a:cubicBezTo>
                  <a:pt x="760" y="13"/>
                  <a:pt x="760" y="13"/>
                  <a:pt x="760" y="13"/>
                </a:cubicBezTo>
                <a:cubicBezTo>
                  <a:pt x="704" y="111"/>
                  <a:pt x="598" y="177"/>
                  <a:pt x="476" y="177"/>
                </a:cubicBezTo>
                <a:cubicBezTo>
                  <a:pt x="355" y="177"/>
                  <a:pt x="249" y="111"/>
                  <a:pt x="192" y="13"/>
                </a:cubicBezTo>
                <a:cubicBezTo>
                  <a:pt x="112" y="60"/>
                  <a:pt x="112" y="60"/>
                  <a:pt x="112" y="60"/>
                </a:cubicBezTo>
                <a:cubicBezTo>
                  <a:pt x="113" y="66"/>
                  <a:pt x="118" y="71"/>
                  <a:pt x="124" y="72"/>
                </a:cubicBezTo>
                <a:cubicBezTo>
                  <a:pt x="124" y="72"/>
                  <a:pt x="124" y="72"/>
                  <a:pt x="124" y="72"/>
                </a:cubicBezTo>
                <a:cubicBezTo>
                  <a:pt x="130" y="75"/>
                  <a:pt x="136" y="79"/>
                  <a:pt x="140" y="85"/>
                </a:cubicBezTo>
                <a:cubicBezTo>
                  <a:pt x="148" y="100"/>
                  <a:pt x="143" y="118"/>
                  <a:pt x="128" y="126"/>
                </a:cubicBezTo>
                <a:cubicBezTo>
                  <a:pt x="114" y="135"/>
                  <a:pt x="96" y="130"/>
                  <a:pt x="87" y="116"/>
                </a:cubicBezTo>
                <a:cubicBezTo>
                  <a:pt x="84" y="109"/>
                  <a:pt x="83" y="102"/>
                  <a:pt x="84" y="95"/>
                </a:cubicBezTo>
                <a:cubicBezTo>
                  <a:pt x="86" y="90"/>
                  <a:pt x="84" y="83"/>
                  <a:pt x="79" y="79"/>
                </a:cubicBezTo>
                <a:cubicBezTo>
                  <a:pt x="0" y="124"/>
                  <a:pt x="0" y="124"/>
                  <a:pt x="0" y="124"/>
                </a:cubicBezTo>
                <a:cubicBezTo>
                  <a:pt x="95" y="289"/>
                  <a:pt x="273" y="400"/>
                  <a:pt x="476" y="400"/>
                </a:cubicBezTo>
                <a:cubicBezTo>
                  <a:pt x="680" y="400"/>
                  <a:pt x="858" y="289"/>
                  <a:pt x="953" y="125"/>
                </a:cubicBezTo>
                <a:lnTo>
                  <a:pt x="876" y="80"/>
                </a:lnTo>
                <a:close/>
              </a:path>
            </a:pathLst>
          </a:cu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4" name="Oval 12"/>
          <p:cNvSpPr>
            <a:spLocks noChangeArrowheads="1"/>
          </p:cNvSpPr>
          <p:nvPr/>
        </p:nvSpPr>
        <p:spPr bwMode="gray">
          <a:xfrm>
            <a:off x="3870325" y="2803525"/>
            <a:ext cx="1360488" cy="1355725"/>
          </a:xfrm>
          <a:prstGeom prst="ellipse">
            <a:avLst/>
          </a:prstGeom>
          <a:gradFill rotWithShape="1">
            <a:gsLst>
              <a:gs pos="0">
                <a:srgbClr val="E2E2E2"/>
              </a:gs>
              <a:gs pos="100000">
                <a:srgbClr val="C3C3C3"/>
              </a:gs>
            </a:gsLst>
            <a:lin ang="5400000" scaled="1"/>
          </a:gradFill>
          <a:ln w="19050" algn="ctr">
            <a:solidFill>
              <a:srgbClr val="FFFFFF"/>
            </a:solidFill>
            <a:round/>
            <a:headEnd/>
            <a:tailEnd/>
          </a:ln>
        </p:spPr>
        <p:txBody>
          <a:bodyPr/>
          <a:lstStyle/>
          <a:p>
            <a:pPr algn="ctr"/>
            <a:endParaRPr lang="en-GB" sz="3800" dirty="0">
              <a:solidFill>
                <a:srgbClr val="000000"/>
              </a:solidFill>
            </a:endParaRPr>
          </a:p>
        </p:txBody>
      </p:sp>
      <p:sp>
        <p:nvSpPr>
          <p:cNvPr id="233485" name="Text Box 20"/>
          <p:cNvSpPr txBox="1">
            <a:spLocks noChangeArrowheads="1"/>
          </p:cNvSpPr>
          <p:nvPr/>
        </p:nvSpPr>
        <p:spPr bwMode="auto">
          <a:xfrm>
            <a:off x="3832225" y="3041650"/>
            <a:ext cx="14224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/>
            <a:r>
              <a:rPr lang="tr-TR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İSG</a:t>
            </a:r>
          </a:p>
          <a:p>
            <a:pPr algn="ctr" eaLnBrk="0" hangingPunct="0"/>
            <a:r>
              <a:rPr lang="tr-TR" sz="24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Amacı</a:t>
            </a:r>
            <a:endParaRPr lang="en-GB" sz="2000" b="1" dirty="0">
              <a:solidFill>
                <a:srgbClr val="0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33486" name="Line 40"/>
          <p:cNvSpPr>
            <a:spLocks noChangeShapeType="1"/>
          </p:cNvSpPr>
          <p:nvPr/>
        </p:nvSpPr>
        <p:spPr bwMode="auto">
          <a:xfrm flipH="1">
            <a:off x="0" y="2627313"/>
            <a:ext cx="2874962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3487" name="Line 41"/>
          <p:cNvSpPr>
            <a:spLocks noChangeShapeType="1"/>
          </p:cNvSpPr>
          <p:nvPr/>
        </p:nvSpPr>
        <p:spPr bwMode="auto">
          <a:xfrm flipH="1">
            <a:off x="6131925" y="2532063"/>
            <a:ext cx="2889250" cy="0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23569" name="Rectangle 12"/>
          <p:cNvSpPr>
            <a:spLocks noChangeArrowheads="1"/>
          </p:cNvSpPr>
          <p:nvPr/>
        </p:nvSpPr>
        <p:spPr bwMode="gray">
          <a:xfrm>
            <a:off x="238125" y="668338"/>
            <a:ext cx="85201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en-GB" sz="2000" b="1" dirty="0">
              <a:solidFill>
                <a:srgbClr val="000000"/>
              </a:solidFill>
            </a:endParaRPr>
          </a:p>
        </p:txBody>
      </p:sp>
      <p:sp>
        <p:nvSpPr>
          <p:cNvPr id="233491" name="Text Box 6"/>
          <p:cNvSpPr txBox="1">
            <a:spLocks noChangeArrowheads="1"/>
          </p:cNvSpPr>
          <p:nvPr/>
        </p:nvSpPr>
        <p:spPr bwMode="auto">
          <a:xfrm>
            <a:off x="1911452" y="5790019"/>
            <a:ext cx="2654198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0" tIns="0" rIns="0" bIns="0" anchor="ctr">
            <a:spAutoFit/>
          </a:bodyPr>
          <a:lstStyle/>
          <a:p>
            <a:pPr algn="r" defTabSz="801688">
              <a:spcBef>
                <a:spcPct val="20000"/>
              </a:spcBef>
            </a:pPr>
            <a:r>
              <a:rPr lang="tr-TR" b="1" dirty="0" smtClean="0">
                <a:solidFill>
                  <a:srgbClr val="292929"/>
                </a:solidFill>
                <a:latin typeface="Calibri" pitchFamily="34" charset="0"/>
                <a:cs typeface="Calibri" pitchFamily="34" charset="0"/>
              </a:rPr>
              <a:t>Üretim-Kalitenin Artırılması</a:t>
            </a:r>
            <a:endParaRPr lang="en-GB" b="1" dirty="0">
              <a:solidFill>
                <a:srgbClr val="292929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7" name="Rectangle 31"/>
          <p:cNvSpPr>
            <a:spLocks noGrp="1" noChangeArrowheads="1"/>
          </p:cNvSpPr>
          <p:nvPr>
            <p:ph type="title" idx="4294967295"/>
          </p:nvPr>
        </p:nvSpPr>
        <p:spPr>
          <a:xfrm>
            <a:off x="231797" y="411163"/>
            <a:ext cx="8816669" cy="647700"/>
          </a:xfrm>
        </p:spPr>
        <p:txBody>
          <a:bodyPr anchor="ctr" anchorCtr="0"/>
          <a:lstStyle/>
          <a:p>
            <a:r>
              <a:rPr lang="tr-TR" sz="3200" kern="1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ea typeface="+mn-ea"/>
                <a:cs typeface="Calibri" pitchFamily="34" charset="0"/>
              </a:rPr>
              <a:t>İSG AMACI</a:t>
            </a:r>
            <a:endParaRPr lang="en-GB" sz="3200" kern="1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ea typeface="+mn-ea"/>
              <a:cs typeface="Calibri" pitchFamily="34" charset="0"/>
            </a:endParaRPr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8" name="Line 41"/>
          <p:cNvSpPr>
            <a:spLocks noChangeShapeType="1"/>
          </p:cNvSpPr>
          <p:nvPr/>
        </p:nvSpPr>
        <p:spPr bwMode="auto">
          <a:xfrm flipH="1">
            <a:off x="4622800" y="5386388"/>
            <a:ext cx="0" cy="1022516"/>
          </a:xfrm>
          <a:prstGeom prst="line">
            <a:avLst/>
          </a:prstGeom>
          <a:noFill/>
          <a:ln w="28575">
            <a:solidFill>
              <a:srgbClr val="4D4D4D"/>
            </a:solidFill>
            <a:prstDash val="sysDot"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pic>
        <p:nvPicPr>
          <p:cNvPr id="3" name="Resim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3628" y="2715022"/>
            <a:ext cx="1948656" cy="1948656"/>
          </a:xfrm>
          <a:prstGeom prst="rect">
            <a:avLst/>
          </a:prstGeom>
        </p:spPr>
      </p:pic>
      <p:pic>
        <p:nvPicPr>
          <p:cNvPr id="4" name="Resim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676" y="2266949"/>
            <a:ext cx="2477500" cy="2311004"/>
          </a:xfrm>
          <a:prstGeom prst="rect">
            <a:avLst/>
          </a:prstGeom>
        </p:spPr>
      </p:pic>
      <p:pic>
        <p:nvPicPr>
          <p:cNvPr id="1026" name="Picture 2" descr="D:\DOKTOR\1-ISTANBULUZMAN\1-EĞİTİM KURUMU\1. İstanbuluzman\2-RESİMLER\İş Güvenliği\filla.pn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711" y="4784526"/>
            <a:ext cx="2073474" cy="2073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Dikdörtgen 22"/>
          <p:cNvSpPr/>
          <p:nvPr/>
        </p:nvSpPr>
        <p:spPr>
          <a:xfrm>
            <a:off x="192073" y="2172251"/>
            <a:ext cx="2524075" cy="53041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4" name="Dikdörtgen 23"/>
          <p:cNvSpPr/>
          <p:nvPr/>
        </p:nvSpPr>
        <p:spPr>
          <a:xfrm>
            <a:off x="6314512" y="2008739"/>
            <a:ext cx="2524075" cy="53041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5" name="Dikdörtgen 24"/>
          <p:cNvSpPr/>
          <p:nvPr/>
        </p:nvSpPr>
        <p:spPr>
          <a:xfrm>
            <a:off x="1622563" y="5632440"/>
            <a:ext cx="3608250" cy="530411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054463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334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334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33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600"/>
                                        <p:tgtEl>
                                          <p:spTgt spid="233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2334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400"/>
                                        <p:tgtEl>
                                          <p:spTgt spid="2334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500"/>
                                        <p:tgtEl>
                                          <p:spTgt spid="2334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500"/>
                                        <p:tgtEl>
                                          <p:spTgt spid="233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500"/>
                                        <p:tgtEl>
                                          <p:spTgt spid="2334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500"/>
                            </p:stCondLst>
                            <p:childTnLst>
                              <p:par>
                                <p:cTn id="3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500"/>
                                        <p:tgtEl>
                                          <p:spTgt spid="2334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500"/>
                                        <p:tgtEl>
                                          <p:spTgt spid="233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1500"/>
                                        <p:tgtEl>
                                          <p:spTgt spid="2334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1" fill="hold">
                            <p:stCondLst>
                              <p:cond delay="1500"/>
                            </p:stCondLst>
                            <p:childTnLst>
                              <p:par>
                                <p:cTn id="5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500"/>
                                        <p:tgtEl>
                                          <p:spTgt spid="2334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3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1500"/>
                                        <p:tgtEl>
                                          <p:spTgt spid="2334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3474" grpId="0"/>
      <p:bldP spid="233478" grpId="0" animBg="1"/>
      <p:bldP spid="233479" grpId="0" animBg="1"/>
      <p:bldP spid="233480" grpId="0" animBg="1"/>
      <p:bldP spid="233481" grpId="0" animBg="1"/>
      <p:bldP spid="233482" grpId="0" animBg="1"/>
      <p:bldP spid="233483" grpId="0" animBg="1"/>
      <p:bldP spid="233484" grpId="0" animBg="1"/>
      <p:bldP spid="233485" grpId="0"/>
      <p:bldP spid="233486" grpId="0" animBg="1"/>
      <p:bldP spid="233487" grpId="0" animBg="1"/>
      <p:bldP spid="233491" grpId="0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TÜRKİYE İSG KÜLTÜRÜ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marL="252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bilincinin oluşturulması,</a:t>
            </a:r>
          </a:p>
          <a:p>
            <a:pPr marL="252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ile ilgili düzenlemeleri çağdaş bir temele oturtmak ve günümüz teknolojisine cevap verecek yeterliliğe ulaştırmak,</a:t>
            </a:r>
          </a:p>
          <a:p>
            <a:pPr marL="252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zellikle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KOBİ’lere yönelik olarak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İSG alanında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danışmanlık hizmeti verilmesi,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eğitici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özendirici,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yol gösterici faaliyetlerde bulunulması, </a:t>
            </a:r>
          </a:p>
          <a:p>
            <a:pPr marL="252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şyeri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ortam ölçümlerinin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inceleme ve araştırma faaliyetlerinin nicelik ve niteliklerinin artırılması, </a:t>
            </a:r>
          </a:p>
          <a:p>
            <a:pPr marL="252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U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luslararası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kuruluşlarla işbirliği ve ortak çalışma alanlarının oluşturulması, </a:t>
            </a:r>
          </a:p>
          <a:p>
            <a:pPr marL="252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kazaları ve meslek hastalıkları konusunda veri tabanı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oluşturulma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amacıyla gelişmiş bir kayıt bildirim sistemi hazırlanması, </a:t>
            </a:r>
          </a:p>
          <a:p>
            <a:pPr marL="252000" indent="-180000">
              <a:spcAft>
                <a:spcPts val="0"/>
              </a:spcAft>
              <a:buClr>
                <a:srgbClr val="292929"/>
              </a:buClr>
              <a:buFont typeface="+mj-lt"/>
              <a:buAutoNum type="arabicPeriod"/>
              <a:defRPr/>
            </a:pP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ş kazaları-meslek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hastalıkları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vakaların </a:t>
            </a:r>
            <a:r>
              <a:rPr lang="tr-TR" sz="1600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minimum düzeye </a:t>
            </a:r>
            <a:r>
              <a:rPr lang="tr-TR" sz="1600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indirme,</a:t>
            </a:r>
            <a:endParaRPr lang="tr-TR" sz="1600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TÜRKİYE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STRATEJİ </a:t>
            </a: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HEDEFLERİNDEKİ </a:t>
            </a:r>
            <a:r>
              <a:rPr lang="tr-TR" sz="3200" b="1" noProof="1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KÜLTÜRÜ 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2752724" y="1966913"/>
            <a:ext cx="5972176" cy="30657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0" name="Dikdörtgen 19"/>
          <p:cNvSpPr/>
          <p:nvPr/>
        </p:nvSpPr>
        <p:spPr>
          <a:xfrm>
            <a:off x="2743199" y="4691063"/>
            <a:ext cx="5972176" cy="306573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7291585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İSG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5" y="191611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i="1" dirty="0" smtClean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«İşyerlerinde işlerin yürütümü sırasında, çeşitli nedenlerden kaynaklanan, sağlığa zararlı ve güvensiz durumlardan korunmak amacıyla yapılan sistemli ve bilimsel çalışmalardır.»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İçselleştirilmiş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yaşam biçimi haline getirilmiş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bilgi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, güvenlik kültürünü oluşturur.</a:t>
            </a: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İş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güvenliği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göz ardı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edildiğinde; «iş kazası» </a:t>
            </a:r>
            <a:r>
              <a:rPr lang="tr-TR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ve </a:t>
            </a:r>
            <a:r>
              <a:rPr lang="tr-TR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«meslek hastalığı» oluşur!...</a:t>
            </a:r>
            <a:endParaRPr lang="tr-TR" b="1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endParaRPr lang="tr-TR" i="1" dirty="0">
              <a:solidFill>
                <a:srgbClr val="000000"/>
              </a:solidFill>
              <a:latin typeface="Calibri" pitchFamily="34" charset="0"/>
              <a:cs typeface="Calibri" pitchFamily="34" charset="0"/>
            </a:endParaRPr>
          </a:p>
          <a:p>
            <a:pPr algn="ctr">
              <a:spcAft>
                <a:spcPts val="1200"/>
              </a:spcAft>
              <a:buClr>
                <a:srgbClr val="292929"/>
              </a:buClr>
              <a:defRPr/>
            </a:pPr>
            <a:r>
              <a:rPr lang="tr-TR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 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/>
          <a:p>
            <a:pPr eaLnBrk="0" hangingPunct="0">
              <a:lnSpc>
                <a:spcPct val="90000"/>
              </a:lnSpc>
              <a:defRPr/>
            </a:pPr>
            <a:r>
              <a:rPr lang="tr-TR" sz="3200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İSG (İŞ SAĞLIĞI VE GÜVENLİĞİ) TANIMI</a:t>
            </a:r>
            <a:endParaRPr lang="en-GB" sz="3200" b="1" dirty="0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19" name="Dikdörtgen 18"/>
          <p:cNvSpPr/>
          <p:nvPr/>
        </p:nvSpPr>
        <p:spPr>
          <a:xfrm>
            <a:off x="2743199" y="3689165"/>
            <a:ext cx="5972176" cy="558985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7296989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610" name="Freeform 2"/>
          <p:cNvSpPr>
            <a:spLocks/>
          </p:cNvSpPr>
          <p:nvPr/>
        </p:nvSpPr>
        <p:spPr bwMode="auto">
          <a:xfrm>
            <a:off x="412750" y="1546225"/>
            <a:ext cx="2244725" cy="3825875"/>
          </a:xfrm>
          <a:custGeom>
            <a:avLst/>
            <a:gdLst>
              <a:gd name="T0" fmla="*/ 0 w 1414"/>
              <a:gd name="T1" fmla="*/ 706 h 2410"/>
              <a:gd name="T2" fmla="*/ 409 w 1414"/>
              <a:gd name="T3" fmla="*/ 0 h 2410"/>
              <a:gd name="T4" fmla="*/ 1414 w 1414"/>
              <a:gd name="T5" fmla="*/ 2 h 2410"/>
              <a:gd name="T6" fmla="*/ 1411 w 1414"/>
              <a:gd name="T7" fmla="*/ 2410 h 2410"/>
              <a:gd name="T8" fmla="*/ 0 w 1414"/>
              <a:gd name="T9" fmla="*/ 706 h 241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414"/>
              <a:gd name="T16" fmla="*/ 0 h 2410"/>
              <a:gd name="T17" fmla="*/ 1414 w 1414"/>
              <a:gd name="T18" fmla="*/ 2410 h 241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414" h="2410">
                <a:moveTo>
                  <a:pt x="0" y="706"/>
                </a:moveTo>
                <a:lnTo>
                  <a:pt x="409" y="0"/>
                </a:lnTo>
                <a:lnTo>
                  <a:pt x="1414" y="2"/>
                </a:lnTo>
                <a:lnTo>
                  <a:pt x="1411" y="2410"/>
                </a:lnTo>
                <a:lnTo>
                  <a:pt x="0" y="706"/>
                </a:lnTo>
                <a:close/>
              </a:path>
            </a:pathLst>
          </a:custGeom>
          <a:solidFill>
            <a:srgbClr val="C0C0C0">
              <a:alpha val="50195"/>
            </a:srgbClr>
          </a:solidFill>
          <a:ln w="9525">
            <a:noFill/>
            <a:round/>
            <a:headEnd/>
            <a:tailEnd/>
          </a:ln>
        </p:spPr>
        <p:txBody>
          <a:bodyPr/>
          <a:lstStyle/>
          <a:p>
            <a:endParaRPr lang="tr-TR" dirty="0">
              <a:solidFill>
                <a:srgbClr val="000000"/>
              </a:solidFill>
            </a:endParaRPr>
          </a:p>
        </p:txBody>
      </p:sp>
      <p:sp>
        <p:nvSpPr>
          <p:cNvPr id="58456" name="Rectangle 11"/>
          <p:cNvSpPr>
            <a:spLocks noChangeArrowheads="1"/>
          </p:cNvSpPr>
          <p:nvPr/>
        </p:nvSpPr>
        <p:spPr bwMode="gray">
          <a:xfrm>
            <a:off x="2657475" y="1555750"/>
            <a:ext cx="6143625" cy="360363"/>
          </a:xfrm>
          <a:prstGeom prst="rect">
            <a:avLst/>
          </a:prstGeom>
          <a:gradFill rotWithShape="1">
            <a:gsLst>
              <a:gs pos="0">
                <a:srgbClr val="C6C7C8"/>
              </a:gs>
              <a:gs pos="100000">
                <a:srgbClr val="C6C7C8">
                  <a:gamma/>
                  <a:shade val="46275"/>
                  <a:invGamma/>
                </a:srgbClr>
              </a:gs>
            </a:gsLst>
            <a:lin ang="5400000" scaled="1"/>
          </a:gra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288000" tIns="0" rIns="0" bIns="0" anchor="ctr"/>
          <a:lstStyle/>
          <a:p>
            <a:pPr defTabSz="801688" eaLnBrk="0" hangingPunct="0">
              <a:defRPr/>
            </a:pP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Konu; </a:t>
            </a:r>
            <a:r>
              <a:rPr lang="tr-TR" sz="2000" b="1" noProof="1" smtClean="0">
                <a:solidFill>
                  <a:srgbClr val="FFFF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İSG Kültürü</a:t>
            </a:r>
            <a:endParaRPr lang="de-DE" sz="2000" b="1" noProof="1">
              <a:solidFill>
                <a:srgbClr val="FFFF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8457" name="Rectangle 5"/>
          <p:cNvSpPr>
            <a:spLocks noChangeArrowheads="1"/>
          </p:cNvSpPr>
          <p:nvPr/>
        </p:nvSpPr>
        <p:spPr bwMode="gray">
          <a:xfrm>
            <a:off x="2657474" y="1922463"/>
            <a:ext cx="6143625" cy="3449637"/>
          </a:xfrm>
          <a:prstGeom prst="rect">
            <a:avLst/>
          </a:prstGeom>
          <a:solidFill>
            <a:schemeClr val="bg1"/>
          </a:solidFill>
          <a:ln w="12700">
            <a:solidFill>
              <a:srgbClr val="DDDDDD"/>
            </a:solidFill>
            <a:miter lim="800000"/>
            <a:headEnd/>
            <a:tailEnd/>
          </a:ln>
          <a:effectLst>
            <a:outerShdw dist="53882" dir="2700000" algn="ctr" rotWithShape="0">
              <a:srgbClr val="808080">
                <a:alpha val="50000"/>
              </a:srgbClr>
            </a:outerShdw>
          </a:effectLst>
        </p:spPr>
        <p:txBody>
          <a:bodyPr lIns="108000" tIns="108000" rIns="144000" bIns="72000"/>
          <a:lstStyle/>
          <a:p>
            <a:pPr>
              <a:spcAft>
                <a:spcPts val="0"/>
              </a:spcAft>
              <a:buClr>
                <a:srgbClr val="292929"/>
              </a:buClr>
              <a:defRPr/>
            </a:pP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3. İşletmelerde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iş sağlığı ve güvenliği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kültürünün oluşmasıyla 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ilgili olarak aşağıdakilerden hangisi </a:t>
            </a:r>
            <a:r>
              <a:rPr lang="tr-TR" sz="2000" b="1" i="1" dirty="0" smtClean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yanlıştır</a:t>
            </a:r>
            <a:r>
              <a:rPr lang="tr-TR" sz="2000" b="1" i="1" dirty="0">
                <a:solidFill>
                  <a:srgbClr val="000000"/>
                </a:solidFill>
                <a:latin typeface="Calibri" pitchFamily="34" charset="0"/>
                <a:cs typeface="Calibri" pitchFamily="34" charset="0"/>
              </a:rPr>
              <a:t>?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İşletmenin taahhüdü, işyerinde güvenlik kültürünü oluşmasında etkendir.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b="1" i="1" dirty="0">
                <a:solidFill>
                  <a:srgbClr val="FF0000"/>
                </a:solidFill>
                <a:latin typeface="Calibri" pitchFamily="34" charset="0"/>
                <a:cs typeface="Calibri" pitchFamily="34" charset="0"/>
              </a:rPr>
              <a:t>Güvenlik kültürü oluşumunda çalışanların değerleri ve inançları temel alınır.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Çalışanların tutum ve davranışları işletmelerde oluşan güvenlik kültürünün önemli bir belirleyicisidir.</a:t>
            </a:r>
          </a:p>
          <a:p>
            <a:pPr marL="457200" indent="-457200">
              <a:spcAft>
                <a:spcPts val="0"/>
              </a:spcAft>
              <a:buClr>
                <a:srgbClr val="292929"/>
              </a:buClr>
              <a:buFont typeface="+mj-lt"/>
              <a:buAutoNum type="alphaUcPeriod"/>
              <a:defRPr/>
            </a:pPr>
            <a:r>
              <a:rPr lang="tr-TR" i="1" dirty="0">
                <a:latin typeface="Calibri" pitchFamily="34" charset="0"/>
                <a:cs typeface="Calibri" pitchFamily="34" charset="0"/>
              </a:rPr>
              <a:t>İşletmede iyi bir iş sağlığı ve güvenliği yönetimi için; konuya öncelik verilmesi, risklerin değerlendirilmesi ve sürekli iyileştirme gereklidir.</a:t>
            </a:r>
          </a:p>
        </p:txBody>
      </p:sp>
      <p:sp>
        <p:nvSpPr>
          <p:cNvPr id="25605" name="Rectangle 12"/>
          <p:cNvSpPr>
            <a:spLocks noChangeArrowheads="1"/>
          </p:cNvSpPr>
          <p:nvPr/>
        </p:nvSpPr>
        <p:spPr bwMode="gray">
          <a:xfrm>
            <a:off x="300038" y="411163"/>
            <a:ext cx="8520112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0" rIns="0"/>
          <a:lstStyle/>
          <a:p>
            <a:endParaRPr lang="tr-TR" sz="2000" b="1" noProof="1">
              <a:solidFill>
                <a:srgbClr val="000000"/>
              </a:solidFill>
            </a:endParaRPr>
          </a:p>
        </p:txBody>
      </p:sp>
      <p:grpSp>
        <p:nvGrpSpPr>
          <p:cNvPr id="2" name="Group 8"/>
          <p:cNvGrpSpPr>
            <a:grpSpLocks/>
          </p:cNvGrpSpPr>
          <p:nvPr/>
        </p:nvGrpSpPr>
        <p:grpSpPr bwMode="auto">
          <a:xfrm>
            <a:off x="323850" y="1555750"/>
            <a:ext cx="1482725" cy="1482725"/>
            <a:chOff x="1166" y="1342"/>
            <a:chExt cx="934" cy="934"/>
          </a:xfrm>
        </p:grpSpPr>
        <p:grpSp>
          <p:nvGrpSpPr>
            <p:cNvPr id="3" name="Group 9"/>
            <p:cNvGrpSpPr>
              <a:grpSpLocks/>
            </p:cNvGrpSpPr>
            <p:nvPr/>
          </p:nvGrpSpPr>
          <p:grpSpPr bwMode="auto">
            <a:xfrm>
              <a:off x="1166" y="1342"/>
              <a:ext cx="934" cy="934"/>
              <a:chOff x="1710" y="1035"/>
              <a:chExt cx="2316" cy="2316"/>
            </a:xfrm>
          </p:grpSpPr>
          <p:grpSp>
            <p:nvGrpSpPr>
              <p:cNvPr id="4" name="Group 10"/>
              <p:cNvGrpSpPr>
                <a:grpSpLocks/>
              </p:cNvGrpSpPr>
              <p:nvPr/>
            </p:nvGrpSpPr>
            <p:grpSpPr bwMode="auto">
              <a:xfrm rot="3600000">
                <a:off x="1710" y="1035"/>
                <a:ext cx="2316" cy="2316"/>
                <a:chOff x="1710" y="1035"/>
                <a:chExt cx="2316" cy="2316"/>
              </a:xfrm>
            </p:grpSpPr>
            <p:sp>
              <p:nvSpPr>
                <p:cNvPr id="25624" name="Freeform 11"/>
                <p:cNvSpPr>
                  <a:spLocks/>
                </p:cNvSpPr>
                <p:nvPr/>
              </p:nvSpPr>
              <p:spPr bwMode="gray">
                <a:xfrm>
                  <a:off x="2866" y="1599"/>
                  <a:ext cx="1160" cy="1752"/>
                </a:xfrm>
                <a:custGeom>
                  <a:avLst/>
                  <a:gdLst>
                    <a:gd name="T0" fmla="*/ 688 w 794"/>
                    <a:gd name="T1" fmla="*/ 9 h 1200"/>
                    <a:gd name="T2" fmla="*/ 602 w 794"/>
                    <a:gd name="T3" fmla="*/ 59 h 1200"/>
                    <a:gd name="T4" fmla="*/ 598 w 794"/>
                    <a:gd name="T5" fmla="*/ 57 h 1200"/>
                    <a:gd name="T6" fmla="*/ 592 w 794"/>
                    <a:gd name="T7" fmla="*/ 40 h 1200"/>
                    <a:gd name="T8" fmla="*/ 589 w 794"/>
                    <a:gd name="T9" fmla="*/ 19 h 1200"/>
                    <a:gd name="T10" fmla="*/ 548 w 794"/>
                    <a:gd name="T11" fmla="*/ 8 h 1200"/>
                    <a:gd name="T12" fmla="*/ 537 w 794"/>
                    <a:gd name="T13" fmla="*/ 49 h 1200"/>
                    <a:gd name="T14" fmla="*/ 553 w 794"/>
                    <a:gd name="T15" fmla="*/ 62 h 1200"/>
                    <a:gd name="T16" fmla="*/ 553 w 794"/>
                    <a:gd name="T17" fmla="*/ 62 h 1200"/>
                    <a:gd name="T18" fmla="*/ 565 w 794"/>
                    <a:gd name="T19" fmla="*/ 76 h 1200"/>
                    <a:gd name="T20" fmla="*/ 565 w 794"/>
                    <a:gd name="T21" fmla="*/ 80 h 1200"/>
                    <a:gd name="T22" fmla="*/ 477 w 794"/>
                    <a:gd name="T23" fmla="*/ 131 h 1200"/>
                    <a:gd name="T24" fmla="*/ 551 w 794"/>
                    <a:gd name="T25" fmla="*/ 406 h 1200"/>
                    <a:gd name="T26" fmla="*/ 477 w 794"/>
                    <a:gd name="T27" fmla="*/ 681 h 1200"/>
                    <a:gd name="T28" fmla="*/ 0 w 794"/>
                    <a:gd name="T29" fmla="*/ 957 h 1200"/>
                    <a:gd name="T30" fmla="*/ 0 w 794"/>
                    <a:gd name="T31" fmla="*/ 1047 h 1200"/>
                    <a:gd name="T32" fmla="*/ 0 w 794"/>
                    <a:gd name="T33" fmla="*/ 1058 h 1200"/>
                    <a:gd name="T34" fmla="*/ 4 w 794"/>
                    <a:gd name="T35" fmla="*/ 1060 h 1200"/>
                    <a:gd name="T36" fmla="*/ 22 w 794"/>
                    <a:gd name="T37" fmla="*/ 1056 h 1200"/>
                    <a:gd name="T38" fmla="*/ 22 w 794"/>
                    <a:gd name="T39" fmla="*/ 1056 h 1200"/>
                    <a:gd name="T40" fmla="*/ 42 w 794"/>
                    <a:gd name="T41" fmla="*/ 1049 h 1200"/>
                    <a:gd name="T42" fmla="*/ 71 w 794"/>
                    <a:gd name="T43" fmla="*/ 1079 h 1200"/>
                    <a:gd name="T44" fmla="*/ 42 w 794"/>
                    <a:gd name="T45" fmla="*/ 1110 h 1200"/>
                    <a:gd name="T46" fmla="*/ 22 w 794"/>
                    <a:gd name="T47" fmla="*/ 1102 h 1200"/>
                    <a:gd name="T48" fmla="*/ 4 w 794"/>
                    <a:gd name="T49" fmla="*/ 1099 h 1200"/>
                    <a:gd name="T50" fmla="*/ 0 w 794"/>
                    <a:gd name="T51" fmla="*/ 1101 h 1200"/>
                    <a:gd name="T52" fmla="*/ 0 w 794"/>
                    <a:gd name="T53" fmla="*/ 1108 h 1200"/>
                    <a:gd name="T54" fmla="*/ 0 w 794"/>
                    <a:gd name="T55" fmla="*/ 1200 h 1200"/>
                    <a:gd name="T56" fmla="*/ 688 w 794"/>
                    <a:gd name="T57" fmla="*/ 803 h 1200"/>
                    <a:gd name="T58" fmla="*/ 794 w 794"/>
                    <a:gd name="T59" fmla="*/ 406 h 1200"/>
                    <a:gd name="T60" fmla="*/ 688 w 794"/>
                    <a:gd name="T61" fmla="*/ 9 h 1200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794"/>
                    <a:gd name="T94" fmla="*/ 0 h 1200"/>
                    <a:gd name="T95" fmla="*/ 794 w 794"/>
                    <a:gd name="T96" fmla="*/ 1200 h 1200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794" h="1200">
                      <a:moveTo>
                        <a:pt x="688" y="9"/>
                      </a:moveTo>
                      <a:cubicBezTo>
                        <a:pt x="602" y="59"/>
                        <a:pt x="602" y="59"/>
                        <a:pt x="602" y="59"/>
                      </a:cubicBezTo>
                      <a:cubicBezTo>
                        <a:pt x="601" y="58"/>
                        <a:pt x="600" y="58"/>
                        <a:pt x="598" y="57"/>
                      </a:cubicBezTo>
                      <a:cubicBezTo>
                        <a:pt x="593" y="53"/>
                        <a:pt x="590" y="45"/>
                        <a:pt x="592" y="40"/>
                      </a:cubicBezTo>
                      <a:cubicBezTo>
                        <a:pt x="594" y="33"/>
                        <a:pt x="593" y="25"/>
                        <a:pt x="589" y="19"/>
                      </a:cubicBezTo>
                      <a:cubicBezTo>
                        <a:pt x="581" y="5"/>
                        <a:pt x="563" y="0"/>
                        <a:pt x="548" y="8"/>
                      </a:cubicBezTo>
                      <a:cubicBezTo>
                        <a:pt x="534" y="17"/>
                        <a:pt x="529" y="35"/>
                        <a:pt x="537" y="49"/>
                      </a:cubicBezTo>
                      <a:cubicBezTo>
                        <a:pt x="540" y="56"/>
                        <a:pt x="546" y="60"/>
                        <a:pt x="553" y="62"/>
                      </a:cubicBezTo>
                      <a:cubicBezTo>
                        <a:pt x="553" y="62"/>
                        <a:pt x="553" y="62"/>
                        <a:pt x="553" y="62"/>
                      </a:cubicBezTo>
                      <a:cubicBezTo>
                        <a:pt x="559" y="63"/>
                        <a:pt x="564" y="69"/>
                        <a:pt x="565" y="76"/>
                      </a:cubicBezTo>
                      <a:cubicBezTo>
                        <a:pt x="565" y="78"/>
                        <a:pt x="565" y="79"/>
                        <a:pt x="565" y="80"/>
                      </a:cubicBezTo>
                      <a:cubicBezTo>
                        <a:pt x="477" y="131"/>
                        <a:pt x="477" y="131"/>
                        <a:pt x="477" y="131"/>
                      </a:cubicBezTo>
                      <a:cubicBezTo>
                        <a:pt x="524" y="212"/>
                        <a:pt x="551" y="306"/>
                        <a:pt x="551" y="406"/>
                      </a:cubicBezTo>
                      <a:cubicBezTo>
                        <a:pt x="551" y="507"/>
                        <a:pt x="524" y="601"/>
                        <a:pt x="477" y="681"/>
                      </a:cubicBezTo>
                      <a:cubicBezTo>
                        <a:pt x="382" y="846"/>
                        <a:pt x="204" y="957"/>
                        <a:pt x="0" y="957"/>
                      </a:cubicBezTo>
                      <a:cubicBezTo>
                        <a:pt x="0" y="1047"/>
                        <a:pt x="0" y="1047"/>
                        <a:pt x="0" y="1047"/>
                      </a:cubicBezTo>
                      <a:cubicBezTo>
                        <a:pt x="0" y="1058"/>
                        <a:pt x="0" y="1058"/>
                        <a:pt x="0" y="1058"/>
                      </a:cubicBezTo>
                      <a:cubicBezTo>
                        <a:pt x="2" y="1058"/>
                        <a:pt x="3" y="1059"/>
                        <a:pt x="4" y="1060"/>
                      </a:cubicBezTo>
                      <a:cubicBezTo>
                        <a:pt x="10" y="1063"/>
                        <a:pt x="18" y="1061"/>
                        <a:pt x="22" y="1056"/>
                      </a:cubicBezTo>
                      <a:cubicBezTo>
                        <a:pt x="22" y="1056"/>
                        <a:pt x="22" y="1056"/>
                        <a:pt x="22" y="1056"/>
                      </a:cubicBezTo>
                      <a:cubicBezTo>
                        <a:pt x="27" y="1052"/>
                        <a:pt x="34" y="1049"/>
                        <a:pt x="42" y="1049"/>
                      </a:cubicBezTo>
                      <a:cubicBezTo>
                        <a:pt x="58" y="1049"/>
                        <a:pt x="71" y="1063"/>
                        <a:pt x="71" y="1079"/>
                      </a:cubicBezTo>
                      <a:cubicBezTo>
                        <a:pt x="71" y="1096"/>
                        <a:pt x="58" y="1110"/>
                        <a:pt x="42" y="1110"/>
                      </a:cubicBezTo>
                      <a:cubicBezTo>
                        <a:pt x="34" y="1110"/>
                        <a:pt x="27" y="1107"/>
                        <a:pt x="22" y="1102"/>
                      </a:cubicBezTo>
                      <a:cubicBezTo>
                        <a:pt x="18" y="1097"/>
                        <a:pt x="10" y="1096"/>
                        <a:pt x="4" y="1099"/>
                      </a:cubicBezTo>
                      <a:cubicBezTo>
                        <a:pt x="3" y="1099"/>
                        <a:pt x="2" y="1100"/>
                        <a:pt x="0" y="1101"/>
                      </a:cubicBezTo>
                      <a:cubicBezTo>
                        <a:pt x="0" y="1108"/>
                        <a:pt x="0" y="1108"/>
                        <a:pt x="0" y="1108"/>
                      </a:cubicBezTo>
                      <a:cubicBezTo>
                        <a:pt x="0" y="1200"/>
                        <a:pt x="0" y="1200"/>
                        <a:pt x="0" y="1200"/>
                      </a:cubicBezTo>
                      <a:cubicBezTo>
                        <a:pt x="294" y="1200"/>
                        <a:pt x="551" y="1040"/>
                        <a:pt x="688" y="803"/>
                      </a:cubicBezTo>
                      <a:cubicBezTo>
                        <a:pt x="755" y="686"/>
                        <a:pt x="794" y="551"/>
                        <a:pt x="794" y="406"/>
                      </a:cubicBezTo>
                      <a:cubicBezTo>
                        <a:pt x="794" y="262"/>
                        <a:pt x="755" y="126"/>
                        <a:pt x="688" y="9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5" name="Freeform 12"/>
                <p:cNvSpPr>
                  <a:spLocks/>
                </p:cNvSpPr>
                <p:nvPr/>
              </p:nvSpPr>
              <p:spPr bwMode="gray">
                <a:xfrm>
                  <a:off x="1710" y="1612"/>
                  <a:ext cx="1262" cy="1739"/>
                </a:xfrm>
                <a:custGeom>
                  <a:avLst/>
                  <a:gdLst>
                    <a:gd name="T0" fmla="*/ 835 w 864"/>
                    <a:gd name="T1" fmla="*/ 1040 h 1191"/>
                    <a:gd name="T2" fmla="*/ 815 w 864"/>
                    <a:gd name="T3" fmla="*/ 1047 h 1191"/>
                    <a:gd name="T4" fmla="*/ 815 w 864"/>
                    <a:gd name="T5" fmla="*/ 1047 h 1191"/>
                    <a:gd name="T6" fmla="*/ 797 w 864"/>
                    <a:gd name="T7" fmla="*/ 1051 h 1191"/>
                    <a:gd name="T8" fmla="*/ 793 w 864"/>
                    <a:gd name="T9" fmla="*/ 1049 h 1191"/>
                    <a:gd name="T10" fmla="*/ 793 w 864"/>
                    <a:gd name="T11" fmla="*/ 1038 h 1191"/>
                    <a:gd name="T12" fmla="*/ 793 w 864"/>
                    <a:gd name="T13" fmla="*/ 948 h 1191"/>
                    <a:gd name="T14" fmla="*/ 317 w 864"/>
                    <a:gd name="T15" fmla="*/ 672 h 1191"/>
                    <a:gd name="T16" fmla="*/ 243 w 864"/>
                    <a:gd name="T17" fmla="*/ 397 h 1191"/>
                    <a:gd name="T18" fmla="*/ 317 w 864"/>
                    <a:gd name="T19" fmla="*/ 122 h 1191"/>
                    <a:gd name="T20" fmla="*/ 231 w 864"/>
                    <a:gd name="T21" fmla="*/ 73 h 1191"/>
                    <a:gd name="T22" fmla="*/ 228 w 864"/>
                    <a:gd name="T23" fmla="*/ 75 h 1191"/>
                    <a:gd name="T24" fmla="*/ 221 w 864"/>
                    <a:gd name="T25" fmla="*/ 92 h 1191"/>
                    <a:gd name="T26" fmla="*/ 221 w 864"/>
                    <a:gd name="T27" fmla="*/ 92 h 1191"/>
                    <a:gd name="T28" fmla="*/ 218 w 864"/>
                    <a:gd name="T29" fmla="*/ 113 h 1191"/>
                    <a:gd name="T30" fmla="*/ 177 w 864"/>
                    <a:gd name="T31" fmla="*/ 123 h 1191"/>
                    <a:gd name="T32" fmla="*/ 166 w 864"/>
                    <a:gd name="T33" fmla="*/ 82 h 1191"/>
                    <a:gd name="T34" fmla="*/ 182 w 864"/>
                    <a:gd name="T35" fmla="*/ 69 h 1191"/>
                    <a:gd name="T36" fmla="*/ 194 w 864"/>
                    <a:gd name="T37" fmla="*/ 55 h 1191"/>
                    <a:gd name="T38" fmla="*/ 194 w 864"/>
                    <a:gd name="T39" fmla="*/ 51 h 1191"/>
                    <a:gd name="T40" fmla="*/ 106 w 864"/>
                    <a:gd name="T41" fmla="*/ 0 h 1191"/>
                    <a:gd name="T42" fmla="*/ 0 w 864"/>
                    <a:gd name="T43" fmla="*/ 397 h 1191"/>
                    <a:gd name="T44" fmla="*/ 106 w 864"/>
                    <a:gd name="T45" fmla="*/ 794 h 1191"/>
                    <a:gd name="T46" fmla="*/ 793 w 864"/>
                    <a:gd name="T47" fmla="*/ 1191 h 1191"/>
                    <a:gd name="T48" fmla="*/ 793 w 864"/>
                    <a:gd name="T49" fmla="*/ 1099 h 1191"/>
                    <a:gd name="T50" fmla="*/ 793 w 864"/>
                    <a:gd name="T51" fmla="*/ 1092 h 1191"/>
                    <a:gd name="T52" fmla="*/ 797 w 864"/>
                    <a:gd name="T53" fmla="*/ 1090 h 1191"/>
                    <a:gd name="T54" fmla="*/ 815 w 864"/>
                    <a:gd name="T55" fmla="*/ 1093 h 1191"/>
                    <a:gd name="T56" fmla="*/ 835 w 864"/>
                    <a:gd name="T57" fmla="*/ 1101 h 1191"/>
                    <a:gd name="T58" fmla="*/ 864 w 864"/>
                    <a:gd name="T59" fmla="*/ 1070 h 1191"/>
                    <a:gd name="T60" fmla="*/ 835 w 864"/>
                    <a:gd name="T61" fmla="*/ 1040 h 1191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60000 65536"/>
                    <a:gd name="T91" fmla="*/ 0 60000 65536"/>
                    <a:gd name="T92" fmla="*/ 0 60000 65536"/>
                    <a:gd name="T93" fmla="*/ 0 w 864"/>
                    <a:gd name="T94" fmla="*/ 0 h 1191"/>
                    <a:gd name="T95" fmla="*/ 864 w 864"/>
                    <a:gd name="T96" fmla="*/ 1191 h 1191"/>
                  </a:gdLst>
                  <a:ahLst/>
                  <a:cxnLst>
                    <a:cxn ang="T62">
                      <a:pos x="T0" y="T1"/>
                    </a:cxn>
                    <a:cxn ang="T63">
                      <a:pos x="T2" y="T3"/>
                    </a:cxn>
                    <a:cxn ang="T64">
                      <a:pos x="T4" y="T5"/>
                    </a:cxn>
                    <a:cxn ang="T65">
                      <a:pos x="T6" y="T7"/>
                    </a:cxn>
                    <a:cxn ang="T66">
                      <a:pos x="T8" y="T9"/>
                    </a:cxn>
                    <a:cxn ang="T67">
                      <a:pos x="T10" y="T11"/>
                    </a:cxn>
                    <a:cxn ang="T68">
                      <a:pos x="T12" y="T13"/>
                    </a:cxn>
                    <a:cxn ang="T69">
                      <a:pos x="T14" y="T15"/>
                    </a:cxn>
                    <a:cxn ang="T70">
                      <a:pos x="T16" y="T17"/>
                    </a:cxn>
                    <a:cxn ang="T71">
                      <a:pos x="T18" y="T19"/>
                    </a:cxn>
                    <a:cxn ang="T72">
                      <a:pos x="T20" y="T21"/>
                    </a:cxn>
                    <a:cxn ang="T73">
                      <a:pos x="T22" y="T23"/>
                    </a:cxn>
                    <a:cxn ang="T74">
                      <a:pos x="T24" y="T25"/>
                    </a:cxn>
                    <a:cxn ang="T75">
                      <a:pos x="T26" y="T27"/>
                    </a:cxn>
                    <a:cxn ang="T76">
                      <a:pos x="T28" y="T29"/>
                    </a:cxn>
                    <a:cxn ang="T77">
                      <a:pos x="T30" y="T31"/>
                    </a:cxn>
                    <a:cxn ang="T78">
                      <a:pos x="T32" y="T33"/>
                    </a:cxn>
                    <a:cxn ang="T79">
                      <a:pos x="T34" y="T35"/>
                    </a:cxn>
                    <a:cxn ang="T80">
                      <a:pos x="T36" y="T37"/>
                    </a:cxn>
                    <a:cxn ang="T81">
                      <a:pos x="T38" y="T39"/>
                    </a:cxn>
                    <a:cxn ang="T82">
                      <a:pos x="T40" y="T41"/>
                    </a:cxn>
                    <a:cxn ang="T83">
                      <a:pos x="T42" y="T43"/>
                    </a:cxn>
                    <a:cxn ang="T84">
                      <a:pos x="T44" y="T45"/>
                    </a:cxn>
                    <a:cxn ang="T85">
                      <a:pos x="T46" y="T47"/>
                    </a:cxn>
                    <a:cxn ang="T86">
                      <a:pos x="T48" y="T49"/>
                    </a:cxn>
                    <a:cxn ang="T87">
                      <a:pos x="T50" y="T51"/>
                    </a:cxn>
                    <a:cxn ang="T88">
                      <a:pos x="T52" y="T53"/>
                    </a:cxn>
                    <a:cxn ang="T89">
                      <a:pos x="T54" y="T55"/>
                    </a:cxn>
                    <a:cxn ang="T90">
                      <a:pos x="T56" y="T57"/>
                    </a:cxn>
                    <a:cxn ang="T91">
                      <a:pos x="T58" y="T59"/>
                    </a:cxn>
                    <a:cxn ang="T92">
                      <a:pos x="T60" y="T61"/>
                    </a:cxn>
                  </a:cxnLst>
                  <a:rect l="T93" t="T94" r="T95" b="T96"/>
                  <a:pathLst>
                    <a:path w="864" h="1191">
                      <a:moveTo>
                        <a:pt x="835" y="1040"/>
                      </a:moveTo>
                      <a:cubicBezTo>
                        <a:pt x="827" y="1040"/>
                        <a:pt x="820" y="1043"/>
                        <a:pt x="815" y="1047"/>
                      </a:cubicBezTo>
                      <a:cubicBezTo>
                        <a:pt x="815" y="1047"/>
                        <a:pt x="815" y="1047"/>
                        <a:pt x="815" y="1047"/>
                      </a:cubicBezTo>
                      <a:cubicBezTo>
                        <a:pt x="811" y="1052"/>
                        <a:pt x="803" y="1054"/>
                        <a:pt x="797" y="1051"/>
                      </a:cubicBezTo>
                      <a:cubicBezTo>
                        <a:pt x="796" y="1050"/>
                        <a:pt x="795" y="1049"/>
                        <a:pt x="793" y="1049"/>
                      </a:cubicBezTo>
                      <a:cubicBezTo>
                        <a:pt x="793" y="1038"/>
                        <a:pt x="793" y="1038"/>
                        <a:pt x="793" y="1038"/>
                      </a:cubicBezTo>
                      <a:cubicBezTo>
                        <a:pt x="793" y="948"/>
                        <a:pt x="793" y="948"/>
                        <a:pt x="793" y="948"/>
                      </a:cubicBezTo>
                      <a:cubicBezTo>
                        <a:pt x="590" y="948"/>
                        <a:pt x="412" y="837"/>
                        <a:pt x="317" y="672"/>
                      </a:cubicBezTo>
                      <a:cubicBezTo>
                        <a:pt x="270" y="592"/>
                        <a:pt x="243" y="498"/>
                        <a:pt x="243" y="397"/>
                      </a:cubicBezTo>
                      <a:cubicBezTo>
                        <a:pt x="243" y="297"/>
                        <a:pt x="270" y="203"/>
                        <a:pt x="317" y="122"/>
                      </a:cubicBezTo>
                      <a:cubicBezTo>
                        <a:pt x="231" y="73"/>
                        <a:pt x="231" y="73"/>
                        <a:pt x="231" y="73"/>
                      </a:cubicBezTo>
                      <a:cubicBezTo>
                        <a:pt x="230" y="73"/>
                        <a:pt x="229" y="74"/>
                        <a:pt x="228" y="75"/>
                      </a:cubicBezTo>
                      <a:cubicBezTo>
                        <a:pt x="222" y="79"/>
                        <a:pt x="219" y="86"/>
                        <a:pt x="221" y="92"/>
                      </a:cubicBezTo>
                      <a:cubicBezTo>
                        <a:pt x="221" y="92"/>
                        <a:pt x="221" y="92"/>
                        <a:pt x="221" y="92"/>
                      </a:cubicBezTo>
                      <a:cubicBezTo>
                        <a:pt x="223" y="99"/>
                        <a:pt x="222" y="106"/>
                        <a:pt x="218" y="113"/>
                      </a:cubicBezTo>
                      <a:cubicBezTo>
                        <a:pt x="210" y="127"/>
                        <a:pt x="192" y="131"/>
                        <a:pt x="177" y="123"/>
                      </a:cubicBezTo>
                      <a:cubicBezTo>
                        <a:pt x="163" y="115"/>
                        <a:pt x="158" y="96"/>
                        <a:pt x="166" y="82"/>
                      </a:cubicBezTo>
                      <a:cubicBezTo>
                        <a:pt x="169" y="76"/>
                        <a:pt x="175" y="71"/>
                        <a:pt x="182" y="69"/>
                      </a:cubicBezTo>
                      <a:cubicBezTo>
                        <a:pt x="188" y="68"/>
                        <a:pt x="193" y="62"/>
                        <a:pt x="194" y="55"/>
                      </a:cubicBezTo>
                      <a:cubicBezTo>
                        <a:pt x="194" y="54"/>
                        <a:pt x="194" y="52"/>
                        <a:pt x="194" y="51"/>
                      </a:cubicBezTo>
                      <a:cubicBezTo>
                        <a:pt x="106" y="0"/>
                        <a:pt x="106" y="0"/>
                        <a:pt x="106" y="0"/>
                      </a:cubicBezTo>
                      <a:cubicBezTo>
                        <a:pt x="38" y="117"/>
                        <a:pt x="0" y="253"/>
                        <a:pt x="0" y="397"/>
                      </a:cubicBezTo>
                      <a:cubicBezTo>
                        <a:pt x="0" y="542"/>
                        <a:pt x="38" y="677"/>
                        <a:pt x="106" y="794"/>
                      </a:cubicBezTo>
                      <a:cubicBezTo>
                        <a:pt x="243" y="1031"/>
                        <a:pt x="500" y="1191"/>
                        <a:pt x="793" y="1191"/>
                      </a:cubicBezTo>
                      <a:cubicBezTo>
                        <a:pt x="793" y="1099"/>
                        <a:pt x="793" y="1099"/>
                        <a:pt x="793" y="1099"/>
                      </a:cubicBezTo>
                      <a:cubicBezTo>
                        <a:pt x="793" y="1092"/>
                        <a:pt x="793" y="1092"/>
                        <a:pt x="793" y="1092"/>
                      </a:cubicBezTo>
                      <a:cubicBezTo>
                        <a:pt x="795" y="1091"/>
                        <a:pt x="796" y="1090"/>
                        <a:pt x="797" y="1090"/>
                      </a:cubicBezTo>
                      <a:cubicBezTo>
                        <a:pt x="803" y="1087"/>
                        <a:pt x="811" y="1088"/>
                        <a:pt x="815" y="1093"/>
                      </a:cubicBezTo>
                      <a:cubicBezTo>
                        <a:pt x="820" y="1098"/>
                        <a:pt x="827" y="1101"/>
                        <a:pt x="835" y="1101"/>
                      </a:cubicBezTo>
                      <a:cubicBezTo>
                        <a:pt x="851" y="1101"/>
                        <a:pt x="864" y="1087"/>
                        <a:pt x="864" y="1070"/>
                      </a:cubicBezTo>
                      <a:cubicBezTo>
                        <a:pt x="864" y="1054"/>
                        <a:pt x="851" y="1040"/>
                        <a:pt x="835" y="1040"/>
                      </a:cubicBezTo>
                      <a:close/>
                    </a:path>
                  </a:pathLst>
                </a:custGeom>
                <a:solidFill>
                  <a:srgbClr val="A90404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6" name="Freeform 13"/>
                <p:cNvSpPr>
                  <a:spLocks/>
                </p:cNvSpPr>
                <p:nvPr/>
              </p:nvSpPr>
              <p:spPr bwMode="gray">
                <a:xfrm>
                  <a:off x="1862" y="1035"/>
                  <a:ext cx="2010" cy="768"/>
                </a:xfrm>
                <a:custGeom>
                  <a:avLst/>
                  <a:gdLst>
                    <a:gd name="T0" fmla="*/ 1164 w 1375"/>
                    <a:gd name="T1" fmla="*/ 518 h 527"/>
                    <a:gd name="T2" fmla="*/ 1252 w 1375"/>
                    <a:gd name="T3" fmla="*/ 467 h 527"/>
                    <a:gd name="T4" fmla="*/ 1252 w 1375"/>
                    <a:gd name="T5" fmla="*/ 463 h 527"/>
                    <a:gd name="T6" fmla="*/ 1240 w 1375"/>
                    <a:gd name="T7" fmla="*/ 449 h 527"/>
                    <a:gd name="T8" fmla="*/ 1240 w 1375"/>
                    <a:gd name="T9" fmla="*/ 449 h 527"/>
                    <a:gd name="T10" fmla="*/ 1224 w 1375"/>
                    <a:gd name="T11" fmla="*/ 436 h 527"/>
                    <a:gd name="T12" fmla="*/ 1235 w 1375"/>
                    <a:gd name="T13" fmla="*/ 395 h 527"/>
                    <a:gd name="T14" fmla="*/ 1276 w 1375"/>
                    <a:gd name="T15" fmla="*/ 406 h 527"/>
                    <a:gd name="T16" fmla="*/ 1279 w 1375"/>
                    <a:gd name="T17" fmla="*/ 427 h 527"/>
                    <a:gd name="T18" fmla="*/ 1285 w 1375"/>
                    <a:gd name="T19" fmla="*/ 444 h 527"/>
                    <a:gd name="T20" fmla="*/ 1289 w 1375"/>
                    <a:gd name="T21" fmla="*/ 446 h 527"/>
                    <a:gd name="T22" fmla="*/ 1375 w 1375"/>
                    <a:gd name="T23" fmla="*/ 396 h 527"/>
                    <a:gd name="T24" fmla="*/ 687 w 1375"/>
                    <a:gd name="T25" fmla="*/ 0 h 527"/>
                    <a:gd name="T26" fmla="*/ 0 w 1375"/>
                    <a:gd name="T27" fmla="*/ 396 h 527"/>
                    <a:gd name="T28" fmla="*/ 88 w 1375"/>
                    <a:gd name="T29" fmla="*/ 447 h 527"/>
                    <a:gd name="T30" fmla="*/ 88 w 1375"/>
                    <a:gd name="T31" fmla="*/ 451 h 527"/>
                    <a:gd name="T32" fmla="*/ 76 w 1375"/>
                    <a:gd name="T33" fmla="*/ 465 h 527"/>
                    <a:gd name="T34" fmla="*/ 60 w 1375"/>
                    <a:gd name="T35" fmla="*/ 478 h 527"/>
                    <a:gd name="T36" fmla="*/ 71 w 1375"/>
                    <a:gd name="T37" fmla="*/ 519 h 527"/>
                    <a:gd name="T38" fmla="*/ 112 w 1375"/>
                    <a:gd name="T39" fmla="*/ 509 h 527"/>
                    <a:gd name="T40" fmla="*/ 115 w 1375"/>
                    <a:gd name="T41" fmla="*/ 488 h 527"/>
                    <a:gd name="T42" fmla="*/ 115 w 1375"/>
                    <a:gd name="T43" fmla="*/ 488 h 527"/>
                    <a:gd name="T44" fmla="*/ 122 w 1375"/>
                    <a:gd name="T45" fmla="*/ 471 h 527"/>
                    <a:gd name="T46" fmla="*/ 125 w 1375"/>
                    <a:gd name="T47" fmla="*/ 469 h 527"/>
                    <a:gd name="T48" fmla="*/ 211 w 1375"/>
                    <a:gd name="T49" fmla="*/ 518 h 527"/>
                    <a:gd name="T50" fmla="*/ 687 w 1375"/>
                    <a:gd name="T51" fmla="*/ 243 h 527"/>
                    <a:gd name="T52" fmla="*/ 1164 w 1375"/>
                    <a:gd name="T53" fmla="*/ 518 h 527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1375"/>
                    <a:gd name="T82" fmla="*/ 0 h 527"/>
                    <a:gd name="T83" fmla="*/ 1375 w 1375"/>
                    <a:gd name="T84" fmla="*/ 527 h 527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1375" h="527">
                      <a:moveTo>
                        <a:pt x="1164" y="518"/>
                      </a:moveTo>
                      <a:cubicBezTo>
                        <a:pt x="1252" y="467"/>
                        <a:pt x="1252" y="467"/>
                        <a:pt x="1252" y="467"/>
                      </a:cubicBezTo>
                      <a:cubicBezTo>
                        <a:pt x="1252" y="466"/>
                        <a:pt x="1252" y="465"/>
                        <a:pt x="1252" y="463"/>
                      </a:cubicBezTo>
                      <a:cubicBezTo>
                        <a:pt x="1251" y="456"/>
                        <a:pt x="1246" y="450"/>
                        <a:pt x="1240" y="449"/>
                      </a:cubicBezTo>
                      <a:cubicBezTo>
                        <a:pt x="1240" y="449"/>
                        <a:pt x="1240" y="449"/>
                        <a:pt x="1240" y="449"/>
                      </a:cubicBezTo>
                      <a:cubicBezTo>
                        <a:pt x="1233" y="447"/>
                        <a:pt x="1227" y="443"/>
                        <a:pt x="1224" y="436"/>
                      </a:cubicBezTo>
                      <a:cubicBezTo>
                        <a:pt x="1216" y="422"/>
                        <a:pt x="1221" y="404"/>
                        <a:pt x="1235" y="395"/>
                      </a:cubicBezTo>
                      <a:cubicBezTo>
                        <a:pt x="1250" y="387"/>
                        <a:pt x="1268" y="392"/>
                        <a:pt x="1276" y="406"/>
                      </a:cubicBezTo>
                      <a:cubicBezTo>
                        <a:pt x="1280" y="412"/>
                        <a:pt x="1281" y="420"/>
                        <a:pt x="1279" y="427"/>
                      </a:cubicBezTo>
                      <a:cubicBezTo>
                        <a:pt x="1277" y="432"/>
                        <a:pt x="1280" y="440"/>
                        <a:pt x="1285" y="444"/>
                      </a:cubicBezTo>
                      <a:cubicBezTo>
                        <a:pt x="1287" y="445"/>
                        <a:pt x="1288" y="445"/>
                        <a:pt x="1289" y="446"/>
                      </a:cubicBezTo>
                      <a:cubicBezTo>
                        <a:pt x="1375" y="396"/>
                        <a:pt x="1375" y="396"/>
                        <a:pt x="1375" y="396"/>
                      </a:cubicBezTo>
                      <a:cubicBezTo>
                        <a:pt x="1238" y="159"/>
                        <a:pt x="981" y="0"/>
                        <a:pt x="687" y="0"/>
                      </a:cubicBezTo>
                      <a:cubicBezTo>
                        <a:pt x="394" y="0"/>
                        <a:pt x="137" y="159"/>
                        <a:pt x="0" y="396"/>
                      </a:cubicBezTo>
                      <a:cubicBezTo>
                        <a:pt x="88" y="447"/>
                        <a:pt x="88" y="447"/>
                        <a:pt x="88" y="447"/>
                      </a:cubicBezTo>
                      <a:cubicBezTo>
                        <a:pt x="88" y="448"/>
                        <a:pt x="88" y="450"/>
                        <a:pt x="88" y="451"/>
                      </a:cubicBezTo>
                      <a:cubicBezTo>
                        <a:pt x="87" y="458"/>
                        <a:pt x="82" y="464"/>
                        <a:pt x="76" y="465"/>
                      </a:cubicBezTo>
                      <a:cubicBezTo>
                        <a:pt x="69" y="467"/>
                        <a:pt x="63" y="472"/>
                        <a:pt x="60" y="478"/>
                      </a:cubicBezTo>
                      <a:cubicBezTo>
                        <a:pt x="52" y="492"/>
                        <a:pt x="57" y="511"/>
                        <a:pt x="71" y="519"/>
                      </a:cubicBezTo>
                      <a:cubicBezTo>
                        <a:pt x="86" y="527"/>
                        <a:pt x="104" y="523"/>
                        <a:pt x="112" y="509"/>
                      </a:cubicBezTo>
                      <a:cubicBezTo>
                        <a:pt x="116" y="502"/>
                        <a:pt x="117" y="495"/>
                        <a:pt x="115" y="488"/>
                      </a:cubicBezTo>
                      <a:cubicBezTo>
                        <a:pt x="115" y="488"/>
                        <a:pt x="115" y="488"/>
                        <a:pt x="115" y="488"/>
                      </a:cubicBezTo>
                      <a:cubicBezTo>
                        <a:pt x="113" y="482"/>
                        <a:pt x="116" y="475"/>
                        <a:pt x="122" y="471"/>
                      </a:cubicBezTo>
                      <a:cubicBezTo>
                        <a:pt x="123" y="470"/>
                        <a:pt x="124" y="469"/>
                        <a:pt x="125" y="469"/>
                      </a:cubicBezTo>
                      <a:cubicBezTo>
                        <a:pt x="211" y="518"/>
                        <a:pt x="211" y="518"/>
                        <a:pt x="211" y="518"/>
                      </a:cubicBezTo>
                      <a:cubicBezTo>
                        <a:pt x="306" y="354"/>
                        <a:pt x="484" y="243"/>
                        <a:pt x="687" y="243"/>
                      </a:cubicBezTo>
                      <a:cubicBezTo>
                        <a:pt x="891" y="243"/>
                        <a:pt x="1069" y="354"/>
                        <a:pt x="1164" y="518"/>
                      </a:cubicBezTo>
                      <a:close/>
                    </a:path>
                  </a:pathLst>
                </a:custGeom>
                <a:solidFill>
                  <a:srgbClr val="9F9F9F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  <p:grpSp>
            <p:nvGrpSpPr>
              <p:cNvPr id="5" name="Group 14"/>
              <p:cNvGrpSpPr>
                <a:grpSpLocks/>
              </p:cNvGrpSpPr>
              <p:nvPr/>
            </p:nvGrpSpPr>
            <p:grpSpPr bwMode="auto">
              <a:xfrm rot="7200000">
                <a:off x="2059" y="1386"/>
                <a:ext cx="1616" cy="1614"/>
                <a:chOff x="2060" y="1387"/>
                <a:chExt cx="1616" cy="1614"/>
              </a:xfrm>
            </p:grpSpPr>
            <p:sp>
              <p:nvSpPr>
                <p:cNvPr id="25621" name="Freeform 15"/>
                <p:cNvSpPr>
                  <a:spLocks/>
                </p:cNvSpPr>
                <p:nvPr/>
              </p:nvSpPr>
              <p:spPr bwMode="gray">
                <a:xfrm>
                  <a:off x="2060" y="1387"/>
                  <a:ext cx="808" cy="1225"/>
                </a:xfrm>
                <a:custGeom>
                  <a:avLst/>
                  <a:gdLst>
                    <a:gd name="T0" fmla="*/ 550 w 550"/>
                    <a:gd name="T1" fmla="*/ 132 h 836"/>
                    <a:gd name="T2" fmla="*/ 547 w 550"/>
                    <a:gd name="T3" fmla="*/ 130 h 836"/>
                    <a:gd name="T4" fmla="*/ 529 w 550"/>
                    <a:gd name="T5" fmla="*/ 133 h 836"/>
                    <a:gd name="T6" fmla="*/ 529 w 550"/>
                    <a:gd name="T7" fmla="*/ 133 h 836"/>
                    <a:gd name="T8" fmla="*/ 509 w 550"/>
                    <a:gd name="T9" fmla="*/ 141 h 836"/>
                    <a:gd name="T10" fmla="*/ 480 w 550"/>
                    <a:gd name="T11" fmla="*/ 111 h 836"/>
                    <a:gd name="T12" fmla="*/ 509 w 550"/>
                    <a:gd name="T13" fmla="*/ 80 h 836"/>
                    <a:gd name="T14" fmla="*/ 529 w 550"/>
                    <a:gd name="T15" fmla="*/ 88 h 836"/>
                    <a:gd name="T16" fmla="*/ 547 w 550"/>
                    <a:gd name="T17" fmla="*/ 91 h 836"/>
                    <a:gd name="T18" fmla="*/ 550 w 550"/>
                    <a:gd name="T19" fmla="*/ 89 h 836"/>
                    <a:gd name="T20" fmla="*/ 550 w 550"/>
                    <a:gd name="T21" fmla="*/ 82 h 836"/>
                    <a:gd name="T22" fmla="*/ 550 w 550"/>
                    <a:gd name="T23" fmla="*/ 0 h 836"/>
                    <a:gd name="T24" fmla="*/ 0 w 550"/>
                    <a:gd name="T25" fmla="*/ 550 h 836"/>
                    <a:gd name="T26" fmla="*/ 74 w 550"/>
                    <a:gd name="T27" fmla="*/ 825 h 836"/>
                    <a:gd name="T28" fmla="*/ 153 w 550"/>
                    <a:gd name="T29" fmla="*/ 780 h 836"/>
                    <a:gd name="T30" fmla="*/ 158 w 550"/>
                    <a:gd name="T31" fmla="*/ 796 h 836"/>
                    <a:gd name="T32" fmla="*/ 161 w 550"/>
                    <a:gd name="T33" fmla="*/ 817 h 836"/>
                    <a:gd name="T34" fmla="*/ 202 w 550"/>
                    <a:gd name="T35" fmla="*/ 827 h 836"/>
                    <a:gd name="T36" fmla="*/ 214 w 550"/>
                    <a:gd name="T37" fmla="*/ 786 h 836"/>
                    <a:gd name="T38" fmla="*/ 198 w 550"/>
                    <a:gd name="T39" fmla="*/ 773 h 836"/>
                    <a:gd name="T40" fmla="*/ 198 w 550"/>
                    <a:gd name="T41" fmla="*/ 773 h 836"/>
                    <a:gd name="T42" fmla="*/ 186 w 550"/>
                    <a:gd name="T43" fmla="*/ 761 h 836"/>
                    <a:gd name="T44" fmla="*/ 266 w 550"/>
                    <a:gd name="T45" fmla="*/ 714 h 836"/>
                    <a:gd name="T46" fmla="*/ 222 w 550"/>
                    <a:gd name="T47" fmla="*/ 550 h 836"/>
                    <a:gd name="T48" fmla="*/ 550 w 550"/>
                    <a:gd name="T49" fmla="*/ 222 h 836"/>
                    <a:gd name="T50" fmla="*/ 550 w 550"/>
                    <a:gd name="T51" fmla="*/ 143 h 836"/>
                    <a:gd name="T52" fmla="*/ 550 w 550"/>
                    <a:gd name="T53" fmla="*/ 132 h 8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w 550"/>
                    <a:gd name="T82" fmla="*/ 0 h 836"/>
                    <a:gd name="T83" fmla="*/ 550 w 550"/>
                    <a:gd name="T84" fmla="*/ 836 h 836"/>
                  </a:gdLst>
                  <a:ahLst/>
                  <a:cxnLst>
                    <a:cxn ang="T54">
                      <a:pos x="T0" y="T1"/>
                    </a:cxn>
                    <a:cxn ang="T55">
                      <a:pos x="T2" y="T3"/>
                    </a:cxn>
                    <a:cxn ang="T56">
                      <a:pos x="T4" y="T5"/>
                    </a:cxn>
                    <a:cxn ang="T57">
                      <a:pos x="T6" y="T7"/>
                    </a:cxn>
                    <a:cxn ang="T58">
                      <a:pos x="T8" y="T9"/>
                    </a:cxn>
                    <a:cxn ang="T59">
                      <a:pos x="T10" y="T11"/>
                    </a:cxn>
                    <a:cxn ang="T60">
                      <a:pos x="T12" y="T13"/>
                    </a:cxn>
                    <a:cxn ang="T61">
                      <a:pos x="T14" y="T15"/>
                    </a:cxn>
                    <a:cxn ang="T62">
                      <a:pos x="T16" y="T17"/>
                    </a:cxn>
                    <a:cxn ang="T63">
                      <a:pos x="T18" y="T19"/>
                    </a:cxn>
                    <a:cxn ang="T64">
                      <a:pos x="T20" y="T21"/>
                    </a:cxn>
                    <a:cxn ang="T65">
                      <a:pos x="T22" y="T23"/>
                    </a:cxn>
                    <a:cxn ang="T66">
                      <a:pos x="T24" y="T25"/>
                    </a:cxn>
                    <a:cxn ang="T67">
                      <a:pos x="T26" y="T27"/>
                    </a:cxn>
                    <a:cxn ang="T68">
                      <a:pos x="T28" y="T29"/>
                    </a:cxn>
                    <a:cxn ang="T69">
                      <a:pos x="T30" y="T31"/>
                    </a:cxn>
                    <a:cxn ang="T70">
                      <a:pos x="T32" y="T33"/>
                    </a:cxn>
                    <a:cxn ang="T71">
                      <a:pos x="T34" y="T35"/>
                    </a:cxn>
                    <a:cxn ang="T72">
                      <a:pos x="T36" y="T37"/>
                    </a:cxn>
                    <a:cxn ang="T73">
                      <a:pos x="T38" y="T39"/>
                    </a:cxn>
                    <a:cxn ang="T74">
                      <a:pos x="T40" y="T41"/>
                    </a:cxn>
                    <a:cxn ang="T75">
                      <a:pos x="T42" y="T43"/>
                    </a:cxn>
                    <a:cxn ang="T76">
                      <a:pos x="T44" y="T45"/>
                    </a:cxn>
                    <a:cxn ang="T77">
                      <a:pos x="T46" y="T47"/>
                    </a:cxn>
                    <a:cxn ang="T78">
                      <a:pos x="T48" y="T49"/>
                    </a:cxn>
                    <a:cxn ang="T79">
                      <a:pos x="T50" y="T51"/>
                    </a:cxn>
                    <a:cxn ang="T80">
                      <a:pos x="T52" y="T53"/>
                    </a:cxn>
                  </a:cxnLst>
                  <a:rect l="T81" t="T82" r="T83" b="T84"/>
                  <a:pathLst>
                    <a:path w="550" h="836">
                      <a:moveTo>
                        <a:pt x="550" y="132"/>
                      </a:moveTo>
                      <a:cubicBezTo>
                        <a:pt x="549" y="131"/>
                        <a:pt x="548" y="131"/>
                        <a:pt x="547" y="130"/>
                      </a:cubicBezTo>
                      <a:cubicBezTo>
                        <a:pt x="540" y="127"/>
                        <a:pt x="533" y="129"/>
                        <a:pt x="529" y="133"/>
                      </a:cubicBezTo>
                      <a:cubicBezTo>
                        <a:pt x="529" y="133"/>
                        <a:pt x="529" y="133"/>
                        <a:pt x="529" y="133"/>
                      </a:cubicBezTo>
                      <a:cubicBezTo>
                        <a:pt x="523" y="138"/>
                        <a:pt x="517" y="141"/>
                        <a:pt x="509" y="141"/>
                      </a:cubicBezTo>
                      <a:cubicBezTo>
                        <a:pt x="493" y="141"/>
                        <a:pt x="480" y="127"/>
                        <a:pt x="480" y="111"/>
                      </a:cubicBezTo>
                      <a:cubicBezTo>
                        <a:pt x="480" y="94"/>
                        <a:pt x="493" y="80"/>
                        <a:pt x="509" y="80"/>
                      </a:cubicBezTo>
                      <a:cubicBezTo>
                        <a:pt x="517" y="80"/>
                        <a:pt x="524" y="83"/>
                        <a:pt x="529" y="88"/>
                      </a:cubicBezTo>
                      <a:cubicBezTo>
                        <a:pt x="533" y="93"/>
                        <a:pt x="540" y="94"/>
                        <a:pt x="547" y="91"/>
                      </a:cubicBezTo>
                      <a:cubicBezTo>
                        <a:pt x="548" y="91"/>
                        <a:pt x="549" y="90"/>
                        <a:pt x="550" y="89"/>
                      </a:cubicBezTo>
                      <a:cubicBezTo>
                        <a:pt x="550" y="82"/>
                        <a:pt x="550" y="82"/>
                        <a:pt x="550" y="82"/>
                      </a:cubicBezTo>
                      <a:cubicBezTo>
                        <a:pt x="550" y="0"/>
                        <a:pt x="550" y="0"/>
                        <a:pt x="550" y="0"/>
                      </a:cubicBezTo>
                      <a:cubicBezTo>
                        <a:pt x="246" y="0"/>
                        <a:pt x="0" y="246"/>
                        <a:pt x="0" y="550"/>
                      </a:cubicBezTo>
                      <a:cubicBezTo>
                        <a:pt x="0" y="651"/>
                        <a:pt x="27" y="745"/>
                        <a:pt x="74" y="825"/>
                      </a:cubicBezTo>
                      <a:cubicBezTo>
                        <a:pt x="153" y="780"/>
                        <a:pt x="153" y="780"/>
                        <a:pt x="153" y="780"/>
                      </a:cubicBezTo>
                      <a:cubicBezTo>
                        <a:pt x="158" y="784"/>
                        <a:pt x="160" y="791"/>
                        <a:pt x="158" y="796"/>
                      </a:cubicBezTo>
                      <a:cubicBezTo>
                        <a:pt x="157" y="803"/>
                        <a:pt x="158" y="810"/>
                        <a:pt x="161" y="817"/>
                      </a:cubicBezTo>
                      <a:cubicBezTo>
                        <a:pt x="170" y="831"/>
                        <a:pt x="188" y="836"/>
                        <a:pt x="202" y="827"/>
                      </a:cubicBezTo>
                      <a:cubicBezTo>
                        <a:pt x="217" y="819"/>
                        <a:pt x="222" y="801"/>
                        <a:pt x="214" y="786"/>
                      </a:cubicBezTo>
                      <a:cubicBezTo>
                        <a:pt x="210" y="780"/>
                        <a:pt x="204" y="776"/>
                        <a:pt x="198" y="773"/>
                      </a:cubicBezTo>
                      <a:cubicBezTo>
                        <a:pt x="198" y="773"/>
                        <a:pt x="198" y="773"/>
                        <a:pt x="198" y="773"/>
                      </a:cubicBezTo>
                      <a:cubicBezTo>
                        <a:pt x="192" y="772"/>
                        <a:pt x="187" y="767"/>
                        <a:pt x="186" y="761"/>
                      </a:cubicBezTo>
                      <a:cubicBezTo>
                        <a:pt x="266" y="714"/>
                        <a:pt x="266" y="714"/>
                        <a:pt x="266" y="714"/>
                      </a:cubicBezTo>
                      <a:cubicBezTo>
                        <a:pt x="238" y="666"/>
                        <a:pt x="222" y="610"/>
                        <a:pt x="222" y="550"/>
                      </a:cubicBezTo>
                      <a:cubicBezTo>
                        <a:pt x="222" y="369"/>
                        <a:pt x="369" y="222"/>
                        <a:pt x="550" y="222"/>
                      </a:cubicBezTo>
                      <a:cubicBezTo>
                        <a:pt x="550" y="143"/>
                        <a:pt x="550" y="143"/>
                        <a:pt x="550" y="143"/>
                      </a:cubicBezTo>
                      <a:lnTo>
                        <a:pt x="550" y="132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2" name="Freeform 16"/>
                <p:cNvSpPr>
                  <a:spLocks/>
                </p:cNvSpPr>
                <p:nvPr/>
              </p:nvSpPr>
              <p:spPr bwMode="gray">
                <a:xfrm>
                  <a:off x="2764" y="1387"/>
                  <a:ext cx="912" cy="1210"/>
                </a:xfrm>
                <a:custGeom>
                  <a:avLst/>
                  <a:gdLst>
                    <a:gd name="T0" fmla="*/ 70 w 621"/>
                    <a:gd name="T1" fmla="*/ 0 h 826"/>
                    <a:gd name="T2" fmla="*/ 70 w 621"/>
                    <a:gd name="T3" fmla="*/ 82 h 826"/>
                    <a:gd name="T4" fmla="*/ 70 w 621"/>
                    <a:gd name="T5" fmla="*/ 89 h 826"/>
                    <a:gd name="T6" fmla="*/ 67 w 621"/>
                    <a:gd name="T7" fmla="*/ 91 h 826"/>
                    <a:gd name="T8" fmla="*/ 49 w 621"/>
                    <a:gd name="T9" fmla="*/ 88 h 826"/>
                    <a:gd name="T10" fmla="*/ 29 w 621"/>
                    <a:gd name="T11" fmla="*/ 80 h 826"/>
                    <a:gd name="T12" fmla="*/ 0 w 621"/>
                    <a:gd name="T13" fmla="*/ 111 h 826"/>
                    <a:gd name="T14" fmla="*/ 29 w 621"/>
                    <a:gd name="T15" fmla="*/ 141 h 826"/>
                    <a:gd name="T16" fmla="*/ 49 w 621"/>
                    <a:gd name="T17" fmla="*/ 133 h 826"/>
                    <a:gd name="T18" fmla="*/ 49 w 621"/>
                    <a:gd name="T19" fmla="*/ 133 h 826"/>
                    <a:gd name="T20" fmla="*/ 67 w 621"/>
                    <a:gd name="T21" fmla="*/ 130 h 826"/>
                    <a:gd name="T22" fmla="*/ 70 w 621"/>
                    <a:gd name="T23" fmla="*/ 132 h 826"/>
                    <a:gd name="T24" fmla="*/ 70 w 621"/>
                    <a:gd name="T25" fmla="*/ 143 h 826"/>
                    <a:gd name="T26" fmla="*/ 70 w 621"/>
                    <a:gd name="T27" fmla="*/ 222 h 826"/>
                    <a:gd name="T28" fmla="*/ 70 w 621"/>
                    <a:gd name="T29" fmla="*/ 222 h 826"/>
                    <a:gd name="T30" fmla="*/ 398 w 621"/>
                    <a:gd name="T31" fmla="*/ 550 h 826"/>
                    <a:gd name="T32" fmla="*/ 354 w 621"/>
                    <a:gd name="T33" fmla="*/ 714 h 826"/>
                    <a:gd name="T34" fmla="*/ 433 w 621"/>
                    <a:gd name="T35" fmla="*/ 759 h 826"/>
                    <a:gd name="T36" fmla="*/ 436 w 621"/>
                    <a:gd name="T37" fmla="*/ 758 h 826"/>
                    <a:gd name="T38" fmla="*/ 443 w 621"/>
                    <a:gd name="T39" fmla="*/ 740 h 826"/>
                    <a:gd name="T40" fmla="*/ 443 w 621"/>
                    <a:gd name="T41" fmla="*/ 740 h 826"/>
                    <a:gd name="T42" fmla="*/ 446 w 621"/>
                    <a:gd name="T43" fmla="*/ 720 h 826"/>
                    <a:gd name="T44" fmla="*/ 487 w 621"/>
                    <a:gd name="T45" fmla="*/ 709 h 826"/>
                    <a:gd name="T46" fmla="*/ 498 w 621"/>
                    <a:gd name="T47" fmla="*/ 750 h 826"/>
                    <a:gd name="T48" fmla="*/ 482 w 621"/>
                    <a:gd name="T49" fmla="*/ 763 h 826"/>
                    <a:gd name="T50" fmla="*/ 470 w 621"/>
                    <a:gd name="T51" fmla="*/ 777 h 826"/>
                    <a:gd name="T52" fmla="*/ 470 w 621"/>
                    <a:gd name="T53" fmla="*/ 781 h 826"/>
                    <a:gd name="T54" fmla="*/ 547 w 621"/>
                    <a:gd name="T55" fmla="*/ 826 h 826"/>
                    <a:gd name="T56" fmla="*/ 621 w 621"/>
                    <a:gd name="T57" fmla="*/ 550 h 826"/>
                    <a:gd name="T58" fmla="*/ 70 w 621"/>
                    <a:gd name="T59" fmla="*/ 0 h 82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60000 65536"/>
                    <a:gd name="T76" fmla="*/ 0 60000 65536"/>
                    <a:gd name="T77" fmla="*/ 0 60000 65536"/>
                    <a:gd name="T78" fmla="*/ 0 60000 65536"/>
                    <a:gd name="T79" fmla="*/ 0 60000 65536"/>
                    <a:gd name="T80" fmla="*/ 0 60000 65536"/>
                    <a:gd name="T81" fmla="*/ 0 60000 65536"/>
                    <a:gd name="T82" fmla="*/ 0 60000 65536"/>
                    <a:gd name="T83" fmla="*/ 0 60000 65536"/>
                    <a:gd name="T84" fmla="*/ 0 60000 65536"/>
                    <a:gd name="T85" fmla="*/ 0 60000 65536"/>
                    <a:gd name="T86" fmla="*/ 0 60000 65536"/>
                    <a:gd name="T87" fmla="*/ 0 60000 65536"/>
                    <a:gd name="T88" fmla="*/ 0 60000 65536"/>
                    <a:gd name="T89" fmla="*/ 0 60000 65536"/>
                    <a:gd name="T90" fmla="*/ 0 w 621"/>
                    <a:gd name="T91" fmla="*/ 0 h 826"/>
                    <a:gd name="T92" fmla="*/ 621 w 621"/>
                    <a:gd name="T93" fmla="*/ 826 h 826"/>
                  </a:gdLst>
                  <a:ahLst/>
                  <a:cxnLst>
                    <a:cxn ang="T60">
                      <a:pos x="T0" y="T1"/>
                    </a:cxn>
                    <a:cxn ang="T61">
                      <a:pos x="T2" y="T3"/>
                    </a:cxn>
                    <a:cxn ang="T62">
                      <a:pos x="T4" y="T5"/>
                    </a:cxn>
                    <a:cxn ang="T63">
                      <a:pos x="T6" y="T7"/>
                    </a:cxn>
                    <a:cxn ang="T64">
                      <a:pos x="T8" y="T9"/>
                    </a:cxn>
                    <a:cxn ang="T65">
                      <a:pos x="T10" y="T11"/>
                    </a:cxn>
                    <a:cxn ang="T66">
                      <a:pos x="T12" y="T13"/>
                    </a:cxn>
                    <a:cxn ang="T67">
                      <a:pos x="T14" y="T15"/>
                    </a:cxn>
                    <a:cxn ang="T68">
                      <a:pos x="T16" y="T17"/>
                    </a:cxn>
                    <a:cxn ang="T69">
                      <a:pos x="T18" y="T19"/>
                    </a:cxn>
                    <a:cxn ang="T70">
                      <a:pos x="T20" y="T21"/>
                    </a:cxn>
                    <a:cxn ang="T71">
                      <a:pos x="T22" y="T23"/>
                    </a:cxn>
                    <a:cxn ang="T72">
                      <a:pos x="T24" y="T25"/>
                    </a:cxn>
                    <a:cxn ang="T73">
                      <a:pos x="T26" y="T27"/>
                    </a:cxn>
                    <a:cxn ang="T74">
                      <a:pos x="T28" y="T29"/>
                    </a:cxn>
                    <a:cxn ang="T75">
                      <a:pos x="T30" y="T31"/>
                    </a:cxn>
                    <a:cxn ang="T76">
                      <a:pos x="T32" y="T33"/>
                    </a:cxn>
                    <a:cxn ang="T77">
                      <a:pos x="T34" y="T35"/>
                    </a:cxn>
                    <a:cxn ang="T78">
                      <a:pos x="T36" y="T37"/>
                    </a:cxn>
                    <a:cxn ang="T79">
                      <a:pos x="T38" y="T39"/>
                    </a:cxn>
                    <a:cxn ang="T80">
                      <a:pos x="T40" y="T41"/>
                    </a:cxn>
                    <a:cxn ang="T81">
                      <a:pos x="T42" y="T43"/>
                    </a:cxn>
                    <a:cxn ang="T82">
                      <a:pos x="T44" y="T45"/>
                    </a:cxn>
                    <a:cxn ang="T83">
                      <a:pos x="T46" y="T47"/>
                    </a:cxn>
                    <a:cxn ang="T84">
                      <a:pos x="T48" y="T49"/>
                    </a:cxn>
                    <a:cxn ang="T85">
                      <a:pos x="T50" y="T51"/>
                    </a:cxn>
                    <a:cxn ang="T86">
                      <a:pos x="T52" y="T53"/>
                    </a:cxn>
                    <a:cxn ang="T87">
                      <a:pos x="T54" y="T55"/>
                    </a:cxn>
                    <a:cxn ang="T88">
                      <a:pos x="T56" y="T57"/>
                    </a:cxn>
                    <a:cxn ang="T89">
                      <a:pos x="T58" y="T59"/>
                    </a:cxn>
                  </a:cxnLst>
                  <a:rect l="T90" t="T91" r="T92" b="T93"/>
                  <a:pathLst>
                    <a:path w="621" h="826">
                      <a:moveTo>
                        <a:pt x="70" y="0"/>
                      </a:moveTo>
                      <a:cubicBezTo>
                        <a:pt x="70" y="82"/>
                        <a:pt x="70" y="82"/>
                        <a:pt x="70" y="82"/>
                      </a:cubicBezTo>
                      <a:cubicBezTo>
                        <a:pt x="70" y="89"/>
                        <a:pt x="70" y="89"/>
                        <a:pt x="70" y="89"/>
                      </a:cubicBezTo>
                      <a:cubicBezTo>
                        <a:pt x="69" y="90"/>
                        <a:pt x="68" y="91"/>
                        <a:pt x="67" y="91"/>
                      </a:cubicBezTo>
                      <a:cubicBezTo>
                        <a:pt x="60" y="94"/>
                        <a:pt x="53" y="93"/>
                        <a:pt x="49" y="88"/>
                      </a:cubicBezTo>
                      <a:cubicBezTo>
                        <a:pt x="44" y="83"/>
                        <a:pt x="37" y="80"/>
                        <a:pt x="29" y="80"/>
                      </a:cubicBezTo>
                      <a:cubicBezTo>
                        <a:pt x="13" y="80"/>
                        <a:pt x="0" y="94"/>
                        <a:pt x="0" y="111"/>
                      </a:cubicBezTo>
                      <a:cubicBezTo>
                        <a:pt x="0" y="127"/>
                        <a:pt x="13" y="141"/>
                        <a:pt x="29" y="141"/>
                      </a:cubicBezTo>
                      <a:cubicBezTo>
                        <a:pt x="37" y="141"/>
                        <a:pt x="43" y="138"/>
                        <a:pt x="49" y="133"/>
                      </a:cubicBezTo>
                      <a:cubicBezTo>
                        <a:pt x="49" y="133"/>
                        <a:pt x="49" y="133"/>
                        <a:pt x="49" y="133"/>
                      </a:cubicBezTo>
                      <a:cubicBezTo>
                        <a:pt x="53" y="129"/>
                        <a:pt x="60" y="127"/>
                        <a:pt x="67" y="130"/>
                      </a:cubicBezTo>
                      <a:cubicBezTo>
                        <a:pt x="68" y="131"/>
                        <a:pt x="69" y="131"/>
                        <a:pt x="70" y="132"/>
                      </a:cubicBezTo>
                      <a:cubicBezTo>
                        <a:pt x="70" y="143"/>
                        <a:pt x="70" y="143"/>
                        <a:pt x="70" y="143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70" y="222"/>
                        <a:pt x="70" y="222"/>
                        <a:pt x="70" y="222"/>
                      </a:cubicBezTo>
                      <a:cubicBezTo>
                        <a:pt x="252" y="222"/>
                        <a:pt x="398" y="369"/>
                        <a:pt x="398" y="550"/>
                      </a:cubicBezTo>
                      <a:cubicBezTo>
                        <a:pt x="398" y="610"/>
                        <a:pt x="382" y="666"/>
                        <a:pt x="354" y="714"/>
                      </a:cubicBezTo>
                      <a:cubicBezTo>
                        <a:pt x="433" y="759"/>
                        <a:pt x="433" y="759"/>
                        <a:pt x="433" y="759"/>
                      </a:cubicBezTo>
                      <a:cubicBezTo>
                        <a:pt x="434" y="759"/>
                        <a:pt x="435" y="758"/>
                        <a:pt x="436" y="758"/>
                      </a:cubicBezTo>
                      <a:cubicBezTo>
                        <a:pt x="442" y="753"/>
                        <a:pt x="445" y="746"/>
                        <a:pt x="443" y="740"/>
                      </a:cubicBezTo>
                      <a:cubicBezTo>
                        <a:pt x="443" y="740"/>
                        <a:pt x="443" y="740"/>
                        <a:pt x="443" y="740"/>
                      </a:cubicBezTo>
                      <a:cubicBezTo>
                        <a:pt x="441" y="733"/>
                        <a:pt x="442" y="726"/>
                        <a:pt x="446" y="720"/>
                      </a:cubicBezTo>
                      <a:cubicBezTo>
                        <a:pt x="454" y="705"/>
                        <a:pt x="472" y="701"/>
                        <a:pt x="487" y="709"/>
                      </a:cubicBezTo>
                      <a:cubicBezTo>
                        <a:pt x="501" y="717"/>
                        <a:pt x="506" y="736"/>
                        <a:pt x="498" y="750"/>
                      </a:cubicBezTo>
                      <a:cubicBezTo>
                        <a:pt x="494" y="756"/>
                        <a:pt x="489" y="761"/>
                        <a:pt x="482" y="763"/>
                      </a:cubicBezTo>
                      <a:cubicBezTo>
                        <a:pt x="476" y="764"/>
                        <a:pt x="471" y="770"/>
                        <a:pt x="470" y="777"/>
                      </a:cubicBezTo>
                      <a:cubicBezTo>
                        <a:pt x="470" y="778"/>
                        <a:pt x="470" y="780"/>
                        <a:pt x="470" y="781"/>
                      </a:cubicBezTo>
                      <a:cubicBezTo>
                        <a:pt x="547" y="826"/>
                        <a:pt x="547" y="826"/>
                        <a:pt x="547" y="826"/>
                      </a:cubicBezTo>
                      <a:cubicBezTo>
                        <a:pt x="594" y="745"/>
                        <a:pt x="621" y="651"/>
                        <a:pt x="621" y="550"/>
                      </a:cubicBezTo>
                      <a:cubicBezTo>
                        <a:pt x="621" y="246"/>
                        <a:pt x="374" y="0"/>
                        <a:pt x="70" y="0"/>
                      </a:cubicBez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  <p:sp>
              <p:nvSpPr>
                <p:cNvPr id="25623" name="Freeform 17"/>
                <p:cNvSpPr>
                  <a:spLocks/>
                </p:cNvSpPr>
                <p:nvPr/>
              </p:nvSpPr>
              <p:spPr bwMode="gray">
                <a:xfrm>
                  <a:off x="2169" y="2414"/>
                  <a:ext cx="1397" cy="587"/>
                </a:xfrm>
                <a:custGeom>
                  <a:avLst/>
                  <a:gdLst>
                    <a:gd name="T0" fmla="*/ 876 w 953"/>
                    <a:gd name="T1" fmla="*/ 80 h 400"/>
                    <a:gd name="T2" fmla="*/ 876 w 953"/>
                    <a:gd name="T3" fmla="*/ 76 h 400"/>
                    <a:gd name="T4" fmla="*/ 888 w 953"/>
                    <a:gd name="T5" fmla="*/ 62 h 400"/>
                    <a:gd name="T6" fmla="*/ 904 w 953"/>
                    <a:gd name="T7" fmla="*/ 49 h 400"/>
                    <a:gd name="T8" fmla="*/ 893 w 953"/>
                    <a:gd name="T9" fmla="*/ 8 h 400"/>
                    <a:gd name="T10" fmla="*/ 852 w 953"/>
                    <a:gd name="T11" fmla="*/ 19 h 400"/>
                    <a:gd name="T12" fmla="*/ 849 w 953"/>
                    <a:gd name="T13" fmla="*/ 39 h 400"/>
                    <a:gd name="T14" fmla="*/ 849 w 953"/>
                    <a:gd name="T15" fmla="*/ 39 h 400"/>
                    <a:gd name="T16" fmla="*/ 842 w 953"/>
                    <a:gd name="T17" fmla="*/ 57 h 400"/>
                    <a:gd name="T18" fmla="*/ 839 w 953"/>
                    <a:gd name="T19" fmla="*/ 58 h 400"/>
                    <a:gd name="T20" fmla="*/ 760 w 953"/>
                    <a:gd name="T21" fmla="*/ 13 h 400"/>
                    <a:gd name="T22" fmla="*/ 476 w 953"/>
                    <a:gd name="T23" fmla="*/ 177 h 400"/>
                    <a:gd name="T24" fmla="*/ 192 w 953"/>
                    <a:gd name="T25" fmla="*/ 13 h 400"/>
                    <a:gd name="T26" fmla="*/ 112 w 953"/>
                    <a:gd name="T27" fmla="*/ 60 h 400"/>
                    <a:gd name="T28" fmla="*/ 124 w 953"/>
                    <a:gd name="T29" fmla="*/ 72 h 400"/>
                    <a:gd name="T30" fmla="*/ 124 w 953"/>
                    <a:gd name="T31" fmla="*/ 72 h 400"/>
                    <a:gd name="T32" fmla="*/ 140 w 953"/>
                    <a:gd name="T33" fmla="*/ 85 h 400"/>
                    <a:gd name="T34" fmla="*/ 128 w 953"/>
                    <a:gd name="T35" fmla="*/ 126 h 400"/>
                    <a:gd name="T36" fmla="*/ 87 w 953"/>
                    <a:gd name="T37" fmla="*/ 116 h 400"/>
                    <a:gd name="T38" fmla="*/ 84 w 953"/>
                    <a:gd name="T39" fmla="*/ 95 h 400"/>
                    <a:gd name="T40" fmla="*/ 79 w 953"/>
                    <a:gd name="T41" fmla="*/ 79 h 400"/>
                    <a:gd name="T42" fmla="*/ 0 w 953"/>
                    <a:gd name="T43" fmla="*/ 124 h 400"/>
                    <a:gd name="T44" fmla="*/ 476 w 953"/>
                    <a:gd name="T45" fmla="*/ 400 h 400"/>
                    <a:gd name="T46" fmla="*/ 953 w 953"/>
                    <a:gd name="T47" fmla="*/ 125 h 400"/>
                    <a:gd name="T48" fmla="*/ 876 w 953"/>
                    <a:gd name="T49" fmla="*/ 80 h 400"/>
                    <a:gd name="T50" fmla="*/ 0 60000 65536"/>
                    <a:gd name="T51" fmla="*/ 0 60000 65536"/>
                    <a:gd name="T52" fmla="*/ 0 60000 65536"/>
                    <a:gd name="T53" fmla="*/ 0 60000 65536"/>
                    <a:gd name="T54" fmla="*/ 0 60000 65536"/>
                    <a:gd name="T55" fmla="*/ 0 60000 65536"/>
                    <a:gd name="T56" fmla="*/ 0 60000 65536"/>
                    <a:gd name="T57" fmla="*/ 0 60000 65536"/>
                    <a:gd name="T58" fmla="*/ 0 60000 65536"/>
                    <a:gd name="T59" fmla="*/ 0 60000 65536"/>
                    <a:gd name="T60" fmla="*/ 0 60000 65536"/>
                    <a:gd name="T61" fmla="*/ 0 60000 65536"/>
                    <a:gd name="T62" fmla="*/ 0 60000 65536"/>
                    <a:gd name="T63" fmla="*/ 0 60000 65536"/>
                    <a:gd name="T64" fmla="*/ 0 60000 65536"/>
                    <a:gd name="T65" fmla="*/ 0 60000 65536"/>
                    <a:gd name="T66" fmla="*/ 0 60000 65536"/>
                    <a:gd name="T67" fmla="*/ 0 60000 65536"/>
                    <a:gd name="T68" fmla="*/ 0 60000 65536"/>
                    <a:gd name="T69" fmla="*/ 0 60000 65536"/>
                    <a:gd name="T70" fmla="*/ 0 60000 65536"/>
                    <a:gd name="T71" fmla="*/ 0 60000 65536"/>
                    <a:gd name="T72" fmla="*/ 0 60000 65536"/>
                    <a:gd name="T73" fmla="*/ 0 60000 65536"/>
                    <a:gd name="T74" fmla="*/ 0 60000 65536"/>
                    <a:gd name="T75" fmla="*/ 0 w 953"/>
                    <a:gd name="T76" fmla="*/ 0 h 400"/>
                    <a:gd name="T77" fmla="*/ 953 w 953"/>
                    <a:gd name="T78" fmla="*/ 400 h 400"/>
                  </a:gdLst>
                  <a:ahLst/>
                  <a:cxnLst>
                    <a:cxn ang="T50">
                      <a:pos x="T0" y="T1"/>
                    </a:cxn>
                    <a:cxn ang="T51">
                      <a:pos x="T2" y="T3"/>
                    </a:cxn>
                    <a:cxn ang="T52">
                      <a:pos x="T4" y="T5"/>
                    </a:cxn>
                    <a:cxn ang="T53">
                      <a:pos x="T6" y="T7"/>
                    </a:cxn>
                    <a:cxn ang="T54">
                      <a:pos x="T8" y="T9"/>
                    </a:cxn>
                    <a:cxn ang="T55">
                      <a:pos x="T10" y="T11"/>
                    </a:cxn>
                    <a:cxn ang="T56">
                      <a:pos x="T12" y="T13"/>
                    </a:cxn>
                    <a:cxn ang="T57">
                      <a:pos x="T14" y="T15"/>
                    </a:cxn>
                    <a:cxn ang="T58">
                      <a:pos x="T16" y="T17"/>
                    </a:cxn>
                    <a:cxn ang="T59">
                      <a:pos x="T18" y="T19"/>
                    </a:cxn>
                    <a:cxn ang="T60">
                      <a:pos x="T20" y="T21"/>
                    </a:cxn>
                    <a:cxn ang="T61">
                      <a:pos x="T22" y="T23"/>
                    </a:cxn>
                    <a:cxn ang="T62">
                      <a:pos x="T24" y="T25"/>
                    </a:cxn>
                    <a:cxn ang="T63">
                      <a:pos x="T26" y="T27"/>
                    </a:cxn>
                    <a:cxn ang="T64">
                      <a:pos x="T28" y="T29"/>
                    </a:cxn>
                    <a:cxn ang="T65">
                      <a:pos x="T30" y="T31"/>
                    </a:cxn>
                    <a:cxn ang="T66">
                      <a:pos x="T32" y="T33"/>
                    </a:cxn>
                    <a:cxn ang="T67">
                      <a:pos x="T34" y="T35"/>
                    </a:cxn>
                    <a:cxn ang="T68">
                      <a:pos x="T36" y="T37"/>
                    </a:cxn>
                    <a:cxn ang="T69">
                      <a:pos x="T38" y="T39"/>
                    </a:cxn>
                    <a:cxn ang="T70">
                      <a:pos x="T40" y="T41"/>
                    </a:cxn>
                    <a:cxn ang="T71">
                      <a:pos x="T42" y="T43"/>
                    </a:cxn>
                    <a:cxn ang="T72">
                      <a:pos x="T44" y="T45"/>
                    </a:cxn>
                    <a:cxn ang="T73">
                      <a:pos x="T46" y="T47"/>
                    </a:cxn>
                    <a:cxn ang="T74">
                      <a:pos x="T48" y="T49"/>
                    </a:cxn>
                  </a:cxnLst>
                  <a:rect l="T75" t="T76" r="T77" b="T78"/>
                  <a:pathLst>
                    <a:path w="953" h="400">
                      <a:moveTo>
                        <a:pt x="876" y="80"/>
                      </a:moveTo>
                      <a:cubicBezTo>
                        <a:pt x="876" y="79"/>
                        <a:pt x="876" y="77"/>
                        <a:pt x="876" y="76"/>
                      </a:cubicBezTo>
                      <a:cubicBezTo>
                        <a:pt x="877" y="69"/>
                        <a:pt x="882" y="63"/>
                        <a:pt x="888" y="62"/>
                      </a:cubicBezTo>
                      <a:cubicBezTo>
                        <a:pt x="895" y="60"/>
                        <a:pt x="900" y="55"/>
                        <a:pt x="904" y="49"/>
                      </a:cubicBezTo>
                      <a:cubicBezTo>
                        <a:pt x="912" y="35"/>
                        <a:pt x="907" y="16"/>
                        <a:pt x="893" y="8"/>
                      </a:cubicBezTo>
                      <a:cubicBezTo>
                        <a:pt x="878" y="0"/>
                        <a:pt x="860" y="4"/>
                        <a:pt x="852" y="19"/>
                      </a:cubicBezTo>
                      <a:cubicBezTo>
                        <a:pt x="848" y="25"/>
                        <a:pt x="847" y="32"/>
                        <a:pt x="849" y="39"/>
                      </a:cubicBezTo>
                      <a:cubicBezTo>
                        <a:pt x="849" y="39"/>
                        <a:pt x="849" y="39"/>
                        <a:pt x="849" y="39"/>
                      </a:cubicBezTo>
                      <a:cubicBezTo>
                        <a:pt x="851" y="45"/>
                        <a:pt x="848" y="52"/>
                        <a:pt x="842" y="57"/>
                      </a:cubicBezTo>
                      <a:cubicBezTo>
                        <a:pt x="841" y="57"/>
                        <a:pt x="840" y="58"/>
                        <a:pt x="839" y="58"/>
                      </a:cubicBezTo>
                      <a:cubicBezTo>
                        <a:pt x="760" y="13"/>
                        <a:pt x="760" y="13"/>
                        <a:pt x="760" y="13"/>
                      </a:cubicBezTo>
                      <a:cubicBezTo>
                        <a:pt x="704" y="111"/>
                        <a:pt x="598" y="177"/>
                        <a:pt x="476" y="177"/>
                      </a:cubicBezTo>
                      <a:cubicBezTo>
                        <a:pt x="355" y="177"/>
                        <a:pt x="249" y="111"/>
                        <a:pt x="192" y="13"/>
                      </a:cubicBezTo>
                      <a:cubicBezTo>
                        <a:pt x="112" y="60"/>
                        <a:pt x="112" y="60"/>
                        <a:pt x="112" y="60"/>
                      </a:cubicBezTo>
                      <a:cubicBezTo>
                        <a:pt x="113" y="66"/>
                        <a:pt x="118" y="71"/>
                        <a:pt x="124" y="72"/>
                      </a:cubicBezTo>
                      <a:cubicBezTo>
                        <a:pt x="124" y="72"/>
                        <a:pt x="124" y="72"/>
                        <a:pt x="124" y="72"/>
                      </a:cubicBezTo>
                      <a:cubicBezTo>
                        <a:pt x="130" y="75"/>
                        <a:pt x="136" y="79"/>
                        <a:pt x="140" y="85"/>
                      </a:cubicBezTo>
                      <a:cubicBezTo>
                        <a:pt x="148" y="100"/>
                        <a:pt x="143" y="118"/>
                        <a:pt x="128" y="126"/>
                      </a:cubicBezTo>
                      <a:cubicBezTo>
                        <a:pt x="114" y="135"/>
                        <a:pt x="96" y="130"/>
                        <a:pt x="87" y="116"/>
                      </a:cubicBezTo>
                      <a:cubicBezTo>
                        <a:pt x="84" y="109"/>
                        <a:pt x="83" y="102"/>
                        <a:pt x="84" y="95"/>
                      </a:cubicBezTo>
                      <a:cubicBezTo>
                        <a:pt x="86" y="90"/>
                        <a:pt x="84" y="83"/>
                        <a:pt x="79" y="79"/>
                      </a:cubicBezTo>
                      <a:cubicBezTo>
                        <a:pt x="0" y="124"/>
                        <a:pt x="0" y="124"/>
                        <a:pt x="0" y="124"/>
                      </a:cubicBezTo>
                      <a:cubicBezTo>
                        <a:pt x="95" y="289"/>
                        <a:pt x="273" y="400"/>
                        <a:pt x="476" y="400"/>
                      </a:cubicBezTo>
                      <a:cubicBezTo>
                        <a:pt x="680" y="400"/>
                        <a:pt x="858" y="289"/>
                        <a:pt x="953" y="125"/>
                      </a:cubicBezTo>
                      <a:lnTo>
                        <a:pt x="876" y="80"/>
                      </a:lnTo>
                      <a:close/>
                    </a:path>
                  </a:pathLst>
                </a:custGeom>
                <a:solidFill>
                  <a:srgbClr val="D1D1D1"/>
                </a:solidFill>
                <a:ln w="12700">
                  <a:solidFill>
                    <a:srgbClr val="FFFFFF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tr-TR" dirty="0">
                    <a:solidFill>
                      <a:srgbClr val="000000"/>
                    </a:solidFill>
                  </a:endParaRPr>
                </a:p>
              </p:txBody>
            </p:sp>
          </p:grpSp>
        </p:grpSp>
        <p:sp>
          <p:nvSpPr>
            <p:cNvPr id="25618" name="Oval 18"/>
            <p:cNvSpPr>
              <a:spLocks noChangeArrowheads="1"/>
            </p:cNvSpPr>
            <p:nvPr/>
          </p:nvSpPr>
          <p:spPr bwMode="auto">
            <a:xfrm>
              <a:off x="1460" y="1637"/>
              <a:ext cx="345" cy="344"/>
            </a:xfrm>
            <a:prstGeom prst="ellipse">
              <a:avLst/>
            </a:prstGeom>
            <a:gradFill rotWithShape="1">
              <a:gsLst>
                <a:gs pos="0">
                  <a:srgbClr val="DDDDDD"/>
                </a:gs>
                <a:gs pos="100000">
                  <a:srgbClr val="F8F8F8"/>
                </a:gs>
              </a:gsLst>
              <a:lin ang="5400000" scaled="1"/>
            </a:gradFill>
            <a:ln w="12700" algn="ctr">
              <a:solidFill>
                <a:schemeClr val="bg1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pPr algn="ctr"/>
              <a:endParaRPr lang="tr-TR" sz="3800" noProof="1">
                <a:solidFill>
                  <a:srgbClr val="000000"/>
                </a:solidFill>
              </a:endParaRPr>
            </a:p>
          </p:txBody>
        </p:sp>
      </p:grpSp>
      <p:sp>
        <p:nvSpPr>
          <p:cNvPr id="25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SORU – </a:t>
            </a:r>
            <a:r>
              <a:rPr lang="tr-TR" sz="3200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3 </a:t>
            </a:r>
            <a:endParaRPr lang="en-GB" sz="3200" noProof="1" smtClean="0">
              <a:solidFill>
                <a:srgbClr val="575757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4703751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66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66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584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84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6610" grpId="0" animBg="1"/>
      <p:bldP spid="58456" grpId="0" animBg="1"/>
      <p:bldP spid="5845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0"/>
          <p:cNvGrpSpPr>
            <a:grpSpLocks/>
          </p:cNvGrpSpPr>
          <p:nvPr/>
        </p:nvGrpSpPr>
        <p:grpSpPr bwMode="auto">
          <a:xfrm>
            <a:off x="0" y="0"/>
            <a:ext cx="9144000" cy="5948363"/>
            <a:chOff x="0" y="0"/>
            <a:chExt cx="5760" cy="3747"/>
          </a:xfrm>
        </p:grpSpPr>
        <p:sp>
          <p:nvSpPr>
            <p:cNvPr id="20483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0484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0485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20486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tr-TR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grpSp>
        <p:nvGrpSpPr>
          <p:cNvPr id="3" name="20 Grup"/>
          <p:cNvGrpSpPr/>
          <p:nvPr/>
        </p:nvGrpSpPr>
        <p:grpSpPr>
          <a:xfrm>
            <a:off x="1443038" y="1592264"/>
            <a:ext cx="6394450" cy="4449761"/>
            <a:chOff x="1443038" y="1592264"/>
            <a:chExt cx="6394450" cy="4449761"/>
          </a:xfrm>
        </p:grpSpPr>
        <p:pic>
          <p:nvPicPr>
            <p:cNvPr id="20488" name="Picture 9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1443038" y="5311775"/>
              <a:ext cx="6394450" cy="730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20489" name="Freeform 22"/>
            <p:cNvSpPr>
              <a:spLocks/>
            </p:cNvSpPr>
            <p:nvPr/>
          </p:nvSpPr>
          <p:spPr bwMode="auto">
            <a:xfrm rot="13500000">
              <a:off x="3168650" y="2863850"/>
              <a:ext cx="1933575" cy="2771775"/>
            </a:xfrm>
            <a:custGeom>
              <a:avLst/>
              <a:gdLst>
                <a:gd name="T0" fmla="*/ 1316 w 1104"/>
                <a:gd name="T1" fmla="*/ 0 h 1608"/>
                <a:gd name="T2" fmla="*/ 273 w 1104"/>
                <a:gd name="T3" fmla="*/ 0 h 1608"/>
                <a:gd name="T4" fmla="*/ 0 w 1104"/>
                <a:gd name="T5" fmla="*/ 278 h 1608"/>
                <a:gd name="T6" fmla="*/ 12 w 1104"/>
                <a:gd name="T7" fmla="*/ 1324 h 1608"/>
                <a:gd name="T8" fmla="*/ 213 w 1104"/>
                <a:gd name="T9" fmla="*/ 1723 h 1608"/>
                <a:gd name="T10" fmla="*/ 647 w 1104"/>
                <a:gd name="T11" fmla="*/ 2129 h 1608"/>
                <a:gd name="T12" fmla="*/ 1006 w 1104"/>
                <a:gd name="T13" fmla="*/ 2113 h 1608"/>
                <a:gd name="T14" fmla="*/ 1422 w 1104"/>
                <a:gd name="T15" fmla="*/ 1723 h 1608"/>
                <a:gd name="T16" fmla="*/ 1612 w 1104"/>
                <a:gd name="T17" fmla="*/ 1279 h 1608"/>
                <a:gd name="T18" fmla="*/ 1577 w 1104"/>
                <a:gd name="T19" fmla="*/ 178 h 1608"/>
                <a:gd name="T20" fmla="*/ 1316 w 1104"/>
                <a:gd name="T21" fmla="*/ 0 h 16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4"/>
                <a:gd name="T34" fmla="*/ 0 h 1608"/>
                <a:gd name="T35" fmla="*/ 1104 w 1104"/>
                <a:gd name="T36" fmla="*/ 1608 h 160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4" h="1608">
                  <a:moveTo>
                    <a:pt x="888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0" y="40"/>
                    <a:pt x="0" y="200"/>
                  </a:cubicBezTo>
                  <a:cubicBezTo>
                    <a:pt x="0" y="360"/>
                    <a:pt x="8" y="952"/>
                    <a:pt x="8" y="952"/>
                  </a:cubicBezTo>
                  <a:cubicBezTo>
                    <a:pt x="8" y="952"/>
                    <a:pt x="48" y="1160"/>
                    <a:pt x="144" y="1240"/>
                  </a:cubicBezTo>
                  <a:cubicBezTo>
                    <a:pt x="436" y="1532"/>
                    <a:pt x="436" y="1532"/>
                    <a:pt x="436" y="1532"/>
                  </a:cubicBezTo>
                  <a:cubicBezTo>
                    <a:pt x="436" y="1532"/>
                    <a:pt x="576" y="1608"/>
                    <a:pt x="680" y="1520"/>
                  </a:cubicBezTo>
                  <a:cubicBezTo>
                    <a:pt x="960" y="1240"/>
                    <a:pt x="960" y="1240"/>
                    <a:pt x="960" y="1240"/>
                  </a:cubicBezTo>
                  <a:cubicBezTo>
                    <a:pt x="960" y="1240"/>
                    <a:pt x="1104" y="1072"/>
                    <a:pt x="1088" y="920"/>
                  </a:cubicBezTo>
                  <a:cubicBezTo>
                    <a:pt x="1064" y="128"/>
                    <a:pt x="1064" y="128"/>
                    <a:pt x="1064" y="128"/>
                  </a:cubicBezTo>
                  <a:cubicBezTo>
                    <a:pt x="1064" y="128"/>
                    <a:pt x="1056" y="24"/>
                    <a:pt x="888" y="0"/>
                  </a:cubicBezTo>
                  <a:close/>
                </a:path>
              </a:pathLst>
            </a:custGeom>
            <a:solidFill>
              <a:srgbClr val="69A2E1">
                <a:alpha val="72000"/>
              </a:srgbClr>
            </a:solidFill>
            <a:ln w="14351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20490" name="Freeform 21"/>
            <p:cNvSpPr>
              <a:spLocks/>
            </p:cNvSpPr>
            <p:nvPr/>
          </p:nvSpPr>
          <p:spPr bwMode="auto">
            <a:xfrm rot="2700000">
              <a:off x="4233863" y="1714500"/>
              <a:ext cx="1933575" cy="2771775"/>
            </a:xfrm>
            <a:custGeom>
              <a:avLst/>
              <a:gdLst>
                <a:gd name="T0" fmla="*/ 1316 w 1104"/>
                <a:gd name="T1" fmla="*/ 0 h 1608"/>
                <a:gd name="T2" fmla="*/ 273 w 1104"/>
                <a:gd name="T3" fmla="*/ 0 h 1608"/>
                <a:gd name="T4" fmla="*/ 0 w 1104"/>
                <a:gd name="T5" fmla="*/ 278 h 1608"/>
                <a:gd name="T6" fmla="*/ 12 w 1104"/>
                <a:gd name="T7" fmla="*/ 1324 h 1608"/>
                <a:gd name="T8" fmla="*/ 213 w 1104"/>
                <a:gd name="T9" fmla="*/ 1723 h 1608"/>
                <a:gd name="T10" fmla="*/ 647 w 1104"/>
                <a:gd name="T11" fmla="*/ 2129 h 1608"/>
                <a:gd name="T12" fmla="*/ 1006 w 1104"/>
                <a:gd name="T13" fmla="*/ 2113 h 1608"/>
                <a:gd name="T14" fmla="*/ 1422 w 1104"/>
                <a:gd name="T15" fmla="*/ 1723 h 1608"/>
                <a:gd name="T16" fmla="*/ 1612 w 1104"/>
                <a:gd name="T17" fmla="*/ 1279 h 1608"/>
                <a:gd name="T18" fmla="*/ 1577 w 1104"/>
                <a:gd name="T19" fmla="*/ 178 h 1608"/>
                <a:gd name="T20" fmla="*/ 1316 w 1104"/>
                <a:gd name="T21" fmla="*/ 0 h 16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4"/>
                <a:gd name="T34" fmla="*/ 0 h 1608"/>
                <a:gd name="T35" fmla="*/ 1104 w 1104"/>
                <a:gd name="T36" fmla="*/ 1608 h 160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4" h="1608">
                  <a:moveTo>
                    <a:pt x="888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0" y="40"/>
                    <a:pt x="0" y="200"/>
                  </a:cubicBezTo>
                  <a:cubicBezTo>
                    <a:pt x="0" y="360"/>
                    <a:pt x="8" y="952"/>
                    <a:pt x="8" y="952"/>
                  </a:cubicBezTo>
                  <a:cubicBezTo>
                    <a:pt x="8" y="952"/>
                    <a:pt x="48" y="1160"/>
                    <a:pt x="144" y="1240"/>
                  </a:cubicBezTo>
                  <a:cubicBezTo>
                    <a:pt x="436" y="1532"/>
                    <a:pt x="436" y="1532"/>
                    <a:pt x="436" y="1532"/>
                  </a:cubicBezTo>
                  <a:cubicBezTo>
                    <a:pt x="436" y="1532"/>
                    <a:pt x="576" y="1608"/>
                    <a:pt x="680" y="1520"/>
                  </a:cubicBezTo>
                  <a:cubicBezTo>
                    <a:pt x="960" y="1240"/>
                    <a:pt x="960" y="1240"/>
                    <a:pt x="960" y="1240"/>
                  </a:cubicBezTo>
                  <a:cubicBezTo>
                    <a:pt x="960" y="1240"/>
                    <a:pt x="1104" y="1072"/>
                    <a:pt x="1088" y="920"/>
                  </a:cubicBezTo>
                  <a:cubicBezTo>
                    <a:pt x="1064" y="128"/>
                    <a:pt x="1064" y="128"/>
                    <a:pt x="1064" y="128"/>
                  </a:cubicBezTo>
                  <a:cubicBezTo>
                    <a:pt x="1064" y="128"/>
                    <a:pt x="1056" y="24"/>
                    <a:pt x="888" y="0"/>
                  </a:cubicBezTo>
                  <a:close/>
                </a:path>
              </a:pathLst>
            </a:custGeom>
            <a:solidFill>
              <a:srgbClr val="0061B2">
                <a:alpha val="72000"/>
              </a:srgbClr>
            </a:solidFill>
            <a:ln w="14351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20491" name="Freeform 18"/>
            <p:cNvSpPr>
              <a:spLocks/>
            </p:cNvSpPr>
            <p:nvPr/>
          </p:nvSpPr>
          <p:spPr bwMode="auto">
            <a:xfrm rot="18814430">
              <a:off x="3176588" y="1706563"/>
              <a:ext cx="1933575" cy="2771775"/>
            </a:xfrm>
            <a:custGeom>
              <a:avLst/>
              <a:gdLst>
                <a:gd name="T0" fmla="*/ 1316 w 1104"/>
                <a:gd name="T1" fmla="*/ 0 h 1608"/>
                <a:gd name="T2" fmla="*/ 273 w 1104"/>
                <a:gd name="T3" fmla="*/ 0 h 1608"/>
                <a:gd name="T4" fmla="*/ 0 w 1104"/>
                <a:gd name="T5" fmla="*/ 278 h 1608"/>
                <a:gd name="T6" fmla="*/ 12 w 1104"/>
                <a:gd name="T7" fmla="*/ 1324 h 1608"/>
                <a:gd name="T8" fmla="*/ 213 w 1104"/>
                <a:gd name="T9" fmla="*/ 1723 h 1608"/>
                <a:gd name="T10" fmla="*/ 647 w 1104"/>
                <a:gd name="T11" fmla="*/ 2129 h 1608"/>
                <a:gd name="T12" fmla="*/ 1006 w 1104"/>
                <a:gd name="T13" fmla="*/ 2113 h 1608"/>
                <a:gd name="T14" fmla="*/ 1422 w 1104"/>
                <a:gd name="T15" fmla="*/ 1723 h 1608"/>
                <a:gd name="T16" fmla="*/ 1612 w 1104"/>
                <a:gd name="T17" fmla="*/ 1279 h 1608"/>
                <a:gd name="T18" fmla="*/ 1577 w 1104"/>
                <a:gd name="T19" fmla="*/ 178 h 1608"/>
                <a:gd name="T20" fmla="*/ 1316 w 1104"/>
                <a:gd name="T21" fmla="*/ 0 h 16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4"/>
                <a:gd name="T34" fmla="*/ 0 h 1608"/>
                <a:gd name="T35" fmla="*/ 1104 w 1104"/>
                <a:gd name="T36" fmla="*/ 1608 h 160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4" h="1608">
                  <a:moveTo>
                    <a:pt x="888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0" y="40"/>
                    <a:pt x="0" y="200"/>
                  </a:cubicBezTo>
                  <a:cubicBezTo>
                    <a:pt x="0" y="360"/>
                    <a:pt x="8" y="952"/>
                    <a:pt x="8" y="952"/>
                  </a:cubicBezTo>
                  <a:cubicBezTo>
                    <a:pt x="8" y="952"/>
                    <a:pt x="48" y="1160"/>
                    <a:pt x="144" y="1240"/>
                  </a:cubicBezTo>
                  <a:cubicBezTo>
                    <a:pt x="436" y="1532"/>
                    <a:pt x="436" y="1532"/>
                    <a:pt x="436" y="1532"/>
                  </a:cubicBezTo>
                  <a:cubicBezTo>
                    <a:pt x="436" y="1532"/>
                    <a:pt x="576" y="1608"/>
                    <a:pt x="680" y="1520"/>
                  </a:cubicBezTo>
                  <a:cubicBezTo>
                    <a:pt x="960" y="1240"/>
                    <a:pt x="960" y="1240"/>
                    <a:pt x="960" y="1240"/>
                  </a:cubicBezTo>
                  <a:cubicBezTo>
                    <a:pt x="960" y="1240"/>
                    <a:pt x="1104" y="1072"/>
                    <a:pt x="1088" y="920"/>
                  </a:cubicBezTo>
                  <a:cubicBezTo>
                    <a:pt x="1064" y="128"/>
                    <a:pt x="1064" y="128"/>
                    <a:pt x="1064" y="128"/>
                  </a:cubicBezTo>
                  <a:cubicBezTo>
                    <a:pt x="1064" y="128"/>
                    <a:pt x="1056" y="24"/>
                    <a:pt x="888" y="0"/>
                  </a:cubicBezTo>
                  <a:close/>
                </a:path>
              </a:pathLst>
            </a:custGeom>
            <a:solidFill>
              <a:srgbClr val="004074">
                <a:alpha val="72000"/>
              </a:srgbClr>
            </a:solidFill>
            <a:ln w="14351" cap="flat">
              <a:noFill/>
              <a:prstDash val="solid"/>
              <a:miter lim="800000"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20492" name="Freeform 23"/>
            <p:cNvSpPr>
              <a:spLocks/>
            </p:cNvSpPr>
            <p:nvPr/>
          </p:nvSpPr>
          <p:spPr bwMode="auto">
            <a:xfrm rot="8182408">
              <a:off x="4243388" y="2857500"/>
              <a:ext cx="1931987" cy="2771775"/>
            </a:xfrm>
            <a:custGeom>
              <a:avLst/>
              <a:gdLst>
                <a:gd name="T0" fmla="*/ 1311 w 1104"/>
                <a:gd name="T1" fmla="*/ 0 h 1608"/>
                <a:gd name="T2" fmla="*/ 272 w 1104"/>
                <a:gd name="T3" fmla="*/ 0 h 1608"/>
                <a:gd name="T4" fmla="*/ 0 w 1104"/>
                <a:gd name="T5" fmla="*/ 278 h 1608"/>
                <a:gd name="T6" fmla="*/ 12 w 1104"/>
                <a:gd name="T7" fmla="*/ 1324 h 1608"/>
                <a:gd name="T8" fmla="*/ 213 w 1104"/>
                <a:gd name="T9" fmla="*/ 1723 h 1608"/>
                <a:gd name="T10" fmla="*/ 644 w 1104"/>
                <a:gd name="T11" fmla="*/ 2129 h 1608"/>
                <a:gd name="T12" fmla="*/ 1005 w 1104"/>
                <a:gd name="T13" fmla="*/ 2113 h 1608"/>
                <a:gd name="T14" fmla="*/ 1417 w 1104"/>
                <a:gd name="T15" fmla="*/ 1723 h 1608"/>
                <a:gd name="T16" fmla="*/ 1606 w 1104"/>
                <a:gd name="T17" fmla="*/ 1279 h 1608"/>
                <a:gd name="T18" fmla="*/ 1571 w 1104"/>
                <a:gd name="T19" fmla="*/ 178 h 1608"/>
                <a:gd name="T20" fmla="*/ 1311 w 1104"/>
                <a:gd name="T21" fmla="*/ 0 h 1608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w 1104"/>
                <a:gd name="T34" fmla="*/ 0 h 1608"/>
                <a:gd name="T35" fmla="*/ 1104 w 1104"/>
                <a:gd name="T36" fmla="*/ 1608 h 1608"/>
              </a:gdLst>
              <a:ahLst/>
              <a:cxnLst>
                <a:cxn ang="T22">
                  <a:pos x="T0" y="T1"/>
                </a:cxn>
                <a:cxn ang="T23">
                  <a:pos x="T2" y="T3"/>
                </a:cxn>
                <a:cxn ang="T24">
                  <a:pos x="T4" y="T5"/>
                </a:cxn>
                <a:cxn ang="T25">
                  <a:pos x="T6" y="T7"/>
                </a:cxn>
                <a:cxn ang="T26">
                  <a:pos x="T8" y="T9"/>
                </a:cxn>
                <a:cxn ang="T27">
                  <a:pos x="T10" y="T11"/>
                </a:cxn>
                <a:cxn ang="T28">
                  <a:pos x="T12" y="T13"/>
                </a:cxn>
                <a:cxn ang="T29">
                  <a:pos x="T14" y="T15"/>
                </a:cxn>
                <a:cxn ang="T30">
                  <a:pos x="T16" y="T17"/>
                </a:cxn>
                <a:cxn ang="T31">
                  <a:pos x="T18" y="T19"/>
                </a:cxn>
                <a:cxn ang="T32">
                  <a:pos x="T20" y="T21"/>
                </a:cxn>
              </a:cxnLst>
              <a:rect l="T33" t="T34" r="T35" b="T36"/>
              <a:pathLst>
                <a:path w="1104" h="1608">
                  <a:moveTo>
                    <a:pt x="888" y="0"/>
                  </a:moveTo>
                  <a:cubicBezTo>
                    <a:pt x="184" y="0"/>
                    <a:pt x="184" y="0"/>
                    <a:pt x="184" y="0"/>
                  </a:cubicBezTo>
                  <a:cubicBezTo>
                    <a:pt x="184" y="0"/>
                    <a:pt x="0" y="40"/>
                    <a:pt x="0" y="200"/>
                  </a:cubicBezTo>
                  <a:cubicBezTo>
                    <a:pt x="0" y="360"/>
                    <a:pt x="8" y="952"/>
                    <a:pt x="8" y="952"/>
                  </a:cubicBezTo>
                  <a:cubicBezTo>
                    <a:pt x="8" y="952"/>
                    <a:pt x="48" y="1160"/>
                    <a:pt x="144" y="1240"/>
                  </a:cubicBezTo>
                  <a:cubicBezTo>
                    <a:pt x="436" y="1532"/>
                    <a:pt x="436" y="1532"/>
                    <a:pt x="436" y="1532"/>
                  </a:cubicBezTo>
                  <a:cubicBezTo>
                    <a:pt x="436" y="1532"/>
                    <a:pt x="576" y="1608"/>
                    <a:pt x="680" y="1520"/>
                  </a:cubicBezTo>
                  <a:cubicBezTo>
                    <a:pt x="960" y="1240"/>
                    <a:pt x="960" y="1240"/>
                    <a:pt x="960" y="1240"/>
                  </a:cubicBezTo>
                  <a:cubicBezTo>
                    <a:pt x="960" y="1240"/>
                    <a:pt x="1104" y="1072"/>
                    <a:pt x="1088" y="920"/>
                  </a:cubicBezTo>
                  <a:cubicBezTo>
                    <a:pt x="1064" y="128"/>
                    <a:pt x="1064" y="128"/>
                    <a:pt x="1064" y="128"/>
                  </a:cubicBezTo>
                  <a:cubicBezTo>
                    <a:pt x="1064" y="128"/>
                    <a:pt x="1056" y="24"/>
                    <a:pt x="888" y="0"/>
                  </a:cubicBezTo>
                  <a:close/>
                </a:path>
              </a:pathLst>
            </a:custGeom>
            <a:solidFill>
              <a:srgbClr val="2A79D0">
                <a:alpha val="72000"/>
              </a:srgbClr>
            </a:solidFill>
            <a:ln w="14351" cap="flat" cmpd="sng">
              <a:noFill/>
              <a:prstDash val="solid"/>
              <a:miter lim="800000"/>
              <a:headEnd type="none" w="med" len="med"/>
              <a:tailEnd type="none" w="med" len="med"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82969" name="AutoShape 25"/>
            <p:cNvSpPr>
              <a:spLocks noChangeArrowheads="1"/>
            </p:cNvSpPr>
            <p:nvPr/>
          </p:nvSpPr>
          <p:spPr bwMode="auto">
            <a:xfrm>
              <a:off x="4121150" y="3119438"/>
              <a:ext cx="1103313" cy="1104900"/>
            </a:xfrm>
            <a:prstGeom prst="roundRect">
              <a:avLst>
                <a:gd name="adj" fmla="val 16667"/>
              </a:avLst>
            </a:prstGeom>
            <a:solidFill>
              <a:srgbClr val="004074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de-DE">
                <a:solidFill>
                  <a:srgbClr val="000000"/>
                </a:solidFill>
              </a:endParaRPr>
            </a:p>
          </p:txBody>
        </p:sp>
        <p:sp>
          <p:nvSpPr>
            <p:cNvPr id="20494" name="Text Box 19"/>
            <p:cNvSpPr txBox="1">
              <a:spLocks noChangeArrowheads="1"/>
            </p:cNvSpPr>
            <p:nvPr/>
          </p:nvSpPr>
          <p:spPr bwMode="gray">
            <a:xfrm rot="18677185">
              <a:off x="2634456" y="2349907"/>
              <a:ext cx="1706563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Üst Yönetim</a:t>
              </a:r>
              <a:endParaRPr lang="tr-TR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495" name="Text Box 19"/>
            <p:cNvSpPr txBox="1">
              <a:spLocks noChangeArrowheads="1"/>
            </p:cNvSpPr>
            <p:nvPr/>
          </p:nvSpPr>
          <p:spPr bwMode="gray">
            <a:xfrm rot="2700000">
              <a:off x="4961732" y="2214712"/>
              <a:ext cx="1706562" cy="461665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Orta Yönetim </a:t>
              </a:r>
              <a:r>
                <a:rPr lang="tr-TR" sz="1200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(Mühendis, şef, ustabaşı)</a:t>
              </a:r>
              <a:endParaRPr lang="tr-TR" sz="1200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496" name="Text Box 19"/>
            <p:cNvSpPr txBox="1">
              <a:spLocks noChangeArrowheads="1"/>
            </p:cNvSpPr>
            <p:nvPr/>
          </p:nvSpPr>
          <p:spPr bwMode="gray">
            <a:xfrm rot="2700000">
              <a:off x="2696369" y="4732744"/>
              <a:ext cx="1706562" cy="27699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Yazısız İSG Sistemi</a:t>
              </a:r>
              <a:endParaRPr lang="tr-TR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497" name="Text Box 19"/>
            <p:cNvSpPr txBox="1">
              <a:spLocks noChangeArrowheads="1"/>
            </p:cNvSpPr>
            <p:nvPr/>
          </p:nvSpPr>
          <p:spPr bwMode="gray">
            <a:xfrm rot="19011173">
              <a:off x="5037138" y="4771638"/>
              <a:ext cx="1706562" cy="276999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Yazılı İSG Sistemi</a:t>
              </a:r>
              <a:endParaRPr lang="tr-TR" b="1" noProof="1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20498" name="Text Box 19"/>
            <p:cNvSpPr txBox="1">
              <a:spLocks noChangeArrowheads="1"/>
            </p:cNvSpPr>
            <p:nvPr/>
          </p:nvSpPr>
          <p:spPr bwMode="gray">
            <a:xfrm>
              <a:off x="4148138" y="3243263"/>
              <a:ext cx="1062037" cy="830997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</p:spPr>
          <p:txBody>
            <a:bodyPr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b="1" noProof="1" smtClean="0">
                  <a:solidFill>
                    <a:srgbClr val="FFFFFF"/>
                  </a:solidFill>
                  <a:latin typeface="Agency FB" pitchFamily="34" charset="0"/>
                  <a:cs typeface="Calibri" pitchFamily="34" charset="0"/>
                </a:rPr>
                <a:t>İşyeri Güvenlik Kültürü</a:t>
              </a:r>
              <a:endParaRPr lang="tr-TR" b="1" noProof="1">
                <a:solidFill>
                  <a:srgbClr val="FFFFFF"/>
                </a:solidFill>
                <a:latin typeface="Agency FB" pitchFamily="34" charset="0"/>
                <a:cs typeface="Calibri" pitchFamily="34" charset="0"/>
              </a:endParaRPr>
            </a:p>
          </p:txBody>
        </p:sp>
      </p:grpSp>
      <p:sp>
        <p:nvSpPr>
          <p:cNvPr id="21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İŞYERİNDE GÜVENLİK KÜLTÜRÜ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pic>
        <p:nvPicPr>
          <p:cNvPr id="1026" name="Picture 2" descr="D:\DOKTOR\9-ISTUZMAN\1-EĞİTİM KURUMU\1. İstanbuluzman\ZZResim\Resim-İkon\user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4711" y="1142870"/>
            <a:ext cx="1238865" cy="1238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DOKTOR\9-ISTUZMAN\1-EĞİTİM KURUMU\1. İstanbuluzman\ZZResim\Kırtasiye\128 (2)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1598" y="4397375"/>
            <a:ext cx="1625600" cy="1625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DOKTOR\9-ISTUZMAN\1-EĞİTİM KURUMU\1. İstanbuluzman\ZZResim\Kırtasiye\paper_blank_pencil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8850" y="4619625"/>
            <a:ext cx="1625600" cy="13596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2" descr="D:\DOKTOR\9-ISTUZMAN\1-EĞİTİM KURUMU\1. İstanbuluzman\Z.Resim-İkon\Meslekler\partners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6950" y="820755"/>
            <a:ext cx="1428572" cy="1428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3" descr="D:\DOKTOR\9-ISTUZMAN\1-EĞİTİM KURUMU\1. İstanbuluzman\Z.Resim-İkon\Dokuman\Directory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84624" y="2026443"/>
            <a:ext cx="1370013" cy="1370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Dikdörtgen 25"/>
          <p:cNvSpPr/>
          <p:nvPr/>
        </p:nvSpPr>
        <p:spPr>
          <a:xfrm rot="18587841">
            <a:off x="1759969" y="2302729"/>
            <a:ext cx="3333751" cy="381000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27" name="Dikdörtgen 26"/>
          <p:cNvSpPr/>
          <p:nvPr/>
        </p:nvSpPr>
        <p:spPr>
          <a:xfrm rot="2658405">
            <a:off x="4317138" y="2347611"/>
            <a:ext cx="3333751" cy="572906"/>
          </a:xfrm>
          <a:prstGeom prst="rect">
            <a:avLst/>
          </a:prstGeom>
          <a:noFill/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419416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0" y="0"/>
            <a:ext cx="9144000" cy="5948363"/>
            <a:chOff x="0" y="0"/>
            <a:chExt cx="5760" cy="3747"/>
          </a:xfrm>
        </p:grpSpPr>
        <p:sp>
          <p:nvSpPr>
            <p:cNvPr id="18435" name="Rectangle 2"/>
            <p:cNvSpPr>
              <a:spLocks noChangeArrowheads="1"/>
            </p:cNvSpPr>
            <p:nvPr/>
          </p:nvSpPr>
          <p:spPr bwMode="gray">
            <a:xfrm flipV="1">
              <a:off x="0" y="0"/>
              <a:ext cx="5760" cy="1658"/>
            </a:xfrm>
            <a:prstGeom prst="rect">
              <a:avLst/>
            </a:prstGeom>
            <a:solidFill>
              <a:srgbClr val="000000"/>
            </a:soli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8436" name="Rectangle 3"/>
            <p:cNvSpPr>
              <a:spLocks noChangeArrowheads="1"/>
            </p:cNvSpPr>
            <p:nvPr/>
          </p:nvSpPr>
          <p:spPr bwMode="gray">
            <a:xfrm>
              <a:off x="0" y="1842"/>
              <a:ext cx="5760" cy="928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8437" name="Rectangle 8"/>
            <p:cNvSpPr>
              <a:spLocks noChangeArrowheads="1"/>
            </p:cNvSpPr>
            <p:nvPr/>
          </p:nvSpPr>
          <p:spPr bwMode="gray">
            <a:xfrm flipV="1">
              <a:off x="0" y="1603"/>
              <a:ext cx="5760" cy="246"/>
            </a:xfrm>
            <a:prstGeom prst="rect">
              <a:avLst/>
            </a:prstGeom>
            <a:gradFill rotWithShape="1">
              <a:gsLst>
                <a:gs pos="0">
                  <a:srgbClr val="5F5F5F"/>
                </a:gs>
                <a:gs pos="100000">
                  <a:srgbClr val="000000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  <a:cs typeface="Arial" pitchFamily="34" charset="0"/>
              </a:endParaRPr>
            </a:p>
          </p:txBody>
        </p:sp>
        <p:sp>
          <p:nvSpPr>
            <p:cNvPr id="18438" name="Rectangle 5"/>
            <p:cNvSpPr>
              <a:spLocks noChangeArrowheads="1"/>
            </p:cNvSpPr>
            <p:nvPr/>
          </p:nvSpPr>
          <p:spPr bwMode="gray">
            <a:xfrm flipV="1">
              <a:off x="0" y="2762"/>
              <a:ext cx="5760" cy="985"/>
            </a:xfrm>
            <a:prstGeom prst="rect">
              <a:avLst/>
            </a:prstGeom>
            <a:gradFill rotWithShape="1">
              <a:gsLst>
                <a:gs pos="0">
                  <a:srgbClr val="FFFFFF"/>
                </a:gs>
                <a:gs pos="100000">
                  <a:srgbClr val="DDDDDD"/>
                </a:gs>
              </a:gsLst>
              <a:lin ang="5400000" scaled="1"/>
            </a:gradFill>
            <a:ln w="9525">
              <a:noFill/>
              <a:miter lim="800000"/>
              <a:headEnd/>
              <a:tailEnd/>
            </a:ln>
          </p:spPr>
          <p:txBody>
            <a:bodyPr rot="10800000" wrap="none" lIns="90000" tIns="90000" rIns="72000" bIns="90000" anchor="ctr"/>
            <a:lstStyle/>
            <a:p>
              <a:pPr algn="ctr" eaLnBrk="0" hangingPunct="0"/>
              <a:endParaRPr lang="en-US">
                <a:solidFill>
                  <a:srgbClr val="FFFFFF"/>
                </a:solidFill>
                <a:cs typeface="Arial" pitchFamily="34" charset="0"/>
              </a:endParaRPr>
            </a:p>
          </p:txBody>
        </p:sp>
      </p:grpSp>
      <p:pic>
        <p:nvPicPr>
          <p:cNvPr id="18441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gray">
          <a:xfrm>
            <a:off x="1920874" y="5259388"/>
            <a:ext cx="52228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Rectangle 31"/>
          <p:cNvSpPr txBox="1">
            <a:spLocks noChangeArrowheads="1"/>
          </p:cNvSpPr>
          <p:nvPr/>
        </p:nvSpPr>
        <p:spPr bwMode="gray">
          <a:xfrm>
            <a:off x="231797" y="411163"/>
            <a:ext cx="8816669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0" bIns="45720" numCol="1" anchor="ctr" anchorCtr="0" compatLnSpc="1">
            <a:prstTxWarp prst="textNoShape">
              <a:avLst/>
            </a:prstTxWarp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000" b="1"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4572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9144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13716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1828800"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r>
              <a:rPr lang="tr-TR" sz="3200" noProof="1" smtClean="0">
                <a:solidFill>
                  <a:srgbClr val="FFFFFF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</a:effectLst>
                <a:latin typeface="Calibri" pitchFamily="34" charset="0"/>
                <a:cs typeface="Calibri" pitchFamily="34" charset="0"/>
              </a:rPr>
              <a:t>KAZA ZİNCİRİNİN 5 TEMEL FAKTÖRÜ</a:t>
            </a:r>
            <a:endParaRPr lang="en-GB" sz="3200" noProof="1" smtClean="0">
              <a:solidFill>
                <a:srgbClr val="FFFFFF"/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34" name="Rectangle 3"/>
          <p:cNvSpPr txBox="1">
            <a:spLocks noChangeArrowheads="1"/>
          </p:cNvSpPr>
          <p:nvPr/>
        </p:nvSpPr>
        <p:spPr bwMode="auto">
          <a:xfrm>
            <a:off x="6909185" y="6376921"/>
            <a:ext cx="2111990" cy="5152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r>
              <a:rPr lang="tr-TR" b="1" noProof="1" smtClean="0">
                <a:solidFill>
                  <a:srgbClr val="575757"/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İSTANBUL</a:t>
            </a:r>
            <a:r>
              <a:rPr lang="tr-TR" b="1" noProof="1" smtClean="0">
                <a:solidFill>
                  <a:srgbClr val="B10404">
                    <a:lumMod val="60000"/>
                    <a:lumOff val="40000"/>
                  </a:srgbClr>
                </a:solidFill>
                <a:effectLst>
                  <a:innerShdw blurRad="63500" dist="50800" dir="8100000">
                    <a:prstClr val="black">
                      <a:alpha val="50000"/>
                    </a:prstClr>
                  </a:innerShdw>
                  <a:reflection blurRad="6350" stA="55000" endA="50" endPos="85000" dist="29997" dir="5400000" sy="-100000" algn="bl" rotWithShape="0"/>
                </a:effectLst>
                <a:latin typeface="Calibri" pitchFamily="34" charset="0"/>
                <a:cs typeface="Calibri" pitchFamily="34" charset="0"/>
              </a:rPr>
              <a:t>UZMAN</a:t>
            </a:r>
            <a:endParaRPr lang="en-GB" b="1" dirty="0" smtClean="0">
              <a:solidFill>
                <a:srgbClr val="B10404">
                  <a:lumMod val="60000"/>
                  <a:lumOff val="40000"/>
                </a:srgbClr>
              </a:solidFill>
              <a:effectLst>
                <a:innerShdw blurRad="63500" dist="50800" dir="8100000">
                  <a:prstClr val="black">
                    <a:alpha val="50000"/>
                  </a:prstClr>
                </a:inn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  <a:p>
            <a:pPr algn="r">
              <a:spcBef>
                <a:spcPct val="20000"/>
              </a:spcBef>
              <a:buFont typeface="Wingdings" pitchFamily="2" charset="2"/>
              <a:buNone/>
              <a:defRPr/>
            </a:pPr>
            <a:endParaRPr lang="en-GB" b="1" kern="0" dirty="0" smtClean="0">
              <a:solidFill>
                <a:srgbClr val="FFFFFF">
                  <a:lumMod val="65000"/>
                </a:srgbClr>
              </a:solidFill>
              <a:effectLst>
                <a:outerShdw blurRad="75057" dist="38100" dir="5400000" sy="-20000" rotWithShape="0">
                  <a:prstClr val="black">
                    <a:alpha val="25000"/>
                  </a:prstClr>
                </a:outerShdw>
                <a:reflection blurRad="6350" stA="55000" endA="50" endPos="85000" dist="29997" dir="5400000" sy="-100000" algn="bl" rotWithShape="0"/>
              </a:effectLst>
              <a:latin typeface="Calibri" pitchFamily="34" charset="0"/>
              <a:cs typeface="Calibri" pitchFamily="34" charset="0"/>
            </a:endParaRPr>
          </a:p>
        </p:txBody>
      </p:sp>
      <p:grpSp>
        <p:nvGrpSpPr>
          <p:cNvPr id="9" name="Grup 8"/>
          <p:cNvGrpSpPr/>
          <p:nvPr/>
        </p:nvGrpSpPr>
        <p:grpSpPr>
          <a:xfrm>
            <a:off x="-3176" y="1050925"/>
            <a:ext cx="9204325" cy="4248150"/>
            <a:chOff x="-3176" y="1050925"/>
            <a:chExt cx="9204325" cy="4248150"/>
          </a:xfrm>
        </p:grpSpPr>
        <p:sp>
          <p:nvSpPr>
            <p:cNvPr id="18442" name="Oval 14"/>
            <p:cNvSpPr>
              <a:spLocks noChangeArrowheads="1"/>
            </p:cNvSpPr>
            <p:nvPr/>
          </p:nvSpPr>
          <p:spPr bwMode="gray">
            <a:xfrm>
              <a:off x="2463800" y="1050925"/>
              <a:ext cx="4248150" cy="4248150"/>
            </a:xfrm>
            <a:prstGeom prst="ellipse">
              <a:avLst/>
            </a:prstGeom>
            <a:solidFill>
              <a:srgbClr val="9DC2EB"/>
            </a:solidFill>
            <a:ln w="9525" algn="ctr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 eaLnBrk="0" hangingPunct="0"/>
              <a:endParaRPr lang="en-US" sz="100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8443" name="Oval 15"/>
            <p:cNvSpPr>
              <a:spLocks noChangeArrowheads="1"/>
            </p:cNvSpPr>
            <p:nvPr/>
          </p:nvSpPr>
          <p:spPr bwMode="gray">
            <a:xfrm>
              <a:off x="2789238" y="1692275"/>
              <a:ext cx="3595687" cy="3594100"/>
            </a:xfrm>
            <a:prstGeom prst="ellipse">
              <a:avLst/>
            </a:prstGeom>
            <a:solidFill>
              <a:srgbClr val="69A2E1"/>
            </a:solidFill>
            <a:ln w="9525" algn="ctr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 eaLnBrk="0" hangingPunct="0"/>
              <a:endParaRPr lang="en-US" sz="1000">
                <a:solidFill>
                  <a:srgbClr val="000000"/>
                </a:solidFill>
                <a:cs typeface="Arial" pitchFamily="34" charset="0"/>
              </a:endParaRPr>
            </a:p>
            <a:p>
              <a:pPr algn="ctr" eaLnBrk="0" hangingPunct="0"/>
              <a:endParaRPr lang="en-US" sz="100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8444" name="Oval 16"/>
            <p:cNvSpPr>
              <a:spLocks noChangeArrowheads="1"/>
            </p:cNvSpPr>
            <p:nvPr/>
          </p:nvSpPr>
          <p:spPr bwMode="gray">
            <a:xfrm>
              <a:off x="3116263" y="2343150"/>
              <a:ext cx="2940050" cy="2940050"/>
            </a:xfrm>
            <a:prstGeom prst="ellipse">
              <a:avLst/>
            </a:prstGeom>
            <a:solidFill>
              <a:srgbClr val="2A79D0"/>
            </a:solidFill>
            <a:ln w="9525" algn="ctr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 eaLnBrk="0" hangingPunct="0"/>
              <a:endParaRPr lang="en-US" sz="100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8445" name="Oval 17"/>
            <p:cNvSpPr>
              <a:spLocks noChangeArrowheads="1"/>
            </p:cNvSpPr>
            <p:nvPr/>
          </p:nvSpPr>
          <p:spPr bwMode="gray">
            <a:xfrm>
              <a:off x="3441700" y="2997200"/>
              <a:ext cx="2287588" cy="2286000"/>
            </a:xfrm>
            <a:prstGeom prst="ellipse">
              <a:avLst/>
            </a:prstGeom>
            <a:solidFill>
              <a:srgbClr val="0061B2"/>
            </a:solidFill>
            <a:ln w="9525" algn="ctr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 eaLnBrk="0" hangingPunct="0"/>
              <a:endParaRPr lang="en-US" sz="1000">
                <a:solidFill>
                  <a:srgbClr val="000000"/>
                </a:solidFill>
                <a:cs typeface="Arial" pitchFamily="34" charset="0"/>
              </a:endParaRPr>
            </a:p>
          </p:txBody>
        </p:sp>
        <p:sp>
          <p:nvSpPr>
            <p:cNvPr id="18446" name="Oval 18"/>
            <p:cNvSpPr>
              <a:spLocks noChangeArrowheads="1"/>
            </p:cNvSpPr>
            <p:nvPr/>
          </p:nvSpPr>
          <p:spPr bwMode="gray">
            <a:xfrm>
              <a:off x="3767138" y="3640138"/>
              <a:ext cx="1635125" cy="1635125"/>
            </a:xfrm>
            <a:prstGeom prst="ellipse">
              <a:avLst/>
            </a:prstGeom>
            <a:solidFill>
              <a:srgbClr val="004074"/>
            </a:solidFill>
            <a:ln w="9525" algn="ctr">
              <a:solidFill>
                <a:srgbClr val="FFFF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 algn="ctr" eaLnBrk="0" hangingPunct="0"/>
              <a:endParaRPr lang="en-US" sz="1000">
                <a:solidFill>
                  <a:srgbClr val="000000"/>
                </a:solidFill>
                <a:cs typeface="Arial" pitchFamily="34" charset="0"/>
              </a:endParaRPr>
            </a:p>
          </p:txBody>
        </p:sp>
        <p:grpSp>
          <p:nvGrpSpPr>
            <p:cNvPr id="4" name="Group 15"/>
            <p:cNvGrpSpPr>
              <a:grpSpLocks/>
            </p:cNvGrpSpPr>
            <p:nvPr/>
          </p:nvGrpSpPr>
          <p:grpSpPr bwMode="auto">
            <a:xfrm>
              <a:off x="3767137" y="1241424"/>
              <a:ext cx="1635124" cy="3711577"/>
              <a:chOff x="2373" y="1100"/>
              <a:chExt cx="1030" cy="2338"/>
            </a:xfrm>
          </p:grpSpPr>
          <p:sp>
            <p:nvSpPr>
              <p:cNvPr id="18448" name="Text Box 19"/>
              <p:cNvSpPr txBox="1">
                <a:spLocks noChangeArrowheads="1"/>
              </p:cNvSpPr>
              <p:nvPr/>
            </p:nvSpPr>
            <p:spPr bwMode="gray">
              <a:xfrm>
                <a:off x="2582" y="1100"/>
                <a:ext cx="707" cy="2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801688">
                  <a:spcAft>
                    <a:spcPct val="40000"/>
                  </a:spcAft>
                </a:pPr>
                <a:r>
                  <a:rPr lang="tr-TR" sz="1400" dirty="0" smtClean="0">
                    <a:solidFill>
                      <a:srgbClr val="000000"/>
                    </a:solidFill>
                    <a:latin typeface="Calibri" pitchFamily="34" charset="0"/>
                    <a:cs typeface="Calibri" pitchFamily="34" charset="0"/>
                  </a:rPr>
                  <a:t>Yaralanma «Zarar-Hasar»</a:t>
                </a:r>
              </a:p>
            </p:txBody>
          </p:sp>
          <p:sp>
            <p:nvSpPr>
              <p:cNvPr id="18449" name="Text Box 19"/>
              <p:cNvSpPr txBox="1">
                <a:spLocks noChangeArrowheads="1"/>
              </p:cNvSpPr>
              <p:nvPr/>
            </p:nvSpPr>
            <p:spPr bwMode="gray">
              <a:xfrm>
                <a:off x="2594" y="1507"/>
                <a:ext cx="591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algn="ctr" defTabSz="801688">
                  <a:spcAft>
                    <a:spcPct val="40000"/>
                  </a:spcAft>
                </a:pPr>
                <a:r>
                  <a:rPr lang="tr-TR" sz="1400" dirty="0" smtClean="0">
                    <a:solidFill>
                      <a:srgbClr val="000000"/>
                    </a:solidFill>
                    <a:latin typeface="Calibri" pitchFamily="34" charset="0"/>
                    <a:cs typeface="Calibri" pitchFamily="34" charset="0"/>
                  </a:rPr>
                  <a:t>Kaza Olayı</a:t>
                </a:r>
                <a:endParaRPr lang="en-US" sz="1400" dirty="0">
                  <a:solidFill>
                    <a:srgbClr val="000000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8450" name="Text Box 19"/>
              <p:cNvSpPr txBox="1">
                <a:spLocks noChangeArrowheads="1"/>
              </p:cNvSpPr>
              <p:nvPr/>
            </p:nvSpPr>
            <p:spPr bwMode="gray">
              <a:xfrm>
                <a:off x="2373" y="1917"/>
                <a:ext cx="963" cy="27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801688">
                  <a:spcAft>
                    <a:spcPct val="40000"/>
                  </a:spcAft>
                </a:pPr>
                <a:r>
                  <a:rPr lang="tr-TR" sz="1400" dirty="0" smtClean="0">
                    <a:solidFill>
                      <a:srgbClr val="FFFFFF"/>
                    </a:solidFill>
                    <a:latin typeface="Calibri" pitchFamily="34" charset="0"/>
                    <a:cs typeface="Calibri" pitchFamily="34" charset="0"/>
                  </a:rPr>
                  <a:t>Tehlikeli Hareket Tehlike Durum</a:t>
                </a:r>
                <a:endParaRPr lang="en-US" sz="1400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  <p:sp>
            <p:nvSpPr>
              <p:cNvPr id="18451" name="Text Box 19"/>
              <p:cNvSpPr txBox="1">
                <a:spLocks noChangeArrowheads="1"/>
              </p:cNvSpPr>
              <p:nvPr/>
            </p:nvSpPr>
            <p:spPr bwMode="gray">
              <a:xfrm>
                <a:off x="2491" y="2370"/>
                <a:ext cx="798" cy="13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lIns="0" tIns="0" rIns="0" bIns="0">
                <a:spAutoFit/>
              </a:bodyPr>
              <a:lstStyle/>
              <a:p>
                <a:pPr algn="ctr" defTabSz="801688">
                  <a:spcAft>
                    <a:spcPct val="40000"/>
                  </a:spcAft>
                </a:pPr>
                <a:r>
                  <a:rPr lang="tr-TR" sz="1400" dirty="0" smtClean="0">
                    <a:solidFill>
                      <a:srgbClr val="FFFFFF"/>
                    </a:solidFill>
                    <a:latin typeface="Calibri" pitchFamily="34" charset="0"/>
                    <a:cs typeface="Calibri" pitchFamily="34" charset="0"/>
                  </a:rPr>
                  <a:t>Kişisel Kusurlar</a:t>
                </a:r>
              </a:p>
            </p:txBody>
          </p:sp>
          <p:sp>
            <p:nvSpPr>
              <p:cNvPr id="18452" name="Text Box 19"/>
              <p:cNvSpPr txBox="1">
                <a:spLocks noChangeArrowheads="1"/>
              </p:cNvSpPr>
              <p:nvPr/>
            </p:nvSpPr>
            <p:spPr bwMode="gray">
              <a:xfrm>
                <a:off x="2373" y="2977"/>
                <a:ext cx="1030" cy="46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pPr algn="ctr" defTabSz="801688">
                  <a:spcAft>
                    <a:spcPct val="40000"/>
                  </a:spcAft>
                </a:pPr>
                <a:r>
                  <a:rPr lang="tr-TR" sz="1400" dirty="0" smtClean="0">
                    <a:solidFill>
                      <a:srgbClr val="FFFFFF"/>
                    </a:solidFill>
                    <a:latin typeface="Calibri" pitchFamily="34" charset="0"/>
                    <a:cs typeface="Calibri" pitchFamily="34" charset="0"/>
                  </a:rPr>
                  <a:t>İnsanın Tabiat Şartları </a:t>
                </a:r>
                <a:r>
                  <a:rPr lang="tr-TR" sz="1400" dirty="0">
                    <a:solidFill>
                      <a:srgbClr val="FFFFFF"/>
                    </a:solidFill>
                    <a:latin typeface="Calibri" pitchFamily="34" charset="0"/>
                    <a:cs typeface="Calibri" pitchFamily="34" charset="0"/>
                  </a:rPr>
                  <a:t>K</a:t>
                </a:r>
                <a:r>
                  <a:rPr lang="tr-TR" sz="1400" dirty="0" smtClean="0">
                    <a:solidFill>
                      <a:srgbClr val="FFFFFF"/>
                    </a:solidFill>
                    <a:latin typeface="Calibri" pitchFamily="34" charset="0"/>
                    <a:cs typeface="Calibri" pitchFamily="34" charset="0"/>
                  </a:rPr>
                  <a:t>arşısında Zayıflığı</a:t>
                </a:r>
              </a:p>
              <a:p>
                <a:pPr algn="ctr" defTabSz="801688">
                  <a:spcAft>
                    <a:spcPct val="40000"/>
                  </a:spcAft>
                </a:pPr>
                <a:r>
                  <a:rPr lang="tr-TR" sz="1400" dirty="0" smtClean="0">
                    <a:solidFill>
                      <a:srgbClr val="FFFFFF"/>
                    </a:solidFill>
                    <a:latin typeface="Calibri" pitchFamily="34" charset="0"/>
                    <a:cs typeface="Calibri" pitchFamily="34" charset="0"/>
                  </a:rPr>
                  <a:t>«İnsanla İlgili»</a:t>
                </a:r>
                <a:endParaRPr lang="en-US" sz="1400" dirty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endParaRPr>
              </a:p>
            </p:txBody>
          </p:sp>
        </p:grpSp>
        <p:sp>
          <p:nvSpPr>
            <p:cNvPr id="18457" name="Text Box 13"/>
            <p:cNvSpPr txBox="1">
              <a:spLocks noChangeArrowheads="1"/>
            </p:cNvSpPr>
            <p:nvPr/>
          </p:nvSpPr>
          <p:spPr bwMode="gray">
            <a:xfrm>
              <a:off x="49210" y="2962275"/>
              <a:ext cx="2389190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Tehlikeli hareket ve durumun aynı anda olması gerekir.                       </a:t>
              </a:r>
              <a:r>
                <a:rPr lang="tr-TR" sz="1600" b="1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«İSG’nin </a:t>
              </a:r>
              <a:r>
                <a:rPr lang="tr-TR" sz="1600" b="1" i="1" dirty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H</a:t>
              </a:r>
              <a:r>
                <a:rPr lang="tr-TR" sz="1600" b="1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edefi…»</a:t>
              </a:r>
              <a:endParaRPr lang="en-US" sz="1600" b="1" i="1" dirty="0">
                <a:solidFill>
                  <a:srgbClr val="080808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458" name="Text Box 13"/>
            <p:cNvSpPr txBox="1">
              <a:spLocks noChangeArrowheads="1"/>
            </p:cNvSpPr>
            <p:nvPr/>
          </p:nvSpPr>
          <p:spPr bwMode="gray">
            <a:xfrm>
              <a:off x="6496050" y="3756025"/>
              <a:ext cx="2628900" cy="14465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Dikkatsizlik, pervasızlık, asabiyet, dalgınlık, ihmal, önemsemezlik gibi </a:t>
              </a:r>
              <a:r>
                <a:rPr lang="tr-TR" sz="1600" b="1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yanlış</a:t>
              </a:r>
              <a:r>
                <a:rPr lang="tr-TR" sz="1600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 ve </a:t>
              </a:r>
              <a:r>
                <a:rPr lang="tr-TR" sz="1600" b="1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gereksiz</a:t>
              </a:r>
              <a:r>
                <a:rPr lang="tr-TR" sz="1600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 hareketler.              </a:t>
              </a:r>
              <a:r>
                <a:rPr lang="tr-TR" sz="1600" b="1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«Zayıflığın Kişisel Boyutu»     </a:t>
              </a:r>
              <a:r>
                <a:rPr lang="tr-TR" sz="1400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İSG İnsanı Kusurlu Varlık Kabul Eder.</a:t>
              </a:r>
              <a:endParaRPr lang="en-US" sz="1400" i="1" dirty="0">
                <a:solidFill>
                  <a:srgbClr val="080808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18459" name="Text Box 13"/>
            <p:cNvSpPr txBox="1">
              <a:spLocks noChangeArrowheads="1"/>
            </p:cNvSpPr>
            <p:nvPr/>
          </p:nvSpPr>
          <p:spPr bwMode="gray">
            <a:xfrm>
              <a:off x="-1" y="1573213"/>
              <a:ext cx="2552701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Yaralanma (zarar veya hasar) meydana gelmeli</a:t>
              </a:r>
              <a:endParaRPr lang="en-US" sz="1600" i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44" name="Line 17"/>
            <p:cNvSpPr>
              <a:spLocks noChangeShapeType="1"/>
            </p:cNvSpPr>
            <p:nvPr/>
          </p:nvSpPr>
          <p:spPr bwMode="gray">
            <a:xfrm rot="10800000">
              <a:off x="35788" y="1365250"/>
              <a:ext cx="3852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45" name="Line 17"/>
            <p:cNvSpPr>
              <a:spLocks noChangeShapeType="1"/>
            </p:cNvSpPr>
            <p:nvPr/>
          </p:nvSpPr>
          <p:spPr bwMode="gray">
            <a:xfrm rot="10800000">
              <a:off x="5295900" y="2111375"/>
              <a:ext cx="3514725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47" name="Line 17"/>
            <p:cNvSpPr>
              <a:spLocks noChangeShapeType="1"/>
            </p:cNvSpPr>
            <p:nvPr/>
          </p:nvSpPr>
          <p:spPr bwMode="gray">
            <a:xfrm rot="10800000">
              <a:off x="5295900" y="3638550"/>
              <a:ext cx="3514725" cy="0"/>
            </a:xfrm>
            <a:prstGeom prst="line">
              <a:avLst/>
            </a:prstGeom>
            <a:noFill/>
            <a:ln w="19050">
              <a:solidFill>
                <a:srgbClr val="7F7F7F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46" name="Line 17"/>
            <p:cNvSpPr>
              <a:spLocks noChangeShapeType="1"/>
            </p:cNvSpPr>
            <p:nvPr/>
          </p:nvSpPr>
          <p:spPr bwMode="gray">
            <a:xfrm rot="10800000">
              <a:off x="177288" y="2781300"/>
              <a:ext cx="3636000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prstDash val="sysDot"/>
              <a:round/>
              <a:headEnd/>
              <a:tailEnd/>
            </a:ln>
          </p:spPr>
          <p:txBody>
            <a:bodyPr/>
            <a:lstStyle/>
            <a:p>
              <a:endParaRPr lang="tr-TR">
                <a:solidFill>
                  <a:srgbClr val="000000"/>
                </a:solidFill>
              </a:endParaRPr>
            </a:p>
          </p:txBody>
        </p:sp>
        <p:sp>
          <p:nvSpPr>
            <p:cNvPr id="18467" name="Text Box 13"/>
            <p:cNvSpPr txBox="1">
              <a:spLocks noChangeArrowheads="1"/>
            </p:cNvSpPr>
            <p:nvPr/>
          </p:nvSpPr>
          <p:spPr bwMode="gray">
            <a:xfrm>
              <a:off x="6572250" y="2288857"/>
              <a:ext cx="2628899" cy="49244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i="1" dirty="0" smtClean="0">
                  <a:solidFill>
                    <a:srgbClr val="FFFFFF"/>
                  </a:solidFill>
                  <a:latin typeface="Calibri" pitchFamily="34" charset="0"/>
                  <a:cs typeface="Calibri" pitchFamily="34" charset="0"/>
                </a:rPr>
                <a:t>Kazanın -yaralanma/zararın- meydana gelmesi gerekir</a:t>
              </a:r>
              <a:endParaRPr lang="en-US" sz="1600" i="1" dirty="0">
                <a:solidFill>
                  <a:srgbClr val="FFFFFF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grpSp>
          <p:nvGrpSpPr>
            <p:cNvPr id="29" name="Group 32"/>
            <p:cNvGrpSpPr>
              <a:grpSpLocks/>
            </p:cNvGrpSpPr>
            <p:nvPr/>
          </p:nvGrpSpPr>
          <p:grpSpPr bwMode="auto">
            <a:xfrm>
              <a:off x="49210" y="4106863"/>
              <a:ext cx="3960000" cy="0"/>
              <a:chOff x="228" y="2070"/>
              <a:chExt cx="2215" cy="0"/>
            </a:xfrm>
          </p:grpSpPr>
          <p:sp>
            <p:nvSpPr>
              <p:cNvPr id="30" name="Line 17"/>
              <p:cNvSpPr>
                <a:spLocks noChangeShapeType="1"/>
              </p:cNvSpPr>
              <p:nvPr/>
            </p:nvSpPr>
            <p:spPr bwMode="gray">
              <a:xfrm rot="10800000">
                <a:off x="1584" y="2070"/>
                <a:ext cx="859" cy="0"/>
              </a:xfrm>
              <a:prstGeom prst="line">
                <a:avLst/>
              </a:prstGeom>
              <a:noFill/>
              <a:ln w="19050">
                <a:solidFill>
                  <a:srgbClr val="7F7F7F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  <p:sp>
            <p:nvSpPr>
              <p:cNvPr id="31" name="Line 17"/>
              <p:cNvSpPr>
                <a:spLocks noChangeShapeType="1"/>
              </p:cNvSpPr>
              <p:nvPr/>
            </p:nvSpPr>
            <p:spPr bwMode="gray">
              <a:xfrm rot="10800000">
                <a:off x="228" y="2070"/>
                <a:ext cx="1356" cy="0"/>
              </a:xfrm>
              <a:prstGeom prst="line">
                <a:avLst/>
              </a:prstGeom>
              <a:noFill/>
              <a:ln w="19050">
                <a:solidFill>
                  <a:srgbClr val="4D4D4D"/>
                </a:solidFill>
                <a:prstDash val="sysDot"/>
                <a:round/>
                <a:headEnd/>
                <a:tailEnd/>
              </a:ln>
            </p:spPr>
            <p:txBody>
              <a:bodyPr/>
              <a:lstStyle/>
              <a:p>
                <a:endParaRPr lang="tr-TR">
                  <a:solidFill>
                    <a:srgbClr val="000000"/>
                  </a:solidFill>
                </a:endParaRPr>
              </a:p>
            </p:txBody>
          </p:sp>
        </p:grpSp>
        <p:sp>
          <p:nvSpPr>
            <p:cNvPr id="32" name="Text Box 13"/>
            <p:cNvSpPr txBox="1">
              <a:spLocks noChangeArrowheads="1"/>
            </p:cNvSpPr>
            <p:nvPr/>
          </p:nvSpPr>
          <p:spPr bwMode="gray">
            <a:xfrm>
              <a:off x="49210" y="4316413"/>
              <a:ext cx="2389190" cy="73866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 lIns="0" tIns="0" rIns="0" bIns="0">
              <a:spAutoFit/>
            </a:bodyPr>
            <a:lstStyle/>
            <a:p>
              <a:pPr algn="ctr" defTabSz="801688">
                <a:spcAft>
                  <a:spcPct val="40000"/>
                </a:spcAft>
              </a:pPr>
              <a:r>
                <a:rPr lang="tr-TR" sz="1600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İnsan tabiat karşında zayıf olmasaydı kazalar olmazdı. «</a:t>
              </a:r>
              <a:r>
                <a:rPr lang="tr-TR" sz="1600" b="1" i="1" dirty="0" smtClean="0">
                  <a:solidFill>
                    <a:srgbClr val="080808"/>
                  </a:solidFill>
                  <a:latin typeface="Calibri" pitchFamily="34" charset="0"/>
                  <a:cs typeface="Calibri" pitchFamily="34" charset="0"/>
                </a:rPr>
                <a:t>Kazalar tam önlenemez!»</a:t>
              </a:r>
              <a:endParaRPr lang="en-US" sz="1600" b="1" i="1" dirty="0">
                <a:solidFill>
                  <a:srgbClr val="080808"/>
                </a:solidFill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6" name="Oval 5"/>
            <p:cNvSpPr/>
            <p:nvPr/>
          </p:nvSpPr>
          <p:spPr>
            <a:xfrm>
              <a:off x="-3176" y="3892550"/>
              <a:ext cx="432000" cy="432000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latin typeface="Calibri" pitchFamily="34" charset="0"/>
                  <a:cs typeface="Calibri" pitchFamily="34" charset="0"/>
                </a:rPr>
                <a:t>1</a:t>
              </a:r>
              <a:endParaRPr lang="tr-TR" sz="24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6" name="Oval 35"/>
            <p:cNvSpPr/>
            <p:nvPr/>
          </p:nvSpPr>
          <p:spPr>
            <a:xfrm>
              <a:off x="8692950" y="3406575"/>
              <a:ext cx="432000" cy="432000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latin typeface="Calibri" pitchFamily="34" charset="0"/>
                  <a:cs typeface="Calibri" pitchFamily="34" charset="0"/>
                </a:rPr>
                <a:t>2</a:t>
              </a:r>
              <a:endParaRPr lang="tr-TR" sz="24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7" name="Oval 36"/>
            <p:cNvSpPr/>
            <p:nvPr/>
          </p:nvSpPr>
          <p:spPr>
            <a:xfrm>
              <a:off x="0" y="2538413"/>
              <a:ext cx="432000" cy="432000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latin typeface="Calibri" pitchFamily="34" charset="0"/>
                  <a:cs typeface="Calibri" pitchFamily="34" charset="0"/>
                </a:rPr>
                <a:t>3</a:t>
              </a:r>
              <a:endParaRPr lang="tr-TR" sz="24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8" name="Oval 37"/>
            <p:cNvSpPr/>
            <p:nvPr/>
          </p:nvSpPr>
          <p:spPr>
            <a:xfrm>
              <a:off x="8704163" y="1885850"/>
              <a:ext cx="432000" cy="432000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latin typeface="Calibri" pitchFamily="34" charset="0"/>
                  <a:cs typeface="Calibri" pitchFamily="34" charset="0"/>
                </a:rPr>
                <a:t>4</a:t>
              </a:r>
              <a:endParaRPr lang="tr-TR" sz="2400" b="1" dirty="0">
                <a:latin typeface="Calibri" pitchFamily="34" charset="0"/>
                <a:cs typeface="Calibri" pitchFamily="34" charset="0"/>
              </a:endParaRPr>
            </a:p>
          </p:txBody>
        </p:sp>
        <p:sp>
          <p:nvSpPr>
            <p:cNvPr id="39" name="Oval 38"/>
            <p:cNvSpPr/>
            <p:nvPr/>
          </p:nvSpPr>
          <p:spPr>
            <a:xfrm>
              <a:off x="4763" y="1149251"/>
              <a:ext cx="432000" cy="432000"/>
            </a:xfrm>
            <a:prstGeom prst="ellipse">
              <a:avLst/>
            </a:prstGeom>
          </p:spPr>
          <p:style>
            <a:lnRef idx="0">
              <a:schemeClr val="accent2"/>
            </a:lnRef>
            <a:fillRef idx="3">
              <a:schemeClr val="accent2"/>
            </a:fillRef>
            <a:effectRef idx="3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tr-TR" sz="2400" b="1" dirty="0" smtClean="0">
                  <a:latin typeface="Calibri" pitchFamily="34" charset="0"/>
                  <a:cs typeface="Calibri" pitchFamily="34" charset="0"/>
                </a:rPr>
                <a:t>5</a:t>
              </a:r>
              <a:endParaRPr lang="tr-TR" sz="2400" b="1" dirty="0">
                <a:latin typeface="Calibri" pitchFamily="34" charset="0"/>
                <a:cs typeface="Calibri" pitchFamily="34" charset="0"/>
              </a:endParaRPr>
            </a:p>
          </p:txBody>
        </p:sp>
      </p:grpSp>
      <p:sp>
        <p:nvSpPr>
          <p:cNvPr id="51" name="Text Box 13"/>
          <p:cNvSpPr txBox="1">
            <a:spLocks noChangeArrowheads="1"/>
          </p:cNvSpPr>
          <p:nvPr/>
        </p:nvSpPr>
        <p:spPr bwMode="gray">
          <a:xfrm>
            <a:off x="752475" y="5702142"/>
            <a:ext cx="7705726" cy="246221"/>
          </a:xfrm>
          <a:prstGeom prst="rect">
            <a:avLst/>
          </a:prstGeom>
          <a:noFill/>
          <a:ln w="3175">
            <a:solidFill>
              <a:schemeClr val="bg1">
                <a:lumMod val="85000"/>
              </a:schemeClr>
            </a:solidFill>
            <a:miter lim="800000"/>
            <a:headEnd/>
            <a:tailEnd/>
          </a:ln>
        </p:spPr>
        <p:txBody>
          <a:bodyPr wrap="square" lIns="0" tIns="0" rIns="0" bIns="0">
            <a:spAutoFit/>
          </a:bodyPr>
          <a:lstStyle/>
          <a:p>
            <a:pPr algn="ctr" defTabSz="801688">
              <a:spcAft>
                <a:spcPct val="40000"/>
              </a:spcAft>
            </a:pPr>
            <a:r>
              <a:rPr lang="tr-TR" sz="1600" i="1" dirty="0" smtClean="0">
                <a:solidFill>
                  <a:srgbClr val="080808"/>
                </a:solidFill>
                <a:latin typeface="Calibri" pitchFamily="34" charset="0"/>
                <a:cs typeface="Calibri" pitchFamily="34" charset="0"/>
              </a:rPr>
              <a:t>Kaza zincirini oluşturan halkalardan biri olmadıkça diğeri oluşmaz ve kaza meydana gelmez!</a:t>
            </a:r>
            <a:endParaRPr lang="en-US" sz="1600" b="1" i="1" dirty="0">
              <a:solidFill>
                <a:srgbClr val="080808"/>
              </a:solidFill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676350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Standarddesign">
  <a:themeElements>
    <a:clrScheme name="1_Standarddesign 1">
      <a:dk1>
        <a:srgbClr val="000000"/>
      </a:dk1>
      <a:lt1>
        <a:srgbClr val="FFFFFF"/>
      </a:lt1>
      <a:dk2>
        <a:srgbClr val="4C7013"/>
      </a:dk2>
      <a:lt2>
        <a:srgbClr val="0061B2"/>
      </a:lt2>
      <a:accent1>
        <a:srgbClr val="FEA501"/>
      </a:accent1>
      <a:accent2>
        <a:srgbClr val="C40505"/>
      </a:accent2>
      <a:accent3>
        <a:srgbClr val="FFFFFF"/>
      </a:accent3>
      <a:accent4>
        <a:srgbClr val="000000"/>
      </a:accent4>
      <a:accent5>
        <a:srgbClr val="FECFAA"/>
      </a:accent5>
      <a:accent6>
        <a:srgbClr val="B10404"/>
      </a:accent6>
      <a:hlink>
        <a:srgbClr val="919191"/>
      </a:hlink>
      <a:folHlink>
        <a:srgbClr val="C9C9C9"/>
      </a:folHlink>
    </a:clrScheme>
    <a:fontScheme name="1_Standarddesign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1_Standarddesign 1">
        <a:dk1>
          <a:srgbClr val="000000"/>
        </a:dk1>
        <a:lt1>
          <a:srgbClr val="FFFFFF"/>
        </a:lt1>
        <a:dk2>
          <a:srgbClr val="4C7013"/>
        </a:dk2>
        <a:lt2>
          <a:srgbClr val="0061B2"/>
        </a:lt2>
        <a:accent1>
          <a:srgbClr val="FEA501"/>
        </a:accent1>
        <a:accent2>
          <a:srgbClr val="C40505"/>
        </a:accent2>
        <a:accent3>
          <a:srgbClr val="FFFFFF"/>
        </a:accent3>
        <a:accent4>
          <a:srgbClr val="000000"/>
        </a:accent4>
        <a:accent5>
          <a:srgbClr val="FECFAA"/>
        </a:accent5>
        <a:accent6>
          <a:srgbClr val="B10404"/>
        </a:accent6>
        <a:hlink>
          <a:srgbClr val="919191"/>
        </a:hlink>
        <a:folHlink>
          <a:srgbClr val="C9C9C9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-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9822</TotalTime>
  <Words>481</Words>
  <Application>Microsoft Office PowerPoint</Application>
  <PresentationFormat>Ekran Gösterisi (4:3)</PresentationFormat>
  <Paragraphs>91</Paragraphs>
  <Slides>9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0" baseType="lpstr">
      <vt:lpstr>1_Standarddesign</vt:lpstr>
      <vt:lpstr>PowerPoint Sunusu</vt:lpstr>
      <vt:lpstr>PowerPoint Sunusu</vt:lpstr>
      <vt:lpstr>PowerPoint Sunusu</vt:lpstr>
      <vt:lpstr>İSG AMACI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>Inscale GmbH &amp; Co. KG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PresentationPackage</dc:title>
  <dc:creator>DOKTOR</dc:creator>
  <cp:lastModifiedBy>DOKTOR</cp:lastModifiedBy>
  <cp:revision>972</cp:revision>
  <dcterms:created xsi:type="dcterms:W3CDTF">2008-04-16T13:39:00Z</dcterms:created>
  <dcterms:modified xsi:type="dcterms:W3CDTF">2011-12-28T11:41:23Z</dcterms:modified>
</cp:coreProperties>
</file>