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756" r:id="rId3"/>
    <p:sldMasterId id="2147483804" r:id="rId4"/>
  </p:sldMasterIdLst>
  <p:notesMasterIdLst>
    <p:notesMasterId r:id="rId37"/>
  </p:notesMasterIdLst>
  <p:handoutMasterIdLst>
    <p:handoutMasterId r:id="rId38"/>
  </p:handoutMasterIdLst>
  <p:sldIdLst>
    <p:sldId id="461" r:id="rId5"/>
    <p:sldId id="1293" r:id="rId6"/>
    <p:sldId id="1294" r:id="rId7"/>
    <p:sldId id="1239" r:id="rId8"/>
    <p:sldId id="1190" r:id="rId9"/>
    <p:sldId id="1295" r:id="rId10"/>
    <p:sldId id="1317" r:id="rId11"/>
    <p:sldId id="1299" r:id="rId12"/>
    <p:sldId id="1319" r:id="rId13"/>
    <p:sldId id="1318" r:id="rId14"/>
    <p:sldId id="1320" r:id="rId15"/>
    <p:sldId id="1302" r:id="rId16"/>
    <p:sldId id="1303" r:id="rId17"/>
    <p:sldId id="1304" r:id="rId18"/>
    <p:sldId id="1305" r:id="rId19"/>
    <p:sldId id="1321" r:id="rId20"/>
    <p:sldId id="1306" r:id="rId21"/>
    <p:sldId id="1307" r:id="rId22"/>
    <p:sldId id="1308" r:id="rId23"/>
    <p:sldId id="1309" r:id="rId24"/>
    <p:sldId id="1316" r:id="rId25"/>
    <p:sldId id="1310" r:id="rId26"/>
    <p:sldId id="1311" r:id="rId27"/>
    <p:sldId id="1312" r:id="rId28"/>
    <p:sldId id="1313" r:id="rId29"/>
    <p:sldId id="1314" r:id="rId30"/>
    <p:sldId id="1315" r:id="rId31"/>
    <p:sldId id="1322" r:id="rId32"/>
    <p:sldId id="1323" r:id="rId33"/>
    <p:sldId id="1324" r:id="rId34"/>
    <p:sldId id="1325" r:id="rId35"/>
    <p:sldId id="1274" r:id="rId36"/>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074"/>
    <a:srgbClr val="6B9B1A"/>
    <a:srgbClr val="3366FF"/>
    <a:srgbClr val="5A5A59"/>
    <a:srgbClr val="00A4FF"/>
    <a:srgbClr val="004986"/>
    <a:srgbClr val="414141"/>
    <a:srgbClr val="575F57"/>
    <a:srgbClr val="575757"/>
    <a:srgbClr val="00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981" autoAdjust="0"/>
  </p:normalViewPr>
  <p:slideViewPr>
    <p:cSldViewPr snapToGrid="0">
      <p:cViewPr>
        <p:scale>
          <a:sx n="100" d="100"/>
          <a:sy n="100" d="100"/>
        </p:scale>
        <p:origin x="-510" y="336"/>
      </p:cViewPr>
      <p:guideLst>
        <p:guide orient="horz" pos="2294"/>
        <p:guide orient="horz" pos="1151"/>
        <p:guide orient="horz" pos="2018"/>
        <p:guide orient="horz" pos="2652"/>
        <p:guide pos="5579"/>
        <p:guide pos="5266"/>
        <p:guide pos="198"/>
        <p:guide pos="3193"/>
        <p:guide pos="49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598"/>
    </p:cViewPr>
  </p:sorterViewPr>
  <p:notesViewPr>
    <p:cSldViewPr snapToGrid="0">
      <p:cViewPr varScale="1">
        <p:scale>
          <a:sx n="85" d="100"/>
          <a:sy n="85" d="100"/>
        </p:scale>
        <p:origin x="-390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86FBF181-6581-4E2F-849B-67FB4221BBBA}" type="datetimeFigureOut">
              <a:rPr lang="de-DE"/>
              <a:pPr>
                <a:defRPr/>
              </a:pPr>
              <a:t>27.04.2013</a:t>
            </a:fld>
            <a:endParaRPr lang="de-DE"/>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de-DE"/>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D42F2CB9-D2A6-4AD7-95AE-4B6DB534C3CB}" type="slidenum">
              <a:rPr lang="de-DE"/>
              <a:pPr>
                <a:defRPr/>
              </a:pPr>
              <a:t>‹#›</a:t>
            </a:fld>
            <a:endParaRPr lang="de-DE"/>
          </a:p>
        </p:txBody>
      </p:sp>
    </p:spTree>
    <p:extLst>
      <p:ext uri="{BB962C8B-B14F-4D97-AF65-F5344CB8AC3E}">
        <p14:creationId xmlns:p14="http://schemas.microsoft.com/office/powerpoint/2010/main" xmlns="" val="2139141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noProof="1">
                <a:latin typeface="Arial" charset="0"/>
                <a:cs typeface="Arial"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noProof="1">
                <a:latin typeface="Arial" charset="0"/>
                <a:cs typeface="Arial" charset="0"/>
              </a:defRPr>
            </a:lvl1pPr>
          </a:lstStyle>
          <a:p>
            <a:pPr>
              <a:defRPr/>
            </a:pPr>
            <a:endParaRPr lang="de-DE"/>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5D5FAF4A-B3D3-49A6-BC24-6E15E10FCEAE}" type="slidenum">
              <a:rPr lang="de-DE"/>
              <a:pPr>
                <a:defRPr/>
              </a:pPr>
              <a:t>‹#›</a:t>
            </a:fld>
            <a:endParaRPr lang="de-DE"/>
          </a:p>
        </p:txBody>
      </p:sp>
    </p:spTree>
    <p:extLst>
      <p:ext uri="{BB962C8B-B14F-4D97-AF65-F5344CB8AC3E}">
        <p14:creationId xmlns:p14="http://schemas.microsoft.com/office/powerpoint/2010/main" xmlns="" val="19996423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tr-TR" noProof="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11</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11</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32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32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2</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2</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4</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4</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FBEE09E-A10F-497C-A260-22572371C07C}" type="slidenum">
              <a:rPr lang="de-DE" sz="1200">
                <a:solidFill>
                  <a:prstClr val="black"/>
                </a:solidFill>
              </a:rPr>
              <a:pPr algn="r"/>
              <a:t>5</a:t>
            </a:fld>
            <a:endParaRPr lang="de-DE" sz="1200" dirty="0">
              <a:solidFill>
                <a:prstClr val="black"/>
              </a:solidFill>
            </a:endParaRPr>
          </a:p>
        </p:txBody>
      </p:sp>
      <p:sp>
        <p:nvSpPr>
          <p:cNvPr id="87043"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845E737F-FE19-489D-8D83-9E4636FEDF9E}" type="slidenum">
              <a:rPr lang="en-GB" sz="1300">
                <a:solidFill>
                  <a:prstClr val="black"/>
                </a:solidFill>
              </a:rPr>
              <a:pPr algn="r" defTabSz="947738"/>
              <a:t>5</a:t>
            </a:fld>
            <a:endParaRPr lang="en-GB" sz="1300" dirty="0">
              <a:solidFill>
                <a:prstClr val="black"/>
              </a:solidFill>
            </a:endParaRPr>
          </a:p>
        </p:txBody>
      </p:sp>
      <p:sp>
        <p:nvSpPr>
          <p:cNvPr id="87044" name="Rectangle 2"/>
          <p:cNvSpPr>
            <a:spLocks noGrp="1" noRot="1" noChangeAspect="1" noChangeArrowheads="1" noTextEdit="1"/>
          </p:cNvSpPr>
          <p:nvPr>
            <p:ph type="sldImg"/>
          </p:nvPr>
        </p:nvSpPr>
        <p:spPr>
          <a:xfrm>
            <a:off x="1143000" y="685800"/>
            <a:ext cx="4573588" cy="3430588"/>
          </a:xfrm>
          <a:ln/>
        </p:spPr>
      </p:sp>
      <p:sp>
        <p:nvSpPr>
          <p:cNvPr id="87045"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lnSpc>
                <a:spcPct val="80000"/>
              </a:lnSpc>
              <a:spcBef>
                <a:spcPct val="20000"/>
              </a:spcBef>
              <a:spcAft>
                <a:spcPct val="0"/>
              </a:spcAft>
              <a:defRPr sz="2400" b="1">
                <a:solidFill>
                  <a:schemeClr val="tx1"/>
                </a:solidFill>
                <a:latin typeface="Arial" charset="0"/>
              </a:defRPr>
            </a:lvl6pPr>
            <a:lvl7pPr marL="2971800" indent="-228600" eaLnBrk="0" fontAlgn="base" hangingPunct="0">
              <a:lnSpc>
                <a:spcPct val="80000"/>
              </a:lnSpc>
              <a:spcBef>
                <a:spcPct val="20000"/>
              </a:spcBef>
              <a:spcAft>
                <a:spcPct val="0"/>
              </a:spcAft>
              <a:defRPr sz="2400" b="1">
                <a:solidFill>
                  <a:schemeClr val="tx1"/>
                </a:solidFill>
                <a:latin typeface="Arial" charset="0"/>
              </a:defRPr>
            </a:lvl7pPr>
            <a:lvl8pPr marL="3429000" indent="-228600" eaLnBrk="0" fontAlgn="base" hangingPunct="0">
              <a:lnSpc>
                <a:spcPct val="80000"/>
              </a:lnSpc>
              <a:spcBef>
                <a:spcPct val="20000"/>
              </a:spcBef>
              <a:spcAft>
                <a:spcPct val="0"/>
              </a:spcAft>
              <a:defRPr sz="2400" b="1">
                <a:solidFill>
                  <a:schemeClr val="tx1"/>
                </a:solidFill>
                <a:latin typeface="Arial" charset="0"/>
              </a:defRPr>
            </a:lvl8pPr>
            <a:lvl9pPr marL="3886200" indent="-228600" eaLnBrk="0" fontAlgn="base" hangingPunct="0">
              <a:lnSpc>
                <a:spcPct val="80000"/>
              </a:lnSpc>
              <a:spcBef>
                <a:spcPct val="20000"/>
              </a:spcBef>
              <a:spcAft>
                <a:spcPct val="0"/>
              </a:spcAft>
              <a:defRPr sz="2400" b="1">
                <a:solidFill>
                  <a:schemeClr val="tx1"/>
                </a:solidFill>
                <a:latin typeface="Arial" charset="0"/>
              </a:defRPr>
            </a:lvl9pPr>
          </a:lstStyle>
          <a:p>
            <a:pPr eaLnBrk="1" hangingPunct="1"/>
            <a:fld id="{CEAD2ADE-FFA9-4F97-B570-B93EB6BD686F}" type="slidenum">
              <a:rPr lang="fr-FR" sz="1200" b="0" smtClean="0"/>
              <a:pPr eaLnBrk="1" hangingPunct="1"/>
              <a:t>6</a:t>
            </a:fld>
            <a:endParaRPr lang="fr-FR" sz="1200" b="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7</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7</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9</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9</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668607F-2DCF-41FB-A81A-3AC3E46BA777}" type="slidenum">
              <a:rPr lang="de-DE" sz="1200">
                <a:solidFill>
                  <a:prstClr val="black"/>
                </a:solidFill>
              </a:rPr>
              <a:pPr algn="r"/>
              <a:t>10</a:t>
            </a:fld>
            <a:endParaRPr lang="de-DE" sz="1200" dirty="0">
              <a:solidFill>
                <a:prstClr val="black"/>
              </a:solidFill>
            </a:endParaRPr>
          </a:p>
        </p:txBody>
      </p:sp>
      <p:sp>
        <p:nvSpPr>
          <p:cNvPr id="74755" name="Text Box 3"/>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a:fld id="{9D946AE9-4748-455A-A2CB-08CA8180F709}" type="slidenum">
              <a:rPr lang="en-GB" sz="1300">
                <a:solidFill>
                  <a:prstClr val="black"/>
                </a:solidFill>
              </a:rPr>
              <a:pPr algn="r" defTabSz="947738"/>
              <a:t>10</a:t>
            </a:fld>
            <a:endParaRPr lang="en-GB" sz="1300" dirty="0">
              <a:solidFill>
                <a:prstClr val="black"/>
              </a:solidFill>
            </a:endParaRPr>
          </a:p>
        </p:txBody>
      </p:sp>
      <p:sp>
        <p:nvSpPr>
          <p:cNvPr id="74756" name="Rectangle 2"/>
          <p:cNvSpPr>
            <a:spLocks noGrp="1" noRot="1" noChangeAspect="1" noChangeArrowheads="1" noTextEdit="1"/>
          </p:cNvSpPr>
          <p:nvPr>
            <p:ph type="sldImg"/>
          </p:nvPr>
        </p:nvSpPr>
        <p:spPr>
          <a:xfrm>
            <a:off x="1143000" y="685800"/>
            <a:ext cx="4573588" cy="3430588"/>
          </a:xfrm>
          <a:ln/>
        </p:spPr>
      </p:sp>
      <p:sp>
        <p:nvSpPr>
          <p:cNvPr id="74757" name="Rectangle 3"/>
          <p:cNvSpPr>
            <a:spLocks noGrp="1" noChangeArrowheads="1"/>
          </p:cNvSpPr>
          <p:nvPr>
            <p:ph type="body" idx="1"/>
          </p:nvPr>
        </p:nvSpPr>
        <p:spPr>
          <a:xfrm>
            <a:off x="914400" y="4343400"/>
            <a:ext cx="5029200" cy="4114800"/>
          </a:xfrm>
          <a:noFill/>
          <a:ln/>
        </p:spPr>
        <p:txBody>
          <a:bodyPr lIns="94824" tIns="47416" rIns="94824" bIns="47416"/>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p>
        </p:txBody>
      </p:sp>
    </p:spTree>
  </p:cSld>
  <p:clrMapOvr>
    <a:masterClrMapping/>
  </p:clrMapOvr>
  <p:transition advClick="0" advTm="4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40994" name="Rectangle 3"/>
          <p:cNvSpPr>
            <a:spLocks noGrp="1" noChangeArrowheads="1"/>
          </p:cNvSpPr>
          <p:nvPr>
            <p:ph type="subTitle" idx="1"/>
          </p:nvPr>
        </p:nvSpPr>
        <p:spPr>
          <a:xfrm>
            <a:off x="685800" y="4371975"/>
            <a:ext cx="8172450" cy="1266825"/>
          </a:xfrm>
        </p:spPr>
        <p:txBody>
          <a:bodyPr/>
          <a:lstStyle>
            <a:lvl1pPr marL="0" indent="0">
              <a:buFont typeface="Wingdings" pitchFamily="2" charset="2"/>
              <a:buNone/>
              <a:defRPr sz="2000"/>
            </a:lvl1pPr>
          </a:lstStyle>
          <a:p>
            <a:r>
              <a:rPr lang="de-DE"/>
              <a:t>Formatvorlage des Untertitelmasters durch Klicken bearbeiten</a:t>
            </a:r>
          </a:p>
        </p:txBody>
      </p:sp>
      <p:sp>
        <p:nvSpPr>
          <p:cNvPr id="340996" name="Rectangle 7"/>
          <p:cNvSpPr>
            <a:spLocks noGrp="1" noChangeArrowheads="1"/>
          </p:cNvSpPr>
          <p:nvPr>
            <p:ph type="ctrTitle"/>
          </p:nvPr>
        </p:nvSpPr>
        <p:spPr>
          <a:xfrm>
            <a:off x="685800" y="660400"/>
            <a:ext cx="5629275" cy="1470025"/>
          </a:xfrm>
        </p:spPr>
        <p:txBody>
          <a:bodyPr anchor="ctr"/>
          <a:lstStyle>
            <a:lvl1pPr>
              <a:lnSpc>
                <a:spcPct val="110000"/>
              </a:lnSpc>
              <a:defRPr sz="2600">
                <a:solidFill>
                  <a:schemeClr val="bg1"/>
                </a:solidFill>
              </a:defRPr>
            </a:lvl1pPr>
          </a:lstStyle>
          <a:p>
            <a:r>
              <a:rPr lang="de-DE"/>
              <a:t>Titelmasterformat durch Klicken bearbeiten</a:t>
            </a:r>
          </a:p>
        </p:txBody>
      </p:sp>
      <p:sp>
        <p:nvSpPr>
          <p:cNvPr id="5" name="Rectangle 5"/>
          <p:cNvSpPr>
            <a:spLocks noGrp="1" noChangeArrowheads="1"/>
          </p:cNvSpPr>
          <p:nvPr>
            <p:ph type="ftr" sz="quarter" idx="10"/>
          </p:nvPr>
        </p:nvSpPr>
        <p:spPr>
          <a:xfrm>
            <a:off x="3124200" y="6245225"/>
            <a:ext cx="2895600" cy="476250"/>
          </a:xfrm>
        </p:spPr>
        <p:txBody>
          <a:bodyPr/>
          <a:lstStyle>
            <a:lvl1pPr>
              <a:defRPr smtClean="0">
                <a:solidFill>
                  <a:schemeClr val="tx1"/>
                </a:solidFill>
              </a:defRPr>
            </a:lvl1pPr>
          </a:lstStyle>
          <a:p>
            <a:pPr>
              <a:defRPr/>
            </a:pPr>
            <a:endParaRPr lang="tr-TR">
              <a:solidFill>
                <a:prstClr val="black"/>
              </a:solidFill>
            </a:endParaRPr>
          </a:p>
        </p:txBody>
      </p:sp>
    </p:spTree>
    <p:extLst>
      <p:ext uri="{BB962C8B-B14F-4D97-AF65-F5344CB8AC3E}">
        <p14:creationId xmlns:p14="http://schemas.microsoft.com/office/powerpoint/2010/main" xmlns="" val="15972186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xmlns="" val="2075546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xmlns="" val="39196159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xmlns="" val="315103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xmlns="" val="2336098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Asıl başlık stili için tıklatın</a:t>
            </a:r>
            <a:endParaRPr lang="tr-TR" dirty="0"/>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xmlns="" val="16793945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dirty="0">
              <a:solidFill>
                <a:prstClr val="white"/>
              </a:solidFill>
            </a:endParaRPr>
          </a:p>
        </p:txBody>
      </p:sp>
    </p:spTree>
    <p:extLst>
      <p:ext uri="{BB962C8B-B14F-4D97-AF65-F5344CB8AC3E}">
        <p14:creationId xmlns:p14="http://schemas.microsoft.com/office/powerpoint/2010/main" xmlns="" val="13748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xmlns="" val="886721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xmlns="" val="9629188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xmlns="" val="239595031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89725" y="411163"/>
            <a:ext cx="2130425" cy="53911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295275" y="411163"/>
            <a:ext cx="6242050" cy="53911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prstClr val="white"/>
              </a:solidFill>
            </a:endParaRPr>
          </a:p>
        </p:txBody>
      </p:sp>
    </p:spTree>
    <p:extLst>
      <p:ext uri="{BB962C8B-B14F-4D97-AF65-F5344CB8AC3E}">
        <p14:creationId xmlns:p14="http://schemas.microsoft.com/office/powerpoint/2010/main" xmlns="" val="142024397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xmlns="" val="1066578246"/>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300038" y="6269038"/>
            <a:ext cx="496887" cy="115887"/>
          </a:xfrm>
          <a:prstGeom prst="rect">
            <a:avLst/>
          </a:prstGeom>
          <a:solidFill>
            <a:schemeClr val="accent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8" name="Rectangle 16"/>
          <p:cNvSpPr>
            <a:spLocks noChangeArrowheads="1"/>
          </p:cNvSpPr>
          <p:nvPr userDrawn="1"/>
        </p:nvSpPr>
        <p:spPr bwMode="auto">
          <a:xfrm>
            <a:off x="79692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9" name="Rectangle 17"/>
          <p:cNvSpPr>
            <a:spLocks noChangeArrowheads="1"/>
          </p:cNvSpPr>
          <p:nvPr userDrawn="1"/>
        </p:nvSpPr>
        <p:spPr bwMode="auto">
          <a:xfrm>
            <a:off x="129381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0" name="Rectangle 18"/>
          <p:cNvSpPr>
            <a:spLocks noChangeArrowheads="1"/>
          </p:cNvSpPr>
          <p:nvPr userDrawn="1"/>
        </p:nvSpPr>
        <p:spPr bwMode="auto">
          <a:xfrm>
            <a:off x="178911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1" name="Rectangle 19"/>
          <p:cNvSpPr>
            <a:spLocks noChangeArrowheads="1"/>
          </p:cNvSpPr>
          <p:nvPr userDrawn="1"/>
        </p:nvSpPr>
        <p:spPr bwMode="auto">
          <a:xfrm>
            <a:off x="228600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2" name="Rectangle 20"/>
          <p:cNvSpPr>
            <a:spLocks noChangeArrowheads="1"/>
          </p:cNvSpPr>
          <p:nvPr userDrawn="1"/>
        </p:nvSpPr>
        <p:spPr bwMode="auto">
          <a:xfrm>
            <a:off x="2782888"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3" name="Rectangle 21"/>
          <p:cNvSpPr>
            <a:spLocks noChangeArrowheads="1"/>
          </p:cNvSpPr>
          <p:nvPr userDrawn="1"/>
        </p:nvSpPr>
        <p:spPr bwMode="auto">
          <a:xfrm>
            <a:off x="3279775"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4" name="Rectangle 22"/>
          <p:cNvSpPr>
            <a:spLocks noChangeArrowheads="1"/>
          </p:cNvSpPr>
          <p:nvPr userDrawn="1"/>
        </p:nvSpPr>
        <p:spPr bwMode="auto">
          <a:xfrm>
            <a:off x="3776663" y="6269038"/>
            <a:ext cx="495300"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5" name="Rectangle 23"/>
          <p:cNvSpPr>
            <a:spLocks noChangeArrowheads="1"/>
          </p:cNvSpPr>
          <p:nvPr userDrawn="1"/>
        </p:nvSpPr>
        <p:spPr bwMode="auto">
          <a:xfrm>
            <a:off x="4271963" y="6269038"/>
            <a:ext cx="496887"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6" name="Rectangle 24"/>
          <p:cNvSpPr>
            <a:spLocks noChangeArrowheads="1"/>
          </p:cNvSpPr>
          <p:nvPr userDrawn="1"/>
        </p:nvSpPr>
        <p:spPr bwMode="auto">
          <a:xfrm>
            <a:off x="4768850" y="6269038"/>
            <a:ext cx="496888" cy="115887"/>
          </a:xfrm>
          <a:prstGeom prst="rect">
            <a:avLst/>
          </a:prstGeom>
          <a:solidFill>
            <a:schemeClr val="hlink"/>
          </a:solidFill>
          <a:ln w="9525">
            <a:solidFill>
              <a:schemeClr val="bg1"/>
            </a:solidFill>
            <a:miter lim="800000"/>
            <a:headEnd/>
            <a:tailEnd/>
          </a:ln>
          <a:effectLst/>
        </p:spPr>
        <p:txBody>
          <a:bodyPr wrap="none" anchor="ctr"/>
          <a:lstStyle/>
          <a:p>
            <a:pPr>
              <a:defRPr/>
            </a:pPr>
            <a:endParaRPr lang="de-DE">
              <a:solidFill>
                <a:srgbClr val="000000"/>
              </a:solidFill>
            </a:endParaRPr>
          </a:p>
        </p:txBody>
      </p:sp>
      <p:sp>
        <p:nvSpPr>
          <p:cNvPr id="17" name="Line 25"/>
          <p:cNvSpPr>
            <a:spLocks noChangeShapeType="1"/>
          </p:cNvSpPr>
          <p:nvPr userDrawn="1"/>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
        <p:nvSpPr>
          <p:cNvPr id="156674"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noProof="1" smtClean="0"/>
            </a:lvl1pPr>
          </a:lstStyle>
          <a:p>
            <a:r>
              <a:rPr lang="tr-TR" noProof="1" smtClean="0"/>
              <a:t>Formatvorlage des Untertitelmasters durch Klicken bearbeiten</a:t>
            </a:r>
          </a:p>
        </p:txBody>
      </p:sp>
      <p:sp>
        <p:nvSpPr>
          <p:cNvPr id="156676" name="Rectangle 7"/>
          <p:cNvSpPr>
            <a:spLocks noGrp="1" noChangeArrowheads="1"/>
          </p:cNvSpPr>
          <p:nvPr>
            <p:ph type="ctrTitle"/>
          </p:nvPr>
        </p:nvSpPr>
        <p:spPr>
          <a:xfrm>
            <a:off x="685800" y="2130425"/>
            <a:ext cx="7772400" cy="1470025"/>
          </a:xfrm>
        </p:spPr>
        <p:txBody>
          <a:bodyPr/>
          <a:lstStyle>
            <a:lvl1pPr>
              <a:defRPr noProof="1" smtClean="0"/>
            </a:lvl1pPr>
          </a:lstStyle>
          <a:p>
            <a:r>
              <a:rPr lang="tr-TR" noProof="1" smtClean="0"/>
              <a:t>Titelmasterformat durch Klicken bearbeiten</a:t>
            </a:r>
          </a:p>
        </p:txBody>
      </p:sp>
      <p:sp>
        <p:nvSpPr>
          <p:cNvPr id="18" name="Rectangle 5"/>
          <p:cNvSpPr>
            <a:spLocks noGrp="1" noChangeArrowheads="1"/>
          </p:cNvSpPr>
          <p:nvPr>
            <p:ph type="ftr" sz="quarter" idx="10"/>
          </p:nvPr>
        </p:nvSpPr>
        <p:spPr>
          <a:xfrm>
            <a:off x="3124200" y="6245225"/>
            <a:ext cx="2895600" cy="476250"/>
          </a:xfrm>
        </p:spPr>
        <p:txBody>
          <a:bodyPr/>
          <a:lstStyle>
            <a:lvl1pPr>
              <a:defRPr smtClean="0"/>
            </a:lvl1pPr>
          </a:lstStyle>
          <a:p>
            <a:pPr>
              <a:defRPr/>
            </a:pPr>
            <a:endParaRPr lang="tr-TR" dirty="0">
              <a:solidFill>
                <a:srgbClr val="FFFFFF"/>
              </a:solidFill>
            </a:endParaRPr>
          </a:p>
        </p:txBody>
      </p:sp>
    </p:spTree>
    <p:extLst>
      <p:ext uri="{BB962C8B-B14F-4D97-AF65-F5344CB8AC3E}">
        <p14:creationId xmlns:p14="http://schemas.microsoft.com/office/powerpoint/2010/main" xmlns="" val="4000923156"/>
      </p:ext>
    </p:extLst>
  </p:cSld>
  <p:clrMapOvr>
    <a:masterClrMapping/>
  </p:clrMapOvr>
  <p:transition advClick="0" advTm="4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xmlns="" val="396484879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xmlns="" val="82854222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xmlns="" val="31844949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xmlns="" val="6985032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xmlns="" val="4169058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xmlns="" val="33618188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xmlns="" val="1208388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xmlns="" val="12483840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xmlns="" val="3341132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9725" y="411163"/>
            <a:ext cx="2130425" cy="53911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95275" y="411163"/>
            <a:ext cx="6242050" cy="53911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1pPr>
              <a:defRPr/>
            </a:lvl1pPr>
          </a:lstStyle>
          <a:p>
            <a:pPr>
              <a:defRPr/>
            </a:pPr>
            <a:endParaRPr lang="tr-TR">
              <a:solidFill>
                <a:srgbClr val="FFFFFF"/>
              </a:solidFill>
            </a:endParaRPr>
          </a:p>
        </p:txBody>
      </p:sp>
    </p:spTree>
    <p:extLst>
      <p:ext uri="{BB962C8B-B14F-4D97-AF65-F5344CB8AC3E}">
        <p14:creationId xmlns:p14="http://schemas.microsoft.com/office/powerpoint/2010/main" xmlns="" val="16588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1pPr>
              <a:defRPr/>
            </a:lvl1pPr>
          </a:lstStyle>
          <a:p>
            <a:pPr>
              <a:defRPr/>
            </a:pPr>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p>
        </p:txBody>
      </p:sp>
    </p:spTree>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advTm="4000">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latin typeface="Arial" pitchFamily="34" charset="0"/>
                <a:cs typeface="Arial" pitchFamily="34" charset="0"/>
              </a:rPr>
              <a:t>Page </a:t>
            </a:r>
            <a:r>
              <a:rPr lang="de-DE" sz="1000">
                <a:latin typeface="Arial" pitchFamily="34" charset="0"/>
                <a:cs typeface="Arial" pitchFamily="34" charset="0"/>
                <a:sym typeface="Wingdings" pitchFamily="2" charset="2"/>
              </a:rPr>
              <a:t></a:t>
            </a:r>
            <a:r>
              <a:rPr lang="de-DE" sz="1000">
                <a:latin typeface="Arial" pitchFamily="34" charset="0"/>
                <a:cs typeface="Arial" pitchFamily="34" charset="0"/>
              </a:rPr>
              <a:t> </a:t>
            </a:r>
            <a:fld id="{CF825FEF-9EFF-427A-BA79-FFBBF98227EB}" type="slidenum">
              <a:rPr lang="de-DE" sz="1000">
                <a:latin typeface="Arial" pitchFamily="34" charset="0"/>
                <a:cs typeface="Arial" pitchFamily="34" charset="0"/>
              </a:rPr>
              <a:pPr>
                <a:defRPr/>
              </a:pPr>
              <a:t>‹#›</a:t>
            </a:fld>
            <a:endParaRPr lang="de-DE" sz="1000">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4"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4"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9971"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prstClr val="white"/>
              </a:solidFill>
            </a:endParaRPr>
          </a:p>
        </p:txBody>
      </p:sp>
      <p:sp>
        <p:nvSpPr>
          <p:cNvPr id="4100"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339973"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a:defRPr/>
            </a:pPr>
            <a:r>
              <a:rPr lang="de-DE" sz="1000">
                <a:solidFill>
                  <a:prstClr val="black"/>
                </a:solidFill>
                <a:latin typeface="Arial" pitchFamily="34" charset="0"/>
                <a:cs typeface="Arial" pitchFamily="34" charset="0"/>
              </a:rPr>
              <a:t>Page </a:t>
            </a:r>
            <a:r>
              <a:rPr lang="de-DE" sz="1000">
                <a:solidFill>
                  <a:prstClr val="black"/>
                </a:solidFill>
                <a:latin typeface="Arial" pitchFamily="34" charset="0"/>
                <a:cs typeface="Arial" pitchFamily="34" charset="0"/>
                <a:sym typeface="Wingdings" pitchFamily="2" charset="2"/>
              </a:rPr>
              <a:t></a:t>
            </a:r>
            <a:r>
              <a:rPr lang="de-DE" sz="1000">
                <a:solidFill>
                  <a:prstClr val="black"/>
                </a:solidFill>
                <a:latin typeface="Arial" pitchFamily="34" charset="0"/>
                <a:cs typeface="Arial" pitchFamily="34" charset="0"/>
              </a:rPr>
              <a:t> </a:t>
            </a:r>
            <a:fld id="{CF825FEF-9EFF-427A-BA79-FFBBF98227EB}" type="slidenum">
              <a:rPr lang="de-DE" sz="1000">
                <a:solidFill>
                  <a:prstClr val="black"/>
                </a:solidFill>
                <a:latin typeface="Arial" pitchFamily="34" charset="0"/>
                <a:cs typeface="Arial" pitchFamily="34" charset="0"/>
              </a:rPr>
              <a:pPr>
                <a:defRPr/>
              </a:pPr>
              <a:t>‹#›</a:t>
            </a:fld>
            <a:endParaRPr lang="de-DE" sz="1000">
              <a:solidFill>
                <a:prstClr val="black"/>
              </a:solidFill>
              <a:latin typeface="Arial" pitchFamily="34" charset="0"/>
              <a:cs typeface="Arial" pitchFamily="34" charset="0"/>
            </a:endParaRPr>
          </a:p>
        </p:txBody>
      </p:sp>
      <p:grpSp>
        <p:nvGrpSpPr>
          <p:cNvPr id="4102" name="Group 6"/>
          <p:cNvGrpSpPr>
            <a:grpSpLocks/>
          </p:cNvGrpSpPr>
          <p:nvPr/>
        </p:nvGrpSpPr>
        <p:grpSpPr bwMode="auto">
          <a:xfrm>
            <a:off x="6646863" y="6181725"/>
            <a:ext cx="2225675" cy="392113"/>
            <a:chOff x="3316" y="1854"/>
            <a:chExt cx="2110" cy="372"/>
          </a:xfrm>
        </p:grpSpPr>
        <p:pic>
          <p:nvPicPr>
            <p:cNvPr id="4103" name="Picture 12" descr="Logo_ptl_für schwarz"/>
            <p:cNvPicPr>
              <a:picLocks noChangeAspect="1" noChangeArrowheads="1"/>
            </p:cNvPicPr>
            <p:nvPr userDrawn="1"/>
          </p:nvPicPr>
          <p:blipFill>
            <a:blip r:embed="rId15" cstate="print"/>
            <a:srcRect/>
            <a:stretch>
              <a:fillRect/>
            </a:stretch>
          </p:blipFill>
          <p:spPr bwMode="auto">
            <a:xfrm>
              <a:off x="3316" y="1854"/>
              <a:ext cx="2110" cy="372"/>
            </a:xfrm>
            <a:prstGeom prst="rect">
              <a:avLst/>
            </a:prstGeom>
            <a:noFill/>
            <a:ln w="9525">
              <a:noFill/>
              <a:miter lim="800000"/>
              <a:headEnd/>
              <a:tailEnd/>
            </a:ln>
          </p:spPr>
        </p:pic>
        <p:pic>
          <p:nvPicPr>
            <p:cNvPr id="4104" name="Picture 12" descr="Logo_ptl_für schwarz"/>
            <p:cNvPicPr>
              <a:picLocks noChangeAspect="1" noChangeArrowheads="1"/>
            </p:cNvPicPr>
            <p:nvPr userDrawn="1"/>
          </p:nvPicPr>
          <p:blipFill>
            <a:blip r:embed="rId15" cstate="print">
              <a:lum bright="-46000" contrast="-12000"/>
            </a:blip>
            <a:srcRect r="30521" b="-2"/>
            <a:stretch>
              <a:fillRect/>
            </a:stretch>
          </p:blipFill>
          <p:spPr bwMode="auto">
            <a:xfrm>
              <a:off x="3316" y="1854"/>
              <a:ext cx="1466" cy="372"/>
            </a:xfrm>
            <a:prstGeom prst="rect">
              <a:avLst/>
            </a:prstGeom>
            <a:noFill/>
            <a:ln w="9525">
              <a:noFill/>
              <a:miter lim="800000"/>
              <a:headEnd/>
              <a:tailEnd/>
            </a:ln>
          </p:spPr>
        </p:pic>
      </p:grpSp>
    </p:spTree>
    <p:extLst>
      <p:ext uri="{BB962C8B-B14F-4D97-AF65-F5344CB8AC3E}">
        <p14:creationId xmlns:p14="http://schemas.microsoft.com/office/powerpoint/2010/main" xmlns="" val="33752584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816"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p:titleStyle>
    <p:bodyStyle>
      <a:lvl1pPr marL="180975" indent="-180975" algn="l" rtl="0" eaLnBrk="0" fontAlgn="base" hangingPunct="0">
        <a:spcBef>
          <a:spcPct val="20000"/>
        </a:spcBef>
        <a:spcAft>
          <a:spcPct val="0"/>
        </a:spcAft>
        <a:buFont typeface="Wingdings" pitchFamily="2" charset="2"/>
        <a:buChar char="§"/>
        <a:defRPr>
          <a:solidFill>
            <a:schemeClr val="tx1"/>
          </a:solidFill>
          <a:latin typeface="+mn-lt"/>
          <a:ea typeface="+mn-ea"/>
          <a:cs typeface="+mn-cs"/>
        </a:defRPr>
      </a:lvl1pPr>
      <a:lvl2pPr marL="444500" indent="-261938" algn="l" rtl="0" eaLnBrk="0" fontAlgn="base" hangingPunct="0">
        <a:spcBef>
          <a:spcPct val="20000"/>
        </a:spcBef>
        <a:spcAft>
          <a:spcPct val="0"/>
        </a:spcAft>
        <a:buChar char="–"/>
        <a:defRPr>
          <a:solidFill>
            <a:schemeClr val="tx1"/>
          </a:solidFill>
          <a:latin typeface="+mn-lt"/>
          <a:cs typeface="+mn-cs"/>
        </a:defRPr>
      </a:lvl2pPr>
      <a:lvl3pPr marL="720725" indent="-274638" algn="l" rtl="0" eaLnBrk="0" fontAlgn="base" hangingPunct="0">
        <a:spcBef>
          <a:spcPct val="20000"/>
        </a:spcBef>
        <a:spcAft>
          <a:spcPct val="0"/>
        </a:spcAft>
        <a:buChar char="•"/>
        <a:defRPr>
          <a:solidFill>
            <a:schemeClr val="tx1"/>
          </a:solidFill>
          <a:latin typeface="+mn-lt"/>
          <a:cs typeface="+mn-cs"/>
        </a:defRPr>
      </a:lvl3pPr>
      <a:lvl4pPr marL="987425" indent="-265113" algn="l" rtl="0" eaLnBrk="0" fontAlgn="base" hangingPunct="0">
        <a:spcBef>
          <a:spcPct val="20000"/>
        </a:spcBef>
        <a:spcAft>
          <a:spcPct val="0"/>
        </a:spcAft>
        <a:buChar char="–"/>
        <a:defRPr>
          <a:solidFill>
            <a:schemeClr val="tx1"/>
          </a:solidFill>
          <a:latin typeface="+mn-lt"/>
          <a:cs typeface="+mn-cs"/>
        </a:defRPr>
      </a:lvl4pPr>
      <a:lvl5pPr marL="1254125" indent="-265113" algn="l" rtl="0" eaLnBrk="0" fontAlgn="base" hangingPunct="0">
        <a:spcBef>
          <a:spcPct val="20000"/>
        </a:spcBef>
        <a:spcAft>
          <a:spcPct val="0"/>
        </a:spcAft>
        <a:buChar char="»"/>
        <a:defRPr>
          <a:solidFill>
            <a:schemeClr val="tx1"/>
          </a:solidFill>
          <a:latin typeface="+mn-lt"/>
          <a:cs typeface="+mn-cs"/>
        </a:defRPr>
      </a:lvl5pPr>
      <a:lvl6pPr marL="1711325" indent="-265113" algn="l" rtl="0" fontAlgn="base">
        <a:spcBef>
          <a:spcPct val="20000"/>
        </a:spcBef>
        <a:spcAft>
          <a:spcPct val="0"/>
        </a:spcAft>
        <a:buChar char="»"/>
        <a:defRPr>
          <a:solidFill>
            <a:schemeClr val="tx1"/>
          </a:solidFill>
          <a:latin typeface="+mn-lt"/>
          <a:cs typeface="+mn-cs"/>
        </a:defRPr>
      </a:lvl6pPr>
      <a:lvl7pPr marL="2168525" indent="-265113" algn="l" rtl="0" fontAlgn="base">
        <a:spcBef>
          <a:spcPct val="20000"/>
        </a:spcBef>
        <a:spcAft>
          <a:spcPct val="0"/>
        </a:spcAft>
        <a:buChar char="»"/>
        <a:defRPr>
          <a:solidFill>
            <a:schemeClr val="tx1"/>
          </a:solidFill>
          <a:latin typeface="+mn-lt"/>
          <a:cs typeface="+mn-cs"/>
        </a:defRPr>
      </a:lvl7pPr>
      <a:lvl8pPr marL="2625725" indent="-265113" algn="l" rtl="0" fontAlgn="base">
        <a:spcBef>
          <a:spcPct val="20000"/>
        </a:spcBef>
        <a:spcAft>
          <a:spcPct val="0"/>
        </a:spcAft>
        <a:buChar char="»"/>
        <a:defRPr>
          <a:solidFill>
            <a:schemeClr val="tx1"/>
          </a:solidFill>
          <a:latin typeface="+mn-lt"/>
          <a:cs typeface="+mn-cs"/>
        </a:defRPr>
      </a:lvl8pPr>
      <a:lvl9pPr marL="3082925" indent="-265113" algn="l" rtl="0" fontAlgn="base">
        <a:spcBef>
          <a:spcPct val="20000"/>
        </a:spcBef>
        <a:spcAft>
          <a:spcPct val="0"/>
        </a:spcAft>
        <a:buChar char="»"/>
        <a:defRPr>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smtClean="0">
                <a:solidFill>
                  <a:schemeClr val="bg1"/>
                </a:solidFill>
                <a:latin typeface="Arial" pitchFamily="34" charset="0"/>
                <a:cs typeface="Arial" pitchFamily="34" charset="0"/>
              </a:defRPr>
            </a:lvl1pPr>
          </a:lstStyle>
          <a:p>
            <a:pPr>
              <a:defRPr/>
            </a:pPr>
            <a:endParaRPr lang="tr-TR">
              <a:solidFill>
                <a:srgbClr val="FFFFFF"/>
              </a:solidFill>
            </a:endParaRPr>
          </a:p>
        </p:txBody>
      </p:sp>
      <p:sp>
        <p:nvSpPr>
          <p:cNvPr id="3076" name="Rectangle 7"/>
          <p:cNvSpPr>
            <a:spLocks noGrp="1" noChangeArrowheads="1"/>
          </p:cNvSpPr>
          <p:nvPr>
            <p:ph type="title"/>
          </p:nvPr>
        </p:nvSpPr>
        <p:spPr bwMode="gray">
          <a:xfrm>
            <a:off x="300038" y="4111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2063" name="Rectangle 15"/>
          <p:cNvSpPr>
            <a:spLocks noChangeArrowheads="1"/>
          </p:cNvSpPr>
          <p:nvPr/>
        </p:nvSpPr>
        <p:spPr bwMode="auto">
          <a:xfrm>
            <a:off x="300038" y="6269038"/>
            <a:ext cx="496887" cy="158750"/>
          </a:xfrm>
          <a:prstGeom prst="rect">
            <a:avLst/>
          </a:prstGeom>
          <a:solidFill>
            <a:srgbClr val="E2E2E2"/>
          </a:solidFill>
          <a:ln w="9525" algn="ctr">
            <a:solidFill>
              <a:schemeClr val="bg1"/>
            </a:solidFill>
            <a:miter lim="800000"/>
            <a:headEnd/>
            <a:tailEnd/>
          </a:ln>
          <a:effectLst/>
        </p:spPr>
        <p:txBody>
          <a:bodyPr wrap="none" anchor="ctr"/>
          <a:lstStyle/>
          <a:p>
            <a:pPr>
              <a:defRPr/>
            </a:pPr>
            <a:endParaRPr lang="de-DE">
              <a:solidFill>
                <a:srgbClr val="000000"/>
              </a:solidFill>
            </a:endParaRPr>
          </a:p>
        </p:txBody>
      </p:sp>
      <p:sp>
        <p:nvSpPr>
          <p:cNvPr id="2064" name="Rectangle 16"/>
          <p:cNvSpPr>
            <a:spLocks noChangeArrowheads="1"/>
          </p:cNvSpPr>
          <p:nvPr/>
        </p:nvSpPr>
        <p:spPr bwMode="auto">
          <a:xfrm>
            <a:off x="79692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5" name="Rectangle 17"/>
          <p:cNvSpPr>
            <a:spLocks noChangeArrowheads="1"/>
          </p:cNvSpPr>
          <p:nvPr/>
        </p:nvSpPr>
        <p:spPr bwMode="auto">
          <a:xfrm>
            <a:off x="129381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6" name="Rectangle 18"/>
          <p:cNvSpPr>
            <a:spLocks noChangeArrowheads="1"/>
          </p:cNvSpPr>
          <p:nvPr/>
        </p:nvSpPr>
        <p:spPr bwMode="auto">
          <a:xfrm>
            <a:off x="178911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7" name="Rectangle 19"/>
          <p:cNvSpPr>
            <a:spLocks noChangeArrowheads="1"/>
          </p:cNvSpPr>
          <p:nvPr/>
        </p:nvSpPr>
        <p:spPr bwMode="auto">
          <a:xfrm>
            <a:off x="228600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8" name="Rectangle 20"/>
          <p:cNvSpPr>
            <a:spLocks noChangeArrowheads="1"/>
          </p:cNvSpPr>
          <p:nvPr/>
        </p:nvSpPr>
        <p:spPr bwMode="auto">
          <a:xfrm>
            <a:off x="2782888"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69" name="Rectangle 21"/>
          <p:cNvSpPr>
            <a:spLocks noChangeArrowheads="1"/>
          </p:cNvSpPr>
          <p:nvPr/>
        </p:nvSpPr>
        <p:spPr bwMode="auto">
          <a:xfrm>
            <a:off x="3279775"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0" name="Rectangle 22"/>
          <p:cNvSpPr>
            <a:spLocks noChangeArrowheads="1"/>
          </p:cNvSpPr>
          <p:nvPr/>
        </p:nvSpPr>
        <p:spPr bwMode="auto">
          <a:xfrm>
            <a:off x="3776663" y="6269038"/>
            <a:ext cx="495300"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1" name="Rectangle 23"/>
          <p:cNvSpPr>
            <a:spLocks noChangeArrowheads="1"/>
          </p:cNvSpPr>
          <p:nvPr/>
        </p:nvSpPr>
        <p:spPr bwMode="auto">
          <a:xfrm>
            <a:off x="4271963" y="6269038"/>
            <a:ext cx="496887"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2" name="Rectangle 24"/>
          <p:cNvSpPr>
            <a:spLocks noChangeArrowheads="1"/>
          </p:cNvSpPr>
          <p:nvPr/>
        </p:nvSpPr>
        <p:spPr bwMode="auto">
          <a:xfrm>
            <a:off x="4768850" y="6269038"/>
            <a:ext cx="496888" cy="158750"/>
          </a:xfrm>
          <a:prstGeom prst="rect">
            <a:avLst/>
          </a:prstGeom>
          <a:solidFill>
            <a:srgbClr val="E2E2E2"/>
          </a:solidFill>
          <a:ln w="9525">
            <a:solidFill>
              <a:schemeClr val="bg1"/>
            </a:solidFill>
            <a:miter lim="800000"/>
            <a:headEnd/>
            <a:tailEnd/>
          </a:ln>
        </p:spPr>
        <p:txBody>
          <a:bodyPr wrap="none" anchor="ctr"/>
          <a:lstStyle/>
          <a:p>
            <a:pPr>
              <a:defRPr/>
            </a:pPr>
            <a:endParaRPr lang="de-DE">
              <a:solidFill>
                <a:srgbClr val="000000"/>
              </a:solidFill>
            </a:endParaRPr>
          </a:p>
        </p:txBody>
      </p:sp>
      <p:sp>
        <p:nvSpPr>
          <p:cNvPr id="2073" name="Line 25"/>
          <p:cNvSpPr>
            <a:spLocks noChangeShapeType="1"/>
          </p:cNvSpPr>
          <p:nvPr/>
        </p:nvSpPr>
        <p:spPr bwMode="auto">
          <a:xfrm>
            <a:off x="0" y="6045200"/>
            <a:ext cx="9139238" cy="0"/>
          </a:xfrm>
          <a:prstGeom prst="line">
            <a:avLst/>
          </a:prstGeom>
          <a:noFill/>
          <a:ln w="9525">
            <a:solidFill>
              <a:srgbClr val="9F9F9F"/>
            </a:solidFill>
            <a:round/>
            <a:headEnd/>
            <a:tailEnd/>
          </a:ln>
          <a:effectLst/>
        </p:spPr>
        <p:txBody>
          <a:bodyPr/>
          <a:lstStyle/>
          <a:p>
            <a:pPr>
              <a:defRPr/>
            </a:pPr>
            <a:endParaRPr lang="de-DE">
              <a:solidFill>
                <a:srgbClr val="000000"/>
              </a:solidFill>
            </a:endParaRPr>
          </a:p>
        </p:txBody>
      </p:sp>
    </p:spTree>
    <p:extLst>
      <p:ext uri="{BB962C8B-B14F-4D97-AF65-F5344CB8AC3E}">
        <p14:creationId xmlns:p14="http://schemas.microsoft.com/office/powerpoint/2010/main" xmlns="" val="14545877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advClick="0" advTm="4000">
    <p:fade/>
  </p:transition>
  <p:timing>
    <p:tnLst>
      <p:par>
        <p:cTn id="1" dur="indefinite" restart="never" nodeType="tmRoot"/>
      </p:par>
    </p:tnLst>
  </p:timing>
  <p:hf sldNum="0" hdr="0" ftr="0"/>
  <p:txStyles>
    <p:title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4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4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4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400" b="1">
          <a:solidFill>
            <a:schemeClr val="tx1"/>
          </a:solidFill>
          <a:latin typeface="Arial" charset="0"/>
          <a:cs typeface="Arial" charset="0"/>
        </a:defRPr>
      </a:lvl9pPr>
    </p:titleStyle>
    <p:bodyStyle>
      <a:lvl1pPr marL="180975" indent="-180975" algn="l" rtl="0" eaLnBrk="0" fontAlgn="base" hangingPunct="0">
        <a:spcBef>
          <a:spcPct val="20000"/>
        </a:spcBef>
        <a:spcAft>
          <a:spcPct val="0"/>
        </a:spcAft>
        <a:buFont typeface="Wingdings" pitchFamily="2" charset="2"/>
        <a:buChar char="§"/>
        <a:defRPr sz="1600">
          <a:solidFill>
            <a:schemeClr val="tx1"/>
          </a:solidFill>
          <a:latin typeface="+mn-lt"/>
          <a:ea typeface="+mn-ea"/>
          <a:cs typeface="+mn-cs"/>
        </a:defRPr>
      </a:lvl1pPr>
      <a:lvl2pPr marL="444500" indent="-261938" algn="l" rtl="0" eaLnBrk="0" fontAlgn="base" hangingPunct="0">
        <a:spcBef>
          <a:spcPct val="20000"/>
        </a:spcBef>
        <a:spcAft>
          <a:spcPct val="0"/>
        </a:spcAft>
        <a:buChar char="–"/>
        <a:defRPr sz="1600">
          <a:solidFill>
            <a:schemeClr val="tx1"/>
          </a:solidFill>
          <a:latin typeface="+mn-lt"/>
          <a:cs typeface="+mn-cs"/>
        </a:defRPr>
      </a:lvl2pPr>
      <a:lvl3pPr marL="720725" indent="-274638" algn="l" rtl="0" eaLnBrk="0" fontAlgn="base" hangingPunct="0">
        <a:spcBef>
          <a:spcPct val="20000"/>
        </a:spcBef>
        <a:spcAft>
          <a:spcPct val="0"/>
        </a:spcAft>
        <a:buChar char="•"/>
        <a:defRPr sz="1600">
          <a:solidFill>
            <a:schemeClr val="tx1"/>
          </a:solidFill>
          <a:latin typeface="+mn-lt"/>
          <a:cs typeface="+mn-cs"/>
        </a:defRPr>
      </a:lvl3pPr>
      <a:lvl4pPr marL="987425" indent="-265113" algn="l" rtl="0" eaLnBrk="0" fontAlgn="base" hangingPunct="0">
        <a:spcBef>
          <a:spcPct val="20000"/>
        </a:spcBef>
        <a:spcAft>
          <a:spcPct val="0"/>
        </a:spcAft>
        <a:buChar char="–"/>
        <a:defRPr sz="1600">
          <a:solidFill>
            <a:schemeClr val="tx1"/>
          </a:solidFill>
          <a:latin typeface="+mn-lt"/>
          <a:cs typeface="+mn-cs"/>
        </a:defRPr>
      </a:lvl4pPr>
      <a:lvl5pPr marL="1254125" indent="-265113" algn="l" rtl="0" eaLnBrk="0" fontAlgn="base" hangingPunct="0">
        <a:spcBef>
          <a:spcPct val="20000"/>
        </a:spcBef>
        <a:spcAft>
          <a:spcPct val="0"/>
        </a:spcAft>
        <a:buChar char="»"/>
        <a:defRPr sz="1600">
          <a:solidFill>
            <a:schemeClr val="tx1"/>
          </a:solidFill>
          <a:latin typeface="+mn-lt"/>
          <a:cs typeface="+mn-cs"/>
        </a:defRPr>
      </a:lvl5pPr>
      <a:lvl6pPr marL="1711325" indent="-265113" algn="l" rtl="0" eaLnBrk="0" fontAlgn="base" hangingPunct="0">
        <a:spcBef>
          <a:spcPct val="20000"/>
        </a:spcBef>
        <a:spcAft>
          <a:spcPct val="0"/>
        </a:spcAft>
        <a:buChar char="»"/>
        <a:defRPr>
          <a:solidFill>
            <a:schemeClr val="tx1"/>
          </a:solidFill>
          <a:latin typeface="+mn-lt"/>
          <a:cs typeface="+mn-cs"/>
        </a:defRPr>
      </a:lvl6pPr>
      <a:lvl7pPr marL="2168525" indent="-265113" algn="l" rtl="0" eaLnBrk="0" fontAlgn="base" hangingPunct="0">
        <a:spcBef>
          <a:spcPct val="20000"/>
        </a:spcBef>
        <a:spcAft>
          <a:spcPct val="0"/>
        </a:spcAft>
        <a:buChar char="»"/>
        <a:defRPr>
          <a:solidFill>
            <a:schemeClr val="tx1"/>
          </a:solidFill>
          <a:latin typeface="+mn-lt"/>
          <a:cs typeface="+mn-cs"/>
        </a:defRPr>
      </a:lvl7pPr>
      <a:lvl8pPr marL="2625725" indent="-265113" algn="l" rtl="0" eaLnBrk="0" fontAlgn="base" hangingPunct="0">
        <a:spcBef>
          <a:spcPct val="20000"/>
        </a:spcBef>
        <a:spcAft>
          <a:spcPct val="0"/>
        </a:spcAft>
        <a:buChar char="»"/>
        <a:defRPr>
          <a:solidFill>
            <a:schemeClr val="tx1"/>
          </a:solidFill>
          <a:latin typeface="+mn-lt"/>
          <a:cs typeface="+mn-cs"/>
        </a:defRPr>
      </a:lvl8pPr>
      <a:lvl9pPr marL="3082925" indent="-265113" algn="l" rtl="0" eaLnBrk="0" fontAlgn="base" hangingPunct="0">
        <a:spcBef>
          <a:spcPct val="20000"/>
        </a:spcBef>
        <a:spcAft>
          <a:spcPct val="0"/>
        </a:spcAft>
        <a:buChar char="»"/>
        <a:defRPr>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4.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Dikdörtgen"/>
          <p:cNvSpPr/>
          <p:nvPr/>
        </p:nvSpPr>
        <p:spPr>
          <a:xfrm>
            <a:off x="176274" y="364980"/>
            <a:ext cx="8791574" cy="1631216"/>
          </a:xfrm>
          <a:prstGeom prst="rect">
            <a:avLst/>
          </a:prstGeom>
          <a:noFill/>
          <a:ln>
            <a:noFill/>
          </a:ln>
          <a:effectLst>
            <a:glow rad="228600">
              <a:schemeClr val="accent4">
                <a:satMod val="175000"/>
                <a:alpha val="40000"/>
              </a:schemeClr>
            </a:glow>
            <a:outerShdw blurRad="107950" dist="12700" dir="5400000" algn="ctr">
              <a:srgbClr val="7DC4FF"/>
            </a:outerShdw>
            <a:softEdge rad="127000"/>
          </a:effectLst>
          <a:scene3d>
            <a:camera prst="orthographicFront">
              <a:rot lat="0" lon="0" rev="0"/>
            </a:camera>
            <a:lightRig rig="soft" dir="t">
              <a:rot lat="0" lon="0" rev="0"/>
            </a:lightRig>
          </a:scene3d>
          <a:sp3d prstMaterial="dkEdge">
            <a:bevelT w="63500" h="63500"/>
            <a:contourClr>
              <a:schemeClr val="bg2">
                <a:lumMod val="20000"/>
                <a:lumOff val="80000"/>
              </a:schemeClr>
            </a:contourClr>
          </a:sp3d>
        </p:spPr>
        <p:txBody>
          <a:bodyPr wrap="square" anchor="ctr" anchorCtr="1">
            <a:spAutoFit/>
          </a:bodyPr>
          <a:lstStyle/>
          <a:p>
            <a:pPr algn="ctr">
              <a:defRPr/>
            </a:pPr>
            <a:r>
              <a:rPr lang="tr-TR" sz="10000" dirty="0" smtClean="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rPr>
              <a:t>İstanbulUzman</a:t>
            </a:r>
            <a:endParaRPr lang="tr-TR" sz="10000" dirty="0">
              <a:ln w="38100">
                <a:solidFill>
                  <a:schemeClr val="bg2">
                    <a:lumMod val="40000"/>
                    <a:lumOff val="60000"/>
                  </a:schemeClr>
                </a:solidFill>
                <a:prstDash val="solid"/>
                <a:miter lim="800000"/>
              </a:ln>
              <a:noFill/>
              <a:effectLst>
                <a:outerShdw blurRad="76200" dist="50800" dir="5400000" algn="tl">
                  <a:schemeClr val="tx1"/>
                </a:outerShdw>
              </a:effectLst>
              <a:latin typeface="Cambria" pitchFamily="18" charset="0"/>
            </a:endParaRPr>
          </a:p>
        </p:txBody>
      </p:sp>
      <p:sp>
        <p:nvSpPr>
          <p:cNvPr id="4" name="3 Dikdörtgen"/>
          <p:cNvSpPr/>
          <p:nvPr/>
        </p:nvSpPr>
        <p:spPr>
          <a:xfrm>
            <a:off x="0" y="4089181"/>
            <a:ext cx="8945949" cy="754053"/>
          </a:xfrm>
          <a:prstGeom prst="rect">
            <a:avLst/>
          </a:prstGeom>
          <a:noFill/>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chemeClr val="bg1">
                <a:lumMod val="85000"/>
              </a:schemeClr>
            </a:contourClr>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tr-TR" sz="4300" b="1" dirty="0" smtClean="0">
                <a:ln w="50800"/>
                <a:solidFill>
                  <a:schemeClr val="bg1">
                    <a:shade val="50000"/>
                  </a:schemeClr>
                </a:solidFill>
                <a:effectLst>
                  <a:glow rad="139700">
                    <a:schemeClr val="accent4">
                      <a:satMod val="175000"/>
                      <a:alpha val="40000"/>
                    </a:schemeClr>
                  </a:glow>
                </a:effectLst>
                <a:latin typeface="Cambria" pitchFamily="18" charset="0"/>
              </a:rPr>
              <a:t>ISG Kavram ve Kuralları Gelişimi</a:t>
            </a:r>
            <a:endParaRPr lang="tr-TR" sz="4300" b="1" dirty="0">
              <a:ln w="50800"/>
              <a:solidFill>
                <a:schemeClr val="bg1">
                  <a:shade val="50000"/>
                </a:schemeClr>
              </a:solidFill>
              <a:effectLst>
                <a:glow rad="139700">
                  <a:schemeClr val="accent4">
                    <a:satMod val="175000"/>
                    <a:alpha val="40000"/>
                  </a:schemeClr>
                </a:glow>
              </a:effectLst>
              <a:latin typeface="Cambria" pitchFamily="18" charset="0"/>
            </a:endParaRPr>
          </a:p>
        </p:txBody>
      </p:sp>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chemeClr val="accent6">
                  <a:lumMod val="60000"/>
                  <a:lumOff val="40000"/>
                </a:scheme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GB" sz="1800" b="1" i="0" u="none" strike="noStrike" kern="0" cap="none" spc="0" normalizeH="0" baseline="0" noProof="0" dirty="0" smtClean="0">
              <a:ln>
                <a:noFill/>
              </a:ln>
              <a:solidFill>
                <a:schemeClr val="bg1">
                  <a:lumMod val="65000"/>
                </a:schemeClr>
              </a:solidFill>
              <a:effectLst>
                <a:outerShdw blurRad="75057" dist="38100" dir="5400000" sy="-20000" rotWithShape="0">
                  <a:prstClr val="black">
                    <a:alpha val="25000"/>
                  </a:prstClr>
                </a:outerShdw>
                <a:reflection blurRad="6350" stA="55000" endA="50" endPos="85000" dist="29997" dir="5400000" sy="-100000" algn="bl" rotWithShape="0"/>
              </a:effectLst>
              <a:uLnTx/>
              <a:uFillTx/>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 KAZASI YASAL TANIM (5510 SAYILI YASA)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2"/>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eaLnBrk="1" hangingPunct="1">
              <a:lnSpc>
                <a:spcPct val="100000"/>
              </a:lnSpc>
              <a:spcBef>
                <a:spcPct val="50000"/>
              </a:spcBef>
              <a:buClr>
                <a:srgbClr val="000066"/>
              </a:buClr>
              <a:buSzPct val="120000"/>
              <a:defRPr/>
            </a:pPr>
            <a:r>
              <a:rPr lang="tr-TR" sz="1400" dirty="0">
                <a:latin typeface="Arial" pitchFamily="34" charset="0"/>
              </a:rPr>
              <a:t>a) Sigortalının işyerinde bulunduğu sırada,  </a:t>
            </a:r>
          </a:p>
          <a:p>
            <a:pPr eaLnBrk="1" hangingPunct="1">
              <a:lnSpc>
                <a:spcPct val="100000"/>
              </a:lnSpc>
              <a:spcBef>
                <a:spcPct val="50000"/>
              </a:spcBef>
              <a:buClr>
                <a:srgbClr val="000066"/>
              </a:buClr>
              <a:buSzPct val="120000"/>
              <a:defRPr/>
            </a:pPr>
            <a:r>
              <a:rPr lang="tr-TR" sz="1400" dirty="0" smtClean="0">
                <a:latin typeface="Arial" pitchFamily="34" charset="0"/>
              </a:rPr>
              <a:t>b</a:t>
            </a:r>
            <a:r>
              <a:rPr lang="tr-TR" sz="1400">
                <a:latin typeface="Arial" pitchFamily="34" charset="0"/>
              </a:rPr>
              <a:t>) </a:t>
            </a:r>
            <a:r>
              <a:rPr lang="tr-TR" sz="1400" smtClean="0">
                <a:latin typeface="Arial" pitchFamily="34" charset="0"/>
              </a:rPr>
              <a:t>İşveren </a:t>
            </a:r>
            <a:r>
              <a:rPr lang="tr-TR" sz="1400" dirty="0">
                <a:latin typeface="Arial" pitchFamily="34" charset="0"/>
              </a:rPr>
              <a:t>tarafından yürütülmekte olan iş nedeniyle sigortalı kendi adına ve </a:t>
            </a:r>
            <a:r>
              <a:rPr lang="tr-TR" sz="1400" dirty="0" smtClean="0">
                <a:latin typeface="Arial" pitchFamily="34" charset="0"/>
              </a:rPr>
              <a:t>hesabına </a:t>
            </a:r>
            <a:r>
              <a:rPr lang="tr-TR" sz="1400" dirty="0">
                <a:latin typeface="Arial" pitchFamily="34" charset="0"/>
              </a:rPr>
              <a:t>bağımsız çalışıyorsa yürütmekte olduğu iş nedeniyle, </a:t>
            </a:r>
          </a:p>
          <a:p>
            <a:pPr eaLnBrk="1" hangingPunct="1">
              <a:lnSpc>
                <a:spcPct val="100000"/>
              </a:lnSpc>
              <a:spcBef>
                <a:spcPct val="50000"/>
              </a:spcBef>
              <a:buClr>
                <a:srgbClr val="000066"/>
              </a:buClr>
              <a:buSzPct val="120000"/>
              <a:defRPr/>
            </a:pPr>
            <a:r>
              <a:rPr lang="tr-TR" sz="1400" dirty="0" smtClean="0">
                <a:latin typeface="Arial" pitchFamily="34" charset="0"/>
              </a:rPr>
              <a:t>c</a:t>
            </a:r>
            <a:r>
              <a:rPr lang="tr-TR" sz="1400" dirty="0">
                <a:latin typeface="Arial" pitchFamily="34" charset="0"/>
              </a:rPr>
              <a:t>) Bir işverene bağlı olarak çalışan sigortalının, görevli olarak işyeri dışında başka bir yere gönderilmesi nedeniyle </a:t>
            </a:r>
            <a:r>
              <a:rPr lang="tr-TR" sz="1400" dirty="0" smtClean="0">
                <a:latin typeface="Arial" pitchFamily="34" charset="0"/>
              </a:rPr>
              <a:t>asıl </a:t>
            </a:r>
            <a:r>
              <a:rPr lang="tr-TR" sz="1400" dirty="0">
                <a:latin typeface="Arial" pitchFamily="34" charset="0"/>
              </a:rPr>
              <a:t>işini yapmaksızın geçen zamanlarda, </a:t>
            </a:r>
            <a:endParaRPr lang="tr-TR" sz="1400" dirty="0" smtClean="0">
              <a:latin typeface="Arial" pitchFamily="34" charset="0"/>
            </a:endParaRPr>
          </a:p>
          <a:p>
            <a:pPr eaLnBrk="1" hangingPunct="1">
              <a:lnSpc>
                <a:spcPct val="100000"/>
              </a:lnSpc>
              <a:spcBef>
                <a:spcPct val="50000"/>
              </a:spcBef>
              <a:buClr>
                <a:srgbClr val="000066"/>
              </a:buClr>
              <a:buSzPct val="120000"/>
              <a:defRPr/>
            </a:pPr>
            <a:r>
              <a:rPr lang="tr-TR" sz="1400" dirty="0" smtClean="0">
                <a:latin typeface="Arial" pitchFamily="34" charset="0"/>
              </a:rPr>
              <a:t>d) Emziren </a:t>
            </a:r>
            <a:r>
              <a:rPr lang="tr-TR" sz="1400" dirty="0">
                <a:latin typeface="Arial" pitchFamily="34" charset="0"/>
              </a:rPr>
              <a:t>kadın sigortalının, iş mevzuatı gereğince çocuğuna süt vermek için ayrılan zamanlarda, </a:t>
            </a:r>
          </a:p>
          <a:p>
            <a:pPr eaLnBrk="1" hangingPunct="1">
              <a:lnSpc>
                <a:spcPct val="100000"/>
              </a:lnSpc>
              <a:spcBef>
                <a:spcPct val="50000"/>
              </a:spcBef>
              <a:buClr>
                <a:srgbClr val="000066"/>
              </a:buClr>
              <a:buSzPct val="120000"/>
              <a:defRPr/>
            </a:pPr>
            <a:r>
              <a:rPr lang="tr-TR" sz="1400" dirty="0" smtClean="0">
                <a:latin typeface="Arial" pitchFamily="34" charset="0"/>
              </a:rPr>
              <a:t>e</a:t>
            </a:r>
            <a:r>
              <a:rPr lang="tr-TR" sz="1400" dirty="0">
                <a:latin typeface="Arial" pitchFamily="34" charset="0"/>
              </a:rPr>
              <a:t>) Sigortalıların, işverence sağlanan bir taşıtla işin yapıldığı yere gidiş gelişi sırasında,  </a:t>
            </a:r>
          </a:p>
          <a:p>
            <a:pPr eaLnBrk="1" hangingPunct="1">
              <a:lnSpc>
                <a:spcPct val="100000"/>
              </a:lnSpc>
              <a:spcBef>
                <a:spcPct val="50000"/>
              </a:spcBef>
              <a:buClr>
                <a:srgbClr val="000066"/>
              </a:buClr>
              <a:buSzPct val="120000"/>
              <a:defRPr/>
            </a:pPr>
            <a:r>
              <a:rPr lang="tr-TR" sz="1400" dirty="0" smtClean="0">
                <a:latin typeface="Arial" pitchFamily="34" charset="0"/>
              </a:rPr>
              <a:t>meydana </a:t>
            </a:r>
            <a:r>
              <a:rPr lang="tr-TR" sz="1400" dirty="0">
                <a:latin typeface="Arial" pitchFamily="34" charset="0"/>
              </a:rPr>
              <a:t>gelen ve sigortalıyı hemen veya sonradan bedenen ya da ruhen </a:t>
            </a:r>
            <a:r>
              <a:rPr lang="tr-TR" sz="1400" dirty="0" err="1">
                <a:latin typeface="Arial" pitchFamily="34" charset="0"/>
              </a:rPr>
              <a:t>özüre</a:t>
            </a:r>
            <a:r>
              <a:rPr lang="tr-TR" sz="1400" dirty="0">
                <a:latin typeface="Arial" pitchFamily="34" charset="0"/>
              </a:rPr>
              <a:t> uğratan olaydır.</a:t>
            </a:r>
            <a:endParaRPr lang="tr-TR" sz="1400"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 name="Group 8"/>
          <p:cNvGrpSpPr>
            <a:grpSpLocks/>
          </p:cNvGrpSpPr>
          <p:nvPr/>
        </p:nvGrpSpPr>
        <p:grpSpPr bwMode="auto">
          <a:xfrm>
            <a:off x="323850" y="1555750"/>
            <a:ext cx="1482725" cy="1482725"/>
            <a:chOff x="1166" y="1342"/>
            <a:chExt cx="934" cy="934"/>
          </a:xfrm>
        </p:grpSpPr>
        <p:grpSp>
          <p:nvGrpSpPr>
            <p:cNvPr id="3" name="Group 9"/>
            <p:cNvGrpSpPr>
              <a:grpSpLocks/>
            </p:cNvGrpSpPr>
            <p:nvPr/>
          </p:nvGrpSpPr>
          <p:grpSpPr bwMode="auto">
            <a:xfrm>
              <a:off x="1166" y="1342"/>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618"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TANIMI</a:t>
            </a: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xmlns="" val="3840538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YASAL TANIM (5510 SAYILI YASA)</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571750" y="192246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marL="0" indent="0" algn="just">
              <a:buFontTx/>
              <a:buNone/>
              <a:defRPr/>
            </a:pPr>
            <a:endParaRPr lang="tr-TR" b="1" dirty="0" smtClean="0"/>
          </a:p>
          <a:p>
            <a:pPr marL="0" indent="0" algn="just">
              <a:buFontTx/>
              <a:buNone/>
              <a:defRPr/>
            </a:pPr>
            <a:endParaRPr lang="tr-TR" b="1" dirty="0"/>
          </a:p>
          <a:p>
            <a:pPr marL="0" indent="0" algn="just">
              <a:buFontTx/>
              <a:buNone/>
              <a:defRPr/>
            </a:pPr>
            <a:r>
              <a:rPr lang="tr-TR" b="1" dirty="0" smtClean="0"/>
              <a:t>Sigortalının, </a:t>
            </a:r>
            <a:r>
              <a:rPr lang="tr-TR" b="1" dirty="0"/>
              <a:t>çalıştırıldığı</a:t>
            </a:r>
            <a:r>
              <a:rPr lang="tr-TR" b="1" dirty="0">
                <a:solidFill>
                  <a:srgbClr val="00B050"/>
                </a:solidFill>
              </a:rPr>
              <a:t> </a:t>
            </a:r>
            <a:r>
              <a:rPr lang="tr-TR" b="1" dirty="0"/>
              <a:t>işin niteliğine göre</a:t>
            </a:r>
            <a:r>
              <a:rPr lang="tr-TR" b="1" dirty="0">
                <a:solidFill>
                  <a:srgbClr val="00B050"/>
                </a:solidFill>
              </a:rPr>
              <a:t>, </a:t>
            </a:r>
            <a:r>
              <a:rPr lang="tr-TR" b="1" u="sng" dirty="0">
                <a:solidFill>
                  <a:srgbClr val="002060"/>
                </a:solidFill>
              </a:rPr>
              <a:t>tekrarlanan bir sebeple</a:t>
            </a:r>
            <a:r>
              <a:rPr lang="tr-TR" b="1" dirty="0">
                <a:solidFill>
                  <a:srgbClr val="002060"/>
                </a:solidFill>
              </a:rPr>
              <a:t> veya</a:t>
            </a:r>
            <a:r>
              <a:rPr lang="tr-TR" b="1" dirty="0"/>
              <a:t> </a:t>
            </a:r>
            <a:r>
              <a:rPr lang="tr-TR" b="1" u="sng" dirty="0">
                <a:solidFill>
                  <a:srgbClr val="004074"/>
                </a:solidFill>
              </a:rPr>
              <a:t>işin yürütüm şartları yüzünden</a:t>
            </a:r>
            <a:r>
              <a:rPr lang="tr-TR" b="1" dirty="0">
                <a:solidFill>
                  <a:srgbClr val="004074"/>
                </a:solidFill>
              </a:rPr>
              <a:t> </a:t>
            </a:r>
            <a:r>
              <a:rPr lang="tr-TR" b="1" dirty="0"/>
              <a:t>uğradığı</a:t>
            </a:r>
            <a:r>
              <a:rPr lang="tr-TR" b="1" dirty="0" smtClean="0"/>
              <a:t>, </a:t>
            </a:r>
            <a:r>
              <a:rPr lang="tr-TR" b="1" u="sng" dirty="0">
                <a:solidFill>
                  <a:srgbClr val="FF0000"/>
                </a:solidFill>
              </a:rPr>
              <a:t>geçici</a:t>
            </a:r>
            <a:r>
              <a:rPr lang="tr-TR" b="1" dirty="0">
                <a:solidFill>
                  <a:srgbClr val="FF0000"/>
                </a:solidFill>
              </a:rPr>
              <a:t> veya </a:t>
            </a:r>
            <a:r>
              <a:rPr lang="tr-TR" b="1" u="sng" dirty="0">
                <a:solidFill>
                  <a:srgbClr val="FF0000"/>
                </a:solidFill>
              </a:rPr>
              <a:t>sürekli</a:t>
            </a:r>
            <a:r>
              <a:rPr lang="tr-TR" b="1" dirty="0">
                <a:solidFill>
                  <a:srgbClr val="FF0000"/>
                </a:solidFill>
              </a:rPr>
              <a:t> </a:t>
            </a:r>
            <a:r>
              <a:rPr lang="tr-TR" b="1" dirty="0"/>
              <a:t>hastalık, sakatlık ya da ruhi arıza halleri meslek hastalığı kapsamında değerlendirilmektedir.</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 name="Group 8"/>
          <p:cNvGrpSpPr>
            <a:grpSpLocks/>
          </p:cNvGrpSpPr>
          <p:nvPr/>
        </p:nvGrpSpPr>
        <p:grpSpPr bwMode="auto">
          <a:xfrm>
            <a:off x="323850" y="1555750"/>
            <a:ext cx="1482725" cy="1482725"/>
            <a:chOff x="1166" y="1342"/>
            <a:chExt cx="934" cy="934"/>
          </a:xfrm>
        </p:grpSpPr>
        <p:grpSp>
          <p:nvGrpSpPr>
            <p:cNvPr id="3" name="Group 9"/>
            <p:cNvGrpSpPr>
              <a:grpSpLocks/>
            </p:cNvGrpSpPr>
            <p:nvPr/>
          </p:nvGrpSpPr>
          <p:grpSpPr bwMode="auto">
            <a:xfrm>
              <a:off x="1166" y="1342"/>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618"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HASTALIĞI </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xmlns="" val="1984822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bwMode="auto">
          <a:xfrm>
            <a:off x="583223" y="908050"/>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Tx/>
              <a:buNone/>
            </a:pPr>
            <a:endParaRPr lang="tr-TR" sz="2800" dirty="0" smtClean="0"/>
          </a:p>
          <a:p>
            <a:pPr marL="0" indent="0" algn="just">
              <a:buFontTx/>
              <a:buNone/>
            </a:pPr>
            <a:r>
              <a:rPr lang="tr-TR" sz="2800" dirty="0" smtClean="0"/>
              <a:t>Dünya’da, meslek hastalıklarının yarattığı tablo iş kazalarına göre daha kötü durumdadır. </a:t>
            </a:r>
          </a:p>
          <a:p>
            <a:pPr marL="0" indent="0" algn="just">
              <a:buFontTx/>
              <a:buNone/>
            </a:pPr>
            <a:endParaRPr lang="tr-TR" sz="2800" dirty="0"/>
          </a:p>
          <a:p>
            <a:pPr marL="0" indent="0" algn="just">
              <a:buFontTx/>
              <a:buNone/>
            </a:pPr>
            <a:r>
              <a:rPr lang="tr-TR" sz="2800" dirty="0" smtClean="0"/>
              <a:t>Özellikle </a:t>
            </a:r>
            <a:r>
              <a:rPr lang="tr-TR" sz="2800" u="sng" dirty="0" smtClean="0"/>
              <a:t>çoğu meslek hastalığının tanısı konulamadığından</a:t>
            </a:r>
            <a:r>
              <a:rPr lang="tr-TR" sz="2800" dirty="0" smtClean="0"/>
              <a:t>, meslek hastalığı olarak kayda geçmemektedir. </a:t>
            </a:r>
          </a:p>
        </p:txBody>
      </p:sp>
      <p:sp>
        <p:nvSpPr>
          <p:cNvPr id="5" name="Rectangle 31"/>
          <p:cNvSpPr txBox="1">
            <a:spLocks noChangeArrowheads="1"/>
          </p:cNvSpPr>
          <p:nvPr/>
        </p:nvSpPr>
        <p:spPr bwMode="gray">
          <a:xfrm>
            <a:off x="412772" y="27781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MESLEK HASTALIKLARI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xmlns="" val="38305295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28849" y="1335088"/>
            <a:ext cx="6505575" cy="4313238"/>
          </a:xfrm>
        </p:spPr>
        <p:txBody>
          <a:bodyPr/>
          <a:lstStyle/>
          <a:p>
            <a:pPr algn="just">
              <a:defRPr/>
            </a:pPr>
            <a:r>
              <a:rPr lang="tr-TR" sz="2200" dirty="0" smtClean="0"/>
              <a:t>İSG </a:t>
            </a:r>
            <a:r>
              <a:rPr lang="tr-TR" sz="2200" dirty="0"/>
              <a:t>olarak tanımlanabilecek çalışmalar, ilk olarak köleci toplumlardan eski Roma’da gözlenmiştir. Ünlü tarihçi </a:t>
            </a:r>
            <a:r>
              <a:rPr lang="tr-TR" sz="2200" b="1" dirty="0"/>
              <a:t>Heredot</a:t>
            </a:r>
            <a:r>
              <a:rPr lang="tr-TR" sz="2200" dirty="0"/>
              <a:t> ilk kez çalışanların verimli olabilmesi için yüksek enerjili besinlerle beslenmeleri gerektiğine değinmiştir. </a:t>
            </a:r>
            <a:endParaRPr lang="tr-TR" sz="2200" dirty="0" smtClean="0"/>
          </a:p>
          <a:p>
            <a:pPr algn="just">
              <a:defRPr/>
            </a:pPr>
            <a:r>
              <a:rPr lang="tr-TR" sz="2200" dirty="0" smtClean="0"/>
              <a:t>Roma </a:t>
            </a:r>
            <a:r>
              <a:rPr lang="tr-TR" sz="2200" dirty="0"/>
              <a:t>İmparatorluğu döneminde toksikoloji oldukça ilerlemiş, birçok bitkisel zehir, arsenik ve arsenik asidi tuzlar bulunmuştur. </a:t>
            </a:r>
            <a:endParaRPr lang="tr-TR" sz="2200" dirty="0" smtClean="0"/>
          </a:p>
          <a:p>
            <a:pPr algn="just">
              <a:defRPr/>
            </a:pPr>
            <a:r>
              <a:rPr lang="tr-TR" sz="2200" b="1" dirty="0" smtClean="0"/>
              <a:t>Dioscorides </a:t>
            </a:r>
            <a:r>
              <a:rPr lang="tr-TR" sz="2200" dirty="0"/>
              <a:t>ise zehirleri bitkisel, hayvansal ve mineral kaynaklı olmak üzere üçe ayırmış ve bu ayrım yüzyıllar boyunca kullanılmıştır. </a:t>
            </a:r>
          </a:p>
          <a:p>
            <a:pPr marL="0" indent="0">
              <a:buFontTx/>
              <a:buNone/>
              <a:defRPr/>
            </a:pPr>
            <a:endParaRPr lang="tr-TR" dirty="0"/>
          </a:p>
        </p:txBody>
      </p:sp>
      <p:sp>
        <p:nvSpPr>
          <p:cNvPr id="6"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SG’nin TARİHSEL GELİŞİMİ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3074" name="Picture 2" descr="http://yenisafak.com.tr/diziler/bodrum/1804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381125"/>
            <a:ext cx="2162175" cy="417299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202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338" y="1196975"/>
            <a:ext cx="8229600" cy="4525963"/>
          </a:xfrm>
        </p:spPr>
        <p:txBody>
          <a:bodyPr/>
          <a:lstStyle/>
          <a:p>
            <a:pPr algn="just">
              <a:defRPr/>
            </a:pPr>
            <a:r>
              <a:rPr lang="tr-TR" sz="2400" dirty="0"/>
              <a:t>M.Ö. 200 yıllarında Hipokrates’in çalışmalarını daha da geliştiren </a:t>
            </a:r>
            <a:r>
              <a:rPr lang="tr-TR" sz="2400" b="1" dirty="0"/>
              <a:t>Nicander</a:t>
            </a:r>
            <a:r>
              <a:rPr lang="tr-TR" sz="2400" dirty="0"/>
              <a:t>, kurşun koliği ve kurşun anemisini incelemiş ve tanımlamıştır. </a:t>
            </a:r>
            <a:endParaRPr lang="tr-TR" sz="2400" dirty="0" smtClean="0"/>
          </a:p>
          <a:p>
            <a:pPr algn="just">
              <a:defRPr/>
            </a:pPr>
            <a:endParaRPr lang="tr-TR" sz="2400" dirty="0"/>
          </a:p>
          <a:p>
            <a:pPr algn="just">
              <a:defRPr/>
            </a:pPr>
            <a:r>
              <a:rPr lang="tr-TR" sz="2400" dirty="0" smtClean="0"/>
              <a:t>M.S.1.y.y.‘</a:t>
            </a:r>
            <a:r>
              <a:rPr lang="tr-TR" sz="2400" dirty="0"/>
              <a:t>da yaşamış </a:t>
            </a:r>
            <a:r>
              <a:rPr lang="tr-TR" sz="2400" dirty="0" smtClean="0"/>
              <a:t>olan </a:t>
            </a:r>
            <a:r>
              <a:rPr lang="tr-TR" sz="2400" b="1" dirty="0" smtClean="0"/>
              <a:t>Plini</a:t>
            </a:r>
            <a:r>
              <a:rPr lang="tr-TR" sz="2400" dirty="0"/>
              <a:t>, çalışma ortamındaki tehlikeli tozlara karşı çalışanların maske yerine geçmek üzere başlarına torba geçirmelerini önermiştir. </a:t>
            </a:r>
            <a:endParaRPr lang="tr-TR" sz="2400" dirty="0" smtClean="0"/>
          </a:p>
          <a:p>
            <a:pPr algn="just">
              <a:defRPr/>
            </a:pPr>
            <a:endParaRPr lang="tr-TR" sz="2400" b="1" dirty="0"/>
          </a:p>
          <a:p>
            <a:pPr algn="just">
              <a:defRPr/>
            </a:pPr>
            <a:r>
              <a:rPr lang="tr-TR" sz="2400" b="1" dirty="0" smtClean="0"/>
              <a:t>Juvenal</a:t>
            </a:r>
            <a:r>
              <a:rPr lang="tr-TR" sz="2400" dirty="0" smtClean="0"/>
              <a:t> </a:t>
            </a:r>
            <a:r>
              <a:rPr lang="tr-TR" sz="2400" dirty="0"/>
              <a:t>ise, demircilerde görülen göz hastalıklarının işten kaynaklandığını, sürekli ayakta çalışanlarda varis</a:t>
            </a:r>
            <a:r>
              <a:rPr lang="tr-TR" sz="2400" i="1" dirty="0"/>
              <a:t> </a:t>
            </a:r>
            <a:r>
              <a:rPr lang="tr-TR" sz="2400" dirty="0"/>
              <a:t>oluşabileceğini açıklamıştır.</a:t>
            </a:r>
          </a:p>
          <a:p>
            <a:pPr marL="0" indent="0">
              <a:buFontTx/>
              <a:buNone/>
              <a:defRPr/>
            </a:pPr>
            <a:endParaRPr lang="tr-TR" dirty="0"/>
          </a:p>
        </p:txBody>
      </p:sp>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SG’nin TARİHSEL GELİŞİMİ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xmlns="" val="39303442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bwMode="auto">
          <a:xfrm>
            <a:off x="525331" y="2476499"/>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FontTx/>
              <a:buNone/>
            </a:pPr>
            <a:endParaRPr lang="tr-TR" b="1" dirty="0" smtClean="0"/>
          </a:p>
          <a:p>
            <a:pPr marL="0" indent="0" algn="just" eaLnBrk="1" hangingPunct="1">
              <a:buFontTx/>
              <a:buNone/>
            </a:pPr>
            <a:endParaRPr lang="tr-TR" b="1" dirty="0"/>
          </a:p>
          <a:p>
            <a:pPr marL="0" indent="0" algn="just" eaLnBrk="1" hangingPunct="1">
              <a:buFontTx/>
              <a:buNone/>
            </a:pPr>
            <a:endParaRPr lang="tr-TR" b="1" dirty="0" smtClean="0"/>
          </a:p>
          <a:p>
            <a:pPr marL="0" indent="0" algn="just" eaLnBrk="1" hangingPunct="1">
              <a:buFontTx/>
              <a:buNone/>
            </a:pPr>
            <a:endParaRPr lang="tr-TR" b="1" dirty="0"/>
          </a:p>
          <a:p>
            <a:pPr marL="0" indent="0" algn="just" eaLnBrk="1" hangingPunct="1">
              <a:buFontTx/>
              <a:buNone/>
            </a:pPr>
            <a:r>
              <a:rPr lang="tr-TR" b="1" dirty="0" smtClean="0"/>
              <a:t>Sanayi devrimi </a:t>
            </a:r>
            <a:r>
              <a:rPr lang="tr-TR" dirty="0" smtClean="0"/>
              <a:t>ile birlikte ilk önce kömür madenlerinde ortaya çıkan suyun tahliyesi için kullanılan </a:t>
            </a:r>
            <a:r>
              <a:rPr lang="tr-TR" b="1" dirty="0" smtClean="0"/>
              <a:t>buhar makinasının</a:t>
            </a:r>
            <a:r>
              <a:rPr lang="tr-TR" dirty="0" smtClean="0"/>
              <a:t>, daha sonraları bu devrimin simgesi olan pamuklu dokuma makinalarında kullanılması </a:t>
            </a:r>
            <a:r>
              <a:rPr lang="tr-TR" b="1" dirty="0" smtClean="0"/>
              <a:t>fabrika sistemlerinin </a:t>
            </a:r>
            <a:r>
              <a:rPr lang="tr-TR" dirty="0" smtClean="0"/>
              <a:t>ilk örneklerini meydana getirmiştir. </a:t>
            </a:r>
          </a:p>
          <a:p>
            <a:pPr marL="0" indent="0" algn="just" eaLnBrk="1" hangingPunct="1">
              <a:buFontTx/>
              <a:buNone/>
            </a:pPr>
            <a:endParaRPr lang="tr-TR" dirty="0" smtClean="0"/>
          </a:p>
          <a:p>
            <a:pPr marL="0" indent="0" algn="just" eaLnBrk="1" hangingPunct="1">
              <a:buFontTx/>
              <a:buNone/>
            </a:pPr>
            <a:r>
              <a:rPr lang="tr-TR" dirty="0" smtClean="0"/>
              <a:t>Buharın  icadı ile birlikte başlayan sanayi devrimiyle birlikte </a:t>
            </a:r>
            <a:r>
              <a:rPr lang="tr-TR" b="1" u="sng" dirty="0" smtClean="0"/>
              <a:t>aile işletmelerinin yerini fabrika üretiminin alması </a:t>
            </a:r>
            <a:r>
              <a:rPr lang="tr-TR" dirty="0" smtClean="0"/>
              <a:t>sonucu üretim sürecinde çalışacak </a:t>
            </a:r>
            <a:r>
              <a:rPr lang="tr-TR" dirty="0"/>
              <a:t> </a:t>
            </a:r>
            <a:r>
              <a:rPr lang="tr-TR" dirty="0" smtClean="0"/>
              <a:t>             </a:t>
            </a:r>
            <a:r>
              <a:rPr lang="tr-TR" b="1" u="sng" dirty="0" smtClean="0"/>
              <a:t>insana gereksinim giderek artmıştır</a:t>
            </a:r>
            <a:r>
              <a:rPr lang="tr-TR" dirty="0" smtClean="0"/>
              <a:t>.</a:t>
            </a:r>
          </a:p>
        </p:txBody>
      </p:sp>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SG’nin TARİHSEL GELİŞİMİ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2050" name="Picture 2" descr="http://t0.gstatic.com/images?q=tbn:ANd9GcQBveCRAX2ZAhpL4xKHzgcfZsWYQGLE141ji89LhR8OPKxtV3P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4225" y="1801812"/>
            <a:ext cx="2851150" cy="180022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t2.gstatic.com/images?q=tbn:ANd9GcSomNFdOnav2jmRVILQCb3LjczkkUB3drWgFekITKKsQk55vFteG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325" y="1801811"/>
            <a:ext cx="2495550" cy="18383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itle 1"/>
          <p:cNvSpPr txBox="1">
            <a:spLocks/>
          </p:cNvSpPr>
          <p:nvPr/>
        </p:nvSpPr>
        <p:spPr bwMode="gray">
          <a:xfrm>
            <a:off x="654050" y="1058863"/>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a:solidFill>
                  <a:schemeClr val="tx1"/>
                </a:solidFill>
                <a:latin typeface="+mj-lt"/>
                <a:ea typeface="+mj-ea"/>
                <a:cs typeface="+mj-cs"/>
              </a:defRPr>
            </a:lvl1pPr>
            <a:lvl2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2pPr>
            <a:lvl3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3pPr>
            <a:lvl4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4pPr>
            <a:lvl5pPr algn="l" rtl="0" eaLnBrk="0" fontAlgn="base" hangingPunct="0">
              <a:lnSpc>
                <a:spcPct val="90000"/>
              </a:lnSpc>
              <a:spcBef>
                <a:spcPct val="0"/>
              </a:spcBef>
              <a:spcAft>
                <a:spcPct val="0"/>
              </a:spcAft>
              <a:defRPr sz="2400" b="1">
                <a:solidFill>
                  <a:schemeClr val="tx1"/>
                </a:solidFill>
                <a:latin typeface="Arial" pitchFamily="34" charset="0"/>
                <a:cs typeface="Arial" pitchFamily="34" charset="0"/>
              </a:defRPr>
            </a:lvl5pPr>
            <a:lvl6pPr marL="457200" algn="l" rtl="0" fontAlgn="base">
              <a:lnSpc>
                <a:spcPct val="90000"/>
              </a:lnSpc>
              <a:spcBef>
                <a:spcPct val="0"/>
              </a:spcBef>
              <a:spcAft>
                <a:spcPct val="0"/>
              </a:spcAft>
              <a:defRPr sz="2400" b="1">
                <a:solidFill>
                  <a:schemeClr val="tx1"/>
                </a:solidFill>
                <a:latin typeface="Arial" pitchFamily="34" charset="0"/>
                <a:cs typeface="Arial" pitchFamily="34" charset="0"/>
              </a:defRPr>
            </a:lvl6pPr>
            <a:lvl7pPr marL="914400" algn="l" rtl="0" fontAlgn="base">
              <a:lnSpc>
                <a:spcPct val="90000"/>
              </a:lnSpc>
              <a:spcBef>
                <a:spcPct val="0"/>
              </a:spcBef>
              <a:spcAft>
                <a:spcPct val="0"/>
              </a:spcAft>
              <a:defRPr sz="2400" b="1">
                <a:solidFill>
                  <a:schemeClr val="tx1"/>
                </a:solidFill>
                <a:latin typeface="Arial" pitchFamily="34" charset="0"/>
                <a:cs typeface="Arial" pitchFamily="34" charset="0"/>
              </a:defRPr>
            </a:lvl7pPr>
            <a:lvl8pPr marL="1371600" algn="l" rtl="0" fontAlgn="base">
              <a:lnSpc>
                <a:spcPct val="90000"/>
              </a:lnSpc>
              <a:spcBef>
                <a:spcPct val="0"/>
              </a:spcBef>
              <a:spcAft>
                <a:spcPct val="0"/>
              </a:spcAft>
              <a:defRPr sz="2400" b="1">
                <a:solidFill>
                  <a:schemeClr val="tx1"/>
                </a:solidFill>
                <a:latin typeface="Arial" pitchFamily="34" charset="0"/>
                <a:cs typeface="Arial" pitchFamily="34" charset="0"/>
              </a:defRPr>
            </a:lvl8pPr>
            <a:lvl9pPr marL="1828800" algn="l" rtl="0" fontAlgn="base">
              <a:lnSpc>
                <a:spcPct val="90000"/>
              </a:lnSpc>
              <a:spcBef>
                <a:spcPct val="0"/>
              </a:spcBef>
              <a:spcAft>
                <a:spcPct val="0"/>
              </a:spcAft>
              <a:defRPr sz="2400" b="1">
                <a:solidFill>
                  <a:schemeClr val="tx1"/>
                </a:solidFill>
                <a:latin typeface="Arial" pitchFamily="34" charset="0"/>
                <a:cs typeface="Arial" pitchFamily="34" charset="0"/>
              </a:defRPr>
            </a:lvl9pPr>
          </a:lstStyle>
          <a:p>
            <a:r>
              <a:rPr lang="tr-TR" dirty="0" smtClean="0"/>
              <a:t>Sanayi Devrimi</a:t>
            </a:r>
            <a:endParaRPr lang="en-US" dirty="0"/>
          </a:p>
        </p:txBody>
      </p:sp>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4050" y="1801812"/>
            <a:ext cx="2336543" cy="18002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431654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bwMode="auto">
          <a:xfrm>
            <a:off x="231797" y="1825626"/>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FontTx/>
              <a:buNone/>
            </a:pPr>
            <a:endParaRPr lang="tr-TR" dirty="0" smtClean="0"/>
          </a:p>
          <a:p>
            <a:pPr marL="0" indent="0" algn="just" eaLnBrk="1" hangingPunct="1">
              <a:buFontTx/>
              <a:buNone/>
            </a:pPr>
            <a:endParaRPr lang="tr-TR" dirty="0"/>
          </a:p>
          <a:p>
            <a:pPr marL="0" indent="0" algn="just" eaLnBrk="1" hangingPunct="1">
              <a:buFontTx/>
              <a:buNone/>
            </a:pPr>
            <a:endParaRPr lang="tr-TR" dirty="0" smtClean="0"/>
          </a:p>
          <a:p>
            <a:pPr marL="0" indent="0" algn="just" eaLnBrk="1" hangingPunct="1">
              <a:buFontTx/>
              <a:buNone/>
            </a:pPr>
            <a:endParaRPr lang="tr-TR" dirty="0"/>
          </a:p>
          <a:p>
            <a:pPr marL="0" indent="0" algn="just" eaLnBrk="1" hangingPunct="1">
              <a:buFontTx/>
              <a:buNone/>
            </a:pPr>
            <a:endParaRPr lang="tr-TR" dirty="0" smtClean="0"/>
          </a:p>
          <a:p>
            <a:pPr marL="0" indent="0" algn="just" eaLnBrk="1" hangingPunct="1">
              <a:buFontTx/>
              <a:buNone/>
            </a:pPr>
            <a:endParaRPr lang="tr-TR" dirty="0" smtClean="0"/>
          </a:p>
          <a:p>
            <a:pPr marL="0" indent="0" algn="just" eaLnBrk="1" hangingPunct="1">
              <a:buFontTx/>
              <a:buNone/>
            </a:pPr>
            <a:r>
              <a:rPr lang="tr-TR" dirty="0" smtClean="0"/>
              <a:t>Bu dönemde çocuklar ve kadınlarda dahil tüm İşçiler fabrika ve maden ocaklarında çok kötü koşullarda iş kazalarına ve meslek hastalıklarına neden olabilecek etkilere maruz kalarak günde 16-18 saat gibi uzun süreler çalıştırılmışlardır. </a:t>
            </a:r>
          </a:p>
          <a:p>
            <a:pPr marL="0" indent="0" algn="just" eaLnBrk="1" hangingPunct="1">
              <a:buFontTx/>
              <a:buNone/>
            </a:pPr>
            <a:r>
              <a:rPr lang="tr-TR" dirty="0" smtClean="0"/>
              <a:t>Yetersiz beslenme, olumsuz barınma, uzun çalışma, eğitimsizlik, deneyimsizlik, uyumsuzluk vb. nedenlere bağlı olarak meydana gelen meslek hastalığı ve kazalarında bir çok işçi yaşamını yitirmiş veya sakatlanarak çalışamaz hale gelmiştir.</a:t>
            </a:r>
          </a:p>
        </p:txBody>
      </p:sp>
      <p:sp>
        <p:nvSpPr>
          <p:cNvPr id="2" name="Title 1"/>
          <p:cNvSpPr>
            <a:spLocks noGrp="1"/>
          </p:cNvSpPr>
          <p:nvPr>
            <p:ph type="title"/>
          </p:nvPr>
        </p:nvSpPr>
        <p:spPr>
          <a:xfrm>
            <a:off x="338137" y="1058863"/>
            <a:ext cx="8520112" cy="647700"/>
          </a:xfrm>
        </p:spPr>
        <p:txBody>
          <a:bodyPr/>
          <a:lstStyle/>
          <a:p>
            <a:r>
              <a:rPr lang="tr-TR" dirty="0" smtClean="0"/>
              <a:t>Sanayi Devrimi</a:t>
            </a:r>
            <a:endParaRPr lang="en-US" dirty="0"/>
          </a:p>
        </p:txBody>
      </p:sp>
      <p:sp>
        <p:nvSpPr>
          <p:cNvPr id="5" name="Rectangle 31"/>
          <p:cNvSpPr txBox="1">
            <a:spLocks noChangeArrowheads="1"/>
          </p:cNvSpPr>
          <p:nvPr/>
        </p:nvSpPr>
        <p:spPr bwMode="gray">
          <a:xfrm>
            <a:off x="231796"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SG’nin TARİHSEL GELİŞİMİ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8137" y="1562099"/>
            <a:ext cx="2214563" cy="211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http://t0.gstatic.com/images?q=tbn:ANd9GcSZSIu4eND7Vv9zXpYNEdPA-HSsDELXNayRs0Wt8sKL4Jpr19vd5w"/>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73280" y="1562099"/>
            <a:ext cx="2933700" cy="207666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t0.gstatic.com/images?q=tbn:ANd9GcSpEzKOmab_XQmM_C09sepzTSKZH618HwgSwqtLkoC_hoN4OpmYKj7Qj7np"/>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6225" y="1562099"/>
            <a:ext cx="1822450" cy="20732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275078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bwMode="auto">
          <a:xfrm>
            <a:off x="241606" y="1058863"/>
            <a:ext cx="8229600"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FontTx/>
              <a:buNone/>
            </a:pPr>
            <a:endParaRPr lang="tr-TR" sz="2000" dirty="0" smtClean="0"/>
          </a:p>
          <a:p>
            <a:pPr marL="0" indent="0" algn="just" eaLnBrk="1" hangingPunct="1">
              <a:buFontTx/>
              <a:buNone/>
            </a:pPr>
            <a:r>
              <a:rPr lang="tr-TR" sz="2000" dirty="0" smtClean="0"/>
              <a:t>Bu dönemin İngiltere Parlamenterlerinden Antony Ashly Cooper;</a:t>
            </a:r>
            <a:r>
              <a:rPr lang="tr-TR" sz="2000" b="1" i="1" dirty="0" smtClean="0"/>
              <a:t> </a:t>
            </a:r>
            <a:r>
              <a:rPr lang="tr-TR" sz="2000" dirty="0" smtClean="0"/>
              <a:t>kadın ve çocukların korunmasını öngören yasalar çıkarılması konusunda çok ciddi çalışmalar yapmıştır.</a:t>
            </a:r>
          </a:p>
          <a:p>
            <a:pPr marL="0" indent="0" algn="just" eaLnBrk="1" hangingPunct="1">
              <a:buFontTx/>
              <a:buNone/>
            </a:pPr>
            <a:endParaRPr lang="tr-TR" sz="2000" dirty="0" smtClean="0"/>
          </a:p>
          <a:p>
            <a:pPr marL="0" indent="0" algn="just" eaLnBrk="1" hangingPunct="1">
              <a:buFontTx/>
              <a:buNone/>
            </a:pPr>
            <a:r>
              <a:rPr lang="tr-TR" sz="2000" b="1" dirty="0" smtClean="0"/>
              <a:t>Thomas Percival isimli bir hekimin </a:t>
            </a:r>
            <a:r>
              <a:rPr lang="tr-TR" sz="2000" dirty="0" smtClean="0"/>
              <a:t>genç işçilerin çalışma saat ve koşulları ile ilgili olarak yaptığı çalışma sonucunda hazırladığı rapordan etkilenen İngiliz parlamenter </a:t>
            </a:r>
            <a:r>
              <a:rPr lang="tr-TR" sz="2000" b="1" dirty="0" smtClean="0"/>
              <a:t>Sir Robert Peel</a:t>
            </a:r>
            <a:r>
              <a:rPr lang="tr-TR" sz="2000" dirty="0" smtClean="0"/>
              <a:t>; girişimleri ile “</a:t>
            </a:r>
            <a:r>
              <a:rPr lang="tr-TR" sz="2000" b="1" u="sng" dirty="0" smtClean="0"/>
              <a:t>Çırakların Sağlığı ve Morali</a:t>
            </a:r>
            <a:r>
              <a:rPr lang="tr-TR" sz="2000" dirty="0" smtClean="0"/>
              <a:t>” isimli yasa yürürlüğe girmiştir. İSG yönünden </a:t>
            </a:r>
            <a:r>
              <a:rPr lang="tr-TR" sz="2000" b="1" u="sng" dirty="0" smtClean="0"/>
              <a:t>İngiltere'de çıkartılan bu ilk yasanın sonucunda günlük çalışma saati  12 saat olarak sınırlamış ve işyerlerinin havalandırılması başta olmak üzere bir çok İSG kuralı getirmiştir.</a:t>
            </a:r>
          </a:p>
          <a:p>
            <a:pPr marL="0" indent="0" algn="just" eaLnBrk="1" hangingPunct="1">
              <a:buFontTx/>
              <a:buNone/>
            </a:pPr>
            <a:endParaRPr lang="tr-TR" sz="2000" dirty="0" smtClean="0"/>
          </a:p>
          <a:p>
            <a:pPr marL="0" indent="0" algn="just" eaLnBrk="1" hangingPunct="1">
              <a:buFontTx/>
              <a:buNone/>
            </a:pPr>
            <a:r>
              <a:rPr lang="tr-TR" sz="2000" dirty="0" smtClean="0"/>
              <a:t>1833 yılında </a:t>
            </a:r>
            <a:r>
              <a:rPr lang="tr-TR" sz="2000" b="1" u="sng" dirty="0" smtClean="0"/>
              <a:t>“Fabrikalar Yasası” </a:t>
            </a:r>
            <a:r>
              <a:rPr lang="tr-TR" sz="2000" dirty="0" smtClean="0"/>
              <a:t>olarak adlandırılan yasanın yürürlüğe girmesiyle işyerlerinin denetimi için müfettiş atanması öngörülmüş,  9 yaşın altındaki çocukların işe alınması ve 18 yaşından küçüklerin ise 12 saatten fazla çalıştırılmaları yasaklanmıştır.</a:t>
            </a:r>
            <a:endParaRPr lang="tr-TR" sz="2000" b="1" u="sng" dirty="0" smtClean="0"/>
          </a:p>
        </p:txBody>
      </p:sp>
      <p:sp>
        <p:nvSpPr>
          <p:cNvPr id="5" name="Rectangle 31"/>
          <p:cNvSpPr txBox="1">
            <a:spLocks noChangeArrowheads="1"/>
          </p:cNvSpPr>
          <p:nvPr/>
        </p:nvSpPr>
        <p:spPr bwMode="gray">
          <a:xfrm>
            <a:off x="327331"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SG’nin TARİHSEL GELİŞİMİ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Title 1"/>
          <p:cNvSpPr>
            <a:spLocks noGrp="1"/>
          </p:cNvSpPr>
          <p:nvPr>
            <p:ph type="title"/>
          </p:nvPr>
        </p:nvSpPr>
        <p:spPr>
          <a:xfrm>
            <a:off x="338137" y="1058863"/>
            <a:ext cx="8520112" cy="647700"/>
          </a:xfrm>
        </p:spPr>
        <p:txBody>
          <a:bodyPr/>
          <a:lstStyle/>
          <a:p>
            <a:r>
              <a:rPr lang="tr-TR" dirty="0" smtClean="0"/>
              <a:t>Sanayi Devrimi</a:t>
            </a:r>
            <a:endParaRPr lang="en-US" dirty="0"/>
          </a:p>
        </p:txBody>
      </p:sp>
    </p:spTree>
    <p:extLst>
      <p:ext uri="{BB962C8B-B14F-4D97-AF65-F5344CB8AC3E}">
        <p14:creationId xmlns:p14="http://schemas.microsoft.com/office/powerpoint/2010/main" xmlns="" val="21727185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bwMode="auto">
          <a:xfrm>
            <a:off x="650631" y="981076"/>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FontTx/>
              <a:buNone/>
            </a:pPr>
            <a:r>
              <a:rPr lang="tr-TR" sz="2400" dirty="0" smtClean="0"/>
              <a:t>Sendikaların İSG’nin gelişip bu bağlamda meslek hastalığı ve iş kazalarının önlenmesine yönelik çalışmaları dışında 1919 yılında faaliyetine başlayan kısa adı ILO olan Uluslararası Çalışma Örgütü’ de bu konuda önemli çalışmalar yapmış ve ve bu örgütün 1946 yılında ise Birleşmiş Milletler ile imzaladığı anlaşma sonucunda bir uzmanlık kuruluşu olarak kabullenilmesinden sonra gelişmeler daha da hızlanmıştır. </a:t>
            </a:r>
          </a:p>
          <a:p>
            <a:pPr marL="0" indent="0" algn="just" eaLnBrk="1" hangingPunct="1">
              <a:buFontTx/>
              <a:buNone/>
            </a:pPr>
            <a:endParaRPr lang="tr-TR" sz="2400" dirty="0" smtClean="0"/>
          </a:p>
          <a:p>
            <a:pPr marL="0" indent="0" algn="just" eaLnBrk="1" hangingPunct="1">
              <a:buFontTx/>
              <a:buNone/>
            </a:pPr>
            <a:r>
              <a:rPr lang="tr-TR" sz="2400" dirty="0" smtClean="0"/>
              <a:t>Uluslararası Çalışma Örgütü ve Dünya Sağlık Örgütü'nün de katkılarıyla olumsuz çalışma ve sağlık koşullarının düzeltilmesi amacıyla yasal düzenlemeler ve bilimsel çalışmalarla başlayan bu süreç gelişkin ve kapsamlı bir İSG mevzuatının oluşmasına yol açmıştır. </a:t>
            </a:r>
          </a:p>
        </p:txBody>
      </p:sp>
      <p:sp>
        <p:nvSpPr>
          <p:cNvPr id="5" name="Rectangle 31"/>
          <p:cNvSpPr txBox="1">
            <a:spLocks noChangeArrowheads="1"/>
          </p:cNvSpPr>
          <p:nvPr/>
        </p:nvSpPr>
        <p:spPr bwMode="gray">
          <a:xfrm>
            <a:off x="327331"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a:solidFill>
                  <a:srgbClr val="575757"/>
                </a:solidFill>
                <a:effectLst>
                  <a:innerShdw blurRad="63500" dist="50800" dir="8100000">
                    <a:prstClr val="black">
                      <a:alpha val="50000"/>
                    </a:prstClr>
                  </a:innerShdw>
                </a:effectLst>
                <a:latin typeface="Calibri" pitchFamily="34" charset="0"/>
                <a:cs typeface="Calibri" pitchFamily="34" charset="0"/>
              </a:rPr>
              <a:t>İ</a:t>
            </a: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SG’nin TARİHSEL GELİŞİMİ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xmlns="" val="34079514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bwMode="auto">
          <a:xfrm>
            <a:off x="650631" y="981076"/>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FontTx/>
              <a:buNone/>
            </a:pPr>
            <a:r>
              <a:rPr lang="tr-TR" sz="1900" dirty="0" smtClean="0"/>
              <a:t>İSG konusundaki ilk çalışmalar 1820'lerde kurulan ilk işletmelerde çalışan işçilerin yaşama ve çalışma koşullarının düzeltilmesi amacıyla başlamıştır.</a:t>
            </a:r>
          </a:p>
          <a:p>
            <a:pPr marL="0" indent="0" algn="just" eaLnBrk="1" hangingPunct="1">
              <a:buFontTx/>
              <a:buNone/>
            </a:pPr>
            <a:r>
              <a:rPr lang="tr-TR" sz="1900" dirty="0" smtClean="0"/>
              <a:t>1850 yıllarında  askeri amaçlı üretimlerin yanı sıra, daha çok el tezgahları olarak gelişmeye başlayan sanayileşme, daha sonraları kömür ocakları ve madenler, demir yolu yapımı, tütün işletmelerinin katılımı ile sürmüştür.</a:t>
            </a:r>
          </a:p>
          <a:p>
            <a:pPr marL="0" indent="0" algn="just" eaLnBrk="1" hangingPunct="1">
              <a:buFontTx/>
              <a:buNone/>
            </a:pPr>
            <a:r>
              <a:rPr lang="tr-TR" sz="1900" dirty="0" smtClean="0"/>
              <a:t>Çalışma koşullarının ağırlığı ve çok sayıda işçinin akciğer hastalıklarına yakalanması kömür ocaklarındaki üretimde düşmelerinin neden olduğundan dolayı düşük üretimi artırmak amacıyla </a:t>
            </a:r>
            <a:r>
              <a:rPr lang="tr-TR" sz="1900" b="1" dirty="0" smtClean="0"/>
              <a:t>1865 yılında Madeni Hümayun Nazırı Dilaver Paşa tarafından bir tüzük hazırlanmıştır. </a:t>
            </a:r>
            <a:r>
              <a:rPr lang="tr-TR" sz="1900" dirty="0" smtClean="0"/>
              <a:t>Padişah tarafından onaylanmadığı için bir tüzük niteliği kazanamadığı için </a:t>
            </a:r>
            <a:r>
              <a:rPr lang="tr-TR" sz="1900" b="1" dirty="0" smtClean="0">
                <a:solidFill>
                  <a:srgbClr val="FF0000"/>
                </a:solidFill>
              </a:rPr>
              <a:t>Dilaver Paşa Nizamnamesi </a:t>
            </a:r>
            <a:r>
              <a:rPr lang="tr-TR" sz="1900" b="1" dirty="0" smtClean="0"/>
              <a:t>olarak bilinen nizamname, ç</a:t>
            </a:r>
            <a:r>
              <a:rPr lang="tr-TR" sz="1900" dirty="0" smtClean="0"/>
              <a:t>alışma koşullarına ilişkin olarak getirdiği düzenlemeler yanında, madende bir hekim bulundurulmasını da hükme bağlamıştır.</a:t>
            </a:r>
          </a:p>
          <a:p>
            <a:pPr marL="0" indent="0" algn="just" eaLnBrk="1" hangingPunct="1">
              <a:buFontTx/>
              <a:buNone/>
            </a:pPr>
            <a:r>
              <a:rPr lang="tr-TR" sz="1900" dirty="0" smtClean="0"/>
              <a:t>Bu Nizamnameden sonra Tanzimat sonrası çıkarılan </a:t>
            </a:r>
            <a:r>
              <a:rPr lang="en-US" sz="2000" dirty="0" err="1"/>
              <a:t>ikinci</a:t>
            </a:r>
            <a:r>
              <a:rPr lang="en-US" sz="2000" dirty="0"/>
              <a:t> </a:t>
            </a:r>
            <a:r>
              <a:rPr lang="en-US" sz="2000" dirty="0" err="1"/>
              <a:t>önemli</a:t>
            </a:r>
            <a:r>
              <a:rPr lang="en-US" sz="2000" dirty="0"/>
              <a:t> </a:t>
            </a:r>
            <a:r>
              <a:rPr lang="en-US" sz="2000" dirty="0" err="1" smtClean="0"/>
              <a:t>belge</a:t>
            </a:r>
            <a:r>
              <a:rPr lang="tr-TR" sz="2000" dirty="0" smtClean="0"/>
              <a:t>,</a:t>
            </a:r>
            <a:r>
              <a:rPr lang="tr-TR" sz="1900" dirty="0" smtClean="0"/>
              <a:t> </a:t>
            </a:r>
            <a:r>
              <a:rPr lang="tr-TR" sz="1900" b="1" dirty="0" smtClean="0"/>
              <a:t>Maadin Nizamnamesi</a:t>
            </a:r>
            <a:r>
              <a:rPr lang="tr-TR" sz="1900" dirty="0" smtClean="0"/>
              <a:t> İSG açısından yeni ve önemli hususlar ortaya koymaktadır.  Ancak bu nizamnameler işverenlerce </a:t>
            </a:r>
            <a:r>
              <a:rPr lang="tr-TR" sz="1900" b="1" dirty="0" smtClean="0"/>
              <a:t>uygulanmamıştır.</a:t>
            </a:r>
          </a:p>
        </p:txBody>
      </p:sp>
      <p:sp>
        <p:nvSpPr>
          <p:cNvPr id="5" name="Rectangle 31"/>
          <p:cNvSpPr txBox="1">
            <a:spLocks noChangeArrowheads="1"/>
          </p:cNvSpPr>
          <p:nvPr/>
        </p:nvSpPr>
        <p:spPr bwMode="gray">
          <a:xfrm>
            <a:off x="584506" y="422276"/>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28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OSMANLI IMPARATORLUĞUNDAKİ GELİŞMELER</a:t>
            </a:r>
            <a:endParaRPr lang="en-GB" sz="28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xmlns="" val="295036117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11" name="Rectangle 6"/>
          <p:cNvSpPr>
            <a:spLocks noChangeArrowheads="1"/>
          </p:cNvSpPr>
          <p:nvPr/>
        </p:nvSpPr>
        <p:spPr bwMode="auto">
          <a:xfrm>
            <a:off x="1162050" y="2038350"/>
            <a:ext cx="7658100" cy="2914650"/>
          </a:xfrm>
          <a:prstGeom prst="rect">
            <a:avLst/>
          </a:prstGeom>
          <a:solidFill>
            <a:srgbClr val="FFFFFF"/>
          </a:solidFill>
          <a:ln w="9525">
            <a:noFill/>
            <a:miter lim="800000"/>
            <a:headEnd/>
            <a:tailEnd/>
          </a:ln>
        </p:spPr>
        <p:txBody>
          <a:bodyPr wrap="none" anchor="ctr"/>
          <a:lstStyle/>
          <a:p>
            <a:endParaRPr lang="tr-TR" noProof="1">
              <a:solidFill>
                <a:srgbClr val="000000"/>
              </a:solidFill>
            </a:endParaRPr>
          </a:p>
        </p:txBody>
      </p:sp>
      <p:pic>
        <p:nvPicPr>
          <p:cNvPr id="12" name="Picture 10" descr="IPhone"/>
          <p:cNvPicPr>
            <a:picLocks noChangeAspect="1" noChangeArrowheads="1"/>
          </p:cNvPicPr>
          <p:nvPr/>
        </p:nvPicPr>
        <p:blipFill>
          <a:blip r:embed="rId3" cstate="print"/>
          <a:srcRect l="3485" t="11539" r="15900" b="8424"/>
          <a:stretch>
            <a:fillRect/>
          </a:stretch>
        </p:blipFill>
        <p:spPr bwMode="auto">
          <a:xfrm>
            <a:off x="1590675" y="276225"/>
            <a:ext cx="6629399" cy="6638925"/>
          </a:xfrm>
          <a:prstGeom prst="rect">
            <a:avLst/>
          </a:prstGeom>
          <a:noFill/>
          <a:ln w="9525">
            <a:noFill/>
            <a:miter lim="800000"/>
            <a:headEnd/>
            <a:tailEnd/>
          </a:ln>
        </p:spPr>
      </p:pic>
      <p:sp>
        <p:nvSpPr>
          <p:cNvPr id="7"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xmlns="" val="2619406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479181" y="763588"/>
            <a:ext cx="8229600" cy="465137"/>
          </a:xfrm>
          <a:solidFill>
            <a:schemeClr val="bg1"/>
          </a:solidFill>
          <a:extLst/>
        </p:spPr>
        <p:txBody>
          <a:bodyPr vert="horz" wrap="square" lIns="91440" tIns="45720" rIns="91440" bIns="45720" numCol="1" anchor="t" anchorCtr="0" compatLnSpc="1">
            <a:prstTxWarp prst="textNoShape">
              <a:avLst/>
            </a:prstTxWarp>
          </a:bodyPr>
          <a:lstStyle/>
          <a:p>
            <a:pPr algn="l" eaLnBrk="1" hangingPunct="1"/>
            <a:r>
              <a:rPr lang="tr-TR" dirty="0" smtClean="0">
                <a:solidFill>
                  <a:srgbClr val="004074"/>
                </a:solidFill>
              </a:rPr>
              <a:t>ISG kavramının gelişimi – Cumhuriyet dönemi gelişimi</a:t>
            </a:r>
          </a:p>
        </p:txBody>
      </p:sp>
      <p:sp>
        <p:nvSpPr>
          <p:cNvPr id="16387" name="Content Placeholder 2"/>
          <p:cNvSpPr>
            <a:spLocks noGrp="1"/>
          </p:cNvSpPr>
          <p:nvPr>
            <p:ph idx="1"/>
          </p:nvPr>
        </p:nvSpPr>
        <p:spPr bwMode="auto">
          <a:xfrm>
            <a:off x="460863" y="1192213"/>
            <a:ext cx="8229600"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FontTx/>
              <a:buNone/>
            </a:pPr>
            <a:r>
              <a:rPr lang="tr-TR" sz="1900" b="1" u="sng" dirty="0" smtClean="0"/>
              <a:t>İSG konusundaki ilk önemli düzenleme Cumhuriyetin ilanından sonraki ilk yasal düzenleme olan 2 Ocak 1924 tarih ve 394 sayılı Hafta Tatili Yasası’ </a:t>
            </a:r>
            <a:r>
              <a:rPr lang="tr-TR" sz="1900" dirty="0" smtClean="0"/>
              <a:t>dır. </a:t>
            </a:r>
          </a:p>
          <a:p>
            <a:pPr marL="0" indent="0" algn="just" eaLnBrk="1" hangingPunct="1">
              <a:buFontTx/>
              <a:buNone/>
            </a:pPr>
            <a:endParaRPr lang="tr-TR" sz="1900" dirty="0"/>
          </a:p>
          <a:p>
            <a:pPr marL="0" indent="0" algn="just" eaLnBrk="1" hangingPunct="1">
              <a:buFontTx/>
              <a:buNone/>
            </a:pPr>
            <a:r>
              <a:rPr lang="tr-TR" sz="1900" dirty="0" smtClean="0"/>
              <a:t>1926 yılında yürürlüğe giren Borçlar Yasası'nın 332.nci maddesi işverenin iş kazaları ve meslek hastalıklarından doğan hukuki sorumluluğunu ve iş kazası ve hastalık hallerinde işçi yararına bazı hükümleri ortaya koymuştur. </a:t>
            </a:r>
          </a:p>
          <a:p>
            <a:pPr marL="0" indent="0" algn="just" eaLnBrk="1" hangingPunct="1">
              <a:buFontTx/>
              <a:buNone/>
            </a:pPr>
            <a:r>
              <a:rPr lang="tr-TR" sz="1900" dirty="0" smtClean="0"/>
              <a:t>1930 yılında yürürlüğe konulan Umumi Hhıfzısıhha Kanunu ve Belediyeler Kanunu İSG ile ilgili hükümler taşımaktadır.</a:t>
            </a:r>
          </a:p>
          <a:p>
            <a:pPr marL="0" indent="0" algn="just" eaLnBrk="1" hangingPunct="1">
              <a:buFontTx/>
              <a:buNone/>
            </a:pPr>
            <a:endParaRPr lang="tr-TR" sz="1900" dirty="0" smtClean="0"/>
          </a:p>
          <a:p>
            <a:pPr marL="0" indent="0" algn="just" eaLnBrk="1" hangingPunct="1">
              <a:buFontTx/>
              <a:buNone/>
            </a:pPr>
            <a:r>
              <a:rPr lang="tr-TR" sz="1900" dirty="0" smtClean="0">
                <a:solidFill>
                  <a:srgbClr val="FF0000"/>
                </a:solidFill>
              </a:rPr>
              <a:t>1936 </a:t>
            </a:r>
            <a:r>
              <a:rPr lang="tr-TR" sz="1900" dirty="0" smtClean="0"/>
              <a:t>yılında yürürlüğe giren ve çalışma yaşamının birçok sorunlarını kapsayan </a:t>
            </a:r>
            <a:r>
              <a:rPr lang="tr-TR" sz="1900" b="1" dirty="0" smtClean="0"/>
              <a:t>3008 sayılı </a:t>
            </a:r>
            <a:r>
              <a:rPr lang="tr-TR" sz="1900" b="1" dirty="0" smtClean="0">
                <a:solidFill>
                  <a:srgbClr val="FF0000"/>
                </a:solidFill>
              </a:rPr>
              <a:t>ilk </a:t>
            </a:r>
            <a:r>
              <a:rPr lang="tr-TR" sz="1900" b="1" dirty="0" smtClean="0"/>
              <a:t>İş Kanunu ile ülkemizde ilk kez İSG konusunda ayrıntılı ve sistemli bir düzenlemeye gidilmiştir</a:t>
            </a:r>
            <a:r>
              <a:rPr lang="tr-TR" sz="1900" dirty="0" smtClean="0"/>
              <a:t>.</a:t>
            </a:r>
          </a:p>
        </p:txBody>
      </p:sp>
    </p:spTree>
    <p:extLst>
      <p:ext uri="{BB962C8B-B14F-4D97-AF65-F5344CB8AC3E}">
        <p14:creationId xmlns:p14="http://schemas.microsoft.com/office/powerpoint/2010/main" xmlns="" val="19305462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8" y="811213"/>
            <a:ext cx="8520112" cy="647700"/>
          </a:xfrm>
        </p:spPr>
        <p:txBody>
          <a:bodyPr/>
          <a:lstStyle/>
          <a:p>
            <a:r>
              <a:rPr lang="tr-TR" dirty="0">
                <a:solidFill>
                  <a:srgbClr val="004074"/>
                </a:solidFill>
              </a:rPr>
              <a:t>ISG kavramının gelişimi – Cumhuriyet dönemi gelişimi</a:t>
            </a:r>
            <a:endParaRPr lang="en-US" dirty="0"/>
          </a:p>
        </p:txBody>
      </p:sp>
      <p:sp>
        <p:nvSpPr>
          <p:cNvPr id="3" name="Content Placeholder 2"/>
          <p:cNvSpPr>
            <a:spLocks noGrp="1"/>
          </p:cNvSpPr>
          <p:nvPr>
            <p:ph idx="1"/>
          </p:nvPr>
        </p:nvSpPr>
        <p:spPr/>
        <p:txBody>
          <a:bodyPr/>
          <a:lstStyle/>
          <a:p>
            <a:pPr marL="0" indent="0" algn="just" eaLnBrk="1" hangingPunct="1">
              <a:buFontTx/>
              <a:buNone/>
            </a:pPr>
            <a:r>
              <a:rPr lang="tr-TR" dirty="0" smtClean="0"/>
              <a:t>3008 </a:t>
            </a:r>
            <a:r>
              <a:rPr lang="tr-TR" dirty="0"/>
              <a:t>sayılı İş Kanununun yetersiz kalması üzerine 1967 tarih ve 931 sayılı İş Kanunu çıkarılmıştır. 931 sayılı Kanunun usul yönünden Anayasa Mahkemesi tarafından bozulması üzerine bu kanun değişiklik yapılmadan 1971 yılında 1475 sayılı İş kanunu olarak yürürlüğe konulmuştur.  10 Bölüm ve 112 maddeden oluşan </a:t>
            </a:r>
            <a:r>
              <a:rPr lang="tr-TR" b="1" dirty="0"/>
              <a:t>1475 sayılı İş Kanunu ve bu bağlamda çıkarılan Tüzük ve Yönetmelikler ile İSG mevzuat olarak kapsamlı hale </a:t>
            </a:r>
            <a:r>
              <a:rPr lang="tr-TR" dirty="0"/>
              <a:t>getirilmiştir. </a:t>
            </a:r>
          </a:p>
          <a:p>
            <a:pPr marL="0" indent="0" algn="just" eaLnBrk="1" hangingPunct="1">
              <a:buFontTx/>
              <a:buNone/>
            </a:pPr>
            <a:endParaRPr lang="tr-TR" dirty="0" smtClean="0"/>
          </a:p>
          <a:p>
            <a:pPr marL="0" indent="0" algn="just" eaLnBrk="1" hangingPunct="1">
              <a:buFontTx/>
              <a:buNone/>
            </a:pPr>
            <a:r>
              <a:rPr lang="tr-TR" dirty="0" smtClean="0"/>
              <a:t>En </a:t>
            </a:r>
            <a:r>
              <a:rPr lang="tr-TR" dirty="0"/>
              <a:t>son olarak çıkarılan </a:t>
            </a:r>
            <a:r>
              <a:rPr lang="tr-TR" b="1" dirty="0"/>
              <a:t>4857 sayılı yasa </a:t>
            </a:r>
            <a:r>
              <a:rPr lang="tr-TR" dirty="0"/>
              <a:t>ile çalışma yaşamında çok farklı bir döneme girilmiş olup; bu yasa ile son derece çağdaş ve gelişmeye açık hükümler getirilmiştir. </a:t>
            </a:r>
          </a:p>
          <a:p>
            <a:pPr marL="0" indent="0">
              <a:buNone/>
            </a:pPr>
            <a:endParaRPr lang="en-US" b="1" dirty="0"/>
          </a:p>
        </p:txBody>
      </p:sp>
    </p:spTree>
    <p:extLst>
      <p:ext uri="{BB962C8B-B14F-4D97-AF65-F5344CB8AC3E}">
        <p14:creationId xmlns:p14="http://schemas.microsoft.com/office/powerpoint/2010/main" xmlns="" val="573256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420858" y="396240"/>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tr-TR" dirty="0" smtClean="0">
                <a:solidFill>
                  <a:srgbClr val="004074"/>
                </a:solidFill>
              </a:rPr>
              <a:t>Ramazzini ve İş Sağlığı</a:t>
            </a:r>
          </a:p>
        </p:txBody>
      </p:sp>
      <p:sp>
        <p:nvSpPr>
          <p:cNvPr id="17411" name="Content Placeholder 2"/>
          <p:cNvSpPr>
            <a:spLocks noGrp="1"/>
          </p:cNvSpPr>
          <p:nvPr>
            <p:ph idx="1"/>
          </p:nvPr>
        </p:nvSpPr>
        <p:spPr bwMode="auto">
          <a:xfrm>
            <a:off x="383931" y="1052513"/>
            <a:ext cx="8229600"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FontTx/>
              <a:buNone/>
            </a:pPr>
            <a:r>
              <a:rPr lang="tr-TR" sz="2200" smtClean="0"/>
              <a:t>Modern iş sağlığı kavramının babası sayılan, 1633-1714 yılları arasında yaşamış olan  İtalyan Bilim adamı </a:t>
            </a:r>
            <a:r>
              <a:rPr lang="tr-TR" sz="2200" b="1" smtClean="0"/>
              <a:t>B.Ramazzini; </a:t>
            </a:r>
            <a:r>
              <a:rPr lang="tr-TR" sz="2200" smtClean="0"/>
              <a:t>felsefe ve tıp eğitimi almış olup; 1713 yılında yayınladığı </a:t>
            </a:r>
            <a:r>
              <a:rPr lang="tr-TR" sz="2200" b="1" smtClean="0"/>
              <a:t>DE MORBİS ARTİFİCUM DİATRİBA </a:t>
            </a:r>
            <a:r>
              <a:rPr lang="tr-TR" sz="2200" smtClean="0"/>
              <a:t>isimli kitabında özellikle iş kazalarını önlemek için, iş yerlerinde koruyucu güvenlik önlemlerinin alınmasını önermiştir. </a:t>
            </a:r>
          </a:p>
          <a:p>
            <a:pPr marL="0" indent="0" algn="just" eaLnBrk="1" hangingPunct="1">
              <a:buFontTx/>
              <a:buNone/>
            </a:pPr>
            <a:r>
              <a:rPr lang="tr-TR" sz="2200" smtClean="0"/>
              <a:t>Asıl uzmanlığı epidemiyoloji olduğu halde </a:t>
            </a:r>
            <a:r>
              <a:rPr lang="tr-TR" sz="2200" b="1" smtClean="0"/>
              <a:t>meslek hastalıkları </a:t>
            </a:r>
            <a:r>
              <a:rPr lang="tr-TR" sz="2200" smtClean="0"/>
              <a:t>konusunda üne kavuşmuş olan Ramazzini İSG ile ilgili çok sayıda çalışma yapmış, çok önemli bilimsel görüş ve öneriler getirmiş ve Hipocrates çağından bu yana </a:t>
            </a:r>
            <a:r>
              <a:rPr lang="tr-TR" sz="2200" b="1" u="sng" smtClean="0"/>
              <a:t>hastalara sorulan gelenekselleşmiş sorulara İSG  ilkesini eklemiştir.</a:t>
            </a:r>
            <a:r>
              <a:rPr lang="tr-TR" sz="2200" smtClean="0"/>
              <a:t> </a:t>
            </a:r>
          </a:p>
          <a:p>
            <a:pPr marL="0" indent="0" algn="just" eaLnBrk="1" hangingPunct="1">
              <a:buFontTx/>
              <a:buNone/>
            </a:pPr>
            <a:r>
              <a:rPr lang="tr-TR" sz="2200" smtClean="0"/>
              <a:t>Çalışma ortamından kaynaklanan olumsuz koşulların düzeltilmesi ile iş veriminin artacağını ileri süren B.Ramazzini; bugün </a:t>
            </a:r>
            <a:r>
              <a:rPr lang="tr-TR" sz="2200" b="1" smtClean="0"/>
              <a:t>Ergonomi</a:t>
            </a:r>
            <a:r>
              <a:rPr lang="tr-TR" sz="2200" smtClean="0"/>
              <a:t> olarak tanımlanan işçinin çalışma şeklinin, iş-işçi uyumunun sağlık ve iş verimi üzerinde etkili olduğu düşüncesini açıklayan ilk kişidir. </a:t>
            </a:r>
          </a:p>
        </p:txBody>
      </p:sp>
    </p:spTree>
    <p:extLst>
      <p:ext uri="{BB962C8B-B14F-4D97-AF65-F5344CB8AC3E}">
        <p14:creationId xmlns:p14="http://schemas.microsoft.com/office/powerpoint/2010/main" xmlns="" val="10438211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bwMode="auto">
          <a:xfrm>
            <a:off x="383931" y="692151"/>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Tx/>
              <a:buNone/>
            </a:pPr>
            <a:r>
              <a:rPr lang="tr-TR" sz="2400" dirty="0" smtClean="0"/>
              <a:t>İşçi sağlığı ve iş güvenliği kavramında zaman içinde iki yönde gelişme görülmüştür. </a:t>
            </a:r>
          </a:p>
          <a:p>
            <a:pPr marL="0" indent="0" algn="just">
              <a:buFontTx/>
              <a:buNone/>
            </a:pPr>
            <a:r>
              <a:rPr lang="tr-TR" sz="2400" dirty="0" smtClean="0"/>
              <a:t>Birincisi, işçi sağlığı kavramının sadece işçi niteliği ile sınırlı olmaktan çıkmış olmasıdır, bu gelişme ile sağlık </a:t>
            </a:r>
            <a:r>
              <a:rPr lang="tr-TR" sz="2400" dirty="0" smtClean="0">
                <a:solidFill>
                  <a:srgbClr val="FF0000"/>
                </a:solidFill>
              </a:rPr>
              <a:t>bütün çalışanları</a:t>
            </a:r>
            <a:r>
              <a:rPr lang="tr-TR" sz="2400" dirty="0" smtClean="0"/>
              <a:t> ilgilendiren bir konu haline gelmektedir. </a:t>
            </a:r>
          </a:p>
          <a:p>
            <a:pPr marL="0" indent="0" algn="just">
              <a:buFontTx/>
              <a:buNone/>
            </a:pPr>
            <a:r>
              <a:rPr lang="tr-TR" sz="2400" dirty="0" smtClean="0"/>
              <a:t>İkinci gelişme ise, işçi sağlığı ve iş güvenliği kavramının sadece işyeri ile sınırlı olmaktan çıkıp </a:t>
            </a:r>
            <a:r>
              <a:rPr lang="tr-TR" sz="2400" dirty="0" smtClean="0">
                <a:solidFill>
                  <a:srgbClr val="FF0000"/>
                </a:solidFill>
              </a:rPr>
              <a:t>çevreyi de dikkate alır</a:t>
            </a:r>
            <a:r>
              <a:rPr lang="tr-TR" sz="2400" dirty="0" smtClean="0"/>
              <a:t> bir gelişme göstermiş olmasıdır. Özellikle yaşam çevresinin de işçinin korunmasında gerekli olduğu ileri sürülmüş ve çevrenin korunması, sağlıklı bir konutta yaşama hakkı, beslenme ve ulaşım emniyeti ilk yardım ve sosyal güvenlik vb. konular İSG kavramıyla ilişkilendirilmeye başlanmıştır. Ayrıca, sadece işçinin değil işin sağlığından da bahsedilmeye başlanmış, diğer kavramlar dar kapsamlı görülerek, “İş Sağlığı ve Güvenliği” (İSG) kavramı kabul görmüştür.</a:t>
            </a:r>
            <a:endParaRPr lang="tr-TR" sz="2200" dirty="0" smtClean="0"/>
          </a:p>
        </p:txBody>
      </p:sp>
    </p:spTree>
    <p:extLst>
      <p:ext uri="{BB962C8B-B14F-4D97-AF65-F5344CB8AC3E}">
        <p14:creationId xmlns:p14="http://schemas.microsoft.com/office/powerpoint/2010/main" xmlns="" val="7220599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bwMode="auto">
          <a:xfrm>
            <a:off x="451338" y="836613"/>
            <a:ext cx="8229600" cy="45259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FontTx/>
              <a:buNone/>
            </a:pPr>
            <a:r>
              <a:rPr lang="tr-TR" sz="2300" dirty="0" smtClean="0"/>
              <a:t>İş Sağlığı ve Güvenliği kavramı, İşçi Sağlığı ve İş Güvenliği kavramından farklı olarak, tehlikelerin önlenmesinin yanında risklerin öngörülmesi, değerlendirilmesi ve bu riskleri tamamen ortadan kaldırabilmek ya da zararlarını en aza indirebilmek için yapılacak çalışmaları da içermektedir. </a:t>
            </a:r>
          </a:p>
          <a:p>
            <a:pPr marL="0" indent="0" algn="just" eaLnBrk="1" hangingPunct="1">
              <a:buFontTx/>
              <a:buNone/>
            </a:pPr>
            <a:endParaRPr lang="tr-TR" sz="2300" dirty="0" smtClean="0"/>
          </a:p>
          <a:p>
            <a:pPr marL="0" indent="0" algn="just" eaLnBrk="1" hangingPunct="1">
              <a:buFontTx/>
              <a:buNone/>
            </a:pPr>
            <a:r>
              <a:rPr lang="tr-TR" sz="2300" dirty="0" smtClean="0"/>
              <a:t>İş Sağlığı ve Güvenliği; henüz bir tehlike oluşmamış, işletmede bir arıza oluşmamışken bile işletmede oluşabilecek tehlikelerin ve risklerin öngörülerek bunların kabul edilebilir olup olmadığına karar verme çalışmalarını da beraberinde getirmektedir, yani yeni kavramla </a:t>
            </a:r>
            <a:r>
              <a:rPr lang="tr-TR" sz="2300" b="1" dirty="0" smtClean="0"/>
              <a:t>eski “reaktif” yaklaşımlar yerini “proaktif” yaklaşımlara bırakmıştır. </a:t>
            </a:r>
          </a:p>
          <a:p>
            <a:pPr marL="0" indent="0" eaLnBrk="1" hangingPunct="1">
              <a:buFontTx/>
              <a:buNone/>
            </a:pPr>
            <a:endParaRPr lang="tr-TR" sz="2300" dirty="0" smtClean="0"/>
          </a:p>
        </p:txBody>
      </p:sp>
    </p:spTree>
    <p:extLst>
      <p:ext uri="{BB962C8B-B14F-4D97-AF65-F5344CB8AC3E}">
        <p14:creationId xmlns:p14="http://schemas.microsoft.com/office/powerpoint/2010/main" xmlns="" val="20395272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bwMode="auto">
          <a:xfrm>
            <a:off x="525331" y="1117601"/>
            <a:ext cx="8229600" cy="452596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tr-TR" dirty="0"/>
              <a:t>R</a:t>
            </a:r>
            <a:r>
              <a:rPr lang="tr-TR" sz="1800" dirty="0" smtClean="0"/>
              <a:t>isk değerlendirmeleri,</a:t>
            </a:r>
          </a:p>
          <a:p>
            <a:pPr algn="just"/>
            <a:r>
              <a:rPr lang="tr-TR" sz="1800" dirty="0" smtClean="0"/>
              <a:t>İşyerindeki teknik donanımın ve üretim teknoloji, bakımlar, </a:t>
            </a:r>
          </a:p>
          <a:p>
            <a:pPr algn="just"/>
            <a:r>
              <a:rPr lang="tr-TR" sz="1800" dirty="0" smtClean="0"/>
              <a:t>ergonomik koşullar, </a:t>
            </a:r>
          </a:p>
          <a:p>
            <a:pPr algn="just"/>
            <a:r>
              <a:rPr lang="tr-TR" sz="1800" dirty="0" smtClean="0"/>
              <a:t>personelin beceri düzeyi ve eğitim seviyesi, </a:t>
            </a:r>
          </a:p>
          <a:p>
            <a:pPr algn="just"/>
            <a:r>
              <a:rPr lang="tr-TR" sz="1800" dirty="0" smtClean="0"/>
              <a:t>işyerindeki organizasyon yapısı, </a:t>
            </a:r>
          </a:p>
          <a:p>
            <a:pPr algn="just"/>
            <a:r>
              <a:rPr lang="tr-TR" sz="1800" dirty="0" smtClean="0"/>
              <a:t>işçilerin sağlık kontrolleri</a:t>
            </a:r>
            <a:r>
              <a:rPr lang="tr-TR" dirty="0"/>
              <a:t> </a:t>
            </a:r>
            <a:r>
              <a:rPr lang="tr-TR" dirty="0" smtClean="0"/>
              <a:t>ve</a:t>
            </a:r>
            <a:r>
              <a:rPr lang="tr-TR" sz="1800" dirty="0" smtClean="0"/>
              <a:t> tıbbi hizmetlerin organizasyonu, </a:t>
            </a:r>
          </a:p>
          <a:p>
            <a:pPr algn="just"/>
            <a:r>
              <a:rPr lang="tr-TR" sz="1800" dirty="0" smtClean="0"/>
              <a:t>personelin yaş durumu ve işe uygunluğu, </a:t>
            </a:r>
          </a:p>
          <a:p>
            <a:pPr algn="just"/>
            <a:r>
              <a:rPr lang="tr-TR" sz="1800" dirty="0" smtClean="0"/>
              <a:t>işyerinin bulunduğu yerin coğrafi özellikleri (iklim gibi), </a:t>
            </a:r>
          </a:p>
          <a:p>
            <a:pPr algn="just"/>
            <a:r>
              <a:rPr lang="tr-TR" sz="1800" dirty="0" smtClean="0"/>
              <a:t>fiziksel ortam özellikleri (gürültü, toz, ısı, aydınlatma, havalandırma, temizlik vb.), </a:t>
            </a:r>
          </a:p>
          <a:p>
            <a:pPr algn="just"/>
            <a:r>
              <a:rPr lang="tr-TR" sz="1800" dirty="0" smtClean="0"/>
              <a:t>işe alım süreçleri, ücretler, personelin moral motivasyonu, sosyal hizmetler, çalışma saatleri</a:t>
            </a:r>
          </a:p>
        </p:txBody>
      </p:sp>
      <p:sp>
        <p:nvSpPr>
          <p:cNvPr id="5" name="Rectangle 31"/>
          <p:cNvSpPr txBox="1">
            <a:spLocks noChangeArrowheads="1"/>
          </p:cNvSpPr>
          <p:nvPr/>
        </p:nvSpPr>
        <p:spPr bwMode="gray">
          <a:xfrm>
            <a:off x="231797" y="249238"/>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MODERN ISG KAPSAMI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xmlns="" val="39796802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Tx/>
              <a:buNone/>
            </a:pPr>
            <a:r>
              <a:rPr lang="tr-TR" sz="2200" dirty="0" smtClean="0"/>
              <a:t>Dünya sağlık örgütü WHO ve Uluslarası Çalışma Örgütü, ILO, İSG tanımını daha da genişleterek, </a:t>
            </a:r>
            <a:r>
              <a:rPr lang="tr-TR" sz="2200" b="1" dirty="0" smtClean="0"/>
              <a:t>İSG’yi sadece işyerlerinde tehlikelere karşı alınması gereken tedbirler ile ve işyerleri ile sınırlandırmamış</a:t>
            </a:r>
            <a:r>
              <a:rPr lang="tr-TR" sz="2200" dirty="0" smtClean="0"/>
              <a:t>; </a:t>
            </a:r>
            <a:r>
              <a:rPr lang="tr-TR" sz="2200" b="1" dirty="0" smtClean="0"/>
              <a:t>İSG üzerinde etkili olabilecek dışsal faktörleri de konunun kapsamı içine almıştır</a:t>
            </a:r>
            <a:r>
              <a:rPr lang="tr-TR" sz="2200" dirty="0" smtClean="0"/>
              <a:t>. </a:t>
            </a:r>
          </a:p>
          <a:p>
            <a:pPr marL="0" indent="0" algn="just">
              <a:buFontTx/>
              <a:buNone/>
            </a:pPr>
            <a:endParaRPr lang="tr-TR" sz="2200" dirty="0" smtClean="0"/>
          </a:p>
          <a:p>
            <a:pPr marL="0" indent="0" algn="just">
              <a:buFontTx/>
              <a:buNone/>
            </a:pPr>
            <a:r>
              <a:rPr lang="tr-TR" sz="2200" dirty="0" smtClean="0"/>
              <a:t>Böylece İSG’nin, sadece </a:t>
            </a:r>
            <a:r>
              <a:rPr lang="tr-TR" sz="2200" b="1" u="sng" dirty="0" smtClean="0"/>
              <a:t>çalışanları ilgilendiren bir unsur olmakla kalmayıp, çalışanların ailelerini, işyerinin içinde bulunduğu doğal ve sosyal çevreyi </a:t>
            </a:r>
            <a:r>
              <a:rPr lang="tr-TR" sz="2200" dirty="0" smtClean="0"/>
              <a:t>ve giderek tüm toplumu ilgilendiren bir konu olduğu vurgulanmaktadır.</a:t>
            </a:r>
          </a:p>
          <a:p>
            <a:pPr marL="0" indent="0">
              <a:buFontTx/>
              <a:buNone/>
            </a:pPr>
            <a:endParaRPr lang="tr-TR" dirty="0" smtClean="0"/>
          </a:p>
        </p:txBody>
      </p:sp>
      <p:sp>
        <p:nvSpPr>
          <p:cNvPr id="5"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MODERN ISG KAPSAMI</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xmlns="" val="5781122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bwMode="auto">
          <a:xfrm>
            <a:off x="451338" y="806451"/>
            <a:ext cx="8229600" cy="5070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eaLnBrk="1" hangingPunct="1">
              <a:buFontTx/>
              <a:buNone/>
            </a:pPr>
            <a:r>
              <a:rPr lang="tr-TR" sz="2200" smtClean="0"/>
              <a:t>İSG konusunun bilimsel esaslara dayanılarak ele alınması,  İtalya’da 17.yüzyılda </a:t>
            </a:r>
            <a:r>
              <a:rPr lang="tr-TR" sz="2200" b="1" smtClean="0"/>
              <a:t>Bernardino Ramazzini </a:t>
            </a:r>
            <a:r>
              <a:rPr lang="tr-TR" sz="2200" smtClean="0"/>
              <a:t>tarafından gerçekleştirilmiştir</a:t>
            </a:r>
          </a:p>
          <a:p>
            <a:pPr marL="0" indent="0" algn="just" eaLnBrk="1" hangingPunct="1">
              <a:buFontTx/>
              <a:buNone/>
            </a:pPr>
            <a:r>
              <a:rPr lang="tr-TR" sz="2200" b="1" smtClean="0"/>
              <a:t>İş sağlığı ve güvenliği</a:t>
            </a:r>
            <a:r>
              <a:rPr lang="tr-TR" sz="2200" smtClean="0"/>
              <a:t>, işçilerin sağlığı bakımından oldukça olumsuz koşullar yaratan sanayi devriminden sonra başlamıştır.</a:t>
            </a:r>
          </a:p>
          <a:p>
            <a:pPr marL="0" indent="0" algn="just" eaLnBrk="1" hangingPunct="1">
              <a:buFontTx/>
              <a:buNone/>
            </a:pPr>
            <a:r>
              <a:rPr lang="tr-TR" sz="2200" smtClean="0"/>
              <a:t>Teknolojinin ve üretimde kullanılan yöntemlerin gelişmesi ve karmaşıklaşması işçilerin üretim sürecindeki kontrolünü azaltmıştır. </a:t>
            </a:r>
          </a:p>
          <a:p>
            <a:pPr marL="0" indent="0" algn="just" eaLnBrk="1" hangingPunct="1">
              <a:buFontTx/>
              <a:buNone/>
            </a:pPr>
            <a:endParaRPr lang="tr-TR" sz="2200" smtClean="0"/>
          </a:p>
          <a:p>
            <a:pPr marL="0" indent="0" algn="just" eaLnBrk="1" hangingPunct="1">
              <a:buFontTx/>
              <a:buNone/>
            </a:pPr>
            <a:endParaRPr lang="tr-TR" sz="2200" smtClean="0"/>
          </a:p>
          <a:p>
            <a:pPr marL="0" indent="0" algn="just" eaLnBrk="1" hangingPunct="1">
              <a:buFontTx/>
              <a:buNone/>
            </a:pPr>
            <a:endParaRPr lang="tr-TR" sz="2200" smtClean="0"/>
          </a:p>
          <a:p>
            <a:pPr marL="0" indent="0" algn="just" eaLnBrk="1" hangingPunct="1">
              <a:buFontTx/>
              <a:buNone/>
            </a:pPr>
            <a:r>
              <a:rPr lang="tr-TR" sz="2200" smtClean="0"/>
              <a:t>Sonuç olarak </a:t>
            </a:r>
            <a:r>
              <a:rPr lang="tr-TR" sz="2200" b="1" u="sng" smtClean="0"/>
              <a:t>iş kazalarının sıklık oranını arttırmış </a:t>
            </a:r>
            <a:r>
              <a:rPr lang="tr-TR" sz="2200" smtClean="0"/>
              <a:t>ve bunun sonucunda iş kazaları ve meslek hastalıklarını azaltmak için yeni ve etkin önlemlerin alınmasını gerektirmiştir.</a:t>
            </a:r>
          </a:p>
          <a:p>
            <a:pPr marL="0" indent="0" algn="just" eaLnBrk="1" hangingPunct="1">
              <a:buFontTx/>
              <a:buNone/>
            </a:pPr>
            <a:r>
              <a:rPr lang="tr-TR" sz="2200" smtClean="0"/>
              <a:t>İşin yapılması sırasında, işyerindeki fiziki çevre koşulları nedeniyle işçilerin maruz kaldıkları sağlık sorunları ve mesleki risklerin ortadan kaldırılması ve azaltılması amacıyla </a:t>
            </a:r>
            <a:r>
              <a:rPr lang="tr-TR" sz="2200" b="1" smtClean="0"/>
              <a:t>iş sağlığı ve güvenliği </a:t>
            </a:r>
            <a:r>
              <a:rPr lang="tr-TR" sz="2200" smtClean="0"/>
              <a:t>kavramı ortaya çıkmıştır.</a:t>
            </a:r>
          </a:p>
        </p:txBody>
      </p:sp>
      <p:sp>
        <p:nvSpPr>
          <p:cNvPr id="22532" name="Down Arrow 3"/>
          <p:cNvSpPr>
            <a:spLocks noChangeArrowheads="1"/>
          </p:cNvSpPr>
          <p:nvPr/>
        </p:nvSpPr>
        <p:spPr bwMode="auto">
          <a:xfrm>
            <a:off x="3030415" y="3469640"/>
            <a:ext cx="2392974" cy="1081088"/>
          </a:xfrm>
          <a:prstGeom prst="downArrow">
            <a:avLst>
              <a:gd name="adj1" fmla="val 50000"/>
              <a:gd name="adj2" fmla="val 50000"/>
            </a:avLst>
          </a:prstGeom>
          <a:solidFill>
            <a:srgbClr val="00B0F0"/>
          </a:solidFill>
          <a:ln w="9525" algn="ctr">
            <a:solidFill>
              <a:srgbClr val="000000"/>
            </a:solidFill>
            <a:round/>
            <a:headEnd/>
            <a:tailEnd/>
          </a:ln>
        </p:spPr>
        <p:txBody>
          <a:bodyPr/>
          <a:lstStyle/>
          <a:p>
            <a:pPr marL="342900" indent="-342900"/>
            <a:endParaRPr lang="tr-TR"/>
          </a:p>
        </p:txBody>
      </p:sp>
      <p:sp>
        <p:nvSpPr>
          <p:cNvPr id="6" name="Rectangle 31"/>
          <p:cNvSpPr txBox="1">
            <a:spLocks noChangeArrowheads="1"/>
          </p:cNvSpPr>
          <p:nvPr/>
        </p:nvSpPr>
        <p:spPr bwMode="gray">
          <a:xfrm>
            <a:off x="231797" y="174626"/>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ÖZET</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Tree>
    <p:extLst>
      <p:ext uri="{BB962C8B-B14F-4D97-AF65-F5344CB8AC3E}">
        <p14:creationId xmlns:p14="http://schemas.microsoft.com/office/powerpoint/2010/main" xmlns="" val="7401425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SINAV SORULARI</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76236" y="1231106"/>
            <a:ext cx="7948613" cy="4460956"/>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SINAV SORULARI</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376236" y="1231106"/>
            <a:ext cx="7948613" cy="4460956"/>
          </a:xfrm>
          <a:prstGeom prst="rect">
            <a:avLst/>
          </a:prstGeom>
          <a:noFill/>
          <a:ln w="9525">
            <a:noFill/>
            <a:miter lim="800000"/>
            <a:headEnd/>
            <a:tailEnd/>
          </a:ln>
          <a:effectLst/>
        </p:spPr>
      </p:pic>
      <p:sp>
        <p:nvSpPr>
          <p:cNvPr id="4" name="Oval 3"/>
          <p:cNvSpPr/>
          <p:nvPr/>
        </p:nvSpPr>
        <p:spPr>
          <a:xfrm>
            <a:off x="371475" y="3476625"/>
            <a:ext cx="666750" cy="723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588" y="0"/>
            <a:ext cx="9144000" cy="6858001"/>
            <a:chOff x="0" y="0"/>
            <a:chExt cx="5760" cy="3747"/>
          </a:xfrm>
        </p:grpSpPr>
        <p:sp>
          <p:nvSpPr>
            <p:cNvPr id="46107" name="Rectangle 2"/>
            <p:cNvSpPr>
              <a:spLocks noChangeArrowheads="1"/>
            </p:cNvSpPr>
            <p:nvPr/>
          </p:nvSpPr>
          <p:spPr bwMode="gray">
            <a:xfrm flipV="1">
              <a:off x="0" y="0"/>
              <a:ext cx="5760" cy="1658"/>
            </a:xfrm>
            <a:prstGeom prst="rect">
              <a:avLst/>
            </a:prstGeom>
            <a:solidFill>
              <a:srgbClr val="000000"/>
            </a:soli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08" name="Rectangle 3"/>
            <p:cNvSpPr>
              <a:spLocks noChangeArrowheads="1"/>
            </p:cNvSpPr>
            <p:nvPr/>
          </p:nvSpPr>
          <p:spPr bwMode="gray">
            <a:xfrm>
              <a:off x="0" y="1842"/>
              <a:ext cx="5760" cy="928"/>
            </a:xfrm>
            <a:prstGeom prst="rect">
              <a:avLst/>
            </a:prstGeom>
            <a:gradFill rotWithShape="1">
              <a:gsLst>
                <a:gs pos="0">
                  <a:srgbClr val="5F5F5F"/>
                </a:gs>
                <a:gs pos="100000">
                  <a:srgbClr val="DDDDDD"/>
                </a:gs>
              </a:gsLst>
              <a:lin ang="5400000" scaled="1"/>
            </a:gradFill>
            <a:ln w="9525">
              <a:noFill/>
              <a:miter lim="800000"/>
              <a:headEnd/>
              <a:tailEnd/>
            </a:ln>
          </p:spPr>
          <p:txBody>
            <a:bodyPr wrap="none" lIns="90000" tIns="90000" rIns="72000" bIns="90000" anchor="ctr"/>
            <a:lstStyle/>
            <a:p>
              <a:pPr algn="ctr" eaLnBrk="0" hangingPunct="0"/>
              <a:endParaRPr lang="en-US" dirty="0">
                <a:solidFill>
                  <a:srgbClr val="FFFFFF"/>
                </a:solidFill>
              </a:endParaRPr>
            </a:p>
          </p:txBody>
        </p:sp>
        <p:sp>
          <p:nvSpPr>
            <p:cNvPr id="46109" name="Rectangle 16"/>
            <p:cNvSpPr>
              <a:spLocks noChangeArrowheads="1"/>
            </p:cNvSpPr>
            <p:nvPr/>
          </p:nvSpPr>
          <p:spPr bwMode="gray">
            <a:xfrm flipV="1">
              <a:off x="0" y="1603"/>
              <a:ext cx="5760" cy="246"/>
            </a:xfrm>
            <a:prstGeom prst="rect">
              <a:avLst/>
            </a:prstGeom>
            <a:gradFill rotWithShape="1">
              <a:gsLst>
                <a:gs pos="0">
                  <a:srgbClr val="5F5F5F"/>
                </a:gs>
                <a:gs pos="100000">
                  <a:srgbClr val="000000"/>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sp>
          <p:nvSpPr>
            <p:cNvPr id="46110" name="Rectangle 5"/>
            <p:cNvSpPr>
              <a:spLocks noChangeArrowheads="1"/>
            </p:cNvSpPr>
            <p:nvPr/>
          </p:nvSpPr>
          <p:spPr bwMode="gray">
            <a:xfrm flipV="1">
              <a:off x="0" y="2762"/>
              <a:ext cx="5760" cy="985"/>
            </a:xfrm>
            <a:prstGeom prst="rect">
              <a:avLst/>
            </a:prstGeom>
            <a:gradFill rotWithShape="1">
              <a:gsLst>
                <a:gs pos="0">
                  <a:srgbClr val="FFFFFF"/>
                </a:gs>
                <a:gs pos="100000">
                  <a:srgbClr val="DDDDDD"/>
                </a:gs>
              </a:gsLst>
              <a:lin ang="5400000" scaled="1"/>
            </a:gradFill>
            <a:ln w="9525">
              <a:noFill/>
              <a:miter lim="800000"/>
              <a:headEnd/>
              <a:tailEnd/>
            </a:ln>
          </p:spPr>
          <p:txBody>
            <a:bodyPr rot="10800000" wrap="none" lIns="90000" tIns="90000" rIns="72000" bIns="90000" anchor="ctr"/>
            <a:lstStyle/>
            <a:p>
              <a:pPr algn="ctr" eaLnBrk="0" hangingPunct="0"/>
              <a:endParaRPr lang="en-US" dirty="0">
                <a:solidFill>
                  <a:srgbClr val="FFFFFF"/>
                </a:solidFill>
              </a:endParaRPr>
            </a:p>
          </p:txBody>
        </p:sp>
      </p:grpSp>
      <p:pic>
        <p:nvPicPr>
          <p:cNvPr id="217095" name="Picture 74"/>
          <p:cNvPicPr>
            <a:picLocks noChangeAspect="1" noChangeArrowheads="1"/>
          </p:cNvPicPr>
          <p:nvPr/>
        </p:nvPicPr>
        <p:blipFill>
          <a:blip r:embed="rId3" cstate="print">
            <a:lum bright="24000"/>
          </a:blip>
          <a:srcRect/>
          <a:stretch>
            <a:fillRect/>
          </a:stretch>
        </p:blipFill>
        <p:spPr bwMode="auto">
          <a:xfrm>
            <a:off x="7966075" y="4492511"/>
            <a:ext cx="892175" cy="1302919"/>
          </a:xfrm>
          <a:prstGeom prst="rect">
            <a:avLst/>
          </a:prstGeom>
          <a:noFill/>
          <a:ln w="9525">
            <a:noFill/>
            <a:miter lim="800000"/>
            <a:headEnd/>
            <a:tailEnd/>
          </a:ln>
        </p:spPr>
      </p:pic>
      <p:grpSp>
        <p:nvGrpSpPr>
          <p:cNvPr id="3" name="Group 26"/>
          <p:cNvGrpSpPr>
            <a:grpSpLocks/>
          </p:cNvGrpSpPr>
          <p:nvPr/>
        </p:nvGrpSpPr>
        <p:grpSpPr bwMode="auto">
          <a:xfrm>
            <a:off x="1204913" y="1335088"/>
            <a:ext cx="2339975" cy="5174894"/>
            <a:chOff x="6408" y="661"/>
            <a:chExt cx="1718" cy="4055"/>
          </a:xfrm>
        </p:grpSpPr>
        <p:sp>
          <p:nvSpPr>
            <p:cNvPr id="46100" name="Freeform 27"/>
            <p:cNvSpPr>
              <a:spLocks/>
            </p:cNvSpPr>
            <p:nvPr/>
          </p:nvSpPr>
          <p:spPr bwMode="auto">
            <a:xfrm flipH="1">
              <a:off x="6410" y="3798"/>
              <a:ext cx="580" cy="918"/>
            </a:xfrm>
            <a:custGeom>
              <a:avLst/>
              <a:gdLst>
                <a:gd name="T0" fmla="*/ 6272 w 290"/>
                <a:gd name="T1" fmla="*/ 11584 h 459"/>
                <a:gd name="T2" fmla="*/ 6240 w 290"/>
                <a:gd name="T3" fmla="*/ 9984 h 459"/>
                <a:gd name="T4" fmla="*/ 7712 w 290"/>
                <a:gd name="T5" fmla="*/ 5696 h 459"/>
                <a:gd name="T6" fmla="*/ 8000 w 290"/>
                <a:gd name="T7" fmla="*/ 4320 h 459"/>
                <a:gd name="T8" fmla="*/ 8992 w 290"/>
                <a:gd name="T9" fmla="*/ 3232 h 459"/>
                <a:gd name="T10" fmla="*/ 8384 w 290"/>
                <a:gd name="T11" fmla="*/ 2080 h 459"/>
                <a:gd name="T12" fmla="*/ 6272 w 290"/>
                <a:gd name="T13" fmla="*/ 352 h 459"/>
                <a:gd name="T14" fmla="*/ 5696 w 290"/>
                <a:gd name="T15" fmla="*/ 1696 h 459"/>
                <a:gd name="T16" fmla="*/ 5024 w 290"/>
                <a:gd name="T17" fmla="*/ 3008 h 459"/>
                <a:gd name="T18" fmla="*/ 3968 w 290"/>
                <a:gd name="T19" fmla="*/ 3168 h 459"/>
                <a:gd name="T20" fmla="*/ 4416 w 290"/>
                <a:gd name="T21" fmla="*/ 2080 h 459"/>
                <a:gd name="T22" fmla="*/ 3136 w 290"/>
                <a:gd name="T23" fmla="*/ 736 h 459"/>
                <a:gd name="T24" fmla="*/ 1568 w 290"/>
                <a:gd name="T25" fmla="*/ 2144 h 459"/>
                <a:gd name="T26" fmla="*/ 1632 w 290"/>
                <a:gd name="T27" fmla="*/ 3296 h 459"/>
                <a:gd name="T28" fmla="*/ 1632 w 290"/>
                <a:gd name="T29" fmla="*/ 3488 h 459"/>
                <a:gd name="T30" fmla="*/ 928 w 290"/>
                <a:gd name="T31" fmla="*/ 6336 h 459"/>
                <a:gd name="T32" fmla="*/ 1472 w 290"/>
                <a:gd name="T33" fmla="*/ 7680 h 459"/>
                <a:gd name="T34" fmla="*/ 1984 w 290"/>
                <a:gd name="T35" fmla="*/ 8384 h 459"/>
                <a:gd name="T36" fmla="*/ 64 w 290"/>
                <a:gd name="T37" fmla="*/ 13312 h 459"/>
                <a:gd name="T38" fmla="*/ 0 w 290"/>
                <a:gd name="T39" fmla="*/ 14688 h 459"/>
                <a:gd name="T40" fmla="*/ 6592 w 290"/>
                <a:gd name="T41" fmla="*/ 14688 h 459"/>
                <a:gd name="T42" fmla="*/ 6272 w 290"/>
                <a:gd name="T43" fmla="*/ 11584 h 4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0"/>
                <a:gd name="T67" fmla="*/ 0 h 459"/>
                <a:gd name="T68" fmla="*/ 290 w 290"/>
                <a:gd name="T69" fmla="*/ 459 h 4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0" h="459">
                  <a:moveTo>
                    <a:pt x="196" y="362"/>
                  </a:moveTo>
                  <a:cubicBezTo>
                    <a:pt x="186" y="328"/>
                    <a:pt x="195" y="312"/>
                    <a:pt x="195" y="312"/>
                  </a:cubicBezTo>
                  <a:cubicBezTo>
                    <a:pt x="220" y="281"/>
                    <a:pt x="241" y="178"/>
                    <a:pt x="241" y="178"/>
                  </a:cubicBezTo>
                  <a:cubicBezTo>
                    <a:pt x="244" y="136"/>
                    <a:pt x="250" y="135"/>
                    <a:pt x="250" y="135"/>
                  </a:cubicBezTo>
                  <a:cubicBezTo>
                    <a:pt x="281" y="101"/>
                    <a:pt x="281" y="101"/>
                    <a:pt x="281" y="101"/>
                  </a:cubicBezTo>
                  <a:cubicBezTo>
                    <a:pt x="290" y="86"/>
                    <a:pt x="262" y="65"/>
                    <a:pt x="262" y="65"/>
                  </a:cubicBezTo>
                  <a:cubicBezTo>
                    <a:pt x="196" y="11"/>
                    <a:pt x="196" y="11"/>
                    <a:pt x="196" y="11"/>
                  </a:cubicBezTo>
                  <a:cubicBezTo>
                    <a:pt x="173" y="0"/>
                    <a:pt x="178" y="53"/>
                    <a:pt x="178" y="53"/>
                  </a:cubicBezTo>
                  <a:cubicBezTo>
                    <a:pt x="177" y="83"/>
                    <a:pt x="157" y="94"/>
                    <a:pt x="157" y="94"/>
                  </a:cubicBezTo>
                  <a:cubicBezTo>
                    <a:pt x="117" y="133"/>
                    <a:pt x="124" y="99"/>
                    <a:pt x="124" y="99"/>
                  </a:cubicBezTo>
                  <a:cubicBezTo>
                    <a:pt x="138" y="65"/>
                    <a:pt x="138" y="65"/>
                    <a:pt x="138" y="65"/>
                  </a:cubicBezTo>
                  <a:cubicBezTo>
                    <a:pt x="144" y="24"/>
                    <a:pt x="98" y="23"/>
                    <a:pt x="98" y="23"/>
                  </a:cubicBezTo>
                  <a:cubicBezTo>
                    <a:pt x="47" y="20"/>
                    <a:pt x="49" y="67"/>
                    <a:pt x="49" y="67"/>
                  </a:cubicBezTo>
                  <a:cubicBezTo>
                    <a:pt x="40" y="78"/>
                    <a:pt x="51" y="103"/>
                    <a:pt x="51" y="103"/>
                  </a:cubicBezTo>
                  <a:cubicBezTo>
                    <a:pt x="55" y="107"/>
                    <a:pt x="51" y="109"/>
                    <a:pt x="51" y="109"/>
                  </a:cubicBezTo>
                  <a:cubicBezTo>
                    <a:pt x="24" y="128"/>
                    <a:pt x="29" y="198"/>
                    <a:pt x="29" y="198"/>
                  </a:cubicBezTo>
                  <a:cubicBezTo>
                    <a:pt x="31" y="224"/>
                    <a:pt x="46" y="240"/>
                    <a:pt x="46" y="240"/>
                  </a:cubicBezTo>
                  <a:cubicBezTo>
                    <a:pt x="63" y="247"/>
                    <a:pt x="62" y="262"/>
                    <a:pt x="62" y="262"/>
                  </a:cubicBezTo>
                  <a:cubicBezTo>
                    <a:pt x="31" y="305"/>
                    <a:pt x="2" y="416"/>
                    <a:pt x="2" y="416"/>
                  </a:cubicBezTo>
                  <a:cubicBezTo>
                    <a:pt x="0" y="459"/>
                    <a:pt x="0" y="459"/>
                    <a:pt x="0" y="459"/>
                  </a:cubicBezTo>
                  <a:cubicBezTo>
                    <a:pt x="206" y="459"/>
                    <a:pt x="206" y="459"/>
                    <a:pt x="206" y="459"/>
                  </a:cubicBezTo>
                  <a:lnTo>
                    <a:pt x="196" y="362"/>
                  </a:lnTo>
                  <a:close/>
                </a:path>
              </a:pathLst>
            </a:custGeom>
            <a:gradFill rotWithShape="1">
              <a:gsLst>
                <a:gs pos="0">
                  <a:srgbClr val="B7B7B7"/>
                </a:gs>
                <a:gs pos="100000">
                  <a:srgbClr val="FFFFFF"/>
                </a:gs>
              </a:gsLst>
              <a:lin ang="5400000" scaled="1"/>
            </a:gradFill>
            <a:ln w="9525">
              <a:solidFill>
                <a:schemeClr val="bg1"/>
              </a:solidFill>
              <a:round/>
              <a:headEnd/>
              <a:tailEnd/>
            </a:ln>
          </p:spPr>
          <p:txBody>
            <a:bodyPr/>
            <a:lstStyle/>
            <a:p>
              <a:endParaRPr lang="en-US" dirty="0">
                <a:solidFill>
                  <a:srgbClr val="000000"/>
                </a:solidFill>
              </a:endParaRPr>
            </a:p>
          </p:txBody>
        </p:sp>
        <p:grpSp>
          <p:nvGrpSpPr>
            <p:cNvPr id="4" name="Group 28"/>
            <p:cNvGrpSpPr>
              <a:grpSpLocks/>
            </p:cNvGrpSpPr>
            <p:nvPr/>
          </p:nvGrpSpPr>
          <p:grpSpPr bwMode="auto">
            <a:xfrm>
              <a:off x="6408" y="661"/>
              <a:ext cx="1718" cy="3327"/>
              <a:chOff x="6408" y="661"/>
              <a:chExt cx="1718" cy="3327"/>
            </a:xfrm>
          </p:grpSpPr>
          <p:sp>
            <p:nvSpPr>
              <p:cNvPr id="46102" name="Freeform 29"/>
              <p:cNvSpPr>
                <a:spLocks/>
              </p:cNvSpPr>
              <p:nvPr/>
            </p:nvSpPr>
            <p:spPr bwMode="auto">
              <a:xfrm flipH="1">
                <a:off x="6408" y="661"/>
                <a:ext cx="1718" cy="3327"/>
              </a:xfrm>
              <a:custGeom>
                <a:avLst/>
                <a:gdLst>
                  <a:gd name="T0" fmla="*/ 15328 w 859"/>
                  <a:gd name="T1" fmla="*/ 7432 h 1663"/>
                  <a:gd name="T2" fmla="*/ 10816 w 859"/>
                  <a:gd name="T3" fmla="*/ 9097 h 1663"/>
                  <a:gd name="T4" fmla="*/ 10496 w 859"/>
                  <a:gd name="T5" fmla="*/ 10955 h 1663"/>
                  <a:gd name="T6" fmla="*/ 7904 w 859"/>
                  <a:gd name="T7" fmla="*/ 15605 h 1663"/>
                  <a:gd name="T8" fmla="*/ 4832 w 859"/>
                  <a:gd name="T9" fmla="*/ 21564 h 1663"/>
                  <a:gd name="T10" fmla="*/ 1728 w 859"/>
                  <a:gd name="T11" fmla="*/ 23743 h 1663"/>
                  <a:gd name="T12" fmla="*/ 0 w 859"/>
                  <a:gd name="T13" fmla="*/ 24575 h 1663"/>
                  <a:gd name="T14" fmla="*/ 5472 w 859"/>
                  <a:gd name="T15" fmla="*/ 24703 h 1663"/>
                  <a:gd name="T16" fmla="*/ 11424 w 859"/>
                  <a:gd name="T17" fmla="*/ 16695 h 1663"/>
                  <a:gd name="T18" fmla="*/ 11136 w 859"/>
                  <a:gd name="T19" fmla="*/ 25216 h 1663"/>
                  <a:gd name="T20" fmla="*/ 11264 w 859"/>
                  <a:gd name="T21" fmla="*/ 30099 h 1663"/>
                  <a:gd name="T22" fmla="*/ 15008 w 859"/>
                  <a:gd name="T23" fmla="*/ 28881 h 1663"/>
                  <a:gd name="T24" fmla="*/ 18176 w 859"/>
                  <a:gd name="T25" fmla="*/ 37691 h 1663"/>
                  <a:gd name="T26" fmla="*/ 20192 w 859"/>
                  <a:gd name="T27" fmla="*/ 44903 h 1663"/>
                  <a:gd name="T28" fmla="*/ 19136 w 859"/>
                  <a:gd name="T29" fmla="*/ 46988 h 1663"/>
                  <a:gd name="T30" fmla="*/ 19872 w 859"/>
                  <a:gd name="T31" fmla="*/ 49999 h 1663"/>
                  <a:gd name="T32" fmla="*/ 21344 w 859"/>
                  <a:gd name="T33" fmla="*/ 52560 h 1663"/>
                  <a:gd name="T34" fmla="*/ 22208 w 859"/>
                  <a:gd name="T35" fmla="*/ 50127 h 1663"/>
                  <a:gd name="T36" fmla="*/ 23936 w 859"/>
                  <a:gd name="T37" fmla="*/ 51600 h 1663"/>
                  <a:gd name="T38" fmla="*/ 26592 w 859"/>
                  <a:gd name="T39" fmla="*/ 51215 h 1663"/>
                  <a:gd name="T40" fmla="*/ 26240 w 859"/>
                  <a:gd name="T41" fmla="*/ 48973 h 1663"/>
                  <a:gd name="T42" fmla="*/ 24448 w 859"/>
                  <a:gd name="T43" fmla="*/ 43303 h 1663"/>
                  <a:gd name="T44" fmla="*/ 25472 w 859"/>
                  <a:gd name="T45" fmla="*/ 31924 h 1663"/>
                  <a:gd name="T46" fmla="*/ 27040 w 859"/>
                  <a:gd name="T47" fmla="*/ 30131 h 1663"/>
                  <a:gd name="T48" fmla="*/ 27040 w 859"/>
                  <a:gd name="T49" fmla="*/ 27856 h 1663"/>
                  <a:gd name="T50" fmla="*/ 25344 w 859"/>
                  <a:gd name="T51" fmla="*/ 10059 h 1663"/>
                  <a:gd name="T52" fmla="*/ 20320 w 859"/>
                  <a:gd name="T53" fmla="*/ 7912 h 1663"/>
                  <a:gd name="T54" fmla="*/ 19712 w 859"/>
                  <a:gd name="T55" fmla="*/ 6372 h 1663"/>
                  <a:gd name="T56" fmla="*/ 20352 w 859"/>
                  <a:gd name="T57" fmla="*/ 4483 h 1663"/>
                  <a:gd name="T58" fmla="*/ 17120 w 859"/>
                  <a:gd name="T59" fmla="*/ 736 h 1663"/>
                  <a:gd name="T60" fmla="*/ 15488 w 859"/>
                  <a:gd name="T61" fmla="*/ 4067 h 1663"/>
                  <a:gd name="T62" fmla="*/ 15680 w 859"/>
                  <a:gd name="T63" fmla="*/ 5828 h 16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59"/>
                  <a:gd name="T97" fmla="*/ 0 h 1663"/>
                  <a:gd name="T98" fmla="*/ 859 w 859"/>
                  <a:gd name="T99" fmla="*/ 1663 h 16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59" h="1663">
                    <a:moveTo>
                      <a:pt x="498" y="221"/>
                    </a:moveTo>
                    <a:cubicBezTo>
                      <a:pt x="498" y="221"/>
                      <a:pt x="495" y="230"/>
                      <a:pt x="479" y="232"/>
                    </a:cubicBezTo>
                    <a:cubicBezTo>
                      <a:pt x="358" y="267"/>
                      <a:pt x="358" y="267"/>
                      <a:pt x="358" y="267"/>
                    </a:cubicBezTo>
                    <a:cubicBezTo>
                      <a:pt x="358" y="267"/>
                      <a:pt x="343" y="268"/>
                      <a:pt x="338" y="284"/>
                    </a:cubicBezTo>
                    <a:cubicBezTo>
                      <a:pt x="338" y="284"/>
                      <a:pt x="330" y="327"/>
                      <a:pt x="330" y="333"/>
                    </a:cubicBezTo>
                    <a:cubicBezTo>
                      <a:pt x="328" y="342"/>
                      <a:pt x="328" y="342"/>
                      <a:pt x="328" y="342"/>
                    </a:cubicBezTo>
                    <a:cubicBezTo>
                      <a:pt x="328" y="342"/>
                      <a:pt x="273" y="438"/>
                      <a:pt x="262" y="449"/>
                    </a:cubicBezTo>
                    <a:cubicBezTo>
                      <a:pt x="262" y="449"/>
                      <a:pt x="249" y="469"/>
                      <a:pt x="247" y="487"/>
                    </a:cubicBezTo>
                    <a:cubicBezTo>
                      <a:pt x="247" y="487"/>
                      <a:pt x="180" y="585"/>
                      <a:pt x="177" y="619"/>
                    </a:cubicBezTo>
                    <a:cubicBezTo>
                      <a:pt x="177" y="619"/>
                      <a:pt x="154" y="635"/>
                      <a:pt x="151" y="673"/>
                    </a:cubicBezTo>
                    <a:cubicBezTo>
                      <a:pt x="151" y="673"/>
                      <a:pt x="117" y="702"/>
                      <a:pt x="102" y="731"/>
                    </a:cubicBezTo>
                    <a:cubicBezTo>
                      <a:pt x="102" y="731"/>
                      <a:pt x="66" y="736"/>
                      <a:pt x="54" y="741"/>
                    </a:cubicBezTo>
                    <a:cubicBezTo>
                      <a:pt x="54" y="741"/>
                      <a:pt x="20" y="746"/>
                      <a:pt x="13" y="759"/>
                    </a:cubicBezTo>
                    <a:cubicBezTo>
                      <a:pt x="0" y="767"/>
                      <a:pt x="0" y="767"/>
                      <a:pt x="0" y="767"/>
                    </a:cubicBezTo>
                    <a:cubicBezTo>
                      <a:pt x="0" y="770"/>
                      <a:pt x="0" y="770"/>
                      <a:pt x="0" y="770"/>
                    </a:cubicBezTo>
                    <a:cubicBezTo>
                      <a:pt x="171" y="771"/>
                      <a:pt x="171" y="771"/>
                      <a:pt x="171" y="771"/>
                    </a:cubicBezTo>
                    <a:cubicBezTo>
                      <a:pt x="171" y="771"/>
                      <a:pt x="233" y="715"/>
                      <a:pt x="230" y="703"/>
                    </a:cubicBezTo>
                    <a:cubicBezTo>
                      <a:pt x="230" y="703"/>
                      <a:pt x="291" y="636"/>
                      <a:pt x="357" y="521"/>
                    </a:cubicBezTo>
                    <a:cubicBezTo>
                      <a:pt x="366" y="519"/>
                      <a:pt x="366" y="519"/>
                      <a:pt x="366" y="519"/>
                    </a:cubicBezTo>
                    <a:cubicBezTo>
                      <a:pt x="366" y="519"/>
                      <a:pt x="373" y="663"/>
                      <a:pt x="348" y="787"/>
                    </a:cubicBezTo>
                    <a:cubicBezTo>
                      <a:pt x="351" y="789"/>
                      <a:pt x="351" y="789"/>
                      <a:pt x="351" y="789"/>
                    </a:cubicBezTo>
                    <a:cubicBezTo>
                      <a:pt x="352" y="939"/>
                      <a:pt x="352" y="939"/>
                      <a:pt x="352" y="939"/>
                    </a:cubicBezTo>
                    <a:cubicBezTo>
                      <a:pt x="352" y="939"/>
                      <a:pt x="425" y="981"/>
                      <a:pt x="442" y="955"/>
                    </a:cubicBezTo>
                    <a:cubicBezTo>
                      <a:pt x="469" y="901"/>
                      <a:pt x="469" y="901"/>
                      <a:pt x="469" y="901"/>
                    </a:cubicBezTo>
                    <a:cubicBezTo>
                      <a:pt x="484" y="900"/>
                      <a:pt x="484" y="900"/>
                      <a:pt x="484" y="900"/>
                    </a:cubicBezTo>
                    <a:cubicBezTo>
                      <a:pt x="484" y="900"/>
                      <a:pt x="517" y="1036"/>
                      <a:pt x="568" y="1176"/>
                    </a:cubicBezTo>
                    <a:cubicBezTo>
                      <a:pt x="571" y="1248"/>
                      <a:pt x="571" y="1248"/>
                      <a:pt x="571" y="1248"/>
                    </a:cubicBezTo>
                    <a:cubicBezTo>
                      <a:pt x="571" y="1248"/>
                      <a:pt x="600" y="1359"/>
                      <a:pt x="631" y="1401"/>
                    </a:cubicBezTo>
                    <a:cubicBezTo>
                      <a:pt x="631" y="1401"/>
                      <a:pt x="632" y="1416"/>
                      <a:pt x="616" y="1424"/>
                    </a:cubicBezTo>
                    <a:cubicBezTo>
                      <a:pt x="616" y="1424"/>
                      <a:pt x="600" y="1439"/>
                      <a:pt x="598" y="1466"/>
                    </a:cubicBezTo>
                    <a:cubicBezTo>
                      <a:pt x="598" y="1466"/>
                      <a:pt x="593" y="1535"/>
                      <a:pt x="621" y="1554"/>
                    </a:cubicBezTo>
                    <a:cubicBezTo>
                      <a:pt x="621" y="1554"/>
                      <a:pt x="624" y="1557"/>
                      <a:pt x="621" y="1560"/>
                    </a:cubicBezTo>
                    <a:cubicBezTo>
                      <a:pt x="621" y="1560"/>
                      <a:pt x="610" y="1585"/>
                      <a:pt x="618" y="1596"/>
                    </a:cubicBezTo>
                    <a:cubicBezTo>
                      <a:pt x="618" y="1596"/>
                      <a:pt x="616" y="1643"/>
                      <a:pt x="667" y="1640"/>
                    </a:cubicBezTo>
                    <a:cubicBezTo>
                      <a:pt x="667" y="1640"/>
                      <a:pt x="713" y="1639"/>
                      <a:pt x="707" y="1598"/>
                    </a:cubicBezTo>
                    <a:cubicBezTo>
                      <a:pt x="694" y="1564"/>
                      <a:pt x="694" y="1564"/>
                      <a:pt x="694" y="1564"/>
                    </a:cubicBezTo>
                    <a:cubicBezTo>
                      <a:pt x="694" y="1564"/>
                      <a:pt x="686" y="1530"/>
                      <a:pt x="726" y="1569"/>
                    </a:cubicBezTo>
                    <a:cubicBezTo>
                      <a:pt x="726" y="1569"/>
                      <a:pt x="746" y="1580"/>
                      <a:pt x="748" y="1610"/>
                    </a:cubicBezTo>
                    <a:cubicBezTo>
                      <a:pt x="748" y="1610"/>
                      <a:pt x="742" y="1663"/>
                      <a:pt x="765" y="1653"/>
                    </a:cubicBezTo>
                    <a:cubicBezTo>
                      <a:pt x="831" y="1598"/>
                      <a:pt x="831" y="1598"/>
                      <a:pt x="831" y="1598"/>
                    </a:cubicBezTo>
                    <a:cubicBezTo>
                      <a:pt x="831" y="1598"/>
                      <a:pt x="859" y="1577"/>
                      <a:pt x="850" y="1562"/>
                    </a:cubicBezTo>
                    <a:cubicBezTo>
                      <a:pt x="820" y="1528"/>
                      <a:pt x="820" y="1528"/>
                      <a:pt x="820" y="1528"/>
                    </a:cubicBezTo>
                    <a:cubicBezTo>
                      <a:pt x="820" y="1528"/>
                      <a:pt x="813" y="1527"/>
                      <a:pt x="810" y="1485"/>
                    </a:cubicBezTo>
                    <a:cubicBezTo>
                      <a:pt x="810" y="1485"/>
                      <a:pt x="789" y="1383"/>
                      <a:pt x="764" y="1351"/>
                    </a:cubicBezTo>
                    <a:cubicBezTo>
                      <a:pt x="764" y="1351"/>
                      <a:pt x="755" y="1335"/>
                      <a:pt x="766" y="1301"/>
                    </a:cubicBezTo>
                    <a:cubicBezTo>
                      <a:pt x="796" y="996"/>
                      <a:pt x="796" y="996"/>
                      <a:pt x="796" y="996"/>
                    </a:cubicBezTo>
                    <a:cubicBezTo>
                      <a:pt x="796" y="996"/>
                      <a:pt x="811" y="987"/>
                      <a:pt x="820" y="973"/>
                    </a:cubicBezTo>
                    <a:cubicBezTo>
                      <a:pt x="820" y="973"/>
                      <a:pt x="844" y="972"/>
                      <a:pt x="845" y="940"/>
                    </a:cubicBezTo>
                    <a:cubicBezTo>
                      <a:pt x="845" y="940"/>
                      <a:pt x="848" y="914"/>
                      <a:pt x="842" y="875"/>
                    </a:cubicBezTo>
                    <a:cubicBezTo>
                      <a:pt x="845" y="869"/>
                      <a:pt x="845" y="869"/>
                      <a:pt x="845" y="869"/>
                    </a:cubicBezTo>
                    <a:cubicBezTo>
                      <a:pt x="845" y="869"/>
                      <a:pt x="857" y="704"/>
                      <a:pt x="853" y="667"/>
                    </a:cubicBezTo>
                    <a:cubicBezTo>
                      <a:pt x="853" y="667"/>
                      <a:pt x="852" y="554"/>
                      <a:pt x="792" y="314"/>
                    </a:cubicBezTo>
                    <a:cubicBezTo>
                      <a:pt x="792" y="314"/>
                      <a:pt x="790" y="299"/>
                      <a:pt x="765" y="295"/>
                    </a:cubicBezTo>
                    <a:cubicBezTo>
                      <a:pt x="765" y="295"/>
                      <a:pt x="648" y="258"/>
                      <a:pt x="635" y="247"/>
                    </a:cubicBezTo>
                    <a:cubicBezTo>
                      <a:pt x="635" y="247"/>
                      <a:pt x="622" y="229"/>
                      <a:pt x="616" y="217"/>
                    </a:cubicBezTo>
                    <a:cubicBezTo>
                      <a:pt x="616" y="199"/>
                      <a:pt x="616" y="199"/>
                      <a:pt x="616" y="199"/>
                    </a:cubicBezTo>
                    <a:cubicBezTo>
                      <a:pt x="616" y="199"/>
                      <a:pt x="628" y="206"/>
                      <a:pt x="642" y="170"/>
                    </a:cubicBezTo>
                    <a:cubicBezTo>
                      <a:pt x="642" y="170"/>
                      <a:pt x="664" y="142"/>
                      <a:pt x="636" y="140"/>
                    </a:cubicBezTo>
                    <a:cubicBezTo>
                      <a:pt x="636" y="140"/>
                      <a:pt x="652" y="61"/>
                      <a:pt x="617" y="54"/>
                    </a:cubicBezTo>
                    <a:cubicBezTo>
                      <a:pt x="617" y="54"/>
                      <a:pt x="610" y="0"/>
                      <a:pt x="535" y="23"/>
                    </a:cubicBezTo>
                    <a:cubicBezTo>
                      <a:pt x="535" y="23"/>
                      <a:pt x="496" y="31"/>
                      <a:pt x="484" y="92"/>
                    </a:cubicBezTo>
                    <a:cubicBezTo>
                      <a:pt x="484" y="127"/>
                      <a:pt x="484" y="127"/>
                      <a:pt x="484" y="127"/>
                    </a:cubicBezTo>
                    <a:cubicBezTo>
                      <a:pt x="484" y="127"/>
                      <a:pt x="474" y="121"/>
                      <a:pt x="477" y="142"/>
                    </a:cubicBezTo>
                    <a:cubicBezTo>
                      <a:pt x="477" y="142"/>
                      <a:pt x="484" y="183"/>
                      <a:pt x="490" y="182"/>
                    </a:cubicBezTo>
                    <a:close/>
                  </a:path>
                </a:pathLst>
              </a:custGeom>
              <a:gradFill rotWithShape="1">
                <a:gsLst>
                  <a:gs pos="0">
                    <a:srgbClr val="222222"/>
                  </a:gs>
                  <a:gs pos="100000">
                    <a:srgbClr val="808080"/>
                  </a:gs>
                </a:gsLst>
                <a:lin ang="5400000" scaled="1"/>
              </a:gradFill>
              <a:ln w="9525">
                <a:solidFill>
                  <a:schemeClr val="bg1"/>
                </a:solidFill>
                <a:round/>
                <a:headEnd/>
                <a:tailEnd/>
              </a:ln>
            </p:spPr>
            <p:txBody>
              <a:bodyPr/>
              <a:lstStyle/>
              <a:p>
                <a:endParaRPr lang="en-US" dirty="0">
                  <a:solidFill>
                    <a:srgbClr val="000000"/>
                  </a:solidFill>
                </a:endParaRPr>
              </a:p>
            </p:txBody>
          </p:sp>
          <p:sp>
            <p:nvSpPr>
              <p:cNvPr id="46103" name="Freeform 30"/>
              <p:cNvSpPr>
                <a:spLocks/>
              </p:cNvSpPr>
              <p:nvPr/>
            </p:nvSpPr>
            <p:spPr bwMode="auto">
              <a:xfrm flipH="1">
                <a:off x="6884" y="1101"/>
                <a:ext cx="248" cy="932"/>
              </a:xfrm>
              <a:custGeom>
                <a:avLst/>
                <a:gdLst>
                  <a:gd name="T0" fmla="*/ 64 w 124"/>
                  <a:gd name="T1" fmla="*/ 32 h 466"/>
                  <a:gd name="T2" fmla="*/ 1472 w 124"/>
                  <a:gd name="T3" fmla="*/ 1760 h 466"/>
                  <a:gd name="T4" fmla="*/ 1952 w 124"/>
                  <a:gd name="T5" fmla="*/ 1792 h 466"/>
                  <a:gd name="T6" fmla="*/ 2496 w 124"/>
                  <a:gd name="T7" fmla="*/ 1632 h 466"/>
                  <a:gd name="T8" fmla="*/ 3808 w 124"/>
                  <a:gd name="T9" fmla="*/ 128 h 466"/>
                  <a:gd name="T10" fmla="*/ 3840 w 124"/>
                  <a:gd name="T11" fmla="*/ 0 h 466"/>
                  <a:gd name="T12" fmla="*/ 3968 w 124"/>
                  <a:gd name="T13" fmla="*/ 224 h 466"/>
                  <a:gd name="T14" fmla="*/ 3424 w 124"/>
                  <a:gd name="T15" fmla="*/ 10464 h 466"/>
                  <a:gd name="T16" fmla="*/ 3744 w 124"/>
                  <a:gd name="T17" fmla="*/ 13760 h 466"/>
                  <a:gd name="T18" fmla="*/ 640 w 124"/>
                  <a:gd name="T19" fmla="*/ 14592 h 466"/>
                  <a:gd name="T20" fmla="*/ 0 w 124"/>
                  <a:gd name="T21" fmla="*/ 160 h 466"/>
                  <a:gd name="T22" fmla="*/ 64 w 124"/>
                  <a:gd name="T23" fmla="*/ 32 h 4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4"/>
                  <a:gd name="T37" fmla="*/ 0 h 466"/>
                  <a:gd name="T38" fmla="*/ 124 w 124"/>
                  <a:gd name="T39" fmla="*/ 466 h 4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4" h="466">
                    <a:moveTo>
                      <a:pt x="2" y="1"/>
                    </a:moveTo>
                    <a:cubicBezTo>
                      <a:pt x="2" y="1"/>
                      <a:pt x="27" y="32"/>
                      <a:pt x="46" y="55"/>
                    </a:cubicBezTo>
                    <a:cubicBezTo>
                      <a:pt x="54" y="57"/>
                      <a:pt x="52" y="57"/>
                      <a:pt x="61" y="56"/>
                    </a:cubicBezTo>
                    <a:cubicBezTo>
                      <a:pt x="61" y="56"/>
                      <a:pt x="67" y="58"/>
                      <a:pt x="78" y="51"/>
                    </a:cubicBezTo>
                    <a:cubicBezTo>
                      <a:pt x="90" y="39"/>
                      <a:pt x="105" y="34"/>
                      <a:pt x="119" y="4"/>
                    </a:cubicBezTo>
                    <a:cubicBezTo>
                      <a:pt x="120" y="0"/>
                      <a:pt x="120" y="0"/>
                      <a:pt x="120" y="0"/>
                    </a:cubicBezTo>
                    <a:cubicBezTo>
                      <a:pt x="124" y="7"/>
                      <a:pt x="124" y="7"/>
                      <a:pt x="124" y="7"/>
                    </a:cubicBezTo>
                    <a:cubicBezTo>
                      <a:pt x="124" y="7"/>
                      <a:pt x="102" y="232"/>
                      <a:pt x="107" y="327"/>
                    </a:cubicBezTo>
                    <a:cubicBezTo>
                      <a:pt x="107" y="327"/>
                      <a:pt x="112" y="421"/>
                      <a:pt x="117" y="430"/>
                    </a:cubicBezTo>
                    <a:cubicBezTo>
                      <a:pt x="117" y="430"/>
                      <a:pt x="42" y="466"/>
                      <a:pt x="20" y="456"/>
                    </a:cubicBezTo>
                    <a:cubicBezTo>
                      <a:pt x="20" y="456"/>
                      <a:pt x="33" y="118"/>
                      <a:pt x="0" y="5"/>
                    </a:cubicBezTo>
                    <a:lnTo>
                      <a:pt x="2" y="1"/>
                    </a:lnTo>
                    <a:close/>
                  </a:path>
                </a:pathLst>
              </a:custGeom>
              <a:solidFill>
                <a:srgbClr val="FFFFFF"/>
              </a:solidFill>
              <a:ln w="9525">
                <a:solidFill>
                  <a:schemeClr val="bg1"/>
                </a:solidFill>
                <a:round/>
                <a:headEnd/>
                <a:tailEnd/>
              </a:ln>
            </p:spPr>
            <p:txBody>
              <a:bodyPr/>
              <a:lstStyle/>
              <a:p>
                <a:endParaRPr lang="en-US" dirty="0">
                  <a:solidFill>
                    <a:srgbClr val="000000"/>
                  </a:solidFill>
                </a:endParaRPr>
              </a:p>
            </p:txBody>
          </p:sp>
          <p:sp>
            <p:nvSpPr>
              <p:cNvPr id="46104" name="Freeform 31"/>
              <p:cNvSpPr>
                <a:spLocks/>
              </p:cNvSpPr>
              <p:nvPr/>
            </p:nvSpPr>
            <p:spPr bwMode="auto">
              <a:xfrm flipH="1">
                <a:off x="6932" y="1211"/>
                <a:ext cx="126" cy="776"/>
              </a:xfrm>
              <a:custGeom>
                <a:avLst/>
                <a:gdLst>
                  <a:gd name="T0" fmla="*/ 288 w 63"/>
                  <a:gd name="T1" fmla="*/ 0 h 388"/>
                  <a:gd name="T2" fmla="*/ 1152 w 63"/>
                  <a:gd name="T3" fmla="*/ 0 h 388"/>
                  <a:gd name="T4" fmla="*/ 1504 w 63"/>
                  <a:gd name="T5" fmla="*/ 512 h 388"/>
                  <a:gd name="T6" fmla="*/ 1280 w 63"/>
                  <a:gd name="T7" fmla="*/ 1088 h 388"/>
                  <a:gd name="T8" fmla="*/ 1856 w 63"/>
                  <a:gd name="T9" fmla="*/ 11584 h 388"/>
                  <a:gd name="T10" fmla="*/ 1056 w 63"/>
                  <a:gd name="T11" fmla="*/ 12416 h 388"/>
                  <a:gd name="T12" fmla="*/ 0 w 63"/>
                  <a:gd name="T13" fmla="*/ 11840 h 388"/>
                  <a:gd name="T14" fmla="*/ 544 w 63"/>
                  <a:gd name="T15" fmla="*/ 1216 h 388"/>
                  <a:gd name="T16" fmla="*/ 96 w 63"/>
                  <a:gd name="T17" fmla="*/ 608 h 388"/>
                  <a:gd name="T18" fmla="*/ 288 w 63"/>
                  <a:gd name="T19" fmla="*/ 0 h 3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388"/>
                  <a:gd name="T32" fmla="*/ 63 w 63"/>
                  <a:gd name="T33" fmla="*/ 388 h 3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388">
                    <a:moveTo>
                      <a:pt x="9" y="0"/>
                    </a:moveTo>
                    <a:cubicBezTo>
                      <a:pt x="36" y="0"/>
                      <a:pt x="36" y="0"/>
                      <a:pt x="36" y="0"/>
                    </a:cubicBezTo>
                    <a:cubicBezTo>
                      <a:pt x="36" y="0"/>
                      <a:pt x="46" y="12"/>
                      <a:pt x="47" y="16"/>
                    </a:cubicBezTo>
                    <a:cubicBezTo>
                      <a:pt x="47" y="19"/>
                      <a:pt x="43" y="29"/>
                      <a:pt x="40" y="34"/>
                    </a:cubicBezTo>
                    <a:cubicBezTo>
                      <a:pt x="40" y="34"/>
                      <a:pt x="63" y="138"/>
                      <a:pt x="58" y="362"/>
                    </a:cubicBezTo>
                    <a:cubicBezTo>
                      <a:pt x="33" y="388"/>
                      <a:pt x="33" y="388"/>
                      <a:pt x="33" y="388"/>
                    </a:cubicBezTo>
                    <a:cubicBezTo>
                      <a:pt x="0" y="370"/>
                      <a:pt x="0" y="370"/>
                      <a:pt x="0" y="370"/>
                    </a:cubicBezTo>
                    <a:cubicBezTo>
                      <a:pt x="0" y="370"/>
                      <a:pt x="4" y="98"/>
                      <a:pt x="17" y="38"/>
                    </a:cubicBezTo>
                    <a:cubicBezTo>
                      <a:pt x="17" y="38"/>
                      <a:pt x="2" y="22"/>
                      <a:pt x="3" y="19"/>
                    </a:cubicBezTo>
                    <a:close/>
                  </a:path>
                </a:pathLst>
              </a:custGeom>
              <a:solidFill>
                <a:srgbClr val="99141B"/>
              </a:solidFill>
              <a:ln w="9525">
                <a:solidFill>
                  <a:schemeClr val="bg1"/>
                </a:solidFill>
                <a:round/>
                <a:headEnd/>
                <a:tailEnd/>
              </a:ln>
            </p:spPr>
            <p:txBody>
              <a:bodyPr/>
              <a:lstStyle/>
              <a:p>
                <a:endParaRPr lang="en-US" dirty="0">
                  <a:solidFill>
                    <a:srgbClr val="000000"/>
                  </a:solidFill>
                </a:endParaRPr>
              </a:p>
            </p:txBody>
          </p:sp>
          <p:sp>
            <p:nvSpPr>
              <p:cNvPr id="46105" name="Line 32"/>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dirty="0">
                  <a:solidFill>
                    <a:srgbClr val="000000"/>
                  </a:solidFill>
                </a:endParaRPr>
              </a:p>
            </p:txBody>
          </p:sp>
          <p:sp>
            <p:nvSpPr>
              <p:cNvPr id="46106" name="Line 33"/>
              <p:cNvSpPr>
                <a:spLocks noChangeShapeType="1"/>
              </p:cNvSpPr>
              <p:nvPr/>
            </p:nvSpPr>
            <p:spPr bwMode="auto">
              <a:xfrm flipH="1">
                <a:off x="7840" y="1215"/>
                <a:ext cx="0" cy="0"/>
              </a:xfrm>
              <a:prstGeom prst="line">
                <a:avLst/>
              </a:prstGeom>
              <a:noFill/>
              <a:ln w="9525">
                <a:solidFill>
                  <a:schemeClr val="bg1"/>
                </a:solidFill>
                <a:round/>
                <a:headEnd/>
                <a:tailEnd/>
              </a:ln>
            </p:spPr>
            <p:txBody>
              <a:bodyPr/>
              <a:lstStyle/>
              <a:p>
                <a:endParaRPr lang="tr-TR" dirty="0">
                  <a:solidFill>
                    <a:srgbClr val="000000"/>
                  </a:solidFill>
                </a:endParaRPr>
              </a:p>
            </p:txBody>
          </p:sp>
        </p:grpSp>
      </p:grpSp>
      <p:sp>
        <p:nvSpPr>
          <p:cNvPr id="217105" name="AutoShape 35" descr="Bild20"/>
          <p:cNvSpPr>
            <a:spLocks noChangeArrowheads="1"/>
          </p:cNvSpPr>
          <p:nvPr/>
        </p:nvSpPr>
        <p:spPr bwMode="gray">
          <a:xfrm>
            <a:off x="2743200" y="3320936"/>
            <a:ext cx="5254625" cy="2570906"/>
          </a:xfrm>
          <a:prstGeom prst="roundRect">
            <a:avLst>
              <a:gd name="adj" fmla="val 5556"/>
            </a:avLst>
          </a:prstGeom>
          <a:blipFill dpi="0" rotWithShape="1">
            <a:blip r:embed="rId4" cstate="print"/>
            <a:srcRect/>
            <a:stretch>
              <a:fillRect/>
            </a:stretch>
          </a:blipFill>
          <a:ln w="25400">
            <a:solidFill>
              <a:srgbClr val="EAEAEA"/>
            </a:solidFill>
            <a:round/>
            <a:headEnd/>
            <a:tailEnd/>
          </a:ln>
        </p:spPr>
        <p:txBody>
          <a:bodyPr lIns="108000" tIns="108000" rIns="36000" bIns="36000"/>
          <a:lstStyle/>
          <a:p>
            <a:endParaRPr lang="en-US" dirty="0">
              <a:solidFill>
                <a:srgbClr val="000000"/>
              </a:solidFill>
            </a:endParaRPr>
          </a:p>
        </p:txBody>
      </p:sp>
      <p:sp>
        <p:nvSpPr>
          <p:cNvPr id="217106" name="Rectangle 18"/>
          <p:cNvSpPr>
            <a:spLocks noChangeArrowheads="1"/>
          </p:cNvSpPr>
          <p:nvPr/>
        </p:nvSpPr>
        <p:spPr bwMode="auto">
          <a:xfrm>
            <a:off x="2933700" y="3840429"/>
            <a:ext cx="444500" cy="501257"/>
          </a:xfrm>
          <a:prstGeom prst="rect">
            <a:avLst/>
          </a:prstGeom>
          <a:gradFill rotWithShape="1">
            <a:gsLst>
              <a:gs pos="0">
                <a:srgbClr val="000000"/>
              </a:gs>
              <a:gs pos="100000">
                <a:srgbClr val="333333"/>
              </a:gs>
            </a:gsLst>
            <a:lin ang="5400000" scaled="1"/>
          </a:gradFill>
          <a:ln w="9525">
            <a:solidFill>
              <a:schemeClr val="bg1"/>
            </a:solidFill>
            <a:miter lim="800000"/>
            <a:headEnd/>
            <a:tailEnd/>
          </a:ln>
        </p:spPr>
        <p:txBody>
          <a:bodyPr wrap="none" anchor="ctr"/>
          <a:lstStyle/>
          <a:p>
            <a:pPr algn="ctr"/>
            <a:r>
              <a:rPr lang="tr-TR" sz="2000" b="1" noProof="1">
                <a:solidFill>
                  <a:srgbClr val="FFFFFF"/>
                </a:solidFill>
              </a:rPr>
              <a:t>1</a:t>
            </a:r>
          </a:p>
        </p:txBody>
      </p:sp>
      <p:sp>
        <p:nvSpPr>
          <p:cNvPr id="217107" name="Rectangle 19"/>
          <p:cNvSpPr>
            <a:spLocks noChangeArrowheads="1"/>
          </p:cNvSpPr>
          <p:nvPr/>
        </p:nvSpPr>
        <p:spPr bwMode="auto">
          <a:xfrm>
            <a:off x="2933700" y="4440504"/>
            <a:ext cx="444500" cy="501257"/>
          </a:xfrm>
          <a:prstGeom prst="rect">
            <a:avLst/>
          </a:prstGeom>
          <a:gradFill rotWithShape="1">
            <a:gsLst>
              <a:gs pos="0">
                <a:srgbClr val="000000"/>
              </a:gs>
              <a:gs pos="100000">
                <a:srgbClr val="333333"/>
              </a:gs>
            </a:gsLst>
            <a:lin ang="5400000" scaled="1"/>
          </a:gradFill>
          <a:ln w="9525">
            <a:solidFill>
              <a:schemeClr val="bg1"/>
            </a:solidFill>
            <a:miter lim="800000"/>
            <a:headEnd/>
            <a:tailEnd/>
          </a:ln>
        </p:spPr>
        <p:txBody>
          <a:bodyPr wrap="none" anchor="ctr"/>
          <a:lstStyle/>
          <a:p>
            <a:pPr algn="ctr"/>
            <a:r>
              <a:rPr lang="tr-TR" sz="2000" b="1" noProof="1">
                <a:solidFill>
                  <a:srgbClr val="FFFFFF"/>
                </a:solidFill>
              </a:rPr>
              <a:t>2</a:t>
            </a:r>
          </a:p>
        </p:txBody>
      </p:sp>
      <p:sp>
        <p:nvSpPr>
          <p:cNvPr id="217108" name="Rectangle 20"/>
          <p:cNvSpPr>
            <a:spLocks noChangeArrowheads="1"/>
          </p:cNvSpPr>
          <p:nvPr/>
        </p:nvSpPr>
        <p:spPr bwMode="auto">
          <a:xfrm>
            <a:off x="2933700" y="5027879"/>
            <a:ext cx="444500" cy="501257"/>
          </a:xfrm>
          <a:prstGeom prst="rect">
            <a:avLst/>
          </a:prstGeom>
          <a:gradFill rotWithShape="1">
            <a:gsLst>
              <a:gs pos="0">
                <a:srgbClr val="000000"/>
              </a:gs>
              <a:gs pos="100000">
                <a:srgbClr val="333333"/>
              </a:gs>
            </a:gsLst>
            <a:lin ang="5400000" scaled="1"/>
          </a:gradFill>
          <a:ln w="9525">
            <a:solidFill>
              <a:schemeClr val="bg1"/>
            </a:solidFill>
            <a:miter lim="800000"/>
            <a:headEnd/>
            <a:tailEnd/>
          </a:ln>
        </p:spPr>
        <p:txBody>
          <a:bodyPr wrap="none" anchor="ctr"/>
          <a:lstStyle/>
          <a:p>
            <a:pPr algn="ctr"/>
            <a:r>
              <a:rPr lang="tr-TR" sz="2000" b="1" noProof="1">
                <a:solidFill>
                  <a:srgbClr val="FFFFFF"/>
                </a:solidFill>
              </a:rPr>
              <a:t>3</a:t>
            </a:r>
          </a:p>
        </p:txBody>
      </p:sp>
      <p:sp>
        <p:nvSpPr>
          <p:cNvPr id="217109" name="Rectangle 27"/>
          <p:cNvSpPr>
            <a:spLocks noChangeArrowheads="1"/>
          </p:cNvSpPr>
          <p:nvPr/>
        </p:nvSpPr>
        <p:spPr bwMode="auto">
          <a:xfrm>
            <a:off x="3462338" y="3840429"/>
            <a:ext cx="4256087" cy="501257"/>
          </a:xfrm>
          <a:prstGeom prst="rect">
            <a:avLst/>
          </a:prstGeom>
          <a:solidFill>
            <a:schemeClr val="tx1">
              <a:alpha val="50195"/>
            </a:schemeClr>
          </a:solidFill>
          <a:ln w="9525">
            <a:solidFill>
              <a:schemeClr val="bg1"/>
            </a:solidFill>
            <a:miter lim="800000"/>
            <a:headEnd/>
            <a:tailEnd/>
          </a:ln>
        </p:spPr>
        <p:txBody>
          <a:bodyPr wrap="none" anchor="ctr"/>
          <a:lstStyle/>
          <a:p>
            <a:r>
              <a:rPr lang="tr-TR" sz="24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Toplam 1 Saat</a:t>
            </a:r>
          </a:p>
        </p:txBody>
      </p:sp>
      <p:sp>
        <p:nvSpPr>
          <p:cNvPr id="217110" name="Rectangle 28"/>
          <p:cNvSpPr>
            <a:spLocks noChangeArrowheads="1"/>
          </p:cNvSpPr>
          <p:nvPr/>
        </p:nvSpPr>
        <p:spPr bwMode="auto">
          <a:xfrm>
            <a:off x="3462338" y="4440504"/>
            <a:ext cx="4256087" cy="501257"/>
          </a:xfrm>
          <a:prstGeom prst="rect">
            <a:avLst/>
          </a:prstGeom>
          <a:solidFill>
            <a:schemeClr val="tx1">
              <a:alpha val="50195"/>
            </a:schemeClr>
          </a:solidFill>
          <a:ln w="9525">
            <a:solidFill>
              <a:schemeClr val="bg1"/>
            </a:solidFill>
            <a:miter lim="800000"/>
            <a:headEnd/>
            <a:tailEnd/>
          </a:ln>
        </p:spPr>
        <p:txBody>
          <a:bodyPr wrap="none" anchor="ctr"/>
          <a:lstStyle/>
          <a:p>
            <a:r>
              <a:rPr lang="tr-TR" sz="24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1 Saat Yüzyüze Eğitim</a:t>
            </a:r>
            <a:endParaRPr lang="tr-TR" sz="24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217111" name="Rectangle 29"/>
          <p:cNvSpPr>
            <a:spLocks noChangeArrowheads="1"/>
          </p:cNvSpPr>
          <p:nvPr/>
        </p:nvSpPr>
        <p:spPr bwMode="auto">
          <a:xfrm>
            <a:off x="3462338" y="5027879"/>
            <a:ext cx="4256087" cy="501257"/>
          </a:xfrm>
          <a:prstGeom prst="rect">
            <a:avLst/>
          </a:prstGeom>
          <a:solidFill>
            <a:schemeClr val="tx1">
              <a:alpha val="50195"/>
            </a:schemeClr>
          </a:solidFill>
          <a:ln w="9525">
            <a:solidFill>
              <a:schemeClr val="bg1"/>
            </a:solidFill>
            <a:miter lim="800000"/>
            <a:headEnd/>
            <a:tailEnd/>
          </a:ln>
        </p:spPr>
        <p:txBody>
          <a:bodyPr wrap="none" anchor="ctr"/>
          <a:lstStyle/>
          <a:p>
            <a:r>
              <a:rPr lang="tr-TR" sz="24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0 Saat Uzaktan Eğitim</a:t>
            </a:r>
          </a:p>
        </p:txBody>
      </p:sp>
      <p:sp>
        <p:nvSpPr>
          <p:cNvPr id="217117" name="Rectangle 29"/>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srgbClr val="000000"/>
              </a:solidFill>
            </a:endParaRPr>
          </a:p>
        </p:txBody>
      </p:sp>
      <p:sp>
        <p:nvSpPr>
          <p:cNvPr id="46094" name="Rectangle 30"/>
          <p:cNvSpPr>
            <a:spLocks noChangeArrowheads="1"/>
          </p:cNvSpPr>
          <p:nvPr/>
        </p:nvSpPr>
        <p:spPr bwMode="auto">
          <a:xfrm>
            <a:off x="300038" y="411163"/>
            <a:ext cx="8520112" cy="647700"/>
          </a:xfrm>
          <a:prstGeom prst="rect">
            <a:avLst/>
          </a:prstGeom>
          <a:noFill/>
          <a:ln w="9525">
            <a:noFill/>
            <a:miter lim="800000"/>
            <a:headEnd/>
            <a:tailEnd/>
          </a:ln>
        </p:spPr>
        <p:txBody>
          <a:bodyPr/>
          <a:lstStyle/>
          <a:p>
            <a:pPr eaLnBrk="0" hangingPunct="0">
              <a:lnSpc>
                <a:spcPct val="90000"/>
              </a:lnSpc>
            </a:pPr>
            <a:endParaRPr lang="tr-TR" b="1" noProof="1">
              <a:solidFill>
                <a:srgbClr val="000000"/>
              </a:solidFill>
            </a:endParaRPr>
          </a:p>
        </p:txBody>
      </p:sp>
      <p:sp>
        <p:nvSpPr>
          <p:cNvPr id="2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1028" name="Picture 4" descr="D:\DOKTOR\1-ISTANBULUZMAN\1-EĞİTİM KURUMU\1. İstanbuluzman\2-RESİMLER\Dünya-Uzay-Uçak\explorer.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28256" y="0"/>
            <a:ext cx="3524250" cy="352425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etin kutusu 6"/>
          <p:cNvSpPr txBox="1"/>
          <p:nvPr/>
        </p:nvSpPr>
        <p:spPr>
          <a:xfrm rot="2642826">
            <a:off x="4512402" y="2224415"/>
            <a:ext cx="820738" cy="307777"/>
          </a:xfrm>
          <a:prstGeom prst="rect">
            <a:avLst/>
          </a:prstGeom>
          <a:noFill/>
        </p:spPr>
        <p:txBody>
          <a:bodyPr wrap="square" rtlCol="0">
            <a:spAutoFit/>
          </a:bodyPr>
          <a:lstStyle/>
          <a:p>
            <a:r>
              <a:rPr lang="tr-TR" sz="1400" b="1" dirty="0" smtClean="0">
                <a:latin typeface="Calibri" pitchFamily="34" charset="0"/>
                <a:cs typeface="Calibri" pitchFamily="34" charset="0"/>
              </a:rPr>
              <a:t>İSG</a:t>
            </a:r>
            <a:endParaRPr lang="tr-TR" sz="1400" b="1" dirty="0">
              <a:latin typeface="Calibri" pitchFamily="34" charset="0"/>
              <a:cs typeface="Calibri" pitchFamily="34" charset="0"/>
            </a:endParaRPr>
          </a:p>
        </p:txBody>
      </p:sp>
    </p:spTree>
    <p:extLst>
      <p:ext uri="{BB962C8B-B14F-4D97-AF65-F5344CB8AC3E}">
        <p14:creationId xmlns:p14="http://schemas.microsoft.com/office/powerpoint/2010/main" xmlns="" val="1119776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7105"/>
                                        </p:tgtEl>
                                        <p:attrNameLst>
                                          <p:attrName>style.visibility</p:attrName>
                                        </p:attrNameLst>
                                      </p:cBhvr>
                                      <p:to>
                                        <p:strVal val="visible"/>
                                      </p:to>
                                    </p:set>
                                    <p:animEffect transition="in" filter="wipe(left)">
                                      <p:cBhvr>
                                        <p:cTn id="10" dur="200"/>
                                        <p:tgtEl>
                                          <p:spTgt spid="217105"/>
                                        </p:tgtEl>
                                      </p:cBhvr>
                                    </p:animEffect>
                                  </p:childTnLst>
                                </p:cTn>
                              </p:par>
                            </p:childTnLst>
                          </p:cTn>
                        </p:par>
                        <p:par>
                          <p:cTn id="11" fill="hold">
                            <p:stCondLst>
                              <p:cond delay="200"/>
                            </p:stCondLst>
                            <p:childTnLst>
                              <p:par>
                                <p:cTn id="12" presetID="22" presetClass="entr" presetSubtype="4" fill="hold" nodeType="afterEffect">
                                  <p:stCondLst>
                                    <p:cond delay="0"/>
                                  </p:stCondLst>
                                  <p:childTnLst>
                                    <p:set>
                                      <p:cBhvr>
                                        <p:cTn id="13" dur="1" fill="hold">
                                          <p:stCondLst>
                                            <p:cond delay="0"/>
                                          </p:stCondLst>
                                        </p:cTn>
                                        <p:tgtEl>
                                          <p:spTgt spid="217095"/>
                                        </p:tgtEl>
                                        <p:attrNameLst>
                                          <p:attrName>style.visibility</p:attrName>
                                        </p:attrNameLst>
                                      </p:cBhvr>
                                      <p:to>
                                        <p:strVal val="visible"/>
                                      </p:to>
                                    </p:set>
                                    <p:animEffect transition="in" filter="wipe(down)">
                                      <p:cBhvr>
                                        <p:cTn id="14" dur="200"/>
                                        <p:tgtEl>
                                          <p:spTgt spid="217095"/>
                                        </p:tgtEl>
                                      </p:cBhvr>
                                    </p:animEffect>
                                  </p:childTnLst>
                                </p:cTn>
                              </p:par>
                            </p:childTnLst>
                          </p:cTn>
                        </p:par>
                        <p:par>
                          <p:cTn id="15" fill="hold">
                            <p:stCondLst>
                              <p:cond delay="400"/>
                            </p:stCondLst>
                            <p:childTnLst>
                              <p:par>
                                <p:cTn id="16" presetID="10" presetClass="entr" presetSubtype="0" fill="hold" grpId="0" nodeType="afterEffect">
                                  <p:stCondLst>
                                    <p:cond delay="0"/>
                                  </p:stCondLst>
                                  <p:childTnLst>
                                    <p:set>
                                      <p:cBhvr>
                                        <p:cTn id="17" dur="1" fill="hold">
                                          <p:stCondLst>
                                            <p:cond delay="0"/>
                                          </p:stCondLst>
                                        </p:cTn>
                                        <p:tgtEl>
                                          <p:spTgt spid="217106"/>
                                        </p:tgtEl>
                                        <p:attrNameLst>
                                          <p:attrName>style.visibility</p:attrName>
                                        </p:attrNameLst>
                                      </p:cBhvr>
                                      <p:to>
                                        <p:strVal val="visible"/>
                                      </p:to>
                                    </p:set>
                                    <p:animEffect transition="in" filter="fade">
                                      <p:cBhvr>
                                        <p:cTn id="18" dur="500"/>
                                        <p:tgtEl>
                                          <p:spTgt spid="217106"/>
                                        </p:tgtEl>
                                      </p:cBhvr>
                                    </p:animEffect>
                                  </p:childTnLst>
                                </p:cTn>
                              </p:par>
                            </p:childTnLst>
                          </p:cTn>
                        </p:par>
                        <p:par>
                          <p:cTn id="19" fill="hold">
                            <p:stCondLst>
                              <p:cond delay="900"/>
                            </p:stCondLst>
                            <p:childTnLst>
                              <p:par>
                                <p:cTn id="20" presetID="10" presetClass="entr" presetSubtype="0" fill="hold" grpId="0" nodeType="afterEffect">
                                  <p:stCondLst>
                                    <p:cond delay="0"/>
                                  </p:stCondLst>
                                  <p:childTnLst>
                                    <p:set>
                                      <p:cBhvr>
                                        <p:cTn id="21" dur="1" fill="hold">
                                          <p:stCondLst>
                                            <p:cond delay="0"/>
                                          </p:stCondLst>
                                        </p:cTn>
                                        <p:tgtEl>
                                          <p:spTgt spid="217109"/>
                                        </p:tgtEl>
                                        <p:attrNameLst>
                                          <p:attrName>style.visibility</p:attrName>
                                        </p:attrNameLst>
                                      </p:cBhvr>
                                      <p:to>
                                        <p:strVal val="visible"/>
                                      </p:to>
                                    </p:set>
                                    <p:animEffect transition="in" filter="fade">
                                      <p:cBhvr>
                                        <p:cTn id="22" dur="500"/>
                                        <p:tgtEl>
                                          <p:spTgt spid="217109"/>
                                        </p:tgtEl>
                                      </p:cBhvr>
                                    </p:animEffect>
                                  </p:childTnLst>
                                </p:cTn>
                              </p:par>
                            </p:childTnLst>
                          </p:cTn>
                        </p:par>
                        <p:par>
                          <p:cTn id="23" fill="hold">
                            <p:stCondLst>
                              <p:cond delay="1400"/>
                            </p:stCondLst>
                            <p:childTnLst>
                              <p:par>
                                <p:cTn id="24" presetID="10" presetClass="entr" presetSubtype="0" fill="hold" grpId="0" nodeType="afterEffect">
                                  <p:stCondLst>
                                    <p:cond delay="0"/>
                                  </p:stCondLst>
                                  <p:childTnLst>
                                    <p:set>
                                      <p:cBhvr>
                                        <p:cTn id="25" dur="1" fill="hold">
                                          <p:stCondLst>
                                            <p:cond delay="0"/>
                                          </p:stCondLst>
                                        </p:cTn>
                                        <p:tgtEl>
                                          <p:spTgt spid="217107"/>
                                        </p:tgtEl>
                                        <p:attrNameLst>
                                          <p:attrName>style.visibility</p:attrName>
                                        </p:attrNameLst>
                                      </p:cBhvr>
                                      <p:to>
                                        <p:strVal val="visible"/>
                                      </p:to>
                                    </p:set>
                                    <p:animEffect transition="in" filter="fade">
                                      <p:cBhvr>
                                        <p:cTn id="26" dur="500"/>
                                        <p:tgtEl>
                                          <p:spTgt spid="217107"/>
                                        </p:tgtEl>
                                      </p:cBhvr>
                                    </p:animEffect>
                                  </p:childTnLst>
                                </p:cTn>
                              </p:par>
                            </p:childTnLst>
                          </p:cTn>
                        </p:par>
                        <p:par>
                          <p:cTn id="27" fill="hold">
                            <p:stCondLst>
                              <p:cond delay="1900"/>
                            </p:stCondLst>
                            <p:childTnLst>
                              <p:par>
                                <p:cTn id="28" presetID="10" presetClass="entr" presetSubtype="0" fill="hold" grpId="0" nodeType="afterEffect">
                                  <p:stCondLst>
                                    <p:cond delay="0"/>
                                  </p:stCondLst>
                                  <p:childTnLst>
                                    <p:set>
                                      <p:cBhvr>
                                        <p:cTn id="29" dur="1" fill="hold">
                                          <p:stCondLst>
                                            <p:cond delay="0"/>
                                          </p:stCondLst>
                                        </p:cTn>
                                        <p:tgtEl>
                                          <p:spTgt spid="217110"/>
                                        </p:tgtEl>
                                        <p:attrNameLst>
                                          <p:attrName>style.visibility</p:attrName>
                                        </p:attrNameLst>
                                      </p:cBhvr>
                                      <p:to>
                                        <p:strVal val="visible"/>
                                      </p:to>
                                    </p:set>
                                    <p:animEffect transition="in" filter="fade">
                                      <p:cBhvr>
                                        <p:cTn id="30" dur="500"/>
                                        <p:tgtEl>
                                          <p:spTgt spid="217110"/>
                                        </p:tgtEl>
                                      </p:cBhvr>
                                    </p:animEffect>
                                  </p:childTnLst>
                                </p:cTn>
                              </p:par>
                            </p:childTnLst>
                          </p:cTn>
                        </p:par>
                        <p:par>
                          <p:cTn id="31" fill="hold">
                            <p:stCondLst>
                              <p:cond delay="2400"/>
                            </p:stCondLst>
                            <p:childTnLst>
                              <p:par>
                                <p:cTn id="32" presetID="10" presetClass="entr" presetSubtype="0" fill="hold" grpId="0" nodeType="afterEffect">
                                  <p:stCondLst>
                                    <p:cond delay="0"/>
                                  </p:stCondLst>
                                  <p:childTnLst>
                                    <p:set>
                                      <p:cBhvr>
                                        <p:cTn id="33" dur="1" fill="hold">
                                          <p:stCondLst>
                                            <p:cond delay="0"/>
                                          </p:stCondLst>
                                        </p:cTn>
                                        <p:tgtEl>
                                          <p:spTgt spid="217108"/>
                                        </p:tgtEl>
                                        <p:attrNameLst>
                                          <p:attrName>style.visibility</p:attrName>
                                        </p:attrNameLst>
                                      </p:cBhvr>
                                      <p:to>
                                        <p:strVal val="visible"/>
                                      </p:to>
                                    </p:set>
                                    <p:animEffect transition="in" filter="fade">
                                      <p:cBhvr>
                                        <p:cTn id="34" dur="500"/>
                                        <p:tgtEl>
                                          <p:spTgt spid="217108"/>
                                        </p:tgtEl>
                                      </p:cBhvr>
                                    </p:animEffect>
                                  </p:childTnLst>
                                </p:cTn>
                              </p:par>
                            </p:childTnLst>
                          </p:cTn>
                        </p:par>
                        <p:par>
                          <p:cTn id="35" fill="hold">
                            <p:stCondLst>
                              <p:cond delay="2900"/>
                            </p:stCondLst>
                            <p:childTnLst>
                              <p:par>
                                <p:cTn id="36" presetID="10" presetClass="entr" presetSubtype="0" fill="hold" grpId="0" nodeType="afterEffect">
                                  <p:stCondLst>
                                    <p:cond delay="0"/>
                                  </p:stCondLst>
                                  <p:childTnLst>
                                    <p:set>
                                      <p:cBhvr>
                                        <p:cTn id="37" dur="1" fill="hold">
                                          <p:stCondLst>
                                            <p:cond delay="0"/>
                                          </p:stCondLst>
                                        </p:cTn>
                                        <p:tgtEl>
                                          <p:spTgt spid="217111"/>
                                        </p:tgtEl>
                                        <p:attrNameLst>
                                          <p:attrName>style.visibility</p:attrName>
                                        </p:attrNameLst>
                                      </p:cBhvr>
                                      <p:to>
                                        <p:strVal val="visible"/>
                                      </p:to>
                                    </p:set>
                                    <p:animEffect transition="in" filter="fade">
                                      <p:cBhvr>
                                        <p:cTn id="38" dur="500"/>
                                        <p:tgtEl>
                                          <p:spTgt spid="217111"/>
                                        </p:tgtEl>
                                      </p:cBhvr>
                                    </p:animEffect>
                                  </p:childTnLst>
                                </p:cTn>
                              </p:par>
                            </p:childTnLst>
                          </p:cTn>
                        </p:par>
                        <p:par>
                          <p:cTn id="39" fill="hold">
                            <p:stCondLst>
                              <p:cond delay="3400"/>
                            </p:stCondLst>
                            <p:childTnLst>
                              <p:par>
                                <p:cTn id="40" presetID="26" presetClass="emph" presetSubtype="0" fill="hold" grpId="0" nodeType="afterEffect">
                                  <p:stCondLst>
                                    <p:cond delay="0"/>
                                  </p:stCondLst>
                                  <p:childTnLst>
                                    <p:animEffect transition="out" filter="fade">
                                      <p:cBhvr>
                                        <p:cTn id="41" dur="3000" tmFilter="0, 0; .2, .5; .8, .5; 1, 0"/>
                                        <p:tgtEl>
                                          <p:spTgt spid="217117"/>
                                        </p:tgtEl>
                                      </p:cBhvr>
                                    </p:animEffect>
                                    <p:animScale>
                                      <p:cBhvr>
                                        <p:cTn id="42" dur="1500" autoRev="1" fill="hold"/>
                                        <p:tgtEl>
                                          <p:spTgt spid="2171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5" grpId="0" animBg="1"/>
      <p:bldP spid="217106" grpId="0" animBg="1"/>
      <p:bldP spid="217107" grpId="0" animBg="1"/>
      <p:bldP spid="217108" grpId="0" animBg="1"/>
      <p:bldP spid="217109" grpId="0" animBg="1"/>
      <p:bldP spid="217110" grpId="0" animBg="1"/>
      <p:bldP spid="217111" grpId="0" animBg="1"/>
      <p:bldP spid="2171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SINAV SORULARI</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547813"/>
            <a:ext cx="6767512" cy="393083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SINAV SORULARI</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528763"/>
            <a:ext cx="7353300" cy="4271078"/>
          </a:xfrm>
          <a:prstGeom prst="rect">
            <a:avLst/>
          </a:prstGeom>
          <a:noFill/>
          <a:ln w="9525">
            <a:noFill/>
            <a:miter lim="800000"/>
            <a:headEnd/>
            <a:tailEnd/>
          </a:ln>
        </p:spPr>
      </p:pic>
      <p:sp>
        <p:nvSpPr>
          <p:cNvPr id="4" name="Oval 3"/>
          <p:cNvSpPr/>
          <p:nvPr/>
        </p:nvSpPr>
        <p:spPr>
          <a:xfrm>
            <a:off x="-152400" y="4591050"/>
            <a:ext cx="628650" cy="619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2516888"/>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Teşekkür Ederim</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6"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pic>
        <p:nvPicPr>
          <p:cNvPr id="7" name="Picture 5"/>
          <p:cNvPicPr>
            <a:picLocks noChangeAspect="1" noChangeArrowheads="1"/>
          </p:cNvPicPr>
          <p:nvPr/>
        </p:nvPicPr>
        <p:blipFill>
          <a:blip r:embed="rId3" cstate="print"/>
          <a:srcRect/>
          <a:stretch>
            <a:fillRect/>
          </a:stretch>
        </p:blipFill>
        <p:spPr bwMode="auto">
          <a:xfrm>
            <a:off x="1940442" y="568865"/>
            <a:ext cx="3290888" cy="2465217"/>
          </a:xfrm>
          <a:prstGeom prst="rect">
            <a:avLst/>
          </a:prstGeom>
          <a:noFill/>
          <a:ln w="9525">
            <a:noFill/>
            <a:miter lim="800000"/>
            <a:headEnd/>
            <a:tailEnd/>
          </a:ln>
        </p:spPr>
      </p:pic>
    </p:spTree>
    <p:extLst>
      <p:ext uri="{BB962C8B-B14F-4D97-AF65-F5344CB8AC3E}">
        <p14:creationId xmlns:p14="http://schemas.microsoft.com/office/powerpoint/2010/main" xmlns="" val="1692082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2" name="Rechteck 4"/>
          <p:cNvSpPr>
            <a:spLocks noChangeArrowheads="1"/>
          </p:cNvSpPr>
          <p:nvPr/>
        </p:nvSpPr>
        <p:spPr bwMode="auto">
          <a:xfrm>
            <a:off x="172005" y="2964563"/>
            <a:ext cx="8782476" cy="2921887"/>
          </a:xfrm>
          <a:prstGeom prst="rect">
            <a:avLst/>
          </a:prstGeom>
          <a:noFill/>
          <a:ln w="9525" algn="ctr">
            <a:noFill/>
            <a:round/>
            <a:headEnd/>
            <a:tailEnd/>
          </a:ln>
        </p:spPr>
        <p:txBody>
          <a:bodyPr wrap="none" anchor="ctr"/>
          <a:lstStyle/>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Amaç </a:t>
            </a:r>
            <a:endParaRPr lang="tr-TR" sz="3600" b="1" noProof="1" smtClean="0">
              <a:solidFill>
                <a:srgbClr val="575757"/>
              </a:solidFill>
              <a:effectLst>
                <a:innerShdw blurRad="63500" dist="50800" dir="8100000">
                  <a:prstClr val="black">
                    <a:alpha val="50000"/>
                  </a:prstClr>
                </a:innerShdw>
              </a:effectLst>
              <a:latin typeface="Calibri" pitchFamily="34" charset="0"/>
              <a:cs typeface="Calibri" pitchFamily="34" charset="0"/>
            </a:endParaRPr>
          </a:p>
          <a:p>
            <a:pPr marL="36000" algn="ctr"/>
            <a:r>
              <a:rPr lang="tr-TR" sz="90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Öğrenim Hedefleri</a:t>
            </a:r>
            <a:endParaRPr lang="tr-TR" sz="9000" b="1" noProof="1">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pic>
        <p:nvPicPr>
          <p:cNvPr id="9277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0350" y="434088"/>
            <a:ext cx="3219450" cy="253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xmlns="" val="39971865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1"/>
          <p:cNvSpPr>
            <a:spLocks noGrp="1" noChangeArrowheads="1"/>
          </p:cNvSpPr>
          <p:nvPr>
            <p:ph type="title" idx="4294967295"/>
          </p:nvPr>
        </p:nvSpPr>
        <p:spPr>
          <a:xfrm>
            <a:off x="231797" y="411163"/>
            <a:ext cx="8816669" cy="647700"/>
          </a:xfrm>
        </p:spPr>
        <p:txBody>
          <a:bodyPr anchor="ctr" anchorCtr="0"/>
          <a:lstStyle/>
          <a:p>
            <a:r>
              <a:rPr lang="tr-TR"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rPr>
              <a:t>İSG KAVRAM VE KURALLARININ GELİŞİMİ</a:t>
            </a:r>
            <a:endParaRPr lang="en-GB" sz="3200" kern="1200" noProof="1" smtClean="0">
              <a:solidFill>
                <a:srgbClr val="575757"/>
              </a:solidFill>
              <a:effectLst>
                <a:innerShdw blurRad="63500" dist="50800" dir="8100000">
                  <a:prstClr val="black">
                    <a:alpha val="50000"/>
                  </a:prstClr>
                </a:innerShdw>
              </a:effectLst>
              <a:latin typeface="Calibri" pitchFamily="34" charset="0"/>
              <a:ea typeface="+mn-ea"/>
              <a:cs typeface="Calibri" pitchFamily="34" charset="0"/>
            </a:endParaRPr>
          </a:p>
        </p:txBody>
      </p:sp>
      <p:sp>
        <p:nvSpPr>
          <p:cNvPr id="37978" name="Rectangle 90"/>
          <p:cNvSpPr>
            <a:spLocks noChangeArrowheads="1"/>
          </p:cNvSpPr>
          <p:nvPr/>
        </p:nvSpPr>
        <p:spPr bwMode="auto">
          <a:xfrm rot="5400000">
            <a:off x="4514850" y="2343150"/>
            <a:ext cx="114300" cy="9144000"/>
          </a:xfrm>
          <a:prstGeom prst="rect">
            <a:avLst/>
          </a:prstGeom>
          <a:solidFill>
            <a:schemeClr val="bg1">
              <a:alpha val="0"/>
            </a:schemeClr>
          </a:solidFill>
          <a:ln w="9525">
            <a:noFill/>
            <a:miter lim="800000"/>
            <a:headEnd/>
            <a:tailEnd/>
          </a:ln>
        </p:spPr>
        <p:txBody>
          <a:bodyPr wrap="none" anchor="ctr"/>
          <a:lstStyle/>
          <a:p>
            <a:endParaRPr lang="tr-TR" dirty="0">
              <a:solidFill>
                <a:prstClr val="black"/>
              </a:solidFill>
            </a:endParaRPr>
          </a:p>
        </p:txBody>
      </p:sp>
      <p:sp>
        <p:nvSpPr>
          <p:cNvPr id="14" name="13 Beşgen"/>
          <p:cNvSpPr/>
          <p:nvPr/>
        </p:nvSpPr>
        <p:spPr>
          <a:xfrm>
            <a:off x="259307" y="1518248"/>
            <a:ext cx="2880000" cy="923808"/>
          </a:xfrm>
          <a:prstGeom prst="homePlate">
            <a:avLst>
              <a:gd name="adj" fmla="val 31630"/>
            </a:avLst>
          </a:prstGeom>
          <a:solidFill>
            <a:srgbClr val="0070C0"/>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tr-TR" sz="2800" b="1" dirty="0" smtClean="0">
                <a:ln w="12700">
                  <a:solidFill>
                    <a:prstClr val="white"/>
                  </a:solidFill>
                  <a:prstDash val="solid"/>
                </a:ln>
                <a:solidFill>
                  <a:prstClr val="white"/>
                </a:solidFill>
                <a:effectLst>
                  <a:outerShdw blurRad="38100" dist="38100" dir="2700000" algn="tl">
                    <a:srgbClr val="000000">
                      <a:alpha val="43137"/>
                    </a:srgbClr>
                  </a:outerShdw>
                </a:effectLst>
                <a:latin typeface="Calibri" pitchFamily="34" charset="0"/>
                <a:cs typeface="Calibri" pitchFamily="34" charset="0"/>
              </a:rPr>
              <a:t>Konunun Genel Amacı</a:t>
            </a:r>
            <a:endParaRPr lang="tr-TR" sz="2800" b="1" dirty="0">
              <a:ln w="12700">
                <a:solidFill>
                  <a:prstClr val="white"/>
                </a:solidFill>
                <a:prstDash val="solid"/>
              </a:ln>
              <a:solidFill>
                <a:prstClr val="white"/>
              </a:solidFill>
              <a:effectLst>
                <a:outerShdw blurRad="38100" dist="38100" dir="2700000" algn="tl">
                  <a:srgbClr val="000000">
                    <a:alpha val="43137"/>
                  </a:srgbClr>
                </a:outerShdw>
              </a:effectLst>
              <a:latin typeface="Calibri" pitchFamily="34" charset="0"/>
              <a:cs typeface="Calibri" pitchFamily="34" charset="0"/>
            </a:endParaRPr>
          </a:p>
        </p:txBody>
      </p:sp>
      <p:sp>
        <p:nvSpPr>
          <p:cNvPr id="15" name="14 Köşeli Çift Ayraç"/>
          <p:cNvSpPr/>
          <p:nvPr/>
        </p:nvSpPr>
        <p:spPr>
          <a:xfrm>
            <a:off x="3100228" y="1518249"/>
            <a:ext cx="2880000" cy="923808"/>
          </a:xfrm>
          <a:prstGeom prst="chevron">
            <a:avLst>
              <a:gd name="adj" fmla="val 31629"/>
            </a:avLst>
          </a:prstGeom>
          <a:solidFill>
            <a:srgbClr val="0070C0">
              <a:alpha val="87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tr-TR" sz="2800" b="1" dirty="0" smtClean="0">
                <a:ln w="12700">
                  <a:solidFill>
                    <a:prstClr val="white"/>
                  </a:solidFill>
                  <a:prstDash val="solid"/>
                </a:ln>
                <a:solidFill>
                  <a:prstClr val="white"/>
                </a:solidFill>
                <a:effectLst>
                  <a:outerShdw blurRad="38100" dist="38100" dir="2700000" algn="tl">
                    <a:srgbClr val="000000">
                      <a:alpha val="43137"/>
                    </a:srgbClr>
                  </a:outerShdw>
                </a:effectLst>
                <a:latin typeface="Calibri" pitchFamily="34" charset="0"/>
                <a:cs typeface="Calibri" pitchFamily="34" charset="0"/>
              </a:rPr>
              <a:t>Öğrenme Hedefleri</a:t>
            </a:r>
            <a:endParaRPr lang="tr-TR" sz="2800" b="1" dirty="0">
              <a:ln w="12700">
                <a:solidFill>
                  <a:srgbClr val="000000">
                    <a:satMod val="155000"/>
                  </a:srgbClr>
                </a:solidFill>
                <a:prstDash val="solid"/>
              </a:ln>
              <a:solidFill>
                <a:srgbClr val="F8F8F8">
                  <a:tint val="85000"/>
                  <a:satMod val="155000"/>
                </a:srgbClr>
              </a:solidFill>
              <a:effectLst>
                <a:outerShdw blurRad="38100" dist="38100" dir="2700000" algn="tl">
                  <a:srgbClr val="000000">
                    <a:alpha val="43137"/>
                  </a:srgbClr>
                </a:outerShdw>
              </a:effectLst>
            </a:endParaRPr>
          </a:p>
        </p:txBody>
      </p:sp>
      <p:sp>
        <p:nvSpPr>
          <p:cNvPr id="16" name="15 Köşeli Çift Ayraç"/>
          <p:cNvSpPr/>
          <p:nvPr/>
        </p:nvSpPr>
        <p:spPr>
          <a:xfrm>
            <a:off x="5932522" y="1518249"/>
            <a:ext cx="2880000" cy="923808"/>
          </a:xfrm>
          <a:prstGeom prst="chevron">
            <a:avLst>
              <a:gd name="adj" fmla="val 30830"/>
            </a:avLst>
          </a:prstGeom>
          <a:solidFill>
            <a:srgbClr val="0070C0">
              <a:alpha val="72000"/>
            </a:srgb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tr-TR" sz="2800" b="1" dirty="0" smtClean="0">
                <a:ln w="12700">
                  <a:solidFill>
                    <a:prstClr val="white"/>
                  </a:solidFill>
                  <a:prstDash val="solid"/>
                </a:ln>
                <a:solidFill>
                  <a:prstClr val="white"/>
                </a:solidFill>
                <a:effectLst>
                  <a:outerShdw blurRad="38100" dist="38100" dir="2700000" algn="tl">
                    <a:srgbClr val="000000">
                      <a:alpha val="43137"/>
                    </a:srgbClr>
                  </a:outerShdw>
                </a:effectLst>
                <a:latin typeface="Calibri" pitchFamily="34" charset="0"/>
                <a:cs typeface="Calibri" pitchFamily="34" charset="0"/>
              </a:rPr>
              <a:t>Konunun Alt Başlıkları</a:t>
            </a:r>
            <a:endParaRPr lang="tr-TR" sz="2800" b="1" dirty="0">
              <a:ln w="12700">
                <a:solidFill>
                  <a:srgbClr val="000000">
                    <a:satMod val="155000"/>
                  </a:srgbClr>
                </a:solidFill>
                <a:prstDash val="solid"/>
              </a:ln>
              <a:solidFill>
                <a:srgbClr val="F8F8F8">
                  <a:tint val="85000"/>
                  <a:satMod val="155000"/>
                </a:srgbClr>
              </a:solidFill>
              <a:effectLst>
                <a:outerShdw blurRad="38100" dist="38100" dir="2700000" algn="tl">
                  <a:srgbClr val="000000">
                    <a:alpha val="43137"/>
                  </a:srgbClr>
                </a:outerShdw>
              </a:effectLst>
            </a:endParaRPr>
          </a:p>
        </p:txBody>
      </p:sp>
      <p:grpSp>
        <p:nvGrpSpPr>
          <p:cNvPr id="18" name="Group 22"/>
          <p:cNvGrpSpPr>
            <a:grpSpLocks/>
          </p:cNvGrpSpPr>
          <p:nvPr/>
        </p:nvGrpSpPr>
        <p:grpSpPr bwMode="auto">
          <a:xfrm>
            <a:off x="255611" y="2540141"/>
            <a:ext cx="2583123" cy="3610483"/>
            <a:chOff x="204" y="980"/>
            <a:chExt cx="1268" cy="2673"/>
          </a:xfrm>
        </p:grpSpPr>
        <p:sp>
          <p:nvSpPr>
            <p:cNvPr id="19" name="Rectangle 18"/>
            <p:cNvSpPr>
              <a:spLocks noChangeArrowheads="1"/>
            </p:cNvSpPr>
            <p:nvPr/>
          </p:nvSpPr>
          <p:spPr bwMode="gray">
            <a:xfrm>
              <a:off x="204" y="980"/>
              <a:ext cx="1268" cy="227"/>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a:effectLst/>
          </p:spPr>
          <p:txBody>
            <a:bodyPr lIns="288000" tIns="0" rIns="0" bIns="0" anchor="ctr"/>
            <a:lstStyle/>
            <a:p>
              <a:pPr algn="ctr" defTabSz="801688" eaLnBrk="0" hangingPunct="0"/>
              <a:endParaRPr lang="tr-TR" sz="1600" b="1" noProof="1">
                <a:solidFill>
                  <a:prstClr val="black"/>
                </a:solidFill>
                <a:cs typeface="Arial" pitchFamily="34" charset="0"/>
              </a:endParaRPr>
            </a:p>
          </p:txBody>
        </p:sp>
        <p:sp>
          <p:nvSpPr>
            <p:cNvPr id="20" name="Rectangle 5"/>
            <p:cNvSpPr>
              <a:spLocks noChangeArrowheads="1"/>
            </p:cNvSpPr>
            <p:nvPr/>
          </p:nvSpPr>
          <p:spPr bwMode="gray">
            <a:xfrm>
              <a:off x="204" y="1207"/>
              <a:ext cx="1268" cy="2446"/>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r>
                <a:rPr lang="tr-TR" sz="1400" dirty="0"/>
                <a:t>İş sağlığı ve güvenliğinin dünyadaki ve ülkemizdeki tarihsel gelişimi ve bugünkü İSG uygulama ilkeleri hakkında bilgi sahibi olmak ve İSG uygulama ilkelerini öğrenmek.</a:t>
              </a:r>
            </a:p>
          </p:txBody>
        </p:sp>
      </p:grpSp>
      <p:grpSp>
        <p:nvGrpSpPr>
          <p:cNvPr id="24" name="Group 22"/>
          <p:cNvGrpSpPr>
            <a:grpSpLocks/>
          </p:cNvGrpSpPr>
          <p:nvPr/>
        </p:nvGrpSpPr>
        <p:grpSpPr bwMode="auto">
          <a:xfrm>
            <a:off x="3102326" y="2540141"/>
            <a:ext cx="2583123" cy="3610483"/>
            <a:chOff x="204" y="980"/>
            <a:chExt cx="1268" cy="2673"/>
          </a:xfrm>
        </p:grpSpPr>
        <p:sp>
          <p:nvSpPr>
            <p:cNvPr id="25" name="Rectangle 18"/>
            <p:cNvSpPr>
              <a:spLocks noChangeArrowheads="1"/>
            </p:cNvSpPr>
            <p:nvPr/>
          </p:nvSpPr>
          <p:spPr bwMode="gray">
            <a:xfrm>
              <a:off x="204" y="980"/>
              <a:ext cx="1268" cy="227"/>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a:effectLst/>
          </p:spPr>
          <p:txBody>
            <a:bodyPr lIns="288000" tIns="0" rIns="0" bIns="0" anchor="ctr"/>
            <a:lstStyle/>
            <a:p>
              <a:pPr defTabSz="801688" eaLnBrk="0" hangingPunct="0"/>
              <a:endParaRPr lang="tr-TR" sz="2000" b="1" noProof="1">
                <a:solidFill>
                  <a:prstClr val="black"/>
                </a:solidFill>
                <a:latin typeface="Calibri" pitchFamily="34" charset="0"/>
                <a:cs typeface="Calibri" pitchFamily="34" charset="0"/>
              </a:endParaRPr>
            </a:p>
          </p:txBody>
        </p:sp>
        <p:sp>
          <p:nvSpPr>
            <p:cNvPr id="26" name="Rectangle 5"/>
            <p:cNvSpPr>
              <a:spLocks noChangeArrowheads="1"/>
            </p:cNvSpPr>
            <p:nvPr/>
          </p:nvSpPr>
          <p:spPr bwMode="gray">
            <a:xfrm>
              <a:off x="204" y="1207"/>
              <a:ext cx="1268" cy="2446"/>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a:buFont typeface="Wingdings" pitchFamily="2" charset="2"/>
                <a:buNone/>
              </a:pPr>
              <a:r>
                <a:rPr lang="tr-TR" sz="1400" dirty="0" smtClean="0"/>
                <a:t>İSG </a:t>
              </a:r>
              <a:r>
                <a:rPr lang="tr-TR" sz="1400" dirty="0"/>
                <a:t>kavramı ve aşamaları</a:t>
              </a:r>
            </a:p>
            <a:p>
              <a:pPr>
                <a:buFont typeface="Wingdings" pitchFamily="2" charset="2"/>
                <a:buNone/>
              </a:pPr>
              <a:r>
                <a:rPr lang="tr-TR" sz="1400" dirty="0" smtClean="0"/>
                <a:t>İSG’nin  </a:t>
              </a:r>
              <a:r>
                <a:rPr lang="tr-TR" sz="1400" dirty="0"/>
                <a:t>Dünya’daki tarihsel gelişimi</a:t>
              </a:r>
            </a:p>
            <a:p>
              <a:pPr>
                <a:buFont typeface="Wingdings" pitchFamily="2" charset="2"/>
                <a:buNone/>
              </a:pPr>
              <a:r>
                <a:rPr lang="tr-TR" sz="1400" dirty="0" smtClean="0"/>
                <a:t>İSG’nin  </a:t>
              </a:r>
              <a:r>
                <a:rPr lang="tr-TR" sz="1400" dirty="0"/>
                <a:t>Türkiye’deki tarihsel gelişimi</a:t>
              </a:r>
            </a:p>
          </p:txBody>
        </p:sp>
      </p:grpSp>
      <p:grpSp>
        <p:nvGrpSpPr>
          <p:cNvPr id="27" name="Group 22"/>
          <p:cNvGrpSpPr>
            <a:grpSpLocks/>
          </p:cNvGrpSpPr>
          <p:nvPr/>
        </p:nvGrpSpPr>
        <p:grpSpPr bwMode="auto">
          <a:xfrm>
            <a:off x="5940416" y="2540142"/>
            <a:ext cx="2583123" cy="3610483"/>
            <a:chOff x="204" y="980"/>
            <a:chExt cx="1268" cy="2673"/>
          </a:xfrm>
        </p:grpSpPr>
        <p:sp>
          <p:nvSpPr>
            <p:cNvPr id="28" name="Rectangle 18"/>
            <p:cNvSpPr>
              <a:spLocks noChangeArrowheads="1"/>
            </p:cNvSpPr>
            <p:nvPr/>
          </p:nvSpPr>
          <p:spPr bwMode="gray">
            <a:xfrm>
              <a:off x="204" y="980"/>
              <a:ext cx="1268" cy="227"/>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a:effectLst/>
          </p:spPr>
          <p:txBody>
            <a:bodyPr lIns="288000" tIns="0" rIns="0" bIns="0" anchor="ctr"/>
            <a:lstStyle/>
            <a:p>
              <a:pPr algn="ctr" defTabSz="801688" eaLnBrk="0" hangingPunct="0"/>
              <a:endParaRPr lang="tr-TR" sz="1600" b="1" noProof="1">
                <a:solidFill>
                  <a:prstClr val="black"/>
                </a:solidFill>
                <a:cs typeface="Arial" pitchFamily="34" charset="0"/>
              </a:endParaRPr>
            </a:p>
          </p:txBody>
        </p:sp>
        <p:sp>
          <p:nvSpPr>
            <p:cNvPr id="29" name="Rectangle 5"/>
            <p:cNvSpPr>
              <a:spLocks noChangeArrowheads="1"/>
            </p:cNvSpPr>
            <p:nvPr/>
          </p:nvSpPr>
          <p:spPr bwMode="gray">
            <a:xfrm>
              <a:off x="204" y="1207"/>
              <a:ext cx="1268" cy="2446"/>
            </a:xfrm>
            <a:prstGeom prst="rect">
              <a:avLst/>
            </a:prstGeom>
            <a:gradFill rotWithShape="1">
              <a:gsLst>
                <a:gs pos="0">
                  <a:srgbClr val="FFFFFF"/>
                </a:gs>
                <a:gs pos="100000">
                  <a:srgbClr val="EAEAEA"/>
                </a:gs>
              </a:gsLst>
              <a:lin ang="5400000" scaled="1"/>
            </a:gradFill>
            <a:ln w="12700">
              <a:solidFill>
                <a:srgbClr val="C0C0C0"/>
              </a:solidFill>
              <a:miter lim="800000"/>
              <a:headEnd/>
              <a:tailEnd/>
            </a:ln>
            <a:effectLst/>
          </p:spPr>
          <p:txBody>
            <a:bodyPr lIns="108000" tIns="108000" rIns="144000" bIns="72000"/>
            <a:lstStyle/>
            <a:p>
              <a:pPr>
                <a:buFont typeface="Wingdings" pitchFamily="2" charset="2"/>
                <a:buNone/>
              </a:pPr>
              <a:r>
                <a:rPr lang="tr-TR" sz="1400" dirty="0"/>
                <a:t>Çağdaş iş sağlığı ve güvenliği</a:t>
              </a:r>
            </a:p>
            <a:p>
              <a:pPr>
                <a:buFont typeface="Wingdings" pitchFamily="2" charset="2"/>
                <a:buNone/>
              </a:pPr>
              <a:r>
                <a:rPr lang="tr-TR" sz="1400" dirty="0" smtClean="0"/>
                <a:t>1-Kavram</a:t>
              </a:r>
              <a:endParaRPr lang="tr-TR" sz="1400" dirty="0"/>
            </a:p>
            <a:p>
              <a:pPr>
                <a:buFont typeface="Wingdings" pitchFamily="2" charset="2"/>
                <a:buNone/>
              </a:pPr>
              <a:r>
                <a:rPr lang="tr-TR" sz="1400" dirty="0" smtClean="0"/>
                <a:t>2-Gelişme </a:t>
              </a:r>
              <a:r>
                <a:rPr lang="tr-TR" sz="1400" dirty="0"/>
                <a:t>aşamaları</a:t>
              </a:r>
            </a:p>
            <a:p>
              <a:pPr>
                <a:buFont typeface="Wingdings" pitchFamily="2" charset="2"/>
                <a:buNone/>
              </a:pPr>
              <a:r>
                <a:rPr lang="tr-TR" sz="1400" dirty="0" smtClean="0"/>
                <a:t>3-Kapsamı</a:t>
              </a:r>
              <a:endParaRPr lang="tr-TR" sz="1400" dirty="0"/>
            </a:p>
            <a:p>
              <a:pPr>
                <a:buFont typeface="Wingdings" pitchFamily="2" charset="2"/>
                <a:buNone/>
              </a:pPr>
              <a:r>
                <a:rPr lang="tr-TR" sz="1400" dirty="0" smtClean="0"/>
                <a:t>4-İş </a:t>
              </a:r>
              <a:r>
                <a:rPr lang="tr-TR" sz="1400" dirty="0"/>
                <a:t>ve sağlık ilişkileri</a:t>
              </a:r>
            </a:p>
          </p:txBody>
        </p:sp>
      </p:grpSp>
      <p:sp>
        <p:nvSpPr>
          <p:cNvPr id="22"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C00000"/>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prstClr val="white">
                  <a:lumMod val="65000"/>
                </a:prst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xmlns="" val="1429737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7978"/>
                                        </p:tgtEl>
                                      </p:cBhvr>
                                    </p:animEffect>
                                    <p:animScale>
                                      <p:cBhvr>
                                        <p:cTn id="7" dur="250" autoRev="1" fill="hold"/>
                                        <p:tgtEl>
                                          <p:spTgt spid="379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7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Text Box 2"/>
          <p:cNvSpPr txBox="1">
            <a:spLocks noChangeArrowheads="1"/>
          </p:cNvSpPr>
          <p:nvPr/>
        </p:nvSpPr>
        <p:spPr bwMode="auto">
          <a:xfrm>
            <a:off x="1125415" y="2770188"/>
            <a:ext cx="3024554" cy="1801812"/>
          </a:xfrm>
          <a:prstGeom prst="rect">
            <a:avLst/>
          </a:prstGeom>
          <a:noFill/>
          <a:ln>
            <a:noFill/>
          </a:ln>
          <a:effectLst/>
          <a:extLst>
            <a:ext uri="{909E8E84-426E-40DD-AFC4-6F175D3DCCD1}">
              <a14:hiddenFill xmlns:a14="http://schemas.microsoft.com/office/drawing/2010/main" xmlns="">
                <a:gradFill rotWithShape="0">
                  <a:gsLst>
                    <a:gs pos="0">
                      <a:srgbClr val="FFFF99"/>
                    </a:gs>
                    <a:gs pos="50000">
                      <a:schemeClr val="bg1"/>
                    </a:gs>
                    <a:gs pos="100000">
                      <a:srgbClr val="FFFF99"/>
                    </a:gs>
                  </a:gsLst>
                  <a:lin ang="27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just">
              <a:lnSpc>
                <a:spcPct val="100000"/>
              </a:lnSpc>
              <a:spcBef>
                <a:spcPct val="50000"/>
              </a:spcBef>
              <a:defRPr/>
            </a:pPr>
            <a:r>
              <a:rPr lang="tr-TR" sz="2800">
                <a:solidFill>
                  <a:srgbClr val="A50021"/>
                </a:solidFill>
                <a:latin typeface="Arial" pitchFamily="34" charset="0"/>
              </a:rPr>
              <a:t>a)  İş güvenliği</a:t>
            </a:r>
          </a:p>
          <a:p>
            <a:pPr algn="just">
              <a:lnSpc>
                <a:spcPct val="100000"/>
              </a:lnSpc>
              <a:spcBef>
                <a:spcPct val="50000"/>
              </a:spcBef>
              <a:buClr>
                <a:srgbClr val="000066"/>
              </a:buClr>
              <a:buSzPct val="110000"/>
              <a:buFontTx/>
              <a:buChar char="•"/>
              <a:defRPr/>
            </a:pPr>
            <a:endParaRPr lang="tr-TR" sz="2800">
              <a:solidFill>
                <a:srgbClr val="A50021"/>
              </a:solidFill>
              <a:latin typeface="Arial" pitchFamily="34" charset="0"/>
            </a:endParaRPr>
          </a:p>
          <a:p>
            <a:pPr algn="just">
              <a:lnSpc>
                <a:spcPct val="100000"/>
              </a:lnSpc>
              <a:spcBef>
                <a:spcPct val="50000"/>
              </a:spcBef>
              <a:buClr>
                <a:srgbClr val="000066"/>
              </a:buClr>
              <a:buSzPct val="110000"/>
              <a:defRPr/>
            </a:pPr>
            <a:r>
              <a:rPr lang="tr-TR" sz="2800">
                <a:solidFill>
                  <a:srgbClr val="A50021"/>
                </a:solidFill>
                <a:latin typeface="Arial" pitchFamily="34" charset="0"/>
              </a:rPr>
              <a:t>b)  İş sağlığı</a:t>
            </a:r>
            <a:endParaRPr lang="en-US" sz="2800">
              <a:solidFill>
                <a:srgbClr val="A50021"/>
              </a:solidFill>
              <a:latin typeface="Arial" pitchFamily="34" charset="0"/>
            </a:endParaRPr>
          </a:p>
        </p:txBody>
      </p:sp>
      <p:pic>
        <p:nvPicPr>
          <p:cNvPr id="2051" name="Picture 3" descr="j02977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0985" y="2743201"/>
            <a:ext cx="1433146" cy="1281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descr="j029780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30462" y="2133600"/>
            <a:ext cx="953966"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5" descr="j034924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2677" y="4343400"/>
            <a:ext cx="1617785" cy="1352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6" descr="j034927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52492" y="3962400"/>
            <a:ext cx="1611923" cy="1328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Rectangle 7"/>
          <p:cNvSpPr>
            <a:spLocks noChangeArrowheads="1"/>
          </p:cNvSpPr>
          <p:nvPr/>
        </p:nvSpPr>
        <p:spPr bwMode="auto">
          <a:xfrm>
            <a:off x="451339" y="188913"/>
            <a:ext cx="7297615" cy="52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spcBef>
                <a:spcPct val="0"/>
              </a:spcBef>
            </a:pPr>
            <a:r>
              <a:rPr lang="tr-TR" sz="2800">
                <a:solidFill>
                  <a:schemeClr val="bg1"/>
                </a:solidFill>
              </a:rPr>
              <a:t>1. İş Sağlığı ve Güvenliği</a:t>
            </a:r>
            <a:endParaRPr lang="fr-FR" sz="2800">
              <a:solidFill>
                <a:schemeClr val="bg1"/>
              </a:solidFill>
            </a:endParaRPr>
          </a:p>
        </p:txBody>
      </p:sp>
    </p:spTree>
    <p:extLst>
      <p:ext uri="{BB962C8B-B14F-4D97-AF65-F5344CB8AC3E}">
        <p14:creationId xmlns:p14="http://schemas.microsoft.com/office/powerpoint/2010/main" xmlns="" val="2338117677"/>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İSG</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3"/>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i="1" dirty="0" smtClean="0">
              <a:solidFill>
                <a:srgbClr val="000000"/>
              </a:solidFill>
              <a:latin typeface="Calibri" pitchFamily="34" charset="0"/>
              <a:cs typeface="Calibri" pitchFamily="34" charset="0"/>
            </a:endParaRPr>
          </a:p>
          <a:p>
            <a:pPr algn="ctr">
              <a:spcAft>
                <a:spcPts val="1200"/>
              </a:spcAft>
              <a:buClr>
                <a:srgbClr val="292929"/>
              </a:buClr>
              <a:defRPr/>
            </a:pPr>
            <a:r>
              <a:rPr lang="tr-TR" b="1" i="1" dirty="0" smtClean="0">
                <a:solidFill>
                  <a:srgbClr val="000000"/>
                </a:solidFill>
                <a:latin typeface="Calibri" pitchFamily="34" charset="0"/>
                <a:cs typeface="Calibri" pitchFamily="34" charset="0"/>
              </a:rPr>
              <a:t>«İşyerlerinde işlerin yürütümü sırasında, çeşitli nedenlerden kaynaklanan, sağlığa zararlı ve güvensiz durumlardan korunmak amacıyla yapılan sistemli ve bilimsel çalışmalardır.»</a:t>
            </a:r>
          </a:p>
          <a:p>
            <a:pPr algn="ctr">
              <a:spcAft>
                <a:spcPts val="1200"/>
              </a:spcAft>
              <a:buClr>
                <a:srgbClr val="292929"/>
              </a:buClr>
              <a:defRPr/>
            </a:pPr>
            <a:r>
              <a:rPr lang="tr-TR" b="1" i="1" dirty="0" smtClean="0">
                <a:solidFill>
                  <a:srgbClr val="000000"/>
                </a:solidFill>
                <a:latin typeface="Calibri" pitchFamily="34" charset="0"/>
                <a:cs typeface="Calibri" pitchFamily="34" charset="0"/>
              </a:rPr>
              <a:t>İçselleştirilmiş </a:t>
            </a:r>
            <a:r>
              <a:rPr lang="tr-TR" b="1" i="1" dirty="0">
                <a:solidFill>
                  <a:srgbClr val="000000"/>
                </a:solidFill>
                <a:latin typeface="Calibri" pitchFamily="34" charset="0"/>
                <a:cs typeface="Calibri" pitchFamily="34" charset="0"/>
              </a:rPr>
              <a:t>ve yaşam biçimi haline getirilmiş </a:t>
            </a:r>
            <a:r>
              <a:rPr lang="tr-TR" b="1" i="1" dirty="0" smtClean="0">
                <a:solidFill>
                  <a:srgbClr val="000000"/>
                </a:solidFill>
                <a:latin typeface="Calibri" pitchFamily="34" charset="0"/>
                <a:cs typeface="Calibri" pitchFamily="34" charset="0"/>
              </a:rPr>
              <a:t>bilgi</a:t>
            </a:r>
            <a:r>
              <a:rPr lang="tr-TR" b="1" i="1" dirty="0">
                <a:solidFill>
                  <a:srgbClr val="000000"/>
                </a:solidFill>
                <a:latin typeface="Calibri" pitchFamily="34" charset="0"/>
                <a:cs typeface="Calibri" pitchFamily="34" charset="0"/>
              </a:rPr>
              <a:t>, güvenlik kültürünü oluşturur.</a:t>
            </a:r>
          </a:p>
          <a:p>
            <a:pPr algn="ctr">
              <a:spcAft>
                <a:spcPts val="1200"/>
              </a:spcAft>
              <a:buClr>
                <a:srgbClr val="292929"/>
              </a:buClr>
              <a:defRPr/>
            </a:pPr>
            <a:r>
              <a:rPr lang="tr-TR" b="1" i="1" dirty="0">
                <a:solidFill>
                  <a:srgbClr val="000000"/>
                </a:solidFill>
                <a:latin typeface="Calibri" pitchFamily="34" charset="0"/>
                <a:cs typeface="Calibri" pitchFamily="34" charset="0"/>
              </a:rPr>
              <a:t>İş </a:t>
            </a:r>
            <a:r>
              <a:rPr lang="tr-TR" b="1" i="1" dirty="0" smtClean="0">
                <a:solidFill>
                  <a:srgbClr val="000000"/>
                </a:solidFill>
                <a:latin typeface="Calibri" pitchFamily="34" charset="0"/>
                <a:cs typeface="Calibri" pitchFamily="34" charset="0"/>
              </a:rPr>
              <a:t>güvenliği </a:t>
            </a:r>
            <a:r>
              <a:rPr lang="tr-TR" b="1" i="1" dirty="0">
                <a:solidFill>
                  <a:srgbClr val="000000"/>
                </a:solidFill>
                <a:latin typeface="Calibri" pitchFamily="34" charset="0"/>
                <a:cs typeface="Calibri" pitchFamily="34" charset="0"/>
              </a:rPr>
              <a:t>göz ardı </a:t>
            </a:r>
            <a:r>
              <a:rPr lang="tr-TR" b="1" i="1" dirty="0" smtClean="0">
                <a:solidFill>
                  <a:srgbClr val="000000"/>
                </a:solidFill>
                <a:latin typeface="Calibri" pitchFamily="34" charset="0"/>
                <a:cs typeface="Calibri" pitchFamily="34" charset="0"/>
              </a:rPr>
              <a:t>edildiğinde; «iş kazası» </a:t>
            </a:r>
            <a:r>
              <a:rPr lang="tr-TR" b="1" i="1" dirty="0">
                <a:solidFill>
                  <a:srgbClr val="000000"/>
                </a:solidFill>
                <a:latin typeface="Calibri" pitchFamily="34" charset="0"/>
                <a:cs typeface="Calibri" pitchFamily="34" charset="0"/>
              </a:rPr>
              <a:t>ve </a:t>
            </a:r>
            <a:r>
              <a:rPr lang="tr-TR" b="1" i="1" dirty="0" smtClean="0">
                <a:solidFill>
                  <a:srgbClr val="000000"/>
                </a:solidFill>
                <a:latin typeface="Calibri" pitchFamily="34" charset="0"/>
                <a:cs typeface="Calibri" pitchFamily="34" charset="0"/>
              </a:rPr>
              <a:t>«meslek hastalığı» oluşur!...</a:t>
            </a:r>
            <a:endParaRPr lang="tr-TR" b="1" i="1" dirty="0">
              <a:solidFill>
                <a:srgbClr val="000000"/>
              </a:solidFill>
              <a:latin typeface="Calibri" pitchFamily="34" charset="0"/>
              <a:cs typeface="Calibri" pitchFamily="34" charset="0"/>
            </a:endParaRPr>
          </a:p>
          <a:p>
            <a:pPr algn="ctr">
              <a:spcAft>
                <a:spcPts val="1200"/>
              </a:spcAft>
              <a:buClr>
                <a:srgbClr val="292929"/>
              </a:buClr>
              <a:defRPr/>
            </a:pPr>
            <a:endParaRPr lang="tr-TR" i="1" dirty="0">
              <a:solidFill>
                <a:srgbClr val="000000"/>
              </a:solidFill>
              <a:latin typeface="Calibri" pitchFamily="34" charset="0"/>
              <a:cs typeface="Calibri" pitchFamily="34" charset="0"/>
            </a:endParaRPr>
          </a:p>
          <a:p>
            <a:pPr algn="ctr">
              <a:spcAft>
                <a:spcPts val="1200"/>
              </a:spcAft>
              <a:buClr>
                <a:srgbClr val="292929"/>
              </a:buClr>
              <a:defRPr/>
            </a:pPr>
            <a:r>
              <a:rPr lang="tr-TR" i="1" dirty="0" smtClean="0">
                <a:solidFill>
                  <a:srgbClr val="000000"/>
                </a:solidFill>
                <a:latin typeface="Calibri" pitchFamily="34" charset="0"/>
                <a:cs typeface="Calibri" pitchFamily="34" charset="0"/>
              </a:rPr>
              <a:t> </a:t>
            </a: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 name="Group 8"/>
          <p:cNvGrpSpPr>
            <a:grpSpLocks/>
          </p:cNvGrpSpPr>
          <p:nvPr/>
        </p:nvGrpSpPr>
        <p:grpSpPr bwMode="auto">
          <a:xfrm>
            <a:off x="323850" y="1555750"/>
            <a:ext cx="1482725" cy="1482725"/>
            <a:chOff x="1166" y="1342"/>
            <a:chExt cx="934" cy="934"/>
          </a:xfrm>
        </p:grpSpPr>
        <p:grpSp>
          <p:nvGrpSpPr>
            <p:cNvPr id="3" name="Group 9"/>
            <p:cNvGrpSpPr>
              <a:grpSpLocks/>
            </p:cNvGrpSpPr>
            <p:nvPr/>
          </p:nvGrpSpPr>
          <p:grpSpPr bwMode="auto">
            <a:xfrm>
              <a:off x="1166" y="1342"/>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618"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İSG (İŞ SAĞLIĞI VE GÜVENLİĞİ) TANIMI</a:t>
            </a: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xmlns="" val="28853344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buFontTx/>
              <a:buNone/>
            </a:pPr>
            <a:r>
              <a:rPr lang="tr-TR" sz="2300" u="sng" dirty="0" smtClean="0"/>
              <a:t>İşçi</a:t>
            </a:r>
            <a:r>
              <a:rPr lang="tr-TR" sz="2300" dirty="0" smtClean="0"/>
              <a:t> Sağlığı ve İş Güvenliği</a:t>
            </a:r>
          </a:p>
          <a:p>
            <a:pPr marL="0" indent="0" algn="ctr" eaLnBrk="1" hangingPunct="1">
              <a:buFontTx/>
              <a:buNone/>
            </a:pPr>
            <a:r>
              <a:rPr lang="tr-TR" sz="2300" dirty="0" smtClean="0"/>
              <a:t>&amp;</a:t>
            </a:r>
          </a:p>
          <a:p>
            <a:pPr marL="0" indent="0" algn="ctr" eaLnBrk="1" hangingPunct="1">
              <a:buFontTx/>
              <a:buNone/>
            </a:pPr>
            <a:r>
              <a:rPr lang="tr-TR" sz="2300" u="sng" dirty="0" smtClean="0"/>
              <a:t>İş</a:t>
            </a:r>
            <a:r>
              <a:rPr lang="tr-TR" sz="2300" dirty="0" smtClean="0"/>
              <a:t> Sağlığı ve Güvenliği</a:t>
            </a:r>
          </a:p>
          <a:p>
            <a:pPr marL="0" indent="0" algn="ctr" eaLnBrk="1" hangingPunct="1">
              <a:buFontTx/>
              <a:buNone/>
            </a:pPr>
            <a:endParaRPr lang="tr-TR" dirty="0" smtClean="0"/>
          </a:p>
          <a:p>
            <a:pPr marL="0" indent="0" algn="just" eaLnBrk="1" hangingPunct="1">
              <a:buFontTx/>
              <a:buNone/>
            </a:pPr>
            <a:r>
              <a:rPr lang="tr-TR" dirty="0" smtClean="0"/>
              <a:t>2003 yılında yayımlanan 4857 sayılı İş Kanunu ve yeni ISG yönetmelikleri ile «</a:t>
            </a:r>
            <a:r>
              <a:rPr lang="tr-TR" b="1" dirty="0" smtClean="0"/>
              <a:t>İş Sağlığı ve Güvenliği</a:t>
            </a:r>
            <a:r>
              <a:rPr lang="tr-TR" dirty="0" smtClean="0"/>
              <a:t>» kavramı mevzuata yerleşmiştir.</a:t>
            </a:r>
          </a:p>
        </p:txBody>
      </p:sp>
      <p:sp>
        <p:nvSpPr>
          <p:cNvPr id="6147" name="Title 1"/>
          <p:cNvSpPr>
            <a:spLocks noGrp="1"/>
          </p:cNvSpPr>
          <p:nvPr>
            <p:ph type="title"/>
          </p:nvPr>
        </p:nvSpPr>
        <p:spPr bwMode="auto">
          <a:xfrm>
            <a:off x="276078" y="550228"/>
            <a:ext cx="8229600"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tr-TR" dirty="0" smtClean="0">
                <a:solidFill>
                  <a:srgbClr val="004074"/>
                </a:solidFill>
              </a:rPr>
              <a:t>ISG Kavramı</a:t>
            </a:r>
          </a:p>
        </p:txBody>
      </p:sp>
    </p:spTree>
    <p:extLst>
      <p:ext uri="{BB962C8B-B14F-4D97-AF65-F5344CB8AC3E}">
        <p14:creationId xmlns:p14="http://schemas.microsoft.com/office/powerpoint/2010/main" xmlns="" val="7307229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reeform 2"/>
          <p:cNvSpPr>
            <a:spLocks/>
          </p:cNvSpPr>
          <p:nvPr/>
        </p:nvSpPr>
        <p:spPr bwMode="auto">
          <a:xfrm>
            <a:off x="412750" y="1546225"/>
            <a:ext cx="2244725" cy="3825875"/>
          </a:xfrm>
          <a:custGeom>
            <a:avLst/>
            <a:gdLst>
              <a:gd name="T0" fmla="*/ 0 w 1414"/>
              <a:gd name="T1" fmla="*/ 706 h 2410"/>
              <a:gd name="T2" fmla="*/ 409 w 1414"/>
              <a:gd name="T3" fmla="*/ 0 h 2410"/>
              <a:gd name="T4" fmla="*/ 1414 w 1414"/>
              <a:gd name="T5" fmla="*/ 2 h 2410"/>
              <a:gd name="T6" fmla="*/ 1411 w 1414"/>
              <a:gd name="T7" fmla="*/ 2410 h 2410"/>
              <a:gd name="T8" fmla="*/ 0 w 1414"/>
              <a:gd name="T9" fmla="*/ 706 h 2410"/>
              <a:gd name="T10" fmla="*/ 0 60000 65536"/>
              <a:gd name="T11" fmla="*/ 0 60000 65536"/>
              <a:gd name="T12" fmla="*/ 0 60000 65536"/>
              <a:gd name="T13" fmla="*/ 0 60000 65536"/>
              <a:gd name="T14" fmla="*/ 0 60000 65536"/>
              <a:gd name="T15" fmla="*/ 0 w 1414"/>
              <a:gd name="T16" fmla="*/ 0 h 2410"/>
              <a:gd name="T17" fmla="*/ 1414 w 1414"/>
              <a:gd name="T18" fmla="*/ 2410 h 2410"/>
            </a:gdLst>
            <a:ahLst/>
            <a:cxnLst>
              <a:cxn ang="T10">
                <a:pos x="T0" y="T1"/>
              </a:cxn>
              <a:cxn ang="T11">
                <a:pos x="T2" y="T3"/>
              </a:cxn>
              <a:cxn ang="T12">
                <a:pos x="T4" y="T5"/>
              </a:cxn>
              <a:cxn ang="T13">
                <a:pos x="T6" y="T7"/>
              </a:cxn>
              <a:cxn ang="T14">
                <a:pos x="T8" y="T9"/>
              </a:cxn>
            </a:cxnLst>
            <a:rect l="T15" t="T16" r="T17" b="T18"/>
            <a:pathLst>
              <a:path w="1414" h="2410">
                <a:moveTo>
                  <a:pt x="0" y="706"/>
                </a:moveTo>
                <a:lnTo>
                  <a:pt x="409" y="0"/>
                </a:lnTo>
                <a:lnTo>
                  <a:pt x="1414" y="2"/>
                </a:lnTo>
                <a:lnTo>
                  <a:pt x="1411" y="2410"/>
                </a:lnTo>
                <a:lnTo>
                  <a:pt x="0" y="706"/>
                </a:lnTo>
                <a:close/>
              </a:path>
            </a:pathLst>
          </a:custGeom>
          <a:solidFill>
            <a:srgbClr val="C0C0C0">
              <a:alpha val="50195"/>
            </a:srgbClr>
          </a:solidFill>
          <a:ln w="9525">
            <a:noFill/>
            <a:round/>
            <a:headEnd/>
            <a:tailEnd/>
          </a:ln>
        </p:spPr>
        <p:txBody>
          <a:bodyPr/>
          <a:lstStyle/>
          <a:p>
            <a:endParaRPr lang="tr-TR" dirty="0">
              <a:solidFill>
                <a:srgbClr val="000000"/>
              </a:solidFill>
            </a:endParaRPr>
          </a:p>
        </p:txBody>
      </p:sp>
      <p:sp>
        <p:nvSpPr>
          <p:cNvPr id="58456" name="Rectangle 11"/>
          <p:cNvSpPr>
            <a:spLocks noChangeArrowheads="1"/>
          </p:cNvSpPr>
          <p:nvPr/>
        </p:nvSpPr>
        <p:spPr bwMode="gray">
          <a:xfrm>
            <a:off x="2657475" y="1555750"/>
            <a:ext cx="6143625" cy="360363"/>
          </a:xfrm>
          <a:prstGeom prst="rect">
            <a:avLst/>
          </a:prstGeom>
          <a:gradFill rotWithShape="1">
            <a:gsLst>
              <a:gs pos="0">
                <a:srgbClr val="C6C7C8"/>
              </a:gs>
              <a:gs pos="100000">
                <a:srgbClr val="C6C7C8">
                  <a:gamma/>
                  <a:shade val="46275"/>
                  <a:invGamma/>
                </a:srgbClr>
              </a:gs>
            </a:gsLst>
            <a:lin ang="5400000" scaled="1"/>
          </a:gradFill>
          <a:ln w="12700">
            <a:solidFill>
              <a:srgbClr val="DDDDDD"/>
            </a:solidFill>
            <a:miter lim="800000"/>
            <a:headEnd/>
            <a:tailEnd/>
          </a:ln>
          <a:effectLst>
            <a:outerShdw dist="53882" dir="2700000" algn="ctr" rotWithShape="0">
              <a:srgbClr val="808080">
                <a:alpha val="50000"/>
              </a:srgbClr>
            </a:outerShdw>
          </a:effectLst>
        </p:spPr>
        <p:txBody>
          <a:bodyPr lIns="288000" tIns="0" rIns="0" bIns="0" anchor="ctr"/>
          <a:lstStyle/>
          <a:p>
            <a:pPr defTabSz="801688" eaLnBrk="0" hangingPunct="0">
              <a:defRPr/>
            </a:pPr>
            <a:r>
              <a:rPr lang="tr-TR" sz="2000" b="1" noProof="1" smtClean="0">
                <a:solidFill>
                  <a:srgbClr val="FFFFFF"/>
                </a:solidFill>
                <a:effectLst>
                  <a:outerShdw blurRad="38100" dist="38100" dir="2700000" algn="tl">
                    <a:srgbClr val="000000">
                      <a:alpha val="43137"/>
                    </a:srgbClr>
                  </a:outerShdw>
                </a:effectLst>
                <a:latin typeface="Calibri" pitchFamily="34" charset="0"/>
                <a:cs typeface="Calibri" pitchFamily="34" charset="0"/>
              </a:rPr>
              <a:t>İŞ KAZASI</a:t>
            </a:r>
            <a:endParaRPr lang="de-DE" sz="2000" b="1" noProof="1">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58457" name="Rectangle 5"/>
          <p:cNvSpPr>
            <a:spLocks noChangeArrowheads="1"/>
          </p:cNvSpPr>
          <p:nvPr/>
        </p:nvSpPr>
        <p:spPr bwMode="gray">
          <a:xfrm>
            <a:off x="2657475" y="1916112"/>
            <a:ext cx="6143625" cy="3449637"/>
          </a:xfrm>
          <a:prstGeom prst="rect">
            <a:avLst/>
          </a:prstGeom>
          <a:solidFill>
            <a:schemeClr val="bg1"/>
          </a:solidFill>
          <a:ln w="12700">
            <a:solidFill>
              <a:srgbClr val="DDDDDD"/>
            </a:solidFill>
            <a:miter lim="800000"/>
            <a:headEnd/>
            <a:tailEnd/>
          </a:ln>
          <a:effectLst>
            <a:outerShdw dist="53882" dir="2700000" algn="ctr" rotWithShape="0">
              <a:srgbClr val="808080">
                <a:alpha val="50000"/>
              </a:srgbClr>
            </a:outerShdw>
          </a:effectLst>
        </p:spPr>
        <p:txBody>
          <a:bodyPr lIns="108000" tIns="108000" rIns="144000" bIns="72000"/>
          <a:lstStyle/>
          <a:p>
            <a:pPr algn="ctr">
              <a:spcAft>
                <a:spcPts val="1200"/>
              </a:spcAft>
              <a:buClr>
                <a:srgbClr val="292929"/>
              </a:buClr>
              <a:defRPr/>
            </a:pPr>
            <a:endParaRPr lang="tr-TR" sz="2000" dirty="0" smtClean="0">
              <a:solidFill>
                <a:srgbClr val="000000"/>
              </a:solidFill>
              <a:latin typeface="Calibri" pitchFamily="34" charset="0"/>
              <a:cs typeface="Calibri" pitchFamily="34" charset="0"/>
            </a:endParaRPr>
          </a:p>
          <a:p>
            <a:pPr algn="ctr">
              <a:spcAft>
                <a:spcPts val="1200"/>
              </a:spcAft>
              <a:buClr>
                <a:srgbClr val="292929"/>
              </a:buClr>
              <a:defRPr/>
            </a:pPr>
            <a:r>
              <a:rPr lang="tr-TR" sz="2000" b="1" dirty="0">
                <a:solidFill>
                  <a:srgbClr val="FF0000"/>
                </a:solidFill>
                <a:latin typeface="Calibri" pitchFamily="34" charset="0"/>
                <a:cs typeface="Calibri" pitchFamily="34" charset="0"/>
              </a:rPr>
              <a:t>I</a:t>
            </a:r>
            <a:r>
              <a:rPr lang="tr-TR" sz="2000" b="1" dirty="0" smtClean="0">
                <a:solidFill>
                  <a:srgbClr val="FF0000"/>
                </a:solidFill>
                <a:latin typeface="Calibri" pitchFamily="34" charset="0"/>
                <a:cs typeface="Calibri" pitchFamily="34" charset="0"/>
              </a:rPr>
              <a:t>LO</a:t>
            </a:r>
            <a:r>
              <a:rPr lang="tr-TR" sz="2000" b="1" dirty="0" smtClean="0">
                <a:solidFill>
                  <a:srgbClr val="000000"/>
                </a:solidFill>
                <a:latin typeface="Calibri" pitchFamily="34" charset="0"/>
                <a:cs typeface="Calibri" pitchFamily="34" charset="0"/>
              </a:rPr>
              <a:t>:</a:t>
            </a:r>
            <a:r>
              <a:rPr lang="tr-TR" sz="2000" dirty="0" smtClean="0">
                <a:solidFill>
                  <a:srgbClr val="000000"/>
                </a:solidFill>
                <a:latin typeface="Calibri" pitchFamily="34" charset="0"/>
                <a:cs typeface="Calibri" pitchFamily="34" charset="0"/>
              </a:rPr>
              <a:t> </a:t>
            </a:r>
            <a:r>
              <a:rPr lang="tr-TR" sz="2000" b="1" dirty="0" smtClean="0">
                <a:solidFill>
                  <a:srgbClr val="000000"/>
                </a:solidFill>
                <a:latin typeface="Calibri" pitchFamily="34" charset="0"/>
                <a:cs typeface="Calibri" pitchFamily="34" charset="0"/>
              </a:rPr>
              <a:t>«Önceden planlanmamış, bilinmeyen ve kontrol altına alınamamış olan etrafa zarar verebilecek nitelikteki olaylardır.»</a:t>
            </a:r>
          </a:p>
          <a:p>
            <a:pPr algn="ctr">
              <a:spcAft>
                <a:spcPts val="1200"/>
              </a:spcAft>
              <a:buClr>
                <a:srgbClr val="292929"/>
              </a:buClr>
              <a:defRPr/>
            </a:pPr>
            <a:r>
              <a:rPr lang="tr-TR" sz="2000" b="1" dirty="0" smtClean="0">
                <a:solidFill>
                  <a:srgbClr val="FF0000"/>
                </a:solidFill>
                <a:latin typeface="Calibri" pitchFamily="34" charset="0"/>
                <a:cs typeface="Calibri" pitchFamily="34" charset="0"/>
              </a:rPr>
              <a:t>WHO</a:t>
            </a:r>
            <a:r>
              <a:rPr lang="tr-TR" sz="2000" b="1" dirty="0" smtClean="0">
                <a:solidFill>
                  <a:srgbClr val="000000"/>
                </a:solidFill>
                <a:latin typeface="Calibri" pitchFamily="34" charset="0"/>
                <a:cs typeface="Calibri" pitchFamily="34" charset="0"/>
              </a:rPr>
              <a:t>: «</a:t>
            </a:r>
            <a:r>
              <a:rPr lang="tr-TR" sz="2000" b="1" dirty="0">
                <a:solidFill>
                  <a:srgbClr val="000000"/>
                </a:solidFill>
                <a:latin typeface="Calibri" pitchFamily="34" charset="0"/>
                <a:cs typeface="Calibri" pitchFamily="34" charset="0"/>
              </a:rPr>
              <a:t>Önceden planlanmamış</a:t>
            </a:r>
            <a:r>
              <a:rPr lang="tr-TR" sz="2000" b="1" dirty="0" smtClean="0">
                <a:solidFill>
                  <a:srgbClr val="000000"/>
                </a:solidFill>
                <a:latin typeface="Calibri" pitchFamily="34" charset="0"/>
                <a:cs typeface="Calibri" pitchFamily="34" charset="0"/>
              </a:rPr>
              <a:t>, çoğu kişisel yaralanmalara makinelerin, araç gereçlerin zarara uğramasına, üretimin bir süre durmasına yol açan bir olaydır.»</a:t>
            </a:r>
          </a:p>
          <a:p>
            <a:pPr algn="ctr">
              <a:spcAft>
                <a:spcPts val="1200"/>
              </a:spcAft>
              <a:buClr>
                <a:srgbClr val="292929"/>
              </a:buClr>
              <a:defRPr/>
            </a:pPr>
            <a:endParaRPr lang="tr-TR" b="1" i="1" dirty="0" smtClean="0">
              <a:solidFill>
                <a:srgbClr val="000000"/>
              </a:solidFill>
              <a:latin typeface="Calibri" pitchFamily="34" charset="0"/>
              <a:cs typeface="Calibri" pitchFamily="34" charset="0"/>
            </a:endParaRPr>
          </a:p>
        </p:txBody>
      </p:sp>
      <p:sp>
        <p:nvSpPr>
          <p:cNvPr id="25605" name="Rectangle 12"/>
          <p:cNvSpPr>
            <a:spLocks noChangeArrowheads="1"/>
          </p:cNvSpPr>
          <p:nvPr/>
        </p:nvSpPr>
        <p:spPr bwMode="gray">
          <a:xfrm>
            <a:off x="300038" y="411163"/>
            <a:ext cx="8520112" cy="647700"/>
          </a:xfrm>
          <a:prstGeom prst="rect">
            <a:avLst/>
          </a:prstGeom>
          <a:noFill/>
          <a:ln w="9525">
            <a:noFill/>
            <a:miter lim="800000"/>
            <a:headEnd/>
            <a:tailEnd/>
          </a:ln>
        </p:spPr>
        <p:txBody>
          <a:bodyPr lIns="0" rIns="0"/>
          <a:lstStyle/>
          <a:p>
            <a:endParaRPr lang="tr-TR" sz="2000" b="1" noProof="1">
              <a:solidFill>
                <a:srgbClr val="000000"/>
              </a:solidFill>
            </a:endParaRPr>
          </a:p>
        </p:txBody>
      </p:sp>
      <p:grpSp>
        <p:nvGrpSpPr>
          <p:cNvPr id="2" name="Group 8"/>
          <p:cNvGrpSpPr>
            <a:grpSpLocks/>
          </p:cNvGrpSpPr>
          <p:nvPr/>
        </p:nvGrpSpPr>
        <p:grpSpPr bwMode="auto">
          <a:xfrm>
            <a:off x="323850" y="1555750"/>
            <a:ext cx="1482725" cy="1482725"/>
            <a:chOff x="1166" y="1342"/>
            <a:chExt cx="934" cy="934"/>
          </a:xfrm>
        </p:grpSpPr>
        <p:grpSp>
          <p:nvGrpSpPr>
            <p:cNvPr id="3" name="Group 9"/>
            <p:cNvGrpSpPr>
              <a:grpSpLocks/>
            </p:cNvGrpSpPr>
            <p:nvPr/>
          </p:nvGrpSpPr>
          <p:grpSpPr bwMode="auto">
            <a:xfrm>
              <a:off x="1166" y="1342"/>
              <a:ext cx="934" cy="934"/>
              <a:chOff x="1710" y="1035"/>
              <a:chExt cx="2316" cy="2316"/>
            </a:xfrm>
          </p:grpSpPr>
          <p:grpSp>
            <p:nvGrpSpPr>
              <p:cNvPr id="4" name="Group 10"/>
              <p:cNvGrpSpPr>
                <a:grpSpLocks/>
              </p:cNvGrpSpPr>
              <p:nvPr/>
            </p:nvGrpSpPr>
            <p:grpSpPr bwMode="auto">
              <a:xfrm rot="3600000">
                <a:off x="1710" y="1035"/>
                <a:ext cx="2316" cy="2316"/>
                <a:chOff x="1710" y="1035"/>
                <a:chExt cx="2316" cy="2316"/>
              </a:xfrm>
            </p:grpSpPr>
            <p:sp>
              <p:nvSpPr>
                <p:cNvPr id="25624" name="Freeform 11"/>
                <p:cNvSpPr>
                  <a:spLocks/>
                </p:cNvSpPr>
                <p:nvPr/>
              </p:nvSpPr>
              <p:spPr bwMode="gray">
                <a:xfrm>
                  <a:off x="2866" y="1599"/>
                  <a:ext cx="1160" cy="1752"/>
                </a:xfrm>
                <a:custGeom>
                  <a:avLst/>
                  <a:gdLst>
                    <a:gd name="T0" fmla="*/ 688 w 794"/>
                    <a:gd name="T1" fmla="*/ 9 h 1200"/>
                    <a:gd name="T2" fmla="*/ 602 w 794"/>
                    <a:gd name="T3" fmla="*/ 59 h 1200"/>
                    <a:gd name="T4" fmla="*/ 598 w 794"/>
                    <a:gd name="T5" fmla="*/ 57 h 1200"/>
                    <a:gd name="T6" fmla="*/ 592 w 794"/>
                    <a:gd name="T7" fmla="*/ 40 h 1200"/>
                    <a:gd name="T8" fmla="*/ 589 w 794"/>
                    <a:gd name="T9" fmla="*/ 19 h 1200"/>
                    <a:gd name="T10" fmla="*/ 548 w 794"/>
                    <a:gd name="T11" fmla="*/ 8 h 1200"/>
                    <a:gd name="T12" fmla="*/ 537 w 794"/>
                    <a:gd name="T13" fmla="*/ 49 h 1200"/>
                    <a:gd name="T14" fmla="*/ 553 w 794"/>
                    <a:gd name="T15" fmla="*/ 62 h 1200"/>
                    <a:gd name="T16" fmla="*/ 553 w 794"/>
                    <a:gd name="T17" fmla="*/ 62 h 1200"/>
                    <a:gd name="T18" fmla="*/ 565 w 794"/>
                    <a:gd name="T19" fmla="*/ 76 h 1200"/>
                    <a:gd name="T20" fmla="*/ 565 w 794"/>
                    <a:gd name="T21" fmla="*/ 80 h 1200"/>
                    <a:gd name="T22" fmla="*/ 477 w 794"/>
                    <a:gd name="T23" fmla="*/ 131 h 1200"/>
                    <a:gd name="T24" fmla="*/ 551 w 794"/>
                    <a:gd name="T25" fmla="*/ 406 h 1200"/>
                    <a:gd name="T26" fmla="*/ 477 w 794"/>
                    <a:gd name="T27" fmla="*/ 681 h 1200"/>
                    <a:gd name="T28" fmla="*/ 0 w 794"/>
                    <a:gd name="T29" fmla="*/ 957 h 1200"/>
                    <a:gd name="T30" fmla="*/ 0 w 794"/>
                    <a:gd name="T31" fmla="*/ 1047 h 1200"/>
                    <a:gd name="T32" fmla="*/ 0 w 794"/>
                    <a:gd name="T33" fmla="*/ 1058 h 1200"/>
                    <a:gd name="T34" fmla="*/ 4 w 794"/>
                    <a:gd name="T35" fmla="*/ 1060 h 1200"/>
                    <a:gd name="T36" fmla="*/ 22 w 794"/>
                    <a:gd name="T37" fmla="*/ 1056 h 1200"/>
                    <a:gd name="T38" fmla="*/ 22 w 794"/>
                    <a:gd name="T39" fmla="*/ 1056 h 1200"/>
                    <a:gd name="T40" fmla="*/ 42 w 794"/>
                    <a:gd name="T41" fmla="*/ 1049 h 1200"/>
                    <a:gd name="T42" fmla="*/ 71 w 794"/>
                    <a:gd name="T43" fmla="*/ 1079 h 1200"/>
                    <a:gd name="T44" fmla="*/ 42 w 794"/>
                    <a:gd name="T45" fmla="*/ 1110 h 1200"/>
                    <a:gd name="T46" fmla="*/ 22 w 794"/>
                    <a:gd name="T47" fmla="*/ 1102 h 1200"/>
                    <a:gd name="T48" fmla="*/ 4 w 794"/>
                    <a:gd name="T49" fmla="*/ 1099 h 1200"/>
                    <a:gd name="T50" fmla="*/ 0 w 794"/>
                    <a:gd name="T51" fmla="*/ 1101 h 1200"/>
                    <a:gd name="T52" fmla="*/ 0 w 794"/>
                    <a:gd name="T53" fmla="*/ 1108 h 1200"/>
                    <a:gd name="T54" fmla="*/ 0 w 794"/>
                    <a:gd name="T55" fmla="*/ 1200 h 1200"/>
                    <a:gd name="T56" fmla="*/ 688 w 794"/>
                    <a:gd name="T57" fmla="*/ 803 h 1200"/>
                    <a:gd name="T58" fmla="*/ 794 w 794"/>
                    <a:gd name="T59" fmla="*/ 406 h 1200"/>
                    <a:gd name="T60" fmla="*/ 688 w 794"/>
                    <a:gd name="T61" fmla="*/ 9 h 1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94"/>
                    <a:gd name="T94" fmla="*/ 0 h 1200"/>
                    <a:gd name="T95" fmla="*/ 794 w 794"/>
                    <a:gd name="T96" fmla="*/ 1200 h 12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94" h="1200">
                      <a:moveTo>
                        <a:pt x="688" y="9"/>
                      </a:moveTo>
                      <a:cubicBezTo>
                        <a:pt x="602" y="59"/>
                        <a:pt x="602" y="59"/>
                        <a:pt x="602" y="59"/>
                      </a:cubicBezTo>
                      <a:cubicBezTo>
                        <a:pt x="601" y="58"/>
                        <a:pt x="600" y="58"/>
                        <a:pt x="598" y="57"/>
                      </a:cubicBezTo>
                      <a:cubicBezTo>
                        <a:pt x="593" y="53"/>
                        <a:pt x="590" y="45"/>
                        <a:pt x="592" y="40"/>
                      </a:cubicBezTo>
                      <a:cubicBezTo>
                        <a:pt x="594" y="33"/>
                        <a:pt x="593" y="25"/>
                        <a:pt x="589" y="19"/>
                      </a:cubicBezTo>
                      <a:cubicBezTo>
                        <a:pt x="581" y="5"/>
                        <a:pt x="563" y="0"/>
                        <a:pt x="548" y="8"/>
                      </a:cubicBezTo>
                      <a:cubicBezTo>
                        <a:pt x="534" y="17"/>
                        <a:pt x="529" y="35"/>
                        <a:pt x="537" y="49"/>
                      </a:cubicBezTo>
                      <a:cubicBezTo>
                        <a:pt x="540" y="56"/>
                        <a:pt x="546" y="60"/>
                        <a:pt x="553" y="62"/>
                      </a:cubicBezTo>
                      <a:cubicBezTo>
                        <a:pt x="553" y="62"/>
                        <a:pt x="553" y="62"/>
                        <a:pt x="553" y="62"/>
                      </a:cubicBezTo>
                      <a:cubicBezTo>
                        <a:pt x="559" y="63"/>
                        <a:pt x="564" y="69"/>
                        <a:pt x="565" y="76"/>
                      </a:cubicBezTo>
                      <a:cubicBezTo>
                        <a:pt x="565" y="78"/>
                        <a:pt x="565" y="79"/>
                        <a:pt x="565" y="80"/>
                      </a:cubicBezTo>
                      <a:cubicBezTo>
                        <a:pt x="477" y="131"/>
                        <a:pt x="477" y="131"/>
                        <a:pt x="477" y="131"/>
                      </a:cubicBezTo>
                      <a:cubicBezTo>
                        <a:pt x="524" y="212"/>
                        <a:pt x="551" y="306"/>
                        <a:pt x="551" y="406"/>
                      </a:cubicBezTo>
                      <a:cubicBezTo>
                        <a:pt x="551" y="507"/>
                        <a:pt x="524" y="601"/>
                        <a:pt x="477" y="681"/>
                      </a:cubicBezTo>
                      <a:cubicBezTo>
                        <a:pt x="382" y="846"/>
                        <a:pt x="204" y="957"/>
                        <a:pt x="0" y="957"/>
                      </a:cubicBezTo>
                      <a:cubicBezTo>
                        <a:pt x="0" y="1047"/>
                        <a:pt x="0" y="1047"/>
                        <a:pt x="0" y="1047"/>
                      </a:cubicBezTo>
                      <a:cubicBezTo>
                        <a:pt x="0" y="1058"/>
                        <a:pt x="0" y="1058"/>
                        <a:pt x="0" y="1058"/>
                      </a:cubicBezTo>
                      <a:cubicBezTo>
                        <a:pt x="2" y="1058"/>
                        <a:pt x="3" y="1059"/>
                        <a:pt x="4" y="1060"/>
                      </a:cubicBezTo>
                      <a:cubicBezTo>
                        <a:pt x="10" y="1063"/>
                        <a:pt x="18" y="1061"/>
                        <a:pt x="22" y="1056"/>
                      </a:cubicBezTo>
                      <a:cubicBezTo>
                        <a:pt x="22" y="1056"/>
                        <a:pt x="22" y="1056"/>
                        <a:pt x="22" y="1056"/>
                      </a:cubicBezTo>
                      <a:cubicBezTo>
                        <a:pt x="27" y="1052"/>
                        <a:pt x="34" y="1049"/>
                        <a:pt x="42" y="1049"/>
                      </a:cubicBezTo>
                      <a:cubicBezTo>
                        <a:pt x="58" y="1049"/>
                        <a:pt x="71" y="1063"/>
                        <a:pt x="71" y="1079"/>
                      </a:cubicBezTo>
                      <a:cubicBezTo>
                        <a:pt x="71" y="1096"/>
                        <a:pt x="58" y="1110"/>
                        <a:pt x="42" y="1110"/>
                      </a:cubicBezTo>
                      <a:cubicBezTo>
                        <a:pt x="34" y="1110"/>
                        <a:pt x="27" y="1107"/>
                        <a:pt x="22" y="1102"/>
                      </a:cubicBezTo>
                      <a:cubicBezTo>
                        <a:pt x="18" y="1097"/>
                        <a:pt x="10" y="1096"/>
                        <a:pt x="4" y="1099"/>
                      </a:cubicBezTo>
                      <a:cubicBezTo>
                        <a:pt x="3" y="1099"/>
                        <a:pt x="2" y="1100"/>
                        <a:pt x="0" y="1101"/>
                      </a:cubicBezTo>
                      <a:cubicBezTo>
                        <a:pt x="0" y="1108"/>
                        <a:pt x="0" y="1108"/>
                        <a:pt x="0" y="1108"/>
                      </a:cubicBezTo>
                      <a:cubicBezTo>
                        <a:pt x="0" y="1200"/>
                        <a:pt x="0" y="1200"/>
                        <a:pt x="0" y="1200"/>
                      </a:cubicBezTo>
                      <a:cubicBezTo>
                        <a:pt x="294" y="1200"/>
                        <a:pt x="551" y="1040"/>
                        <a:pt x="688" y="803"/>
                      </a:cubicBezTo>
                      <a:cubicBezTo>
                        <a:pt x="755" y="686"/>
                        <a:pt x="794" y="551"/>
                        <a:pt x="794" y="406"/>
                      </a:cubicBezTo>
                      <a:cubicBezTo>
                        <a:pt x="794" y="262"/>
                        <a:pt x="755" y="126"/>
                        <a:pt x="688" y="9"/>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sp>
              <p:nvSpPr>
                <p:cNvPr id="25625" name="Freeform 12"/>
                <p:cNvSpPr>
                  <a:spLocks/>
                </p:cNvSpPr>
                <p:nvPr/>
              </p:nvSpPr>
              <p:spPr bwMode="gray">
                <a:xfrm>
                  <a:off x="1710" y="1612"/>
                  <a:ext cx="1262" cy="1739"/>
                </a:xfrm>
                <a:custGeom>
                  <a:avLst/>
                  <a:gdLst>
                    <a:gd name="T0" fmla="*/ 835 w 864"/>
                    <a:gd name="T1" fmla="*/ 1040 h 1191"/>
                    <a:gd name="T2" fmla="*/ 815 w 864"/>
                    <a:gd name="T3" fmla="*/ 1047 h 1191"/>
                    <a:gd name="T4" fmla="*/ 815 w 864"/>
                    <a:gd name="T5" fmla="*/ 1047 h 1191"/>
                    <a:gd name="T6" fmla="*/ 797 w 864"/>
                    <a:gd name="T7" fmla="*/ 1051 h 1191"/>
                    <a:gd name="T8" fmla="*/ 793 w 864"/>
                    <a:gd name="T9" fmla="*/ 1049 h 1191"/>
                    <a:gd name="T10" fmla="*/ 793 w 864"/>
                    <a:gd name="T11" fmla="*/ 1038 h 1191"/>
                    <a:gd name="T12" fmla="*/ 793 w 864"/>
                    <a:gd name="T13" fmla="*/ 948 h 1191"/>
                    <a:gd name="T14" fmla="*/ 317 w 864"/>
                    <a:gd name="T15" fmla="*/ 672 h 1191"/>
                    <a:gd name="T16" fmla="*/ 243 w 864"/>
                    <a:gd name="T17" fmla="*/ 397 h 1191"/>
                    <a:gd name="T18" fmla="*/ 317 w 864"/>
                    <a:gd name="T19" fmla="*/ 122 h 1191"/>
                    <a:gd name="T20" fmla="*/ 231 w 864"/>
                    <a:gd name="T21" fmla="*/ 73 h 1191"/>
                    <a:gd name="T22" fmla="*/ 228 w 864"/>
                    <a:gd name="T23" fmla="*/ 75 h 1191"/>
                    <a:gd name="T24" fmla="*/ 221 w 864"/>
                    <a:gd name="T25" fmla="*/ 92 h 1191"/>
                    <a:gd name="T26" fmla="*/ 221 w 864"/>
                    <a:gd name="T27" fmla="*/ 92 h 1191"/>
                    <a:gd name="T28" fmla="*/ 218 w 864"/>
                    <a:gd name="T29" fmla="*/ 113 h 1191"/>
                    <a:gd name="T30" fmla="*/ 177 w 864"/>
                    <a:gd name="T31" fmla="*/ 123 h 1191"/>
                    <a:gd name="T32" fmla="*/ 166 w 864"/>
                    <a:gd name="T33" fmla="*/ 82 h 1191"/>
                    <a:gd name="T34" fmla="*/ 182 w 864"/>
                    <a:gd name="T35" fmla="*/ 69 h 1191"/>
                    <a:gd name="T36" fmla="*/ 194 w 864"/>
                    <a:gd name="T37" fmla="*/ 55 h 1191"/>
                    <a:gd name="T38" fmla="*/ 194 w 864"/>
                    <a:gd name="T39" fmla="*/ 51 h 1191"/>
                    <a:gd name="T40" fmla="*/ 106 w 864"/>
                    <a:gd name="T41" fmla="*/ 0 h 1191"/>
                    <a:gd name="T42" fmla="*/ 0 w 864"/>
                    <a:gd name="T43" fmla="*/ 397 h 1191"/>
                    <a:gd name="T44" fmla="*/ 106 w 864"/>
                    <a:gd name="T45" fmla="*/ 794 h 1191"/>
                    <a:gd name="T46" fmla="*/ 793 w 864"/>
                    <a:gd name="T47" fmla="*/ 1191 h 1191"/>
                    <a:gd name="T48" fmla="*/ 793 w 864"/>
                    <a:gd name="T49" fmla="*/ 1099 h 1191"/>
                    <a:gd name="T50" fmla="*/ 793 w 864"/>
                    <a:gd name="T51" fmla="*/ 1092 h 1191"/>
                    <a:gd name="T52" fmla="*/ 797 w 864"/>
                    <a:gd name="T53" fmla="*/ 1090 h 1191"/>
                    <a:gd name="T54" fmla="*/ 815 w 864"/>
                    <a:gd name="T55" fmla="*/ 1093 h 1191"/>
                    <a:gd name="T56" fmla="*/ 835 w 864"/>
                    <a:gd name="T57" fmla="*/ 1101 h 1191"/>
                    <a:gd name="T58" fmla="*/ 864 w 864"/>
                    <a:gd name="T59" fmla="*/ 1070 h 1191"/>
                    <a:gd name="T60" fmla="*/ 835 w 864"/>
                    <a:gd name="T61" fmla="*/ 1040 h 11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4"/>
                    <a:gd name="T94" fmla="*/ 0 h 1191"/>
                    <a:gd name="T95" fmla="*/ 864 w 864"/>
                    <a:gd name="T96" fmla="*/ 1191 h 119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4" h="1191">
                      <a:moveTo>
                        <a:pt x="835" y="1040"/>
                      </a:moveTo>
                      <a:cubicBezTo>
                        <a:pt x="827" y="1040"/>
                        <a:pt x="820" y="1043"/>
                        <a:pt x="815" y="1047"/>
                      </a:cubicBezTo>
                      <a:cubicBezTo>
                        <a:pt x="815" y="1047"/>
                        <a:pt x="815" y="1047"/>
                        <a:pt x="815" y="1047"/>
                      </a:cubicBezTo>
                      <a:cubicBezTo>
                        <a:pt x="811" y="1052"/>
                        <a:pt x="803" y="1054"/>
                        <a:pt x="797" y="1051"/>
                      </a:cubicBezTo>
                      <a:cubicBezTo>
                        <a:pt x="796" y="1050"/>
                        <a:pt x="795" y="1049"/>
                        <a:pt x="793" y="1049"/>
                      </a:cubicBezTo>
                      <a:cubicBezTo>
                        <a:pt x="793" y="1038"/>
                        <a:pt x="793" y="1038"/>
                        <a:pt x="793" y="1038"/>
                      </a:cubicBezTo>
                      <a:cubicBezTo>
                        <a:pt x="793" y="948"/>
                        <a:pt x="793" y="948"/>
                        <a:pt x="793" y="948"/>
                      </a:cubicBezTo>
                      <a:cubicBezTo>
                        <a:pt x="590" y="948"/>
                        <a:pt x="412" y="837"/>
                        <a:pt x="317" y="672"/>
                      </a:cubicBezTo>
                      <a:cubicBezTo>
                        <a:pt x="270" y="592"/>
                        <a:pt x="243" y="498"/>
                        <a:pt x="243" y="397"/>
                      </a:cubicBezTo>
                      <a:cubicBezTo>
                        <a:pt x="243" y="297"/>
                        <a:pt x="270" y="203"/>
                        <a:pt x="317" y="122"/>
                      </a:cubicBezTo>
                      <a:cubicBezTo>
                        <a:pt x="231" y="73"/>
                        <a:pt x="231" y="73"/>
                        <a:pt x="231" y="73"/>
                      </a:cubicBezTo>
                      <a:cubicBezTo>
                        <a:pt x="230" y="73"/>
                        <a:pt x="229" y="74"/>
                        <a:pt x="228" y="75"/>
                      </a:cubicBezTo>
                      <a:cubicBezTo>
                        <a:pt x="222" y="79"/>
                        <a:pt x="219" y="86"/>
                        <a:pt x="221" y="92"/>
                      </a:cubicBezTo>
                      <a:cubicBezTo>
                        <a:pt x="221" y="92"/>
                        <a:pt x="221" y="92"/>
                        <a:pt x="221" y="92"/>
                      </a:cubicBezTo>
                      <a:cubicBezTo>
                        <a:pt x="223" y="99"/>
                        <a:pt x="222" y="106"/>
                        <a:pt x="218" y="113"/>
                      </a:cubicBezTo>
                      <a:cubicBezTo>
                        <a:pt x="210" y="127"/>
                        <a:pt x="192" y="131"/>
                        <a:pt x="177" y="123"/>
                      </a:cubicBezTo>
                      <a:cubicBezTo>
                        <a:pt x="163" y="115"/>
                        <a:pt x="158" y="96"/>
                        <a:pt x="166" y="82"/>
                      </a:cubicBezTo>
                      <a:cubicBezTo>
                        <a:pt x="169" y="76"/>
                        <a:pt x="175" y="71"/>
                        <a:pt x="182" y="69"/>
                      </a:cubicBezTo>
                      <a:cubicBezTo>
                        <a:pt x="188" y="68"/>
                        <a:pt x="193" y="62"/>
                        <a:pt x="194" y="55"/>
                      </a:cubicBezTo>
                      <a:cubicBezTo>
                        <a:pt x="194" y="54"/>
                        <a:pt x="194" y="52"/>
                        <a:pt x="194" y="51"/>
                      </a:cubicBezTo>
                      <a:cubicBezTo>
                        <a:pt x="106" y="0"/>
                        <a:pt x="106" y="0"/>
                        <a:pt x="106" y="0"/>
                      </a:cubicBezTo>
                      <a:cubicBezTo>
                        <a:pt x="38" y="117"/>
                        <a:pt x="0" y="253"/>
                        <a:pt x="0" y="397"/>
                      </a:cubicBezTo>
                      <a:cubicBezTo>
                        <a:pt x="0" y="542"/>
                        <a:pt x="38" y="677"/>
                        <a:pt x="106" y="794"/>
                      </a:cubicBezTo>
                      <a:cubicBezTo>
                        <a:pt x="243" y="1031"/>
                        <a:pt x="500" y="1191"/>
                        <a:pt x="793" y="1191"/>
                      </a:cubicBezTo>
                      <a:cubicBezTo>
                        <a:pt x="793" y="1099"/>
                        <a:pt x="793" y="1099"/>
                        <a:pt x="793" y="1099"/>
                      </a:cubicBezTo>
                      <a:cubicBezTo>
                        <a:pt x="793" y="1092"/>
                        <a:pt x="793" y="1092"/>
                        <a:pt x="793" y="1092"/>
                      </a:cubicBezTo>
                      <a:cubicBezTo>
                        <a:pt x="795" y="1091"/>
                        <a:pt x="796" y="1090"/>
                        <a:pt x="797" y="1090"/>
                      </a:cubicBezTo>
                      <a:cubicBezTo>
                        <a:pt x="803" y="1087"/>
                        <a:pt x="811" y="1088"/>
                        <a:pt x="815" y="1093"/>
                      </a:cubicBezTo>
                      <a:cubicBezTo>
                        <a:pt x="820" y="1098"/>
                        <a:pt x="827" y="1101"/>
                        <a:pt x="835" y="1101"/>
                      </a:cubicBezTo>
                      <a:cubicBezTo>
                        <a:pt x="851" y="1101"/>
                        <a:pt x="864" y="1087"/>
                        <a:pt x="864" y="1070"/>
                      </a:cubicBezTo>
                      <a:cubicBezTo>
                        <a:pt x="864" y="1054"/>
                        <a:pt x="851" y="1040"/>
                        <a:pt x="835" y="1040"/>
                      </a:cubicBezTo>
                      <a:close/>
                    </a:path>
                  </a:pathLst>
                </a:custGeom>
                <a:solidFill>
                  <a:srgbClr val="A90404"/>
                </a:solidFill>
                <a:ln w="12700">
                  <a:solidFill>
                    <a:srgbClr val="FFFFFF"/>
                  </a:solidFill>
                  <a:round/>
                  <a:headEnd/>
                  <a:tailEnd/>
                </a:ln>
              </p:spPr>
              <p:txBody>
                <a:bodyPr/>
                <a:lstStyle/>
                <a:p>
                  <a:endParaRPr lang="tr-TR" dirty="0">
                    <a:solidFill>
                      <a:srgbClr val="000000"/>
                    </a:solidFill>
                  </a:endParaRPr>
                </a:p>
              </p:txBody>
            </p:sp>
            <p:sp>
              <p:nvSpPr>
                <p:cNvPr id="25626" name="Freeform 13"/>
                <p:cNvSpPr>
                  <a:spLocks/>
                </p:cNvSpPr>
                <p:nvPr/>
              </p:nvSpPr>
              <p:spPr bwMode="gray">
                <a:xfrm>
                  <a:off x="1862" y="1035"/>
                  <a:ext cx="2010" cy="768"/>
                </a:xfrm>
                <a:custGeom>
                  <a:avLst/>
                  <a:gdLst>
                    <a:gd name="T0" fmla="*/ 1164 w 1375"/>
                    <a:gd name="T1" fmla="*/ 518 h 527"/>
                    <a:gd name="T2" fmla="*/ 1252 w 1375"/>
                    <a:gd name="T3" fmla="*/ 467 h 527"/>
                    <a:gd name="T4" fmla="*/ 1252 w 1375"/>
                    <a:gd name="T5" fmla="*/ 463 h 527"/>
                    <a:gd name="T6" fmla="*/ 1240 w 1375"/>
                    <a:gd name="T7" fmla="*/ 449 h 527"/>
                    <a:gd name="T8" fmla="*/ 1240 w 1375"/>
                    <a:gd name="T9" fmla="*/ 449 h 527"/>
                    <a:gd name="T10" fmla="*/ 1224 w 1375"/>
                    <a:gd name="T11" fmla="*/ 436 h 527"/>
                    <a:gd name="T12" fmla="*/ 1235 w 1375"/>
                    <a:gd name="T13" fmla="*/ 395 h 527"/>
                    <a:gd name="T14" fmla="*/ 1276 w 1375"/>
                    <a:gd name="T15" fmla="*/ 406 h 527"/>
                    <a:gd name="T16" fmla="*/ 1279 w 1375"/>
                    <a:gd name="T17" fmla="*/ 427 h 527"/>
                    <a:gd name="T18" fmla="*/ 1285 w 1375"/>
                    <a:gd name="T19" fmla="*/ 444 h 527"/>
                    <a:gd name="T20" fmla="*/ 1289 w 1375"/>
                    <a:gd name="T21" fmla="*/ 446 h 527"/>
                    <a:gd name="T22" fmla="*/ 1375 w 1375"/>
                    <a:gd name="T23" fmla="*/ 396 h 527"/>
                    <a:gd name="T24" fmla="*/ 687 w 1375"/>
                    <a:gd name="T25" fmla="*/ 0 h 527"/>
                    <a:gd name="T26" fmla="*/ 0 w 1375"/>
                    <a:gd name="T27" fmla="*/ 396 h 527"/>
                    <a:gd name="T28" fmla="*/ 88 w 1375"/>
                    <a:gd name="T29" fmla="*/ 447 h 527"/>
                    <a:gd name="T30" fmla="*/ 88 w 1375"/>
                    <a:gd name="T31" fmla="*/ 451 h 527"/>
                    <a:gd name="T32" fmla="*/ 76 w 1375"/>
                    <a:gd name="T33" fmla="*/ 465 h 527"/>
                    <a:gd name="T34" fmla="*/ 60 w 1375"/>
                    <a:gd name="T35" fmla="*/ 478 h 527"/>
                    <a:gd name="T36" fmla="*/ 71 w 1375"/>
                    <a:gd name="T37" fmla="*/ 519 h 527"/>
                    <a:gd name="T38" fmla="*/ 112 w 1375"/>
                    <a:gd name="T39" fmla="*/ 509 h 527"/>
                    <a:gd name="T40" fmla="*/ 115 w 1375"/>
                    <a:gd name="T41" fmla="*/ 488 h 527"/>
                    <a:gd name="T42" fmla="*/ 115 w 1375"/>
                    <a:gd name="T43" fmla="*/ 488 h 527"/>
                    <a:gd name="T44" fmla="*/ 122 w 1375"/>
                    <a:gd name="T45" fmla="*/ 471 h 527"/>
                    <a:gd name="T46" fmla="*/ 125 w 1375"/>
                    <a:gd name="T47" fmla="*/ 469 h 527"/>
                    <a:gd name="T48" fmla="*/ 211 w 1375"/>
                    <a:gd name="T49" fmla="*/ 518 h 527"/>
                    <a:gd name="T50" fmla="*/ 687 w 1375"/>
                    <a:gd name="T51" fmla="*/ 243 h 527"/>
                    <a:gd name="T52" fmla="*/ 1164 w 1375"/>
                    <a:gd name="T53" fmla="*/ 518 h 5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5"/>
                    <a:gd name="T82" fmla="*/ 0 h 527"/>
                    <a:gd name="T83" fmla="*/ 1375 w 1375"/>
                    <a:gd name="T84" fmla="*/ 527 h 5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5" h="527">
                      <a:moveTo>
                        <a:pt x="1164" y="518"/>
                      </a:moveTo>
                      <a:cubicBezTo>
                        <a:pt x="1252" y="467"/>
                        <a:pt x="1252" y="467"/>
                        <a:pt x="1252" y="467"/>
                      </a:cubicBezTo>
                      <a:cubicBezTo>
                        <a:pt x="1252" y="466"/>
                        <a:pt x="1252" y="465"/>
                        <a:pt x="1252" y="463"/>
                      </a:cubicBezTo>
                      <a:cubicBezTo>
                        <a:pt x="1251" y="456"/>
                        <a:pt x="1246" y="450"/>
                        <a:pt x="1240" y="449"/>
                      </a:cubicBezTo>
                      <a:cubicBezTo>
                        <a:pt x="1240" y="449"/>
                        <a:pt x="1240" y="449"/>
                        <a:pt x="1240" y="449"/>
                      </a:cubicBezTo>
                      <a:cubicBezTo>
                        <a:pt x="1233" y="447"/>
                        <a:pt x="1227" y="443"/>
                        <a:pt x="1224" y="436"/>
                      </a:cubicBezTo>
                      <a:cubicBezTo>
                        <a:pt x="1216" y="422"/>
                        <a:pt x="1221" y="404"/>
                        <a:pt x="1235" y="395"/>
                      </a:cubicBezTo>
                      <a:cubicBezTo>
                        <a:pt x="1250" y="387"/>
                        <a:pt x="1268" y="392"/>
                        <a:pt x="1276" y="406"/>
                      </a:cubicBezTo>
                      <a:cubicBezTo>
                        <a:pt x="1280" y="412"/>
                        <a:pt x="1281" y="420"/>
                        <a:pt x="1279" y="427"/>
                      </a:cubicBezTo>
                      <a:cubicBezTo>
                        <a:pt x="1277" y="432"/>
                        <a:pt x="1280" y="440"/>
                        <a:pt x="1285" y="444"/>
                      </a:cubicBezTo>
                      <a:cubicBezTo>
                        <a:pt x="1287" y="445"/>
                        <a:pt x="1288" y="445"/>
                        <a:pt x="1289" y="446"/>
                      </a:cubicBezTo>
                      <a:cubicBezTo>
                        <a:pt x="1375" y="396"/>
                        <a:pt x="1375" y="396"/>
                        <a:pt x="1375" y="396"/>
                      </a:cubicBezTo>
                      <a:cubicBezTo>
                        <a:pt x="1238" y="159"/>
                        <a:pt x="981" y="0"/>
                        <a:pt x="687" y="0"/>
                      </a:cubicBezTo>
                      <a:cubicBezTo>
                        <a:pt x="394" y="0"/>
                        <a:pt x="137" y="159"/>
                        <a:pt x="0" y="396"/>
                      </a:cubicBezTo>
                      <a:cubicBezTo>
                        <a:pt x="88" y="447"/>
                        <a:pt x="88" y="447"/>
                        <a:pt x="88" y="447"/>
                      </a:cubicBezTo>
                      <a:cubicBezTo>
                        <a:pt x="88" y="448"/>
                        <a:pt x="88" y="450"/>
                        <a:pt x="88" y="451"/>
                      </a:cubicBezTo>
                      <a:cubicBezTo>
                        <a:pt x="87" y="458"/>
                        <a:pt x="82" y="464"/>
                        <a:pt x="76" y="465"/>
                      </a:cubicBezTo>
                      <a:cubicBezTo>
                        <a:pt x="69" y="467"/>
                        <a:pt x="63" y="472"/>
                        <a:pt x="60" y="478"/>
                      </a:cubicBezTo>
                      <a:cubicBezTo>
                        <a:pt x="52" y="492"/>
                        <a:pt x="57" y="511"/>
                        <a:pt x="71" y="519"/>
                      </a:cubicBezTo>
                      <a:cubicBezTo>
                        <a:pt x="86" y="527"/>
                        <a:pt x="104" y="523"/>
                        <a:pt x="112" y="509"/>
                      </a:cubicBezTo>
                      <a:cubicBezTo>
                        <a:pt x="116" y="502"/>
                        <a:pt x="117" y="495"/>
                        <a:pt x="115" y="488"/>
                      </a:cubicBezTo>
                      <a:cubicBezTo>
                        <a:pt x="115" y="488"/>
                        <a:pt x="115" y="488"/>
                        <a:pt x="115" y="488"/>
                      </a:cubicBezTo>
                      <a:cubicBezTo>
                        <a:pt x="113" y="482"/>
                        <a:pt x="116" y="475"/>
                        <a:pt x="122" y="471"/>
                      </a:cubicBezTo>
                      <a:cubicBezTo>
                        <a:pt x="123" y="470"/>
                        <a:pt x="124" y="469"/>
                        <a:pt x="125" y="469"/>
                      </a:cubicBezTo>
                      <a:cubicBezTo>
                        <a:pt x="211" y="518"/>
                        <a:pt x="211" y="518"/>
                        <a:pt x="211" y="518"/>
                      </a:cubicBezTo>
                      <a:cubicBezTo>
                        <a:pt x="306" y="354"/>
                        <a:pt x="484" y="243"/>
                        <a:pt x="687" y="243"/>
                      </a:cubicBezTo>
                      <a:cubicBezTo>
                        <a:pt x="891" y="243"/>
                        <a:pt x="1069" y="354"/>
                        <a:pt x="1164" y="518"/>
                      </a:cubicBezTo>
                      <a:close/>
                    </a:path>
                  </a:pathLst>
                </a:custGeom>
                <a:solidFill>
                  <a:srgbClr val="9F9F9F"/>
                </a:solidFill>
                <a:ln w="12700">
                  <a:solidFill>
                    <a:srgbClr val="FFFFFF"/>
                  </a:solidFill>
                  <a:round/>
                  <a:headEnd/>
                  <a:tailEnd/>
                </a:ln>
              </p:spPr>
              <p:txBody>
                <a:bodyPr/>
                <a:lstStyle/>
                <a:p>
                  <a:endParaRPr lang="tr-TR" dirty="0">
                    <a:solidFill>
                      <a:srgbClr val="000000"/>
                    </a:solidFill>
                  </a:endParaRPr>
                </a:p>
              </p:txBody>
            </p:sp>
          </p:grpSp>
          <p:grpSp>
            <p:nvGrpSpPr>
              <p:cNvPr id="5" name="Group 14"/>
              <p:cNvGrpSpPr>
                <a:grpSpLocks/>
              </p:cNvGrpSpPr>
              <p:nvPr/>
            </p:nvGrpSpPr>
            <p:grpSpPr bwMode="auto">
              <a:xfrm rot="7200000">
                <a:off x="2059" y="1386"/>
                <a:ext cx="1616" cy="1614"/>
                <a:chOff x="2060" y="1387"/>
                <a:chExt cx="1616" cy="1614"/>
              </a:xfrm>
            </p:grpSpPr>
            <p:sp>
              <p:nvSpPr>
                <p:cNvPr id="25621" name="Freeform 15"/>
                <p:cNvSpPr>
                  <a:spLocks/>
                </p:cNvSpPr>
                <p:nvPr/>
              </p:nvSpPr>
              <p:spPr bwMode="gray">
                <a:xfrm>
                  <a:off x="2060" y="1387"/>
                  <a:ext cx="808" cy="1225"/>
                </a:xfrm>
                <a:custGeom>
                  <a:avLst/>
                  <a:gdLst>
                    <a:gd name="T0" fmla="*/ 550 w 550"/>
                    <a:gd name="T1" fmla="*/ 132 h 836"/>
                    <a:gd name="T2" fmla="*/ 547 w 550"/>
                    <a:gd name="T3" fmla="*/ 130 h 836"/>
                    <a:gd name="T4" fmla="*/ 529 w 550"/>
                    <a:gd name="T5" fmla="*/ 133 h 836"/>
                    <a:gd name="T6" fmla="*/ 529 w 550"/>
                    <a:gd name="T7" fmla="*/ 133 h 836"/>
                    <a:gd name="T8" fmla="*/ 509 w 550"/>
                    <a:gd name="T9" fmla="*/ 141 h 836"/>
                    <a:gd name="T10" fmla="*/ 480 w 550"/>
                    <a:gd name="T11" fmla="*/ 111 h 836"/>
                    <a:gd name="T12" fmla="*/ 509 w 550"/>
                    <a:gd name="T13" fmla="*/ 80 h 836"/>
                    <a:gd name="T14" fmla="*/ 529 w 550"/>
                    <a:gd name="T15" fmla="*/ 88 h 836"/>
                    <a:gd name="T16" fmla="*/ 547 w 550"/>
                    <a:gd name="T17" fmla="*/ 91 h 836"/>
                    <a:gd name="T18" fmla="*/ 550 w 550"/>
                    <a:gd name="T19" fmla="*/ 89 h 836"/>
                    <a:gd name="T20" fmla="*/ 550 w 550"/>
                    <a:gd name="T21" fmla="*/ 82 h 836"/>
                    <a:gd name="T22" fmla="*/ 550 w 550"/>
                    <a:gd name="T23" fmla="*/ 0 h 836"/>
                    <a:gd name="T24" fmla="*/ 0 w 550"/>
                    <a:gd name="T25" fmla="*/ 550 h 836"/>
                    <a:gd name="T26" fmla="*/ 74 w 550"/>
                    <a:gd name="T27" fmla="*/ 825 h 836"/>
                    <a:gd name="T28" fmla="*/ 153 w 550"/>
                    <a:gd name="T29" fmla="*/ 780 h 836"/>
                    <a:gd name="T30" fmla="*/ 158 w 550"/>
                    <a:gd name="T31" fmla="*/ 796 h 836"/>
                    <a:gd name="T32" fmla="*/ 161 w 550"/>
                    <a:gd name="T33" fmla="*/ 817 h 836"/>
                    <a:gd name="T34" fmla="*/ 202 w 550"/>
                    <a:gd name="T35" fmla="*/ 827 h 836"/>
                    <a:gd name="T36" fmla="*/ 214 w 550"/>
                    <a:gd name="T37" fmla="*/ 786 h 836"/>
                    <a:gd name="T38" fmla="*/ 198 w 550"/>
                    <a:gd name="T39" fmla="*/ 773 h 836"/>
                    <a:gd name="T40" fmla="*/ 198 w 550"/>
                    <a:gd name="T41" fmla="*/ 773 h 836"/>
                    <a:gd name="T42" fmla="*/ 186 w 550"/>
                    <a:gd name="T43" fmla="*/ 761 h 836"/>
                    <a:gd name="T44" fmla="*/ 266 w 550"/>
                    <a:gd name="T45" fmla="*/ 714 h 836"/>
                    <a:gd name="T46" fmla="*/ 222 w 550"/>
                    <a:gd name="T47" fmla="*/ 550 h 836"/>
                    <a:gd name="T48" fmla="*/ 550 w 550"/>
                    <a:gd name="T49" fmla="*/ 222 h 836"/>
                    <a:gd name="T50" fmla="*/ 550 w 550"/>
                    <a:gd name="T51" fmla="*/ 143 h 836"/>
                    <a:gd name="T52" fmla="*/ 550 w 550"/>
                    <a:gd name="T53" fmla="*/ 132 h 8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0"/>
                    <a:gd name="T82" fmla="*/ 0 h 836"/>
                    <a:gd name="T83" fmla="*/ 550 w 550"/>
                    <a:gd name="T84" fmla="*/ 836 h 8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0" h="836">
                      <a:moveTo>
                        <a:pt x="550" y="132"/>
                      </a:moveTo>
                      <a:cubicBezTo>
                        <a:pt x="549" y="131"/>
                        <a:pt x="548" y="131"/>
                        <a:pt x="547" y="130"/>
                      </a:cubicBezTo>
                      <a:cubicBezTo>
                        <a:pt x="540" y="127"/>
                        <a:pt x="533" y="129"/>
                        <a:pt x="529" y="133"/>
                      </a:cubicBezTo>
                      <a:cubicBezTo>
                        <a:pt x="529" y="133"/>
                        <a:pt x="529" y="133"/>
                        <a:pt x="529" y="133"/>
                      </a:cubicBezTo>
                      <a:cubicBezTo>
                        <a:pt x="523" y="138"/>
                        <a:pt x="517" y="141"/>
                        <a:pt x="509" y="141"/>
                      </a:cubicBezTo>
                      <a:cubicBezTo>
                        <a:pt x="493" y="141"/>
                        <a:pt x="480" y="127"/>
                        <a:pt x="480" y="111"/>
                      </a:cubicBezTo>
                      <a:cubicBezTo>
                        <a:pt x="480" y="94"/>
                        <a:pt x="493" y="80"/>
                        <a:pt x="509" y="80"/>
                      </a:cubicBezTo>
                      <a:cubicBezTo>
                        <a:pt x="517" y="80"/>
                        <a:pt x="524" y="83"/>
                        <a:pt x="529" y="88"/>
                      </a:cubicBezTo>
                      <a:cubicBezTo>
                        <a:pt x="533" y="93"/>
                        <a:pt x="540" y="94"/>
                        <a:pt x="547" y="91"/>
                      </a:cubicBezTo>
                      <a:cubicBezTo>
                        <a:pt x="548" y="91"/>
                        <a:pt x="549" y="90"/>
                        <a:pt x="550" y="89"/>
                      </a:cubicBezTo>
                      <a:cubicBezTo>
                        <a:pt x="550" y="82"/>
                        <a:pt x="550" y="82"/>
                        <a:pt x="550" y="82"/>
                      </a:cubicBezTo>
                      <a:cubicBezTo>
                        <a:pt x="550" y="0"/>
                        <a:pt x="550" y="0"/>
                        <a:pt x="550" y="0"/>
                      </a:cubicBezTo>
                      <a:cubicBezTo>
                        <a:pt x="246" y="0"/>
                        <a:pt x="0" y="246"/>
                        <a:pt x="0" y="550"/>
                      </a:cubicBezTo>
                      <a:cubicBezTo>
                        <a:pt x="0" y="651"/>
                        <a:pt x="27" y="745"/>
                        <a:pt x="74" y="825"/>
                      </a:cubicBezTo>
                      <a:cubicBezTo>
                        <a:pt x="153" y="780"/>
                        <a:pt x="153" y="780"/>
                        <a:pt x="153" y="780"/>
                      </a:cubicBezTo>
                      <a:cubicBezTo>
                        <a:pt x="158" y="784"/>
                        <a:pt x="160" y="791"/>
                        <a:pt x="158" y="796"/>
                      </a:cubicBezTo>
                      <a:cubicBezTo>
                        <a:pt x="157" y="803"/>
                        <a:pt x="158" y="810"/>
                        <a:pt x="161" y="817"/>
                      </a:cubicBezTo>
                      <a:cubicBezTo>
                        <a:pt x="170" y="831"/>
                        <a:pt x="188" y="836"/>
                        <a:pt x="202" y="827"/>
                      </a:cubicBezTo>
                      <a:cubicBezTo>
                        <a:pt x="217" y="819"/>
                        <a:pt x="222" y="801"/>
                        <a:pt x="214" y="786"/>
                      </a:cubicBezTo>
                      <a:cubicBezTo>
                        <a:pt x="210" y="780"/>
                        <a:pt x="204" y="776"/>
                        <a:pt x="198" y="773"/>
                      </a:cubicBezTo>
                      <a:cubicBezTo>
                        <a:pt x="198" y="773"/>
                        <a:pt x="198" y="773"/>
                        <a:pt x="198" y="773"/>
                      </a:cubicBezTo>
                      <a:cubicBezTo>
                        <a:pt x="192" y="772"/>
                        <a:pt x="187" y="767"/>
                        <a:pt x="186" y="761"/>
                      </a:cubicBezTo>
                      <a:cubicBezTo>
                        <a:pt x="266" y="714"/>
                        <a:pt x="266" y="714"/>
                        <a:pt x="266" y="714"/>
                      </a:cubicBezTo>
                      <a:cubicBezTo>
                        <a:pt x="238" y="666"/>
                        <a:pt x="222" y="610"/>
                        <a:pt x="222" y="550"/>
                      </a:cubicBezTo>
                      <a:cubicBezTo>
                        <a:pt x="222" y="369"/>
                        <a:pt x="369" y="222"/>
                        <a:pt x="550" y="222"/>
                      </a:cubicBezTo>
                      <a:cubicBezTo>
                        <a:pt x="550" y="143"/>
                        <a:pt x="550" y="143"/>
                        <a:pt x="550" y="143"/>
                      </a:cubicBezTo>
                      <a:lnTo>
                        <a:pt x="550" y="132"/>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2" name="Freeform 16"/>
                <p:cNvSpPr>
                  <a:spLocks/>
                </p:cNvSpPr>
                <p:nvPr/>
              </p:nvSpPr>
              <p:spPr bwMode="gray">
                <a:xfrm>
                  <a:off x="2764" y="1387"/>
                  <a:ext cx="912" cy="1210"/>
                </a:xfrm>
                <a:custGeom>
                  <a:avLst/>
                  <a:gdLst>
                    <a:gd name="T0" fmla="*/ 70 w 621"/>
                    <a:gd name="T1" fmla="*/ 0 h 826"/>
                    <a:gd name="T2" fmla="*/ 70 w 621"/>
                    <a:gd name="T3" fmla="*/ 82 h 826"/>
                    <a:gd name="T4" fmla="*/ 70 w 621"/>
                    <a:gd name="T5" fmla="*/ 89 h 826"/>
                    <a:gd name="T6" fmla="*/ 67 w 621"/>
                    <a:gd name="T7" fmla="*/ 91 h 826"/>
                    <a:gd name="T8" fmla="*/ 49 w 621"/>
                    <a:gd name="T9" fmla="*/ 88 h 826"/>
                    <a:gd name="T10" fmla="*/ 29 w 621"/>
                    <a:gd name="T11" fmla="*/ 80 h 826"/>
                    <a:gd name="T12" fmla="*/ 0 w 621"/>
                    <a:gd name="T13" fmla="*/ 111 h 826"/>
                    <a:gd name="T14" fmla="*/ 29 w 621"/>
                    <a:gd name="T15" fmla="*/ 141 h 826"/>
                    <a:gd name="T16" fmla="*/ 49 w 621"/>
                    <a:gd name="T17" fmla="*/ 133 h 826"/>
                    <a:gd name="T18" fmla="*/ 49 w 621"/>
                    <a:gd name="T19" fmla="*/ 133 h 826"/>
                    <a:gd name="T20" fmla="*/ 67 w 621"/>
                    <a:gd name="T21" fmla="*/ 130 h 826"/>
                    <a:gd name="T22" fmla="*/ 70 w 621"/>
                    <a:gd name="T23" fmla="*/ 132 h 826"/>
                    <a:gd name="T24" fmla="*/ 70 w 621"/>
                    <a:gd name="T25" fmla="*/ 143 h 826"/>
                    <a:gd name="T26" fmla="*/ 70 w 621"/>
                    <a:gd name="T27" fmla="*/ 222 h 826"/>
                    <a:gd name="T28" fmla="*/ 70 w 621"/>
                    <a:gd name="T29" fmla="*/ 222 h 826"/>
                    <a:gd name="T30" fmla="*/ 398 w 621"/>
                    <a:gd name="T31" fmla="*/ 550 h 826"/>
                    <a:gd name="T32" fmla="*/ 354 w 621"/>
                    <a:gd name="T33" fmla="*/ 714 h 826"/>
                    <a:gd name="T34" fmla="*/ 433 w 621"/>
                    <a:gd name="T35" fmla="*/ 759 h 826"/>
                    <a:gd name="T36" fmla="*/ 436 w 621"/>
                    <a:gd name="T37" fmla="*/ 758 h 826"/>
                    <a:gd name="T38" fmla="*/ 443 w 621"/>
                    <a:gd name="T39" fmla="*/ 740 h 826"/>
                    <a:gd name="T40" fmla="*/ 443 w 621"/>
                    <a:gd name="T41" fmla="*/ 740 h 826"/>
                    <a:gd name="T42" fmla="*/ 446 w 621"/>
                    <a:gd name="T43" fmla="*/ 720 h 826"/>
                    <a:gd name="T44" fmla="*/ 487 w 621"/>
                    <a:gd name="T45" fmla="*/ 709 h 826"/>
                    <a:gd name="T46" fmla="*/ 498 w 621"/>
                    <a:gd name="T47" fmla="*/ 750 h 826"/>
                    <a:gd name="T48" fmla="*/ 482 w 621"/>
                    <a:gd name="T49" fmla="*/ 763 h 826"/>
                    <a:gd name="T50" fmla="*/ 470 w 621"/>
                    <a:gd name="T51" fmla="*/ 777 h 826"/>
                    <a:gd name="T52" fmla="*/ 470 w 621"/>
                    <a:gd name="T53" fmla="*/ 781 h 826"/>
                    <a:gd name="T54" fmla="*/ 547 w 621"/>
                    <a:gd name="T55" fmla="*/ 826 h 826"/>
                    <a:gd name="T56" fmla="*/ 621 w 621"/>
                    <a:gd name="T57" fmla="*/ 550 h 826"/>
                    <a:gd name="T58" fmla="*/ 70 w 621"/>
                    <a:gd name="T59" fmla="*/ 0 h 8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1"/>
                    <a:gd name="T91" fmla="*/ 0 h 826"/>
                    <a:gd name="T92" fmla="*/ 621 w 621"/>
                    <a:gd name="T93" fmla="*/ 826 h 8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1" h="826">
                      <a:moveTo>
                        <a:pt x="70" y="0"/>
                      </a:moveTo>
                      <a:cubicBezTo>
                        <a:pt x="70" y="82"/>
                        <a:pt x="70" y="82"/>
                        <a:pt x="70" y="82"/>
                      </a:cubicBezTo>
                      <a:cubicBezTo>
                        <a:pt x="70" y="89"/>
                        <a:pt x="70" y="89"/>
                        <a:pt x="70" y="89"/>
                      </a:cubicBezTo>
                      <a:cubicBezTo>
                        <a:pt x="69" y="90"/>
                        <a:pt x="68" y="91"/>
                        <a:pt x="67" y="91"/>
                      </a:cubicBezTo>
                      <a:cubicBezTo>
                        <a:pt x="60" y="94"/>
                        <a:pt x="53" y="93"/>
                        <a:pt x="49" y="88"/>
                      </a:cubicBezTo>
                      <a:cubicBezTo>
                        <a:pt x="44" y="83"/>
                        <a:pt x="37" y="80"/>
                        <a:pt x="29" y="80"/>
                      </a:cubicBezTo>
                      <a:cubicBezTo>
                        <a:pt x="13" y="80"/>
                        <a:pt x="0" y="94"/>
                        <a:pt x="0" y="111"/>
                      </a:cubicBezTo>
                      <a:cubicBezTo>
                        <a:pt x="0" y="127"/>
                        <a:pt x="13" y="141"/>
                        <a:pt x="29" y="141"/>
                      </a:cubicBezTo>
                      <a:cubicBezTo>
                        <a:pt x="37" y="141"/>
                        <a:pt x="43" y="138"/>
                        <a:pt x="49" y="133"/>
                      </a:cubicBezTo>
                      <a:cubicBezTo>
                        <a:pt x="49" y="133"/>
                        <a:pt x="49" y="133"/>
                        <a:pt x="49" y="133"/>
                      </a:cubicBezTo>
                      <a:cubicBezTo>
                        <a:pt x="53" y="129"/>
                        <a:pt x="60" y="127"/>
                        <a:pt x="67" y="130"/>
                      </a:cubicBezTo>
                      <a:cubicBezTo>
                        <a:pt x="68" y="131"/>
                        <a:pt x="69" y="131"/>
                        <a:pt x="70" y="132"/>
                      </a:cubicBezTo>
                      <a:cubicBezTo>
                        <a:pt x="70" y="143"/>
                        <a:pt x="70" y="143"/>
                        <a:pt x="70" y="143"/>
                      </a:cubicBezTo>
                      <a:cubicBezTo>
                        <a:pt x="70" y="222"/>
                        <a:pt x="70" y="222"/>
                        <a:pt x="70" y="222"/>
                      </a:cubicBezTo>
                      <a:cubicBezTo>
                        <a:pt x="70" y="222"/>
                        <a:pt x="70" y="222"/>
                        <a:pt x="70" y="222"/>
                      </a:cubicBezTo>
                      <a:cubicBezTo>
                        <a:pt x="252" y="222"/>
                        <a:pt x="398" y="369"/>
                        <a:pt x="398" y="550"/>
                      </a:cubicBezTo>
                      <a:cubicBezTo>
                        <a:pt x="398" y="610"/>
                        <a:pt x="382" y="666"/>
                        <a:pt x="354" y="714"/>
                      </a:cubicBezTo>
                      <a:cubicBezTo>
                        <a:pt x="433" y="759"/>
                        <a:pt x="433" y="759"/>
                        <a:pt x="433" y="759"/>
                      </a:cubicBezTo>
                      <a:cubicBezTo>
                        <a:pt x="434" y="759"/>
                        <a:pt x="435" y="758"/>
                        <a:pt x="436" y="758"/>
                      </a:cubicBezTo>
                      <a:cubicBezTo>
                        <a:pt x="442" y="753"/>
                        <a:pt x="445" y="746"/>
                        <a:pt x="443" y="740"/>
                      </a:cubicBezTo>
                      <a:cubicBezTo>
                        <a:pt x="443" y="740"/>
                        <a:pt x="443" y="740"/>
                        <a:pt x="443" y="740"/>
                      </a:cubicBezTo>
                      <a:cubicBezTo>
                        <a:pt x="441" y="733"/>
                        <a:pt x="442" y="726"/>
                        <a:pt x="446" y="720"/>
                      </a:cubicBezTo>
                      <a:cubicBezTo>
                        <a:pt x="454" y="705"/>
                        <a:pt x="472" y="701"/>
                        <a:pt x="487" y="709"/>
                      </a:cubicBezTo>
                      <a:cubicBezTo>
                        <a:pt x="501" y="717"/>
                        <a:pt x="506" y="736"/>
                        <a:pt x="498" y="750"/>
                      </a:cubicBezTo>
                      <a:cubicBezTo>
                        <a:pt x="494" y="756"/>
                        <a:pt x="489" y="761"/>
                        <a:pt x="482" y="763"/>
                      </a:cubicBezTo>
                      <a:cubicBezTo>
                        <a:pt x="476" y="764"/>
                        <a:pt x="471" y="770"/>
                        <a:pt x="470" y="777"/>
                      </a:cubicBezTo>
                      <a:cubicBezTo>
                        <a:pt x="470" y="778"/>
                        <a:pt x="470" y="780"/>
                        <a:pt x="470" y="781"/>
                      </a:cubicBezTo>
                      <a:cubicBezTo>
                        <a:pt x="547" y="826"/>
                        <a:pt x="547" y="826"/>
                        <a:pt x="547" y="826"/>
                      </a:cubicBezTo>
                      <a:cubicBezTo>
                        <a:pt x="594" y="745"/>
                        <a:pt x="621" y="651"/>
                        <a:pt x="621" y="550"/>
                      </a:cubicBezTo>
                      <a:cubicBezTo>
                        <a:pt x="621" y="246"/>
                        <a:pt x="374" y="0"/>
                        <a:pt x="70" y="0"/>
                      </a:cubicBez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sp>
              <p:nvSpPr>
                <p:cNvPr id="25623" name="Freeform 17"/>
                <p:cNvSpPr>
                  <a:spLocks/>
                </p:cNvSpPr>
                <p:nvPr/>
              </p:nvSpPr>
              <p:spPr bwMode="gray">
                <a:xfrm>
                  <a:off x="2169" y="2414"/>
                  <a:ext cx="1397" cy="587"/>
                </a:xfrm>
                <a:custGeom>
                  <a:avLst/>
                  <a:gdLst>
                    <a:gd name="T0" fmla="*/ 876 w 953"/>
                    <a:gd name="T1" fmla="*/ 80 h 400"/>
                    <a:gd name="T2" fmla="*/ 876 w 953"/>
                    <a:gd name="T3" fmla="*/ 76 h 400"/>
                    <a:gd name="T4" fmla="*/ 888 w 953"/>
                    <a:gd name="T5" fmla="*/ 62 h 400"/>
                    <a:gd name="T6" fmla="*/ 904 w 953"/>
                    <a:gd name="T7" fmla="*/ 49 h 400"/>
                    <a:gd name="T8" fmla="*/ 893 w 953"/>
                    <a:gd name="T9" fmla="*/ 8 h 400"/>
                    <a:gd name="T10" fmla="*/ 852 w 953"/>
                    <a:gd name="T11" fmla="*/ 19 h 400"/>
                    <a:gd name="T12" fmla="*/ 849 w 953"/>
                    <a:gd name="T13" fmla="*/ 39 h 400"/>
                    <a:gd name="T14" fmla="*/ 849 w 953"/>
                    <a:gd name="T15" fmla="*/ 39 h 400"/>
                    <a:gd name="T16" fmla="*/ 842 w 953"/>
                    <a:gd name="T17" fmla="*/ 57 h 400"/>
                    <a:gd name="T18" fmla="*/ 839 w 953"/>
                    <a:gd name="T19" fmla="*/ 58 h 400"/>
                    <a:gd name="T20" fmla="*/ 760 w 953"/>
                    <a:gd name="T21" fmla="*/ 13 h 400"/>
                    <a:gd name="T22" fmla="*/ 476 w 953"/>
                    <a:gd name="T23" fmla="*/ 177 h 400"/>
                    <a:gd name="T24" fmla="*/ 192 w 953"/>
                    <a:gd name="T25" fmla="*/ 13 h 400"/>
                    <a:gd name="T26" fmla="*/ 112 w 953"/>
                    <a:gd name="T27" fmla="*/ 60 h 400"/>
                    <a:gd name="T28" fmla="*/ 124 w 953"/>
                    <a:gd name="T29" fmla="*/ 72 h 400"/>
                    <a:gd name="T30" fmla="*/ 124 w 953"/>
                    <a:gd name="T31" fmla="*/ 72 h 400"/>
                    <a:gd name="T32" fmla="*/ 140 w 953"/>
                    <a:gd name="T33" fmla="*/ 85 h 400"/>
                    <a:gd name="T34" fmla="*/ 128 w 953"/>
                    <a:gd name="T35" fmla="*/ 126 h 400"/>
                    <a:gd name="T36" fmla="*/ 87 w 953"/>
                    <a:gd name="T37" fmla="*/ 116 h 400"/>
                    <a:gd name="T38" fmla="*/ 84 w 953"/>
                    <a:gd name="T39" fmla="*/ 95 h 400"/>
                    <a:gd name="T40" fmla="*/ 79 w 953"/>
                    <a:gd name="T41" fmla="*/ 79 h 400"/>
                    <a:gd name="T42" fmla="*/ 0 w 953"/>
                    <a:gd name="T43" fmla="*/ 124 h 400"/>
                    <a:gd name="T44" fmla="*/ 476 w 953"/>
                    <a:gd name="T45" fmla="*/ 400 h 400"/>
                    <a:gd name="T46" fmla="*/ 953 w 953"/>
                    <a:gd name="T47" fmla="*/ 125 h 400"/>
                    <a:gd name="T48" fmla="*/ 876 w 953"/>
                    <a:gd name="T49" fmla="*/ 80 h 4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3"/>
                    <a:gd name="T76" fmla="*/ 0 h 400"/>
                    <a:gd name="T77" fmla="*/ 953 w 953"/>
                    <a:gd name="T78" fmla="*/ 400 h 4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3" h="400">
                      <a:moveTo>
                        <a:pt x="876" y="80"/>
                      </a:moveTo>
                      <a:cubicBezTo>
                        <a:pt x="876" y="79"/>
                        <a:pt x="876" y="77"/>
                        <a:pt x="876" y="76"/>
                      </a:cubicBezTo>
                      <a:cubicBezTo>
                        <a:pt x="877" y="69"/>
                        <a:pt x="882" y="63"/>
                        <a:pt x="888" y="62"/>
                      </a:cubicBezTo>
                      <a:cubicBezTo>
                        <a:pt x="895" y="60"/>
                        <a:pt x="900" y="55"/>
                        <a:pt x="904" y="49"/>
                      </a:cubicBezTo>
                      <a:cubicBezTo>
                        <a:pt x="912" y="35"/>
                        <a:pt x="907" y="16"/>
                        <a:pt x="893" y="8"/>
                      </a:cubicBezTo>
                      <a:cubicBezTo>
                        <a:pt x="878" y="0"/>
                        <a:pt x="860" y="4"/>
                        <a:pt x="852" y="19"/>
                      </a:cubicBezTo>
                      <a:cubicBezTo>
                        <a:pt x="848" y="25"/>
                        <a:pt x="847" y="32"/>
                        <a:pt x="849" y="39"/>
                      </a:cubicBezTo>
                      <a:cubicBezTo>
                        <a:pt x="849" y="39"/>
                        <a:pt x="849" y="39"/>
                        <a:pt x="849" y="39"/>
                      </a:cubicBezTo>
                      <a:cubicBezTo>
                        <a:pt x="851" y="45"/>
                        <a:pt x="848" y="52"/>
                        <a:pt x="842" y="57"/>
                      </a:cubicBezTo>
                      <a:cubicBezTo>
                        <a:pt x="841" y="57"/>
                        <a:pt x="840" y="58"/>
                        <a:pt x="839" y="58"/>
                      </a:cubicBezTo>
                      <a:cubicBezTo>
                        <a:pt x="760" y="13"/>
                        <a:pt x="760" y="13"/>
                        <a:pt x="760" y="13"/>
                      </a:cubicBezTo>
                      <a:cubicBezTo>
                        <a:pt x="704" y="111"/>
                        <a:pt x="598" y="177"/>
                        <a:pt x="476" y="177"/>
                      </a:cubicBezTo>
                      <a:cubicBezTo>
                        <a:pt x="355" y="177"/>
                        <a:pt x="249" y="111"/>
                        <a:pt x="192" y="13"/>
                      </a:cubicBezTo>
                      <a:cubicBezTo>
                        <a:pt x="112" y="60"/>
                        <a:pt x="112" y="60"/>
                        <a:pt x="112" y="60"/>
                      </a:cubicBezTo>
                      <a:cubicBezTo>
                        <a:pt x="113" y="66"/>
                        <a:pt x="118" y="71"/>
                        <a:pt x="124" y="72"/>
                      </a:cubicBezTo>
                      <a:cubicBezTo>
                        <a:pt x="124" y="72"/>
                        <a:pt x="124" y="72"/>
                        <a:pt x="124" y="72"/>
                      </a:cubicBezTo>
                      <a:cubicBezTo>
                        <a:pt x="130" y="75"/>
                        <a:pt x="136" y="79"/>
                        <a:pt x="140" y="85"/>
                      </a:cubicBezTo>
                      <a:cubicBezTo>
                        <a:pt x="148" y="100"/>
                        <a:pt x="143" y="118"/>
                        <a:pt x="128" y="126"/>
                      </a:cubicBezTo>
                      <a:cubicBezTo>
                        <a:pt x="114" y="135"/>
                        <a:pt x="96" y="130"/>
                        <a:pt x="87" y="116"/>
                      </a:cubicBezTo>
                      <a:cubicBezTo>
                        <a:pt x="84" y="109"/>
                        <a:pt x="83" y="102"/>
                        <a:pt x="84" y="95"/>
                      </a:cubicBezTo>
                      <a:cubicBezTo>
                        <a:pt x="86" y="90"/>
                        <a:pt x="84" y="83"/>
                        <a:pt x="79" y="79"/>
                      </a:cubicBezTo>
                      <a:cubicBezTo>
                        <a:pt x="0" y="124"/>
                        <a:pt x="0" y="124"/>
                        <a:pt x="0" y="124"/>
                      </a:cubicBezTo>
                      <a:cubicBezTo>
                        <a:pt x="95" y="289"/>
                        <a:pt x="273" y="400"/>
                        <a:pt x="476" y="400"/>
                      </a:cubicBezTo>
                      <a:cubicBezTo>
                        <a:pt x="680" y="400"/>
                        <a:pt x="858" y="289"/>
                        <a:pt x="953" y="125"/>
                      </a:cubicBezTo>
                      <a:lnTo>
                        <a:pt x="876" y="80"/>
                      </a:lnTo>
                      <a:close/>
                    </a:path>
                  </a:pathLst>
                </a:custGeom>
                <a:solidFill>
                  <a:srgbClr val="D1D1D1"/>
                </a:solidFill>
                <a:ln w="12700">
                  <a:solidFill>
                    <a:srgbClr val="FFFFFF"/>
                  </a:solidFill>
                  <a:round/>
                  <a:headEnd/>
                  <a:tailEnd/>
                </a:ln>
              </p:spPr>
              <p:txBody>
                <a:bodyPr/>
                <a:lstStyle/>
                <a:p>
                  <a:endParaRPr lang="tr-TR" dirty="0">
                    <a:solidFill>
                      <a:srgbClr val="000000"/>
                    </a:solidFill>
                  </a:endParaRPr>
                </a:p>
              </p:txBody>
            </p:sp>
          </p:grpSp>
        </p:grpSp>
        <p:sp>
          <p:nvSpPr>
            <p:cNvPr id="25618" name="Oval 18"/>
            <p:cNvSpPr>
              <a:spLocks noChangeArrowheads="1"/>
            </p:cNvSpPr>
            <p:nvPr/>
          </p:nvSpPr>
          <p:spPr bwMode="auto">
            <a:xfrm>
              <a:off x="1460" y="1637"/>
              <a:ext cx="345" cy="344"/>
            </a:xfrm>
            <a:prstGeom prst="ellipse">
              <a:avLst/>
            </a:prstGeom>
            <a:gradFill rotWithShape="1">
              <a:gsLst>
                <a:gs pos="0">
                  <a:srgbClr val="DDDDDD"/>
                </a:gs>
                <a:gs pos="100000">
                  <a:srgbClr val="F8F8F8"/>
                </a:gs>
              </a:gsLst>
              <a:lin ang="5400000" scaled="1"/>
            </a:gradFill>
            <a:ln w="12700" algn="ctr">
              <a:solidFill>
                <a:schemeClr val="bg1"/>
              </a:solidFill>
              <a:round/>
              <a:headEnd/>
              <a:tailEnd/>
            </a:ln>
          </p:spPr>
          <p:txBody>
            <a:bodyPr wrap="none" anchor="ctr"/>
            <a:lstStyle/>
            <a:p>
              <a:pPr algn="ctr"/>
              <a:endParaRPr lang="tr-TR" sz="3800" noProof="1">
                <a:solidFill>
                  <a:srgbClr val="000000"/>
                </a:solidFill>
              </a:endParaRPr>
            </a:p>
          </p:txBody>
        </p:sp>
      </p:grpSp>
      <p:sp>
        <p:nvSpPr>
          <p:cNvPr id="23" name="Rectangle 31"/>
          <p:cNvSpPr txBox="1">
            <a:spLocks noChangeArrowheads="1"/>
          </p:cNvSpPr>
          <p:nvPr/>
        </p:nvSpPr>
        <p:spPr bwMode="gray">
          <a:xfrm>
            <a:off x="231797" y="411163"/>
            <a:ext cx="8816669" cy="647700"/>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eaLnBrk="0" hangingPunct="0">
              <a:lnSpc>
                <a:spcPct val="90000"/>
              </a:lnSpc>
              <a:defRPr/>
            </a:pPr>
            <a:r>
              <a:rPr lang="tr-TR" sz="3200" b="1" noProof="1" smtClean="0">
                <a:solidFill>
                  <a:srgbClr val="575757"/>
                </a:solidFill>
                <a:effectLst>
                  <a:innerShdw blurRad="63500" dist="50800" dir="8100000">
                    <a:prstClr val="black">
                      <a:alpha val="50000"/>
                    </a:prstClr>
                  </a:innerShdw>
                </a:effectLst>
                <a:latin typeface="Calibri" pitchFamily="34" charset="0"/>
                <a:cs typeface="Calibri" pitchFamily="34" charset="0"/>
              </a:rPr>
              <a:t>İŞ KAZASI TANIMI</a:t>
            </a:r>
            <a:r>
              <a:rPr lang="tr-TR"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rPr>
              <a:t>?</a:t>
            </a:r>
            <a:endParaRPr lang="en-GB" sz="3200" b="1" dirty="0" smtClean="0">
              <a:solidFill>
                <a:srgbClr val="575757"/>
              </a:solidFill>
              <a:effectLst>
                <a:innerShdw blurRad="63500" dist="50800" dir="8100000">
                  <a:prstClr val="black">
                    <a:alpha val="50000"/>
                  </a:prstClr>
                </a:innerShdw>
              </a:effectLst>
              <a:latin typeface="Calibri" pitchFamily="34" charset="0"/>
              <a:cs typeface="Calibri" pitchFamily="34" charset="0"/>
            </a:endParaRPr>
          </a:p>
        </p:txBody>
      </p:sp>
      <p:sp>
        <p:nvSpPr>
          <p:cNvPr id="25" name="Rectangle 3"/>
          <p:cNvSpPr txBox="1">
            <a:spLocks noChangeArrowheads="1"/>
          </p:cNvSpPr>
          <p:nvPr/>
        </p:nvSpPr>
        <p:spPr bwMode="auto">
          <a:xfrm>
            <a:off x="6909185" y="6376921"/>
            <a:ext cx="2111990" cy="51520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r">
              <a:spcBef>
                <a:spcPct val="20000"/>
              </a:spcBef>
              <a:buFont typeface="Wingdings" pitchFamily="2" charset="2"/>
              <a:buNone/>
              <a:defRPr/>
            </a:pPr>
            <a:r>
              <a:rPr lang="tr-TR" b="1" noProof="1" smtClean="0">
                <a:solidFill>
                  <a:srgbClr val="575757"/>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İSTANBUL</a:t>
            </a:r>
            <a:r>
              <a:rPr lang="tr-TR" b="1" noProof="1"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rPr>
              <a:t>UZMAN</a:t>
            </a:r>
            <a:endParaRPr lang="en-GB" b="1" dirty="0" smtClean="0">
              <a:solidFill>
                <a:srgbClr val="B10404">
                  <a:lumMod val="60000"/>
                  <a:lumOff val="40000"/>
                </a:srgbClr>
              </a:solidFill>
              <a:effectLst>
                <a:innerShdw blurRad="63500" dist="50800" dir="8100000">
                  <a:prstClr val="black">
                    <a:alpha val="50000"/>
                  </a:prstClr>
                </a:innerShdw>
                <a:reflection blurRad="6350" stA="55000" endA="50" endPos="85000" dist="29997" dir="5400000" sy="-100000" algn="bl" rotWithShape="0"/>
              </a:effectLst>
              <a:latin typeface="Calibri" pitchFamily="34" charset="0"/>
              <a:cs typeface="Calibri" pitchFamily="34" charset="0"/>
            </a:endParaRPr>
          </a:p>
          <a:p>
            <a:pPr algn="r">
              <a:spcBef>
                <a:spcPct val="20000"/>
              </a:spcBef>
              <a:buFont typeface="Wingdings" pitchFamily="2" charset="2"/>
              <a:buNone/>
              <a:defRPr/>
            </a:pPr>
            <a:endParaRPr lang="en-GB" b="1" kern="0" dirty="0" smtClean="0">
              <a:solidFill>
                <a:srgbClr val="FFFFFF">
                  <a:lumMod val="65000"/>
                </a:srgbClr>
              </a:solidFill>
              <a:effectLst>
                <a:outerShdw blurRad="75057" dist="38100" dir="5400000" sy="-20000" rotWithShape="0">
                  <a:prstClr val="black">
                    <a:alpha val="25000"/>
                  </a:prstClr>
                </a:outerShdw>
                <a:reflection blurRad="6350" stA="55000" endA="50" endPos="85000" dist="29997" dir="5400000" sy="-100000" algn="bl" rotWithShape="0"/>
              </a:effectLst>
              <a:latin typeface="Calibri" pitchFamily="34" charset="0"/>
              <a:cs typeface="Calibri" pitchFamily="34" charset="0"/>
            </a:endParaRPr>
          </a:p>
        </p:txBody>
      </p:sp>
    </p:spTree>
    <p:extLst>
      <p:ext uri="{BB962C8B-B14F-4D97-AF65-F5344CB8AC3E}">
        <p14:creationId xmlns:p14="http://schemas.microsoft.com/office/powerpoint/2010/main" xmlns="" val="16230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wipe(left)">
                                      <p:cBhvr>
                                        <p:cTn id="7" dur="500"/>
                                        <p:tgtEl>
                                          <p:spTgt spid="196610"/>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58457"/>
                                        </p:tgtEl>
                                        <p:attrNameLst>
                                          <p:attrName>style.visibility</p:attrName>
                                        </p:attrNameLst>
                                      </p:cBhvr>
                                      <p:to>
                                        <p:strVal val="visible"/>
                                      </p:to>
                                    </p:set>
                                    <p:animEffect transition="in" filter="wipe(left)">
                                      <p:cBhvr>
                                        <p:cTn id="10" dur="500"/>
                                        <p:tgtEl>
                                          <p:spTgt spid="58457"/>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58456"/>
                                        </p:tgtEl>
                                        <p:attrNameLst>
                                          <p:attrName>style.visibility</p:attrName>
                                        </p:attrNameLst>
                                      </p:cBhvr>
                                      <p:to>
                                        <p:strVal val="visible"/>
                                      </p:to>
                                    </p:set>
                                    <p:animEffect transition="in" filter="wipe(left)">
                                      <p:cBhvr>
                                        <p:cTn id="13" dur="500"/>
                                        <p:tgtEl>
                                          <p:spTgt spid="5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nimBg="1"/>
      <p:bldP spid="58456" grpId="0" animBg="1"/>
      <p:bldP spid="58457" grpId="0" animBg="1"/>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Standarddesign">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1_Standarddesign">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andarddesign">
  <a:themeElements>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1">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919191"/>
        </a:hlink>
        <a:folHlink>
          <a:srgbClr val="C9C9C9"/>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4C7013"/>
        </a:dk2>
        <a:lt2>
          <a:srgbClr val="0061B2"/>
        </a:lt2>
        <a:accent1>
          <a:srgbClr val="FEA501"/>
        </a:accent1>
        <a:accent2>
          <a:srgbClr val="C40505"/>
        </a:accent2>
        <a:accent3>
          <a:srgbClr val="FFFFFF"/>
        </a:accent3>
        <a:accent4>
          <a:srgbClr val="000000"/>
        </a:accent4>
        <a:accent5>
          <a:srgbClr val="FECFAA"/>
        </a:accent5>
        <a:accent6>
          <a:srgbClr val="B10404"/>
        </a:accent6>
        <a:hlink>
          <a:srgbClr val="C40505"/>
        </a:hlink>
        <a:folHlink>
          <a:srgbClr val="C9C9C9"/>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4C7013"/>
        </a:dk2>
        <a:lt2>
          <a:srgbClr val="0061B2"/>
        </a:lt2>
        <a:accent1>
          <a:srgbClr val="FEA501"/>
        </a:accent1>
        <a:accent2>
          <a:srgbClr val="919191"/>
        </a:accent2>
        <a:accent3>
          <a:srgbClr val="FFFFFF"/>
        </a:accent3>
        <a:accent4>
          <a:srgbClr val="000000"/>
        </a:accent4>
        <a:accent5>
          <a:srgbClr val="FECFAA"/>
        </a:accent5>
        <a:accent6>
          <a:srgbClr val="838383"/>
        </a:accent6>
        <a:hlink>
          <a:srgbClr val="C40505"/>
        </a:hlink>
        <a:folHlink>
          <a:srgbClr val="C9C9C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1913</Words>
  <Application>Microsoft Office PowerPoint</Application>
  <PresentationFormat>On-screen Show (4:3)</PresentationFormat>
  <Paragraphs>188</Paragraphs>
  <Slides>32</Slides>
  <Notes>11</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Standarddesign</vt:lpstr>
      <vt:lpstr>1_Standarddesign</vt:lpstr>
      <vt:lpstr>6_Standarddesign</vt:lpstr>
      <vt:lpstr>2_Standarddesign</vt:lpstr>
      <vt:lpstr>Slide 1</vt:lpstr>
      <vt:lpstr>Slide 2</vt:lpstr>
      <vt:lpstr>Slide 3</vt:lpstr>
      <vt:lpstr>Slide 4</vt:lpstr>
      <vt:lpstr>İSG KAVRAM VE KURALLARININ GELİŞİMİ</vt:lpstr>
      <vt:lpstr>Slide 6</vt:lpstr>
      <vt:lpstr>Slide 7</vt:lpstr>
      <vt:lpstr>ISG Kavramı</vt:lpstr>
      <vt:lpstr>Slide 9</vt:lpstr>
      <vt:lpstr>Slide 10</vt:lpstr>
      <vt:lpstr>Slide 11</vt:lpstr>
      <vt:lpstr>Slide 12</vt:lpstr>
      <vt:lpstr>Slide 13</vt:lpstr>
      <vt:lpstr>Slide 14</vt:lpstr>
      <vt:lpstr>Slide 15</vt:lpstr>
      <vt:lpstr>Sanayi Devrimi</vt:lpstr>
      <vt:lpstr>Sanayi Devrimi</vt:lpstr>
      <vt:lpstr>Slide 18</vt:lpstr>
      <vt:lpstr>Slide 19</vt:lpstr>
      <vt:lpstr>ISG kavramının gelişimi – Cumhuriyet dönemi gelişimi</vt:lpstr>
      <vt:lpstr>ISG kavramının gelişimi – Cumhuriyet dönemi gelişimi</vt:lpstr>
      <vt:lpstr>Ramazzini ve İş Sağlığı</vt:lpstr>
      <vt:lpstr>Slide 23</vt:lpstr>
      <vt:lpstr>Slide 24</vt:lpstr>
      <vt:lpstr>Slide 25</vt:lpstr>
      <vt:lpstr>Slide 26</vt:lpstr>
      <vt:lpstr>Slide 27</vt:lpstr>
      <vt:lpstr>SINAV SORULARI</vt:lpstr>
      <vt:lpstr>SINAV SORULARI</vt:lpstr>
      <vt:lpstr>SINAV SORULARI</vt:lpstr>
      <vt:lpstr>SINAV SORULARI</vt:lpstr>
      <vt:lpstr>Slide 32</vt:lpstr>
    </vt:vector>
  </TitlesOfParts>
  <Company>Inscale GmbH &amp; Co. KG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PresentationPackage</dc:title>
  <dc:creator>DOKTOR</dc:creator>
  <cp:lastModifiedBy>sekerm</cp:lastModifiedBy>
  <cp:revision>981</cp:revision>
  <dcterms:created xsi:type="dcterms:W3CDTF">2008-04-16T13:39:00Z</dcterms:created>
  <dcterms:modified xsi:type="dcterms:W3CDTF">2013-04-27T04:51:02Z</dcterms:modified>
</cp:coreProperties>
</file>